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5"/>
  </p:notesMasterIdLst>
  <p:sldIdLst>
    <p:sldId id="260" r:id="rId2"/>
    <p:sldId id="261" r:id="rId3"/>
    <p:sldId id="345" r:id="rId4"/>
    <p:sldId id="262" r:id="rId5"/>
    <p:sldId id="332" r:id="rId6"/>
    <p:sldId id="333" r:id="rId7"/>
    <p:sldId id="331" r:id="rId8"/>
    <p:sldId id="336" r:id="rId9"/>
    <p:sldId id="338" r:id="rId10"/>
    <p:sldId id="343" r:id="rId11"/>
    <p:sldId id="339" r:id="rId12"/>
    <p:sldId id="340" r:id="rId13"/>
    <p:sldId id="344" r:id="rId14"/>
    <p:sldId id="335" r:id="rId15"/>
    <p:sldId id="318" r:id="rId16"/>
    <p:sldId id="337" r:id="rId17"/>
    <p:sldId id="330" r:id="rId18"/>
    <p:sldId id="341" r:id="rId19"/>
    <p:sldId id="342" r:id="rId20"/>
    <p:sldId id="279" r:id="rId21"/>
    <p:sldId id="328" r:id="rId22"/>
    <p:sldId id="329" r:id="rId23"/>
    <p:sldId id="33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55"/>
    <a:srgbClr val="F4F7D2"/>
    <a:srgbClr val="99FFFF"/>
    <a:srgbClr val="A900A9"/>
    <a:srgbClr val="0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2" autoAdjust="0"/>
    <p:restoredTop sz="94660"/>
  </p:normalViewPr>
  <p:slideViewPr>
    <p:cSldViewPr snapToGrid="0">
      <p:cViewPr varScale="1">
        <p:scale>
          <a:sx n="83" d="100"/>
          <a:sy n="83" d="100"/>
        </p:scale>
        <p:origin x="18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11.04.2024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a:prstGeom prst="rect">
            <a:avLst/>
          </a:prstGeo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a:xfrm>
            <a:off x="3998864" y="4418902"/>
            <a:ext cx="7227319" cy="144000"/>
          </a:xfrm>
          <a:prstGeom prst="rect">
            <a:avLst/>
          </a:prstGeom>
        </p:spPr>
        <p:txBody>
          <a:bodyPr/>
          <a:lstStyle/>
          <a:p>
            <a:endParaRPr lang="de-DE" dirty="0"/>
          </a:p>
        </p:txBody>
      </p:sp>
      <p:sp>
        <p:nvSpPr>
          <p:cNvPr id="6" name="Fußzeilenplatzhalter 5"/>
          <p:cNvSpPr>
            <a:spLocks noGrp="1"/>
          </p:cNvSpPr>
          <p:nvPr>
            <p:ph type="ftr" sz="quarter" idx="11"/>
          </p:nvPr>
        </p:nvSpPr>
        <p:spPr/>
        <p:txBody>
          <a:bodyPr/>
          <a:lstStyle/>
          <a:p>
            <a:r>
              <a:rPr lang="de-DE"/>
              <a:t>Max-Planck-Institut für Plasmaphysik | Klaus Schmid</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Fußzeilenplatzhalter 8"/>
          <p:cNvSpPr>
            <a:spLocks noGrp="1"/>
          </p:cNvSpPr>
          <p:nvPr>
            <p:ph type="ftr" sz="quarter" idx="15"/>
          </p:nvPr>
        </p:nvSpPr>
        <p:spPr/>
        <p:txBody>
          <a:bodyPr/>
          <a:lstStyle>
            <a:lvl1pPr>
              <a:defRPr sz="1000" b="1">
                <a:solidFill>
                  <a:schemeClr val="tx1"/>
                </a:solidFill>
              </a:defRPr>
            </a:lvl1pPr>
          </a:lstStyle>
          <a:p>
            <a:r>
              <a:rPr lang="de-DE"/>
              <a:t>Max-Planck-Institut für Plasmaphysik | Klaus Schmid</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273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384" imgH="385" progId="TCLayout.ActiveDocument.1">
                  <p:embed/>
                </p:oleObj>
              </mc:Choice>
              <mc:Fallback>
                <p:oleObj name="think-cell Folie" r:id="rId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156826" y="11113"/>
            <a:ext cx="11280498" cy="782638"/>
          </a:xfrm>
          <a:prstGeom prst="rect">
            <a:avLst/>
          </a:prstGeom>
        </p:spPr>
        <p:txBody>
          <a:bodyPr vert="horz" lIns="0" tIns="0" rIns="0" bIns="0" rtlCol="0" anchor="ctr" anchorCtr="0">
            <a:noAutofit/>
          </a:bodyPr>
          <a:lstStyle/>
          <a:p>
            <a:r>
              <a:rPr lang="de-DE" dirty="0"/>
              <a:t>Headline Arial MPG_green_dark, 25 pt, ZAB 28 pt</a:t>
            </a:r>
            <a:endParaRPr lang="en-US"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Klaus Schmid</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9" r:id="rId3"/>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0.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5F76F5A-FC77-44D6-9B33-9C1D06D595CE}"/>
              </a:ext>
            </a:extLst>
          </p:cNvPr>
          <p:cNvSpPr>
            <a:spLocks noGrp="1"/>
          </p:cNvSpPr>
          <p:nvPr>
            <p:ph type="subTitle" idx="1"/>
          </p:nvPr>
        </p:nvSpPr>
        <p:spPr/>
        <p:txBody>
          <a:bodyPr/>
          <a:lstStyle/>
          <a:p>
            <a:r>
              <a:rPr lang="de-DE" dirty="0"/>
              <a:t>K. Schmid</a:t>
            </a:r>
            <a:endParaRPr lang="en-GB" dirty="0"/>
          </a:p>
        </p:txBody>
      </p:sp>
      <p:sp>
        <p:nvSpPr>
          <p:cNvPr id="6" name="Title 5">
            <a:extLst>
              <a:ext uri="{FF2B5EF4-FFF2-40B4-BE49-F238E27FC236}">
                <a16:creationId xmlns:a16="http://schemas.microsoft.com/office/drawing/2014/main" id="{683DBD70-41BF-4964-BE71-F8E497D7FEDF}"/>
              </a:ext>
            </a:extLst>
          </p:cNvPr>
          <p:cNvSpPr>
            <a:spLocks noGrp="1"/>
          </p:cNvSpPr>
          <p:nvPr>
            <p:ph type="title"/>
          </p:nvPr>
        </p:nvSpPr>
        <p:spPr/>
        <p:txBody>
          <a:bodyPr/>
          <a:lstStyle/>
          <a:p>
            <a:r>
              <a:rPr lang="de-DE" dirty="0"/>
              <a:t>Boronization in ITER:</a:t>
            </a:r>
            <a:br>
              <a:rPr lang="de-DE" dirty="0"/>
            </a:br>
            <a:r>
              <a:rPr lang="de-DE" dirty="0"/>
              <a:t>	</a:t>
            </a:r>
            <a:r>
              <a:rPr lang="en-GB" dirty="0"/>
              <a:t>ITER requests and PWIE activities</a:t>
            </a:r>
          </a:p>
        </p:txBody>
      </p:sp>
      <p:sp>
        <p:nvSpPr>
          <p:cNvPr id="3" name="Footer Placeholder 2">
            <a:extLst>
              <a:ext uri="{FF2B5EF4-FFF2-40B4-BE49-F238E27FC236}">
                <a16:creationId xmlns:a16="http://schemas.microsoft.com/office/drawing/2014/main" id="{D4BF58E9-6FC8-4F07-9C04-E36168DCC757}"/>
              </a:ext>
            </a:extLst>
          </p:cNvPr>
          <p:cNvSpPr>
            <a:spLocks noGrp="1"/>
          </p:cNvSpPr>
          <p:nvPr>
            <p:ph type="ftr" sz="quarter" idx="11"/>
          </p:nvPr>
        </p:nvSpPr>
        <p:spPr/>
        <p:txBody>
          <a:bodyPr/>
          <a:lstStyle/>
          <a:p>
            <a:r>
              <a:rPr lang="de-DE"/>
              <a:t>Max-Planck-Institut für Plasmaphysik | Klaus Schmid</a:t>
            </a:r>
            <a:endParaRPr lang="de-DE" dirty="0"/>
          </a:p>
        </p:txBody>
      </p:sp>
      <p:sp>
        <p:nvSpPr>
          <p:cNvPr id="4" name="Slide Number Placeholder 3">
            <a:extLst>
              <a:ext uri="{FF2B5EF4-FFF2-40B4-BE49-F238E27FC236}">
                <a16:creationId xmlns:a16="http://schemas.microsoft.com/office/drawing/2014/main" id="{9300B8D8-9F31-4249-B802-95A28E0757CD}"/>
              </a:ext>
            </a:extLst>
          </p:cNvPr>
          <p:cNvSpPr>
            <a:spLocks noGrp="1"/>
          </p:cNvSpPr>
          <p:nvPr>
            <p:ph type="sldNum" sz="quarter" idx="12"/>
          </p:nvPr>
        </p:nvSpPr>
        <p:spPr/>
        <p:txBody>
          <a:bodyPr/>
          <a:lstStyle/>
          <a:p>
            <a:fld id="{ECE691D0-CC49-4FC7-9C4D-6112B0CB3A76}" type="slidenum">
              <a:rPr lang="de-DE" smtClean="0"/>
              <a:pPr/>
              <a:t>1</a:t>
            </a:fld>
            <a:endParaRPr lang="de-DE" dirty="0"/>
          </a:p>
        </p:txBody>
      </p:sp>
    </p:spTree>
    <p:extLst>
      <p:ext uri="{BB962C8B-B14F-4D97-AF65-F5344CB8AC3E}">
        <p14:creationId xmlns:p14="http://schemas.microsoft.com/office/powerpoint/2010/main" val="360465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6A55E-3EE3-115C-5EBE-D30F1750E66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63A5B63-D0B1-960D-0DB0-DBC8DE5B2E7B}"/>
              </a:ext>
            </a:extLst>
          </p:cNvPr>
          <p:cNvSpPr>
            <a:spLocks noGrp="1"/>
          </p:cNvSpPr>
          <p:nvPr>
            <p:ph type="sldNum" sz="quarter" idx="16"/>
          </p:nvPr>
        </p:nvSpPr>
        <p:spPr/>
        <p:txBody>
          <a:bodyPr/>
          <a:lstStyle/>
          <a:p>
            <a:fld id="{ECE691D0-CC49-4FC7-9C4D-6112B0CB3A76}" type="slidenum">
              <a:rPr lang="de-DE" smtClean="0"/>
              <a:pPr/>
              <a:t>10</a:t>
            </a:fld>
            <a:endParaRPr lang="de-DE" dirty="0"/>
          </a:p>
        </p:txBody>
      </p:sp>
      <p:sp>
        <p:nvSpPr>
          <p:cNvPr id="4" name="Title 3">
            <a:extLst>
              <a:ext uri="{FF2B5EF4-FFF2-40B4-BE49-F238E27FC236}">
                <a16:creationId xmlns:a16="http://schemas.microsoft.com/office/drawing/2014/main" id="{F85538DD-EB69-2AA9-7503-0EB5ACD6A814}"/>
              </a:ext>
            </a:extLst>
          </p:cNvPr>
          <p:cNvSpPr>
            <a:spLocks noGrp="1"/>
          </p:cNvSpPr>
          <p:nvPr>
            <p:ph type="title"/>
          </p:nvPr>
        </p:nvSpPr>
        <p:spPr/>
        <p:txBody>
          <a:bodyPr/>
          <a:lstStyle/>
          <a:p>
            <a:r>
              <a:rPr lang="en-GB" dirty="0"/>
              <a:t>Hydrogen retention in boron co-deposits</a:t>
            </a:r>
          </a:p>
        </p:txBody>
      </p:sp>
      <p:sp>
        <p:nvSpPr>
          <p:cNvPr id="5" name="TextBox 4">
            <a:extLst>
              <a:ext uri="{FF2B5EF4-FFF2-40B4-BE49-F238E27FC236}">
                <a16:creationId xmlns:a16="http://schemas.microsoft.com/office/drawing/2014/main" id="{679E1407-E0BA-0763-FDD5-F90CB23B5A2E}"/>
              </a:ext>
            </a:extLst>
          </p:cNvPr>
          <p:cNvSpPr txBox="1"/>
          <p:nvPr/>
        </p:nvSpPr>
        <p:spPr>
          <a:xfrm>
            <a:off x="301657" y="793751"/>
            <a:ext cx="136575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H-content</a:t>
            </a:r>
            <a:endParaRPr lang="en-GB" b="1" dirty="0">
              <a:solidFill>
                <a:srgbClr val="005555"/>
              </a:solidFill>
            </a:endParaRPr>
          </a:p>
        </p:txBody>
      </p:sp>
      <p:sp>
        <p:nvSpPr>
          <p:cNvPr id="6" name="TextBox 5">
            <a:extLst>
              <a:ext uri="{FF2B5EF4-FFF2-40B4-BE49-F238E27FC236}">
                <a16:creationId xmlns:a16="http://schemas.microsoft.com/office/drawing/2014/main" id="{DC03EBC0-3219-9723-2CB6-0AF80D75F6E3}"/>
              </a:ext>
            </a:extLst>
          </p:cNvPr>
          <p:cNvSpPr txBox="1"/>
          <p:nvPr/>
        </p:nvSpPr>
        <p:spPr>
          <a:xfrm>
            <a:off x="658813" y="6161490"/>
            <a:ext cx="4805546" cy="246221"/>
          </a:xfrm>
          <a:prstGeom prst="rect">
            <a:avLst/>
          </a:prstGeom>
          <a:noFill/>
        </p:spPr>
        <p:txBody>
          <a:bodyPr wrap="none" lIns="0" tIns="0" rIns="0" bIns="0" rtlCol="0" anchor="t" anchorCtr="0">
            <a:spAutoFit/>
          </a:bodyPr>
          <a:lstStyle/>
          <a:p>
            <a:pPr algn="l"/>
            <a:r>
              <a:rPr lang="nb-NO" sz="1600" i="1" dirty="0">
                <a:solidFill>
                  <a:srgbClr val="005555"/>
                </a:solidFill>
              </a:rPr>
              <a:t>A. Annen et Al, J. non cryst. Solids 209 (1997) p. 240</a:t>
            </a:r>
            <a:endParaRPr lang="en-GB" sz="1600" i="1" dirty="0">
              <a:solidFill>
                <a:srgbClr val="005555"/>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0401C4-1296-90CF-2C75-8FAF42FA2403}"/>
                  </a:ext>
                </a:extLst>
              </p:cNvPr>
              <p:cNvSpPr txBox="1"/>
              <p:nvPr/>
            </p:nvSpPr>
            <p:spPr>
              <a:xfrm>
                <a:off x="6215514" y="5588151"/>
                <a:ext cx="4587794" cy="631198"/>
              </a:xfrm>
              <a:prstGeom prst="rect">
                <a:avLst/>
              </a:prstGeom>
              <a:solidFill>
                <a:schemeClr val="accent2"/>
              </a:solid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005555"/>
                    </a:solidFill>
                  </a:rPr>
                  <a:t>At T &lt; 375K </a:t>
                </a:r>
                <a14:m>
                  <m:oMath xmlns:m="http://schemas.openxmlformats.org/officeDocument/2006/math">
                    <m:f>
                      <m:fPr>
                        <m:ctrlPr>
                          <a:rPr lang="de-DE" sz="1600" b="1" i="1" smtClean="0">
                            <a:solidFill>
                              <a:srgbClr val="005555"/>
                            </a:solidFill>
                            <a:latin typeface="Cambria Math" panose="02040503050406030204" pitchFamily="18" charset="0"/>
                          </a:rPr>
                        </m:ctrlPr>
                      </m:fPr>
                      <m:num>
                        <m:r>
                          <a:rPr lang="de-DE" sz="1600" b="1" i="1" smtClean="0">
                            <a:solidFill>
                              <a:srgbClr val="005555"/>
                            </a:solidFill>
                            <a:latin typeface="Cambria Math" panose="02040503050406030204" pitchFamily="18" charset="0"/>
                          </a:rPr>
                          <m:t>𝑯</m:t>
                        </m:r>
                      </m:num>
                      <m:den>
                        <m:r>
                          <a:rPr lang="de-DE" sz="1600" b="1" i="1" smtClean="0">
                            <a:solidFill>
                              <a:srgbClr val="005555"/>
                            </a:solidFill>
                            <a:latin typeface="Cambria Math" panose="02040503050406030204" pitchFamily="18" charset="0"/>
                          </a:rPr>
                          <m:t>𝑩</m:t>
                        </m:r>
                      </m:den>
                    </m:f>
                    <m:r>
                      <a:rPr lang="de-DE" sz="1600" b="1" i="1" smtClean="0">
                        <a:solidFill>
                          <a:srgbClr val="005555"/>
                        </a:solidFill>
                        <a:latin typeface="Cambria Math" panose="02040503050406030204" pitchFamily="18" charset="0"/>
                      </a:rPr>
                      <m:t>=</m:t>
                    </m:r>
                    <m:f>
                      <m:fPr>
                        <m:ctrlPr>
                          <a:rPr lang="de-DE" sz="1600" b="1" i="1" smtClean="0">
                            <a:solidFill>
                              <a:srgbClr val="005555"/>
                            </a:solidFill>
                            <a:latin typeface="Cambria Math" panose="02040503050406030204" pitchFamily="18" charset="0"/>
                          </a:rPr>
                        </m:ctrlPr>
                      </m:fPr>
                      <m:num>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num>
                      <m:den>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𝟏</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den>
                    </m:f>
                    <m:r>
                      <a:rPr lang="de-DE" sz="1600" b="1" i="1" smtClean="0">
                        <a:solidFill>
                          <a:srgbClr val="005555"/>
                        </a:solidFill>
                        <a:latin typeface="Cambria Math" panose="02040503050406030204" pitchFamily="18" charset="0"/>
                        <a:ea typeface="Cambria Math" panose="02040503050406030204" pitchFamily="18" charset="0"/>
                      </a:rPr>
                      <m:t>≈</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𝟑</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𝒕𝒐</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𝟔</m:t>
                    </m:r>
                  </m:oMath>
                </a14:m>
                <a:endParaRPr lang="de-DE" sz="1600" b="1" dirty="0">
                  <a:solidFill>
                    <a:srgbClr val="005555"/>
                  </a:solidFill>
                </a:endParaRPr>
              </a:p>
              <a:p>
                <a:pPr marL="285750" indent="-285750" algn="l">
                  <a:buFont typeface="Wingdings" panose="05000000000000000000" pitchFamily="2" charset="2"/>
                  <a:buChar char="Ø"/>
                </a:pPr>
                <a:r>
                  <a:rPr lang="en-GB" sz="1600" b="1" dirty="0">
                    <a:solidFill>
                      <a:srgbClr val="005555"/>
                    </a:solidFill>
                  </a:rPr>
                  <a:t>Depending on energy (bias) and </a:t>
                </a:r>
                <a:r>
                  <a:rPr lang="en-GB" sz="1600" b="1" dirty="0">
                    <a:solidFill>
                      <a:srgbClr val="FF0000"/>
                    </a:solidFill>
                  </a:rPr>
                  <a:t>growth rate</a:t>
                </a:r>
              </a:p>
            </p:txBody>
          </p:sp>
        </mc:Choice>
        <mc:Fallback xmlns="">
          <p:sp>
            <p:nvSpPr>
              <p:cNvPr id="14" name="TextBox 13">
                <a:extLst>
                  <a:ext uri="{FF2B5EF4-FFF2-40B4-BE49-F238E27FC236}">
                    <a16:creationId xmlns:a16="http://schemas.microsoft.com/office/drawing/2014/main" id="{620401C4-1296-90CF-2C75-8FAF42FA2403}"/>
                  </a:ext>
                </a:extLst>
              </p:cNvPr>
              <p:cNvSpPr txBox="1">
                <a:spLocks noRot="1" noChangeAspect="1" noMove="1" noResize="1" noEditPoints="1" noAdjustHandles="1" noChangeArrowheads="1" noChangeShapeType="1" noTextEdit="1"/>
              </p:cNvSpPr>
              <p:nvPr/>
            </p:nvSpPr>
            <p:spPr>
              <a:xfrm>
                <a:off x="6215514" y="5588151"/>
                <a:ext cx="4587794" cy="631198"/>
              </a:xfrm>
              <a:prstGeom prst="rect">
                <a:avLst/>
              </a:prstGeom>
              <a:blipFill>
                <a:blip r:embed="rId2"/>
                <a:stretch>
                  <a:fillRect l="-2527" t="-1942" r="-1596" b="-19417"/>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C75A6537-5856-8D29-92FE-3B49965677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3524" y="1212080"/>
            <a:ext cx="4624939" cy="4691670"/>
          </a:xfrm>
          <a:prstGeom prst="rect">
            <a:avLst/>
          </a:prstGeom>
        </p:spPr>
      </p:pic>
      <p:sp>
        <p:nvSpPr>
          <p:cNvPr id="9" name="TextBox 8">
            <a:extLst>
              <a:ext uri="{FF2B5EF4-FFF2-40B4-BE49-F238E27FC236}">
                <a16:creationId xmlns:a16="http://schemas.microsoft.com/office/drawing/2014/main" id="{A3D8CBDB-C6F7-1434-8ADF-22008ADB2874}"/>
              </a:ext>
            </a:extLst>
          </p:cNvPr>
          <p:cNvSpPr txBox="1"/>
          <p:nvPr/>
        </p:nvSpPr>
        <p:spPr>
          <a:xfrm>
            <a:off x="5590728" y="1785842"/>
            <a:ext cx="3996287"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Growth rate depends mainly on pressure</a:t>
            </a:r>
            <a:endParaRPr lang="en-GB" sz="1600" dirty="0">
              <a:solidFill>
                <a:srgbClr val="005555"/>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7BA7D-4A9A-203A-F0C6-1CCC04042A72}"/>
                  </a:ext>
                </a:extLst>
              </p:cNvPr>
              <p:cNvSpPr txBox="1"/>
              <p:nvPr/>
            </p:nvSpPr>
            <p:spPr>
              <a:xfrm>
                <a:off x="5590728" y="2705217"/>
                <a:ext cx="6416821" cy="353302"/>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14:m>
                  <m:oMath xmlns:m="http://schemas.openxmlformats.org/officeDocument/2006/math">
                    <m:f>
                      <m:fPr>
                        <m:ctrlPr>
                          <a:rPr lang="de-DE" sz="1600" b="1" i="1" smtClean="0">
                            <a:solidFill>
                              <a:srgbClr val="005555"/>
                            </a:solidFill>
                            <a:latin typeface="Cambria Math" panose="02040503050406030204" pitchFamily="18" charset="0"/>
                          </a:rPr>
                        </m:ctrlPr>
                      </m:fPr>
                      <m:num>
                        <m:r>
                          <a:rPr lang="de-DE" sz="1600" b="1" i="1" smtClean="0">
                            <a:solidFill>
                              <a:srgbClr val="005555"/>
                            </a:solidFill>
                            <a:latin typeface="Cambria Math" panose="02040503050406030204" pitchFamily="18" charset="0"/>
                          </a:rPr>
                          <m:t>𝑯</m:t>
                        </m:r>
                      </m:num>
                      <m:den>
                        <m:r>
                          <a:rPr lang="de-DE" sz="1600" b="1" i="1" smtClean="0">
                            <a:solidFill>
                              <a:srgbClr val="005555"/>
                            </a:solidFill>
                            <a:latin typeface="Cambria Math" panose="02040503050406030204" pitchFamily="18" charset="0"/>
                          </a:rPr>
                          <m:t>𝑩</m:t>
                        </m:r>
                      </m:den>
                    </m:f>
                    <m:r>
                      <a:rPr lang="de-DE" sz="1600" b="1" i="1" smtClean="0">
                        <a:solidFill>
                          <a:srgbClr val="005555"/>
                        </a:solidFill>
                        <a:latin typeface="Cambria Math" panose="02040503050406030204" pitchFamily="18" charset="0"/>
                      </a:rPr>
                      <m:t> </m:t>
                    </m:r>
                  </m:oMath>
                </a14:m>
                <a:r>
                  <a:rPr lang="de-DE" sz="1600" dirty="0">
                    <a:solidFill>
                      <a:srgbClr val="005555"/>
                    </a:solidFill>
                  </a:rPr>
                  <a:t> pressure dependence may actually be a growth rate depenence?</a:t>
                </a:r>
                <a:endParaRPr lang="en-GB" sz="1600" dirty="0">
                  <a:solidFill>
                    <a:srgbClr val="005555"/>
                  </a:solidFill>
                </a:endParaRPr>
              </a:p>
            </p:txBody>
          </p:sp>
        </mc:Choice>
        <mc:Fallback xmlns="">
          <p:sp>
            <p:nvSpPr>
              <p:cNvPr id="11" name="TextBox 10">
                <a:extLst>
                  <a:ext uri="{FF2B5EF4-FFF2-40B4-BE49-F238E27FC236}">
                    <a16:creationId xmlns:a16="http://schemas.microsoft.com/office/drawing/2014/main" id="{93A7BA7D-4A9A-203A-F0C6-1CCC04042A72}"/>
                  </a:ext>
                </a:extLst>
              </p:cNvPr>
              <p:cNvSpPr txBox="1">
                <a:spLocks noRot="1" noChangeAspect="1" noMove="1" noResize="1" noEditPoints="1" noAdjustHandles="1" noChangeArrowheads="1" noChangeShapeType="1" noTextEdit="1"/>
              </p:cNvSpPr>
              <p:nvPr/>
            </p:nvSpPr>
            <p:spPr>
              <a:xfrm>
                <a:off x="5590728" y="2705217"/>
                <a:ext cx="6416821" cy="353302"/>
              </a:xfrm>
              <a:prstGeom prst="rect">
                <a:avLst/>
              </a:prstGeom>
              <a:blipFill>
                <a:blip r:embed="rId4"/>
                <a:stretch>
                  <a:fillRect l="-1804" t="-3448" r="-570" b="-18966"/>
                </a:stretch>
              </a:blipFill>
            </p:spPr>
            <p:txBody>
              <a:bodyPr/>
              <a:lstStyle/>
              <a:p>
                <a:r>
                  <a:rPr lang="en-GB">
                    <a:noFill/>
                  </a:rPr>
                  <a:t> </a:t>
                </a:r>
              </a:p>
            </p:txBody>
          </p:sp>
        </mc:Fallback>
      </mc:AlternateContent>
    </p:spTree>
    <p:extLst>
      <p:ext uri="{BB962C8B-B14F-4D97-AF65-F5344CB8AC3E}">
        <p14:creationId xmlns:p14="http://schemas.microsoft.com/office/powerpoint/2010/main" val="414504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6A55E-3EE3-115C-5EBE-D30F1750E66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63A5B63-D0B1-960D-0DB0-DBC8DE5B2E7B}"/>
              </a:ext>
            </a:extLst>
          </p:cNvPr>
          <p:cNvSpPr>
            <a:spLocks noGrp="1"/>
          </p:cNvSpPr>
          <p:nvPr>
            <p:ph type="sldNum" sz="quarter" idx="16"/>
          </p:nvPr>
        </p:nvSpPr>
        <p:spPr/>
        <p:txBody>
          <a:bodyPr/>
          <a:lstStyle/>
          <a:p>
            <a:fld id="{ECE691D0-CC49-4FC7-9C4D-6112B0CB3A76}" type="slidenum">
              <a:rPr lang="de-DE" smtClean="0"/>
              <a:pPr/>
              <a:t>11</a:t>
            </a:fld>
            <a:endParaRPr lang="de-DE" dirty="0"/>
          </a:p>
        </p:txBody>
      </p:sp>
      <p:sp>
        <p:nvSpPr>
          <p:cNvPr id="4" name="Title 3">
            <a:extLst>
              <a:ext uri="{FF2B5EF4-FFF2-40B4-BE49-F238E27FC236}">
                <a16:creationId xmlns:a16="http://schemas.microsoft.com/office/drawing/2014/main" id="{F85538DD-EB69-2AA9-7503-0EB5ACD6A814}"/>
              </a:ext>
            </a:extLst>
          </p:cNvPr>
          <p:cNvSpPr>
            <a:spLocks noGrp="1"/>
          </p:cNvSpPr>
          <p:nvPr>
            <p:ph type="title"/>
          </p:nvPr>
        </p:nvSpPr>
        <p:spPr/>
        <p:txBody>
          <a:bodyPr/>
          <a:lstStyle/>
          <a:p>
            <a:r>
              <a:rPr lang="en-GB" dirty="0"/>
              <a:t>Hydrogen retention in boron co-deposits</a:t>
            </a:r>
          </a:p>
        </p:txBody>
      </p:sp>
      <p:sp>
        <p:nvSpPr>
          <p:cNvPr id="5" name="TextBox 4">
            <a:extLst>
              <a:ext uri="{FF2B5EF4-FFF2-40B4-BE49-F238E27FC236}">
                <a16:creationId xmlns:a16="http://schemas.microsoft.com/office/drawing/2014/main" id="{679E1407-E0BA-0763-FDD5-F90CB23B5A2E}"/>
              </a:ext>
            </a:extLst>
          </p:cNvPr>
          <p:cNvSpPr txBox="1"/>
          <p:nvPr/>
        </p:nvSpPr>
        <p:spPr>
          <a:xfrm>
            <a:off x="301657" y="793751"/>
            <a:ext cx="136575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H-content</a:t>
            </a:r>
            <a:endParaRPr lang="en-GB" b="1" dirty="0">
              <a:solidFill>
                <a:srgbClr val="005555"/>
              </a:solidFill>
            </a:endParaRPr>
          </a:p>
        </p:txBody>
      </p:sp>
      <p:sp>
        <p:nvSpPr>
          <p:cNvPr id="6" name="TextBox 5">
            <a:extLst>
              <a:ext uri="{FF2B5EF4-FFF2-40B4-BE49-F238E27FC236}">
                <a16:creationId xmlns:a16="http://schemas.microsoft.com/office/drawing/2014/main" id="{DC03EBC0-3219-9723-2CB6-0AF80D75F6E3}"/>
              </a:ext>
            </a:extLst>
          </p:cNvPr>
          <p:cNvSpPr txBox="1"/>
          <p:nvPr/>
        </p:nvSpPr>
        <p:spPr>
          <a:xfrm>
            <a:off x="558879" y="5823129"/>
            <a:ext cx="4320478" cy="246221"/>
          </a:xfrm>
          <a:prstGeom prst="rect">
            <a:avLst/>
          </a:prstGeom>
          <a:noFill/>
        </p:spPr>
        <p:txBody>
          <a:bodyPr wrap="none" lIns="0" tIns="0" rIns="0" bIns="0" rtlCol="0" anchor="t" anchorCtr="0">
            <a:spAutoFit/>
          </a:bodyPr>
          <a:lstStyle/>
          <a:p>
            <a:pPr algn="l"/>
            <a:r>
              <a:rPr lang="fr-FR" sz="1600" i="1" dirty="0">
                <a:solidFill>
                  <a:srgbClr val="005555"/>
                </a:solidFill>
              </a:rPr>
              <a:t>M. </a:t>
            </a:r>
            <a:r>
              <a:rPr lang="fr-FR" sz="1600" i="1" dirty="0" err="1">
                <a:solidFill>
                  <a:srgbClr val="005555"/>
                </a:solidFill>
              </a:rPr>
              <a:t>Saß</a:t>
            </a:r>
            <a:r>
              <a:rPr lang="fr-FR" sz="1600" i="1" dirty="0">
                <a:solidFill>
                  <a:srgbClr val="005555"/>
                </a:solidFill>
              </a:rPr>
              <a:t> et al, J. </a:t>
            </a:r>
            <a:r>
              <a:rPr lang="fr-FR" sz="1600" i="1" dirty="0" err="1">
                <a:solidFill>
                  <a:srgbClr val="005555"/>
                </a:solidFill>
              </a:rPr>
              <a:t>Appl</a:t>
            </a:r>
            <a:r>
              <a:rPr lang="fr-FR" sz="1600" i="1" dirty="0">
                <a:solidFill>
                  <a:srgbClr val="005555"/>
                </a:solidFill>
              </a:rPr>
              <a:t>. Phys. 82 (4) 1997 p. 1095</a:t>
            </a:r>
            <a:endParaRPr lang="en-GB" sz="1600" i="1" dirty="0">
              <a:solidFill>
                <a:srgbClr val="005555"/>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B97A2A1-B789-938C-B051-BF22C39F54CA}"/>
                  </a:ext>
                </a:extLst>
              </p:cNvPr>
              <p:cNvSpPr txBox="1"/>
              <p:nvPr/>
            </p:nvSpPr>
            <p:spPr>
              <a:xfrm>
                <a:off x="5871792" y="5577100"/>
                <a:ext cx="5858976" cy="984500"/>
              </a:xfrm>
              <a:prstGeom prst="rect">
                <a:avLst/>
              </a:prstGeom>
              <a:solidFill>
                <a:schemeClr val="accent2"/>
              </a:solid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005555"/>
                    </a:solidFill>
                  </a:rPr>
                  <a:t>At T &lt; 375K </a:t>
                </a:r>
                <a14:m>
                  <m:oMath xmlns:m="http://schemas.openxmlformats.org/officeDocument/2006/math">
                    <m:f>
                      <m:fPr>
                        <m:ctrlPr>
                          <a:rPr lang="de-DE" sz="1600" b="1" i="1" smtClean="0">
                            <a:solidFill>
                              <a:srgbClr val="005555"/>
                            </a:solidFill>
                            <a:latin typeface="Cambria Math" panose="02040503050406030204" pitchFamily="18" charset="0"/>
                          </a:rPr>
                        </m:ctrlPr>
                      </m:fPr>
                      <m:num>
                        <m:r>
                          <a:rPr lang="de-DE" sz="1600" b="1" i="1" smtClean="0">
                            <a:solidFill>
                              <a:srgbClr val="005555"/>
                            </a:solidFill>
                            <a:latin typeface="Cambria Math" panose="02040503050406030204" pitchFamily="18" charset="0"/>
                          </a:rPr>
                          <m:t>𝑯</m:t>
                        </m:r>
                      </m:num>
                      <m:den>
                        <m:r>
                          <a:rPr lang="de-DE" sz="1600" b="1" i="1" smtClean="0">
                            <a:solidFill>
                              <a:srgbClr val="005555"/>
                            </a:solidFill>
                            <a:latin typeface="Cambria Math" panose="02040503050406030204" pitchFamily="18" charset="0"/>
                          </a:rPr>
                          <m:t>𝑩</m:t>
                        </m:r>
                      </m:den>
                    </m:f>
                    <m:r>
                      <a:rPr lang="de-DE" sz="1600" b="1" i="1" smtClean="0">
                        <a:solidFill>
                          <a:srgbClr val="005555"/>
                        </a:solidFill>
                        <a:latin typeface="Cambria Math" panose="02040503050406030204" pitchFamily="18" charset="0"/>
                      </a:rPr>
                      <m:t>=</m:t>
                    </m:r>
                    <m:f>
                      <m:fPr>
                        <m:ctrlPr>
                          <a:rPr lang="de-DE" sz="1600" b="1" i="1" smtClean="0">
                            <a:solidFill>
                              <a:srgbClr val="005555"/>
                            </a:solidFill>
                            <a:latin typeface="Cambria Math" panose="02040503050406030204" pitchFamily="18" charset="0"/>
                          </a:rPr>
                        </m:ctrlPr>
                      </m:fPr>
                      <m:num>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num>
                      <m:den>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𝟏</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den>
                    </m:f>
                    <m:r>
                      <a:rPr lang="de-DE" sz="1600" b="1" i="1" smtClean="0">
                        <a:solidFill>
                          <a:srgbClr val="005555"/>
                        </a:solidFill>
                        <a:latin typeface="Cambria Math" panose="02040503050406030204" pitchFamily="18" charset="0"/>
                        <a:ea typeface="Cambria Math" panose="02040503050406030204" pitchFamily="18" charset="0"/>
                      </a:rPr>
                      <m:t>≈</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𝟑</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𝒕𝒐</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𝟔</m:t>
                    </m:r>
                  </m:oMath>
                </a14:m>
                <a:endParaRPr lang="de-DE" sz="1600" b="1" dirty="0">
                  <a:solidFill>
                    <a:srgbClr val="005555"/>
                  </a:solidFill>
                </a:endParaRPr>
              </a:p>
              <a:p>
                <a:pPr marL="285750" indent="-285750" algn="l">
                  <a:buFont typeface="Wingdings" panose="05000000000000000000" pitchFamily="2" charset="2"/>
                  <a:buChar char="Ø"/>
                </a:pPr>
                <a:r>
                  <a:rPr lang="de-DE" sz="1600" b="1" dirty="0">
                    <a:solidFill>
                      <a:srgbClr val="005555"/>
                    </a:solidFill>
                  </a:rPr>
                  <a:t>At 600K </a:t>
                </a:r>
                <a14:m>
                  <m:oMath xmlns:m="http://schemas.openxmlformats.org/officeDocument/2006/math">
                    <m:f>
                      <m:fPr>
                        <m:ctrlPr>
                          <a:rPr lang="de-DE" sz="1600" b="1" i="1">
                            <a:solidFill>
                              <a:srgbClr val="005555"/>
                            </a:solidFill>
                            <a:latin typeface="Cambria Math" panose="02040503050406030204" pitchFamily="18" charset="0"/>
                          </a:rPr>
                        </m:ctrlPr>
                      </m:fPr>
                      <m:num>
                        <m:r>
                          <a:rPr lang="de-DE" sz="1600" b="1">
                            <a:solidFill>
                              <a:srgbClr val="005555"/>
                            </a:solidFill>
                            <a:latin typeface="Cambria Math" panose="02040503050406030204" pitchFamily="18" charset="0"/>
                          </a:rPr>
                          <m:t>𝑯</m:t>
                        </m:r>
                      </m:num>
                      <m:den>
                        <m:r>
                          <a:rPr lang="de-DE" sz="1600" b="1">
                            <a:solidFill>
                              <a:srgbClr val="005555"/>
                            </a:solidFill>
                            <a:latin typeface="Cambria Math" panose="02040503050406030204" pitchFamily="18" charset="0"/>
                          </a:rPr>
                          <m:t>𝑩</m:t>
                        </m:r>
                      </m:den>
                    </m:f>
                  </m:oMath>
                </a14:m>
                <a:r>
                  <a:rPr lang="en-GB" sz="1600" b="1" dirty="0">
                    <a:solidFill>
                      <a:srgbClr val="005555"/>
                    </a:solidFill>
                  </a:rPr>
                  <a:t> drops by factor 2.3</a:t>
                </a:r>
              </a:p>
              <a:p>
                <a:r>
                  <a:rPr lang="en-GB" sz="1600" b="1" dirty="0">
                    <a:solidFill>
                      <a:srgbClr val="005555"/>
                    </a:solidFill>
                    <a:sym typeface="Wingdings" panose="05000000000000000000" pitchFamily="2" charset="2"/>
                  </a:rPr>
                  <a:t> </a:t>
                </a:r>
                <a:r>
                  <a:rPr lang="en-GB" sz="1600" b="1" dirty="0">
                    <a:solidFill>
                      <a:srgbClr val="005555"/>
                    </a:solidFill>
                  </a:rPr>
                  <a:t>Depending on energy (bias), growth rate and temperature</a:t>
                </a:r>
              </a:p>
            </p:txBody>
          </p:sp>
        </mc:Choice>
        <mc:Fallback xmlns="">
          <p:sp>
            <p:nvSpPr>
              <p:cNvPr id="9" name="TextBox 8">
                <a:extLst>
                  <a:ext uri="{FF2B5EF4-FFF2-40B4-BE49-F238E27FC236}">
                    <a16:creationId xmlns:a16="http://schemas.microsoft.com/office/drawing/2014/main" id="{0B97A2A1-B789-938C-B051-BF22C39F54CA}"/>
                  </a:ext>
                </a:extLst>
              </p:cNvPr>
              <p:cNvSpPr txBox="1">
                <a:spLocks noRot="1" noChangeAspect="1" noMove="1" noResize="1" noEditPoints="1" noAdjustHandles="1" noChangeArrowheads="1" noChangeShapeType="1" noTextEdit="1"/>
              </p:cNvSpPr>
              <p:nvPr/>
            </p:nvSpPr>
            <p:spPr>
              <a:xfrm>
                <a:off x="5871792" y="5577100"/>
                <a:ext cx="5858976" cy="984500"/>
              </a:xfrm>
              <a:prstGeom prst="rect">
                <a:avLst/>
              </a:prstGeom>
              <a:blipFill>
                <a:blip r:embed="rId2"/>
                <a:stretch>
                  <a:fillRect l="-2081" t="-1242" r="-832" b="-11801"/>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5737A729-714F-EA7D-0D72-C53A22974E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1657" y="1499593"/>
            <a:ext cx="4517143" cy="4245621"/>
          </a:xfrm>
          <a:prstGeom prst="rect">
            <a:avLst/>
          </a:prstGeom>
        </p:spPr>
      </p:pic>
      <p:pic>
        <p:nvPicPr>
          <p:cNvPr id="17" name="Picture 16">
            <a:extLst>
              <a:ext uri="{FF2B5EF4-FFF2-40B4-BE49-F238E27FC236}">
                <a16:creationId xmlns:a16="http://schemas.microsoft.com/office/drawing/2014/main" id="{06A64434-74EC-58F4-28BB-03BDBD8D11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26250" y="932250"/>
            <a:ext cx="4493903" cy="4245621"/>
          </a:xfrm>
          <a:prstGeom prst="rect">
            <a:avLst/>
          </a:prstGeom>
        </p:spPr>
      </p:pic>
      <p:sp>
        <p:nvSpPr>
          <p:cNvPr id="19" name="TextBox 18">
            <a:extLst>
              <a:ext uri="{FF2B5EF4-FFF2-40B4-BE49-F238E27FC236}">
                <a16:creationId xmlns:a16="http://schemas.microsoft.com/office/drawing/2014/main" id="{917AE629-50EF-976E-F9DB-F00924F15566}"/>
              </a:ext>
            </a:extLst>
          </p:cNvPr>
          <p:cNvSpPr txBox="1"/>
          <p:nvPr/>
        </p:nvSpPr>
        <p:spPr>
          <a:xfrm>
            <a:off x="4984693" y="5191216"/>
            <a:ext cx="6570733" cy="276999"/>
          </a:xfrm>
          <a:prstGeom prst="rect">
            <a:avLst/>
          </a:prstGeom>
          <a:noFill/>
        </p:spPr>
        <p:txBody>
          <a:bodyPr wrap="squar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H density drops from 3.5 at 300K to 1.5 at 600K </a:t>
            </a:r>
            <a:r>
              <a:rPr lang="en-GB" dirty="0">
                <a:sym typeface="Wingdings" panose="05000000000000000000" pitchFamily="2" charset="2"/>
              </a:rPr>
              <a:t> </a:t>
            </a:r>
            <a:r>
              <a:rPr lang="en-GB" dirty="0"/>
              <a:t>Factor 2.3</a:t>
            </a:r>
          </a:p>
        </p:txBody>
      </p:sp>
      <p:cxnSp>
        <p:nvCxnSpPr>
          <p:cNvPr id="8" name="Straight Arrow Connector 7">
            <a:extLst>
              <a:ext uri="{FF2B5EF4-FFF2-40B4-BE49-F238E27FC236}">
                <a16:creationId xmlns:a16="http://schemas.microsoft.com/office/drawing/2014/main" id="{E5A18477-48C6-A43D-4B24-FC38600E6F0D}"/>
              </a:ext>
            </a:extLst>
          </p:cNvPr>
          <p:cNvCxnSpPr>
            <a:cxnSpLocks/>
          </p:cNvCxnSpPr>
          <p:nvPr/>
        </p:nvCxnSpPr>
        <p:spPr>
          <a:xfrm>
            <a:off x="4003829" y="1926454"/>
            <a:ext cx="0" cy="2308194"/>
          </a:xfrm>
          <a:prstGeom prst="straightConnector1">
            <a:avLst/>
          </a:prstGeom>
          <a:ln w="57150" cmpd="sng">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34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6A55E-3EE3-115C-5EBE-D30F1750E66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63A5B63-D0B1-960D-0DB0-DBC8DE5B2E7B}"/>
              </a:ext>
            </a:extLst>
          </p:cNvPr>
          <p:cNvSpPr>
            <a:spLocks noGrp="1"/>
          </p:cNvSpPr>
          <p:nvPr>
            <p:ph type="sldNum" sz="quarter" idx="16"/>
          </p:nvPr>
        </p:nvSpPr>
        <p:spPr/>
        <p:txBody>
          <a:bodyPr/>
          <a:lstStyle/>
          <a:p>
            <a:fld id="{ECE691D0-CC49-4FC7-9C4D-6112B0CB3A76}" type="slidenum">
              <a:rPr lang="de-DE" smtClean="0"/>
              <a:pPr/>
              <a:t>12</a:t>
            </a:fld>
            <a:endParaRPr lang="de-DE" dirty="0"/>
          </a:p>
        </p:txBody>
      </p:sp>
      <p:sp>
        <p:nvSpPr>
          <p:cNvPr id="4" name="Title 3">
            <a:extLst>
              <a:ext uri="{FF2B5EF4-FFF2-40B4-BE49-F238E27FC236}">
                <a16:creationId xmlns:a16="http://schemas.microsoft.com/office/drawing/2014/main" id="{F85538DD-EB69-2AA9-7503-0EB5ACD6A814}"/>
              </a:ext>
            </a:extLst>
          </p:cNvPr>
          <p:cNvSpPr>
            <a:spLocks noGrp="1"/>
          </p:cNvSpPr>
          <p:nvPr>
            <p:ph type="title"/>
          </p:nvPr>
        </p:nvSpPr>
        <p:spPr/>
        <p:txBody>
          <a:bodyPr/>
          <a:lstStyle/>
          <a:p>
            <a:r>
              <a:rPr lang="en-GB" dirty="0"/>
              <a:t>Hydrogen retention in boron co-deposits</a:t>
            </a:r>
          </a:p>
        </p:txBody>
      </p:sp>
      <p:sp>
        <p:nvSpPr>
          <p:cNvPr id="5" name="TextBox 4">
            <a:extLst>
              <a:ext uri="{FF2B5EF4-FFF2-40B4-BE49-F238E27FC236}">
                <a16:creationId xmlns:a16="http://schemas.microsoft.com/office/drawing/2014/main" id="{679E1407-E0BA-0763-FDD5-F90CB23B5A2E}"/>
              </a:ext>
            </a:extLst>
          </p:cNvPr>
          <p:cNvSpPr txBox="1"/>
          <p:nvPr/>
        </p:nvSpPr>
        <p:spPr>
          <a:xfrm>
            <a:off x="301657" y="793751"/>
            <a:ext cx="136575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H-content</a:t>
            </a:r>
            <a:endParaRPr lang="en-GB" b="1" dirty="0">
              <a:solidFill>
                <a:srgbClr val="005555"/>
              </a:solidFill>
            </a:endParaRPr>
          </a:p>
        </p:txBody>
      </p:sp>
      <p:sp>
        <p:nvSpPr>
          <p:cNvPr id="7" name="TextBox 6">
            <a:extLst>
              <a:ext uri="{FF2B5EF4-FFF2-40B4-BE49-F238E27FC236}">
                <a16:creationId xmlns:a16="http://schemas.microsoft.com/office/drawing/2014/main" id="{208DD29A-686B-ADF6-D768-D8570E8BD916}"/>
              </a:ext>
            </a:extLst>
          </p:cNvPr>
          <p:cNvSpPr txBox="1"/>
          <p:nvPr/>
        </p:nvSpPr>
        <p:spPr>
          <a:xfrm>
            <a:off x="6550131" y="1367255"/>
            <a:ext cx="4500271"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b="1" dirty="0">
                <a:solidFill>
                  <a:srgbClr val="005555"/>
                </a:solidFill>
              </a:rPr>
              <a:t>Compare to C</a:t>
            </a:r>
            <a:r>
              <a:rPr lang="de-DE" sz="1600" dirty="0">
                <a:solidFill>
                  <a:srgbClr val="005555"/>
                </a:solidFill>
              </a:rPr>
              <a:t>: </a:t>
            </a:r>
          </a:p>
          <a:p>
            <a:pPr algn="l"/>
            <a:r>
              <a:rPr lang="en-GB" sz="1600" i="1" dirty="0">
                <a:solidFill>
                  <a:srgbClr val="005555"/>
                </a:solidFill>
              </a:rPr>
              <a:t>R.P. Doerner at Al Nucl. Fusion 49 (2009) 035002</a:t>
            </a:r>
          </a:p>
        </p:txBody>
      </p:sp>
      <p:pic>
        <p:nvPicPr>
          <p:cNvPr id="10" name="Picture 9">
            <a:extLst>
              <a:ext uri="{FF2B5EF4-FFF2-40B4-BE49-F238E27FC236}">
                <a16:creationId xmlns:a16="http://schemas.microsoft.com/office/drawing/2014/main" id="{4B5636A3-3DED-276C-46A0-33752F9A163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1106" y="2204490"/>
            <a:ext cx="5049599" cy="4335690"/>
          </a:xfrm>
          <a:prstGeom prst="rect">
            <a:avLst/>
          </a:prstGeom>
        </p:spPr>
      </p:pic>
      <p:sp>
        <p:nvSpPr>
          <p:cNvPr id="11" name="Cross 10">
            <a:extLst>
              <a:ext uri="{FF2B5EF4-FFF2-40B4-BE49-F238E27FC236}">
                <a16:creationId xmlns:a16="http://schemas.microsoft.com/office/drawing/2014/main" id="{12519586-4674-BCAA-FE9F-7D66A345A207}"/>
              </a:ext>
            </a:extLst>
          </p:cNvPr>
          <p:cNvSpPr/>
          <p:nvPr/>
        </p:nvSpPr>
        <p:spPr>
          <a:xfrm>
            <a:off x="1413325" y="2419173"/>
            <a:ext cx="347957" cy="354278"/>
          </a:xfrm>
          <a:prstGeom prst="plus">
            <a:avLst>
              <a:gd name="adj" fmla="val 37913"/>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2" name="Cross 11">
            <a:extLst>
              <a:ext uri="{FF2B5EF4-FFF2-40B4-BE49-F238E27FC236}">
                <a16:creationId xmlns:a16="http://schemas.microsoft.com/office/drawing/2014/main" id="{D2949FE0-1242-F6DD-E385-1AE9088B9EE3}"/>
              </a:ext>
            </a:extLst>
          </p:cNvPr>
          <p:cNvSpPr/>
          <p:nvPr/>
        </p:nvSpPr>
        <p:spPr>
          <a:xfrm>
            <a:off x="2925905" y="3045739"/>
            <a:ext cx="347957" cy="354278"/>
          </a:xfrm>
          <a:prstGeom prst="plus">
            <a:avLst>
              <a:gd name="adj" fmla="val 37913"/>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3" name="Cross 12">
            <a:extLst>
              <a:ext uri="{FF2B5EF4-FFF2-40B4-BE49-F238E27FC236}">
                <a16:creationId xmlns:a16="http://schemas.microsoft.com/office/drawing/2014/main" id="{08C358C5-7CE3-0787-B28A-1E89D055E9EA}"/>
              </a:ext>
            </a:extLst>
          </p:cNvPr>
          <p:cNvSpPr/>
          <p:nvPr/>
        </p:nvSpPr>
        <p:spPr>
          <a:xfrm>
            <a:off x="1325705" y="4198264"/>
            <a:ext cx="347957" cy="354278"/>
          </a:xfrm>
          <a:prstGeom prst="plus">
            <a:avLst>
              <a:gd name="adj" fmla="val 37913"/>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1A7E24-424D-3BB3-ACB0-B9D5A3494E56}"/>
                  </a:ext>
                </a:extLst>
              </p:cNvPr>
              <p:cNvSpPr txBox="1"/>
              <p:nvPr/>
            </p:nvSpPr>
            <p:spPr>
              <a:xfrm>
                <a:off x="1667415" y="4236233"/>
                <a:ext cx="419100" cy="357342"/>
              </a:xfrm>
              <a:prstGeom prst="rect">
                <a:avLst/>
              </a:prstGeom>
              <a:noFill/>
            </p:spPr>
            <p:txBody>
              <a:bodyPr wrap="square">
                <a:spAutoFit/>
              </a:bodyPr>
              <a:lstStyle/>
              <a:p>
                <a:r>
                  <a:rPr lang="de-DE" sz="1200" b="1" dirty="0">
                    <a:solidFill>
                      <a:srgbClr val="005555"/>
                    </a:solidFill>
                  </a:rPr>
                  <a:t> </a:t>
                </a:r>
                <a14:m>
                  <m:oMath xmlns:m="http://schemas.openxmlformats.org/officeDocument/2006/math">
                    <m:f>
                      <m:fPr>
                        <m:ctrlPr>
                          <a:rPr lang="de-DE" sz="1200" b="1" i="1">
                            <a:solidFill>
                              <a:srgbClr val="005555"/>
                            </a:solidFill>
                            <a:latin typeface="Cambria Math" panose="02040503050406030204" pitchFamily="18" charset="0"/>
                          </a:rPr>
                        </m:ctrlPr>
                      </m:fPr>
                      <m:num>
                        <m:r>
                          <a:rPr lang="de-DE" sz="1200" b="1">
                            <a:solidFill>
                              <a:srgbClr val="005555"/>
                            </a:solidFill>
                            <a:latin typeface="Cambria Math" panose="02040503050406030204" pitchFamily="18" charset="0"/>
                          </a:rPr>
                          <m:t>𝑯</m:t>
                        </m:r>
                      </m:num>
                      <m:den>
                        <m:r>
                          <a:rPr lang="de-DE" sz="1200" b="1">
                            <a:solidFill>
                              <a:srgbClr val="005555"/>
                            </a:solidFill>
                            <a:latin typeface="Cambria Math" panose="02040503050406030204" pitchFamily="18" charset="0"/>
                          </a:rPr>
                          <m:t>𝑩</m:t>
                        </m:r>
                      </m:den>
                    </m:f>
                  </m:oMath>
                </a14:m>
                <a:endParaRPr lang="en-GB" sz="1200" dirty="0"/>
              </a:p>
            </p:txBody>
          </p:sp>
        </mc:Choice>
        <mc:Fallback xmlns="">
          <p:sp>
            <p:nvSpPr>
              <p:cNvPr id="16" name="TextBox 15">
                <a:extLst>
                  <a:ext uri="{FF2B5EF4-FFF2-40B4-BE49-F238E27FC236}">
                    <a16:creationId xmlns:a16="http://schemas.microsoft.com/office/drawing/2014/main" id="{0C1A7E24-424D-3BB3-ACB0-B9D5A3494E56}"/>
                  </a:ext>
                </a:extLst>
              </p:cNvPr>
              <p:cNvSpPr txBox="1">
                <a:spLocks noRot="1" noChangeAspect="1" noMove="1" noResize="1" noEditPoints="1" noAdjustHandles="1" noChangeArrowheads="1" noChangeShapeType="1" noTextEdit="1"/>
              </p:cNvSpPr>
              <p:nvPr/>
            </p:nvSpPr>
            <p:spPr>
              <a:xfrm>
                <a:off x="1667415" y="4236233"/>
                <a:ext cx="419100" cy="357342"/>
              </a:xfrm>
              <a:prstGeom prst="rect">
                <a:avLst/>
              </a:prstGeom>
              <a:blipFill>
                <a:blip r:embed="rId4"/>
                <a:stretch>
                  <a:fillRect/>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E14338D9-285F-5A73-98D8-DC10E48690AA}"/>
              </a:ext>
            </a:extLst>
          </p:cNvPr>
          <p:cNvSpPr txBox="1"/>
          <p:nvPr/>
        </p:nvSpPr>
        <p:spPr>
          <a:xfrm>
            <a:off x="6095999" y="3601115"/>
            <a:ext cx="5049599" cy="738664"/>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en-GB" sz="2400" b="1" dirty="0">
                <a:solidFill>
                  <a:srgbClr val="005555"/>
                </a:solidFill>
              </a:rPr>
              <a:t>a-BH layers retains H similar or slightly lower than a-CH layers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147F4DB-1BF1-D45F-6231-6382BC658F1C}"/>
                  </a:ext>
                </a:extLst>
              </p:cNvPr>
              <p:cNvSpPr txBox="1"/>
              <p:nvPr/>
            </p:nvSpPr>
            <p:spPr>
              <a:xfrm>
                <a:off x="401106" y="1121227"/>
                <a:ext cx="5858976" cy="984500"/>
              </a:xfrm>
              <a:prstGeom prst="rect">
                <a:avLst/>
              </a:prstGeom>
              <a:solidFill>
                <a:schemeClr val="accent2"/>
              </a:solid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005555"/>
                    </a:solidFill>
                  </a:rPr>
                  <a:t>At T &lt; 375K </a:t>
                </a:r>
                <a14:m>
                  <m:oMath xmlns:m="http://schemas.openxmlformats.org/officeDocument/2006/math">
                    <m:f>
                      <m:fPr>
                        <m:ctrlPr>
                          <a:rPr lang="de-DE" sz="1600" b="1" i="1" smtClean="0">
                            <a:solidFill>
                              <a:srgbClr val="005555"/>
                            </a:solidFill>
                            <a:latin typeface="Cambria Math" panose="02040503050406030204" pitchFamily="18" charset="0"/>
                          </a:rPr>
                        </m:ctrlPr>
                      </m:fPr>
                      <m:num>
                        <m:r>
                          <a:rPr lang="de-DE" sz="1600" b="1" i="1" smtClean="0">
                            <a:solidFill>
                              <a:srgbClr val="005555"/>
                            </a:solidFill>
                            <a:latin typeface="Cambria Math" panose="02040503050406030204" pitchFamily="18" charset="0"/>
                          </a:rPr>
                          <m:t>𝑯</m:t>
                        </m:r>
                      </m:num>
                      <m:den>
                        <m:r>
                          <a:rPr lang="de-DE" sz="1600" b="1" i="1" smtClean="0">
                            <a:solidFill>
                              <a:srgbClr val="005555"/>
                            </a:solidFill>
                            <a:latin typeface="Cambria Math" panose="02040503050406030204" pitchFamily="18" charset="0"/>
                          </a:rPr>
                          <m:t>𝑩</m:t>
                        </m:r>
                      </m:den>
                    </m:f>
                    <m:r>
                      <a:rPr lang="de-DE" sz="1600" b="1" i="1" smtClean="0">
                        <a:solidFill>
                          <a:srgbClr val="005555"/>
                        </a:solidFill>
                        <a:latin typeface="Cambria Math" panose="02040503050406030204" pitchFamily="18" charset="0"/>
                      </a:rPr>
                      <m:t>=</m:t>
                    </m:r>
                    <m:f>
                      <m:fPr>
                        <m:ctrlPr>
                          <a:rPr lang="de-DE" sz="1600" b="1" i="1" smtClean="0">
                            <a:solidFill>
                              <a:srgbClr val="005555"/>
                            </a:solidFill>
                            <a:latin typeface="Cambria Math" panose="02040503050406030204" pitchFamily="18" charset="0"/>
                          </a:rPr>
                        </m:ctrlPr>
                      </m:fPr>
                      <m:num>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num>
                      <m:den>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𝟏</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den>
                    </m:f>
                    <m:r>
                      <a:rPr lang="de-DE" sz="1600" b="1" i="1" smtClean="0">
                        <a:solidFill>
                          <a:srgbClr val="005555"/>
                        </a:solidFill>
                        <a:latin typeface="Cambria Math" panose="02040503050406030204" pitchFamily="18" charset="0"/>
                        <a:ea typeface="Cambria Math" panose="02040503050406030204" pitchFamily="18" charset="0"/>
                      </a:rPr>
                      <m:t>≈</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𝟑</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𝒕𝒐</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𝟔</m:t>
                    </m:r>
                  </m:oMath>
                </a14:m>
                <a:endParaRPr lang="de-DE" sz="1600" b="1" dirty="0">
                  <a:solidFill>
                    <a:srgbClr val="005555"/>
                  </a:solidFill>
                </a:endParaRPr>
              </a:p>
              <a:p>
                <a:pPr marL="285750" indent="-285750" algn="l">
                  <a:buFont typeface="Wingdings" panose="05000000000000000000" pitchFamily="2" charset="2"/>
                  <a:buChar char="Ø"/>
                </a:pPr>
                <a:r>
                  <a:rPr lang="de-DE" sz="1600" b="1" dirty="0">
                    <a:solidFill>
                      <a:srgbClr val="005555"/>
                    </a:solidFill>
                  </a:rPr>
                  <a:t>At 600K </a:t>
                </a:r>
                <a14:m>
                  <m:oMath xmlns:m="http://schemas.openxmlformats.org/officeDocument/2006/math">
                    <m:f>
                      <m:fPr>
                        <m:ctrlPr>
                          <a:rPr lang="de-DE" sz="1600" b="1" i="1">
                            <a:solidFill>
                              <a:srgbClr val="005555"/>
                            </a:solidFill>
                            <a:latin typeface="Cambria Math" panose="02040503050406030204" pitchFamily="18" charset="0"/>
                          </a:rPr>
                        </m:ctrlPr>
                      </m:fPr>
                      <m:num>
                        <m:r>
                          <a:rPr lang="de-DE" sz="1600" b="1">
                            <a:solidFill>
                              <a:srgbClr val="005555"/>
                            </a:solidFill>
                            <a:latin typeface="Cambria Math" panose="02040503050406030204" pitchFamily="18" charset="0"/>
                          </a:rPr>
                          <m:t>𝑯</m:t>
                        </m:r>
                      </m:num>
                      <m:den>
                        <m:r>
                          <a:rPr lang="de-DE" sz="1600" b="1">
                            <a:solidFill>
                              <a:srgbClr val="005555"/>
                            </a:solidFill>
                            <a:latin typeface="Cambria Math" panose="02040503050406030204" pitchFamily="18" charset="0"/>
                          </a:rPr>
                          <m:t>𝑩</m:t>
                        </m:r>
                      </m:den>
                    </m:f>
                  </m:oMath>
                </a14:m>
                <a:r>
                  <a:rPr lang="en-GB" sz="1600" b="1" dirty="0">
                    <a:solidFill>
                      <a:srgbClr val="005555"/>
                    </a:solidFill>
                  </a:rPr>
                  <a:t> drops by factor 2.3</a:t>
                </a:r>
              </a:p>
              <a:p>
                <a:r>
                  <a:rPr lang="en-GB" sz="1600" b="1" dirty="0">
                    <a:solidFill>
                      <a:srgbClr val="005555"/>
                    </a:solidFill>
                    <a:sym typeface="Wingdings" panose="05000000000000000000" pitchFamily="2" charset="2"/>
                  </a:rPr>
                  <a:t> </a:t>
                </a:r>
                <a:r>
                  <a:rPr lang="en-GB" sz="1600" b="1" dirty="0">
                    <a:solidFill>
                      <a:srgbClr val="005555"/>
                    </a:solidFill>
                  </a:rPr>
                  <a:t>Depending on energy (bias), growth rate and temperature</a:t>
                </a:r>
              </a:p>
            </p:txBody>
          </p:sp>
        </mc:Choice>
        <mc:Fallback xmlns="">
          <p:sp>
            <p:nvSpPr>
              <p:cNvPr id="6" name="TextBox 5">
                <a:extLst>
                  <a:ext uri="{FF2B5EF4-FFF2-40B4-BE49-F238E27FC236}">
                    <a16:creationId xmlns:a16="http://schemas.microsoft.com/office/drawing/2014/main" id="{D147F4DB-1BF1-D45F-6231-6382BC658F1C}"/>
                  </a:ext>
                </a:extLst>
              </p:cNvPr>
              <p:cNvSpPr txBox="1">
                <a:spLocks noRot="1" noChangeAspect="1" noMove="1" noResize="1" noEditPoints="1" noAdjustHandles="1" noChangeArrowheads="1" noChangeShapeType="1" noTextEdit="1"/>
              </p:cNvSpPr>
              <p:nvPr/>
            </p:nvSpPr>
            <p:spPr>
              <a:xfrm>
                <a:off x="401106" y="1121227"/>
                <a:ext cx="5858976" cy="984500"/>
              </a:xfrm>
              <a:prstGeom prst="rect">
                <a:avLst/>
              </a:prstGeom>
              <a:blipFill>
                <a:blip r:embed="rId5"/>
                <a:stretch>
                  <a:fillRect l="-2185" t="-1242" r="-728" b="-11801"/>
                </a:stretch>
              </a:blipFill>
            </p:spPr>
            <p:txBody>
              <a:bodyPr/>
              <a:lstStyle/>
              <a:p>
                <a:r>
                  <a:rPr lang="en-GB">
                    <a:noFill/>
                  </a:rPr>
                  <a:t> </a:t>
                </a:r>
              </a:p>
            </p:txBody>
          </p:sp>
        </mc:Fallback>
      </mc:AlternateContent>
    </p:spTree>
    <p:extLst>
      <p:ext uri="{BB962C8B-B14F-4D97-AF65-F5344CB8AC3E}">
        <p14:creationId xmlns:p14="http://schemas.microsoft.com/office/powerpoint/2010/main" val="21250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36608F-CB71-10F9-A683-2AF38262B570}"/>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2A93B663-F95C-70DD-FF72-E99C08D63417}"/>
              </a:ext>
            </a:extLst>
          </p:cNvPr>
          <p:cNvSpPr>
            <a:spLocks noGrp="1"/>
          </p:cNvSpPr>
          <p:nvPr>
            <p:ph type="sldNum" sz="quarter" idx="16"/>
          </p:nvPr>
        </p:nvSpPr>
        <p:spPr/>
        <p:txBody>
          <a:bodyPr/>
          <a:lstStyle/>
          <a:p>
            <a:fld id="{ECE691D0-CC49-4FC7-9C4D-6112B0CB3A76}" type="slidenum">
              <a:rPr lang="de-DE" smtClean="0"/>
              <a:pPr/>
              <a:t>13</a:t>
            </a:fld>
            <a:endParaRPr lang="de-DE" dirty="0"/>
          </a:p>
        </p:txBody>
      </p:sp>
      <p:sp>
        <p:nvSpPr>
          <p:cNvPr id="4" name="Title 3">
            <a:extLst>
              <a:ext uri="{FF2B5EF4-FFF2-40B4-BE49-F238E27FC236}">
                <a16:creationId xmlns:a16="http://schemas.microsoft.com/office/drawing/2014/main" id="{021EEAE3-0ABE-A70A-8BA8-B3FA5D9753AB}"/>
              </a:ext>
            </a:extLst>
          </p:cNvPr>
          <p:cNvSpPr>
            <a:spLocks noGrp="1"/>
          </p:cNvSpPr>
          <p:nvPr>
            <p:ph type="title"/>
          </p:nvPr>
        </p:nvSpPr>
        <p:spPr/>
        <p:txBody>
          <a:bodyPr/>
          <a:lstStyle/>
          <a:p>
            <a:r>
              <a:rPr lang="en-GB" dirty="0"/>
              <a:t>Hydrogen retention in boron co-deposits</a:t>
            </a:r>
          </a:p>
        </p:txBody>
      </p:sp>
      <p:sp>
        <p:nvSpPr>
          <p:cNvPr id="7" name="TextBox 6">
            <a:extLst>
              <a:ext uri="{FF2B5EF4-FFF2-40B4-BE49-F238E27FC236}">
                <a16:creationId xmlns:a16="http://schemas.microsoft.com/office/drawing/2014/main" id="{18047F15-8BE3-034A-CE5F-193894C6F787}"/>
              </a:ext>
            </a:extLst>
          </p:cNvPr>
          <p:cNvSpPr txBox="1"/>
          <p:nvPr/>
        </p:nvSpPr>
        <p:spPr>
          <a:xfrm>
            <a:off x="301657" y="793751"/>
            <a:ext cx="1327286"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H-release</a:t>
            </a:r>
            <a:endParaRPr lang="en-GB" b="1" dirty="0">
              <a:solidFill>
                <a:srgbClr val="005555"/>
              </a:solidFill>
            </a:endParaRPr>
          </a:p>
        </p:txBody>
      </p:sp>
      <p:sp>
        <p:nvSpPr>
          <p:cNvPr id="8" name="TextBox 7">
            <a:extLst>
              <a:ext uri="{FF2B5EF4-FFF2-40B4-BE49-F238E27FC236}">
                <a16:creationId xmlns:a16="http://schemas.microsoft.com/office/drawing/2014/main" id="{BD5B6255-DA8C-8460-BB23-8B62268219D1}"/>
              </a:ext>
            </a:extLst>
          </p:cNvPr>
          <p:cNvSpPr txBox="1"/>
          <p:nvPr/>
        </p:nvSpPr>
        <p:spPr>
          <a:xfrm>
            <a:off x="631070" y="6161490"/>
            <a:ext cx="5050678" cy="246221"/>
          </a:xfrm>
          <a:prstGeom prst="rect">
            <a:avLst/>
          </a:prstGeom>
          <a:noFill/>
        </p:spPr>
        <p:txBody>
          <a:bodyPr wrap="none" lIns="0" tIns="0" rIns="0" bIns="0" rtlCol="0" anchor="t" anchorCtr="0">
            <a:spAutoFit/>
          </a:bodyPr>
          <a:lstStyle/>
          <a:p>
            <a:pPr algn="l"/>
            <a:r>
              <a:rPr lang="de-DE" sz="1600" dirty="0">
                <a:solidFill>
                  <a:srgbClr val="005555"/>
                </a:solidFill>
              </a:rPr>
              <a:t>A.Annen PhD Thesis, IPP-Report: IPP 9/114 April 1997 </a:t>
            </a:r>
            <a:endParaRPr lang="en-GB" sz="1600" dirty="0">
              <a:solidFill>
                <a:srgbClr val="005555"/>
              </a:solidFill>
            </a:endParaRPr>
          </a:p>
        </p:txBody>
      </p:sp>
      <p:pic>
        <p:nvPicPr>
          <p:cNvPr id="10" name="Picture 9">
            <a:extLst>
              <a:ext uri="{FF2B5EF4-FFF2-40B4-BE49-F238E27FC236}">
                <a16:creationId xmlns:a16="http://schemas.microsoft.com/office/drawing/2014/main" id="{921D2C2B-C6D9-0982-A25D-19B8FC5746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3884" y="1152297"/>
            <a:ext cx="7614729" cy="4844297"/>
          </a:xfrm>
          <a:prstGeom prst="rect">
            <a:avLst/>
          </a:prstGeom>
        </p:spPr>
      </p:pic>
      <p:sp>
        <p:nvSpPr>
          <p:cNvPr id="11" name="TextBox 10">
            <a:extLst>
              <a:ext uri="{FF2B5EF4-FFF2-40B4-BE49-F238E27FC236}">
                <a16:creationId xmlns:a16="http://schemas.microsoft.com/office/drawing/2014/main" id="{34D7A9CE-0B9C-DAD8-1D94-D9AC3F46B49C}"/>
              </a:ext>
            </a:extLst>
          </p:cNvPr>
          <p:cNvSpPr txBox="1"/>
          <p:nvPr/>
        </p:nvSpPr>
        <p:spPr>
          <a:xfrm>
            <a:off x="8318377" y="1873189"/>
            <a:ext cx="2484655"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Release starts at ~500K</a:t>
            </a:r>
          </a:p>
        </p:txBody>
      </p:sp>
      <p:sp>
        <p:nvSpPr>
          <p:cNvPr id="12" name="TextBox 11">
            <a:extLst>
              <a:ext uri="{FF2B5EF4-FFF2-40B4-BE49-F238E27FC236}">
                <a16:creationId xmlns:a16="http://schemas.microsoft.com/office/drawing/2014/main" id="{B5091242-6C41-0927-FEBA-FC3B798A1F7F}"/>
              </a:ext>
            </a:extLst>
          </p:cNvPr>
          <p:cNvSpPr txBox="1"/>
          <p:nvPr/>
        </p:nvSpPr>
        <p:spPr>
          <a:xfrm>
            <a:off x="8318377" y="2682537"/>
            <a:ext cx="3533312" cy="492443"/>
          </a:xfrm>
          <a:prstGeom prst="rect">
            <a:avLst/>
          </a:prstGeom>
          <a:noFill/>
        </p:spPr>
        <p:txBody>
          <a:bodyPr wrap="squar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Relase temperature increases with C content</a:t>
            </a:r>
          </a:p>
        </p:txBody>
      </p:sp>
      <p:sp>
        <p:nvSpPr>
          <p:cNvPr id="13" name="TextBox 12">
            <a:extLst>
              <a:ext uri="{FF2B5EF4-FFF2-40B4-BE49-F238E27FC236}">
                <a16:creationId xmlns:a16="http://schemas.microsoft.com/office/drawing/2014/main" id="{A86B6B0C-E04D-3265-910B-E1D74E93259B}"/>
              </a:ext>
            </a:extLst>
          </p:cNvPr>
          <p:cNvSpPr txBox="1"/>
          <p:nvPr/>
        </p:nvSpPr>
        <p:spPr>
          <a:xfrm>
            <a:off x="8318377" y="3761974"/>
            <a:ext cx="3554948"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These were „stable“ layers!</a:t>
            </a:r>
          </a:p>
          <a:p>
            <a:pPr algn="l"/>
            <a:r>
              <a:rPr lang="de-DE" sz="1600" dirty="0">
                <a:solidFill>
                  <a:srgbClr val="005555"/>
                </a:solidFill>
                <a:sym typeface="Wingdings" panose="05000000000000000000" pitchFamily="2" charset="2"/>
              </a:rPr>
              <a:t> </a:t>
            </a:r>
            <a:r>
              <a:rPr lang="de-DE" sz="1600" dirty="0">
                <a:solidFill>
                  <a:srgbClr val="005555"/>
                </a:solidFill>
              </a:rPr>
              <a:t>May be different for „relevant layers“</a:t>
            </a:r>
            <a:endParaRPr lang="en-GB" sz="1600" dirty="0">
              <a:solidFill>
                <a:srgbClr val="005555"/>
              </a:solidFill>
            </a:endParaRPr>
          </a:p>
        </p:txBody>
      </p:sp>
    </p:spTree>
    <p:extLst>
      <p:ext uri="{BB962C8B-B14F-4D97-AF65-F5344CB8AC3E}">
        <p14:creationId xmlns:p14="http://schemas.microsoft.com/office/powerpoint/2010/main" val="104413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D08241-2DFD-8064-FB93-C6F078BFEAB2}"/>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EB3329AA-679F-F80D-8E22-11D72D14BF67}"/>
              </a:ext>
            </a:extLst>
          </p:cNvPr>
          <p:cNvSpPr>
            <a:spLocks noGrp="1"/>
          </p:cNvSpPr>
          <p:nvPr>
            <p:ph type="sldNum" sz="quarter" idx="16"/>
          </p:nvPr>
        </p:nvSpPr>
        <p:spPr/>
        <p:txBody>
          <a:bodyPr/>
          <a:lstStyle/>
          <a:p>
            <a:fld id="{ECE691D0-CC49-4FC7-9C4D-6112B0CB3A76}" type="slidenum">
              <a:rPr lang="de-DE" smtClean="0"/>
              <a:pPr/>
              <a:t>14</a:t>
            </a:fld>
            <a:endParaRPr lang="de-DE" dirty="0"/>
          </a:p>
        </p:txBody>
      </p:sp>
      <p:sp>
        <p:nvSpPr>
          <p:cNvPr id="5" name="TextBox 4">
            <a:extLst>
              <a:ext uri="{FF2B5EF4-FFF2-40B4-BE49-F238E27FC236}">
                <a16:creationId xmlns:a16="http://schemas.microsoft.com/office/drawing/2014/main" id="{9B992A78-DE86-63DC-9D50-77B6699B60CC}"/>
              </a:ext>
            </a:extLst>
          </p:cNvPr>
          <p:cNvSpPr txBox="1"/>
          <p:nvPr/>
        </p:nvSpPr>
        <p:spPr>
          <a:xfrm>
            <a:off x="2105457" y="2891672"/>
            <a:ext cx="7778339" cy="811367"/>
          </a:xfrm>
          <a:prstGeom prst="rect">
            <a:avLst/>
          </a:prstGeom>
          <a:noFill/>
        </p:spPr>
        <p:txBody>
          <a:bodyPr wrap="none" lIns="36000" tIns="36000" rIns="36000" bIns="36000" rtlCol="0" anchor="t" anchorCtr="0">
            <a:spAutoFit/>
          </a:bodyPr>
          <a:lstStyle>
            <a:defPPr>
              <a:defRPr lang="en-US"/>
            </a:defPPr>
            <a:lvl1pPr marL="179388" indent="-179388" defTabSz="263525">
              <a:buFont typeface="Wingdings" panose="05000000000000000000" pitchFamily="2" charset="2"/>
              <a:buChar char="v"/>
              <a:defRPr sz="2400" b="1">
                <a:solidFill>
                  <a:srgbClr val="005555"/>
                </a:solidFill>
              </a:defRPr>
            </a:lvl1pPr>
          </a:lstStyle>
          <a:p>
            <a:pPr marL="0" indent="0">
              <a:buNone/>
            </a:pPr>
            <a:r>
              <a:rPr lang="de-DE" sz="4800" dirty="0"/>
              <a:t>Boronization layer lifetime</a:t>
            </a:r>
            <a:endParaRPr lang="en-GB" sz="4800" dirty="0"/>
          </a:p>
        </p:txBody>
      </p:sp>
      <p:sp>
        <p:nvSpPr>
          <p:cNvPr id="4" name="TextBox 3">
            <a:extLst>
              <a:ext uri="{FF2B5EF4-FFF2-40B4-BE49-F238E27FC236}">
                <a16:creationId xmlns:a16="http://schemas.microsoft.com/office/drawing/2014/main" id="{4C41C8F8-F776-2FC6-3CB4-FAC1D7565CDB}"/>
              </a:ext>
            </a:extLst>
          </p:cNvPr>
          <p:cNvSpPr txBox="1"/>
          <p:nvPr/>
        </p:nvSpPr>
        <p:spPr>
          <a:xfrm>
            <a:off x="6457574" y="4305182"/>
            <a:ext cx="4358565" cy="369332"/>
          </a:xfrm>
          <a:prstGeom prst="rect">
            <a:avLst/>
          </a:prstGeom>
          <a:noFill/>
        </p:spPr>
        <p:txBody>
          <a:bodyPr wrap="none" lIns="0" tIns="0" rIns="0" bIns="0" rtlCol="0" anchor="t" anchorCtr="0">
            <a:spAutoFit/>
          </a:bodyPr>
          <a:lstStyle/>
          <a:p>
            <a:pPr algn="l"/>
            <a:r>
              <a:rPr lang="en-GB" sz="2400" b="1" dirty="0">
                <a:solidFill>
                  <a:srgbClr val="FF0000"/>
                </a:solidFill>
              </a:rPr>
              <a:t>Boron migration/layer lifetime</a:t>
            </a:r>
          </a:p>
        </p:txBody>
      </p:sp>
    </p:spTree>
    <p:extLst>
      <p:ext uri="{BB962C8B-B14F-4D97-AF65-F5344CB8AC3E}">
        <p14:creationId xmlns:p14="http://schemas.microsoft.com/office/powerpoint/2010/main" val="300933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4C22BB-59AE-C71F-82E3-7B205B71484C}"/>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1" i="0" u="none" strike="noStrike" kern="600" cap="all" spc="90" normalizeH="0" baseline="0" noProof="0">
                <a:ln>
                  <a:noFill/>
                </a:ln>
                <a:solidFill>
                  <a:srgbClr val="000000"/>
                </a:solidFill>
                <a:effectLst/>
                <a:uLnTx/>
                <a:uFillTx/>
                <a:latin typeface="Arial" panose="020B0604020202020204"/>
                <a:ea typeface="+mn-ea"/>
                <a:cs typeface="+mn-cs"/>
              </a:rPr>
              <a:t>Max-Planck-Institut für Plasmaphysik | Klaus Schmid</a:t>
            </a:r>
            <a:endParaRPr kumimoji="0" lang="de-DE" sz="1000" b="1" i="0" u="none" strike="noStrike" kern="600" cap="all" spc="90" normalizeH="0" baseline="0" noProof="0" dirty="0">
              <a:ln>
                <a:noFill/>
              </a:ln>
              <a:solidFill>
                <a:srgbClr val="00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28B6E770-5E36-0D46-291C-4CE513A2D52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C851F2E-0015-F452-360B-3DC9AE31036E}"/>
              </a:ext>
            </a:extLst>
          </p:cNvPr>
          <p:cNvSpPr>
            <a:spLocks noGrp="1"/>
          </p:cNvSpPr>
          <p:nvPr>
            <p:ph type="title"/>
          </p:nvPr>
        </p:nvSpPr>
        <p:spPr/>
        <p:txBody>
          <a:bodyPr/>
          <a:lstStyle/>
          <a:p>
            <a:r>
              <a:rPr lang="en-GB" dirty="0"/>
              <a:t>Boronization layer lifetime</a:t>
            </a:r>
          </a:p>
        </p:txBody>
      </p:sp>
      <p:sp>
        <p:nvSpPr>
          <p:cNvPr id="5" name="TextBox 4">
            <a:extLst>
              <a:ext uri="{FF2B5EF4-FFF2-40B4-BE49-F238E27FC236}">
                <a16:creationId xmlns:a16="http://schemas.microsoft.com/office/drawing/2014/main" id="{004901A9-A9D3-1DA6-51BB-9618970E59E7}"/>
              </a:ext>
            </a:extLst>
          </p:cNvPr>
          <p:cNvSpPr txBox="1"/>
          <p:nvPr/>
        </p:nvSpPr>
        <p:spPr>
          <a:xfrm>
            <a:off x="184574" y="588135"/>
            <a:ext cx="5137625" cy="323678"/>
          </a:xfrm>
          <a:prstGeom prst="rect">
            <a:avLst/>
          </a:prstGeom>
          <a:noFill/>
        </p:spPr>
        <p:txBody>
          <a:bodyPr wrap="none" lIns="0" tIns="0" rIns="0" bIns="0" rtlCol="0" anchor="t" anchorCtr="0">
            <a:spAutoFit/>
          </a:bodyPr>
          <a:lstStyle/>
          <a:p>
            <a:pPr marL="357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Sputter yield of boronization layers is not well known:</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C68AA28-6E3C-5942-E4B5-CEB74D9A5143}"/>
              </a:ext>
            </a:extLst>
          </p:cNvPr>
          <p:cNvPicPr>
            <a:picLocks noChangeAspect="1"/>
          </p:cNvPicPr>
          <p:nvPr/>
        </p:nvPicPr>
        <p:blipFill rotWithShape="1">
          <a:blip r:embed="rId2"/>
          <a:srcRect t="5965" b="2322"/>
          <a:stretch/>
        </p:blipFill>
        <p:spPr>
          <a:xfrm>
            <a:off x="81543" y="1370773"/>
            <a:ext cx="6557350" cy="4811086"/>
          </a:xfrm>
          <a:prstGeom prst="rect">
            <a:avLst/>
          </a:prstGeom>
        </p:spPr>
      </p:pic>
      <p:sp>
        <p:nvSpPr>
          <p:cNvPr id="8" name="TextBox 7">
            <a:extLst>
              <a:ext uri="{FF2B5EF4-FFF2-40B4-BE49-F238E27FC236}">
                <a16:creationId xmlns:a16="http://schemas.microsoft.com/office/drawing/2014/main" id="{7C44A70C-E60E-DCD4-21E9-12A2B669436C}"/>
              </a:ext>
            </a:extLst>
          </p:cNvPr>
          <p:cNvSpPr txBox="1"/>
          <p:nvPr/>
        </p:nvSpPr>
        <p:spPr>
          <a:xfrm>
            <a:off x="854299" y="1006918"/>
            <a:ext cx="11101588" cy="323678"/>
          </a:xfrm>
          <a:prstGeom prst="rect">
            <a:avLst/>
          </a:prstGeom>
          <a:noFill/>
        </p:spPr>
        <p:txBody>
          <a:bodyPr wrap="square" lIns="0" tIns="0" rIns="0" bIns="0" rtlCol="0" anchor="t" anchorCtr="0">
            <a:spAutoFit/>
          </a:bodyPr>
          <a:lstStyle/>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Comparison of sputter yields of amorphous (a-BH) B/H layers [1] with pure B [2] and  SDTrimSP simulations of a-BH.</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F5EE376-CC46-FC3E-E476-DA730D5AF5A8}"/>
              </a:ext>
            </a:extLst>
          </p:cNvPr>
          <p:cNvSpPr txBox="1"/>
          <p:nvPr/>
        </p:nvSpPr>
        <p:spPr>
          <a:xfrm>
            <a:off x="7267955" y="5751269"/>
            <a:ext cx="4363182" cy="693010"/>
          </a:xfrm>
          <a:prstGeom prst="rect">
            <a:avLst/>
          </a:prstGeom>
          <a:noFill/>
        </p:spPr>
        <p:txBody>
          <a:bodyPr wrap="none" lIns="0" tIns="0" rIns="0" bIns="0" rtlCol="0" anchor="t" anchorCtr="0">
            <a:spAutoFit/>
          </a:bodyPr>
          <a:lstStyle/>
          <a:p>
            <a:pPr marL="72000" marR="0" lvl="0" indent="0" algn="l" defTabSz="4572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[1] PhD A. Annend unpublishd</a:t>
            </a:r>
          </a:p>
          <a:p>
            <a:pPr marL="72000" marR="0" lvl="0" indent="0" algn="l" defTabSz="4572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[2] „Sputtering data“ IPP report 9/82 Feb. 1993 </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B934D53-1952-15F1-8CFF-00BE2840BABA}"/>
              </a:ext>
            </a:extLst>
          </p:cNvPr>
          <p:cNvSpPr txBox="1"/>
          <p:nvPr/>
        </p:nvSpPr>
        <p:spPr>
          <a:xfrm>
            <a:off x="6850947" y="1815740"/>
            <a:ext cx="5005151" cy="1062342"/>
          </a:xfrm>
          <a:prstGeom prst="rect">
            <a:avLst/>
          </a:prstGeom>
          <a:noFill/>
        </p:spPr>
        <p:txBody>
          <a:bodyPr wrap="square" lIns="0" tIns="0" rIns="0" bIns="0" rtlCol="0" anchor="t" anchorCtr="0">
            <a:spAutoFit/>
          </a:bodyPr>
          <a:lstStyle/>
          <a:p>
            <a:pPr marL="0" marR="0" lvl="0" indent="250825"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a-BH layers sputter ~1.5 x more than pure B</a:t>
            </a:r>
          </a:p>
          <a:p>
            <a:pPr marL="266700" marR="0" lvl="0" indent="-2667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tab pos="0" algn="l"/>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„Best“ match to experimental data using a surface binding energy fo 3.5 eV in SDTrumSP</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6" name="Arrow: Down 5">
            <a:extLst>
              <a:ext uri="{FF2B5EF4-FFF2-40B4-BE49-F238E27FC236}">
                <a16:creationId xmlns:a16="http://schemas.microsoft.com/office/drawing/2014/main" id="{21791EC0-6F86-AA02-0A84-73A1E20126DB}"/>
              </a:ext>
            </a:extLst>
          </p:cNvPr>
          <p:cNvSpPr/>
          <p:nvPr/>
        </p:nvSpPr>
        <p:spPr>
          <a:xfrm>
            <a:off x="8758334" y="3001511"/>
            <a:ext cx="484632" cy="978408"/>
          </a:xfrm>
          <a:prstGeom prst="downArrow">
            <a:avLst/>
          </a:pr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B5029D7-3AFE-63D3-276A-2B9AEFA0861D}"/>
              </a:ext>
            </a:extLst>
          </p:cNvPr>
          <p:cNvSpPr txBox="1"/>
          <p:nvPr/>
        </p:nvSpPr>
        <p:spPr>
          <a:xfrm>
            <a:off x="6809024" y="4103348"/>
            <a:ext cx="5160387" cy="323807"/>
          </a:xfrm>
          <a:prstGeom prst="rect">
            <a:avLst/>
          </a:prstGeom>
          <a:noFill/>
        </p:spPr>
        <p:txBody>
          <a:bodyPr wrap="none" lIns="0" tIns="0" rIns="0" bIns="0" rtlCol="0" anchor="t" anchorCtr="0">
            <a:spAutoFit/>
          </a:bodyPr>
          <a:lstStyle/>
          <a:p>
            <a:pPr marL="357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Build a yield data base: D, Ne, B, W </a:t>
            </a: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sym typeface="Wingdings" panose="05000000000000000000" pitchFamily="2" charset="2"/>
              </a:rPr>
              <a:t> B/W mixtures</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9435BC-B637-F0D3-BDAE-A0BC09BA7A9E}"/>
                  </a:ext>
                </a:extLst>
              </p:cNvPr>
              <p:cNvSpPr txBox="1"/>
              <p:nvPr/>
            </p:nvSpPr>
            <p:spPr>
              <a:xfrm>
                <a:off x="7267955" y="4468199"/>
                <a:ext cx="1721882" cy="693010"/>
              </a:xfrm>
              <a:prstGeom prst="rect">
                <a:avLst/>
              </a:prstGeom>
              <a:noFill/>
            </p:spPr>
            <p:txBody>
              <a:bodyPr wrap="none" lIns="0" tIns="0" rIns="0" bIns="0" rtlCol="0" anchor="t" anchorCtr="0">
                <a:spAutoFit/>
              </a:bodyPr>
              <a:lstStyle/>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Y(E, </a:t>
                </a:r>
                <a14:m>
                  <m:oMath xmlns:m="http://schemas.openxmlformats.org/officeDocument/2006/math">
                    <m:r>
                      <a:rPr kumimoji="0" lang="de-DE" sz="1600" b="0" i="1" u="none" strike="noStrike" kern="1200" cap="none" spc="0" normalizeH="0" baseline="0" noProof="0" smtClean="0">
                        <a:ln>
                          <a:noFill/>
                        </a:ln>
                        <a:solidFill>
                          <a:srgbClr val="005555"/>
                        </a:solidFill>
                        <a:effectLst/>
                        <a:uLnTx/>
                        <a:uFillTx/>
                        <a:latin typeface="Cambria Math" panose="02040503050406030204" pitchFamily="18" charset="0"/>
                        <a:ea typeface="Cambria Math" panose="02040503050406030204" pitchFamily="18" charset="0"/>
                        <a:cs typeface="+mn-cs"/>
                      </a:rPr>
                      <m:t>𝛼</m:t>
                    </m:r>
                  </m:oMath>
                </a14:m>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C</a:t>
                </a:r>
                <a:r>
                  <a:rPr kumimoji="0" lang="de-DE" sz="1600" b="0" i="0" u="none" strike="noStrike" kern="1200" cap="none" spc="0" normalizeH="0" baseline="-25000" noProof="0" dirty="0">
                    <a:ln>
                      <a:noFill/>
                    </a:ln>
                    <a:solidFill>
                      <a:srgbClr val="005555"/>
                    </a:solidFill>
                    <a:effectLst/>
                    <a:uLnTx/>
                    <a:uFillTx/>
                    <a:latin typeface="Arial" panose="020B0604020202020204"/>
                    <a:ea typeface="+mn-ea"/>
                    <a:cs typeface="+mn-cs"/>
                  </a:rPr>
                  <a:t>W</a:t>
                </a: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C</a:t>
                </a:r>
                <a:r>
                  <a:rPr kumimoji="0" lang="de-DE" sz="1600" b="0" i="0" u="none" strike="noStrike" kern="1200" cap="none" spc="0" normalizeH="0" baseline="-25000" noProof="0" dirty="0">
                    <a:ln>
                      <a:noFill/>
                    </a:ln>
                    <a:solidFill>
                      <a:srgbClr val="005555"/>
                    </a:solidFill>
                    <a:effectLst/>
                    <a:uLnTx/>
                    <a:uFillTx/>
                    <a:latin typeface="Arial" panose="020B0604020202020204"/>
                    <a:ea typeface="+mn-ea"/>
                    <a:cs typeface="+mn-cs"/>
                  </a:rPr>
                  <a:t>B</a:t>
                </a: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a:t>
                </a:r>
              </a:p>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R(E, </a:t>
                </a:r>
                <a14:m>
                  <m:oMath xmlns:m="http://schemas.openxmlformats.org/officeDocument/2006/math">
                    <m:r>
                      <a:rPr kumimoji="0" lang="de-DE" sz="1600" b="0" i="1" u="none" strike="noStrike" kern="1200" cap="none" spc="0" normalizeH="0" baseline="0" noProof="0" smtClean="0">
                        <a:ln>
                          <a:noFill/>
                        </a:ln>
                        <a:solidFill>
                          <a:srgbClr val="005555"/>
                        </a:solidFill>
                        <a:effectLst/>
                        <a:uLnTx/>
                        <a:uFillTx/>
                        <a:latin typeface="Cambria Math" panose="02040503050406030204" pitchFamily="18" charset="0"/>
                        <a:ea typeface="Cambria Math" panose="02040503050406030204" pitchFamily="18" charset="0"/>
                        <a:cs typeface="+mn-cs"/>
                      </a:rPr>
                      <m:t>𝛼</m:t>
                    </m:r>
                  </m:oMath>
                </a14:m>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C</a:t>
                </a:r>
                <a:r>
                  <a:rPr kumimoji="0" lang="de-DE" sz="1600" b="0" i="0" u="none" strike="noStrike" kern="1200" cap="none" spc="0" normalizeH="0" baseline="-25000" noProof="0" dirty="0">
                    <a:ln>
                      <a:noFill/>
                    </a:ln>
                    <a:solidFill>
                      <a:srgbClr val="005555"/>
                    </a:solidFill>
                    <a:effectLst/>
                    <a:uLnTx/>
                    <a:uFillTx/>
                    <a:latin typeface="Arial" panose="020B0604020202020204"/>
                    <a:ea typeface="+mn-ea"/>
                    <a:cs typeface="+mn-cs"/>
                  </a:rPr>
                  <a:t>W</a:t>
                </a: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C</a:t>
                </a:r>
                <a:r>
                  <a:rPr kumimoji="0" lang="de-DE" sz="1600" b="0" i="0" u="none" strike="noStrike" kern="1200" cap="none" spc="0" normalizeH="0" baseline="-25000" noProof="0" dirty="0">
                    <a:ln>
                      <a:noFill/>
                    </a:ln>
                    <a:solidFill>
                      <a:srgbClr val="005555"/>
                    </a:solidFill>
                    <a:effectLst/>
                    <a:uLnTx/>
                    <a:uFillTx/>
                    <a:latin typeface="Arial" panose="020B0604020202020204"/>
                    <a:ea typeface="+mn-ea"/>
                    <a:cs typeface="+mn-cs"/>
                  </a:rPr>
                  <a:t>B</a:t>
                </a: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mc:Choice>
        <mc:Fallback xmlns="">
          <p:sp>
            <p:nvSpPr>
              <p:cNvPr id="12" name="TextBox 11">
                <a:extLst>
                  <a:ext uri="{FF2B5EF4-FFF2-40B4-BE49-F238E27FC236}">
                    <a16:creationId xmlns:a16="http://schemas.microsoft.com/office/drawing/2014/main" id="{B89435BC-B637-F0D3-BDAE-A0BC09BA7A9E}"/>
                  </a:ext>
                </a:extLst>
              </p:cNvPr>
              <p:cNvSpPr txBox="1">
                <a:spLocks noRot="1" noChangeAspect="1" noMove="1" noResize="1" noEditPoints="1" noAdjustHandles="1" noChangeArrowheads="1" noChangeShapeType="1" noTextEdit="1"/>
              </p:cNvSpPr>
              <p:nvPr/>
            </p:nvSpPr>
            <p:spPr>
              <a:xfrm>
                <a:off x="7267955" y="4468199"/>
                <a:ext cx="1721882" cy="693010"/>
              </a:xfrm>
              <a:prstGeom prst="rect">
                <a:avLst/>
              </a:prstGeom>
              <a:blipFill>
                <a:blip r:embed="rId3"/>
                <a:stretch>
                  <a:fillRect l="-2473" r="-6714" b="-16667"/>
                </a:stretch>
              </a:blipFill>
            </p:spPr>
            <p:txBody>
              <a:bodyPr/>
              <a:lstStyle/>
              <a:p>
                <a:r>
                  <a:rPr lang="en-GB">
                    <a:noFill/>
                  </a:rPr>
                  <a:t> </a:t>
                </a:r>
              </a:p>
            </p:txBody>
          </p:sp>
        </mc:Fallback>
      </mc:AlternateContent>
    </p:spTree>
    <p:extLst>
      <p:ext uri="{BB962C8B-B14F-4D97-AF65-F5344CB8AC3E}">
        <p14:creationId xmlns:p14="http://schemas.microsoft.com/office/powerpoint/2010/main" val="149713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4C22BB-59AE-C71F-82E3-7B205B71484C}"/>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1" i="0" u="none" strike="noStrike" kern="600" cap="all" spc="90" normalizeH="0" baseline="0" noProof="0">
                <a:ln>
                  <a:noFill/>
                </a:ln>
                <a:solidFill>
                  <a:srgbClr val="000000"/>
                </a:solidFill>
                <a:effectLst/>
                <a:uLnTx/>
                <a:uFillTx/>
                <a:latin typeface="Arial" panose="020B0604020202020204"/>
                <a:ea typeface="+mn-ea"/>
                <a:cs typeface="+mn-cs"/>
              </a:rPr>
              <a:t>Max-Planck-Institut für Plasmaphysik | Klaus Schmid</a:t>
            </a:r>
            <a:endParaRPr kumimoji="0" lang="de-DE" sz="1000" b="1" i="0" u="none" strike="noStrike" kern="600" cap="all" spc="90" normalizeH="0" baseline="0" noProof="0" dirty="0">
              <a:ln>
                <a:noFill/>
              </a:ln>
              <a:solidFill>
                <a:srgbClr val="00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28B6E770-5E36-0D46-291C-4CE513A2D52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C851F2E-0015-F452-360B-3DC9AE31036E}"/>
              </a:ext>
            </a:extLst>
          </p:cNvPr>
          <p:cNvSpPr>
            <a:spLocks noGrp="1"/>
          </p:cNvSpPr>
          <p:nvPr>
            <p:ph type="title"/>
          </p:nvPr>
        </p:nvSpPr>
        <p:spPr/>
        <p:txBody>
          <a:bodyPr/>
          <a:lstStyle/>
          <a:p>
            <a:r>
              <a:rPr lang="en-GB" dirty="0"/>
              <a:t>Boronization layer lifetime</a:t>
            </a:r>
          </a:p>
        </p:txBody>
      </p:sp>
      <p:sp>
        <p:nvSpPr>
          <p:cNvPr id="5" name="TextBox 4">
            <a:extLst>
              <a:ext uri="{FF2B5EF4-FFF2-40B4-BE49-F238E27FC236}">
                <a16:creationId xmlns:a16="http://schemas.microsoft.com/office/drawing/2014/main" id="{004901A9-A9D3-1DA6-51BB-9618970E59E7}"/>
              </a:ext>
            </a:extLst>
          </p:cNvPr>
          <p:cNvSpPr txBox="1"/>
          <p:nvPr/>
        </p:nvSpPr>
        <p:spPr>
          <a:xfrm>
            <a:off x="184574" y="588135"/>
            <a:ext cx="5137625" cy="323678"/>
          </a:xfrm>
          <a:prstGeom prst="rect">
            <a:avLst/>
          </a:prstGeom>
          <a:noFill/>
        </p:spPr>
        <p:txBody>
          <a:bodyPr wrap="none" lIns="0" tIns="0" rIns="0" bIns="0" rtlCol="0" anchor="t" anchorCtr="0">
            <a:spAutoFit/>
          </a:bodyPr>
          <a:lstStyle/>
          <a:p>
            <a:pPr marL="357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Sputter yield of boronization layers is not well known:</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C44A70C-E60E-DCD4-21E9-12A2B669436C}"/>
              </a:ext>
            </a:extLst>
          </p:cNvPr>
          <p:cNvSpPr txBox="1"/>
          <p:nvPr/>
        </p:nvSpPr>
        <p:spPr>
          <a:xfrm>
            <a:off x="5415889" y="1573781"/>
            <a:ext cx="5805182" cy="693010"/>
          </a:xfrm>
          <a:prstGeom prst="rect">
            <a:avLst/>
          </a:prstGeom>
          <a:noFill/>
        </p:spPr>
        <p:txBody>
          <a:bodyPr wrap="square" lIns="0" tIns="0" rIns="0" bIns="0" rtlCol="0" anchor="t" anchorCtr="0">
            <a:spAutoFit/>
          </a:bodyPr>
          <a:lstStyle/>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Chemical erosion is much lower than for a-CH layer </a:t>
            </a:r>
          </a:p>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de-DE" sz="1600" dirty="0">
                <a:solidFill>
                  <a:srgbClr val="005555"/>
                </a:solidFill>
                <a:latin typeface="Arial" panose="020B0604020202020204"/>
              </a:rPr>
              <a:t>Neglect for now in WallDYN3D calculations</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8C48E7C4-800D-C6D4-F2D9-291FBBFC07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2274" y="1556677"/>
            <a:ext cx="4243426" cy="4586140"/>
          </a:xfrm>
          <a:prstGeom prst="rect">
            <a:avLst/>
          </a:prstGeom>
        </p:spPr>
      </p:pic>
      <p:sp>
        <p:nvSpPr>
          <p:cNvPr id="15" name="TextBox 14">
            <a:extLst>
              <a:ext uri="{FF2B5EF4-FFF2-40B4-BE49-F238E27FC236}">
                <a16:creationId xmlns:a16="http://schemas.microsoft.com/office/drawing/2014/main" id="{C9104472-7430-F2C8-27FE-C98C1964B0A0}"/>
              </a:ext>
            </a:extLst>
          </p:cNvPr>
          <p:cNvSpPr txBox="1"/>
          <p:nvPr/>
        </p:nvSpPr>
        <p:spPr>
          <a:xfrm>
            <a:off x="472274" y="6220711"/>
            <a:ext cx="6187207" cy="246221"/>
          </a:xfrm>
          <a:prstGeom prst="rect">
            <a:avLst/>
          </a:prstGeom>
          <a:noFill/>
        </p:spPr>
        <p:txBody>
          <a:bodyPr wrap="none" lIns="0" tIns="0" rIns="0" bIns="0" rtlCol="0" anchor="t" anchorCtr="0">
            <a:spAutoFit/>
          </a:bodyPr>
          <a:lstStyle/>
          <a:p>
            <a:pPr algn="l"/>
            <a:r>
              <a:rPr lang="en-GB" sz="1600" i="1" dirty="0">
                <a:solidFill>
                  <a:srgbClr val="005555"/>
                </a:solidFill>
              </a:rPr>
              <a:t>A. Annen and W. Jacob Appl. Phys. Lett. 71 (10), 8 September 1997</a:t>
            </a:r>
          </a:p>
        </p:txBody>
      </p:sp>
    </p:spTree>
    <p:extLst>
      <p:ext uri="{BB962C8B-B14F-4D97-AF65-F5344CB8AC3E}">
        <p14:creationId xmlns:p14="http://schemas.microsoft.com/office/powerpoint/2010/main" val="385468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4C22BB-59AE-C71F-82E3-7B205B71484C}"/>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600" cap="all" spc="90" normalizeH="0" baseline="0" noProof="0" dirty="0">
                <a:ln>
                  <a:noFill/>
                </a:ln>
                <a:solidFill>
                  <a:srgbClr val="000000"/>
                </a:solidFill>
                <a:effectLst/>
                <a:uLnTx/>
                <a:uFillTx/>
                <a:latin typeface="Arial" panose="020B0604020202020204"/>
                <a:ea typeface="+mn-ea"/>
                <a:cs typeface="+mn-cs"/>
              </a:rPr>
              <a:t>Max-Planck-Institut für Plasmaphysik | Klaus Schmid</a:t>
            </a:r>
          </a:p>
        </p:txBody>
      </p:sp>
      <p:sp>
        <p:nvSpPr>
          <p:cNvPr id="3" name="Slide Number Placeholder 2">
            <a:extLst>
              <a:ext uri="{FF2B5EF4-FFF2-40B4-BE49-F238E27FC236}">
                <a16:creationId xmlns:a16="http://schemas.microsoft.com/office/drawing/2014/main" id="{28B6E770-5E36-0D46-291C-4CE513A2D52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en-GB"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C851F2E-0015-F452-360B-3DC9AE31036E}"/>
              </a:ext>
            </a:extLst>
          </p:cNvPr>
          <p:cNvSpPr>
            <a:spLocks noGrp="1"/>
          </p:cNvSpPr>
          <p:nvPr>
            <p:ph type="title"/>
          </p:nvPr>
        </p:nvSpPr>
        <p:spPr/>
        <p:txBody>
          <a:bodyPr/>
          <a:lstStyle/>
          <a:p>
            <a:r>
              <a:rPr lang="en-GB" dirty="0"/>
              <a:t>Boronization layer lifetime</a:t>
            </a:r>
          </a:p>
        </p:txBody>
      </p:sp>
      <p:sp>
        <p:nvSpPr>
          <p:cNvPr id="5" name="TextBox 4">
            <a:extLst>
              <a:ext uri="{FF2B5EF4-FFF2-40B4-BE49-F238E27FC236}">
                <a16:creationId xmlns:a16="http://schemas.microsoft.com/office/drawing/2014/main" id="{004901A9-A9D3-1DA6-51BB-9618970E59E7}"/>
              </a:ext>
            </a:extLst>
          </p:cNvPr>
          <p:cNvSpPr txBox="1"/>
          <p:nvPr/>
        </p:nvSpPr>
        <p:spPr>
          <a:xfrm>
            <a:off x="184574" y="588135"/>
            <a:ext cx="5137625" cy="323678"/>
          </a:xfrm>
          <a:prstGeom prst="rect">
            <a:avLst/>
          </a:prstGeom>
          <a:noFill/>
        </p:spPr>
        <p:txBody>
          <a:bodyPr wrap="none" lIns="0" tIns="0" rIns="0" bIns="0" rtlCol="0" anchor="t" anchorCtr="0">
            <a:spAutoFit/>
          </a:bodyPr>
          <a:lstStyle/>
          <a:p>
            <a:pPr marL="357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Sputter yield of boronization layers is not well known:</a:t>
            </a:r>
          </a:p>
        </p:txBody>
      </p:sp>
      <p:sp>
        <p:nvSpPr>
          <p:cNvPr id="8" name="TextBox 7">
            <a:extLst>
              <a:ext uri="{FF2B5EF4-FFF2-40B4-BE49-F238E27FC236}">
                <a16:creationId xmlns:a16="http://schemas.microsoft.com/office/drawing/2014/main" id="{7C44A70C-E60E-DCD4-21E9-12A2B669436C}"/>
              </a:ext>
            </a:extLst>
          </p:cNvPr>
          <p:cNvSpPr txBox="1"/>
          <p:nvPr/>
        </p:nvSpPr>
        <p:spPr>
          <a:xfrm>
            <a:off x="854299" y="1006918"/>
            <a:ext cx="11101588" cy="323678"/>
          </a:xfrm>
          <a:prstGeom prst="rect">
            <a:avLst/>
          </a:prstGeom>
          <a:noFill/>
        </p:spPr>
        <p:txBody>
          <a:bodyPr wrap="square" lIns="0" tIns="0" rIns="0" bIns="0" rtlCol="0" anchor="t" anchorCtr="0">
            <a:spAutoFit/>
          </a:bodyPr>
          <a:lstStyle/>
          <a:p>
            <a:pPr marL="72000" marR="0" lvl="0" indent="2520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Computed B self sputtering using „validated“ SDTrim.SP settings</a:t>
            </a:r>
          </a:p>
        </p:txBody>
      </p:sp>
      <p:pic>
        <p:nvPicPr>
          <p:cNvPr id="14" name="Picture 13">
            <a:extLst>
              <a:ext uri="{FF2B5EF4-FFF2-40B4-BE49-F238E27FC236}">
                <a16:creationId xmlns:a16="http://schemas.microsoft.com/office/drawing/2014/main" id="{DE5CD59F-A75F-8CD8-A64C-8F2EECE74B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2589" y="1451818"/>
            <a:ext cx="6444015" cy="4991720"/>
          </a:xfrm>
          <a:prstGeom prst="rect">
            <a:avLst/>
          </a:prstGeom>
        </p:spPr>
      </p:pic>
      <p:sp>
        <p:nvSpPr>
          <p:cNvPr id="15" name="TextBox 14">
            <a:extLst>
              <a:ext uri="{FF2B5EF4-FFF2-40B4-BE49-F238E27FC236}">
                <a16:creationId xmlns:a16="http://schemas.microsoft.com/office/drawing/2014/main" id="{A2CFE71B-FA63-384D-5D52-C79352089689}"/>
              </a:ext>
            </a:extLst>
          </p:cNvPr>
          <p:cNvSpPr txBox="1"/>
          <p:nvPr/>
        </p:nvSpPr>
        <p:spPr>
          <a:xfrm>
            <a:off x="6773864" y="1740023"/>
            <a:ext cx="5260927" cy="569387"/>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For expected oblique angles B yields exceed 1</a:t>
            </a:r>
          </a:p>
          <a:p>
            <a:pPr marL="285750" marR="0" lvl="0" indent="-28575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WallDYN has „difficulties“ with run-away self-sputtering</a:t>
            </a:r>
          </a:p>
        </p:txBody>
      </p:sp>
      <p:sp>
        <p:nvSpPr>
          <p:cNvPr id="16" name="TextBox 15">
            <a:extLst>
              <a:ext uri="{FF2B5EF4-FFF2-40B4-BE49-F238E27FC236}">
                <a16:creationId xmlns:a16="http://schemas.microsoft.com/office/drawing/2014/main" id="{07D92F1A-2ECE-0EE2-8BD9-3DEB66D5A5DA}"/>
              </a:ext>
            </a:extLst>
          </p:cNvPr>
          <p:cNvSpPr txBox="1"/>
          <p:nvPr/>
        </p:nvSpPr>
        <p:spPr>
          <a:xfrm>
            <a:off x="7306322" y="2472616"/>
            <a:ext cx="4037965" cy="27699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555"/>
                </a:solidFill>
                <a:effectLst/>
                <a:uLnTx/>
                <a:uFillTx/>
                <a:latin typeface="Arial" panose="020B0604020202020204"/>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005555"/>
                </a:solidFill>
                <a:effectLst/>
                <a:uLnTx/>
                <a:uFillTx/>
                <a:latin typeface="Arial" panose="020B0604020202020204"/>
                <a:ea typeface="+mn-ea"/>
                <a:cs typeface="+mn-cs"/>
              </a:rPr>
              <a:t>Limit impact angles to 40° for now</a:t>
            </a:r>
          </a:p>
        </p:txBody>
      </p:sp>
    </p:spTree>
    <p:extLst>
      <p:ext uri="{BB962C8B-B14F-4D97-AF65-F5344CB8AC3E}">
        <p14:creationId xmlns:p14="http://schemas.microsoft.com/office/powerpoint/2010/main" val="214496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D873AA-6DE2-FBF9-F6A7-8BF76A2ACC91}"/>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6D59B31-CCBA-9AB3-6D95-1D41A1178F72}"/>
              </a:ext>
            </a:extLst>
          </p:cNvPr>
          <p:cNvSpPr>
            <a:spLocks noGrp="1"/>
          </p:cNvSpPr>
          <p:nvPr>
            <p:ph type="sldNum" sz="quarter" idx="16"/>
          </p:nvPr>
        </p:nvSpPr>
        <p:spPr/>
        <p:txBody>
          <a:bodyPr/>
          <a:lstStyle/>
          <a:p>
            <a:fld id="{ECE691D0-CC49-4FC7-9C4D-6112B0CB3A76}" type="slidenum">
              <a:rPr lang="de-DE" smtClean="0"/>
              <a:pPr/>
              <a:t>18</a:t>
            </a:fld>
            <a:endParaRPr lang="de-DE" dirty="0"/>
          </a:p>
        </p:txBody>
      </p:sp>
      <p:sp>
        <p:nvSpPr>
          <p:cNvPr id="4" name="Title 3">
            <a:extLst>
              <a:ext uri="{FF2B5EF4-FFF2-40B4-BE49-F238E27FC236}">
                <a16:creationId xmlns:a16="http://schemas.microsoft.com/office/drawing/2014/main" id="{6F922597-C460-5D2A-B389-5B26E5177024}"/>
              </a:ext>
            </a:extLst>
          </p:cNvPr>
          <p:cNvSpPr>
            <a:spLocks noGrp="1"/>
          </p:cNvSpPr>
          <p:nvPr>
            <p:ph type="title"/>
          </p:nvPr>
        </p:nvSpPr>
        <p:spPr/>
        <p:txBody>
          <a:bodyPr/>
          <a:lstStyle/>
          <a:p>
            <a:r>
              <a:rPr lang="en-GB" dirty="0"/>
              <a:t>Boronization layer lifetime</a:t>
            </a:r>
          </a:p>
        </p:txBody>
      </p:sp>
      <p:sp>
        <p:nvSpPr>
          <p:cNvPr id="5" name="TextBox 4">
            <a:extLst>
              <a:ext uri="{FF2B5EF4-FFF2-40B4-BE49-F238E27FC236}">
                <a16:creationId xmlns:a16="http://schemas.microsoft.com/office/drawing/2014/main" id="{3CDD4F01-07EF-B5A6-F69E-45729AD53745}"/>
              </a:ext>
            </a:extLst>
          </p:cNvPr>
          <p:cNvSpPr txBox="1"/>
          <p:nvPr/>
        </p:nvSpPr>
        <p:spPr>
          <a:xfrm>
            <a:off x="276225" y="670640"/>
            <a:ext cx="3481722"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DIII-B benchmark experiment</a:t>
            </a:r>
            <a:endParaRPr lang="en-GB" b="1" dirty="0">
              <a:solidFill>
                <a:srgbClr val="005555"/>
              </a:solidFill>
            </a:endParaRPr>
          </a:p>
        </p:txBody>
      </p:sp>
      <p:sp>
        <p:nvSpPr>
          <p:cNvPr id="6" name="TextBox 5">
            <a:extLst>
              <a:ext uri="{FF2B5EF4-FFF2-40B4-BE49-F238E27FC236}">
                <a16:creationId xmlns:a16="http://schemas.microsoft.com/office/drawing/2014/main" id="{1290EFB1-332D-C256-9217-3CB497A891FD}"/>
              </a:ext>
            </a:extLst>
          </p:cNvPr>
          <p:cNvSpPr txBox="1"/>
          <p:nvPr/>
        </p:nvSpPr>
        <p:spPr>
          <a:xfrm>
            <a:off x="229264" y="1456372"/>
            <a:ext cx="3457575" cy="693010"/>
          </a:xfrm>
          <a:prstGeom prst="rect">
            <a:avLst/>
          </a:prstGeom>
          <a:noFill/>
        </p:spPr>
        <p:txBody>
          <a:bodyPr wrap="square" lIns="0" tIns="0" rIns="0" bIns="0" rtlCol="0" anchor="t" anchorCtr="0">
            <a:spAutoFit/>
          </a:bodyPr>
          <a:lstStyle/>
          <a:p>
            <a:pPr marL="361950" indent="-361950" algn="l">
              <a:lnSpc>
                <a:spcPct val="150000"/>
              </a:lnSpc>
              <a:buFont typeface="Wingdings" panose="05000000000000000000" pitchFamily="2" charset="2"/>
              <a:buChar char="v"/>
            </a:pPr>
            <a:r>
              <a:rPr lang="de-DE" sz="1600" dirty="0">
                <a:solidFill>
                  <a:srgbClr val="005555"/>
                </a:solidFill>
              </a:rPr>
              <a:t>EMC3-Eirene plasma case with grid only touching divertor targets</a:t>
            </a:r>
            <a:endParaRPr lang="en-GB" sz="1600" dirty="0">
              <a:solidFill>
                <a:srgbClr val="005555"/>
              </a:solidFill>
            </a:endParaRPr>
          </a:p>
        </p:txBody>
      </p:sp>
      <p:sp>
        <p:nvSpPr>
          <p:cNvPr id="7" name="TextBox 6">
            <a:extLst>
              <a:ext uri="{FF2B5EF4-FFF2-40B4-BE49-F238E27FC236}">
                <a16:creationId xmlns:a16="http://schemas.microsoft.com/office/drawing/2014/main" id="{5D2C71CC-9477-D29F-3498-6F81DC51CA49}"/>
              </a:ext>
            </a:extLst>
          </p:cNvPr>
          <p:cNvSpPr txBox="1"/>
          <p:nvPr/>
        </p:nvSpPr>
        <p:spPr>
          <a:xfrm>
            <a:off x="156826" y="2278546"/>
            <a:ext cx="3136564" cy="323678"/>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v"/>
            </a:pPr>
            <a:r>
              <a:rPr lang="de-DE" sz="1600" dirty="0">
                <a:solidFill>
                  <a:srgbClr val="005555"/>
                </a:solidFill>
              </a:rPr>
              <a:t>Quite high Te at targets ~30eV</a:t>
            </a:r>
            <a:endParaRPr lang="en-GB" sz="1600" dirty="0">
              <a:solidFill>
                <a:srgbClr val="005555"/>
              </a:solidFill>
            </a:endParaRPr>
          </a:p>
        </p:txBody>
      </p:sp>
      <p:sp>
        <p:nvSpPr>
          <p:cNvPr id="8" name="TextBox 7">
            <a:extLst>
              <a:ext uri="{FF2B5EF4-FFF2-40B4-BE49-F238E27FC236}">
                <a16:creationId xmlns:a16="http://schemas.microsoft.com/office/drawing/2014/main" id="{4605BD6C-C3DB-6B35-38C1-C0E6DBEE6B9A}"/>
              </a:ext>
            </a:extLst>
          </p:cNvPr>
          <p:cNvSpPr txBox="1"/>
          <p:nvPr/>
        </p:nvSpPr>
        <p:spPr>
          <a:xfrm>
            <a:off x="156826" y="2757618"/>
            <a:ext cx="3296095" cy="323678"/>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v"/>
            </a:pPr>
            <a:r>
              <a:rPr lang="de-DE" sz="1600" dirty="0">
                <a:solidFill>
                  <a:srgbClr val="005555"/>
                </a:solidFill>
              </a:rPr>
              <a:t>Dominant charge states C</a:t>
            </a:r>
            <a:r>
              <a:rPr lang="de-DE" sz="1600" baseline="30000" dirty="0">
                <a:solidFill>
                  <a:srgbClr val="005555"/>
                </a:solidFill>
              </a:rPr>
              <a:t>+4</a:t>
            </a:r>
            <a:r>
              <a:rPr lang="de-DE" sz="1600" dirty="0">
                <a:solidFill>
                  <a:srgbClr val="005555"/>
                </a:solidFill>
              </a:rPr>
              <a:t>, B</a:t>
            </a:r>
            <a:r>
              <a:rPr lang="de-DE" sz="1600" baseline="30000" dirty="0">
                <a:solidFill>
                  <a:srgbClr val="005555"/>
                </a:solidFill>
              </a:rPr>
              <a:t>3+</a:t>
            </a:r>
            <a:endParaRPr lang="en-GB" sz="1600" baseline="30000" dirty="0">
              <a:solidFill>
                <a:srgbClr val="005555"/>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EC717C-35E0-EAF7-076E-B4FE7A1BF994}"/>
                  </a:ext>
                </a:extLst>
              </p:cNvPr>
              <p:cNvSpPr txBox="1"/>
              <p:nvPr/>
            </p:nvSpPr>
            <p:spPr>
              <a:xfrm>
                <a:off x="505614" y="3178169"/>
                <a:ext cx="3096873" cy="1107996"/>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à"/>
                </a:pPr>
                <a:r>
                  <a:rPr lang="de-DE" sz="1600" b="0" dirty="0">
                    <a:solidFill>
                      <a:srgbClr val="005555"/>
                    </a:solidFill>
                    <a:sym typeface="Wingdings" panose="05000000000000000000" pitchFamily="2" charset="2"/>
                  </a:rPr>
                  <a:t>High impact energies:</a:t>
                </a:r>
              </a:p>
              <a:p>
                <a:pPr marL="529200" lvl="1">
                  <a:lnSpc>
                    <a:spcPct val="150000"/>
                  </a:lnSpc>
                </a:pPr>
                <a:r>
                  <a:rPr lang="de-DE" sz="1600" b="0" i="1" dirty="0">
                    <a:solidFill>
                      <a:srgbClr val="005555"/>
                    </a:solidFill>
                    <a:latin typeface="Cambria Math" panose="02040503050406030204" pitchFamily="18" charset="0"/>
                  </a:rPr>
                  <a:t>3 q Te + 2 Ti</a:t>
                </a:r>
              </a:p>
              <a:p>
                <a:pPr marL="529200" lvl="1">
                  <a:lnSpc>
                    <a:spcPct val="150000"/>
                  </a:lnSpc>
                </a:pPr>
                <a14:m>
                  <m:oMathPara xmlns:m="http://schemas.openxmlformats.org/officeDocument/2006/math">
                    <m:oMathParaPr>
                      <m:jc m:val="centerGroup"/>
                    </m:oMathParaPr>
                    <m:oMath xmlns:m="http://schemas.openxmlformats.org/officeDocument/2006/math">
                      <m:r>
                        <a:rPr lang="de-DE" sz="1600" b="0" i="1" smtClean="0">
                          <a:solidFill>
                            <a:srgbClr val="005555"/>
                          </a:solidFill>
                          <a:latin typeface="Cambria Math" panose="02040503050406030204" pitchFamily="18" charset="0"/>
                        </a:rPr>
                        <m:t>3∗4∗30+2∗30=420</m:t>
                      </m:r>
                      <m:r>
                        <a:rPr lang="de-DE" sz="1600" b="0" i="1" smtClean="0">
                          <a:solidFill>
                            <a:srgbClr val="005555"/>
                          </a:solidFill>
                          <a:latin typeface="Cambria Math" panose="02040503050406030204" pitchFamily="18" charset="0"/>
                        </a:rPr>
                        <m:t>𝑒𝑉</m:t>
                      </m:r>
                      <m:r>
                        <a:rPr lang="de-DE" sz="1600" b="0" i="1" smtClean="0">
                          <a:solidFill>
                            <a:srgbClr val="005555"/>
                          </a:solidFill>
                          <a:latin typeface="Cambria Math" panose="02040503050406030204" pitchFamily="18" charset="0"/>
                        </a:rPr>
                        <m:t> </m:t>
                      </m:r>
                    </m:oMath>
                  </m:oMathPara>
                </a14:m>
                <a:endParaRPr lang="en-GB" sz="1600" dirty="0">
                  <a:solidFill>
                    <a:srgbClr val="005555"/>
                  </a:solidFill>
                </a:endParaRPr>
              </a:p>
            </p:txBody>
          </p:sp>
        </mc:Choice>
        <mc:Fallback xmlns="">
          <p:sp>
            <p:nvSpPr>
              <p:cNvPr id="9" name="TextBox 8">
                <a:extLst>
                  <a:ext uri="{FF2B5EF4-FFF2-40B4-BE49-F238E27FC236}">
                    <a16:creationId xmlns:a16="http://schemas.microsoft.com/office/drawing/2014/main" id="{7EEC717C-35E0-EAF7-076E-B4FE7A1BF994}"/>
                  </a:ext>
                </a:extLst>
              </p:cNvPr>
              <p:cNvSpPr txBox="1">
                <a:spLocks noRot="1" noChangeAspect="1" noMove="1" noResize="1" noEditPoints="1" noAdjustHandles="1" noChangeArrowheads="1" noChangeShapeType="1" noTextEdit="1"/>
              </p:cNvSpPr>
              <p:nvPr/>
            </p:nvSpPr>
            <p:spPr>
              <a:xfrm>
                <a:off x="505614" y="3178169"/>
                <a:ext cx="3096873" cy="1107996"/>
              </a:xfrm>
              <a:prstGeom prst="rect">
                <a:avLst/>
              </a:prstGeom>
              <a:blipFill>
                <a:blip r:embed="rId2"/>
                <a:stretch>
                  <a:fillRect l="-1378"/>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730EE397-DEAA-7B5A-94C1-38A835FF0E4C}"/>
              </a:ext>
            </a:extLst>
          </p:cNvPr>
          <p:cNvSpPr txBox="1"/>
          <p:nvPr/>
        </p:nvSpPr>
        <p:spPr>
          <a:xfrm>
            <a:off x="156826" y="4852981"/>
            <a:ext cx="5466240" cy="323678"/>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v"/>
            </a:pPr>
            <a:r>
              <a:rPr lang="de-DE" sz="1600" dirty="0">
                <a:solidFill>
                  <a:srgbClr val="005555"/>
                </a:solidFill>
              </a:rPr>
              <a:t>Impact angle given sheath ExB and oblique B-field angle</a:t>
            </a:r>
            <a:endParaRPr lang="en-GB" sz="1600" dirty="0">
              <a:solidFill>
                <a:srgbClr val="005555"/>
              </a:solidFill>
            </a:endParaRPr>
          </a:p>
        </p:txBody>
      </p:sp>
      <p:sp>
        <p:nvSpPr>
          <p:cNvPr id="11" name="TextBox 10">
            <a:extLst>
              <a:ext uri="{FF2B5EF4-FFF2-40B4-BE49-F238E27FC236}">
                <a16:creationId xmlns:a16="http://schemas.microsoft.com/office/drawing/2014/main" id="{2A2E122D-38BE-BC87-51D3-F6527C03485A}"/>
              </a:ext>
            </a:extLst>
          </p:cNvPr>
          <p:cNvSpPr txBox="1"/>
          <p:nvPr/>
        </p:nvSpPr>
        <p:spPr>
          <a:xfrm>
            <a:off x="587396" y="5253438"/>
            <a:ext cx="4483920" cy="323678"/>
          </a:xfrm>
          <a:prstGeom prst="rect">
            <a:avLst/>
          </a:prstGeom>
          <a:noFill/>
        </p:spPr>
        <p:txBody>
          <a:bodyPr wrap="none" lIns="0" tIns="0" rIns="0" bIns="0" rtlCol="0" anchor="t" anchorCtr="0">
            <a:spAutoFit/>
          </a:bodyPr>
          <a:lstStyle/>
          <a:p>
            <a:pPr marL="72000" algn="l">
              <a:lnSpc>
                <a:spcPct val="150000"/>
              </a:lnSpc>
            </a:pPr>
            <a:r>
              <a:rPr lang="de-DE" sz="1600" dirty="0">
                <a:solidFill>
                  <a:srgbClr val="005555"/>
                </a:solidFill>
                <a:sym typeface="Wingdings" panose="05000000000000000000" pitchFamily="2" charset="2"/>
              </a:rPr>
              <a:t> </a:t>
            </a:r>
            <a:r>
              <a:rPr lang="de-DE" sz="1600" dirty="0">
                <a:solidFill>
                  <a:srgbClr val="005555"/>
                </a:solidFill>
              </a:rPr>
              <a:t>~65° minus average surface angle ~20° = 45°</a:t>
            </a:r>
            <a:endParaRPr lang="en-GB" sz="1600" dirty="0">
              <a:solidFill>
                <a:srgbClr val="005555"/>
              </a:solidFill>
            </a:endParaRPr>
          </a:p>
        </p:txBody>
      </p:sp>
      <p:sp>
        <p:nvSpPr>
          <p:cNvPr id="12" name="TextBox 11">
            <a:extLst>
              <a:ext uri="{FF2B5EF4-FFF2-40B4-BE49-F238E27FC236}">
                <a16:creationId xmlns:a16="http://schemas.microsoft.com/office/drawing/2014/main" id="{63E930E6-92D9-9DAA-E138-8039AFCD3C47}"/>
              </a:ext>
            </a:extLst>
          </p:cNvPr>
          <p:cNvSpPr txBox="1"/>
          <p:nvPr/>
        </p:nvSpPr>
        <p:spPr>
          <a:xfrm>
            <a:off x="156826" y="5837465"/>
            <a:ext cx="4772460" cy="323678"/>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v"/>
            </a:pPr>
            <a:r>
              <a:rPr lang="de-DE" sz="1600" dirty="0">
                <a:solidFill>
                  <a:srgbClr val="005555"/>
                </a:solidFill>
              </a:rPr>
              <a:t>Self sputtering yield of C at 45° with 420eV  ~0.8</a:t>
            </a:r>
            <a:endParaRPr lang="en-GB" sz="1600" dirty="0">
              <a:solidFill>
                <a:srgbClr val="005555"/>
              </a:solidFill>
            </a:endParaRPr>
          </a:p>
        </p:txBody>
      </p:sp>
      <p:sp>
        <p:nvSpPr>
          <p:cNvPr id="13" name="TextBox 12">
            <a:extLst>
              <a:ext uri="{FF2B5EF4-FFF2-40B4-BE49-F238E27FC236}">
                <a16:creationId xmlns:a16="http://schemas.microsoft.com/office/drawing/2014/main" id="{978A5308-56EB-EE98-EC66-F774EB9011AF}"/>
              </a:ext>
            </a:extLst>
          </p:cNvPr>
          <p:cNvSpPr txBox="1"/>
          <p:nvPr/>
        </p:nvSpPr>
        <p:spPr>
          <a:xfrm>
            <a:off x="587396" y="6112807"/>
            <a:ext cx="1242520" cy="323807"/>
          </a:xfrm>
          <a:prstGeom prst="rect">
            <a:avLst/>
          </a:prstGeom>
          <a:noFill/>
        </p:spPr>
        <p:txBody>
          <a:bodyPr wrap="none" lIns="0" tIns="0" rIns="0" bIns="0" rtlCol="0" anchor="t" anchorCtr="0">
            <a:spAutoFit/>
          </a:bodyPr>
          <a:lstStyle/>
          <a:p>
            <a:pPr marL="72000" algn="l">
              <a:lnSpc>
                <a:spcPct val="150000"/>
              </a:lnSpc>
            </a:pPr>
            <a:r>
              <a:rPr lang="de-DE" sz="1600" dirty="0">
                <a:solidFill>
                  <a:srgbClr val="005555"/>
                </a:solidFill>
                <a:sym typeface="Wingdings" panose="05000000000000000000" pitchFamily="2" charset="2"/>
              </a:rPr>
              <a:t> Very high!</a:t>
            </a:r>
            <a:endParaRPr lang="en-GB" sz="1600" dirty="0">
              <a:solidFill>
                <a:srgbClr val="005555"/>
              </a:solidFill>
            </a:endParaRPr>
          </a:p>
        </p:txBody>
      </p:sp>
      <p:sp>
        <p:nvSpPr>
          <p:cNvPr id="14" name="TextBox 13">
            <a:extLst>
              <a:ext uri="{FF2B5EF4-FFF2-40B4-BE49-F238E27FC236}">
                <a16:creationId xmlns:a16="http://schemas.microsoft.com/office/drawing/2014/main" id="{97DE80F5-E452-B5C1-E562-97D18E6A049D}"/>
              </a:ext>
            </a:extLst>
          </p:cNvPr>
          <p:cNvSpPr txBox="1"/>
          <p:nvPr/>
        </p:nvSpPr>
        <p:spPr>
          <a:xfrm>
            <a:off x="5742465" y="6013590"/>
            <a:ext cx="4386137" cy="323678"/>
          </a:xfrm>
          <a:prstGeom prst="rect">
            <a:avLst/>
          </a:prstGeom>
          <a:noFill/>
        </p:spPr>
        <p:txBody>
          <a:bodyPr wrap="none" lIns="0" tIns="0" rIns="0" bIns="0" rtlCol="0" anchor="t" anchorCtr="0">
            <a:spAutoFit/>
          </a:bodyPr>
          <a:lstStyle/>
          <a:p>
            <a:pPr marL="357750" indent="-285750" algn="l">
              <a:lnSpc>
                <a:spcPct val="150000"/>
              </a:lnSpc>
              <a:buFont typeface="Wingdings" panose="05000000000000000000" pitchFamily="2" charset="2"/>
              <a:buChar char="v"/>
            </a:pPr>
            <a:r>
              <a:rPr lang="de-DE" sz="1600" dirty="0">
                <a:solidFill>
                  <a:srgbClr val="005555"/>
                </a:solidFill>
              </a:rPr>
              <a:t>Assume 1% C-chemical erosion for D, D-CX</a:t>
            </a:r>
            <a:endParaRPr lang="en-GB" sz="1600" dirty="0">
              <a:solidFill>
                <a:srgbClr val="005555"/>
              </a:solidFill>
            </a:endParaRPr>
          </a:p>
        </p:txBody>
      </p:sp>
      <p:grpSp>
        <p:nvGrpSpPr>
          <p:cNvPr id="15" name="Group 14">
            <a:extLst>
              <a:ext uri="{FF2B5EF4-FFF2-40B4-BE49-F238E27FC236}">
                <a16:creationId xmlns:a16="http://schemas.microsoft.com/office/drawing/2014/main" id="{D1BBF172-F2D0-DEC7-50F8-A9186FA864CD}"/>
              </a:ext>
            </a:extLst>
          </p:cNvPr>
          <p:cNvGrpSpPr/>
          <p:nvPr/>
        </p:nvGrpSpPr>
        <p:grpSpPr>
          <a:xfrm>
            <a:off x="5742465" y="947411"/>
            <a:ext cx="6369066" cy="5006916"/>
            <a:chOff x="5065733" y="1150570"/>
            <a:chExt cx="7062846" cy="5552317"/>
          </a:xfrm>
        </p:grpSpPr>
        <p:sp>
          <p:nvSpPr>
            <p:cNvPr id="16" name="Rectangle: Rounded Corners 15">
              <a:extLst>
                <a:ext uri="{FF2B5EF4-FFF2-40B4-BE49-F238E27FC236}">
                  <a16:creationId xmlns:a16="http://schemas.microsoft.com/office/drawing/2014/main" id="{D8BB571B-1C65-374B-9D17-33180E43F661}"/>
                </a:ext>
              </a:extLst>
            </p:cNvPr>
            <p:cNvSpPr/>
            <p:nvPr/>
          </p:nvSpPr>
          <p:spPr>
            <a:xfrm>
              <a:off x="10769600" y="1689100"/>
              <a:ext cx="1358979" cy="5013787"/>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pic>
          <p:nvPicPr>
            <p:cNvPr id="17" name="Picture 16">
              <a:extLst>
                <a:ext uri="{FF2B5EF4-FFF2-40B4-BE49-F238E27FC236}">
                  <a16:creationId xmlns:a16="http://schemas.microsoft.com/office/drawing/2014/main" id="{75F43DEB-FEF8-38C2-E3EA-DCCCFF565398}"/>
                </a:ext>
              </a:extLst>
            </p:cNvPr>
            <p:cNvPicPr>
              <a:picLocks noChangeAspect="1"/>
            </p:cNvPicPr>
            <p:nvPr/>
          </p:nvPicPr>
          <p:blipFill rotWithShape="1">
            <a:blip r:embed="rId3"/>
            <a:srcRect b="9126"/>
            <a:stretch/>
          </p:blipFill>
          <p:spPr>
            <a:xfrm>
              <a:off x="5065733" y="1150570"/>
              <a:ext cx="7062846" cy="5552317"/>
            </a:xfrm>
            <a:prstGeom prst="rect">
              <a:avLst/>
            </a:prstGeom>
          </p:spPr>
        </p:pic>
      </p:grpSp>
      <p:sp>
        <p:nvSpPr>
          <p:cNvPr id="18" name="Flowchart: Connector 17">
            <a:extLst>
              <a:ext uri="{FF2B5EF4-FFF2-40B4-BE49-F238E27FC236}">
                <a16:creationId xmlns:a16="http://schemas.microsoft.com/office/drawing/2014/main" id="{AF7C3251-9473-114A-3F53-63ED48DB7BE1}"/>
              </a:ext>
            </a:extLst>
          </p:cNvPr>
          <p:cNvSpPr/>
          <p:nvPr/>
        </p:nvSpPr>
        <p:spPr>
          <a:xfrm>
            <a:off x="7686675" y="5514623"/>
            <a:ext cx="111919" cy="124986"/>
          </a:xfrm>
          <a:prstGeom prst="flowChartConnector">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a:solidFill>
                <a:schemeClr val="bg1"/>
              </a:solidFill>
            </a:endParaRPr>
          </a:p>
        </p:txBody>
      </p:sp>
      <p:sp>
        <p:nvSpPr>
          <p:cNvPr id="19" name="TextBox 18">
            <a:extLst>
              <a:ext uri="{FF2B5EF4-FFF2-40B4-BE49-F238E27FC236}">
                <a16:creationId xmlns:a16="http://schemas.microsoft.com/office/drawing/2014/main" id="{B83834C0-61B5-DF98-EF05-EC367BD05BC3}"/>
              </a:ext>
            </a:extLst>
          </p:cNvPr>
          <p:cNvSpPr txBox="1"/>
          <p:nvPr/>
        </p:nvSpPr>
        <p:spPr>
          <a:xfrm>
            <a:off x="4495847" y="3344929"/>
            <a:ext cx="3340658" cy="246221"/>
          </a:xfrm>
          <a:prstGeom prst="rect">
            <a:avLst/>
          </a:prstGeom>
          <a:noFill/>
        </p:spPr>
        <p:txBody>
          <a:bodyPr wrap="none" lIns="0" tIns="0" rIns="0" bIns="0" rtlCol="0" anchor="t" anchorCtr="0">
            <a:spAutoFit/>
          </a:bodyPr>
          <a:lstStyle/>
          <a:p>
            <a:pPr algn="l"/>
            <a:r>
              <a:rPr lang="de-DE" sz="1600" b="1" dirty="0">
                <a:solidFill>
                  <a:srgbClr val="005555"/>
                </a:solidFill>
              </a:rPr>
              <a:t>Deposition of B/C on dimes head?</a:t>
            </a:r>
            <a:endParaRPr lang="en-GB" sz="1600" b="1" dirty="0">
              <a:solidFill>
                <a:srgbClr val="005555"/>
              </a:solidFill>
            </a:endParaRPr>
          </a:p>
        </p:txBody>
      </p:sp>
      <p:cxnSp>
        <p:nvCxnSpPr>
          <p:cNvPr id="21" name="Straight Arrow Connector 20">
            <a:extLst>
              <a:ext uri="{FF2B5EF4-FFF2-40B4-BE49-F238E27FC236}">
                <a16:creationId xmlns:a16="http://schemas.microsoft.com/office/drawing/2014/main" id="{EBBE8BDF-9542-765B-3CA0-A667C3E45E6F}"/>
              </a:ext>
            </a:extLst>
          </p:cNvPr>
          <p:cNvCxnSpPr>
            <a:endCxn id="18" idx="1"/>
          </p:cNvCxnSpPr>
          <p:nvPr/>
        </p:nvCxnSpPr>
        <p:spPr>
          <a:xfrm>
            <a:off x="6096000" y="3611880"/>
            <a:ext cx="1607065" cy="1921047"/>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26844C9-57E4-AD6F-C2C5-C55AF130DF32}"/>
              </a:ext>
            </a:extLst>
          </p:cNvPr>
          <p:cNvSpPr txBox="1"/>
          <p:nvPr/>
        </p:nvSpPr>
        <p:spPr>
          <a:xfrm>
            <a:off x="5071316" y="490419"/>
            <a:ext cx="6040115" cy="276999"/>
          </a:xfrm>
          <a:prstGeom prst="rect">
            <a:avLst/>
          </a:prstGeom>
          <a:noFill/>
        </p:spPr>
        <p:txBody>
          <a:bodyPr wrap="none" lIns="0" tIns="0" rIns="0" bIns="0" rtlCol="0" anchor="t" anchorCtr="0">
            <a:spAutoFit/>
          </a:bodyPr>
          <a:lstStyle>
            <a:defPPr>
              <a:defRPr lang="en-US"/>
            </a:defPPr>
            <a:lvl1pPr marL="285750" indent="-285750">
              <a:buFont typeface="Wingdings" panose="05000000000000000000" pitchFamily="2" charset="2"/>
              <a:buChar char="v"/>
              <a:defRPr b="1">
                <a:solidFill>
                  <a:srgbClr val="005555"/>
                </a:solidFill>
              </a:defRPr>
            </a:lvl1pPr>
          </a:lstStyle>
          <a:p>
            <a:pPr marL="0" indent="0">
              <a:buNone/>
            </a:pPr>
            <a:r>
              <a:rPr lang="en-GB" dirty="0"/>
              <a:t>Neutral B source from “Dust Injection Simulator (DIS)” </a:t>
            </a:r>
          </a:p>
        </p:txBody>
      </p:sp>
      <p:cxnSp>
        <p:nvCxnSpPr>
          <p:cNvPr id="25" name="Straight Arrow Connector 24">
            <a:extLst>
              <a:ext uri="{FF2B5EF4-FFF2-40B4-BE49-F238E27FC236}">
                <a16:creationId xmlns:a16="http://schemas.microsoft.com/office/drawing/2014/main" id="{F9FC396B-56BA-C625-929E-2106DFFCA8A0}"/>
              </a:ext>
            </a:extLst>
          </p:cNvPr>
          <p:cNvCxnSpPr>
            <a:stCxn id="23" idx="2"/>
          </p:cNvCxnSpPr>
          <p:nvPr/>
        </p:nvCxnSpPr>
        <p:spPr>
          <a:xfrm>
            <a:off x="8091374" y="767418"/>
            <a:ext cx="1258366" cy="182012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A0AC4D-9958-31BC-9346-6D4F1814807F}"/>
              </a:ext>
            </a:extLst>
          </p:cNvPr>
          <p:cNvSpPr txBox="1"/>
          <p:nvPr/>
        </p:nvSpPr>
        <p:spPr>
          <a:xfrm>
            <a:off x="523311" y="953692"/>
            <a:ext cx="2987549" cy="246221"/>
          </a:xfrm>
          <a:prstGeom prst="rect">
            <a:avLst/>
          </a:prstGeom>
          <a:noFill/>
        </p:spPr>
        <p:txBody>
          <a:bodyPr wrap="none" lIns="0" tIns="0" rIns="0" bIns="0" rtlCol="0" anchor="t" anchorCtr="0">
            <a:spAutoFit/>
          </a:bodyPr>
          <a:lstStyle/>
          <a:p>
            <a:pPr algn="l"/>
            <a:r>
              <a:rPr lang="de-DE" sz="1600" dirty="0">
                <a:solidFill>
                  <a:srgbClr val="005555"/>
                </a:solidFill>
              </a:rPr>
              <a:t>(PPPL colaboration F. Effenberg)</a:t>
            </a:r>
            <a:endParaRPr lang="en-GB" sz="1600" dirty="0">
              <a:solidFill>
                <a:srgbClr val="005555"/>
              </a:solidFill>
            </a:endParaRPr>
          </a:p>
        </p:txBody>
      </p:sp>
    </p:spTree>
    <p:extLst>
      <p:ext uri="{BB962C8B-B14F-4D97-AF65-F5344CB8AC3E}">
        <p14:creationId xmlns:p14="http://schemas.microsoft.com/office/powerpoint/2010/main" val="343297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D873AA-6DE2-FBF9-F6A7-8BF76A2ACC91}"/>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96D59B31-CCBA-9AB3-6D95-1D41A1178F72}"/>
              </a:ext>
            </a:extLst>
          </p:cNvPr>
          <p:cNvSpPr>
            <a:spLocks noGrp="1"/>
          </p:cNvSpPr>
          <p:nvPr>
            <p:ph type="sldNum" sz="quarter" idx="16"/>
          </p:nvPr>
        </p:nvSpPr>
        <p:spPr/>
        <p:txBody>
          <a:bodyPr/>
          <a:lstStyle/>
          <a:p>
            <a:fld id="{ECE691D0-CC49-4FC7-9C4D-6112B0CB3A76}" type="slidenum">
              <a:rPr lang="de-DE" smtClean="0"/>
              <a:pPr/>
              <a:t>19</a:t>
            </a:fld>
            <a:endParaRPr lang="de-DE" dirty="0"/>
          </a:p>
        </p:txBody>
      </p:sp>
      <p:sp>
        <p:nvSpPr>
          <p:cNvPr id="4" name="Title 3">
            <a:extLst>
              <a:ext uri="{FF2B5EF4-FFF2-40B4-BE49-F238E27FC236}">
                <a16:creationId xmlns:a16="http://schemas.microsoft.com/office/drawing/2014/main" id="{6F922597-C460-5D2A-B389-5B26E5177024}"/>
              </a:ext>
            </a:extLst>
          </p:cNvPr>
          <p:cNvSpPr>
            <a:spLocks noGrp="1"/>
          </p:cNvSpPr>
          <p:nvPr>
            <p:ph type="title"/>
          </p:nvPr>
        </p:nvSpPr>
        <p:spPr/>
        <p:txBody>
          <a:bodyPr/>
          <a:lstStyle/>
          <a:p>
            <a:r>
              <a:rPr lang="en-GB" dirty="0"/>
              <a:t>Boronization layer lifetime</a:t>
            </a:r>
          </a:p>
        </p:txBody>
      </p:sp>
      <p:sp>
        <p:nvSpPr>
          <p:cNvPr id="5" name="TextBox 4">
            <a:extLst>
              <a:ext uri="{FF2B5EF4-FFF2-40B4-BE49-F238E27FC236}">
                <a16:creationId xmlns:a16="http://schemas.microsoft.com/office/drawing/2014/main" id="{3CDD4F01-07EF-B5A6-F69E-45729AD53745}"/>
              </a:ext>
            </a:extLst>
          </p:cNvPr>
          <p:cNvSpPr txBox="1"/>
          <p:nvPr/>
        </p:nvSpPr>
        <p:spPr>
          <a:xfrm>
            <a:off x="276225" y="670640"/>
            <a:ext cx="3481722"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DIII-B benchmark experiment</a:t>
            </a:r>
            <a:endParaRPr lang="en-GB" b="1" dirty="0">
              <a:solidFill>
                <a:srgbClr val="005555"/>
              </a:solidFill>
            </a:endParaRPr>
          </a:p>
        </p:txBody>
      </p:sp>
      <p:pic>
        <p:nvPicPr>
          <p:cNvPr id="18" name="Picture 17">
            <a:extLst>
              <a:ext uri="{FF2B5EF4-FFF2-40B4-BE49-F238E27FC236}">
                <a16:creationId xmlns:a16="http://schemas.microsoft.com/office/drawing/2014/main" id="{C3BDBED3-BE8C-A96E-787C-C5FF926D4C6B}"/>
              </a:ext>
            </a:extLst>
          </p:cNvPr>
          <p:cNvPicPr>
            <a:picLocks noChangeAspect="1"/>
          </p:cNvPicPr>
          <p:nvPr/>
        </p:nvPicPr>
        <p:blipFill>
          <a:blip r:embed="rId2"/>
          <a:srcRect/>
          <a:stretch/>
        </p:blipFill>
        <p:spPr>
          <a:xfrm>
            <a:off x="276225" y="947639"/>
            <a:ext cx="5665797" cy="4532637"/>
          </a:xfrm>
          <a:prstGeom prst="rect">
            <a:avLst/>
          </a:prstGeom>
        </p:spPr>
      </p:pic>
      <p:pic>
        <p:nvPicPr>
          <p:cNvPr id="20" name="Picture 19">
            <a:extLst>
              <a:ext uri="{FF2B5EF4-FFF2-40B4-BE49-F238E27FC236}">
                <a16:creationId xmlns:a16="http://schemas.microsoft.com/office/drawing/2014/main" id="{9509E5C5-9C9D-21CC-DD2A-0A13466C5F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34075" y="475519"/>
            <a:ext cx="5981700" cy="5476875"/>
          </a:xfrm>
          <a:prstGeom prst="rect">
            <a:avLst/>
          </a:prstGeom>
        </p:spPr>
      </p:pic>
      <p:cxnSp>
        <p:nvCxnSpPr>
          <p:cNvPr id="22" name="Straight Arrow Connector 21">
            <a:extLst>
              <a:ext uri="{FF2B5EF4-FFF2-40B4-BE49-F238E27FC236}">
                <a16:creationId xmlns:a16="http://schemas.microsoft.com/office/drawing/2014/main" id="{96841EB9-DDB2-314D-7AC8-98C1E4F08BD8}"/>
              </a:ext>
            </a:extLst>
          </p:cNvPr>
          <p:cNvCxnSpPr/>
          <p:nvPr/>
        </p:nvCxnSpPr>
        <p:spPr>
          <a:xfrm>
            <a:off x="1009650" y="3213956"/>
            <a:ext cx="4533900" cy="0"/>
          </a:xfrm>
          <a:prstGeom prst="straightConnector1">
            <a:avLst/>
          </a:prstGeom>
          <a:ln w="1905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5A1FE8-3D0D-0A06-DEBE-81D0DC677351}"/>
              </a:ext>
            </a:extLst>
          </p:cNvPr>
          <p:cNvCxnSpPr/>
          <p:nvPr/>
        </p:nvCxnSpPr>
        <p:spPr>
          <a:xfrm flipV="1">
            <a:off x="4981575" y="1895475"/>
            <a:ext cx="1257300" cy="1200150"/>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94E959-D7A1-BEEA-7057-EA58B3A81632}"/>
              </a:ext>
            </a:extLst>
          </p:cNvPr>
          <p:cNvSpPr txBox="1"/>
          <p:nvPr/>
        </p:nvSpPr>
        <p:spPr>
          <a:xfrm>
            <a:off x="658813" y="5662983"/>
            <a:ext cx="5035417"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solidFill>
                  <a:srgbClr val="005555"/>
                </a:solidFill>
              </a:rPr>
              <a:t>WallDYN3D matches surface analysis (...by chance)</a:t>
            </a:r>
          </a:p>
          <a:p>
            <a:pPr algn="l"/>
            <a:r>
              <a:rPr lang="de-DE" sz="1600" dirty="0">
                <a:solidFill>
                  <a:srgbClr val="005555"/>
                </a:solidFill>
              </a:rPr>
              <a:t>	(Experimental seeding strength = 2.8E20 B/s)</a:t>
            </a:r>
            <a:endParaRPr lang="en-GB" sz="1600" dirty="0">
              <a:solidFill>
                <a:srgbClr val="005555"/>
              </a:solidFill>
            </a:endParaRPr>
          </a:p>
        </p:txBody>
      </p:sp>
    </p:spTree>
    <p:extLst>
      <p:ext uri="{BB962C8B-B14F-4D97-AF65-F5344CB8AC3E}">
        <p14:creationId xmlns:p14="http://schemas.microsoft.com/office/powerpoint/2010/main" val="426363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950A0F-5C4F-478E-93EB-E16724393B34}"/>
              </a:ext>
            </a:extLst>
          </p:cNvPr>
          <p:cNvSpPr>
            <a:spLocks noGrp="1"/>
          </p:cNvSpPr>
          <p:nvPr>
            <p:ph type="ftr" sz="quarter" idx="15"/>
          </p:nvPr>
        </p:nvSpPr>
        <p:spPr/>
        <p:txBody>
          <a:bodyPr/>
          <a:lstStyle/>
          <a:p>
            <a:r>
              <a:rPr lang="de-DE"/>
              <a:t>Max-Planck-Institut für Plasmaphysik | Klaus Schmid</a:t>
            </a:r>
            <a:endParaRPr lang="de-DE" dirty="0"/>
          </a:p>
        </p:txBody>
      </p:sp>
      <p:sp>
        <p:nvSpPr>
          <p:cNvPr id="6" name="Slide Number Placeholder 5">
            <a:extLst>
              <a:ext uri="{FF2B5EF4-FFF2-40B4-BE49-F238E27FC236}">
                <a16:creationId xmlns:a16="http://schemas.microsoft.com/office/drawing/2014/main" id="{75235D74-07E6-4202-88FA-C326E61E6EF2}"/>
              </a:ext>
            </a:extLst>
          </p:cNvPr>
          <p:cNvSpPr>
            <a:spLocks noGrp="1"/>
          </p:cNvSpPr>
          <p:nvPr>
            <p:ph type="sldNum" sz="quarter" idx="16"/>
          </p:nvPr>
        </p:nvSpPr>
        <p:spPr/>
        <p:txBody>
          <a:bodyPr/>
          <a:lstStyle/>
          <a:p>
            <a:fld id="{ECE691D0-CC49-4FC7-9C4D-6112B0CB3A76}" type="slidenum">
              <a:rPr lang="de-DE" smtClean="0"/>
              <a:pPr/>
              <a:t>2</a:t>
            </a:fld>
            <a:endParaRPr lang="de-DE" dirty="0"/>
          </a:p>
        </p:txBody>
      </p:sp>
      <p:sp>
        <p:nvSpPr>
          <p:cNvPr id="9" name="Title 8">
            <a:extLst>
              <a:ext uri="{FF2B5EF4-FFF2-40B4-BE49-F238E27FC236}">
                <a16:creationId xmlns:a16="http://schemas.microsoft.com/office/drawing/2014/main" id="{60162E2F-BA55-4FB5-B1FF-1C3341E1C5D5}"/>
              </a:ext>
            </a:extLst>
          </p:cNvPr>
          <p:cNvSpPr>
            <a:spLocks noGrp="1"/>
          </p:cNvSpPr>
          <p:nvPr>
            <p:ph type="title"/>
          </p:nvPr>
        </p:nvSpPr>
        <p:spPr/>
        <p:txBody>
          <a:bodyPr/>
          <a:lstStyle/>
          <a:p>
            <a:r>
              <a:rPr lang="de-DE" dirty="0"/>
              <a:t>Content</a:t>
            </a:r>
            <a:endParaRPr lang="en-GB" dirty="0"/>
          </a:p>
        </p:txBody>
      </p:sp>
      <p:sp>
        <p:nvSpPr>
          <p:cNvPr id="10" name="TextBox 9">
            <a:extLst>
              <a:ext uri="{FF2B5EF4-FFF2-40B4-BE49-F238E27FC236}">
                <a16:creationId xmlns:a16="http://schemas.microsoft.com/office/drawing/2014/main" id="{DB0BF15C-1D04-42E9-864F-CC457D632C1B}"/>
              </a:ext>
            </a:extLst>
          </p:cNvPr>
          <p:cNvSpPr txBox="1"/>
          <p:nvPr/>
        </p:nvSpPr>
        <p:spPr>
          <a:xfrm>
            <a:off x="1671824" y="1529127"/>
            <a:ext cx="5292337" cy="442035"/>
          </a:xfrm>
          <a:prstGeom prst="rect">
            <a:avLst/>
          </a:prstGeom>
          <a:noFill/>
        </p:spPr>
        <p:txBody>
          <a:bodyPr wrap="none" lIns="36000" tIns="36000" rIns="36000" bIns="36000" rtlCol="0" anchor="t" anchorCtr="0">
            <a:spAutoFit/>
          </a:bodyPr>
          <a:lstStyle>
            <a:defPPr>
              <a:defRPr lang="en-US"/>
            </a:defPPr>
            <a:lvl1pPr marL="179388" indent="-179388" defTabSz="263525">
              <a:buFont typeface="Wingdings" panose="05000000000000000000" pitchFamily="2" charset="2"/>
              <a:buChar char="v"/>
              <a:defRPr sz="2400" b="1">
                <a:solidFill>
                  <a:srgbClr val="005555"/>
                </a:solidFill>
              </a:defRPr>
            </a:lvl1pPr>
          </a:lstStyle>
          <a:p>
            <a:r>
              <a:rPr lang="en-GB" dirty="0"/>
              <a:t>ITER’s open questions w.r.t boron</a:t>
            </a:r>
          </a:p>
        </p:txBody>
      </p:sp>
      <p:sp>
        <p:nvSpPr>
          <p:cNvPr id="2" name="TextBox 1">
            <a:extLst>
              <a:ext uri="{FF2B5EF4-FFF2-40B4-BE49-F238E27FC236}">
                <a16:creationId xmlns:a16="http://schemas.microsoft.com/office/drawing/2014/main" id="{8F899C50-ECD5-C610-A2E6-0B56D0BC3CC1}"/>
              </a:ext>
            </a:extLst>
          </p:cNvPr>
          <p:cNvSpPr txBox="1"/>
          <p:nvPr/>
        </p:nvSpPr>
        <p:spPr>
          <a:xfrm>
            <a:off x="1671824" y="2483103"/>
            <a:ext cx="6308385" cy="442035"/>
          </a:xfrm>
          <a:prstGeom prst="rect">
            <a:avLst/>
          </a:prstGeom>
          <a:noFill/>
        </p:spPr>
        <p:txBody>
          <a:bodyPr wrap="none" lIns="36000" tIns="36000" rIns="36000" bIns="36000" rtlCol="0" anchor="t" anchorCtr="0">
            <a:spAutoFit/>
          </a:bodyPr>
          <a:lstStyle>
            <a:defPPr>
              <a:defRPr lang="en-US"/>
            </a:defPPr>
            <a:lvl1pPr marL="179388" indent="-179388" defTabSz="263525">
              <a:buFont typeface="Wingdings" panose="05000000000000000000" pitchFamily="2" charset="2"/>
              <a:buChar char="v"/>
              <a:defRPr sz="2400" b="1">
                <a:solidFill>
                  <a:srgbClr val="005555"/>
                </a:solidFill>
              </a:defRPr>
            </a:lvl1pPr>
          </a:lstStyle>
          <a:p>
            <a:r>
              <a:rPr lang="de-DE" dirty="0"/>
              <a:t>Hydrogen retention in boron co-deposits</a:t>
            </a:r>
            <a:endParaRPr lang="en-GB" dirty="0"/>
          </a:p>
        </p:txBody>
      </p:sp>
      <p:sp>
        <p:nvSpPr>
          <p:cNvPr id="4" name="TextBox 3">
            <a:extLst>
              <a:ext uri="{FF2B5EF4-FFF2-40B4-BE49-F238E27FC236}">
                <a16:creationId xmlns:a16="http://schemas.microsoft.com/office/drawing/2014/main" id="{B5342DDB-131A-BD78-E7A5-8732B9B4A069}"/>
              </a:ext>
            </a:extLst>
          </p:cNvPr>
          <p:cNvSpPr txBox="1"/>
          <p:nvPr/>
        </p:nvSpPr>
        <p:spPr>
          <a:xfrm>
            <a:off x="1671824" y="4391056"/>
            <a:ext cx="1751048" cy="442035"/>
          </a:xfrm>
          <a:prstGeom prst="rect">
            <a:avLst/>
          </a:prstGeom>
          <a:noFill/>
        </p:spPr>
        <p:txBody>
          <a:bodyPr wrap="none" lIns="36000" tIns="36000" rIns="36000" bIns="36000" rtlCol="0" anchor="t" anchorCtr="0">
            <a:spAutoFit/>
          </a:bodyPr>
          <a:lstStyle>
            <a:defPPr>
              <a:defRPr lang="en-US"/>
            </a:defPPr>
            <a:lvl1pPr marL="179388" indent="-179388" defTabSz="263525">
              <a:buFont typeface="Arial" panose="020B0604020202020204" pitchFamily="34" charset="0"/>
              <a:buChar char="•"/>
              <a:defRPr sz="1600">
                <a:solidFill>
                  <a:srgbClr val="005555"/>
                </a:solidFill>
              </a:defRPr>
            </a:lvl1pPr>
          </a:lstStyle>
          <a:p>
            <a:pPr>
              <a:buFont typeface="Wingdings" panose="05000000000000000000" pitchFamily="2" charset="2"/>
              <a:buChar char="v"/>
            </a:pPr>
            <a:r>
              <a:rPr lang="de-DE" sz="2400" b="1" dirty="0"/>
              <a:t>Summary</a:t>
            </a:r>
            <a:endParaRPr lang="en-GB" sz="2400" b="1" dirty="0"/>
          </a:p>
        </p:txBody>
      </p:sp>
      <p:sp>
        <p:nvSpPr>
          <p:cNvPr id="7" name="TextBox 6">
            <a:extLst>
              <a:ext uri="{FF2B5EF4-FFF2-40B4-BE49-F238E27FC236}">
                <a16:creationId xmlns:a16="http://schemas.microsoft.com/office/drawing/2014/main" id="{08F1C96B-51C4-87C2-BFA6-1F84A7FFD562}"/>
              </a:ext>
            </a:extLst>
          </p:cNvPr>
          <p:cNvSpPr txBox="1"/>
          <p:nvPr/>
        </p:nvSpPr>
        <p:spPr>
          <a:xfrm>
            <a:off x="1671824" y="3437079"/>
            <a:ext cx="4192421" cy="442035"/>
          </a:xfrm>
          <a:prstGeom prst="rect">
            <a:avLst/>
          </a:prstGeom>
          <a:noFill/>
        </p:spPr>
        <p:txBody>
          <a:bodyPr wrap="none" lIns="36000" tIns="36000" rIns="36000" bIns="36000" rtlCol="0" anchor="t" anchorCtr="0">
            <a:spAutoFit/>
          </a:bodyPr>
          <a:lstStyle>
            <a:defPPr>
              <a:defRPr lang="en-US"/>
            </a:defPPr>
            <a:lvl1pPr marL="179388" indent="-179388" defTabSz="263525">
              <a:buFont typeface="Wingdings" panose="05000000000000000000" pitchFamily="2" charset="2"/>
              <a:buChar char="v"/>
              <a:defRPr sz="2400" b="1">
                <a:solidFill>
                  <a:srgbClr val="005555"/>
                </a:solidFill>
              </a:defRPr>
            </a:lvl1pPr>
          </a:lstStyle>
          <a:p>
            <a:r>
              <a:rPr lang="de-DE" dirty="0"/>
              <a:t>Boronization layer lifetime</a:t>
            </a:r>
            <a:endParaRPr lang="en-GB" dirty="0"/>
          </a:p>
        </p:txBody>
      </p:sp>
    </p:spTree>
    <p:extLst>
      <p:ext uri="{BB962C8B-B14F-4D97-AF65-F5344CB8AC3E}">
        <p14:creationId xmlns:p14="http://schemas.microsoft.com/office/powerpoint/2010/main" val="29001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CFA1826-D642-C365-CF31-DCB6B7569667}"/>
              </a:ext>
            </a:extLst>
          </p:cNvPr>
          <p:cNvSpPr/>
          <p:nvPr/>
        </p:nvSpPr>
        <p:spPr>
          <a:xfrm>
            <a:off x="10884023" y="1748901"/>
            <a:ext cx="926653" cy="2308194"/>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91A30687-7E5E-8F68-8A8F-8F3AE3F2C8F2}"/>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1" i="0" u="none" strike="noStrike" kern="600" cap="all" spc="90" normalizeH="0" baseline="0" noProof="0">
                <a:ln>
                  <a:noFill/>
                </a:ln>
                <a:solidFill>
                  <a:srgbClr val="000000"/>
                </a:solidFill>
                <a:effectLst/>
                <a:uLnTx/>
                <a:uFillTx/>
                <a:latin typeface="Arial" panose="020B0604020202020204"/>
                <a:ea typeface="+mn-ea"/>
                <a:cs typeface="+mn-cs"/>
              </a:rPr>
              <a:t>Max-Planck-Institut für Plasmaphysik | Klaus Schmid</a:t>
            </a:r>
            <a:endParaRPr kumimoji="0" lang="de-DE" sz="1000" b="1" i="0" u="none" strike="noStrike" kern="600" cap="all" spc="90" normalizeH="0" baseline="0" noProof="0" dirty="0">
              <a:ln>
                <a:noFill/>
              </a:ln>
              <a:solidFill>
                <a:srgbClr val="00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A4EFF66B-D43C-A43F-B4B6-B112414F03F3}"/>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521204A4-D09C-4007-DEE1-1219E49C8A45}"/>
              </a:ext>
            </a:extLst>
          </p:cNvPr>
          <p:cNvSpPr>
            <a:spLocks noGrp="1"/>
          </p:cNvSpPr>
          <p:nvPr>
            <p:ph type="title"/>
          </p:nvPr>
        </p:nvSpPr>
        <p:spPr/>
        <p:txBody>
          <a:bodyPr/>
          <a:lstStyle/>
          <a:p>
            <a:r>
              <a:rPr lang="de-DE" sz="2800" b="1" dirty="0">
                <a:solidFill>
                  <a:srgbClr val="005555"/>
                </a:solidFill>
              </a:rPr>
              <a:t>Boronization layer lifetime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D599AE-934B-5D09-25F6-5CCE86A9CFC5}"/>
                  </a:ext>
                </a:extLst>
              </p:cNvPr>
              <p:cNvSpPr txBox="1"/>
              <p:nvPr/>
            </p:nvSpPr>
            <p:spPr>
              <a:xfrm>
                <a:off x="219919" y="601884"/>
                <a:ext cx="7872283" cy="276679"/>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ts val="2300"/>
                  </a:lnSpc>
                  <a:spcBef>
                    <a:spcPts val="1150"/>
                  </a:spcBef>
                  <a:spcAft>
                    <a:spcPts val="0"/>
                  </a:spcAft>
                  <a:buClrTx/>
                  <a:buSzTx/>
                  <a:buFont typeface="Wingdings" panose="05000000000000000000" pitchFamily="2" charset="2"/>
                  <a:buChar char="v"/>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Use ITER plasma background with Ne impurities a hot, stagnant  (</a:t>
                </a:r>
                <a14:m>
                  <m:oMath xmlns:m="http://schemas.openxmlformats.org/officeDocument/2006/math">
                    <m:sSub>
                      <m:sSubPr>
                        <m:ctrlPr>
                          <a:rPr kumimoji="0" lang="en-GB" sz="1600" b="0" i="1" u="none" strike="noStrike" kern="1200" cap="none" spc="0" normalizeH="0" baseline="0" noProof="0" smtClean="0">
                            <a:ln>
                              <a:noFill/>
                            </a:ln>
                            <a:solidFill>
                              <a:srgbClr val="005555"/>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a:ln>
                              <a:noFill/>
                            </a:ln>
                            <a:solidFill>
                              <a:srgbClr val="005555"/>
                            </a:solidFill>
                            <a:effectLst/>
                            <a:uLnTx/>
                            <a:uFillTx/>
                            <a:latin typeface="Cambria Math" panose="02040503050406030204" pitchFamily="18" charset="0"/>
                            <a:ea typeface="+mn-ea"/>
                            <a:cs typeface="+mn-cs"/>
                          </a:rPr>
                          <m:t>𝑀</m:t>
                        </m:r>
                      </m:e>
                      <m:sub>
                        <m:r>
                          <a:rPr kumimoji="0" lang="en-GB" sz="1600" b="0" i="1" u="none" strike="noStrike" kern="1200" cap="none" spc="0" normalizeH="0" baseline="0" noProof="0">
                            <a:ln>
                              <a:noFill/>
                            </a:ln>
                            <a:solidFill>
                              <a:srgbClr val="005555"/>
                            </a:solidFill>
                            <a:effectLst/>
                            <a:uLnTx/>
                            <a:uFillTx/>
                            <a:latin typeface="Cambria Math" panose="02040503050406030204" pitchFamily="18" charset="0"/>
                            <a:ea typeface="Cambria Math" panose="02040503050406030204" pitchFamily="18" charset="0"/>
                            <a:cs typeface="+mn-cs"/>
                          </a:rPr>
                          <m:t>∥</m:t>
                        </m:r>
                      </m:sub>
                    </m:sSub>
                    <m:r>
                      <a:rPr kumimoji="0" lang="de-DE" sz="1600" b="0" i="1" u="none" strike="noStrike" kern="1200" cap="none" spc="0" normalizeH="0" baseline="0" noProof="0">
                        <a:ln>
                          <a:noFill/>
                        </a:ln>
                        <a:solidFill>
                          <a:srgbClr val="005555"/>
                        </a:solidFill>
                        <a:effectLst/>
                        <a:uLnTx/>
                        <a:uFillTx/>
                        <a:latin typeface="Cambria Math" panose="02040503050406030204" pitchFamily="18" charset="0"/>
                        <a:ea typeface="+mn-ea"/>
                        <a:cs typeface="+mn-cs"/>
                      </a:rPr>
                      <m:t>=0</m:t>
                    </m:r>
                  </m:oMath>
                </a14:m>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far SOL</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mc:Choice>
        <mc:Fallback xmlns="">
          <p:sp>
            <p:nvSpPr>
              <p:cNvPr id="5" name="TextBox 4">
                <a:extLst>
                  <a:ext uri="{FF2B5EF4-FFF2-40B4-BE49-F238E27FC236}">
                    <a16:creationId xmlns:a16="http://schemas.microsoft.com/office/drawing/2014/main" id="{23D599AE-934B-5D09-25F6-5CCE86A9CFC5}"/>
                  </a:ext>
                </a:extLst>
              </p:cNvPr>
              <p:cNvSpPr txBox="1">
                <a:spLocks noRot="1" noChangeAspect="1" noMove="1" noResize="1" noEditPoints="1" noAdjustHandles="1" noChangeArrowheads="1" noChangeShapeType="1" noTextEdit="1"/>
              </p:cNvSpPr>
              <p:nvPr/>
            </p:nvSpPr>
            <p:spPr>
              <a:xfrm>
                <a:off x="219919" y="601884"/>
                <a:ext cx="7872283" cy="276679"/>
              </a:xfrm>
              <a:prstGeom prst="rect">
                <a:avLst/>
              </a:prstGeom>
              <a:blipFill>
                <a:blip r:embed="rId2"/>
                <a:stretch>
                  <a:fillRect l="-1472" t="-15556" b="-42222"/>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9FC85E58-6BF3-47DC-B3BF-623AABCB6EB4}"/>
              </a:ext>
            </a:extLst>
          </p:cNvPr>
          <p:cNvSpPr txBox="1"/>
          <p:nvPr/>
        </p:nvSpPr>
        <p:spPr>
          <a:xfrm>
            <a:off x="516770" y="985422"/>
            <a:ext cx="7412286" cy="246221"/>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Put a thin B layer on top of W in main chamber and „measure“ the erosion rate</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pic>
        <p:nvPicPr>
          <p:cNvPr id="24" name="Picture 23">
            <a:extLst>
              <a:ext uri="{FF2B5EF4-FFF2-40B4-BE49-F238E27FC236}">
                <a16:creationId xmlns:a16="http://schemas.microsoft.com/office/drawing/2014/main" id="{C1ECBFC3-1FC1-8A5D-394E-7C86BF91D6C2}"/>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7238066" y="1535837"/>
            <a:ext cx="4572610" cy="2669774"/>
          </a:xfrm>
          <a:prstGeom prst="rect">
            <a:avLst/>
          </a:prstGeom>
        </p:spPr>
      </p:pic>
      <p:sp>
        <p:nvSpPr>
          <p:cNvPr id="25" name="TextBox 24">
            <a:extLst>
              <a:ext uri="{FF2B5EF4-FFF2-40B4-BE49-F238E27FC236}">
                <a16:creationId xmlns:a16="http://schemas.microsoft.com/office/drawing/2014/main" id="{FE8805D1-7C18-ABC7-FB3A-1DC717417D98}"/>
              </a:ext>
            </a:extLst>
          </p:cNvPr>
          <p:cNvSpPr txBox="1"/>
          <p:nvPr/>
        </p:nvSpPr>
        <p:spPr>
          <a:xfrm>
            <a:off x="7944200" y="4205611"/>
            <a:ext cx="3952526" cy="984885"/>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Migration matrix not perfectly normalized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 is lost at edge of calculation grid: PFR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In reality B probably ends up as dust down there</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27" name="Arrow: Down 26">
            <a:extLst>
              <a:ext uri="{FF2B5EF4-FFF2-40B4-BE49-F238E27FC236}">
                <a16:creationId xmlns:a16="http://schemas.microsoft.com/office/drawing/2014/main" id="{41FC3E34-BE63-EB0A-7908-F5EF16566EB7}"/>
              </a:ext>
            </a:extLst>
          </p:cNvPr>
          <p:cNvSpPr/>
          <p:nvPr/>
        </p:nvSpPr>
        <p:spPr>
          <a:xfrm>
            <a:off x="9694415" y="5210975"/>
            <a:ext cx="484632" cy="978408"/>
          </a:xfrm>
          <a:prstGeom prst="down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9" name="Straight Arrow Connector 28">
            <a:extLst>
              <a:ext uri="{FF2B5EF4-FFF2-40B4-BE49-F238E27FC236}">
                <a16:creationId xmlns:a16="http://schemas.microsoft.com/office/drawing/2014/main" id="{FCB403B6-1D04-96E7-C8D9-CFDC678E9DEE}"/>
              </a:ext>
            </a:extLst>
          </p:cNvPr>
          <p:cNvCxnSpPr/>
          <p:nvPr/>
        </p:nvCxnSpPr>
        <p:spPr>
          <a:xfrm flipH="1" flipV="1">
            <a:off x="10404629" y="3346882"/>
            <a:ext cx="381740" cy="594803"/>
          </a:xfrm>
          <a:prstGeom prst="straightConnector1">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B352C2A-FCAC-6159-06AC-84C1FA625812}"/>
              </a:ext>
            </a:extLst>
          </p:cNvPr>
          <p:cNvCxnSpPr/>
          <p:nvPr/>
        </p:nvCxnSpPr>
        <p:spPr>
          <a:xfrm flipH="1" flipV="1">
            <a:off x="8868792" y="3429000"/>
            <a:ext cx="523783" cy="628095"/>
          </a:xfrm>
          <a:prstGeom prst="straightConnector1">
            <a:avLst/>
          </a:prstGeom>
          <a:ln w="190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D7017B0-0761-D4C4-3797-8D6AB281438C}"/>
              </a:ext>
            </a:extLst>
          </p:cNvPr>
          <p:cNvSpPr txBox="1"/>
          <p:nvPr/>
        </p:nvSpPr>
        <p:spPr>
          <a:xfrm>
            <a:off x="8206289" y="6216958"/>
            <a:ext cx="3351880"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5555"/>
                </a:solidFill>
                <a:effectLst/>
                <a:uLnTx/>
                <a:uFillTx/>
                <a:latin typeface="Arial" panose="020B0604020202020204"/>
                <a:ea typeface="+mn-ea"/>
                <a:cs typeface="+mn-cs"/>
              </a:rPr>
              <a:t>B is eventually lost from „Plasma“</a:t>
            </a:r>
            <a:endPar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74A2F430-0B24-6FF2-D8C5-65FDA86C62B3}"/>
              </a:ext>
            </a:extLst>
          </p:cNvPr>
          <p:cNvSpPr txBox="1"/>
          <p:nvPr/>
        </p:nvSpPr>
        <p:spPr>
          <a:xfrm>
            <a:off x="146488" y="4497836"/>
            <a:ext cx="3121047" cy="984885"/>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At t=0</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 eroded from main chamber</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and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deposits in divertor</a:t>
            </a:r>
          </a:p>
        </p:txBody>
      </p:sp>
      <p:grpSp>
        <p:nvGrpSpPr>
          <p:cNvPr id="7" name="Group 6">
            <a:extLst>
              <a:ext uri="{FF2B5EF4-FFF2-40B4-BE49-F238E27FC236}">
                <a16:creationId xmlns:a16="http://schemas.microsoft.com/office/drawing/2014/main" id="{DFD8FB20-64E5-CA1F-030A-95A97B49AF17}"/>
              </a:ext>
            </a:extLst>
          </p:cNvPr>
          <p:cNvGrpSpPr/>
          <p:nvPr/>
        </p:nvGrpSpPr>
        <p:grpSpPr>
          <a:xfrm>
            <a:off x="96995" y="1231643"/>
            <a:ext cx="3036729" cy="2934392"/>
            <a:chOff x="96995" y="1231643"/>
            <a:chExt cx="3036729" cy="2934392"/>
          </a:xfrm>
        </p:grpSpPr>
        <p:sp>
          <p:nvSpPr>
            <p:cNvPr id="6" name="Rectangle: Rounded Corners 5">
              <a:extLst>
                <a:ext uri="{FF2B5EF4-FFF2-40B4-BE49-F238E27FC236}">
                  <a16:creationId xmlns:a16="http://schemas.microsoft.com/office/drawing/2014/main" id="{6C85FC9B-4CC7-2E7B-F380-9374E72B9C9F}"/>
                </a:ext>
              </a:extLst>
            </p:cNvPr>
            <p:cNvSpPr/>
            <p:nvPr/>
          </p:nvSpPr>
          <p:spPr>
            <a:xfrm>
              <a:off x="1733550" y="1231643"/>
              <a:ext cx="1400174" cy="2825452"/>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3" name="Picture 42">
              <a:extLst>
                <a:ext uri="{FF2B5EF4-FFF2-40B4-BE49-F238E27FC236}">
                  <a16:creationId xmlns:a16="http://schemas.microsoft.com/office/drawing/2014/main" id="{CBFE01C9-6D9F-8013-4EC1-D0F1B459A1CF}"/>
                </a:ext>
              </a:extLst>
            </p:cNvPr>
            <p:cNvPicPr>
              <a:picLocks noChangeAspect="1"/>
            </p:cNvPicPr>
            <p:nvPr/>
          </p:nvPicPr>
          <p:blipFill rotWithShape="1">
            <a:blip r:embed="rId4"/>
            <a:srcRect l="-1361" r="4809"/>
            <a:stretch/>
          </p:blipFill>
          <p:spPr>
            <a:xfrm>
              <a:off x="96995" y="1231643"/>
              <a:ext cx="3008155" cy="2934392"/>
            </a:xfrm>
            <a:prstGeom prst="rect">
              <a:avLst/>
            </a:prstGeom>
          </p:spPr>
        </p:pic>
      </p:grpSp>
      <p:pic>
        <p:nvPicPr>
          <p:cNvPr id="44" name="Picture 43">
            <a:extLst>
              <a:ext uri="{FF2B5EF4-FFF2-40B4-BE49-F238E27FC236}">
                <a16:creationId xmlns:a16="http://schemas.microsoft.com/office/drawing/2014/main" id="{2658A4EE-AA76-CE30-CE10-9CE2F89FDECD}"/>
              </a:ext>
            </a:extLst>
          </p:cNvPr>
          <p:cNvPicPr>
            <a:picLocks noChangeAspect="1"/>
          </p:cNvPicPr>
          <p:nvPr/>
        </p:nvPicPr>
        <p:blipFill>
          <a:blip r:embed="rId5">
            <a:clrChange>
              <a:clrFrom>
                <a:srgbClr val="FFFFFF"/>
              </a:clrFrom>
              <a:clrTo>
                <a:srgbClr val="FFFFFF">
                  <a:alpha val="0"/>
                </a:srgbClr>
              </a:clrTo>
            </a:clrChange>
          </a:blip>
          <a:srcRect/>
          <a:stretch/>
        </p:blipFill>
        <p:spPr>
          <a:xfrm>
            <a:off x="3231378" y="1176998"/>
            <a:ext cx="4072339" cy="3257872"/>
          </a:xfrm>
          <a:prstGeom prst="rect">
            <a:avLst/>
          </a:prstGeom>
        </p:spPr>
      </p:pic>
      <p:sp>
        <p:nvSpPr>
          <p:cNvPr id="45" name="TextBox 44">
            <a:extLst>
              <a:ext uri="{FF2B5EF4-FFF2-40B4-BE49-F238E27FC236}">
                <a16:creationId xmlns:a16="http://schemas.microsoft.com/office/drawing/2014/main" id="{DEB26F8D-CBEE-9904-FFAF-BEF4AAFEF9C8}"/>
              </a:ext>
            </a:extLst>
          </p:cNvPr>
          <p:cNvSpPr txBox="1"/>
          <p:nvPr/>
        </p:nvSpPr>
        <p:spPr>
          <a:xfrm>
            <a:off x="3559758" y="4504046"/>
            <a:ext cx="3706143" cy="246221"/>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 re-deposition slows down B erosion</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77C6B35-2081-769E-D3F8-14FCBC816A13}"/>
              </a:ext>
            </a:extLst>
          </p:cNvPr>
          <p:cNvSpPr txBox="1"/>
          <p:nvPr/>
        </p:nvSpPr>
        <p:spPr>
          <a:xfrm>
            <a:off x="1666303" y="4064005"/>
            <a:ext cx="1649777" cy="369332"/>
          </a:xfrm>
          <a:prstGeom prst="rect">
            <a:avLst/>
          </a:prstGeom>
          <a:noFill/>
        </p:spPr>
        <p:txBody>
          <a:bodyPr wrap="square">
            <a:spAutoFit/>
          </a:bodyPr>
          <a:lstStyle/>
          <a:p>
            <a:pPr>
              <a:defRPr/>
            </a:pPr>
            <a:r>
              <a:rPr kumimoji="0" lang="de-DE" b="0" i="0" u="none" strike="noStrike" kern="1200" cap="none" spc="0" normalizeH="0" baseline="0" noProof="0" dirty="0">
                <a:ln>
                  <a:noFill/>
                </a:ln>
                <a:solidFill>
                  <a:srgbClr val="005555"/>
                </a:solidFill>
                <a:effectLst/>
                <a:uLnTx/>
                <a:uFillTx/>
                <a:latin typeface="Arial" panose="020B0604020202020204"/>
                <a:ea typeface="+mn-ea"/>
                <a:cs typeface="+mn-cs"/>
              </a:rPr>
              <a:t>[10</a:t>
            </a:r>
            <a:r>
              <a:rPr kumimoji="0" lang="de-DE" b="0" i="0" u="none" strike="noStrike" kern="1200" cap="none" spc="0" normalizeH="0" baseline="30000" noProof="0" dirty="0">
                <a:ln>
                  <a:noFill/>
                </a:ln>
                <a:solidFill>
                  <a:srgbClr val="005555"/>
                </a:solidFill>
                <a:effectLst/>
                <a:uLnTx/>
                <a:uFillTx/>
                <a:latin typeface="Arial" panose="020B0604020202020204"/>
                <a:ea typeface="+mn-ea"/>
                <a:cs typeface="+mn-cs"/>
              </a:rPr>
              <a:t>20 </a:t>
            </a:r>
            <a:r>
              <a:rPr kumimoji="0" lang="de-DE" b="0" i="0" u="none" strike="noStrike" kern="1200" cap="none" spc="0" normalizeH="0" baseline="0" noProof="0" dirty="0">
                <a:ln>
                  <a:noFill/>
                </a:ln>
                <a:solidFill>
                  <a:srgbClr val="005555"/>
                </a:solidFill>
                <a:effectLst/>
                <a:uLnTx/>
                <a:uFillTx/>
                <a:latin typeface="Arial" panose="020B0604020202020204"/>
                <a:ea typeface="+mn-ea"/>
                <a:cs typeface="+mn-cs"/>
              </a:rPr>
              <a:t>B/(m</a:t>
            </a:r>
            <a:r>
              <a:rPr kumimoji="0" lang="de-DE" b="0" i="0" u="none" strike="noStrike" kern="1200" cap="none" spc="0" normalizeH="0" baseline="30000" noProof="0" dirty="0">
                <a:ln>
                  <a:noFill/>
                </a:ln>
                <a:solidFill>
                  <a:srgbClr val="005555"/>
                </a:solidFill>
                <a:effectLst/>
                <a:uLnTx/>
                <a:uFillTx/>
                <a:latin typeface="Arial" panose="020B0604020202020204"/>
                <a:ea typeface="+mn-ea"/>
                <a:cs typeface="+mn-cs"/>
              </a:rPr>
              <a:t>2</a:t>
            </a:r>
            <a:r>
              <a:rPr kumimoji="0" lang="de-DE" b="0" i="0" u="none" strike="noStrike" kern="1200" cap="none" spc="0" normalizeH="0" baseline="0" noProof="0" dirty="0">
                <a:ln>
                  <a:noFill/>
                </a:ln>
                <a:solidFill>
                  <a:srgbClr val="005555"/>
                </a:solidFill>
                <a:effectLst/>
                <a:uLnTx/>
                <a:uFillTx/>
                <a:latin typeface="Arial" panose="020B0604020202020204"/>
                <a:ea typeface="+mn-ea"/>
                <a:cs typeface="+mn-cs"/>
              </a:rPr>
              <a:t> s)]</a:t>
            </a:r>
            <a:endParaRPr kumimoji="0" lang="en-GB"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162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41CA25-94A0-C0FB-E54A-AEE9136AFED7}"/>
              </a:ext>
            </a:extLst>
          </p:cNvPr>
          <p:cNvSpPr/>
          <p:nvPr/>
        </p:nvSpPr>
        <p:spPr>
          <a:xfrm>
            <a:off x="4762760" y="2265230"/>
            <a:ext cx="1937723" cy="3316902"/>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91A30687-7E5E-8F68-8A8F-8F3AE3F2C8F2}"/>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1" i="0" u="none" strike="noStrike" kern="600" cap="all" spc="90" normalizeH="0" baseline="0" noProof="0">
                <a:ln>
                  <a:noFill/>
                </a:ln>
                <a:solidFill>
                  <a:srgbClr val="000000"/>
                </a:solidFill>
                <a:effectLst/>
                <a:uLnTx/>
                <a:uFillTx/>
                <a:latin typeface="Arial" panose="020B0604020202020204"/>
                <a:ea typeface="+mn-ea"/>
                <a:cs typeface="+mn-cs"/>
              </a:rPr>
              <a:t>Max-Planck-Institut für Plasmaphysik | Klaus Schmid</a:t>
            </a:r>
            <a:endParaRPr kumimoji="0" lang="de-DE" sz="1000" b="1" i="0" u="none" strike="noStrike" kern="600" cap="all" spc="90" normalizeH="0" baseline="0" noProof="0" dirty="0">
              <a:ln>
                <a:noFill/>
              </a:ln>
              <a:solidFill>
                <a:srgbClr val="000000"/>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A4EFF66B-D43C-A43F-B4B6-B112414F03F3}"/>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521204A4-D09C-4007-DEE1-1219E49C8A45}"/>
              </a:ext>
            </a:extLst>
          </p:cNvPr>
          <p:cNvSpPr>
            <a:spLocks noGrp="1"/>
          </p:cNvSpPr>
          <p:nvPr>
            <p:ph type="title"/>
          </p:nvPr>
        </p:nvSpPr>
        <p:spPr/>
        <p:txBody>
          <a:bodyPr/>
          <a:lstStyle/>
          <a:p>
            <a:r>
              <a:rPr lang="de-DE" sz="2800" b="1" dirty="0">
                <a:solidFill>
                  <a:srgbClr val="005555"/>
                </a:solidFill>
              </a:rPr>
              <a:t>Boronization layer lifetime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D599AE-934B-5D09-25F6-5CCE86A9CFC5}"/>
                  </a:ext>
                </a:extLst>
              </p:cNvPr>
              <p:cNvSpPr txBox="1"/>
              <p:nvPr/>
            </p:nvSpPr>
            <p:spPr>
              <a:xfrm>
                <a:off x="219919" y="601884"/>
                <a:ext cx="8369214" cy="276679"/>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ts val="2300"/>
                  </a:lnSpc>
                  <a:spcBef>
                    <a:spcPts val="1150"/>
                  </a:spcBef>
                  <a:spcAft>
                    <a:spcPts val="0"/>
                  </a:spcAft>
                  <a:buClrTx/>
                  <a:buSzTx/>
                  <a:buFont typeface="Wingdings" panose="05000000000000000000" pitchFamily="2" charset="2"/>
                  <a:buChar char="v"/>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Use plasma background 2481-00g with Ne impurities a hot, stagnant  (</a:t>
                </a:r>
                <a14:m>
                  <m:oMath xmlns:m="http://schemas.openxmlformats.org/officeDocument/2006/math">
                    <m:sSub>
                      <m:sSubPr>
                        <m:ctrlPr>
                          <a:rPr kumimoji="0" lang="en-GB" sz="1600" b="0" i="1" u="none" strike="noStrike" kern="1200" cap="none" spc="0" normalizeH="0" baseline="0" noProof="0" smtClean="0">
                            <a:ln>
                              <a:noFill/>
                            </a:ln>
                            <a:solidFill>
                              <a:srgbClr val="005555"/>
                            </a:solidFill>
                            <a:effectLst/>
                            <a:uLnTx/>
                            <a:uFillTx/>
                            <a:latin typeface="Cambria Math" panose="02040503050406030204" pitchFamily="18" charset="0"/>
                            <a:ea typeface="+mn-ea"/>
                            <a:cs typeface="+mn-cs"/>
                          </a:rPr>
                        </m:ctrlPr>
                      </m:sSubPr>
                      <m:e>
                        <m:r>
                          <a:rPr kumimoji="0" lang="de-DE" sz="1600" b="0" i="1" u="none" strike="noStrike" kern="1200" cap="none" spc="0" normalizeH="0" baseline="0" noProof="0">
                            <a:ln>
                              <a:noFill/>
                            </a:ln>
                            <a:solidFill>
                              <a:srgbClr val="005555"/>
                            </a:solidFill>
                            <a:effectLst/>
                            <a:uLnTx/>
                            <a:uFillTx/>
                            <a:latin typeface="Cambria Math" panose="02040503050406030204" pitchFamily="18" charset="0"/>
                            <a:ea typeface="+mn-ea"/>
                            <a:cs typeface="+mn-cs"/>
                          </a:rPr>
                          <m:t>𝑀</m:t>
                        </m:r>
                      </m:e>
                      <m:sub>
                        <m:r>
                          <a:rPr kumimoji="0" lang="en-GB" sz="1600" b="0" i="1" u="none" strike="noStrike" kern="1200" cap="none" spc="0" normalizeH="0" baseline="0" noProof="0">
                            <a:ln>
                              <a:noFill/>
                            </a:ln>
                            <a:solidFill>
                              <a:srgbClr val="005555"/>
                            </a:solidFill>
                            <a:effectLst/>
                            <a:uLnTx/>
                            <a:uFillTx/>
                            <a:latin typeface="Cambria Math" panose="02040503050406030204" pitchFamily="18" charset="0"/>
                            <a:ea typeface="Cambria Math" panose="02040503050406030204" pitchFamily="18" charset="0"/>
                            <a:cs typeface="+mn-cs"/>
                          </a:rPr>
                          <m:t>∥</m:t>
                        </m:r>
                      </m:sub>
                    </m:sSub>
                    <m:r>
                      <a:rPr kumimoji="0" lang="de-DE" sz="1600" b="0" i="1" u="none" strike="noStrike" kern="1200" cap="none" spc="0" normalizeH="0" baseline="0" noProof="0">
                        <a:ln>
                          <a:noFill/>
                        </a:ln>
                        <a:solidFill>
                          <a:srgbClr val="005555"/>
                        </a:solidFill>
                        <a:effectLst/>
                        <a:uLnTx/>
                        <a:uFillTx/>
                        <a:latin typeface="Cambria Math" panose="02040503050406030204" pitchFamily="18" charset="0"/>
                        <a:ea typeface="+mn-ea"/>
                        <a:cs typeface="+mn-cs"/>
                      </a:rPr>
                      <m:t>=0</m:t>
                    </m:r>
                  </m:oMath>
                </a14:m>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  far SOL</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mc:Choice>
        <mc:Fallback xmlns="">
          <p:sp>
            <p:nvSpPr>
              <p:cNvPr id="5" name="TextBox 4">
                <a:extLst>
                  <a:ext uri="{FF2B5EF4-FFF2-40B4-BE49-F238E27FC236}">
                    <a16:creationId xmlns:a16="http://schemas.microsoft.com/office/drawing/2014/main" id="{23D599AE-934B-5D09-25F6-5CCE86A9CFC5}"/>
                  </a:ext>
                </a:extLst>
              </p:cNvPr>
              <p:cNvSpPr txBox="1">
                <a:spLocks noRot="1" noChangeAspect="1" noMove="1" noResize="1" noEditPoints="1" noAdjustHandles="1" noChangeArrowheads="1" noChangeShapeType="1" noTextEdit="1"/>
              </p:cNvSpPr>
              <p:nvPr/>
            </p:nvSpPr>
            <p:spPr>
              <a:xfrm>
                <a:off x="219919" y="601884"/>
                <a:ext cx="8369214" cy="276679"/>
              </a:xfrm>
              <a:prstGeom prst="rect">
                <a:avLst/>
              </a:prstGeom>
              <a:blipFill>
                <a:blip r:embed="rId2"/>
                <a:stretch>
                  <a:fillRect l="-1384" t="-15556" b="-42222"/>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9FC85E58-6BF3-47DC-B3BF-623AABCB6EB4}"/>
              </a:ext>
            </a:extLst>
          </p:cNvPr>
          <p:cNvSpPr txBox="1"/>
          <p:nvPr/>
        </p:nvSpPr>
        <p:spPr>
          <a:xfrm>
            <a:off x="516770" y="985422"/>
            <a:ext cx="7412286" cy="492443"/>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Put a thin B layer on top of W in main chamber and „measure“ the erosion rate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Use „measured“ erosion rate to estimate life time of a 100 nm layer</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A9F13FB-23F1-2863-554D-39097CD74F4F}"/>
              </a:ext>
            </a:extLst>
          </p:cNvPr>
          <p:cNvSpPr txBox="1"/>
          <p:nvPr/>
        </p:nvSpPr>
        <p:spPr>
          <a:xfrm>
            <a:off x="7474586" y="2142119"/>
            <a:ext cx="2579363" cy="738664"/>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B remains in plasma shadowed regions, only eroded by CX</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1230AA5-F9C1-C939-AE18-80E68DFD5310}"/>
              </a:ext>
            </a:extLst>
          </p:cNvPr>
          <p:cNvSpPr txBox="1"/>
          <p:nvPr/>
        </p:nvSpPr>
        <p:spPr>
          <a:xfrm>
            <a:off x="516770" y="1649676"/>
            <a:ext cx="1883529" cy="492443"/>
          </a:xfrm>
          <a:prstGeom prst="rect">
            <a:avLst/>
          </a:prstGeom>
          <a:noFill/>
        </p:spPr>
        <p:txBody>
          <a:bodyPr wrap="none" lIns="0" tIns="0" rIns="0" bIns="0"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Lifetime of 100 nm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(erosion only)</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09F0ED5-CE3F-D5B1-DA0E-60154B1B7B84}"/>
              </a:ext>
            </a:extLst>
          </p:cNvPr>
          <p:cNvSpPr txBox="1"/>
          <p:nvPr/>
        </p:nvSpPr>
        <p:spPr>
          <a:xfrm>
            <a:off x="3716338" y="1649676"/>
            <a:ext cx="1883529" cy="492443"/>
          </a:xfrm>
          <a:prstGeom prst="rect">
            <a:avLst/>
          </a:prstGeom>
          <a:noFill/>
        </p:spPr>
        <p:txBody>
          <a:bodyPr wrap="none" lIns="0" tIns="0" rIns="0" bIns="0" rtlCol="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Lifetime of 100 nm 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(NET-erosion only)</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CFDFC76-FD35-388C-28B7-3B39CB13EAB4}"/>
              </a:ext>
            </a:extLst>
          </p:cNvPr>
          <p:cNvPicPr>
            <a:picLocks noChangeAspect="1"/>
          </p:cNvPicPr>
          <p:nvPr/>
        </p:nvPicPr>
        <p:blipFill rotWithShape="1">
          <a:blip r:embed="rId3"/>
          <a:srcRect l="2919" t="-308" r="49087" b="308"/>
          <a:stretch/>
        </p:blipFill>
        <p:spPr>
          <a:xfrm>
            <a:off x="219919" y="2142119"/>
            <a:ext cx="1831016" cy="3600000"/>
          </a:xfrm>
          <a:prstGeom prst="rect">
            <a:avLst/>
          </a:prstGeom>
        </p:spPr>
      </p:pic>
      <p:pic>
        <p:nvPicPr>
          <p:cNvPr id="12" name="Picture 11">
            <a:extLst>
              <a:ext uri="{FF2B5EF4-FFF2-40B4-BE49-F238E27FC236}">
                <a16:creationId xmlns:a16="http://schemas.microsoft.com/office/drawing/2014/main" id="{1C3778F4-04BB-BE99-7DB6-F894FBDA9D47}"/>
              </a:ext>
            </a:extLst>
          </p:cNvPr>
          <p:cNvPicPr>
            <a:picLocks noChangeAspect="1"/>
          </p:cNvPicPr>
          <p:nvPr/>
        </p:nvPicPr>
        <p:blipFill>
          <a:blip r:embed="rId4"/>
          <a:srcRect/>
          <a:stretch/>
        </p:blipFill>
        <p:spPr>
          <a:xfrm>
            <a:off x="2858550" y="2202432"/>
            <a:ext cx="3808421" cy="3479373"/>
          </a:xfrm>
          <a:prstGeom prst="rect">
            <a:avLst/>
          </a:prstGeom>
        </p:spPr>
      </p:pic>
      <p:sp>
        <p:nvSpPr>
          <p:cNvPr id="14" name="TextBox 13">
            <a:extLst>
              <a:ext uri="{FF2B5EF4-FFF2-40B4-BE49-F238E27FC236}">
                <a16:creationId xmlns:a16="http://schemas.microsoft.com/office/drawing/2014/main" id="{C5904D7D-0100-4F24-186D-4987F61A1130}"/>
              </a:ext>
            </a:extLst>
          </p:cNvPr>
          <p:cNvSpPr txBox="1"/>
          <p:nvPr/>
        </p:nvSpPr>
        <p:spPr>
          <a:xfrm>
            <a:off x="756467" y="5853549"/>
            <a:ext cx="1086836"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5555"/>
                </a:solidFill>
                <a:effectLst/>
                <a:uLnTx/>
                <a:uFillTx/>
                <a:latin typeface="Arial" panose="020B0604020202020204"/>
                <a:ea typeface="+mn-ea"/>
                <a:cs typeface="+mn-cs"/>
              </a:rPr>
              <a:t>Lower limit</a:t>
            </a:r>
            <a:endPar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BED1EBF8-38DE-B3FD-41EA-D51C3D719F65}"/>
              </a:ext>
            </a:extLst>
          </p:cNvPr>
          <p:cNvSpPr txBox="1"/>
          <p:nvPr/>
        </p:nvSpPr>
        <p:spPr>
          <a:xfrm>
            <a:off x="3483359" y="5853548"/>
            <a:ext cx="1074012"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5555"/>
                </a:solidFill>
                <a:effectLst/>
                <a:uLnTx/>
                <a:uFillTx/>
                <a:latin typeface="Arial" panose="020B0604020202020204"/>
                <a:ea typeface="+mn-ea"/>
                <a:cs typeface="+mn-cs"/>
              </a:rPr>
              <a:t>Upper limit</a:t>
            </a:r>
            <a:endPar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1BD2D90-7921-891A-357D-60EDBE6A173C}"/>
              </a:ext>
            </a:extLst>
          </p:cNvPr>
          <p:cNvSpPr txBox="1"/>
          <p:nvPr/>
        </p:nvSpPr>
        <p:spPr>
          <a:xfrm>
            <a:off x="7474586" y="3452125"/>
            <a:ext cx="3080964" cy="492443"/>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600" b="0" i="0" u="none" strike="noStrike" kern="1200" cap="none" spc="0" normalizeH="0" baseline="0" noProof="0" dirty="0">
                <a:ln>
                  <a:noFill/>
                </a:ln>
                <a:solidFill>
                  <a:srgbClr val="005555"/>
                </a:solidFill>
                <a:effectLst/>
                <a:uLnTx/>
                <a:uFillTx/>
                <a:latin typeface="Arial" panose="020B0604020202020204"/>
                <a:ea typeface="+mn-ea"/>
                <a:cs typeface="+mn-cs"/>
              </a:rPr>
              <a:t>Significant fractions of the first wall have lifetime &gt; 1000 s.</a:t>
            </a:r>
            <a:endPar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92AA6B9-E335-6A6A-681F-D17F91FFEDCE}"/>
              </a:ext>
            </a:extLst>
          </p:cNvPr>
          <p:cNvSpPr txBox="1"/>
          <p:nvPr/>
        </p:nvSpPr>
        <p:spPr>
          <a:xfrm>
            <a:off x="6187736" y="3728621"/>
            <a:ext cx="440826" cy="430887"/>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Arial" panose="020B0604020202020204"/>
                <a:ea typeface="+mn-ea"/>
                <a:cs typeface="+mn-cs"/>
              </a:rPr>
              <a:t>[s]</a:t>
            </a:r>
            <a:endParaRPr kumimoji="0" lang="en-GB" sz="28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57322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A30687-7E5E-8F68-8A8F-8F3AE3F2C8F2}"/>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600" cap="all" spc="90" normalizeH="0" baseline="0" noProof="0" dirty="0">
                <a:ln>
                  <a:noFill/>
                </a:ln>
                <a:solidFill>
                  <a:srgbClr val="000000"/>
                </a:solidFill>
                <a:effectLst/>
                <a:uLnTx/>
                <a:uFillTx/>
                <a:latin typeface="Arial" panose="020B0604020202020204"/>
                <a:ea typeface="+mn-ea"/>
                <a:cs typeface="+mn-cs"/>
              </a:rPr>
              <a:t>Max-Planck-</a:t>
            </a:r>
            <a:r>
              <a:rPr kumimoji="0" lang="en-GB" sz="1000" b="1" i="0" u="none" strike="noStrike" kern="600" cap="all" spc="90" normalizeH="0" baseline="0" noProof="0" dirty="0" err="1">
                <a:ln>
                  <a:noFill/>
                </a:ln>
                <a:solidFill>
                  <a:srgbClr val="000000"/>
                </a:solidFill>
                <a:effectLst/>
                <a:uLnTx/>
                <a:uFillTx/>
                <a:latin typeface="Arial" panose="020B0604020202020204"/>
                <a:ea typeface="+mn-ea"/>
                <a:cs typeface="+mn-cs"/>
              </a:rPr>
              <a:t>Institut</a:t>
            </a:r>
            <a:r>
              <a:rPr kumimoji="0" lang="en-GB" sz="1000" b="1" i="0" u="none" strike="noStrike" kern="600" cap="all" spc="90" normalizeH="0" baseline="0" noProof="0" dirty="0">
                <a:ln>
                  <a:noFill/>
                </a:ln>
                <a:solidFill>
                  <a:srgbClr val="000000"/>
                </a:solidFill>
                <a:effectLst/>
                <a:uLnTx/>
                <a:uFillTx/>
                <a:latin typeface="Arial" panose="020B0604020202020204"/>
                <a:ea typeface="+mn-ea"/>
                <a:cs typeface="+mn-cs"/>
              </a:rPr>
              <a:t> für </a:t>
            </a:r>
            <a:r>
              <a:rPr kumimoji="0" lang="en-GB" sz="1000" b="1" i="0" u="none" strike="noStrike" kern="600" cap="all" spc="90" normalizeH="0" baseline="0" noProof="0" dirty="0" err="1">
                <a:ln>
                  <a:noFill/>
                </a:ln>
                <a:solidFill>
                  <a:srgbClr val="000000"/>
                </a:solidFill>
                <a:effectLst/>
                <a:uLnTx/>
                <a:uFillTx/>
                <a:latin typeface="Arial" panose="020B0604020202020204"/>
                <a:ea typeface="+mn-ea"/>
                <a:cs typeface="+mn-cs"/>
              </a:rPr>
              <a:t>Plasmaphysik</a:t>
            </a:r>
            <a:r>
              <a:rPr kumimoji="0" lang="en-GB" sz="1000" b="1" i="0" u="none" strike="noStrike" kern="600" cap="all" spc="90" normalizeH="0" baseline="0" noProof="0" dirty="0">
                <a:ln>
                  <a:noFill/>
                </a:ln>
                <a:solidFill>
                  <a:srgbClr val="000000"/>
                </a:solidFill>
                <a:effectLst/>
                <a:uLnTx/>
                <a:uFillTx/>
                <a:latin typeface="Arial" panose="020B0604020202020204"/>
                <a:ea typeface="+mn-ea"/>
                <a:cs typeface="+mn-cs"/>
              </a:rPr>
              <a:t> | Klaus Schmid</a:t>
            </a:r>
          </a:p>
        </p:txBody>
      </p:sp>
      <p:sp>
        <p:nvSpPr>
          <p:cNvPr id="3" name="Slide Number Placeholder 2">
            <a:extLst>
              <a:ext uri="{FF2B5EF4-FFF2-40B4-BE49-F238E27FC236}">
                <a16:creationId xmlns:a16="http://schemas.microsoft.com/office/drawing/2014/main" id="{A4EFF66B-D43C-A43F-B4B6-B112414F03F3}"/>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E691D0-CC49-4FC7-9C4D-6112B0CB3A76}" type="slidenum">
              <a:rPr kumimoji="0" lang="en-GB"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521204A4-D09C-4007-DEE1-1219E49C8A45}"/>
              </a:ext>
            </a:extLst>
          </p:cNvPr>
          <p:cNvSpPr>
            <a:spLocks noGrp="1"/>
          </p:cNvSpPr>
          <p:nvPr>
            <p:ph type="title"/>
          </p:nvPr>
        </p:nvSpPr>
        <p:spPr/>
        <p:txBody>
          <a:bodyPr/>
          <a:lstStyle/>
          <a:p>
            <a:r>
              <a:rPr lang="en-GB" sz="2800" b="1" dirty="0">
                <a:solidFill>
                  <a:srgbClr val="005555"/>
                </a:solidFill>
              </a:rPr>
              <a:t>Boronization layer lifetime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D599AE-934B-5D09-25F6-5CCE86A9CFC5}"/>
                  </a:ext>
                </a:extLst>
              </p:cNvPr>
              <p:cNvSpPr txBox="1"/>
              <p:nvPr/>
            </p:nvSpPr>
            <p:spPr>
              <a:xfrm>
                <a:off x="219919" y="601884"/>
                <a:ext cx="8369214" cy="276679"/>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ts val="2300"/>
                  </a:lnSpc>
                  <a:spcBef>
                    <a:spcPts val="115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Use plasma background 2481-00g with Ne impurities a hot, stagnant  (</a:t>
                </a:r>
                <a14:m>
                  <m:oMath xmlns:m="http://schemas.openxmlformats.org/officeDocument/2006/math">
                    <m:sSub>
                      <m:sSubPr>
                        <m:ctrlPr>
                          <a:rPr kumimoji="0" lang="en-GB" sz="1600" b="0" i="1" u="none" strike="noStrike" kern="1200" cap="none" spc="0" normalizeH="0" baseline="0" noProof="0" smtClean="0">
                            <a:ln>
                              <a:noFill/>
                            </a:ln>
                            <a:solidFill>
                              <a:srgbClr val="005555"/>
                            </a:solidFill>
                            <a:effectLst/>
                            <a:uLnTx/>
                            <a:uFillTx/>
                            <a:latin typeface="Cambria Math" panose="02040503050406030204" pitchFamily="18" charset="0"/>
                            <a:ea typeface="+mn-ea"/>
                            <a:cs typeface="+mn-cs"/>
                          </a:rPr>
                        </m:ctrlPr>
                      </m:sSubPr>
                      <m:e>
                        <m:r>
                          <a:rPr kumimoji="0" lang="en-GB" sz="1600" b="0" i="1" u="none" strike="noStrike" kern="1200" cap="none" spc="0" normalizeH="0" baseline="0" noProof="0" smtClean="0">
                            <a:ln>
                              <a:noFill/>
                            </a:ln>
                            <a:solidFill>
                              <a:srgbClr val="005555"/>
                            </a:solidFill>
                            <a:effectLst/>
                            <a:uLnTx/>
                            <a:uFillTx/>
                            <a:latin typeface="Cambria Math" panose="02040503050406030204" pitchFamily="18" charset="0"/>
                            <a:ea typeface="+mn-ea"/>
                            <a:cs typeface="+mn-cs"/>
                          </a:rPr>
                          <m:t>𝑀</m:t>
                        </m:r>
                      </m:e>
                      <m:sub>
                        <m:r>
                          <a:rPr kumimoji="0" lang="en-GB" sz="1600" b="0" i="1" u="none" strike="noStrike" kern="1200" cap="none" spc="0" normalizeH="0" baseline="0" noProof="0">
                            <a:ln>
                              <a:noFill/>
                            </a:ln>
                            <a:solidFill>
                              <a:srgbClr val="005555"/>
                            </a:solidFill>
                            <a:effectLst/>
                            <a:uLnTx/>
                            <a:uFillTx/>
                            <a:latin typeface="Cambria Math" panose="02040503050406030204" pitchFamily="18" charset="0"/>
                            <a:ea typeface="Cambria Math" panose="02040503050406030204" pitchFamily="18" charset="0"/>
                            <a:cs typeface="+mn-cs"/>
                          </a:rPr>
                          <m:t>∥</m:t>
                        </m:r>
                      </m:sub>
                    </m:sSub>
                    <m:r>
                      <a:rPr kumimoji="0" lang="en-GB" sz="1600" b="0" i="1" u="none" strike="noStrike" kern="1200" cap="none" spc="0" normalizeH="0" baseline="0" noProof="0" smtClean="0">
                        <a:ln>
                          <a:noFill/>
                        </a:ln>
                        <a:solidFill>
                          <a:srgbClr val="005555"/>
                        </a:solidFill>
                        <a:effectLst/>
                        <a:uLnTx/>
                        <a:uFillTx/>
                        <a:latin typeface="Cambria Math" panose="02040503050406030204" pitchFamily="18" charset="0"/>
                        <a:ea typeface="+mn-ea"/>
                        <a:cs typeface="+mn-cs"/>
                      </a:rPr>
                      <m:t>=0</m:t>
                    </m:r>
                  </m:oMath>
                </a14:m>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  far SOL</a:t>
                </a:r>
              </a:p>
            </p:txBody>
          </p:sp>
        </mc:Choice>
        <mc:Fallback xmlns="">
          <p:sp>
            <p:nvSpPr>
              <p:cNvPr id="5" name="TextBox 4">
                <a:extLst>
                  <a:ext uri="{FF2B5EF4-FFF2-40B4-BE49-F238E27FC236}">
                    <a16:creationId xmlns:a16="http://schemas.microsoft.com/office/drawing/2014/main" id="{23D599AE-934B-5D09-25F6-5CCE86A9CFC5}"/>
                  </a:ext>
                </a:extLst>
              </p:cNvPr>
              <p:cNvSpPr txBox="1">
                <a:spLocks noRot="1" noChangeAspect="1" noMove="1" noResize="1" noEditPoints="1" noAdjustHandles="1" noChangeArrowheads="1" noChangeShapeType="1" noTextEdit="1"/>
              </p:cNvSpPr>
              <p:nvPr/>
            </p:nvSpPr>
            <p:spPr>
              <a:xfrm>
                <a:off x="219919" y="601884"/>
                <a:ext cx="8369214" cy="276679"/>
              </a:xfrm>
              <a:prstGeom prst="rect">
                <a:avLst/>
              </a:prstGeom>
              <a:blipFill>
                <a:blip r:embed="rId2"/>
                <a:stretch>
                  <a:fillRect l="-1384" t="-15556" b="-42222"/>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9FC85E58-6BF3-47DC-B3BF-623AABCB6EB4}"/>
              </a:ext>
            </a:extLst>
          </p:cNvPr>
          <p:cNvSpPr txBox="1"/>
          <p:nvPr/>
        </p:nvSpPr>
        <p:spPr>
          <a:xfrm>
            <a:off x="486085" y="892079"/>
            <a:ext cx="7869142" cy="492443"/>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Put a thin 1nm B layer on top of W in main chamber and „measure“ the erosion rate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Re-plenish B layer with a B dropper during diverted discharge?</a:t>
            </a:r>
          </a:p>
        </p:txBody>
      </p:sp>
      <p:pic>
        <p:nvPicPr>
          <p:cNvPr id="7" name="Picture 6">
            <a:extLst>
              <a:ext uri="{FF2B5EF4-FFF2-40B4-BE49-F238E27FC236}">
                <a16:creationId xmlns:a16="http://schemas.microsoft.com/office/drawing/2014/main" id="{1CB5AA52-E107-3519-95A4-403B36CB52CD}"/>
              </a:ext>
            </a:extLst>
          </p:cNvPr>
          <p:cNvPicPr>
            <a:picLocks noChangeAspect="1"/>
          </p:cNvPicPr>
          <p:nvPr/>
        </p:nvPicPr>
        <p:blipFill rotWithShape="1">
          <a:blip r:embed="rId3">
            <a:clrChange>
              <a:clrFrom>
                <a:srgbClr val="000000">
                  <a:alpha val="0"/>
                </a:srgbClr>
              </a:clrFrom>
              <a:clrTo>
                <a:srgbClr val="000000">
                  <a:alpha val="0"/>
                </a:srgbClr>
              </a:clrTo>
            </a:clrChange>
          </a:blip>
          <a:srcRect r="47663"/>
          <a:stretch/>
        </p:blipFill>
        <p:spPr>
          <a:xfrm>
            <a:off x="350676" y="1553531"/>
            <a:ext cx="1600862" cy="3240000"/>
          </a:xfrm>
          <a:prstGeom prst="rect">
            <a:avLst/>
          </a:prstGeom>
        </p:spPr>
      </p:pic>
      <p:pic>
        <p:nvPicPr>
          <p:cNvPr id="9" name="Picture 8">
            <a:extLst>
              <a:ext uri="{FF2B5EF4-FFF2-40B4-BE49-F238E27FC236}">
                <a16:creationId xmlns:a16="http://schemas.microsoft.com/office/drawing/2014/main" id="{D961ECD9-E708-C98D-AEC6-D75066218F02}"/>
              </a:ext>
            </a:extLst>
          </p:cNvPr>
          <p:cNvPicPr>
            <a:picLocks noChangeAspect="1"/>
          </p:cNvPicPr>
          <p:nvPr/>
        </p:nvPicPr>
        <p:blipFill rotWithShape="1">
          <a:blip r:embed="rId4"/>
          <a:srcRect r="47546"/>
          <a:stretch/>
        </p:blipFill>
        <p:spPr>
          <a:xfrm>
            <a:off x="1951538" y="1468719"/>
            <a:ext cx="1687651" cy="3240000"/>
          </a:xfrm>
          <a:prstGeom prst="rect">
            <a:avLst/>
          </a:prstGeom>
        </p:spPr>
      </p:pic>
      <p:sp>
        <p:nvSpPr>
          <p:cNvPr id="14" name="TextBox 13">
            <a:extLst>
              <a:ext uri="{FF2B5EF4-FFF2-40B4-BE49-F238E27FC236}">
                <a16:creationId xmlns:a16="http://schemas.microsoft.com/office/drawing/2014/main" id="{6F92105B-BCE3-0878-472A-F545B7A0818C}"/>
              </a:ext>
            </a:extLst>
          </p:cNvPr>
          <p:cNvSpPr txBox="1"/>
          <p:nvPr/>
        </p:nvSpPr>
        <p:spPr>
          <a:xfrm>
            <a:off x="1151107" y="1468719"/>
            <a:ext cx="452047"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t=1 s</a:t>
            </a:r>
          </a:p>
        </p:txBody>
      </p:sp>
      <p:sp>
        <p:nvSpPr>
          <p:cNvPr id="16" name="TextBox 15">
            <a:extLst>
              <a:ext uri="{FF2B5EF4-FFF2-40B4-BE49-F238E27FC236}">
                <a16:creationId xmlns:a16="http://schemas.microsoft.com/office/drawing/2014/main" id="{C953BC0D-AB02-CBA3-0BCD-7CBE566824EA}"/>
              </a:ext>
            </a:extLst>
          </p:cNvPr>
          <p:cNvSpPr txBox="1"/>
          <p:nvPr/>
        </p:nvSpPr>
        <p:spPr>
          <a:xfrm>
            <a:off x="2828972" y="1436856"/>
            <a:ext cx="565861"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t=10 s</a:t>
            </a:r>
          </a:p>
        </p:txBody>
      </p:sp>
      <p:grpSp>
        <p:nvGrpSpPr>
          <p:cNvPr id="42" name="Group 41">
            <a:extLst>
              <a:ext uri="{FF2B5EF4-FFF2-40B4-BE49-F238E27FC236}">
                <a16:creationId xmlns:a16="http://schemas.microsoft.com/office/drawing/2014/main" id="{502726DD-4CD7-7056-F142-2A56EDDF577C}"/>
              </a:ext>
            </a:extLst>
          </p:cNvPr>
          <p:cNvGrpSpPr/>
          <p:nvPr/>
        </p:nvGrpSpPr>
        <p:grpSpPr>
          <a:xfrm>
            <a:off x="7068110" y="1396973"/>
            <a:ext cx="1687651" cy="3354213"/>
            <a:chOff x="3716338" y="1418378"/>
            <a:chExt cx="1687651" cy="3354213"/>
          </a:xfrm>
        </p:grpSpPr>
        <p:sp>
          <p:nvSpPr>
            <p:cNvPr id="29" name="Arrow: Down 28">
              <a:extLst>
                <a:ext uri="{FF2B5EF4-FFF2-40B4-BE49-F238E27FC236}">
                  <a16:creationId xmlns:a16="http://schemas.microsoft.com/office/drawing/2014/main" id="{3E58C925-3D81-65CB-5BFE-8DFBAB51DBCE}"/>
                </a:ext>
              </a:extLst>
            </p:cNvPr>
            <p:cNvSpPr/>
            <p:nvPr/>
          </p:nvSpPr>
          <p:spPr>
            <a:xfrm>
              <a:off x="4301186" y="1468719"/>
              <a:ext cx="484632" cy="618699"/>
            </a:xfrm>
            <a:prstGeom prst="down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283B2705-0F88-9E40-98D5-5A7C6FE77CFF}"/>
                </a:ext>
              </a:extLst>
            </p:cNvPr>
            <p:cNvPicPr>
              <a:picLocks noChangeAspect="1"/>
            </p:cNvPicPr>
            <p:nvPr/>
          </p:nvPicPr>
          <p:blipFill rotWithShape="1">
            <a:blip r:embed="rId5"/>
            <a:srcRect r="49374"/>
            <a:stretch/>
          </p:blipFill>
          <p:spPr>
            <a:xfrm>
              <a:off x="3716338" y="1532591"/>
              <a:ext cx="1687651" cy="3240000"/>
            </a:xfrm>
            <a:prstGeom prst="rect">
              <a:avLst/>
            </a:prstGeom>
          </p:spPr>
        </p:pic>
        <p:sp>
          <p:nvSpPr>
            <p:cNvPr id="17" name="TextBox 16">
              <a:extLst>
                <a:ext uri="{FF2B5EF4-FFF2-40B4-BE49-F238E27FC236}">
                  <a16:creationId xmlns:a16="http://schemas.microsoft.com/office/drawing/2014/main" id="{D186E3A8-9F8A-AD28-AAEE-85E0DEC34D33}"/>
                </a:ext>
              </a:extLst>
            </p:cNvPr>
            <p:cNvSpPr txBox="1"/>
            <p:nvPr/>
          </p:nvSpPr>
          <p:spPr>
            <a:xfrm>
              <a:off x="4582076" y="1418378"/>
              <a:ext cx="679673"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t=100 s</a:t>
              </a:r>
            </a:p>
          </p:txBody>
        </p:sp>
      </p:grpSp>
      <p:sp>
        <p:nvSpPr>
          <p:cNvPr id="30" name="Rectangle: Rounded Corners 29">
            <a:extLst>
              <a:ext uri="{FF2B5EF4-FFF2-40B4-BE49-F238E27FC236}">
                <a16:creationId xmlns:a16="http://schemas.microsoft.com/office/drawing/2014/main" id="{DE5A14AA-8F70-5522-643F-FFC728DEDC5F}"/>
              </a:ext>
            </a:extLst>
          </p:cNvPr>
          <p:cNvSpPr/>
          <p:nvPr/>
        </p:nvSpPr>
        <p:spPr>
          <a:xfrm>
            <a:off x="5594987" y="1428436"/>
            <a:ext cx="1367929" cy="3239999"/>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78C913E-3A1C-B49B-19A5-6B4AD5A30C9C}"/>
              </a:ext>
            </a:extLst>
          </p:cNvPr>
          <p:cNvSpPr txBox="1"/>
          <p:nvPr/>
        </p:nvSpPr>
        <p:spPr>
          <a:xfrm>
            <a:off x="5883561" y="1418973"/>
            <a:ext cx="751809"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panose="020B0604020202020204"/>
                <a:ea typeface="+mn-ea"/>
                <a:cs typeface="+mn-cs"/>
              </a:rPr>
              <a:t>B-conc.</a:t>
            </a:r>
          </a:p>
        </p:txBody>
      </p:sp>
      <p:sp>
        <p:nvSpPr>
          <p:cNvPr id="35" name="TextBox 34">
            <a:extLst>
              <a:ext uri="{FF2B5EF4-FFF2-40B4-BE49-F238E27FC236}">
                <a16:creationId xmlns:a16="http://schemas.microsoft.com/office/drawing/2014/main" id="{67171BEA-7811-5EC4-AA00-D2CF75D5D5C9}"/>
              </a:ext>
            </a:extLst>
          </p:cNvPr>
          <p:cNvSpPr txBox="1"/>
          <p:nvPr/>
        </p:nvSpPr>
        <p:spPr>
          <a:xfrm>
            <a:off x="9240295" y="2279686"/>
            <a:ext cx="2856884" cy="492443"/>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B dropper re-plenishes B at heavily loaded areas</a:t>
            </a:r>
          </a:p>
        </p:txBody>
      </p:sp>
      <p:pic>
        <p:nvPicPr>
          <p:cNvPr id="37" name="Picture 36">
            <a:extLst>
              <a:ext uri="{FF2B5EF4-FFF2-40B4-BE49-F238E27FC236}">
                <a16:creationId xmlns:a16="http://schemas.microsoft.com/office/drawing/2014/main" id="{94FEAA60-E8D4-A6AE-DDEE-92EE6580FB0F}"/>
              </a:ext>
            </a:extLst>
          </p:cNvPr>
          <p:cNvPicPr>
            <a:picLocks noChangeAspect="1"/>
          </p:cNvPicPr>
          <p:nvPr/>
        </p:nvPicPr>
        <p:blipFill>
          <a:blip r:embed="rId6">
            <a:clrChange>
              <a:clrFrom>
                <a:srgbClr val="000000">
                  <a:alpha val="0"/>
                </a:srgbClr>
              </a:clrFrom>
              <a:clrTo>
                <a:srgbClr val="000000">
                  <a:alpha val="0"/>
                </a:srgbClr>
              </a:clrTo>
            </a:clrChange>
          </a:blip>
          <a:stretch>
            <a:fillRect/>
          </a:stretch>
        </p:blipFill>
        <p:spPr>
          <a:xfrm>
            <a:off x="3825773" y="1571529"/>
            <a:ext cx="3137143" cy="3240000"/>
          </a:xfrm>
          <a:prstGeom prst="rect">
            <a:avLst/>
          </a:prstGeom>
        </p:spPr>
      </p:pic>
      <p:sp>
        <p:nvSpPr>
          <p:cNvPr id="38" name="TextBox 37">
            <a:extLst>
              <a:ext uri="{FF2B5EF4-FFF2-40B4-BE49-F238E27FC236}">
                <a16:creationId xmlns:a16="http://schemas.microsoft.com/office/drawing/2014/main" id="{BC19C123-39F3-E815-7B86-B95AADB98E58}"/>
              </a:ext>
            </a:extLst>
          </p:cNvPr>
          <p:cNvSpPr txBox="1"/>
          <p:nvPr/>
        </p:nvSpPr>
        <p:spPr>
          <a:xfrm>
            <a:off x="4475051" y="1444085"/>
            <a:ext cx="679673" cy="246221"/>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t=100 s</a:t>
            </a:r>
          </a:p>
        </p:txBody>
      </p:sp>
      <p:sp>
        <p:nvSpPr>
          <p:cNvPr id="39" name="Right Brace 38">
            <a:extLst>
              <a:ext uri="{FF2B5EF4-FFF2-40B4-BE49-F238E27FC236}">
                <a16:creationId xmlns:a16="http://schemas.microsoft.com/office/drawing/2014/main" id="{340E73B7-69AB-6F0E-5E39-5BF2DC712D9E}"/>
              </a:ext>
            </a:extLst>
          </p:cNvPr>
          <p:cNvSpPr/>
          <p:nvPr/>
        </p:nvSpPr>
        <p:spPr>
          <a:xfrm rot="5400000">
            <a:off x="2939287" y="2565399"/>
            <a:ext cx="348384" cy="4472144"/>
          </a:xfrm>
          <a:prstGeom prst="rightBrace">
            <a:avLst>
              <a:gd name="adj1" fmla="val 61898"/>
              <a:gd name="adj2" fmla="val 50000"/>
            </a:avLst>
          </a:prstGeom>
          <a:ln w="1905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061E30EB-09C3-C33B-3777-10ED0B7184AC}"/>
              </a:ext>
            </a:extLst>
          </p:cNvPr>
          <p:cNvSpPr txBox="1"/>
          <p:nvPr/>
        </p:nvSpPr>
        <p:spPr>
          <a:xfrm>
            <a:off x="1080761" y="5051812"/>
            <a:ext cx="3857916" cy="738664"/>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B quickly erodes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B deposits on inner target and baffles...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...as long as source lasts</a:t>
            </a:r>
          </a:p>
        </p:txBody>
      </p:sp>
      <p:sp>
        <p:nvSpPr>
          <p:cNvPr id="41" name="TextBox 40">
            <a:extLst>
              <a:ext uri="{FF2B5EF4-FFF2-40B4-BE49-F238E27FC236}">
                <a16:creationId xmlns:a16="http://schemas.microsoft.com/office/drawing/2014/main" id="{03A5EEC2-0241-B033-36EB-E764306D5EAA}"/>
              </a:ext>
            </a:extLst>
          </p:cNvPr>
          <p:cNvSpPr txBox="1"/>
          <p:nvPr/>
        </p:nvSpPr>
        <p:spPr>
          <a:xfrm>
            <a:off x="7307073" y="4881971"/>
            <a:ext cx="1933222" cy="492443"/>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10</a:t>
            </a:r>
            <a:r>
              <a:rPr kumimoji="0" lang="en-GB" sz="1600" b="0" i="0" u="none" strike="noStrike" kern="1200" cap="none" spc="0" normalizeH="0" baseline="30000" noProof="0" dirty="0">
                <a:ln>
                  <a:noFill/>
                </a:ln>
                <a:solidFill>
                  <a:srgbClr val="005555"/>
                </a:solidFill>
                <a:effectLst/>
                <a:uLnTx/>
                <a:uFillTx/>
                <a:latin typeface="Arial" panose="020B0604020202020204"/>
                <a:ea typeface="+mn-ea"/>
                <a:cs typeface="+mn-cs"/>
              </a:rPr>
              <a:t>21 </a:t>
            </a: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B/s dropped </a:t>
            </a:r>
            <a:b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in each 20° sector</a:t>
            </a:r>
          </a:p>
        </p:txBody>
      </p:sp>
      <p:sp>
        <p:nvSpPr>
          <p:cNvPr id="43" name="Oval 42">
            <a:extLst>
              <a:ext uri="{FF2B5EF4-FFF2-40B4-BE49-F238E27FC236}">
                <a16:creationId xmlns:a16="http://schemas.microsoft.com/office/drawing/2014/main" id="{32825921-7A78-5C43-1B05-0F666CD02CE8}"/>
              </a:ext>
            </a:extLst>
          </p:cNvPr>
          <p:cNvSpPr/>
          <p:nvPr/>
        </p:nvSpPr>
        <p:spPr>
          <a:xfrm>
            <a:off x="7557796" y="4018384"/>
            <a:ext cx="1455575" cy="793145"/>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334A1C7E-BB95-2F28-47B5-5F2FA4F7BDD0}"/>
              </a:ext>
            </a:extLst>
          </p:cNvPr>
          <p:cNvSpPr/>
          <p:nvPr/>
        </p:nvSpPr>
        <p:spPr>
          <a:xfrm rot="5400000">
            <a:off x="7820392" y="2321537"/>
            <a:ext cx="1455575" cy="793145"/>
          </a:xfrm>
          <a:prstGeom prst="ellipse">
            <a:avLst/>
          </a:prstGeom>
          <a:no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822D75AA-F4BD-931E-0B25-54266DE821E4}"/>
              </a:ext>
            </a:extLst>
          </p:cNvPr>
          <p:cNvSpPr txBox="1"/>
          <p:nvPr/>
        </p:nvSpPr>
        <p:spPr>
          <a:xfrm>
            <a:off x="9240294" y="3726071"/>
            <a:ext cx="2712412" cy="492443"/>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rgbClr val="FF0000"/>
                </a:solidFill>
                <a:effectLst/>
                <a:uLnTx/>
                <a:uFillTx/>
                <a:latin typeface="Arial" panose="020B0604020202020204"/>
                <a:ea typeface="+mn-ea"/>
                <a:cs typeface="+mn-cs"/>
              </a:rPr>
              <a:t>Depends on local erosion vs. dropper rate</a:t>
            </a:r>
          </a:p>
        </p:txBody>
      </p:sp>
      <p:sp>
        <p:nvSpPr>
          <p:cNvPr id="46" name="TextBox 45">
            <a:extLst>
              <a:ext uri="{FF2B5EF4-FFF2-40B4-BE49-F238E27FC236}">
                <a16:creationId xmlns:a16="http://schemas.microsoft.com/office/drawing/2014/main" id="{87623B46-027E-632F-6D45-F7CDA6650C80}"/>
              </a:ext>
            </a:extLst>
          </p:cNvPr>
          <p:cNvSpPr txBox="1"/>
          <p:nvPr/>
        </p:nvSpPr>
        <p:spPr>
          <a:xfrm>
            <a:off x="9240294" y="2953454"/>
            <a:ext cx="2770120" cy="492443"/>
          </a:xfrm>
          <a:prstGeom prst="rect">
            <a:avLst/>
          </a:prstGeom>
          <a:noFill/>
        </p:spPr>
        <p:txBody>
          <a:bodyPr wrap="squar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5555"/>
                </a:solidFill>
                <a:effectLst/>
                <a:uLnTx/>
                <a:uFillTx/>
                <a:latin typeface="Arial" panose="020B0604020202020204"/>
                <a:ea typeface="+mn-ea"/>
                <a:cs typeface="+mn-cs"/>
              </a:rPr>
              <a:t>Not very efficient at coating weakly loaded areas</a:t>
            </a:r>
          </a:p>
        </p:txBody>
      </p:sp>
      <p:sp>
        <p:nvSpPr>
          <p:cNvPr id="47" name="TextBox 46">
            <a:extLst>
              <a:ext uri="{FF2B5EF4-FFF2-40B4-BE49-F238E27FC236}">
                <a16:creationId xmlns:a16="http://schemas.microsoft.com/office/drawing/2014/main" id="{A881879F-AB9D-DC18-07CD-9C29E0A9FF39}"/>
              </a:ext>
            </a:extLst>
          </p:cNvPr>
          <p:cNvSpPr txBox="1"/>
          <p:nvPr/>
        </p:nvSpPr>
        <p:spPr>
          <a:xfrm>
            <a:off x="6097449" y="5740758"/>
            <a:ext cx="5912965" cy="738664"/>
          </a:xfrm>
          <a:prstGeom prst="rect">
            <a:avLst/>
          </a:prstGeom>
          <a:noFill/>
        </p:spPr>
        <p:txBody>
          <a:bodyPr wrap="none" lIns="0" tIns="0" rIns="0" bIns="0"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rPr>
              <a:t>Very pre-liminary!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rPr>
              <a:t>B dropper modelled as B atom point source in SOL</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b="1" dirty="0">
                <a:solidFill>
                  <a:srgbClr val="005555"/>
                </a:solidFill>
                <a:latin typeface="Arial" panose="020B0604020202020204"/>
              </a:rPr>
              <a:t>Collaboration with PPPL for more realistic dust modelling</a:t>
            </a:r>
            <a:endParaRPr kumimoji="0" lang="en-GB" sz="1600" b="1" i="0" u="none" strike="noStrike" kern="1200" cap="none" spc="0" normalizeH="0" baseline="0" noProof="0" dirty="0">
              <a:ln>
                <a:noFill/>
              </a:ln>
              <a:solidFill>
                <a:srgbClr val="0055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5401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CAD39D-9339-33A7-FD82-F6EF2540B1D5}"/>
              </a:ext>
            </a:extLst>
          </p:cNvPr>
          <p:cNvSpPr>
            <a:spLocks noGrp="1"/>
          </p:cNvSpPr>
          <p:nvPr>
            <p:ph type="ftr" sz="quarter" idx="15"/>
          </p:nvPr>
        </p:nvSpPr>
        <p:spPr/>
        <p:txBody>
          <a:bodyPr/>
          <a:lstStyle/>
          <a:p>
            <a:r>
              <a:rPr lang="en-GB" dirty="0"/>
              <a:t>Max-Planck-Institut für Plasmaphysik | Klaus Schmid</a:t>
            </a:r>
          </a:p>
        </p:txBody>
      </p:sp>
      <p:sp>
        <p:nvSpPr>
          <p:cNvPr id="3" name="Slide Number Placeholder 2">
            <a:extLst>
              <a:ext uri="{FF2B5EF4-FFF2-40B4-BE49-F238E27FC236}">
                <a16:creationId xmlns:a16="http://schemas.microsoft.com/office/drawing/2014/main" id="{4BA45344-EDEC-B4B4-8988-356DE20840D7}"/>
              </a:ext>
            </a:extLst>
          </p:cNvPr>
          <p:cNvSpPr>
            <a:spLocks noGrp="1"/>
          </p:cNvSpPr>
          <p:nvPr>
            <p:ph type="sldNum" sz="quarter" idx="16"/>
          </p:nvPr>
        </p:nvSpPr>
        <p:spPr/>
        <p:txBody>
          <a:bodyPr/>
          <a:lstStyle/>
          <a:p>
            <a:fld id="{ECE691D0-CC49-4FC7-9C4D-6112B0CB3A76}" type="slidenum">
              <a:rPr lang="en-GB" smtClean="0"/>
              <a:pPr/>
              <a:t>23</a:t>
            </a:fld>
            <a:endParaRPr lang="en-GB" dirty="0"/>
          </a:p>
        </p:txBody>
      </p:sp>
      <p:sp>
        <p:nvSpPr>
          <p:cNvPr id="4" name="Title 3">
            <a:extLst>
              <a:ext uri="{FF2B5EF4-FFF2-40B4-BE49-F238E27FC236}">
                <a16:creationId xmlns:a16="http://schemas.microsoft.com/office/drawing/2014/main" id="{BB70D03D-94F4-AA63-3AD1-CF30E00A7262}"/>
              </a:ext>
            </a:extLst>
          </p:cNvPr>
          <p:cNvSpPr>
            <a:spLocks noGrp="1"/>
          </p:cNvSpPr>
          <p:nvPr>
            <p:ph type="title"/>
          </p:nvPr>
        </p:nvSpPr>
        <p:spPr/>
        <p:txBody>
          <a:bodyPr/>
          <a:lstStyle/>
          <a:p>
            <a:r>
              <a:rPr lang="en-GB" dirty="0"/>
              <a:t>Summary</a:t>
            </a:r>
          </a:p>
        </p:txBody>
      </p:sp>
      <p:sp>
        <p:nvSpPr>
          <p:cNvPr id="5" name="TextBox 4">
            <a:extLst>
              <a:ext uri="{FF2B5EF4-FFF2-40B4-BE49-F238E27FC236}">
                <a16:creationId xmlns:a16="http://schemas.microsoft.com/office/drawing/2014/main" id="{5FC523FE-D1CB-FF2A-314E-456D1EDA907B}"/>
              </a:ext>
            </a:extLst>
          </p:cNvPr>
          <p:cNvSpPr txBox="1"/>
          <p:nvPr/>
        </p:nvSpPr>
        <p:spPr>
          <a:xfrm>
            <a:off x="661855" y="975360"/>
            <a:ext cx="10191893"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sz="1600" dirty="0">
                <a:solidFill>
                  <a:srgbClr val="005555"/>
                </a:solidFill>
              </a:rPr>
              <a:t>ITER wants/needs boronization to getter impurities and hopes B to maybe even cover W to reduce W ingress</a:t>
            </a:r>
          </a:p>
        </p:txBody>
      </p:sp>
      <p:sp>
        <p:nvSpPr>
          <p:cNvPr id="6" name="TextBox 5">
            <a:extLst>
              <a:ext uri="{FF2B5EF4-FFF2-40B4-BE49-F238E27FC236}">
                <a16:creationId xmlns:a16="http://schemas.microsoft.com/office/drawing/2014/main" id="{228D8098-A9D6-55DA-6CBD-4D34D2FA6941}"/>
              </a:ext>
            </a:extLst>
          </p:cNvPr>
          <p:cNvSpPr txBox="1"/>
          <p:nvPr/>
        </p:nvSpPr>
        <p:spPr>
          <a:xfrm>
            <a:off x="658813" y="1560756"/>
            <a:ext cx="416780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sz="1600" dirty="0">
                <a:solidFill>
                  <a:srgbClr val="005555"/>
                </a:solidFill>
              </a:rPr>
              <a:t>From a lab/PWI perspective this requires:</a:t>
            </a:r>
          </a:p>
        </p:txBody>
      </p:sp>
      <p:sp>
        <p:nvSpPr>
          <p:cNvPr id="7" name="TextBox 6">
            <a:extLst>
              <a:ext uri="{FF2B5EF4-FFF2-40B4-BE49-F238E27FC236}">
                <a16:creationId xmlns:a16="http://schemas.microsoft.com/office/drawing/2014/main" id="{039284A0-54FD-76FB-DB6D-18030C4C2B8F}"/>
              </a:ext>
            </a:extLst>
          </p:cNvPr>
          <p:cNvSpPr txBox="1"/>
          <p:nvPr/>
        </p:nvSpPr>
        <p:spPr>
          <a:xfrm>
            <a:off x="1684020" y="1939374"/>
            <a:ext cx="7692812"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en-GB" sz="1600" dirty="0">
                <a:solidFill>
                  <a:srgbClr val="005555"/>
                </a:solidFill>
              </a:rPr>
              <a:t>a-BH erosion yields (chemical erosion?)</a:t>
            </a:r>
          </a:p>
          <a:p>
            <a:pPr marL="285750" indent="-285750" algn="l">
              <a:buFont typeface="Wingdings" panose="05000000000000000000" pitchFamily="2" charset="2"/>
              <a:buChar char="Ø"/>
            </a:pPr>
            <a:r>
              <a:rPr lang="en-GB" sz="1600" dirty="0">
                <a:solidFill>
                  <a:srgbClr val="005555"/>
                </a:solidFill>
              </a:rPr>
              <a:t>H/B ratios as function of deposition rate, particle energy and temperature</a:t>
            </a:r>
          </a:p>
          <a:p>
            <a:pPr marL="285750" indent="-285750" algn="l">
              <a:buFont typeface="Wingdings" panose="05000000000000000000" pitchFamily="2" charset="2"/>
              <a:buChar char="Ø"/>
            </a:pPr>
            <a:r>
              <a:rPr lang="en-GB" sz="1600" dirty="0">
                <a:solidFill>
                  <a:srgbClr val="005555"/>
                </a:solidFill>
              </a:rPr>
              <a:t>Look for weakly sticking BxHy species that might migrate to remote areas in ITER</a:t>
            </a:r>
          </a:p>
        </p:txBody>
      </p:sp>
      <p:sp>
        <p:nvSpPr>
          <p:cNvPr id="8" name="TextBox 7">
            <a:extLst>
              <a:ext uri="{FF2B5EF4-FFF2-40B4-BE49-F238E27FC236}">
                <a16:creationId xmlns:a16="http://schemas.microsoft.com/office/drawing/2014/main" id="{4593C8FA-E56B-D610-9E12-A6B2C75094EC}"/>
              </a:ext>
            </a:extLst>
          </p:cNvPr>
          <p:cNvSpPr txBox="1"/>
          <p:nvPr/>
        </p:nvSpPr>
        <p:spPr>
          <a:xfrm>
            <a:off x="658813" y="2994166"/>
            <a:ext cx="990655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sz="1600" dirty="0">
                <a:solidFill>
                  <a:srgbClr val="005555"/>
                </a:solidFill>
              </a:rPr>
              <a:t>Lab experiments will be hampered by the fact that relevant layers are unstable under ambient atmosphere</a:t>
            </a:r>
          </a:p>
        </p:txBody>
      </p:sp>
      <p:sp>
        <p:nvSpPr>
          <p:cNvPr id="9" name="TextBox 8">
            <a:extLst>
              <a:ext uri="{FF2B5EF4-FFF2-40B4-BE49-F238E27FC236}">
                <a16:creationId xmlns:a16="http://schemas.microsoft.com/office/drawing/2014/main" id="{0CFF8131-3A7A-DC7D-61CC-475E8E91211F}"/>
              </a:ext>
            </a:extLst>
          </p:cNvPr>
          <p:cNvSpPr txBox="1"/>
          <p:nvPr/>
        </p:nvSpPr>
        <p:spPr>
          <a:xfrm>
            <a:off x="1684020" y="3338024"/>
            <a:ext cx="6025176"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en-GB" sz="1600" dirty="0">
                <a:solidFill>
                  <a:srgbClr val="005555"/>
                </a:solidFill>
              </a:rPr>
              <a:t>Deposit a-BH layer in e.g. a magnetron (varying dx/dt, E and T)</a:t>
            </a:r>
          </a:p>
          <a:p>
            <a:pPr marL="285750" indent="-285750" algn="l">
              <a:buFont typeface="Wingdings" panose="05000000000000000000" pitchFamily="2" charset="2"/>
              <a:buChar char="Ø"/>
            </a:pPr>
            <a:r>
              <a:rPr lang="en-GB" sz="1600" dirty="0">
                <a:solidFill>
                  <a:srgbClr val="005555"/>
                </a:solidFill>
              </a:rPr>
              <a:t>Cover them by e.g. Cu </a:t>
            </a:r>
          </a:p>
          <a:p>
            <a:pPr marL="285750" indent="-285750" algn="l">
              <a:buFont typeface="Wingdings" panose="05000000000000000000" pitchFamily="2" charset="2"/>
              <a:buChar char="Ø"/>
            </a:pPr>
            <a:r>
              <a:rPr lang="en-GB" sz="1600" dirty="0">
                <a:solidFill>
                  <a:srgbClr val="005555"/>
                </a:solidFill>
              </a:rPr>
              <a:t>Analyse H/B ration in accelerator</a:t>
            </a:r>
          </a:p>
        </p:txBody>
      </p:sp>
      <p:sp>
        <p:nvSpPr>
          <p:cNvPr id="10" name="TextBox 9">
            <a:extLst>
              <a:ext uri="{FF2B5EF4-FFF2-40B4-BE49-F238E27FC236}">
                <a16:creationId xmlns:a16="http://schemas.microsoft.com/office/drawing/2014/main" id="{C0AB4AA6-5AFB-D3B5-6080-FFF7B45B5337}"/>
              </a:ext>
            </a:extLst>
          </p:cNvPr>
          <p:cNvSpPr txBox="1"/>
          <p:nvPr/>
        </p:nvSpPr>
        <p:spPr>
          <a:xfrm>
            <a:off x="658813" y="4402875"/>
            <a:ext cx="998497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sz="1600" dirty="0">
                <a:solidFill>
                  <a:srgbClr val="005555"/>
                </a:solidFill>
              </a:rPr>
              <a:t>Once H/B(dx/dt, E, T) is known: WallDYN3D needed to predict B migration, layer formation and H-retention</a:t>
            </a:r>
          </a:p>
        </p:txBody>
      </p:sp>
      <p:sp>
        <p:nvSpPr>
          <p:cNvPr id="11" name="TextBox 10">
            <a:extLst>
              <a:ext uri="{FF2B5EF4-FFF2-40B4-BE49-F238E27FC236}">
                <a16:creationId xmlns:a16="http://schemas.microsoft.com/office/drawing/2014/main" id="{A170CEF6-9D8A-87F2-9C60-2B3D7E8B8758}"/>
              </a:ext>
            </a:extLst>
          </p:cNvPr>
          <p:cNvSpPr txBox="1"/>
          <p:nvPr/>
        </p:nvSpPr>
        <p:spPr>
          <a:xfrm>
            <a:off x="1684020" y="4721724"/>
            <a:ext cx="7255191"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en-GB" sz="1600" dirty="0">
                <a:solidFill>
                  <a:srgbClr val="005555"/>
                </a:solidFill>
              </a:rPr>
              <a:t>Depending on „boronization scheme“ coupling to dust transport code needed</a:t>
            </a:r>
          </a:p>
        </p:txBody>
      </p:sp>
    </p:spTree>
    <p:extLst>
      <p:ext uri="{BB962C8B-B14F-4D97-AF65-F5344CB8AC3E}">
        <p14:creationId xmlns:p14="http://schemas.microsoft.com/office/powerpoint/2010/main" val="341057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687E01-F1E8-83C9-BEEE-E33F5D59FDBA}"/>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624CB7C-10B6-EA16-9E17-36E87AD9EA02}"/>
              </a:ext>
            </a:extLst>
          </p:cNvPr>
          <p:cNvSpPr>
            <a:spLocks noGrp="1"/>
          </p:cNvSpPr>
          <p:nvPr>
            <p:ph type="sldNum" sz="quarter" idx="16"/>
          </p:nvPr>
        </p:nvSpPr>
        <p:spPr/>
        <p:txBody>
          <a:bodyPr/>
          <a:lstStyle/>
          <a:p>
            <a:fld id="{ECE691D0-CC49-4FC7-9C4D-6112B0CB3A76}" type="slidenum">
              <a:rPr lang="de-DE" smtClean="0"/>
              <a:pPr/>
              <a:t>3</a:t>
            </a:fld>
            <a:endParaRPr lang="de-DE" dirty="0"/>
          </a:p>
        </p:txBody>
      </p:sp>
      <p:sp>
        <p:nvSpPr>
          <p:cNvPr id="4" name="Title 3">
            <a:extLst>
              <a:ext uri="{FF2B5EF4-FFF2-40B4-BE49-F238E27FC236}">
                <a16:creationId xmlns:a16="http://schemas.microsoft.com/office/drawing/2014/main" id="{3C150B90-85A8-C9A5-6954-3421A711293C}"/>
              </a:ext>
            </a:extLst>
          </p:cNvPr>
          <p:cNvSpPr>
            <a:spLocks noGrp="1"/>
          </p:cNvSpPr>
          <p:nvPr>
            <p:ph type="title"/>
          </p:nvPr>
        </p:nvSpPr>
        <p:spPr/>
        <p:txBody>
          <a:bodyPr/>
          <a:lstStyle/>
          <a:p>
            <a:endParaRPr lang="en-GB"/>
          </a:p>
        </p:txBody>
      </p:sp>
      <p:pic>
        <p:nvPicPr>
          <p:cNvPr id="5" name="Picture 4" descr="A diagram of different colored shapes&#10;&#10;Description automatically generated">
            <a:extLst>
              <a:ext uri="{FF2B5EF4-FFF2-40B4-BE49-F238E27FC236}">
                <a16:creationId xmlns:a16="http://schemas.microsoft.com/office/drawing/2014/main" id="{8FF0FC5B-544B-748F-3AC4-23A38964B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094" y="1707082"/>
            <a:ext cx="4347540" cy="3482608"/>
          </a:xfrm>
          <a:prstGeom prst="rect">
            <a:avLst/>
          </a:prstGeom>
          <a:ln>
            <a:solidFill>
              <a:schemeClr val="accent1"/>
            </a:solidFill>
          </a:ln>
        </p:spPr>
      </p:pic>
      <p:sp>
        <p:nvSpPr>
          <p:cNvPr id="6" name="TextBox 5">
            <a:extLst>
              <a:ext uri="{FF2B5EF4-FFF2-40B4-BE49-F238E27FC236}">
                <a16:creationId xmlns:a16="http://schemas.microsoft.com/office/drawing/2014/main" id="{DFCC2C8E-DDAA-C34A-9450-9D2EB7DEFA0A}"/>
              </a:ext>
            </a:extLst>
          </p:cNvPr>
          <p:cNvSpPr txBox="1"/>
          <p:nvPr/>
        </p:nvSpPr>
        <p:spPr>
          <a:xfrm>
            <a:off x="4524484" y="1060751"/>
            <a:ext cx="4644427" cy="646331"/>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Literature review of hydrogen retention in boron [S. </a:t>
            </a:r>
            <a:r>
              <a:rPr lang="en-US" sz="1800" b="1" dirty="0" err="1">
                <a:latin typeface="Arial" panose="020B0604020202020204" pitchFamily="34" charset="0"/>
                <a:cs typeface="Arial" panose="020B0604020202020204" pitchFamily="34" charset="0"/>
              </a:rPr>
              <a:t>Krat</a:t>
            </a:r>
            <a:r>
              <a:rPr lang="en-US" sz="1800" b="1" dirty="0">
                <a:latin typeface="Arial" panose="020B0604020202020204" pitchFamily="34" charset="0"/>
                <a:cs typeface="Arial" panose="020B0604020202020204" pitchFamily="34" charset="0"/>
              </a:rPr>
              <a:t> ISFN]</a:t>
            </a:r>
          </a:p>
        </p:txBody>
      </p:sp>
      <p:sp>
        <p:nvSpPr>
          <p:cNvPr id="7" name="Text Placeholder 3">
            <a:extLst>
              <a:ext uri="{FF2B5EF4-FFF2-40B4-BE49-F238E27FC236}">
                <a16:creationId xmlns:a16="http://schemas.microsoft.com/office/drawing/2014/main" id="{B4A0BFB3-46AD-9AFC-3ABA-A159343B57BA}"/>
              </a:ext>
            </a:extLst>
          </p:cNvPr>
          <p:cNvSpPr txBox="1">
            <a:spLocks/>
          </p:cNvSpPr>
          <p:nvPr/>
        </p:nvSpPr>
        <p:spPr>
          <a:xfrm>
            <a:off x="4309019" y="5297966"/>
            <a:ext cx="4018255" cy="389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FF0000"/>
                </a:solidFill>
                <a:highlight>
                  <a:srgbClr val="FFFF00"/>
                </a:highlight>
              </a:rPr>
              <a:t>Reduce retention in W by 50%</a:t>
            </a:r>
          </a:p>
        </p:txBody>
      </p:sp>
      <p:sp>
        <p:nvSpPr>
          <p:cNvPr id="8" name="TextBox 7">
            <a:extLst>
              <a:ext uri="{FF2B5EF4-FFF2-40B4-BE49-F238E27FC236}">
                <a16:creationId xmlns:a16="http://schemas.microsoft.com/office/drawing/2014/main" id="{ADB6999F-3D66-392C-9A2C-4D524579560B}"/>
              </a:ext>
            </a:extLst>
          </p:cNvPr>
          <p:cNvSpPr txBox="1"/>
          <p:nvPr/>
        </p:nvSpPr>
        <p:spPr>
          <a:xfrm>
            <a:off x="5040630" y="5648269"/>
            <a:ext cx="4347541" cy="646331"/>
          </a:xfrm>
          <a:prstGeom prst="rect">
            <a:avLst/>
          </a:prstGeom>
          <a:noFill/>
        </p:spPr>
        <p:txBody>
          <a:bodyPr wrap="square">
            <a:spAutoFit/>
          </a:bodyPr>
          <a:lstStyle/>
          <a:p>
            <a:r>
              <a:rPr lang="en-GB" sz="1800" dirty="0"/>
              <a:t>by thermal desorption and isotopic exchange</a:t>
            </a:r>
            <a:endParaRPr lang="en-US" dirty="0"/>
          </a:p>
        </p:txBody>
      </p:sp>
    </p:spTree>
    <p:extLst>
      <p:ext uri="{BB962C8B-B14F-4D97-AF65-F5344CB8AC3E}">
        <p14:creationId xmlns:p14="http://schemas.microsoft.com/office/powerpoint/2010/main" val="25008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74CD31-4EB1-2529-40DF-7FA37F41FC8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8312C31-5F9C-9A0D-B39B-98320BCE7A3E}"/>
              </a:ext>
            </a:extLst>
          </p:cNvPr>
          <p:cNvSpPr>
            <a:spLocks noGrp="1"/>
          </p:cNvSpPr>
          <p:nvPr>
            <p:ph type="sldNum" sz="quarter" idx="16"/>
          </p:nvPr>
        </p:nvSpPr>
        <p:spPr/>
        <p:txBody>
          <a:bodyPr/>
          <a:lstStyle/>
          <a:p>
            <a:fld id="{ECE691D0-CC49-4FC7-9C4D-6112B0CB3A76}" type="slidenum">
              <a:rPr lang="de-DE" smtClean="0"/>
              <a:pPr/>
              <a:t>4</a:t>
            </a:fld>
            <a:endParaRPr lang="de-DE" dirty="0"/>
          </a:p>
        </p:txBody>
      </p:sp>
      <p:sp>
        <p:nvSpPr>
          <p:cNvPr id="4" name="Title 3">
            <a:extLst>
              <a:ext uri="{FF2B5EF4-FFF2-40B4-BE49-F238E27FC236}">
                <a16:creationId xmlns:a16="http://schemas.microsoft.com/office/drawing/2014/main" id="{AA186D5D-EB26-7CE0-6251-3E3FD4B0C204}"/>
              </a:ext>
            </a:extLst>
          </p:cNvPr>
          <p:cNvSpPr>
            <a:spLocks noGrp="1"/>
          </p:cNvSpPr>
          <p:nvPr>
            <p:ph type="title"/>
          </p:nvPr>
        </p:nvSpPr>
        <p:spPr/>
        <p:txBody>
          <a:bodyPr/>
          <a:lstStyle/>
          <a:p>
            <a:r>
              <a:rPr lang="en-GB" dirty="0"/>
              <a:t>ITER’s open questions w.r.t boron</a:t>
            </a:r>
            <a:br>
              <a:rPr lang="en-GB" dirty="0"/>
            </a:br>
            <a:r>
              <a:rPr lang="en-GB" sz="1800" dirty="0"/>
              <a:t>taken from</a:t>
            </a:r>
            <a:r>
              <a:rPr lang="en-GB" dirty="0"/>
              <a:t> </a:t>
            </a:r>
            <a:r>
              <a:rPr lang="en-GB" sz="1800" b="1" dirty="0">
                <a:solidFill>
                  <a:srgbClr val="005555"/>
                </a:solidFill>
              </a:rPr>
              <a:t>34</a:t>
            </a:r>
            <a:r>
              <a:rPr lang="en-GB" sz="1800" b="1" baseline="30000" dirty="0">
                <a:solidFill>
                  <a:srgbClr val="005555"/>
                </a:solidFill>
              </a:rPr>
              <a:t>th</a:t>
            </a:r>
            <a:r>
              <a:rPr lang="en-GB" sz="1800" b="1" dirty="0">
                <a:solidFill>
                  <a:srgbClr val="005555"/>
                </a:solidFill>
              </a:rPr>
              <a:t> ITPA DivSOL Uji Kyoto – T. Wauters</a:t>
            </a:r>
            <a:endParaRPr lang="en-GB" dirty="0"/>
          </a:p>
        </p:txBody>
      </p:sp>
      <p:sp>
        <p:nvSpPr>
          <p:cNvPr id="6" name="TextBox 5">
            <a:extLst>
              <a:ext uri="{FF2B5EF4-FFF2-40B4-BE49-F238E27FC236}">
                <a16:creationId xmlns:a16="http://schemas.microsoft.com/office/drawing/2014/main" id="{21C71031-F490-88C9-267C-A66F9DE43FCC}"/>
              </a:ext>
            </a:extLst>
          </p:cNvPr>
          <p:cNvSpPr txBox="1"/>
          <p:nvPr/>
        </p:nvSpPr>
        <p:spPr>
          <a:xfrm>
            <a:off x="156826" y="952107"/>
            <a:ext cx="10355399" cy="369332"/>
          </a:xfrm>
          <a:prstGeom prst="rect">
            <a:avLst/>
          </a:prstGeom>
          <a:noFill/>
        </p:spPr>
        <p:txBody>
          <a:bodyPr wrap="none" lIns="0" tIns="0" rIns="0" bIns="0" rtlCol="0" anchor="t" anchorCtr="0">
            <a:spAutoFit/>
          </a:bodyPr>
          <a:lstStyle/>
          <a:p>
            <a:pPr marL="342900" indent="-342900" algn="l">
              <a:buFont typeface="Wingdings" panose="05000000000000000000" pitchFamily="2" charset="2"/>
              <a:buChar char="v"/>
            </a:pPr>
            <a:r>
              <a:rPr lang="en-GB" sz="2400" b="1" dirty="0">
                <a:solidFill>
                  <a:srgbClr val="005555"/>
                </a:solidFill>
              </a:rPr>
              <a:t>Need for boronization with high Z plasma facing components (PFCs)</a:t>
            </a:r>
          </a:p>
        </p:txBody>
      </p:sp>
      <p:sp>
        <p:nvSpPr>
          <p:cNvPr id="7" name="TextBox 6">
            <a:extLst>
              <a:ext uri="{FF2B5EF4-FFF2-40B4-BE49-F238E27FC236}">
                <a16:creationId xmlns:a16="http://schemas.microsoft.com/office/drawing/2014/main" id="{981C5D61-F4B2-B2E4-998A-6F68F34B8072}"/>
              </a:ext>
            </a:extLst>
          </p:cNvPr>
          <p:cNvSpPr txBox="1"/>
          <p:nvPr/>
        </p:nvSpPr>
        <p:spPr>
          <a:xfrm>
            <a:off x="658813" y="1479795"/>
            <a:ext cx="1009891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en-GB" dirty="0">
                <a:solidFill>
                  <a:srgbClr val="005555"/>
                </a:solidFill>
              </a:rPr>
              <a:t>Drawback of starting operation with W PFCs and no-boronization (e.g. plasma start-up/ramp-up)</a:t>
            </a:r>
          </a:p>
        </p:txBody>
      </p:sp>
      <p:pic>
        <p:nvPicPr>
          <p:cNvPr id="9" name="Picture 8">
            <a:extLst>
              <a:ext uri="{FF2B5EF4-FFF2-40B4-BE49-F238E27FC236}">
                <a16:creationId xmlns:a16="http://schemas.microsoft.com/office/drawing/2014/main" id="{1E3E9A26-861F-0252-CF20-1CCAD818DB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2419" y="1932953"/>
            <a:ext cx="2586584" cy="4193292"/>
          </a:xfrm>
          <a:prstGeom prst="rect">
            <a:avLst/>
          </a:prstGeom>
        </p:spPr>
      </p:pic>
      <p:sp>
        <p:nvSpPr>
          <p:cNvPr id="10" name="TextBox 9">
            <a:extLst>
              <a:ext uri="{FF2B5EF4-FFF2-40B4-BE49-F238E27FC236}">
                <a16:creationId xmlns:a16="http://schemas.microsoft.com/office/drawing/2014/main" id="{B5890BE7-CEF3-F6DE-2543-37371F582906}"/>
              </a:ext>
            </a:extLst>
          </p:cNvPr>
          <p:cNvSpPr txBox="1"/>
          <p:nvPr/>
        </p:nvSpPr>
        <p:spPr>
          <a:xfrm>
            <a:off x="749773" y="6126245"/>
            <a:ext cx="4663713" cy="246221"/>
          </a:xfrm>
          <a:prstGeom prst="rect">
            <a:avLst/>
          </a:prstGeom>
          <a:noFill/>
        </p:spPr>
        <p:txBody>
          <a:bodyPr wrap="none" lIns="0" tIns="0" rIns="0" bIns="0" rtlCol="0" anchor="t" anchorCtr="0">
            <a:spAutoFit/>
          </a:bodyPr>
          <a:lstStyle/>
          <a:p>
            <a:pPr algn="l"/>
            <a:r>
              <a:rPr lang="en-GB" sz="1600" dirty="0">
                <a:solidFill>
                  <a:srgbClr val="005555"/>
                </a:solidFill>
              </a:rPr>
              <a:t>Taken from ITPA </a:t>
            </a:r>
            <a:r>
              <a:rPr lang="en-GB" sz="1600" dirty="0" err="1">
                <a:solidFill>
                  <a:srgbClr val="005555"/>
                </a:solidFill>
              </a:rPr>
              <a:t>DivSOL</a:t>
            </a:r>
            <a:r>
              <a:rPr lang="en-GB" sz="1600" dirty="0">
                <a:solidFill>
                  <a:srgbClr val="005555"/>
                </a:solidFill>
              </a:rPr>
              <a:t> Kyoto by Andrei Pshenov</a:t>
            </a:r>
          </a:p>
        </p:txBody>
      </p:sp>
      <p:sp>
        <p:nvSpPr>
          <p:cNvPr id="11" name="TextBox 10">
            <a:extLst>
              <a:ext uri="{FF2B5EF4-FFF2-40B4-BE49-F238E27FC236}">
                <a16:creationId xmlns:a16="http://schemas.microsoft.com/office/drawing/2014/main" id="{7BA64568-F190-3364-D6AE-FB9060E10D84}"/>
              </a:ext>
            </a:extLst>
          </p:cNvPr>
          <p:cNvSpPr txBox="1"/>
          <p:nvPr/>
        </p:nvSpPr>
        <p:spPr>
          <a:xfrm>
            <a:off x="3506771" y="2319727"/>
            <a:ext cx="443711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solidFill>
                  <a:srgbClr val="005555"/>
                </a:solidFill>
              </a:rPr>
              <a:t>SolPS simulation of ramp on inner heat shield</a:t>
            </a:r>
            <a:endParaRPr lang="en-GB" sz="1600" dirty="0">
              <a:solidFill>
                <a:srgbClr val="005555"/>
              </a:solidFill>
            </a:endParaRPr>
          </a:p>
        </p:txBody>
      </p:sp>
      <p:sp>
        <p:nvSpPr>
          <p:cNvPr id="12" name="TextBox 11">
            <a:extLst>
              <a:ext uri="{FF2B5EF4-FFF2-40B4-BE49-F238E27FC236}">
                <a16:creationId xmlns:a16="http://schemas.microsoft.com/office/drawing/2014/main" id="{A2FDF1AD-D43B-99F9-97E0-665276BE6C15}"/>
              </a:ext>
            </a:extLst>
          </p:cNvPr>
          <p:cNvSpPr txBox="1"/>
          <p:nvPr/>
        </p:nvSpPr>
        <p:spPr>
          <a:xfrm>
            <a:off x="4025245" y="2692774"/>
            <a:ext cx="7450758"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Hampered by excessive W self-sputtering and resulting radiation (75% of P</a:t>
            </a:r>
            <a:r>
              <a:rPr lang="de-DE" sz="1600" baseline="-25000" dirty="0">
                <a:solidFill>
                  <a:srgbClr val="005555"/>
                </a:solidFill>
              </a:rPr>
              <a:t>SOL</a:t>
            </a:r>
            <a:r>
              <a:rPr lang="de-DE" sz="1600" dirty="0">
                <a:solidFill>
                  <a:srgbClr val="005555"/>
                </a:solidFill>
              </a:rPr>
              <a:t>)</a:t>
            </a:r>
          </a:p>
        </p:txBody>
      </p:sp>
      <p:sp>
        <p:nvSpPr>
          <p:cNvPr id="13" name="TextBox 12">
            <a:extLst>
              <a:ext uri="{FF2B5EF4-FFF2-40B4-BE49-F238E27FC236}">
                <a16:creationId xmlns:a16="http://schemas.microsoft.com/office/drawing/2014/main" id="{7A566B10-730A-E39A-54F9-27A81D2A8FE6}"/>
              </a:ext>
            </a:extLst>
          </p:cNvPr>
          <p:cNvSpPr txBox="1"/>
          <p:nvPr/>
        </p:nvSpPr>
        <p:spPr>
          <a:xfrm>
            <a:off x="3506771" y="4029599"/>
            <a:ext cx="3754233"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sz="1600" dirty="0">
                <a:solidFill>
                  <a:srgbClr val="005555"/>
                </a:solidFill>
              </a:rPr>
              <a:t>Boronization could reduce W erosion :</a:t>
            </a:r>
            <a:endParaRPr lang="en-GB" sz="1600" dirty="0">
              <a:solidFill>
                <a:srgbClr val="005555"/>
              </a:solidFill>
            </a:endParaRPr>
          </a:p>
        </p:txBody>
      </p:sp>
      <p:sp>
        <p:nvSpPr>
          <p:cNvPr id="14" name="TextBox 13">
            <a:extLst>
              <a:ext uri="{FF2B5EF4-FFF2-40B4-BE49-F238E27FC236}">
                <a16:creationId xmlns:a16="http://schemas.microsoft.com/office/drawing/2014/main" id="{784E53D6-1C88-4391-2F4C-00798302EA0D}"/>
              </a:ext>
            </a:extLst>
          </p:cNvPr>
          <p:cNvSpPr txBox="1"/>
          <p:nvPr/>
        </p:nvSpPr>
        <p:spPr>
          <a:xfrm>
            <a:off x="4025245" y="4500200"/>
            <a:ext cx="4425379" cy="492443"/>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Reduce low-Z impurity concentration (likely)</a:t>
            </a:r>
          </a:p>
          <a:p>
            <a:pPr marL="285750" indent="-285750" algn="l">
              <a:buFont typeface="Wingdings" panose="05000000000000000000" pitchFamily="2" charset="2"/>
              <a:buChar char="Ø"/>
            </a:pPr>
            <a:r>
              <a:rPr lang="de-DE" sz="1600" dirty="0">
                <a:solidFill>
                  <a:srgbClr val="005555"/>
                </a:solidFill>
              </a:rPr>
              <a:t>Cover W areas from erosion (</a:t>
            </a:r>
            <a:r>
              <a:rPr lang="de-DE" sz="1600" dirty="0">
                <a:solidFill>
                  <a:srgbClr val="FF0000"/>
                </a:solidFill>
              </a:rPr>
              <a:t>unlikely/difficult</a:t>
            </a:r>
            <a:r>
              <a:rPr lang="de-DE" sz="1600" dirty="0">
                <a:solidFill>
                  <a:srgbClr val="005555"/>
                </a:solidFill>
              </a:rPr>
              <a:t>)</a:t>
            </a:r>
            <a:endParaRPr lang="en-GB" sz="1600" dirty="0">
              <a:solidFill>
                <a:srgbClr val="005555"/>
              </a:solidFill>
            </a:endParaRPr>
          </a:p>
        </p:txBody>
      </p:sp>
      <p:sp>
        <p:nvSpPr>
          <p:cNvPr id="15" name="TextBox 14">
            <a:extLst>
              <a:ext uri="{FF2B5EF4-FFF2-40B4-BE49-F238E27FC236}">
                <a16:creationId xmlns:a16="http://schemas.microsoft.com/office/drawing/2014/main" id="{3BD33C05-F9F1-F4DC-9202-CDDC5CBE21ED}"/>
              </a:ext>
            </a:extLst>
          </p:cNvPr>
          <p:cNvSpPr txBox="1"/>
          <p:nvPr/>
        </p:nvSpPr>
        <p:spPr>
          <a:xfrm>
            <a:off x="4025245" y="3205656"/>
            <a:ext cx="6404767"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b="1" dirty="0">
                <a:solidFill>
                  <a:srgbClr val="005555"/>
                </a:solidFill>
              </a:rPr>
              <a:t>Simulations rather preliminary, e.g. lacks prompt re-deposition</a:t>
            </a:r>
            <a:endParaRPr lang="en-GB" sz="1600" b="1" dirty="0">
              <a:solidFill>
                <a:srgbClr val="005555"/>
              </a:solidFill>
            </a:endParaRPr>
          </a:p>
        </p:txBody>
      </p:sp>
    </p:spTree>
    <p:extLst>
      <p:ext uri="{BB962C8B-B14F-4D97-AF65-F5344CB8AC3E}">
        <p14:creationId xmlns:p14="http://schemas.microsoft.com/office/powerpoint/2010/main" val="170101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74CD31-4EB1-2529-40DF-7FA37F41FC8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8312C31-5F9C-9A0D-B39B-98320BCE7A3E}"/>
              </a:ext>
            </a:extLst>
          </p:cNvPr>
          <p:cNvSpPr>
            <a:spLocks noGrp="1"/>
          </p:cNvSpPr>
          <p:nvPr>
            <p:ph type="sldNum" sz="quarter" idx="16"/>
          </p:nvPr>
        </p:nvSpPr>
        <p:spPr/>
        <p:txBody>
          <a:bodyPr/>
          <a:lstStyle/>
          <a:p>
            <a:fld id="{ECE691D0-CC49-4FC7-9C4D-6112B0CB3A76}" type="slidenum">
              <a:rPr lang="de-DE" smtClean="0"/>
              <a:pPr/>
              <a:t>5</a:t>
            </a:fld>
            <a:endParaRPr lang="de-DE" dirty="0"/>
          </a:p>
        </p:txBody>
      </p:sp>
      <p:sp>
        <p:nvSpPr>
          <p:cNvPr id="4" name="Title 3">
            <a:extLst>
              <a:ext uri="{FF2B5EF4-FFF2-40B4-BE49-F238E27FC236}">
                <a16:creationId xmlns:a16="http://schemas.microsoft.com/office/drawing/2014/main" id="{AA186D5D-EB26-7CE0-6251-3E3FD4B0C204}"/>
              </a:ext>
            </a:extLst>
          </p:cNvPr>
          <p:cNvSpPr>
            <a:spLocks noGrp="1"/>
          </p:cNvSpPr>
          <p:nvPr>
            <p:ph type="title"/>
          </p:nvPr>
        </p:nvSpPr>
        <p:spPr/>
        <p:txBody>
          <a:bodyPr/>
          <a:lstStyle/>
          <a:p>
            <a:r>
              <a:rPr lang="en-GB" dirty="0"/>
              <a:t>ITER’s open questions w.r.t boron</a:t>
            </a:r>
            <a:br>
              <a:rPr lang="en-GB" dirty="0"/>
            </a:br>
            <a:r>
              <a:rPr lang="en-GB" sz="1800" dirty="0"/>
              <a:t>taken from</a:t>
            </a:r>
            <a:r>
              <a:rPr lang="en-GB" dirty="0"/>
              <a:t> </a:t>
            </a:r>
            <a:r>
              <a:rPr lang="en-GB" sz="1800" b="1" dirty="0">
                <a:solidFill>
                  <a:srgbClr val="005555"/>
                </a:solidFill>
              </a:rPr>
              <a:t>34</a:t>
            </a:r>
            <a:r>
              <a:rPr lang="en-GB" sz="1800" b="1" baseline="30000" dirty="0">
                <a:solidFill>
                  <a:srgbClr val="005555"/>
                </a:solidFill>
              </a:rPr>
              <a:t>th</a:t>
            </a:r>
            <a:r>
              <a:rPr lang="en-GB" sz="1800" b="1" dirty="0">
                <a:solidFill>
                  <a:srgbClr val="005555"/>
                </a:solidFill>
              </a:rPr>
              <a:t> ITPA DivSOL Uji Kyoto – T. Wauters</a:t>
            </a:r>
            <a:endParaRPr lang="en-GB" dirty="0"/>
          </a:p>
        </p:txBody>
      </p:sp>
      <p:sp>
        <p:nvSpPr>
          <p:cNvPr id="6" name="TextBox 5">
            <a:extLst>
              <a:ext uri="{FF2B5EF4-FFF2-40B4-BE49-F238E27FC236}">
                <a16:creationId xmlns:a16="http://schemas.microsoft.com/office/drawing/2014/main" id="{21C71031-F490-88C9-267C-A66F9DE43FCC}"/>
              </a:ext>
            </a:extLst>
          </p:cNvPr>
          <p:cNvSpPr txBox="1"/>
          <p:nvPr/>
        </p:nvSpPr>
        <p:spPr>
          <a:xfrm>
            <a:off x="156826" y="952107"/>
            <a:ext cx="10355399" cy="369332"/>
          </a:xfrm>
          <a:prstGeom prst="rect">
            <a:avLst/>
          </a:prstGeom>
          <a:noFill/>
        </p:spPr>
        <p:txBody>
          <a:bodyPr wrap="none" lIns="0" tIns="0" rIns="0" bIns="0" rtlCol="0" anchor="t" anchorCtr="0">
            <a:spAutoFit/>
          </a:bodyPr>
          <a:lstStyle/>
          <a:p>
            <a:pPr marL="342900" indent="-342900" algn="l">
              <a:buFont typeface="Wingdings" panose="05000000000000000000" pitchFamily="2" charset="2"/>
              <a:buChar char="v"/>
            </a:pPr>
            <a:r>
              <a:rPr lang="en-GB" sz="2400" b="1" dirty="0">
                <a:solidFill>
                  <a:srgbClr val="005555"/>
                </a:solidFill>
              </a:rPr>
              <a:t>Need for boronization with high Z plasma facing components (PFCs)</a:t>
            </a:r>
          </a:p>
        </p:txBody>
      </p:sp>
      <p:sp>
        <p:nvSpPr>
          <p:cNvPr id="7" name="TextBox 6">
            <a:extLst>
              <a:ext uri="{FF2B5EF4-FFF2-40B4-BE49-F238E27FC236}">
                <a16:creationId xmlns:a16="http://schemas.microsoft.com/office/drawing/2014/main" id="{981C5D61-F4B2-B2E4-998A-6F68F34B8072}"/>
              </a:ext>
            </a:extLst>
          </p:cNvPr>
          <p:cNvSpPr txBox="1"/>
          <p:nvPr/>
        </p:nvSpPr>
        <p:spPr>
          <a:xfrm>
            <a:off x="658813" y="1479795"/>
            <a:ext cx="1009891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en-GB" dirty="0">
                <a:solidFill>
                  <a:srgbClr val="005555"/>
                </a:solidFill>
              </a:rPr>
              <a:t>Drawback of starting operation with W PFCs and no-boronization (e.g. plasma start-up/ramp-up)</a:t>
            </a:r>
          </a:p>
        </p:txBody>
      </p:sp>
      <p:sp>
        <p:nvSpPr>
          <p:cNvPr id="8" name="TextBox 7">
            <a:extLst>
              <a:ext uri="{FF2B5EF4-FFF2-40B4-BE49-F238E27FC236}">
                <a16:creationId xmlns:a16="http://schemas.microsoft.com/office/drawing/2014/main" id="{D028EAE2-9BD5-0D90-0DE1-D0AA14E949BF}"/>
              </a:ext>
            </a:extLst>
          </p:cNvPr>
          <p:cNvSpPr txBox="1"/>
          <p:nvPr/>
        </p:nvSpPr>
        <p:spPr>
          <a:xfrm>
            <a:off x="658813" y="2165839"/>
            <a:ext cx="3875100" cy="276999"/>
          </a:xfrm>
          <a:prstGeom prst="rect">
            <a:avLst/>
          </a:prstGeom>
          <a:noFill/>
        </p:spPr>
        <p:txBody>
          <a:bodyPr wrap="non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Duration of boronization effects for:</a:t>
            </a:r>
          </a:p>
        </p:txBody>
      </p:sp>
      <p:sp>
        <p:nvSpPr>
          <p:cNvPr id="16" name="TextBox 15">
            <a:extLst>
              <a:ext uri="{FF2B5EF4-FFF2-40B4-BE49-F238E27FC236}">
                <a16:creationId xmlns:a16="http://schemas.microsoft.com/office/drawing/2014/main" id="{C0B73388-5EF2-A4B9-0A7C-17A192485372}"/>
              </a:ext>
            </a:extLst>
          </p:cNvPr>
          <p:cNvSpPr txBox="1"/>
          <p:nvPr/>
        </p:nvSpPr>
        <p:spPr>
          <a:xfrm>
            <a:off x="2469823" y="2610650"/>
            <a:ext cx="6479338"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en-GB" sz="1600" dirty="0">
                <a:solidFill>
                  <a:srgbClr val="005555"/>
                </a:solidFill>
              </a:rPr>
              <a:t> W PFC coverage </a:t>
            </a:r>
          </a:p>
          <a:p>
            <a:pPr marL="285750" indent="-285750" algn="l">
              <a:buFont typeface="Wingdings" panose="05000000000000000000" pitchFamily="2" charset="2"/>
              <a:buChar char="q"/>
            </a:pPr>
            <a:r>
              <a:rPr lang="en-GB" sz="1600" dirty="0">
                <a:solidFill>
                  <a:srgbClr val="005555"/>
                </a:solidFill>
              </a:rPr>
              <a:t>Impurity gettering for good vacuum conditions</a:t>
            </a:r>
          </a:p>
          <a:p>
            <a:pPr marL="285750" indent="-285750" algn="l">
              <a:buFont typeface="Wingdings" panose="05000000000000000000" pitchFamily="2" charset="2"/>
              <a:buChar char="q"/>
            </a:pPr>
            <a:r>
              <a:rPr lang="en-GB" sz="1600" dirty="0">
                <a:solidFill>
                  <a:srgbClr val="005555"/>
                </a:solidFill>
              </a:rPr>
              <a:t>Reason for deterioration of vacuum conditions between boronization</a:t>
            </a:r>
          </a:p>
        </p:txBody>
      </p:sp>
      <p:sp>
        <p:nvSpPr>
          <p:cNvPr id="19" name="TextBox 18">
            <a:extLst>
              <a:ext uri="{FF2B5EF4-FFF2-40B4-BE49-F238E27FC236}">
                <a16:creationId xmlns:a16="http://schemas.microsoft.com/office/drawing/2014/main" id="{F26DC6A2-BB22-3EB2-5DA4-B86E4034CB74}"/>
              </a:ext>
            </a:extLst>
          </p:cNvPr>
          <p:cNvSpPr txBox="1"/>
          <p:nvPr/>
        </p:nvSpPr>
        <p:spPr>
          <a:xfrm>
            <a:off x="156826" y="3948221"/>
            <a:ext cx="5706690" cy="369332"/>
          </a:xfrm>
          <a:prstGeom prst="rect">
            <a:avLst/>
          </a:prstGeom>
          <a:noFill/>
        </p:spPr>
        <p:txBody>
          <a:bodyPr wrap="none" lIns="0" tIns="0" rIns="0" bIns="0" rtlCol="0" anchor="t" anchorCtr="0">
            <a:spAutoFit/>
          </a:bodyPr>
          <a:lstStyle>
            <a:defPPr>
              <a:defRPr lang="en-US"/>
            </a:defPPr>
            <a:lvl1pPr marL="342900" indent="-342900">
              <a:buFont typeface="Wingdings" panose="05000000000000000000" pitchFamily="2" charset="2"/>
              <a:buChar char="v"/>
              <a:defRPr sz="2400" b="1">
                <a:solidFill>
                  <a:srgbClr val="005555"/>
                </a:solidFill>
              </a:defRPr>
            </a:lvl1pPr>
          </a:lstStyle>
          <a:p>
            <a:r>
              <a:rPr lang="en-GB" dirty="0"/>
              <a:t>Optimum application of boronization</a:t>
            </a:r>
          </a:p>
        </p:txBody>
      </p:sp>
      <p:sp>
        <p:nvSpPr>
          <p:cNvPr id="20" name="TextBox 19">
            <a:extLst>
              <a:ext uri="{FF2B5EF4-FFF2-40B4-BE49-F238E27FC236}">
                <a16:creationId xmlns:a16="http://schemas.microsoft.com/office/drawing/2014/main" id="{F780F0CC-FB35-CAA9-E6AD-19B5215B79AC}"/>
              </a:ext>
            </a:extLst>
          </p:cNvPr>
          <p:cNvSpPr txBox="1"/>
          <p:nvPr/>
        </p:nvSpPr>
        <p:spPr>
          <a:xfrm>
            <a:off x="658813" y="4291688"/>
            <a:ext cx="2717090" cy="693010"/>
          </a:xfrm>
          <a:prstGeom prst="rect">
            <a:avLst/>
          </a:prstGeom>
          <a:noFill/>
        </p:spPr>
        <p:txBody>
          <a:bodyPr wrap="none" lIns="0" tIns="0" rIns="0" bIns="0" rtlCol="0" anchor="t" anchorCtr="0">
            <a:spAutoFit/>
          </a:bodyPr>
          <a:lstStyle/>
          <a:p>
            <a:pPr marL="285750" indent="-285750" algn="l">
              <a:lnSpc>
                <a:spcPct val="150000"/>
              </a:lnSpc>
              <a:buFont typeface="Wingdings" panose="05000000000000000000" pitchFamily="2" charset="2"/>
              <a:buChar char="Ø"/>
            </a:pPr>
            <a:r>
              <a:rPr lang="de-DE" sz="1600" dirty="0">
                <a:solidFill>
                  <a:srgbClr val="005555"/>
                </a:solidFill>
              </a:rPr>
              <a:t>Required thickness </a:t>
            </a:r>
          </a:p>
          <a:p>
            <a:pPr marL="285750" indent="-285750" algn="l">
              <a:lnSpc>
                <a:spcPct val="150000"/>
              </a:lnSpc>
              <a:buFont typeface="Wingdings" panose="05000000000000000000" pitchFamily="2" charset="2"/>
              <a:buChar char="Ø"/>
            </a:pPr>
            <a:r>
              <a:rPr lang="de-DE" sz="1600" dirty="0">
                <a:solidFill>
                  <a:srgbClr val="005555"/>
                </a:solidFill>
              </a:rPr>
              <a:t>Frequency of boronization:</a:t>
            </a:r>
            <a:endParaRPr lang="en-GB" sz="1600" dirty="0">
              <a:solidFill>
                <a:srgbClr val="005555"/>
              </a:solidFill>
            </a:endParaRPr>
          </a:p>
        </p:txBody>
      </p:sp>
      <p:sp>
        <p:nvSpPr>
          <p:cNvPr id="21" name="TextBox 20">
            <a:extLst>
              <a:ext uri="{FF2B5EF4-FFF2-40B4-BE49-F238E27FC236}">
                <a16:creationId xmlns:a16="http://schemas.microsoft.com/office/drawing/2014/main" id="{6EE45155-98FC-6179-ED03-1E772950EC9C}"/>
              </a:ext>
            </a:extLst>
          </p:cNvPr>
          <p:cNvSpPr txBox="1"/>
          <p:nvPr/>
        </p:nvSpPr>
        <p:spPr>
          <a:xfrm>
            <a:off x="2469823" y="4984698"/>
            <a:ext cx="5240217" cy="246221"/>
          </a:xfrm>
          <a:prstGeom prst="rect">
            <a:avLst/>
          </a:prstGeom>
          <a:noFill/>
        </p:spPr>
        <p:txBody>
          <a:bodyPr wrap="none" lIns="0" tIns="0" rIns="0" bIns="0" rtlCol="0" anchor="t" anchorCtr="0">
            <a:spAutoFit/>
          </a:bodyPr>
          <a:lstStyle/>
          <a:p>
            <a:pPr marL="285750" indent="-285750">
              <a:buFont typeface="Wingdings" panose="05000000000000000000" pitchFamily="2" charset="2"/>
              <a:buChar char="q"/>
            </a:pPr>
            <a:r>
              <a:rPr lang="de-DE" sz="1600" dirty="0">
                <a:solidFill>
                  <a:srgbClr val="005555"/>
                </a:solidFill>
              </a:rPr>
              <a:t>Only once for start up vs. repeatedly during campaign</a:t>
            </a:r>
            <a:endParaRPr lang="en-GB" sz="1600" dirty="0">
              <a:solidFill>
                <a:srgbClr val="005555"/>
              </a:solidFill>
            </a:endParaRPr>
          </a:p>
        </p:txBody>
      </p:sp>
      <p:sp>
        <p:nvSpPr>
          <p:cNvPr id="22" name="TextBox 21">
            <a:extLst>
              <a:ext uri="{FF2B5EF4-FFF2-40B4-BE49-F238E27FC236}">
                <a16:creationId xmlns:a16="http://schemas.microsoft.com/office/drawing/2014/main" id="{D6511B39-15C1-EB82-6AF4-CCD6D8F01EB5}"/>
              </a:ext>
            </a:extLst>
          </p:cNvPr>
          <p:cNvSpPr txBox="1"/>
          <p:nvPr/>
        </p:nvSpPr>
        <p:spPr>
          <a:xfrm>
            <a:off x="658813" y="5324973"/>
            <a:ext cx="226023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Ø"/>
            </a:pPr>
            <a:r>
              <a:rPr lang="de-DE" sz="1600" dirty="0">
                <a:solidFill>
                  <a:srgbClr val="005555"/>
                </a:solidFill>
              </a:rPr>
              <a:t>Boronization scheme:</a:t>
            </a:r>
            <a:endParaRPr lang="en-GB" sz="1600" dirty="0">
              <a:solidFill>
                <a:srgbClr val="005555"/>
              </a:solidFill>
            </a:endParaRPr>
          </a:p>
        </p:txBody>
      </p:sp>
      <p:sp>
        <p:nvSpPr>
          <p:cNvPr id="23" name="TextBox 22">
            <a:extLst>
              <a:ext uri="{FF2B5EF4-FFF2-40B4-BE49-F238E27FC236}">
                <a16:creationId xmlns:a16="http://schemas.microsoft.com/office/drawing/2014/main" id="{B118B71F-D315-B6C0-4B47-6CA2C7C1E868}"/>
              </a:ext>
            </a:extLst>
          </p:cNvPr>
          <p:cNvSpPr txBox="1"/>
          <p:nvPr/>
        </p:nvSpPr>
        <p:spPr>
          <a:xfrm>
            <a:off x="2485414" y="5628469"/>
            <a:ext cx="6359113" cy="738664"/>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dirty="0">
                <a:solidFill>
                  <a:srgbClr val="005555"/>
                </a:solidFill>
              </a:rPr>
              <a:t>Glow discharge (requires field ramp down, but coats remote areas)</a:t>
            </a:r>
          </a:p>
          <a:p>
            <a:pPr marL="285750" indent="-285750" algn="l">
              <a:buFont typeface="Wingdings" panose="05000000000000000000" pitchFamily="2" charset="2"/>
              <a:buChar char="q"/>
            </a:pPr>
            <a:r>
              <a:rPr lang="de-DE" sz="1600" dirty="0">
                <a:solidFill>
                  <a:srgbClr val="005555"/>
                </a:solidFill>
              </a:rPr>
              <a:t>ICWD (works with field but only locally)</a:t>
            </a:r>
          </a:p>
          <a:p>
            <a:pPr marL="285750" indent="-285750" algn="l">
              <a:buFont typeface="Wingdings" panose="05000000000000000000" pitchFamily="2" charset="2"/>
              <a:buChar char="q"/>
            </a:pPr>
            <a:r>
              <a:rPr lang="de-DE" sz="1600" dirty="0">
                <a:solidFill>
                  <a:srgbClr val="005555"/>
                </a:solidFill>
              </a:rPr>
              <a:t>Dropper (works during diverted phase, deposition location?)</a:t>
            </a:r>
            <a:endParaRPr lang="en-GB" sz="1600" dirty="0">
              <a:solidFill>
                <a:srgbClr val="005555"/>
              </a:solidFill>
            </a:endParaRPr>
          </a:p>
        </p:txBody>
      </p:sp>
      <p:sp>
        <p:nvSpPr>
          <p:cNvPr id="24" name="TextBox 23">
            <a:extLst>
              <a:ext uri="{FF2B5EF4-FFF2-40B4-BE49-F238E27FC236}">
                <a16:creationId xmlns:a16="http://schemas.microsoft.com/office/drawing/2014/main" id="{A53B17D6-CD3F-81D4-3339-F5B222EB1877}"/>
              </a:ext>
            </a:extLst>
          </p:cNvPr>
          <p:cNvSpPr txBox="1"/>
          <p:nvPr/>
        </p:nvSpPr>
        <p:spPr>
          <a:xfrm>
            <a:off x="8585466" y="6120912"/>
            <a:ext cx="2912657" cy="246221"/>
          </a:xfrm>
          <a:prstGeom prst="rect">
            <a:avLst/>
          </a:prstGeom>
          <a:noFill/>
        </p:spPr>
        <p:txBody>
          <a:bodyPr wrap="none" lIns="0" tIns="0" rIns="0" bIns="0" rtlCol="0" anchor="t" anchorCtr="0">
            <a:spAutoFit/>
          </a:bodyPr>
          <a:lstStyle/>
          <a:p>
            <a:pPr algn="l"/>
            <a:r>
              <a:rPr lang="en-GB" sz="1600" b="1" dirty="0">
                <a:solidFill>
                  <a:srgbClr val="FF0000"/>
                </a:solidFill>
              </a:rPr>
              <a:t>Boron migration/layer lifetime</a:t>
            </a:r>
          </a:p>
        </p:txBody>
      </p:sp>
      <p:sp>
        <p:nvSpPr>
          <p:cNvPr id="25" name="TextBox 24">
            <a:extLst>
              <a:ext uri="{FF2B5EF4-FFF2-40B4-BE49-F238E27FC236}">
                <a16:creationId xmlns:a16="http://schemas.microsoft.com/office/drawing/2014/main" id="{F5D1BE3C-358A-AA73-9D0E-D6AA28F8D694}"/>
              </a:ext>
            </a:extLst>
          </p:cNvPr>
          <p:cNvSpPr txBox="1"/>
          <p:nvPr/>
        </p:nvSpPr>
        <p:spPr>
          <a:xfrm>
            <a:off x="8949161" y="2856871"/>
            <a:ext cx="2912657" cy="246221"/>
          </a:xfrm>
          <a:prstGeom prst="rect">
            <a:avLst/>
          </a:prstGeom>
          <a:noFill/>
        </p:spPr>
        <p:txBody>
          <a:bodyPr wrap="none" lIns="0" tIns="0" rIns="0" bIns="0" rtlCol="0" anchor="t" anchorCtr="0">
            <a:spAutoFit/>
          </a:bodyPr>
          <a:lstStyle/>
          <a:p>
            <a:pPr algn="l"/>
            <a:r>
              <a:rPr lang="en-GB" sz="1600" b="1" dirty="0">
                <a:solidFill>
                  <a:srgbClr val="FF0000"/>
                </a:solidFill>
              </a:rPr>
              <a:t>Boron migration/layer lifetime</a:t>
            </a:r>
          </a:p>
        </p:txBody>
      </p:sp>
    </p:spTree>
    <p:extLst>
      <p:ext uri="{BB962C8B-B14F-4D97-AF65-F5344CB8AC3E}">
        <p14:creationId xmlns:p14="http://schemas.microsoft.com/office/powerpoint/2010/main" val="19744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74CD31-4EB1-2529-40DF-7FA37F41FC88}"/>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58312C31-5F9C-9A0D-B39B-98320BCE7A3E}"/>
              </a:ext>
            </a:extLst>
          </p:cNvPr>
          <p:cNvSpPr>
            <a:spLocks noGrp="1"/>
          </p:cNvSpPr>
          <p:nvPr>
            <p:ph type="sldNum" sz="quarter" idx="16"/>
          </p:nvPr>
        </p:nvSpPr>
        <p:spPr/>
        <p:txBody>
          <a:bodyPr/>
          <a:lstStyle/>
          <a:p>
            <a:fld id="{ECE691D0-CC49-4FC7-9C4D-6112B0CB3A76}" type="slidenum">
              <a:rPr lang="de-DE" smtClean="0"/>
              <a:pPr/>
              <a:t>6</a:t>
            </a:fld>
            <a:endParaRPr lang="de-DE" dirty="0"/>
          </a:p>
        </p:txBody>
      </p:sp>
      <p:sp>
        <p:nvSpPr>
          <p:cNvPr id="4" name="Title 3">
            <a:extLst>
              <a:ext uri="{FF2B5EF4-FFF2-40B4-BE49-F238E27FC236}">
                <a16:creationId xmlns:a16="http://schemas.microsoft.com/office/drawing/2014/main" id="{AA186D5D-EB26-7CE0-6251-3E3FD4B0C204}"/>
              </a:ext>
            </a:extLst>
          </p:cNvPr>
          <p:cNvSpPr>
            <a:spLocks noGrp="1"/>
          </p:cNvSpPr>
          <p:nvPr>
            <p:ph type="title"/>
          </p:nvPr>
        </p:nvSpPr>
        <p:spPr/>
        <p:txBody>
          <a:bodyPr/>
          <a:lstStyle/>
          <a:p>
            <a:r>
              <a:rPr lang="en-GB" dirty="0"/>
              <a:t>ITER’s open questions w.r.t boron</a:t>
            </a:r>
            <a:br>
              <a:rPr lang="en-GB" dirty="0"/>
            </a:br>
            <a:r>
              <a:rPr lang="en-GB" sz="1800" dirty="0"/>
              <a:t>taken from</a:t>
            </a:r>
            <a:r>
              <a:rPr lang="en-GB" dirty="0"/>
              <a:t> </a:t>
            </a:r>
            <a:r>
              <a:rPr lang="en-GB" sz="1800" b="1" dirty="0">
                <a:solidFill>
                  <a:srgbClr val="005555"/>
                </a:solidFill>
              </a:rPr>
              <a:t>34</a:t>
            </a:r>
            <a:r>
              <a:rPr lang="en-GB" sz="1800" b="1" baseline="30000" dirty="0">
                <a:solidFill>
                  <a:srgbClr val="005555"/>
                </a:solidFill>
              </a:rPr>
              <a:t>th</a:t>
            </a:r>
            <a:r>
              <a:rPr lang="en-GB" sz="1800" b="1" dirty="0">
                <a:solidFill>
                  <a:srgbClr val="005555"/>
                </a:solidFill>
              </a:rPr>
              <a:t> ITPA DivSOL Uji Kyoto – T. Wauters</a:t>
            </a:r>
            <a:endParaRPr lang="en-GB" dirty="0"/>
          </a:p>
        </p:txBody>
      </p:sp>
      <p:sp>
        <p:nvSpPr>
          <p:cNvPr id="6" name="TextBox 5">
            <a:extLst>
              <a:ext uri="{FF2B5EF4-FFF2-40B4-BE49-F238E27FC236}">
                <a16:creationId xmlns:a16="http://schemas.microsoft.com/office/drawing/2014/main" id="{21C71031-F490-88C9-267C-A66F9DE43FCC}"/>
              </a:ext>
            </a:extLst>
          </p:cNvPr>
          <p:cNvSpPr txBox="1"/>
          <p:nvPr/>
        </p:nvSpPr>
        <p:spPr>
          <a:xfrm>
            <a:off x="156826" y="952107"/>
            <a:ext cx="7194277" cy="369332"/>
          </a:xfrm>
          <a:prstGeom prst="rect">
            <a:avLst/>
          </a:prstGeom>
          <a:noFill/>
        </p:spPr>
        <p:txBody>
          <a:bodyPr wrap="none" lIns="0" tIns="0" rIns="0" bIns="0" rtlCol="0" anchor="t" anchorCtr="0">
            <a:spAutoFit/>
          </a:bodyPr>
          <a:lstStyle/>
          <a:p>
            <a:pPr marL="342900" indent="-342900" algn="l">
              <a:buFont typeface="Wingdings" panose="05000000000000000000" pitchFamily="2" charset="2"/>
              <a:buChar char="v"/>
            </a:pPr>
            <a:r>
              <a:rPr lang="en-GB" sz="2400" b="1" u="sng" dirty="0">
                <a:solidFill>
                  <a:srgbClr val="005555"/>
                </a:solidFill>
              </a:rPr>
              <a:t>Formation of boron deposits and fuel retention</a:t>
            </a:r>
          </a:p>
        </p:txBody>
      </p:sp>
      <p:sp>
        <p:nvSpPr>
          <p:cNvPr id="9" name="TextBox 8">
            <a:extLst>
              <a:ext uri="{FF2B5EF4-FFF2-40B4-BE49-F238E27FC236}">
                <a16:creationId xmlns:a16="http://schemas.microsoft.com/office/drawing/2014/main" id="{57A5FFF4-3823-07FC-A5C1-7ABF2DB113E4}"/>
              </a:ext>
            </a:extLst>
          </p:cNvPr>
          <p:cNvSpPr txBox="1"/>
          <p:nvPr/>
        </p:nvSpPr>
        <p:spPr>
          <a:xfrm>
            <a:off x="747075" y="1479795"/>
            <a:ext cx="5790047" cy="276999"/>
          </a:xfrm>
          <a:prstGeom prst="rect">
            <a:avLst/>
          </a:prstGeom>
          <a:noFill/>
        </p:spPr>
        <p:txBody>
          <a:bodyPr wrap="non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Location of boron deposits following plasma operation</a:t>
            </a:r>
          </a:p>
        </p:txBody>
      </p:sp>
      <p:sp>
        <p:nvSpPr>
          <p:cNvPr id="11" name="TextBox 10">
            <a:extLst>
              <a:ext uri="{FF2B5EF4-FFF2-40B4-BE49-F238E27FC236}">
                <a16:creationId xmlns:a16="http://schemas.microsoft.com/office/drawing/2014/main" id="{A5FBA184-C74D-034E-4FE5-B6BD6C1C5A05}"/>
              </a:ext>
            </a:extLst>
          </p:cNvPr>
          <p:cNvSpPr txBox="1"/>
          <p:nvPr/>
        </p:nvSpPr>
        <p:spPr>
          <a:xfrm>
            <a:off x="8081895" y="1495183"/>
            <a:ext cx="2912657" cy="246221"/>
          </a:xfrm>
          <a:prstGeom prst="rect">
            <a:avLst/>
          </a:prstGeom>
          <a:noFill/>
        </p:spPr>
        <p:txBody>
          <a:bodyPr wrap="none" lIns="0" tIns="0" rIns="0" bIns="0" rtlCol="0" anchor="t" anchorCtr="0">
            <a:spAutoFit/>
          </a:bodyPr>
          <a:lstStyle/>
          <a:p>
            <a:pPr algn="l"/>
            <a:r>
              <a:rPr lang="en-GB" sz="1600" b="1" dirty="0">
                <a:solidFill>
                  <a:srgbClr val="FF0000"/>
                </a:solidFill>
              </a:rPr>
              <a:t>Boron migration/layer lifetime</a:t>
            </a:r>
          </a:p>
        </p:txBody>
      </p:sp>
      <p:sp>
        <p:nvSpPr>
          <p:cNvPr id="12" name="TextBox 11">
            <a:extLst>
              <a:ext uri="{FF2B5EF4-FFF2-40B4-BE49-F238E27FC236}">
                <a16:creationId xmlns:a16="http://schemas.microsoft.com/office/drawing/2014/main" id="{C2B7A4D0-3B40-2181-0BDA-39E06899CC4A}"/>
              </a:ext>
            </a:extLst>
          </p:cNvPr>
          <p:cNvSpPr txBox="1"/>
          <p:nvPr/>
        </p:nvSpPr>
        <p:spPr>
          <a:xfrm>
            <a:off x="747075" y="2022871"/>
            <a:ext cx="10278455" cy="276999"/>
          </a:xfrm>
          <a:prstGeom prst="rect">
            <a:avLst/>
          </a:prstGeom>
          <a:noFill/>
        </p:spPr>
        <p:txBody>
          <a:bodyPr wrap="non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Boron layer in-situ reactivation (oxygen removed from layers in-situ leaving boron) by GDC/ ICWC</a:t>
            </a:r>
          </a:p>
        </p:txBody>
      </p:sp>
      <p:sp>
        <p:nvSpPr>
          <p:cNvPr id="13" name="TextBox 12">
            <a:extLst>
              <a:ext uri="{FF2B5EF4-FFF2-40B4-BE49-F238E27FC236}">
                <a16:creationId xmlns:a16="http://schemas.microsoft.com/office/drawing/2014/main" id="{A179240F-97EA-7D1D-2F5F-BA821495B657}"/>
              </a:ext>
            </a:extLst>
          </p:cNvPr>
          <p:cNvSpPr txBox="1"/>
          <p:nvPr/>
        </p:nvSpPr>
        <p:spPr>
          <a:xfrm>
            <a:off x="1838227" y="2475518"/>
            <a:ext cx="4844275"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dirty="0">
                <a:solidFill>
                  <a:srgbClr val="005555"/>
                </a:solidFill>
              </a:rPr>
              <a:t>Layers may survive for a long time in remote ares </a:t>
            </a:r>
          </a:p>
        </p:txBody>
      </p:sp>
      <p:sp>
        <p:nvSpPr>
          <p:cNvPr id="14" name="TextBox 13">
            <a:extLst>
              <a:ext uri="{FF2B5EF4-FFF2-40B4-BE49-F238E27FC236}">
                <a16:creationId xmlns:a16="http://schemas.microsoft.com/office/drawing/2014/main" id="{0A14F14D-21EE-39AD-1B1E-8A47937A88DB}"/>
              </a:ext>
            </a:extLst>
          </p:cNvPr>
          <p:cNvSpPr txBox="1"/>
          <p:nvPr/>
        </p:nvSpPr>
        <p:spPr>
          <a:xfrm>
            <a:off x="4377075" y="2897387"/>
            <a:ext cx="4320093" cy="492443"/>
          </a:xfrm>
          <a:prstGeom prst="rect">
            <a:avLst/>
          </a:prstGeom>
          <a:noFill/>
        </p:spPr>
        <p:txBody>
          <a:bodyPr wrap="none" lIns="0" tIns="0" rIns="0" bIns="0" rtlCol="0" anchor="t" anchorCtr="0">
            <a:spAutoFit/>
          </a:bodyPr>
          <a:lstStyle/>
          <a:p>
            <a:r>
              <a:rPr lang="de-DE" sz="1600" dirty="0">
                <a:solidFill>
                  <a:srgbClr val="005555"/>
                </a:solidFill>
                <a:sym typeface="Wingdings" panose="05000000000000000000" pitchFamily="2" charset="2"/>
              </a:rPr>
              <a:t> reactiveate their impurity gettering properties</a:t>
            </a:r>
            <a:endParaRPr lang="en-GB" sz="1600" dirty="0">
              <a:solidFill>
                <a:srgbClr val="005555"/>
              </a:solidFill>
            </a:endParaRPr>
          </a:p>
          <a:p>
            <a:pPr algn="l"/>
            <a:r>
              <a:rPr lang="en-GB" sz="1600" dirty="0">
                <a:solidFill>
                  <a:srgbClr val="005555"/>
                </a:solidFill>
                <a:sym typeface="Wingdings" panose="05000000000000000000" pitchFamily="2" charset="2"/>
              </a:rPr>
              <a:t> Reduce number of required boronizations</a:t>
            </a:r>
            <a:endParaRPr lang="en-GB" sz="1600" dirty="0">
              <a:solidFill>
                <a:srgbClr val="005555"/>
              </a:solidFill>
            </a:endParaRPr>
          </a:p>
        </p:txBody>
      </p:sp>
      <p:sp>
        <p:nvSpPr>
          <p:cNvPr id="18" name="TextBox 17">
            <a:extLst>
              <a:ext uri="{FF2B5EF4-FFF2-40B4-BE49-F238E27FC236}">
                <a16:creationId xmlns:a16="http://schemas.microsoft.com/office/drawing/2014/main" id="{612DD1D4-07D8-1C3D-9D16-7B278E0E8D77}"/>
              </a:ext>
            </a:extLst>
          </p:cNvPr>
          <p:cNvSpPr txBox="1"/>
          <p:nvPr/>
        </p:nvSpPr>
        <p:spPr>
          <a:xfrm>
            <a:off x="808490" y="3616171"/>
            <a:ext cx="5815695" cy="276999"/>
          </a:xfrm>
          <a:prstGeom prst="rect">
            <a:avLst/>
          </a:prstGeom>
          <a:noFill/>
        </p:spPr>
        <p:txBody>
          <a:bodyPr wrap="non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Content of hydrogen, oxygen, etc., in boronized layers</a:t>
            </a:r>
          </a:p>
        </p:txBody>
      </p:sp>
      <p:sp>
        <p:nvSpPr>
          <p:cNvPr id="25" name="TextBox 24">
            <a:extLst>
              <a:ext uri="{FF2B5EF4-FFF2-40B4-BE49-F238E27FC236}">
                <a16:creationId xmlns:a16="http://schemas.microsoft.com/office/drawing/2014/main" id="{D62444F8-EDAB-EB9C-1355-CE77F2485444}"/>
              </a:ext>
            </a:extLst>
          </p:cNvPr>
          <p:cNvSpPr txBox="1"/>
          <p:nvPr/>
        </p:nvSpPr>
        <p:spPr>
          <a:xfrm>
            <a:off x="1838227" y="4061401"/>
            <a:ext cx="2752357"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dirty="0">
                <a:solidFill>
                  <a:srgbClr val="005555"/>
                </a:solidFill>
              </a:rPr>
              <a:t>Depends on layer structure</a:t>
            </a:r>
            <a:endParaRPr lang="en-GB" sz="1600" dirty="0">
              <a:solidFill>
                <a:srgbClr val="005555"/>
              </a:solidFill>
            </a:endParaRPr>
          </a:p>
        </p:txBody>
      </p:sp>
      <p:sp>
        <p:nvSpPr>
          <p:cNvPr id="26" name="TextBox 25">
            <a:extLst>
              <a:ext uri="{FF2B5EF4-FFF2-40B4-BE49-F238E27FC236}">
                <a16:creationId xmlns:a16="http://schemas.microsoft.com/office/drawing/2014/main" id="{4A4137E4-78FC-7337-C247-2990596A131F}"/>
              </a:ext>
            </a:extLst>
          </p:cNvPr>
          <p:cNvSpPr txBox="1"/>
          <p:nvPr/>
        </p:nvSpPr>
        <p:spPr>
          <a:xfrm>
            <a:off x="2415308" y="4393320"/>
            <a:ext cx="2359620" cy="984885"/>
          </a:xfrm>
          <a:prstGeom prst="rect">
            <a:avLst/>
          </a:prstGeom>
          <a:noFill/>
        </p:spPr>
        <p:txBody>
          <a:bodyPr wrap="none" lIns="0" tIns="0" rIns="0" bIns="0" rtlCol="0" anchor="t" anchorCtr="0">
            <a:spAutoFit/>
          </a:bodyPr>
          <a:lstStyle/>
          <a:p>
            <a:pPr algn="l"/>
            <a:r>
              <a:rPr lang="de-DE" sz="1600" dirty="0">
                <a:solidFill>
                  <a:srgbClr val="005555"/>
                </a:solidFill>
                <a:sym typeface="Wingdings" panose="05000000000000000000" pitchFamily="2" charset="2"/>
              </a:rPr>
              <a:t> </a:t>
            </a:r>
            <a:r>
              <a:rPr lang="de-DE" sz="1600" dirty="0">
                <a:solidFill>
                  <a:srgbClr val="005555"/>
                </a:solidFill>
              </a:rPr>
              <a:t>Layer growth rate dx/dt</a:t>
            </a:r>
          </a:p>
          <a:p>
            <a:pPr algn="l"/>
            <a:r>
              <a:rPr lang="de-DE" sz="1600" dirty="0">
                <a:solidFill>
                  <a:srgbClr val="005555"/>
                </a:solidFill>
                <a:sym typeface="Wingdings" panose="05000000000000000000" pitchFamily="2" charset="2"/>
              </a:rPr>
              <a:t> </a:t>
            </a:r>
            <a:r>
              <a:rPr lang="de-DE" sz="1600" dirty="0">
                <a:solidFill>
                  <a:srgbClr val="005555"/>
                </a:solidFill>
              </a:rPr>
              <a:t>Temperature T</a:t>
            </a:r>
          </a:p>
          <a:p>
            <a:pPr algn="l"/>
            <a:r>
              <a:rPr lang="de-DE" sz="1600" dirty="0">
                <a:solidFill>
                  <a:srgbClr val="005555"/>
                </a:solidFill>
                <a:sym typeface="Wingdings" panose="05000000000000000000" pitchFamily="2" charset="2"/>
              </a:rPr>
              <a:t> </a:t>
            </a:r>
            <a:r>
              <a:rPr lang="de-DE" sz="1600" dirty="0">
                <a:solidFill>
                  <a:srgbClr val="005555"/>
                </a:solidFill>
              </a:rPr>
              <a:t>Particle energy E</a:t>
            </a:r>
          </a:p>
          <a:p>
            <a:pPr algn="l"/>
            <a:r>
              <a:rPr lang="de-DE" sz="1600" dirty="0">
                <a:solidFill>
                  <a:srgbClr val="005555"/>
                </a:solidFill>
              </a:rPr>
              <a:t>...</a:t>
            </a:r>
            <a:endParaRPr lang="en-GB" sz="1600" dirty="0">
              <a:solidFill>
                <a:srgbClr val="005555"/>
              </a:solidFill>
            </a:endParaRPr>
          </a:p>
        </p:txBody>
      </p:sp>
      <p:sp>
        <p:nvSpPr>
          <p:cNvPr id="27" name="TextBox 26">
            <a:extLst>
              <a:ext uri="{FF2B5EF4-FFF2-40B4-BE49-F238E27FC236}">
                <a16:creationId xmlns:a16="http://schemas.microsoft.com/office/drawing/2014/main" id="{A1C33D57-8260-CE51-BF36-6219BF955926}"/>
              </a:ext>
            </a:extLst>
          </p:cNvPr>
          <p:cNvSpPr txBox="1"/>
          <p:nvPr/>
        </p:nvSpPr>
        <p:spPr>
          <a:xfrm>
            <a:off x="1800250" y="5412797"/>
            <a:ext cx="4784964"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q"/>
            </a:pPr>
            <a:r>
              <a:rPr lang="de-DE" sz="1600" dirty="0">
                <a:solidFill>
                  <a:srgbClr val="005555"/>
                </a:solidFill>
              </a:rPr>
              <a:t>Problem is similar to C or B: what is the D/B ratio </a:t>
            </a:r>
            <a:endParaRPr lang="en-GB" sz="1600" dirty="0">
              <a:solidFill>
                <a:srgbClr val="005555"/>
              </a:solidFill>
            </a:endParaRPr>
          </a:p>
        </p:txBody>
      </p:sp>
      <p:sp>
        <p:nvSpPr>
          <p:cNvPr id="28" name="TextBox 27">
            <a:extLst>
              <a:ext uri="{FF2B5EF4-FFF2-40B4-BE49-F238E27FC236}">
                <a16:creationId xmlns:a16="http://schemas.microsoft.com/office/drawing/2014/main" id="{DC7FC377-2B79-FE24-5192-F211D1AC6636}"/>
              </a:ext>
            </a:extLst>
          </p:cNvPr>
          <p:cNvSpPr txBox="1"/>
          <p:nvPr/>
        </p:nvSpPr>
        <p:spPr>
          <a:xfrm>
            <a:off x="8081895" y="4660744"/>
            <a:ext cx="1623521" cy="246221"/>
          </a:xfrm>
          <a:prstGeom prst="rect">
            <a:avLst/>
          </a:prstGeom>
          <a:noFill/>
        </p:spPr>
        <p:txBody>
          <a:bodyPr wrap="none" lIns="0" tIns="0" rIns="0" bIns="0" rtlCol="0" anchor="t" anchorCtr="0">
            <a:spAutoFit/>
          </a:bodyPr>
          <a:lstStyle/>
          <a:p>
            <a:pPr algn="l"/>
            <a:r>
              <a:rPr lang="de-DE" sz="1600" b="1" dirty="0">
                <a:solidFill>
                  <a:srgbClr val="FF0000"/>
                </a:solidFill>
              </a:rPr>
              <a:t>D/B (E,T, dx/dt,..)</a:t>
            </a:r>
            <a:endParaRPr lang="en-GB" sz="1600" b="1" dirty="0">
              <a:solidFill>
                <a:srgbClr val="FF0000"/>
              </a:solidFill>
            </a:endParaRPr>
          </a:p>
        </p:txBody>
      </p:sp>
      <p:sp>
        <p:nvSpPr>
          <p:cNvPr id="5" name="TextBox 4">
            <a:extLst>
              <a:ext uri="{FF2B5EF4-FFF2-40B4-BE49-F238E27FC236}">
                <a16:creationId xmlns:a16="http://schemas.microsoft.com/office/drawing/2014/main" id="{63331BAC-6A28-F272-C7CC-06539DFD9B30}"/>
              </a:ext>
            </a:extLst>
          </p:cNvPr>
          <p:cNvSpPr txBox="1"/>
          <p:nvPr/>
        </p:nvSpPr>
        <p:spPr>
          <a:xfrm>
            <a:off x="7526935" y="1013662"/>
            <a:ext cx="2882199" cy="307777"/>
          </a:xfrm>
          <a:prstGeom prst="rect">
            <a:avLst/>
          </a:prstGeom>
          <a:noFill/>
        </p:spPr>
        <p:txBody>
          <a:bodyPr wrap="none" lIns="0" tIns="0" rIns="0" bIns="0" rtlCol="0" anchor="t" anchorCtr="0">
            <a:spAutoFit/>
          </a:bodyPr>
          <a:lstStyle/>
          <a:p>
            <a:pPr algn="l"/>
            <a:r>
              <a:rPr lang="de-DE" sz="2000" b="1" dirty="0">
                <a:solidFill>
                  <a:srgbClr val="005555"/>
                </a:solidFill>
                <a:sym typeface="Wingdings" panose="05000000000000000000" pitchFamily="2" charset="2"/>
              </a:rPr>
              <a:t> Most input from PWI </a:t>
            </a:r>
            <a:endParaRPr lang="en-GB" sz="2000" b="1" dirty="0">
              <a:solidFill>
                <a:srgbClr val="005555"/>
              </a:solidFill>
            </a:endParaRPr>
          </a:p>
        </p:txBody>
      </p:sp>
    </p:spTree>
    <p:extLst>
      <p:ext uri="{BB962C8B-B14F-4D97-AF65-F5344CB8AC3E}">
        <p14:creationId xmlns:p14="http://schemas.microsoft.com/office/powerpoint/2010/main" val="7319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D08241-2DFD-8064-FB93-C6F078BFEAB2}"/>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EB3329AA-679F-F80D-8E22-11D72D14BF67}"/>
              </a:ext>
            </a:extLst>
          </p:cNvPr>
          <p:cNvSpPr>
            <a:spLocks noGrp="1"/>
          </p:cNvSpPr>
          <p:nvPr>
            <p:ph type="sldNum" sz="quarter" idx="16"/>
          </p:nvPr>
        </p:nvSpPr>
        <p:spPr/>
        <p:txBody>
          <a:bodyPr/>
          <a:lstStyle/>
          <a:p>
            <a:fld id="{ECE691D0-CC49-4FC7-9C4D-6112B0CB3A76}" type="slidenum">
              <a:rPr lang="de-DE" smtClean="0"/>
              <a:pPr/>
              <a:t>7</a:t>
            </a:fld>
            <a:endParaRPr lang="de-DE" dirty="0"/>
          </a:p>
        </p:txBody>
      </p:sp>
      <p:sp>
        <p:nvSpPr>
          <p:cNvPr id="5" name="TextBox 4">
            <a:extLst>
              <a:ext uri="{FF2B5EF4-FFF2-40B4-BE49-F238E27FC236}">
                <a16:creationId xmlns:a16="http://schemas.microsoft.com/office/drawing/2014/main" id="{9B992A78-DE86-63DC-9D50-77B6699B60CC}"/>
              </a:ext>
            </a:extLst>
          </p:cNvPr>
          <p:cNvSpPr txBox="1"/>
          <p:nvPr/>
        </p:nvSpPr>
        <p:spPr>
          <a:xfrm>
            <a:off x="1376523" y="2740744"/>
            <a:ext cx="10012925" cy="688256"/>
          </a:xfrm>
          <a:prstGeom prst="rect">
            <a:avLst/>
          </a:prstGeom>
          <a:noFill/>
        </p:spPr>
        <p:txBody>
          <a:bodyPr wrap="none" lIns="36000" tIns="36000" rIns="36000" bIns="36000" rtlCol="0" anchor="t" anchorCtr="0">
            <a:spAutoFit/>
          </a:bodyPr>
          <a:lstStyle>
            <a:defPPr>
              <a:defRPr lang="en-US"/>
            </a:defPPr>
            <a:lvl1pPr marL="179388" indent="-179388" defTabSz="263525">
              <a:buFont typeface="Wingdings" panose="05000000000000000000" pitchFamily="2" charset="2"/>
              <a:buChar char="v"/>
              <a:defRPr sz="2400" b="1">
                <a:solidFill>
                  <a:srgbClr val="005555"/>
                </a:solidFill>
              </a:defRPr>
            </a:lvl1pPr>
          </a:lstStyle>
          <a:p>
            <a:pPr marL="0" indent="0">
              <a:buNone/>
            </a:pPr>
            <a:r>
              <a:rPr lang="de-DE" sz="4000" dirty="0"/>
              <a:t>Hydrogen retention in boron co-deposits</a:t>
            </a:r>
          </a:p>
        </p:txBody>
      </p:sp>
      <p:sp>
        <p:nvSpPr>
          <p:cNvPr id="4" name="TextBox 3">
            <a:extLst>
              <a:ext uri="{FF2B5EF4-FFF2-40B4-BE49-F238E27FC236}">
                <a16:creationId xmlns:a16="http://schemas.microsoft.com/office/drawing/2014/main" id="{D9DDEAA3-1DEC-01E0-6670-58CAC92C8BF8}"/>
              </a:ext>
            </a:extLst>
          </p:cNvPr>
          <p:cNvSpPr txBox="1"/>
          <p:nvPr/>
        </p:nvSpPr>
        <p:spPr>
          <a:xfrm>
            <a:off x="6013756" y="4132970"/>
            <a:ext cx="2423292" cy="369332"/>
          </a:xfrm>
          <a:prstGeom prst="rect">
            <a:avLst/>
          </a:prstGeom>
          <a:noFill/>
        </p:spPr>
        <p:txBody>
          <a:bodyPr wrap="none" lIns="0" tIns="0" rIns="0" bIns="0" rtlCol="0" anchor="t" anchorCtr="0">
            <a:spAutoFit/>
          </a:bodyPr>
          <a:lstStyle/>
          <a:p>
            <a:pPr algn="l"/>
            <a:r>
              <a:rPr lang="de-DE" sz="2400" b="1" dirty="0">
                <a:solidFill>
                  <a:srgbClr val="FF0000"/>
                </a:solidFill>
              </a:rPr>
              <a:t>D/B (E,T, dx/dt,..)</a:t>
            </a:r>
            <a:endParaRPr lang="en-GB" sz="2400" b="1" dirty="0">
              <a:solidFill>
                <a:srgbClr val="FF0000"/>
              </a:solidFill>
            </a:endParaRPr>
          </a:p>
        </p:txBody>
      </p:sp>
      <p:sp>
        <p:nvSpPr>
          <p:cNvPr id="6" name="TextBox 5">
            <a:extLst>
              <a:ext uri="{FF2B5EF4-FFF2-40B4-BE49-F238E27FC236}">
                <a16:creationId xmlns:a16="http://schemas.microsoft.com/office/drawing/2014/main" id="{B74BF900-D299-2CEE-CD1B-EF0AA56E69F6}"/>
              </a:ext>
            </a:extLst>
          </p:cNvPr>
          <p:cNvSpPr txBox="1"/>
          <p:nvPr/>
        </p:nvSpPr>
        <p:spPr>
          <a:xfrm>
            <a:off x="2272683" y="5752730"/>
            <a:ext cx="4266040" cy="276999"/>
          </a:xfrm>
          <a:prstGeom prst="rect">
            <a:avLst/>
          </a:prstGeom>
          <a:noFill/>
        </p:spPr>
        <p:txBody>
          <a:bodyPr wrap="none" lIns="0" tIns="0" rIns="0" bIns="0" rtlCol="0" anchor="t" anchorCtr="0">
            <a:spAutoFit/>
          </a:bodyPr>
          <a:lstStyle/>
          <a:p>
            <a:pPr algn="l"/>
            <a:r>
              <a:rPr lang="de-DE" b="1" dirty="0">
                <a:solidFill>
                  <a:srgbClr val="005555"/>
                </a:solidFill>
              </a:rPr>
              <a:t>Mainly based on the work by A. Annen </a:t>
            </a:r>
            <a:endParaRPr lang="en-GB" b="1" dirty="0">
              <a:solidFill>
                <a:srgbClr val="005555"/>
              </a:solidFill>
            </a:endParaRPr>
          </a:p>
        </p:txBody>
      </p:sp>
    </p:spTree>
    <p:extLst>
      <p:ext uri="{BB962C8B-B14F-4D97-AF65-F5344CB8AC3E}">
        <p14:creationId xmlns:p14="http://schemas.microsoft.com/office/powerpoint/2010/main" val="215835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6A55E-3EE3-115C-5EBE-D30F1750E664}"/>
              </a:ext>
            </a:extLst>
          </p:cNvPr>
          <p:cNvSpPr>
            <a:spLocks noGrp="1"/>
          </p:cNvSpPr>
          <p:nvPr>
            <p:ph type="ftr" sz="quarter" idx="15"/>
          </p:nvPr>
        </p:nvSpPr>
        <p:spPr/>
        <p:txBody>
          <a:bodyPr/>
          <a:lstStyle/>
          <a:p>
            <a:r>
              <a:rPr lang="en-GB" dirty="0"/>
              <a:t>Max-Planck-Institut für Plasmaphysik | Klaus Schmid</a:t>
            </a:r>
          </a:p>
        </p:txBody>
      </p:sp>
      <p:sp>
        <p:nvSpPr>
          <p:cNvPr id="3" name="Slide Number Placeholder 2">
            <a:extLst>
              <a:ext uri="{FF2B5EF4-FFF2-40B4-BE49-F238E27FC236}">
                <a16:creationId xmlns:a16="http://schemas.microsoft.com/office/drawing/2014/main" id="{B63A5B63-D0B1-960D-0DB0-DBC8DE5B2E7B}"/>
              </a:ext>
            </a:extLst>
          </p:cNvPr>
          <p:cNvSpPr>
            <a:spLocks noGrp="1"/>
          </p:cNvSpPr>
          <p:nvPr>
            <p:ph type="sldNum" sz="quarter" idx="16"/>
          </p:nvPr>
        </p:nvSpPr>
        <p:spPr/>
        <p:txBody>
          <a:bodyPr/>
          <a:lstStyle/>
          <a:p>
            <a:fld id="{ECE691D0-CC49-4FC7-9C4D-6112B0CB3A76}" type="slidenum">
              <a:rPr lang="en-GB" smtClean="0"/>
              <a:pPr/>
              <a:t>8</a:t>
            </a:fld>
            <a:endParaRPr lang="en-GB" dirty="0"/>
          </a:p>
        </p:txBody>
      </p:sp>
      <p:sp>
        <p:nvSpPr>
          <p:cNvPr id="4" name="Title 3">
            <a:extLst>
              <a:ext uri="{FF2B5EF4-FFF2-40B4-BE49-F238E27FC236}">
                <a16:creationId xmlns:a16="http://schemas.microsoft.com/office/drawing/2014/main" id="{F85538DD-EB69-2AA9-7503-0EB5ACD6A814}"/>
              </a:ext>
            </a:extLst>
          </p:cNvPr>
          <p:cNvSpPr>
            <a:spLocks noGrp="1"/>
          </p:cNvSpPr>
          <p:nvPr>
            <p:ph type="title"/>
          </p:nvPr>
        </p:nvSpPr>
        <p:spPr/>
        <p:txBody>
          <a:bodyPr/>
          <a:lstStyle/>
          <a:p>
            <a:r>
              <a:rPr lang="en-GB" dirty="0"/>
              <a:t>Hydrogen retention in boron co-deposits</a:t>
            </a:r>
          </a:p>
        </p:txBody>
      </p:sp>
      <p:sp>
        <p:nvSpPr>
          <p:cNvPr id="5" name="TextBox 4">
            <a:extLst>
              <a:ext uri="{FF2B5EF4-FFF2-40B4-BE49-F238E27FC236}">
                <a16:creationId xmlns:a16="http://schemas.microsoft.com/office/drawing/2014/main" id="{679E1407-E0BA-0763-FDD5-F90CB23B5A2E}"/>
              </a:ext>
            </a:extLst>
          </p:cNvPr>
          <p:cNvSpPr txBox="1"/>
          <p:nvPr/>
        </p:nvSpPr>
        <p:spPr>
          <a:xfrm>
            <a:off x="301657" y="793751"/>
            <a:ext cx="1904367"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b="1" dirty="0">
                <a:solidFill>
                  <a:srgbClr val="005555"/>
                </a:solidFill>
              </a:rPr>
              <a:t>Layer stability </a:t>
            </a:r>
          </a:p>
        </p:txBody>
      </p:sp>
      <p:sp>
        <p:nvSpPr>
          <p:cNvPr id="6" name="TextBox 5">
            <a:extLst>
              <a:ext uri="{FF2B5EF4-FFF2-40B4-BE49-F238E27FC236}">
                <a16:creationId xmlns:a16="http://schemas.microsoft.com/office/drawing/2014/main" id="{DC03EBC0-3219-9723-2CB6-0AF80D75F6E3}"/>
              </a:ext>
            </a:extLst>
          </p:cNvPr>
          <p:cNvSpPr txBox="1"/>
          <p:nvPr/>
        </p:nvSpPr>
        <p:spPr>
          <a:xfrm>
            <a:off x="658813" y="6161490"/>
            <a:ext cx="4805546" cy="246221"/>
          </a:xfrm>
          <a:prstGeom prst="rect">
            <a:avLst/>
          </a:prstGeom>
          <a:noFill/>
        </p:spPr>
        <p:txBody>
          <a:bodyPr wrap="none" lIns="0" tIns="0" rIns="0" bIns="0" rtlCol="0" anchor="t" anchorCtr="0">
            <a:spAutoFit/>
          </a:bodyPr>
          <a:lstStyle/>
          <a:p>
            <a:pPr algn="l"/>
            <a:r>
              <a:rPr lang="en-GB" sz="1600" i="1" dirty="0">
                <a:solidFill>
                  <a:srgbClr val="005555"/>
                </a:solidFill>
              </a:rPr>
              <a:t>A. Annen et Al, J. non cryst. Solids 209 (1997) p. 240</a:t>
            </a:r>
          </a:p>
        </p:txBody>
      </p:sp>
      <p:pic>
        <p:nvPicPr>
          <p:cNvPr id="8" name="Picture 7">
            <a:extLst>
              <a:ext uri="{FF2B5EF4-FFF2-40B4-BE49-F238E27FC236}">
                <a16:creationId xmlns:a16="http://schemas.microsoft.com/office/drawing/2014/main" id="{90F7646E-65BA-D7DA-DE88-9665345B113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8813" y="1223542"/>
            <a:ext cx="4028342" cy="4631268"/>
          </a:xfrm>
          <a:prstGeom prst="rect">
            <a:avLst/>
          </a:prstGeom>
        </p:spPr>
      </p:pic>
      <p:sp>
        <p:nvSpPr>
          <p:cNvPr id="9" name="TextBox 8">
            <a:extLst>
              <a:ext uri="{FF2B5EF4-FFF2-40B4-BE49-F238E27FC236}">
                <a16:creationId xmlns:a16="http://schemas.microsoft.com/office/drawing/2014/main" id="{D6D2B03D-7AB7-58AF-39A2-232828D8AE70}"/>
              </a:ext>
            </a:extLst>
          </p:cNvPr>
          <p:cNvSpPr txBox="1"/>
          <p:nvPr/>
        </p:nvSpPr>
        <p:spPr>
          <a:xfrm>
            <a:off x="4654263" y="1564848"/>
            <a:ext cx="6843860" cy="553998"/>
          </a:xfrm>
          <a:prstGeom prst="rect">
            <a:avLst/>
          </a:prstGeom>
          <a:noFill/>
        </p:spPr>
        <p:txBody>
          <a:bodyPr wrap="square" lIns="0" tIns="0" rIns="0" bIns="0" rtlCol="0" anchor="t" anchorCtr="0">
            <a:spAutoFit/>
          </a:bodyPr>
          <a:lstStyle>
            <a:defPPr>
              <a:defRPr lang="en-US"/>
            </a:defPPr>
            <a:lvl1pPr marL="285750" indent="-285750">
              <a:buFont typeface="Wingdings" panose="05000000000000000000" pitchFamily="2" charset="2"/>
              <a:buChar char="Ø"/>
              <a:defRPr>
                <a:solidFill>
                  <a:srgbClr val="005555"/>
                </a:solidFill>
              </a:defRPr>
            </a:lvl1pPr>
          </a:lstStyle>
          <a:p>
            <a:r>
              <a:rPr lang="en-GB" dirty="0"/>
              <a:t>Only films grown at high bias are chemically stable under ambient atmosphere</a:t>
            </a:r>
          </a:p>
        </p:txBody>
      </p:sp>
      <p:sp>
        <p:nvSpPr>
          <p:cNvPr id="12" name="TextBox 11">
            <a:extLst>
              <a:ext uri="{FF2B5EF4-FFF2-40B4-BE49-F238E27FC236}">
                <a16:creationId xmlns:a16="http://schemas.microsoft.com/office/drawing/2014/main" id="{0F28E113-289F-64E7-75AE-585DDEEB1A33}"/>
              </a:ext>
            </a:extLst>
          </p:cNvPr>
          <p:cNvSpPr txBox="1"/>
          <p:nvPr/>
        </p:nvSpPr>
        <p:spPr>
          <a:xfrm>
            <a:off x="4667534" y="2512289"/>
            <a:ext cx="7495642" cy="246221"/>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en-GB" sz="1600" b="1" dirty="0">
                <a:solidFill>
                  <a:srgbClr val="005555"/>
                </a:solidFill>
              </a:rPr>
              <a:t>Impurity getter layers should NOT be stable under  ambient atmosphere</a:t>
            </a:r>
          </a:p>
        </p:txBody>
      </p:sp>
      <p:sp>
        <p:nvSpPr>
          <p:cNvPr id="13" name="TextBox 12">
            <a:extLst>
              <a:ext uri="{FF2B5EF4-FFF2-40B4-BE49-F238E27FC236}">
                <a16:creationId xmlns:a16="http://schemas.microsoft.com/office/drawing/2014/main" id="{4E759FF1-8F40-47DE-66E2-2A26568E975D}"/>
              </a:ext>
            </a:extLst>
          </p:cNvPr>
          <p:cNvSpPr txBox="1"/>
          <p:nvPr/>
        </p:nvSpPr>
        <p:spPr>
          <a:xfrm>
            <a:off x="5464359" y="3013453"/>
            <a:ext cx="5273880" cy="276999"/>
          </a:xfrm>
          <a:prstGeom prst="rect">
            <a:avLst/>
          </a:prstGeom>
          <a:noFill/>
        </p:spPr>
        <p:txBody>
          <a:bodyPr wrap="none" lIns="0" tIns="0" rIns="0" bIns="0" rtlCol="0" anchor="t" anchorCtr="0">
            <a:spAutoFit/>
          </a:bodyPr>
          <a:lstStyle/>
          <a:p>
            <a:pPr algn="l"/>
            <a:r>
              <a:rPr lang="en-GB" b="1" dirty="0">
                <a:solidFill>
                  <a:srgbClr val="FF0000"/>
                </a:solidFill>
                <a:sym typeface="Wingdings" panose="05000000000000000000" pitchFamily="2" charset="2"/>
              </a:rPr>
              <a:t> </a:t>
            </a:r>
            <a:r>
              <a:rPr lang="en-GB" b="1" dirty="0">
                <a:solidFill>
                  <a:srgbClr val="FF0000"/>
                </a:solidFill>
              </a:rPr>
              <a:t>ITER „relevant“ layers will be hard to analyse</a:t>
            </a:r>
          </a:p>
        </p:txBody>
      </p:sp>
      <p:sp>
        <p:nvSpPr>
          <p:cNvPr id="7" name="TextBox 6">
            <a:extLst>
              <a:ext uri="{FF2B5EF4-FFF2-40B4-BE49-F238E27FC236}">
                <a16:creationId xmlns:a16="http://schemas.microsoft.com/office/drawing/2014/main" id="{ED5AD03E-C6D0-32F4-029B-51027AD44C81}"/>
              </a:ext>
            </a:extLst>
          </p:cNvPr>
          <p:cNvSpPr txBox="1"/>
          <p:nvPr/>
        </p:nvSpPr>
        <p:spPr>
          <a:xfrm>
            <a:off x="6288077" y="3510901"/>
            <a:ext cx="3770323" cy="553998"/>
          </a:xfrm>
          <a:prstGeom prst="rect">
            <a:avLst/>
          </a:prstGeom>
          <a:noFill/>
        </p:spPr>
        <p:txBody>
          <a:bodyPr wrap="square" lIns="0" tIns="0" rIns="0" bIns="0" rtlCol="0" anchor="t" anchorCtr="0">
            <a:spAutoFit/>
          </a:bodyPr>
          <a:lstStyle/>
          <a:p>
            <a:pPr algn="ctr"/>
            <a:r>
              <a:rPr lang="de-DE" b="1" dirty="0">
                <a:solidFill>
                  <a:srgbClr val="005555"/>
                </a:solidFill>
              </a:rPr>
              <a:t> Can‘t just carry them round exposed to ambient  atmosphere</a:t>
            </a:r>
            <a:endParaRPr lang="en-GB" b="1" dirty="0">
              <a:solidFill>
                <a:srgbClr val="005555"/>
              </a:solidFill>
            </a:endParaRPr>
          </a:p>
        </p:txBody>
      </p:sp>
    </p:spTree>
    <p:extLst>
      <p:ext uri="{BB962C8B-B14F-4D97-AF65-F5344CB8AC3E}">
        <p14:creationId xmlns:p14="http://schemas.microsoft.com/office/powerpoint/2010/main" val="361185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6A55E-3EE3-115C-5EBE-D30F1750E664}"/>
              </a:ext>
            </a:extLst>
          </p:cNvPr>
          <p:cNvSpPr>
            <a:spLocks noGrp="1"/>
          </p:cNvSpPr>
          <p:nvPr>
            <p:ph type="ftr" sz="quarter" idx="15"/>
          </p:nvPr>
        </p:nvSpPr>
        <p:spPr/>
        <p:txBody>
          <a:bodyPr/>
          <a:lstStyle/>
          <a:p>
            <a:r>
              <a:rPr lang="de-DE"/>
              <a:t>Max-Planck-Institut für Plasmaphysik | Klaus Schmid</a:t>
            </a:r>
            <a:endParaRPr lang="de-DE" dirty="0"/>
          </a:p>
        </p:txBody>
      </p:sp>
      <p:sp>
        <p:nvSpPr>
          <p:cNvPr id="3" name="Slide Number Placeholder 2">
            <a:extLst>
              <a:ext uri="{FF2B5EF4-FFF2-40B4-BE49-F238E27FC236}">
                <a16:creationId xmlns:a16="http://schemas.microsoft.com/office/drawing/2014/main" id="{B63A5B63-D0B1-960D-0DB0-DBC8DE5B2E7B}"/>
              </a:ext>
            </a:extLst>
          </p:cNvPr>
          <p:cNvSpPr>
            <a:spLocks noGrp="1"/>
          </p:cNvSpPr>
          <p:nvPr>
            <p:ph type="sldNum" sz="quarter" idx="16"/>
          </p:nvPr>
        </p:nvSpPr>
        <p:spPr/>
        <p:txBody>
          <a:bodyPr/>
          <a:lstStyle/>
          <a:p>
            <a:fld id="{ECE691D0-CC49-4FC7-9C4D-6112B0CB3A76}" type="slidenum">
              <a:rPr lang="de-DE" smtClean="0"/>
              <a:pPr/>
              <a:t>9</a:t>
            </a:fld>
            <a:endParaRPr lang="de-DE" dirty="0"/>
          </a:p>
        </p:txBody>
      </p:sp>
      <p:sp>
        <p:nvSpPr>
          <p:cNvPr id="4" name="Title 3">
            <a:extLst>
              <a:ext uri="{FF2B5EF4-FFF2-40B4-BE49-F238E27FC236}">
                <a16:creationId xmlns:a16="http://schemas.microsoft.com/office/drawing/2014/main" id="{F85538DD-EB69-2AA9-7503-0EB5ACD6A814}"/>
              </a:ext>
            </a:extLst>
          </p:cNvPr>
          <p:cNvSpPr>
            <a:spLocks noGrp="1"/>
          </p:cNvSpPr>
          <p:nvPr>
            <p:ph type="title"/>
          </p:nvPr>
        </p:nvSpPr>
        <p:spPr/>
        <p:txBody>
          <a:bodyPr/>
          <a:lstStyle/>
          <a:p>
            <a:r>
              <a:rPr lang="en-GB" dirty="0"/>
              <a:t>Hydrogen retention in boron co-deposits</a:t>
            </a:r>
          </a:p>
        </p:txBody>
      </p:sp>
      <p:sp>
        <p:nvSpPr>
          <p:cNvPr id="5" name="TextBox 4">
            <a:extLst>
              <a:ext uri="{FF2B5EF4-FFF2-40B4-BE49-F238E27FC236}">
                <a16:creationId xmlns:a16="http://schemas.microsoft.com/office/drawing/2014/main" id="{679E1407-E0BA-0763-FDD5-F90CB23B5A2E}"/>
              </a:ext>
            </a:extLst>
          </p:cNvPr>
          <p:cNvSpPr txBox="1"/>
          <p:nvPr/>
        </p:nvSpPr>
        <p:spPr>
          <a:xfrm>
            <a:off x="301657" y="793751"/>
            <a:ext cx="1365758" cy="276999"/>
          </a:xfrm>
          <a:prstGeom prst="rect">
            <a:avLst/>
          </a:prstGeom>
          <a:noFill/>
        </p:spPr>
        <p:txBody>
          <a:bodyPr wrap="none" lIns="0" tIns="0" rIns="0" bIns="0" rtlCol="0" anchor="t" anchorCtr="0">
            <a:spAutoFit/>
          </a:bodyPr>
          <a:lstStyle/>
          <a:p>
            <a:pPr marL="285750" indent="-285750" algn="l">
              <a:buFont typeface="Wingdings" panose="05000000000000000000" pitchFamily="2" charset="2"/>
              <a:buChar char="v"/>
            </a:pPr>
            <a:r>
              <a:rPr lang="de-DE" b="1" dirty="0">
                <a:solidFill>
                  <a:srgbClr val="005555"/>
                </a:solidFill>
              </a:rPr>
              <a:t>H-content</a:t>
            </a:r>
            <a:endParaRPr lang="en-GB" b="1" dirty="0">
              <a:solidFill>
                <a:srgbClr val="005555"/>
              </a:solidFill>
            </a:endParaRPr>
          </a:p>
        </p:txBody>
      </p:sp>
      <p:sp>
        <p:nvSpPr>
          <p:cNvPr id="6" name="TextBox 5">
            <a:extLst>
              <a:ext uri="{FF2B5EF4-FFF2-40B4-BE49-F238E27FC236}">
                <a16:creationId xmlns:a16="http://schemas.microsoft.com/office/drawing/2014/main" id="{DC03EBC0-3219-9723-2CB6-0AF80D75F6E3}"/>
              </a:ext>
            </a:extLst>
          </p:cNvPr>
          <p:cNvSpPr txBox="1"/>
          <p:nvPr/>
        </p:nvSpPr>
        <p:spPr>
          <a:xfrm>
            <a:off x="658813" y="6161490"/>
            <a:ext cx="4805546" cy="246221"/>
          </a:xfrm>
          <a:prstGeom prst="rect">
            <a:avLst/>
          </a:prstGeom>
          <a:noFill/>
        </p:spPr>
        <p:txBody>
          <a:bodyPr wrap="none" lIns="0" tIns="0" rIns="0" bIns="0" rtlCol="0" anchor="t" anchorCtr="0">
            <a:spAutoFit/>
          </a:bodyPr>
          <a:lstStyle/>
          <a:p>
            <a:pPr algn="l"/>
            <a:r>
              <a:rPr lang="nb-NO" sz="1600" i="1" dirty="0">
                <a:solidFill>
                  <a:srgbClr val="005555"/>
                </a:solidFill>
              </a:rPr>
              <a:t>A. Annen et Al, J. non cryst. Solids 209 (1997) p. 240</a:t>
            </a:r>
            <a:endParaRPr lang="en-GB" sz="1600" i="1" dirty="0">
              <a:solidFill>
                <a:srgbClr val="005555"/>
              </a:solidFill>
            </a:endParaRPr>
          </a:p>
        </p:txBody>
      </p:sp>
      <p:pic>
        <p:nvPicPr>
          <p:cNvPr id="10" name="Picture 9">
            <a:extLst>
              <a:ext uri="{FF2B5EF4-FFF2-40B4-BE49-F238E27FC236}">
                <a16:creationId xmlns:a16="http://schemas.microsoft.com/office/drawing/2014/main" id="{7DF589BC-AB6B-86DD-FCA8-80CA800EDF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43812" y="1309231"/>
            <a:ext cx="4659068" cy="3936669"/>
          </a:xfrm>
          <a:prstGeom prst="rect">
            <a:avLst/>
          </a:prstGeom>
        </p:spPr>
      </p:pic>
      <p:pic>
        <p:nvPicPr>
          <p:cNvPr id="13" name="Picture 12">
            <a:extLst>
              <a:ext uri="{FF2B5EF4-FFF2-40B4-BE49-F238E27FC236}">
                <a16:creationId xmlns:a16="http://schemas.microsoft.com/office/drawing/2014/main" id="{BC827309-F4C5-EB0C-B83E-279825A54C1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1657" y="1188875"/>
            <a:ext cx="4742155" cy="485449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0401C4-1296-90CF-2C75-8FAF42FA2403}"/>
                  </a:ext>
                </a:extLst>
              </p:cNvPr>
              <p:cNvSpPr txBox="1"/>
              <p:nvPr/>
            </p:nvSpPr>
            <p:spPr>
              <a:xfrm>
                <a:off x="6215514" y="5588151"/>
                <a:ext cx="4334520" cy="631198"/>
              </a:xfrm>
              <a:prstGeom prst="rect">
                <a:avLst/>
              </a:prstGeom>
              <a:solidFill>
                <a:schemeClr val="accent2"/>
              </a:solidFill>
            </p:spPr>
            <p:txBody>
              <a:bodyPr wrap="none" lIns="0" tIns="0" rIns="0" bIns="0" rtlCol="0" anchor="t" anchorCtr="0">
                <a:spAutoFit/>
              </a:bodyPr>
              <a:lstStyle/>
              <a:p>
                <a:pPr marL="285750" indent="-285750" algn="l">
                  <a:buFont typeface="Wingdings" panose="05000000000000000000" pitchFamily="2" charset="2"/>
                  <a:buChar char="Ø"/>
                </a:pPr>
                <a:r>
                  <a:rPr lang="de-DE" sz="1600" b="1" dirty="0">
                    <a:solidFill>
                      <a:srgbClr val="005555"/>
                    </a:solidFill>
                  </a:rPr>
                  <a:t>At T &lt; 375K </a:t>
                </a:r>
                <a14:m>
                  <m:oMath xmlns:m="http://schemas.openxmlformats.org/officeDocument/2006/math">
                    <m:f>
                      <m:fPr>
                        <m:ctrlPr>
                          <a:rPr lang="de-DE" sz="1600" b="1" i="1" smtClean="0">
                            <a:solidFill>
                              <a:srgbClr val="005555"/>
                            </a:solidFill>
                            <a:latin typeface="Cambria Math" panose="02040503050406030204" pitchFamily="18" charset="0"/>
                          </a:rPr>
                        </m:ctrlPr>
                      </m:fPr>
                      <m:num>
                        <m:r>
                          <a:rPr lang="de-DE" sz="1600" b="1" i="1" smtClean="0">
                            <a:solidFill>
                              <a:srgbClr val="005555"/>
                            </a:solidFill>
                            <a:latin typeface="Cambria Math" panose="02040503050406030204" pitchFamily="18" charset="0"/>
                          </a:rPr>
                          <m:t>𝑯</m:t>
                        </m:r>
                      </m:num>
                      <m:den>
                        <m:r>
                          <a:rPr lang="de-DE" sz="1600" b="1" i="1" smtClean="0">
                            <a:solidFill>
                              <a:srgbClr val="005555"/>
                            </a:solidFill>
                            <a:latin typeface="Cambria Math" panose="02040503050406030204" pitchFamily="18" charset="0"/>
                          </a:rPr>
                          <m:t>𝑩</m:t>
                        </m:r>
                      </m:den>
                    </m:f>
                    <m:r>
                      <a:rPr lang="de-DE" sz="1600" b="1" i="1" smtClean="0">
                        <a:solidFill>
                          <a:srgbClr val="005555"/>
                        </a:solidFill>
                        <a:latin typeface="Cambria Math" panose="02040503050406030204" pitchFamily="18" charset="0"/>
                      </a:rPr>
                      <m:t>=</m:t>
                    </m:r>
                    <m:f>
                      <m:fPr>
                        <m:ctrlPr>
                          <a:rPr lang="de-DE" sz="1600" b="1" i="1" smtClean="0">
                            <a:solidFill>
                              <a:srgbClr val="005555"/>
                            </a:solidFill>
                            <a:latin typeface="Cambria Math" panose="02040503050406030204" pitchFamily="18" charset="0"/>
                          </a:rPr>
                        </m:ctrlPr>
                      </m:fPr>
                      <m:num>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num>
                      <m:den>
                        <m:sSub>
                          <m:sSubPr>
                            <m:ctrlPr>
                              <a:rPr lang="de-DE" sz="1600" b="1" i="1" smtClean="0">
                                <a:solidFill>
                                  <a:srgbClr val="005555"/>
                                </a:solidFill>
                                <a:latin typeface="Cambria Math" panose="02040503050406030204" pitchFamily="18" charset="0"/>
                              </a:rPr>
                            </m:ctrlPr>
                          </m:sSubPr>
                          <m:e>
                            <m:r>
                              <a:rPr lang="de-DE" sz="1600" b="1" i="1" smtClean="0">
                                <a:solidFill>
                                  <a:srgbClr val="005555"/>
                                </a:solidFill>
                                <a:latin typeface="Cambria Math" panose="02040503050406030204" pitchFamily="18" charset="0"/>
                              </a:rPr>
                              <m:t>𝟏</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𝑪</m:t>
                            </m:r>
                          </m:e>
                          <m:sub>
                            <m:r>
                              <a:rPr lang="de-DE" sz="1600" b="1" i="1" smtClean="0">
                                <a:solidFill>
                                  <a:srgbClr val="005555"/>
                                </a:solidFill>
                                <a:latin typeface="Cambria Math" panose="02040503050406030204" pitchFamily="18" charset="0"/>
                              </a:rPr>
                              <m:t>𝑯</m:t>
                            </m:r>
                          </m:sub>
                        </m:sSub>
                      </m:den>
                    </m:f>
                    <m:r>
                      <a:rPr lang="de-DE" sz="1600" b="1" i="1" smtClean="0">
                        <a:solidFill>
                          <a:srgbClr val="005555"/>
                        </a:solidFill>
                        <a:latin typeface="Cambria Math" panose="02040503050406030204" pitchFamily="18" charset="0"/>
                        <a:ea typeface="Cambria Math" panose="02040503050406030204" pitchFamily="18" charset="0"/>
                      </a:rPr>
                      <m:t>≈</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𝟑</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𝒕𝒐</m:t>
                    </m:r>
                    <m:r>
                      <a:rPr lang="de-DE" sz="1600" b="1" i="1" smtClean="0">
                        <a:solidFill>
                          <a:srgbClr val="005555"/>
                        </a:solidFill>
                        <a:latin typeface="Cambria Math" panose="02040503050406030204" pitchFamily="18" charset="0"/>
                      </a:rPr>
                      <m:t> </m:t>
                    </m:r>
                    <m:r>
                      <a:rPr lang="de-DE" sz="1600" b="1" i="1" smtClean="0">
                        <a:solidFill>
                          <a:srgbClr val="005555"/>
                        </a:solidFill>
                        <a:latin typeface="Cambria Math" panose="02040503050406030204" pitchFamily="18" charset="0"/>
                      </a:rPr>
                      <m:t>𝟎</m:t>
                    </m:r>
                    <m:r>
                      <a:rPr lang="de-DE" sz="1600" b="1" i="1" smtClean="0">
                        <a:solidFill>
                          <a:srgbClr val="005555"/>
                        </a:solidFill>
                        <a:latin typeface="Cambria Math" panose="02040503050406030204" pitchFamily="18" charset="0"/>
                      </a:rPr>
                      <m:t>.</m:t>
                    </m:r>
                    <m:r>
                      <a:rPr lang="de-DE" sz="1600" b="1" i="1" smtClean="0">
                        <a:solidFill>
                          <a:srgbClr val="005555"/>
                        </a:solidFill>
                        <a:latin typeface="Cambria Math" panose="02040503050406030204" pitchFamily="18" charset="0"/>
                      </a:rPr>
                      <m:t>𝟔</m:t>
                    </m:r>
                  </m:oMath>
                </a14:m>
                <a:endParaRPr lang="de-DE" sz="1600" b="1" dirty="0">
                  <a:solidFill>
                    <a:srgbClr val="005555"/>
                  </a:solidFill>
                </a:endParaRPr>
              </a:p>
              <a:p>
                <a:pPr marL="285750" indent="-285750" algn="l">
                  <a:buFont typeface="Wingdings" panose="05000000000000000000" pitchFamily="2" charset="2"/>
                  <a:buChar char="Ø"/>
                </a:pPr>
                <a:r>
                  <a:rPr lang="en-GB" sz="1600" b="1" dirty="0">
                    <a:solidFill>
                      <a:srgbClr val="005555"/>
                    </a:solidFill>
                  </a:rPr>
                  <a:t>Depending on energy (bias) and pressure</a:t>
                </a:r>
              </a:p>
            </p:txBody>
          </p:sp>
        </mc:Choice>
        <mc:Fallback xmlns="">
          <p:sp>
            <p:nvSpPr>
              <p:cNvPr id="14" name="TextBox 13">
                <a:extLst>
                  <a:ext uri="{FF2B5EF4-FFF2-40B4-BE49-F238E27FC236}">
                    <a16:creationId xmlns:a16="http://schemas.microsoft.com/office/drawing/2014/main" id="{620401C4-1296-90CF-2C75-8FAF42FA2403}"/>
                  </a:ext>
                </a:extLst>
              </p:cNvPr>
              <p:cNvSpPr txBox="1">
                <a:spLocks noRot="1" noChangeAspect="1" noMove="1" noResize="1" noEditPoints="1" noAdjustHandles="1" noChangeArrowheads="1" noChangeShapeType="1" noTextEdit="1"/>
              </p:cNvSpPr>
              <p:nvPr/>
            </p:nvSpPr>
            <p:spPr>
              <a:xfrm>
                <a:off x="6215514" y="5588151"/>
                <a:ext cx="4334520" cy="631198"/>
              </a:xfrm>
              <a:prstGeom prst="rect">
                <a:avLst/>
              </a:prstGeom>
              <a:blipFill>
                <a:blip r:embed="rId4"/>
                <a:stretch>
                  <a:fillRect l="-2672" t="-1942" r="-1547" b="-19417"/>
                </a:stretch>
              </a:blipFill>
            </p:spPr>
            <p:txBody>
              <a:bodyPr/>
              <a:lstStyle/>
              <a:p>
                <a:r>
                  <a:rPr lang="en-GB">
                    <a:noFill/>
                  </a:rPr>
                  <a:t> </a:t>
                </a:r>
              </a:p>
            </p:txBody>
          </p:sp>
        </mc:Fallback>
      </mc:AlternateContent>
    </p:spTree>
    <p:extLst>
      <p:ext uri="{BB962C8B-B14F-4D97-AF65-F5344CB8AC3E}">
        <p14:creationId xmlns:p14="http://schemas.microsoft.com/office/powerpoint/2010/main" val="1420029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solid"/>
          <a:headEnd type="none" w="med" len="me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chorCtr="0">
        <a:spAutoFit/>
      </a:bodyPr>
      <a:lstStyle>
        <a:defPPr algn="l">
          <a:defRPr sz="1600" dirty="0" smtClean="0">
            <a:solidFill>
              <a:srgbClr val="005555"/>
            </a:solidFill>
          </a:defRPr>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IPP 2022_Final_v20.potx" id="{82F7FB6F-CED7-48D8-B2D7-CE590BD9F0F7}" vid="{EFD4C0C3-9C16-4188-8AA9-EB152123AD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IPP 2022_Final</Template>
  <TotalTime>3307</TotalTime>
  <Words>1900</Words>
  <Application>Microsoft Office PowerPoint</Application>
  <PresentationFormat>Widescreen</PresentationFormat>
  <Paragraphs>245</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.SF NS Symbols Regular</vt:lpstr>
      <vt:lpstr>Arial</vt:lpstr>
      <vt:lpstr>Arial Narrow</vt:lpstr>
      <vt:lpstr>Calibri</vt:lpstr>
      <vt:lpstr>Cambria Math</vt:lpstr>
      <vt:lpstr>Symbol</vt:lpstr>
      <vt:lpstr>Wingdings</vt:lpstr>
      <vt:lpstr>Wingdings 3</vt:lpstr>
      <vt:lpstr>IPP</vt:lpstr>
      <vt:lpstr>think-cell Folie</vt:lpstr>
      <vt:lpstr>Boronization in ITER:  ITER requests and PWIE activities</vt:lpstr>
      <vt:lpstr>Content</vt:lpstr>
      <vt:lpstr>PowerPoint Presentation</vt:lpstr>
      <vt:lpstr>ITER’s open questions w.r.t boron taken from 34th ITPA DivSOL Uji Kyoto – T. Wauters</vt:lpstr>
      <vt:lpstr>ITER’s open questions w.r.t boron taken from 34th ITPA DivSOL Uji Kyoto – T. Wauters</vt:lpstr>
      <vt:lpstr>ITER’s open questions w.r.t boron taken from 34th ITPA DivSOL Uji Kyoto – T. Wauters</vt:lpstr>
      <vt:lpstr>PowerPoint Presentation</vt:lpstr>
      <vt:lpstr>Hydrogen retention in boron co-deposits</vt:lpstr>
      <vt:lpstr>Hydrogen retention in boron co-deposits</vt:lpstr>
      <vt:lpstr>Hydrogen retention in boron co-deposits</vt:lpstr>
      <vt:lpstr>Hydrogen retention in boron co-deposits</vt:lpstr>
      <vt:lpstr>Hydrogen retention in boron co-deposits</vt:lpstr>
      <vt:lpstr>Hydrogen retention in boron co-deposits</vt:lpstr>
      <vt:lpstr>PowerPoint Presentation</vt:lpstr>
      <vt:lpstr>Boronization layer lifetime</vt:lpstr>
      <vt:lpstr>Boronization layer lifetime</vt:lpstr>
      <vt:lpstr>Boronization layer lifetime</vt:lpstr>
      <vt:lpstr>Boronization layer lifetime</vt:lpstr>
      <vt:lpstr>Boronization layer lifetime</vt:lpstr>
      <vt:lpstr>Boronization layer lifetime</vt:lpstr>
      <vt:lpstr>Boronization layer lifetime</vt:lpstr>
      <vt:lpstr>Boronization layer lifetime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 </dc:title>
  <dc:creator>MadMax</dc:creator>
  <cp:lastModifiedBy>MadMax</cp:lastModifiedBy>
  <cp:revision>848</cp:revision>
  <dcterms:created xsi:type="dcterms:W3CDTF">2022-09-28T08:39:11Z</dcterms:created>
  <dcterms:modified xsi:type="dcterms:W3CDTF">2024-04-11T08:04:46Z</dcterms:modified>
</cp:coreProperties>
</file>