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FE_C2D1F53F.xml" ContentType="application/vnd.ms-powerpoint.comments+xml"/>
  <Override PartName="/ppt/notesSlides/notesSlide6.xml" ContentType="application/vnd.openxmlformats-officedocument.presentationml.notesSlide+xml"/>
  <Override PartName="/ppt/comments/modernComment_324_858F9597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comments/modernComment_321_380ACDE0.xml" ContentType="application/vnd.ms-powerpoint.comments+xml"/>
  <Override PartName="/ppt/comments/modernComment_322_D90DE4F7.xml" ContentType="application/vnd.ms-powerpoint.comments+xml"/>
  <Override PartName="/ppt/comments/modernComment_320_C9DA1BA5.xml" ContentType="application/vnd.ms-powerpoint.comments+xml"/>
  <Override PartName="/ppt/notesSlides/notesSlide9.xml" ContentType="application/vnd.openxmlformats-officedocument.presentationml.notesSlide+xml"/>
  <Override PartName="/ppt/comments/modernComment_309_5E3EBDAC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5"/>
  </p:notesMasterIdLst>
  <p:sldIdLst>
    <p:sldId id="256" r:id="rId4"/>
    <p:sldId id="641" r:id="rId5"/>
    <p:sldId id="790" r:id="rId6"/>
    <p:sldId id="806" r:id="rId7"/>
    <p:sldId id="766" r:id="rId8"/>
    <p:sldId id="811" r:id="rId9"/>
    <p:sldId id="804" r:id="rId10"/>
    <p:sldId id="768" r:id="rId11"/>
    <p:sldId id="779" r:id="rId12"/>
    <p:sldId id="801" r:id="rId13"/>
    <p:sldId id="802" r:id="rId14"/>
    <p:sldId id="810" r:id="rId15"/>
    <p:sldId id="803" r:id="rId16"/>
    <p:sldId id="800" r:id="rId17"/>
    <p:sldId id="808" r:id="rId18"/>
    <p:sldId id="777" r:id="rId19"/>
    <p:sldId id="807" r:id="rId20"/>
    <p:sldId id="764" r:id="rId21"/>
    <p:sldId id="809" r:id="rId22"/>
    <p:sldId id="780" r:id="rId23"/>
    <p:sldId id="799" r:id="rId24"/>
    <p:sldId id="769" r:id="rId25"/>
    <p:sldId id="765" r:id="rId26"/>
    <p:sldId id="767" r:id="rId27"/>
    <p:sldId id="797" r:id="rId28"/>
    <p:sldId id="778" r:id="rId29"/>
    <p:sldId id="763" r:id="rId30"/>
    <p:sldId id="787" r:id="rId31"/>
    <p:sldId id="788" r:id="rId32"/>
    <p:sldId id="792" r:id="rId33"/>
    <p:sldId id="772" r:id="rId34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5A0C03-618F-D79B-2E52-6872FD5CFB62}" name="mgroth" initials="MG" userId="mgroth" providerId="None"/>
  <p188:author id="{63B95A06-956C-592C-B196-536319DD7929}" name="Virtanen Pyry" initials="PV" userId="S::pyry.l.virtanen@aalto.fi::f7e71315-1e1f-4bc5-9838-c19578b5c0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C63A"/>
    <a:srgbClr val="FF8600"/>
    <a:srgbClr val="FF00FF"/>
    <a:srgbClr val="C6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A2735-6F64-DC4B-01E2-F078B31218B4}" v="917" dt="2024-04-09T12:19:02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8"/>
    <p:restoredTop sz="94558"/>
  </p:normalViewPr>
  <p:slideViewPr>
    <p:cSldViewPr snapToGrid="0" snapToObjects="1">
      <p:cViewPr varScale="1">
        <p:scale>
          <a:sx n="116" d="100"/>
          <a:sy n="116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omments/modernComment_2FE_C2D1F5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021BBE-5AF2-8940-BBC0-07BBBCF8B6A8}" authorId="{FA5A0C03-618F-D79B-2E52-6872FD5CFB62}" created="2024-04-03T10:27:30.251">
    <pc:sldMkLst xmlns:pc="http://schemas.microsoft.com/office/powerpoint/2013/main/command">
      <pc:docMk/>
      <pc:sldMk cId="3268539711" sldId="766"/>
    </pc:sldMkLst>
    <p188:txBody>
      <a:bodyPr/>
      <a:lstStyle/>
      <a:p>
        <a:r>
          <a:rPr lang="en-US"/>
          <a:t>We could show figures zooming into the divertor …</a:t>
        </a:r>
      </a:p>
    </p188:txBody>
  </p188:cm>
</p188:cmLst>
</file>

<file path=ppt/comments/modernComment_309_5E3EBD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52C66D-11CC-9C4B-B9C0-E0C2BF1C4B9D}" authorId="{FA5A0C03-618F-D79B-2E52-6872FD5CFB62}" created="2024-04-03T14:01:45.8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81170092" sldId="777"/>
      <ac:spMk id="3" creationId="{4615D844-F350-C9A3-88F7-72C2E19F9801}"/>
      <ac:txMk cp="654">
        <ac:context len="813" hash="1712890695"/>
      </ac:txMk>
    </ac:txMkLst>
    <p188:pos x="8606320" y="4373778"/>
    <p188:txBody>
      <a:bodyPr/>
      <a:lstStyle/>
      <a:p>
        <a:r>
          <a:rPr lang="en-US"/>
          <a:t>Further clarify!</a:t>
        </a:r>
      </a:p>
    </p188:txBody>
  </p188:cm>
  <p188:cm id="{6895B5C2-BF7E-1F43-95E3-C447CD851589}" authorId="{FA5A0C03-618F-D79B-2E52-6872FD5CFB62}" created="2024-04-03T14:02:20.3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81170092" sldId="777"/>
      <ac:spMk id="3" creationId="{4615D844-F350-C9A3-88F7-72C2E19F9801}"/>
      <ac:txMk cp="654">
        <ac:context len="813" hash="1712890695"/>
      </ac:txMk>
    </ac:txMkLst>
    <p188:pos x="8606320" y="4373778"/>
    <p188:txBody>
      <a:bodyPr/>
      <a:lstStyle/>
      <a:p>
        <a:r>
          <a:rPr lang="en-US"/>
          <a:t>Should this bullet point not be further up? Describing the method?</a:t>
        </a:r>
      </a:p>
    </p188:txBody>
  </p188:cm>
</p188:cmLst>
</file>

<file path=ppt/comments/modernComment_320_C9DA1B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C1F7AA-C9CB-DA4F-BA48-40F28B0CE645}" authorId="{FA5A0C03-618F-D79B-2E52-6872FD5CFB62}" created="2024-04-03T13:56:12.498">
    <pc:sldMkLst xmlns:pc="http://schemas.microsoft.com/office/powerpoint/2013/main/command">
      <pc:docMk/>
      <pc:sldMk cId="3386514341" sldId="800"/>
    </pc:sldMkLst>
    <p188:txBody>
      <a:bodyPr/>
      <a:lstStyle/>
      <a:p>
        <a:r>
          <a:rPr lang="en-US"/>
          <a:t>Henri: 10% into the ELM cycle" is relative to an arbitrary starting point and can be left out. The ELM peak should generally last less than 10% of the cycle, perhaps 1-5% depending on the case and observed quantity. I originally suggested 10% as a conservative upper bound. The 60-90% can be stated as relative to the ELM crash.
Mathias: slide needs more work/better wording</a:t>
        </a:r>
      </a:p>
    </p188:txBody>
  </p188:cm>
  <p188:cm id="{BD0C4C6B-A965-2B4F-9453-4A949E75EE93}" authorId="{FA5A0C03-618F-D79B-2E52-6872FD5CFB62}" created="2024-04-08T11:13:44.649">
    <pc:sldMkLst xmlns:pc="http://schemas.microsoft.com/office/powerpoint/2013/main/command">
      <pc:docMk/>
      <pc:sldMk cId="3386514341" sldId="800"/>
    </pc:sldMkLst>
    <p188:txBody>
      <a:bodyPr/>
      <a:lstStyle/>
      <a:p>
        <a:r>
          <a:rPr lang="en-US"/>
          <a:t>To be stated verbally: 
ELM implementation example: If a case has 100 seconds of total time associated to it 1% ELMs means that the weight for the ELM case is 1 second and 99 seconds for the inter-ELM case</a:t>
        </a:r>
      </a:p>
    </p188:txBody>
  </p188:cm>
</p188:cmLst>
</file>

<file path=ppt/comments/modernComment_321_380ACD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8DB8AA-858E-394C-BD2A-8A1F496A1586}" authorId="{FA5A0C03-618F-D79B-2E52-6872FD5CFB62}" created="2024-04-03T13:40:40.7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40232160" sldId="801"/>
      <ac:picMk id="3" creationId="{EE9E32AB-9683-CA09-9A5B-E7A46F0882C4}"/>
    </ac:deMkLst>
    <p188:txBody>
      <a:bodyPr/>
      <a:lstStyle/>
      <a:p>
        <a:r>
          <a:rPr lang="en-US"/>
          <a:t>Is this one particular poloidal, representative ring? Or an averaged poloidal ring?
Do we have a figure that indicates the s-coordinate (that could be pasted into the figure in PowerPoint)?</a:t>
        </a:r>
      </a:p>
    </p188:txBody>
  </p188:cm>
  <p188:cm id="{DA1DA31C-4B58-D04F-A864-23BEF2350601}" authorId="{FA5A0C03-618F-D79B-2E52-6872FD5CFB62}" created="2024-04-03T13:46:06.1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40232160" sldId="801"/>
      <ac:spMk id="8" creationId="{EF5D0CDF-E3D4-1078-E7CC-7A73CB59EC4A}"/>
      <ac:txMk cp="540" len="88">
        <ac:context len="630" hash="2167108768"/>
      </ac:txMk>
    </ac:txMkLst>
    <p188:pos x="2036421" y="3648781"/>
    <p188:txBody>
      <a:bodyPr/>
      <a:lstStyle/>
      <a:p>
        <a:r>
          <a:rPr lang="en-US"/>
          <a:t>Why is the erosion discrete in the figure? What’s the difference between the skinny and the broader bars?</a:t>
        </a:r>
      </a:p>
    </p188:txBody>
  </p188:cm>
  <p188:cm id="{FBD97C57-C5F8-4FE7-981C-2A1693EA178F}" authorId="{63B95A06-956C-592C-B196-536319DD7929}" created="2024-04-05T08:41:37.335">
    <pc:sldMkLst xmlns:pc="http://schemas.microsoft.com/office/powerpoint/2013/main/command">
      <pc:docMk/>
      <pc:sldMk cId="940232160" sldId="801"/>
    </pc:sldMkLst>
    <p188:txBody>
      <a:bodyPr/>
      <a:lstStyle/>
      <a:p>
        <a:r>
          <a:rPr lang="en-GB"/>
          <a:t>Rerun plotting
</a:t>
        </a:r>
      </a:p>
    </p188:txBody>
  </p188:cm>
</p188:cmLst>
</file>

<file path=ppt/comments/modernComment_322_D90DE4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110ED5-B02C-9943-BF45-BA49D141DEDB}" authorId="{FA5A0C03-618F-D79B-2E52-6872FD5CFB62}" created="2024-04-03T13:50:21.445">
    <pc:sldMkLst xmlns:pc="http://schemas.microsoft.com/office/powerpoint/2013/main/command">
      <pc:docMk/>
      <pc:sldMk cId="3641566455" sldId="802"/>
    </pc:sldMkLst>
    <p188:txBody>
      <a:bodyPr/>
      <a:lstStyle/>
      <a:p>
        <a:r>
          <a:rPr lang="en-US"/>
          <a:t>Figure of the predicted flow pattern (e.g., 2D contour plot)?</a:t>
        </a:r>
      </a:p>
    </p188:txBody>
  </p188:cm>
</p188:cmLst>
</file>

<file path=ppt/comments/modernComment_324_858F95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483589-6F3F-6C4A-AB40-62A723A6B887}" authorId="{FA5A0C03-618F-D79B-2E52-6872FD5CFB62}" created="2024-04-03T10:26:51.185">
    <pc:sldMkLst xmlns:pc="http://schemas.microsoft.com/office/powerpoint/2013/main/command">
      <pc:docMk/>
      <pc:sldMk cId="2240779671" sldId="804"/>
    </pc:sldMkLst>
    <p188:txBody>
      <a:bodyPr/>
      <a:lstStyle/>
      <a:p>
        <a:r>
          <a:rPr lang="en-US"/>
          <a:t>Already covered on the previous slide: what is the difference between V5 and V-C? </a:t>
        </a:r>
      </a:p>
    </p188:txBody>
  </p188:cm>
  <p188:cm id="{9276519F-C736-E844-AA58-29BD572D6611}" authorId="{FA5A0C03-618F-D79B-2E52-6872FD5CFB62}" created="2024-04-03T13:34:29.86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40779671" sldId="804"/>
      <ac:spMk id="3" creationId="{AEF32343-7058-C0EC-07D2-337B3F4E2B67}"/>
      <ac:txMk cp="166" len="57">
        <ac:context len="331" hash="1980826179"/>
      </ac:txMk>
    </ac:txMkLst>
    <p188:pos x="2286774" y="3769753"/>
    <p188:txBody>
      <a:bodyPr/>
      <a:lstStyle/>
      <a:p>
        <a:r>
          <a:rPr lang="en-US"/>
          <a:t>the weighted sum of the erosion/deposition profiles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3T10:45:25.7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27027 14561 16383 0 0,'0'-3'0'0'0,"0"-1"0"0"0,0-4 0 0 0,0-1 0 0 0,0-2 0 0 0,-4-2 0 0 0,-2-2 0 0 0,1 1 0 0 0,-2 2 0 0 0,0 1 0 0 0,-1 0 0 0 0,1 1 0 0 0,0-1 0 0 0,1 1 0 0 0,1-2 0 0 0,1 1 0 0 0,0-1 0 0 0,1 0 0 0 0,1 0 0 0 0,2 2 0 0 0,0-2 0 0 0,0 0 0 0 0,-1 0 0 0 0,-2 0 0 0 0,1 0 0 0 0,0 1 0 0 0,1-3 0 0 0,-1-1 0 0 0,0 2 0 0 0,-1-2 0 0 0,0 2 0 0 0,-1 1 0 0 0,0 0 0 0 0,1 0 0 0 0,-2 0 0 0 0,0 0 0 0 0,0 0 0 0 0,-2 2 0 0 0,0-2 0 0 0,-1-2 0 0 0,-1 0 0 0 0,0-1 0 0 0,-1 2 0 0 0,2-3 0 0 0,1 1 0 0 0,-1 1 0 0 0,-1-1 0 0 0,2 2 0 0 0,-1 1 0 0 0,3 0 0 0 0,-2 0 0 0 0,-2 0 0 0 0,3 1 0 0 0,-3-1 0 0 0,1-1 0 0 0,-2-4 0 0 0,2 1 0 0 0,-2 0 0 0 0,3 0 0 0 0,2 3 0 0 0,2 0 0 0 0,-1-1 0 0 0,0 2 0 0 0,1 2 0 0 0,0-2 0 0 0,-1 0 0 0 0,-1 1 0 0 0,-1-1 0 0 0,1 0 0 0 0,-1 0 0 0 0,1 2 0 0 0,0-2 0 0 0,0 0 0 0 0,-1 0 0 0 0,2 0 0 0 0,-3 0 0 0 0,2 1 0 0 0,-2 0 0 0 0,1-1 0 0 0,2 0 0 0 0,2 0 0 0 0,-1 1 0 0 0,3-1 0 0 0,0 0 0 0 0,0 0 0 0 0,1 0 0 0 0,3 0 0 0 0,-1 2 0 0 0,-2-2 0 0 0,1 0 0 0 0,-1 0 0 0 0,1 0 0 0 0,-2 1 0 0 0,0-1 0 0 0,0-2 0 0 0,0 1 0 0 0,0-2 0 0 0,-2 2 0 0 0,2-1 0 0 0,0 1 0 0 0,0 1 0 0 0,-1 0 0 0 0,-2 0 0 0 0,0 0 0 0 0,1 2 0 0 0,0-2 0 0 0,2 0 0 0 0,-1 0 0 0 0,1 1 0 0 0,0-1 0 0 0,0 0 0 0 0,-2-1 0 0 0,0-2 0 0 0,-1 1 0 0 0,1 1 0 0 0,1-1 0 0 0,0 1 0 0 0,-1 1 0 0 0,2 0 0 0 0,-1-1 0 0 0,-2-2 0 0 0,0 1 0 0 0,2 0 0 0 0,0 1 0 0 0,-1 1 0 0 0,2 0 0 0 0,0 0 0 0 0,-2 0 0 0 0,-1 0 0 0 0,0 2 0 0 0,2-2 0 0 0,-1 0 0 0 0,-1 0 0 0 0,-1-1 0 0 0,2-2 0 0 0,0 0 0 0 0,1 2 0 0 0,-1 0 0 0 0,2 1 0 0 0,0 0 0 0 0,0-3 0 0 0,-2 1 0 0 0,0 1 0 0 0,0-2 0 0 0,-1 2 0 0 0,1 1 0 0 0,2 0 0 0 0,-1 0 0 0 0,1 0 0 0 0,0 0 0 0 0,0 1 0 0 0,0-1 0 0 0,3-1 0 0 0,0-1 0 0 0,-1-2 0 0 0,0-2 0 0 0,-1 4 0 0 0,3-1 0 0 0,-1 1 0 0 0,0 2 0 0 0,-1-2 0 0 0,1 4 0 0 0,1-2 0 0 0,-1 0 0 0 0,-1 0 0 0 0,0 1 0 0 0,-2-1 0 0 0,0 0 0 0 0,3 2 0 0 0,0-2 0 0 0,1-3 0 0 0,1 2 0 0 0,-2-2 0 0 0,3 2 0 0 0,-2 0 0 0 0,0 0 0 0 0,2-2 0 0 0,-2 0 0 0 0,-2 2 0 0 0,1-2 0 0 0,-1 3 0 0 0,0-2 0 0 0,1-1 0 0 0,0 1 0 0 0,0-1 0 0 0,-1 3 0 0 0,3-1 0 0 0,-1 1 0 0 0,1 0 0 0 0,-1 0 0 0 0,-1 1 0 0 0,-1-1 0 0 0,-1 1 0 0 0,-1 0 0 0 0,0-1 0 0 0,0 0 0 0 0,0 0 0 0 0,1 0 0 0 0,2 0 0 0 0,0 2 0 0 0,1-5 0 0 0,3 2 0 0 0,-2-2 0 0 0,1 0 0 0 0,-2 4 0 0 0,-1-3 0 0 0,0 2 0 0 0,-1 0 0 0 0,1 0 0 0 0,0 0 0 0 0,-2-1 0 0 0,2-3 0 0 0,0-1 0 0 0,0 1 0 0 0,-2 2 0 0 0,3-1 0 0 0,-1 2 0 0 0,0 1 0 0 0,-1 0 0 0 0,2 0 0 0 0,-1 0 0 0 0,0 1 0 0 0,0-1 0 0 0,1 0 0 0 0,-1-1 0 0 0,2-2 0 0 0,-1 2 0 0 0,3-1 0 0 0,-1 0 0 0 0,-2 2 0 0 0,-1 0 0 0 0,1 0 0 0 0,0 1 0 0 0,1-1 0 0 0,2-2 0 0 0,-1 0 0 0 0,-1 0 0 0 0,0 0 0 0 0,-3 1 0 0 0,0 1 0 0 0,0 0 0 0 0,1 0 0 0 0,0 0 0 0 0,0 0 0 0 0,1 0 0 0 0,0 1 0 0 0,0-3 0 0 0,0 0 0 0 0,0 0 0 0 0,-2 1 0 0 0,2-3 0 0 0,2 1 0 0 0,-1 0 0 0 0,1-1 0 0 0,-4 1 0 0 0,2-3 0 0 0,3 1 0 0 0,-1 1 0 0 0,1 2 0 0 0,1 0 0 0 0,0 2 0 0 0,-1 0 0 0 0,3 0 0 0 0,0-1 0 0 0,1-1 0 0 0,-2 0 0 0 0,0-2 0 0 0,-1 0 0 0 0,-3 2 0 0 0,1-1 0 0 0,-2 2 0 0 0,-1 0 0 0 0,2 1 0 0 0,1 2 0 0 0,-1 1 0 0 0,2 0 0 0 0,2 0 0 0 0,0-3 0 0 0,2-3 0 0 0,0-2 0 0 0,2 1 0 0 0,-1 1 0 0 0,-1 1 0 0 0,0 0 0 0 0,2 4 0 0 0,-1 0 0 0 0,-1 1 0 0 0,0 0 0 0 0,-1 1 0 0 0,0 3 0 0 0,3-2 0 0 0,1 2 0 0 0,0 2 0 0 0,0 0 0 0 0,0 2 0 0 0,0 1 0 0 0,-2 0 0 0 0,0 0 0 0 0,1 0 0 0 0,-1 0 0 0 0,1 0 0 0 0,-2 0 0 0 0,4 1 0 0 0,-1-1 0 0 0,1 0 0 0 0,-1 0 0 0 0,0 0 0 0 0,-1 0 0 0 0,0 0 0 0 0,-1 0 0 0 0,1 0 0 0 0,-1 0 0 0 0,-1 0 0 0 0,2 0 0 0 0,-1 0 0 0 0,0 0 0 0 0,-1 0 0 0 0,2 0 0 0 0,-1 0 0 0 0,1 0 0 0 0,-1 0 0 0 0,-1 0 0 0 0,2 0 0 0 0,-1 0 0 0 0,0 0 0 0 0,1 0 0 0 0,-1 0 0 0 0,-1 0 0 0 0,2 0 0 0 0,-1 0 0 0 0,1 0 0 0 0,0 2 0 0 0,3 0 0 0 0,-1 1 0 0 0,-1 0 0 0 0,1-2 0 0 0,1-1 0 0 0,1 1 0 0 0,1-1 0 0 0,0 0 0 0 0,0 2 0 0 0,-2 0 0 0 0,0 1 0 0 0,-1-2 0 0 0,-3 3 0 0 0,1 0 0 0 0,-1-1 0 0 0,2 1 0 0 0,-2 2 0 0 0,1 2 0 0 0,-2 2 0 0 0,0 0 0 0 0,1 2 0 0 0,-1-1 0 0 0,2 2 0 0 0,-1-1 0 0 0,-1 0 0 0 0,2-3 0 0 0,-1 1 0 0 0,1-1 0 0 0,-1 2 0 0 0,-1-2 0 0 0,1 0 0 0 0,1-1 0 0 0,-1 0 0 0 0,1-1 0 0 0,1 1 0 0 0,1 0 0 0 0,0 0 0 0 0,-1 0 0 0 0,0 0 0 0 0,-2-4 0 0 0,3 1 0 0 0,3 1 0 0 0,-1 2 0 0 0,3 2 0 0 0,2 0 0 0 0,-2 1 0 0 0,-2 1 0 0 0,-3-1 0 0 0,0-5 0 0 0,-2 1 0 0 0,-1 1 0 0 0,2 0 0 0 0,1 1 0 0 0,-3 2 0 0 0,-1 1 0 0 0,1-3 0 0 0,-1 0 0 0 0,0 0 0 0 0,0 1 0 0 0,-2 0 0 0 0,0 1 0 0 0,-1 1 0 0 0,-1 1 0 0 0,-2 2 0 0 0,2-1 0 0 0,-1 0 0 0 0,1-1 0 0 0,-2 0 0 0 0,-1-1 0 0 0,-1 0 0 0 0,0 1 0 0 0,2 3 0 0 0,2 2 0 0 0,-1-3 0 0 0,1 1 0 0 0,0 0 0 0 0,1-1 0 0 0,2 1 0 0 0,-1-3 0 0 0,2 0 0 0 0,0-1 0 0 0,-4 0 0 0 0,0 0 0 0 0,1 0 0 0 0,1 1 0 0 0,-1 2 0 0 0,0-3 0 0 0,1 1 0 0 0,0 1 0 0 0,2-2 0 0 0,-1 1 0 0 0,-2-1 0 0 0,2 1 0 0 0,1-1 0 0 0,0-1 0 0 0,0 1 0 0 0,0 2 0 0 0,0-1 0 0 0,-4 2 0 0 0,0-2 0 0 0,-1 1 0 0 0,-2-1 0 0 0,-2-1 0 0 0,-2 0 0 0 0,2 0 0 0 0,-2-2 0 0 0,0 2 0 0 0,-2 0 0 0 0,5 0 0 0 0,-1-1 0 0 0,0 1 0 0 0,1 0 0 0 0,-2 0 0 0 0,2-1 0 0 0,0 0 0 0 0,0 1 0 0 0,0 3 0 0 0,-1-2 0 0 0,2 4 0 0 0,-1 0 0 0 0,1 2 0 0 0,0-2 0 0 0,2 1 0 0 0,0-1 0 0 0,0 0 0 0 0,1 3 0 0 0,2-1 0 0 0,-4-4 0 0 0,-1 1 0 0 0,-2-1 0 0 0,-1 0 0 0 0,0-1 0 0 0,-1 1 0 0 0,2-2 0 0 0,1-1 0 0 0,-2 1 0 0 0,2-1 0 0 0,-2-1 0 0 0,-1 1 0 0 0,3 1 0 0 0,0 2 0 0 0,-1-1 0 0 0,1 0 0 0 0,-1-1 0 0 0,0-1 0 0 0,1 1 0 0 0,0-1 0 0 0,-2-1 0 0 0,1 1 0 0 0,-1-1 0 0 0,-1 1 0 0 0,0-1 0 0 0,0 1 0 0 0,0 0 0 0 0,0 0 0 0 0,0 0 0 0 0,0 1 0 0 0,0 2 0 0 0,0 1 0 0 0,0 2 0 0 0,0 1 0 0 0,0-2 0 0 0,0 0 0 0 0,0 1 0 0 0,0-4 0 0 0,0 1 0 0 0,0-2 0 0 0,0-1 0 0 0,0 0 0 0 0,0 0 0 0 0,0 0 0 0 0,0-2 0 0 0,0 2 0 0 0,0 0 0 0 0,0-1 0 0 0,0 1 0 0 0,0 0 0 0 0,0 0 0 0 0,0 0 0 0 0,0 1 0 0 0,1 2 0 0 0,2-1 0 0 0,0-1 0 0 0,0 1 0 0 0,-2-2 0 0 0,0 0 0 0 0,-1 0 0 0 0,0 0 0 0 0,0-1 0 0 0,0 1 0 0 0,3 0 0 0 0,-1-1 0 0 0,0 1 0 0 0,1 0 0 0 0,-2 0 0 0 0,-1-2 0 0 0,2 2 0 0 0,-2 0 0 0 0,0 0 0 0 0,0 0 0 0 0,0 0 0 0 0,0-1 0 0 0,0 3 0 0 0,0 0 0 0 0,0 0 0 0 0,0 1 0 0 0,0-3 0 0 0,0 1 0 0 0,0-1 0 0 0,0 0 0 0 0,0 0 0 0 0,0 0 0 0 0,0-2 0 0 0,0 2 0 0 0,0 0 0 0 0,-3 2 0 0 0,0 0 0 0 0,-1 1 0 0 0,-1-2 0 0 0,0 0 0 0 0,0 2 0 0 0,1 0 0 0 0,-2 1 0 0 0,-2 1 0 0 0,1-1 0 0 0,0 0 0 0 0,-2 0 0 0 0,-1 1 0 0 0,-1 0 0 0 0,0-1 0 0 0,1-1 0 0 0,0-2 0 0 0,1 1 0 0 0,0 1 0 0 0,1 1 0 0 0,0 3 0 0 0,-2-2 0 0 0,-1 3 0 0 0,3-3 0 0 0,-2 0 0 0 0,3-2 0 0 0,2-2 0 0 0,-1 0 0 0 0,1-1 0 0 0,1 0 0 0 0,-5-1 0 0 0,4 1 0 0 0,-1 0 0 0 0,2-2 0 0 0,0 2 0 0 0,0 0 0 0 0,-2-1 0 0 0,2 1 0 0 0,-3 0 0 0 0,0 0 0 0 0,0 0 0 0 0,2 0 0 0 0,-2-2 0 0 0,3 5 0 0 0,-3-1 0 0 0,1 0 0 0 0,1 0 0 0 0,-1 0 0 0 0,-1-2 0 0 0,1 0 0 0 0,-4 2 0 0 0,-1 1 0 0 0,0-2 0 0 0,1 0 0 0 0,0 1 0 0 0,1-1 0 0 0,-1-1 0 0 0,-1-3 0 0 0,-1 0 0 0 0,2 1 0 0 0,2-1 0 0 0,-2 2 0 0 0,-1 0 0 0 0,1 4 0 0 0,-2-2 0 0 0,1 2 0 0 0,-2-2 0 0 0,1-1 0 0 0,0 0 0 0 0,-1 0 0 0 0,2 0 0 0 0,-1 0 0 0 0,-1 0 0 0 0,1 0 0 0 0,-1-2 0 0 0,1 2 0 0 0,0 0 0 0 0,0 0 0 0 0,0-2 0 0 0,0-1 0 0 0,2 0 0 0 0,0 0 0 0 0,1 2 0 0 0,-1-3 0 0 0,-4-1 0 0 0,0-1 0 0 0,2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3T11:55:38.8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27027 14561 16383 0 0,'0'-3'0'0'0,"0"-1"0"0"0,0-4 0 0 0,0-1 0 0 0,0-2 0 0 0,-4-2 0 0 0,-2-2 0 0 0,1 1 0 0 0,-2 2 0 0 0,0 1 0 0 0,-1 0 0 0 0,1 1 0 0 0,0-1 0 0 0,1 1 0 0 0,1-2 0 0 0,1 1 0 0 0,0-1 0 0 0,1 0 0 0 0,1 0 0 0 0,2 2 0 0 0,0-2 0 0 0,0 0 0 0 0,-1 0 0 0 0,-2 0 0 0 0,1 0 0 0 0,0 1 0 0 0,1-3 0 0 0,-1-1 0 0 0,0 2 0 0 0,-1-2 0 0 0,0 2 0 0 0,-1 1 0 0 0,0 0 0 0 0,1 0 0 0 0,-2 0 0 0 0,0 0 0 0 0,0 0 0 0 0,-2 2 0 0 0,0-2 0 0 0,-1-2 0 0 0,-1 0 0 0 0,0-1 0 0 0,-1 2 0 0 0,2-3 0 0 0,1 1 0 0 0,-1 1 0 0 0,-1-1 0 0 0,2 2 0 0 0,-1 1 0 0 0,3 0 0 0 0,-2 0 0 0 0,-2 0 0 0 0,3 1 0 0 0,-3-1 0 0 0,1-1 0 0 0,-2-4 0 0 0,2 1 0 0 0,-2 0 0 0 0,3 0 0 0 0,2 3 0 0 0,2 0 0 0 0,-1-1 0 0 0,0 2 0 0 0,1 2 0 0 0,0-2 0 0 0,-1 0 0 0 0,-1 1 0 0 0,-1-1 0 0 0,1 0 0 0 0,-1 0 0 0 0,1 2 0 0 0,0-2 0 0 0,0 0 0 0 0,-1 0 0 0 0,2 0 0 0 0,-3 0 0 0 0,2 1 0 0 0,-2 0 0 0 0,1-1 0 0 0,2 0 0 0 0,2 0 0 0 0,-1 1 0 0 0,3-1 0 0 0,0 0 0 0 0,0 0 0 0 0,1 0 0 0 0,3 0 0 0 0,-1 2 0 0 0,-2-2 0 0 0,1 0 0 0 0,-1 0 0 0 0,1 0 0 0 0,-2 1 0 0 0,0-1 0 0 0,0-2 0 0 0,0 1 0 0 0,0-2 0 0 0,-2 2 0 0 0,2-1 0 0 0,0 1 0 0 0,0 1 0 0 0,-1 0 0 0 0,-2 0 0 0 0,0 0 0 0 0,1 2 0 0 0,0-2 0 0 0,2 0 0 0 0,-1 0 0 0 0,1 1 0 0 0,0-1 0 0 0,0 0 0 0 0,-2-1 0 0 0,0-2 0 0 0,-1 1 0 0 0,1 1 0 0 0,1-1 0 0 0,0 1 0 0 0,-1 1 0 0 0,2 0 0 0 0,-1-1 0 0 0,-2-2 0 0 0,0 1 0 0 0,2 0 0 0 0,0 1 0 0 0,-1 1 0 0 0,2 0 0 0 0,0 0 0 0 0,-2 0 0 0 0,-1 0 0 0 0,0 2 0 0 0,2-2 0 0 0,-1 0 0 0 0,-1 0 0 0 0,-1-1 0 0 0,2-2 0 0 0,0 0 0 0 0,1 2 0 0 0,-1 0 0 0 0,2 1 0 0 0,0 0 0 0 0,0-3 0 0 0,-2 1 0 0 0,0 1 0 0 0,0-2 0 0 0,-1 2 0 0 0,1 1 0 0 0,2 0 0 0 0,-1 0 0 0 0,1 0 0 0 0,0 0 0 0 0,0 1 0 0 0,0-1 0 0 0,3-1 0 0 0,0-1 0 0 0,-1-2 0 0 0,0-2 0 0 0,-1 4 0 0 0,3-1 0 0 0,-1 1 0 0 0,0 2 0 0 0,-1-2 0 0 0,1 4 0 0 0,1-2 0 0 0,-1 0 0 0 0,-1 0 0 0 0,0 1 0 0 0,-2-1 0 0 0,0 0 0 0 0,3 2 0 0 0,0-2 0 0 0,1-3 0 0 0,1 2 0 0 0,-2-2 0 0 0,3 2 0 0 0,-2 0 0 0 0,0 0 0 0 0,2-2 0 0 0,-2 0 0 0 0,-2 2 0 0 0,1-2 0 0 0,-1 3 0 0 0,0-2 0 0 0,1-1 0 0 0,0 1 0 0 0,0-1 0 0 0,-1 3 0 0 0,3-1 0 0 0,-1 1 0 0 0,1 0 0 0 0,-1 0 0 0 0,-1 1 0 0 0,-1-1 0 0 0,-1 1 0 0 0,-1 0 0 0 0,0-1 0 0 0,0 0 0 0 0,0 0 0 0 0,1 0 0 0 0,2 0 0 0 0,0 2 0 0 0,1-5 0 0 0,3 2 0 0 0,-2-2 0 0 0,1 0 0 0 0,-2 4 0 0 0,-1-3 0 0 0,0 2 0 0 0,-1 0 0 0 0,1 0 0 0 0,0 0 0 0 0,-2-1 0 0 0,2-3 0 0 0,0-1 0 0 0,0 1 0 0 0,-2 2 0 0 0,3-1 0 0 0,-1 2 0 0 0,0 1 0 0 0,-1 0 0 0 0,2 0 0 0 0,-1 0 0 0 0,0 1 0 0 0,0-1 0 0 0,1 0 0 0 0,-1-1 0 0 0,2-2 0 0 0,-1 2 0 0 0,3-1 0 0 0,-1 0 0 0 0,-2 2 0 0 0,-1 0 0 0 0,1 0 0 0 0,0 1 0 0 0,1-1 0 0 0,2-2 0 0 0,-1 0 0 0 0,-1 0 0 0 0,0 0 0 0 0,-3 1 0 0 0,0 1 0 0 0,0 0 0 0 0,1 0 0 0 0,0 0 0 0 0,0 0 0 0 0,1 0 0 0 0,0 1 0 0 0,0-3 0 0 0,0 0 0 0 0,0 0 0 0 0,-2 1 0 0 0,2-3 0 0 0,2 1 0 0 0,-1 0 0 0 0,1-1 0 0 0,-4 1 0 0 0,2-3 0 0 0,3 1 0 0 0,-1 1 0 0 0,1 2 0 0 0,1 0 0 0 0,0 2 0 0 0,-1 0 0 0 0,3 0 0 0 0,0-1 0 0 0,1-1 0 0 0,-2 0 0 0 0,0-2 0 0 0,-1 0 0 0 0,-3 2 0 0 0,1-1 0 0 0,-2 2 0 0 0,-1 0 0 0 0,2 1 0 0 0,1 2 0 0 0,-1 1 0 0 0,2 0 0 0 0,2 0 0 0 0,0-3 0 0 0,2-3 0 0 0,0-2 0 0 0,2 1 0 0 0,-1 1 0 0 0,-1 1 0 0 0,0 0 0 0 0,2 4 0 0 0,-1 0 0 0 0,-1 1 0 0 0,0 0 0 0 0,-1 1 0 0 0,0 3 0 0 0,3-2 0 0 0,1 2 0 0 0,0 2 0 0 0,0 0 0 0 0,0 2 0 0 0,0 1 0 0 0,-2 0 0 0 0,0 0 0 0 0,1 0 0 0 0,-1 0 0 0 0,1 0 0 0 0,-2 0 0 0 0,4 1 0 0 0,-1-1 0 0 0,1 0 0 0 0,-1 0 0 0 0,0 0 0 0 0,-1 0 0 0 0,0 0 0 0 0,-1 0 0 0 0,1 0 0 0 0,-1 0 0 0 0,-1 0 0 0 0,2 0 0 0 0,-1 0 0 0 0,0 0 0 0 0,-1 0 0 0 0,2 0 0 0 0,-1 0 0 0 0,1 0 0 0 0,-1 0 0 0 0,-1 0 0 0 0,2 0 0 0 0,-1 0 0 0 0,0 0 0 0 0,1 0 0 0 0,-1 0 0 0 0,-1 0 0 0 0,2 0 0 0 0,-1 0 0 0 0,1 0 0 0 0,0 2 0 0 0,3 0 0 0 0,-1 1 0 0 0,-1 0 0 0 0,1-2 0 0 0,1-1 0 0 0,1 1 0 0 0,1-1 0 0 0,0 0 0 0 0,0 2 0 0 0,-2 0 0 0 0,0 1 0 0 0,-1-2 0 0 0,-3 3 0 0 0,1 0 0 0 0,-1-1 0 0 0,2 1 0 0 0,-2 2 0 0 0,1 2 0 0 0,-2 2 0 0 0,0 0 0 0 0,1 2 0 0 0,-1-1 0 0 0,2 2 0 0 0,-1-1 0 0 0,-1 0 0 0 0,2-3 0 0 0,-1 1 0 0 0,1-1 0 0 0,-1 2 0 0 0,-1-2 0 0 0,1 0 0 0 0,1-1 0 0 0,-1 0 0 0 0,1-1 0 0 0,1 1 0 0 0,1 0 0 0 0,0 0 0 0 0,-1 0 0 0 0,0 0 0 0 0,-2-4 0 0 0,3 1 0 0 0,3 1 0 0 0,-1 2 0 0 0,3 2 0 0 0,2 0 0 0 0,-2 1 0 0 0,-2 1 0 0 0,-3-1 0 0 0,0-5 0 0 0,-2 1 0 0 0,-1 1 0 0 0,2 0 0 0 0,1 1 0 0 0,-3 2 0 0 0,-1 1 0 0 0,1-3 0 0 0,-1 0 0 0 0,0 0 0 0 0,0 1 0 0 0,-2 0 0 0 0,0 1 0 0 0,-1 1 0 0 0,-1 1 0 0 0,-2 2 0 0 0,2-1 0 0 0,-1 0 0 0 0,1-1 0 0 0,-2 0 0 0 0,-1-1 0 0 0,-1 0 0 0 0,0 1 0 0 0,2 3 0 0 0,2 2 0 0 0,-1-3 0 0 0,1 1 0 0 0,0 0 0 0 0,1-1 0 0 0,2 1 0 0 0,-1-3 0 0 0,2 0 0 0 0,0-1 0 0 0,-4 0 0 0 0,0 0 0 0 0,1 0 0 0 0,1 1 0 0 0,-1 2 0 0 0,0-3 0 0 0,1 1 0 0 0,0 1 0 0 0,2-2 0 0 0,-1 1 0 0 0,-2-1 0 0 0,2 1 0 0 0,1-1 0 0 0,0-1 0 0 0,0 1 0 0 0,0 2 0 0 0,0-1 0 0 0,-4 2 0 0 0,0-2 0 0 0,-1 1 0 0 0,-2-1 0 0 0,-2-1 0 0 0,-2 0 0 0 0,2 0 0 0 0,-2-2 0 0 0,0 2 0 0 0,-2 0 0 0 0,5 0 0 0 0,-1-1 0 0 0,0 1 0 0 0,1 0 0 0 0,-2 0 0 0 0,2-1 0 0 0,0 0 0 0 0,0 1 0 0 0,0 3 0 0 0,-1-2 0 0 0,2 4 0 0 0,-1 0 0 0 0,1 2 0 0 0,0-2 0 0 0,2 1 0 0 0,0-1 0 0 0,0 0 0 0 0,1 3 0 0 0,2-1 0 0 0,-4-4 0 0 0,-1 1 0 0 0,-2-1 0 0 0,-1 0 0 0 0,0-1 0 0 0,-1 1 0 0 0,2-2 0 0 0,1-1 0 0 0,-2 1 0 0 0,2-1 0 0 0,-2-1 0 0 0,-1 1 0 0 0,3 1 0 0 0,0 2 0 0 0,-1-1 0 0 0,1 0 0 0 0,-1-1 0 0 0,0-1 0 0 0,1 1 0 0 0,0-1 0 0 0,-2-1 0 0 0,1 1 0 0 0,-1-1 0 0 0,-1 1 0 0 0,0-1 0 0 0,0 1 0 0 0,0 0 0 0 0,0 0 0 0 0,0 0 0 0 0,0 1 0 0 0,0 2 0 0 0,0 1 0 0 0,0 2 0 0 0,0 1 0 0 0,0-2 0 0 0,0 0 0 0 0,0 1 0 0 0,0-4 0 0 0,0 1 0 0 0,0-2 0 0 0,0-1 0 0 0,0 0 0 0 0,0 0 0 0 0,0 0 0 0 0,0-2 0 0 0,0 2 0 0 0,0 0 0 0 0,0-1 0 0 0,0 1 0 0 0,0 0 0 0 0,0 0 0 0 0,0 0 0 0 0,0 1 0 0 0,1 2 0 0 0,2-1 0 0 0,0-1 0 0 0,0 1 0 0 0,-2-2 0 0 0,0 0 0 0 0,-1 0 0 0 0,0 0 0 0 0,0-1 0 0 0,0 1 0 0 0,3 0 0 0 0,-1-1 0 0 0,0 1 0 0 0,1 0 0 0 0,-2 0 0 0 0,-1-2 0 0 0,2 2 0 0 0,-2 0 0 0 0,0 0 0 0 0,0 0 0 0 0,0 0 0 0 0,0-1 0 0 0,0 3 0 0 0,0 0 0 0 0,0 0 0 0 0,0 1 0 0 0,0-3 0 0 0,0 1 0 0 0,0-1 0 0 0,0 0 0 0 0,0 0 0 0 0,0 0 0 0 0,0-2 0 0 0,0 2 0 0 0,0 0 0 0 0,-3 2 0 0 0,0 0 0 0 0,-1 1 0 0 0,-1-2 0 0 0,0 0 0 0 0,0 2 0 0 0,1 0 0 0 0,-2 1 0 0 0,-2 1 0 0 0,1-1 0 0 0,0 0 0 0 0,-2 0 0 0 0,-1 1 0 0 0,-1 0 0 0 0,0-1 0 0 0,1-1 0 0 0,0-2 0 0 0,1 1 0 0 0,0 1 0 0 0,1 1 0 0 0,0 3 0 0 0,-2-2 0 0 0,-1 3 0 0 0,3-3 0 0 0,-2 0 0 0 0,3-2 0 0 0,2-2 0 0 0,-1 0 0 0 0,1-1 0 0 0,1 0 0 0 0,-5-1 0 0 0,4 1 0 0 0,-1 0 0 0 0,2-2 0 0 0,0 2 0 0 0,0 0 0 0 0,-2-1 0 0 0,2 1 0 0 0,-3 0 0 0 0,0 0 0 0 0,0 0 0 0 0,2 0 0 0 0,-2-2 0 0 0,3 5 0 0 0,-3-1 0 0 0,1 0 0 0 0,1 0 0 0 0,-1 0 0 0 0,-1-2 0 0 0,1 0 0 0 0,-4 2 0 0 0,-1 1 0 0 0,0-2 0 0 0,1 0 0 0 0,0 1 0 0 0,1-1 0 0 0,-1-1 0 0 0,-1-3 0 0 0,-1 0 0 0 0,2 1 0 0 0,2-1 0 0 0,-2 2 0 0 0,-1 0 0 0 0,1 4 0 0 0,-2-2 0 0 0,1 2 0 0 0,-2-2 0 0 0,1-1 0 0 0,0 0 0 0 0,-1 0 0 0 0,2 0 0 0 0,-1 0 0 0 0,-1 0 0 0 0,1 0 0 0 0,-1-2 0 0 0,1 2 0 0 0,0 0 0 0 0,0 0 0 0 0,0-2 0 0 0,0-1 0 0 0,2 0 0 0 0,0 0 0 0 0,1 2 0 0 0,-1-3 0 0 0,-4-1 0 0 0,0-1 0 0 0,2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972D24-4006-4A58-9D58-FC4D36B5263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40080" y="4126320"/>
            <a:ext cx="5120280" cy="3908880"/>
          </a:xfrm>
          <a:prstGeom prst="rect">
            <a:avLst/>
          </a:prstGeom>
        </p:spPr>
        <p:txBody>
          <a:bodyPr lIns="88200" tIns="44280" rIns="88200" bIns="4428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625560" y="8250840"/>
            <a:ext cx="2773440" cy="434160"/>
          </a:xfrm>
          <a:prstGeom prst="rect">
            <a:avLst/>
          </a:prstGeom>
          <a:noFill/>
          <a:ln>
            <a:noFill/>
          </a:ln>
        </p:spPr>
        <p:txBody>
          <a:bodyPr lIns="88200" tIns="44280" rIns="88200" bIns="44280" anchor="b">
            <a:noAutofit/>
          </a:bodyPr>
          <a:lstStyle/>
          <a:p>
            <a:pPr algn="r">
              <a:lnSpc>
                <a:spcPct val="100000"/>
              </a:lnSpc>
            </a:pPr>
            <a:fld id="{27EDCE4A-9D24-45B5-9602-9F9CF3B67A4A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662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44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413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97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44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141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451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545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4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90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87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54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82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974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84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64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9972D24-4006-4A58-9D58-FC4D36B5263E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76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339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EUROFUSION PowerPoint MASTER DECKBLATT.png"/>
          <p:cNvPicPr/>
          <p:nvPr userDrawn="1"/>
        </p:nvPicPr>
        <p:blipFill rotWithShape="1">
          <a:blip r:embed="rId14"/>
          <a:srcRect b="17101"/>
          <a:stretch/>
        </p:blipFill>
        <p:spPr>
          <a:xfrm>
            <a:off x="0" y="260640"/>
            <a:ext cx="9143640" cy="5321160"/>
          </a:xfrm>
          <a:prstGeom prst="rect">
            <a:avLst/>
          </a:prstGeom>
          <a:ln w="12600"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" name="Group 3"/>
          <p:cNvGrpSpPr/>
          <p:nvPr/>
        </p:nvGrpSpPr>
        <p:grpSpPr>
          <a:xfrm>
            <a:off x="18230400" y="40253040"/>
            <a:ext cx="9924480" cy="1781280"/>
            <a:chOff x="18230400" y="40253040"/>
            <a:chExt cx="9924480" cy="1781280"/>
          </a:xfrm>
        </p:grpSpPr>
        <p:sp>
          <p:nvSpPr>
            <p:cNvPr id="4" name="CustomShape 4"/>
            <p:cNvSpPr/>
            <p:nvPr/>
          </p:nvSpPr>
          <p:spPr>
            <a:xfrm>
              <a:off x="18230400" y="402562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Picture 12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801720" y="402530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8382680" y="40405320"/>
            <a:ext cx="9924480" cy="1781280"/>
            <a:chOff x="18382680" y="40405320"/>
            <a:chExt cx="9924480" cy="1781280"/>
          </a:xfrm>
        </p:grpSpPr>
        <p:sp>
          <p:nvSpPr>
            <p:cNvPr id="7" name="CustomShape 6"/>
            <p:cNvSpPr/>
            <p:nvPr/>
          </p:nvSpPr>
          <p:spPr>
            <a:xfrm>
              <a:off x="18382680" y="4040856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" name="Picture 15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954000" y="4040532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/>
          <p:cNvGrpSpPr/>
          <p:nvPr/>
        </p:nvGrpSpPr>
        <p:grpSpPr>
          <a:xfrm>
            <a:off x="18534960" y="40557600"/>
            <a:ext cx="9924480" cy="1781640"/>
            <a:chOff x="18534960" y="40557600"/>
            <a:chExt cx="9924480" cy="1781640"/>
          </a:xfrm>
        </p:grpSpPr>
        <p:sp>
          <p:nvSpPr>
            <p:cNvPr id="10" name="CustomShape 8"/>
            <p:cNvSpPr/>
            <p:nvPr/>
          </p:nvSpPr>
          <p:spPr>
            <a:xfrm>
              <a:off x="18534960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" name="Picture 18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18687600" y="40710240"/>
            <a:ext cx="9924480" cy="1781280"/>
            <a:chOff x="18687600" y="40710240"/>
            <a:chExt cx="9924480" cy="1781280"/>
          </a:xfrm>
        </p:grpSpPr>
        <p:sp>
          <p:nvSpPr>
            <p:cNvPr id="13" name="CustomShape 10"/>
            <p:cNvSpPr/>
            <p:nvPr/>
          </p:nvSpPr>
          <p:spPr>
            <a:xfrm>
              <a:off x="18687600" y="407134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Picture 21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258920" y="407102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PlaceHolder 1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pic>
        <p:nvPicPr>
          <p:cNvPr id="22" name="Picture 21" descr="JET(3,78,162).jpg">
            <a:extLst>
              <a:ext uri="{FF2B5EF4-FFF2-40B4-BE49-F238E27FC236}">
                <a16:creationId xmlns:a16="http://schemas.microsoft.com/office/drawing/2014/main" id="{CAA390BE-1BE0-564A-8EED-98DCFDD366B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1071"/>
            <a:ext cx="1656184" cy="6568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4B5E9E-836D-1B48-940C-719F232C993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57" y="5733256"/>
            <a:ext cx="1055607" cy="936104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B6687CF6-AE5C-7543-9FCC-8DDF6915D19F}"/>
              </a:ext>
            </a:extLst>
          </p:cNvPr>
          <p:cNvPicPr/>
          <p:nvPr userDrawn="1"/>
        </p:nvPicPr>
        <p:blipFill>
          <a:blip r:embed="rId18"/>
          <a:stretch/>
        </p:blipFill>
        <p:spPr>
          <a:xfrm>
            <a:off x="4642200" y="5798880"/>
            <a:ext cx="4198320" cy="8607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 userDrawn="1"/>
        </p:nvSpPr>
        <p:spPr>
          <a:xfrm>
            <a:off x="0" y="0"/>
            <a:ext cx="9143640" cy="8362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Third level</a:t>
            </a:r>
          </a:p>
        </p:txBody>
      </p:sp>
      <p:pic>
        <p:nvPicPr>
          <p:cNvPr id="59" name="Picture 3" descr="EurofusionDisc.eps"/>
          <p:cNvPicPr/>
          <p:nvPr/>
        </p:nvPicPr>
        <p:blipFill>
          <a:blip r:embed="rId15"/>
          <a:stretch/>
        </p:blipFill>
        <p:spPr>
          <a:xfrm>
            <a:off x="8457840" y="185400"/>
            <a:ext cx="457920" cy="465480"/>
          </a:xfrm>
          <a:prstGeom prst="rect">
            <a:avLst/>
          </a:prstGeom>
          <a:ln>
            <a:noFill/>
          </a:ln>
        </p:spPr>
      </p:pic>
      <p:pic>
        <p:nvPicPr>
          <p:cNvPr id="60" name="Picture 6" descr="JET(3,78,162).jpg"/>
          <p:cNvPicPr/>
          <p:nvPr/>
        </p:nvPicPr>
        <p:blipFill>
          <a:blip r:embed="rId16"/>
          <a:stretch/>
        </p:blipFill>
        <p:spPr>
          <a:xfrm>
            <a:off x="223200" y="6453360"/>
            <a:ext cx="748080" cy="296280"/>
          </a:xfrm>
          <a:prstGeom prst="rect">
            <a:avLst/>
          </a:prstGeom>
          <a:ln>
            <a:noFill/>
          </a:ln>
        </p:spPr>
      </p:pic>
      <p:sp>
        <p:nvSpPr>
          <p:cNvPr id="61" name="CustomShape 4"/>
          <p:cNvSpPr/>
          <p:nvPr/>
        </p:nvSpPr>
        <p:spPr>
          <a:xfrm>
            <a:off x="1290320" y="6545160"/>
            <a:ext cx="741736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Arial"/>
              </a:rPr>
              <a:t>P Virtanen | Ni and W erosion and deposition in JET-ILW | PMIE midterm Espoo, Finland | Apr 9-11, 2024 | Page </a:t>
            </a:r>
            <a:fld id="{E802E2F7-4657-432B-B9A3-BC5A2B7DF120}" type="slidenum">
              <a:rPr lang="en-GB" sz="1100" b="0" strike="noStrike" spc="-1" smtClean="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1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321_380ACDE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322_D90DE4F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320_C9DA1BA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09_5E3EBDA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0.png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E_C2D1F53F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24_858F959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1166" y="2369850"/>
            <a:ext cx="8424720" cy="15116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r"/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Modelling of Ni and W erosion from main wall in JET and comparison of resulting redeposition</a:t>
            </a:r>
            <a:endParaRPr lang="en-US" sz="2000" b="1" spc="-1" dirty="0"/>
          </a:p>
          <a:p>
            <a:pPr algn="r"/>
            <a:r>
              <a:rPr lang="en-US" sz="1400" dirty="0"/>
              <a:t> </a:t>
            </a:r>
            <a:br>
              <a:rPr lang="en-GB" sz="3200" dirty="0"/>
            </a:br>
            <a:r>
              <a:rPr lang="en-US" sz="2000" b="1" dirty="0"/>
              <a:t>WP PWIE meeting </a:t>
            </a:r>
            <a:r>
              <a:rPr lang="en-GB" sz="2000" b="1" dirty="0"/>
              <a:t>Apr 9-11, 2024</a:t>
            </a:r>
          </a:p>
          <a:p>
            <a:pPr algn="r"/>
            <a:r>
              <a:rPr lang="en-GB" sz="2000" b="1" strike="noStrike" spc="-1" dirty="0">
                <a:solidFill>
                  <a:srgbClr val="000000"/>
                </a:solidFill>
                <a:latin typeface="Arial"/>
              </a:rPr>
              <a:t>Espoo, Finland</a:t>
            </a:r>
            <a:endParaRPr lang="en-US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0" y="3969834"/>
            <a:ext cx="9143640" cy="15116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b="1" spc="-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en-US" b="1" spc="-1" dirty="0">
                <a:solidFill>
                  <a:srgbClr val="FFFFFF"/>
                </a:solidFill>
                <a:latin typeface="Arial"/>
              </a:rPr>
              <a:t>Pyry Virtanen, Henri Kumpulainen, Roni </a:t>
            </a:r>
            <a:r>
              <a:rPr lang="en-US" b="1" spc="-1" dirty="0" err="1">
                <a:solidFill>
                  <a:srgbClr val="FFFFFF"/>
                </a:solidFill>
                <a:latin typeface="Arial"/>
              </a:rPr>
              <a:t>Mäenpää</a:t>
            </a:r>
            <a:r>
              <a:rPr lang="en-US" b="1" spc="-1" dirty="0">
                <a:solidFill>
                  <a:srgbClr val="FFFFFF"/>
                </a:solidFill>
                <a:latin typeface="Arial"/>
              </a:rPr>
              <a:t>, Mathias Groth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98A3-3C97-B1FD-6139-D9FEC0C7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6" y="-479"/>
            <a:ext cx="8350249" cy="828254"/>
          </a:xfrm>
        </p:spPr>
        <p:txBody>
          <a:bodyPr/>
          <a:lstStyle/>
          <a:p>
            <a:r>
              <a:rPr lang="en-US" sz="2400" b="1" dirty="0">
                <a:cs typeface="Arial"/>
              </a:rPr>
              <a:t>ERO2.0 predicts nickel to be eroded primarily for the LFS of the vacuum vessel wall</a:t>
            </a:r>
          </a:p>
        </p:txBody>
      </p:sp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EE9E32AB-9683-CA09-9A5B-E7A46F088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958" y="979057"/>
            <a:ext cx="6183731" cy="4692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B67E9-A5A9-F4C7-F71D-D1496AE32DDC}"/>
              </a:ext>
            </a:extLst>
          </p:cNvPr>
          <p:cNvSpPr txBox="1"/>
          <p:nvPr/>
        </p:nvSpPr>
        <p:spPr>
          <a:xfrm>
            <a:off x="7999870" y="1367376"/>
            <a:ext cx="14146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HFS midplane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19933-0F7F-8FB5-0280-D0809B0728DB}"/>
              </a:ext>
            </a:extLst>
          </p:cNvPr>
          <p:cNvSpPr txBox="1"/>
          <p:nvPr/>
        </p:nvSpPr>
        <p:spPr>
          <a:xfrm>
            <a:off x="4261045" y="1573205"/>
            <a:ext cx="1217369" cy="642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LFS midplane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7752D-4B8B-E083-A69F-B818BD4018CC}"/>
              </a:ext>
            </a:extLst>
          </p:cNvPr>
          <p:cNvSpPr txBox="1"/>
          <p:nvPr/>
        </p:nvSpPr>
        <p:spPr>
          <a:xfrm>
            <a:off x="3762742" y="5835757"/>
            <a:ext cx="45855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Bulk erosion of nickel from the vacuum vessel wall in JET campaigns 2011-2016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D0CDF-E3D4-1078-E7CC-7A73CB59EC4A}"/>
              </a:ext>
            </a:extLst>
          </p:cNvPr>
          <p:cNvSpPr txBox="1"/>
          <p:nvPr/>
        </p:nvSpPr>
        <p:spPr>
          <a:xfrm>
            <a:off x="-3533" y="1144278"/>
            <a:ext cx="289035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The erosion profile is the result weighted average of the cases. Poloidally erosion is averaged over a set distance (1 mm in the divertor, 1 cm in the main chamber)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cs typeface="Arial"/>
              </a:rPr>
              <a:t>Spikiness of the erosion profile is caused by the combination of poloidal averaging and back projection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Erosion is dominated at LFS: fewest obstructions of wall from CX neutrals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cs typeface="Arial"/>
              </a:rPr>
              <a:t>Negligible Ni source at HFS due to vacuum vessel wall being almost completely obstructed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Strong erosion zone on the LFS predicted at at upper edge of the LFS limiters (s = 5.2 m) ⇒ caused by?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Net deposition/bulk deposition is not shown due to current limitations in post processing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5C982D-B2CB-8E4B-0CE0-7C7E89E4EC4D}"/>
              </a:ext>
            </a:extLst>
          </p:cNvPr>
          <p:cNvCxnSpPr/>
          <p:nvPr/>
        </p:nvCxnSpPr>
        <p:spPr>
          <a:xfrm>
            <a:off x="6089650" y="1282700"/>
            <a:ext cx="6350" cy="408305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56AA99-F4B5-416B-1007-C43156D5327A}"/>
              </a:ext>
            </a:extLst>
          </p:cNvPr>
          <p:cNvSpPr txBox="1"/>
          <p:nvPr/>
        </p:nvSpPr>
        <p:spPr>
          <a:xfrm>
            <a:off x="6055124" y="1391524"/>
            <a:ext cx="596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Top</a:t>
            </a:r>
          </a:p>
        </p:txBody>
      </p:sp>
      <p:pic>
        <p:nvPicPr>
          <p:cNvPr id="10" name="Picture 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C40076C4-2CFE-187C-5E37-616DAEF3C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13" y="1913689"/>
            <a:ext cx="2425664" cy="2855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D3DF70-F9DB-3ED5-EF85-6D291B352843}"/>
              </a:ext>
            </a:extLst>
          </p:cNvPr>
          <p:cNvSpPr txBox="1"/>
          <p:nvPr/>
        </p:nvSpPr>
        <p:spPr>
          <a:xfrm>
            <a:off x="8108673" y="1915648"/>
            <a:ext cx="785326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Vacuum vessel wall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065C5-E61B-4749-659D-A98EF6E0952D}"/>
              </a:ext>
            </a:extLst>
          </p:cNvPr>
          <p:cNvSpPr txBox="1"/>
          <p:nvPr/>
        </p:nvSpPr>
        <p:spPr>
          <a:xfrm>
            <a:off x="7219730" y="2883361"/>
            <a:ext cx="8938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Limiter contour</a:t>
            </a:r>
          </a:p>
        </p:txBody>
      </p:sp>
    </p:spTree>
    <p:extLst>
      <p:ext uri="{BB962C8B-B14F-4D97-AF65-F5344CB8AC3E}">
        <p14:creationId xmlns:p14="http://schemas.microsoft.com/office/powerpoint/2010/main" val="9402321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balloon&#10;&#10;Description automatically generated">
            <a:extLst>
              <a:ext uri="{FF2B5EF4-FFF2-40B4-BE49-F238E27FC236}">
                <a16:creationId xmlns:a16="http://schemas.microsoft.com/office/drawing/2014/main" id="{5272CF65-4D7F-AE05-6EC8-A39C6B21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2" y="1181438"/>
            <a:ext cx="2928404" cy="4114800"/>
          </a:xfrm>
          <a:prstGeom prst="rect">
            <a:avLst/>
          </a:prstGeom>
        </p:spPr>
      </p:pic>
      <p:pic>
        <p:nvPicPr>
          <p:cNvPr id="15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477D823F-0867-9D48-6D6F-831A39D96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13" y="1522402"/>
            <a:ext cx="5045187" cy="391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A9036-36A9-9F6A-270A-335D3F79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" y="2516"/>
            <a:ext cx="8368940" cy="825140"/>
          </a:xfrm>
        </p:spPr>
        <p:txBody>
          <a:bodyPr/>
          <a:lstStyle/>
          <a:p>
            <a:r>
              <a:rPr lang="en-US" sz="2400" b="1" dirty="0"/>
              <a:t>Nickel deposition is prominent on tile 1 due to SOL flow prompt deposition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5E37687-8F9C-ED21-5CED-3B7FD10C97D1}"/>
              </a:ext>
            </a:extLst>
          </p:cNvPr>
          <p:cNvSpPr txBox="1"/>
          <p:nvPr/>
        </p:nvSpPr>
        <p:spPr>
          <a:xfrm>
            <a:off x="7087285" y="2124928"/>
            <a:ext cx="910074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2"/>
                </a:solidFill>
                <a:cs typeface="Arial"/>
              </a:rPr>
              <a:t>Expected </a:t>
            </a:r>
            <a:r>
              <a:rPr lang="en-US" sz="1100" b="1" dirty="0">
                <a:solidFill>
                  <a:schemeClr val="accent2"/>
                </a:solidFill>
              </a:rPr>
              <a:t>re-erosion zone</a:t>
            </a:r>
            <a:endParaRPr lang="en-US" sz="1100" b="1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99999DF-C37A-C2AB-A410-425674714F5F}"/>
              </a:ext>
            </a:extLst>
          </p:cNvPr>
          <p:cNvSpPr txBox="1"/>
          <p:nvPr/>
        </p:nvSpPr>
        <p:spPr>
          <a:xfrm>
            <a:off x="5412975" y="1986428"/>
            <a:ext cx="108203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cs typeface="Arial"/>
              </a:rPr>
              <a:t>Deposition</a:t>
            </a:r>
            <a:endParaRPr lang="en-US" sz="1200" b="1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3264B57-E2F1-6807-B731-1BA13365FF2F}"/>
              </a:ext>
            </a:extLst>
          </p:cNvPr>
          <p:cNvSpPr txBox="1"/>
          <p:nvPr/>
        </p:nvSpPr>
        <p:spPr>
          <a:xfrm>
            <a:off x="7936148" y="2034013"/>
            <a:ext cx="114299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cs typeface="Arial"/>
              </a:rPr>
              <a:t>Deposition</a:t>
            </a:r>
            <a:endParaRPr lang="en-US" sz="12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800E2-F52E-C0FE-A57D-CBFE56078AFE}"/>
              </a:ext>
            </a:extLst>
          </p:cNvPr>
          <p:cNvCxnSpPr/>
          <p:nvPr/>
        </p:nvCxnSpPr>
        <p:spPr>
          <a:xfrm flipH="1">
            <a:off x="6450123" y="1715394"/>
            <a:ext cx="6712" cy="331352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F5B54-1770-4314-AC9B-65A185977024}"/>
              </a:ext>
            </a:extLst>
          </p:cNvPr>
          <p:cNvCxnSpPr>
            <a:cxnSpLocks/>
          </p:cNvCxnSpPr>
          <p:nvPr/>
        </p:nvCxnSpPr>
        <p:spPr>
          <a:xfrm flipH="1">
            <a:off x="7925263" y="1697208"/>
            <a:ext cx="10885" cy="331543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AE123D-A9A9-5F03-5F66-D797B7449666}"/>
              </a:ext>
            </a:extLst>
          </p:cNvPr>
          <p:cNvCxnSpPr>
            <a:cxnSpLocks/>
          </p:cNvCxnSpPr>
          <p:nvPr/>
        </p:nvCxnSpPr>
        <p:spPr>
          <a:xfrm>
            <a:off x="4668253" y="3643850"/>
            <a:ext cx="17885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7EAB8A67-9BC4-EB04-8A68-BB27D50BBF43}"/>
              </a:ext>
            </a:extLst>
          </p:cNvPr>
          <p:cNvSpPr txBox="1"/>
          <p:nvPr/>
        </p:nvSpPr>
        <p:spPr>
          <a:xfrm>
            <a:off x="5012675" y="1175322"/>
            <a:ext cx="390229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Arial"/>
              </a:rPr>
              <a:t>Nickel deposition on tile 1, w/o re-erosion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EF75D-746E-3128-BB2D-0F9C6FA497D4}"/>
              </a:ext>
            </a:extLst>
          </p:cNvPr>
          <p:cNvSpPr txBox="1"/>
          <p:nvPr/>
        </p:nvSpPr>
        <p:spPr>
          <a:xfrm>
            <a:off x="885827" y="5293091"/>
            <a:ext cx="26075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Arial"/>
              </a:rPr>
              <a:t>The SOL flow is towards the HFS divertor top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9386608-336A-8B7A-023C-B2A372BD44B6}"/>
              </a:ext>
            </a:extLst>
          </p:cNvPr>
          <p:cNvSpPr/>
          <p:nvPr/>
        </p:nvSpPr>
        <p:spPr>
          <a:xfrm rot="15300000">
            <a:off x="859893" y="3881849"/>
            <a:ext cx="318795" cy="10108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F6A86E8-B05E-CD09-D7DB-E81E118439E9}"/>
              </a:ext>
            </a:extLst>
          </p:cNvPr>
          <p:cNvSpPr/>
          <p:nvPr/>
        </p:nvSpPr>
        <p:spPr>
          <a:xfrm rot="17640000">
            <a:off x="836770" y="2199752"/>
            <a:ext cx="318795" cy="10108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E82F72E-719C-51CC-CCED-0BD4093EA9A8}"/>
              </a:ext>
            </a:extLst>
          </p:cNvPr>
          <p:cNvSpPr/>
          <p:nvPr/>
        </p:nvSpPr>
        <p:spPr>
          <a:xfrm rot="2880000" flipV="1">
            <a:off x="2142312" y="2022767"/>
            <a:ext cx="279917" cy="116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23EB31B-EA05-CC65-CE16-D318C73A6DDD}"/>
              </a:ext>
            </a:extLst>
          </p:cNvPr>
          <p:cNvSpPr/>
          <p:nvPr/>
        </p:nvSpPr>
        <p:spPr>
          <a:xfrm rot="5400000">
            <a:off x="2531497" y="3025536"/>
            <a:ext cx="318795" cy="10108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64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477D823F-0867-9D48-6D6F-831A39D9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13" y="1522402"/>
            <a:ext cx="5045187" cy="391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A9036-36A9-9F6A-270A-335D3F79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" y="2516"/>
            <a:ext cx="8368940" cy="825140"/>
          </a:xfrm>
        </p:spPr>
        <p:txBody>
          <a:bodyPr/>
          <a:lstStyle/>
          <a:p>
            <a:r>
              <a:rPr lang="en-US" sz="2400" b="1" dirty="0"/>
              <a:t>Nickel deposition is prominent on tile 1 due to SOL flow prompt deposition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659382-5958-02AB-DAF8-5F3D5B913106}"/>
              </a:ext>
            </a:extLst>
          </p:cNvPr>
          <p:cNvSpPr>
            <a:spLocks noGrp="1"/>
          </p:cNvSpPr>
          <p:nvPr/>
        </p:nvSpPr>
        <p:spPr>
          <a:xfrm>
            <a:off x="229027" y="1090319"/>
            <a:ext cx="3560846" cy="2052127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2000" b="0" dirty="0">
                <a:cs typeface="Arial" panose="020B0604020202020204"/>
              </a:rPr>
              <a:t>Magnitude of predicted Ni deposition same order as measured for s ≈ 0.2 m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cs typeface="Arial" panose="020B0604020202020204"/>
              </a:rPr>
              <a:t>Ni re/erosion similar to Be </a:t>
            </a:r>
            <a:br>
              <a:rPr lang="en-US" sz="2000" b="0" dirty="0">
                <a:cs typeface="Arial" panose="020B0604020202020204"/>
              </a:rPr>
            </a:br>
            <a:r>
              <a:rPr lang="en-US" sz="2000" b="0" dirty="0">
                <a:cs typeface="Arial" panose="020B0604020202020204"/>
              </a:rPr>
              <a:t>⇒ Ni re-erosion to be investigated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28A991-F354-60C0-93EA-F536182910F8}"/>
              </a:ext>
            </a:extLst>
          </p:cNvPr>
          <p:cNvSpPr txBox="1"/>
          <p:nvPr/>
        </p:nvSpPr>
        <p:spPr>
          <a:xfrm>
            <a:off x="5012675" y="1175322"/>
            <a:ext cx="390229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Arial"/>
              </a:rPr>
              <a:t>Nickel deposition on tile 1, w/o re-erosion</a:t>
            </a:r>
            <a:endParaRPr lang="en-US" sz="1600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5E37687-8F9C-ED21-5CED-3B7FD10C97D1}"/>
              </a:ext>
            </a:extLst>
          </p:cNvPr>
          <p:cNvSpPr txBox="1"/>
          <p:nvPr/>
        </p:nvSpPr>
        <p:spPr>
          <a:xfrm>
            <a:off x="7087285" y="2124928"/>
            <a:ext cx="910074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2"/>
                </a:solidFill>
                <a:cs typeface="Arial"/>
              </a:rPr>
              <a:t>Expected </a:t>
            </a:r>
            <a:r>
              <a:rPr lang="en-US" sz="1100" b="1" dirty="0">
                <a:solidFill>
                  <a:schemeClr val="accent2"/>
                </a:solidFill>
              </a:rPr>
              <a:t>re-erosion zone</a:t>
            </a:r>
            <a:endParaRPr lang="en-US" sz="1100" b="1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99999DF-C37A-C2AB-A410-425674714F5F}"/>
              </a:ext>
            </a:extLst>
          </p:cNvPr>
          <p:cNvSpPr txBox="1"/>
          <p:nvPr/>
        </p:nvSpPr>
        <p:spPr>
          <a:xfrm>
            <a:off x="5412975" y="1986428"/>
            <a:ext cx="108203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cs typeface="Arial"/>
              </a:rPr>
              <a:t>Deposition</a:t>
            </a:r>
            <a:endParaRPr lang="en-US" sz="1200" b="1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3264B57-E2F1-6807-B731-1BA13365FF2F}"/>
              </a:ext>
            </a:extLst>
          </p:cNvPr>
          <p:cNvSpPr txBox="1"/>
          <p:nvPr/>
        </p:nvSpPr>
        <p:spPr>
          <a:xfrm>
            <a:off x="7936148" y="2034013"/>
            <a:ext cx="114299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cs typeface="Arial"/>
              </a:rPr>
              <a:t>Deposition</a:t>
            </a:r>
            <a:endParaRPr lang="en-US" sz="12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800E2-F52E-C0FE-A57D-CBFE56078AFE}"/>
              </a:ext>
            </a:extLst>
          </p:cNvPr>
          <p:cNvCxnSpPr/>
          <p:nvPr/>
        </p:nvCxnSpPr>
        <p:spPr>
          <a:xfrm flipH="1">
            <a:off x="6450123" y="1715394"/>
            <a:ext cx="6712" cy="331352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F5B54-1770-4314-AC9B-65A185977024}"/>
              </a:ext>
            </a:extLst>
          </p:cNvPr>
          <p:cNvCxnSpPr>
            <a:cxnSpLocks/>
          </p:cNvCxnSpPr>
          <p:nvPr/>
        </p:nvCxnSpPr>
        <p:spPr>
          <a:xfrm flipH="1">
            <a:off x="7925263" y="1697208"/>
            <a:ext cx="10885" cy="331543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1BD8C77-75BC-CF5F-BBF1-D289BAC4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9" y="3771651"/>
            <a:ext cx="35814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A768D653-6C82-B097-E764-151636A5DB8D}"/>
              </a:ext>
            </a:extLst>
          </p:cNvPr>
          <p:cNvSpPr txBox="1"/>
          <p:nvPr/>
        </p:nvSpPr>
        <p:spPr>
          <a:xfrm rot="16200000">
            <a:off x="2506581" y="4855190"/>
            <a:ext cx="2870646" cy="23747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ea typeface="+mn-lt"/>
                <a:cs typeface="+mn-lt"/>
              </a:rPr>
              <a:t>A. Widdowson et al. </a:t>
            </a:r>
            <a:r>
              <a:rPr lang="en-US" sz="900" dirty="0" err="1">
                <a:ea typeface="+mn-lt"/>
                <a:cs typeface="+mn-lt"/>
              </a:rPr>
              <a:t>Nucl</a:t>
            </a:r>
            <a:r>
              <a:rPr lang="en-US" sz="900" dirty="0">
                <a:ea typeface="+mn-lt"/>
                <a:cs typeface="+mn-lt"/>
              </a:rPr>
              <a:t>. Mater. &amp; </a:t>
            </a:r>
            <a:r>
              <a:rPr lang="en-US" sz="900" dirty="0" err="1">
                <a:ea typeface="+mn-lt"/>
                <a:cs typeface="+mn-lt"/>
              </a:rPr>
              <a:t>Energ</a:t>
            </a:r>
            <a:r>
              <a:rPr lang="en-US" sz="900" dirty="0">
                <a:ea typeface="+mn-lt"/>
                <a:cs typeface="+mn-lt"/>
              </a:rPr>
              <a:t>. 19(2019)</a:t>
            </a:r>
            <a:endParaRPr lang="en-US" sz="900" dirty="0"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AE123D-A9A9-5F03-5F66-D797B7449666}"/>
              </a:ext>
            </a:extLst>
          </p:cNvPr>
          <p:cNvCxnSpPr>
            <a:cxnSpLocks/>
          </p:cNvCxnSpPr>
          <p:nvPr/>
        </p:nvCxnSpPr>
        <p:spPr>
          <a:xfrm>
            <a:off x="4668253" y="3643850"/>
            <a:ext cx="17885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12621B-0919-8DFF-DBDD-4A611D14D1F9}"/>
              </a:ext>
            </a:extLst>
          </p:cNvPr>
          <p:cNvSpPr txBox="1"/>
          <p:nvPr/>
        </p:nvSpPr>
        <p:spPr>
          <a:xfrm>
            <a:off x="123931" y="3405109"/>
            <a:ext cx="3771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Measured nickel concentration on tile 1 </a:t>
            </a:r>
          </a:p>
        </p:txBody>
      </p:sp>
    </p:spTree>
    <p:extLst>
      <p:ext uri="{BB962C8B-B14F-4D97-AF65-F5344CB8AC3E}">
        <p14:creationId xmlns:p14="http://schemas.microsoft.com/office/powerpoint/2010/main" val="261345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8B5E-F502-B986-2E60-5E1131B7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7" y="-838"/>
            <a:ext cx="7784740" cy="780690"/>
          </a:xfrm>
        </p:spPr>
        <p:txBody>
          <a:bodyPr/>
          <a:lstStyle/>
          <a:p>
            <a:r>
              <a:rPr lang="en-US" sz="2400" b="1" dirty="0"/>
              <a:t>Tungsten net erosion on the top of tile 8 and 9 due to lack of redeposition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6B3D-1966-BA14-7A3E-2038A0ECD51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1870" y="1345165"/>
            <a:ext cx="2799801" cy="4462760"/>
          </a:xfrm>
        </p:spPr>
        <p:txBody>
          <a:bodyPr wrap="square">
            <a:spAutoFit/>
          </a:bodyPr>
          <a:lstStyle/>
          <a:p>
            <a:pPr marL="295275" indent="-295275">
              <a:spcBef>
                <a:spcPts val="1200"/>
              </a:spcBef>
              <a:buFont typeface="Arial"/>
              <a:buChar char="•"/>
            </a:pPr>
            <a:r>
              <a:rPr lang="en-US" sz="2000" dirty="0"/>
              <a:t>Top parts of tiles 8 and 9 are net erosion zones (of order 1x10</a:t>
            </a:r>
            <a:r>
              <a:rPr lang="en-US" sz="2000" baseline="30000" dirty="0"/>
              <a:t>18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marL="295275" indent="-295275">
              <a:spcBef>
                <a:spcPts val="1200"/>
              </a:spcBef>
              <a:buFont typeface="Arial"/>
              <a:buChar char="•"/>
            </a:pPr>
            <a:r>
              <a:rPr lang="en-US" sz="2000" dirty="0"/>
              <a:t>6x10</a:t>
            </a:r>
            <a:r>
              <a:rPr lang="en-US" sz="2000" baseline="30000" dirty="0"/>
              <a:t>18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 for 1 µm of erosion =&gt; predicted erosion layer approximately 0.17 µm =&gt; </a:t>
            </a:r>
            <a:r>
              <a:rPr lang="en-US" sz="2000" dirty="0">
                <a:solidFill>
                  <a:srgbClr val="FF0000"/>
                </a:solidFill>
              </a:rPr>
              <a:t>challenging to measure</a:t>
            </a:r>
          </a:p>
          <a:p>
            <a:pPr marL="295275" indent="-295275">
              <a:spcBef>
                <a:spcPts val="1200"/>
              </a:spcBef>
              <a:buFont typeface="Arial"/>
              <a:buChar char="•"/>
            </a:pPr>
            <a:r>
              <a:rPr lang="en-US" sz="2000" dirty="0"/>
              <a:t>Vertical portion of tile 8 is predicted to be a net deposition zone (of order 1x10</a:t>
            </a:r>
            <a:r>
              <a:rPr lang="en-US" sz="2000" baseline="30000" dirty="0"/>
              <a:t>17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</p:txBody>
      </p:sp>
      <p:pic>
        <p:nvPicPr>
          <p:cNvPr id="5" name="Picture 4" descr="A graph of a graph showing different types of erosion&#10;&#10;Description automatically generated">
            <a:extLst>
              <a:ext uri="{FF2B5EF4-FFF2-40B4-BE49-F238E27FC236}">
                <a16:creationId xmlns:a16="http://schemas.microsoft.com/office/drawing/2014/main" id="{152FEC6E-3E38-7A0D-3B46-1B1E0C91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33" y="1479543"/>
            <a:ext cx="5779698" cy="45232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C692B2-A891-C2CD-FA7B-02C63BDE7D92}"/>
              </a:ext>
            </a:extLst>
          </p:cNvPr>
          <p:cNvCxnSpPr/>
          <p:nvPr/>
        </p:nvCxnSpPr>
        <p:spPr>
          <a:xfrm flipH="1">
            <a:off x="7119837" y="1601470"/>
            <a:ext cx="27940" cy="397256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D69DB4-E691-4D1A-7D57-1D43C589A588}"/>
              </a:ext>
            </a:extLst>
          </p:cNvPr>
          <p:cNvSpPr txBox="1"/>
          <p:nvPr/>
        </p:nvSpPr>
        <p:spPr>
          <a:xfrm>
            <a:off x="6111761" y="4434315"/>
            <a:ext cx="9754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Vertical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B8F37-1AED-2620-6C49-CE5EE7C83246}"/>
              </a:ext>
            </a:extLst>
          </p:cNvPr>
          <p:cNvSpPr txBox="1"/>
          <p:nvPr/>
        </p:nvSpPr>
        <p:spPr>
          <a:xfrm>
            <a:off x="7177078" y="4433136"/>
            <a:ext cx="882916" cy="376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55133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heat load&#10;&#10;Description automatically generated">
            <a:extLst>
              <a:ext uri="{FF2B5EF4-FFF2-40B4-BE49-F238E27FC236}">
                <a16:creationId xmlns:a16="http://schemas.microsoft.com/office/drawing/2014/main" id="{0236CC25-3180-BC43-E8AA-5D1EA69D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" y="1197508"/>
            <a:ext cx="8071940" cy="4462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EBBE5-7163-3840-11C8-FA7904DD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"/>
            <a:ext cx="8394340" cy="837840"/>
          </a:xfrm>
        </p:spPr>
        <p:txBody>
          <a:bodyPr/>
          <a:lstStyle/>
          <a:p>
            <a:r>
              <a:rPr lang="en-US" sz="2400" b="1" dirty="0"/>
              <a:t>For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heat</a:t>
            </a:r>
            <a:r>
              <a:rPr lang="en-US" sz="2400" b="1" dirty="0"/>
              <a:t> &gt; 5 MW: invoke EDGE2D-EIRENE ELM model: intra-ELM = 1% of ELM cycle, inter-ELM 60-90%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6389F-C9AA-9D3D-F4D7-61F8BFDF6CA9}"/>
              </a:ext>
            </a:extLst>
          </p:cNvPr>
          <p:cNvSpPr txBox="1"/>
          <p:nvPr/>
        </p:nvSpPr>
        <p:spPr>
          <a:xfrm rot="16200000">
            <a:off x="6878039" y="3298193"/>
            <a:ext cx="3294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Henri </a:t>
            </a:r>
            <a:r>
              <a:rPr lang="en-GB" sz="1100" dirty="0" err="1"/>
              <a:t>Kumpulainen</a:t>
            </a:r>
            <a:r>
              <a:rPr lang="en-GB" sz="1100" dirty="0"/>
              <a:t> et al. EPS CPP, Bordeaux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772D1-3970-14F6-0C04-E66DC3068603}"/>
              </a:ext>
            </a:extLst>
          </p:cNvPr>
          <p:cNvSpPr txBox="1"/>
          <p:nvPr/>
        </p:nvSpPr>
        <p:spPr>
          <a:xfrm>
            <a:off x="3219841" y="5660491"/>
            <a:ext cx="2412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Time evolution during ELMs</a:t>
            </a:r>
          </a:p>
        </p:txBody>
      </p:sp>
    </p:spTree>
    <p:extLst>
      <p:ext uri="{BB962C8B-B14F-4D97-AF65-F5344CB8AC3E}">
        <p14:creationId xmlns:p14="http://schemas.microsoft.com/office/powerpoint/2010/main" val="33865143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0D3A-C152-0666-78EE-A20483BA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312102" cy="838773"/>
          </a:xfrm>
        </p:spPr>
        <p:txBody>
          <a:bodyPr/>
          <a:lstStyle/>
          <a:p>
            <a:r>
              <a:rPr lang="en-GB" sz="2800" b="1" dirty="0"/>
              <a:t>ELMs lead to higher Ni erosion, increasing the nickel density in the plasma</a:t>
            </a:r>
          </a:p>
        </p:txBody>
      </p:sp>
      <p:pic>
        <p:nvPicPr>
          <p:cNvPr id="4" name="Picture 3" descr="A close-up of a colored circle&#10;&#10;Description automatically generated">
            <a:extLst>
              <a:ext uri="{FF2B5EF4-FFF2-40B4-BE49-F238E27FC236}">
                <a16:creationId xmlns:a16="http://schemas.microsoft.com/office/drawing/2014/main" id="{92B6E1DF-569F-7C65-1334-9055061E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28" y="1725671"/>
            <a:ext cx="3053973" cy="3940525"/>
          </a:xfrm>
          <a:prstGeom prst="rect">
            <a:avLst/>
          </a:prstGeom>
        </p:spPr>
      </p:pic>
      <p:pic>
        <p:nvPicPr>
          <p:cNvPr id="6" name="Picture 5" descr="A colored image of a circle&#10;&#10;Description automatically generated with medium confidence">
            <a:extLst>
              <a:ext uri="{FF2B5EF4-FFF2-40B4-BE49-F238E27FC236}">
                <a16:creationId xmlns:a16="http://schemas.microsoft.com/office/drawing/2014/main" id="{F0B931D5-87E8-1A51-B30C-979C1954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53" y="1725672"/>
            <a:ext cx="2996191" cy="389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71E8-F5ED-1DE9-DCF0-9CCC7EF35DFE}"/>
              </a:ext>
            </a:extLst>
          </p:cNvPr>
          <p:cNvSpPr txBox="1"/>
          <p:nvPr/>
        </p:nvSpPr>
        <p:spPr>
          <a:xfrm>
            <a:off x="101638" y="1050429"/>
            <a:ext cx="25988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During ELMs, Ni erosion increases due to higher average energies of the CX atoms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Ion flux to vacuum vessel wall is expected to be insignificant for Ni sputtering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Despite causing more erosion ELMs have a flushing effect, removing Ni from core plasma</a:t>
            </a:r>
          </a:p>
        </p:txBody>
      </p:sp>
    </p:spTree>
    <p:extLst>
      <p:ext uri="{BB962C8B-B14F-4D97-AF65-F5344CB8AC3E}">
        <p14:creationId xmlns:p14="http://schemas.microsoft.com/office/powerpoint/2010/main" val="157854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Conclusions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D844-F350-C9A3-88F7-72C2E19F9801}"/>
              </a:ext>
            </a:extLst>
          </p:cNvPr>
          <p:cNvSpPr txBox="1">
            <a:spLocks/>
          </p:cNvSpPr>
          <p:nvPr/>
        </p:nvSpPr>
        <p:spPr>
          <a:xfrm>
            <a:off x="292353" y="1101471"/>
            <a:ext cx="8492897" cy="480131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Update of 3D ERO2.0 wall: 2D atomic fluxes from EIRENE projected onto vacuum vessel wall, scaled according to actual limiter/antennae obstruction, used to assess Ni and W migration in JET-ILW</a:t>
            </a:r>
          </a:p>
          <a:p>
            <a:pPr marL="295275" indent="-29527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Total and </a:t>
            </a:r>
            <a:r>
              <a:rPr lang="en-US" sz="2000" b="1" dirty="0">
                <a:cs typeface="Arial" panose="020B0604020202020204"/>
              </a:rPr>
              <a:t>energy-resolved</a:t>
            </a:r>
            <a:r>
              <a:rPr lang="en-US" sz="2000" dirty="0">
                <a:cs typeface="Arial" panose="020B0604020202020204"/>
              </a:rPr>
              <a:t> atomic fluxes to JET-ILW main chamber “limiter wall” obtained from EIRENE for range of divertor plasma configs. and (core plasma density, heating power) scenarios in JET-ILW campaigns 2011-2016</a:t>
            </a:r>
            <a:endParaRPr lang="en-US" dirty="0"/>
          </a:p>
          <a:p>
            <a:pPr marL="295275" indent="-29527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Erosion of Ni from the Inconel vacuum vessel wall occurs primarily on the LFS, due to the vacuum vessel wall being most exposed to CX fluxes ⇒ transport and deposition onto tile 1</a:t>
            </a:r>
          </a:p>
          <a:p>
            <a:pPr marL="295275" indent="-295275">
              <a:spcBef>
                <a:spcPts val="1800"/>
              </a:spcBef>
              <a:buFont typeface="System Font Regular"/>
              <a:buChar char="⇒"/>
            </a:pPr>
            <a:r>
              <a:rPr lang="en-US" sz="2000" dirty="0">
                <a:cs typeface="Arial" panose="020B0604020202020204"/>
              </a:rPr>
              <a:t>Predicted deposit layer the same order as measured post-mortem: low re-erosion anticipated due to insufficient energies of incoming particles</a:t>
            </a:r>
          </a:p>
          <a:p>
            <a:pPr marL="295275" indent="-29527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Tungsten net erosion occurs on the strike points and the LFS divertor shoulder</a:t>
            </a:r>
          </a:p>
        </p:txBody>
      </p:sp>
    </p:spTree>
    <p:extLst>
      <p:ext uri="{BB962C8B-B14F-4D97-AF65-F5344CB8AC3E}">
        <p14:creationId xmlns:p14="http://schemas.microsoft.com/office/powerpoint/2010/main" val="15811700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Uncertainties and caveats of the analyses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D844-F350-C9A3-88F7-72C2E19F9801}"/>
              </a:ext>
            </a:extLst>
          </p:cNvPr>
          <p:cNvSpPr txBox="1">
            <a:spLocks/>
          </p:cNvSpPr>
          <p:nvPr/>
        </p:nvSpPr>
        <p:spPr>
          <a:xfrm>
            <a:off x="292353" y="1101471"/>
            <a:ext cx="8492897" cy="263149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Role of limiter phases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Ion flux to nickel wall expected to be insignificant for Ni sputtering =&gt; reassess ion flux to divertor entrance for tungsten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ELMs lead to the creation of CX neutrals with higher mean energies than in the inter-ELM phase leading to higher erosion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FF0000"/>
                </a:solidFill>
                <a:cs typeface="Arial" panose="020B0604020202020204"/>
              </a:rPr>
              <a:t>Disruptions and vertical instabilities: strong source of Ni and W, redistribution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414096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78308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Backup slides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22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9036-36A9-9F6A-270A-335D3F79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" y="2516"/>
            <a:ext cx="8368940" cy="825140"/>
          </a:xfrm>
        </p:spPr>
        <p:txBody>
          <a:bodyPr/>
          <a:lstStyle/>
          <a:p>
            <a:r>
              <a:rPr lang="en-US" sz="2400" b="1" dirty="0"/>
              <a:t>Nickel deposition is prominent on tile 1 due to SOL flow directly onto the tile</a:t>
            </a:r>
          </a:p>
        </p:txBody>
      </p:sp>
      <p:pic>
        <p:nvPicPr>
          <p:cNvPr id="6" name="Picture 5" descr="A graph with blue lines&#10;&#10;Description automatically generated">
            <a:extLst>
              <a:ext uri="{FF2B5EF4-FFF2-40B4-BE49-F238E27FC236}">
                <a16:creationId xmlns:a16="http://schemas.microsoft.com/office/drawing/2014/main" id="{436BC85F-38A3-7016-9349-E91905C5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52" y="1445453"/>
            <a:ext cx="5380925" cy="401107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628A991-F354-60C0-93EA-F536182910F8}"/>
              </a:ext>
            </a:extLst>
          </p:cNvPr>
          <p:cNvSpPr txBox="1"/>
          <p:nvPr/>
        </p:nvSpPr>
        <p:spPr>
          <a:xfrm>
            <a:off x="4808191" y="5698936"/>
            <a:ext cx="3690432" cy="5078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Nickel deposition on tile 1, re-erosion not accounted</a:t>
            </a:r>
            <a:endParaRPr 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5E37687-8F9C-ED21-5CED-3B7FD10C97D1}"/>
              </a:ext>
            </a:extLst>
          </p:cNvPr>
          <p:cNvSpPr txBox="1"/>
          <p:nvPr/>
        </p:nvSpPr>
        <p:spPr>
          <a:xfrm>
            <a:off x="6578044" y="4490428"/>
            <a:ext cx="1096191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cs typeface="Arial"/>
              </a:rPr>
              <a:t>Expected </a:t>
            </a:r>
            <a:r>
              <a:rPr lang="en-US" sz="1100" dirty="0"/>
              <a:t>re-erosion zone</a:t>
            </a:r>
            <a:endParaRPr lang="en-US" sz="1100" dirty="0">
              <a:cs typeface="Arial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99999DF-C37A-C2AB-A410-425674714F5F}"/>
              </a:ext>
            </a:extLst>
          </p:cNvPr>
          <p:cNvSpPr txBox="1"/>
          <p:nvPr/>
        </p:nvSpPr>
        <p:spPr>
          <a:xfrm>
            <a:off x="4730930" y="4704108"/>
            <a:ext cx="1082039" cy="3000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cs typeface="Arial"/>
              </a:rPr>
              <a:t>Deposition</a:t>
            </a:r>
            <a:endParaRPr 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3264B57-E2F1-6807-B731-1BA13365FF2F}"/>
              </a:ext>
            </a:extLst>
          </p:cNvPr>
          <p:cNvSpPr txBox="1"/>
          <p:nvPr/>
        </p:nvSpPr>
        <p:spPr>
          <a:xfrm>
            <a:off x="7926439" y="4706284"/>
            <a:ext cx="1142999" cy="3000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cs typeface="Arial"/>
              </a:rPr>
              <a:t>Deposition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800E2-F52E-C0FE-A57D-CBFE56078AFE}"/>
              </a:ext>
            </a:extLst>
          </p:cNvPr>
          <p:cNvCxnSpPr/>
          <p:nvPr/>
        </p:nvCxnSpPr>
        <p:spPr>
          <a:xfrm flipH="1">
            <a:off x="6450123" y="1715394"/>
            <a:ext cx="6712" cy="331352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F5B54-1770-4314-AC9B-65A185977024}"/>
              </a:ext>
            </a:extLst>
          </p:cNvPr>
          <p:cNvCxnSpPr>
            <a:cxnSpLocks/>
          </p:cNvCxnSpPr>
          <p:nvPr/>
        </p:nvCxnSpPr>
        <p:spPr>
          <a:xfrm flipH="1">
            <a:off x="7925263" y="1697208"/>
            <a:ext cx="10885" cy="331543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-up of a colored circle&#10;&#10;Description automatically generated">
            <a:extLst>
              <a:ext uri="{FF2B5EF4-FFF2-40B4-BE49-F238E27FC236}">
                <a16:creationId xmlns:a16="http://schemas.microsoft.com/office/drawing/2014/main" id="{B0559583-2712-41D0-643B-F80DB809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7" y="2938814"/>
            <a:ext cx="2854986" cy="342854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1656EF-A0B3-D59B-D18F-061492C89EE3}"/>
              </a:ext>
            </a:extLst>
          </p:cNvPr>
          <p:cNvSpPr>
            <a:spLocks noGrp="1"/>
          </p:cNvSpPr>
          <p:nvPr/>
        </p:nvSpPr>
        <p:spPr>
          <a:xfrm>
            <a:off x="96823" y="947098"/>
            <a:ext cx="3560846" cy="2052127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2000" b="0" dirty="0">
                <a:cs typeface="Arial" panose="020B0604020202020204"/>
              </a:rPr>
              <a:t>Magnitude of predicted Ni deposition same order as measured for s ≈ 0.2 m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cs typeface="Arial" panose="020B0604020202020204"/>
              </a:rPr>
              <a:t>Ni re/erosion similar to Be </a:t>
            </a:r>
            <a:br>
              <a:rPr lang="en-US" sz="2000" b="0" dirty="0">
                <a:cs typeface="Arial" panose="020B0604020202020204"/>
              </a:rPr>
            </a:br>
            <a:r>
              <a:rPr lang="en-US" sz="2000" b="0" dirty="0">
                <a:cs typeface="Arial" panose="020B0604020202020204"/>
              </a:rPr>
              <a:t>⇒ Ni re-erosion to be investigated</a:t>
            </a:r>
          </a:p>
        </p:txBody>
      </p:sp>
    </p:spTree>
    <p:extLst>
      <p:ext uri="{BB962C8B-B14F-4D97-AF65-F5344CB8AC3E}">
        <p14:creationId xmlns:p14="http://schemas.microsoft.com/office/powerpoint/2010/main" val="4449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29601" cy="82117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GB" sz="2300" dirty="0">
                <a:latin typeface="Arial"/>
                <a:cs typeface="Arial"/>
              </a:rPr>
              <a:t>ERO2.0 is used to predict the erosion and deposition of nickel and tungsten in JET-ILW through years 2011-2016</a:t>
            </a:r>
            <a:endParaRPr lang="en-GB" sz="2300" dirty="0"/>
          </a:p>
        </p:txBody>
      </p:sp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0881FD6B-E876-E636-9D6D-4D2292F7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74" y="1515989"/>
            <a:ext cx="5815326" cy="4111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9FF95-B258-9FE4-9988-45C2B8CA4ABF}"/>
              </a:ext>
            </a:extLst>
          </p:cNvPr>
          <p:cNvSpPr txBox="1"/>
          <p:nvPr/>
        </p:nvSpPr>
        <p:spPr>
          <a:xfrm>
            <a:off x="198436" y="1230600"/>
            <a:ext cx="313023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200"/>
              </a:spcBef>
              <a:buFont typeface="Arial,Sans-Serif"/>
              <a:buChar char="•"/>
            </a:pPr>
            <a:r>
              <a:rPr lang="en-US" sz="2000" dirty="0">
                <a:cs typeface="Arial"/>
              </a:rPr>
              <a:t>Inconel vacuum vessel wall is the largest nickel source, divertor is the primary source of tungsten </a:t>
            </a:r>
          </a:p>
          <a:p>
            <a:pPr marL="285750" indent="-285750">
              <a:spcBef>
                <a:spcPts val="1200"/>
              </a:spcBef>
              <a:buFont typeface="Arial,Sans-Serif"/>
              <a:buChar char="•"/>
            </a:pPr>
            <a:r>
              <a:rPr lang="en-US" sz="2000" dirty="0">
                <a:cs typeface="Arial"/>
              </a:rPr>
              <a:t>Predict the deposition layer on the divertor tiles and limiters</a:t>
            </a:r>
          </a:p>
          <a:p>
            <a:pPr marL="285750" indent="-285750">
              <a:spcBef>
                <a:spcPts val="1200"/>
              </a:spcBef>
              <a:buFont typeface="Arial,Sans-Serif"/>
              <a:buChar char="•"/>
            </a:pPr>
            <a:r>
              <a:rPr lang="en-US" sz="2000" dirty="0">
                <a:cs typeface="Arial"/>
              </a:rPr>
              <a:t>Compare the predicted deposition layer to post-mortem tile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3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61802" cy="821174"/>
          </a:xfrm>
        </p:spPr>
        <p:txBody>
          <a:bodyPr/>
          <a:lstStyle/>
          <a:p>
            <a:r>
              <a:rPr lang="en-GB" sz="2300" dirty="0"/>
              <a:t>50% increase in heating power raises the high-energy tail of CX atoms to limiter wall surfaces by 2-3x: T</a:t>
            </a:r>
            <a:r>
              <a:rPr lang="en-GB" sz="2300" baseline="-25000" dirty="0"/>
              <a:t>i</a:t>
            </a:r>
            <a:r>
              <a:rPr lang="en-GB" sz="2300" dirty="0"/>
              <a:t> ”wins”</a:t>
            </a:r>
            <a:endParaRPr lang="en-US" sz="2300" dirty="0"/>
          </a:p>
        </p:txBody>
      </p:sp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09287F91-3CA2-4482-B19B-6A71F20C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84" y="2216099"/>
            <a:ext cx="5744434" cy="425900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F28D2E-6D57-5000-8B0E-57D2E2DA7D9C}"/>
              </a:ext>
            </a:extLst>
          </p:cNvPr>
          <p:cNvSpPr txBox="1">
            <a:spLocks/>
          </p:cNvSpPr>
          <p:nvPr/>
        </p:nvSpPr>
        <p:spPr>
          <a:xfrm>
            <a:off x="249567" y="1373190"/>
            <a:ext cx="2866938" cy="8309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>
                <a:cs typeface="Arial" panose="020B0604020202020204"/>
              </a:rPr>
              <a:t>70% increase in total CX atomic flux to limiter wall surfaces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80C92-31E4-3C8D-9043-10952AEFD61F}"/>
              </a:ext>
            </a:extLst>
          </p:cNvPr>
          <p:cNvSpPr txBox="1"/>
          <p:nvPr/>
        </p:nvSpPr>
        <p:spPr>
          <a:xfrm>
            <a:off x="1350341" y="5857825"/>
            <a:ext cx="22050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Vertical/horizontal,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n</a:t>
            </a:r>
            <a:r>
              <a:rPr lang="en-US" sz="1000" baseline="-25000" dirty="0">
                <a:cs typeface="Arial"/>
              </a:rPr>
              <a:t>e</a:t>
            </a:r>
            <a:r>
              <a:rPr lang="en-US" sz="1000" dirty="0">
                <a:cs typeface="Arial"/>
              </a:rPr>
              <a:t> = 3.4x10</a:t>
            </a:r>
            <a:r>
              <a:rPr lang="en-US" sz="1000" baseline="30000" dirty="0">
                <a:cs typeface="Arial"/>
              </a:rPr>
              <a:t>19</a:t>
            </a:r>
            <a:r>
              <a:rPr lang="en-US" sz="1000" dirty="0">
                <a:cs typeface="Arial"/>
              </a:rPr>
              <a:t> m</a:t>
            </a:r>
            <a:r>
              <a:rPr lang="en-US" sz="1000" baseline="30000" dirty="0">
                <a:cs typeface="Arial"/>
              </a:rPr>
              <a:t>-3</a:t>
            </a:r>
            <a:endParaRPr lang="en-US" sz="1000" dirty="0">
              <a:cs typeface="Arial"/>
            </a:endParaRPr>
          </a:p>
          <a:p>
            <a:r>
              <a:rPr lang="en-US" sz="1000" dirty="0">
                <a:solidFill>
                  <a:srgbClr val="00B0F0"/>
                </a:solidFill>
                <a:cs typeface="Arial"/>
              </a:rPr>
              <a:t>hkumpul/94605/run588s </a:t>
            </a:r>
          </a:p>
          <a:p>
            <a:r>
              <a:rPr lang="en-US" sz="1000" dirty="0">
                <a:solidFill>
                  <a:srgbClr val="FF8600"/>
                </a:solidFill>
                <a:cs typeface="Arial"/>
              </a:rPr>
              <a:t>jrs1740/94605/run018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EC934-A716-87B6-DB10-B96C9579863D}"/>
              </a:ext>
            </a:extLst>
          </p:cNvPr>
          <p:cNvSpPr txBox="1"/>
          <p:nvPr/>
        </p:nvSpPr>
        <p:spPr>
          <a:xfrm>
            <a:off x="6581621" y="1665151"/>
            <a:ext cx="20892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n</a:t>
            </a:r>
            <a:r>
              <a:rPr lang="en-US" sz="2000" baseline="-25000" dirty="0">
                <a:cs typeface="Arial"/>
              </a:rPr>
              <a:t>e</a:t>
            </a:r>
            <a:r>
              <a:rPr lang="en-US" sz="2000" dirty="0">
                <a:cs typeface="Arial"/>
              </a:rPr>
              <a:t> = 3.4x10</a:t>
            </a:r>
            <a:r>
              <a:rPr lang="en-US" sz="2000" baseline="30000" dirty="0">
                <a:cs typeface="Arial"/>
              </a:rPr>
              <a:t>19</a:t>
            </a:r>
            <a:r>
              <a:rPr lang="en-US" sz="2000" dirty="0">
                <a:cs typeface="Arial"/>
              </a:rPr>
              <a:t> m</a:t>
            </a:r>
            <a:r>
              <a:rPr lang="en-US" sz="2000" baseline="30000" dirty="0">
                <a:cs typeface="Arial"/>
              </a:rPr>
              <a:t>-3</a:t>
            </a:r>
          </a:p>
        </p:txBody>
      </p:sp>
      <p:pic>
        <p:nvPicPr>
          <p:cNvPr id="13" name="Picture 12" descr="A diagram of a diagram&#10;&#10;Description automatically generated">
            <a:extLst>
              <a:ext uri="{FF2B5EF4-FFF2-40B4-BE49-F238E27FC236}">
                <a16:creationId xmlns:a16="http://schemas.microsoft.com/office/drawing/2014/main" id="{21635863-C4B6-7B2E-3F3F-EF1204F68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4" y="2760476"/>
            <a:ext cx="1702534" cy="2346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60CD88-08D3-3F07-4857-105A333E0C55}"/>
                  </a:ext>
                </a:extLst>
              </p14:cNvPr>
              <p14:cNvContentPartPr/>
              <p14:nvPr/>
            </p14:nvContentPartPr>
            <p14:xfrm>
              <a:off x="626489" y="3045765"/>
              <a:ext cx="894838" cy="132788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60CD88-08D3-3F07-4857-105A333E0C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99" y="3027772"/>
                <a:ext cx="930459" cy="1363515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Left 23">
            <a:extLst>
              <a:ext uri="{FF2B5EF4-FFF2-40B4-BE49-F238E27FC236}">
                <a16:creationId xmlns:a16="http://schemas.microsoft.com/office/drawing/2014/main" id="{A533A0F8-019A-3B6A-85BB-3EBF970FE3D1}"/>
              </a:ext>
            </a:extLst>
          </p:cNvPr>
          <p:cNvSpPr/>
          <p:nvPr/>
        </p:nvSpPr>
        <p:spPr>
          <a:xfrm rot="20400000">
            <a:off x="1436951" y="3291954"/>
            <a:ext cx="552873" cy="74501"/>
          </a:xfrm>
          <a:prstGeom prst="leftArrow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0D37F4-16CB-616C-2FC7-F91A6038B521}"/>
              </a:ext>
            </a:extLst>
          </p:cNvPr>
          <p:cNvSpPr txBox="1"/>
          <p:nvPr/>
        </p:nvSpPr>
        <p:spPr>
          <a:xfrm>
            <a:off x="7439423" y="2522415"/>
            <a:ext cx="1232266" cy="83099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cs typeface="Arial"/>
              </a:rPr>
              <a:t>10 MW</a:t>
            </a:r>
          </a:p>
          <a:p>
            <a:r>
              <a:rPr lang="en-US" sz="2400" dirty="0">
                <a:solidFill>
                  <a:srgbClr val="FF8600"/>
                </a:solidFill>
                <a:cs typeface="Arial"/>
              </a:rPr>
              <a:t>15 MW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935C5-0011-2641-2141-7AADCE895568}"/>
              </a:ext>
            </a:extLst>
          </p:cNvPr>
          <p:cNvSpPr txBox="1"/>
          <p:nvPr/>
        </p:nvSpPr>
        <p:spPr>
          <a:xfrm>
            <a:off x="2064110" y="3014075"/>
            <a:ext cx="13952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Limiter wall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AF42C8-4A4F-3500-7EF3-277EC7C4B1AA}"/>
              </a:ext>
            </a:extLst>
          </p:cNvPr>
          <p:cNvCxnSpPr/>
          <p:nvPr/>
        </p:nvCxnSpPr>
        <p:spPr>
          <a:xfrm>
            <a:off x="5022937" y="2461364"/>
            <a:ext cx="0" cy="3538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9E771-92EC-F018-A8B5-96B42E53E504}"/>
              </a:ext>
            </a:extLst>
          </p:cNvPr>
          <p:cNvCxnSpPr/>
          <p:nvPr/>
        </p:nvCxnSpPr>
        <p:spPr>
          <a:xfrm>
            <a:off x="5475962" y="2461364"/>
            <a:ext cx="0" cy="3538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06843-EA74-A4E5-6FA4-352E3EF8D993}"/>
              </a:ext>
            </a:extLst>
          </p:cNvPr>
          <p:cNvCxnSpPr/>
          <p:nvPr/>
        </p:nvCxnSpPr>
        <p:spPr>
          <a:xfrm>
            <a:off x="4680559" y="2461364"/>
            <a:ext cx="0" cy="3538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4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8AFB-EBE0-B0F9-55BA-E8926BEE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0"/>
            <a:ext cx="8438790" cy="849510"/>
          </a:xfrm>
        </p:spPr>
        <p:txBody>
          <a:bodyPr/>
          <a:lstStyle/>
          <a:p>
            <a:r>
              <a:rPr lang="en-US" sz="2000" b="1" dirty="0">
                <a:cs typeface="Arial"/>
              </a:rPr>
              <a:t>Introduction of ELMs affects beryllium deposition negligibly if ELMs are 1% of plasma time</a:t>
            </a:r>
            <a:endParaRPr lang="en-US" sz="2000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3B427-DFD6-E433-923D-732CA409A8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52" y="1714006"/>
            <a:ext cx="2795738" cy="2687915"/>
          </a:xfrm>
        </p:spPr>
        <p:txBody>
          <a:bodyPr lIns="0" tIns="0" rIns="0" bIns="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cs typeface="Arial"/>
              </a:rPr>
              <a:t>With 10% of plasma time being ELMs some regions flip from deposition to erosion zones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cs typeface="Arial"/>
              </a:rPr>
              <a:t>Changes generally stay within an order of magnitude</a:t>
            </a:r>
          </a:p>
        </p:txBody>
      </p:sp>
      <p:pic>
        <p:nvPicPr>
          <p:cNvPr id="6" name="Picture 5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0C04DB54-A7EF-5371-619F-A0A1F234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32" y="1133402"/>
            <a:ext cx="6226186" cy="460134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AB3728E-9851-EBAC-8DB2-4428FB3ED3E3}"/>
              </a:ext>
            </a:extLst>
          </p:cNvPr>
          <p:cNvSpPr txBox="1"/>
          <p:nvPr/>
        </p:nvSpPr>
        <p:spPr>
          <a:xfrm>
            <a:off x="4357888" y="5739904"/>
            <a:ext cx="4079606" cy="5141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Relative difference in net deposition when ELMs are introduced</a:t>
            </a:r>
          </a:p>
        </p:txBody>
      </p:sp>
    </p:spTree>
    <p:extLst>
      <p:ext uri="{BB962C8B-B14F-4D97-AF65-F5344CB8AC3E}">
        <p14:creationId xmlns:p14="http://schemas.microsoft.com/office/powerpoint/2010/main" val="141831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The HFS Inconel vacuum vessel wall is shielded by limiters and Be coated tiles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2F46D-8AA9-B905-522C-406458F2A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4" t="4003" r="23466"/>
          <a:stretch/>
        </p:blipFill>
        <p:spPr>
          <a:xfrm>
            <a:off x="31534" y="977462"/>
            <a:ext cx="2474884" cy="37479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246D98-6A9F-4C1F-F1FB-1A1613ADC085}"/>
              </a:ext>
            </a:extLst>
          </p:cNvPr>
          <p:cNvSpPr txBox="1">
            <a:spLocks/>
          </p:cNvSpPr>
          <p:nvPr/>
        </p:nvSpPr>
        <p:spPr>
          <a:xfrm>
            <a:off x="6490440" y="977462"/>
            <a:ext cx="2587026" cy="544764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Modified atomic  flux peaks ay the LFS, close to the midplane</a:t>
            </a:r>
          </a:p>
          <a:p>
            <a:pPr marL="288925" indent="-28892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CX flux on the vacuum vessel wall decreased from the limiter flux </a:t>
            </a:r>
            <a:r>
              <a:rPr lang="en-US" sz="2000" b="1" dirty="0">
                <a:cs typeface="Arial" panose="020B0604020202020204"/>
              </a:rPr>
              <a:t>ad-hoc</a:t>
            </a:r>
            <a:r>
              <a:rPr lang="en-US" sz="2000" dirty="0">
                <a:cs typeface="Arial" panose="020B0604020202020204"/>
              </a:rPr>
              <a:t> by the calculated obstruction fraction (of order 50%)</a:t>
            </a:r>
          </a:p>
          <a:p>
            <a:pPr marL="288925" indent="-288925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Atomic CX flux to top of vacuum vessel relatively unchanged, due to fewer limiter elements blocking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31213-F377-CBDF-8344-E12DC16F5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4"/>
          <a:stretch/>
        </p:blipFill>
        <p:spPr>
          <a:xfrm>
            <a:off x="2506417" y="954108"/>
            <a:ext cx="3984023" cy="3788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1042C-BD8F-1682-2BBD-2C1CB64156FB}"/>
              </a:ext>
            </a:extLst>
          </p:cNvPr>
          <p:cNvSpPr txBox="1"/>
          <p:nvPr/>
        </p:nvSpPr>
        <p:spPr>
          <a:xfrm>
            <a:off x="3715866" y="2406954"/>
            <a:ext cx="1488751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Inconel vacuum vessel wall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D5BEB-2661-7045-FD3E-E402BB5E116F}"/>
              </a:ext>
            </a:extLst>
          </p:cNvPr>
          <p:cNvSpPr txBox="1"/>
          <p:nvPr/>
        </p:nvSpPr>
        <p:spPr>
          <a:xfrm>
            <a:off x="781315" y="1885128"/>
            <a:ext cx="1488751" cy="175432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Be limiter wall</a:t>
            </a:r>
          </a:p>
          <a:p>
            <a:pPr algn="ctr"/>
            <a:r>
              <a:rPr lang="en-US" dirty="0">
                <a:cs typeface="Arial"/>
              </a:rPr>
              <a:t>=</a:t>
            </a:r>
          </a:p>
          <a:p>
            <a:pPr algn="ctr"/>
            <a:r>
              <a:rPr lang="en-US" dirty="0">
                <a:cs typeface="Arial"/>
              </a:rPr>
              <a:t>EDGE2D-EIRENE wall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77406-AD16-54E3-1CCA-FD2AAEE1E523}"/>
              </a:ext>
            </a:extLst>
          </p:cNvPr>
          <p:cNvSpPr txBox="1"/>
          <p:nvPr/>
        </p:nvSpPr>
        <p:spPr>
          <a:xfrm>
            <a:off x="42672" y="5264967"/>
            <a:ext cx="13833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Vertical-horizontal,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P</a:t>
            </a:r>
            <a:r>
              <a:rPr lang="en-US" sz="1000" baseline="-25000" dirty="0">
                <a:cs typeface="Arial"/>
              </a:rPr>
              <a:t>in</a:t>
            </a:r>
            <a:r>
              <a:rPr lang="en-US" sz="1000" dirty="0">
                <a:cs typeface="Arial"/>
              </a:rPr>
              <a:t> = 10 MW,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n</a:t>
            </a:r>
            <a:r>
              <a:rPr lang="en-US" sz="1000" baseline="-25000" dirty="0">
                <a:cs typeface="Arial"/>
              </a:rPr>
              <a:t>e</a:t>
            </a:r>
            <a:r>
              <a:rPr lang="en-US" sz="1000" dirty="0">
                <a:cs typeface="Arial"/>
              </a:rPr>
              <a:t> = 3.4x10</a:t>
            </a:r>
            <a:r>
              <a:rPr lang="en-US" sz="1000" baseline="30000" dirty="0">
                <a:cs typeface="Arial"/>
              </a:rPr>
              <a:t>19</a:t>
            </a:r>
            <a:r>
              <a:rPr lang="en-US" sz="1000" dirty="0">
                <a:cs typeface="Arial"/>
              </a:rPr>
              <a:t> m</a:t>
            </a:r>
            <a:r>
              <a:rPr lang="en-US" sz="1000" baseline="30000" dirty="0">
                <a:cs typeface="Arial"/>
              </a:rPr>
              <a:t>-3</a:t>
            </a:r>
            <a:endParaRPr lang="en-US" sz="1000" dirty="0">
              <a:cs typeface="Arial"/>
            </a:endParaRPr>
          </a:p>
          <a:p>
            <a:r>
              <a:rPr lang="en-US" sz="1000" dirty="0">
                <a:cs typeface="Arial"/>
              </a:rPr>
              <a:t>JPN#94605, run588s</a:t>
            </a:r>
          </a:p>
        </p:txBody>
      </p:sp>
      <p:pic>
        <p:nvPicPr>
          <p:cNvPr id="12" name="Picture 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10EEF99D-69AF-EC0D-D599-7C652867E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807" y="4858366"/>
            <a:ext cx="3065518" cy="1721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F0F933-FE16-FF84-9F8D-0B3B7ED45DD7}"/>
              </a:ext>
            </a:extLst>
          </p:cNvPr>
          <p:cNvSpPr txBox="1"/>
          <p:nvPr/>
        </p:nvSpPr>
        <p:spPr>
          <a:xfrm>
            <a:off x="105022" y="4752759"/>
            <a:ext cx="1522271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cs typeface="Arial"/>
              </a:rPr>
              <a:t>Limiters (Be)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7B88D5-C918-850B-140C-D8C13D1D01E3}"/>
              </a:ext>
            </a:extLst>
          </p:cNvPr>
          <p:cNvCxnSpPr>
            <a:cxnSpLocks/>
          </p:cNvCxnSpPr>
          <p:nvPr/>
        </p:nvCxnSpPr>
        <p:spPr>
          <a:xfrm flipH="1">
            <a:off x="1946109" y="2868619"/>
            <a:ext cx="377873" cy="28503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47E90E-70AA-A77F-CCE4-F0F61D562996}"/>
              </a:ext>
            </a:extLst>
          </p:cNvPr>
          <p:cNvSpPr txBox="1"/>
          <p:nvPr/>
        </p:nvSpPr>
        <p:spPr>
          <a:xfrm>
            <a:off x="4929129" y="4875744"/>
            <a:ext cx="13425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Vessel wall (Inconel)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ADE9C8-185B-9AB7-D2F1-B5B23F4C706B}"/>
              </a:ext>
            </a:extLst>
          </p:cNvPr>
          <p:cNvCxnSpPr>
            <a:cxnSpLocks/>
          </p:cNvCxnSpPr>
          <p:nvPr/>
        </p:nvCxnSpPr>
        <p:spPr>
          <a:xfrm flipH="1">
            <a:off x="4460766" y="3056817"/>
            <a:ext cx="917407" cy="276214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9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20547" cy="82117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Vert./</a:t>
            </a:r>
            <a:r>
              <a:rPr lang="en-GB" sz="2400" err="1">
                <a:latin typeface="Arial"/>
                <a:cs typeface="Arial"/>
              </a:rPr>
              <a:t>horiz</a:t>
            </a:r>
            <a:r>
              <a:rPr lang="en-GB" sz="2400" dirty="0">
                <a:latin typeface="Arial"/>
                <a:cs typeface="Arial"/>
              </a:rPr>
              <a:t>. config.: total atomic flux to LFS midplane</a:t>
            </a:r>
            <a:br>
              <a:rPr lang="en-GB" sz="2400" dirty="0"/>
            </a:br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01329-CDDF-5917-95D9-0F54A4E9917B}"/>
              </a:ext>
            </a:extLst>
          </p:cNvPr>
          <p:cNvSpPr txBox="1">
            <a:spLocks/>
          </p:cNvSpPr>
          <p:nvPr/>
        </p:nvSpPr>
        <p:spPr>
          <a:xfrm>
            <a:off x="4947447" y="1043000"/>
            <a:ext cx="3926340" cy="35086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Largest atomic fluxes (&gt; 10</a:t>
            </a:r>
            <a:r>
              <a:rPr lang="en-US" sz="2000" baseline="30000" dirty="0">
                <a:cs typeface="Arial" panose="020B0604020202020204"/>
              </a:rPr>
              <a:t>21</a:t>
            </a:r>
            <a:r>
              <a:rPr lang="en-US" sz="2000" dirty="0">
                <a:cs typeface="Arial" panose="020B0604020202020204"/>
              </a:rPr>
              <a:t> atoms/s/m</a:t>
            </a:r>
            <a:r>
              <a:rPr lang="en-US" sz="2000" baseline="30000" dirty="0">
                <a:cs typeface="Arial" panose="020B0604020202020204"/>
              </a:rPr>
              <a:t>2</a:t>
            </a:r>
            <a:r>
              <a:rPr lang="en-US" sz="2000" dirty="0">
                <a:cs typeface="Arial" panose="020B0604020202020204"/>
              </a:rPr>
              <a:t>) highest to </a:t>
            </a:r>
            <a:r>
              <a:rPr lang="en-US" sz="2000" dirty="0">
                <a:highlight>
                  <a:srgbClr val="FFFF00"/>
                </a:highlight>
                <a:cs typeface="Arial" panose="020B0604020202020204"/>
              </a:rPr>
              <a:t>LFS divertor surfaces:</a:t>
            </a:r>
            <a:r>
              <a:rPr lang="en-US" sz="2000" dirty="0">
                <a:cs typeface="Arial" panose="020B0604020202020204"/>
              </a:rPr>
              <a:t> region of highest atomic density</a:t>
            </a:r>
          </a:p>
          <a:p>
            <a:pPr marL="342900" indent="-342900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Atomic flux to </a:t>
            </a:r>
            <a:r>
              <a:rPr lang="en-US" sz="2000" dirty="0">
                <a:highlight>
                  <a:srgbClr val="FF8600"/>
                </a:highlight>
                <a:cs typeface="Arial" panose="020B0604020202020204"/>
              </a:rPr>
              <a:t>main chamber surfaces</a:t>
            </a:r>
            <a:r>
              <a:rPr lang="en-US" sz="2000" dirty="0">
                <a:cs typeface="Arial" panose="020B0604020202020204"/>
              </a:rPr>
              <a:t> 5-50x lower than LFS divertor surfaces </a:t>
            </a:r>
          </a:p>
          <a:p>
            <a:pPr marL="342900" indent="-342900">
              <a:spcBef>
                <a:spcPts val="1800"/>
              </a:spcBef>
            </a:pPr>
            <a:r>
              <a:rPr lang="en-US" sz="2000" dirty="0">
                <a:cs typeface="Arial" panose="020B0604020202020204"/>
              </a:rPr>
              <a:t>Higher fluxes to LFS than to HFS midplane due to higher n</a:t>
            </a:r>
            <a:r>
              <a:rPr lang="en-US" sz="2000" baseline="-25000" dirty="0">
                <a:cs typeface="Arial" panose="020B0604020202020204"/>
              </a:rPr>
              <a:t>D0</a:t>
            </a:r>
            <a:r>
              <a:rPr lang="en-US" sz="2000" dirty="0">
                <a:cs typeface="Arial" panose="020B0604020202020204"/>
              </a:rPr>
              <a:t> and lower flux expansion at LFS</a:t>
            </a:r>
            <a:r>
              <a:rPr lang="en-US" sz="2000" b="1" dirty="0">
                <a:cs typeface="Arial" panose="020B0604020202020204"/>
              </a:rPr>
              <a:t> </a:t>
            </a:r>
          </a:p>
        </p:txBody>
      </p:sp>
      <p:pic>
        <p:nvPicPr>
          <p:cNvPr id="4" name="Picture 3" descr="A graph of a balloon&#10;&#10;Description automatically generated">
            <a:extLst>
              <a:ext uri="{FF2B5EF4-FFF2-40B4-BE49-F238E27FC236}">
                <a16:creationId xmlns:a16="http://schemas.microsoft.com/office/drawing/2014/main" id="{6495A22C-B4BC-2F29-9B80-E92BF47C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" y="1390485"/>
            <a:ext cx="4389120" cy="4892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239D4-FD28-51B7-AE6C-51F8A4D017FB}"/>
              </a:ext>
            </a:extLst>
          </p:cNvPr>
          <p:cNvSpPr txBox="1"/>
          <p:nvPr/>
        </p:nvSpPr>
        <p:spPr>
          <a:xfrm>
            <a:off x="270213" y="870335"/>
            <a:ext cx="22050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Arial"/>
              </a:rPr>
              <a:t>Vertical/horizontal, </a:t>
            </a:r>
            <a:br>
              <a:rPr lang="en-US" sz="800" dirty="0">
                <a:cs typeface="Arial"/>
              </a:rPr>
            </a:br>
            <a:r>
              <a:rPr lang="en-US" sz="800" dirty="0">
                <a:cs typeface="Arial"/>
              </a:rPr>
              <a:t>P</a:t>
            </a:r>
            <a:r>
              <a:rPr lang="en-US" sz="800" baseline="-25000" dirty="0">
                <a:cs typeface="Arial"/>
              </a:rPr>
              <a:t>in</a:t>
            </a:r>
            <a:r>
              <a:rPr lang="en-US" sz="800" dirty="0">
                <a:cs typeface="Arial"/>
              </a:rPr>
              <a:t> = 2.2 MW, n</a:t>
            </a:r>
            <a:r>
              <a:rPr lang="en-US" sz="800" baseline="-25000" dirty="0">
                <a:cs typeface="Arial"/>
              </a:rPr>
              <a:t>e</a:t>
            </a:r>
            <a:r>
              <a:rPr lang="en-US" sz="800" dirty="0">
                <a:cs typeface="Arial"/>
              </a:rPr>
              <a:t> = 8.5x10</a:t>
            </a:r>
            <a:r>
              <a:rPr lang="en-US" sz="800" baseline="30000" dirty="0">
                <a:cs typeface="Arial"/>
              </a:rPr>
              <a:t>18</a:t>
            </a:r>
            <a:r>
              <a:rPr lang="en-US" sz="800" dirty="0">
                <a:cs typeface="Arial"/>
              </a:rPr>
              <a:t> m</a:t>
            </a:r>
            <a:r>
              <a:rPr lang="en-US" sz="800" baseline="30000" dirty="0">
                <a:cs typeface="Arial"/>
              </a:rPr>
              <a:t>-3</a:t>
            </a:r>
            <a:endParaRPr lang="en-US" sz="800" dirty="0">
              <a:cs typeface="Arial"/>
            </a:endParaRPr>
          </a:p>
          <a:p>
            <a:r>
              <a:rPr lang="en-US" sz="800" dirty="0">
                <a:cs typeface="Arial"/>
              </a:rPr>
              <a:t>hkumpul/81472,/jul2020/seq#2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33742-8B77-F570-86DC-4FD98DFCE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71570"/>
            <a:ext cx="2421965" cy="18883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9F3677-FDD3-B808-2776-47CBC4D25692}"/>
              </a:ext>
            </a:extLst>
          </p:cNvPr>
          <p:cNvSpPr txBox="1"/>
          <p:nvPr/>
        </p:nvSpPr>
        <p:spPr>
          <a:xfrm>
            <a:off x="3970967" y="2598131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21</a:t>
            </a:r>
            <a:endParaRPr lang="en-US" sz="1800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9A297-F420-7CCA-82E4-4627402CF708}"/>
              </a:ext>
            </a:extLst>
          </p:cNvPr>
          <p:cNvSpPr txBox="1"/>
          <p:nvPr/>
        </p:nvSpPr>
        <p:spPr>
          <a:xfrm>
            <a:off x="3970967" y="4131536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20</a:t>
            </a:r>
            <a:endParaRPr lang="en-US" sz="1800" dirty="0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90E340-409C-A44E-7DF5-82DB98DB22EC}"/>
              </a:ext>
            </a:extLst>
          </p:cNvPr>
          <p:cNvSpPr txBox="1"/>
          <p:nvPr/>
        </p:nvSpPr>
        <p:spPr>
          <a:xfrm>
            <a:off x="2315552" y="918425"/>
            <a:ext cx="1347964" cy="58477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cs typeface="Arial"/>
              </a:rPr>
              <a:t>8.5x10</a:t>
            </a:r>
            <a:r>
              <a:rPr lang="en-US" sz="1600" baseline="30000" dirty="0">
                <a:cs typeface="Arial"/>
              </a:rPr>
              <a:t>18</a:t>
            </a:r>
            <a:r>
              <a:rPr lang="en-US" sz="1600" dirty="0">
                <a:cs typeface="Arial"/>
              </a:rPr>
              <a:t> m</a:t>
            </a:r>
            <a:r>
              <a:rPr lang="en-US" sz="1600" baseline="30000" dirty="0">
                <a:cs typeface="Arial"/>
              </a:rPr>
              <a:t>-3</a:t>
            </a:r>
          </a:p>
          <a:p>
            <a:pPr algn="ctr"/>
            <a:r>
              <a:rPr lang="en-US" sz="1600" dirty="0">
                <a:cs typeface="Arial"/>
              </a:rPr>
              <a:t>2.2 MW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6EB709-BAF2-F70E-015D-BECEBBD10F57}"/>
              </a:ext>
            </a:extLst>
          </p:cNvPr>
          <p:cNvSpPr txBox="1"/>
          <p:nvPr/>
        </p:nvSpPr>
        <p:spPr>
          <a:xfrm>
            <a:off x="1268448" y="2837604"/>
            <a:ext cx="1524787" cy="707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C64B48"/>
                </a:solidFill>
                <a:cs typeface="Arial"/>
              </a:rPr>
              <a:t>2x10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20</a:t>
            </a:r>
            <a:r>
              <a:rPr lang="en-US" sz="2000" dirty="0">
                <a:solidFill>
                  <a:srgbClr val="C64B48"/>
                </a:solidFill>
                <a:cs typeface="Arial"/>
              </a:rPr>
              <a:t> atoms/s/m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</a:t>
            </a:r>
            <a:endParaRPr lang="en-US" sz="2000" dirty="0">
              <a:solidFill>
                <a:srgbClr val="C64B48"/>
              </a:solidFill>
              <a:cs typeface="Arial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D470E5-A220-2216-9033-F392BEF15AB2}"/>
              </a:ext>
            </a:extLst>
          </p:cNvPr>
          <p:cNvCxnSpPr>
            <a:cxnSpLocks/>
          </p:cNvCxnSpPr>
          <p:nvPr/>
        </p:nvCxnSpPr>
        <p:spPr>
          <a:xfrm>
            <a:off x="2730016" y="3545490"/>
            <a:ext cx="488878" cy="195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6AFE58-CECB-72B7-B329-89C7D5A07585}"/>
              </a:ext>
            </a:extLst>
          </p:cNvPr>
          <p:cNvSpPr txBox="1"/>
          <p:nvPr/>
        </p:nvSpPr>
        <p:spPr>
          <a:xfrm>
            <a:off x="1522882" y="4370929"/>
            <a:ext cx="1524787" cy="707886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cs typeface="Arial"/>
              </a:rPr>
              <a:t>5x10</a:t>
            </a:r>
            <a:r>
              <a:rPr lang="en-US" sz="2000" baseline="30000" dirty="0">
                <a:solidFill>
                  <a:srgbClr val="FFFF00"/>
                </a:solidFill>
                <a:cs typeface="Arial"/>
              </a:rPr>
              <a:t>21</a:t>
            </a:r>
            <a:r>
              <a:rPr lang="en-US" sz="2000" dirty="0">
                <a:solidFill>
                  <a:srgbClr val="FFFF00"/>
                </a:solidFill>
                <a:cs typeface="Arial"/>
              </a:rPr>
              <a:t> atoms/s/m</a:t>
            </a:r>
            <a:r>
              <a:rPr lang="en-US" sz="2000" baseline="30000" dirty="0">
                <a:solidFill>
                  <a:srgbClr val="FFFF00"/>
                </a:solidFill>
                <a:cs typeface="Arial"/>
              </a:rPr>
              <a:t>2</a:t>
            </a:r>
            <a:endParaRPr lang="en-US" sz="2000" dirty="0">
              <a:solidFill>
                <a:srgbClr val="FFFF00"/>
              </a:solidFill>
              <a:cs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6A62A5-8F20-33F8-F511-51D1AD32E36F}"/>
              </a:ext>
            </a:extLst>
          </p:cNvPr>
          <p:cNvCxnSpPr>
            <a:cxnSpLocks/>
          </p:cNvCxnSpPr>
          <p:nvPr/>
        </p:nvCxnSpPr>
        <p:spPr>
          <a:xfrm>
            <a:off x="1994343" y="5137300"/>
            <a:ext cx="102759" cy="42456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2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82685" cy="821174"/>
          </a:xfrm>
        </p:spPr>
        <p:txBody>
          <a:bodyPr/>
          <a:lstStyle/>
          <a:p>
            <a:r>
              <a:rPr lang="en-GB" sz="2200" dirty="0"/>
              <a:t>For same plasma conds., similar atomic fluxes onto the main chamber wall in vert./horiz. and corner-corner configs.</a:t>
            </a:r>
            <a:endParaRPr lang="en-US" sz="2200" dirty="0"/>
          </a:p>
        </p:txBody>
      </p:sp>
      <p:pic>
        <p:nvPicPr>
          <p:cNvPr id="3" name="Picture 2" descr="A graph of a balloon&#10;&#10;Description automatically generated">
            <a:extLst>
              <a:ext uri="{FF2B5EF4-FFF2-40B4-BE49-F238E27FC236}">
                <a16:creationId xmlns:a16="http://schemas.microsoft.com/office/drawing/2014/main" id="{B401B348-C8BB-3704-2F3E-3D8A2FD6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09" y="1417157"/>
            <a:ext cx="2976004" cy="3393356"/>
          </a:xfrm>
          <a:prstGeom prst="rect">
            <a:avLst/>
          </a:prstGeom>
        </p:spPr>
      </p:pic>
      <p:pic>
        <p:nvPicPr>
          <p:cNvPr id="4" name="Picture 3" descr="A graph of a balloon&#10;&#10;Description automatically generated">
            <a:extLst>
              <a:ext uri="{FF2B5EF4-FFF2-40B4-BE49-F238E27FC236}">
                <a16:creationId xmlns:a16="http://schemas.microsoft.com/office/drawing/2014/main" id="{B47ADAED-853D-0A05-A73B-256D5E29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8" y="1349636"/>
            <a:ext cx="3249190" cy="361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C005A-006D-995C-7189-83A23CDAA557}"/>
              </a:ext>
            </a:extLst>
          </p:cNvPr>
          <p:cNvSpPr txBox="1"/>
          <p:nvPr/>
        </p:nvSpPr>
        <p:spPr>
          <a:xfrm>
            <a:off x="792122" y="1017047"/>
            <a:ext cx="2205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Vertical-horizontal,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P</a:t>
            </a:r>
            <a:r>
              <a:rPr lang="en-US" sz="1000" baseline="-25000" dirty="0">
                <a:cs typeface="Arial"/>
              </a:rPr>
              <a:t>in</a:t>
            </a:r>
            <a:r>
              <a:rPr lang="en-US" sz="1000" dirty="0">
                <a:cs typeface="Arial"/>
              </a:rPr>
              <a:t> = 2.2 MW, n</a:t>
            </a:r>
            <a:r>
              <a:rPr lang="en-US" sz="1000" baseline="-25000" dirty="0">
                <a:cs typeface="Arial"/>
              </a:rPr>
              <a:t>e</a:t>
            </a:r>
            <a:r>
              <a:rPr lang="en-US" sz="1000" dirty="0">
                <a:cs typeface="Arial"/>
              </a:rPr>
              <a:t> = 8.5x10</a:t>
            </a:r>
            <a:r>
              <a:rPr lang="en-US" sz="1000" baseline="30000" dirty="0">
                <a:cs typeface="Arial"/>
              </a:rPr>
              <a:t>18</a:t>
            </a:r>
            <a:r>
              <a:rPr lang="en-US" sz="1000" dirty="0">
                <a:cs typeface="Arial"/>
              </a:rPr>
              <a:t> m</a:t>
            </a:r>
            <a:r>
              <a:rPr lang="en-US" sz="1000" baseline="30000" dirty="0">
                <a:cs typeface="Arial"/>
              </a:rPr>
              <a:t>-3</a:t>
            </a:r>
            <a:endParaRPr lang="en-US" sz="1000" dirty="0">
              <a:cs typeface="Arial"/>
            </a:endParaRPr>
          </a:p>
          <a:p>
            <a:r>
              <a:rPr lang="en-US" sz="1000" dirty="0">
                <a:cs typeface="Arial"/>
              </a:rPr>
              <a:t>JPN#81472, jul2020/2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EF319-4483-8115-63B2-B54AC0282385}"/>
              </a:ext>
            </a:extLst>
          </p:cNvPr>
          <p:cNvSpPr txBox="1"/>
          <p:nvPr/>
        </p:nvSpPr>
        <p:spPr>
          <a:xfrm>
            <a:off x="5876808" y="1013005"/>
            <a:ext cx="2205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Corner-corner,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P</a:t>
            </a:r>
            <a:r>
              <a:rPr lang="en-US" sz="1000" baseline="-25000" dirty="0">
                <a:cs typeface="Arial"/>
              </a:rPr>
              <a:t>in</a:t>
            </a:r>
            <a:r>
              <a:rPr lang="en-US" sz="1000" dirty="0">
                <a:cs typeface="Arial"/>
              </a:rPr>
              <a:t> = 2.2 MW, n</a:t>
            </a:r>
            <a:r>
              <a:rPr lang="en-US" sz="1000" baseline="-25000" dirty="0">
                <a:cs typeface="Arial"/>
              </a:rPr>
              <a:t>e</a:t>
            </a:r>
            <a:r>
              <a:rPr lang="en-US" sz="1000" dirty="0">
                <a:cs typeface="Arial"/>
              </a:rPr>
              <a:t> = 8.5x10</a:t>
            </a:r>
            <a:r>
              <a:rPr lang="en-US" sz="1000" baseline="30000" dirty="0">
                <a:cs typeface="Arial"/>
              </a:rPr>
              <a:t>18</a:t>
            </a:r>
            <a:r>
              <a:rPr lang="en-US" sz="1000" dirty="0">
                <a:cs typeface="Arial"/>
              </a:rPr>
              <a:t> m</a:t>
            </a:r>
            <a:r>
              <a:rPr lang="en-US" sz="1000" baseline="30000" dirty="0">
                <a:cs typeface="Arial"/>
              </a:rPr>
              <a:t>-3</a:t>
            </a:r>
            <a:endParaRPr lang="en-US" sz="1000" dirty="0">
              <a:cs typeface="Arial"/>
            </a:endParaRPr>
          </a:p>
          <a:p>
            <a:r>
              <a:rPr lang="en-US" sz="1000" dirty="0">
                <a:cs typeface="Arial"/>
              </a:rPr>
              <a:t>JPN#96947, run060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E18619-88DC-E84A-D43A-4CED511E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" y="5037291"/>
            <a:ext cx="1947501" cy="1518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3F6BE-6D0B-0CCF-2E1E-030E7FB37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83" y="4968739"/>
            <a:ext cx="1947501" cy="15183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AAC351-3335-1912-9FE6-F1070D002745}"/>
              </a:ext>
            </a:extLst>
          </p:cNvPr>
          <p:cNvSpPr txBox="1"/>
          <p:nvPr/>
        </p:nvSpPr>
        <p:spPr>
          <a:xfrm>
            <a:off x="241085" y="2576357"/>
            <a:ext cx="1524787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C64B48"/>
                </a:solidFill>
                <a:cs typeface="Arial"/>
              </a:rPr>
              <a:t>3x10</a:t>
            </a:r>
            <a:r>
              <a:rPr lang="en-US" sz="2400" baseline="30000" dirty="0">
                <a:solidFill>
                  <a:srgbClr val="C64B48"/>
                </a:solidFill>
                <a:cs typeface="Arial"/>
              </a:rPr>
              <a:t>21</a:t>
            </a:r>
            <a:r>
              <a:rPr lang="en-US" sz="2400" dirty="0">
                <a:solidFill>
                  <a:srgbClr val="C64B48"/>
                </a:solidFill>
                <a:cs typeface="Arial"/>
              </a:rPr>
              <a:t> atoms/m</a:t>
            </a:r>
            <a:r>
              <a:rPr lang="en-US" sz="2400" baseline="30000" dirty="0">
                <a:solidFill>
                  <a:srgbClr val="C64B48"/>
                </a:solidFill>
                <a:cs typeface="Arial"/>
              </a:rPr>
              <a:t>2</a:t>
            </a:r>
            <a:endParaRPr lang="en-US" sz="2400" dirty="0">
              <a:solidFill>
                <a:srgbClr val="C64B48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98A7D3-F0FE-969E-6A6F-625CAA81C5C8}"/>
              </a:ext>
            </a:extLst>
          </p:cNvPr>
          <p:cNvSpPr txBox="1"/>
          <p:nvPr/>
        </p:nvSpPr>
        <p:spPr>
          <a:xfrm>
            <a:off x="5445195" y="2444845"/>
            <a:ext cx="1502805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C64B48"/>
                </a:solidFill>
                <a:cs typeface="Arial"/>
              </a:rPr>
              <a:t>5x10</a:t>
            </a:r>
            <a:r>
              <a:rPr lang="en-US" sz="2400" baseline="30000" dirty="0">
                <a:solidFill>
                  <a:srgbClr val="C64B48"/>
                </a:solidFill>
                <a:cs typeface="Arial"/>
              </a:rPr>
              <a:t>21</a:t>
            </a:r>
            <a:r>
              <a:rPr lang="en-US" sz="2400" dirty="0">
                <a:solidFill>
                  <a:srgbClr val="C64B48"/>
                </a:solidFill>
                <a:cs typeface="Arial"/>
              </a:rPr>
              <a:t> atoms/m</a:t>
            </a:r>
            <a:r>
              <a:rPr lang="en-US" sz="2400" baseline="30000" dirty="0">
                <a:solidFill>
                  <a:srgbClr val="C64B48"/>
                </a:solidFill>
                <a:cs typeface="Arial"/>
              </a:rPr>
              <a:t>2</a:t>
            </a:r>
            <a:endParaRPr lang="en-US" sz="2400" dirty="0">
              <a:solidFill>
                <a:srgbClr val="C64B48"/>
              </a:solidFill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38324E-6EBF-B0B8-2ED6-766782A2805A}"/>
              </a:ext>
            </a:extLst>
          </p:cNvPr>
          <p:cNvCxnSpPr/>
          <p:nvPr/>
        </p:nvCxnSpPr>
        <p:spPr>
          <a:xfrm>
            <a:off x="1765872" y="2942742"/>
            <a:ext cx="673673" cy="86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84770A-B202-AEDA-670F-C89EB1DACFD2}"/>
              </a:ext>
            </a:extLst>
          </p:cNvPr>
          <p:cNvCxnSpPr/>
          <p:nvPr/>
        </p:nvCxnSpPr>
        <p:spPr>
          <a:xfrm>
            <a:off x="6774220" y="2899638"/>
            <a:ext cx="673673" cy="86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137CA2-8A7C-AB61-FC83-27FB1BFFC227}"/>
              </a:ext>
            </a:extLst>
          </p:cNvPr>
          <p:cNvSpPr txBox="1"/>
          <p:nvPr/>
        </p:nvSpPr>
        <p:spPr>
          <a:xfrm>
            <a:off x="3354020" y="913688"/>
            <a:ext cx="22050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n</a:t>
            </a:r>
            <a:r>
              <a:rPr lang="en-US" sz="2000" baseline="-25000" dirty="0">
                <a:cs typeface="Arial"/>
              </a:rPr>
              <a:t>e</a:t>
            </a:r>
            <a:r>
              <a:rPr lang="en-US" sz="2000" dirty="0">
                <a:cs typeface="Arial"/>
              </a:rPr>
              <a:t> = 3.4x10</a:t>
            </a:r>
            <a:r>
              <a:rPr lang="en-US" sz="2000" baseline="30000" dirty="0">
                <a:cs typeface="Arial"/>
              </a:rPr>
              <a:t>19</a:t>
            </a:r>
            <a:r>
              <a:rPr lang="en-US" sz="2000" dirty="0">
                <a:cs typeface="Arial"/>
              </a:rPr>
              <a:t> m</a:t>
            </a:r>
            <a:r>
              <a:rPr lang="en-US" sz="2000" baseline="30000" dirty="0">
                <a:cs typeface="Arial"/>
              </a:rPr>
              <a:t>-3</a:t>
            </a:r>
          </a:p>
          <a:p>
            <a:pPr algn="ctr"/>
            <a:r>
              <a:rPr lang="en-US" sz="2000" dirty="0">
                <a:cs typeface="Arial"/>
              </a:rPr>
              <a:t>P</a:t>
            </a:r>
            <a:r>
              <a:rPr lang="en-US" sz="2000" baseline="-25000" dirty="0">
                <a:cs typeface="Arial"/>
              </a:rPr>
              <a:t>in</a:t>
            </a:r>
            <a:r>
              <a:rPr lang="en-US" sz="2000" dirty="0">
                <a:cs typeface="Arial"/>
              </a:rPr>
              <a:t> = 2.2MW</a:t>
            </a:r>
            <a:endParaRPr lang="en-US" sz="2000" baseline="30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853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Charge-exchange events are more likely to occur than ionization for plasma below 30eV and above 200 eV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4BFEB-185B-EF5A-5754-DF55CBA0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30" y="1460216"/>
            <a:ext cx="4775200" cy="4449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AF8DC-44BF-9D18-B86D-D4230C3E7042}"/>
              </a:ext>
            </a:extLst>
          </p:cNvPr>
          <p:cNvSpPr txBox="1"/>
          <p:nvPr/>
        </p:nvSpPr>
        <p:spPr>
          <a:xfrm>
            <a:off x="3017130" y="2636253"/>
            <a:ext cx="24010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9B14F-23B2-57FB-BF49-490DF93B23D6}"/>
              </a:ext>
            </a:extLst>
          </p:cNvPr>
          <p:cNvSpPr txBox="1"/>
          <p:nvPr/>
        </p:nvSpPr>
        <p:spPr>
          <a:xfrm>
            <a:off x="3140114" y="1510234"/>
            <a:ext cx="211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1800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⇆ H</a:t>
            </a:r>
            <a:r>
              <a:rPr lang="en-US" sz="1800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1800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04877-E7F1-0FBE-3CFB-0A90CE8531B7}"/>
              </a:ext>
            </a:extLst>
          </p:cNvPr>
          <p:cNvSpPr txBox="1"/>
          <p:nvPr/>
        </p:nvSpPr>
        <p:spPr>
          <a:xfrm>
            <a:off x="211980" y="990459"/>
            <a:ext cx="496594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M. Harrison, in Physics of Plasma-Wall Interactions in Controlled Fusion, 1984</a:t>
            </a:r>
          </a:p>
        </p:txBody>
      </p:sp>
    </p:spTree>
    <p:extLst>
      <p:ext uri="{BB962C8B-B14F-4D97-AF65-F5344CB8AC3E}">
        <p14:creationId xmlns:p14="http://schemas.microsoft.com/office/powerpoint/2010/main" val="352237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Screenshots of divertor configurations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1C2A6-002C-3E12-3502-C2E2AD958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4" y="3059974"/>
            <a:ext cx="3537489" cy="2758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00BA8-49C4-A35A-DBAC-6C4E60C84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101287"/>
            <a:ext cx="3431512" cy="2675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A927C3-60FD-4363-21D2-C1DDCD3D4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00" y="1339912"/>
            <a:ext cx="2956396" cy="23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496886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Summary of cases (status Feb 19, 2024)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CAD9F03-3E4B-D905-45D2-CAA3870B9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93049"/>
              </p:ext>
            </p:extLst>
          </p:nvPr>
        </p:nvGraphicFramePr>
        <p:xfrm>
          <a:off x="77117" y="937582"/>
          <a:ext cx="8989765" cy="543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778">
                  <a:extLst>
                    <a:ext uri="{9D8B030D-6E8A-4147-A177-3AD203B41FA5}">
                      <a16:colId xmlns:a16="http://schemas.microsoft.com/office/drawing/2014/main" val="2502352094"/>
                    </a:ext>
                  </a:extLst>
                </a:gridCol>
                <a:gridCol w="1104284">
                  <a:extLst>
                    <a:ext uri="{9D8B030D-6E8A-4147-A177-3AD203B41FA5}">
                      <a16:colId xmlns:a16="http://schemas.microsoft.com/office/drawing/2014/main" val="4181500494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60535828"/>
                    </a:ext>
                  </a:extLst>
                </a:gridCol>
                <a:gridCol w="4414873">
                  <a:extLst>
                    <a:ext uri="{9D8B030D-6E8A-4147-A177-3AD203B41FA5}">
                      <a16:colId xmlns:a16="http://schemas.microsoft.com/office/drawing/2014/main" val="3576404679"/>
                    </a:ext>
                  </a:extLst>
                </a:gridCol>
              </a:tblGrid>
              <a:tr h="304797">
                <a:tc>
                  <a:txBody>
                    <a:bodyPr/>
                    <a:lstStyle/>
                    <a:p>
                      <a:r>
                        <a:rPr lang="en-FI" sz="1400"/>
                        <a:t>Configuation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Pi</a:t>
                      </a:r>
                      <a:r>
                        <a:rPr lang="en-FI" sz="1400" baseline="-25000"/>
                        <a:t>n</a:t>
                      </a:r>
                      <a:r>
                        <a:rPr lang="en-FI" sz="1400"/>
                        <a:t> [MW]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n</a:t>
                      </a:r>
                      <a:r>
                        <a:rPr lang="en-FI" sz="1400" baseline="-25000"/>
                        <a:t>e,sep,LFS-mp</a:t>
                      </a:r>
                      <a:r>
                        <a:rPr lang="en-FI" sz="1400"/>
                        <a:t> [10</a:t>
                      </a:r>
                      <a:r>
                        <a:rPr lang="en-FI" sz="1400" baseline="30000"/>
                        <a:t>19</a:t>
                      </a:r>
                      <a:r>
                        <a:rPr lang="en-FI" sz="1400"/>
                        <a:t> m</a:t>
                      </a:r>
                      <a:r>
                        <a:rPr lang="en-FI" sz="1400" baseline="30000"/>
                        <a:t>-3</a:t>
                      </a:r>
                      <a:r>
                        <a:rPr lang="en-FI" sz="140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Run case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91271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r>
                        <a:rPr lang="en-FI" sz="1400"/>
                        <a:t>Hor./vert.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81472/jul2020/seq#2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704849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/>
                        <a:t>81472/oct1919/seq#1, run041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119497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80295/may0319/seq#1, run042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67996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 b="1"/>
                        <a:t>80295/may1619/seq#4, run043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39661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82486/may2520/seq#1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40305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94605 run668s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21183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 b="1"/>
                        <a:t>94605 run018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874215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/>
                        <a:t>Vert/vert.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80821 run015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70587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80821 run031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60714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/>
                        <a:t>Corner/corner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96947 run060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32171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96947 run026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204226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400"/>
                        <a:t>Corner/corner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b="1"/>
                        <a:t>96947 run039 with ELMs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7639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96947 run030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06787"/>
                  </a:ext>
                </a:extLst>
              </a:tr>
              <a:tr h="34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96947 run040 with ELMS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88230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/>
                        <a:t>96947 run098y_eps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0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72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496886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Summary of cases (status Feb 19, 2024)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69FEF-299A-750C-370E-528746B9D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19059"/>
              </p:ext>
            </p:extLst>
          </p:nvPr>
        </p:nvGraphicFramePr>
        <p:xfrm>
          <a:off x="414403" y="1143796"/>
          <a:ext cx="8340979" cy="48798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7217">
                  <a:extLst>
                    <a:ext uri="{9D8B030D-6E8A-4147-A177-3AD203B41FA5}">
                      <a16:colId xmlns:a16="http://schemas.microsoft.com/office/drawing/2014/main" val="433347494"/>
                    </a:ext>
                  </a:extLst>
                </a:gridCol>
                <a:gridCol w="997985">
                  <a:extLst>
                    <a:ext uri="{9D8B030D-6E8A-4147-A177-3AD203B41FA5}">
                      <a16:colId xmlns:a16="http://schemas.microsoft.com/office/drawing/2014/main" val="529315410"/>
                    </a:ext>
                  </a:extLst>
                </a:gridCol>
                <a:gridCol w="1069639">
                  <a:extLst>
                    <a:ext uri="{9D8B030D-6E8A-4147-A177-3AD203B41FA5}">
                      <a16:colId xmlns:a16="http://schemas.microsoft.com/office/drawing/2014/main" val="3053254820"/>
                    </a:ext>
                  </a:extLst>
                </a:gridCol>
                <a:gridCol w="957100">
                  <a:extLst>
                    <a:ext uri="{9D8B030D-6E8A-4147-A177-3AD203B41FA5}">
                      <a16:colId xmlns:a16="http://schemas.microsoft.com/office/drawing/2014/main" val="3454337831"/>
                    </a:ext>
                  </a:extLst>
                </a:gridCol>
                <a:gridCol w="1127419">
                  <a:extLst>
                    <a:ext uri="{9D8B030D-6E8A-4147-A177-3AD203B41FA5}">
                      <a16:colId xmlns:a16="http://schemas.microsoft.com/office/drawing/2014/main" val="2124798483"/>
                    </a:ext>
                  </a:extLst>
                </a:gridCol>
                <a:gridCol w="957100">
                  <a:extLst>
                    <a:ext uri="{9D8B030D-6E8A-4147-A177-3AD203B41FA5}">
                      <a16:colId xmlns:a16="http://schemas.microsoft.com/office/drawing/2014/main" val="4128436807"/>
                    </a:ext>
                  </a:extLst>
                </a:gridCol>
                <a:gridCol w="1127419">
                  <a:extLst>
                    <a:ext uri="{9D8B030D-6E8A-4147-A177-3AD203B41FA5}">
                      <a16:colId xmlns:a16="http://schemas.microsoft.com/office/drawing/2014/main" val="3017456379"/>
                    </a:ext>
                  </a:extLst>
                </a:gridCol>
                <a:gridCol w="957100">
                  <a:extLst>
                    <a:ext uri="{9D8B030D-6E8A-4147-A177-3AD203B41FA5}">
                      <a16:colId xmlns:a16="http://schemas.microsoft.com/office/drawing/2014/main" val="1987994813"/>
                    </a:ext>
                  </a:extLst>
                </a:gridCol>
              </a:tblGrid>
              <a:tr h="1029635"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  V5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OMP​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PSOL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C-C​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PSOL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V-C​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PSOL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V-V​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   </a:t>
                      </a: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  <a:endParaRPr lang="en-US" sz="1300" dirty="0"/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PSOL</a:t>
                      </a:r>
                      <a:endParaRPr lang="en-US" sz="1300" dirty="0"/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383807957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32464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4.0​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11.2​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32842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2.0​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535286129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Limiter</a:t>
                      </a:r>
                    </a:p>
                  </a:txBody>
                  <a:tcPr marL="103337" marR="103337" marT="51668" marB="5166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0775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​0.85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2.2​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4916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1301613172"/>
                  </a:ext>
                </a:extLst>
              </a:tr>
              <a:tr h="550025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1829301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465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496886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300" b="1" strike="noStrike" spc="-1" dirty="0">
                <a:solidFill>
                  <a:srgbClr val="000000"/>
                </a:solidFill>
                <a:latin typeface="Arial"/>
              </a:rPr>
              <a:t>power/density combinations for the V5 conf., </a:t>
            </a:r>
            <a:r>
              <a:rPr lang="en-GB" sz="2300" b="1" strike="noStrike" spc="-1" dirty="0" err="1">
                <a:solidFill>
                  <a:srgbClr val="000000"/>
                </a:solidFill>
                <a:latin typeface="Arial"/>
              </a:rPr>
              <a:t>colors</a:t>
            </a:r>
            <a:r>
              <a:rPr lang="en-GB" sz="2300" b="1" strike="noStrike" spc="-1" dirty="0">
                <a:solidFill>
                  <a:srgbClr val="000000"/>
                </a:solidFill>
                <a:latin typeface="Arial"/>
              </a:rPr>
              <a:t> represent groupings of conds. combined into a single case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82CDF-6E2C-9BA2-23CB-45FEBC55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9" y="1478280"/>
            <a:ext cx="8321301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713077" cy="821174"/>
          </a:xfrm>
        </p:spPr>
        <p:txBody>
          <a:bodyPr/>
          <a:lstStyle/>
          <a:p>
            <a:r>
              <a:rPr lang="en-GB" sz="2400" dirty="0"/>
              <a:t>Atomic fluxes to Inconel vessel wall, used in ERO2.0, is estimated by projecting EIRENE fluxes onto vessel wall </a:t>
            </a:r>
            <a:endParaRPr lang="en-US" sz="2400" dirty="0"/>
          </a:p>
        </p:txBody>
      </p:sp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0881FD6B-E876-E636-9D6D-4D2292F7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" y="986594"/>
            <a:ext cx="3216843" cy="2255911"/>
          </a:xfrm>
          <a:prstGeom prst="rect">
            <a:avLst/>
          </a:prstGeom>
        </p:spPr>
      </p:pic>
      <p:pic>
        <p:nvPicPr>
          <p:cNvPr id="6" name="Picture 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8E8905CF-92CB-5567-58A4-211C116DA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35" y="2210470"/>
            <a:ext cx="5808424" cy="3261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B6276-705D-0562-38E4-257C38D0DC13}"/>
              </a:ext>
            </a:extLst>
          </p:cNvPr>
          <p:cNvSpPr txBox="1"/>
          <p:nvPr/>
        </p:nvSpPr>
        <p:spPr>
          <a:xfrm>
            <a:off x="3325528" y="2278219"/>
            <a:ext cx="1751941" cy="300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cs typeface="Arial"/>
              </a:rPr>
              <a:t>Limiters (Be)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B634E-C6D5-C68D-982E-2519A362CAB7}"/>
              </a:ext>
            </a:extLst>
          </p:cNvPr>
          <p:cNvSpPr txBox="1"/>
          <p:nvPr/>
        </p:nvSpPr>
        <p:spPr>
          <a:xfrm>
            <a:off x="7208071" y="1344849"/>
            <a:ext cx="13425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Vessel wall (Inconel)</a:t>
            </a:r>
            <a:endParaRPr lang="en-US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74C068-8F08-76AC-7309-DAC71B9467E4}"/>
              </a:ext>
            </a:extLst>
          </p:cNvPr>
          <p:cNvCxnSpPr/>
          <p:nvPr/>
        </p:nvCxnSpPr>
        <p:spPr>
          <a:xfrm>
            <a:off x="4058782" y="2565120"/>
            <a:ext cx="986229" cy="115850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B90FAA-652B-6324-91BC-76751F54DFD9}"/>
              </a:ext>
            </a:extLst>
          </p:cNvPr>
          <p:cNvCxnSpPr>
            <a:cxnSpLocks/>
          </p:cNvCxnSpPr>
          <p:nvPr/>
        </p:nvCxnSpPr>
        <p:spPr>
          <a:xfrm>
            <a:off x="8106160" y="1991180"/>
            <a:ext cx="444419" cy="195946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262D82-EBA5-EF2E-1C97-40A526B20CBE}"/>
              </a:ext>
            </a:extLst>
          </p:cNvPr>
          <p:cNvCxnSpPr/>
          <p:nvPr/>
        </p:nvCxnSpPr>
        <p:spPr>
          <a:xfrm flipH="1">
            <a:off x="3937252" y="2585222"/>
            <a:ext cx="127141" cy="108671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8DD7F1-5133-75D7-6759-5D7097206659}"/>
              </a:ext>
            </a:extLst>
          </p:cNvPr>
          <p:cNvSpPr txBox="1"/>
          <p:nvPr/>
        </p:nvSpPr>
        <p:spPr>
          <a:xfrm>
            <a:off x="5729196" y="1389146"/>
            <a:ext cx="13425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/>
              </a:rPr>
              <a:t>Antennas</a:t>
            </a:r>
          </a:p>
          <a:p>
            <a:r>
              <a:rPr lang="en-US" dirty="0">
                <a:solidFill>
                  <a:srgbClr val="FF0000"/>
                </a:solidFill>
                <a:cs typeface="Arial"/>
              </a:rPr>
              <a:t>(Be)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E6082B-C683-DFE2-5F76-1D61A0A09BED}"/>
              </a:ext>
            </a:extLst>
          </p:cNvPr>
          <p:cNvCxnSpPr>
            <a:cxnSpLocks/>
          </p:cNvCxnSpPr>
          <p:nvPr/>
        </p:nvCxnSpPr>
        <p:spPr>
          <a:xfrm>
            <a:off x="6595110" y="2131115"/>
            <a:ext cx="1019331" cy="16869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32739-598B-06B4-5ACA-A07EEB8DE176}"/>
              </a:ext>
            </a:extLst>
          </p:cNvPr>
          <p:cNvSpPr txBox="1"/>
          <p:nvPr/>
        </p:nvSpPr>
        <p:spPr>
          <a:xfrm>
            <a:off x="4884272" y="4494875"/>
            <a:ext cx="153938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/>
              </a:rPr>
              <a:t>Divertor (W)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EF7A61-4AC7-D61F-BA9C-D445A6F15BFE}"/>
              </a:ext>
            </a:extLst>
          </p:cNvPr>
          <p:cNvCxnSpPr>
            <a:cxnSpLocks/>
          </p:cNvCxnSpPr>
          <p:nvPr/>
        </p:nvCxnSpPr>
        <p:spPr>
          <a:xfrm flipH="1">
            <a:off x="4349124" y="4644916"/>
            <a:ext cx="441039" cy="56605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EF71A2-A118-7C5C-0FD4-4FD719100326}"/>
              </a:ext>
            </a:extLst>
          </p:cNvPr>
          <p:cNvSpPr txBox="1">
            <a:spLocks/>
          </p:cNvSpPr>
          <p:nvPr/>
        </p:nvSpPr>
        <p:spPr>
          <a:xfrm>
            <a:off x="213049" y="3524847"/>
            <a:ext cx="2779834" cy="2492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>
                <a:cs typeface="Arial"/>
              </a:rPr>
              <a:t>ERO2.0 3D wall approximation includes Inconel </a:t>
            </a:r>
            <a:r>
              <a:rPr lang="en-US" sz="2000" dirty="0">
                <a:solidFill>
                  <a:srgbClr val="0000FF"/>
                </a:solidFill>
                <a:cs typeface="Arial"/>
              </a:rPr>
              <a:t>vacuum vessel wall </a:t>
            </a:r>
            <a:r>
              <a:rPr lang="en-US" sz="2000" dirty="0">
                <a:cs typeface="Arial"/>
              </a:rPr>
              <a:t>⇒ EIRENE neutral fluxes teleported to vacuum vessel wall given limiter/antenna obstruction fraction</a:t>
            </a:r>
          </a:p>
        </p:txBody>
      </p:sp>
    </p:spTree>
    <p:extLst>
      <p:ext uri="{BB962C8B-B14F-4D97-AF65-F5344CB8AC3E}">
        <p14:creationId xmlns:p14="http://schemas.microsoft.com/office/powerpoint/2010/main" val="175864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FE352BA-B819-D0B7-BB1C-CAAC3DB6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51" y="1390485"/>
            <a:ext cx="2441829" cy="2804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20547" cy="821174"/>
          </a:xfrm>
        </p:spPr>
        <p:txBody>
          <a:bodyPr/>
          <a:lstStyle/>
          <a:p>
            <a:r>
              <a:rPr lang="en-GB" sz="2200" dirty="0"/>
              <a:t>Vert./horiz. config.: total atomic flux to LFS midplane predicted to increase ~10x when raising density and power</a:t>
            </a:r>
            <a:endParaRPr lang="en-US" sz="2200" dirty="0"/>
          </a:p>
        </p:txBody>
      </p:sp>
      <p:pic>
        <p:nvPicPr>
          <p:cNvPr id="4" name="Picture 3" descr="A graph of a balloon&#10;&#10;Description automatically generated">
            <a:extLst>
              <a:ext uri="{FF2B5EF4-FFF2-40B4-BE49-F238E27FC236}">
                <a16:creationId xmlns:a16="http://schemas.microsoft.com/office/drawing/2014/main" id="{6495A22C-B4BC-2F29-9B80-E92BF47C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81" y="1390485"/>
            <a:ext cx="2438400" cy="271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84E2F-4E70-B1F5-327B-BE0181313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887" y="3887853"/>
            <a:ext cx="2357951" cy="2664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239D4-FD28-51B7-AE6C-51F8A4D017FB}"/>
              </a:ext>
            </a:extLst>
          </p:cNvPr>
          <p:cNvSpPr txBox="1"/>
          <p:nvPr/>
        </p:nvSpPr>
        <p:spPr>
          <a:xfrm>
            <a:off x="1030376" y="870335"/>
            <a:ext cx="22050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Arial"/>
              </a:rPr>
              <a:t>Vertical/horizontal, </a:t>
            </a:r>
            <a:br>
              <a:rPr lang="en-US" sz="800" dirty="0">
                <a:cs typeface="Arial"/>
              </a:rPr>
            </a:br>
            <a:r>
              <a:rPr lang="en-US" sz="800" dirty="0">
                <a:cs typeface="Arial"/>
              </a:rPr>
              <a:t>P</a:t>
            </a:r>
            <a:r>
              <a:rPr lang="en-US" sz="800" baseline="-25000" dirty="0">
                <a:cs typeface="Arial"/>
              </a:rPr>
              <a:t>in</a:t>
            </a:r>
            <a:r>
              <a:rPr lang="en-US" sz="800" dirty="0">
                <a:cs typeface="Arial"/>
              </a:rPr>
              <a:t> = 2.2 MW, n</a:t>
            </a:r>
            <a:r>
              <a:rPr lang="en-US" sz="800" baseline="-25000" dirty="0">
                <a:cs typeface="Arial"/>
              </a:rPr>
              <a:t>e</a:t>
            </a:r>
            <a:r>
              <a:rPr lang="en-US" sz="800" dirty="0">
                <a:cs typeface="Arial"/>
              </a:rPr>
              <a:t> = 8.5x10</a:t>
            </a:r>
            <a:r>
              <a:rPr lang="en-US" sz="800" baseline="30000" dirty="0">
                <a:cs typeface="Arial"/>
              </a:rPr>
              <a:t>18</a:t>
            </a:r>
            <a:r>
              <a:rPr lang="en-US" sz="800" dirty="0">
                <a:cs typeface="Arial"/>
              </a:rPr>
              <a:t> m</a:t>
            </a:r>
            <a:r>
              <a:rPr lang="en-US" sz="800" baseline="30000" dirty="0">
                <a:cs typeface="Arial"/>
              </a:rPr>
              <a:t>-3</a:t>
            </a:r>
            <a:endParaRPr lang="en-US" sz="800" dirty="0">
              <a:cs typeface="Arial"/>
            </a:endParaRPr>
          </a:p>
          <a:p>
            <a:r>
              <a:rPr lang="en-US" sz="800" dirty="0">
                <a:cs typeface="Arial"/>
              </a:rPr>
              <a:t>hkumpul/81472/jul2020/seq#2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970EE-1A14-7CCB-BCAC-8B5AD3CC9922}"/>
              </a:ext>
            </a:extLst>
          </p:cNvPr>
          <p:cNvSpPr txBox="1"/>
          <p:nvPr/>
        </p:nvSpPr>
        <p:spPr>
          <a:xfrm>
            <a:off x="3569906" y="6027382"/>
            <a:ext cx="15926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Arial"/>
              </a:rPr>
              <a:t>Vertical/horizontal, </a:t>
            </a:r>
            <a:br>
              <a:rPr lang="en-US" sz="800" dirty="0">
                <a:cs typeface="Arial"/>
              </a:rPr>
            </a:br>
            <a:r>
              <a:rPr lang="en-US" sz="800" dirty="0">
                <a:cs typeface="Arial"/>
              </a:rPr>
              <a:t>P</a:t>
            </a:r>
            <a:r>
              <a:rPr lang="en-US" sz="800" baseline="-25000" dirty="0">
                <a:cs typeface="Arial"/>
              </a:rPr>
              <a:t>in</a:t>
            </a:r>
            <a:r>
              <a:rPr lang="en-US" sz="800" dirty="0">
                <a:cs typeface="Arial"/>
              </a:rPr>
              <a:t> = 10 MW, n</a:t>
            </a:r>
            <a:r>
              <a:rPr lang="en-US" sz="800" baseline="-25000" dirty="0">
                <a:cs typeface="Arial"/>
              </a:rPr>
              <a:t>e</a:t>
            </a:r>
            <a:r>
              <a:rPr lang="en-US" sz="800" dirty="0">
                <a:cs typeface="Arial"/>
              </a:rPr>
              <a:t> = 3.4x10</a:t>
            </a:r>
            <a:r>
              <a:rPr lang="en-US" sz="800" baseline="30000" dirty="0">
                <a:cs typeface="Arial"/>
              </a:rPr>
              <a:t>19</a:t>
            </a:r>
            <a:r>
              <a:rPr lang="en-US" sz="800" dirty="0">
                <a:cs typeface="Arial"/>
              </a:rPr>
              <a:t> m</a:t>
            </a:r>
            <a:r>
              <a:rPr lang="en-US" sz="800" baseline="30000" dirty="0">
                <a:cs typeface="Arial"/>
              </a:rPr>
              <a:t>-3</a:t>
            </a:r>
            <a:endParaRPr lang="en-US" sz="800" dirty="0">
              <a:cs typeface="Arial"/>
            </a:endParaRPr>
          </a:p>
          <a:p>
            <a:r>
              <a:rPr lang="en-US" sz="800" dirty="0">
                <a:cs typeface="Arial"/>
              </a:rPr>
              <a:t>JPN#94605, run588s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EC6E4-8A39-13FA-9ABE-B809D5B25D88}"/>
              </a:ext>
            </a:extLst>
          </p:cNvPr>
          <p:cNvSpPr txBox="1"/>
          <p:nvPr/>
        </p:nvSpPr>
        <p:spPr>
          <a:xfrm>
            <a:off x="5110904" y="870335"/>
            <a:ext cx="22050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Arial"/>
              </a:rPr>
              <a:t>Vertical/horizontal, </a:t>
            </a:r>
          </a:p>
          <a:p>
            <a:r>
              <a:rPr lang="en-US" sz="800" dirty="0">
                <a:cs typeface="Arial"/>
              </a:rPr>
              <a:t>P</a:t>
            </a:r>
            <a:r>
              <a:rPr lang="en-US" sz="800" baseline="-25000" dirty="0">
                <a:cs typeface="Arial"/>
              </a:rPr>
              <a:t>in</a:t>
            </a:r>
            <a:r>
              <a:rPr lang="en-US" sz="800" dirty="0">
                <a:cs typeface="Arial"/>
              </a:rPr>
              <a:t> = 2.2 MW, n</a:t>
            </a:r>
            <a:r>
              <a:rPr lang="en-US" sz="800" baseline="-25000" dirty="0">
                <a:cs typeface="Arial"/>
              </a:rPr>
              <a:t>e</a:t>
            </a:r>
            <a:r>
              <a:rPr lang="en-US" sz="800" dirty="0">
                <a:cs typeface="Arial"/>
              </a:rPr>
              <a:t> = 1.8x10</a:t>
            </a:r>
            <a:r>
              <a:rPr lang="en-US" sz="800" baseline="30000" dirty="0">
                <a:cs typeface="Arial"/>
              </a:rPr>
              <a:t>19</a:t>
            </a:r>
            <a:r>
              <a:rPr lang="en-US" sz="800" dirty="0">
                <a:cs typeface="Arial"/>
              </a:rPr>
              <a:t> m</a:t>
            </a:r>
            <a:r>
              <a:rPr lang="en-US" sz="800" baseline="30000" dirty="0">
                <a:cs typeface="Arial"/>
              </a:rPr>
              <a:t>-3</a:t>
            </a:r>
          </a:p>
          <a:p>
            <a:r>
              <a:rPr lang="en-US" sz="800" dirty="0">
                <a:cs typeface="Arial"/>
              </a:rPr>
              <a:t>hkumpul/81472/oct0919/seq#1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33742-8B77-F570-86DC-4FD98DFCE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" y="4491803"/>
            <a:ext cx="2327583" cy="1814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AB0F9-156C-2FDE-4BB7-910C523A7523}"/>
              </a:ext>
            </a:extLst>
          </p:cNvPr>
          <p:cNvSpPr txBox="1"/>
          <p:nvPr/>
        </p:nvSpPr>
        <p:spPr>
          <a:xfrm>
            <a:off x="794545" y="1663657"/>
            <a:ext cx="1524787" cy="707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C64B48"/>
                </a:solidFill>
                <a:cs typeface="Arial"/>
              </a:rPr>
              <a:t>2x10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20</a:t>
            </a:r>
            <a:r>
              <a:rPr lang="en-US" sz="2000" dirty="0">
                <a:solidFill>
                  <a:srgbClr val="C64B48"/>
                </a:solidFill>
                <a:cs typeface="Arial"/>
              </a:rPr>
              <a:t> atoms/s/m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</a:t>
            </a:r>
            <a:endParaRPr lang="en-US" sz="2000" dirty="0">
              <a:solidFill>
                <a:srgbClr val="C64B48"/>
              </a:solidFill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D3FC7-C8CA-AB2F-1817-68E32AA63C51}"/>
              </a:ext>
            </a:extLst>
          </p:cNvPr>
          <p:cNvCxnSpPr>
            <a:cxnSpLocks/>
          </p:cNvCxnSpPr>
          <p:nvPr/>
        </p:nvCxnSpPr>
        <p:spPr>
          <a:xfrm>
            <a:off x="2132908" y="2486731"/>
            <a:ext cx="488878" cy="195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73B9D1-09C8-47D4-7A86-2BE4478E7D6F}"/>
              </a:ext>
            </a:extLst>
          </p:cNvPr>
          <p:cNvSpPr txBox="1"/>
          <p:nvPr/>
        </p:nvSpPr>
        <p:spPr>
          <a:xfrm>
            <a:off x="4667185" y="4004327"/>
            <a:ext cx="1524787" cy="707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8600"/>
                </a:solidFill>
                <a:cs typeface="Arial"/>
              </a:rPr>
              <a:t>2x10</a:t>
            </a:r>
            <a:r>
              <a:rPr lang="en-US" sz="2000" baseline="30000" dirty="0">
                <a:solidFill>
                  <a:srgbClr val="FF8600"/>
                </a:solidFill>
                <a:cs typeface="Arial"/>
              </a:rPr>
              <a:t>21</a:t>
            </a:r>
            <a:r>
              <a:rPr lang="en-US" sz="2000" dirty="0">
                <a:solidFill>
                  <a:srgbClr val="FF8600"/>
                </a:solidFill>
                <a:cs typeface="Arial"/>
              </a:rPr>
              <a:t> atoms/s/m</a:t>
            </a:r>
            <a:r>
              <a:rPr lang="en-US" sz="2000" baseline="30000" dirty="0">
                <a:solidFill>
                  <a:srgbClr val="FF8600"/>
                </a:solidFill>
                <a:cs typeface="Arial"/>
              </a:rPr>
              <a:t>2</a:t>
            </a:r>
            <a:endParaRPr lang="en-US" sz="2000" dirty="0">
              <a:solidFill>
                <a:srgbClr val="FF8600"/>
              </a:solidFill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CE85F-DDAC-7E40-01F1-6BCDD94022FB}"/>
              </a:ext>
            </a:extLst>
          </p:cNvPr>
          <p:cNvCxnSpPr>
            <a:cxnSpLocks/>
          </p:cNvCxnSpPr>
          <p:nvPr/>
        </p:nvCxnSpPr>
        <p:spPr>
          <a:xfrm>
            <a:off x="6289879" y="4721786"/>
            <a:ext cx="481604" cy="422769"/>
          </a:xfrm>
          <a:prstGeom prst="straightConnector1">
            <a:avLst/>
          </a:prstGeom>
          <a:ln w="57150">
            <a:solidFill>
              <a:srgbClr val="FF86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9F3677-FDD3-B808-2776-47CBC4D25692}"/>
              </a:ext>
            </a:extLst>
          </p:cNvPr>
          <p:cNvSpPr txBox="1"/>
          <p:nvPr/>
        </p:nvSpPr>
        <p:spPr>
          <a:xfrm>
            <a:off x="2984780" y="1963145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21</a:t>
            </a:r>
            <a:endParaRPr lang="en-US" sz="1800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9A297-F420-7CCA-82E4-4627402CF708}"/>
              </a:ext>
            </a:extLst>
          </p:cNvPr>
          <p:cNvSpPr txBox="1"/>
          <p:nvPr/>
        </p:nvSpPr>
        <p:spPr>
          <a:xfrm>
            <a:off x="2984780" y="2865863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20</a:t>
            </a:r>
            <a:endParaRPr lang="en-US" sz="1800" dirty="0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90E340-409C-A44E-7DF5-82DB98DB22EC}"/>
              </a:ext>
            </a:extLst>
          </p:cNvPr>
          <p:cNvSpPr txBox="1"/>
          <p:nvPr/>
        </p:nvSpPr>
        <p:spPr>
          <a:xfrm>
            <a:off x="821796" y="2797291"/>
            <a:ext cx="1347964" cy="58477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cs typeface="Arial"/>
              </a:rPr>
              <a:t>8.5x10</a:t>
            </a:r>
            <a:r>
              <a:rPr lang="en-US" sz="1600" baseline="30000" dirty="0">
                <a:cs typeface="Arial"/>
              </a:rPr>
              <a:t>18</a:t>
            </a:r>
            <a:r>
              <a:rPr lang="en-US" sz="1600" dirty="0">
                <a:cs typeface="Arial"/>
              </a:rPr>
              <a:t> m</a:t>
            </a:r>
            <a:r>
              <a:rPr lang="en-US" sz="1600" baseline="30000" dirty="0">
                <a:cs typeface="Arial"/>
              </a:rPr>
              <a:t>-3</a:t>
            </a:r>
          </a:p>
          <a:p>
            <a:pPr algn="ctr"/>
            <a:r>
              <a:rPr lang="en-US" sz="1600" dirty="0">
                <a:cs typeface="Arial"/>
              </a:rPr>
              <a:t>2.2 MW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AB00A-FABC-76A6-425D-FFF5C422C797}"/>
              </a:ext>
            </a:extLst>
          </p:cNvPr>
          <p:cNvSpPr txBox="1"/>
          <p:nvPr/>
        </p:nvSpPr>
        <p:spPr>
          <a:xfrm>
            <a:off x="4667185" y="1674160"/>
            <a:ext cx="1524787" cy="707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C64B48"/>
                </a:solidFill>
                <a:cs typeface="Arial"/>
              </a:rPr>
              <a:t>1x10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21</a:t>
            </a:r>
            <a:r>
              <a:rPr lang="en-US" sz="2000" dirty="0">
                <a:solidFill>
                  <a:srgbClr val="C64B48"/>
                </a:solidFill>
                <a:cs typeface="Arial"/>
              </a:rPr>
              <a:t> atoms/s/m</a:t>
            </a:r>
            <a:r>
              <a:rPr lang="en-US" sz="2000" baseline="30000" dirty="0">
                <a:solidFill>
                  <a:srgbClr val="C64B48"/>
                </a:solidFill>
                <a:cs typeface="Arial"/>
              </a:rPr>
              <a:t>2</a:t>
            </a:r>
            <a:endParaRPr lang="en-US" sz="2000" dirty="0">
              <a:solidFill>
                <a:srgbClr val="C64B48"/>
              </a:solidFill>
              <a:cs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2B9A74-714F-EC3D-19E8-F1B13FC04FA0}"/>
              </a:ext>
            </a:extLst>
          </p:cNvPr>
          <p:cNvCxnSpPr>
            <a:cxnSpLocks/>
          </p:cNvCxnSpPr>
          <p:nvPr/>
        </p:nvCxnSpPr>
        <p:spPr>
          <a:xfrm>
            <a:off x="6316339" y="2315064"/>
            <a:ext cx="488878" cy="19537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A7C8FF-1A19-C0CA-FB9B-BB82EF90575E}"/>
              </a:ext>
            </a:extLst>
          </p:cNvPr>
          <p:cNvSpPr txBox="1"/>
          <p:nvPr/>
        </p:nvSpPr>
        <p:spPr>
          <a:xfrm>
            <a:off x="4832043" y="2822853"/>
            <a:ext cx="1347964" cy="58477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cs typeface="Arial"/>
              </a:rPr>
              <a:t>1.8x10</a:t>
            </a:r>
            <a:r>
              <a:rPr lang="en-US" sz="1600" baseline="30000" dirty="0">
                <a:cs typeface="Arial"/>
              </a:rPr>
              <a:t>19</a:t>
            </a:r>
            <a:r>
              <a:rPr lang="en-US" sz="1600" dirty="0">
                <a:cs typeface="Arial"/>
              </a:rPr>
              <a:t> m</a:t>
            </a:r>
            <a:r>
              <a:rPr lang="en-US" sz="1600" baseline="30000" dirty="0">
                <a:cs typeface="Arial"/>
              </a:rPr>
              <a:t>-3</a:t>
            </a:r>
          </a:p>
          <a:p>
            <a:pPr algn="ctr"/>
            <a:r>
              <a:rPr lang="en-US" sz="1600" dirty="0">
                <a:cs typeface="Arial"/>
              </a:rPr>
              <a:t>2.2 MW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FFFC8F-FB9A-8FDB-299E-4FF375333B6C}"/>
              </a:ext>
            </a:extLst>
          </p:cNvPr>
          <p:cNvSpPr txBox="1"/>
          <p:nvPr/>
        </p:nvSpPr>
        <p:spPr>
          <a:xfrm>
            <a:off x="4832043" y="5379745"/>
            <a:ext cx="1347964" cy="58477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/>
              </a:rPr>
              <a:t>3.4x10</a:t>
            </a:r>
            <a:r>
              <a:rPr lang="en-US" sz="1600" b="1" baseline="30000" dirty="0">
                <a:solidFill>
                  <a:srgbClr val="FF0000"/>
                </a:solidFill>
                <a:cs typeface="Arial"/>
              </a:rPr>
              <a:t>19</a:t>
            </a:r>
            <a:r>
              <a:rPr lang="en-US" sz="1600" b="1" dirty="0">
                <a:solidFill>
                  <a:srgbClr val="FF0000"/>
                </a:solidFill>
                <a:cs typeface="Arial"/>
              </a:rPr>
              <a:t> m</a:t>
            </a:r>
            <a:r>
              <a:rPr lang="en-US" sz="1600" b="1" baseline="30000" dirty="0">
                <a:solidFill>
                  <a:srgbClr val="FF0000"/>
                </a:solidFill>
                <a:cs typeface="Arial"/>
              </a:rPr>
              <a:t>-3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Arial"/>
              </a:rPr>
              <a:t>10 MW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DAE0D2-219A-4CC9-B184-A7536AE50125}"/>
              </a:ext>
            </a:extLst>
          </p:cNvPr>
          <p:cNvSpPr txBox="1"/>
          <p:nvPr/>
        </p:nvSpPr>
        <p:spPr>
          <a:xfrm>
            <a:off x="7164834" y="4427160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21</a:t>
            </a:r>
            <a:endParaRPr lang="en-US" sz="1800" dirty="0"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1F74CB-8A1A-44F0-9787-DA54A2253536}"/>
              </a:ext>
            </a:extLst>
          </p:cNvPr>
          <p:cNvSpPr txBox="1"/>
          <p:nvPr/>
        </p:nvSpPr>
        <p:spPr>
          <a:xfrm>
            <a:off x="7164834" y="5329878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20</a:t>
            </a:r>
            <a:endParaRPr lang="en-US" sz="1800" dirty="0"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0338E5-73A1-FBE0-CA44-11AC9B8E2499}"/>
              </a:ext>
            </a:extLst>
          </p:cNvPr>
          <p:cNvSpPr txBox="1"/>
          <p:nvPr/>
        </p:nvSpPr>
        <p:spPr>
          <a:xfrm>
            <a:off x="7164834" y="1958065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21</a:t>
            </a:r>
            <a:endParaRPr lang="en-US" sz="1800" dirty="0"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089F7-8C99-9092-572E-1EE4190D7853}"/>
              </a:ext>
            </a:extLst>
          </p:cNvPr>
          <p:cNvSpPr txBox="1"/>
          <p:nvPr/>
        </p:nvSpPr>
        <p:spPr>
          <a:xfrm>
            <a:off x="7164834" y="2860783"/>
            <a:ext cx="6800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/>
              </a:rPr>
              <a:t>10</a:t>
            </a:r>
            <a:r>
              <a:rPr lang="en-US" sz="1800" baseline="30000" dirty="0">
                <a:cs typeface="Arial"/>
              </a:rPr>
              <a:t>20</a:t>
            </a: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80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Slide template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95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74389" cy="82117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GB" sz="2300" dirty="0">
                <a:latin typeface="Arial"/>
                <a:cs typeface="Arial"/>
              </a:rPr>
              <a:t>Main regions of interest are nickel erosion from vacuum vessel wall and deposition onto HFS divertor entrance</a:t>
            </a:r>
            <a:endParaRPr lang="en-GB" sz="2300" dirty="0"/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6C88CDF6-9C36-6562-A1A3-2357236D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36" y="1068226"/>
            <a:ext cx="3286638" cy="4168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0F572-1738-8B5E-AD15-A53EB7DF721E}"/>
              </a:ext>
            </a:extLst>
          </p:cNvPr>
          <p:cNvSpPr txBox="1"/>
          <p:nvPr/>
        </p:nvSpPr>
        <p:spPr>
          <a:xfrm>
            <a:off x="448646" y="1263195"/>
            <a:ext cx="4121598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cs typeface="Arial"/>
              </a:rPr>
              <a:t>Anticipated Ni deposition on HFS divertor tiles 0 and 1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cs typeface="Arial"/>
              </a:rPr>
              <a:t>For W, focus on tiles 8 and 9 (LFS divertor entrance) ⇒ predicted dominant source for core W content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cs typeface="Arial"/>
              </a:rPr>
              <a:t>Laser Induced Breakdown Spectroscopy (LIBS) to measure net erosion/deposition on the vacuum vessel wall and the divertor tiles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/>
              <a:t>At LFS main chamber wall, total of six LIBS spots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5D9CE-4CAC-8D3E-A35B-AFAAF6F8290D}"/>
              </a:ext>
            </a:extLst>
          </p:cNvPr>
          <p:cNvSpPr txBox="1"/>
          <p:nvPr/>
        </p:nvSpPr>
        <p:spPr>
          <a:xfrm>
            <a:off x="5265717" y="5235084"/>
            <a:ext cx="29748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Locations of three of the six LIBS spots in the vacuum vessel wall (J. </a:t>
            </a:r>
            <a:r>
              <a:rPr lang="en-US" sz="1600" dirty="0" err="1"/>
              <a:t>Likonen</a:t>
            </a:r>
            <a:r>
              <a:rPr lang="en-US" sz="1600" dirty="0"/>
              <a:t>, </a:t>
            </a:r>
            <a:r>
              <a:rPr lang="fi-FI" sz="1600" dirty="0"/>
              <a:t>SP E</a:t>
            </a:r>
            <a:r>
              <a:rPr lang="fi-FI" sz="1600" spc="-20" dirty="0"/>
              <a:t> </a:t>
            </a:r>
            <a:r>
              <a:rPr lang="fi-FI" sz="1600" spc="-10" dirty="0" err="1"/>
              <a:t>kick-off</a:t>
            </a:r>
            <a:r>
              <a:rPr lang="fi-FI" sz="1600" spc="-10" dirty="0"/>
              <a:t> </a:t>
            </a:r>
            <a:r>
              <a:rPr lang="fi-FI" sz="1600" spc="-10" dirty="0" err="1"/>
              <a:t>meeting</a:t>
            </a:r>
            <a:r>
              <a:rPr lang="fi-FI" sz="1600" spc="-10" dirty="0"/>
              <a:t>, Jan</a:t>
            </a:r>
            <a:r>
              <a:rPr lang="fi-FI" sz="1600" spc="-5" dirty="0"/>
              <a:t> 23, 2024)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3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56" y="0"/>
            <a:ext cx="8675650" cy="82117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GB" sz="2000" dirty="0">
                <a:latin typeface="Arial"/>
                <a:cs typeface="Arial"/>
              </a:rPr>
              <a:t>Ni and W erosion and deposition were predicted for representative plasma configs. and scenarios in JET-ILW campaigns 2011-2015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1DA21-4E99-773C-6815-C596EA7AA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" y="889200"/>
            <a:ext cx="2419350" cy="3054350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CA55C6F-8B13-77E1-FEA7-B445B8F5A5BA}"/>
              </a:ext>
            </a:extLst>
          </p:cNvPr>
          <p:cNvSpPr txBox="1">
            <a:spLocks/>
          </p:cNvSpPr>
          <p:nvPr/>
        </p:nvSpPr>
        <p:spPr>
          <a:xfrm>
            <a:off x="1538622" y="963765"/>
            <a:ext cx="1433416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vert/horz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C01C0-C404-3558-C3FD-79E67CD08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66" y="963765"/>
            <a:ext cx="2550383" cy="290521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6B4FD2B-2FF4-D05D-3E56-DBE2BEE7BF13}"/>
              </a:ext>
            </a:extLst>
          </p:cNvPr>
          <p:cNvSpPr txBox="1">
            <a:spLocks/>
          </p:cNvSpPr>
          <p:nvPr/>
        </p:nvSpPr>
        <p:spPr>
          <a:xfrm>
            <a:off x="7695446" y="836608"/>
            <a:ext cx="1288915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vert/vert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DCB01-04C0-2CD8-7976-340E561D5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53" y="889200"/>
            <a:ext cx="2780867" cy="3167770"/>
          </a:xfrm>
          <a:prstGeom prst="rect">
            <a:avLst/>
          </a:prstGeom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5EF3906-1E02-AB59-49EE-C984E7CEF55D}"/>
              </a:ext>
            </a:extLst>
          </p:cNvPr>
          <p:cNvSpPr txBox="1">
            <a:spLocks/>
          </p:cNvSpPr>
          <p:nvPr/>
        </p:nvSpPr>
        <p:spPr>
          <a:xfrm>
            <a:off x="4671620" y="889200"/>
            <a:ext cx="1288915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cor/cor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FA74F7-6DCA-BD07-68E5-B108B8281A49}"/>
              </a:ext>
            </a:extLst>
          </p:cNvPr>
          <p:cNvSpPr txBox="1">
            <a:spLocks/>
          </p:cNvSpPr>
          <p:nvPr/>
        </p:nvSpPr>
        <p:spPr>
          <a:xfrm>
            <a:off x="74517" y="4079679"/>
            <a:ext cx="2780867" cy="14957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 EDGE2D-EIRENE density scan at low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 and moderate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15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26E641-770A-7A8A-C34C-6B8922C27224}"/>
              </a:ext>
            </a:extLst>
          </p:cNvPr>
          <p:cNvSpPr txBox="1">
            <a:spLocks/>
          </p:cNvSpPr>
          <p:nvPr/>
        </p:nvSpPr>
        <p:spPr>
          <a:xfrm>
            <a:off x="3258503" y="4079678"/>
            <a:ext cx="2780867" cy="2371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</a:t>
            </a:r>
            <a:r>
              <a:rPr lang="en-US" sz="1800" dirty="0">
                <a:solidFill>
                  <a:srgbClr val="FF0000"/>
                </a:solidFill>
                <a:cs typeface="Arial" panose="020B0604020202020204"/>
              </a:rPr>
              <a:t> JINTRAC</a:t>
            </a:r>
            <a:r>
              <a:rPr lang="en-US" sz="1800" dirty="0">
                <a:cs typeface="Arial" panose="020B0604020202020204"/>
              </a:rPr>
              <a:t> (including EIRENE) density scan at low 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and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high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25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  <a:p>
            <a:pPr marL="342900" indent="-342900"/>
            <a:r>
              <a:rPr lang="en-US" sz="1800" dirty="0">
                <a:cs typeface="Arial" panose="020B0604020202020204"/>
              </a:rPr>
              <a:t>Inter and intra-ELM time slices for subset of density/power scans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764116-8024-A531-0477-1824E1547BE2}"/>
              </a:ext>
            </a:extLst>
          </p:cNvPr>
          <p:cNvSpPr txBox="1">
            <a:spLocks/>
          </p:cNvSpPr>
          <p:nvPr/>
        </p:nvSpPr>
        <p:spPr>
          <a:xfrm>
            <a:off x="6188246" y="4079677"/>
            <a:ext cx="2780867" cy="14957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 EDGE2D-EIRENE density scan at low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 and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moderate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10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</p:txBody>
      </p:sp>
    </p:spTree>
    <p:extLst>
      <p:ext uri="{BB962C8B-B14F-4D97-AF65-F5344CB8AC3E}">
        <p14:creationId xmlns:p14="http://schemas.microsoft.com/office/powerpoint/2010/main" val="32685397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machine&#10;&#10;Description automatically generated">
            <a:extLst>
              <a:ext uri="{FF2B5EF4-FFF2-40B4-BE49-F238E27FC236}">
                <a16:creationId xmlns:a16="http://schemas.microsoft.com/office/drawing/2014/main" id="{412695F9-D0D2-D061-85DF-E4BD018A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98" y="1495423"/>
            <a:ext cx="2956396" cy="2304987"/>
          </a:xfrm>
          <a:prstGeom prst="rect">
            <a:avLst/>
          </a:prstGeom>
        </p:spPr>
      </p:pic>
      <p:pic>
        <p:nvPicPr>
          <p:cNvPr id="12" name="Picture 11" descr="A diagram of a machine&#10;&#10;Description automatically generated">
            <a:extLst>
              <a:ext uri="{FF2B5EF4-FFF2-40B4-BE49-F238E27FC236}">
                <a16:creationId xmlns:a16="http://schemas.microsoft.com/office/drawing/2014/main" id="{75F7C773-23CA-499C-1064-4E19FAE4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92" y="1499532"/>
            <a:ext cx="2949431" cy="2309968"/>
          </a:xfrm>
          <a:prstGeom prst="rect">
            <a:avLst/>
          </a:prstGeom>
        </p:spPr>
      </p:pic>
      <p:pic>
        <p:nvPicPr>
          <p:cNvPr id="9" name="Picture 8" descr="A diagram of a machine&#10;&#10;Description automatically generated">
            <a:extLst>
              <a:ext uri="{FF2B5EF4-FFF2-40B4-BE49-F238E27FC236}">
                <a16:creationId xmlns:a16="http://schemas.microsoft.com/office/drawing/2014/main" id="{8C8871AF-A3BA-81EE-B7BC-49190411D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7" y="1535975"/>
            <a:ext cx="2861021" cy="2237083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CA55C6F-8B13-77E1-FEA7-B445B8F5A5BA}"/>
              </a:ext>
            </a:extLst>
          </p:cNvPr>
          <p:cNvSpPr txBox="1">
            <a:spLocks/>
          </p:cNvSpPr>
          <p:nvPr/>
        </p:nvSpPr>
        <p:spPr>
          <a:xfrm>
            <a:off x="1826316" y="1018194"/>
            <a:ext cx="1433416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vert/horz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6B4FD2B-2FF4-D05D-3E56-DBE2BEE7BF13}"/>
              </a:ext>
            </a:extLst>
          </p:cNvPr>
          <p:cNvSpPr txBox="1">
            <a:spLocks/>
          </p:cNvSpPr>
          <p:nvPr/>
        </p:nvSpPr>
        <p:spPr>
          <a:xfrm>
            <a:off x="7749875" y="891037"/>
            <a:ext cx="1288915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vert/vert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5EF3906-1E02-AB59-49EE-C984E7CEF55D}"/>
              </a:ext>
            </a:extLst>
          </p:cNvPr>
          <p:cNvSpPr txBox="1">
            <a:spLocks/>
          </p:cNvSpPr>
          <p:nvPr/>
        </p:nvSpPr>
        <p:spPr>
          <a:xfrm>
            <a:off x="4671620" y="889200"/>
            <a:ext cx="1288915" cy="7694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cor/cor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low-</a:t>
            </a:r>
            <a:r>
              <a:rPr lang="en-GB" sz="2200" b="1" dirty="0">
                <a:latin typeface="Symbol" pitchFamily="2" charset="2"/>
              </a:rPr>
              <a:t>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FA74F7-6DCA-BD07-68E5-B108B8281A49}"/>
              </a:ext>
            </a:extLst>
          </p:cNvPr>
          <p:cNvSpPr txBox="1">
            <a:spLocks/>
          </p:cNvSpPr>
          <p:nvPr/>
        </p:nvSpPr>
        <p:spPr>
          <a:xfrm>
            <a:off x="74517" y="4079679"/>
            <a:ext cx="2780867" cy="14957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 EDGE2D-EIRENE density scan at low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 and moderate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15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26E641-770A-7A8A-C34C-6B8922C27224}"/>
              </a:ext>
            </a:extLst>
          </p:cNvPr>
          <p:cNvSpPr txBox="1">
            <a:spLocks/>
          </p:cNvSpPr>
          <p:nvPr/>
        </p:nvSpPr>
        <p:spPr>
          <a:xfrm>
            <a:off x="3258503" y="4079678"/>
            <a:ext cx="2780867" cy="2371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</a:t>
            </a:r>
            <a:r>
              <a:rPr lang="en-US" sz="1800" dirty="0">
                <a:solidFill>
                  <a:srgbClr val="FF0000"/>
                </a:solidFill>
                <a:cs typeface="Arial" panose="020B0604020202020204"/>
              </a:rPr>
              <a:t> JINTRAC</a:t>
            </a:r>
            <a:r>
              <a:rPr lang="en-US" sz="1800" dirty="0">
                <a:cs typeface="Arial" panose="020B0604020202020204"/>
              </a:rPr>
              <a:t> (including EIRENE) density scan at low 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and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high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25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  <a:p>
            <a:pPr marL="342900" indent="-342900"/>
            <a:r>
              <a:rPr lang="en-US" sz="1800" dirty="0">
                <a:cs typeface="Arial" panose="020B0604020202020204"/>
              </a:rPr>
              <a:t>Inter and intra-ELM time slices for subset of density/power scans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764116-8024-A531-0477-1824E1547BE2}"/>
              </a:ext>
            </a:extLst>
          </p:cNvPr>
          <p:cNvSpPr txBox="1">
            <a:spLocks/>
          </p:cNvSpPr>
          <p:nvPr/>
        </p:nvSpPr>
        <p:spPr>
          <a:xfrm>
            <a:off x="6188246" y="4079677"/>
            <a:ext cx="2780867" cy="14957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>
                <a:cs typeface="Arial" panose="020B0604020202020204"/>
              </a:rPr>
              <a:t>Deuterium plasmas, EDGE2D-EIRENE density scan at low </a:t>
            </a:r>
            <a:br>
              <a:rPr lang="en-US" sz="1800" dirty="0">
                <a:cs typeface="Arial" panose="020B0604020202020204"/>
              </a:rPr>
            </a:b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2 MW</a:t>
            </a:r>
            <a:r>
              <a:rPr lang="en-US" sz="1800" dirty="0">
                <a:cs typeface="Arial" panose="020B0604020202020204"/>
              </a:rPr>
              <a:t>) and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moderate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 </a:t>
            </a:r>
            <a:r>
              <a:rPr lang="en-US" sz="1800" dirty="0">
                <a:cs typeface="Arial" panose="020B0604020202020204"/>
              </a:rPr>
              <a:t>(</a:t>
            </a:r>
            <a:r>
              <a:rPr lang="en-US" sz="1800" dirty="0">
                <a:solidFill>
                  <a:srgbClr val="0000FF"/>
                </a:solidFill>
                <a:cs typeface="Arial" panose="020B0604020202020204"/>
              </a:rPr>
              <a:t>up to 10 MW</a:t>
            </a:r>
            <a:r>
              <a:rPr lang="en-US" sz="1800" dirty="0">
                <a:cs typeface="Arial" panose="020B0604020202020204"/>
              </a:rPr>
              <a:t>) heating power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/>
        </p:nvSpPr>
        <p:spPr>
          <a:xfrm>
            <a:off x="-1" y="0"/>
            <a:ext cx="8675650" cy="82117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>
                <a:latin typeface="Arial"/>
                <a:cs typeface="Arial"/>
              </a:rPr>
              <a:t>Ni and W erosion and deposition were predicted for representative plasma configs. and scenarios in JET-ILW campaigns 2011-2015</a:t>
            </a:r>
          </a:p>
        </p:txBody>
      </p:sp>
    </p:spTree>
    <p:extLst>
      <p:ext uri="{BB962C8B-B14F-4D97-AF65-F5344CB8AC3E}">
        <p14:creationId xmlns:p14="http://schemas.microsoft.com/office/powerpoint/2010/main" val="105309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8A9F-1C51-2C76-A595-B07CA7A5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468845" cy="8318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2300" dirty="0">
                <a:latin typeface="Arial"/>
                <a:cs typeface="Arial"/>
              </a:rPr>
              <a:t>Weighting according to the amount of plasma-operational time: V5, 51% versus VV, 9% versus CC/VC, 40%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2343-7058-C0EC-07D2-337B3F4E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5" y="1003774"/>
            <a:ext cx="2639123" cy="534194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Density and heating power EDGE2D-EIRENE inputs</a:t>
            </a:r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For each case ERO2.0 is used to obtain the erosion/dep. profiles</a:t>
            </a:r>
          </a:p>
          <a:p>
            <a:r>
              <a:rPr lang="en-US" sz="1800" dirty="0">
                <a:latin typeface="Arial"/>
                <a:cs typeface="Arial"/>
              </a:rPr>
              <a:t>Each case weighted according to plasma operation time</a:t>
            </a:r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Weighted sum of the profiles represent multiple campaigns</a:t>
            </a:r>
          </a:p>
          <a:p>
            <a:r>
              <a:rPr lang="en-US" sz="1800" dirty="0"/>
              <a:t>Plasma-ops time dominated by limiter phases ⇒ here, neglected due to modelling, not a source for Ni or W</a:t>
            </a:r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C8A86-2C98-6813-1F27-1539DF155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68364"/>
              </p:ext>
            </p:extLst>
          </p:nvPr>
        </p:nvGraphicFramePr>
        <p:xfrm>
          <a:off x="2751203" y="1181896"/>
          <a:ext cx="6164367" cy="37651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7847">
                  <a:extLst>
                    <a:ext uri="{9D8B030D-6E8A-4147-A177-3AD203B41FA5}">
                      <a16:colId xmlns:a16="http://schemas.microsoft.com/office/drawing/2014/main" val="433347494"/>
                    </a:ext>
                  </a:extLst>
                </a:gridCol>
                <a:gridCol w="737557">
                  <a:extLst>
                    <a:ext uri="{9D8B030D-6E8A-4147-A177-3AD203B41FA5}">
                      <a16:colId xmlns:a16="http://schemas.microsoft.com/office/drawing/2014/main" val="529315410"/>
                    </a:ext>
                  </a:extLst>
                </a:gridCol>
                <a:gridCol w="790512">
                  <a:extLst>
                    <a:ext uri="{9D8B030D-6E8A-4147-A177-3AD203B41FA5}">
                      <a16:colId xmlns:a16="http://schemas.microsoft.com/office/drawing/2014/main" val="3053254820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3454337831"/>
                    </a:ext>
                  </a:extLst>
                </a:gridCol>
                <a:gridCol w="833214">
                  <a:extLst>
                    <a:ext uri="{9D8B030D-6E8A-4147-A177-3AD203B41FA5}">
                      <a16:colId xmlns:a16="http://schemas.microsoft.com/office/drawing/2014/main" val="2124798483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4128436807"/>
                    </a:ext>
                  </a:extLst>
                </a:gridCol>
                <a:gridCol w="833214">
                  <a:extLst>
                    <a:ext uri="{9D8B030D-6E8A-4147-A177-3AD203B41FA5}">
                      <a16:colId xmlns:a16="http://schemas.microsoft.com/office/drawing/2014/main" val="3017456379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1987994813"/>
                    </a:ext>
                  </a:extLst>
                </a:gridCol>
              </a:tblGrid>
              <a:tr h="774269"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  V5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OMP​ </a:t>
                      </a:r>
                      <a:r>
                        <a:rPr lang="en-US" sz="900" dirty="0">
                          <a:effectLst/>
                        </a:rPr>
                        <a:t>(1e19/m</a:t>
                      </a:r>
                      <a:r>
                        <a:rPr lang="en-US" sz="900" baseline="30000" dirty="0">
                          <a:effectLst/>
                        </a:rPr>
                        <a:t>3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P_IN</a:t>
                      </a:r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(MW)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C-C​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</a:t>
                      </a:r>
                    </a:p>
                    <a:p>
                      <a:pPr lvl="0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(1e19/m</a:t>
                      </a:r>
                      <a:r>
                        <a:rPr lang="en-US" sz="900" b="1" i="0" u="none" strike="noStrike" baseline="300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P_IN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(MW)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V-C​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</a:t>
                      </a:r>
                    </a:p>
                    <a:p>
                      <a:pPr lvl="0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(1e19/m</a:t>
                      </a:r>
                      <a:r>
                        <a:rPr lang="en-US" sz="900" b="1" i="0" u="none" strike="noStrike" baseline="300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P_IN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(MW)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V-V​</a:t>
                      </a:r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OMP</a:t>
                      </a:r>
                    </a:p>
                    <a:p>
                      <a:pPr lvl="0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(1e19/m</a:t>
                      </a:r>
                      <a:r>
                        <a:rPr lang="en-US" sz="900" b="1" i="0" u="none" strike="noStrike" baseline="300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300" dirty="0">
                        <a:effectLst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300" dirty="0">
                          <a:effectLst/>
                        </a:rPr>
                        <a:t>​</a:t>
                      </a:r>
                      <a:endParaRPr lang="en-US" sz="1300" dirty="0"/>
                    </a:p>
                    <a:p>
                      <a:pPr lvl="0"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P_IN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300" dirty="0">
                          <a:effectLst/>
                        </a:rPr>
                        <a:t>(MW)</a:t>
                      </a:r>
                      <a:endParaRPr lang="en-US" dirty="0"/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383807957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0.85​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32464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4.0​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11.2​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32842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2.0​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2.5​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535286129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4.8​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24​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Limiter</a:t>
                      </a:r>
                    </a:p>
                  </a:txBody>
                  <a:tcPr marL="103337" marR="103337" marT="51668" marB="516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0775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6.6​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4916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10​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1301613172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3.4​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effectLst/>
                        </a:rPr>
                        <a:t>15​</a:t>
                      </a:r>
                    </a:p>
                  </a:txBody>
                  <a:tcPr marL="103337" marR="103337" marT="51668" marB="516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500" dirty="0">
                          <a:effectLst/>
                        </a:rPr>
                        <a:t>​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7" marR="103337" marT="51668" marB="51668"/>
                </a:tc>
                <a:extLst>
                  <a:ext uri="{0D108BD9-81ED-4DB2-BD59-A6C34878D82A}">
                    <a16:rowId xmlns:a16="http://schemas.microsoft.com/office/drawing/2014/main" val="18293013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44D1CC-195E-F9A5-D025-FF6C1B5FD1E9}"/>
              </a:ext>
            </a:extLst>
          </p:cNvPr>
          <p:cNvSpPr txBox="1"/>
          <p:nvPr/>
        </p:nvSpPr>
        <p:spPr>
          <a:xfrm>
            <a:off x="2566594" y="5196883"/>
            <a:ext cx="37095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In V-C config the LFS strike point is in the radially outer corner of the divertor and the HFS strike point is on the HFS vertical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9F1D4-76D6-03B7-D9A2-C4E75980367C}"/>
              </a:ext>
            </a:extLst>
          </p:cNvPr>
          <p:cNvSpPr txBox="1"/>
          <p:nvPr/>
        </p:nvSpPr>
        <p:spPr>
          <a:xfrm>
            <a:off x="6402435" y="5198450"/>
            <a:ext cx="23883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issues in obtaining a VC grid, a CC grid is used instead</a:t>
            </a:r>
          </a:p>
        </p:txBody>
      </p:sp>
    </p:spTree>
    <p:extLst>
      <p:ext uri="{BB962C8B-B14F-4D97-AF65-F5344CB8AC3E}">
        <p14:creationId xmlns:p14="http://schemas.microsoft.com/office/powerpoint/2010/main" val="22407796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401617" cy="821174"/>
          </a:xfrm>
        </p:spPr>
        <p:txBody>
          <a:bodyPr/>
          <a:lstStyle/>
          <a:p>
            <a:r>
              <a:rPr lang="en-GB" sz="2300" dirty="0"/>
              <a:t>Source of Ni and W in the main chamber are assumed to be CX fluxes</a:t>
            </a:r>
            <a:endParaRPr lang="en-US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772B-1D4A-18A6-679A-312EEE4F0520}"/>
              </a:ext>
            </a:extLst>
          </p:cNvPr>
          <p:cNvSpPr txBox="1">
            <a:spLocks/>
          </p:cNvSpPr>
          <p:nvPr/>
        </p:nvSpPr>
        <p:spPr>
          <a:xfrm>
            <a:off x="4113851" y="1173090"/>
            <a:ext cx="4766917" cy="49244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1200"/>
              </a:spcBef>
            </a:pPr>
            <a:r>
              <a:rPr lang="en-GB" sz="2000" dirty="0"/>
              <a:t>Atomic fluxes and their energy spectra are obtained across diagnostic surfaces around the divertor/limiter wall</a:t>
            </a:r>
            <a:endParaRPr lang="en-US" sz="2000" dirty="0">
              <a:cs typeface="Arial"/>
            </a:endParaRPr>
          </a:p>
          <a:p>
            <a:pPr marL="349250" indent="-349250">
              <a:spcBef>
                <a:spcPts val="1200"/>
              </a:spcBef>
            </a:pPr>
            <a:r>
              <a:rPr lang="en-US" sz="2000" dirty="0">
                <a:cs typeface="Arial"/>
              </a:rPr>
              <a:t>EDGE2D-EIRENE 2D wall approximation: atomic and molecular fluxes along </a:t>
            </a:r>
            <a:r>
              <a:rPr lang="en-US" sz="2000" dirty="0">
                <a:solidFill>
                  <a:srgbClr val="00B050"/>
                </a:solidFill>
                <a:cs typeface="Arial"/>
              </a:rPr>
              <a:t>Be</a:t>
            </a:r>
            <a:r>
              <a:rPr lang="en-US" sz="2000" dirty="0">
                <a:cs typeface="Arial"/>
              </a:rPr>
              <a:t> (limiter) wall and 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W</a:t>
            </a:r>
            <a:r>
              <a:rPr lang="en-US" sz="2000" dirty="0">
                <a:cs typeface="Arial"/>
              </a:rPr>
              <a:t> divertor surfaces</a:t>
            </a:r>
          </a:p>
          <a:p>
            <a:pPr marL="349250" indent="-349250">
              <a:spcBef>
                <a:spcPts val="1200"/>
              </a:spcBef>
            </a:pPr>
            <a:r>
              <a:rPr lang="en-US" sz="2000" dirty="0">
                <a:cs typeface="Arial"/>
              </a:rPr>
              <a:t>ERO.20 utilizes a 3D vacuum vessel wall</a:t>
            </a:r>
          </a:p>
          <a:p>
            <a:pPr marL="349250" indent="-349250">
              <a:spcBef>
                <a:spcPts val="1200"/>
              </a:spcBef>
            </a:pPr>
            <a:r>
              <a:rPr lang="en-US" sz="2000" dirty="0">
                <a:cs typeface="Arial"/>
              </a:rPr>
              <a:t>Set of designated EIRENE diagnostic surfaces to also tally energy spectra </a:t>
            </a:r>
          </a:p>
          <a:p>
            <a:pPr marL="349250" indent="-349250">
              <a:spcBef>
                <a:spcPts val="1200"/>
              </a:spcBef>
              <a:buFont typeface="System Font Regular"/>
              <a:buChar char="⇒"/>
            </a:pPr>
            <a:r>
              <a:rPr lang="en-US" sz="2000" dirty="0">
                <a:cs typeface="Arial"/>
              </a:rPr>
              <a:t>Here, energy tallies over all main chamber “limiter” elements</a:t>
            </a:r>
          </a:p>
          <a:p>
            <a:pPr marL="349250" indent="-349250">
              <a:spcBef>
                <a:spcPts val="1200"/>
              </a:spcBef>
            </a:pPr>
            <a:r>
              <a:rPr lang="en-US" sz="2000" dirty="0">
                <a:cs typeface="Arial"/>
              </a:rPr>
              <a:t>Differential energy-angular resolved tallies under development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BE7F8EC-85B8-9246-ACC8-33D96DB8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9" y="1173090"/>
            <a:ext cx="3580478" cy="49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8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821174"/>
          </a:xfrm>
        </p:spPr>
        <p:txBody>
          <a:bodyPr/>
          <a:lstStyle/>
          <a:p>
            <a:r>
              <a:rPr lang="en-GB" sz="2400" dirty="0"/>
              <a:t>When raising the core plasma density by 2x, EIRENE predicts up to 50x lower high-energy CX atoms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A3FA9-52B3-8AF5-1DDF-E6A216D3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59" y="2436275"/>
            <a:ext cx="5168874" cy="397554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3D93FA-5C47-444D-2AFF-E57AF8FEFC3D}"/>
              </a:ext>
            </a:extLst>
          </p:cNvPr>
          <p:cNvSpPr txBox="1">
            <a:spLocks/>
          </p:cNvSpPr>
          <p:nvPr/>
        </p:nvSpPr>
        <p:spPr>
          <a:xfrm>
            <a:off x="249567" y="1184519"/>
            <a:ext cx="3371307" cy="43396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</a:pPr>
            <a:r>
              <a:rPr lang="en-US" sz="2000" dirty="0">
                <a:cs typeface="Arial"/>
              </a:rPr>
              <a:t>Spatially averaged energy spectrum encompasses the entire (main chamber) limiter wall</a:t>
            </a:r>
          </a:p>
          <a:p>
            <a:pPr marL="285750" indent="-285750">
              <a:spcBef>
                <a:spcPts val="18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  <a:cs typeface="Arial"/>
              </a:rPr>
              <a:t>In low density plasmas</a:t>
            </a:r>
            <a:r>
              <a:rPr lang="en-US" sz="2000" dirty="0">
                <a:cs typeface="Arial"/>
              </a:rPr>
              <a:t>, atomic fluxes to main chamber limiters dominated by energies &gt; 25 eV (80% of all CX atoms) </a:t>
            </a:r>
          </a:p>
          <a:p>
            <a:pPr marL="285750" indent="-285750">
              <a:spcBef>
                <a:spcPts val="1800"/>
              </a:spcBef>
            </a:pPr>
            <a:r>
              <a:rPr lang="en-US" sz="2000" dirty="0">
                <a:cs typeface="Arial"/>
              </a:rPr>
              <a:t>C.f., at </a:t>
            </a:r>
            <a:r>
              <a:rPr lang="en-US" sz="2000" dirty="0">
                <a:solidFill>
                  <a:srgbClr val="FF8600"/>
                </a:solidFill>
                <a:cs typeface="Arial"/>
              </a:rPr>
              <a:t>high plasma density</a:t>
            </a:r>
            <a:r>
              <a:rPr lang="en-US" sz="2000" dirty="0">
                <a:cs typeface="Arial"/>
              </a:rPr>
              <a:t>,  90% of the CX atoms are predicted to be below 25 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A522C-2ACA-7788-40AC-02129AE8BC05}"/>
              </a:ext>
            </a:extLst>
          </p:cNvPr>
          <p:cNvSpPr txBox="1"/>
          <p:nvPr/>
        </p:nvSpPr>
        <p:spPr>
          <a:xfrm>
            <a:off x="1350341" y="5857825"/>
            <a:ext cx="24505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Vertical/horizontal, </a:t>
            </a:r>
            <a:br>
              <a:rPr lang="en-US" sz="1000" dirty="0">
                <a:cs typeface="Arial"/>
              </a:rPr>
            </a:br>
            <a:r>
              <a:rPr lang="en-US" sz="1000" dirty="0">
                <a:cs typeface="Arial"/>
              </a:rPr>
              <a:t>P</a:t>
            </a:r>
            <a:r>
              <a:rPr lang="en-US" sz="1000" baseline="-25000" dirty="0">
                <a:cs typeface="Arial"/>
              </a:rPr>
              <a:t>in</a:t>
            </a:r>
            <a:r>
              <a:rPr lang="en-US" sz="1000" dirty="0">
                <a:cs typeface="Arial"/>
              </a:rPr>
              <a:t> = 4.8 MW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hkumpul/80295/may0319/seq#1</a:t>
            </a:r>
          </a:p>
          <a:p>
            <a:r>
              <a:rPr lang="en-US" sz="1000" dirty="0">
                <a:solidFill>
                  <a:srgbClr val="FF8600"/>
                </a:solidFill>
                <a:cs typeface="Arial"/>
              </a:rPr>
              <a:t>hkumpul/80295/may1619/seq#4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3503F-E051-A824-A202-D1D210347E37}"/>
              </a:ext>
            </a:extLst>
          </p:cNvPr>
          <p:cNvSpPr txBox="1"/>
          <p:nvPr/>
        </p:nvSpPr>
        <p:spPr>
          <a:xfrm>
            <a:off x="7116604" y="2140052"/>
            <a:ext cx="17025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P</a:t>
            </a:r>
            <a:r>
              <a:rPr lang="en-US" sz="2000" baseline="-25000" dirty="0">
                <a:cs typeface="Arial"/>
              </a:rPr>
              <a:t>in</a:t>
            </a:r>
            <a:r>
              <a:rPr lang="en-US" sz="2000" dirty="0">
                <a:cs typeface="Arial"/>
              </a:rPr>
              <a:t> = 4.8 MW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3627B-D09C-D123-FA7C-D1761E35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90" y="3447792"/>
            <a:ext cx="1400997" cy="109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4AC5F-A574-14F4-38BA-17F32856860C}"/>
              </a:ext>
            </a:extLst>
          </p:cNvPr>
          <p:cNvSpPr txBox="1"/>
          <p:nvPr/>
        </p:nvSpPr>
        <p:spPr>
          <a:xfrm>
            <a:off x="6521656" y="1320947"/>
            <a:ext cx="17025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Limiter wall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31AB01-497B-5967-8D05-E249FDC4F0C5}"/>
              </a:ext>
            </a:extLst>
          </p:cNvPr>
          <p:cNvCxnSpPr/>
          <p:nvPr/>
        </p:nvCxnSpPr>
        <p:spPr>
          <a:xfrm flipV="1">
            <a:off x="5775158" y="2646947"/>
            <a:ext cx="0" cy="3334467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ED5675-86EF-F9FA-60A4-0E6D405B9EDF}"/>
              </a:ext>
            </a:extLst>
          </p:cNvPr>
          <p:cNvCxnSpPr/>
          <p:nvPr/>
        </p:nvCxnSpPr>
        <p:spPr>
          <a:xfrm flipV="1">
            <a:off x="4944407" y="2646947"/>
            <a:ext cx="0" cy="33344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B68FADD8-D69D-B07C-370C-C51EA8D0F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673" y="1097212"/>
            <a:ext cx="1702534" cy="2346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7AADEA-07A2-61CC-6397-A1EE0CFAB2B0}"/>
                  </a:ext>
                </a:extLst>
              </p14:cNvPr>
              <p14:cNvContentPartPr/>
              <p14:nvPr/>
            </p14:nvContentPartPr>
            <p14:xfrm>
              <a:off x="5044558" y="1382501"/>
              <a:ext cx="894838" cy="132788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7AADEA-07A2-61CC-6397-A1EE0CFAB2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6568" y="1364508"/>
                <a:ext cx="930459" cy="136351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Arrow: Left 23">
            <a:extLst>
              <a:ext uri="{FF2B5EF4-FFF2-40B4-BE49-F238E27FC236}">
                <a16:creationId xmlns:a16="http://schemas.microsoft.com/office/drawing/2014/main" id="{673139C8-C536-41AC-3B1B-808B0C332A96}"/>
              </a:ext>
            </a:extLst>
          </p:cNvPr>
          <p:cNvSpPr/>
          <p:nvPr/>
        </p:nvSpPr>
        <p:spPr>
          <a:xfrm rot="-1200000">
            <a:off x="5855020" y="1628690"/>
            <a:ext cx="552873" cy="74501"/>
          </a:xfrm>
          <a:prstGeom prst="leftArrow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D1959-4E94-07C6-E5BF-B3EF0F75C1B7}"/>
              </a:ext>
            </a:extLst>
          </p:cNvPr>
          <p:cNvSpPr txBox="1"/>
          <p:nvPr/>
        </p:nvSpPr>
        <p:spPr>
          <a:xfrm>
            <a:off x="4272208" y="5319456"/>
            <a:ext cx="121316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Ni (threshold)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48A2C-BEE6-0996-53B0-C455F391E887}"/>
              </a:ext>
            </a:extLst>
          </p:cNvPr>
          <p:cNvSpPr txBox="1"/>
          <p:nvPr/>
        </p:nvSpPr>
        <p:spPr>
          <a:xfrm>
            <a:off x="5376883" y="5336013"/>
            <a:ext cx="121316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</a:rPr>
              <a:t>W (threshold)</a:t>
            </a:r>
          </a:p>
        </p:txBody>
      </p:sp>
    </p:spTree>
    <p:extLst>
      <p:ext uri="{BB962C8B-B14F-4D97-AF65-F5344CB8AC3E}">
        <p14:creationId xmlns:p14="http://schemas.microsoft.com/office/powerpoint/2010/main" val="175345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181848</TotalTime>
  <Words>2278</Words>
  <Application>Microsoft Office PowerPoint</Application>
  <PresentationFormat>On-screen Show (4:3)</PresentationFormat>
  <Paragraphs>432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Office Theme</vt:lpstr>
      <vt:lpstr>Office Theme</vt:lpstr>
      <vt:lpstr>PowerPoint Presentation</vt:lpstr>
      <vt:lpstr>ERO2.0 is used to predict the erosion and deposition of nickel and tungsten in JET-ILW through years 2011-2016</vt:lpstr>
      <vt:lpstr>Atomic fluxes to Inconel vessel wall, used in ERO2.0, is estimated by projecting EIRENE fluxes onto vessel wall </vt:lpstr>
      <vt:lpstr>Main regions of interest are nickel erosion from vacuum vessel wall and deposition onto HFS divertor entrance</vt:lpstr>
      <vt:lpstr>Ni and W erosion and deposition were predicted for representative plasma configs. and scenarios in JET-ILW campaigns 2011-2015</vt:lpstr>
      <vt:lpstr>PowerPoint Presentation</vt:lpstr>
      <vt:lpstr>Weighting according to the amount of plasma-operational time: V5, 51% versus VV, 9% versus CC/VC, 40%</vt:lpstr>
      <vt:lpstr>Source of Ni and W in the main chamber are assumed to be CX fluxes</vt:lpstr>
      <vt:lpstr>When raising the core plasma density by 2x, EIRENE predicts up to 50x lower high-energy CX atoms</vt:lpstr>
      <vt:lpstr>ERO2.0 predicts nickel to be eroded primarily for the LFS of the vacuum vessel wall</vt:lpstr>
      <vt:lpstr>Nickel deposition is prominent on tile 1 due to SOL flow prompt deposition</vt:lpstr>
      <vt:lpstr>Nickel deposition is prominent on tile 1 due to SOL flow prompt deposition</vt:lpstr>
      <vt:lpstr>Tungsten net erosion on the top of tile 8 and 9 due to lack of redeposition</vt:lpstr>
      <vt:lpstr>For Pheat &gt; 5 MW: invoke EDGE2D-EIRENE ELM model: intra-ELM = 1% of ELM cycle, inter-ELM 60-90%</vt:lpstr>
      <vt:lpstr>ELMs lead to higher Ni erosion, increasing the nickel density in the plasma</vt:lpstr>
      <vt:lpstr>Conclusions</vt:lpstr>
      <vt:lpstr>Uncertainties and caveats of the analyses</vt:lpstr>
      <vt:lpstr>PowerPoint Presentation</vt:lpstr>
      <vt:lpstr>Nickel deposition is prominent on tile 1 due to SOL flow directly onto the tile</vt:lpstr>
      <vt:lpstr>50% increase in heating power raises the high-energy tail of CX atoms to limiter wall surfaces by 2-3x: Ti ”wins”</vt:lpstr>
      <vt:lpstr>Introduction of ELMs affects beryllium deposition negligibly if ELMs are 1% of plasma time</vt:lpstr>
      <vt:lpstr>The HFS Inconel vacuum vessel wall is shielded by limiters and Be coated tiles</vt:lpstr>
      <vt:lpstr>Vert./horiz. config.: total atomic flux to LFS midplane </vt:lpstr>
      <vt:lpstr>For same plasma conds., similar atomic fluxes onto the main chamber wall in vert./horiz. and corner-corner configs.</vt:lpstr>
      <vt:lpstr>Charge-exchange events are more likely to occur than ionization for plasma below 30eV and above 200 eV</vt:lpstr>
      <vt:lpstr>Screenshots of divertor configurations</vt:lpstr>
      <vt:lpstr>PowerPoint Presentation</vt:lpstr>
      <vt:lpstr>PowerPoint Presentation</vt:lpstr>
      <vt:lpstr>PowerPoint Presentation</vt:lpstr>
      <vt:lpstr>Vert./horiz. config.: total atomic flux to LFS midplane predicted to increase ~10x when raising density and power</vt:lpstr>
      <vt:lpstr>Slide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mgroth</cp:lastModifiedBy>
  <cp:revision>2548</cp:revision>
  <cp:lastPrinted>2024-02-25T18:22:08Z</cp:lastPrinted>
  <dcterms:created xsi:type="dcterms:W3CDTF">2014-10-27T16:40:37Z</dcterms:created>
  <dcterms:modified xsi:type="dcterms:W3CDTF">2024-04-09T12:30:06Z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