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73" r:id="rId6"/>
    <p:sldId id="274" r:id="rId7"/>
    <p:sldId id="275" r:id="rId8"/>
    <p:sldId id="298" r:id="rId9"/>
    <p:sldId id="301" r:id="rId10"/>
    <p:sldId id="302" r:id="rId11"/>
    <p:sldId id="303" r:id="rId12"/>
    <p:sldId id="304" r:id="rId13"/>
    <p:sldId id="308" r:id="rId14"/>
    <p:sldId id="316" r:id="rId15"/>
    <p:sldId id="309" r:id="rId16"/>
    <p:sldId id="315" r:id="rId17"/>
    <p:sldId id="310" r:id="rId18"/>
    <p:sldId id="317" r:id="rId19"/>
    <p:sldId id="311" r:id="rId20"/>
    <p:sldId id="318" r:id="rId21"/>
    <p:sldId id="312" r:id="rId22"/>
    <p:sldId id="313" r:id="rId23"/>
    <p:sldId id="305" r:id="rId24"/>
    <p:sldId id="294" r:id="rId25"/>
    <p:sldId id="295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orient="horz" pos="1117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orient="horz" pos="2568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orient="horz" pos="1570" userDrawn="1">
          <p15:clr>
            <a:srgbClr val="A4A3A4"/>
          </p15:clr>
        </p15:guide>
        <p15:guide id="8" pos="272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575" userDrawn="1">
          <p15:clr>
            <a:srgbClr val="A4A3A4"/>
          </p15:clr>
        </p15:guide>
        <p15:guide id="11" pos="5896" userDrawn="1">
          <p15:clr>
            <a:srgbClr val="A4A3A4"/>
          </p15:clr>
        </p15:guide>
        <p15:guide id="12" pos="1663" userDrawn="1">
          <p15:clr>
            <a:srgbClr val="A4A3A4"/>
          </p15:clr>
        </p15:guide>
        <p15:guide id="13" pos="4565" userDrawn="1">
          <p15:clr>
            <a:srgbClr val="A4A3A4"/>
          </p15:clr>
        </p15:guide>
        <p15:guide id="14" pos="4475" userDrawn="1">
          <p15:clr>
            <a:srgbClr val="A4A3A4"/>
          </p15:clr>
        </p15:guide>
        <p15:guide id="15" pos="6017" userDrawn="1">
          <p15:clr>
            <a:srgbClr val="A4A3A4"/>
          </p15:clr>
        </p15:guide>
        <p15:guide id="16" pos="73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8E2B7-02A9-9788-5A77-A78D6B080765}" v="271" dt="2024-04-09T11:19:43.853"/>
    <p1510:client id="{4C37AF5E-EF88-1D21-DCE3-76F5EF9B3F60}" v="16" dt="2024-04-09T12:33:12.599"/>
    <p1510:client id="{6796FC6A-F972-46C7-AA15-5FDBB35218E2}" v="228" dt="2024-04-10T06:16:15.366"/>
    <p1510:client id="{885F1B36-685E-4D03-A145-098096F0B6E5}" v="1278" dt="2024-04-09T16:43:55.526"/>
    <p1510:client id="{B494489B-78B9-80F3-3FB4-B7995EBFCCD9}" v="40" dt="2024-04-09T16:42:01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1" autoAdjust="0"/>
    <p:restoredTop sz="86429" autoAdjust="0"/>
  </p:normalViewPr>
  <p:slideViewPr>
    <p:cSldViewPr showGuides="1">
      <p:cViewPr varScale="1">
        <p:scale>
          <a:sx n="97" d="100"/>
          <a:sy n="97" d="100"/>
        </p:scale>
        <p:origin x="177" y="57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72"/>
        <p:guide pos="7408"/>
        <p:guide pos="575"/>
        <p:guide pos="5896"/>
        <p:guide pos="1663"/>
        <p:guide pos="4565"/>
        <p:guide pos="4475"/>
        <p:guide pos="6017"/>
        <p:guide pos="7348"/>
      </p:guideLst>
    </p:cSldViewPr>
  </p:slideViewPr>
  <p:outlineViewPr>
    <p:cViewPr>
      <p:scale>
        <a:sx n="33" d="100"/>
        <a:sy n="33" d="100"/>
      </p:scale>
      <p:origin x="0" y="-12723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3096" y="-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elsinkifi-my.sharepoint.com/personal/fgranber_ad_helsinki_fi/Documents/Ar-W-sputter-paramertic-stud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elsinkifi-my.sharepoint.com/personal/fgranber_ad_helsinki_fi/Documents/Ar-W-sputter-paramertic-stud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35223075214992E-2"/>
          <c:y val="4.7774907553672981E-2"/>
          <c:w val="0.87198701631624276"/>
          <c:h val="0.74503246581316163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Taul1!$C$3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Taul1!$B$4:$B$8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Taul1!$C$4:$C$8</c:f>
              <c:numCache>
                <c:formatCode>General</c:formatCode>
                <c:ptCount val="5"/>
                <c:pt idx="0">
                  <c:v>0</c:v>
                </c:pt>
                <c:pt idx="1">
                  <c:v>4.0000000000000001E-3</c:v>
                </c:pt>
                <c:pt idx="2">
                  <c:v>0.128</c:v>
                </c:pt>
                <c:pt idx="3">
                  <c:v>0.43380000000000002</c:v>
                </c:pt>
                <c:pt idx="4">
                  <c:v>0.74280000000000002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C8-42DD-9982-045223DC358B}"/>
            </c:ext>
          </c:extLst>
        </c:ser>
        <c:ser>
          <c:idx val="1"/>
          <c:order val="1"/>
          <c:tx>
            <c:strRef>
              <c:f>Taul1!$D$3</c:f>
              <c:strCache>
                <c:ptCount val="1"/>
                <c:pt idx="0">
                  <c:v>110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Taul1!$B$4:$B$8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Taul1!$D$4:$D$8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4.2000000000000003E-2</c:v>
                </c:pt>
                <c:pt idx="3">
                  <c:v>0.45319999999999999</c:v>
                </c:pt>
                <c:pt idx="4">
                  <c:v>0.7278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DC8-42DD-9982-045223DC358B}"/>
            </c:ext>
          </c:extLst>
        </c:ser>
        <c:ser>
          <c:idx val="2"/>
          <c:order val="2"/>
          <c:tx>
            <c:strRef>
              <c:f>Taul1!$E$3</c:f>
              <c:strCache>
                <c:ptCount val="1"/>
                <c:pt idx="0">
                  <c:v>111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Taul1!$B$4:$B$8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Taul1!$E$4:$E$8</c:f>
              <c:numCache>
                <c:formatCode>General</c:formatCode>
                <c:ptCount val="5"/>
                <c:pt idx="0">
                  <c:v>0</c:v>
                </c:pt>
                <c:pt idx="1">
                  <c:v>2.8E-3</c:v>
                </c:pt>
                <c:pt idx="2">
                  <c:v>8.9200000000000002E-2</c:v>
                </c:pt>
                <c:pt idx="3">
                  <c:v>0.40339999999999998</c:v>
                </c:pt>
                <c:pt idx="4">
                  <c:v>0.55320000000000003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DC8-42DD-9982-045223DC358B}"/>
            </c:ext>
          </c:extLst>
        </c:ser>
        <c:ser>
          <c:idx val="3"/>
          <c:order val="3"/>
          <c:tx>
            <c:strRef>
              <c:f>Taul1!$F$3</c:f>
              <c:strCache>
                <c:ptCount val="1"/>
                <c:pt idx="0">
                  <c:v>amo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Taul1!$B$4:$B$8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Taul1!$F$4:$F$8</c:f>
              <c:numCache>
                <c:formatCode>General</c:formatCode>
                <c:ptCount val="5"/>
                <c:pt idx="0">
                  <c:v>0</c:v>
                </c:pt>
                <c:pt idx="1">
                  <c:v>3.2000000000000002E-3</c:v>
                </c:pt>
                <c:pt idx="2">
                  <c:v>6.7000000000000004E-2</c:v>
                </c:pt>
                <c:pt idx="3">
                  <c:v>0.40620000000000001</c:v>
                </c:pt>
                <c:pt idx="4">
                  <c:v>0.61660000000000004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DC8-42DD-9982-045223DC358B}"/>
            </c:ext>
          </c:extLst>
        </c:ser>
        <c:ser>
          <c:idx val="4"/>
          <c:order val="4"/>
          <c:tx>
            <c:strRef>
              <c:f>Taul1!$G$3</c:f>
              <c:strCache>
                <c:ptCount val="1"/>
                <c:pt idx="0">
                  <c:v>rand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Taul1!$B$4:$B$8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Taul1!$G$4:$G$8</c:f>
              <c:numCache>
                <c:formatCode>General</c:formatCode>
                <c:ptCount val="5"/>
                <c:pt idx="0">
                  <c:v>0</c:v>
                </c:pt>
                <c:pt idx="1">
                  <c:v>2.9399999999999999E-3</c:v>
                </c:pt>
                <c:pt idx="2">
                  <c:v>6.1839999999999999E-2</c:v>
                </c:pt>
                <c:pt idx="3">
                  <c:v>0.41499999999999998</c:v>
                </c:pt>
                <c:pt idx="4">
                  <c:v>0.64054699999999998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DC8-42DD-9982-045223DC358B}"/>
            </c:ext>
          </c:extLst>
        </c:ser>
        <c:ser>
          <c:idx val="5"/>
          <c:order val="5"/>
          <c:tx>
            <c:strRef>
              <c:f>Taul1!$H$3</c:f>
              <c:strCache>
                <c:ptCount val="1"/>
                <c:pt idx="0">
                  <c:v>rand_min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Taul1!$B$4:$B$8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Taul1!$H$4:$H$8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1.9E-2</c:v>
                </c:pt>
                <c:pt idx="3">
                  <c:v>0.379</c:v>
                </c:pt>
                <c:pt idx="4">
                  <c:v>0.55359999999999998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DC8-42DD-9982-045223DC358B}"/>
            </c:ext>
          </c:extLst>
        </c:ser>
        <c:ser>
          <c:idx val="6"/>
          <c:order val="6"/>
          <c:tx>
            <c:strRef>
              <c:f>Taul1!$I$3</c:f>
              <c:strCache>
                <c:ptCount val="1"/>
                <c:pt idx="0">
                  <c:v>rand_max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Taul1!$B$4:$B$8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Taul1!$I$4:$I$8</c:f>
              <c:numCache>
                <c:formatCode>General</c:formatCode>
                <c:ptCount val="5"/>
                <c:pt idx="0">
                  <c:v>0</c:v>
                </c:pt>
                <c:pt idx="1">
                  <c:v>9.1999999999999998E-3</c:v>
                </c:pt>
                <c:pt idx="2">
                  <c:v>0.1258</c:v>
                </c:pt>
                <c:pt idx="3">
                  <c:v>0.45839999999999997</c:v>
                </c:pt>
                <c:pt idx="4">
                  <c:v>0.70879999999999999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DC8-42DD-9982-045223DC3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7270847"/>
        <c:axId val="1077266527"/>
      </c:scatterChart>
      <c:valAx>
        <c:axId val="1077270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077266527"/>
        <c:crosses val="autoZero"/>
        <c:crossBetween val="midCat"/>
      </c:valAx>
      <c:valAx>
        <c:axId val="1077266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0772708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30194398107027E-2"/>
          <c:y val="5.9418940079566405E-2"/>
          <c:w val="0.87238085003349397"/>
          <c:h val="0.74234813007250455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Taul1!$C$18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Taul1!$B$19:$B$23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Taul1!$C$19:$C$23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0.14460000000000001</c:v>
                </c:pt>
                <c:pt idx="4">
                  <c:v>0.64300000000000002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01-461B-A421-B15658B03DA9}"/>
            </c:ext>
          </c:extLst>
        </c:ser>
        <c:ser>
          <c:idx val="1"/>
          <c:order val="1"/>
          <c:tx>
            <c:strRef>
              <c:f>Taul1!$D$18</c:f>
              <c:strCache>
                <c:ptCount val="1"/>
                <c:pt idx="0">
                  <c:v>110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Taul1!$B$19:$B$23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Taul1!$D$19:$D$23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1E-3</c:v>
                </c:pt>
                <c:pt idx="4">
                  <c:v>0.13020000000000001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401-461B-A421-B15658B03DA9}"/>
            </c:ext>
          </c:extLst>
        </c:ser>
        <c:ser>
          <c:idx val="2"/>
          <c:order val="2"/>
          <c:tx>
            <c:strRef>
              <c:f>Taul1!$E$18</c:f>
              <c:strCache>
                <c:ptCount val="1"/>
                <c:pt idx="0">
                  <c:v>111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Taul1!$B$19:$B$23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Taul1!$E$19:$E$23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1.06E-2</c:v>
                </c:pt>
                <c:pt idx="3">
                  <c:v>0.23280000000000001</c:v>
                </c:pt>
                <c:pt idx="4">
                  <c:v>0.5464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401-461B-A421-B15658B03DA9}"/>
            </c:ext>
          </c:extLst>
        </c:ser>
        <c:ser>
          <c:idx val="3"/>
          <c:order val="3"/>
          <c:tx>
            <c:strRef>
              <c:f>Taul1!$F$18</c:f>
              <c:strCache>
                <c:ptCount val="1"/>
                <c:pt idx="0">
                  <c:v>amo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Taul1!$B$19:$B$23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Taul1!$F$19:$F$23</c:f>
              <c:numCache>
                <c:formatCode>General</c:formatCode>
                <c:ptCount val="5"/>
                <c:pt idx="0">
                  <c:v>2.0000000000000001E-4</c:v>
                </c:pt>
                <c:pt idx="1">
                  <c:v>5.5999999999999999E-3</c:v>
                </c:pt>
                <c:pt idx="2">
                  <c:v>2.8000000000000001E-2</c:v>
                </c:pt>
                <c:pt idx="3">
                  <c:v>0.27600000000000002</c:v>
                </c:pt>
                <c:pt idx="4">
                  <c:v>0.58679999999999999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401-461B-A421-B15658B03DA9}"/>
            </c:ext>
          </c:extLst>
        </c:ser>
        <c:ser>
          <c:idx val="4"/>
          <c:order val="4"/>
          <c:tx>
            <c:strRef>
              <c:f>Taul1!$G$18</c:f>
              <c:strCache>
                <c:ptCount val="1"/>
                <c:pt idx="0">
                  <c:v>rand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Taul1!$B$19:$B$23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Taul1!$G$19:$G$23</c:f>
              <c:numCache>
                <c:formatCode>General</c:formatCode>
                <c:ptCount val="5"/>
                <c:pt idx="0" formatCode="0.00E+00">
                  <c:v>1.33333E-5</c:v>
                </c:pt>
                <c:pt idx="1">
                  <c:v>5.5399999999999998E-3</c:v>
                </c:pt>
                <c:pt idx="2">
                  <c:v>3.014E-2</c:v>
                </c:pt>
                <c:pt idx="3">
                  <c:v>0.27487299999999998</c:v>
                </c:pt>
                <c:pt idx="4">
                  <c:v>0.62168699999999999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401-461B-A421-B15658B03DA9}"/>
            </c:ext>
          </c:extLst>
        </c:ser>
        <c:ser>
          <c:idx val="5"/>
          <c:order val="5"/>
          <c:tx>
            <c:strRef>
              <c:f>Taul1!$H$18</c:f>
              <c:strCache>
                <c:ptCount val="1"/>
                <c:pt idx="0">
                  <c:v>rand_min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Taul1!$B$19:$B$23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Taul1!$H$19:$H$23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0.13139999999999999</c:v>
                </c:pt>
                <c:pt idx="4">
                  <c:v>0.33119999999999999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401-461B-A421-B15658B03DA9}"/>
            </c:ext>
          </c:extLst>
        </c:ser>
        <c:ser>
          <c:idx val="6"/>
          <c:order val="6"/>
          <c:tx>
            <c:strRef>
              <c:f>Taul1!$I$18</c:f>
              <c:strCache>
                <c:ptCount val="1"/>
                <c:pt idx="0">
                  <c:v>rand_max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Taul1!$B$19:$B$23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</c:numCache>
            </c:numRef>
          </c:xVal>
          <c:yVal>
            <c:numRef>
              <c:f>Taul1!$I$19:$I$23</c:f>
              <c:numCache>
                <c:formatCode>General</c:formatCode>
                <c:ptCount val="5"/>
                <c:pt idx="0">
                  <c:v>4.0000000000000002E-4</c:v>
                </c:pt>
                <c:pt idx="1">
                  <c:v>2.18E-2</c:v>
                </c:pt>
                <c:pt idx="2">
                  <c:v>6.2799999999999995E-2</c:v>
                </c:pt>
                <c:pt idx="3">
                  <c:v>0.3392</c:v>
                </c:pt>
                <c:pt idx="4">
                  <c:v>0.71299999999999997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401-461B-A421-B15658B03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9719103"/>
        <c:axId val="959721983"/>
      </c:scatterChart>
      <c:valAx>
        <c:axId val="959719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59721983"/>
        <c:crosses val="autoZero"/>
        <c:crossBetween val="midCat"/>
      </c:valAx>
      <c:valAx>
        <c:axId val="95972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5971910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E8633-DD50-467C-B21A-E1CECDED6BB2}" type="datetimeFigureOut">
              <a:rPr lang="fi-FI" sz="800" smtClean="0"/>
              <a:pPr/>
              <a:t>10.4.2024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032674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B85FA14-6BD0-4B51-94D4-05F5A75E4036}" type="datetimeFigureOut">
              <a:rPr lang="fi-FI" smtClean="0"/>
              <a:pPr/>
              <a:t>10.4.2024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3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04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283" y="2349500"/>
            <a:ext cx="10367435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283" y="4292600"/>
            <a:ext cx="10367435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43935" y="115888"/>
            <a:ext cx="2227277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10001278" y="6165850"/>
            <a:ext cx="1183189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fi-FI"/>
              <a:t>9-11.4.2024</a:t>
            </a:r>
            <a:endParaRPr lang="en-GB" dirty="0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485" y="6165850"/>
            <a:ext cx="5184707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84468" y="6165852"/>
            <a:ext cx="575733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8015817" y="6165850"/>
            <a:ext cx="1985460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1461" y="6203674"/>
            <a:ext cx="1524079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284" y="2349500"/>
            <a:ext cx="10367432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282" y="4292601"/>
            <a:ext cx="10367437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43935" y="115888"/>
            <a:ext cx="2171645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10001278" y="6165850"/>
            <a:ext cx="1183189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fi-FI"/>
              <a:t>9-11.4.2024</a:t>
            </a:r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486" y="6165850"/>
            <a:ext cx="518470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84468" y="6165852"/>
            <a:ext cx="575733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8015817" y="6165850"/>
            <a:ext cx="1985460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1461" y="6203674"/>
            <a:ext cx="1939751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84" y="1989139"/>
            <a:ext cx="10308717" cy="4032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639486" y="6165850"/>
            <a:ext cx="5184705" cy="431800"/>
          </a:xfrm>
        </p:spPr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063553" y="549275"/>
            <a:ext cx="9696648" cy="115093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9484" y="1989138"/>
            <a:ext cx="4464051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6151" y="1989138"/>
            <a:ext cx="446404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2639486" y="6165850"/>
            <a:ext cx="5232711" cy="431800"/>
          </a:xfrm>
        </p:spPr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2639486" y="6165850"/>
            <a:ext cx="5232711" cy="431800"/>
          </a:xfrm>
        </p:spPr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483" y="1989138"/>
            <a:ext cx="9120717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639486" y="6165850"/>
            <a:ext cx="5232711" cy="431800"/>
          </a:xfrm>
        </p:spPr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639485" y="2492376"/>
            <a:ext cx="9120716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639486" y="6165850"/>
            <a:ext cx="5280716" cy="431800"/>
          </a:xfrm>
        </p:spPr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639484" y="1989137"/>
            <a:ext cx="4464051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296152" y="1989138"/>
            <a:ext cx="4464049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639486" y="6165850"/>
            <a:ext cx="5232711" cy="431800"/>
          </a:xfrm>
        </p:spPr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639483" y="4221163"/>
            <a:ext cx="9120716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2639485" y="1989138"/>
            <a:ext cx="2112433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4944534" y="1989138"/>
            <a:ext cx="2112433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7247468" y="1989138"/>
            <a:ext cx="2112433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9552518" y="1989138"/>
            <a:ext cx="2112433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2639485" y="2492376"/>
            <a:ext cx="2112433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4944534" y="2492376"/>
            <a:ext cx="2112433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7247468" y="2492376"/>
            <a:ext cx="2112433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9552518" y="2492376"/>
            <a:ext cx="2112433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639486" y="6165850"/>
            <a:ext cx="5472737" cy="431800"/>
          </a:xfrm>
        </p:spPr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43933" y="115888"/>
            <a:ext cx="2376304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1461" y="6203674"/>
            <a:ext cx="1939751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9537" y="549275"/>
            <a:ext cx="9840664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461" y="1989139"/>
            <a:ext cx="11328739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001278" y="6165850"/>
            <a:ext cx="1183189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fi-FI"/>
              <a:t>9-11.4.2024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487" y="6165850"/>
            <a:ext cx="345651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84468" y="6165852"/>
            <a:ext cx="575733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43933" y="115888"/>
            <a:ext cx="1775603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015817" y="6165850"/>
            <a:ext cx="1985460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19537" y="1773238"/>
            <a:ext cx="9840664" cy="1424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 sz="1800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431461" y="6203674"/>
            <a:ext cx="1524079" cy="3739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wm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3541" y="250354"/>
            <a:ext cx="10009112" cy="2736603"/>
          </a:xfrm>
        </p:spPr>
        <p:txBody>
          <a:bodyPr>
            <a:noAutofit/>
          </a:bodyPr>
          <a:lstStyle/>
          <a:p>
            <a:r>
              <a:rPr lang="en-US" sz="5400" dirty="0"/>
              <a:t>Sputtering of pristine and D decorated W surfaces by various ions (MD)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6479" y="3091831"/>
            <a:ext cx="8090553" cy="1760464"/>
          </a:xfrm>
        </p:spPr>
        <p:txBody>
          <a:bodyPr>
            <a:noAutofit/>
          </a:bodyPr>
          <a:lstStyle/>
          <a:p>
            <a:pPr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altLang="fi-FI" sz="4000" dirty="0">
                <a:solidFill>
                  <a:srgbClr val="808080"/>
                </a:solidFill>
              </a:rPr>
              <a:t>Fredric Granberg</a:t>
            </a:r>
          </a:p>
          <a:p>
            <a:pPr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altLang="fi-FI" sz="2400" dirty="0">
                <a:solidFill>
                  <a:srgbClr val="808080"/>
                </a:solidFill>
              </a:rPr>
              <a:t>Faith </a:t>
            </a:r>
            <a:r>
              <a:rPr lang="en-US" altLang="fi-FI" sz="2400" noProof="0" dirty="0" err="1">
                <a:solidFill>
                  <a:srgbClr val="808080"/>
                </a:solidFill>
              </a:rPr>
              <a:t>Kporha</a:t>
            </a:r>
            <a:r>
              <a:rPr lang="en-US" altLang="fi-FI" sz="2400" dirty="0">
                <a:solidFill>
                  <a:srgbClr val="808080"/>
                </a:solidFill>
              </a:rPr>
              <a:t>, Alexandre </a:t>
            </a:r>
            <a:r>
              <a:rPr lang="en-US" altLang="fi-FI" sz="2400" dirty="0" err="1">
                <a:solidFill>
                  <a:srgbClr val="808080"/>
                </a:solidFill>
              </a:rPr>
              <a:t>Bergero</a:t>
            </a:r>
            <a:r>
              <a:rPr lang="en-US" altLang="fi-FI" sz="2400" dirty="0">
                <a:solidFill>
                  <a:srgbClr val="808080"/>
                </a:solidFill>
              </a:rPr>
              <a:t>, Kai </a:t>
            </a:r>
            <a:r>
              <a:rPr lang="en-US" altLang="fi-FI" sz="2400" dirty="0" err="1">
                <a:solidFill>
                  <a:srgbClr val="808080"/>
                </a:solidFill>
              </a:rPr>
              <a:t>Nordlund</a:t>
            </a:r>
            <a:endParaRPr lang="en-US" altLang="fi-FI" sz="2400" dirty="0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BE06E89-5947-4449-ADB3-33D512116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567184"/>
            <a:ext cx="4715799" cy="147616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41D8F3E-0A91-46D9-B5A4-010EB686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3" y="3519613"/>
            <a:ext cx="3331677" cy="9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B05E309-290C-4782-9641-B8B972F9E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" b="5618"/>
          <a:stretch/>
        </p:blipFill>
        <p:spPr bwMode="auto">
          <a:xfrm>
            <a:off x="155340" y="2357367"/>
            <a:ext cx="1597218" cy="106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F328A80-6D73-6517-254D-AB66219D35DF}"/>
              </a:ext>
            </a:extLst>
          </p:cNvPr>
          <p:cNvSpPr txBox="1"/>
          <p:nvPr/>
        </p:nvSpPr>
        <p:spPr>
          <a:xfrm>
            <a:off x="5637679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Tontti, viiva, kuvakaappaus&#10;&#10;Kuvaus luotu automaattisesti">
            <a:extLst>
              <a:ext uri="{FF2B5EF4-FFF2-40B4-BE49-F238E27FC236}">
                <a16:creationId xmlns:a16="http://schemas.microsoft.com/office/drawing/2014/main" id="{27BA9A97-4076-E475-C964-10437651E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3132000"/>
            <a:ext cx="2805000" cy="2160000"/>
          </a:xfrm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692AE10-67A7-10AD-3986-1D6D7DFA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62F8605-BC34-2C1B-4B09-9650664ED0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3E2D5C-7EA4-34E0-F901-2CC3328CA2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ED3D6B0-5AC3-CB99-6B60-B54A4883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Surface orientation effect for Ar -&gt; W (pristine)</a:t>
            </a:r>
          </a:p>
        </p:txBody>
      </p:sp>
      <p:pic>
        <p:nvPicPr>
          <p:cNvPr id="10" name="Kuva 9" descr="Kuva, joka sisältää kohteen teksti, viiva, diagrammi, Tontti&#10;&#10;Kuvaus luotu automaattisesti">
            <a:extLst>
              <a:ext uri="{FF2B5EF4-FFF2-40B4-BE49-F238E27FC236}">
                <a16:creationId xmlns:a16="http://schemas.microsoft.com/office/drawing/2014/main" id="{AA327006-223E-A274-D476-21AC75BB8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00" y="3133590"/>
            <a:ext cx="2761846" cy="2160000"/>
          </a:xfrm>
          <a:prstGeom prst="rect">
            <a:avLst/>
          </a:prstGeom>
        </p:spPr>
      </p:pic>
      <p:sp>
        <p:nvSpPr>
          <p:cNvPr id="11" name="Sisällön paikkamerkki 1">
            <a:extLst>
              <a:ext uri="{FF2B5EF4-FFF2-40B4-BE49-F238E27FC236}">
                <a16:creationId xmlns:a16="http://schemas.microsoft.com/office/drawing/2014/main" id="{BA6347EC-7B57-99A8-548D-57182BB433A8}"/>
              </a:ext>
            </a:extLst>
          </p:cNvPr>
          <p:cNvSpPr txBox="1">
            <a:spLocks/>
          </p:cNvSpPr>
          <p:nvPr/>
        </p:nvSpPr>
        <p:spPr>
          <a:xfrm>
            <a:off x="0" y="1844824"/>
            <a:ext cx="12192000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 err="1"/>
              <a:t>Tungsten</a:t>
            </a:r>
            <a:r>
              <a:rPr lang="fi-FI" dirty="0"/>
              <a:t> </a:t>
            </a:r>
            <a:r>
              <a:rPr lang="fi-FI" dirty="0" err="1"/>
              <a:t>sputtering</a:t>
            </a:r>
            <a:r>
              <a:rPr lang="fi-FI" dirty="0"/>
              <a:t> a </a:t>
            </a:r>
            <a:r>
              <a:rPr lang="fi-FI" dirty="0" err="1"/>
              <a:t>function</a:t>
            </a:r>
            <a:r>
              <a:rPr lang="fi-FI" dirty="0"/>
              <a:t> of </a:t>
            </a:r>
            <a:r>
              <a:rPr lang="fi-FI" dirty="0" err="1"/>
              <a:t>incoming</a:t>
            </a:r>
            <a:r>
              <a:rPr lang="fi-FI" dirty="0"/>
              <a:t> </a:t>
            </a:r>
            <a:r>
              <a:rPr lang="fi-FI" dirty="0" err="1"/>
              <a:t>angle</a:t>
            </a:r>
            <a:endParaRPr lang="fi-FI" dirty="0"/>
          </a:p>
          <a:p>
            <a:pPr marL="0" indent="0" algn="ctr">
              <a:buNone/>
            </a:pPr>
            <a:r>
              <a:rPr lang="fi-FI" dirty="0" err="1"/>
              <a:t>Mason</a:t>
            </a:r>
            <a:r>
              <a:rPr lang="fi-FI" dirty="0"/>
              <a:t> et al.					            Li et al.</a:t>
            </a:r>
          </a:p>
          <a:p>
            <a:pPr marL="0" indent="0" algn="ctr">
              <a:buNone/>
            </a:pPr>
            <a:r>
              <a:rPr lang="fi-FI" dirty="0"/>
              <a:t>100 </a:t>
            </a:r>
            <a:r>
              <a:rPr lang="fi-FI" dirty="0" err="1"/>
              <a:t>eV</a:t>
            </a:r>
            <a:r>
              <a:rPr lang="fi-FI" dirty="0"/>
              <a:t>			  200 </a:t>
            </a:r>
            <a:r>
              <a:rPr lang="fi-FI" dirty="0" err="1"/>
              <a:t>eV</a:t>
            </a:r>
            <a:r>
              <a:rPr lang="fi-FI" dirty="0"/>
              <a:t>		          100eV		           200eV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potentials</a:t>
            </a:r>
            <a:r>
              <a:rPr lang="fi-FI" dirty="0"/>
              <a:t> </a:t>
            </a:r>
            <a:r>
              <a:rPr lang="fi-FI" dirty="0" err="1"/>
              <a:t>agree</a:t>
            </a:r>
            <a:r>
              <a:rPr lang="fi-FI" dirty="0"/>
              <a:t> </a:t>
            </a:r>
            <a:r>
              <a:rPr lang="fi-FI" dirty="0" err="1"/>
              <a:t>well</a:t>
            </a:r>
            <a:r>
              <a:rPr lang="fi-FI" dirty="0"/>
              <a:t> in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yields</a:t>
            </a:r>
            <a:r>
              <a:rPr lang="fi-FI" dirty="0"/>
              <a:t> and </a:t>
            </a:r>
            <a:r>
              <a:rPr lang="fi-FI" dirty="0" err="1"/>
              <a:t>trends</a:t>
            </a:r>
            <a:r>
              <a:rPr lang="fi-FI" dirty="0"/>
              <a:t>, </a:t>
            </a:r>
            <a:r>
              <a:rPr lang="fi-FI" dirty="0" err="1"/>
              <a:t>agrees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previous</a:t>
            </a:r>
            <a:r>
              <a:rPr lang="fi-FI" dirty="0"/>
              <a:t> </a:t>
            </a:r>
            <a:r>
              <a:rPr lang="fi-FI" dirty="0" err="1"/>
              <a:t>results</a:t>
            </a:r>
            <a:endParaRPr lang="fi-FI" dirty="0"/>
          </a:p>
          <a:p>
            <a:pPr marL="0" indent="0" algn="ctr">
              <a:buNone/>
            </a:pPr>
            <a:endParaRPr lang="fi-FI" dirty="0"/>
          </a:p>
        </p:txBody>
      </p:sp>
      <p:pic>
        <p:nvPicPr>
          <p:cNvPr id="13" name="Kuva 12" descr="Kuva, joka sisältää kohteen teksti, viiva, Tontti, diagrammi&#10;&#10;Kuvaus luotu automaattisesti">
            <a:extLst>
              <a:ext uri="{FF2B5EF4-FFF2-40B4-BE49-F238E27FC236}">
                <a16:creationId xmlns:a16="http://schemas.microsoft.com/office/drawing/2014/main" id="{73FC8363-9AE5-E14D-9DA7-014F3E1D11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3133591"/>
            <a:ext cx="2761846" cy="2160000"/>
          </a:xfrm>
          <a:prstGeom prst="rect">
            <a:avLst/>
          </a:prstGeom>
        </p:spPr>
      </p:pic>
      <p:pic>
        <p:nvPicPr>
          <p:cNvPr id="15" name="Kuva 14" descr="Kuva, joka sisältää kohteen teksti, viiva, Tontti, diagrammi&#10;&#10;Kuvaus luotu automaattisesti">
            <a:extLst>
              <a:ext uri="{FF2B5EF4-FFF2-40B4-BE49-F238E27FC236}">
                <a16:creationId xmlns:a16="http://schemas.microsoft.com/office/drawing/2014/main" id="{115958B1-4B70-5BB8-2ADE-B654409D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0" y="3133590"/>
            <a:ext cx="2805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8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2629576-7EA3-98AB-9064-C62C6497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16AAE32-BDC0-DD42-D26E-CA766AB8F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D42B53-B347-1D57-A2C4-590E608822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6CC8E0C5-C1ED-1CF2-C3BF-DFFAC0BD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D-decoration effect for Ar -&gt; W</a:t>
            </a:r>
          </a:p>
        </p:txBody>
      </p:sp>
      <p:sp>
        <p:nvSpPr>
          <p:cNvPr id="7" name="Sisällön paikkamerkki 1">
            <a:extLst>
              <a:ext uri="{FF2B5EF4-FFF2-40B4-BE49-F238E27FC236}">
                <a16:creationId xmlns:a16="http://schemas.microsoft.com/office/drawing/2014/main" id="{D5CA1B38-91D2-4FCA-9C58-42EA79C666FF}"/>
              </a:ext>
            </a:extLst>
          </p:cNvPr>
          <p:cNvSpPr txBox="1">
            <a:spLocks/>
          </p:cNvSpPr>
          <p:nvPr/>
        </p:nvSpPr>
        <p:spPr>
          <a:xfrm>
            <a:off x="0" y="1844824"/>
            <a:ext cx="12192000" cy="50131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/>
              <a:t>Deuterium </a:t>
            </a:r>
            <a:r>
              <a:rPr lang="fi-FI" dirty="0" err="1"/>
              <a:t>sputtering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10% D-</a:t>
            </a:r>
            <a:r>
              <a:rPr lang="fi-FI" dirty="0" err="1"/>
              <a:t>decorated</a:t>
            </a:r>
            <a:r>
              <a:rPr lang="fi-FI" dirty="0"/>
              <a:t> </a:t>
            </a:r>
            <a:r>
              <a:rPr lang="fi-FI" dirty="0" err="1"/>
              <a:t>surfaces</a:t>
            </a:r>
            <a:endParaRPr lang="fi-FI" dirty="0"/>
          </a:p>
          <a:p>
            <a:pPr marL="0" indent="0" algn="ctr">
              <a:buNone/>
            </a:pPr>
            <a:r>
              <a:rPr lang="fi-FI" dirty="0" err="1"/>
              <a:t>Mason</a:t>
            </a:r>
            <a:r>
              <a:rPr lang="fi-FI" dirty="0"/>
              <a:t> et al.					            Li et al.</a:t>
            </a:r>
          </a:p>
          <a:p>
            <a:pPr marL="0" indent="0" algn="ctr">
              <a:buNone/>
            </a:pPr>
            <a:r>
              <a:rPr lang="fi-FI" dirty="0"/>
              <a:t>100 </a:t>
            </a:r>
            <a:r>
              <a:rPr lang="fi-FI" dirty="0" err="1"/>
              <a:t>eV</a:t>
            </a:r>
            <a:r>
              <a:rPr lang="fi-FI" dirty="0"/>
              <a:t>			    111 </a:t>
            </a:r>
            <a:r>
              <a:rPr lang="fi-FI" dirty="0" err="1"/>
              <a:t>surface</a:t>
            </a:r>
            <a:r>
              <a:rPr lang="fi-FI" dirty="0"/>
              <a:t>			200eV		           100 </a:t>
            </a:r>
            <a:r>
              <a:rPr lang="fi-FI" dirty="0" err="1"/>
              <a:t>surface</a:t>
            </a: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potentials</a:t>
            </a:r>
            <a:r>
              <a:rPr lang="fi-FI" dirty="0"/>
              <a:t> </a:t>
            </a:r>
            <a:r>
              <a:rPr lang="fi-FI" dirty="0" err="1"/>
              <a:t>agree</a:t>
            </a:r>
            <a:r>
              <a:rPr lang="fi-FI" dirty="0"/>
              <a:t> </a:t>
            </a:r>
            <a:r>
              <a:rPr lang="fi-FI" dirty="0" err="1"/>
              <a:t>well</a:t>
            </a:r>
            <a:r>
              <a:rPr lang="fi-FI" dirty="0"/>
              <a:t> in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yields</a:t>
            </a:r>
            <a:r>
              <a:rPr lang="fi-FI" dirty="0"/>
              <a:t> and </a:t>
            </a:r>
            <a:r>
              <a:rPr lang="fi-FI" dirty="0" err="1"/>
              <a:t>trends</a:t>
            </a:r>
            <a:endParaRPr lang="fi-FI" dirty="0"/>
          </a:p>
          <a:p>
            <a:pPr marL="0" indent="0" algn="ctr">
              <a:buNone/>
            </a:pPr>
            <a:r>
              <a:rPr lang="fi-FI" dirty="0" err="1"/>
              <a:t>Increased</a:t>
            </a:r>
            <a:r>
              <a:rPr lang="fi-FI" dirty="0"/>
              <a:t> D </a:t>
            </a:r>
            <a:r>
              <a:rPr lang="fi-FI" dirty="0" err="1"/>
              <a:t>concentration</a:t>
            </a:r>
            <a:r>
              <a:rPr lang="fi-FI" dirty="0"/>
              <a:t> </a:t>
            </a:r>
            <a:r>
              <a:rPr lang="fi-FI" dirty="0" err="1"/>
              <a:t>linearly</a:t>
            </a:r>
            <a:r>
              <a:rPr lang="fi-FI" dirty="0"/>
              <a:t>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D </a:t>
            </a:r>
            <a:r>
              <a:rPr lang="fi-FI" dirty="0" err="1"/>
              <a:t>sputtering</a:t>
            </a:r>
            <a:endParaRPr lang="fi-FI" dirty="0"/>
          </a:p>
          <a:p>
            <a:pPr marL="0" indent="0" algn="ctr">
              <a:buNone/>
            </a:pPr>
            <a:endParaRPr lang="fi-FI" dirty="0"/>
          </a:p>
        </p:txBody>
      </p:sp>
      <p:pic>
        <p:nvPicPr>
          <p:cNvPr id="11" name="Kuva 10" descr="Kuva, joka sisältää kohteen teksti, Tontti, viiva, diagrammi&#10;&#10;Kuvaus luotu automaattisesti">
            <a:extLst>
              <a:ext uri="{FF2B5EF4-FFF2-40B4-BE49-F238E27FC236}">
                <a16:creationId xmlns:a16="http://schemas.microsoft.com/office/drawing/2014/main" id="{665FFF6E-7CB1-B00C-C7F0-CC91837B9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3132000"/>
            <a:ext cx="2805000" cy="2160000"/>
          </a:xfrm>
          <a:prstGeom prst="rect">
            <a:avLst/>
          </a:prstGeom>
        </p:spPr>
      </p:pic>
      <p:pic>
        <p:nvPicPr>
          <p:cNvPr id="13" name="Kuva 12" descr="Kuva, joka sisältää kohteen teksti, viiva, Tontti, diagrammi&#10;&#10;Kuvaus luotu automaattisesti">
            <a:extLst>
              <a:ext uri="{FF2B5EF4-FFF2-40B4-BE49-F238E27FC236}">
                <a16:creationId xmlns:a16="http://schemas.microsoft.com/office/drawing/2014/main" id="{48101180-D7CC-6E4C-9ED3-FCD454A87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0" y="3132000"/>
            <a:ext cx="2805000" cy="2160000"/>
          </a:xfrm>
          <a:prstGeom prst="rect">
            <a:avLst/>
          </a:prstGeom>
        </p:spPr>
      </p:pic>
      <p:pic>
        <p:nvPicPr>
          <p:cNvPr id="15" name="Kuva 14" descr="Kuva, joka sisältää kohteen teksti, viiva, Tontti, kuvakaappaus&#10;&#10;Kuvaus luotu automaattisesti">
            <a:extLst>
              <a:ext uri="{FF2B5EF4-FFF2-40B4-BE49-F238E27FC236}">
                <a16:creationId xmlns:a16="http://schemas.microsoft.com/office/drawing/2014/main" id="{1CA1D507-B648-80CE-60F5-06DE03DD9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3132000"/>
            <a:ext cx="2761846" cy="2160000"/>
          </a:xfrm>
          <a:prstGeom prst="rect">
            <a:avLst/>
          </a:prstGeom>
        </p:spPr>
      </p:pic>
      <p:pic>
        <p:nvPicPr>
          <p:cNvPr id="17" name="Kuva 16" descr="Kuva, joka sisältää kohteen teksti, viiva, Tontti, diagrammi&#10;&#10;Kuvaus luotu automaattisesti">
            <a:extLst>
              <a:ext uri="{FF2B5EF4-FFF2-40B4-BE49-F238E27FC236}">
                <a16:creationId xmlns:a16="http://schemas.microsoft.com/office/drawing/2014/main" id="{C048DDA3-7C90-CFC4-CF02-6C21171794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00" y="3131999"/>
            <a:ext cx="276184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918AC7E-2485-FCDE-381C-EDF58B475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9-11.4.2024</a:t>
            </a:r>
            <a:endParaRPr lang="en-GB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354591-B634-CB82-6D2C-A2FC04A91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622804-C65D-65AD-A367-A29E12BAE7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EC6D2783-53F2-C13C-350E-25F8B22B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D-decoration effect for Ar -&gt; W</a:t>
            </a:r>
          </a:p>
        </p:txBody>
      </p:sp>
      <p:sp>
        <p:nvSpPr>
          <p:cNvPr id="7" name="Sisällön paikkamerkki 1">
            <a:extLst>
              <a:ext uri="{FF2B5EF4-FFF2-40B4-BE49-F238E27FC236}">
                <a16:creationId xmlns:a16="http://schemas.microsoft.com/office/drawing/2014/main" id="{FD29D779-8792-B965-89DF-707F6424D9E2}"/>
              </a:ext>
            </a:extLst>
          </p:cNvPr>
          <p:cNvSpPr txBox="1">
            <a:spLocks/>
          </p:cNvSpPr>
          <p:nvPr/>
        </p:nvSpPr>
        <p:spPr>
          <a:xfrm>
            <a:off x="0" y="1844824"/>
            <a:ext cx="12192000" cy="47165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 err="1"/>
              <a:t>Tungsten</a:t>
            </a:r>
            <a:r>
              <a:rPr lang="fi-FI" dirty="0"/>
              <a:t> </a:t>
            </a:r>
            <a:r>
              <a:rPr lang="fi-FI" dirty="0" err="1"/>
              <a:t>sputtering</a:t>
            </a:r>
            <a:r>
              <a:rPr lang="fi-FI" dirty="0"/>
              <a:t> for 10% D-</a:t>
            </a:r>
            <a:r>
              <a:rPr lang="fi-FI" dirty="0" err="1"/>
              <a:t>decorated</a:t>
            </a:r>
            <a:r>
              <a:rPr lang="fi-FI" dirty="0"/>
              <a:t> </a:t>
            </a:r>
            <a:r>
              <a:rPr lang="fi-FI" dirty="0" err="1"/>
              <a:t>surfaces</a:t>
            </a:r>
            <a:endParaRPr lang="fi-FI" dirty="0"/>
          </a:p>
          <a:p>
            <a:pPr marL="0" indent="0" algn="ctr">
              <a:buNone/>
            </a:pPr>
            <a:r>
              <a:rPr lang="fi-FI" dirty="0" err="1"/>
              <a:t>Mason</a:t>
            </a:r>
            <a:r>
              <a:rPr lang="fi-FI" dirty="0"/>
              <a:t> et al. 100eV				          Li et al. 200 </a:t>
            </a:r>
            <a:r>
              <a:rPr lang="fi-FI" dirty="0" err="1"/>
              <a:t>eV</a:t>
            </a:r>
            <a:endParaRPr lang="fi-FI" dirty="0"/>
          </a:p>
          <a:p>
            <a:pPr marL="0" indent="0" algn="ctr">
              <a:buNone/>
            </a:pPr>
            <a:r>
              <a:rPr lang="fi-FI" dirty="0" err="1"/>
              <a:t>Pristine</a:t>
            </a:r>
            <a:r>
              <a:rPr lang="fi-FI" dirty="0"/>
              <a:t>		  10% D			</a:t>
            </a:r>
            <a:r>
              <a:rPr lang="fi-FI" dirty="0" err="1"/>
              <a:t>Pristine</a:t>
            </a:r>
            <a:r>
              <a:rPr lang="fi-FI" dirty="0"/>
              <a:t>	           10% D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 err="1"/>
              <a:t>Potentials</a:t>
            </a:r>
            <a:r>
              <a:rPr lang="fi-FI" dirty="0"/>
              <a:t> </a:t>
            </a:r>
            <a:r>
              <a:rPr lang="fi-FI" dirty="0" err="1"/>
              <a:t>give</a:t>
            </a:r>
            <a:r>
              <a:rPr lang="fi-FI" dirty="0"/>
              <a:t> </a:t>
            </a:r>
            <a:r>
              <a:rPr lang="fi-FI" dirty="0" err="1"/>
              <a:t>opposite</a:t>
            </a:r>
            <a:r>
              <a:rPr lang="fi-FI" dirty="0"/>
              <a:t> </a:t>
            </a:r>
            <a:r>
              <a:rPr lang="fi-FI" dirty="0" err="1"/>
              <a:t>trend</a:t>
            </a:r>
            <a:r>
              <a:rPr lang="fi-FI" dirty="0"/>
              <a:t>, D-</a:t>
            </a:r>
            <a:r>
              <a:rPr lang="fi-FI" dirty="0" err="1"/>
              <a:t>decoration</a:t>
            </a:r>
            <a:r>
              <a:rPr lang="fi-FI" dirty="0"/>
              <a:t>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sputtering</a:t>
            </a:r>
            <a:r>
              <a:rPr lang="fi-FI" dirty="0"/>
              <a:t> in </a:t>
            </a:r>
            <a:r>
              <a:rPr lang="fi-FI" dirty="0" err="1"/>
              <a:t>Mason</a:t>
            </a:r>
            <a:r>
              <a:rPr lang="fi-FI" dirty="0"/>
              <a:t> et al. and </a:t>
            </a:r>
            <a:r>
              <a:rPr lang="fi-FI" dirty="0" err="1"/>
              <a:t>decrese</a:t>
            </a:r>
            <a:r>
              <a:rPr lang="fi-FI" dirty="0"/>
              <a:t> </a:t>
            </a:r>
            <a:r>
              <a:rPr lang="fi-FI" dirty="0" err="1"/>
              <a:t>sputtering</a:t>
            </a:r>
            <a:r>
              <a:rPr lang="fi-FI" dirty="0"/>
              <a:t> in Li et al.</a:t>
            </a:r>
          </a:p>
          <a:p>
            <a:pPr marL="0" indent="0" algn="ctr">
              <a:buNone/>
            </a:pPr>
            <a:endParaRPr lang="fi-FI" dirty="0"/>
          </a:p>
        </p:txBody>
      </p:sp>
      <p:pic>
        <p:nvPicPr>
          <p:cNvPr id="10" name="Kuva 9" descr="Kuva, joka sisältää kohteen teksti, viiva, diagrammi, Tontti&#10;&#10;Kuvaus luotu automaattisesti">
            <a:extLst>
              <a:ext uri="{FF2B5EF4-FFF2-40B4-BE49-F238E27FC236}">
                <a16:creationId xmlns:a16="http://schemas.microsoft.com/office/drawing/2014/main" id="{4582CB9B-CC7E-27A4-8C3B-3FACF8666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0" y="3132000"/>
            <a:ext cx="2761846" cy="2160000"/>
          </a:xfrm>
          <a:prstGeom prst="rect">
            <a:avLst/>
          </a:prstGeom>
        </p:spPr>
      </p:pic>
      <p:pic>
        <p:nvPicPr>
          <p:cNvPr id="12" name="Kuva 11" descr="Kuva, joka sisältää kohteen teksti, viiva, Tontti, diagrammi&#10;&#10;Kuvaus luotu automaattisesti">
            <a:extLst>
              <a:ext uri="{FF2B5EF4-FFF2-40B4-BE49-F238E27FC236}">
                <a16:creationId xmlns:a16="http://schemas.microsoft.com/office/drawing/2014/main" id="{8FA3BCC7-132C-20DE-D206-AF28625C0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00" y="3132000"/>
            <a:ext cx="2761846" cy="2160000"/>
          </a:xfrm>
          <a:prstGeom prst="rect">
            <a:avLst/>
          </a:prstGeom>
        </p:spPr>
      </p:pic>
      <p:pic>
        <p:nvPicPr>
          <p:cNvPr id="14" name="Kuva 13" descr="Kuva, joka sisältää kohteen teksti, Tontti, viiva, diagrammi&#10;&#10;Kuvaus luotu automaattisesti">
            <a:extLst>
              <a:ext uri="{FF2B5EF4-FFF2-40B4-BE49-F238E27FC236}">
                <a16:creationId xmlns:a16="http://schemas.microsoft.com/office/drawing/2014/main" id="{66CF0207-B905-77B7-021C-F1818647B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0" y="3132000"/>
            <a:ext cx="2805000" cy="2160000"/>
          </a:xfrm>
          <a:prstGeom prst="rect">
            <a:avLst/>
          </a:prstGeom>
        </p:spPr>
      </p:pic>
      <p:pic>
        <p:nvPicPr>
          <p:cNvPr id="15" name="Sisällön paikkamerkki 7" descr="Kuva, joka sisältää kohteen teksti, Tontti, viiva, kuvakaappaus&#10;&#10;Kuvaus luotu automaattisesti">
            <a:extLst>
              <a:ext uri="{FF2B5EF4-FFF2-40B4-BE49-F238E27FC236}">
                <a16:creationId xmlns:a16="http://schemas.microsoft.com/office/drawing/2014/main" id="{624FE0B3-9723-1C29-9112-9EF54F7B0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3132000"/>
            <a:ext cx="2805000" cy="2160000"/>
          </a:xfrm>
        </p:spPr>
      </p:pic>
    </p:spTree>
    <p:extLst>
      <p:ext uri="{BB962C8B-B14F-4D97-AF65-F5344CB8AC3E}">
        <p14:creationId xmlns:p14="http://schemas.microsoft.com/office/powerpoint/2010/main" val="2457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5E0BF610-C3C4-78EE-0F1F-17DE08934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Stable D position on W surfaces (100)</a:t>
            </a:r>
          </a:p>
          <a:p>
            <a:r>
              <a:rPr lang="en-US" dirty="0"/>
              <a:t>Energy required for sputtering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440DA8F-30D8-BA79-7B75-D6D487CB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09C8FB-49E1-B094-8541-37109C37A8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C5DB6C-B5DA-ECBE-C1B7-2E58DAC904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9D4043D-7552-946D-D4AE-A30ADBC2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Mechanisms present</a:t>
            </a:r>
          </a:p>
        </p:txBody>
      </p:sp>
      <p:pic>
        <p:nvPicPr>
          <p:cNvPr id="8" name="Kuva 7" descr="Kuva, joka sisältää kohteen Värikkyys, ympyrä, pallo&#10;&#10;Kuvaus luotu automaattisesti">
            <a:extLst>
              <a:ext uri="{FF2B5EF4-FFF2-40B4-BE49-F238E27FC236}">
                <a16:creationId xmlns:a16="http://schemas.microsoft.com/office/drawing/2014/main" id="{ACCA0294-8CC6-CBA6-6266-51EA09B3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0" y="3271691"/>
            <a:ext cx="2392887" cy="2392887"/>
          </a:xfrm>
          <a:prstGeom prst="rect">
            <a:avLst/>
          </a:prstGeom>
        </p:spPr>
      </p:pic>
      <p:pic>
        <p:nvPicPr>
          <p:cNvPr id="10" name="Kuva 9" descr="Kuva, joka sisältää kohteen Värikkyys, ympyrä, pallo&#10;&#10;Kuvaus luotu automaattisesti">
            <a:extLst>
              <a:ext uri="{FF2B5EF4-FFF2-40B4-BE49-F238E27FC236}">
                <a16:creationId xmlns:a16="http://schemas.microsoft.com/office/drawing/2014/main" id="{252603E4-CF3C-6B2E-9620-C05C39F0C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92" y="3260324"/>
            <a:ext cx="2392887" cy="2392887"/>
          </a:xfrm>
          <a:prstGeom prst="rect">
            <a:avLst/>
          </a:prstGeom>
        </p:spPr>
      </p:pic>
      <p:sp>
        <p:nvSpPr>
          <p:cNvPr id="11" name="Sisällön paikkamerkki 1">
            <a:extLst>
              <a:ext uri="{FF2B5EF4-FFF2-40B4-BE49-F238E27FC236}">
                <a16:creationId xmlns:a16="http://schemas.microsoft.com/office/drawing/2014/main" id="{EB434E0D-274C-9942-B95C-DCADFC6507F0}"/>
              </a:ext>
            </a:extLst>
          </p:cNvPr>
          <p:cNvSpPr txBox="1">
            <a:spLocks/>
          </p:cNvSpPr>
          <p:nvPr/>
        </p:nvSpPr>
        <p:spPr>
          <a:xfrm>
            <a:off x="1027738" y="2924944"/>
            <a:ext cx="4367321" cy="720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 err="1"/>
              <a:t>Mason</a:t>
            </a:r>
            <a:r>
              <a:rPr lang="fi-FI" dirty="0"/>
              <a:t> et al.  		    Li et </a:t>
            </a:r>
            <a:r>
              <a:rPr lang="fi-FI" dirty="0" err="1"/>
              <a:t>al</a:t>
            </a:r>
            <a:endParaRPr lang="fi-FI" dirty="0"/>
          </a:p>
        </p:txBody>
      </p:sp>
      <p:pic>
        <p:nvPicPr>
          <p:cNvPr id="13" name="Kuva 12" descr="Kuva, joka sisältää kohteen Värikkyys, kuvakaappaus, vihreä&#10;&#10;Kuvaus luotu automaattisesti">
            <a:extLst>
              <a:ext uri="{FF2B5EF4-FFF2-40B4-BE49-F238E27FC236}">
                <a16:creationId xmlns:a16="http://schemas.microsoft.com/office/drawing/2014/main" id="{6FD39265-A0DC-359B-C6B2-BBDFF1008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81" y="3260323"/>
            <a:ext cx="2757375" cy="3301025"/>
          </a:xfrm>
          <a:prstGeom prst="rect">
            <a:avLst/>
          </a:prstGeom>
        </p:spPr>
      </p:pic>
      <p:pic>
        <p:nvPicPr>
          <p:cNvPr id="15" name="Kuva 14" descr="Kuva, joka sisältää kohteen Värikkyys, kuvakaappaus, vihreä&#10;&#10;Kuvaus luotu automaattisesti">
            <a:extLst>
              <a:ext uri="{FF2B5EF4-FFF2-40B4-BE49-F238E27FC236}">
                <a16:creationId xmlns:a16="http://schemas.microsoft.com/office/drawing/2014/main" id="{04F8E037-FE1B-0D2E-7B60-83B380F1B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94" y="3260322"/>
            <a:ext cx="2751882" cy="3301025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B28455D1-4BC2-DCC4-3919-5C8DF7A44598}"/>
              </a:ext>
            </a:extLst>
          </p:cNvPr>
          <p:cNvSpPr txBox="1"/>
          <p:nvPr/>
        </p:nvSpPr>
        <p:spPr>
          <a:xfrm>
            <a:off x="1027738" y="5737370"/>
            <a:ext cx="486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Mason</a:t>
            </a:r>
            <a:r>
              <a:rPr lang="fi-FI" dirty="0"/>
              <a:t> et al. </a:t>
            </a:r>
            <a:r>
              <a:rPr lang="fi-FI" dirty="0" err="1"/>
              <a:t>shows</a:t>
            </a:r>
            <a:r>
              <a:rPr lang="fi-FI" dirty="0"/>
              <a:t> </a:t>
            </a:r>
            <a:r>
              <a:rPr lang="fi-FI" dirty="0" err="1"/>
              <a:t>correct</a:t>
            </a:r>
            <a:r>
              <a:rPr lang="fi-FI" dirty="0"/>
              <a:t> </a:t>
            </a:r>
            <a:r>
              <a:rPr lang="fi-FI"/>
              <a:t>according</a:t>
            </a:r>
            <a:r>
              <a:rPr lang="fi-FI" dirty="0"/>
              <a:t> to DFT</a:t>
            </a:r>
          </a:p>
        </p:txBody>
      </p:sp>
      <p:sp>
        <p:nvSpPr>
          <p:cNvPr id="7" name="Sisällön paikkamerkki 1">
            <a:extLst>
              <a:ext uri="{FF2B5EF4-FFF2-40B4-BE49-F238E27FC236}">
                <a16:creationId xmlns:a16="http://schemas.microsoft.com/office/drawing/2014/main" id="{01EC6461-0B97-02CD-D457-2A8E0F65DAF9}"/>
              </a:ext>
            </a:extLst>
          </p:cNvPr>
          <p:cNvSpPr txBox="1">
            <a:spLocks/>
          </p:cNvSpPr>
          <p:nvPr/>
        </p:nvSpPr>
        <p:spPr>
          <a:xfrm>
            <a:off x="7100442" y="2924944"/>
            <a:ext cx="4367321" cy="720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 err="1"/>
              <a:t>Mason</a:t>
            </a:r>
            <a:r>
              <a:rPr lang="fi-FI" dirty="0"/>
              <a:t> et al.  		    Li et </a:t>
            </a:r>
            <a:r>
              <a:rPr lang="fi-FI" dirty="0" err="1"/>
              <a:t>al</a:t>
            </a:r>
            <a:r>
              <a:rPr lang="fi-FI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53999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FC2A06E1-7155-6D31-1093-12048A18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9138"/>
            <a:ext cx="12192000" cy="44281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Tungsten sputtering for different ion species</a:t>
            </a:r>
          </a:p>
          <a:p>
            <a:pPr marL="0" indent="0" algn="ctr">
              <a:buNone/>
            </a:pPr>
            <a:r>
              <a:rPr lang="en-US" dirty="0"/>
              <a:t>Mason et al. 100 eV</a:t>
            </a:r>
          </a:p>
          <a:p>
            <a:pPr marL="0" indent="0">
              <a:buNone/>
            </a:pPr>
            <a:r>
              <a:rPr lang="en-US" dirty="0"/>
              <a:t>	100 surface		    110 surface	                  111 surface                     112 surface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Ar and Ne quite similar, except the close packed 110 surface</a:t>
            </a:r>
          </a:p>
          <a:p>
            <a:pPr lvl="1" algn="ctr"/>
            <a:r>
              <a:rPr lang="en-US" dirty="0"/>
              <a:t>Smaller atom, can penetrate easier and transfer energy in correct direction? (Educated guess!)</a:t>
            </a:r>
          </a:p>
          <a:p>
            <a:pPr marL="0" indent="0" algn="ctr">
              <a:buNone/>
            </a:pPr>
            <a:r>
              <a:rPr lang="en-US" dirty="0"/>
              <a:t>W different, due to sticking to surface at small angles, and reflection at large angles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1BA0752-538A-EEF1-E0AE-A74EAA15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010CB08-A47E-BF17-1B4A-ECFCA0650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E3F1F9B-1A87-7FCA-EC9D-CDF803E5FE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D82A9BF5-07DF-9E07-93EE-35F0C5E1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Ion-type effect on pristine W surfaces</a:t>
            </a:r>
          </a:p>
        </p:txBody>
      </p:sp>
      <p:pic>
        <p:nvPicPr>
          <p:cNvPr id="8" name="Kuva 7" descr="Kuva, joka sisältää kohteen teksti, viiva, kuvakaappaus, Tontti&#10;&#10;Kuvaus luotu automaattisesti">
            <a:extLst>
              <a:ext uri="{FF2B5EF4-FFF2-40B4-BE49-F238E27FC236}">
                <a16:creationId xmlns:a16="http://schemas.microsoft.com/office/drawing/2014/main" id="{97006D80-0CF2-26E1-6905-2890FD4F2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3240000"/>
            <a:ext cx="2874726" cy="1800000"/>
          </a:xfrm>
          <a:prstGeom prst="rect">
            <a:avLst/>
          </a:prstGeom>
        </p:spPr>
      </p:pic>
      <p:pic>
        <p:nvPicPr>
          <p:cNvPr id="10" name="Kuva 9" descr="Kuva, joka sisältää kohteen teksti, viiva, Tontti, kuvakaappaus&#10;&#10;Kuvaus luotu automaattisesti">
            <a:extLst>
              <a:ext uri="{FF2B5EF4-FFF2-40B4-BE49-F238E27FC236}">
                <a16:creationId xmlns:a16="http://schemas.microsoft.com/office/drawing/2014/main" id="{03F17216-2FE1-734B-FFA7-0E734A0CA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240000"/>
            <a:ext cx="2874726" cy="1800000"/>
          </a:xfrm>
          <a:prstGeom prst="rect">
            <a:avLst/>
          </a:prstGeom>
        </p:spPr>
      </p:pic>
      <p:pic>
        <p:nvPicPr>
          <p:cNvPr id="12" name="Kuva 11" descr="Kuva, joka sisältää kohteen teksti, viiva, Tontti, diagrammi&#10;&#10;Kuvaus luotu automaattisesti">
            <a:extLst>
              <a:ext uri="{FF2B5EF4-FFF2-40B4-BE49-F238E27FC236}">
                <a16:creationId xmlns:a16="http://schemas.microsoft.com/office/drawing/2014/main" id="{95398DF6-41E1-9A0C-7D43-DE3A8E5F8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00" y="3240000"/>
            <a:ext cx="2874725" cy="1800000"/>
          </a:xfrm>
          <a:prstGeom prst="rect">
            <a:avLst/>
          </a:prstGeom>
        </p:spPr>
      </p:pic>
      <p:pic>
        <p:nvPicPr>
          <p:cNvPr id="14" name="Kuva 13" descr="Kuva, joka sisältää kohteen teksti, viiva, Tontti, kuvakaappaus&#10;&#10;Kuvaus luotu automaattisesti">
            <a:extLst>
              <a:ext uri="{FF2B5EF4-FFF2-40B4-BE49-F238E27FC236}">
                <a16:creationId xmlns:a16="http://schemas.microsoft.com/office/drawing/2014/main" id="{797CB624-F167-212E-5945-D55EB2D54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3240000"/>
            <a:ext cx="287472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676922AE-7846-63DC-3F07-75F391132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9139"/>
            <a:ext cx="12192000" cy="40322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Total sputtering (sputtering + reflection) of tungsten by tungsten-ions</a:t>
            </a:r>
          </a:p>
          <a:p>
            <a:pPr marL="0" indent="0" algn="ctr">
              <a:buNone/>
            </a:pPr>
            <a:r>
              <a:rPr lang="en-US" dirty="0"/>
              <a:t>Mason et al. 100 eV	                                          Li et al. 200eV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2853860-80DC-0B32-7139-80369AC6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5D859F7-1600-6F56-0514-978793FCA1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459EDC-1356-9615-78A4-FEDDC6CAB3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DAB33767-6FED-62DE-0784-03CA89C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Ion-type effect on pristine W surfaces</a:t>
            </a:r>
          </a:p>
        </p:txBody>
      </p:sp>
      <p:pic>
        <p:nvPicPr>
          <p:cNvPr id="8" name="Kuva 7" descr="Kuva, joka sisältää kohteen teksti, kuvakaappaus, viiva, Tontti&#10;&#10;Kuvaus luotu automaattisesti">
            <a:extLst>
              <a:ext uri="{FF2B5EF4-FFF2-40B4-BE49-F238E27FC236}">
                <a16:creationId xmlns:a16="http://schemas.microsoft.com/office/drawing/2014/main" id="{DB81107E-372C-DA65-42D2-421ADADC9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772000"/>
            <a:ext cx="5431118" cy="3240000"/>
          </a:xfrm>
          <a:prstGeom prst="rect">
            <a:avLst/>
          </a:prstGeom>
        </p:spPr>
      </p:pic>
      <p:pic>
        <p:nvPicPr>
          <p:cNvPr id="12" name="Kuva 11" descr="Kuva, joka sisältää kohteen teksti, kuvakaappaus, viiva, Tontti&#10;&#10;Kuvaus luotu automaattisesti">
            <a:extLst>
              <a:ext uri="{FF2B5EF4-FFF2-40B4-BE49-F238E27FC236}">
                <a16:creationId xmlns:a16="http://schemas.microsoft.com/office/drawing/2014/main" id="{4F56A9CF-6765-3364-76C0-21D7144A2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1" y="2772000"/>
            <a:ext cx="543111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82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54C584-A66D-C2B6-5B10-2CA4FF50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CCE51A-192A-E515-D3DE-63E971F4BD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4C2E7F-DD63-9CD2-87E5-96A5FF3B11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63CD5D3F-6217-6406-4402-D73A5DC2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Ion-type effect on D-decorated surfaces</a:t>
            </a:r>
          </a:p>
        </p:txBody>
      </p:sp>
      <p:pic>
        <p:nvPicPr>
          <p:cNvPr id="8" name="Kuva 7" descr="Kuva, joka sisältää kohteen teksti, viiva, Tontti, kuvakaappaus&#10;&#10;Kuvaus luotu automaattisesti">
            <a:extLst>
              <a:ext uri="{FF2B5EF4-FFF2-40B4-BE49-F238E27FC236}">
                <a16:creationId xmlns:a16="http://schemas.microsoft.com/office/drawing/2014/main" id="{1F0FBE8C-1421-F39D-78FE-A32CAAAE7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240000"/>
            <a:ext cx="2874726" cy="1800000"/>
          </a:xfrm>
          <a:prstGeom prst="rect">
            <a:avLst/>
          </a:prstGeom>
        </p:spPr>
      </p:pic>
      <p:pic>
        <p:nvPicPr>
          <p:cNvPr id="9" name="Kuva 8" descr="Kuva, joka sisältää kohteen teksti, viiva, kuvakaappaus, Tontti&#10;&#10;Kuvaus luotu automaattisesti">
            <a:extLst>
              <a:ext uri="{FF2B5EF4-FFF2-40B4-BE49-F238E27FC236}">
                <a16:creationId xmlns:a16="http://schemas.microsoft.com/office/drawing/2014/main" id="{7B543262-1A33-7848-F753-539944D82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3240000"/>
            <a:ext cx="2874726" cy="1800000"/>
          </a:xfrm>
          <a:prstGeom prst="rect">
            <a:avLst/>
          </a:prstGeom>
        </p:spPr>
      </p:pic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EB87BD63-BC1B-05AF-D1A9-93D2EF082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9139"/>
            <a:ext cx="12192000" cy="40322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Tungsten sputtering for some surfaces and energies for pristine and 10% decorated surfaces</a:t>
            </a:r>
          </a:p>
          <a:p>
            <a:pPr marL="0" indent="0" algn="ctr">
              <a:buNone/>
            </a:pPr>
            <a:r>
              <a:rPr lang="en-US" dirty="0"/>
              <a:t>Mason et al. </a:t>
            </a:r>
          </a:p>
          <a:p>
            <a:pPr marL="0" indent="0">
              <a:buNone/>
            </a:pPr>
            <a:r>
              <a:rPr lang="en-US" dirty="0"/>
              <a:t>           (100) 100 eV            (100) 100 eV 10% D          (111) 200 eV               (111) 200eV 10%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Again, in the Mason et al. potential the sputtering is increased due to the deuterium present</a:t>
            </a:r>
          </a:p>
        </p:txBody>
      </p:sp>
      <p:pic>
        <p:nvPicPr>
          <p:cNvPr id="15" name="Kuva 14" descr="Kuva, joka sisältää kohteen teksti, viiva, diagrammi, Tontti&#10;&#10;Kuvaus luotu automaattisesti">
            <a:extLst>
              <a:ext uri="{FF2B5EF4-FFF2-40B4-BE49-F238E27FC236}">
                <a16:creationId xmlns:a16="http://schemas.microsoft.com/office/drawing/2014/main" id="{124A2658-4C01-A879-7B83-1234C6B6C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333" y="3240000"/>
            <a:ext cx="2833213" cy="1800000"/>
          </a:xfrm>
          <a:prstGeom prst="rect">
            <a:avLst/>
          </a:prstGeom>
        </p:spPr>
      </p:pic>
      <p:pic>
        <p:nvPicPr>
          <p:cNvPr id="19" name="Kuva 18" descr="Kuva, joka sisältää kohteen teksti, viiva, diagrammi, Tontti&#10;&#10;Kuvaus luotu automaattisesti">
            <a:extLst>
              <a:ext uri="{FF2B5EF4-FFF2-40B4-BE49-F238E27FC236}">
                <a16:creationId xmlns:a16="http://schemas.microsoft.com/office/drawing/2014/main" id="{9B7151EE-29FE-1B6A-E0F3-1CD33C06BB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" r="8191"/>
          <a:stretch/>
        </p:blipFill>
        <p:spPr>
          <a:xfrm>
            <a:off x="6066601" y="3207143"/>
            <a:ext cx="294572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5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2C37237-F4B0-5846-59E2-818DED80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4ABAFC9-9211-8657-F3E0-94153802A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9459C8A-04F6-8FDB-A2F3-945FED82C1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8E4F4FB2-0501-EED4-AA98-8EB02DA8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Ion-type effect on D-decorated surfaces</a:t>
            </a:r>
          </a:p>
        </p:txBody>
      </p:sp>
      <p:pic>
        <p:nvPicPr>
          <p:cNvPr id="8" name="Kuva 7" descr="Kuva, joka sisältää kohteen teksti, kuvakaappaus, Tontti, viiva&#10;&#10;Kuvaus luotu automaattisesti">
            <a:extLst>
              <a:ext uri="{FF2B5EF4-FFF2-40B4-BE49-F238E27FC236}">
                <a16:creationId xmlns:a16="http://schemas.microsoft.com/office/drawing/2014/main" id="{AD99CB89-DD3D-DD5B-D136-B00579FFA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3240000"/>
            <a:ext cx="2859205" cy="1800000"/>
          </a:xfrm>
          <a:prstGeom prst="rect">
            <a:avLst/>
          </a:prstGeom>
        </p:spPr>
      </p:pic>
      <p:pic>
        <p:nvPicPr>
          <p:cNvPr id="10" name="Kuva 9" descr="Kuva, joka sisältää kohteen teksti, kuvakaappaus, viiva, Tontti&#10;&#10;Kuvaus luotu automaattisesti">
            <a:extLst>
              <a:ext uri="{FF2B5EF4-FFF2-40B4-BE49-F238E27FC236}">
                <a16:creationId xmlns:a16="http://schemas.microsoft.com/office/drawing/2014/main" id="{365E2E63-595F-0FE2-BCC0-225621C9D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0" y="3240000"/>
            <a:ext cx="2813499" cy="1800000"/>
          </a:xfrm>
          <a:prstGeom prst="rect">
            <a:avLst/>
          </a:prstGeom>
        </p:spPr>
      </p:pic>
      <p:pic>
        <p:nvPicPr>
          <p:cNvPr id="12" name="Kuva 11" descr="Kuva, joka sisältää kohteen teksti, kuvakaappaus, viiva, Tontti&#10;&#10;Kuvaus luotu automaattisesti">
            <a:extLst>
              <a:ext uri="{FF2B5EF4-FFF2-40B4-BE49-F238E27FC236}">
                <a16:creationId xmlns:a16="http://schemas.microsoft.com/office/drawing/2014/main" id="{212479E4-862A-9B95-8EB3-1A9E97DE2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3240000"/>
            <a:ext cx="2859207" cy="1800000"/>
          </a:xfrm>
          <a:prstGeom prst="rect">
            <a:avLst/>
          </a:prstGeom>
        </p:spPr>
      </p:pic>
      <p:pic>
        <p:nvPicPr>
          <p:cNvPr id="14" name="Kuva 13" descr="Kuva, joka sisältää kohteen teksti, kuvakaappaus, viiva, Tontti&#10;&#10;Kuvaus luotu automaattisesti">
            <a:extLst>
              <a:ext uri="{FF2B5EF4-FFF2-40B4-BE49-F238E27FC236}">
                <a16:creationId xmlns:a16="http://schemas.microsoft.com/office/drawing/2014/main" id="{A275D017-6816-0D1D-1F47-9736EF5AF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240000"/>
            <a:ext cx="2813499" cy="1800000"/>
          </a:xfrm>
          <a:prstGeom prst="rect">
            <a:avLst/>
          </a:prstGeom>
        </p:spPr>
      </p:pic>
      <p:sp>
        <p:nvSpPr>
          <p:cNvPr id="16" name="Sisällön paikkamerkki 15">
            <a:extLst>
              <a:ext uri="{FF2B5EF4-FFF2-40B4-BE49-F238E27FC236}">
                <a16:creationId xmlns:a16="http://schemas.microsoft.com/office/drawing/2014/main" id="{C285D320-5903-4CE8-E13D-D46467FB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8840"/>
            <a:ext cx="12191999" cy="40322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Deuterium sputtering from 10% D-decorated surfaces by different ion species</a:t>
            </a:r>
          </a:p>
          <a:p>
            <a:pPr marL="0" indent="0" algn="ctr">
              <a:buNone/>
            </a:pPr>
            <a:r>
              <a:rPr lang="en-US" dirty="0"/>
              <a:t>Mason et al.</a:t>
            </a:r>
          </a:p>
          <a:p>
            <a:pPr marL="0" indent="0">
              <a:buNone/>
            </a:pPr>
            <a:r>
              <a:rPr lang="en-US" dirty="0"/>
              <a:t>        (100) 100 eV 10%          (100) 200 eV 10%          (110) 100 eV 10%         (110) 200eV 10%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Ar and Ne similar, except at low energy when maximum energy transfer is different</a:t>
            </a:r>
          </a:p>
          <a:p>
            <a:pPr marL="0" indent="0" algn="ctr">
              <a:buNone/>
            </a:pPr>
            <a:r>
              <a:rPr lang="en-US" dirty="0"/>
              <a:t>W different from the others, due to attraction to D and the surfaces themselves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8E9520-5372-40BC-7468-B8A29584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6B958B4-3ACC-71B6-8349-EDE41B57A7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5C25626-F758-219D-83E5-8BF65EE533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666B54E0-038A-3CD4-B707-8AABDB30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Parameter study of Ar -&gt; W</a:t>
            </a:r>
          </a:p>
        </p:txBody>
      </p:sp>
      <p:sp>
        <p:nvSpPr>
          <p:cNvPr id="13" name="Sisällön paikkamerkki 1">
            <a:extLst>
              <a:ext uri="{FF2B5EF4-FFF2-40B4-BE49-F238E27FC236}">
                <a16:creationId xmlns:a16="http://schemas.microsoft.com/office/drawing/2014/main" id="{7BDECB68-58CE-D87C-25C5-E1AB48F3FC56}"/>
              </a:ext>
            </a:extLst>
          </p:cNvPr>
          <p:cNvSpPr txBox="1">
            <a:spLocks/>
          </p:cNvSpPr>
          <p:nvPr/>
        </p:nvSpPr>
        <p:spPr>
          <a:xfrm>
            <a:off x="4600660" y="4120731"/>
            <a:ext cx="2975331" cy="12062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Still running</a:t>
            </a:r>
            <a:endParaRPr lang="en-US"/>
          </a:p>
          <a:p>
            <a:pPr marL="265430" lvl="1" indent="0">
              <a:buNone/>
            </a:pPr>
            <a:r>
              <a:rPr lang="en-US" dirty="0"/>
              <a:t>500eV and 1000eV</a:t>
            </a:r>
            <a:endParaRPr lang="en-US" dirty="0">
              <a:cs typeface="Arial"/>
            </a:endParaRPr>
          </a:p>
          <a:p>
            <a:pPr marL="265430" lvl="1" indent="0">
              <a:buNone/>
            </a:pPr>
            <a:r>
              <a:rPr lang="en-US" dirty="0"/>
              <a:t>Other incoming angles</a:t>
            </a:r>
            <a:endParaRPr lang="en-US" dirty="0">
              <a:cs typeface="Arial"/>
            </a:endParaRP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C5328E34-2497-EA87-8D9B-A0174119A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516390"/>
              </p:ext>
            </p:extLst>
          </p:nvPr>
        </p:nvGraphicFramePr>
        <p:xfrm>
          <a:off x="133157" y="1916555"/>
          <a:ext cx="5429831" cy="1213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793">
                  <a:extLst>
                    <a:ext uri="{9D8B030D-6E8A-4147-A177-3AD203B41FA5}">
                      <a16:colId xmlns:a16="http://schemas.microsoft.com/office/drawing/2014/main" val="2700986677"/>
                    </a:ext>
                  </a:extLst>
                </a:gridCol>
                <a:gridCol w="712666">
                  <a:extLst>
                    <a:ext uri="{9D8B030D-6E8A-4147-A177-3AD203B41FA5}">
                      <a16:colId xmlns:a16="http://schemas.microsoft.com/office/drawing/2014/main" val="1376440504"/>
                    </a:ext>
                  </a:extLst>
                </a:gridCol>
                <a:gridCol w="667416">
                  <a:extLst>
                    <a:ext uri="{9D8B030D-6E8A-4147-A177-3AD203B41FA5}">
                      <a16:colId xmlns:a16="http://schemas.microsoft.com/office/drawing/2014/main" val="3007469176"/>
                    </a:ext>
                  </a:extLst>
                </a:gridCol>
                <a:gridCol w="701353">
                  <a:extLst>
                    <a:ext uri="{9D8B030D-6E8A-4147-A177-3AD203B41FA5}">
                      <a16:colId xmlns:a16="http://schemas.microsoft.com/office/drawing/2014/main" val="382018051"/>
                    </a:ext>
                  </a:extLst>
                </a:gridCol>
                <a:gridCol w="622168">
                  <a:extLst>
                    <a:ext uri="{9D8B030D-6E8A-4147-A177-3AD203B41FA5}">
                      <a16:colId xmlns:a16="http://schemas.microsoft.com/office/drawing/2014/main" val="2518759379"/>
                    </a:ext>
                  </a:extLst>
                </a:gridCol>
                <a:gridCol w="656105">
                  <a:extLst>
                    <a:ext uri="{9D8B030D-6E8A-4147-A177-3AD203B41FA5}">
                      <a16:colId xmlns:a16="http://schemas.microsoft.com/office/drawing/2014/main" val="68174698"/>
                    </a:ext>
                  </a:extLst>
                </a:gridCol>
                <a:gridCol w="678728">
                  <a:extLst>
                    <a:ext uri="{9D8B030D-6E8A-4147-A177-3AD203B41FA5}">
                      <a16:colId xmlns:a16="http://schemas.microsoft.com/office/drawing/2014/main" val="3508462745"/>
                    </a:ext>
                  </a:extLst>
                </a:gridCol>
                <a:gridCol w="746602">
                  <a:extLst>
                    <a:ext uri="{9D8B030D-6E8A-4147-A177-3AD203B41FA5}">
                      <a16:colId xmlns:a16="http://schemas.microsoft.com/office/drawing/2014/main" val="2029854205"/>
                    </a:ext>
                  </a:extLst>
                </a:gridCol>
              </a:tblGrid>
              <a:tr h="202231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0deg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100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110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111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amo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rand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rand_min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rand_max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7132161"/>
                  </a:ext>
                </a:extLst>
              </a:tr>
              <a:tr h="202231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50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83738560"/>
                  </a:ext>
                </a:extLst>
              </a:tr>
              <a:tr h="202231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75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0.004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0.0028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0.0032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0.00294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0.0092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1398803"/>
                  </a:ext>
                </a:extLst>
              </a:tr>
              <a:tr h="202231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100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0.128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0.042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0.0892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0.067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0.06184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0.019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0.1258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3887450"/>
                  </a:ext>
                </a:extLst>
              </a:tr>
              <a:tr h="202231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200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0.4338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0.4532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0.4034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0.4062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0.415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0.379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0.4584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9609419"/>
                  </a:ext>
                </a:extLst>
              </a:tr>
              <a:tr h="202231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300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0.7428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0.7278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0.5532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0.6166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0.64055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0.5536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 dirty="0">
                          <a:effectLst/>
                        </a:rPr>
                        <a:t>0.7088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26891145"/>
                  </a:ext>
                </a:extLst>
              </a:tr>
            </a:tbl>
          </a:graphicData>
        </a:graphic>
      </p:graphicFrame>
      <p:graphicFrame>
        <p:nvGraphicFramePr>
          <p:cNvPr id="16" name="Taulukko 15">
            <a:extLst>
              <a:ext uri="{FF2B5EF4-FFF2-40B4-BE49-F238E27FC236}">
                <a16:creationId xmlns:a16="http://schemas.microsoft.com/office/drawing/2014/main" id="{BAE72385-A05B-119B-272C-4896D090D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17292"/>
              </p:ext>
            </p:extLst>
          </p:nvPr>
        </p:nvGraphicFramePr>
        <p:xfrm>
          <a:off x="6536889" y="1930190"/>
          <a:ext cx="5419736" cy="1200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3594">
                  <a:extLst>
                    <a:ext uri="{9D8B030D-6E8A-4147-A177-3AD203B41FA5}">
                      <a16:colId xmlns:a16="http://schemas.microsoft.com/office/drawing/2014/main" val="3268877486"/>
                    </a:ext>
                  </a:extLst>
                </a:gridCol>
                <a:gridCol w="711340">
                  <a:extLst>
                    <a:ext uri="{9D8B030D-6E8A-4147-A177-3AD203B41FA5}">
                      <a16:colId xmlns:a16="http://schemas.microsoft.com/office/drawing/2014/main" val="4005854701"/>
                    </a:ext>
                  </a:extLst>
                </a:gridCol>
                <a:gridCol w="666176">
                  <a:extLst>
                    <a:ext uri="{9D8B030D-6E8A-4147-A177-3AD203B41FA5}">
                      <a16:colId xmlns:a16="http://schemas.microsoft.com/office/drawing/2014/main" val="2966584637"/>
                    </a:ext>
                  </a:extLst>
                </a:gridCol>
                <a:gridCol w="700049">
                  <a:extLst>
                    <a:ext uri="{9D8B030D-6E8A-4147-A177-3AD203B41FA5}">
                      <a16:colId xmlns:a16="http://schemas.microsoft.com/office/drawing/2014/main" val="917069846"/>
                    </a:ext>
                  </a:extLst>
                </a:gridCol>
                <a:gridCol w="621011">
                  <a:extLst>
                    <a:ext uri="{9D8B030D-6E8A-4147-A177-3AD203B41FA5}">
                      <a16:colId xmlns:a16="http://schemas.microsoft.com/office/drawing/2014/main" val="856409149"/>
                    </a:ext>
                  </a:extLst>
                </a:gridCol>
                <a:gridCol w="654885">
                  <a:extLst>
                    <a:ext uri="{9D8B030D-6E8A-4147-A177-3AD203B41FA5}">
                      <a16:colId xmlns:a16="http://schemas.microsoft.com/office/drawing/2014/main" val="2446766959"/>
                    </a:ext>
                  </a:extLst>
                </a:gridCol>
                <a:gridCol w="677467">
                  <a:extLst>
                    <a:ext uri="{9D8B030D-6E8A-4147-A177-3AD203B41FA5}">
                      <a16:colId xmlns:a16="http://schemas.microsoft.com/office/drawing/2014/main" val="3741206037"/>
                    </a:ext>
                  </a:extLst>
                </a:gridCol>
                <a:gridCol w="745214">
                  <a:extLst>
                    <a:ext uri="{9D8B030D-6E8A-4147-A177-3AD203B41FA5}">
                      <a16:colId xmlns:a16="http://schemas.microsoft.com/office/drawing/2014/main" val="2026123070"/>
                    </a:ext>
                  </a:extLst>
                </a:gridCol>
              </a:tblGrid>
              <a:tr h="200145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60deg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100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110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111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amo</a:t>
                      </a:r>
                      <a:endParaRPr lang="fi-FI" sz="1000" b="0" i="0" u="none" strike="noStrike" err="1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rand</a:t>
                      </a:r>
                      <a:endParaRPr lang="fi-FI" sz="1000" b="0" i="0" u="none" strike="noStrike" err="1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rand_min</a:t>
                      </a:r>
                      <a:endParaRPr lang="fi-FI" sz="1000" b="0" i="0" u="none" strike="noStrike" err="1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rand_max</a:t>
                      </a:r>
                      <a:endParaRPr lang="fi-FI" sz="1000" b="0" i="0" u="none" strike="noStrike" err="1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06739444"/>
                  </a:ext>
                </a:extLst>
              </a:tr>
              <a:tr h="200145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50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0.0002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1.33E-05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 dirty="0">
                          <a:effectLst/>
                        </a:rPr>
                        <a:t>0.0004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34449267"/>
                  </a:ext>
                </a:extLst>
              </a:tr>
              <a:tr h="200145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75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0.0056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0.00554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0.0218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1340265"/>
                  </a:ext>
                </a:extLst>
              </a:tr>
              <a:tr h="200145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100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0.0106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0.028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0.03014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0.0628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83581043"/>
                  </a:ext>
                </a:extLst>
              </a:tr>
              <a:tr h="200145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200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0.1446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0.001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0.2328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0.276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0.27487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0.1314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0.3392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5649955"/>
                  </a:ext>
                </a:extLst>
              </a:tr>
              <a:tr h="200145"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300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0.643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0.1302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0.5464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0.5868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0.62169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>
                          <a:effectLst/>
                        </a:rPr>
                        <a:t>0.3312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u="none" strike="noStrike" dirty="0">
                          <a:effectLst/>
                        </a:rPr>
                        <a:t>0.713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2170897"/>
                  </a:ext>
                </a:extLst>
              </a:tr>
            </a:tbl>
          </a:graphicData>
        </a:graphic>
      </p:graphicFrame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CD813550-BB67-B9CA-690F-55595BF36F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79359"/>
              </p:ext>
            </p:extLst>
          </p:nvPr>
        </p:nvGraphicFramePr>
        <p:xfrm>
          <a:off x="133086" y="3173573"/>
          <a:ext cx="4500000" cy="3097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5066BE0D-BE9B-2F51-D039-376A0790E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196961"/>
              </p:ext>
            </p:extLst>
          </p:nvPr>
        </p:nvGraphicFramePr>
        <p:xfrm>
          <a:off x="7573224" y="3244561"/>
          <a:ext cx="4489907" cy="324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97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2" grpId="0">
        <p:bldAsOne/>
      </p:bldGraphic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 descr="Kuva, joka sisältää kohteen teksti, diagrammi, viiva, Tontti&#10;&#10;Kuvaus luotu automaattisesti">
            <a:extLst>
              <a:ext uri="{FF2B5EF4-FFF2-40B4-BE49-F238E27FC236}">
                <a16:creationId xmlns:a16="http://schemas.microsoft.com/office/drawing/2014/main" id="{233D86B2-A331-3D06-25B3-F0A024B0F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0"/>
          <a:stretch/>
        </p:blipFill>
        <p:spPr>
          <a:xfrm>
            <a:off x="8760296" y="2106645"/>
            <a:ext cx="3319512" cy="1728000"/>
          </a:xfrm>
          <a:prstGeom prst="rect">
            <a:avLst/>
          </a:prstGeom>
        </p:spPr>
      </p:pic>
      <p:pic>
        <p:nvPicPr>
          <p:cNvPr id="11" name="Sisällön paikkamerkki 10" descr="Kuva, joka sisältää kohteen teksti, diagrammi, viiva, Tontti&#10;&#10;Kuvaus luotu automaattisesti">
            <a:extLst>
              <a:ext uri="{FF2B5EF4-FFF2-40B4-BE49-F238E27FC236}">
                <a16:creationId xmlns:a16="http://schemas.microsoft.com/office/drawing/2014/main" id="{25A66185-4EE2-D82A-2A80-9E169E81C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0000"/>
            <a:ext cx="4371860" cy="1944000"/>
          </a:xfrm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4FEEC64-7DA0-E277-7F3E-20E052262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460EEF1-E822-FEDB-361F-F445E7C7F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7E3CC9-122A-84AE-8BCA-24BC3E00AC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C0D72EC3-62B8-CA47-9006-2A05A179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D -&gt; W surfaces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3E74C97-0957-AB57-FACB-6EFC14EA1E36}"/>
              </a:ext>
            </a:extLst>
          </p:cNvPr>
          <p:cNvSpPr txBox="1"/>
          <p:nvPr/>
        </p:nvSpPr>
        <p:spPr>
          <a:xfrm>
            <a:off x="1309301" y="4005264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W </a:t>
            </a:r>
            <a:r>
              <a:rPr lang="fi-FI" dirty="0" err="1"/>
              <a:t>sputtering</a:t>
            </a:r>
            <a:endParaRPr lang="fi-FI" dirty="0"/>
          </a:p>
        </p:txBody>
      </p:sp>
      <p:pic>
        <p:nvPicPr>
          <p:cNvPr id="14" name="Kuva 13" descr="Kuva, joka sisältää kohteen teksti, viiva, kuvakaappaus, Tontti&#10;&#10;Kuvaus luotu automaattisesti">
            <a:extLst>
              <a:ext uri="{FF2B5EF4-FFF2-40B4-BE49-F238E27FC236}">
                <a16:creationId xmlns:a16="http://schemas.microsoft.com/office/drawing/2014/main" id="{4E761F58-F524-F058-1986-9B6C9FA8D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00" y="4140000"/>
            <a:ext cx="4371859" cy="1944000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FF68C7B8-C7FB-86FF-F07A-651E40FDB69D}"/>
              </a:ext>
            </a:extLst>
          </p:cNvPr>
          <p:cNvSpPr txBox="1"/>
          <p:nvPr/>
        </p:nvSpPr>
        <p:spPr>
          <a:xfrm>
            <a:off x="5197301" y="4005264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D </a:t>
            </a:r>
            <a:r>
              <a:rPr lang="fi-FI" dirty="0" err="1"/>
              <a:t>sputtering</a:t>
            </a:r>
            <a:endParaRPr lang="fi-FI" dirty="0"/>
          </a:p>
        </p:txBody>
      </p:sp>
      <p:pic>
        <p:nvPicPr>
          <p:cNvPr id="18" name="Kuva 17" descr="Kuva, joka sisältää kohteen teksti, diagrammi, viiva, Tontti&#10;&#10;Kuvaus luotu automaattisesti">
            <a:extLst>
              <a:ext uri="{FF2B5EF4-FFF2-40B4-BE49-F238E27FC236}">
                <a16:creationId xmlns:a16="http://schemas.microsoft.com/office/drawing/2014/main" id="{B7947588-E678-52AD-7312-AEB12B61B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00" y="4140000"/>
            <a:ext cx="4371858" cy="1944000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4A3E1D1-B9BB-DEC6-66B4-C5D44010A5DE}"/>
              </a:ext>
            </a:extLst>
          </p:cNvPr>
          <p:cNvSpPr txBox="1"/>
          <p:nvPr/>
        </p:nvSpPr>
        <p:spPr>
          <a:xfrm>
            <a:off x="9074362" y="4002551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D </a:t>
            </a:r>
            <a:r>
              <a:rPr lang="fi-FI" dirty="0" err="1"/>
              <a:t>ion</a:t>
            </a:r>
            <a:r>
              <a:rPr lang="fi-FI" dirty="0"/>
              <a:t> </a:t>
            </a:r>
            <a:r>
              <a:rPr lang="fi-FI" dirty="0" err="1"/>
              <a:t>reflection</a:t>
            </a:r>
            <a:endParaRPr lang="fi-FI" dirty="0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874181FC-0D21-747F-EB3B-39EA512FDC2D}"/>
              </a:ext>
            </a:extLst>
          </p:cNvPr>
          <p:cNvSpPr txBox="1"/>
          <p:nvPr/>
        </p:nvSpPr>
        <p:spPr>
          <a:xfrm>
            <a:off x="9553608" y="1904493"/>
            <a:ext cx="256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W ”</a:t>
            </a:r>
            <a:r>
              <a:rPr lang="fi-FI" dirty="0" err="1"/>
              <a:t>incorrect</a:t>
            </a:r>
            <a:r>
              <a:rPr lang="fi-FI" dirty="0"/>
              <a:t> ”</a:t>
            </a:r>
            <a:r>
              <a:rPr lang="fi-FI" dirty="0" err="1"/>
              <a:t>sputtering</a:t>
            </a:r>
            <a:endParaRPr lang="fi-FI" dirty="0"/>
          </a:p>
        </p:txBody>
      </p:sp>
      <p:sp>
        <p:nvSpPr>
          <p:cNvPr id="23" name="Sisällön paikkamerkki 1">
            <a:extLst>
              <a:ext uri="{FF2B5EF4-FFF2-40B4-BE49-F238E27FC236}">
                <a16:creationId xmlns:a16="http://schemas.microsoft.com/office/drawing/2014/main" id="{D4DB290D-F929-DCA3-A606-6862F66E2B10}"/>
              </a:ext>
            </a:extLst>
          </p:cNvPr>
          <p:cNvSpPr txBox="1">
            <a:spLocks/>
          </p:cNvSpPr>
          <p:nvPr/>
        </p:nvSpPr>
        <p:spPr>
          <a:xfrm>
            <a:off x="1451484" y="1989139"/>
            <a:ext cx="10308717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 keV D -&gt; (100) W surface and 10% D decorated surface</a:t>
            </a:r>
          </a:p>
          <a:p>
            <a:r>
              <a:rPr lang="en-US" dirty="0"/>
              <a:t>Statistics still low, but there is an effect (unfortunately)</a:t>
            </a:r>
          </a:p>
          <a:p>
            <a:pPr lvl="1"/>
            <a:r>
              <a:rPr lang="en-US" dirty="0"/>
              <a:t>This is the case for channeling directions, probably not others</a:t>
            </a:r>
          </a:p>
          <a:p>
            <a:pPr lvl="1"/>
            <a:r>
              <a:rPr lang="en-US" dirty="0"/>
              <a:t>The higher the energy / lower the ion mass, the worse it is</a:t>
            </a:r>
          </a:p>
        </p:txBody>
      </p:sp>
    </p:spTree>
    <p:extLst>
      <p:ext uri="{BB962C8B-B14F-4D97-AF65-F5344CB8AC3E}">
        <p14:creationId xmlns:p14="http://schemas.microsoft.com/office/powerpoint/2010/main" val="114102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C5622AE-8A1B-A624-6934-C26A0B9C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1AB78FC-6B7D-241E-CF61-DFB6F4854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86A356A-D283-8B63-4687-CCCE9A3F0A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5116E662-FBC6-63A3-DAB7-C3DDD4A3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Sputtering of W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55A2819-5AAF-BD8C-33D3-ABE092F4E520}"/>
              </a:ext>
            </a:extLst>
          </p:cNvPr>
          <p:cNvSpPr txBox="1"/>
          <p:nvPr/>
        </p:nvSpPr>
        <p:spPr>
          <a:xfrm>
            <a:off x="5987988" y="6044032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Yamamura</a:t>
            </a:r>
            <a:r>
              <a:rPr lang="fi-FI" sz="1200" dirty="0"/>
              <a:t> &amp; </a:t>
            </a:r>
            <a:r>
              <a:rPr lang="fi-FI" sz="1200" dirty="0" err="1"/>
              <a:t>Tawara</a:t>
            </a:r>
            <a:r>
              <a:rPr lang="fi-FI" sz="1200" dirty="0"/>
              <a:t>, </a:t>
            </a:r>
            <a:r>
              <a:rPr lang="en-US" sz="1200" dirty="0"/>
              <a:t>Atomic Data and Nuclear Data Tables 62 (2) 1996 149-253</a:t>
            </a:r>
            <a:endParaRPr lang="fi-FI" sz="1200" dirty="0"/>
          </a:p>
        </p:txBody>
      </p:sp>
      <p:sp>
        <p:nvSpPr>
          <p:cNvPr id="12" name="Sisällön paikkamerkki 1">
            <a:extLst>
              <a:ext uri="{FF2B5EF4-FFF2-40B4-BE49-F238E27FC236}">
                <a16:creationId xmlns:a16="http://schemas.microsoft.com/office/drawing/2014/main" id="{6D5663FD-2608-FA87-029E-5EE9E8C8EB06}"/>
              </a:ext>
            </a:extLst>
          </p:cNvPr>
          <p:cNvSpPr txBox="1">
            <a:spLocks/>
          </p:cNvSpPr>
          <p:nvPr/>
        </p:nvSpPr>
        <p:spPr>
          <a:xfrm>
            <a:off x="8148228" y="2060847"/>
            <a:ext cx="3611973" cy="3960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Exp. sputtering yields</a:t>
            </a:r>
          </a:p>
          <a:p>
            <a:pPr lvl="1"/>
            <a:r>
              <a:rPr lang="en-US" dirty="0"/>
              <a:t>Effect of ion and energy</a:t>
            </a:r>
          </a:p>
          <a:p>
            <a:pPr lvl="1"/>
            <a:r>
              <a:rPr lang="en-US" dirty="0"/>
              <a:t>Usually polycrystalline</a:t>
            </a:r>
          </a:p>
          <a:p>
            <a:pPr lvl="1"/>
            <a:r>
              <a:rPr lang="en-US" dirty="0"/>
              <a:t>For self-ion, only the net</a:t>
            </a:r>
          </a:p>
          <a:p>
            <a:pPr lvl="2"/>
            <a:r>
              <a:rPr lang="en-US" dirty="0"/>
              <a:t>”reflection” = ”sputtering”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8B4B8F36-CDEE-9F02-012F-A86CDD5FD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85" y="1989139"/>
            <a:ext cx="6660740" cy="4032250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16F530D-1FA6-04DB-A037-4EBF42C7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42" y="2672916"/>
            <a:ext cx="5292480" cy="2831235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8D80525-9EDD-8433-D2C9-211CDF65E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464" y="2672916"/>
            <a:ext cx="2661002" cy="283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0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B708999-776F-08D4-5C19-A9E9BFC74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 -&gt; W and D-decorated surfaces</a:t>
            </a:r>
          </a:p>
          <a:p>
            <a:pPr lvl="1"/>
            <a:r>
              <a:rPr lang="en-US" dirty="0"/>
              <a:t>Sputtering/reflection as a function of D decoration and surface orientation</a:t>
            </a:r>
          </a:p>
          <a:p>
            <a:pPr lvl="1"/>
            <a:r>
              <a:rPr lang="en-US" dirty="0"/>
              <a:t>Submitted to JNM (available on the pinboard)</a:t>
            </a:r>
          </a:p>
          <a:p>
            <a:r>
              <a:rPr lang="en-US" dirty="0"/>
              <a:t>Ne, Ar and W -&gt; W and D-decorated surfaces</a:t>
            </a:r>
          </a:p>
          <a:p>
            <a:pPr lvl="1"/>
            <a:r>
              <a:rPr lang="en-US" dirty="0"/>
              <a:t>Sputtering/reflection as a function of D decoration, ion type and surface orientation</a:t>
            </a:r>
          </a:p>
          <a:p>
            <a:pPr lvl="1"/>
            <a:r>
              <a:rPr lang="en-US" dirty="0"/>
              <a:t>Outgoing angle and energy distributions</a:t>
            </a:r>
          </a:p>
          <a:p>
            <a:pPr lvl="1"/>
            <a:r>
              <a:rPr lang="en-US" dirty="0"/>
              <a:t>Simulations are completed, analysis ongoing and article under writing</a:t>
            </a:r>
          </a:p>
          <a:p>
            <a:r>
              <a:rPr lang="en-US" dirty="0"/>
              <a:t>Ar -&gt; W low-index, amorphous and random surfaces</a:t>
            </a:r>
          </a:p>
          <a:p>
            <a:pPr lvl="1"/>
            <a:r>
              <a:rPr lang="en-US" dirty="0"/>
              <a:t>Ongoing simulations as input for ERO2.0 simulations / comparison to SD TRIM SP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40FCFC9-D01F-0B8B-1602-950A9AA8D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D5572E2-63D9-75F1-A482-038E7FDD4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AF597F-4E33-DEF4-E8BF-9CAC5951CB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431752D5-F8A9-6CAE-6471-850F2E58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br>
              <a:rPr lang="en-US" dirty="0"/>
            </a:br>
            <a:r>
              <a:rPr lang="en-US" dirty="0"/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9480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7E9C6A9-A6F4-CDEB-87E7-A0AB8A097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The irradiation of W by D ions is ongoing</a:t>
            </a:r>
          </a:p>
          <a:p>
            <a:pPr lvl="1" indent="-274320"/>
            <a:r>
              <a:rPr lang="en-US" dirty="0"/>
              <a:t>Due to low sputtering yields, 100k + impacts are needed for statistics per data point</a:t>
            </a:r>
            <a:endParaRPr lang="en-US" dirty="0">
              <a:cs typeface="Arial"/>
            </a:endParaRPr>
          </a:p>
          <a:p>
            <a:pPr lvl="1" indent="-274320"/>
            <a:r>
              <a:rPr lang="en-US" dirty="0"/>
              <a:t>The cells needed are large compared to heavier ions</a:t>
            </a:r>
            <a:endParaRPr lang="en-US" dirty="0">
              <a:cs typeface="Arial"/>
            </a:endParaRPr>
          </a:p>
          <a:p>
            <a:pPr lvl="2" indent="-264795">
              <a:buFont typeface="Wingdings" panose="05000000000000000000" pitchFamily="2" charset="2"/>
              <a:buChar char="è"/>
            </a:pPr>
            <a:r>
              <a:rPr lang="en-US" dirty="0"/>
              <a:t>Extremely CPU heavy and a lot of CPU time is needed</a:t>
            </a:r>
            <a:endParaRPr lang="en-US" dirty="0">
              <a:cs typeface="Arial"/>
            </a:endParaRPr>
          </a:p>
          <a:p>
            <a:pPr lvl="2" indent="-264795">
              <a:buFont typeface="Wingdings" panose="05000000000000000000" pitchFamily="2" charset="2"/>
              <a:buChar char="è"/>
            </a:pPr>
            <a:r>
              <a:rPr lang="en-US" dirty="0"/>
              <a:t>We aim to obtain a “correction factor” that can be used, to use small cells and then add a correction to these results</a:t>
            </a:r>
            <a:endParaRPr lang="en-US" dirty="0">
              <a:cs typeface="Arial"/>
            </a:endParaRPr>
          </a:p>
          <a:p>
            <a:r>
              <a:rPr lang="en-US" dirty="0"/>
              <a:t>Development of W-O-H &amp; W-B interatomic potential ongoing</a:t>
            </a:r>
          </a:p>
          <a:p>
            <a:pPr lvl="1" indent="-274320"/>
            <a:r>
              <a:rPr lang="en-US" dirty="0"/>
              <a:t>Also part of TSVV-7 project</a:t>
            </a:r>
            <a:endParaRPr lang="en-US" dirty="0">
              <a:cs typeface="Arial"/>
            </a:endParaRPr>
          </a:p>
          <a:p>
            <a:pPr>
              <a:buFont typeface="Wingdings" pitchFamily="34" charset="0"/>
              <a:buChar char="è"/>
            </a:pPr>
            <a:endParaRPr lang="en-US" dirty="0">
              <a:cs typeface="Arial"/>
            </a:endParaRPr>
          </a:p>
          <a:p>
            <a:pPr>
              <a:buFont typeface="Wingdings" pitchFamily="34" charset="0"/>
              <a:buChar char="è"/>
            </a:pPr>
            <a:r>
              <a:rPr lang="en-US" dirty="0">
                <a:cs typeface="Arial"/>
              </a:rPr>
              <a:t>We can obtain many parameters for different setups, but we need to know what!</a:t>
            </a:r>
          </a:p>
          <a:p>
            <a:pPr marL="0" indent="0">
              <a:buClr>
                <a:srgbClr val="FCA311"/>
              </a:buClr>
              <a:buNone/>
            </a:pPr>
            <a:endParaRPr lang="en-US" dirty="0">
              <a:cs typeface="Arial"/>
            </a:endParaRPr>
          </a:p>
          <a:p>
            <a:pPr>
              <a:buClr>
                <a:srgbClr val="FCA311"/>
              </a:buClr>
              <a:buFont typeface="Wingdings" panose="05000000000000000000" pitchFamily="2" charset="2"/>
              <a:buChar char="è"/>
            </a:pPr>
            <a:endParaRPr lang="en-US" dirty="0">
              <a:cs typeface="Arial"/>
            </a:endParaRPr>
          </a:p>
          <a:p>
            <a:pPr marL="537845" lvl="2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D6A9CD0-B663-DD90-802E-DB3F1A7A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D6B242-A89A-8FD5-8117-F7929CBBA0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5F7AD3-172C-3F3C-4A8B-44108D5335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2B9FBB9B-D852-D99D-0592-11A3C2D46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br>
              <a:rPr lang="en-US" dirty="0"/>
            </a:br>
            <a:r>
              <a:rPr lang="en-US" dirty="0"/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239821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094222A-BE0A-4E3D-58A4-E35A5457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76C58CB-8E5F-4FD3-37F7-C3067D617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36AB38-DCA9-9F07-1D72-CA7AED0BDF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E4073025-FA7C-E408-C834-32054E36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THANK YOU FOR YOUR ATTENTION</a:t>
            </a:r>
            <a:endParaRPr lang="en-US" sz="6000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E5445212-1253-12E2-1EAD-1C370687525D}"/>
              </a:ext>
            </a:extLst>
          </p:cNvPr>
          <p:cNvSpPr>
            <a:spLocks noGrp="1"/>
          </p:cNvSpPr>
          <p:nvPr/>
        </p:nvSpPr>
        <p:spPr>
          <a:xfrm>
            <a:off x="587388" y="2149018"/>
            <a:ext cx="10981220" cy="40232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"/>
              </a:spcAft>
              <a:buNone/>
            </a:pPr>
            <a:r>
              <a:rPr lang="fi-FI" sz="1600" dirty="0"/>
              <a:t>F. </a:t>
            </a:r>
            <a:r>
              <a:rPr lang="fi-FI" sz="1600" dirty="0" err="1"/>
              <a:t>Kporha</a:t>
            </a:r>
            <a:r>
              <a:rPr lang="fi-FI" sz="1600" dirty="0"/>
              <a:t>, K. Nordlund and F. Granberg, </a:t>
            </a:r>
            <a:r>
              <a:rPr lang="en-US" sz="1600" i="1" dirty="0"/>
              <a:t>Sputtering of deuterium decorated tungsten surfaces by argon: A molecular dynamics study</a:t>
            </a:r>
            <a:r>
              <a:rPr lang="en-US" sz="1600" dirty="0"/>
              <a:t>, Submitted for publication in Journal of Nuclear Materials </a:t>
            </a:r>
          </a:p>
          <a:p>
            <a:pPr marL="0" indent="0">
              <a:spcAft>
                <a:spcPts val="200"/>
              </a:spcAft>
              <a:buNone/>
            </a:pPr>
            <a:endParaRPr lang="en-US" sz="1600" dirty="0"/>
          </a:p>
          <a:p>
            <a:pPr marL="0" indent="0">
              <a:spcAft>
                <a:spcPts val="200"/>
              </a:spcAft>
              <a:buNone/>
            </a:pPr>
            <a:r>
              <a:rPr lang="fi-FI" sz="1600" dirty="0"/>
              <a:t>F. </a:t>
            </a:r>
            <a:r>
              <a:rPr lang="fi-FI" sz="1600" dirty="0" err="1"/>
              <a:t>Kporha</a:t>
            </a:r>
            <a:r>
              <a:rPr lang="fi-FI" sz="1600" dirty="0"/>
              <a:t>, K. Nordlund and F. Granberg, </a:t>
            </a:r>
            <a:r>
              <a:rPr lang="en-US" sz="1600" i="1" dirty="0"/>
              <a:t>Effect of ion type on the sputtering of pristine tungsten and deuterium decorated tungsten surfaces</a:t>
            </a:r>
            <a:r>
              <a:rPr lang="en-US" sz="1600" dirty="0"/>
              <a:t>, Under writing</a:t>
            </a:r>
          </a:p>
          <a:p>
            <a:pPr marL="0" indent="0">
              <a:spcAft>
                <a:spcPts val="200"/>
              </a:spcAft>
              <a:buNone/>
            </a:pPr>
            <a:endParaRPr lang="en-US" sz="1600" dirty="0"/>
          </a:p>
          <a:p>
            <a:pPr marL="0" indent="0">
              <a:spcAft>
                <a:spcPts val="200"/>
              </a:spcAft>
              <a:buNone/>
            </a:pPr>
            <a:endParaRPr lang="fi-FI" sz="1600" dirty="0"/>
          </a:p>
          <a:p>
            <a:pPr marL="0" indent="0">
              <a:buNone/>
            </a:pPr>
            <a:endParaRPr lang="fi-FI" sz="900" dirty="0"/>
          </a:p>
        </p:txBody>
      </p:sp>
    </p:spTree>
    <p:extLst>
      <p:ext uri="{BB962C8B-B14F-4D97-AF65-F5344CB8AC3E}">
        <p14:creationId xmlns:p14="http://schemas.microsoft.com/office/powerpoint/2010/main" val="13921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001A45D1-DDE5-0FD1-A034-C1C1B39C2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Classical MD simulations with different interatomic potentials</a:t>
            </a:r>
          </a:p>
          <a:p>
            <a:pPr lvl="1"/>
            <a:r>
              <a:rPr lang="en-US" dirty="0"/>
              <a:t>The Mason et al. EAM and the Li et al. </a:t>
            </a:r>
            <a:r>
              <a:rPr lang="en-US" dirty="0" err="1"/>
              <a:t>Tersoff</a:t>
            </a:r>
            <a:r>
              <a:rPr lang="en-US" dirty="0"/>
              <a:t>-type potential for W-W, W-H and H-H</a:t>
            </a:r>
          </a:p>
          <a:p>
            <a:pPr lvl="1"/>
            <a:r>
              <a:rPr lang="en-US" dirty="0"/>
              <a:t>Purely repulsive ZBL potential between Ne-W, Ne-H, Ar-W and Ar-H</a:t>
            </a:r>
          </a:p>
          <a:p>
            <a:r>
              <a:rPr lang="en-US" dirty="0"/>
              <a:t>Single impact simulations</a:t>
            </a:r>
          </a:p>
          <a:p>
            <a:pPr lvl="1"/>
            <a:r>
              <a:rPr lang="en-US" dirty="0"/>
              <a:t>Good for understanding the base phenomena</a:t>
            </a:r>
          </a:p>
          <a:p>
            <a:pPr lvl="1"/>
            <a:r>
              <a:rPr lang="en-US" dirty="0"/>
              <a:t>Caveat, might not be the most representative of experiments</a:t>
            </a:r>
          </a:p>
          <a:p>
            <a:pPr lvl="2"/>
            <a:r>
              <a:rPr lang="en-US" dirty="0"/>
              <a:t>Studies can be “easily” extended to multiple impact scenario</a:t>
            </a:r>
          </a:p>
          <a:p>
            <a:pPr lvl="3"/>
            <a:r>
              <a:rPr lang="en-US" dirty="0"/>
              <a:t>Main limitation is the CPU time, and the sequential workflow which is needed for these</a:t>
            </a:r>
          </a:p>
          <a:p>
            <a:pPr lvl="3"/>
            <a:r>
              <a:rPr lang="en-US" dirty="0"/>
              <a:t>Can not as easily be done for other than low-index surfaces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F06F424-F0C5-78DC-41D1-841F6844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A04589-853B-B12B-9A66-05F330F05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F5763A-79F4-6EF7-677F-A137B8BDA9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342CC775-F5CD-E0A9-456D-00557B7E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Molecular Dynamics simulations</a:t>
            </a:r>
          </a:p>
        </p:txBody>
      </p:sp>
    </p:spTree>
    <p:extLst>
      <p:ext uri="{BB962C8B-B14F-4D97-AF65-F5344CB8AC3E}">
        <p14:creationId xmlns:p14="http://schemas.microsoft.com/office/powerpoint/2010/main" val="21495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5988B45B-A537-6539-B1E8-01EB8084A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92" y="2263818"/>
            <a:ext cx="11496849" cy="40322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Low index surface					           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			        Arbitrary surface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332058B-BBAB-37C9-6E6F-EFAC1358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C701556-E49B-3A10-C14C-5DF6262177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423B19-6B3C-D111-0CDC-02086355BA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89B26D8C-1CDA-B58A-E5A2-0EE940FF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Simulation setups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BF9D6A-F82B-35EF-8A63-8D42D054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28" y="4185084"/>
            <a:ext cx="5707874" cy="17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unnikas 6">
            <a:extLst>
              <a:ext uri="{FF2B5EF4-FFF2-40B4-BE49-F238E27FC236}">
                <a16:creationId xmlns:a16="http://schemas.microsoft.com/office/drawing/2014/main" id="{233C3C8D-1658-DBA7-361B-D57C06C52D85}"/>
              </a:ext>
            </a:extLst>
          </p:cNvPr>
          <p:cNvSpPr/>
          <p:nvPr/>
        </p:nvSpPr>
        <p:spPr>
          <a:xfrm rot="237029">
            <a:off x="3801331" y="4369345"/>
            <a:ext cx="712632" cy="300008"/>
          </a:xfrm>
          <a:prstGeom prst="parallelogram">
            <a:avLst>
              <a:gd name="adj" fmla="val 784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FB4C3FC6-B2FA-2E8E-129C-25CC3EDC8210}"/>
              </a:ext>
            </a:extLst>
          </p:cNvPr>
          <p:cNvCxnSpPr/>
          <p:nvPr/>
        </p:nvCxnSpPr>
        <p:spPr>
          <a:xfrm>
            <a:off x="3215680" y="3644595"/>
            <a:ext cx="864096" cy="7560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i 8">
            <a:extLst>
              <a:ext uri="{FF2B5EF4-FFF2-40B4-BE49-F238E27FC236}">
                <a16:creationId xmlns:a16="http://schemas.microsoft.com/office/drawing/2014/main" id="{5868D611-8475-E1E7-9F7C-5FCAF1E70E8F}"/>
              </a:ext>
            </a:extLst>
          </p:cNvPr>
          <p:cNvSpPr/>
          <p:nvPr/>
        </p:nvSpPr>
        <p:spPr>
          <a:xfrm>
            <a:off x="3123037" y="3553066"/>
            <a:ext cx="108012" cy="1095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916263-EB42-39CD-BDC5-27DA89E4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2" y="2672916"/>
            <a:ext cx="2139061" cy="25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FCF5D95-EE70-5597-4DFA-53A3CA99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79" y="2704196"/>
            <a:ext cx="3791058" cy="277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ED113DC5-A4CF-A94B-ECE9-52A076370633}"/>
              </a:ext>
            </a:extLst>
          </p:cNvPr>
          <p:cNvSpPr/>
          <p:nvPr/>
        </p:nvSpPr>
        <p:spPr>
          <a:xfrm>
            <a:off x="8471595" y="5957646"/>
            <a:ext cx="363094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Schlueter et al. Phys. Rev. Lett. 125:225502 (2020)</a:t>
            </a:r>
            <a:endParaRPr lang="fi-FI" sz="1200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3E22B33-9C20-C606-6A45-3DACA3FC971C}"/>
              </a:ext>
            </a:extLst>
          </p:cNvPr>
          <p:cNvSpPr txBox="1"/>
          <p:nvPr/>
        </p:nvSpPr>
        <p:spPr>
          <a:xfrm>
            <a:off x="9345140" y="2247643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BCA/RIA + MD</a:t>
            </a:r>
          </a:p>
        </p:txBody>
      </p:sp>
    </p:spTree>
    <p:extLst>
      <p:ext uri="{BB962C8B-B14F-4D97-AF65-F5344CB8AC3E}">
        <p14:creationId xmlns:p14="http://schemas.microsoft.com/office/powerpoint/2010/main" val="395012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4A1B60-8EE2-B982-CDEC-1915D6DD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411807D-3D65-7A9B-A181-82F075DC0F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622104-699F-FFA9-9B5D-7E6F6A49A4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1EEE625-E820-9AE7-59E3-7AB00A928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Simulation example (Note: not linear time)</a:t>
            </a:r>
          </a:p>
        </p:txBody>
      </p:sp>
      <p:pic>
        <p:nvPicPr>
          <p:cNvPr id="10" name="out">
            <a:hlinkClick r:id="" action="ppaction://media"/>
            <a:extLst>
              <a:ext uri="{FF2B5EF4-FFF2-40B4-BE49-F238E27FC236}">
                <a16:creationId xmlns:a16="http://schemas.microsoft.com/office/drawing/2014/main" id="{71EFFE45-3B8B-9D97-6830-1613FAF1C8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3532" y="1952836"/>
            <a:ext cx="4032250" cy="4032250"/>
          </a:xfrm>
        </p:spPr>
      </p:pic>
      <p:pic>
        <p:nvPicPr>
          <p:cNvPr id="11" name="out-2">
            <a:hlinkClick r:id="" action="ppaction://media"/>
            <a:extLst>
              <a:ext uri="{FF2B5EF4-FFF2-40B4-BE49-F238E27FC236}">
                <a16:creationId xmlns:a16="http://schemas.microsoft.com/office/drawing/2014/main" id="{0DE2AEDA-7B80-FDCC-553A-4DD08DC3C3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6726" y="2203667"/>
            <a:ext cx="3781419" cy="37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98F737C8-C03C-01B9-E053-B2ECCB294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Sample:</a:t>
            </a:r>
          </a:p>
          <a:p>
            <a:pPr lvl="1"/>
            <a:r>
              <a:rPr lang="en-US" dirty="0"/>
              <a:t>100, 110, 111 and 112 surface orientations, periodic cell</a:t>
            </a:r>
          </a:p>
          <a:p>
            <a:pPr lvl="1"/>
            <a:r>
              <a:rPr lang="en-US" dirty="0"/>
              <a:t>0%, 2.5%, 5% and 10% D (average concentration in topmost layers)</a:t>
            </a:r>
          </a:p>
          <a:p>
            <a:r>
              <a:rPr lang="en-US" dirty="0"/>
              <a:t>Ion: Ar, Ne and W</a:t>
            </a:r>
          </a:p>
          <a:p>
            <a:r>
              <a:rPr lang="en-US" dirty="0"/>
              <a:t>Energy: 100eV and 200eV, single impact</a:t>
            </a:r>
          </a:p>
          <a:p>
            <a:r>
              <a:rPr lang="en-US" dirty="0"/>
              <a:t>Incoming angle: 0, 15, 30, 45, 60 and 75 degrees</a:t>
            </a:r>
          </a:p>
          <a:p>
            <a:endParaRPr lang="en-US" dirty="0"/>
          </a:p>
          <a:p>
            <a:r>
              <a:rPr lang="en-US" dirty="0"/>
              <a:t>For random and amorphous surfaces, the non-periodic half-sphere setup</a:t>
            </a:r>
          </a:p>
          <a:p>
            <a:pPr lvl="1"/>
            <a:r>
              <a:rPr lang="en-US" dirty="0"/>
              <a:t>50 – 1000eV single impact Ar irradiation </a:t>
            </a:r>
          </a:p>
          <a:p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7D2AC26-B7C7-37B8-5820-2E92A6CB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9-11.4.2024</a:t>
            </a:r>
            <a:endParaRPr lang="en-GB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A9EDA40-A60E-C41C-0604-06836A6D0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87F9E5-7A32-2C98-1BF6-F99B20E6CF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AAA393E-E4B1-2B85-7C00-D4481483F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16841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9A847CD-5D20-91F6-C675-444467F2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9-11.4.2024</a:t>
            </a:r>
            <a:endParaRPr lang="en-GB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332AC3F-8B5F-58AB-E357-2515A4C27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40269A-E5B1-AF3E-F064-4FCA5D51BB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A189AD20-0796-37F6-8186-C368415C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D-decorated cells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7149B40-DFD1-CF66-2928-50CA19FEA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85" y="1989139"/>
            <a:ext cx="5400600" cy="1439861"/>
          </a:xfrm>
        </p:spPr>
        <p:txBody>
          <a:bodyPr/>
          <a:lstStyle/>
          <a:p>
            <a:r>
              <a:rPr lang="en-US" dirty="0"/>
              <a:t>Side-view and top-view of the cells at different D concentrations</a:t>
            </a:r>
          </a:p>
        </p:txBody>
      </p:sp>
      <p:pic>
        <p:nvPicPr>
          <p:cNvPr id="11" name="Sisällön paikkamerkki 7" descr="Kuva, joka sisältää kohteen kuvio, Suorakaide, kuvakaappaus, neliö&#10;&#10;Kuvaus luotu automaattisesti">
            <a:extLst>
              <a:ext uri="{FF2B5EF4-FFF2-40B4-BE49-F238E27FC236}">
                <a16:creationId xmlns:a16="http://schemas.microsoft.com/office/drawing/2014/main" id="{C0121252-D6F2-50F8-B2B6-5B3222CC7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" y="3573016"/>
            <a:ext cx="3120000" cy="2340000"/>
          </a:xfrm>
          <a:prstGeom prst="rect">
            <a:avLst/>
          </a:prstGeom>
        </p:spPr>
      </p:pic>
      <p:pic>
        <p:nvPicPr>
          <p:cNvPr id="13" name="Kuva 12" descr="Kuva, joka sisältää kohteen kuvio, Suorakaide, kuvakaappaus, Värikkyys&#10;&#10;Kuvaus luotu automaattisesti">
            <a:extLst>
              <a:ext uri="{FF2B5EF4-FFF2-40B4-BE49-F238E27FC236}">
                <a16:creationId xmlns:a16="http://schemas.microsoft.com/office/drawing/2014/main" id="{54541AEF-58BC-7CD2-8249-0C3F6061A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56" y="3573016"/>
            <a:ext cx="3120001" cy="2340000"/>
          </a:xfrm>
          <a:prstGeom prst="rect">
            <a:avLst/>
          </a:prstGeom>
        </p:spPr>
      </p:pic>
      <p:pic>
        <p:nvPicPr>
          <p:cNvPr id="15" name="Kuva 14" descr="Kuva, joka sisältää kohteen kuvio, Suorakaide, kuvakaappaus, Värikkyys&#10;&#10;Kuvaus luotu automaattisesti">
            <a:extLst>
              <a:ext uri="{FF2B5EF4-FFF2-40B4-BE49-F238E27FC236}">
                <a16:creationId xmlns:a16="http://schemas.microsoft.com/office/drawing/2014/main" id="{0133EDD6-203A-3610-4958-42407C42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40" y="3573016"/>
            <a:ext cx="3120001" cy="2340000"/>
          </a:xfrm>
          <a:prstGeom prst="rect">
            <a:avLst/>
          </a:prstGeom>
        </p:spPr>
      </p:pic>
      <p:pic>
        <p:nvPicPr>
          <p:cNvPr id="17" name="Kuva 16" descr="Kuva, joka sisältää kohteen kuvio, Suorakaide, Värikkyys, kuvakaappaus&#10;&#10;Kuvaus luotu automaattisesti">
            <a:extLst>
              <a:ext uri="{FF2B5EF4-FFF2-40B4-BE49-F238E27FC236}">
                <a16:creationId xmlns:a16="http://schemas.microsoft.com/office/drawing/2014/main" id="{7AE8E1F9-EFF5-09F8-D49C-C95DD2791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34" y="3573015"/>
            <a:ext cx="3120000" cy="2340000"/>
          </a:xfrm>
          <a:prstGeom prst="rect">
            <a:avLst/>
          </a:prstGeom>
        </p:spPr>
      </p:pic>
      <p:pic>
        <p:nvPicPr>
          <p:cNvPr id="19" name="Kuva 18" descr="Kuva, joka sisältää kohteen kuvio, Suorakaide&#10;&#10;Kuvaus luotu automaattisesti">
            <a:extLst>
              <a:ext uri="{FF2B5EF4-FFF2-40B4-BE49-F238E27FC236}">
                <a16:creationId xmlns:a16="http://schemas.microsoft.com/office/drawing/2014/main" id="{6D14E25D-6965-159F-84AA-56DAEE519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1" y="116632"/>
            <a:ext cx="4320481" cy="324036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CECA43D5-9DC5-5597-45CB-BDB625AB1BC8}"/>
              </a:ext>
            </a:extLst>
          </p:cNvPr>
          <p:cNvSpPr txBox="1"/>
          <p:nvPr/>
        </p:nvSpPr>
        <p:spPr>
          <a:xfrm>
            <a:off x="1180429" y="5808703"/>
            <a:ext cx="930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Pristine</a:t>
            </a:r>
            <a:r>
              <a:rPr lang="fi-FI" dirty="0"/>
              <a:t>                                  2.5%                                    5%                                      10%</a:t>
            </a:r>
          </a:p>
        </p:txBody>
      </p:sp>
    </p:spTree>
    <p:extLst>
      <p:ext uri="{BB962C8B-B14F-4D97-AF65-F5344CB8AC3E}">
        <p14:creationId xmlns:p14="http://schemas.microsoft.com/office/powerpoint/2010/main" val="163366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BDDB4FD1-008C-86C4-DD12-63DB9B2FC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Sputtering yield</a:t>
            </a:r>
          </a:p>
          <a:p>
            <a:r>
              <a:rPr lang="en-US" dirty="0"/>
              <a:t>Reflection yield</a:t>
            </a:r>
          </a:p>
          <a:p>
            <a:r>
              <a:rPr lang="en-US" dirty="0"/>
              <a:t>Outgoing angles</a:t>
            </a:r>
          </a:p>
          <a:p>
            <a:r>
              <a:rPr lang="en-US" dirty="0"/>
              <a:t>Outgoing particle energy</a:t>
            </a:r>
          </a:p>
          <a:p>
            <a:endParaRPr lang="en-US" dirty="0"/>
          </a:p>
          <a:p>
            <a:r>
              <a:rPr lang="en-US" dirty="0"/>
              <a:t>In MD all are inherently recorded</a:t>
            </a:r>
          </a:p>
          <a:p>
            <a:r>
              <a:rPr lang="en-US" dirty="0"/>
              <a:t>For tungsten self-irradiation, sputtering can be split into reflection and sputtering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073301D-2485-9375-91D8-77A1FB0E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FD37A64-2E38-6864-B8F3-6E0055729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35C334-E240-71A3-32BB-C3B2B91DF8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2CB4E108-7355-26D9-089D-537CC54A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Analysis</a:t>
            </a:r>
          </a:p>
        </p:txBody>
      </p:sp>
      <p:sp>
        <p:nvSpPr>
          <p:cNvPr id="10" name="Sisällön paikkamerkki 1">
            <a:extLst>
              <a:ext uri="{FF2B5EF4-FFF2-40B4-BE49-F238E27FC236}">
                <a16:creationId xmlns:a16="http://schemas.microsoft.com/office/drawing/2014/main" id="{4D1452CD-7E0A-F26D-3E86-1EA18BD59D74}"/>
              </a:ext>
            </a:extLst>
          </p:cNvPr>
          <p:cNvSpPr txBox="1">
            <a:spLocks/>
          </p:cNvSpPr>
          <p:nvPr/>
        </p:nvSpPr>
        <p:spPr>
          <a:xfrm>
            <a:off x="5519936" y="1989138"/>
            <a:ext cx="6084676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Detected experimentally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Detected experimentally, self-ion problematic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detected experimentally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detected experimentally</a:t>
            </a:r>
          </a:p>
        </p:txBody>
      </p:sp>
    </p:spTree>
    <p:extLst>
      <p:ext uri="{BB962C8B-B14F-4D97-AF65-F5344CB8AC3E}">
        <p14:creationId xmlns:p14="http://schemas.microsoft.com/office/powerpoint/2010/main" val="220396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1CFBD7B-6128-8F19-C088-0BA32CE4B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 -&gt; W and D-decorated surfaces</a:t>
            </a:r>
          </a:p>
          <a:p>
            <a:pPr lvl="1"/>
            <a:r>
              <a:rPr lang="en-US" dirty="0"/>
              <a:t>Surface orientation effect for Ar -&gt; W</a:t>
            </a:r>
          </a:p>
          <a:p>
            <a:pPr lvl="1"/>
            <a:r>
              <a:rPr lang="en-US" dirty="0"/>
              <a:t>D-decoration effect for Ar -&gt; W</a:t>
            </a:r>
          </a:p>
          <a:p>
            <a:pPr lvl="1"/>
            <a:r>
              <a:rPr lang="en-US" dirty="0"/>
              <a:t>Mechanisms present</a:t>
            </a:r>
          </a:p>
          <a:p>
            <a:r>
              <a:rPr lang="en-US" dirty="0"/>
              <a:t>Ne/Ar/W -&gt; W</a:t>
            </a:r>
          </a:p>
          <a:p>
            <a:pPr lvl="1"/>
            <a:r>
              <a:rPr lang="en-US" dirty="0"/>
              <a:t>Ion-type effect on W surfaces</a:t>
            </a:r>
          </a:p>
          <a:p>
            <a:pPr lvl="1"/>
            <a:r>
              <a:rPr lang="en-US" dirty="0"/>
              <a:t>Ion-type effect on D-decorated surfaces</a:t>
            </a:r>
          </a:p>
          <a:p>
            <a:r>
              <a:rPr lang="en-US" dirty="0"/>
              <a:t>Parameter study of Ar -&gt; W</a:t>
            </a:r>
          </a:p>
          <a:p>
            <a:r>
              <a:rPr lang="en-US" dirty="0"/>
              <a:t>D -&gt; W surfaces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5F9CB2-58FA-21A1-A9B9-663C3D4E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9-11.4.2024</a:t>
            </a:r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BD33191-2BEE-8570-D01B-00257A7344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791467B-66FA-134E-BEF5-CE79D3011F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Faculty of Science / Fredric Granberg / WP PWIE Midterm Meeting</a:t>
            </a:r>
            <a:endParaRPr lang="en-GB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612C40C-5A47-9BE2-716B-BDF6216F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b400f50-552c-4823-bc3f-14643361551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AD4F1C47F1247A643DACFE20C9223" ma:contentTypeVersion="20" ma:contentTypeDescription="Create a new document." ma:contentTypeScope="" ma:versionID="f1d9711467daf5c9ea537e8e7f508541">
  <xsd:schema xmlns:xsd="http://www.w3.org/2001/XMLSchema" xmlns:xs="http://www.w3.org/2001/XMLSchema" xmlns:p="http://schemas.microsoft.com/office/2006/metadata/properties" xmlns:ns3="b95d4c91-4c37-40ea-a04a-c6f8139fc849" xmlns:ns4="bb400f50-552c-4823-bc3f-146433615514" targetNamespace="http://schemas.microsoft.com/office/2006/metadata/properties" ma:root="true" ma:fieldsID="81f9fafd74558a16f62c1d038547ad0e" ns3:_="" ns4:_="">
    <xsd:import namespace="b95d4c91-4c37-40ea-a04a-c6f8139fc849"/>
    <xsd:import namespace="bb400f50-552c-4823-bc3f-14643361551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d4c91-4c37-40ea-a04a-c6f8139fc8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400f50-552c-4823-bc3f-1464336155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7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48A8AB-F638-4988-B796-96D84DC8EE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EBC219-E827-4212-B0C4-4BCC5E8A1921}">
  <ds:schemaRefs>
    <ds:schemaRef ds:uri="http://purl.org/dc/elements/1.1/"/>
    <ds:schemaRef ds:uri="http://purl.org/dc/terms/"/>
    <ds:schemaRef ds:uri="bb400f50-552c-4823-bc3f-146433615514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b95d4c91-4c37-40ea-a04a-c6f8139fc84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F77BFB-986E-4547-8D63-6012705639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5d4c91-4c37-40ea-a04a-c6f8139fc849"/>
    <ds:schemaRef ds:uri="bb400f50-552c-4823-bc3f-1464336155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1664</Words>
  <Application>Microsoft Office PowerPoint</Application>
  <PresentationFormat>Laajakuva</PresentationFormat>
  <Paragraphs>335</Paragraphs>
  <Slides>22</Slides>
  <Notes>1</Notes>
  <HiddenSlides>0</HiddenSlides>
  <MMClips>2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6" baseType="lpstr">
      <vt:lpstr>Aptos Narrow</vt:lpstr>
      <vt:lpstr>Arial</vt:lpstr>
      <vt:lpstr>Wingdings</vt:lpstr>
      <vt:lpstr>Helsingin Yliopisto</vt:lpstr>
      <vt:lpstr>Sputtering of pristine and D decorated W surfaces by various ions (MD)</vt:lpstr>
      <vt:lpstr>Introduction Sputtering of W</vt:lpstr>
      <vt:lpstr>METHODS Molecular Dynamics simulations</vt:lpstr>
      <vt:lpstr>METHODS Simulation setups</vt:lpstr>
      <vt:lpstr>METHODS Simulation example (Note: not linear time)</vt:lpstr>
      <vt:lpstr>METHODS Setup</vt:lpstr>
      <vt:lpstr>METHODS D-decorated cells</vt:lpstr>
      <vt:lpstr>METHODS Analysis</vt:lpstr>
      <vt:lpstr>RESULTS </vt:lpstr>
      <vt:lpstr>RESULTS Surface orientation effect for Ar -&gt; W (pristine)</vt:lpstr>
      <vt:lpstr>RESULTS D-decoration effect for Ar -&gt; W</vt:lpstr>
      <vt:lpstr>RESULTS D-decoration effect for Ar -&gt; W</vt:lpstr>
      <vt:lpstr>RESULTS Mechanisms present</vt:lpstr>
      <vt:lpstr>RESULTS Ion-type effect on pristine W surfaces</vt:lpstr>
      <vt:lpstr>RESULTS Ion-type effect on pristine W surfaces</vt:lpstr>
      <vt:lpstr>RESULTS Ion-type effect on D-decorated surfaces</vt:lpstr>
      <vt:lpstr>RESULTS Ion-type effect on D-decorated surfaces</vt:lpstr>
      <vt:lpstr>RESULTS Parameter study of Ar -&gt; W</vt:lpstr>
      <vt:lpstr>RESULTS D -&gt; W surfaces</vt:lpstr>
      <vt:lpstr>OUTLOOK Current status</vt:lpstr>
      <vt:lpstr>OUTLOOK Current status</vt:lpstr>
      <vt:lpstr>THANK YOU FOR YOUR ATTENTION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PWIE</dc:title>
  <dc:subject/>
  <dc:creator/>
  <cp:lastModifiedBy/>
  <cp:revision>27</cp:revision>
  <dcterms:created xsi:type="dcterms:W3CDTF">2011-10-17T06:10:50Z</dcterms:created>
  <dcterms:modified xsi:type="dcterms:W3CDTF">2024-04-10T06:16:39Z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0x010100A0EAD4F1C47F1247A643DACFE20C9223</vt:lpwstr>
  </property>
</Properties>
</file>