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76" r:id="rId3"/>
    <p:sldId id="262" r:id="rId4"/>
    <p:sldId id="263" r:id="rId5"/>
    <p:sldId id="260" r:id="rId6"/>
    <p:sldId id="261" r:id="rId7"/>
    <p:sldId id="277" r:id="rId8"/>
    <p:sldId id="271" r:id="rId9"/>
    <p:sldId id="272" r:id="rId10"/>
    <p:sldId id="279" r:id="rId11"/>
    <p:sldId id="280" r:id="rId12"/>
    <p:sldId id="281" r:id="rId13"/>
    <p:sldId id="282" r:id="rId14"/>
    <p:sldId id="269" r:id="rId15"/>
    <p:sldId id="275" r:id="rId16"/>
    <p:sldId id="278" r:id="rId17"/>
    <p:sldId id="264" r:id="rId18"/>
    <p:sldId id="274" r:id="rId19"/>
    <p:sldId id="258" r:id="rId20"/>
    <p:sldId id="362" r:id="rId21"/>
    <p:sldId id="266" r:id="rId22"/>
    <p:sldId id="363" r:id="rId23"/>
    <p:sldId id="273" r:id="rId24"/>
  </p:sldIdLst>
  <p:sldSz cx="9144000" cy="5143500" type="screen16x9"/>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3399"/>
    <a:srgbClr val="E3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5" autoAdjust="0"/>
    <p:restoredTop sz="95735" autoAdjust="0"/>
  </p:normalViewPr>
  <p:slideViewPr>
    <p:cSldViewPr snapToGrid="0" showGuides="1">
      <p:cViewPr varScale="1">
        <p:scale>
          <a:sx n="133" d="100"/>
          <a:sy n="133" d="100"/>
        </p:scale>
        <p:origin x="808" y="19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09" d="100"/>
          <a:sy n="109" d="100"/>
        </p:scale>
        <p:origin x="7764" y="96"/>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3992" y="1"/>
            <a:ext cx="3078427"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10/04/2024</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7"/>
            <a:ext cx="3078427"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3992" y="9721107"/>
            <a:ext cx="3078427"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8427"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3992" y="1"/>
            <a:ext cx="3078427"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10/04/2024</a:t>
            </a:fld>
            <a:endParaRPr lang="en-GB" dirty="0"/>
          </a:p>
        </p:txBody>
      </p:sp>
      <p:sp>
        <p:nvSpPr>
          <p:cNvPr id="4" name="Slide Image Placeholder 3"/>
          <p:cNvSpPr>
            <a:spLocks noGrp="1" noRot="1" noChangeAspect="1"/>
          </p:cNvSpPr>
          <p:nvPr>
            <p:ph type="sldImg" idx="2"/>
          </p:nvPr>
        </p:nvSpPr>
        <p:spPr>
          <a:xfrm>
            <a:off x="141288" y="768350"/>
            <a:ext cx="6821487"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3992" y="9721107"/>
            <a:ext cx="3078427"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9027E0A-1465-4A40-B1D5-9126D49509FC}" type="slidenum">
              <a:rPr lang="en-GB" smtClean="0"/>
              <a:pPr/>
              <a:t>20</a:t>
            </a:fld>
            <a:endParaRPr lang="en-GB" dirty="0"/>
          </a:p>
        </p:txBody>
      </p:sp>
    </p:spTree>
    <p:extLst>
      <p:ext uri="{BB962C8B-B14F-4D97-AF65-F5344CB8AC3E}">
        <p14:creationId xmlns:p14="http://schemas.microsoft.com/office/powerpoint/2010/main" val="3973360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5536" y="1761660"/>
            <a:ext cx="8496944" cy="972108"/>
          </a:xfrm>
        </p:spPr>
        <p:txBody>
          <a:bodyPr>
            <a:noAutofit/>
          </a:bodyPr>
          <a:lstStyle>
            <a:lvl1pPr algn="l">
              <a:defRPr sz="3500"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395536" y="3219822"/>
            <a:ext cx="4392488" cy="324036"/>
          </a:xfrm>
        </p:spPr>
        <p:txBody>
          <a:bodyPr>
            <a:normAutofit/>
          </a:bodyPr>
          <a:lstStyle>
            <a:lvl1pPr marL="0" indent="0" algn="l">
              <a:buNone/>
              <a:defRPr sz="2200" b="1"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155576" y="-342900"/>
            <a:ext cx="1076325" cy="714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Picture Placeholder 10"/>
          <p:cNvSpPr>
            <a:spLocks noGrp="1"/>
          </p:cNvSpPr>
          <p:nvPr>
            <p:ph type="pic" sz="quarter" idx="10" hasCustomPrompt="1"/>
          </p:nvPr>
        </p:nvSpPr>
        <p:spPr>
          <a:xfrm>
            <a:off x="395537" y="4268763"/>
            <a:ext cx="1295375" cy="679252"/>
          </a:xfrm>
        </p:spPr>
        <p:txBody>
          <a:bodyPr>
            <a:normAutofit/>
          </a:bodyPr>
          <a:lstStyle>
            <a:lvl1pPr marL="0" indent="0" algn="ctr">
              <a:buFontTx/>
              <a:buNone/>
              <a:defRPr sz="18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5724129" y="4245936"/>
            <a:ext cx="3168352" cy="702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9" name="Group 8"/>
          <p:cNvGrpSpPr/>
          <p:nvPr userDrawn="1"/>
        </p:nvGrpSpPr>
        <p:grpSpPr>
          <a:xfrm>
            <a:off x="18230283" y="30189672"/>
            <a:ext cx="9924896" cy="133623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18382683" y="30303972"/>
            <a:ext cx="9924896" cy="133623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18535083" y="30418272"/>
            <a:ext cx="9924896" cy="133623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18687483" y="30532572"/>
            <a:ext cx="9924896" cy="133623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171950" rtl="0" eaLnBrk="1" fontAlgn="base" latinLnBrk="0" hangingPunct="1">
                <a:lnSpc>
                  <a:spcPct val="100000"/>
                </a:lnSpc>
                <a:spcBef>
                  <a:spcPct val="0"/>
                </a:spcBef>
                <a:spcAft>
                  <a:spcPct val="0"/>
                </a:spcAft>
                <a:buClrTx/>
                <a:buSzTx/>
                <a:buFontTx/>
                <a:buNone/>
                <a:tabLst/>
              </a:pPr>
              <a:endParaRPr kumimoji="0" lang="en-US" sz="8200"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9144000" cy="4176000"/>
          </a:xfrm>
          <a:prstGeom prst="rect">
            <a:avLst/>
          </a:prstGeom>
        </p:spPr>
      </p:pic>
      <p:pic>
        <p:nvPicPr>
          <p:cNvPr id="23" name="Picture 5">
            <a:extLst>
              <a:ext uri="{FF2B5EF4-FFF2-40B4-BE49-F238E27FC236}">
                <a16:creationId xmlns:a16="http://schemas.microsoft.com/office/drawing/2014/main" id="{811F0D9A-94BA-EE48-9317-87017801B2B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32163" y="4302793"/>
            <a:ext cx="3627746" cy="744154"/>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5" name="Rectangle 4"/>
          <p:cNvSpPr/>
          <p:nvPr userDrawn="1"/>
        </p:nvSpPr>
        <p:spPr>
          <a:xfrm>
            <a:off x="0" y="0"/>
            <a:ext cx="9144000" cy="51435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title"/>
          </p:nvPr>
        </p:nvSpPr>
        <p:spPr>
          <a:xfrm>
            <a:off x="457200" y="57150"/>
            <a:ext cx="7543800" cy="342900"/>
          </a:xfrm>
        </p:spPr>
        <p:txBody>
          <a:bodyPr>
            <a:noAutofit/>
          </a:bodyPr>
          <a:lstStyle>
            <a:lvl1pPr algn="l">
              <a:lnSpc>
                <a:spcPts val="3200"/>
              </a:lnSpc>
              <a:defRPr sz="3200" b="1">
                <a:latin typeface="Arial" panose="020B0604020202020204" pitchFamily="34" charset="0"/>
                <a:cs typeface="Arial" panose="020B0604020202020204" pitchFamily="34" charset="0"/>
              </a:defRPr>
            </a:lvl1pPr>
          </a:lstStyle>
          <a:p>
            <a:r>
              <a:rPr lang="de-DE"/>
              <a:t>Titelmasterformat durch Klicken bearbeiten</a:t>
            </a:r>
            <a:endParaRPr lang="en-GB" dirty="0"/>
          </a:p>
        </p:txBody>
      </p:sp>
      <p:sp>
        <p:nvSpPr>
          <p:cNvPr id="3" name="Content Placeholder 2"/>
          <p:cNvSpPr>
            <a:spLocks noGrp="1"/>
          </p:cNvSpPr>
          <p:nvPr>
            <p:ph idx="1"/>
          </p:nvPr>
        </p:nvSpPr>
        <p:spPr>
          <a:xfrm>
            <a:off x="457200" y="1059582"/>
            <a:ext cx="8229600" cy="3672408"/>
          </a:xfrm>
        </p:spPr>
        <p:txBody>
          <a:bodyPr/>
          <a:lstStyle>
            <a:lvl1pPr marL="342900" indent="-342900">
              <a:buFont typeface="Arial" panose="020B0604020202020204" pitchFamily="34" charset="0"/>
              <a:buChar char="•"/>
              <a:defRPr sz="24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a:defRPr/>
            </a:lvl4pPr>
            <a:lvl5pPr>
              <a:defRPr/>
            </a:lvl5pPr>
          </a:lstStyle>
          <a:p>
            <a:pPr lvl="0"/>
            <a:r>
              <a:rPr lang="de-DE"/>
              <a:t>Formatvorlagen des Textmasters bearbeiten</a:t>
            </a:r>
          </a:p>
          <a:p>
            <a:pPr lvl="1"/>
            <a:r>
              <a:rPr lang="de-DE"/>
              <a:t>Zweite Ebene</a:t>
            </a:r>
          </a:p>
          <a:p>
            <a:pPr lvl="2"/>
            <a:r>
              <a:rPr lang="de-DE"/>
              <a:t>Dritte Ebene</a:t>
            </a:r>
          </a:p>
        </p:txBody>
      </p:sp>
      <p:sp>
        <p:nvSpPr>
          <p:cNvPr id="8" name="Footer Placeholder 4"/>
          <p:cNvSpPr>
            <a:spLocks noGrp="1"/>
          </p:cNvSpPr>
          <p:nvPr>
            <p:ph type="ftr" sz="quarter" idx="11"/>
          </p:nvPr>
        </p:nvSpPr>
        <p:spPr>
          <a:xfrm>
            <a:off x="467544" y="4908928"/>
            <a:ext cx="8240228" cy="201104"/>
          </a:xfrm>
        </p:spPr>
        <p:txBody>
          <a:bodyPr/>
          <a:lstStyle>
            <a:lvl1pPr>
              <a:defRPr sz="1100">
                <a:solidFill>
                  <a:schemeClr val="tx1"/>
                </a:solidFill>
                <a:latin typeface="Arial" panose="020B0604020202020204" pitchFamily="34" charset="0"/>
                <a:cs typeface="Arial" panose="020B0604020202020204" pitchFamily="34" charset="0"/>
              </a:defRPr>
            </a:lvl1pPr>
          </a:lstStyle>
          <a:p>
            <a:pPr algn="r"/>
            <a:r>
              <a:rPr lang="en-GB" dirty="0"/>
              <a:t>S. Varoutis | WP PWIE Midterm Meeting 2023 | Online | 25-28 Sept. 2023 | Page </a:t>
            </a:r>
            <a:fld id="{6A6D9FA1-99C7-4910-8E32-B85D378B0060}" type="slidenum">
              <a:rPr lang="en-GB" smtClean="0"/>
              <a:pPr algn="r"/>
              <a:t>‹Nr.›</a:t>
            </a:fld>
            <a:endParaRPr lang="en-GB" dirty="0"/>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6416" y="70180"/>
            <a:ext cx="367958" cy="373990"/>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EB1851A-CFBC-47C7-80F8-04FF84B1759D}" type="datetimeFigureOut">
              <a:rPr lang="en-GB" smtClean="0"/>
              <a:pPr/>
              <a:t>10/04/2024</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6A6D9FA1-99C7-4910-8E32-B85D378B0060}" type="slidenum">
              <a:rPr lang="en-GB" smtClean="0"/>
              <a:pPr/>
              <a:t>‹Nr.›</a:t>
            </a:fld>
            <a:endParaRPr lang="en-GB"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hyperlink" Target="https://www.hpc.cineca.it/" TargetMode="External"/><Relationship Id="rId7" Type="http://schemas.openxmlformats.org/officeDocument/2006/relationships/image" Target="../media/image44.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s://www.nvidia.com/" TargetMode="External"/><Relationship Id="rId5" Type="http://schemas.openxmlformats.org/officeDocument/2006/relationships/image" Target="../media/image43.png"/><Relationship Id="rId4" Type="http://schemas.openxmlformats.org/officeDocument/2006/relationships/hyperlink" Target="https://www.hpc.cineca.it/hardware/marconi"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88/1361-6587/ac172b" TargetMode="External"/><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tiff"/><Relationship Id="rId1" Type="http://schemas.openxmlformats.org/officeDocument/2006/relationships/slideLayout" Target="../slideLayouts/slideLayout2.xml"/><Relationship Id="rId4" Type="http://schemas.openxmlformats.org/officeDocument/2006/relationships/image" Target="../media/image5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tiff"/><Relationship Id="rId7" Type="http://schemas.openxmlformats.org/officeDocument/2006/relationships/image" Target="../media/image63.png"/><Relationship Id="rId2" Type="http://schemas.openxmlformats.org/officeDocument/2006/relationships/image" Target="../media/image58.tiff"/><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idm.euro-fusion.org/?uid=2PPMQ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7.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jpeg"/><Relationship Id="rId3" Type="http://schemas.openxmlformats.org/officeDocument/2006/relationships/image" Target="../media/image14.gif"/><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hyperlink" Target="http://www.ipp.mpg.de/eng/index.html" TargetMode="Externa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tiff"/><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DIVGAS modelling of neutral particle gas dynamics and exhaust for DEMO</a:t>
            </a:r>
          </a:p>
        </p:txBody>
      </p:sp>
      <p:sp>
        <p:nvSpPr>
          <p:cNvPr id="3" name="Subtitle 2"/>
          <p:cNvSpPr>
            <a:spLocks noGrp="1"/>
          </p:cNvSpPr>
          <p:nvPr>
            <p:ph type="subTitle" idx="1"/>
          </p:nvPr>
        </p:nvSpPr>
        <p:spPr>
          <a:xfrm>
            <a:off x="395536" y="3066805"/>
            <a:ext cx="6862514" cy="324036"/>
          </a:xfrm>
        </p:spPr>
        <p:txBody>
          <a:bodyPr>
            <a:noAutofit/>
          </a:bodyPr>
          <a:lstStyle/>
          <a:p>
            <a:r>
              <a:rPr lang="en-US" sz="1800" u="sng" dirty="0"/>
              <a:t>S. Varoutis</a:t>
            </a:r>
            <a:r>
              <a:rPr lang="en-US" sz="1800" dirty="0"/>
              <a:t>, C. Tantos, Y. Igitkhanov, C. Day</a:t>
            </a:r>
          </a:p>
          <a:p>
            <a:endParaRPr lang="en-US" sz="1800" dirty="0"/>
          </a:p>
          <a:p>
            <a:r>
              <a:rPr lang="en-GB" sz="1800" dirty="0"/>
              <a:t>WPPWIE Midterm Meeting 2024, VTT Finland, 9-11 Apr. 2024</a:t>
            </a:r>
            <a:endParaRPr lang="en-US" sz="1800" dirty="0"/>
          </a:p>
          <a:p>
            <a:endParaRPr lang="en-US" sz="1800" dirty="0"/>
          </a:p>
          <a:p>
            <a:endParaRPr lang="en-US" sz="1800" dirty="0"/>
          </a:p>
          <a:p>
            <a:endParaRPr lang="en-US" sz="1800" dirty="0"/>
          </a:p>
        </p:txBody>
      </p:sp>
      <p:pic>
        <p:nvPicPr>
          <p:cNvPr id="4" name="Picture 13" descr="KIT-Logo-rgb_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06" y="4371950"/>
            <a:ext cx="1368152" cy="63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74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Gas-surface interaction</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10</a:t>
            </a:fld>
            <a:endParaRPr lang="en-GB" dirty="0"/>
          </a:p>
        </p:txBody>
      </p:sp>
      <p:sp>
        <p:nvSpPr>
          <p:cNvPr id="15" name="Rechteck 7">
            <a:extLst>
              <a:ext uri="{FF2B5EF4-FFF2-40B4-BE49-F238E27FC236}">
                <a16:creationId xmlns:a16="http://schemas.microsoft.com/office/drawing/2014/main" id="{5B2923AA-D9C8-23B2-F61E-3069D6E2FD7F}"/>
              </a:ext>
            </a:extLst>
          </p:cNvPr>
          <p:cNvSpPr>
            <a:spLocks noChangeArrowheads="1"/>
          </p:cNvSpPr>
          <p:nvPr/>
        </p:nvSpPr>
        <p:spPr bwMode="auto">
          <a:xfrm>
            <a:off x="47625" y="1003600"/>
            <a:ext cx="8912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particle collisions with the solid walls are modeled using the advanced CLL kernel: </a:t>
            </a:r>
          </a:p>
        </p:txBody>
      </p:sp>
      <p:graphicFrame>
        <p:nvGraphicFramePr>
          <p:cNvPr id="1031" name="Object 7"/>
          <p:cNvGraphicFramePr>
            <a:graphicFrameLocks noChangeAspect="1"/>
          </p:cNvGraphicFramePr>
          <p:nvPr>
            <p:extLst>
              <p:ext uri="{D42A27DB-BD31-4B8C-83A1-F6EECF244321}">
                <p14:modId xmlns:p14="http://schemas.microsoft.com/office/powerpoint/2010/main" val="4054735520"/>
              </p:ext>
            </p:extLst>
          </p:nvPr>
        </p:nvGraphicFramePr>
        <p:xfrm>
          <a:off x="2624570" y="1377381"/>
          <a:ext cx="4318000" cy="609600"/>
        </p:xfrm>
        <a:graphic>
          <a:graphicData uri="http://schemas.openxmlformats.org/presentationml/2006/ole">
            <mc:AlternateContent xmlns:mc="http://schemas.openxmlformats.org/markup-compatibility/2006">
              <mc:Choice xmlns:v="urn:schemas-microsoft-com:vml" Requires="v">
                <p:oleObj name="Equation" r:id="rId2" imgW="4317840" imgH="609480" progId="Equation.DSMT4">
                  <p:embed/>
                </p:oleObj>
              </mc:Choice>
              <mc:Fallback>
                <p:oleObj name="Equation" r:id="rId2" imgW="4317840" imgH="609480" progId="Equation.DSMT4">
                  <p:embed/>
                  <p:pic>
                    <p:nvPicPr>
                      <p:cNvPr id="1031"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570" y="1377381"/>
                        <a:ext cx="4318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hteck 7">
            <a:extLst>
              <a:ext uri="{FF2B5EF4-FFF2-40B4-BE49-F238E27FC236}">
                <a16:creationId xmlns:a16="http://schemas.microsoft.com/office/drawing/2014/main" id="{5B2923AA-D9C8-23B2-F61E-3069D6E2FD7F}"/>
              </a:ext>
            </a:extLst>
          </p:cNvPr>
          <p:cNvSpPr>
            <a:spLocks noChangeArrowheads="1"/>
          </p:cNvSpPr>
          <p:nvPr/>
        </p:nvSpPr>
        <p:spPr bwMode="auto">
          <a:xfrm>
            <a:off x="38100" y="2080622"/>
            <a:ext cx="891257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Where </a:t>
            </a:r>
            <a:r>
              <a:rPr lang="en-US" altLang="de-DE" sz="1200" i="1" dirty="0">
                <a:cs typeface="Arial" panose="020B0604020202020204" pitchFamily="34" charset="0"/>
              </a:rPr>
              <a:t>R</a:t>
            </a:r>
            <a:r>
              <a:rPr lang="en-US" altLang="de-DE" sz="1200" i="1" baseline="-25000" dirty="0">
                <a:cs typeface="Arial" panose="020B0604020202020204" pitchFamily="34" charset="0"/>
              </a:rPr>
              <a:t>CLL</a:t>
            </a:r>
            <a:r>
              <a:rPr lang="en-US" altLang="de-DE" sz="1200" dirty="0">
                <a:cs typeface="Arial" panose="020B0604020202020204" pitchFamily="34" charset="0"/>
              </a:rPr>
              <a:t> is a complex kernel which depends on two coefficients (</a:t>
            </a:r>
            <a:r>
              <a:rPr lang="de-DE" sz="1200" dirty="0">
                <a:cs typeface="Arial" panose="020B0604020202020204" pitchFamily="34" charset="0"/>
              </a:rPr>
              <a:t>a</a:t>
            </a:r>
            <a:r>
              <a:rPr lang="de-DE" sz="1200" baseline="-25000" dirty="0">
                <a:cs typeface="Arial" panose="020B0604020202020204" pitchFamily="34" charset="0"/>
              </a:rPr>
              <a:t>t</a:t>
            </a:r>
            <a:r>
              <a:rPr lang="de-DE" sz="1200" dirty="0">
                <a:cs typeface="Arial" panose="020B0604020202020204" pitchFamily="34" charset="0"/>
              </a:rPr>
              <a:t>, a</a:t>
            </a:r>
            <a:r>
              <a:rPr lang="de-DE" sz="1200" baseline="-25000" dirty="0">
                <a:cs typeface="Arial" panose="020B0604020202020204" pitchFamily="34" charset="0"/>
              </a:rPr>
              <a:t>n</a:t>
            </a:r>
            <a:r>
              <a:rPr lang="en-US" altLang="de-DE" sz="1200" dirty="0">
                <a:cs typeface="Arial" panose="020B0604020202020204" pitchFamily="34" charset="0"/>
              </a:rPr>
              <a:t>), one for the tangential momentum and another for the kinetic energy</a:t>
            </a:r>
          </a:p>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Data for these coefficients for deuterium and impurities (Ne, </a:t>
            </a:r>
            <a:r>
              <a:rPr lang="en-US" altLang="de-DE" sz="1200" dirty="0" err="1">
                <a:cs typeface="Arial" panose="020B0604020202020204" pitchFamily="34" charset="0"/>
              </a:rPr>
              <a:t>Ar</a:t>
            </a:r>
            <a:r>
              <a:rPr lang="en-US" altLang="de-DE" sz="1200" dirty="0">
                <a:cs typeface="Arial" panose="020B0604020202020204" pitchFamily="34" charset="0"/>
              </a:rPr>
              <a:t>, He) were determined experimentally and are available in the literature</a:t>
            </a:r>
          </a:p>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Typical values for (</a:t>
            </a:r>
            <a:r>
              <a:rPr lang="de-DE" sz="1200" dirty="0">
                <a:cs typeface="Arial" panose="020B0604020202020204" pitchFamily="34" charset="0"/>
              </a:rPr>
              <a:t>a</a:t>
            </a:r>
            <a:r>
              <a:rPr lang="de-DE" sz="1200" baseline="-25000" dirty="0">
                <a:cs typeface="Arial" panose="020B0604020202020204" pitchFamily="34" charset="0"/>
              </a:rPr>
              <a:t>t</a:t>
            </a:r>
            <a:r>
              <a:rPr lang="de-DE" sz="1200" dirty="0">
                <a:cs typeface="Arial" panose="020B0604020202020204" pitchFamily="34" charset="0"/>
              </a:rPr>
              <a:t>, a</a:t>
            </a:r>
            <a:r>
              <a:rPr lang="de-DE" sz="1200" baseline="-25000" dirty="0">
                <a:cs typeface="Arial" panose="020B0604020202020204" pitchFamily="34" charset="0"/>
              </a:rPr>
              <a:t>n</a:t>
            </a:r>
            <a:r>
              <a:rPr lang="en-US" altLang="de-DE" sz="1200" dirty="0">
                <a:cs typeface="Arial" panose="020B0604020202020204" pitchFamily="34" charset="0"/>
              </a:rPr>
              <a:t>) extracted from experimental data are: He </a:t>
            </a:r>
            <a:r>
              <a:rPr lang="de-DE" altLang="de-DE" sz="1200" dirty="0">
                <a:cs typeface="Arial" panose="020B0604020202020204" pitchFamily="34" charset="0"/>
              </a:rPr>
              <a:t>(</a:t>
            </a:r>
            <a:r>
              <a:rPr lang="de-DE" sz="1200" dirty="0">
                <a:cs typeface="Arial" panose="020B0604020202020204" pitchFamily="34" charset="0"/>
              </a:rPr>
              <a:t>0.9,</a:t>
            </a:r>
            <a:r>
              <a:rPr lang="en-US" sz="1200" dirty="0">
                <a:cs typeface="Arial" panose="020B0604020202020204" pitchFamily="34" charset="0"/>
              </a:rPr>
              <a:t>0</a:t>
            </a:r>
            <a:r>
              <a:rPr lang="en-US" altLang="de-DE" sz="1200" dirty="0">
                <a:cs typeface="Arial" panose="020B0604020202020204" pitchFamily="34" charset="0"/>
              </a:rPr>
              <a:t>.1), </a:t>
            </a:r>
            <a:r>
              <a:rPr lang="en-US" altLang="de-DE" sz="1200" dirty="0" err="1">
                <a:cs typeface="Arial" panose="020B0604020202020204" pitchFamily="34" charset="0"/>
              </a:rPr>
              <a:t>Ar</a:t>
            </a:r>
            <a:r>
              <a:rPr lang="en-US" altLang="de-DE" sz="1200" dirty="0">
                <a:cs typeface="Arial" panose="020B0604020202020204" pitchFamily="34" charset="0"/>
              </a:rPr>
              <a:t> (0.96, 1.0), D</a:t>
            </a:r>
            <a:r>
              <a:rPr lang="en-US" altLang="de-DE" sz="1200" baseline="-25000" dirty="0">
                <a:cs typeface="Arial" panose="020B0604020202020204" pitchFamily="34" charset="0"/>
              </a:rPr>
              <a:t>2</a:t>
            </a:r>
            <a:r>
              <a:rPr lang="en-US" altLang="de-DE" sz="1200" dirty="0">
                <a:cs typeface="Arial" panose="020B0604020202020204" pitchFamily="34" charset="0"/>
              </a:rPr>
              <a:t> (0.95,0.1)  </a:t>
            </a:r>
            <a:endParaRPr lang="en-US" altLang="de-DE" sz="1200" i="1" baseline="-25000" dirty="0">
              <a:cs typeface="Arial" panose="020B0604020202020204" pitchFamily="34" charset="0"/>
            </a:endParaRPr>
          </a:p>
        </p:txBody>
      </p:sp>
      <p:grpSp>
        <p:nvGrpSpPr>
          <p:cNvPr id="34" name="Gruppieren 33"/>
          <p:cNvGrpSpPr/>
          <p:nvPr/>
        </p:nvGrpSpPr>
        <p:grpSpPr>
          <a:xfrm>
            <a:off x="352423" y="3627299"/>
            <a:ext cx="9253539" cy="1065676"/>
            <a:chOff x="242886" y="2689086"/>
            <a:chExt cx="9253539" cy="1065676"/>
          </a:xfrm>
        </p:grpSpPr>
        <p:grpSp>
          <p:nvGrpSpPr>
            <p:cNvPr id="24" name="Gruppieren 23"/>
            <p:cNvGrpSpPr/>
            <p:nvPr/>
          </p:nvGrpSpPr>
          <p:grpSpPr>
            <a:xfrm>
              <a:off x="6805613" y="2695529"/>
              <a:ext cx="2690812" cy="1043034"/>
              <a:chOff x="1518254" y="3047953"/>
              <a:chExt cx="3096610" cy="1181147"/>
            </a:xfrm>
          </p:grpSpPr>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8254" y="3047953"/>
                <a:ext cx="2309325" cy="1181147"/>
              </a:xfrm>
              <a:prstGeom prst="rect">
                <a:avLst/>
              </a:prstGeom>
            </p:spPr>
          </p:pic>
          <p:sp>
            <p:nvSpPr>
              <p:cNvPr id="30" name="Textfeld 29"/>
              <p:cNvSpPr txBox="1"/>
              <p:nvPr/>
            </p:nvSpPr>
            <p:spPr>
              <a:xfrm>
                <a:off x="3277402" y="3934963"/>
                <a:ext cx="1337462"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CLL</a:t>
                </a:r>
              </a:p>
            </p:txBody>
          </p:sp>
        </p:grpSp>
        <p:grpSp>
          <p:nvGrpSpPr>
            <p:cNvPr id="33" name="Gruppieren 32"/>
            <p:cNvGrpSpPr/>
            <p:nvPr/>
          </p:nvGrpSpPr>
          <p:grpSpPr>
            <a:xfrm>
              <a:off x="242886" y="2689086"/>
              <a:ext cx="7820589" cy="1065676"/>
              <a:chOff x="242886" y="2689086"/>
              <a:chExt cx="7820589" cy="1065676"/>
            </a:xfrm>
          </p:grpSpPr>
          <p:sp>
            <p:nvSpPr>
              <p:cNvPr id="26" name="Textfeld 25"/>
              <p:cNvSpPr txBox="1"/>
              <p:nvPr/>
            </p:nvSpPr>
            <p:spPr>
              <a:xfrm>
                <a:off x="6925476" y="2739575"/>
                <a:ext cx="1137999" cy="461665"/>
              </a:xfrm>
              <a:prstGeom prst="rect">
                <a:avLst/>
              </a:prstGeom>
              <a:noFill/>
            </p:spPr>
            <p:txBody>
              <a:bodyPr wrap="square" rtlCol="0">
                <a:spAutoFit/>
              </a:bodyPr>
              <a:lstStyle/>
              <a:p>
                <a:r>
                  <a:rPr lang="de-DE" sz="1200" dirty="0">
                    <a:solidFill>
                      <a:srgbClr val="FF0000"/>
                    </a:solidFill>
                    <a:latin typeface="Arial" panose="020B0604020202020204" pitchFamily="34" charset="0"/>
                    <a:cs typeface="Arial" panose="020B0604020202020204" pitchFamily="34" charset="0"/>
                  </a:rPr>
                  <a:t>a</a:t>
                </a:r>
                <a:r>
                  <a:rPr lang="de-DE" sz="1200" baseline="-25000" dirty="0">
                    <a:solidFill>
                      <a:srgbClr val="FF0000"/>
                    </a:solidFill>
                    <a:latin typeface="Arial" panose="020B0604020202020204" pitchFamily="34" charset="0"/>
                    <a:cs typeface="Arial" panose="020B0604020202020204" pitchFamily="34" charset="0"/>
                  </a:rPr>
                  <a:t>t</a:t>
                </a:r>
                <a:r>
                  <a:rPr lang="de-DE" sz="1200" dirty="0">
                    <a:solidFill>
                      <a:srgbClr val="FF0000"/>
                    </a:solidFill>
                    <a:latin typeface="Arial" panose="020B0604020202020204" pitchFamily="34" charset="0"/>
                    <a:cs typeface="Arial" panose="020B0604020202020204" pitchFamily="34" charset="0"/>
                  </a:rPr>
                  <a:t>: 0.5</a:t>
                </a:r>
              </a:p>
              <a:p>
                <a:r>
                  <a:rPr lang="de-DE" sz="1200" dirty="0">
                    <a:solidFill>
                      <a:srgbClr val="92D050"/>
                    </a:solidFill>
                    <a:latin typeface="Arial" panose="020B0604020202020204" pitchFamily="34" charset="0"/>
                    <a:cs typeface="Arial" panose="020B0604020202020204" pitchFamily="34" charset="0"/>
                  </a:rPr>
                  <a:t>a</a:t>
                </a:r>
                <a:r>
                  <a:rPr lang="de-DE" sz="1200" baseline="-25000" dirty="0">
                    <a:solidFill>
                      <a:srgbClr val="92D050"/>
                    </a:solidFill>
                    <a:latin typeface="Arial" panose="020B0604020202020204" pitchFamily="34" charset="0"/>
                    <a:cs typeface="Arial" panose="020B0604020202020204" pitchFamily="34" charset="0"/>
                  </a:rPr>
                  <a:t>n</a:t>
                </a:r>
                <a:r>
                  <a:rPr lang="de-DE" sz="1200" dirty="0">
                    <a:solidFill>
                      <a:srgbClr val="92D050"/>
                    </a:solidFill>
                    <a:latin typeface="Arial" panose="020B0604020202020204" pitchFamily="34" charset="0"/>
                    <a:cs typeface="Arial" panose="020B0604020202020204" pitchFamily="34" charset="0"/>
                  </a:rPr>
                  <a:t>: 0.5</a:t>
                </a:r>
              </a:p>
            </p:txBody>
          </p:sp>
          <p:grpSp>
            <p:nvGrpSpPr>
              <p:cNvPr id="32" name="Gruppieren 31"/>
              <p:cNvGrpSpPr/>
              <p:nvPr/>
            </p:nvGrpSpPr>
            <p:grpSpPr>
              <a:xfrm>
                <a:off x="242886" y="2690767"/>
                <a:ext cx="2505639" cy="1063995"/>
                <a:chOff x="242886" y="2690767"/>
                <a:chExt cx="2505639" cy="1063995"/>
              </a:xfrm>
            </p:grpSpPr>
            <p:grpSp>
              <p:nvGrpSpPr>
                <p:cNvPr id="18" name="Gruppieren 17"/>
                <p:cNvGrpSpPr/>
                <p:nvPr/>
              </p:nvGrpSpPr>
              <p:grpSpPr>
                <a:xfrm>
                  <a:off x="242886" y="2690767"/>
                  <a:ext cx="2143127" cy="1062084"/>
                  <a:chOff x="3919537" y="3686129"/>
                  <a:chExt cx="2346571" cy="1200197"/>
                </a:xfrm>
              </p:grpSpPr>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9537" y="3686129"/>
                    <a:ext cx="2346571" cy="1200197"/>
                  </a:xfrm>
                  <a:prstGeom prst="rect">
                    <a:avLst/>
                  </a:prstGeom>
                </p:spPr>
              </p:pic>
              <p:sp>
                <p:nvSpPr>
                  <p:cNvPr id="21" name="Textfeld 20"/>
                  <p:cNvSpPr txBox="1"/>
                  <p:nvPr/>
                </p:nvSpPr>
                <p:spPr>
                  <a:xfrm>
                    <a:off x="3957797" y="3814064"/>
                    <a:ext cx="1119187" cy="439018"/>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a</a:t>
                    </a:r>
                    <a:r>
                      <a:rPr lang="de-DE" sz="1200" baseline="-25000" dirty="0">
                        <a:latin typeface="Arial" panose="020B0604020202020204" pitchFamily="34" charset="0"/>
                        <a:cs typeface="Arial" panose="020B0604020202020204" pitchFamily="34" charset="0"/>
                      </a:rPr>
                      <a:t>t</a:t>
                    </a:r>
                    <a:r>
                      <a:rPr lang="de-DE" sz="1200" dirty="0">
                        <a:latin typeface="Arial" panose="020B0604020202020204" pitchFamily="34" charset="0"/>
                        <a:cs typeface="Arial" panose="020B0604020202020204" pitchFamily="34" charset="0"/>
                      </a:rPr>
                      <a:t>: 0.0</a:t>
                    </a:r>
                  </a:p>
                  <a:p>
                    <a:r>
                      <a:rPr lang="de-DE" sz="1200" dirty="0">
                        <a:latin typeface="Arial" panose="020B0604020202020204" pitchFamily="34" charset="0"/>
                        <a:cs typeface="Arial" panose="020B0604020202020204" pitchFamily="34" charset="0"/>
                      </a:rPr>
                      <a:t>a</a:t>
                    </a:r>
                    <a:r>
                      <a:rPr lang="de-DE" sz="1200" baseline="-25000" dirty="0">
                        <a:latin typeface="Arial" panose="020B0604020202020204" pitchFamily="34" charset="0"/>
                        <a:cs typeface="Arial" panose="020B0604020202020204" pitchFamily="34" charset="0"/>
                      </a:rPr>
                      <a:t>n</a:t>
                    </a:r>
                    <a:r>
                      <a:rPr lang="de-DE" sz="1200" dirty="0">
                        <a:latin typeface="Arial" panose="020B0604020202020204" pitchFamily="34" charset="0"/>
                        <a:cs typeface="Arial" panose="020B0604020202020204" pitchFamily="34" charset="0"/>
                      </a:rPr>
                      <a:t>: 0.0</a:t>
                    </a:r>
                  </a:p>
                </p:txBody>
              </p:sp>
            </p:grpSp>
            <p:sp>
              <p:nvSpPr>
                <p:cNvPr id="27" name="Textfeld 26"/>
                <p:cNvSpPr txBox="1"/>
                <p:nvPr/>
              </p:nvSpPr>
              <p:spPr>
                <a:xfrm>
                  <a:off x="1610526" y="3477763"/>
                  <a:ext cx="1137999" cy="276999"/>
                </a:xfrm>
                <a:prstGeom prst="rect">
                  <a:avLst/>
                </a:prstGeom>
                <a:noFill/>
              </p:spPr>
              <p:txBody>
                <a:bodyPr wrap="square" rtlCol="0">
                  <a:spAutoFit/>
                </a:bodyPr>
                <a:lstStyle/>
                <a:p>
                  <a:r>
                    <a:rPr lang="de-DE" sz="1200" dirty="0" err="1">
                      <a:latin typeface="Arial" panose="020B0604020202020204" pitchFamily="34" charset="0"/>
                      <a:cs typeface="Arial" panose="020B0604020202020204" pitchFamily="34" charset="0"/>
                    </a:rPr>
                    <a:t>specular</a:t>
                  </a:r>
                  <a:endParaRPr lang="de-DE" sz="1200" dirty="0">
                    <a:latin typeface="Arial" panose="020B0604020202020204" pitchFamily="34" charset="0"/>
                    <a:cs typeface="Arial" panose="020B0604020202020204" pitchFamily="34" charset="0"/>
                  </a:endParaRPr>
                </a:p>
              </p:txBody>
            </p:sp>
          </p:grpSp>
          <p:grpSp>
            <p:nvGrpSpPr>
              <p:cNvPr id="31" name="Gruppieren 30"/>
              <p:cNvGrpSpPr/>
              <p:nvPr/>
            </p:nvGrpSpPr>
            <p:grpSpPr>
              <a:xfrm>
                <a:off x="2433599" y="2689086"/>
                <a:ext cx="2524163" cy="1054240"/>
                <a:chOff x="2576475" y="622160"/>
                <a:chExt cx="2867625" cy="1244748"/>
              </a:xfrm>
            </p:grpSpPr>
            <p:grpSp>
              <p:nvGrpSpPr>
                <p:cNvPr id="22" name="Gruppieren 21"/>
                <p:cNvGrpSpPr/>
                <p:nvPr/>
              </p:nvGrpSpPr>
              <p:grpSpPr>
                <a:xfrm>
                  <a:off x="2576475" y="622160"/>
                  <a:ext cx="2433675" cy="1244748"/>
                  <a:chOff x="428588" y="2646222"/>
                  <a:chExt cx="2433675" cy="1244748"/>
                </a:xfrm>
              </p:grpSpPr>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588" y="2646222"/>
                    <a:ext cx="2433675" cy="1244748"/>
                  </a:xfrm>
                  <a:prstGeom prst="rect">
                    <a:avLst/>
                  </a:prstGeom>
                </p:spPr>
              </p:pic>
              <p:sp>
                <p:nvSpPr>
                  <p:cNvPr id="19" name="Textfeld 18"/>
                  <p:cNvSpPr txBox="1"/>
                  <p:nvPr/>
                </p:nvSpPr>
                <p:spPr>
                  <a:xfrm>
                    <a:off x="514352" y="2728915"/>
                    <a:ext cx="1119187"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a</a:t>
                    </a:r>
                    <a:r>
                      <a:rPr lang="de-DE" sz="1200" baseline="-25000" dirty="0">
                        <a:latin typeface="Arial" panose="020B0604020202020204" pitchFamily="34" charset="0"/>
                        <a:cs typeface="Arial" panose="020B0604020202020204" pitchFamily="34" charset="0"/>
                      </a:rPr>
                      <a:t>t</a:t>
                    </a:r>
                    <a:r>
                      <a:rPr lang="de-DE" sz="1200" dirty="0">
                        <a:latin typeface="Arial" panose="020B0604020202020204" pitchFamily="34" charset="0"/>
                        <a:cs typeface="Arial" panose="020B0604020202020204" pitchFamily="34" charset="0"/>
                      </a:rPr>
                      <a:t>: 1.0</a:t>
                    </a:r>
                  </a:p>
                  <a:p>
                    <a:r>
                      <a:rPr lang="de-DE" sz="1200" dirty="0">
                        <a:latin typeface="Arial" panose="020B0604020202020204" pitchFamily="34" charset="0"/>
                        <a:cs typeface="Arial" panose="020B0604020202020204" pitchFamily="34" charset="0"/>
                      </a:rPr>
                      <a:t>a</a:t>
                    </a:r>
                    <a:r>
                      <a:rPr lang="de-DE" sz="1200" baseline="-25000" dirty="0">
                        <a:latin typeface="Arial" panose="020B0604020202020204" pitchFamily="34" charset="0"/>
                        <a:cs typeface="Arial" panose="020B0604020202020204" pitchFamily="34" charset="0"/>
                      </a:rPr>
                      <a:t>n</a:t>
                    </a:r>
                    <a:r>
                      <a:rPr lang="de-DE" sz="1200" dirty="0">
                        <a:latin typeface="Arial" panose="020B0604020202020204" pitchFamily="34" charset="0"/>
                        <a:cs typeface="Arial" panose="020B0604020202020204" pitchFamily="34" charset="0"/>
                      </a:rPr>
                      <a:t>: 1.0</a:t>
                    </a:r>
                  </a:p>
                </p:txBody>
              </p:sp>
            </p:grpSp>
            <p:sp>
              <p:nvSpPr>
                <p:cNvPr id="28" name="Textfeld 27"/>
                <p:cNvSpPr txBox="1"/>
                <p:nvPr/>
              </p:nvSpPr>
              <p:spPr>
                <a:xfrm>
                  <a:off x="4306101" y="1568001"/>
                  <a:ext cx="1137999"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diffuse</a:t>
                  </a:r>
                </a:p>
              </p:txBody>
            </p:sp>
          </p:grpSp>
          <p:grpSp>
            <p:nvGrpSpPr>
              <p:cNvPr id="25" name="Gruppieren 24"/>
              <p:cNvGrpSpPr/>
              <p:nvPr/>
            </p:nvGrpSpPr>
            <p:grpSpPr>
              <a:xfrm>
                <a:off x="4614863" y="2689121"/>
                <a:ext cx="2486025" cy="1063734"/>
                <a:chOff x="5157787" y="626959"/>
                <a:chExt cx="2824164" cy="1256000"/>
              </a:xfrm>
            </p:grpSpPr>
            <p:grpSp>
              <p:nvGrpSpPr>
                <p:cNvPr id="20" name="Gruppieren 19"/>
                <p:cNvGrpSpPr/>
                <p:nvPr/>
              </p:nvGrpSpPr>
              <p:grpSpPr>
                <a:xfrm>
                  <a:off x="5157787" y="626959"/>
                  <a:ext cx="2824164" cy="1244748"/>
                  <a:chOff x="3095625" y="3860697"/>
                  <a:chExt cx="2824164" cy="1244748"/>
                </a:xfrm>
              </p:grpSpPr>
              <p:pic>
                <p:nvPicPr>
                  <p:cNvPr id="3" name="Grafik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5625" y="3860697"/>
                    <a:ext cx="2433675" cy="1244748"/>
                  </a:xfrm>
                  <a:prstGeom prst="rect">
                    <a:avLst/>
                  </a:prstGeom>
                </p:spPr>
              </p:pic>
              <p:sp>
                <p:nvSpPr>
                  <p:cNvPr id="23" name="Textfeld 22"/>
                  <p:cNvSpPr txBox="1"/>
                  <p:nvPr/>
                </p:nvSpPr>
                <p:spPr>
                  <a:xfrm>
                    <a:off x="4800602" y="3957640"/>
                    <a:ext cx="1119187"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a</a:t>
                    </a:r>
                    <a:r>
                      <a:rPr lang="de-DE" sz="1200" baseline="-25000" dirty="0">
                        <a:latin typeface="Arial" panose="020B0604020202020204" pitchFamily="34" charset="0"/>
                        <a:cs typeface="Arial" panose="020B0604020202020204" pitchFamily="34" charset="0"/>
                      </a:rPr>
                      <a:t>t</a:t>
                    </a:r>
                    <a:r>
                      <a:rPr lang="de-DE" sz="1200" dirty="0">
                        <a:latin typeface="Arial" panose="020B0604020202020204" pitchFamily="34" charset="0"/>
                        <a:cs typeface="Arial" panose="020B0604020202020204" pitchFamily="34" charset="0"/>
                      </a:rPr>
                      <a:t>: 2.0</a:t>
                    </a:r>
                  </a:p>
                  <a:p>
                    <a:r>
                      <a:rPr lang="de-DE" sz="1200" dirty="0">
                        <a:latin typeface="Arial" panose="020B0604020202020204" pitchFamily="34" charset="0"/>
                        <a:cs typeface="Arial" panose="020B0604020202020204" pitchFamily="34" charset="0"/>
                      </a:rPr>
                      <a:t>a</a:t>
                    </a:r>
                    <a:r>
                      <a:rPr lang="de-DE" sz="1200" baseline="-25000" dirty="0">
                        <a:latin typeface="Arial" panose="020B0604020202020204" pitchFamily="34" charset="0"/>
                        <a:cs typeface="Arial" panose="020B0604020202020204" pitchFamily="34" charset="0"/>
                      </a:rPr>
                      <a:t>n</a:t>
                    </a:r>
                    <a:r>
                      <a:rPr lang="de-DE" sz="1200" dirty="0">
                        <a:latin typeface="Arial" panose="020B0604020202020204" pitchFamily="34" charset="0"/>
                        <a:cs typeface="Arial" panose="020B0604020202020204" pitchFamily="34" charset="0"/>
                      </a:rPr>
                      <a:t>: 0.0</a:t>
                    </a:r>
                  </a:p>
                </p:txBody>
              </p:sp>
            </p:grpSp>
            <p:sp>
              <p:nvSpPr>
                <p:cNvPr id="29" name="Textfeld 28"/>
                <p:cNvSpPr txBox="1"/>
                <p:nvPr/>
              </p:nvSpPr>
              <p:spPr>
                <a:xfrm>
                  <a:off x="6281052" y="1555893"/>
                  <a:ext cx="1419564" cy="327066"/>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back-</a:t>
                  </a:r>
                  <a:r>
                    <a:rPr lang="de-DE" sz="1200" dirty="0" err="1">
                      <a:latin typeface="Arial" panose="020B0604020202020204" pitchFamily="34" charset="0"/>
                      <a:cs typeface="Arial" panose="020B0604020202020204" pitchFamily="34" charset="0"/>
                    </a:rPr>
                    <a:t>scattering</a:t>
                  </a:r>
                  <a:endParaRPr lang="de-DE" sz="1200" dirty="0">
                    <a:latin typeface="Arial" panose="020B0604020202020204" pitchFamily="34" charset="0"/>
                    <a:cs typeface="Arial" panose="020B0604020202020204" pitchFamily="34" charset="0"/>
                  </a:endParaRPr>
                </a:p>
              </p:txBody>
            </p:sp>
          </p:grpSp>
        </p:grpSp>
      </p:grpSp>
    </p:spTree>
    <p:extLst>
      <p:ext uri="{BB962C8B-B14F-4D97-AF65-F5344CB8AC3E}">
        <p14:creationId xmlns:p14="http://schemas.microsoft.com/office/powerpoint/2010/main" val="116070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Benchmark</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11</a:t>
            </a:fld>
            <a:endParaRPr lang="en-GB" dirty="0"/>
          </a:p>
        </p:txBody>
      </p:sp>
      <p:pic>
        <p:nvPicPr>
          <p:cNvPr id="5" name="Picture 2"/>
          <p:cNvPicPr/>
          <p:nvPr/>
        </p:nvPicPr>
        <p:blipFill>
          <a:blip r:embed="rId2"/>
          <a:stretch/>
        </p:blipFill>
        <p:spPr>
          <a:xfrm>
            <a:off x="5542275" y="1573855"/>
            <a:ext cx="2957512" cy="1547693"/>
          </a:xfrm>
          <a:prstGeom prst="rect">
            <a:avLst/>
          </a:prstGeom>
          <a:ln w="9360">
            <a:noFill/>
          </a:ln>
        </p:spPr>
      </p:pic>
      <p:sp>
        <p:nvSpPr>
          <p:cNvPr id="6" name="CustomShape 3"/>
          <p:cNvSpPr/>
          <p:nvPr/>
        </p:nvSpPr>
        <p:spPr>
          <a:xfrm>
            <a:off x="109417" y="628770"/>
            <a:ext cx="8610120" cy="623768"/>
          </a:xfrm>
          <a:prstGeom prst="rect">
            <a:avLst/>
          </a:prstGeom>
          <a:noFill/>
          <a:ln w="9360">
            <a:noFill/>
          </a:ln>
        </p:spPr>
        <p:style>
          <a:lnRef idx="0">
            <a:scrgbClr r="0" g="0" b="0"/>
          </a:lnRef>
          <a:fillRef idx="0">
            <a:scrgbClr r="0" g="0" b="0"/>
          </a:fillRef>
          <a:effectRef idx="0">
            <a:scrgbClr r="0" g="0" b="0"/>
          </a:effectRef>
          <a:fontRef idx="minor"/>
        </p:style>
        <p:txBody>
          <a:bodyPr lIns="0" tIns="0" rIns="0" bIns="0">
            <a:noAutofit/>
          </a:bodyPr>
          <a:lstStyle/>
          <a:p>
            <a:pPr marL="358775" lvl="1" indent="-179388" algn="just">
              <a:lnSpc>
                <a:spcPct val="100000"/>
              </a:lnSpc>
              <a:spcBef>
                <a:spcPct val="50000"/>
              </a:spcBef>
              <a:spcAft>
                <a:spcPts val="600"/>
              </a:spcAft>
              <a:buClr>
                <a:schemeClr val="accent1"/>
              </a:buClr>
              <a:buSzPct val="150000"/>
              <a:buFont typeface="Wingdings" panose="05000000000000000000" pitchFamily="2" charset="2"/>
              <a:buChar char="§"/>
            </a:pPr>
            <a:r>
              <a:rPr lang="en-US" sz="1200" dirty="0">
                <a:latin typeface="Arial" panose="020B0604020202020204" pitchFamily="34" charset="0"/>
                <a:cs typeface="Arial" panose="020B0604020202020204" pitchFamily="34" charset="0"/>
              </a:rPr>
              <a:t>The classical Fourier problem (see the flow set-up shown below) is considered as benchmark in order to validate the accuracy of the CLL implementation in the DIVGAS code (one of the KIT tasks </a:t>
            </a:r>
            <a:r>
              <a:rPr lang="en-US" sz="1200">
                <a:latin typeface="Arial" panose="020B0604020202020204" pitchFamily="34" charset="0"/>
                <a:cs typeface="Arial" panose="020B0604020202020204" pitchFamily="34" charset="0"/>
              </a:rPr>
              <a:t>under WPPWIE</a:t>
            </a:r>
            <a:r>
              <a:rPr lang="en-US" sz="1200" dirty="0">
                <a:latin typeface="Arial" panose="020B0604020202020204" pitchFamily="34" charset="0"/>
                <a:cs typeface="Arial" panose="020B0604020202020204" pitchFamily="34" charset="0"/>
              </a:rPr>
              <a:t>) by performing comparison with existing data in the literature</a:t>
            </a:r>
          </a:p>
        </p:txBody>
      </p:sp>
      <p:sp>
        <p:nvSpPr>
          <p:cNvPr id="8" name="CustomShape 5"/>
          <p:cNvSpPr/>
          <p:nvPr/>
        </p:nvSpPr>
        <p:spPr>
          <a:xfrm>
            <a:off x="380880" y="914400"/>
            <a:ext cx="7924320" cy="1676160"/>
          </a:xfrm>
          <a:prstGeom prst="rect">
            <a:avLst/>
          </a:prstGeom>
          <a:noFill/>
          <a:ln w="9360">
            <a:noFill/>
          </a:ln>
        </p:spPr>
        <p:style>
          <a:lnRef idx="0">
            <a:scrgbClr r="0" g="0" b="0"/>
          </a:lnRef>
          <a:fillRef idx="0">
            <a:scrgbClr r="0" g="0" b="0"/>
          </a:fillRef>
          <a:effectRef idx="0">
            <a:scrgbClr r="0" g="0" b="0"/>
          </a:effectRef>
          <a:fontRef idx="minor"/>
        </p:style>
      </p:sp>
      <p:sp>
        <p:nvSpPr>
          <p:cNvPr id="14" name="CustomShape 9"/>
          <p:cNvSpPr/>
          <p:nvPr/>
        </p:nvSpPr>
        <p:spPr>
          <a:xfrm>
            <a:off x="73052" y="3729763"/>
            <a:ext cx="8392217" cy="445670"/>
          </a:xfrm>
          <a:prstGeom prst="rect">
            <a:avLst/>
          </a:prstGeom>
          <a:solidFill>
            <a:schemeClr val="bg1"/>
          </a:solidFill>
          <a:ln w="12600">
            <a:noFill/>
          </a:ln>
        </p:spPr>
        <p:style>
          <a:lnRef idx="0">
            <a:scrgbClr r="0" g="0" b="0"/>
          </a:lnRef>
          <a:fillRef idx="0">
            <a:scrgbClr r="0" g="0" b="0"/>
          </a:fillRef>
          <a:effectRef idx="0">
            <a:scrgbClr r="0" g="0" b="0"/>
          </a:effectRef>
          <a:fontRef idx="minor"/>
        </p:style>
        <p:txBody>
          <a:bodyPr wrap="square" lIns="75600" tIns="37800" rIns="75600" bIns="37800">
            <a:spAutoFit/>
          </a:bodyPr>
          <a:lstStyle/>
          <a:p>
            <a:pPr marL="358775" lvl="1" indent="-179388" algn="just">
              <a:spcBef>
                <a:spcPct val="50000"/>
              </a:spcBef>
              <a:spcAft>
                <a:spcPts val="600"/>
              </a:spcAft>
              <a:buClr>
                <a:schemeClr val="accent1"/>
              </a:buClr>
              <a:buSzPct val="150000"/>
              <a:buFont typeface="Wingdings" panose="05000000000000000000" pitchFamily="2" charset="2"/>
              <a:buChar char="§"/>
            </a:pPr>
            <a:r>
              <a:rPr lang="en-US" sz="1200" dirty="0">
                <a:solidFill>
                  <a:srgbClr val="FF0000"/>
                </a:solidFill>
                <a:latin typeface="Arial" panose="020B0604020202020204" pitchFamily="34" charset="0"/>
                <a:cs typeface="Arial" panose="020B0604020202020204" pitchFamily="34" charset="0"/>
              </a:rPr>
              <a:t>Very good agreement is observed in a wide range of the coefficients a</a:t>
            </a:r>
            <a:r>
              <a:rPr lang="en-US" sz="1200" baseline="-25000" dirty="0">
                <a:solidFill>
                  <a:srgbClr val="FF0000"/>
                </a:solidFill>
                <a:latin typeface="Arial" panose="020B0604020202020204" pitchFamily="34" charset="0"/>
                <a:cs typeface="Arial" panose="020B0604020202020204" pitchFamily="34" charset="0"/>
              </a:rPr>
              <a:t>n</a:t>
            </a:r>
            <a:r>
              <a:rPr lang="en-US" sz="1200" dirty="0">
                <a:solidFill>
                  <a:srgbClr val="FF0000"/>
                </a:solidFill>
                <a:latin typeface="Arial" panose="020B0604020202020204" pitchFamily="34" charset="0"/>
                <a:cs typeface="Arial" panose="020B0604020202020204" pitchFamily="34" charset="0"/>
              </a:rPr>
              <a:t> and a</a:t>
            </a:r>
            <a:r>
              <a:rPr lang="en-US" sz="1200" baseline="-25000" dirty="0">
                <a:solidFill>
                  <a:srgbClr val="FF0000"/>
                </a:solidFill>
                <a:latin typeface="Arial" panose="020B0604020202020204" pitchFamily="34" charset="0"/>
                <a:cs typeface="Arial" panose="020B0604020202020204" pitchFamily="34" charset="0"/>
              </a:rPr>
              <a:t>t</a:t>
            </a:r>
            <a:r>
              <a:rPr lang="en-US" sz="1200" dirty="0">
                <a:solidFill>
                  <a:srgbClr val="FF0000"/>
                </a:solidFill>
                <a:latin typeface="Arial" panose="020B0604020202020204" pitchFamily="34" charset="0"/>
                <a:cs typeface="Arial" panose="020B0604020202020204" pitchFamily="34" charset="0"/>
              </a:rPr>
              <a:t> – Maximum relative deviation less than 0.9%</a:t>
            </a:r>
          </a:p>
        </p:txBody>
      </p:sp>
      <p:sp>
        <p:nvSpPr>
          <p:cNvPr id="15" name="Rectangle 3"/>
          <p:cNvSpPr txBox="1">
            <a:spLocks noChangeArrowheads="1"/>
          </p:cNvSpPr>
          <p:nvPr/>
        </p:nvSpPr>
        <p:spPr bwMode="auto">
          <a:xfrm>
            <a:off x="290660" y="4626122"/>
            <a:ext cx="4823382" cy="228600"/>
          </a:xfrm>
          <a:prstGeom prst="rect">
            <a:avLst/>
          </a:prstGeom>
          <a:noFill/>
          <a:ln w="9525">
            <a:noFill/>
            <a:miter lim="800000"/>
            <a:headEnd/>
            <a:tailEnd/>
          </a:ln>
        </p:spPr>
        <p:txBody>
          <a:bodyPr lIns="0" tIns="0" rIns="0" bIns="0"/>
          <a:lstStyle/>
          <a:p>
            <a:pPr eaLnBrk="1" fontAlgn="auto" hangingPunct="1">
              <a:spcBef>
                <a:spcPct val="20000"/>
              </a:spcBef>
              <a:spcAft>
                <a:spcPts val="0"/>
              </a:spcAft>
              <a:defRPr/>
            </a:pPr>
            <a:r>
              <a:rPr lang="en-US" sz="1200" kern="0" dirty="0">
                <a:latin typeface="Arial" panose="020B0604020202020204" pitchFamily="34" charset="0"/>
                <a:cs typeface="Arial" panose="020B0604020202020204" pitchFamily="34" charset="0"/>
              </a:rPr>
              <a:t>[1] M. Vargas et al., AIP Conference Proceedings 1333, 354 (2011)</a:t>
            </a:r>
            <a:endParaRPr lang="en-CA" sz="1200" kern="0" dirty="0">
              <a:latin typeface="Arial" panose="020B0604020202020204" pitchFamily="34" charset="0"/>
              <a:cs typeface="Arial" panose="020B0604020202020204" pitchFamily="34" charset="0"/>
            </a:endParaRPr>
          </a:p>
        </p:txBody>
      </p:sp>
      <p:pic>
        <p:nvPicPr>
          <p:cNvPr id="17" name="Picture 23" descr="an.png"/>
          <p:cNvPicPr>
            <a:picLocks noChangeAspect="1"/>
          </p:cNvPicPr>
          <p:nvPr/>
        </p:nvPicPr>
        <p:blipFill>
          <a:blip r:embed="rId3" cstate="print">
            <a:extLst>
              <a:ext uri="{28A0092B-C50C-407E-A947-70E740481C1C}">
                <a14:useLocalDpi xmlns:a14="http://schemas.microsoft.com/office/drawing/2010/main" val="0"/>
              </a:ext>
            </a:extLst>
          </a:blip>
          <a:srcRect l="2390" t="8888" r="7426" b="1556"/>
          <a:stretch>
            <a:fillRect/>
          </a:stretch>
        </p:blipFill>
        <p:spPr bwMode="auto">
          <a:xfrm>
            <a:off x="305750" y="1383381"/>
            <a:ext cx="2345792" cy="207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descr="at.png"/>
          <p:cNvPicPr>
            <a:picLocks noChangeAspect="1"/>
          </p:cNvPicPr>
          <p:nvPr/>
        </p:nvPicPr>
        <p:blipFill>
          <a:blip r:embed="rId4" cstate="print">
            <a:extLst>
              <a:ext uri="{28A0092B-C50C-407E-A947-70E740481C1C}">
                <a14:useLocalDpi xmlns:a14="http://schemas.microsoft.com/office/drawing/2010/main" val="0"/>
              </a:ext>
            </a:extLst>
          </a:blip>
          <a:srcRect l="2489" t="9222" r="7130" b="1334"/>
          <a:stretch>
            <a:fillRect/>
          </a:stretch>
        </p:blipFill>
        <p:spPr bwMode="auto">
          <a:xfrm>
            <a:off x="2919984" y="1409339"/>
            <a:ext cx="2359025" cy="207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598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Atomic</a:t>
            </a:r>
            <a:r>
              <a:rPr lang="de-DE" dirty="0"/>
              <a:t> &amp; </a:t>
            </a:r>
            <a:r>
              <a:rPr lang="de-DE" dirty="0" err="1"/>
              <a:t>Molecular</a:t>
            </a:r>
            <a:r>
              <a:rPr lang="de-DE" dirty="0"/>
              <a:t> </a:t>
            </a:r>
            <a:r>
              <a:rPr lang="de-DE" dirty="0" err="1"/>
              <a:t>processes</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12</a:t>
            </a:fld>
            <a:endParaRPr lang="en-GB" dirty="0"/>
          </a:p>
        </p:txBody>
      </p:sp>
      <mc:AlternateContent xmlns:mc="http://schemas.openxmlformats.org/markup-compatibility/2006" xmlns:a14="http://schemas.microsoft.com/office/drawing/2010/main">
        <mc:Choice Requires="a14">
          <p:sp>
            <p:nvSpPr>
              <p:cNvPr id="5" name="Inhaltsplatzhalter 2"/>
              <p:cNvSpPr>
                <a:spLocks noGrp="1"/>
              </p:cNvSpPr>
              <p:nvPr>
                <p:ph idx="1"/>
              </p:nvPr>
            </p:nvSpPr>
            <p:spPr>
              <a:xfrm>
                <a:off x="194344" y="910803"/>
                <a:ext cx="8482931" cy="2280072"/>
              </a:xfrm>
            </p:spPr>
            <p:txBody>
              <a:bodyPr>
                <a:normAutofit/>
              </a:bodyPr>
              <a:lstStyle/>
              <a:p>
                <a:pPr marL="180975" indent="-180975">
                  <a:buClr>
                    <a:schemeClr val="accent1"/>
                  </a:buClr>
                  <a:buSzPct val="150000"/>
                  <a:buFont typeface="Wingdings" panose="05000000000000000000" pitchFamily="2" charset="2"/>
                  <a:buChar char="§"/>
                </a:pPr>
                <a:r>
                  <a:rPr lang="de-DE" sz="1200" dirty="0"/>
                  <a:t>The rate </a:t>
                </a:r>
                <a:r>
                  <a:rPr lang="de-DE" sz="1200" dirty="0" err="1"/>
                  <a:t>of</a:t>
                </a:r>
                <a:r>
                  <a:rPr lang="de-DE" sz="1200" dirty="0"/>
                  <a:t> </a:t>
                </a:r>
                <a:r>
                  <a:rPr lang="de-DE" sz="1200" dirty="0" err="1"/>
                  <a:t>change</a:t>
                </a:r>
                <a:r>
                  <a:rPr lang="de-DE" sz="1200" dirty="0"/>
                  <a:t> in </a:t>
                </a:r>
                <a:r>
                  <a:rPr lang="de-DE" sz="1200" dirty="0" err="1"/>
                  <a:t>the</a:t>
                </a:r>
                <a:r>
                  <a:rPr lang="de-DE" sz="1200" dirty="0"/>
                  <a:t> </a:t>
                </a:r>
                <a:r>
                  <a:rPr lang="de-DE" sz="1200" dirty="0" err="1"/>
                  <a:t>number</a:t>
                </a:r>
                <a:r>
                  <a:rPr lang="de-DE" sz="1200" dirty="0"/>
                  <a:t> </a:t>
                </a:r>
                <a:r>
                  <a:rPr lang="de-DE" sz="1200" dirty="0" err="1"/>
                  <a:t>density</a:t>
                </a:r>
                <a:r>
                  <a:rPr lang="de-DE" sz="1200" dirty="0"/>
                  <a:t> </a:t>
                </a:r>
                <a:r>
                  <a:rPr lang="de-DE" sz="1200" dirty="0" err="1"/>
                  <a:t>of</a:t>
                </a:r>
                <a:r>
                  <a:rPr lang="de-DE" sz="1200" dirty="0"/>
                  <a:t> </a:t>
                </a:r>
                <a:r>
                  <a:rPr lang="de-DE" sz="1200" dirty="0" err="1"/>
                  <a:t>species</a:t>
                </a:r>
                <a:r>
                  <a:rPr lang="de-DE" sz="1200" dirty="0"/>
                  <a:t> A due </a:t>
                </a:r>
                <a:r>
                  <a:rPr lang="de-DE" sz="1200" dirty="0" err="1"/>
                  <a:t>to</a:t>
                </a:r>
                <a:r>
                  <a:rPr lang="de-DE" sz="1200" dirty="0"/>
                  <a:t> </a:t>
                </a:r>
                <a:r>
                  <a:rPr lang="de-DE" sz="1200" dirty="0" err="1"/>
                  <a:t>the</a:t>
                </a:r>
                <a:r>
                  <a:rPr lang="de-DE" sz="1200" dirty="0"/>
                  <a:t> </a:t>
                </a:r>
                <a:r>
                  <a:rPr lang="de-DE" sz="1200" dirty="0" err="1"/>
                  <a:t>bimolecular</a:t>
                </a:r>
                <a:r>
                  <a:rPr lang="de-DE" sz="1200" dirty="0"/>
                  <a:t> </a:t>
                </a:r>
                <a:r>
                  <a:rPr lang="de-DE" sz="1200" dirty="0" err="1"/>
                  <a:t>reaction</a:t>
                </a:r>
                <a:r>
                  <a:rPr lang="de-DE" sz="1200" dirty="0"/>
                  <a:t> </a:t>
                </a:r>
                <a14:m>
                  <m:oMath xmlns:m="http://schemas.openxmlformats.org/officeDocument/2006/math">
                    <m:r>
                      <m:rPr>
                        <m:sty m:val="p"/>
                      </m:rPr>
                      <a:rPr lang="de-DE" sz="1200">
                        <a:latin typeface="Cambria Math" panose="02040503050406030204" pitchFamily="18" charset="0"/>
                        <a:sym typeface="Symbol"/>
                      </a:rPr>
                      <m:t>A</m:t>
                    </m:r>
                    <m:r>
                      <a:rPr lang="de-DE" sz="1200">
                        <a:latin typeface="Cambria Math" panose="02040503050406030204" pitchFamily="18" charset="0"/>
                        <a:sym typeface="Symbol"/>
                      </a:rPr>
                      <m:t>+</m:t>
                    </m:r>
                    <m:r>
                      <m:rPr>
                        <m:sty m:val="p"/>
                      </m:rPr>
                      <a:rPr lang="de-DE" sz="1200">
                        <a:latin typeface="Cambria Math" panose="02040503050406030204" pitchFamily="18" charset="0"/>
                        <a:sym typeface="Symbol"/>
                      </a:rPr>
                      <m:t>B</m:t>
                    </m:r>
                    <m:groupChr>
                      <m:groupChrPr>
                        <m:chr m:val="→"/>
                        <m:vertJc m:val="bot"/>
                        <m:ctrlPr>
                          <a:rPr lang="de-DE" sz="1200" i="1">
                            <a:latin typeface="Cambria Math" panose="02040503050406030204" pitchFamily="18" charset="0"/>
                            <a:sym typeface="Symbol"/>
                          </a:rPr>
                        </m:ctrlPr>
                      </m:groupChrPr>
                      <m:e>
                        <m:r>
                          <m:rPr>
                            <m:nor/>
                          </m:rPr>
                          <a:rPr lang="de-DE" sz="1200">
                            <a:sym typeface="Symbol"/>
                          </a:rPr>
                          <m:t>k</m:t>
                        </m:r>
                      </m:e>
                    </m:groupChr>
                    <m:r>
                      <a:rPr lang="de-DE" sz="1200">
                        <a:latin typeface="Cambria Math" panose="02040503050406030204" pitchFamily="18" charset="0"/>
                        <a:sym typeface="Symbol"/>
                      </a:rPr>
                      <m:t>𝐶</m:t>
                    </m:r>
                    <m:r>
                      <a:rPr lang="de-DE" sz="1200">
                        <a:latin typeface="Cambria Math" panose="02040503050406030204" pitchFamily="18" charset="0"/>
                        <a:sym typeface="Symbol"/>
                      </a:rPr>
                      <m:t>+</m:t>
                    </m:r>
                    <m:r>
                      <a:rPr lang="de-DE" sz="1200">
                        <a:latin typeface="Cambria Math" panose="02040503050406030204" pitchFamily="18" charset="0"/>
                        <a:sym typeface="Symbol"/>
                      </a:rPr>
                      <m:t>𝐷</m:t>
                    </m:r>
                  </m:oMath>
                </a14:m>
                <a:r>
                  <a:rPr lang="de-DE" sz="1200" dirty="0"/>
                  <a:t>, </a:t>
                </a:r>
                <a:r>
                  <a:rPr lang="de-DE" sz="1200" dirty="0" err="1">
                    <a:sym typeface="Symbol"/>
                  </a:rPr>
                  <a:t>with</a:t>
                </a:r>
                <a:r>
                  <a:rPr lang="de-DE" sz="1200" dirty="0">
                    <a:sym typeface="Symbol"/>
                  </a:rPr>
                  <a:t> </a:t>
                </a:r>
                <a:r>
                  <a:rPr lang="de-DE" sz="1200" dirty="0" err="1">
                    <a:sym typeface="Symbol"/>
                  </a:rPr>
                  <a:t>reaction</a:t>
                </a:r>
                <a:r>
                  <a:rPr lang="de-DE" sz="1200" dirty="0">
                    <a:sym typeface="Symbol"/>
                  </a:rPr>
                  <a:t> rate </a:t>
                </a:r>
                <a:r>
                  <a:rPr lang="de-DE" sz="1200" dirty="0" err="1">
                    <a:sym typeface="Symbol"/>
                  </a:rPr>
                  <a:t>coefficient</a:t>
                </a:r>
                <a:r>
                  <a:rPr lang="de-DE" sz="1200" dirty="0">
                    <a:sym typeface="Symbol"/>
                  </a:rPr>
                  <a:t> </a:t>
                </a:r>
                <a14:m>
                  <m:oMath xmlns:m="http://schemas.openxmlformats.org/officeDocument/2006/math">
                    <m:r>
                      <a:rPr lang="de-DE" sz="1200">
                        <a:latin typeface="Cambria Math" panose="02040503050406030204" pitchFamily="18" charset="0"/>
                        <a:sym typeface="Symbol"/>
                      </a:rPr>
                      <m:t>𝑘</m:t>
                    </m:r>
                    <m:r>
                      <a:rPr lang="de-DE" sz="1200">
                        <a:latin typeface="Cambria Math" panose="02040503050406030204" pitchFamily="18" charset="0"/>
                        <a:sym typeface="Symbol"/>
                      </a:rPr>
                      <m:t>(</m:t>
                    </m:r>
                    <m:r>
                      <a:rPr lang="de-DE" sz="1200">
                        <a:latin typeface="Cambria Math" panose="02040503050406030204" pitchFamily="18" charset="0"/>
                        <a:sym typeface="Symbol"/>
                      </a:rPr>
                      <m:t>𝑇</m:t>
                    </m:r>
                    <m:r>
                      <a:rPr lang="de-DE" sz="1200">
                        <a:latin typeface="Cambria Math" panose="02040503050406030204" pitchFamily="18" charset="0"/>
                        <a:sym typeface="Symbol"/>
                      </a:rPr>
                      <m:t>)</m:t>
                    </m:r>
                  </m:oMath>
                </a14:m>
                <a:r>
                  <a:rPr lang="de-DE" sz="1200" dirty="0"/>
                  <a:t>, </a:t>
                </a:r>
                <a:r>
                  <a:rPr lang="de-DE" sz="1200" dirty="0" err="1"/>
                  <a:t>can</a:t>
                </a:r>
                <a:r>
                  <a:rPr lang="de-DE" sz="1200" dirty="0"/>
                  <a:t> </a:t>
                </a:r>
                <a:r>
                  <a:rPr lang="de-DE" sz="1200" dirty="0" err="1"/>
                  <a:t>be</a:t>
                </a:r>
                <a:r>
                  <a:rPr lang="de-DE" sz="1200" dirty="0"/>
                  <a:t> </a:t>
                </a:r>
                <a:r>
                  <a:rPr lang="de-DE" sz="1200" dirty="0" err="1"/>
                  <a:t>expressed</a:t>
                </a:r>
                <a:r>
                  <a:rPr lang="de-DE" sz="1200" dirty="0"/>
                  <a:t> </a:t>
                </a:r>
                <a:r>
                  <a:rPr lang="de-DE" sz="1200" dirty="0" err="1"/>
                  <a:t>as</a:t>
                </a:r>
                <a:endParaRPr lang="de-DE" sz="1200" dirty="0"/>
              </a:p>
              <a:p>
                <a:pPr marL="0" indent="0" algn="ctr">
                  <a:buNone/>
                </a:pPr>
                <a14:m>
                  <m:oMathPara xmlns:m="http://schemas.openxmlformats.org/officeDocument/2006/math">
                    <m:oMathParaPr>
                      <m:jc m:val="centerGroup"/>
                    </m:oMathParaPr>
                    <m:oMath xmlns:m="http://schemas.openxmlformats.org/officeDocument/2006/math">
                      <m:f>
                        <m:fPr>
                          <m:ctrlPr>
                            <a:rPr lang="de-DE" sz="1200" i="1" smtClean="0">
                              <a:latin typeface="Cambria Math" panose="02040503050406030204" pitchFamily="18" charset="0"/>
                            </a:rPr>
                          </m:ctrlPr>
                        </m:fPr>
                        <m:num>
                          <m:r>
                            <a:rPr lang="de-DE" sz="1200" i="1" smtClean="0">
                              <a:latin typeface="Cambria Math"/>
                            </a:rPr>
                            <m:t>ⅆ</m:t>
                          </m:r>
                          <m:sSub>
                            <m:sSubPr>
                              <m:ctrlPr>
                                <a:rPr lang="de-DE" sz="1200" i="1" smtClean="0">
                                  <a:latin typeface="Cambria Math" panose="02040503050406030204" pitchFamily="18" charset="0"/>
                                </a:rPr>
                              </m:ctrlPr>
                            </m:sSubPr>
                            <m:e>
                              <m:r>
                                <a:rPr lang="de-DE" sz="1200" b="0" i="1" smtClean="0">
                                  <a:latin typeface="Cambria Math"/>
                                </a:rPr>
                                <m:t>𝑛</m:t>
                              </m:r>
                            </m:e>
                            <m:sub>
                              <m:r>
                                <a:rPr lang="de-DE" sz="1200" b="0" i="1" smtClean="0">
                                  <a:latin typeface="Cambria Math"/>
                                </a:rPr>
                                <m:t>𝐴</m:t>
                              </m:r>
                            </m:sub>
                          </m:sSub>
                        </m:num>
                        <m:den>
                          <m:r>
                            <a:rPr lang="de-DE" sz="1200" b="0" i="1" smtClean="0">
                              <a:latin typeface="Cambria Math"/>
                            </a:rPr>
                            <m:t>𝑑𝑡</m:t>
                          </m:r>
                        </m:den>
                      </m:f>
                      <m:r>
                        <a:rPr lang="de-DE" sz="1200" b="0" i="1" smtClean="0">
                          <a:latin typeface="Cambria Math"/>
                        </a:rPr>
                        <m:t>=−</m:t>
                      </m:r>
                      <m:sSub>
                        <m:sSubPr>
                          <m:ctrlPr>
                            <a:rPr lang="de-DE" sz="1200" i="1">
                              <a:latin typeface="Cambria Math" panose="02040503050406030204" pitchFamily="18" charset="0"/>
                            </a:rPr>
                          </m:ctrlPr>
                        </m:sSubPr>
                        <m:e>
                          <m:r>
                            <a:rPr lang="de-DE" sz="1200" i="1">
                              <a:latin typeface="Cambria Math"/>
                            </a:rPr>
                            <m:t>𝑛</m:t>
                          </m:r>
                        </m:e>
                        <m:sub>
                          <m:r>
                            <a:rPr lang="de-DE" sz="1200" i="1">
                              <a:latin typeface="Cambria Math"/>
                            </a:rPr>
                            <m:t>𝐴</m:t>
                          </m:r>
                        </m:sub>
                      </m:sSub>
                      <m:sSub>
                        <m:sSubPr>
                          <m:ctrlPr>
                            <a:rPr lang="de-DE" sz="1200" i="1">
                              <a:latin typeface="Cambria Math" panose="02040503050406030204" pitchFamily="18" charset="0"/>
                            </a:rPr>
                          </m:ctrlPr>
                        </m:sSubPr>
                        <m:e>
                          <m:r>
                            <a:rPr lang="de-DE" sz="1200" i="1">
                              <a:latin typeface="Cambria Math"/>
                            </a:rPr>
                            <m:t>𝑛</m:t>
                          </m:r>
                        </m:e>
                        <m:sub>
                          <m:r>
                            <a:rPr lang="de-DE" sz="1200" b="0" i="1" smtClean="0">
                              <a:latin typeface="Cambria Math"/>
                            </a:rPr>
                            <m:t>𝐵</m:t>
                          </m:r>
                        </m:sub>
                      </m:sSub>
                      <m:r>
                        <a:rPr lang="de-DE" sz="1200" i="1">
                          <a:latin typeface="Cambria Math"/>
                          <a:sym typeface="Symbol"/>
                        </a:rPr>
                        <m:t>𝑘</m:t>
                      </m:r>
                      <m:d>
                        <m:dPr>
                          <m:ctrlPr>
                            <a:rPr lang="de-DE" sz="1200" i="1">
                              <a:latin typeface="Cambria Math" panose="02040503050406030204" pitchFamily="18" charset="0"/>
                              <a:sym typeface="Symbol"/>
                            </a:rPr>
                          </m:ctrlPr>
                        </m:dPr>
                        <m:e>
                          <m:r>
                            <a:rPr lang="de-DE" sz="1200" i="1">
                              <a:latin typeface="Cambria Math"/>
                              <a:sym typeface="Symbol"/>
                            </a:rPr>
                            <m:t>𝑇</m:t>
                          </m:r>
                        </m:e>
                      </m:d>
                      <m:r>
                        <a:rPr lang="de-DE" sz="1200" b="0" i="1" smtClean="0">
                          <a:latin typeface="Cambria Math"/>
                          <a:sym typeface="Symbol"/>
                        </a:rPr>
                        <m:t>=</m:t>
                      </m:r>
                      <m:r>
                        <a:rPr lang="de-DE" sz="1200" i="1">
                          <a:latin typeface="Cambria Math"/>
                        </a:rPr>
                        <m:t>−</m:t>
                      </m:r>
                      <m:sSub>
                        <m:sSubPr>
                          <m:ctrlPr>
                            <a:rPr lang="de-DE" sz="1200" i="1">
                              <a:latin typeface="Cambria Math" panose="02040503050406030204" pitchFamily="18" charset="0"/>
                            </a:rPr>
                          </m:ctrlPr>
                        </m:sSubPr>
                        <m:e>
                          <m:r>
                            <a:rPr lang="de-DE" sz="1200" i="1">
                              <a:latin typeface="Cambria Math"/>
                            </a:rPr>
                            <m:t>𝑛</m:t>
                          </m:r>
                        </m:e>
                        <m:sub>
                          <m:r>
                            <a:rPr lang="de-DE" sz="1200" i="1">
                              <a:latin typeface="Cambria Math"/>
                            </a:rPr>
                            <m:t>𝐴</m:t>
                          </m:r>
                        </m:sub>
                      </m:sSub>
                      <m:sSub>
                        <m:sSubPr>
                          <m:ctrlPr>
                            <a:rPr lang="de-DE" sz="1200" i="1">
                              <a:latin typeface="Cambria Math" panose="02040503050406030204" pitchFamily="18" charset="0"/>
                            </a:rPr>
                          </m:ctrlPr>
                        </m:sSubPr>
                        <m:e>
                          <m:r>
                            <a:rPr lang="de-DE" sz="1200" i="1">
                              <a:latin typeface="Cambria Math"/>
                            </a:rPr>
                            <m:t>𝑛</m:t>
                          </m:r>
                        </m:e>
                        <m:sub>
                          <m:r>
                            <a:rPr lang="de-DE" sz="1200" i="1">
                              <a:latin typeface="Cambria Math"/>
                            </a:rPr>
                            <m:t>𝐵</m:t>
                          </m:r>
                        </m:sub>
                      </m:sSub>
                      <m:acc>
                        <m:accPr>
                          <m:chr m:val="̅"/>
                          <m:ctrlPr>
                            <a:rPr lang="de-DE" sz="1200" i="1" smtClean="0">
                              <a:latin typeface="Cambria Math" panose="02040503050406030204" pitchFamily="18" charset="0"/>
                            </a:rPr>
                          </m:ctrlPr>
                        </m:accPr>
                        <m:e>
                          <m:sSub>
                            <m:sSubPr>
                              <m:ctrlPr>
                                <a:rPr lang="de-DE" sz="1200" i="1">
                                  <a:latin typeface="Cambria Math" panose="02040503050406030204" pitchFamily="18" charset="0"/>
                                </a:rPr>
                              </m:ctrlPr>
                            </m:sSubPr>
                            <m:e>
                              <m:r>
                                <a:rPr lang="de-DE" sz="1200" i="1">
                                  <a:latin typeface="Cambria Math"/>
                                  <a:ea typeface="Cambria Math"/>
                                </a:rPr>
                                <m:t>𝜎</m:t>
                              </m:r>
                            </m:e>
                            <m:sub>
                              <m:r>
                                <a:rPr lang="de-DE" sz="1200" i="1">
                                  <a:latin typeface="Cambria Math"/>
                                </a:rPr>
                                <m:t>𝑇</m:t>
                              </m:r>
                            </m:sub>
                          </m:sSub>
                          <m:sSub>
                            <m:sSubPr>
                              <m:ctrlPr>
                                <a:rPr lang="de-DE" sz="1200" i="1">
                                  <a:latin typeface="Cambria Math" panose="02040503050406030204" pitchFamily="18" charset="0"/>
                                </a:rPr>
                              </m:ctrlPr>
                            </m:sSubPr>
                            <m:e>
                              <m:r>
                                <a:rPr lang="de-DE" sz="1200" i="1">
                                  <a:latin typeface="Cambria Math"/>
                                </a:rPr>
                                <m:t>𝑐</m:t>
                              </m:r>
                            </m:e>
                            <m:sub>
                              <m:r>
                                <a:rPr lang="de-DE" sz="1200" i="1">
                                  <a:latin typeface="Cambria Math"/>
                                </a:rPr>
                                <m:t>𝑟</m:t>
                              </m:r>
                            </m:sub>
                          </m:sSub>
                          <m:sSub>
                            <m:sSubPr>
                              <m:ctrlPr>
                                <a:rPr lang="de-DE" sz="1200" i="1">
                                  <a:latin typeface="Cambria Math" panose="02040503050406030204" pitchFamily="18" charset="0"/>
                                </a:rPr>
                              </m:ctrlPr>
                            </m:sSubPr>
                            <m:e>
                              <m:r>
                                <a:rPr lang="de-DE" sz="1200" i="1">
                                  <a:latin typeface="Cambria Math"/>
                                </a:rPr>
                                <m:t>𝑃</m:t>
                              </m:r>
                            </m:e>
                            <m:sub>
                              <m:r>
                                <a:rPr lang="de-DE" sz="1200" i="1">
                                  <a:latin typeface="Cambria Math"/>
                                </a:rPr>
                                <m:t>𝑅</m:t>
                              </m:r>
                            </m:sub>
                          </m:sSub>
                        </m:e>
                      </m:acc>
                    </m:oMath>
                  </m:oMathPara>
                </a14:m>
                <a:endParaRPr lang="de-DE" sz="1200" dirty="0"/>
              </a:p>
              <a:p>
                <a:pPr marL="180975" indent="0" algn="just">
                  <a:buNone/>
                </a:pPr>
                <a:r>
                  <a:rPr lang="de-DE" sz="1200" dirty="0"/>
                  <a:t>where </a:t>
                </a:r>
                <a14:m>
                  <m:oMath xmlns:m="http://schemas.openxmlformats.org/officeDocument/2006/math">
                    <m:sSub>
                      <m:sSubPr>
                        <m:ctrlPr>
                          <a:rPr lang="de-DE" sz="1200" i="1">
                            <a:latin typeface="Cambria Math" panose="02040503050406030204" pitchFamily="18" charset="0"/>
                          </a:rPr>
                        </m:ctrlPr>
                      </m:sSubPr>
                      <m:e>
                        <m:r>
                          <a:rPr lang="de-DE" sz="1200" i="1">
                            <a:latin typeface="Cambria Math"/>
                            <a:ea typeface="Cambria Math"/>
                          </a:rPr>
                          <m:t>𝜎</m:t>
                        </m:r>
                      </m:e>
                      <m:sub>
                        <m:r>
                          <a:rPr lang="de-DE" sz="1200" i="1">
                            <a:latin typeface="Cambria Math"/>
                          </a:rPr>
                          <m:t>𝑇</m:t>
                        </m:r>
                      </m:sub>
                    </m:sSub>
                  </m:oMath>
                </a14:m>
                <a:r>
                  <a:rPr lang="de-DE" sz="1200" dirty="0"/>
                  <a:t> and </a:t>
                </a:r>
                <a14:m>
                  <m:oMath xmlns:m="http://schemas.openxmlformats.org/officeDocument/2006/math">
                    <m:sSub>
                      <m:sSubPr>
                        <m:ctrlPr>
                          <a:rPr lang="de-DE" sz="1200" i="1">
                            <a:latin typeface="Cambria Math" panose="02040503050406030204" pitchFamily="18" charset="0"/>
                          </a:rPr>
                        </m:ctrlPr>
                      </m:sSubPr>
                      <m:e>
                        <m:r>
                          <a:rPr lang="de-DE" sz="1200" i="1">
                            <a:latin typeface="Cambria Math"/>
                          </a:rPr>
                          <m:t>𝑐</m:t>
                        </m:r>
                      </m:e>
                      <m:sub>
                        <m:r>
                          <a:rPr lang="de-DE" sz="1200" i="1">
                            <a:latin typeface="Cambria Math"/>
                          </a:rPr>
                          <m:t>𝑟</m:t>
                        </m:r>
                      </m:sub>
                    </m:sSub>
                  </m:oMath>
                </a14:m>
                <a:r>
                  <a:rPr lang="de-DE" sz="1200" dirty="0"/>
                  <a:t> </a:t>
                </a:r>
                <a:r>
                  <a:rPr lang="de-DE" sz="1200" dirty="0" err="1"/>
                  <a:t>are</a:t>
                </a:r>
                <a:r>
                  <a:rPr lang="de-DE" sz="1200" dirty="0"/>
                  <a:t> </a:t>
                </a:r>
                <a:r>
                  <a:rPr lang="de-DE" sz="1200" dirty="0" err="1"/>
                  <a:t>the</a:t>
                </a:r>
                <a:r>
                  <a:rPr lang="de-DE" sz="1200" dirty="0"/>
                  <a:t> total </a:t>
                </a:r>
                <a:r>
                  <a:rPr lang="de-DE" sz="1200" dirty="0" err="1"/>
                  <a:t>cross-section</a:t>
                </a:r>
                <a:r>
                  <a:rPr lang="de-DE" sz="1200" dirty="0"/>
                  <a:t> and relative </a:t>
                </a:r>
                <a:r>
                  <a:rPr lang="de-DE" sz="1200" dirty="0" err="1"/>
                  <a:t>velocity</a:t>
                </a:r>
                <a:r>
                  <a:rPr lang="de-DE" sz="1200" dirty="0"/>
                  <a:t> </a:t>
                </a:r>
                <a:r>
                  <a:rPr lang="de-DE" sz="1200" dirty="0" err="1"/>
                  <a:t>for</a:t>
                </a:r>
                <a:r>
                  <a:rPr lang="de-DE" sz="1200" dirty="0"/>
                  <a:t> </a:t>
                </a:r>
                <a:r>
                  <a:rPr lang="de-DE" sz="1200" dirty="0" err="1"/>
                  <a:t>the</a:t>
                </a:r>
                <a:r>
                  <a:rPr lang="de-DE" sz="1200" dirty="0"/>
                  <a:t> A-B </a:t>
                </a:r>
                <a:r>
                  <a:rPr lang="de-DE" sz="1200" dirty="0" err="1"/>
                  <a:t>collision</a:t>
                </a:r>
                <a:r>
                  <a:rPr lang="de-DE" sz="1200" dirty="0"/>
                  <a:t>. Note </a:t>
                </a:r>
                <a:r>
                  <a:rPr lang="de-DE" sz="1200" dirty="0" err="1"/>
                  <a:t>the</a:t>
                </a:r>
                <a:r>
                  <a:rPr lang="de-DE" sz="1200" dirty="0"/>
                  <a:t> </a:t>
                </a:r>
                <a:r>
                  <a:rPr lang="de-DE" sz="1200" dirty="0" err="1"/>
                  <a:t>reaction</a:t>
                </a:r>
                <a:r>
                  <a:rPr lang="de-DE" sz="1200" dirty="0"/>
                  <a:t> </a:t>
                </a:r>
                <a:r>
                  <a:rPr lang="de-DE" sz="1200" dirty="0" err="1"/>
                  <a:t>probability</a:t>
                </a:r>
                <a:r>
                  <a:rPr lang="de-DE" sz="1200" dirty="0"/>
                  <a:t> </a:t>
                </a:r>
                <a:r>
                  <a:rPr lang="de-DE" sz="1200" dirty="0" err="1"/>
                  <a:t>can</a:t>
                </a:r>
                <a:r>
                  <a:rPr lang="de-DE" sz="1200" dirty="0"/>
                  <a:t> also </a:t>
                </a:r>
                <a:r>
                  <a:rPr lang="de-DE" sz="1200" dirty="0" err="1"/>
                  <a:t>be</a:t>
                </a:r>
                <a:r>
                  <a:rPr lang="de-DE" sz="1200" dirty="0"/>
                  <a:t> </a:t>
                </a:r>
                <a:r>
                  <a:rPr lang="de-DE" sz="1200" dirty="0" err="1"/>
                  <a:t>written</a:t>
                </a:r>
                <a:r>
                  <a:rPr lang="de-DE" sz="1200" dirty="0"/>
                  <a:t> in </a:t>
                </a:r>
                <a:r>
                  <a:rPr lang="de-DE" sz="1200" dirty="0" err="1"/>
                  <a:t>terms</a:t>
                </a:r>
                <a:r>
                  <a:rPr lang="de-DE" sz="1200" dirty="0"/>
                  <a:t> </a:t>
                </a:r>
                <a:r>
                  <a:rPr lang="de-DE" sz="1200" dirty="0" err="1"/>
                  <a:t>of</a:t>
                </a:r>
                <a:r>
                  <a:rPr lang="de-DE" sz="1200" dirty="0"/>
                  <a:t> </a:t>
                </a:r>
                <a:r>
                  <a:rPr lang="de-DE" sz="1200" dirty="0" err="1"/>
                  <a:t>the</a:t>
                </a:r>
                <a:r>
                  <a:rPr lang="de-DE" sz="1200" dirty="0"/>
                  <a:t> </a:t>
                </a:r>
                <a:r>
                  <a:rPr lang="de-DE" sz="1200" dirty="0" err="1"/>
                  <a:t>reaction</a:t>
                </a:r>
                <a:r>
                  <a:rPr lang="de-DE" sz="1200" dirty="0"/>
                  <a:t> </a:t>
                </a:r>
                <a:r>
                  <a:rPr lang="de-DE" sz="1200" dirty="0" err="1"/>
                  <a:t>cross-section</a:t>
                </a:r>
                <a:r>
                  <a:rPr lang="de-DE" sz="1200" dirty="0"/>
                  <a:t>, </a:t>
                </a:r>
                <a14:m>
                  <m:oMath xmlns:m="http://schemas.openxmlformats.org/officeDocument/2006/math">
                    <m:sSub>
                      <m:sSubPr>
                        <m:ctrlPr>
                          <a:rPr lang="de-DE" sz="1200" i="1">
                            <a:latin typeface="Cambria Math" panose="02040503050406030204" pitchFamily="18" charset="0"/>
                          </a:rPr>
                        </m:ctrlPr>
                      </m:sSubPr>
                      <m:e>
                        <m:r>
                          <a:rPr lang="de-DE" sz="1200" i="1">
                            <a:latin typeface="Cambria Math"/>
                          </a:rPr>
                          <m:t>𝑃</m:t>
                        </m:r>
                      </m:e>
                      <m:sub>
                        <m:r>
                          <a:rPr lang="de-DE" sz="1200" i="1">
                            <a:latin typeface="Cambria Math"/>
                          </a:rPr>
                          <m:t>𝑅</m:t>
                        </m:r>
                      </m:sub>
                    </m:sSub>
                    <m:r>
                      <a:rPr lang="de-DE" sz="1200" b="0" i="1" smtClean="0">
                        <a:latin typeface="Cambria Math"/>
                      </a:rPr>
                      <m:t>=</m:t>
                    </m:r>
                    <m:f>
                      <m:fPr>
                        <m:type m:val="lin"/>
                        <m:ctrlPr>
                          <a:rPr lang="de-DE" sz="1200" b="0" i="1" smtClean="0">
                            <a:latin typeface="Cambria Math" panose="02040503050406030204" pitchFamily="18" charset="0"/>
                          </a:rPr>
                        </m:ctrlPr>
                      </m:fPr>
                      <m:num>
                        <m:sSub>
                          <m:sSubPr>
                            <m:ctrlPr>
                              <a:rPr lang="de-DE" sz="1200" i="1">
                                <a:latin typeface="Cambria Math" panose="02040503050406030204" pitchFamily="18" charset="0"/>
                              </a:rPr>
                            </m:ctrlPr>
                          </m:sSubPr>
                          <m:e>
                            <m:r>
                              <a:rPr lang="de-DE" sz="1200" i="1">
                                <a:latin typeface="Cambria Math"/>
                                <a:ea typeface="Cambria Math"/>
                              </a:rPr>
                              <m:t>𝜎</m:t>
                            </m:r>
                          </m:e>
                          <m:sub>
                            <m:r>
                              <a:rPr lang="de-DE" sz="1200" b="0" i="1" smtClean="0">
                                <a:latin typeface="Cambria Math"/>
                                <a:ea typeface="Cambria Math"/>
                              </a:rPr>
                              <m:t>𝑅</m:t>
                            </m:r>
                          </m:sub>
                        </m:sSub>
                      </m:num>
                      <m:den>
                        <m:sSub>
                          <m:sSubPr>
                            <m:ctrlPr>
                              <a:rPr lang="de-DE" sz="1200" i="1">
                                <a:latin typeface="Cambria Math" panose="02040503050406030204" pitchFamily="18" charset="0"/>
                              </a:rPr>
                            </m:ctrlPr>
                          </m:sSubPr>
                          <m:e>
                            <m:r>
                              <a:rPr lang="de-DE" sz="1200" i="1">
                                <a:latin typeface="Cambria Math"/>
                                <a:ea typeface="Cambria Math"/>
                              </a:rPr>
                              <m:t>𝜎</m:t>
                            </m:r>
                          </m:e>
                          <m:sub>
                            <m:r>
                              <a:rPr lang="de-DE" sz="1200" i="1">
                                <a:latin typeface="Cambria Math"/>
                              </a:rPr>
                              <m:t>𝑇</m:t>
                            </m:r>
                          </m:sub>
                        </m:sSub>
                      </m:den>
                    </m:f>
                  </m:oMath>
                </a14:m>
                <a:r>
                  <a:rPr lang="en-US" sz="1200" dirty="0"/>
                  <a:t>.</a:t>
                </a:r>
              </a:p>
              <a:p>
                <a:pPr marL="180975" indent="0" algn="just">
                  <a:buNone/>
                </a:pPr>
                <a:r>
                  <a:rPr lang="de-DE" sz="1200" dirty="0"/>
                  <a:t>The TCE </a:t>
                </a:r>
                <a:r>
                  <a:rPr lang="de-DE" sz="1200" dirty="0" err="1"/>
                  <a:t>reaction</a:t>
                </a:r>
                <a:r>
                  <a:rPr lang="de-DE" sz="1200" dirty="0"/>
                  <a:t> </a:t>
                </a:r>
                <a:r>
                  <a:rPr lang="de-DE" sz="1200" dirty="0" err="1"/>
                  <a:t>probability</a:t>
                </a:r>
                <a:r>
                  <a:rPr lang="de-DE" sz="1200" dirty="0"/>
                  <a:t> </a:t>
                </a:r>
                <a:r>
                  <a:rPr lang="de-DE" sz="1200" dirty="0" err="1"/>
                  <a:t>can</a:t>
                </a:r>
                <a:r>
                  <a:rPr lang="de-DE" sz="1200" dirty="0"/>
                  <a:t> </a:t>
                </a:r>
                <a:r>
                  <a:rPr lang="de-DE" sz="1200" dirty="0" err="1"/>
                  <a:t>be</a:t>
                </a:r>
                <a:r>
                  <a:rPr lang="de-DE" sz="1200" dirty="0"/>
                  <a:t> </a:t>
                </a:r>
                <a:r>
                  <a:rPr lang="de-DE" sz="1200" dirty="0" err="1"/>
                  <a:t>expressed</a:t>
                </a:r>
                <a:r>
                  <a:rPr lang="de-DE" sz="1200" dirty="0"/>
                  <a:t> </a:t>
                </a:r>
                <a:r>
                  <a:rPr lang="de-DE" sz="1200" dirty="0" err="1"/>
                  <a:t>as</a:t>
                </a:r>
                <a:r>
                  <a:rPr lang="de-DE" sz="1200" dirty="0"/>
                  <a:t>:</a:t>
                </a:r>
              </a:p>
              <a:p>
                <a:pPr marL="361950" indent="0">
                  <a:buNone/>
                </a:pPr>
                <a:endParaRPr lang="en-US" sz="1200" dirty="0"/>
              </a:p>
              <a:p>
                <a:pPr marL="361950" indent="0">
                  <a:buNone/>
                </a:pPr>
                <a:endParaRPr lang="en-US" sz="1200" dirty="0"/>
              </a:p>
              <a:p>
                <a:pPr marL="361950" indent="0">
                  <a:buNone/>
                </a:pPr>
                <a:endParaRPr lang="en-US" sz="1200" dirty="0"/>
              </a:p>
              <a:p>
                <a:pPr marL="361950" indent="0">
                  <a:buNone/>
                </a:pPr>
                <a:endParaRPr lang="en-US" sz="1200" dirty="0"/>
              </a:p>
            </p:txBody>
          </p:sp>
        </mc:Choice>
        <mc:Fallback xmlns="">
          <p:sp>
            <p:nvSpPr>
              <p:cNvPr id="5" name="Inhaltsplatzhalter 2"/>
              <p:cNvSpPr>
                <a:spLocks noGrp="1" noRot="1" noChangeAspect="1" noMove="1" noResize="1" noEditPoints="1" noAdjustHandles="1" noChangeArrowheads="1" noChangeShapeType="1" noTextEdit="1"/>
              </p:cNvSpPr>
              <p:nvPr>
                <p:ph idx="1"/>
              </p:nvPr>
            </p:nvSpPr>
            <p:spPr>
              <a:xfrm>
                <a:off x="194344" y="910803"/>
                <a:ext cx="8482931" cy="2280072"/>
              </a:xfrm>
              <a:blipFill>
                <a:blip r:embed="rId2"/>
                <a:stretch>
                  <a:fillRect l="-448"/>
                </a:stretch>
              </a:blipFill>
            </p:spPr>
            <p:txBody>
              <a:bodyPr/>
              <a:lstStyle/>
              <a:p>
                <a:r>
                  <a:rPr lang="de-DE">
                    <a:noFill/>
                  </a:rPr>
                  <a:t> </a:t>
                </a:r>
              </a:p>
            </p:txBody>
          </p:sp>
        </mc:Fallback>
      </mc:AlternateContent>
      <p:grpSp>
        <p:nvGrpSpPr>
          <p:cNvPr id="6" name="Gruppieren 5"/>
          <p:cNvGrpSpPr/>
          <p:nvPr/>
        </p:nvGrpSpPr>
        <p:grpSpPr>
          <a:xfrm>
            <a:off x="909264" y="2688703"/>
            <a:ext cx="4805735" cy="583136"/>
            <a:chOff x="1763688" y="5085184"/>
            <a:chExt cx="5773304" cy="648072"/>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5085184"/>
              <a:ext cx="5269248"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1763688" y="5224554"/>
              <a:ext cx="576064" cy="276999"/>
            </a:xfrm>
            <a:prstGeom prst="rect">
              <a:avLst/>
            </a:prstGeom>
            <a:noFill/>
          </p:spPr>
          <p:txBody>
            <a:bodyPr wrap="square" rtlCol="0">
              <a:spAutoFit/>
            </a:bodyPr>
            <a:lstStyle/>
            <a:p>
              <a:r>
                <a:rPr lang="de-DE" sz="1200" i="1" dirty="0">
                  <a:latin typeface="Times" pitchFamily="18" charset="0"/>
                </a:rPr>
                <a:t>P</a:t>
              </a:r>
              <a:r>
                <a:rPr lang="de-DE" sz="1200" i="1" baseline="-25000" dirty="0">
                  <a:latin typeface="Times" pitchFamily="18" charset="0"/>
                </a:rPr>
                <a:t>R</a:t>
              </a:r>
              <a:r>
                <a:rPr lang="de-DE" sz="1200" i="1" dirty="0">
                  <a:latin typeface="Times" pitchFamily="18" charset="0"/>
                </a:rPr>
                <a:t>=</a:t>
              </a:r>
              <a:endParaRPr lang="en-US" sz="1200" i="1" baseline="-25000" dirty="0">
                <a:latin typeface="Times" pitchFamily="18" charset="0"/>
              </a:endParaRPr>
            </a:p>
          </p:txBody>
        </p:sp>
      </p:grpSp>
      <p:sp>
        <p:nvSpPr>
          <p:cNvPr id="9" name="Rechteck 8"/>
          <p:cNvSpPr/>
          <p:nvPr/>
        </p:nvSpPr>
        <p:spPr>
          <a:xfrm>
            <a:off x="173385" y="643161"/>
            <a:ext cx="4535994" cy="276999"/>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Total Collision Energy (TCE) Model [2]</a:t>
            </a:r>
          </a:p>
        </p:txBody>
      </p:sp>
      <p:sp>
        <p:nvSpPr>
          <p:cNvPr id="10" name="Rechteck 9"/>
          <p:cNvSpPr/>
          <p:nvPr/>
        </p:nvSpPr>
        <p:spPr>
          <a:xfrm>
            <a:off x="161925" y="4597300"/>
            <a:ext cx="8674821" cy="276999"/>
          </a:xfrm>
          <a:prstGeom prst="rect">
            <a:avLst/>
          </a:prstGeom>
        </p:spPr>
        <p:txBody>
          <a:bodyPr wrap="square">
            <a:spAutoFit/>
          </a:bodyPr>
          <a:lstStyle/>
          <a:p>
            <a:r>
              <a:rPr lang="en-US" sz="1200" dirty="0"/>
              <a:t>[2] I. Boyd and T. </a:t>
            </a:r>
            <a:r>
              <a:rPr lang="en-US" sz="1200" dirty="0" err="1"/>
              <a:t>Schwarzentruber</a:t>
            </a:r>
            <a:r>
              <a:rPr lang="en-US" sz="1200" dirty="0"/>
              <a:t>, </a:t>
            </a:r>
            <a:r>
              <a:rPr lang="en-US" sz="1200" i="1" dirty="0" err="1"/>
              <a:t>Nonequilibrium</a:t>
            </a:r>
            <a:r>
              <a:rPr lang="en-US" sz="1200" i="1" dirty="0"/>
              <a:t> gas dynamics and molecular simulations</a:t>
            </a:r>
            <a:r>
              <a:rPr lang="en-US" sz="1200" dirty="0"/>
              <a:t>, Cambridge University Press, (2017). </a:t>
            </a:r>
          </a:p>
        </p:txBody>
      </p:sp>
      <p:graphicFrame>
        <p:nvGraphicFramePr>
          <p:cNvPr id="11" name="Tabelle 10"/>
          <p:cNvGraphicFramePr>
            <a:graphicFrameLocks noGrp="1"/>
          </p:cNvGraphicFramePr>
          <p:nvPr>
            <p:extLst>
              <p:ext uri="{D42A27DB-BD31-4B8C-83A1-F6EECF244321}">
                <p14:modId xmlns:p14="http://schemas.microsoft.com/office/powerpoint/2010/main" val="2642266650"/>
              </p:ext>
            </p:extLst>
          </p:nvPr>
        </p:nvGraphicFramePr>
        <p:xfrm>
          <a:off x="6507894" y="2203418"/>
          <a:ext cx="2349091" cy="1752280"/>
        </p:xfrm>
        <a:graphic>
          <a:graphicData uri="http://schemas.openxmlformats.org/drawingml/2006/table">
            <a:tbl>
              <a:tblPr firstRow="1" firstCol="1" bandRow="1">
                <a:tableStyleId>{5C22544A-7EE6-4342-B048-85BDC9FD1C3A}</a:tableStyleId>
              </a:tblPr>
              <a:tblGrid>
                <a:gridCol w="1251539">
                  <a:extLst>
                    <a:ext uri="{9D8B030D-6E8A-4147-A177-3AD203B41FA5}">
                      <a16:colId xmlns:a16="http://schemas.microsoft.com/office/drawing/2014/main" val="20000"/>
                    </a:ext>
                  </a:extLst>
                </a:gridCol>
                <a:gridCol w="1097552">
                  <a:extLst>
                    <a:ext uri="{9D8B030D-6E8A-4147-A177-3AD203B41FA5}">
                      <a16:colId xmlns:a16="http://schemas.microsoft.com/office/drawing/2014/main" val="1962307105"/>
                    </a:ext>
                  </a:extLst>
                </a:gridCol>
              </a:tblGrid>
              <a:tr h="253097">
                <a:tc>
                  <a:txBody>
                    <a:bodyPr/>
                    <a:lstStyle/>
                    <a:p>
                      <a:pPr algn="just">
                        <a:spcAft>
                          <a:spcPts val="600"/>
                        </a:spcAft>
                        <a:tabLst>
                          <a:tab pos="2434590" algn="l"/>
                        </a:tabLst>
                      </a:pPr>
                      <a:r>
                        <a:rPr lang="en-US" sz="1000" dirty="0">
                          <a:effectLst/>
                        </a:rPr>
                        <a:t>Gas-phase Reactions</a:t>
                      </a:r>
                      <a:endParaRPr lang="de-D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tc>
                  <a:txBody>
                    <a:bodyPr/>
                    <a:lstStyle/>
                    <a:p>
                      <a:pPr algn="just">
                        <a:spcAft>
                          <a:spcPts val="600"/>
                        </a:spcAft>
                        <a:tabLst>
                          <a:tab pos="2434590" algn="l"/>
                        </a:tabLst>
                      </a:pPr>
                      <a:r>
                        <a:rPr lang="en-US" sz="1000" dirty="0">
                          <a:effectLst/>
                        </a:rPr>
                        <a:t>Surface Reactions</a:t>
                      </a:r>
                      <a:endParaRPr lang="de-DE" sz="1000"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0"/>
                  </a:ext>
                </a:extLst>
              </a:tr>
              <a:tr h="151858">
                <a:tc>
                  <a:txBody>
                    <a:bodyPr/>
                    <a:lstStyle/>
                    <a:p>
                      <a:pPr algn="just">
                        <a:spcAft>
                          <a:spcPts val="600"/>
                        </a:spcAft>
                        <a:tabLst>
                          <a:tab pos="2434590" algn="l"/>
                        </a:tabLst>
                      </a:pPr>
                      <a:r>
                        <a:rPr lang="de-DE" sz="1200" dirty="0">
                          <a:solidFill>
                            <a:schemeClr val="tx1"/>
                          </a:solidFill>
                          <a:effectLst/>
                          <a:latin typeface="+mn-lt"/>
                        </a:rPr>
                        <a:t>D</a:t>
                      </a:r>
                      <a:r>
                        <a:rPr lang="de-DE" sz="1200" baseline="-25000" dirty="0">
                          <a:solidFill>
                            <a:schemeClr val="tx1"/>
                          </a:solidFill>
                          <a:effectLst/>
                          <a:latin typeface="+mn-lt"/>
                        </a:rPr>
                        <a:t>2</a:t>
                      </a:r>
                      <a:r>
                        <a:rPr lang="de-DE" sz="1200" dirty="0">
                          <a:solidFill>
                            <a:schemeClr val="tx1"/>
                          </a:solidFill>
                          <a:effectLst/>
                          <a:latin typeface="+mn-lt"/>
                        </a:rPr>
                        <a:t>+e</a:t>
                      </a:r>
                      <a:r>
                        <a:rPr lang="en-GB" sz="1200" dirty="0">
                          <a:solidFill>
                            <a:schemeClr val="tx1"/>
                          </a:solidFill>
                          <a:effectLst/>
                          <a:latin typeface="+mn-lt"/>
                          <a:sym typeface="Symbol" panose="05050102010706020507" pitchFamily="18" charset="2"/>
                        </a:rPr>
                        <a:t></a:t>
                      </a:r>
                      <a:r>
                        <a:rPr lang="de-DE" sz="1200" dirty="0">
                          <a:solidFill>
                            <a:schemeClr val="tx1"/>
                          </a:solidFill>
                          <a:effectLst/>
                          <a:latin typeface="+mn-lt"/>
                        </a:rPr>
                        <a:t>e+2D</a:t>
                      </a:r>
                      <a:endParaRPr lang="de-DE" sz="1200" dirty="0">
                        <a:solidFill>
                          <a:schemeClr val="tx1"/>
                        </a:solidFill>
                        <a:effectLst/>
                        <a:latin typeface="+mn-lt"/>
                        <a:ea typeface="Cambria" panose="02040503050406030204" pitchFamily="18" charset="0"/>
                        <a:cs typeface="Times New Roman" panose="02020603050405020304" pitchFamily="18" charset="0"/>
                      </a:endParaRPr>
                    </a:p>
                  </a:txBody>
                  <a:tcPr marL="68557" marR="68557" marT="0" marB="0"/>
                </a:tc>
                <a:tc>
                  <a:txBody>
                    <a:bodyPr/>
                    <a:lstStyle/>
                    <a:p>
                      <a:pPr algn="just">
                        <a:spcAft>
                          <a:spcPts val="600"/>
                        </a:spcAft>
                        <a:tabLst>
                          <a:tab pos="2434590" algn="l"/>
                        </a:tabLst>
                      </a:pPr>
                      <a:r>
                        <a:rPr lang="de-DE" sz="1200" b="1" dirty="0">
                          <a:effectLst/>
                        </a:rPr>
                        <a:t>D</a:t>
                      </a:r>
                      <a:r>
                        <a:rPr lang="de-DE" sz="1200" b="1" baseline="30000" dirty="0">
                          <a:effectLst/>
                        </a:rPr>
                        <a:t>+</a:t>
                      </a:r>
                      <a:r>
                        <a:rPr lang="en-GB" sz="1200" b="1" dirty="0">
                          <a:effectLst/>
                          <a:sym typeface="Symbol" panose="05050102010706020507" pitchFamily="18" charset="2"/>
                        </a:rPr>
                        <a:t></a:t>
                      </a:r>
                      <a:r>
                        <a:rPr lang="de-DE" sz="1200" b="1" dirty="0">
                          <a:effectLst/>
                        </a:rPr>
                        <a:t>D</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1"/>
                  </a:ext>
                </a:extLst>
              </a:tr>
              <a:tr h="151858">
                <a:tc>
                  <a:txBody>
                    <a:bodyPr/>
                    <a:lstStyle/>
                    <a:p>
                      <a:pPr algn="just">
                        <a:spcAft>
                          <a:spcPts val="600"/>
                        </a:spcAft>
                        <a:tabLst>
                          <a:tab pos="2434590" algn="l"/>
                        </a:tabLst>
                      </a:pPr>
                      <a:r>
                        <a:rPr lang="de-DE" sz="1200" dirty="0">
                          <a:solidFill>
                            <a:schemeClr val="tx1"/>
                          </a:solidFill>
                          <a:effectLst/>
                          <a:latin typeface="+mn-lt"/>
                        </a:rPr>
                        <a:t>D</a:t>
                      </a:r>
                      <a:r>
                        <a:rPr lang="de-DE" sz="1200" baseline="-25000" dirty="0">
                          <a:solidFill>
                            <a:schemeClr val="tx1"/>
                          </a:solidFill>
                          <a:effectLst/>
                          <a:latin typeface="+mn-lt"/>
                        </a:rPr>
                        <a:t>2</a:t>
                      </a:r>
                      <a:r>
                        <a:rPr lang="de-DE" sz="1200" dirty="0">
                          <a:solidFill>
                            <a:schemeClr val="tx1"/>
                          </a:solidFill>
                          <a:effectLst/>
                          <a:latin typeface="+mn-lt"/>
                        </a:rPr>
                        <a:t>+e</a:t>
                      </a:r>
                      <a:r>
                        <a:rPr lang="en-GB" sz="1200" dirty="0">
                          <a:solidFill>
                            <a:schemeClr val="tx1"/>
                          </a:solidFill>
                          <a:effectLst/>
                          <a:latin typeface="+mn-lt"/>
                          <a:sym typeface="Symbol" panose="05050102010706020507" pitchFamily="18" charset="2"/>
                        </a:rPr>
                        <a:t></a:t>
                      </a:r>
                      <a:r>
                        <a:rPr lang="en-GB" sz="1200" dirty="0">
                          <a:solidFill>
                            <a:schemeClr val="tx1"/>
                          </a:solidFill>
                          <a:effectLst/>
                          <a:latin typeface="+mn-lt"/>
                        </a:rPr>
                        <a:t>2e+</a:t>
                      </a:r>
                      <a:r>
                        <a:rPr lang="de-DE" sz="1200" dirty="0">
                          <a:solidFill>
                            <a:schemeClr val="tx1"/>
                          </a:solidFill>
                          <a:effectLst/>
                          <a:latin typeface="+mn-lt"/>
                        </a:rPr>
                        <a:t>D+D</a:t>
                      </a:r>
                      <a:r>
                        <a:rPr lang="de-DE" sz="1200" baseline="30000" dirty="0">
                          <a:solidFill>
                            <a:schemeClr val="tx1"/>
                          </a:solidFill>
                          <a:effectLst/>
                          <a:latin typeface="+mn-lt"/>
                        </a:rPr>
                        <a:t>+</a:t>
                      </a:r>
                      <a:r>
                        <a:rPr lang="de-DE" sz="1200" dirty="0">
                          <a:solidFill>
                            <a:schemeClr val="tx1"/>
                          </a:solidFill>
                          <a:effectLst/>
                          <a:latin typeface="+mn-lt"/>
                        </a:rPr>
                        <a:t> </a:t>
                      </a:r>
                      <a:endParaRPr lang="de-DE" sz="1200" dirty="0">
                        <a:solidFill>
                          <a:schemeClr val="tx1"/>
                        </a:solidFill>
                        <a:effectLst/>
                        <a:latin typeface="+mn-lt"/>
                        <a:ea typeface="Cambria" panose="02040503050406030204" pitchFamily="18" charset="0"/>
                        <a:cs typeface="Times New Roman" panose="02020603050405020304" pitchFamily="18" charset="0"/>
                      </a:endParaRPr>
                    </a:p>
                  </a:txBody>
                  <a:tcPr marL="68557" marR="68557" marT="0" marB="0"/>
                </a:tc>
                <a:tc>
                  <a:txBody>
                    <a:bodyPr/>
                    <a:lstStyle/>
                    <a:p>
                      <a:pPr algn="just">
                        <a:spcAft>
                          <a:spcPts val="600"/>
                        </a:spcAft>
                        <a:tabLst>
                          <a:tab pos="2434590" algn="l"/>
                        </a:tabLst>
                      </a:pPr>
                      <a:r>
                        <a:rPr lang="de-DE" sz="1200" b="1" dirty="0">
                          <a:effectLst/>
                        </a:rPr>
                        <a:t>D</a:t>
                      </a:r>
                      <a:r>
                        <a:rPr lang="de-DE" sz="1200" b="1" baseline="30000" dirty="0">
                          <a:effectLst/>
                        </a:rPr>
                        <a:t>+</a:t>
                      </a:r>
                      <a:r>
                        <a:rPr lang="en-GB" sz="1200" b="1" dirty="0">
                          <a:effectLst/>
                          <a:sym typeface="Symbol" panose="05050102010706020507" pitchFamily="18" charset="2"/>
                        </a:rPr>
                        <a:t></a:t>
                      </a:r>
                      <a:r>
                        <a:rPr lang="de-DE" sz="1200" b="1" dirty="0">
                          <a:effectLst/>
                        </a:rPr>
                        <a:t>D</a:t>
                      </a:r>
                      <a:r>
                        <a:rPr lang="de-DE" sz="1200" b="1" baseline="-25000" dirty="0">
                          <a:effectLst/>
                        </a:rPr>
                        <a:t>2</a:t>
                      </a:r>
                      <a:r>
                        <a:rPr lang="de-DE" sz="1200" b="1" dirty="0">
                          <a:effectLst/>
                        </a:rPr>
                        <a:t> </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2"/>
                  </a:ext>
                </a:extLst>
              </a:tr>
              <a:tr h="151858">
                <a:tc>
                  <a:txBody>
                    <a:bodyPr/>
                    <a:lstStyle/>
                    <a:p>
                      <a:pPr algn="just">
                        <a:spcAft>
                          <a:spcPts val="600"/>
                        </a:spcAft>
                        <a:tabLst>
                          <a:tab pos="2434590" algn="l"/>
                        </a:tabLst>
                      </a:pPr>
                      <a:r>
                        <a:rPr lang="de-DE" sz="1200" dirty="0" err="1">
                          <a:solidFill>
                            <a:schemeClr val="tx1"/>
                          </a:solidFill>
                          <a:effectLst/>
                          <a:latin typeface="+mn-lt"/>
                        </a:rPr>
                        <a:t>D+e</a:t>
                      </a:r>
                      <a:r>
                        <a:rPr lang="en-GB" sz="1200" dirty="0">
                          <a:solidFill>
                            <a:schemeClr val="tx1"/>
                          </a:solidFill>
                          <a:effectLst/>
                          <a:latin typeface="+mn-lt"/>
                          <a:sym typeface="Symbol" panose="05050102010706020507" pitchFamily="18" charset="2"/>
                        </a:rPr>
                        <a:t></a:t>
                      </a:r>
                      <a:r>
                        <a:rPr lang="de-DE" sz="1200" dirty="0">
                          <a:solidFill>
                            <a:schemeClr val="tx1"/>
                          </a:solidFill>
                          <a:effectLst/>
                          <a:latin typeface="+mn-lt"/>
                        </a:rPr>
                        <a:t>2e+D</a:t>
                      </a:r>
                      <a:r>
                        <a:rPr lang="de-DE" sz="1200" baseline="30000" dirty="0">
                          <a:solidFill>
                            <a:schemeClr val="tx1"/>
                          </a:solidFill>
                          <a:effectLst/>
                          <a:latin typeface="+mn-lt"/>
                        </a:rPr>
                        <a:t>+</a:t>
                      </a:r>
                      <a:r>
                        <a:rPr lang="de-DE" sz="1200" dirty="0">
                          <a:solidFill>
                            <a:schemeClr val="tx1"/>
                          </a:solidFill>
                          <a:effectLst/>
                          <a:latin typeface="+mn-lt"/>
                        </a:rPr>
                        <a:t> </a:t>
                      </a:r>
                      <a:endParaRPr lang="de-DE" sz="1200" dirty="0">
                        <a:solidFill>
                          <a:schemeClr val="tx1"/>
                        </a:solidFill>
                        <a:effectLst/>
                        <a:latin typeface="+mn-lt"/>
                        <a:ea typeface="Cambria" panose="02040503050406030204" pitchFamily="18" charset="0"/>
                        <a:cs typeface="Times New Roman" panose="02020603050405020304" pitchFamily="18" charset="0"/>
                      </a:endParaRPr>
                    </a:p>
                  </a:txBody>
                  <a:tcPr marL="68557" marR="68557" marT="0" marB="0"/>
                </a:tc>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dirty="0">
                          <a:effectLst/>
                        </a:rPr>
                        <a:t>D</a:t>
                      </a:r>
                      <a:r>
                        <a:rPr lang="de-DE" sz="1200" b="1" baseline="-25000" dirty="0">
                          <a:effectLst/>
                        </a:rPr>
                        <a:t>2</a:t>
                      </a:r>
                      <a:r>
                        <a:rPr lang="de-DE" sz="1200" b="1" baseline="30000" dirty="0">
                          <a:effectLst/>
                        </a:rPr>
                        <a:t>+</a:t>
                      </a:r>
                      <a:r>
                        <a:rPr lang="en-GB" sz="1200" b="1" dirty="0">
                          <a:effectLst/>
                          <a:sym typeface="Symbol" panose="05050102010706020507" pitchFamily="18" charset="2"/>
                        </a:rPr>
                        <a:t></a:t>
                      </a:r>
                      <a:r>
                        <a:rPr lang="de-DE" sz="1200" b="1" dirty="0">
                          <a:effectLst/>
                        </a:rPr>
                        <a:t>D</a:t>
                      </a:r>
                      <a:r>
                        <a:rPr lang="de-DE" sz="1200" b="1" baseline="-25000" dirty="0">
                          <a:effectLst/>
                        </a:rPr>
                        <a:t>2</a:t>
                      </a:r>
                      <a:r>
                        <a:rPr lang="de-DE" sz="1200" b="1" dirty="0">
                          <a:effectLst/>
                        </a:rPr>
                        <a:t> </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3"/>
                  </a:ext>
                </a:extLst>
              </a:tr>
              <a:tr h="151858">
                <a:tc>
                  <a:txBody>
                    <a:bodyPr/>
                    <a:lstStyle/>
                    <a:p>
                      <a:pPr algn="just">
                        <a:spcAft>
                          <a:spcPts val="600"/>
                        </a:spcAft>
                        <a:tabLst>
                          <a:tab pos="2434590" algn="l"/>
                        </a:tabLst>
                      </a:pPr>
                      <a:r>
                        <a:rPr lang="de-DE" sz="1200" dirty="0">
                          <a:solidFill>
                            <a:schemeClr val="tx1"/>
                          </a:solidFill>
                          <a:effectLst/>
                          <a:latin typeface="+mn-lt"/>
                        </a:rPr>
                        <a:t>D</a:t>
                      </a:r>
                      <a:r>
                        <a:rPr lang="de-DE" sz="1200" baseline="-25000" dirty="0">
                          <a:solidFill>
                            <a:schemeClr val="tx1"/>
                          </a:solidFill>
                          <a:effectLst/>
                          <a:latin typeface="+mn-lt"/>
                        </a:rPr>
                        <a:t>2</a:t>
                      </a:r>
                      <a:r>
                        <a:rPr lang="de-DE" sz="1200" dirty="0">
                          <a:solidFill>
                            <a:schemeClr val="tx1"/>
                          </a:solidFill>
                          <a:effectLst/>
                          <a:latin typeface="+mn-lt"/>
                        </a:rPr>
                        <a:t>+e</a:t>
                      </a:r>
                      <a:r>
                        <a:rPr lang="en-GB" sz="1200" dirty="0">
                          <a:solidFill>
                            <a:schemeClr val="tx1"/>
                          </a:solidFill>
                          <a:effectLst/>
                          <a:latin typeface="+mn-lt"/>
                          <a:sym typeface="Symbol" panose="05050102010706020507" pitchFamily="18" charset="2"/>
                        </a:rPr>
                        <a:t></a:t>
                      </a:r>
                      <a:r>
                        <a:rPr lang="de-DE" sz="1200" dirty="0">
                          <a:solidFill>
                            <a:schemeClr val="tx1"/>
                          </a:solidFill>
                          <a:effectLst/>
                          <a:latin typeface="+mn-lt"/>
                        </a:rPr>
                        <a:t>2e+D</a:t>
                      </a:r>
                      <a:r>
                        <a:rPr lang="de-DE" sz="1200" baseline="-25000" dirty="0">
                          <a:solidFill>
                            <a:schemeClr val="tx1"/>
                          </a:solidFill>
                          <a:effectLst/>
                          <a:latin typeface="+mn-lt"/>
                        </a:rPr>
                        <a:t>2</a:t>
                      </a:r>
                      <a:r>
                        <a:rPr lang="de-DE" sz="1200" baseline="30000" dirty="0">
                          <a:solidFill>
                            <a:schemeClr val="tx1"/>
                          </a:solidFill>
                          <a:effectLst/>
                          <a:latin typeface="+mn-lt"/>
                        </a:rPr>
                        <a:t>+</a:t>
                      </a:r>
                      <a:r>
                        <a:rPr lang="de-DE" sz="1200" dirty="0">
                          <a:solidFill>
                            <a:schemeClr val="tx1"/>
                          </a:solidFill>
                          <a:effectLst/>
                          <a:latin typeface="+mn-lt"/>
                        </a:rPr>
                        <a:t> </a:t>
                      </a:r>
                      <a:endParaRPr lang="de-DE" sz="1200" dirty="0">
                        <a:solidFill>
                          <a:schemeClr val="tx1"/>
                        </a:solidFill>
                        <a:effectLst/>
                        <a:latin typeface="+mn-lt"/>
                        <a:ea typeface="Cambria" panose="02040503050406030204" pitchFamily="18" charset="0"/>
                        <a:cs typeface="Times New Roman" panose="02020603050405020304" pitchFamily="18" charset="0"/>
                      </a:endParaRPr>
                    </a:p>
                  </a:txBody>
                  <a:tcPr marL="68557" marR="68557" marT="0" marB="0"/>
                </a:tc>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dirty="0">
                          <a:effectLst/>
                        </a:rPr>
                        <a:t>D</a:t>
                      </a:r>
                      <a:r>
                        <a:rPr lang="de-DE" sz="1200" b="1" baseline="-25000" dirty="0">
                          <a:effectLst/>
                        </a:rPr>
                        <a:t>2</a:t>
                      </a:r>
                      <a:r>
                        <a:rPr lang="de-DE" sz="1200" b="1" baseline="30000" dirty="0">
                          <a:effectLst/>
                        </a:rPr>
                        <a:t>+</a:t>
                      </a:r>
                      <a:r>
                        <a:rPr lang="en-GB" sz="1200" b="1" dirty="0">
                          <a:effectLst/>
                          <a:sym typeface="Symbol" panose="05050102010706020507" pitchFamily="18" charset="2"/>
                        </a:rPr>
                        <a:t></a:t>
                      </a:r>
                      <a:r>
                        <a:rPr lang="de-DE" sz="1200" b="1" dirty="0">
                          <a:effectLst/>
                        </a:rPr>
                        <a:t>D</a:t>
                      </a:r>
                      <a:endParaRPr lang="de-DE" sz="12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4"/>
                  </a:ext>
                </a:extLst>
              </a:tr>
              <a:tr h="151858">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kern="1200" dirty="0">
                          <a:solidFill>
                            <a:schemeClr val="tx1"/>
                          </a:solidFill>
                          <a:effectLst/>
                          <a:latin typeface="+mn-lt"/>
                          <a:ea typeface="+mn-ea"/>
                          <a:cs typeface="+mn-cs"/>
                        </a:rPr>
                        <a:t>D</a:t>
                      </a:r>
                      <a:r>
                        <a:rPr lang="de-DE" sz="1200" b="1" kern="1200" baseline="-25000" dirty="0">
                          <a:solidFill>
                            <a:schemeClr val="tx1"/>
                          </a:solidFill>
                          <a:effectLst/>
                          <a:latin typeface="+mn-lt"/>
                          <a:ea typeface="+mn-ea"/>
                          <a:cs typeface="+mn-cs"/>
                        </a:rPr>
                        <a:t>2</a:t>
                      </a:r>
                      <a:r>
                        <a:rPr lang="de-DE" sz="1200" b="1" kern="1200" baseline="30000" dirty="0">
                          <a:solidFill>
                            <a:schemeClr val="tx1"/>
                          </a:solidFill>
                          <a:effectLst/>
                          <a:latin typeface="+mn-lt"/>
                          <a:ea typeface="+mn-ea"/>
                          <a:cs typeface="+mn-cs"/>
                        </a:rPr>
                        <a:t>+</a:t>
                      </a:r>
                      <a:r>
                        <a:rPr lang="de-DE" sz="1200" dirty="0">
                          <a:solidFill>
                            <a:schemeClr val="tx1"/>
                          </a:solidFill>
                          <a:effectLst/>
                          <a:latin typeface="+mn-lt"/>
                        </a:rPr>
                        <a:t>+e</a:t>
                      </a:r>
                      <a:r>
                        <a:rPr lang="en-GB" sz="1200" dirty="0">
                          <a:solidFill>
                            <a:schemeClr val="tx1"/>
                          </a:solidFill>
                          <a:effectLst/>
                          <a:latin typeface="+mn-lt"/>
                          <a:sym typeface="Symbol" panose="05050102010706020507" pitchFamily="18" charset="2"/>
                        </a:rPr>
                        <a:t></a:t>
                      </a:r>
                      <a:r>
                        <a:rPr lang="en-GB" sz="1200" dirty="0">
                          <a:solidFill>
                            <a:schemeClr val="tx1"/>
                          </a:solidFill>
                          <a:effectLst/>
                          <a:latin typeface="+mn-lt"/>
                        </a:rPr>
                        <a:t>e+</a:t>
                      </a:r>
                      <a:r>
                        <a:rPr lang="de-DE" sz="1200" dirty="0">
                          <a:solidFill>
                            <a:schemeClr val="tx1"/>
                          </a:solidFill>
                          <a:effectLst/>
                          <a:latin typeface="+mn-lt"/>
                        </a:rPr>
                        <a:t>D+D</a:t>
                      </a:r>
                      <a:r>
                        <a:rPr lang="de-DE" sz="1200" baseline="30000" dirty="0">
                          <a:solidFill>
                            <a:schemeClr val="tx1"/>
                          </a:solidFill>
                          <a:effectLst/>
                          <a:latin typeface="+mn-lt"/>
                        </a:rPr>
                        <a:t>+</a:t>
                      </a:r>
                      <a:r>
                        <a:rPr lang="de-DE" sz="1200" dirty="0">
                          <a:solidFill>
                            <a:schemeClr val="tx1"/>
                          </a:solidFill>
                          <a:effectLst/>
                          <a:latin typeface="+mn-lt"/>
                        </a:rPr>
                        <a:t> </a:t>
                      </a:r>
                      <a:endParaRPr lang="de-DE" sz="1200" dirty="0">
                        <a:solidFill>
                          <a:schemeClr val="tx1"/>
                        </a:solidFill>
                        <a:effectLst/>
                        <a:latin typeface="+mn-lt"/>
                        <a:ea typeface="Cambria" panose="02040503050406030204" pitchFamily="18" charset="0"/>
                        <a:cs typeface="Times New Roman" panose="02020603050405020304" pitchFamily="18" charset="0"/>
                      </a:endParaRPr>
                    </a:p>
                  </a:txBody>
                  <a:tcPr marL="68557" marR="68557" marT="0" marB="0"/>
                </a:tc>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dirty="0">
                          <a:effectLst/>
                        </a:rPr>
                        <a:t>D</a:t>
                      </a:r>
                      <a:r>
                        <a:rPr lang="en-GB" sz="1200" b="1" dirty="0">
                          <a:effectLst/>
                          <a:sym typeface="Symbol" panose="05050102010706020507" pitchFamily="18" charset="2"/>
                        </a:rPr>
                        <a:t></a:t>
                      </a:r>
                      <a:r>
                        <a:rPr lang="de-DE" sz="1200" b="1" dirty="0">
                          <a:effectLst/>
                        </a:rPr>
                        <a:t>D</a:t>
                      </a:r>
                      <a:r>
                        <a:rPr lang="de-DE" sz="1200" b="1" baseline="-25000" dirty="0">
                          <a:effectLst/>
                        </a:rPr>
                        <a:t>2</a:t>
                      </a:r>
                      <a:endParaRPr lang="de-DE" sz="1200" b="1" baseline="-25000"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5"/>
                  </a:ext>
                </a:extLst>
              </a:tr>
              <a:tr h="151858">
                <a:tc>
                  <a:txBody>
                    <a:bodyPr/>
                    <a:lstStyle/>
                    <a:p>
                      <a:pPr marL="0" algn="just" defTabSz="914400" rtl="0" eaLnBrk="1" latinLnBrk="0" hangingPunct="1">
                        <a:spcAft>
                          <a:spcPts val="600"/>
                        </a:spcAft>
                        <a:tabLst>
                          <a:tab pos="2434590" algn="l"/>
                        </a:tabLst>
                      </a:pPr>
                      <a:r>
                        <a:rPr lang="de-DE" sz="1200" b="1" kern="1200" dirty="0">
                          <a:solidFill>
                            <a:schemeClr val="tx1"/>
                          </a:solidFill>
                          <a:effectLst/>
                          <a:latin typeface="+mn-lt"/>
                          <a:ea typeface="+mn-ea"/>
                          <a:cs typeface="+mn-cs"/>
                        </a:rPr>
                        <a:t>D+D</a:t>
                      </a:r>
                      <a:r>
                        <a:rPr lang="de-DE" sz="1200" b="1" kern="1200" baseline="-25000" dirty="0">
                          <a:solidFill>
                            <a:schemeClr val="tx1"/>
                          </a:solidFill>
                          <a:effectLst/>
                          <a:latin typeface="+mn-lt"/>
                          <a:ea typeface="+mn-ea"/>
                          <a:cs typeface="+mn-cs"/>
                        </a:rPr>
                        <a:t>2</a:t>
                      </a:r>
                      <a:r>
                        <a:rPr lang="de-DE" sz="1200" b="1" kern="1200" baseline="30000" dirty="0">
                          <a:solidFill>
                            <a:schemeClr val="tx1"/>
                          </a:solidFill>
                          <a:effectLst/>
                          <a:latin typeface="+mn-lt"/>
                          <a:ea typeface="+mn-ea"/>
                          <a:cs typeface="+mn-cs"/>
                        </a:rPr>
                        <a:t>+</a:t>
                      </a:r>
                      <a:r>
                        <a:rPr lang="en-GB" sz="1200" b="1" kern="1200" dirty="0">
                          <a:solidFill>
                            <a:schemeClr val="tx1"/>
                          </a:solidFill>
                          <a:effectLst/>
                          <a:latin typeface="+mn-lt"/>
                          <a:ea typeface="+mn-ea"/>
                          <a:cs typeface="+mn-cs"/>
                          <a:sym typeface="Symbol" panose="05050102010706020507" pitchFamily="18" charset="2"/>
                        </a:rPr>
                        <a:t></a:t>
                      </a:r>
                      <a:r>
                        <a:rPr lang="de-DE" sz="1200" b="1" kern="1200" dirty="0">
                          <a:solidFill>
                            <a:schemeClr val="tx1"/>
                          </a:solidFill>
                          <a:effectLst/>
                          <a:latin typeface="+mn-lt"/>
                          <a:ea typeface="+mn-ea"/>
                          <a:cs typeface="+mn-cs"/>
                        </a:rPr>
                        <a:t>D</a:t>
                      </a:r>
                      <a:r>
                        <a:rPr lang="de-DE" sz="1200" b="1" kern="1200" baseline="-25000" dirty="0">
                          <a:solidFill>
                            <a:schemeClr val="tx1"/>
                          </a:solidFill>
                          <a:effectLst/>
                          <a:latin typeface="+mn-lt"/>
                          <a:ea typeface="+mn-ea"/>
                          <a:cs typeface="+mn-cs"/>
                        </a:rPr>
                        <a:t>2</a:t>
                      </a:r>
                      <a:r>
                        <a:rPr lang="de-DE" sz="1200" b="1" kern="1200" dirty="0">
                          <a:solidFill>
                            <a:schemeClr val="tx1"/>
                          </a:solidFill>
                          <a:effectLst/>
                          <a:latin typeface="+mn-lt"/>
                          <a:ea typeface="+mn-ea"/>
                          <a:cs typeface="+mn-cs"/>
                        </a:rPr>
                        <a:t> + D</a:t>
                      </a:r>
                      <a:r>
                        <a:rPr lang="de-DE" sz="1200" b="1" kern="1200" baseline="30000" dirty="0">
                          <a:solidFill>
                            <a:schemeClr val="tx1"/>
                          </a:solidFill>
                          <a:effectLst/>
                          <a:latin typeface="+mn-lt"/>
                          <a:ea typeface="+mn-ea"/>
                          <a:cs typeface="+mn-cs"/>
                        </a:rPr>
                        <a:t>+</a:t>
                      </a:r>
                    </a:p>
                  </a:txBody>
                  <a:tcPr marL="68557" marR="68557" marT="0" marB="0"/>
                </a:tc>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dirty="0">
                          <a:effectLst/>
                        </a:rPr>
                        <a:t>D</a:t>
                      </a:r>
                      <a:r>
                        <a:rPr lang="en-GB" sz="1200" b="1" dirty="0">
                          <a:effectLst/>
                          <a:sym typeface="Symbol" panose="05050102010706020507" pitchFamily="18" charset="2"/>
                        </a:rPr>
                        <a:t></a:t>
                      </a:r>
                      <a:r>
                        <a:rPr lang="de-DE" sz="1200" b="1" dirty="0">
                          <a:effectLst/>
                        </a:rPr>
                        <a:t>D</a:t>
                      </a:r>
                      <a:endParaRPr lang="de-DE" sz="1200" b="1" baseline="-25000"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6"/>
                  </a:ext>
                </a:extLst>
              </a:tr>
              <a:tr h="151858">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kern="1200" dirty="0">
                          <a:solidFill>
                            <a:schemeClr val="tx1"/>
                          </a:solidFill>
                          <a:effectLst/>
                          <a:latin typeface="+mn-lt"/>
                          <a:ea typeface="+mn-ea"/>
                          <a:cs typeface="+mn-cs"/>
                        </a:rPr>
                        <a:t>D</a:t>
                      </a:r>
                      <a:r>
                        <a:rPr lang="de-DE" sz="1200" b="1" kern="1200" baseline="-25000" dirty="0">
                          <a:solidFill>
                            <a:schemeClr val="tx1"/>
                          </a:solidFill>
                          <a:effectLst/>
                          <a:latin typeface="+mn-lt"/>
                          <a:ea typeface="+mn-ea"/>
                          <a:cs typeface="+mn-cs"/>
                        </a:rPr>
                        <a:t>2</a:t>
                      </a:r>
                      <a:r>
                        <a:rPr lang="de-DE" sz="1200" b="1" kern="1200" baseline="0" dirty="0">
                          <a:solidFill>
                            <a:schemeClr val="tx1"/>
                          </a:solidFill>
                          <a:effectLst/>
                          <a:latin typeface="+mn-lt"/>
                          <a:ea typeface="+mn-ea"/>
                          <a:cs typeface="+mn-cs"/>
                        </a:rPr>
                        <a:t> + </a:t>
                      </a:r>
                      <a:r>
                        <a:rPr lang="de-DE" sz="1200" b="1" kern="1200" dirty="0">
                          <a:solidFill>
                            <a:schemeClr val="tx1"/>
                          </a:solidFill>
                          <a:effectLst/>
                          <a:latin typeface="+mn-lt"/>
                          <a:ea typeface="+mn-ea"/>
                          <a:cs typeface="+mn-cs"/>
                        </a:rPr>
                        <a:t>D</a:t>
                      </a:r>
                      <a:r>
                        <a:rPr lang="de-DE" sz="1200" b="1" kern="1200" baseline="30000" dirty="0">
                          <a:solidFill>
                            <a:schemeClr val="tx1"/>
                          </a:solidFill>
                          <a:effectLst/>
                          <a:latin typeface="+mn-lt"/>
                          <a:ea typeface="+mn-ea"/>
                          <a:cs typeface="+mn-cs"/>
                        </a:rPr>
                        <a:t>+</a:t>
                      </a:r>
                      <a:r>
                        <a:rPr lang="en-GB" sz="1200" b="1" kern="1200" dirty="0">
                          <a:solidFill>
                            <a:schemeClr val="tx1"/>
                          </a:solidFill>
                          <a:effectLst/>
                          <a:latin typeface="+mn-lt"/>
                          <a:ea typeface="+mn-ea"/>
                          <a:cs typeface="+mn-cs"/>
                          <a:sym typeface="Symbol" panose="05050102010706020507" pitchFamily="18" charset="2"/>
                        </a:rPr>
                        <a:t></a:t>
                      </a:r>
                      <a:r>
                        <a:rPr lang="de-DE" sz="1200" dirty="0">
                          <a:solidFill>
                            <a:schemeClr val="tx1"/>
                          </a:solidFill>
                          <a:effectLst/>
                          <a:latin typeface="+mn-lt"/>
                        </a:rPr>
                        <a:t>D</a:t>
                      </a:r>
                      <a:r>
                        <a:rPr lang="de-DE" sz="1200" baseline="-25000" dirty="0">
                          <a:solidFill>
                            <a:schemeClr val="tx1"/>
                          </a:solidFill>
                          <a:effectLst/>
                          <a:latin typeface="+mn-lt"/>
                        </a:rPr>
                        <a:t>2</a:t>
                      </a:r>
                      <a:r>
                        <a:rPr lang="de-DE" sz="1200" baseline="30000" dirty="0">
                          <a:solidFill>
                            <a:schemeClr val="tx1"/>
                          </a:solidFill>
                          <a:effectLst/>
                          <a:latin typeface="+mn-lt"/>
                        </a:rPr>
                        <a:t>+</a:t>
                      </a:r>
                      <a:r>
                        <a:rPr lang="de-DE" sz="1200" b="1" kern="1200" dirty="0">
                          <a:solidFill>
                            <a:schemeClr val="tx1"/>
                          </a:solidFill>
                          <a:effectLst/>
                          <a:latin typeface="+mn-lt"/>
                          <a:ea typeface="+mn-ea"/>
                          <a:cs typeface="+mn-cs"/>
                        </a:rPr>
                        <a:t> + D</a:t>
                      </a:r>
                      <a:endParaRPr lang="de-DE" sz="1200" b="1" kern="1200" baseline="30000" dirty="0">
                        <a:solidFill>
                          <a:schemeClr val="tx1"/>
                        </a:solidFill>
                        <a:effectLst/>
                        <a:latin typeface="+mn-lt"/>
                        <a:ea typeface="+mn-ea"/>
                        <a:cs typeface="+mn-cs"/>
                      </a:endParaRPr>
                    </a:p>
                  </a:txBody>
                  <a:tcPr marL="68557" marR="68557" marT="0" marB="0"/>
                </a:tc>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dirty="0">
                          <a:effectLst/>
                        </a:rPr>
                        <a:t>D</a:t>
                      </a:r>
                      <a:r>
                        <a:rPr lang="de-DE" sz="1200" b="1" baseline="-25000" dirty="0">
                          <a:effectLst/>
                        </a:rPr>
                        <a:t>2</a:t>
                      </a:r>
                      <a:r>
                        <a:rPr lang="en-GB" sz="1200" b="1" dirty="0">
                          <a:effectLst/>
                          <a:sym typeface="Symbol" panose="05050102010706020507" pitchFamily="18" charset="2"/>
                        </a:rPr>
                        <a:t></a:t>
                      </a:r>
                      <a:r>
                        <a:rPr lang="de-DE" sz="1200" b="1" dirty="0">
                          <a:effectLst/>
                        </a:rPr>
                        <a:t>D</a:t>
                      </a:r>
                      <a:r>
                        <a:rPr lang="de-DE" sz="1200" b="1" baseline="-25000" dirty="0">
                          <a:effectLst/>
                        </a:rPr>
                        <a:t>2</a:t>
                      </a:r>
                      <a:endParaRPr lang="de-DE" sz="1200" b="1" baseline="-25000" dirty="0">
                        <a:effectLst/>
                        <a:latin typeface="Cambria" panose="02040503050406030204" pitchFamily="18" charset="0"/>
                        <a:ea typeface="Cambria" panose="02040503050406030204" pitchFamily="18" charset="0"/>
                        <a:cs typeface="Times New Roman" panose="02020603050405020304" pitchFamily="18" charset="0"/>
                      </a:endParaRPr>
                    </a:p>
                  </a:txBody>
                  <a:tcPr marL="68557" marR="68557" marT="0" marB="0"/>
                </a:tc>
                <a:extLst>
                  <a:ext uri="{0D108BD9-81ED-4DB2-BD59-A6C34878D82A}">
                    <a16:rowId xmlns:a16="http://schemas.microsoft.com/office/drawing/2014/main" val="10007"/>
                  </a:ext>
                </a:extLst>
              </a:tr>
              <a:tr h="219023">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r>
                        <a:rPr lang="de-DE" sz="1200" b="1" kern="1200" dirty="0">
                          <a:solidFill>
                            <a:schemeClr val="tx1"/>
                          </a:solidFill>
                          <a:effectLst/>
                          <a:latin typeface="+mn-lt"/>
                          <a:ea typeface="+mn-ea"/>
                          <a:cs typeface="+mn-cs"/>
                        </a:rPr>
                        <a:t>D</a:t>
                      </a:r>
                      <a:r>
                        <a:rPr lang="de-DE" sz="1200" b="1" kern="1200" baseline="-25000" dirty="0">
                          <a:solidFill>
                            <a:schemeClr val="tx1"/>
                          </a:solidFill>
                          <a:effectLst/>
                          <a:latin typeface="+mn-lt"/>
                          <a:ea typeface="+mn-ea"/>
                          <a:cs typeface="+mn-cs"/>
                        </a:rPr>
                        <a:t>2</a:t>
                      </a:r>
                      <a:r>
                        <a:rPr lang="de-DE" sz="1200" b="1" kern="1200" baseline="30000" dirty="0">
                          <a:solidFill>
                            <a:schemeClr val="tx1"/>
                          </a:solidFill>
                          <a:effectLst/>
                          <a:latin typeface="+mn-lt"/>
                          <a:ea typeface="+mn-ea"/>
                          <a:cs typeface="+mn-cs"/>
                        </a:rPr>
                        <a:t>+</a:t>
                      </a:r>
                      <a:r>
                        <a:rPr lang="de-DE" sz="1200" dirty="0">
                          <a:solidFill>
                            <a:schemeClr val="tx1"/>
                          </a:solidFill>
                          <a:effectLst/>
                          <a:latin typeface="+mn-lt"/>
                        </a:rPr>
                        <a:t>+e</a:t>
                      </a:r>
                      <a:r>
                        <a:rPr lang="en-GB" sz="1200" dirty="0">
                          <a:solidFill>
                            <a:schemeClr val="tx1"/>
                          </a:solidFill>
                          <a:effectLst/>
                          <a:latin typeface="+mn-lt"/>
                          <a:sym typeface="Symbol" panose="05050102010706020507" pitchFamily="18" charset="2"/>
                        </a:rPr>
                        <a:t></a:t>
                      </a:r>
                      <a:r>
                        <a:rPr lang="de-DE" sz="1200" dirty="0">
                          <a:solidFill>
                            <a:schemeClr val="tx1"/>
                          </a:solidFill>
                          <a:effectLst/>
                          <a:latin typeface="+mn-lt"/>
                        </a:rPr>
                        <a:t>D+D </a:t>
                      </a:r>
                      <a:endParaRPr lang="de-DE" sz="1200" b="1" kern="1200" baseline="30000" dirty="0">
                        <a:solidFill>
                          <a:schemeClr val="tx1"/>
                        </a:solidFill>
                        <a:effectLst/>
                        <a:latin typeface="+mn-lt"/>
                        <a:ea typeface="+mn-ea"/>
                        <a:cs typeface="+mn-cs"/>
                      </a:endParaRPr>
                    </a:p>
                  </a:txBody>
                  <a:tcPr marL="68557" marR="68557" marT="0" marB="0"/>
                </a:tc>
                <a:tc>
                  <a:txBody>
                    <a:bodyPr/>
                    <a:lstStyle/>
                    <a:p>
                      <a:pPr marL="0" marR="0" indent="0" algn="just" defTabSz="914400" rtl="0" eaLnBrk="1" fontAlgn="auto" latinLnBrk="0" hangingPunct="1">
                        <a:lnSpc>
                          <a:spcPct val="100000"/>
                        </a:lnSpc>
                        <a:spcBef>
                          <a:spcPts val="0"/>
                        </a:spcBef>
                        <a:spcAft>
                          <a:spcPts val="600"/>
                        </a:spcAft>
                        <a:buClrTx/>
                        <a:buSzTx/>
                        <a:buFontTx/>
                        <a:buNone/>
                        <a:tabLst>
                          <a:tab pos="2434590" algn="l"/>
                        </a:tabLst>
                        <a:defRPr/>
                      </a:pPr>
                      <a:endParaRPr lang="de-DE" sz="1200" b="1" kern="1200" baseline="30000" dirty="0">
                        <a:solidFill>
                          <a:schemeClr val="lt1"/>
                        </a:solidFill>
                        <a:effectLst/>
                        <a:latin typeface="+mn-lt"/>
                        <a:ea typeface="+mn-ea"/>
                        <a:cs typeface="+mn-cs"/>
                      </a:endParaRPr>
                    </a:p>
                  </a:txBody>
                  <a:tcPr marL="68557" marR="68557" marT="0" marB="0"/>
                </a:tc>
                <a:extLst>
                  <a:ext uri="{0D108BD9-81ED-4DB2-BD59-A6C34878D82A}">
                    <a16:rowId xmlns:a16="http://schemas.microsoft.com/office/drawing/2014/main" val="10008"/>
                  </a:ext>
                </a:extLst>
              </a:tr>
            </a:tbl>
          </a:graphicData>
        </a:graphic>
      </p:graphicFrame>
      <mc:AlternateContent xmlns:mc="http://schemas.openxmlformats.org/markup-compatibility/2006" xmlns:a14="http://schemas.microsoft.com/office/drawing/2010/main">
        <mc:Choice Requires="a14">
          <p:sp>
            <p:nvSpPr>
              <p:cNvPr id="12" name="Rechteck 11"/>
              <p:cNvSpPr/>
              <p:nvPr/>
            </p:nvSpPr>
            <p:spPr>
              <a:xfrm>
                <a:off x="-57150" y="3550885"/>
                <a:ext cx="6343650" cy="509370"/>
              </a:xfrm>
              <a:prstGeom prst="rect">
                <a:avLst/>
              </a:prstGeom>
            </p:spPr>
            <p:txBody>
              <a:bodyPr wrap="square">
                <a:spAutoFit/>
              </a:bodyPr>
              <a:lstStyle/>
              <a:p>
                <a:pPr marL="358775" lvl="1" indent="-179388" algn="just">
                  <a:spcBef>
                    <a:spcPct val="50000"/>
                  </a:spcBef>
                  <a:spcAft>
                    <a:spcPts val="600"/>
                  </a:spcAft>
                  <a:buClr>
                    <a:schemeClr val="accent1"/>
                  </a:buClr>
                  <a:buSzPct val="150000"/>
                  <a:buFont typeface="Wingdings" panose="05000000000000000000" pitchFamily="2" charset="2"/>
                  <a:buChar char="§"/>
                </a:pPr>
                <a:r>
                  <a:rPr lang="de-DE" sz="1200" dirty="0">
                    <a:latin typeface="Arial" panose="020B0604020202020204" pitchFamily="34" charset="0"/>
                    <a:cs typeface="Arial" panose="020B0604020202020204" pitchFamily="34" charset="0"/>
                  </a:rPr>
                  <a:t>The TCE </a:t>
                </a:r>
                <a:r>
                  <a:rPr lang="de-DE" sz="1200" dirty="0" err="1">
                    <a:latin typeface="Arial" panose="020B0604020202020204" pitchFamily="34" charset="0"/>
                    <a:cs typeface="Arial" panose="020B0604020202020204" pitchFamily="34" charset="0"/>
                  </a:rPr>
                  <a:t>formulation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can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reproduce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ionization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dissociation</a:t>
                </a: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recombination</a:t>
                </a:r>
                <a:r>
                  <a:rPr lang="de-DE" sz="1200" dirty="0">
                    <a:latin typeface="Arial" panose="020B0604020202020204" pitchFamily="34" charset="0"/>
                    <a:cs typeface="Arial" panose="020B0604020202020204" pitchFamily="34" charset="0"/>
                  </a:rPr>
                  <a:t> and </a:t>
                </a:r>
                <a:r>
                  <a:rPr lang="de-DE" sz="1200" dirty="0" err="1">
                    <a:latin typeface="Arial" panose="020B0604020202020204" pitchFamily="34" charset="0"/>
                    <a:cs typeface="Arial" panose="020B0604020202020204" pitchFamily="34" charset="0"/>
                  </a:rPr>
                  <a:t>exchange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reaction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rates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described</a:t>
                </a:r>
                <a:r>
                  <a:rPr lang="de-DE" sz="1200" dirty="0">
                    <a:latin typeface="Arial" panose="020B0604020202020204" pitchFamily="34" charset="0"/>
                    <a:cs typeface="Arial" panose="020B0604020202020204" pitchFamily="34" charset="0"/>
                  </a:rPr>
                  <a:t> in </a:t>
                </a:r>
                <a:r>
                  <a:rPr lang="de-DE" sz="1200" dirty="0" err="1">
                    <a:latin typeface="Arial" panose="020B0604020202020204" pitchFamily="34" charset="0"/>
                    <a:cs typeface="Arial" panose="020B0604020202020204" pitchFamily="34" charset="0"/>
                  </a:rPr>
                  <a:t>terms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14:m>
                  <m:oMath xmlns:m="http://schemas.openxmlformats.org/officeDocument/2006/math">
                    <m:r>
                      <a:rPr lang="de-DE" sz="1200">
                        <a:latin typeface="Cambria Math" panose="02040503050406030204" pitchFamily="18" charset="0"/>
                        <a:cs typeface="Arial" panose="020B0604020202020204" pitchFamily="34" charset="0"/>
                        <a:sym typeface="Symbol"/>
                      </a:rPr>
                      <m:t>𝑘</m:t>
                    </m:r>
                    <m:d>
                      <m:dPr>
                        <m:ctrlPr>
                          <a:rPr lang="de-DE" sz="1200" i="1">
                            <a:latin typeface="Cambria Math" panose="02040503050406030204" pitchFamily="18" charset="0"/>
                            <a:cs typeface="Arial" panose="020B0604020202020204" pitchFamily="34" charset="0"/>
                            <a:sym typeface="Symbol"/>
                          </a:rPr>
                        </m:ctrlPr>
                      </m:dPr>
                      <m:e>
                        <m:r>
                          <a:rPr lang="de-DE" sz="1200">
                            <a:latin typeface="Cambria Math" panose="02040503050406030204" pitchFamily="18" charset="0"/>
                            <a:cs typeface="Arial" panose="020B0604020202020204" pitchFamily="34" charset="0"/>
                            <a:sym typeface="Symbol"/>
                          </a:rPr>
                          <m:t>𝑇</m:t>
                        </m:r>
                      </m:e>
                    </m:d>
                    <m:r>
                      <a:rPr lang="de-DE" sz="1200">
                        <a:latin typeface="Cambria Math" panose="02040503050406030204" pitchFamily="18" charset="0"/>
                        <a:cs typeface="Arial" panose="020B0604020202020204" pitchFamily="34" charset="0"/>
                        <a:sym typeface="Symbol"/>
                      </a:rPr>
                      <m:t>=</m:t>
                    </m:r>
                    <m:r>
                      <m:rPr>
                        <m:sty m:val="p"/>
                      </m:rPr>
                      <a:rPr lang="el-GR" sz="1200">
                        <a:latin typeface="Cambria Math" panose="02040503050406030204" pitchFamily="18" charset="0"/>
                        <a:cs typeface="Arial" panose="020B0604020202020204" pitchFamily="34" charset="0"/>
                        <a:sym typeface="Symbol"/>
                      </a:rPr>
                      <m:t>Λ</m:t>
                    </m:r>
                    <m:sSup>
                      <m:sSupPr>
                        <m:ctrlPr>
                          <a:rPr lang="el-GR" sz="1200" i="1">
                            <a:latin typeface="Cambria Math" panose="02040503050406030204" pitchFamily="18" charset="0"/>
                            <a:cs typeface="Arial" panose="020B0604020202020204" pitchFamily="34" charset="0"/>
                            <a:sym typeface="Symbol"/>
                          </a:rPr>
                        </m:ctrlPr>
                      </m:sSupPr>
                      <m:e>
                        <m:r>
                          <a:rPr lang="de-DE" sz="1200">
                            <a:latin typeface="Cambria Math" panose="02040503050406030204" pitchFamily="18" charset="0"/>
                            <a:cs typeface="Arial" panose="020B0604020202020204" pitchFamily="34" charset="0"/>
                            <a:sym typeface="Symbol"/>
                          </a:rPr>
                          <m:t>𝑇</m:t>
                        </m:r>
                      </m:e>
                      <m:sup>
                        <m:r>
                          <a:rPr lang="el-GR" sz="1200">
                            <a:latin typeface="Cambria Math" panose="02040503050406030204" pitchFamily="18" charset="0"/>
                            <a:cs typeface="Arial" panose="020B0604020202020204" pitchFamily="34" charset="0"/>
                            <a:sym typeface="Symbol"/>
                          </a:rPr>
                          <m:t>𝜂</m:t>
                        </m:r>
                      </m:sup>
                    </m:sSup>
                    <m:r>
                      <m:rPr>
                        <m:sty m:val="p"/>
                      </m:rPr>
                      <a:rPr lang="de-DE" sz="1200">
                        <a:latin typeface="Cambria Math" panose="02040503050406030204" pitchFamily="18" charset="0"/>
                        <a:cs typeface="Arial" panose="020B0604020202020204" pitchFamily="34" charset="0"/>
                        <a:sym typeface="Symbol"/>
                      </a:rPr>
                      <m:t>exp</m:t>
                    </m:r>
                    <m:r>
                      <a:rPr lang="de-DE" sz="1200">
                        <a:latin typeface="Cambria Math" panose="02040503050406030204" pitchFamily="18" charset="0"/>
                        <a:cs typeface="Arial" panose="020B0604020202020204" pitchFamily="34" charset="0"/>
                        <a:sym typeface="Symbol"/>
                      </a:rPr>
                      <m:t>(−</m:t>
                    </m:r>
                    <m:f>
                      <m:fPr>
                        <m:type m:val="skw"/>
                        <m:ctrlPr>
                          <a:rPr lang="de-DE" sz="1200" i="1">
                            <a:latin typeface="Cambria Math" panose="02040503050406030204" pitchFamily="18" charset="0"/>
                            <a:cs typeface="Arial" panose="020B0604020202020204" pitchFamily="34" charset="0"/>
                            <a:sym typeface="Symbol"/>
                          </a:rPr>
                        </m:ctrlPr>
                      </m:fPr>
                      <m:num>
                        <m:sSub>
                          <m:sSubPr>
                            <m:ctrlPr>
                              <a:rPr lang="de-DE" sz="1200" i="1">
                                <a:latin typeface="Cambria Math" panose="02040503050406030204" pitchFamily="18" charset="0"/>
                                <a:cs typeface="Arial" panose="020B0604020202020204" pitchFamily="34" charset="0"/>
                                <a:sym typeface="Symbol"/>
                              </a:rPr>
                            </m:ctrlPr>
                          </m:sSubPr>
                          <m:e>
                            <m:r>
                              <a:rPr lang="de-DE" sz="1200">
                                <a:latin typeface="Cambria Math" panose="02040503050406030204" pitchFamily="18" charset="0"/>
                                <a:cs typeface="Arial" panose="020B0604020202020204" pitchFamily="34" charset="0"/>
                                <a:sym typeface="Symbol"/>
                              </a:rPr>
                              <m:t>𝐸</m:t>
                            </m:r>
                          </m:e>
                          <m:sub>
                            <m:r>
                              <a:rPr lang="de-DE" sz="1200">
                                <a:latin typeface="Cambria Math" panose="02040503050406030204" pitchFamily="18" charset="0"/>
                                <a:cs typeface="Arial" panose="020B0604020202020204" pitchFamily="34" charset="0"/>
                                <a:sym typeface="Symbol"/>
                              </a:rPr>
                              <m:t>𝑎</m:t>
                            </m:r>
                          </m:sub>
                        </m:sSub>
                      </m:num>
                      <m:den>
                        <m:sSub>
                          <m:sSubPr>
                            <m:ctrlPr>
                              <a:rPr lang="de-DE" sz="1200" i="1">
                                <a:latin typeface="Cambria Math" panose="02040503050406030204" pitchFamily="18" charset="0"/>
                                <a:cs typeface="Arial" panose="020B0604020202020204" pitchFamily="34" charset="0"/>
                                <a:sym typeface="Symbol"/>
                              </a:rPr>
                            </m:ctrlPr>
                          </m:sSubPr>
                          <m:e>
                            <m:r>
                              <a:rPr lang="de-DE" sz="1200">
                                <a:latin typeface="Cambria Math" panose="02040503050406030204" pitchFamily="18" charset="0"/>
                                <a:cs typeface="Arial" panose="020B0604020202020204" pitchFamily="34" charset="0"/>
                                <a:sym typeface="Symbol"/>
                              </a:rPr>
                              <m:t>𝑘</m:t>
                            </m:r>
                          </m:e>
                          <m:sub>
                            <m:r>
                              <a:rPr lang="de-DE" sz="1200">
                                <a:latin typeface="Cambria Math" panose="02040503050406030204" pitchFamily="18" charset="0"/>
                                <a:cs typeface="Arial" panose="020B0604020202020204" pitchFamily="34" charset="0"/>
                                <a:sym typeface="Symbol"/>
                              </a:rPr>
                              <m:t>𝐵</m:t>
                            </m:r>
                          </m:sub>
                        </m:sSub>
                        <m:r>
                          <a:rPr lang="de-DE" sz="1200">
                            <a:latin typeface="Cambria Math" panose="02040503050406030204" pitchFamily="18" charset="0"/>
                            <a:cs typeface="Arial" panose="020B0604020202020204" pitchFamily="34" charset="0"/>
                            <a:sym typeface="Symbol"/>
                          </a:rPr>
                          <m:t>𝑇</m:t>
                        </m:r>
                      </m:den>
                    </m:f>
                    <m:r>
                      <a:rPr lang="de-DE" sz="1200">
                        <a:latin typeface="Cambria Math" panose="02040503050406030204" pitchFamily="18" charset="0"/>
                        <a:cs typeface="Arial" panose="020B0604020202020204" pitchFamily="34" charset="0"/>
                        <a:sym typeface="Symbol"/>
                      </a:rPr>
                      <m:t>)</m:t>
                    </m:r>
                  </m:oMath>
                </a14:m>
                <a:endParaRPr lang="en-US" sz="1200" dirty="0">
                  <a:latin typeface="Arial" panose="020B0604020202020204" pitchFamily="34" charset="0"/>
                  <a:cs typeface="Arial" panose="020B0604020202020204" pitchFamily="34" charset="0"/>
                </a:endParaRPr>
              </a:p>
            </p:txBody>
          </p:sp>
        </mc:Choice>
        <mc:Fallback xmlns="">
          <p:sp>
            <p:nvSpPr>
              <p:cNvPr id="12" name="Rechteck 11"/>
              <p:cNvSpPr>
                <a:spLocks noRot="1" noChangeAspect="1" noMove="1" noResize="1" noEditPoints="1" noAdjustHandles="1" noChangeArrowheads="1" noChangeShapeType="1" noTextEdit="1"/>
              </p:cNvSpPr>
              <p:nvPr/>
            </p:nvSpPr>
            <p:spPr>
              <a:xfrm>
                <a:off x="-57150" y="3550885"/>
                <a:ext cx="6343650" cy="509370"/>
              </a:xfrm>
              <a:prstGeom prst="rect">
                <a:avLst/>
              </a:prstGeom>
              <a:blipFill>
                <a:blip r:embed="rId4"/>
                <a:stretch>
                  <a:fillRect t="-36585" b="-107317"/>
                </a:stretch>
              </a:blipFill>
            </p:spPr>
            <p:txBody>
              <a:bodyPr/>
              <a:lstStyle/>
              <a:p>
                <a:r>
                  <a:rPr lang="de-DE">
                    <a:noFill/>
                  </a:rPr>
                  <a:t> </a:t>
                </a:r>
              </a:p>
            </p:txBody>
          </p:sp>
        </mc:Fallback>
      </mc:AlternateContent>
      <p:sp>
        <p:nvSpPr>
          <p:cNvPr id="13" name="Rechteck 12"/>
          <p:cNvSpPr/>
          <p:nvPr/>
        </p:nvSpPr>
        <p:spPr>
          <a:xfrm>
            <a:off x="-249811" y="4096238"/>
            <a:ext cx="9144000" cy="461665"/>
          </a:xfrm>
          <a:prstGeom prst="rect">
            <a:avLst/>
          </a:prstGeom>
        </p:spPr>
        <p:txBody>
          <a:bodyPr wrap="square">
            <a:spAutoFit/>
          </a:bodyPr>
          <a:lstStyle/>
          <a:p>
            <a:pPr marL="538163"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Deuterium atomic and molecular processes have been implemented in the DIVGAS code considering a set of volumetric and surface reactions. </a:t>
            </a:r>
          </a:p>
        </p:txBody>
      </p:sp>
    </p:spTree>
    <p:extLst>
      <p:ext uri="{BB962C8B-B14F-4D97-AF65-F5344CB8AC3E}">
        <p14:creationId xmlns:p14="http://schemas.microsoft.com/office/powerpoint/2010/main" val="17635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GPU </a:t>
            </a:r>
            <a:r>
              <a:rPr lang="de-DE" dirty="0" err="1"/>
              <a:t>acceleration</a:t>
            </a:r>
            <a:r>
              <a:rPr lang="de-DE" dirty="0"/>
              <a:t> – MPI, CUDA</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13</a:t>
            </a:fld>
            <a:endParaRPr lang="en-GB" dirty="0"/>
          </a:p>
        </p:txBody>
      </p:sp>
      <p:grpSp>
        <p:nvGrpSpPr>
          <p:cNvPr id="5" name="Gruppieren 4"/>
          <p:cNvGrpSpPr/>
          <p:nvPr/>
        </p:nvGrpSpPr>
        <p:grpSpPr>
          <a:xfrm>
            <a:off x="137220" y="3474781"/>
            <a:ext cx="3192186" cy="1567119"/>
            <a:chOff x="41653" y="4896090"/>
            <a:chExt cx="3192186" cy="1567119"/>
          </a:xfrm>
        </p:grpSpPr>
        <p:pic>
          <p:nvPicPr>
            <p:cNvPr id="6" name="Grafik 5"/>
            <p:cNvPicPr>
              <a:picLocks noChangeAspect="1"/>
            </p:cNvPicPr>
            <p:nvPr/>
          </p:nvPicPr>
          <p:blipFill>
            <a:blip r:embed="rId2"/>
            <a:stretch>
              <a:fillRect/>
            </a:stretch>
          </p:blipFill>
          <p:spPr>
            <a:xfrm>
              <a:off x="66206" y="4896090"/>
              <a:ext cx="3167633" cy="1076995"/>
            </a:xfrm>
            <a:prstGeom prst="rect">
              <a:avLst/>
            </a:prstGeom>
          </p:spPr>
        </p:pic>
        <p:sp>
          <p:nvSpPr>
            <p:cNvPr id="7" name="Rechteck 6"/>
            <p:cNvSpPr/>
            <p:nvPr/>
          </p:nvSpPr>
          <p:spPr>
            <a:xfrm>
              <a:off x="41653" y="6063099"/>
              <a:ext cx="2606804" cy="400110"/>
            </a:xfrm>
            <a:prstGeom prst="rect">
              <a:avLst/>
            </a:prstGeom>
          </p:spPr>
          <p:txBody>
            <a:bodyPr wrap="none">
              <a:spAutoFit/>
            </a:bodyPr>
            <a:lstStyle/>
            <a:p>
              <a:r>
                <a:rPr lang="de-DE" sz="1000" dirty="0"/>
                <a:t>Source: </a:t>
              </a:r>
              <a:r>
                <a:rPr lang="de-DE" sz="1000" dirty="0">
                  <a:hlinkClick r:id="rId3"/>
                </a:rPr>
                <a:t>https://www.hpc.cineca.it/</a:t>
              </a:r>
              <a:endParaRPr lang="de-DE" sz="1000" dirty="0"/>
            </a:p>
            <a:p>
              <a:r>
                <a:rPr lang="de-DE" sz="1000" dirty="0">
                  <a:hlinkClick r:id="rId4"/>
                </a:rPr>
                <a:t>https://www.hpc.cineca.it/hardware/marconi</a:t>
              </a:r>
              <a:r>
                <a:rPr lang="de-DE" sz="1000" dirty="0"/>
                <a:t> </a:t>
              </a:r>
            </a:p>
          </p:txBody>
        </p:sp>
      </p:grpSp>
      <p:grpSp>
        <p:nvGrpSpPr>
          <p:cNvPr id="8" name="Gruppieren 7"/>
          <p:cNvGrpSpPr/>
          <p:nvPr/>
        </p:nvGrpSpPr>
        <p:grpSpPr>
          <a:xfrm>
            <a:off x="580437" y="739552"/>
            <a:ext cx="1911101" cy="1083936"/>
            <a:chOff x="179511" y="1297720"/>
            <a:chExt cx="1911101" cy="1083936"/>
          </a:xfrm>
        </p:grpSpPr>
        <p:pic>
          <p:nvPicPr>
            <p:cNvPr id="9" name="Picture 2" descr="Tesla K80 | NVI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1" y="1297720"/>
              <a:ext cx="1835695" cy="837077"/>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79511" y="2135435"/>
              <a:ext cx="1911101" cy="246221"/>
            </a:xfrm>
            <a:prstGeom prst="rect">
              <a:avLst/>
            </a:prstGeom>
          </p:spPr>
          <p:txBody>
            <a:bodyPr wrap="none">
              <a:spAutoFit/>
            </a:bodyPr>
            <a:lstStyle/>
            <a:p>
              <a:r>
                <a:rPr lang="de-DE" sz="1000" dirty="0"/>
                <a:t>Source: </a:t>
              </a:r>
              <a:r>
                <a:rPr lang="de-DE" sz="1000" dirty="0">
                  <a:hlinkClick r:id="rId6"/>
                </a:rPr>
                <a:t>https://www.nvidia.com</a:t>
              </a:r>
              <a:r>
                <a:rPr lang="de-DE" sz="1000" dirty="0"/>
                <a:t> </a:t>
              </a:r>
            </a:p>
          </p:txBody>
        </p:sp>
      </p:grpSp>
      <p:grpSp>
        <p:nvGrpSpPr>
          <p:cNvPr id="11" name="Gruppieren 10"/>
          <p:cNvGrpSpPr/>
          <p:nvPr/>
        </p:nvGrpSpPr>
        <p:grpSpPr>
          <a:xfrm>
            <a:off x="644637" y="1956790"/>
            <a:ext cx="1577864" cy="1199160"/>
            <a:chOff x="0" y="2575477"/>
            <a:chExt cx="1911101" cy="1754264"/>
          </a:xfrm>
        </p:grpSpPr>
        <p:pic>
          <p:nvPicPr>
            <p:cNvPr id="12" name="Picture 4" descr="Supermicro NVIDIA Tesla V100-32GB GPU-NVTV100-32 Bild 1"/>
            <p:cNvPicPr>
              <a:picLocks noChangeAspect="1" noChangeArrowheads="1"/>
            </p:cNvPicPr>
            <p:nvPr/>
          </p:nvPicPr>
          <p:blipFill rotWithShape="1">
            <a:blip r:embed="rId7">
              <a:extLst>
                <a:ext uri="{28A0092B-C50C-407E-A947-70E740481C1C}">
                  <a14:useLocalDpi xmlns:a14="http://schemas.microsoft.com/office/drawing/2010/main" val="0"/>
                </a:ext>
              </a:extLst>
            </a:blip>
            <a:srcRect t="7719" b="8624"/>
            <a:stretch/>
          </p:blipFill>
          <p:spPr bwMode="auto">
            <a:xfrm>
              <a:off x="99262" y="2575477"/>
              <a:ext cx="1807562" cy="1512168"/>
            </a:xfrm>
            <a:prstGeom prst="rect">
              <a:avLst/>
            </a:prstGeom>
            <a:noFill/>
            <a:extLst>
              <a:ext uri="{909E8E84-426E-40DD-AFC4-6F175D3DCCD1}">
                <a14:hiddenFill xmlns:a14="http://schemas.microsoft.com/office/drawing/2010/main">
                  <a:solidFill>
                    <a:srgbClr val="FFFFFF"/>
                  </a:solidFill>
                </a14:hiddenFill>
              </a:ext>
            </a:extLst>
          </p:spPr>
        </p:pic>
        <p:sp>
          <p:nvSpPr>
            <p:cNvPr id="13" name="Rechteck 12"/>
            <p:cNvSpPr/>
            <p:nvPr/>
          </p:nvSpPr>
          <p:spPr>
            <a:xfrm>
              <a:off x="0" y="4083520"/>
              <a:ext cx="1911101" cy="246221"/>
            </a:xfrm>
            <a:prstGeom prst="rect">
              <a:avLst/>
            </a:prstGeom>
          </p:spPr>
          <p:txBody>
            <a:bodyPr wrap="none">
              <a:spAutoFit/>
            </a:bodyPr>
            <a:lstStyle/>
            <a:p>
              <a:r>
                <a:rPr lang="de-DE" sz="1000" dirty="0"/>
                <a:t>Source: </a:t>
              </a:r>
              <a:r>
                <a:rPr lang="de-DE" sz="1000" dirty="0">
                  <a:hlinkClick r:id="rId6"/>
                </a:rPr>
                <a:t>https://www.nvidia.com</a:t>
              </a:r>
              <a:r>
                <a:rPr lang="de-DE" sz="1000" dirty="0"/>
                <a:t> </a:t>
              </a:r>
            </a:p>
          </p:txBody>
        </p:sp>
      </p:grpSp>
      <p:sp>
        <p:nvSpPr>
          <p:cNvPr id="14" name="Rechteck 13"/>
          <p:cNvSpPr/>
          <p:nvPr/>
        </p:nvSpPr>
        <p:spPr>
          <a:xfrm>
            <a:off x="3513212" y="674905"/>
            <a:ext cx="4990702" cy="738664"/>
          </a:xfrm>
          <a:prstGeom prst="rect">
            <a:avLst/>
          </a:prstGeom>
        </p:spPr>
        <p:txBody>
          <a:bodyPr wrap="square">
            <a:spAutoFit/>
          </a:bodyPr>
          <a:lstStyle/>
          <a:p>
            <a:pPr marL="177800" lvl="1" indent="-177800">
              <a:spcBef>
                <a:spcPct val="50000"/>
              </a:spcBef>
              <a:buClr>
                <a:schemeClr val="accent1"/>
              </a:buClr>
              <a:buSzPct val="150000"/>
              <a:buFont typeface="Arial" panose="020B0604020202020204" pitchFamily="34" charset="0"/>
              <a:buChar char="•"/>
              <a:tabLst>
                <a:tab pos="8385175" algn="l"/>
              </a:tabLst>
              <a:defRPr/>
            </a:pPr>
            <a:r>
              <a:rPr lang="en-US" sz="1400" b="1" dirty="0">
                <a:latin typeface="Arial" panose="020B0604020202020204" pitchFamily="34" charset="0"/>
                <a:cs typeface="Arial" panose="020B0604020202020204" pitchFamily="34" charset="0"/>
              </a:rPr>
              <a:t>NVIDIA Tesla K80</a:t>
            </a:r>
            <a:r>
              <a:rPr lang="en-US" sz="1400" dirty="0">
                <a:latin typeface="Arial" panose="020B0604020202020204" pitchFamily="34" charset="0"/>
                <a:cs typeface="Arial" panose="020B0604020202020204" pitchFamily="34" charset="0"/>
              </a:rPr>
              <a:t> - 4992 NVIDIA CUDA cores with a dual-GPU design (2 x 12 GB of GDDR5 ) - Up to 2.91 teraflops double-precision performance</a:t>
            </a:r>
          </a:p>
        </p:txBody>
      </p:sp>
      <p:sp>
        <p:nvSpPr>
          <p:cNvPr id="15" name="Rechteck 14"/>
          <p:cNvSpPr/>
          <p:nvPr/>
        </p:nvSpPr>
        <p:spPr>
          <a:xfrm>
            <a:off x="3498354" y="1892052"/>
            <a:ext cx="5004048" cy="523220"/>
          </a:xfrm>
          <a:prstGeom prst="rect">
            <a:avLst/>
          </a:prstGeom>
        </p:spPr>
        <p:txBody>
          <a:bodyPr wrap="square">
            <a:spAutoFit/>
          </a:bodyPr>
          <a:lstStyle/>
          <a:p>
            <a:pPr marL="177800" lvl="1" indent="-177800">
              <a:spcBef>
                <a:spcPct val="50000"/>
              </a:spcBef>
              <a:buClr>
                <a:schemeClr val="accent1"/>
              </a:buClr>
              <a:buSzPct val="150000"/>
              <a:buFont typeface="Arial" panose="020B0604020202020204" pitchFamily="34" charset="0"/>
              <a:buChar char="•"/>
              <a:tabLst>
                <a:tab pos="8385175" algn="l"/>
              </a:tabLst>
              <a:defRPr/>
            </a:pPr>
            <a:r>
              <a:rPr lang="en-US" sz="1400" b="1" dirty="0">
                <a:latin typeface="Arial" panose="020B0604020202020204" pitchFamily="34" charset="0"/>
                <a:cs typeface="Arial" panose="020B0604020202020204" pitchFamily="34" charset="0"/>
              </a:rPr>
              <a:t>NVIDIA Tesla V100</a:t>
            </a:r>
            <a:r>
              <a:rPr lang="en-US" sz="1400" dirty="0">
                <a:latin typeface="Arial" panose="020B0604020202020204" pitchFamily="34" charset="0"/>
                <a:cs typeface="Arial" panose="020B0604020202020204" pitchFamily="34" charset="0"/>
              </a:rPr>
              <a:t> - 5376 NVIDIA CUDA cores (32 GB HBM2) - Up to 7 teraflops double-precision performance</a:t>
            </a:r>
          </a:p>
        </p:txBody>
      </p:sp>
      <p:sp>
        <p:nvSpPr>
          <p:cNvPr id="16" name="Rechteck 15"/>
          <p:cNvSpPr/>
          <p:nvPr/>
        </p:nvSpPr>
        <p:spPr>
          <a:xfrm>
            <a:off x="3492005" y="2895074"/>
            <a:ext cx="5328592" cy="1492716"/>
          </a:xfrm>
          <a:prstGeom prst="rect">
            <a:avLst/>
          </a:prstGeom>
        </p:spPr>
        <p:txBody>
          <a:bodyPr wrap="square">
            <a:spAutoFit/>
          </a:bodyPr>
          <a:lstStyle/>
          <a:p>
            <a:pPr marL="177800" lvl="1" indent="-177800">
              <a:spcBef>
                <a:spcPct val="50000"/>
              </a:spcBef>
              <a:buClr>
                <a:schemeClr val="accent1"/>
              </a:buClr>
              <a:buSzPct val="150000"/>
              <a:buFont typeface="Arial" panose="020B0604020202020204" pitchFamily="34" charset="0"/>
              <a:buChar char="•"/>
              <a:tabLst>
                <a:tab pos="8385175" algn="l"/>
              </a:tabLst>
              <a:defRPr/>
            </a:pPr>
            <a:r>
              <a:rPr lang="en-US" sz="1400" b="1" dirty="0">
                <a:latin typeface="Arial" panose="020B0604020202020204" pitchFamily="34" charset="0"/>
                <a:cs typeface="Arial" panose="020B0604020202020204" pitchFamily="34" charset="0"/>
              </a:rPr>
              <a:t>MARCONI A-3 partition</a:t>
            </a:r>
            <a:r>
              <a:rPr lang="en-US" sz="1400" dirty="0">
                <a:latin typeface="Arial" panose="020B0604020202020204" pitchFamily="34" charset="0"/>
                <a:cs typeface="Arial" panose="020B0604020202020204" pitchFamily="34" charset="0"/>
              </a:rPr>
              <a:t> – Nodes: 3188</a:t>
            </a:r>
          </a:p>
          <a:p>
            <a:pPr marL="742950" lvl="2" indent="-285750">
              <a:spcBef>
                <a:spcPct val="50000"/>
              </a:spcBef>
              <a:buClr>
                <a:schemeClr val="accent1"/>
              </a:buClr>
              <a:buSzPct val="150000"/>
              <a:buFont typeface="Symbol" panose="05050102010706020507" pitchFamily="18" charset="2"/>
              <a:buChar char="-"/>
              <a:tabLst>
                <a:tab pos="8385175" algn="l"/>
              </a:tabLst>
              <a:defRPr/>
            </a:pPr>
            <a:r>
              <a:rPr lang="en-US" sz="1400" dirty="0">
                <a:latin typeface="Arial" panose="020B0604020202020204" pitchFamily="34" charset="0"/>
                <a:cs typeface="Arial" panose="020B0604020202020204" pitchFamily="34" charset="0"/>
              </a:rPr>
              <a:t>CPUs/Node: </a:t>
            </a:r>
            <a:r>
              <a:rPr lang="da-DK" sz="1400" dirty="0">
                <a:latin typeface="Arial" panose="020B0604020202020204" pitchFamily="34" charset="0"/>
                <a:cs typeface="Arial" panose="020B0604020202020204" pitchFamily="34" charset="0"/>
              </a:rPr>
              <a:t>2 x 24-cores Intel Xeon 8160 (SkyLake) at 2.10 GHz</a:t>
            </a:r>
          </a:p>
          <a:p>
            <a:pPr marL="742950" lvl="2" indent="-285750">
              <a:spcBef>
                <a:spcPct val="50000"/>
              </a:spcBef>
              <a:buClr>
                <a:schemeClr val="accent1"/>
              </a:buClr>
              <a:buSzPct val="150000"/>
              <a:buFont typeface="Symbol" panose="05050102010706020507" pitchFamily="18" charset="2"/>
              <a:buChar char="-"/>
              <a:tabLst>
                <a:tab pos="8385175" algn="l"/>
              </a:tabLst>
              <a:defRPr/>
            </a:pPr>
            <a:r>
              <a:rPr lang="en-US" sz="1400" dirty="0">
                <a:latin typeface="Arial" panose="020B0604020202020204" pitchFamily="34" charset="0"/>
                <a:cs typeface="Arial" panose="020B0604020202020204" pitchFamily="34" charset="0"/>
              </a:rPr>
              <a:t>RAM: 196 GB/Node</a:t>
            </a:r>
          </a:p>
          <a:p>
            <a:pPr marL="742950" lvl="2" indent="-285750">
              <a:spcBef>
                <a:spcPct val="50000"/>
              </a:spcBef>
              <a:buClr>
                <a:schemeClr val="accent1"/>
              </a:buClr>
              <a:buSzPct val="150000"/>
              <a:buFont typeface="Symbol" panose="05050102010706020507" pitchFamily="18" charset="2"/>
              <a:buChar char="-"/>
              <a:tabLst>
                <a:tab pos="8385175" algn="l"/>
              </a:tabLst>
              <a:defRPr/>
            </a:pPr>
            <a:r>
              <a:rPr lang="en-US" sz="1400" dirty="0">
                <a:latin typeface="Arial" panose="020B0604020202020204" pitchFamily="34" charset="0"/>
                <a:cs typeface="Arial" panose="020B0604020202020204" pitchFamily="34" charset="0"/>
              </a:rPr>
              <a:t>Peak Performance: ~8 </a:t>
            </a:r>
            <a:r>
              <a:rPr lang="en-US" sz="1400" dirty="0" err="1">
                <a:latin typeface="Arial" panose="020B0604020202020204" pitchFamily="34" charset="0"/>
                <a:cs typeface="Arial" panose="020B0604020202020204" pitchFamily="34" charset="0"/>
              </a:rPr>
              <a:t>PFlop</a:t>
            </a:r>
            <a:r>
              <a:rPr lang="en-US" sz="1400" dirty="0">
                <a:latin typeface="Arial" panose="020B0604020202020204" pitchFamily="34" charset="0"/>
                <a:cs typeface="Arial" panose="020B0604020202020204" pitchFamily="34" charset="0"/>
              </a:rPr>
              <a:t>/s</a:t>
            </a:r>
          </a:p>
        </p:txBody>
      </p:sp>
    </p:spTree>
    <p:extLst>
      <p:ext uri="{BB962C8B-B14F-4D97-AF65-F5344CB8AC3E}">
        <p14:creationId xmlns:p14="http://schemas.microsoft.com/office/powerpoint/2010/main" val="394553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SN </a:t>
            </a:r>
            <a:r>
              <a:rPr lang="de-DE" dirty="0" err="1"/>
              <a:t>and</a:t>
            </a:r>
            <a:r>
              <a:rPr lang="de-DE" dirty="0"/>
              <a:t> XD DIVGAS </a:t>
            </a:r>
            <a:r>
              <a:rPr lang="de-DE" dirty="0" err="1"/>
              <a:t>model</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14</a:t>
            </a:fld>
            <a:endParaRPr lang="en-GB" dirty="0"/>
          </a:p>
        </p:txBody>
      </p:sp>
      <p:grpSp>
        <p:nvGrpSpPr>
          <p:cNvPr id="31" name="Gruppieren 30"/>
          <p:cNvGrpSpPr/>
          <p:nvPr/>
        </p:nvGrpSpPr>
        <p:grpSpPr>
          <a:xfrm>
            <a:off x="423048" y="1000126"/>
            <a:ext cx="5177652" cy="3641575"/>
            <a:chOff x="161110" y="514351"/>
            <a:chExt cx="5177652" cy="3641575"/>
          </a:xfrm>
        </p:grpSpPr>
        <p:pic>
          <p:nvPicPr>
            <p:cNvPr id="5" name="Grafik 4"/>
            <p:cNvPicPr>
              <a:picLocks noChangeAspect="1"/>
            </p:cNvPicPr>
            <p:nvPr/>
          </p:nvPicPr>
          <p:blipFill rotWithShape="1">
            <a:blip r:embed="rId2"/>
            <a:srcRect l="24206" t="10001" r="33271" b="7990"/>
            <a:stretch/>
          </p:blipFill>
          <p:spPr>
            <a:xfrm>
              <a:off x="461963" y="1131590"/>
              <a:ext cx="4794680" cy="3024336"/>
            </a:xfrm>
            <a:prstGeom prst="rect">
              <a:avLst/>
            </a:prstGeom>
          </p:spPr>
        </p:pic>
        <p:cxnSp>
          <p:nvCxnSpPr>
            <p:cNvPr id="6" name="Gerader Verbinder 5"/>
            <p:cNvCxnSpPr/>
            <p:nvPr/>
          </p:nvCxnSpPr>
          <p:spPr>
            <a:xfrm>
              <a:off x="827584" y="2787774"/>
              <a:ext cx="2880320" cy="115212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Gerader Verbinder 6"/>
            <p:cNvCxnSpPr/>
            <p:nvPr/>
          </p:nvCxnSpPr>
          <p:spPr>
            <a:xfrm>
              <a:off x="3707904" y="3939902"/>
              <a:ext cx="556121" cy="16219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683568" y="1164183"/>
              <a:ext cx="504056" cy="1834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a:cxnSpLocks/>
            </p:cNvCxnSpPr>
            <p:nvPr/>
          </p:nvCxnSpPr>
          <p:spPr>
            <a:xfrm>
              <a:off x="4531238" y="2551237"/>
              <a:ext cx="497963" cy="1610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Pfeil nach unten 9"/>
            <p:cNvSpPr/>
            <p:nvPr/>
          </p:nvSpPr>
          <p:spPr>
            <a:xfrm rot="1290114">
              <a:off x="794851" y="787388"/>
              <a:ext cx="181118" cy="348999"/>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unten 10"/>
            <p:cNvSpPr/>
            <p:nvPr/>
          </p:nvSpPr>
          <p:spPr>
            <a:xfrm rot="12116568">
              <a:off x="1080601" y="873113"/>
              <a:ext cx="181118" cy="348999"/>
            </a:xfrm>
            <a:prstGeom prst="downArrow">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unten 11"/>
            <p:cNvSpPr/>
            <p:nvPr/>
          </p:nvSpPr>
          <p:spPr>
            <a:xfrm rot="1290114">
              <a:off x="4614375" y="2182800"/>
              <a:ext cx="181118" cy="348999"/>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unten 12"/>
            <p:cNvSpPr/>
            <p:nvPr/>
          </p:nvSpPr>
          <p:spPr>
            <a:xfrm rot="12116568">
              <a:off x="4900125" y="2268525"/>
              <a:ext cx="181118" cy="348999"/>
            </a:xfrm>
            <a:prstGeom prst="downArrow">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4" name="Gruppieren 13"/>
            <p:cNvGrpSpPr/>
            <p:nvPr/>
          </p:nvGrpSpPr>
          <p:grpSpPr>
            <a:xfrm>
              <a:off x="1990445" y="3448265"/>
              <a:ext cx="696456" cy="543933"/>
              <a:chOff x="1785658" y="3343490"/>
              <a:chExt cx="696456" cy="543933"/>
            </a:xfrm>
          </p:grpSpPr>
          <p:sp>
            <p:nvSpPr>
              <p:cNvPr id="15" name="Pfeil nach unten 14"/>
              <p:cNvSpPr/>
              <p:nvPr/>
            </p:nvSpPr>
            <p:spPr>
              <a:xfrm rot="1376470">
                <a:off x="1785658" y="3343490"/>
                <a:ext cx="177344" cy="32485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unten 15"/>
              <p:cNvSpPr/>
              <p:nvPr/>
            </p:nvSpPr>
            <p:spPr>
              <a:xfrm rot="1376470">
                <a:off x="2042834" y="3448265"/>
                <a:ext cx="177344" cy="32485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unten 16"/>
              <p:cNvSpPr/>
              <p:nvPr/>
            </p:nvSpPr>
            <p:spPr>
              <a:xfrm rot="1376470">
                <a:off x="2304770" y="3562565"/>
                <a:ext cx="177344" cy="32485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8" name="Textfeld 17"/>
            <p:cNvSpPr txBox="1"/>
            <p:nvPr/>
          </p:nvSpPr>
          <p:spPr>
            <a:xfrm>
              <a:off x="1276351" y="3490914"/>
              <a:ext cx="671512" cy="307777"/>
            </a:xfrm>
            <a:prstGeom prst="rect">
              <a:avLst/>
            </a:prstGeom>
            <a:noFill/>
          </p:spPr>
          <p:txBody>
            <a:bodyPr wrap="square" rtlCol="0">
              <a:spAutoFit/>
            </a:bodyPr>
            <a:lstStyle/>
            <a:p>
              <a:r>
                <a:rPr lang="el-GR" sz="1400" b="1" dirty="0">
                  <a:solidFill>
                    <a:srgbClr val="00B050"/>
                  </a:solidFill>
                  <a:latin typeface="Arial" panose="020B0604020202020204" pitchFamily="34" charset="0"/>
                  <a:cs typeface="Arial" panose="020B0604020202020204" pitchFamily="34" charset="0"/>
                </a:rPr>
                <a:t>Γ</a:t>
              </a:r>
              <a:r>
                <a:rPr lang="en-US" sz="1400" b="1" baseline="-25000" dirty="0">
                  <a:solidFill>
                    <a:srgbClr val="00B050"/>
                  </a:solidFill>
                  <a:latin typeface="Arial" panose="020B0604020202020204" pitchFamily="34" charset="0"/>
                  <a:cs typeface="Arial" panose="020B0604020202020204" pitchFamily="34" charset="0"/>
                </a:rPr>
                <a:t>pump</a:t>
              </a:r>
              <a:endParaRPr lang="de-DE" sz="1400" b="1" baseline="-25000" dirty="0">
                <a:solidFill>
                  <a:srgbClr val="00B050"/>
                </a:solidFill>
                <a:latin typeface="Arial" panose="020B0604020202020204" pitchFamily="34" charset="0"/>
                <a:cs typeface="Arial" panose="020B0604020202020204" pitchFamily="34" charset="0"/>
              </a:endParaRPr>
            </a:p>
          </p:txBody>
        </p:sp>
        <p:sp>
          <p:nvSpPr>
            <p:cNvPr id="19" name="Textfeld 18"/>
            <p:cNvSpPr txBox="1"/>
            <p:nvPr/>
          </p:nvSpPr>
          <p:spPr>
            <a:xfrm>
              <a:off x="1138238" y="600076"/>
              <a:ext cx="385762" cy="307777"/>
            </a:xfrm>
            <a:prstGeom prst="rect">
              <a:avLst/>
            </a:prstGeom>
            <a:noFill/>
          </p:spPr>
          <p:txBody>
            <a:bodyPr wrap="square" rtlCol="0">
              <a:spAutoFit/>
            </a:bodyPr>
            <a:lstStyle/>
            <a:p>
              <a:r>
                <a:rPr lang="el-GR" sz="1400" b="1" dirty="0">
                  <a:solidFill>
                    <a:schemeClr val="accent1"/>
                  </a:solidFill>
                  <a:latin typeface="Arial" panose="020B0604020202020204" pitchFamily="34" charset="0"/>
                  <a:cs typeface="Arial" panose="020B0604020202020204" pitchFamily="34" charset="0"/>
                </a:rPr>
                <a:t>Γ</a:t>
              </a:r>
              <a:r>
                <a:rPr lang="en-US" sz="1400" b="1" baseline="30000" dirty="0">
                  <a:solidFill>
                    <a:schemeClr val="accent1"/>
                  </a:solidFill>
                  <a:latin typeface="Arial" panose="020B0604020202020204" pitchFamily="34" charset="0"/>
                  <a:cs typeface="Arial" panose="020B0604020202020204" pitchFamily="34" charset="0"/>
                </a:rPr>
                <a:t>-</a:t>
              </a:r>
              <a:endParaRPr lang="de-DE" sz="1400" b="1" baseline="30000" dirty="0">
                <a:solidFill>
                  <a:schemeClr val="accent1"/>
                </a:solidFill>
                <a:latin typeface="Arial" panose="020B0604020202020204" pitchFamily="34" charset="0"/>
                <a:cs typeface="Arial" panose="020B0604020202020204" pitchFamily="34" charset="0"/>
              </a:endParaRPr>
            </a:p>
          </p:txBody>
        </p:sp>
        <p:sp>
          <p:nvSpPr>
            <p:cNvPr id="20" name="Textfeld 19"/>
            <p:cNvSpPr txBox="1"/>
            <p:nvPr/>
          </p:nvSpPr>
          <p:spPr>
            <a:xfrm>
              <a:off x="4629151" y="1909763"/>
              <a:ext cx="409575" cy="307777"/>
            </a:xfrm>
            <a:prstGeom prst="rect">
              <a:avLst/>
            </a:prstGeom>
            <a:noFill/>
          </p:spPr>
          <p:txBody>
            <a:bodyPr wrap="square" rtlCol="0">
              <a:spAutoFit/>
            </a:bodyPr>
            <a:lstStyle/>
            <a:p>
              <a:r>
                <a:rPr lang="el-GR" sz="1400" b="1" dirty="0">
                  <a:solidFill>
                    <a:srgbClr val="FF0000"/>
                  </a:solidFill>
                  <a:latin typeface="Arial" panose="020B0604020202020204" pitchFamily="34" charset="0"/>
                  <a:cs typeface="Arial" panose="020B0604020202020204" pitchFamily="34" charset="0"/>
                </a:rPr>
                <a:t>Γ</a:t>
              </a:r>
              <a:r>
                <a:rPr lang="en-US" sz="1400" b="1" baseline="30000" dirty="0">
                  <a:solidFill>
                    <a:srgbClr val="FF0000"/>
                  </a:solidFill>
                  <a:latin typeface="Arial" panose="020B0604020202020204" pitchFamily="34" charset="0"/>
                  <a:cs typeface="Arial" panose="020B0604020202020204" pitchFamily="34" charset="0"/>
                </a:rPr>
                <a:t>+</a:t>
              </a:r>
              <a:endParaRPr lang="de-DE" sz="1400" b="1" baseline="30000" dirty="0">
                <a:solidFill>
                  <a:srgbClr val="FF0000"/>
                </a:solidFill>
                <a:latin typeface="Arial" panose="020B0604020202020204" pitchFamily="34" charset="0"/>
                <a:cs typeface="Arial" panose="020B0604020202020204" pitchFamily="34" charset="0"/>
              </a:endParaRPr>
            </a:p>
          </p:txBody>
        </p:sp>
        <p:sp>
          <p:nvSpPr>
            <p:cNvPr id="21" name="Textfeld 20"/>
            <p:cNvSpPr txBox="1"/>
            <p:nvPr/>
          </p:nvSpPr>
          <p:spPr>
            <a:xfrm>
              <a:off x="4953000" y="2019300"/>
              <a:ext cx="385762" cy="307777"/>
            </a:xfrm>
            <a:prstGeom prst="rect">
              <a:avLst/>
            </a:prstGeom>
            <a:noFill/>
          </p:spPr>
          <p:txBody>
            <a:bodyPr wrap="square" rtlCol="0">
              <a:spAutoFit/>
            </a:bodyPr>
            <a:lstStyle/>
            <a:p>
              <a:r>
                <a:rPr lang="el-GR" sz="1400" b="1" dirty="0">
                  <a:solidFill>
                    <a:schemeClr val="accent1"/>
                  </a:solidFill>
                  <a:latin typeface="Arial" panose="020B0604020202020204" pitchFamily="34" charset="0"/>
                  <a:cs typeface="Arial" panose="020B0604020202020204" pitchFamily="34" charset="0"/>
                </a:rPr>
                <a:t>Γ</a:t>
              </a:r>
              <a:r>
                <a:rPr lang="en-US" sz="1400" b="1" baseline="30000" dirty="0">
                  <a:solidFill>
                    <a:schemeClr val="accent1"/>
                  </a:solidFill>
                  <a:latin typeface="Arial" panose="020B0604020202020204" pitchFamily="34" charset="0"/>
                  <a:cs typeface="Arial" panose="020B0604020202020204" pitchFamily="34" charset="0"/>
                </a:rPr>
                <a:t>-</a:t>
              </a:r>
              <a:endParaRPr lang="de-DE" sz="1400" b="1" baseline="30000" dirty="0">
                <a:solidFill>
                  <a:schemeClr val="accent1"/>
                </a:solidFill>
                <a:latin typeface="Arial" panose="020B0604020202020204" pitchFamily="34" charset="0"/>
                <a:cs typeface="Arial" panose="020B0604020202020204" pitchFamily="34" charset="0"/>
              </a:endParaRPr>
            </a:p>
          </p:txBody>
        </p:sp>
        <p:sp>
          <p:nvSpPr>
            <p:cNvPr id="22" name="Textfeld 21"/>
            <p:cNvSpPr txBox="1"/>
            <p:nvPr/>
          </p:nvSpPr>
          <p:spPr>
            <a:xfrm rot="1174264">
              <a:off x="2437585" y="1992110"/>
              <a:ext cx="80880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Liner</a:t>
              </a:r>
              <a:endParaRPr lang="de-DE" b="1" dirty="0">
                <a:latin typeface="Arial" panose="020B0604020202020204" pitchFamily="34" charset="0"/>
                <a:cs typeface="Arial" panose="020B0604020202020204" pitchFamily="34" charset="0"/>
              </a:endParaRPr>
            </a:p>
          </p:txBody>
        </p:sp>
        <p:sp>
          <p:nvSpPr>
            <p:cNvPr id="23" name="Textfeld 22"/>
            <p:cNvSpPr txBox="1"/>
            <p:nvPr/>
          </p:nvSpPr>
          <p:spPr>
            <a:xfrm>
              <a:off x="161110" y="3106534"/>
              <a:ext cx="1258115"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Pumping opening</a:t>
              </a:r>
              <a:endParaRPr lang="de-DE" sz="1400" b="1" dirty="0">
                <a:latin typeface="Arial" panose="020B0604020202020204" pitchFamily="34" charset="0"/>
                <a:cs typeface="Arial" panose="020B0604020202020204" pitchFamily="34" charset="0"/>
              </a:endParaRPr>
            </a:p>
          </p:txBody>
        </p:sp>
        <p:cxnSp>
          <p:nvCxnSpPr>
            <p:cNvPr id="24" name="Gerader Verbinder 23"/>
            <p:cNvCxnSpPr/>
            <p:nvPr/>
          </p:nvCxnSpPr>
          <p:spPr>
            <a:xfrm flipV="1">
              <a:off x="1071563" y="3138488"/>
              <a:ext cx="604837" cy="252412"/>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rot="1165264">
              <a:off x="2057402" y="3081339"/>
              <a:ext cx="221932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Neutron radiation shields</a:t>
              </a:r>
              <a:endParaRPr lang="de-DE" sz="1200" dirty="0">
                <a:latin typeface="Arial" panose="020B0604020202020204" pitchFamily="34" charset="0"/>
                <a:cs typeface="Arial" panose="020B0604020202020204" pitchFamily="34" charset="0"/>
              </a:endParaRPr>
            </a:p>
          </p:txBody>
        </p:sp>
        <p:sp>
          <p:nvSpPr>
            <p:cNvPr id="26" name="Textfeld 25"/>
            <p:cNvSpPr txBox="1"/>
            <p:nvPr/>
          </p:nvSpPr>
          <p:spPr>
            <a:xfrm>
              <a:off x="1314449" y="952500"/>
              <a:ext cx="1014413"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HFS inlet of neutrals</a:t>
              </a:r>
              <a:endParaRPr lang="de-DE" sz="1200" dirty="0">
                <a:latin typeface="Arial" panose="020B0604020202020204" pitchFamily="34" charset="0"/>
                <a:cs typeface="Arial" panose="020B0604020202020204" pitchFamily="34" charset="0"/>
              </a:endParaRPr>
            </a:p>
          </p:txBody>
        </p:sp>
        <p:sp>
          <p:nvSpPr>
            <p:cNvPr id="27" name="Textfeld 26"/>
            <p:cNvSpPr txBox="1"/>
            <p:nvPr/>
          </p:nvSpPr>
          <p:spPr>
            <a:xfrm>
              <a:off x="3719511" y="1714500"/>
              <a:ext cx="1014413"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LFS inlet of neutrals</a:t>
              </a:r>
              <a:endParaRPr lang="de-DE" sz="1200" dirty="0">
                <a:latin typeface="Arial" panose="020B0604020202020204" pitchFamily="34" charset="0"/>
                <a:cs typeface="Arial" panose="020B0604020202020204" pitchFamily="34" charset="0"/>
              </a:endParaRPr>
            </a:p>
          </p:txBody>
        </p:sp>
        <p:cxnSp>
          <p:nvCxnSpPr>
            <p:cNvPr id="28" name="Gerader Verbinder 27"/>
            <p:cNvCxnSpPr/>
            <p:nvPr/>
          </p:nvCxnSpPr>
          <p:spPr>
            <a:xfrm>
              <a:off x="1200150" y="1352550"/>
              <a:ext cx="3328988" cy="120015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819151" y="514351"/>
              <a:ext cx="409575" cy="307777"/>
            </a:xfrm>
            <a:prstGeom prst="rect">
              <a:avLst/>
            </a:prstGeom>
            <a:noFill/>
          </p:spPr>
          <p:txBody>
            <a:bodyPr wrap="square" rtlCol="0">
              <a:spAutoFit/>
            </a:bodyPr>
            <a:lstStyle/>
            <a:p>
              <a:r>
                <a:rPr lang="el-GR" sz="1400" b="1" dirty="0">
                  <a:solidFill>
                    <a:srgbClr val="FF0000"/>
                  </a:solidFill>
                  <a:latin typeface="Arial" panose="020B0604020202020204" pitchFamily="34" charset="0"/>
                  <a:cs typeface="Arial" panose="020B0604020202020204" pitchFamily="34" charset="0"/>
                </a:rPr>
                <a:t>Γ</a:t>
              </a:r>
              <a:r>
                <a:rPr lang="en-US" sz="1400" b="1" baseline="30000" dirty="0">
                  <a:solidFill>
                    <a:srgbClr val="FF0000"/>
                  </a:solidFill>
                  <a:latin typeface="Arial" panose="020B0604020202020204" pitchFamily="34" charset="0"/>
                  <a:cs typeface="Arial" panose="020B0604020202020204" pitchFamily="34" charset="0"/>
                </a:rPr>
                <a:t>+</a:t>
              </a:r>
              <a:endParaRPr lang="de-DE" sz="1400" b="1" baseline="30000" dirty="0">
                <a:solidFill>
                  <a:srgbClr val="FF0000"/>
                </a:solidFill>
                <a:latin typeface="Arial" panose="020B0604020202020204" pitchFamily="34" charset="0"/>
                <a:cs typeface="Arial" panose="020B0604020202020204" pitchFamily="34" charset="0"/>
              </a:endParaRPr>
            </a:p>
          </p:txBody>
        </p:sp>
      </p:grpSp>
      <p:sp>
        <p:nvSpPr>
          <p:cNvPr id="30" name="Textfeld 29"/>
          <p:cNvSpPr txBox="1"/>
          <p:nvPr/>
        </p:nvSpPr>
        <p:spPr>
          <a:xfrm>
            <a:off x="5649716" y="3976020"/>
            <a:ext cx="2592288" cy="307777"/>
          </a:xfrm>
          <a:prstGeom prst="rect">
            <a:avLst/>
          </a:prstGeom>
          <a:noFill/>
        </p:spPr>
        <p:txBody>
          <a:bodyPr wrap="square" rtlCol="0">
            <a:spAutoFit/>
          </a:bodyPr>
          <a:lstStyle/>
          <a:p>
            <a:pPr marL="285750" lvl="1" indent="-285750">
              <a:spcBef>
                <a:spcPct val="50000"/>
              </a:spcBef>
              <a:buClr>
                <a:schemeClr val="accent1"/>
              </a:buClr>
              <a:buSzPct val="150000"/>
              <a:buFont typeface="Wingdings" panose="05000000000000000000" pitchFamily="2" charset="2"/>
              <a:buChar char="§"/>
              <a:tabLst>
                <a:tab pos="8385175" algn="l"/>
              </a:tabLst>
              <a:defRPr/>
            </a:pPr>
            <a:r>
              <a:rPr lang="de-DE" sz="1400" b="1" dirty="0" err="1">
                <a:solidFill>
                  <a:srgbClr val="FF0000"/>
                </a:solidFill>
                <a:latin typeface="Arial" panose="020B0604020202020204" pitchFamily="34" charset="0"/>
                <a:cs typeface="Arial" panose="020B0604020202020204" pitchFamily="34" charset="0"/>
              </a:rPr>
              <a:t>Particle</a:t>
            </a:r>
            <a:r>
              <a:rPr lang="de-DE" sz="1400" b="1" dirty="0">
                <a:solidFill>
                  <a:srgbClr val="FF0000"/>
                </a:solidFill>
                <a:latin typeface="Arial" panose="020B0604020202020204" pitchFamily="34" charset="0"/>
                <a:cs typeface="Arial" panose="020B0604020202020204" pitchFamily="34" charset="0"/>
              </a:rPr>
              <a:t> </a:t>
            </a:r>
            <a:r>
              <a:rPr lang="de-DE" sz="1400" b="1" dirty="0" err="1">
                <a:solidFill>
                  <a:srgbClr val="FF0000"/>
                </a:solidFill>
                <a:latin typeface="Arial" panose="020B0604020202020204" pitchFamily="34" charset="0"/>
                <a:cs typeface="Arial" panose="020B0604020202020204" pitchFamily="34" charset="0"/>
              </a:rPr>
              <a:t>balance</a:t>
            </a:r>
            <a:r>
              <a:rPr lang="de-DE" sz="1400" b="1" dirty="0">
                <a:solidFill>
                  <a:srgbClr val="FF0000"/>
                </a:solidFill>
                <a:latin typeface="Arial" panose="020B0604020202020204" pitchFamily="34" charset="0"/>
                <a:cs typeface="Arial" panose="020B0604020202020204" pitchFamily="34" charset="0"/>
              </a:rPr>
              <a:t>:</a:t>
            </a:r>
          </a:p>
        </p:txBody>
      </p:sp>
      <p:sp>
        <p:nvSpPr>
          <p:cNvPr id="32" name="Textfeld 31"/>
          <p:cNvSpPr txBox="1"/>
          <p:nvPr/>
        </p:nvSpPr>
        <p:spPr>
          <a:xfrm>
            <a:off x="5643562" y="994534"/>
            <a:ext cx="3367088" cy="1354217"/>
          </a:xfrm>
          <a:prstGeom prst="rect">
            <a:avLst/>
          </a:prstGeom>
          <a:noFill/>
        </p:spPr>
        <p:txBody>
          <a:bodyPr wrap="square" rtlCol="0">
            <a:spAutoFit/>
          </a:bodyPr>
          <a:lstStyle/>
          <a:p>
            <a:pPr marL="177800" lvl="1" indent="-177800" fontAlgn="base">
              <a:spcAft>
                <a:spcPts val="600"/>
              </a:spcAft>
              <a:buClr>
                <a:schemeClr val="accent1"/>
              </a:buClr>
              <a:buSzPct val="150000"/>
              <a:buFont typeface="Wingdings" panose="05000000000000000000" pitchFamily="2" charset="2"/>
              <a:buChar char="§"/>
              <a:tabLst>
                <a:tab pos="8385175" algn="l"/>
              </a:tabLst>
              <a:defRPr/>
            </a:pPr>
            <a:r>
              <a:rPr lang="de-DE" sz="1200" dirty="0">
                <a:latin typeface="Arial" panose="020B0604020202020204" pitchFamily="34" charset="0"/>
                <a:cs typeface="Arial" panose="020B0604020202020204" pitchFamily="34" charset="0"/>
              </a:rPr>
              <a:t>Species: D</a:t>
            </a:r>
            <a:r>
              <a:rPr lang="de-DE" sz="1200" baseline="-25000" dirty="0">
                <a:latin typeface="Arial" panose="020B0604020202020204" pitchFamily="34" charset="0"/>
                <a:cs typeface="Arial" panose="020B0604020202020204" pitchFamily="34" charset="0"/>
              </a:rPr>
              <a:t>2</a:t>
            </a:r>
            <a:r>
              <a:rPr lang="de-DE" sz="1200" dirty="0">
                <a:latin typeface="Arial" panose="020B0604020202020204" pitchFamily="34" charset="0"/>
                <a:cs typeface="Arial" panose="020B0604020202020204" pitchFamily="34" charset="0"/>
              </a:rPr>
              <a:t>, D, He, Ar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corresponding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ions</a:t>
            </a:r>
            <a:endParaRPr lang="el-GR" sz="1200" dirty="0">
              <a:latin typeface="Arial" panose="020B0604020202020204" pitchFamily="34" charset="0"/>
              <a:cs typeface="Arial" panose="020B0604020202020204" pitchFamily="34" charset="0"/>
            </a:endParaRPr>
          </a:p>
          <a:p>
            <a:pPr marL="177800" lvl="1" indent="-177800" fontAlgn="base">
              <a:spcAft>
                <a:spcPts val="600"/>
              </a:spcAft>
              <a:buClr>
                <a:schemeClr val="accent1"/>
              </a:buClr>
              <a:buSzPct val="150000"/>
              <a:buFont typeface="Wingdings" panose="05000000000000000000" pitchFamily="2" charset="2"/>
              <a:buChar char="§"/>
              <a:tabLst>
                <a:tab pos="8385175" algn="l"/>
              </a:tabLst>
              <a:defRPr/>
            </a:pPr>
            <a:r>
              <a:rPr lang="de-DE" sz="1200" dirty="0" err="1">
                <a:latin typeface="Arial" panose="020B0604020202020204" pitchFamily="34" charset="0"/>
                <a:cs typeface="Arial" panose="020B0604020202020204" pitchFamily="34" charset="0"/>
              </a:rPr>
              <a:t>Parametric</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analysis</a:t>
            </a:r>
            <a:r>
              <a:rPr lang="de-DE"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0.2Γ</a:t>
            </a:r>
            <a:r>
              <a:rPr lang="el-GR" sz="1200" baseline="30000" dirty="0">
                <a:latin typeface="Arial" panose="020B0604020202020204" pitchFamily="34" charset="0"/>
                <a:cs typeface="Arial" panose="020B0604020202020204" pitchFamily="34" charset="0"/>
              </a:rPr>
              <a:t>+</a:t>
            </a:r>
            <a:r>
              <a:rPr lang="de-DE"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Γ</a:t>
            </a:r>
            <a:r>
              <a:rPr lang="el-GR" sz="1200" baseline="300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 2</a:t>
            </a:r>
            <a:r>
              <a:rPr lang="el-GR" sz="1200" dirty="0">
                <a:latin typeface="Arial" panose="020B0604020202020204" pitchFamily="34" charset="0"/>
                <a:cs typeface="Arial" panose="020B0604020202020204" pitchFamily="34" charset="0"/>
              </a:rPr>
              <a:t>Γ</a:t>
            </a:r>
            <a:r>
              <a:rPr lang="el-GR" sz="1200" baseline="30000" dirty="0">
                <a:latin typeface="Arial" panose="020B0604020202020204" pitchFamily="34" charset="0"/>
                <a:cs typeface="Arial" panose="020B0604020202020204" pitchFamily="34" charset="0"/>
              </a:rPr>
              <a:t> +</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5</a:t>
            </a:r>
            <a:r>
              <a:rPr lang="el-GR" sz="1200" dirty="0">
                <a:latin typeface="Arial" panose="020B0604020202020204" pitchFamily="34" charset="0"/>
                <a:cs typeface="Arial" panose="020B0604020202020204" pitchFamily="34" charset="0"/>
              </a:rPr>
              <a:t>Γ</a:t>
            </a:r>
            <a:r>
              <a:rPr lang="el-GR" sz="1200" baseline="30000" dirty="0">
                <a:latin typeface="Arial" panose="020B0604020202020204" pitchFamily="34" charset="0"/>
                <a:cs typeface="Arial" panose="020B0604020202020204" pitchFamily="34" charset="0"/>
              </a:rPr>
              <a:t> + </a:t>
            </a:r>
          </a:p>
          <a:p>
            <a:pPr marL="177800" lvl="1" indent="-177800" fontAlgn="base">
              <a:spcAft>
                <a:spcPts val="600"/>
              </a:spcAft>
              <a:buClr>
                <a:schemeClr val="accent1"/>
              </a:buClr>
              <a:buSzPct val="150000"/>
              <a:buFont typeface="Wingdings" panose="05000000000000000000" pitchFamily="2" charset="2"/>
              <a:buChar char="§"/>
              <a:tabLst>
                <a:tab pos="8385175" algn="l"/>
              </a:tabLst>
              <a:defRPr/>
            </a:pPr>
            <a:r>
              <a:rPr lang="de-DE" sz="1200" dirty="0">
                <a:latin typeface="Arial" panose="020B0604020202020204" pitchFamily="34" charset="0"/>
                <a:cs typeface="Arial" panose="020B0604020202020204" pitchFamily="34" charset="0"/>
              </a:rPr>
              <a:t>A </a:t>
            </a:r>
            <a:r>
              <a:rPr lang="de-DE" sz="1200" dirty="0" err="1">
                <a:latin typeface="Arial" panose="020B0604020202020204" pitchFamily="34" charset="0"/>
                <a:cs typeface="Arial" panose="020B0604020202020204" pitchFamily="34" charset="0"/>
              </a:rPr>
              <a:t>pumping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probability</a:t>
            </a:r>
            <a:r>
              <a:rPr lang="de-DE"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0.05</a:t>
            </a:r>
            <a:r>
              <a:rPr lang="de-DE"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 ξ ≤ 0.3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imposed</a:t>
            </a:r>
            <a:r>
              <a:rPr lang="de-DE" sz="1200" dirty="0">
                <a:latin typeface="Arial" panose="020B0604020202020204" pitchFamily="34" charset="0"/>
                <a:cs typeface="Arial" panose="020B0604020202020204" pitchFamily="34" charset="0"/>
              </a:rPr>
              <a:t> on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pumping</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opening</a:t>
            </a:r>
            <a:r>
              <a:rPr lang="de-DE" sz="1200" dirty="0">
                <a:latin typeface="Arial" panose="020B0604020202020204" pitchFamily="34" charset="0"/>
                <a:cs typeface="Arial" panose="020B0604020202020204" pitchFamily="34" charset="0"/>
              </a:rPr>
              <a:t>. The </a:t>
            </a:r>
            <a:r>
              <a:rPr lang="de-DE" sz="1200" dirty="0" err="1">
                <a:latin typeface="Arial" panose="020B0604020202020204" pitchFamily="34" charset="0"/>
                <a:cs typeface="Arial" panose="020B0604020202020204" pitchFamily="34" charset="0"/>
              </a:rPr>
              <a:t>liner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included</a:t>
            </a:r>
            <a:r>
              <a:rPr lang="de-DE" sz="12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3" name="Textfeld 32"/>
              <p:cNvSpPr txBox="1"/>
              <p:nvPr/>
            </p:nvSpPr>
            <p:spPr>
              <a:xfrm>
                <a:off x="5920613" y="4390770"/>
                <a:ext cx="2129686" cy="423770"/>
              </a:xfrm>
              <a:prstGeom prst="rect">
                <a:avLst/>
              </a:prstGeom>
              <a:solidFill>
                <a:schemeClr val="accent6"/>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0" i="1" smtClean="0">
                              <a:latin typeface="Cambria Math" panose="02040503050406030204" pitchFamily="18" charset="0"/>
                            </a:rPr>
                          </m:ctrlPr>
                        </m:sSubPr>
                        <m:e>
                          <m:r>
                            <m:rPr>
                              <m:sty m:val="p"/>
                            </m:rPr>
                            <a:rPr lang="el-GR" sz="2000" b="0" i="0" smtClean="0">
                              <a:latin typeface="Cambria Math" panose="02040503050406030204" pitchFamily="18" charset="0"/>
                            </a:rPr>
                            <m:t>Γ</m:t>
                          </m:r>
                        </m:e>
                        <m:sub>
                          <m:r>
                            <a:rPr lang="en-US" sz="2000" b="0" i="1" smtClean="0">
                              <a:latin typeface="Cambria Math"/>
                            </a:rPr>
                            <m:t>𝑝𝑢𝑚𝑝</m:t>
                          </m:r>
                        </m:sub>
                      </m:sSub>
                      <m:r>
                        <a:rPr lang="de-DE" sz="2000" i="1" smtClean="0">
                          <a:latin typeface="Cambria Math"/>
                        </a:rPr>
                        <m:t>=</m:t>
                      </m:r>
                      <m:sSup>
                        <m:sSupPr>
                          <m:ctrlPr>
                            <a:rPr lang="de-DE" sz="2000" i="1">
                              <a:solidFill>
                                <a:srgbClr val="FF0000"/>
                              </a:solidFill>
                              <a:latin typeface="Cambria Math" panose="02040503050406030204" pitchFamily="18" charset="0"/>
                            </a:rPr>
                          </m:ctrlPr>
                        </m:sSupPr>
                        <m:e>
                          <m:r>
                            <m:rPr>
                              <m:sty m:val="p"/>
                            </m:rPr>
                            <a:rPr lang="el-GR" sz="2000" b="0" i="0" smtClean="0">
                              <a:solidFill>
                                <a:srgbClr val="FF0000"/>
                              </a:solidFill>
                              <a:latin typeface="Cambria Math" panose="02040503050406030204" pitchFamily="18" charset="0"/>
                            </a:rPr>
                            <m:t>Γ</m:t>
                          </m:r>
                        </m:e>
                        <m:sup>
                          <m:r>
                            <a:rPr lang="el-GR" sz="2000" i="1">
                              <a:solidFill>
                                <a:srgbClr val="FF0000"/>
                              </a:solidFill>
                              <a:latin typeface="Cambria Math" panose="02040503050406030204" pitchFamily="18" charset="0"/>
                            </a:rPr>
                            <m:t>+</m:t>
                          </m:r>
                        </m:sup>
                      </m:sSup>
                      <m:r>
                        <a:rPr lang="de-DE" sz="2000" b="0" i="1" smtClean="0">
                          <a:latin typeface="Cambria Math"/>
                        </a:rPr>
                        <m:t>−</m:t>
                      </m:r>
                      <m:sSup>
                        <m:sSupPr>
                          <m:ctrlPr>
                            <a:rPr lang="de-DE" sz="2000" i="1">
                              <a:solidFill>
                                <a:schemeClr val="accent1"/>
                              </a:solidFill>
                              <a:latin typeface="Cambria Math" panose="02040503050406030204" pitchFamily="18" charset="0"/>
                            </a:rPr>
                          </m:ctrlPr>
                        </m:sSupPr>
                        <m:e>
                          <m:r>
                            <m:rPr>
                              <m:sty m:val="p"/>
                            </m:rPr>
                            <a:rPr lang="el-GR" sz="2000" b="0" i="0" smtClean="0">
                              <a:solidFill>
                                <a:schemeClr val="accent1"/>
                              </a:solidFill>
                              <a:latin typeface="Cambria Math" panose="02040503050406030204" pitchFamily="18" charset="0"/>
                            </a:rPr>
                            <m:t>Γ</m:t>
                          </m:r>
                        </m:e>
                        <m:sup>
                          <m:r>
                            <a:rPr lang="el-GR" sz="2000" i="1">
                              <a:solidFill>
                                <a:schemeClr val="accent1"/>
                              </a:solidFill>
                              <a:latin typeface="Cambria Math" panose="02040503050406030204" pitchFamily="18" charset="0"/>
                            </a:rPr>
                            <m:t>−</m:t>
                          </m:r>
                        </m:sup>
                      </m:sSup>
                    </m:oMath>
                  </m:oMathPara>
                </a14:m>
                <a:endParaRPr lang="de-DE" sz="2000" dirty="0"/>
              </a:p>
            </p:txBody>
          </p:sp>
        </mc:Choice>
        <mc:Fallback xmlns="">
          <p:sp>
            <p:nvSpPr>
              <p:cNvPr id="33" name="Textfeld 32"/>
              <p:cNvSpPr txBox="1">
                <a:spLocks noRot="1" noChangeAspect="1" noMove="1" noResize="1" noEditPoints="1" noAdjustHandles="1" noChangeArrowheads="1" noChangeShapeType="1" noTextEdit="1"/>
              </p:cNvSpPr>
              <p:nvPr/>
            </p:nvSpPr>
            <p:spPr>
              <a:xfrm>
                <a:off x="5920613" y="4390770"/>
                <a:ext cx="2129686" cy="423770"/>
              </a:xfrm>
              <a:prstGeom prst="rect">
                <a:avLst/>
              </a:prstGeom>
              <a:blipFill>
                <a:blip r:embed="rId3"/>
                <a:stretch>
                  <a:fillRect b="-4167"/>
                </a:stretch>
              </a:blipFill>
              <a:ln>
                <a:solidFill>
                  <a:schemeClr val="tx1"/>
                </a:solidFill>
              </a:ln>
            </p:spPr>
            <p:txBody>
              <a:bodyPr/>
              <a:lstStyle/>
              <a:p>
                <a:r>
                  <a:rPr lang="de-DE">
                    <a:noFill/>
                  </a:rPr>
                  <a:t> </a:t>
                </a:r>
              </a:p>
            </p:txBody>
          </p:sp>
        </mc:Fallback>
      </mc:AlternateContent>
      <p:grpSp>
        <p:nvGrpSpPr>
          <p:cNvPr id="34" name="Gruppieren 33"/>
          <p:cNvGrpSpPr/>
          <p:nvPr/>
        </p:nvGrpSpPr>
        <p:grpSpPr>
          <a:xfrm>
            <a:off x="261122" y="523876"/>
            <a:ext cx="4406127" cy="4350437"/>
            <a:chOff x="4842648" y="481013"/>
            <a:chExt cx="4406127" cy="4350437"/>
          </a:xfrm>
        </p:grpSpPr>
        <p:pic>
          <p:nvPicPr>
            <p:cNvPr id="35" name="Grafik 34"/>
            <p:cNvPicPr>
              <a:picLocks noChangeAspect="1"/>
            </p:cNvPicPr>
            <p:nvPr/>
          </p:nvPicPr>
          <p:blipFill rotWithShape="1">
            <a:blip r:embed="rId4"/>
            <a:srcRect l="29214" t="10720" r="49063" b="11271"/>
            <a:stretch/>
          </p:blipFill>
          <p:spPr>
            <a:xfrm>
              <a:off x="5908661" y="771550"/>
              <a:ext cx="3018899" cy="4059900"/>
            </a:xfrm>
            <a:prstGeom prst="rect">
              <a:avLst/>
            </a:prstGeom>
          </p:spPr>
        </p:pic>
        <p:cxnSp>
          <p:nvCxnSpPr>
            <p:cNvPr id="36" name="Gerader Verbinder 35"/>
            <p:cNvCxnSpPr>
              <a:cxnSpLocks/>
            </p:cNvCxnSpPr>
            <p:nvPr/>
          </p:nvCxnSpPr>
          <p:spPr>
            <a:xfrm>
              <a:off x="8455236" y="3957584"/>
              <a:ext cx="279189" cy="3334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Gruppieren 36"/>
            <p:cNvGrpSpPr/>
            <p:nvPr/>
          </p:nvGrpSpPr>
          <p:grpSpPr>
            <a:xfrm>
              <a:off x="6122838" y="3592338"/>
              <a:ext cx="1554312" cy="1143968"/>
              <a:chOff x="6122838" y="3592338"/>
              <a:chExt cx="1554312" cy="1143968"/>
            </a:xfrm>
          </p:grpSpPr>
          <p:cxnSp>
            <p:nvCxnSpPr>
              <p:cNvPr id="58" name="Gerader Verbinder 57"/>
              <p:cNvCxnSpPr/>
              <p:nvPr/>
            </p:nvCxnSpPr>
            <p:spPr>
              <a:xfrm>
                <a:off x="6122838" y="3592338"/>
                <a:ext cx="697062" cy="64390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a:off x="6815137" y="4236244"/>
                <a:ext cx="414338" cy="29289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a:off x="7224713" y="4524375"/>
                <a:ext cx="452437" cy="21193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8" name="Gerader Verbinder 37"/>
            <p:cNvCxnSpPr>
              <a:cxnSpLocks/>
            </p:cNvCxnSpPr>
            <p:nvPr/>
          </p:nvCxnSpPr>
          <p:spPr>
            <a:xfrm>
              <a:off x="6383548" y="881009"/>
              <a:ext cx="183940" cy="2524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Pfeil nach unten 38"/>
            <p:cNvSpPr/>
            <p:nvPr/>
          </p:nvSpPr>
          <p:spPr>
            <a:xfrm rot="3348446">
              <a:off x="6543187" y="639750"/>
              <a:ext cx="181118" cy="348999"/>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Pfeil nach unten 39"/>
            <p:cNvSpPr/>
            <p:nvPr/>
          </p:nvSpPr>
          <p:spPr>
            <a:xfrm rot="14174900">
              <a:off x="6709874" y="801675"/>
              <a:ext cx="181118" cy="348999"/>
            </a:xfrm>
            <a:prstGeom prst="downArrow">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Pfeil nach unten 40"/>
            <p:cNvSpPr/>
            <p:nvPr/>
          </p:nvSpPr>
          <p:spPr>
            <a:xfrm rot="3348446">
              <a:off x="8605349" y="3711562"/>
              <a:ext cx="181118" cy="348999"/>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Pfeil nach unten 41"/>
            <p:cNvSpPr/>
            <p:nvPr/>
          </p:nvSpPr>
          <p:spPr>
            <a:xfrm rot="14174900">
              <a:off x="8772036" y="3873487"/>
              <a:ext cx="181118" cy="348999"/>
            </a:xfrm>
            <a:prstGeom prst="downArrow">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3" name="Gruppieren 42"/>
            <p:cNvGrpSpPr/>
            <p:nvPr/>
          </p:nvGrpSpPr>
          <p:grpSpPr>
            <a:xfrm>
              <a:off x="6343370" y="4248366"/>
              <a:ext cx="696456" cy="543933"/>
              <a:chOff x="6281458" y="4219791"/>
              <a:chExt cx="696456" cy="543933"/>
            </a:xfrm>
          </p:grpSpPr>
          <p:sp>
            <p:nvSpPr>
              <p:cNvPr id="55" name="Pfeil nach unten 54"/>
              <p:cNvSpPr/>
              <p:nvPr/>
            </p:nvSpPr>
            <p:spPr>
              <a:xfrm>
                <a:off x="6281458" y="4219791"/>
                <a:ext cx="177344" cy="32485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Pfeil nach unten 55"/>
              <p:cNvSpPr/>
              <p:nvPr/>
            </p:nvSpPr>
            <p:spPr>
              <a:xfrm>
                <a:off x="6538634" y="4324566"/>
                <a:ext cx="177344" cy="32485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Pfeil nach unten 56"/>
              <p:cNvSpPr/>
              <p:nvPr/>
            </p:nvSpPr>
            <p:spPr>
              <a:xfrm>
                <a:off x="6800570" y="4438866"/>
                <a:ext cx="177344" cy="324858"/>
              </a:xfrm>
              <a:prstGeom prst="down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44" name="Textfeld 43"/>
            <p:cNvSpPr txBox="1"/>
            <p:nvPr/>
          </p:nvSpPr>
          <p:spPr>
            <a:xfrm>
              <a:off x="5995988" y="3924302"/>
              <a:ext cx="671512" cy="307777"/>
            </a:xfrm>
            <a:prstGeom prst="rect">
              <a:avLst/>
            </a:prstGeom>
            <a:noFill/>
          </p:spPr>
          <p:txBody>
            <a:bodyPr wrap="square" rtlCol="0">
              <a:spAutoFit/>
            </a:bodyPr>
            <a:lstStyle/>
            <a:p>
              <a:r>
                <a:rPr lang="el-GR" sz="1400" b="1" dirty="0">
                  <a:solidFill>
                    <a:srgbClr val="00B050"/>
                  </a:solidFill>
                  <a:latin typeface="Arial" panose="020B0604020202020204" pitchFamily="34" charset="0"/>
                  <a:cs typeface="Arial" panose="020B0604020202020204" pitchFamily="34" charset="0"/>
                </a:rPr>
                <a:t>Γ</a:t>
              </a:r>
              <a:r>
                <a:rPr lang="en-US" sz="1400" b="1" baseline="-25000" dirty="0">
                  <a:solidFill>
                    <a:srgbClr val="00B050"/>
                  </a:solidFill>
                  <a:latin typeface="Arial" panose="020B0604020202020204" pitchFamily="34" charset="0"/>
                  <a:cs typeface="Arial" panose="020B0604020202020204" pitchFamily="34" charset="0"/>
                </a:rPr>
                <a:t>pump</a:t>
              </a:r>
              <a:endParaRPr lang="de-DE" sz="1400" b="1" baseline="-25000" dirty="0">
                <a:solidFill>
                  <a:srgbClr val="00B050"/>
                </a:solidFill>
                <a:latin typeface="Arial" panose="020B0604020202020204" pitchFamily="34" charset="0"/>
                <a:cs typeface="Arial" panose="020B0604020202020204" pitchFamily="34" charset="0"/>
              </a:endParaRPr>
            </a:p>
          </p:txBody>
        </p:sp>
        <p:sp>
          <p:nvSpPr>
            <p:cNvPr id="45" name="Textfeld 44"/>
            <p:cNvSpPr txBox="1"/>
            <p:nvPr/>
          </p:nvSpPr>
          <p:spPr>
            <a:xfrm>
              <a:off x="6729414" y="481013"/>
              <a:ext cx="409575" cy="307777"/>
            </a:xfrm>
            <a:prstGeom prst="rect">
              <a:avLst/>
            </a:prstGeom>
            <a:noFill/>
          </p:spPr>
          <p:txBody>
            <a:bodyPr wrap="square" rtlCol="0">
              <a:spAutoFit/>
            </a:bodyPr>
            <a:lstStyle/>
            <a:p>
              <a:r>
                <a:rPr lang="el-GR" sz="1400" b="1" dirty="0">
                  <a:solidFill>
                    <a:srgbClr val="FF0000"/>
                  </a:solidFill>
                  <a:latin typeface="Arial" panose="020B0604020202020204" pitchFamily="34" charset="0"/>
                  <a:cs typeface="Arial" panose="020B0604020202020204" pitchFamily="34" charset="0"/>
                </a:rPr>
                <a:t>Γ</a:t>
              </a:r>
              <a:r>
                <a:rPr lang="en-US" sz="1400" b="1" baseline="30000" dirty="0">
                  <a:solidFill>
                    <a:srgbClr val="FF0000"/>
                  </a:solidFill>
                  <a:latin typeface="Arial" panose="020B0604020202020204" pitchFamily="34" charset="0"/>
                  <a:cs typeface="Arial" panose="020B0604020202020204" pitchFamily="34" charset="0"/>
                </a:rPr>
                <a:t>+</a:t>
              </a:r>
              <a:endParaRPr lang="de-DE" sz="1400" b="1" baseline="30000" dirty="0">
                <a:solidFill>
                  <a:srgbClr val="FF0000"/>
                </a:solidFill>
                <a:latin typeface="Arial" panose="020B0604020202020204" pitchFamily="34" charset="0"/>
                <a:cs typeface="Arial" panose="020B0604020202020204" pitchFamily="34" charset="0"/>
              </a:endParaRPr>
            </a:p>
          </p:txBody>
        </p:sp>
        <p:sp>
          <p:nvSpPr>
            <p:cNvPr id="46" name="Textfeld 45"/>
            <p:cNvSpPr txBox="1"/>
            <p:nvPr/>
          </p:nvSpPr>
          <p:spPr>
            <a:xfrm>
              <a:off x="6900863" y="661988"/>
              <a:ext cx="385762" cy="307777"/>
            </a:xfrm>
            <a:prstGeom prst="rect">
              <a:avLst/>
            </a:prstGeom>
            <a:noFill/>
          </p:spPr>
          <p:txBody>
            <a:bodyPr wrap="square" rtlCol="0">
              <a:spAutoFit/>
            </a:bodyPr>
            <a:lstStyle/>
            <a:p>
              <a:r>
                <a:rPr lang="el-GR" sz="1400" b="1" dirty="0">
                  <a:solidFill>
                    <a:schemeClr val="accent1"/>
                  </a:solidFill>
                  <a:latin typeface="Arial" panose="020B0604020202020204" pitchFamily="34" charset="0"/>
                  <a:cs typeface="Arial" panose="020B0604020202020204" pitchFamily="34" charset="0"/>
                </a:rPr>
                <a:t>Γ</a:t>
              </a:r>
              <a:r>
                <a:rPr lang="en-US" sz="1400" b="1" baseline="30000" dirty="0">
                  <a:solidFill>
                    <a:schemeClr val="accent1"/>
                  </a:solidFill>
                  <a:latin typeface="Arial" panose="020B0604020202020204" pitchFamily="34" charset="0"/>
                  <a:cs typeface="Arial" panose="020B0604020202020204" pitchFamily="34" charset="0"/>
                </a:rPr>
                <a:t>-</a:t>
              </a:r>
              <a:endParaRPr lang="de-DE" sz="1400" b="1" baseline="30000" dirty="0">
                <a:solidFill>
                  <a:schemeClr val="accent1"/>
                </a:solidFill>
                <a:latin typeface="Arial" panose="020B0604020202020204" pitchFamily="34" charset="0"/>
                <a:cs typeface="Arial" panose="020B0604020202020204" pitchFamily="34" charset="0"/>
              </a:endParaRPr>
            </a:p>
          </p:txBody>
        </p:sp>
        <p:sp>
          <p:nvSpPr>
            <p:cNvPr id="47" name="Textfeld 46"/>
            <p:cNvSpPr txBox="1"/>
            <p:nvPr/>
          </p:nvSpPr>
          <p:spPr>
            <a:xfrm>
              <a:off x="8743951" y="3481387"/>
              <a:ext cx="409575" cy="307777"/>
            </a:xfrm>
            <a:prstGeom prst="rect">
              <a:avLst/>
            </a:prstGeom>
            <a:noFill/>
          </p:spPr>
          <p:txBody>
            <a:bodyPr wrap="square" rtlCol="0">
              <a:spAutoFit/>
            </a:bodyPr>
            <a:lstStyle/>
            <a:p>
              <a:r>
                <a:rPr lang="el-GR" sz="1400" b="1" dirty="0">
                  <a:solidFill>
                    <a:srgbClr val="FF0000"/>
                  </a:solidFill>
                  <a:latin typeface="Arial" panose="020B0604020202020204" pitchFamily="34" charset="0"/>
                  <a:cs typeface="Arial" panose="020B0604020202020204" pitchFamily="34" charset="0"/>
                </a:rPr>
                <a:t>Γ</a:t>
              </a:r>
              <a:r>
                <a:rPr lang="en-US" sz="1400" b="1" baseline="30000" dirty="0">
                  <a:solidFill>
                    <a:srgbClr val="FF0000"/>
                  </a:solidFill>
                  <a:latin typeface="Arial" panose="020B0604020202020204" pitchFamily="34" charset="0"/>
                  <a:cs typeface="Arial" panose="020B0604020202020204" pitchFamily="34" charset="0"/>
                </a:rPr>
                <a:t>+</a:t>
              </a:r>
              <a:endParaRPr lang="de-DE" sz="1400" b="1" baseline="30000" dirty="0">
                <a:solidFill>
                  <a:srgbClr val="FF0000"/>
                </a:solidFill>
                <a:latin typeface="Arial" panose="020B0604020202020204" pitchFamily="34" charset="0"/>
                <a:cs typeface="Arial" panose="020B0604020202020204" pitchFamily="34" charset="0"/>
              </a:endParaRPr>
            </a:p>
          </p:txBody>
        </p:sp>
        <p:sp>
          <p:nvSpPr>
            <p:cNvPr id="48" name="Textfeld 47"/>
            <p:cNvSpPr txBox="1"/>
            <p:nvPr/>
          </p:nvSpPr>
          <p:spPr>
            <a:xfrm>
              <a:off x="8863013" y="3657600"/>
              <a:ext cx="385762" cy="307777"/>
            </a:xfrm>
            <a:prstGeom prst="rect">
              <a:avLst/>
            </a:prstGeom>
            <a:noFill/>
          </p:spPr>
          <p:txBody>
            <a:bodyPr wrap="square" rtlCol="0">
              <a:spAutoFit/>
            </a:bodyPr>
            <a:lstStyle/>
            <a:p>
              <a:r>
                <a:rPr lang="el-GR" sz="1400" b="1" dirty="0">
                  <a:solidFill>
                    <a:schemeClr val="accent1"/>
                  </a:solidFill>
                  <a:latin typeface="Arial" panose="020B0604020202020204" pitchFamily="34" charset="0"/>
                  <a:cs typeface="Arial" panose="020B0604020202020204" pitchFamily="34" charset="0"/>
                </a:rPr>
                <a:t>Γ </a:t>
              </a:r>
              <a:r>
                <a:rPr lang="en-US" sz="1400" b="1" baseline="30000" dirty="0">
                  <a:solidFill>
                    <a:schemeClr val="accent1"/>
                  </a:solidFill>
                  <a:latin typeface="Arial" panose="020B0604020202020204" pitchFamily="34" charset="0"/>
                  <a:cs typeface="Arial" panose="020B0604020202020204" pitchFamily="34" charset="0"/>
                </a:rPr>
                <a:t>-</a:t>
              </a:r>
              <a:endParaRPr lang="de-DE" sz="1400" b="1" baseline="30000" dirty="0">
                <a:solidFill>
                  <a:schemeClr val="accent1"/>
                </a:solidFill>
                <a:latin typeface="Arial" panose="020B0604020202020204" pitchFamily="34" charset="0"/>
                <a:cs typeface="Arial" panose="020B0604020202020204" pitchFamily="34" charset="0"/>
              </a:endParaRPr>
            </a:p>
          </p:txBody>
        </p:sp>
        <p:sp>
          <p:nvSpPr>
            <p:cNvPr id="49" name="Textfeld 48"/>
            <p:cNvSpPr txBox="1"/>
            <p:nvPr/>
          </p:nvSpPr>
          <p:spPr>
            <a:xfrm rot="3300848">
              <a:off x="6985775" y="2396921"/>
              <a:ext cx="808809"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Liner</a:t>
              </a:r>
              <a:endParaRPr lang="de-DE" b="1" dirty="0">
                <a:latin typeface="Arial" panose="020B0604020202020204" pitchFamily="34" charset="0"/>
                <a:cs typeface="Arial" panose="020B0604020202020204" pitchFamily="34" charset="0"/>
              </a:endParaRPr>
            </a:p>
          </p:txBody>
        </p:sp>
        <p:sp>
          <p:nvSpPr>
            <p:cNvPr id="50" name="Textfeld 49"/>
            <p:cNvSpPr txBox="1"/>
            <p:nvPr/>
          </p:nvSpPr>
          <p:spPr>
            <a:xfrm>
              <a:off x="4842648" y="3792334"/>
              <a:ext cx="1258115"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Pumping opening</a:t>
              </a:r>
              <a:endParaRPr lang="de-DE" sz="1400" b="1" dirty="0">
                <a:latin typeface="Arial" panose="020B0604020202020204" pitchFamily="34" charset="0"/>
                <a:cs typeface="Arial" panose="020B0604020202020204" pitchFamily="34" charset="0"/>
              </a:endParaRPr>
            </a:p>
          </p:txBody>
        </p:sp>
        <p:cxnSp>
          <p:nvCxnSpPr>
            <p:cNvPr id="51" name="Gerader Verbinder 50"/>
            <p:cNvCxnSpPr/>
            <p:nvPr/>
          </p:nvCxnSpPr>
          <p:spPr>
            <a:xfrm flipV="1">
              <a:off x="5753101" y="3824288"/>
              <a:ext cx="604837" cy="252412"/>
            </a:xfrm>
            <a:prstGeom prst="line">
              <a:avLst/>
            </a:pr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52" name="Textfeld 51"/>
            <p:cNvSpPr txBox="1"/>
            <p:nvPr/>
          </p:nvSpPr>
          <p:spPr>
            <a:xfrm>
              <a:off x="6734174" y="1019175"/>
              <a:ext cx="1014413"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HFS inlet of neutrals</a:t>
              </a:r>
              <a:endParaRPr lang="de-DE" sz="1200" dirty="0">
                <a:latin typeface="Arial" panose="020B0604020202020204" pitchFamily="34" charset="0"/>
                <a:cs typeface="Arial" panose="020B0604020202020204" pitchFamily="34" charset="0"/>
              </a:endParaRPr>
            </a:p>
          </p:txBody>
        </p:sp>
        <p:sp>
          <p:nvSpPr>
            <p:cNvPr id="53" name="Textfeld 52"/>
            <p:cNvSpPr txBox="1"/>
            <p:nvPr/>
          </p:nvSpPr>
          <p:spPr>
            <a:xfrm>
              <a:off x="8110537" y="3138489"/>
              <a:ext cx="1014413"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LFS inlet of neutrals</a:t>
              </a:r>
              <a:endParaRPr lang="de-DE" sz="1200" dirty="0">
                <a:latin typeface="Arial" panose="020B0604020202020204" pitchFamily="34" charset="0"/>
                <a:cs typeface="Arial" panose="020B0604020202020204" pitchFamily="34" charset="0"/>
              </a:endParaRPr>
            </a:p>
          </p:txBody>
        </p:sp>
        <p:cxnSp>
          <p:nvCxnSpPr>
            <p:cNvPr id="54" name="Gerader Verbinder 53"/>
            <p:cNvCxnSpPr/>
            <p:nvPr/>
          </p:nvCxnSpPr>
          <p:spPr>
            <a:xfrm>
              <a:off x="6567488" y="1138238"/>
              <a:ext cx="1895475" cy="28336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feld 60"/>
          <p:cNvSpPr txBox="1"/>
          <p:nvPr/>
        </p:nvSpPr>
        <p:spPr>
          <a:xfrm>
            <a:off x="5649715" y="2699671"/>
            <a:ext cx="1384498" cy="307777"/>
          </a:xfrm>
          <a:prstGeom prst="rect">
            <a:avLst/>
          </a:prstGeom>
          <a:noFill/>
        </p:spPr>
        <p:txBody>
          <a:bodyPr wrap="square" rtlCol="0">
            <a:spAutoFit/>
          </a:bodyPr>
          <a:lstStyle/>
          <a:p>
            <a:pPr marL="285750" lvl="1" indent="-285750">
              <a:spcBef>
                <a:spcPct val="50000"/>
              </a:spcBef>
              <a:buClr>
                <a:schemeClr val="accent1"/>
              </a:buClr>
              <a:buSzPct val="150000"/>
              <a:buFont typeface="Wingdings" panose="05000000000000000000" pitchFamily="2" charset="2"/>
              <a:buChar char="§"/>
              <a:tabLst>
                <a:tab pos="8385175" algn="l"/>
              </a:tabLst>
              <a:defRPr/>
            </a:pPr>
            <a:r>
              <a:rPr lang="de-DE" sz="1400" b="1" dirty="0">
                <a:solidFill>
                  <a:srgbClr val="FF0000"/>
                </a:solidFill>
                <a:latin typeface="Arial" panose="020B0604020202020204" pitchFamily="34" charset="0"/>
                <a:cs typeface="Arial" panose="020B0604020202020204" pitchFamily="34" charset="0"/>
              </a:rPr>
              <a:t>Albedo:</a:t>
            </a:r>
          </a:p>
        </p:txBody>
      </p:sp>
      <mc:AlternateContent xmlns:mc="http://schemas.openxmlformats.org/markup-compatibility/2006" xmlns:a14="http://schemas.microsoft.com/office/drawing/2010/main">
        <mc:Choice Requires="a14">
          <p:sp>
            <p:nvSpPr>
              <p:cNvPr id="62" name="Textfeld 61"/>
              <p:cNvSpPr txBox="1"/>
              <p:nvPr/>
            </p:nvSpPr>
            <p:spPr>
              <a:xfrm>
                <a:off x="6754051" y="3138232"/>
                <a:ext cx="938269" cy="676532"/>
              </a:xfrm>
              <a:prstGeom prst="rect">
                <a:avLst/>
              </a:prstGeom>
              <a:solidFill>
                <a:schemeClr val="accent6"/>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de-DE" sz="2000" b="0" i="1" smtClean="0">
                              <a:latin typeface="Cambria Math" panose="02040503050406030204" pitchFamily="18" charset="0"/>
                            </a:rPr>
                          </m:ctrlPr>
                        </m:fPr>
                        <m:num>
                          <m:sSup>
                            <m:sSupPr>
                              <m:ctrlPr>
                                <a:rPr lang="de-DE" sz="2000" b="0" i="1" smtClean="0">
                                  <a:solidFill>
                                    <a:schemeClr val="accent1"/>
                                  </a:solidFill>
                                  <a:latin typeface="Cambria Math" panose="02040503050406030204" pitchFamily="18" charset="0"/>
                                </a:rPr>
                              </m:ctrlPr>
                            </m:sSupPr>
                            <m:e>
                              <m:r>
                                <m:rPr>
                                  <m:sty m:val="p"/>
                                </m:rPr>
                                <a:rPr lang="el-GR" sz="2000" b="0" i="0" smtClean="0">
                                  <a:solidFill>
                                    <a:schemeClr val="accent1"/>
                                  </a:solidFill>
                                  <a:latin typeface="Cambria Math" panose="02040503050406030204" pitchFamily="18" charset="0"/>
                                </a:rPr>
                                <m:t>Γ</m:t>
                              </m:r>
                            </m:e>
                            <m:sup>
                              <m:r>
                                <a:rPr lang="el-GR" sz="2000" b="0" i="1" smtClean="0">
                                  <a:solidFill>
                                    <a:schemeClr val="accent1"/>
                                  </a:solidFill>
                                  <a:latin typeface="Cambria Math" panose="02040503050406030204" pitchFamily="18" charset="0"/>
                                </a:rPr>
                                <m:t>−</m:t>
                              </m:r>
                            </m:sup>
                          </m:sSup>
                          <m:r>
                            <a:rPr lang="el-GR" sz="2000" i="1" smtClean="0">
                              <a:solidFill>
                                <a:schemeClr val="accent1"/>
                              </a:solidFill>
                              <a:latin typeface="Cambria Math" panose="02040503050406030204" pitchFamily="18" charset="0"/>
                            </a:rPr>
                            <m:t> </m:t>
                          </m:r>
                          <m:r>
                            <a:rPr lang="de-DE" sz="2000" b="0" i="1" smtClean="0">
                              <a:solidFill>
                                <a:schemeClr val="accent1"/>
                              </a:solidFill>
                              <a:latin typeface="Cambria Math" panose="02040503050406030204" pitchFamily="18" charset="0"/>
                            </a:rPr>
                            <m:t>(</m:t>
                          </m:r>
                          <m:r>
                            <a:rPr lang="el-GR" sz="2000" b="0" i="1" smtClean="0">
                              <a:solidFill>
                                <a:schemeClr val="accent1"/>
                              </a:solidFill>
                              <a:latin typeface="Cambria Math" panose="02040503050406030204" pitchFamily="18" charset="0"/>
                            </a:rPr>
                            <m:t>𝜉</m:t>
                          </m:r>
                          <m:r>
                            <a:rPr lang="el-GR" sz="2000" b="0" i="1" smtClean="0">
                              <a:solidFill>
                                <a:schemeClr val="accent1"/>
                              </a:solidFill>
                              <a:latin typeface="Cambria Math" panose="02040503050406030204" pitchFamily="18" charset="0"/>
                            </a:rPr>
                            <m:t>)</m:t>
                          </m:r>
                        </m:num>
                        <m:den>
                          <m:sSup>
                            <m:sSupPr>
                              <m:ctrlPr>
                                <a:rPr lang="de-DE" sz="2000" i="1" smtClean="0">
                                  <a:solidFill>
                                    <a:srgbClr val="FF0000"/>
                                  </a:solidFill>
                                  <a:latin typeface="Cambria Math" panose="02040503050406030204" pitchFamily="18" charset="0"/>
                                </a:rPr>
                              </m:ctrlPr>
                            </m:sSupPr>
                            <m:e>
                              <m:r>
                                <m:rPr>
                                  <m:sty m:val="p"/>
                                </m:rPr>
                                <a:rPr lang="el-GR" sz="2000" b="0" i="0" smtClean="0">
                                  <a:solidFill>
                                    <a:srgbClr val="FF0000"/>
                                  </a:solidFill>
                                  <a:latin typeface="Cambria Math" panose="02040503050406030204" pitchFamily="18" charset="0"/>
                                </a:rPr>
                                <m:t>Γ</m:t>
                              </m:r>
                            </m:e>
                            <m:sup>
                              <m:r>
                                <a:rPr lang="el-GR" sz="2000" b="0" i="1" smtClean="0">
                                  <a:solidFill>
                                    <a:srgbClr val="FF0000"/>
                                  </a:solidFill>
                                  <a:latin typeface="Cambria Math" panose="02040503050406030204" pitchFamily="18" charset="0"/>
                                </a:rPr>
                                <m:t>+</m:t>
                              </m:r>
                            </m:sup>
                          </m:sSup>
                        </m:den>
                      </m:f>
                    </m:oMath>
                  </m:oMathPara>
                </a14:m>
                <a:endParaRPr lang="de-DE" sz="20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6754051" y="3138232"/>
                <a:ext cx="938269" cy="676532"/>
              </a:xfrm>
              <a:prstGeom prst="rect">
                <a:avLst/>
              </a:prstGeom>
              <a:blipFill>
                <a:blip r:embed="rId5"/>
                <a:stretch>
                  <a:fillRect/>
                </a:stretch>
              </a:blipFill>
              <a:ln>
                <a:solidFill>
                  <a:schemeClr val="tx1"/>
                </a:solidFill>
              </a:ln>
            </p:spPr>
            <p:txBody>
              <a:bodyPr/>
              <a:lstStyle/>
              <a:p>
                <a:r>
                  <a:rPr lang="de-DE">
                    <a:noFill/>
                  </a:rPr>
                  <a:t> </a:t>
                </a:r>
              </a:p>
            </p:txBody>
          </p:sp>
        </mc:Fallback>
      </mc:AlternateContent>
      <p:sp>
        <p:nvSpPr>
          <p:cNvPr id="3" name="Rechteck 2"/>
          <p:cNvSpPr/>
          <p:nvPr/>
        </p:nvSpPr>
        <p:spPr>
          <a:xfrm>
            <a:off x="3313761" y="1525071"/>
            <a:ext cx="2186926" cy="646331"/>
          </a:xfrm>
          <a:prstGeom prst="rect">
            <a:avLst/>
          </a:prstGeom>
        </p:spPr>
        <p:txBody>
          <a:bodyPr wrap="square">
            <a:spAutoFit/>
          </a:bodyPr>
          <a:lstStyle/>
          <a:p>
            <a:r>
              <a:rPr lang="en-US" altLang="de-DE" dirty="0">
                <a:latin typeface="Arial" panose="020B0604020202020204" pitchFamily="34" charset="0"/>
                <a:cs typeface="Arial" panose="020B0604020202020204" pitchFamily="34" charset="0"/>
              </a:rPr>
              <a:t>2019 XD baseline DEMO</a:t>
            </a:r>
            <a:endParaRPr lang="de-DE" dirty="0">
              <a:latin typeface="Arial" panose="020B0604020202020204" pitchFamily="34" charset="0"/>
              <a:cs typeface="Arial" panose="020B0604020202020204" pitchFamily="34" charset="0"/>
            </a:endParaRPr>
          </a:p>
        </p:txBody>
      </p:sp>
      <p:sp>
        <p:nvSpPr>
          <p:cNvPr id="63" name="Rechteck 62"/>
          <p:cNvSpPr/>
          <p:nvPr/>
        </p:nvSpPr>
        <p:spPr>
          <a:xfrm>
            <a:off x="3389961" y="948809"/>
            <a:ext cx="2186926" cy="646331"/>
          </a:xfrm>
          <a:prstGeom prst="rect">
            <a:avLst/>
          </a:prstGeom>
        </p:spPr>
        <p:txBody>
          <a:bodyPr wrap="square">
            <a:spAutoFit/>
          </a:bodyPr>
          <a:lstStyle/>
          <a:p>
            <a:r>
              <a:rPr lang="en-US" altLang="de-DE" dirty="0">
                <a:latin typeface="Arial" panose="020B0604020202020204" pitchFamily="34" charset="0"/>
                <a:cs typeface="Arial" panose="020B0604020202020204" pitchFamily="34" charset="0"/>
              </a:rPr>
              <a:t>2022 SN baseline DEMO</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56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ITER-SOLPS </a:t>
            </a:r>
            <a:r>
              <a:rPr lang="de-DE" dirty="0" err="1"/>
              <a:t>plasma</a:t>
            </a:r>
            <a:r>
              <a:rPr lang="de-DE" dirty="0"/>
              <a:t> BCs</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15</a:t>
            </a:fld>
            <a:endParaRPr lang="en-GB" dirty="0"/>
          </a:p>
        </p:txBody>
      </p:sp>
      <p:graphicFrame>
        <p:nvGraphicFramePr>
          <p:cNvPr id="5" name="Tabelle 4"/>
          <p:cNvGraphicFramePr>
            <a:graphicFrameLocks noGrp="1"/>
          </p:cNvGraphicFramePr>
          <p:nvPr>
            <p:extLst>
              <p:ext uri="{D42A27DB-BD31-4B8C-83A1-F6EECF244321}">
                <p14:modId xmlns:p14="http://schemas.microsoft.com/office/powerpoint/2010/main" val="2339830707"/>
              </p:ext>
            </p:extLst>
          </p:nvPr>
        </p:nvGraphicFramePr>
        <p:xfrm>
          <a:off x="452440" y="1276668"/>
          <a:ext cx="4107498" cy="2509204"/>
        </p:xfrm>
        <a:graphic>
          <a:graphicData uri="http://schemas.openxmlformats.org/drawingml/2006/table">
            <a:tbl>
              <a:tblPr firstRow="1" bandRow="1">
                <a:tableStyleId>{5C22544A-7EE6-4342-B048-85BDC9FD1C3A}</a:tableStyleId>
              </a:tblPr>
              <a:tblGrid>
                <a:gridCol w="648018">
                  <a:extLst>
                    <a:ext uri="{9D8B030D-6E8A-4147-A177-3AD203B41FA5}">
                      <a16:colId xmlns:a16="http://schemas.microsoft.com/office/drawing/2014/main" val="816182433"/>
                    </a:ext>
                  </a:extLst>
                </a:gridCol>
                <a:gridCol w="532130">
                  <a:extLst>
                    <a:ext uri="{9D8B030D-6E8A-4147-A177-3AD203B41FA5}">
                      <a16:colId xmlns:a16="http://schemas.microsoft.com/office/drawing/2014/main" val="1257953932"/>
                    </a:ext>
                  </a:extLst>
                </a:gridCol>
                <a:gridCol w="471805">
                  <a:extLst>
                    <a:ext uri="{9D8B030D-6E8A-4147-A177-3AD203B41FA5}">
                      <a16:colId xmlns:a16="http://schemas.microsoft.com/office/drawing/2014/main" val="3165641357"/>
                    </a:ext>
                  </a:extLst>
                </a:gridCol>
                <a:gridCol w="462280">
                  <a:extLst>
                    <a:ext uri="{9D8B030D-6E8A-4147-A177-3AD203B41FA5}">
                      <a16:colId xmlns:a16="http://schemas.microsoft.com/office/drawing/2014/main" val="2385972973"/>
                    </a:ext>
                  </a:extLst>
                </a:gridCol>
                <a:gridCol w="471805">
                  <a:extLst>
                    <a:ext uri="{9D8B030D-6E8A-4147-A177-3AD203B41FA5}">
                      <a16:colId xmlns:a16="http://schemas.microsoft.com/office/drawing/2014/main" val="1989628572"/>
                    </a:ext>
                  </a:extLst>
                </a:gridCol>
                <a:gridCol w="760730">
                  <a:extLst>
                    <a:ext uri="{9D8B030D-6E8A-4147-A177-3AD203B41FA5}">
                      <a16:colId xmlns:a16="http://schemas.microsoft.com/office/drawing/2014/main" val="2724607280"/>
                    </a:ext>
                  </a:extLst>
                </a:gridCol>
                <a:gridCol w="760730">
                  <a:extLst>
                    <a:ext uri="{9D8B030D-6E8A-4147-A177-3AD203B41FA5}">
                      <a16:colId xmlns:a16="http://schemas.microsoft.com/office/drawing/2014/main" val="1265102119"/>
                    </a:ext>
                  </a:extLst>
                </a:gridCol>
              </a:tblGrid>
              <a:tr h="312739">
                <a:tc>
                  <a:txBody>
                    <a:bodyPr/>
                    <a:lstStyle/>
                    <a:p>
                      <a:endParaRPr lang="de-DE" sz="1000" dirty="0">
                        <a:latin typeface="Arial" panose="020B0604020202020204" pitchFamily="34" charset="0"/>
                        <a:cs typeface="Arial" panose="020B0604020202020204" pitchFamily="34" charset="0"/>
                      </a:endParaRPr>
                    </a:p>
                  </a:txBody>
                  <a:tcPr/>
                </a:tc>
                <a:tc gridSpan="2">
                  <a:txBody>
                    <a:bodyPr/>
                    <a:lstStyle/>
                    <a:p>
                      <a:pPr algn="ctr"/>
                      <a:r>
                        <a:rPr lang="de-DE" sz="1000" b="1" dirty="0">
                          <a:latin typeface="Arial" panose="020B0604020202020204" pitchFamily="34" charset="0"/>
                          <a:cs typeface="Arial" panose="020B0604020202020204" pitchFamily="34" charset="0"/>
                        </a:rPr>
                        <a:t>P</a:t>
                      </a:r>
                      <a:r>
                        <a:rPr lang="de-DE" sz="1000" b="1" baseline="30000" dirty="0">
                          <a:latin typeface="Arial" panose="020B0604020202020204" pitchFamily="34" charset="0"/>
                          <a:cs typeface="Arial" panose="020B0604020202020204" pitchFamily="34" charset="0"/>
                        </a:rPr>
                        <a:t>+</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Pa</a:t>
                      </a:r>
                      <a:r>
                        <a:rPr lang="de-DE" sz="1000" b="1" dirty="0">
                          <a:latin typeface="Arial" panose="020B0604020202020204" pitchFamily="34" charset="0"/>
                          <a:cs typeface="Arial" panose="020B0604020202020204" pitchFamily="34" charset="0"/>
                        </a:rPr>
                        <a:t>)</a:t>
                      </a:r>
                    </a:p>
                  </a:txBody>
                  <a:tcPr/>
                </a:tc>
                <a:tc hMerge="1">
                  <a:txBody>
                    <a:bodyPr/>
                    <a:lstStyle/>
                    <a:p>
                      <a:endParaRPr lang="de-DE" b="1" dirty="0">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dirty="0">
                          <a:latin typeface="Arial" panose="020B0604020202020204" pitchFamily="34" charset="0"/>
                          <a:cs typeface="Arial" panose="020B0604020202020204" pitchFamily="34" charset="0"/>
                        </a:rPr>
                        <a:t>T</a:t>
                      </a:r>
                      <a:r>
                        <a:rPr lang="de-DE" sz="1000" b="1" baseline="30000" dirty="0">
                          <a:latin typeface="Arial" panose="020B0604020202020204" pitchFamily="34" charset="0"/>
                          <a:cs typeface="Arial" panose="020B0604020202020204" pitchFamily="34" charset="0"/>
                        </a:rPr>
                        <a:t>+</a:t>
                      </a:r>
                      <a:r>
                        <a:rPr lang="de-DE" sz="1000" b="1" dirty="0">
                          <a:latin typeface="Arial" panose="020B0604020202020204" pitchFamily="34" charset="0"/>
                          <a:cs typeface="Arial" panose="020B0604020202020204" pitchFamily="34" charset="0"/>
                        </a:rPr>
                        <a:t>  (eV)</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b="1" dirty="0">
                          <a:latin typeface="Arial" panose="020B0604020202020204" pitchFamily="34" charset="0"/>
                          <a:cs typeface="Arial" panose="020B0604020202020204" pitchFamily="34" charset="0"/>
                        </a:rPr>
                        <a:t>Γ</a:t>
                      </a:r>
                      <a:r>
                        <a:rPr lang="de-DE" sz="1000" b="1" baseline="30000" dirty="0">
                          <a:latin typeface="Arial" panose="020B0604020202020204" pitchFamily="34" charset="0"/>
                          <a:cs typeface="Arial" panose="020B0604020202020204" pitchFamily="34" charset="0"/>
                        </a:rPr>
                        <a:t>+</a:t>
                      </a:r>
                      <a:r>
                        <a:rPr lang="de-DE" sz="1000" b="1" baseline="-25000" dirty="0">
                          <a:latin typeface="Arial" panose="020B0604020202020204" pitchFamily="34" charset="0"/>
                          <a:cs typeface="Arial" panose="020B0604020202020204" pitchFamily="34" charset="0"/>
                        </a:rPr>
                        <a:t> </a:t>
                      </a:r>
                      <a:r>
                        <a:rPr lang="de-DE" sz="1000" b="1" dirty="0">
                          <a:latin typeface="Arial" panose="020B0604020202020204" pitchFamily="34" charset="0"/>
                          <a:cs typeface="Arial" panose="020B0604020202020204" pitchFamily="34" charset="0"/>
                        </a:rPr>
                        <a:t>(s</a:t>
                      </a:r>
                      <a:r>
                        <a:rPr lang="de-DE" sz="1000" b="1" baseline="30000" dirty="0">
                          <a:latin typeface="Arial" panose="020B0604020202020204" pitchFamily="34" charset="0"/>
                          <a:cs typeface="Arial" panose="020B0604020202020204" pitchFamily="34" charset="0"/>
                        </a:rPr>
                        <a:t>-1</a:t>
                      </a:r>
                      <a:r>
                        <a:rPr lang="de-DE" sz="1000" b="1" dirty="0">
                          <a:latin typeface="Arial" panose="020B0604020202020204" pitchFamily="34" charset="0"/>
                          <a:cs typeface="Arial" panose="020B0604020202020204" pitchFamily="34" charset="0"/>
                        </a:rPr>
                        <a:t> m</a:t>
                      </a:r>
                      <a:r>
                        <a:rPr lang="de-DE" sz="1000" b="1" baseline="30000" dirty="0">
                          <a:latin typeface="Arial" panose="020B0604020202020204" pitchFamily="34" charset="0"/>
                          <a:cs typeface="Arial" panose="020B0604020202020204" pitchFamily="34" charset="0"/>
                        </a:rPr>
                        <a:t>-1</a:t>
                      </a:r>
                      <a:r>
                        <a:rPr lang="de-DE" sz="1000" b="1" baseline="0" dirty="0">
                          <a:latin typeface="Arial" panose="020B0604020202020204" pitchFamily="34" charset="0"/>
                          <a:cs typeface="Arial" panose="020B0604020202020204" pitchFamily="34" charset="0"/>
                        </a:rPr>
                        <a:t>)</a:t>
                      </a:r>
                      <a:endParaRPr lang="de-DE" sz="10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000" b="1" dirty="0">
                        <a:latin typeface="Arial" panose="020B0604020202020204" pitchFamily="34" charset="0"/>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4596342"/>
                  </a:ext>
                </a:extLst>
              </a:tr>
              <a:tr h="370840">
                <a:tc>
                  <a:txBody>
                    <a:bodyPr/>
                    <a:lstStyle/>
                    <a:p>
                      <a:endParaRPr lang="de-DE" sz="1000" b="1" dirty="0">
                        <a:latin typeface="Arial" panose="020B0604020202020204" pitchFamily="34" charset="0"/>
                        <a:cs typeface="Arial" panose="020B0604020202020204" pitchFamily="34" charset="0"/>
                      </a:endParaRPr>
                    </a:p>
                  </a:txBody>
                  <a:tcPr/>
                </a:tc>
                <a:tc>
                  <a:txBody>
                    <a:bodyPr/>
                    <a:lstStyle/>
                    <a:p>
                      <a:pPr algn="ctr"/>
                      <a:r>
                        <a:rPr lang="de-DE" sz="1000" b="1" dirty="0">
                          <a:latin typeface="Arial" panose="020B0604020202020204" pitchFamily="34" charset="0"/>
                          <a:cs typeface="Arial" panose="020B0604020202020204" pitchFamily="34" charset="0"/>
                        </a:rPr>
                        <a:t>LFS</a:t>
                      </a:r>
                    </a:p>
                  </a:txBody>
                  <a:tcPr/>
                </a:tc>
                <a:tc>
                  <a:txBody>
                    <a:bodyPr/>
                    <a:lstStyle/>
                    <a:p>
                      <a:pPr algn="ctr"/>
                      <a:r>
                        <a:rPr lang="de-DE" sz="1000" b="1" dirty="0">
                          <a:latin typeface="Arial" panose="020B0604020202020204" pitchFamily="34" charset="0"/>
                          <a:cs typeface="Arial" panose="020B0604020202020204" pitchFamily="34" charset="0"/>
                        </a:rPr>
                        <a:t>HFS</a:t>
                      </a:r>
                    </a:p>
                  </a:txBody>
                  <a:tcPr/>
                </a:tc>
                <a:tc>
                  <a:txBody>
                    <a:bodyPr/>
                    <a:lstStyle/>
                    <a:p>
                      <a:pPr algn="ctr"/>
                      <a:r>
                        <a:rPr lang="de-DE" sz="1000" b="1" dirty="0">
                          <a:latin typeface="Arial" panose="020B0604020202020204" pitchFamily="34" charset="0"/>
                          <a:cs typeface="Arial" panose="020B0604020202020204" pitchFamily="34" charset="0"/>
                        </a:rPr>
                        <a:t>LFS</a:t>
                      </a:r>
                    </a:p>
                  </a:txBody>
                  <a:tcPr/>
                </a:tc>
                <a:tc>
                  <a:txBody>
                    <a:bodyPr/>
                    <a:lstStyle/>
                    <a:p>
                      <a:pPr algn="ctr"/>
                      <a:r>
                        <a:rPr lang="de-DE" sz="1000" b="1" dirty="0">
                          <a:latin typeface="Arial" panose="020B0604020202020204" pitchFamily="34" charset="0"/>
                          <a:cs typeface="Arial" panose="020B0604020202020204" pitchFamily="34" charset="0"/>
                        </a:rPr>
                        <a:t>HFS</a:t>
                      </a:r>
                    </a:p>
                  </a:txBody>
                  <a:tcPr/>
                </a:tc>
                <a:tc>
                  <a:txBody>
                    <a:bodyPr/>
                    <a:lstStyle/>
                    <a:p>
                      <a:pPr algn="ctr"/>
                      <a:r>
                        <a:rPr lang="de-DE" sz="1000" b="1" dirty="0">
                          <a:latin typeface="Arial" panose="020B0604020202020204" pitchFamily="34" charset="0"/>
                          <a:cs typeface="Arial" panose="020B0604020202020204" pitchFamily="34" charset="0"/>
                        </a:rPr>
                        <a:t>LFS</a:t>
                      </a:r>
                    </a:p>
                  </a:txBody>
                  <a:tcPr/>
                </a:tc>
                <a:tc>
                  <a:txBody>
                    <a:bodyPr/>
                    <a:lstStyle/>
                    <a:p>
                      <a:pPr algn="ctr"/>
                      <a:r>
                        <a:rPr lang="de-DE" sz="1000" b="1" dirty="0">
                          <a:latin typeface="Arial" panose="020B0604020202020204" pitchFamily="34" charset="0"/>
                          <a:cs typeface="Arial" panose="020B0604020202020204" pitchFamily="34" charset="0"/>
                        </a:rPr>
                        <a:t>HFS</a:t>
                      </a:r>
                    </a:p>
                  </a:txBody>
                  <a:tcPr/>
                </a:tc>
                <a:extLst>
                  <a:ext uri="{0D108BD9-81ED-4DB2-BD59-A6C34878D82A}">
                    <a16:rowId xmlns:a16="http://schemas.microsoft.com/office/drawing/2014/main" val="2433444118"/>
                  </a:ext>
                </a:extLst>
              </a:tr>
              <a:tr h="370840">
                <a:tc>
                  <a:txBody>
                    <a:bodyPr/>
                    <a:lstStyle/>
                    <a:p>
                      <a:r>
                        <a:rPr lang="de-DE" sz="1000" b="1" dirty="0">
                          <a:latin typeface="Arial" panose="020B0604020202020204" pitchFamily="34" charset="0"/>
                          <a:cs typeface="Arial" panose="020B0604020202020204" pitchFamily="34" charset="0"/>
                        </a:rPr>
                        <a:t>D</a:t>
                      </a:r>
                    </a:p>
                  </a:txBody>
                  <a:tcPr/>
                </a:tc>
                <a:tc>
                  <a:txBody>
                    <a:bodyPr/>
                    <a:lstStyle/>
                    <a:p>
                      <a:r>
                        <a:rPr lang="de-DE" sz="1000" dirty="0">
                          <a:latin typeface="Arial" panose="020B0604020202020204" pitchFamily="34" charset="0"/>
                          <a:cs typeface="Arial" panose="020B0604020202020204" pitchFamily="34" charset="0"/>
                        </a:rPr>
                        <a:t>3.77</a:t>
                      </a:r>
                    </a:p>
                  </a:txBody>
                  <a:tcPr/>
                </a:tc>
                <a:tc>
                  <a:txBody>
                    <a:bodyPr/>
                    <a:lstStyle/>
                    <a:p>
                      <a:r>
                        <a:rPr lang="de-DE" sz="1000" dirty="0">
                          <a:latin typeface="Arial" panose="020B0604020202020204" pitchFamily="34" charset="0"/>
                          <a:cs typeface="Arial" panose="020B0604020202020204" pitchFamily="34" charset="0"/>
                        </a:rPr>
                        <a:t>1.5</a:t>
                      </a:r>
                    </a:p>
                  </a:txBody>
                  <a:tcPr/>
                </a:tc>
                <a:tc>
                  <a:txBody>
                    <a:bodyPr/>
                    <a:lstStyle/>
                    <a:p>
                      <a:r>
                        <a:rPr lang="de-DE" sz="1000" dirty="0">
                          <a:solidFill>
                            <a:schemeClr val="tx1"/>
                          </a:solidFill>
                          <a:latin typeface="Arial" panose="020B0604020202020204" pitchFamily="34" charset="0"/>
                          <a:cs typeface="Arial" panose="020B0604020202020204" pitchFamily="34" charset="0"/>
                        </a:rPr>
                        <a:t>0.87</a:t>
                      </a:r>
                    </a:p>
                  </a:txBody>
                  <a:tcPr/>
                </a:tc>
                <a:tc>
                  <a:txBody>
                    <a:bodyPr/>
                    <a:lstStyle/>
                    <a:p>
                      <a:r>
                        <a:rPr lang="de-DE" sz="1000" dirty="0">
                          <a:solidFill>
                            <a:schemeClr val="tx1"/>
                          </a:solidFill>
                          <a:latin typeface="Arial" panose="020B0604020202020204" pitchFamily="34" charset="0"/>
                          <a:cs typeface="Arial" panose="020B0604020202020204" pitchFamily="34" charset="0"/>
                        </a:rPr>
                        <a:t>0.79</a:t>
                      </a:r>
                    </a:p>
                  </a:txBody>
                  <a:tcP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1.64E+22</a:t>
                      </a:r>
                    </a:p>
                  </a:txBody>
                  <a:tcPr anchor="ct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6.86E+21</a:t>
                      </a:r>
                    </a:p>
                  </a:txBody>
                  <a:tcPr anchor="ctr"/>
                </a:tc>
                <a:extLst>
                  <a:ext uri="{0D108BD9-81ED-4DB2-BD59-A6C34878D82A}">
                    <a16:rowId xmlns:a16="http://schemas.microsoft.com/office/drawing/2014/main" val="3183214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latin typeface="Arial" panose="020B0604020202020204" pitchFamily="34" charset="0"/>
                          <a:cs typeface="Arial" panose="020B0604020202020204" pitchFamily="34" charset="0"/>
                        </a:rPr>
                        <a:t>D</a:t>
                      </a:r>
                      <a:r>
                        <a:rPr lang="de-DE" sz="1000" b="1" baseline="-25000" dirty="0">
                          <a:latin typeface="Arial" panose="020B0604020202020204" pitchFamily="34" charset="0"/>
                          <a:cs typeface="Arial" panose="020B0604020202020204" pitchFamily="34" charset="0"/>
                        </a:rPr>
                        <a:t>2</a:t>
                      </a:r>
                    </a:p>
                  </a:txBody>
                  <a:tcPr/>
                </a:tc>
                <a:tc>
                  <a:txBody>
                    <a:bodyPr/>
                    <a:lstStyle/>
                    <a:p>
                      <a:r>
                        <a:rPr lang="de-DE" sz="1000" dirty="0">
                          <a:latin typeface="Arial" panose="020B0604020202020204" pitchFamily="34" charset="0"/>
                          <a:cs typeface="Arial" panose="020B0604020202020204" pitchFamily="34" charset="0"/>
                        </a:rPr>
                        <a:t>5.35</a:t>
                      </a:r>
                    </a:p>
                  </a:txBody>
                  <a:tcPr/>
                </a:tc>
                <a:tc>
                  <a:txBody>
                    <a:bodyPr/>
                    <a:lstStyle/>
                    <a:p>
                      <a:r>
                        <a:rPr lang="de-DE" sz="1000" dirty="0">
                          <a:latin typeface="Arial" panose="020B0604020202020204" pitchFamily="34" charset="0"/>
                          <a:cs typeface="Arial" panose="020B0604020202020204" pitchFamily="34" charset="0"/>
                        </a:rPr>
                        <a:t>4.0</a:t>
                      </a:r>
                    </a:p>
                  </a:txBody>
                  <a:tcPr/>
                </a:tc>
                <a:tc>
                  <a:txBody>
                    <a:bodyPr/>
                    <a:lstStyle/>
                    <a:p>
                      <a:r>
                        <a:rPr lang="de-DE" sz="1000" dirty="0">
                          <a:solidFill>
                            <a:schemeClr val="tx1"/>
                          </a:solidFill>
                          <a:latin typeface="Arial" panose="020B0604020202020204" pitchFamily="34" charset="0"/>
                          <a:cs typeface="Arial" panose="020B0604020202020204" pitchFamily="34" charset="0"/>
                        </a:rPr>
                        <a:t>0.88</a:t>
                      </a:r>
                    </a:p>
                  </a:txBody>
                  <a:tcPr/>
                </a:tc>
                <a:tc>
                  <a:txBody>
                    <a:bodyPr/>
                    <a:lstStyle/>
                    <a:p>
                      <a:r>
                        <a:rPr lang="de-DE" sz="1000" dirty="0">
                          <a:solidFill>
                            <a:schemeClr val="tx1"/>
                          </a:solidFill>
                          <a:latin typeface="Arial" panose="020B0604020202020204" pitchFamily="34" charset="0"/>
                          <a:cs typeface="Arial" panose="020B0604020202020204" pitchFamily="34" charset="0"/>
                        </a:rPr>
                        <a:t>0.63</a:t>
                      </a:r>
                    </a:p>
                  </a:txBody>
                  <a:tcP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1.64E+22</a:t>
                      </a:r>
                    </a:p>
                  </a:txBody>
                  <a:tcPr anchor="ct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1.62E+22</a:t>
                      </a:r>
                    </a:p>
                  </a:txBody>
                  <a:tcPr anchor="ctr"/>
                </a:tc>
                <a:extLst>
                  <a:ext uri="{0D108BD9-81ED-4DB2-BD59-A6C34878D82A}">
                    <a16:rowId xmlns:a16="http://schemas.microsoft.com/office/drawing/2014/main" val="1067635742"/>
                  </a:ext>
                </a:extLst>
              </a:tr>
              <a:tr h="370840">
                <a:tc>
                  <a:txBody>
                    <a:bodyPr/>
                    <a:lstStyle/>
                    <a:p>
                      <a:r>
                        <a:rPr lang="de-DE" sz="1000" b="1" dirty="0">
                          <a:latin typeface="Arial" panose="020B0604020202020204" pitchFamily="34" charset="0"/>
                          <a:cs typeface="Arial" panose="020B0604020202020204" pitchFamily="34" charset="0"/>
                        </a:rPr>
                        <a:t>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0.3</a:t>
                      </a:r>
                    </a:p>
                  </a:txBody>
                  <a:tcPr/>
                </a:tc>
                <a:tc>
                  <a:txBody>
                    <a:bodyPr/>
                    <a:lstStyle/>
                    <a:p>
                      <a:r>
                        <a:rPr lang="de-DE" sz="1000" dirty="0">
                          <a:solidFill>
                            <a:schemeClr val="tx1"/>
                          </a:solidFill>
                          <a:latin typeface="Arial" panose="020B0604020202020204" pitchFamily="34" charset="0"/>
                          <a:cs typeface="Arial" panose="020B0604020202020204" pitchFamily="34" charset="0"/>
                        </a:rPr>
                        <a:t>0.9</a:t>
                      </a:r>
                    </a:p>
                  </a:txBody>
                  <a:tcPr/>
                </a:tc>
                <a:tc>
                  <a:txBody>
                    <a:bodyPr/>
                    <a:lstStyle/>
                    <a:p>
                      <a:r>
                        <a:rPr lang="de-DE" sz="1000" dirty="0">
                          <a:solidFill>
                            <a:schemeClr val="tx1"/>
                          </a:solidFill>
                          <a:latin typeface="Arial" panose="020B0604020202020204" pitchFamily="34" charset="0"/>
                          <a:cs typeface="Arial" panose="020B0604020202020204" pitchFamily="34" charset="0"/>
                        </a:rPr>
                        <a:t>0.99</a:t>
                      </a:r>
                    </a:p>
                  </a:txBody>
                  <a:tcP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1.48E+21</a:t>
                      </a:r>
                    </a:p>
                  </a:txBody>
                  <a:tcPr anchor="ct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7.90E+20</a:t>
                      </a:r>
                    </a:p>
                  </a:txBody>
                  <a:tcPr anchor="ctr"/>
                </a:tc>
                <a:extLst>
                  <a:ext uri="{0D108BD9-81ED-4DB2-BD59-A6C34878D82A}">
                    <a16:rowId xmlns:a16="http://schemas.microsoft.com/office/drawing/2014/main" val="2594859043"/>
                  </a:ext>
                </a:extLst>
              </a:tr>
              <a:tr h="370840">
                <a:tc>
                  <a:txBody>
                    <a:bodyPr/>
                    <a:lstStyle/>
                    <a:p>
                      <a:r>
                        <a:rPr lang="de-DE" sz="1000" b="1" dirty="0">
                          <a:latin typeface="Arial" panose="020B0604020202020204" pitchFamily="34" charset="0"/>
                          <a:cs typeface="Arial" panose="020B0604020202020204" pitchFamily="34" charset="0"/>
                        </a:rPr>
                        <a:t>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0.085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0.04</a:t>
                      </a:r>
                    </a:p>
                  </a:txBody>
                  <a:tcPr/>
                </a:tc>
                <a:tc>
                  <a:txBody>
                    <a:bodyPr/>
                    <a:lstStyle/>
                    <a:p>
                      <a:r>
                        <a:rPr lang="de-DE" sz="1000" dirty="0">
                          <a:solidFill>
                            <a:schemeClr val="tx1"/>
                          </a:solidFill>
                          <a:latin typeface="Arial" panose="020B0604020202020204" pitchFamily="34" charset="0"/>
                          <a:cs typeface="Arial" panose="020B0604020202020204" pitchFamily="34" charset="0"/>
                        </a:rPr>
                        <a:t>2.74</a:t>
                      </a:r>
                    </a:p>
                  </a:txBody>
                  <a:tcPr/>
                </a:tc>
                <a:tc>
                  <a:txBody>
                    <a:bodyPr/>
                    <a:lstStyle/>
                    <a:p>
                      <a:r>
                        <a:rPr lang="de-DE" sz="1000" dirty="0">
                          <a:solidFill>
                            <a:schemeClr val="tx1"/>
                          </a:solidFill>
                          <a:latin typeface="Arial" panose="020B0604020202020204" pitchFamily="34" charset="0"/>
                          <a:cs typeface="Arial" panose="020B0604020202020204" pitchFamily="34" charset="0"/>
                        </a:rPr>
                        <a:t>2.66</a:t>
                      </a:r>
                    </a:p>
                  </a:txBody>
                  <a:tcP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2.81E+19</a:t>
                      </a:r>
                    </a:p>
                  </a:txBody>
                  <a:tcPr anchor="ctr"/>
                </a:tc>
                <a:tc>
                  <a:txBody>
                    <a:bodyPr/>
                    <a:lstStyle/>
                    <a:p>
                      <a:pPr marL="0" algn="l" defTabSz="914400" rtl="0" eaLnBrk="1" latinLnBrk="0" hangingPunct="1"/>
                      <a:r>
                        <a:rPr lang="de-DE" sz="1000" kern="1200" dirty="0">
                          <a:solidFill>
                            <a:schemeClr val="dk1"/>
                          </a:solidFill>
                          <a:latin typeface="Arial" panose="020B0604020202020204" pitchFamily="34" charset="0"/>
                          <a:ea typeface="+mn-ea"/>
                          <a:cs typeface="Arial" panose="020B0604020202020204" pitchFamily="34" charset="0"/>
                        </a:rPr>
                        <a:t>2.08E+19</a:t>
                      </a:r>
                    </a:p>
                  </a:txBody>
                  <a:tcPr anchor="ctr"/>
                </a:tc>
                <a:extLst>
                  <a:ext uri="{0D108BD9-81ED-4DB2-BD59-A6C34878D82A}">
                    <a16:rowId xmlns:a16="http://schemas.microsoft.com/office/drawing/2014/main" val="208469530"/>
                  </a:ext>
                </a:extLst>
              </a:tr>
              <a:tr h="258764">
                <a:tc>
                  <a:txBody>
                    <a:bodyPr/>
                    <a:lstStyle/>
                    <a:p>
                      <a:r>
                        <a:rPr lang="de-DE" sz="1000" b="1" dirty="0">
                          <a:latin typeface="Arial" panose="020B0604020202020204" pitchFamily="34" charset="0"/>
                          <a:cs typeface="Arial" panose="020B0604020202020204" pitchFamily="34" charset="0"/>
                        </a:rPr>
                        <a:t>Albedo</a:t>
                      </a:r>
                    </a:p>
                  </a:txBody>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0.994 (</a:t>
                      </a:r>
                      <a:r>
                        <a:rPr lang="de-DE" sz="1000" dirty="0" err="1">
                          <a:latin typeface="Arial" panose="020B0604020202020204" pitchFamily="34" charset="0"/>
                          <a:cs typeface="Arial" panose="020B0604020202020204" pitchFamily="34" charset="0"/>
                        </a:rPr>
                        <a:t>for</a:t>
                      </a:r>
                      <a:r>
                        <a:rPr lang="de-DE" sz="1000" dirty="0">
                          <a:latin typeface="Arial" panose="020B0604020202020204" pitchFamily="34" charset="0"/>
                          <a:cs typeface="Arial" panose="020B0604020202020204" pitchFamily="34" charset="0"/>
                        </a:rPr>
                        <a:t> all </a:t>
                      </a:r>
                      <a:r>
                        <a:rPr lang="de-DE" sz="1000" dirty="0" err="1">
                          <a:latin typeface="Arial" panose="020B0604020202020204" pitchFamily="34" charset="0"/>
                          <a:cs typeface="Arial" panose="020B0604020202020204" pitchFamily="34" charset="0"/>
                        </a:rPr>
                        <a:t>neutrals</a:t>
                      </a:r>
                      <a:r>
                        <a:rPr lang="de-DE" sz="1000" dirty="0">
                          <a:latin typeface="Arial" panose="020B0604020202020204" pitchFamily="34" charset="0"/>
                          <a:cs typeface="Arial" panose="020B0604020202020204" pitchFamily="34" charset="0"/>
                        </a:rPr>
                        <a: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2810779"/>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838070524"/>
              </p:ext>
            </p:extLst>
          </p:nvPr>
        </p:nvGraphicFramePr>
        <p:xfrm>
          <a:off x="4662490" y="1281431"/>
          <a:ext cx="3840163" cy="2509204"/>
        </p:xfrm>
        <a:graphic>
          <a:graphicData uri="http://schemas.openxmlformats.org/drawingml/2006/table">
            <a:tbl>
              <a:tblPr firstRow="1" bandRow="1">
                <a:tableStyleId>{5C22544A-7EE6-4342-B048-85BDC9FD1C3A}</a:tableStyleId>
              </a:tblPr>
              <a:tblGrid>
                <a:gridCol w="648018">
                  <a:extLst>
                    <a:ext uri="{9D8B030D-6E8A-4147-A177-3AD203B41FA5}">
                      <a16:colId xmlns:a16="http://schemas.microsoft.com/office/drawing/2014/main" val="816182433"/>
                    </a:ext>
                  </a:extLst>
                </a:gridCol>
                <a:gridCol w="532130">
                  <a:extLst>
                    <a:ext uri="{9D8B030D-6E8A-4147-A177-3AD203B41FA5}">
                      <a16:colId xmlns:a16="http://schemas.microsoft.com/office/drawing/2014/main" val="1257953932"/>
                    </a:ext>
                  </a:extLst>
                </a:gridCol>
                <a:gridCol w="532130">
                  <a:extLst>
                    <a:ext uri="{9D8B030D-6E8A-4147-A177-3AD203B41FA5}">
                      <a16:colId xmlns:a16="http://schemas.microsoft.com/office/drawing/2014/main" val="3165641357"/>
                    </a:ext>
                  </a:extLst>
                </a:gridCol>
                <a:gridCol w="462280">
                  <a:extLst>
                    <a:ext uri="{9D8B030D-6E8A-4147-A177-3AD203B41FA5}">
                      <a16:colId xmlns:a16="http://schemas.microsoft.com/office/drawing/2014/main" val="2385972973"/>
                    </a:ext>
                  </a:extLst>
                </a:gridCol>
                <a:gridCol w="471805">
                  <a:extLst>
                    <a:ext uri="{9D8B030D-6E8A-4147-A177-3AD203B41FA5}">
                      <a16:colId xmlns:a16="http://schemas.microsoft.com/office/drawing/2014/main" val="1989628572"/>
                    </a:ext>
                  </a:extLst>
                </a:gridCol>
                <a:gridCol w="596900">
                  <a:extLst>
                    <a:ext uri="{9D8B030D-6E8A-4147-A177-3AD203B41FA5}">
                      <a16:colId xmlns:a16="http://schemas.microsoft.com/office/drawing/2014/main" val="2724607280"/>
                    </a:ext>
                  </a:extLst>
                </a:gridCol>
                <a:gridCol w="596900">
                  <a:extLst>
                    <a:ext uri="{9D8B030D-6E8A-4147-A177-3AD203B41FA5}">
                      <a16:colId xmlns:a16="http://schemas.microsoft.com/office/drawing/2014/main" val="1265102119"/>
                    </a:ext>
                  </a:extLst>
                </a:gridCol>
              </a:tblGrid>
              <a:tr h="312739">
                <a:tc>
                  <a:txBody>
                    <a:bodyPr/>
                    <a:lstStyle/>
                    <a:p>
                      <a:endParaRPr lang="de-DE" sz="1000" dirty="0">
                        <a:latin typeface="Arial" panose="020B0604020202020204" pitchFamily="34" charset="0"/>
                        <a:cs typeface="Arial" panose="020B0604020202020204" pitchFamily="34" charset="0"/>
                      </a:endParaRPr>
                    </a:p>
                  </a:txBody>
                  <a:tcPr/>
                </a:tc>
                <a:tc gridSpan="2">
                  <a:txBody>
                    <a:bodyPr/>
                    <a:lstStyle/>
                    <a:p>
                      <a:pPr algn="ctr"/>
                      <a:r>
                        <a:rPr lang="de-DE" sz="1000" b="1" dirty="0">
                          <a:latin typeface="Arial" panose="020B0604020202020204" pitchFamily="34" charset="0"/>
                          <a:cs typeface="Arial" panose="020B0604020202020204" pitchFamily="34" charset="0"/>
                        </a:rPr>
                        <a:t>P</a:t>
                      </a:r>
                      <a:r>
                        <a:rPr lang="de-DE" sz="1000" b="1" baseline="30000" dirty="0">
                          <a:latin typeface="Arial" panose="020B0604020202020204" pitchFamily="34" charset="0"/>
                          <a:cs typeface="Arial" panose="020B0604020202020204" pitchFamily="34" charset="0"/>
                        </a:rPr>
                        <a:t>+</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Pa</a:t>
                      </a:r>
                      <a:r>
                        <a:rPr lang="de-DE" sz="1000" b="1" dirty="0">
                          <a:latin typeface="Arial" panose="020B0604020202020204" pitchFamily="34" charset="0"/>
                          <a:cs typeface="Arial" panose="020B0604020202020204" pitchFamily="34" charset="0"/>
                        </a:rPr>
                        <a:t>)</a:t>
                      </a:r>
                    </a:p>
                  </a:txBody>
                  <a:tcPr/>
                </a:tc>
                <a:tc hMerge="1">
                  <a:txBody>
                    <a:bodyPr/>
                    <a:lstStyle/>
                    <a:p>
                      <a:endParaRPr lang="de-DE" b="1" dirty="0">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b="1" dirty="0">
                          <a:latin typeface="Arial" panose="020B0604020202020204" pitchFamily="34" charset="0"/>
                          <a:cs typeface="Arial" panose="020B0604020202020204" pitchFamily="34" charset="0"/>
                        </a:rPr>
                        <a:t>T</a:t>
                      </a:r>
                      <a:r>
                        <a:rPr lang="de-DE" sz="1000" b="1" baseline="30000" dirty="0">
                          <a:latin typeface="Arial" panose="020B0604020202020204" pitchFamily="34" charset="0"/>
                          <a:cs typeface="Arial" panose="020B0604020202020204" pitchFamily="34" charset="0"/>
                        </a:rPr>
                        <a:t>+</a:t>
                      </a:r>
                      <a:r>
                        <a:rPr lang="de-DE" sz="1000" b="1" dirty="0">
                          <a:latin typeface="Arial" panose="020B0604020202020204" pitchFamily="34" charset="0"/>
                          <a:cs typeface="Arial" panose="020B0604020202020204" pitchFamily="34" charset="0"/>
                        </a:rPr>
                        <a:t>  (eV)</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latin typeface="Arial" panose="020B0604020202020204" pitchFamily="34" charset="0"/>
                        <a:cs typeface="Arial" panose="020B0604020202020204" pitchFamily="34"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000" b="1" dirty="0">
                          <a:latin typeface="Arial" panose="020B0604020202020204" pitchFamily="34" charset="0"/>
                          <a:cs typeface="Arial" panose="020B0604020202020204" pitchFamily="34" charset="0"/>
                        </a:rPr>
                        <a:t>Γ</a:t>
                      </a:r>
                      <a:r>
                        <a:rPr lang="de-DE" sz="1000" b="1" baseline="30000" dirty="0">
                          <a:latin typeface="Arial" panose="020B0604020202020204" pitchFamily="34" charset="0"/>
                          <a:cs typeface="Arial" panose="020B0604020202020204" pitchFamily="34" charset="0"/>
                        </a:rPr>
                        <a:t>+</a:t>
                      </a:r>
                      <a:r>
                        <a:rPr lang="de-DE" sz="1000" b="1" baseline="-25000" dirty="0">
                          <a:latin typeface="Arial" panose="020B0604020202020204" pitchFamily="34" charset="0"/>
                          <a:cs typeface="Arial" panose="020B0604020202020204" pitchFamily="34" charset="0"/>
                        </a:rPr>
                        <a:t> </a:t>
                      </a:r>
                      <a:r>
                        <a:rPr lang="de-DE" sz="1000" b="1" dirty="0">
                          <a:latin typeface="Arial" panose="020B0604020202020204" pitchFamily="34" charset="0"/>
                          <a:cs typeface="Arial" panose="020B0604020202020204" pitchFamily="34" charset="0"/>
                        </a:rPr>
                        <a:t>(s</a:t>
                      </a:r>
                      <a:r>
                        <a:rPr lang="de-DE" sz="1000" b="1" baseline="30000" dirty="0">
                          <a:latin typeface="Arial" panose="020B0604020202020204" pitchFamily="34" charset="0"/>
                          <a:cs typeface="Arial" panose="020B0604020202020204" pitchFamily="34" charset="0"/>
                        </a:rPr>
                        <a:t>-1</a:t>
                      </a:r>
                      <a:r>
                        <a:rPr lang="de-DE" sz="1000" b="1" dirty="0">
                          <a:latin typeface="Arial" panose="020B0604020202020204" pitchFamily="34" charset="0"/>
                          <a:cs typeface="Arial" panose="020B0604020202020204" pitchFamily="34" charset="0"/>
                        </a:rPr>
                        <a:t> m</a:t>
                      </a:r>
                      <a:r>
                        <a:rPr lang="de-DE" sz="1000" b="1" baseline="30000" dirty="0">
                          <a:latin typeface="Arial" panose="020B0604020202020204" pitchFamily="34" charset="0"/>
                          <a:cs typeface="Arial" panose="020B0604020202020204" pitchFamily="34" charset="0"/>
                        </a:rPr>
                        <a:t>-1</a:t>
                      </a:r>
                      <a:r>
                        <a:rPr lang="de-DE" sz="1000" b="1" baseline="0" dirty="0">
                          <a:latin typeface="Arial" panose="020B0604020202020204" pitchFamily="34" charset="0"/>
                          <a:cs typeface="Arial" panose="020B0604020202020204" pitchFamily="34" charset="0"/>
                        </a:rPr>
                        <a:t>)</a:t>
                      </a:r>
                      <a:endParaRPr lang="de-DE" sz="10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000" b="1" dirty="0">
                        <a:latin typeface="Arial" panose="020B0604020202020204" pitchFamily="34" charset="0"/>
                        <a:cs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54596342"/>
                  </a:ext>
                </a:extLst>
              </a:tr>
              <a:tr h="370840">
                <a:tc>
                  <a:txBody>
                    <a:bodyPr/>
                    <a:lstStyle/>
                    <a:p>
                      <a:endParaRPr lang="de-DE" sz="1000" b="1" dirty="0">
                        <a:latin typeface="Arial" panose="020B0604020202020204" pitchFamily="34" charset="0"/>
                        <a:cs typeface="Arial" panose="020B0604020202020204" pitchFamily="34" charset="0"/>
                      </a:endParaRPr>
                    </a:p>
                  </a:txBody>
                  <a:tcPr/>
                </a:tc>
                <a:tc>
                  <a:txBody>
                    <a:bodyPr/>
                    <a:lstStyle/>
                    <a:p>
                      <a:pPr algn="ctr"/>
                      <a:r>
                        <a:rPr lang="de-DE" sz="1000" b="1" dirty="0">
                          <a:latin typeface="Arial" panose="020B0604020202020204" pitchFamily="34" charset="0"/>
                          <a:cs typeface="Arial" panose="020B0604020202020204" pitchFamily="34" charset="0"/>
                        </a:rPr>
                        <a:t>LFS</a:t>
                      </a:r>
                    </a:p>
                  </a:txBody>
                  <a:tcPr/>
                </a:tc>
                <a:tc>
                  <a:txBody>
                    <a:bodyPr/>
                    <a:lstStyle/>
                    <a:p>
                      <a:pPr algn="ctr"/>
                      <a:r>
                        <a:rPr lang="de-DE" sz="1000" b="1" dirty="0">
                          <a:latin typeface="Arial" panose="020B0604020202020204" pitchFamily="34" charset="0"/>
                          <a:cs typeface="Arial" panose="020B0604020202020204" pitchFamily="34" charset="0"/>
                        </a:rPr>
                        <a:t>HFS</a:t>
                      </a:r>
                    </a:p>
                  </a:txBody>
                  <a:tcPr/>
                </a:tc>
                <a:tc>
                  <a:txBody>
                    <a:bodyPr/>
                    <a:lstStyle/>
                    <a:p>
                      <a:pPr algn="ctr"/>
                      <a:r>
                        <a:rPr lang="de-DE" sz="1000" b="1" dirty="0">
                          <a:latin typeface="Arial" panose="020B0604020202020204" pitchFamily="34" charset="0"/>
                          <a:cs typeface="Arial" panose="020B0604020202020204" pitchFamily="34" charset="0"/>
                        </a:rPr>
                        <a:t>LFS</a:t>
                      </a:r>
                    </a:p>
                  </a:txBody>
                  <a:tcPr/>
                </a:tc>
                <a:tc>
                  <a:txBody>
                    <a:bodyPr/>
                    <a:lstStyle/>
                    <a:p>
                      <a:pPr algn="ctr"/>
                      <a:r>
                        <a:rPr lang="de-DE" sz="1000" b="1" dirty="0">
                          <a:latin typeface="Arial" panose="020B0604020202020204" pitchFamily="34" charset="0"/>
                          <a:cs typeface="Arial" panose="020B0604020202020204" pitchFamily="34" charset="0"/>
                        </a:rPr>
                        <a:t>HFS</a:t>
                      </a:r>
                    </a:p>
                  </a:txBody>
                  <a:tcPr/>
                </a:tc>
                <a:tc>
                  <a:txBody>
                    <a:bodyPr/>
                    <a:lstStyle/>
                    <a:p>
                      <a:pPr algn="ctr"/>
                      <a:r>
                        <a:rPr lang="de-DE" sz="1000" b="1" dirty="0">
                          <a:latin typeface="Arial" panose="020B0604020202020204" pitchFamily="34" charset="0"/>
                          <a:cs typeface="Arial" panose="020B0604020202020204" pitchFamily="34" charset="0"/>
                        </a:rPr>
                        <a:t>LFS</a:t>
                      </a:r>
                    </a:p>
                  </a:txBody>
                  <a:tcPr/>
                </a:tc>
                <a:tc>
                  <a:txBody>
                    <a:bodyPr/>
                    <a:lstStyle/>
                    <a:p>
                      <a:pPr algn="ctr"/>
                      <a:r>
                        <a:rPr lang="de-DE" sz="1000" b="1" dirty="0">
                          <a:latin typeface="Arial" panose="020B0604020202020204" pitchFamily="34" charset="0"/>
                          <a:cs typeface="Arial" panose="020B0604020202020204" pitchFamily="34" charset="0"/>
                        </a:rPr>
                        <a:t>HFS</a:t>
                      </a:r>
                    </a:p>
                  </a:txBody>
                  <a:tcPr/>
                </a:tc>
                <a:extLst>
                  <a:ext uri="{0D108BD9-81ED-4DB2-BD59-A6C34878D82A}">
                    <a16:rowId xmlns:a16="http://schemas.microsoft.com/office/drawing/2014/main" val="2433444118"/>
                  </a:ext>
                </a:extLst>
              </a:tr>
              <a:tr h="370840">
                <a:tc>
                  <a:txBody>
                    <a:bodyPr/>
                    <a:lstStyle/>
                    <a:p>
                      <a:r>
                        <a:rPr lang="de-DE" sz="1000" b="1" dirty="0">
                          <a:latin typeface="Arial" panose="020B0604020202020204" pitchFamily="34" charset="0"/>
                          <a:cs typeface="Arial" panose="020B0604020202020204" pitchFamily="34" charset="0"/>
                        </a:rPr>
                        <a:t>D</a:t>
                      </a:r>
                    </a:p>
                  </a:txBody>
                  <a:tcPr/>
                </a:tc>
                <a:tc>
                  <a:txBody>
                    <a:bodyPr/>
                    <a:lstStyle/>
                    <a:p>
                      <a:r>
                        <a:rPr lang="de-DE" sz="1000" dirty="0">
                          <a:latin typeface="Arial" panose="020B0604020202020204" pitchFamily="34" charset="0"/>
                          <a:cs typeface="Arial" panose="020B0604020202020204" pitchFamily="34" charset="0"/>
                        </a:rPr>
                        <a:t>0.33</a:t>
                      </a:r>
                    </a:p>
                  </a:txBody>
                  <a:tcPr/>
                </a:tc>
                <a:tc>
                  <a:txBody>
                    <a:bodyPr/>
                    <a:lstStyle/>
                    <a:p>
                      <a:r>
                        <a:rPr lang="de-DE" sz="1000" dirty="0">
                          <a:latin typeface="Arial" panose="020B0604020202020204" pitchFamily="34" charset="0"/>
                          <a:cs typeface="Arial" panose="020B0604020202020204" pitchFamily="34" charset="0"/>
                        </a:rPr>
                        <a:t>1.17</a:t>
                      </a:r>
                    </a:p>
                  </a:txBody>
                  <a:tcPr/>
                </a:tc>
                <a:tc>
                  <a:txBody>
                    <a:bodyPr/>
                    <a:lstStyle/>
                    <a:p>
                      <a:r>
                        <a:rPr lang="de-DE" sz="1000" dirty="0">
                          <a:solidFill>
                            <a:schemeClr val="tx1"/>
                          </a:solidFill>
                          <a:latin typeface="Arial" panose="020B0604020202020204" pitchFamily="34" charset="0"/>
                          <a:cs typeface="Arial" panose="020B0604020202020204" pitchFamily="34" charset="0"/>
                        </a:rPr>
                        <a:t>0.15</a:t>
                      </a:r>
                    </a:p>
                  </a:txBody>
                  <a:tcPr/>
                </a:tc>
                <a:tc>
                  <a:txBody>
                    <a:bodyPr/>
                    <a:lstStyle/>
                    <a:p>
                      <a:r>
                        <a:rPr lang="de-DE" sz="1000" dirty="0">
                          <a:solidFill>
                            <a:schemeClr val="tx1"/>
                          </a:solidFill>
                          <a:latin typeface="Arial" panose="020B0604020202020204" pitchFamily="34" charset="0"/>
                          <a:cs typeface="Arial" panose="020B0604020202020204" pitchFamily="34" charset="0"/>
                        </a:rPr>
                        <a:t>0.81</a:t>
                      </a:r>
                    </a:p>
                  </a:txBody>
                  <a:tcP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4.98E+21</a:t>
                      </a:r>
                    </a:p>
                  </a:txBody>
                  <a:tcPr marL="9525" marR="9525" marT="9525" marB="0" anchor="ct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5.46E+21</a:t>
                      </a:r>
                    </a:p>
                  </a:txBody>
                  <a:tcPr marL="9525" marR="9525" marT="9525" marB="0" anchor="ctr"/>
                </a:tc>
                <a:extLst>
                  <a:ext uri="{0D108BD9-81ED-4DB2-BD59-A6C34878D82A}">
                    <a16:rowId xmlns:a16="http://schemas.microsoft.com/office/drawing/2014/main" val="3183214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1" dirty="0">
                          <a:latin typeface="Arial" panose="020B0604020202020204" pitchFamily="34" charset="0"/>
                          <a:cs typeface="Arial" panose="020B0604020202020204" pitchFamily="34" charset="0"/>
                        </a:rPr>
                        <a:t>D</a:t>
                      </a:r>
                      <a:r>
                        <a:rPr lang="de-DE" sz="1000" b="1" baseline="-25000" dirty="0">
                          <a:latin typeface="Arial" panose="020B0604020202020204" pitchFamily="34" charset="0"/>
                          <a:cs typeface="Arial" panose="020B0604020202020204" pitchFamily="34" charset="0"/>
                        </a:rPr>
                        <a:t>2</a:t>
                      </a:r>
                    </a:p>
                  </a:txBody>
                  <a:tcPr/>
                </a:tc>
                <a:tc>
                  <a:txBody>
                    <a:bodyPr/>
                    <a:lstStyle/>
                    <a:p>
                      <a:r>
                        <a:rPr lang="de-DE" sz="1000" dirty="0">
                          <a:latin typeface="Arial" panose="020B0604020202020204" pitchFamily="34" charset="0"/>
                          <a:cs typeface="Arial" panose="020B0604020202020204" pitchFamily="34" charset="0"/>
                        </a:rPr>
                        <a:t>2.88</a:t>
                      </a:r>
                    </a:p>
                  </a:txBody>
                  <a:tcPr/>
                </a:tc>
                <a:tc>
                  <a:txBody>
                    <a:bodyPr/>
                    <a:lstStyle/>
                    <a:p>
                      <a:r>
                        <a:rPr lang="de-DE" sz="1000" dirty="0">
                          <a:latin typeface="Arial" panose="020B0604020202020204" pitchFamily="34" charset="0"/>
                          <a:cs typeface="Arial" panose="020B0604020202020204" pitchFamily="34" charset="0"/>
                        </a:rPr>
                        <a:t>4.86</a:t>
                      </a:r>
                    </a:p>
                  </a:txBody>
                  <a:tcPr/>
                </a:tc>
                <a:tc>
                  <a:txBody>
                    <a:bodyPr/>
                    <a:lstStyle/>
                    <a:p>
                      <a:r>
                        <a:rPr lang="de-DE" sz="1000" dirty="0">
                          <a:solidFill>
                            <a:schemeClr val="tx1"/>
                          </a:solidFill>
                          <a:latin typeface="Arial" panose="020B0604020202020204" pitchFamily="34" charset="0"/>
                          <a:cs typeface="Arial" panose="020B0604020202020204" pitchFamily="34" charset="0"/>
                        </a:rPr>
                        <a:t>0.15</a:t>
                      </a:r>
                    </a:p>
                  </a:txBody>
                  <a:tcPr/>
                </a:tc>
                <a:tc>
                  <a:txBody>
                    <a:bodyPr/>
                    <a:lstStyle/>
                    <a:p>
                      <a:r>
                        <a:rPr lang="de-DE" sz="1000" dirty="0">
                          <a:solidFill>
                            <a:schemeClr val="tx1"/>
                          </a:solidFill>
                          <a:latin typeface="Arial" panose="020B0604020202020204" pitchFamily="34" charset="0"/>
                          <a:cs typeface="Arial" panose="020B0604020202020204" pitchFamily="34" charset="0"/>
                        </a:rPr>
                        <a:t>0.81</a:t>
                      </a:r>
                    </a:p>
                  </a:txBody>
                  <a:tcP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3.04E+22</a:t>
                      </a:r>
                    </a:p>
                  </a:txBody>
                  <a:tcPr marL="9525" marR="9525" marT="9525" marB="0" anchor="ct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1.59E+22</a:t>
                      </a:r>
                    </a:p>
                  </a:txBody>
                  <a:tcPr marL="9525" marR="9525" marT="9525" marB="0" anchor="ctr"/>
                </a:tc>
                <a:extLst>
                  <a:ext uri="{0D108BD9-81ED-4DB2-BD59-A6C34878D82A}">
                    <a16:rowId xmlns:a16="http://schemas.microsoft.com/office/drawing/2014/main" val="1067635742"/>
                  </a:ext>
                </a:extLst>
              </a:tr>
              <a:tr h="370840">
                <a:tc>
                  <a:txBody>
                    <a:bodyPr/>
                    <a:lstStyle/>
                    <a:p>
                      <a:r>
                        <a:rPr lang="de-DE" sz="1000" b="1" dirty="0">
                          <a:latin typeface="Arial" panose="020B0604020202020204" pitchFamily="34" charset="0"/>
                          <a:cs typeface="Arial" panose="020B0604020202020204" pitchFamily="34" charset="0"/>
                        </a:rPr>
                        <a:t>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0.011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0.21</a:t>
                      </a:r>
                    </a:p>
                  </a:txBody>
                  <a:tcPr/>
                </a:tc>
                <a:tc>
                  <a:txBody>
                    <a:bodyPr/>
                    <a:lstStyle/>
                    <a:p>
                      <a:r>
                        <a:rPr lang="de-DE" sz="1000" dirty="0">
                          <a:solidFill>
                            <a:schemeClr val="tx1"/>
                          </a:solidFill>
                          <a:latin typeface="Arial" panose="020B0604020202020204" pitchFamily="34" charset="0"/>
                          <a:cs typeface="Arial" panose="020B0604020202020204" pitchFamily="34" charset="0"/>
                        </a:rPr>
                        <a:t>0.15</a:t>
                      </a:r>
                    </a:p>
                  </a:txBody>
                  <a:tcPr/>
                </a:tc>
                <a:tc>
                  <a:txBody>
                    <a:bodyPr/>
                    <a:lstStyle/>
                    <a:p>
                      <a:r>
                        <a:rPr lang="de-DE" sz="1000" dirty="0">
                          <a:solidFill>
                            <a:schemeClr val="tx1"/>
                          </a:solidFill>
                          <a:latin typeface="Arial" panose="020B0604020202020204" pitchFamily="34" charset="0"/>
                          <a:cs typeface="Arial" panose="020B0604020202020204" pitchFamily="34" charset="0"/>
                        </a:rPr>
                        <a:t>0.81</a:t>
                      </a:r>
                    </a:p>
                  </a:txBody>
                  <a:tcP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1.17E+20</a:t>
                      </a:r>
                    </a:p>
                  </a:txBody>
                  <a:tcPr marL="9525" marR="9525" marT="9525" marB="0" anchor="ct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6.96E+20</a:t>
                      </a:r>
                    </a:p>
                  </a:txBody>
                  <a:tcPr marL="9525" marR="9525" marT="9525" marB="0" anchor="ctr"/>
                </a:tc>
                <a:extLst>
                  <a:ext uri="{0D108BD9-81ED-4DB2-BD59-A6C34878D82A}">
                    <a16:rowId xmlns:a16="http://schemas.microsoft.com/office/drawing/2014/main" val="2594859043"/>
                  </a:ext>
                </a:extLst>
              </a:tr>
              <a:tr h="370840">
                <a:tc>
                  <a:txBody>
                    <a:bodyPr/>
                    <a:lstStyle/>
                    <a:p>
                      <a:r>
                        <a:rPr lang="de-DE" sz="1000" b="1" dirty="0">
                          <a:latin typeface="Arial" panose="020B0604020202020204" pitchFamily="34" charset="0"/>
                          <a:cs typeface="Arial" panose="020B0604020202020204" pitchFamily="34" charset="0"/>
                        </a:rPr>
                        <a:t>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0.008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0.004</a:t>
                      </a:r>
                    </a:p>
                  </a:txBody>
                  <a:tcPr/>
                </a:tc>
                <a:tc>
                  <a:txBody>
                    <a:bodyPr/>
                    <a:lstStyle/>
                    <a:p>
                      <a:r>
                        <a:rPr lang="de-DE" sz="1000" dirty="0">
                          <a:solidFill>
                            <a:schemeClr val="tx1"/>
                          </a:solidFill>
                          <a:latin typeface="Arial" panose="020B0604020202020204" pitchFamily="34" charset="0"/>
                          <a:cs typeface="Arial" panose="020B0604020202020204" pitchFamily="34" charset="0"/>
                        </a:rPr>
                        <a:t>0.15</a:t>
                      </a:r>
                    </a:p>
                  </a:txBody>
                  <a:tcPr/>
                </a:tc>
                <a:tc>
                  <a:txBody>
                    <a:bodyPr/>
                    <a:lstStyle/>
                    <a:p>
                      <a:r>
                        <a:rPr lang="de-DE" sz="1000" dirty="0">
                          <a:solidFill>
                            <a:schemeClr val="tx1"/>
                          </a:solidFill>
                          <a:latin typeface="Arial" panose="020B0604020202020204" pitchFamily="34" charset="0"/>
                          <a:cs typeface="Arial" panose="020B0604020202020204" pitchFamily="34" charset="0"/>
                        </a:rPr>
                        <a:t>0.81</a:t>
                      </a:r>
                    </a:p>
                  </a:txBody>
                  <a:tcP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2.66E+19</a:t>
                      </a:r>
                    </a:p>
                  </a:txBody>
                  <a:tcPr marL="9525" marR="9525" marT="9525" marB="0" anchor="ctr"/>
                </a:tc>
                <a:tc>
                  <a:txBody>
                    <a:bodyPr/>
                    <a:lstStyle/>
                    <a:p>
                      <a:pPr marL="0" algn="ctr" defTabSz="914400" rtl="0" eaLnBrk="1" fontAlgn="b" latinLnBrk="0" hangingPunct="1"/>
                      <a:r>
                        <a:rPr lang="de-DE" sz="1000" kern="1200" dirty="0">
                          <a:solidFill>
                            <a:schemeClr val="dk1"/>
                          </a:solidFill>
                          <a:latin typeface="Arial" panose="020B0604020202020204" pitchFamily="34" charset="0"/>
                          <a:ea typeface="+mn-ea"/>
                          <a:cs typeface="Arial" panose="020B0604020202020204" pitchFamily="34" charset="0"/>
                        </a:rPr>
                        <a:t>4.47E+18</a:t>
                      </a:r>
                    </a:p>
                  </a:txBody>
                  <a:tcPr marL="9525" marR="9525" marT="9525" marB="0" anchor="ctr"/>
                </a:tc>
                <a:extLst>
                  <a:ext uri="{0D108BD9-81ED-4DB2-BD59-A6C34878D82A}">
                    <a16:rowId xmlns:a16="http://schemas.microsoft.com/office/drawing/2014/main" val="208469530"/>
                  </a:ext>
                </a:extLst>
              </a:tr>
              <a:tr h="258764">
                <a:tc>
                  <a:txBody>
                    <a:bodyPr/>
                    <a:lstStyle/>
                    <a:p>
                      <a:r>
                        <a:rPr lang="de-DE" sz="1000" b="1" dirty="0">
                          <a:latin typeface="Arial" panose="020B0604020202020204" pitchFamily="34" charset="0"/>
                          <a:cs typeface="Arial" panose="020B0604020202020204" pitchFamily="34" charset="0"/>
                        </a:rPr>
                        <a:t>Albedo</a:t>
                      </a:r>
                    </a:p>
                  </a:txBody>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000" dirty="0">
                          <a:latin typeface="Arial" panose="020B0604020202020204" pitchFamily="34" charset="0"/>
                          <a:cs typeface="Arial" panose="020B0604020202020204" pitchFamily="34" charset="0"/>
                        </a:rPr>
                        <a:t>0.45 (</a:t>
                      </a:r>
                      <a:r>
                        <a:rPr lang="de-DE" sz="1000" dirty="0" err="1">
                          <a:latin typeface="Arial" panose="020B0604020202020204" pitchFamily="34" charset="0"/>
                          <a:cs typeface="Arial" panose="020B0604020202020204" pitchFamily="34" charset="0"/>
                        </a:rPr>
                        <a:t>for</a:t>
                      </a:r>
                      <a:r>
                        <a:rPr lang="de-DE" sz="1000" dirty="0">
                          <a:latin typeface="Arial" panose="020B0604020202020204" pitchFamily="34" charset="0"/>
                          <a:cs typeface="Arial" panose="020B0604020202020204" pitchFamily="34" charset="0"/>
                        </a:rPr>
                        <a:t> all </a:t>
                      </a:r>
                      <a:r>
                        <a:rPr lang="de-DE" sz="1000" dirty="0" err="1">
                          <a:latin typeface="Arial" panose="020B0604020202020204" pitchFamily="34" charset="0"/>
                          <a:cs typeface="Arial" panose="020B0604020202020204" pitchFamily="34" charset="0"/>
                        </a:rPr>
                        <a:t>neutrals</a:t>
                      </a:r>
                      <a:r>
                        <a:rPr lang="de-DE" sz="1000" dirty="0">
                          <a:latin typeface="Arial" panose="020B0604020202020204" pitchFamily="34" charset="0"/>
                          <a:cs typeface="Arial" panose="020B0604020202020204" pitchFamily="34" charset="0"/>
                        </a:rPr>
                        <a:t>)</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tc hMerge="1">
                  <a:txBody>
                    <a:bodyPr/>
                    <a:lstStyle/>
                    <a:p>
                      <a:endParaRPr lang="de-DE"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2810779"/>
                  </a:ext>
                </a:extLst>
              </a:tr>
            </a:tbl>
          </a:graphicData>
        </a:graphic>
      </p:graphicFrame>
      <p:sp>
        <p:nvSpPr>
          <p:cNvPr id="8" name="Rechteck 7"/>
          <p:cNvSpPr/>
          <p:nvPr/>
        </p:nvSpPr>
        <p:spPr>
          <a:xfrm>
            <a:off x="1909763" y="843648"/>
            <a:ext cx="1209675" cy="276999"/>
          </a:xfrm>
          <a:prstGeom prst="rect">
            <a:avLst/>
          </a:prstGeom>
        </p:spPr>
        <p:txBody>
          <a:bodyPr wrap="square">
            <a:spAutoFit/>
          </a:bodyPr>
          <a:lstStyle/>
          <a:p>
            <a:pPr marL="179387" lvl="1" indent="0" algn="just">
              <a:spcBef>
                <a:spcPct val="50000"/>
              </a:spcBef>
              <a:spcAft>
                <a:spcPts val="600"/>
              </a:spcAft>
              <a:buClr>
                <a:schemeClr val="accent1"/>
              </a:buClr>
              <a:buSzPct val="150000"/>
              <a:buNone/>
            </a:pPr>
            <a:r>
              <a:rPr lang="de-DE" sz="1200" b="1" dirty="0">
                <a:latin typeface="Arial" panose="020B0604020202020204" pitchFamily="34" charset="0"/>
                <a:cs typeface="Arial" panose="020B0604020202020204" pitchFamily="34" charset="0"/>
              </a:rPr>
              <a:t>SN </a:t>
            </a:r>
            <a:r>
              <a:rPr lang="de-DE" sz="1200" b="1" dirty="0" err="1">
                <a:latin typeface="Arial" panose="020B0604020202020204" pitchFamily="34" charset="0"/>
                <a:cs typeface="Arial" panose="020B0604020202020204" pitchFamily="34" charset="0"/>
              </a:rPr>
              <a:t>Divertor</a:t>
            </a:r>
            <a:endParaRPr lang="en-US" sz="1200" dirty="0">
              <a:latin typeface="Arial" panose="020B0604020202020204" pitchFamily="34" charset="0"/>
              <a:cs typeface="Arial" panose="020B0604020202020204" pitchFamily="34" charset="0"/>
            </a:endParaRPr>
          </a:p>
        </p:txBody>
      </p:sp>
      <p:sp>
        <p:nvSpPr>
          <p:cNvPr id="9" name="Rechteck 8"/>
          <p:cNvSpPr/>
          <p:nvPr/>
        </p:nvSpPr>
        <p:spPr>
          <a:xfrm>
            <a:off x="6143626" y="905561"/>
            <a:ext cx="1209675" cy="276999"/>
          </a:xfrm>
          <a:prstGeom prst="rect">
            <a:avLst/>
          </a:prstGeom>
        </p:spPr>
        <p:txBody>
          <a:bodyPr wrap="square">
            <a:spAutoFit/>
          </a:bodyPr>
          <a:lstStyle/>
          <a:p>
            <a:pPr marL="179387" lvl="1" indent="0" algn="just">
              <a:spcBef>
                <a:spcPct val="50000"/>
              </a:spcBef>
              <a:spcAft>
                <a:spcPts val="600"/>
              </a:spcAft>
              <a:buClr>
                <a:schemeClr val="accent1"/>
              </a:buClr>
              <a:buSzPct val="150000"/>
              <a:buNone/>
            </a:pPr>
            <a:r>
              <a:rPr lang="de-DE" sz="1200" b="1" dirty="0">
                <a:latin typeface="Arial" panose="020B0604020202020204" pitchFamily="34" charset="0"/>
                <a:cs typeface="Arial" panose="020B0604020202020204" pitchFamily="34" charset="0"/>
              </a:rPr>
              <a:t>X </a:t>
            </a:r>
            <a:r>
              <a:rPr lang="de-DE" sz="1200" b="1" dirty="0" err="1">
                <a:latin typeface="Arial" panose="020B0604020202020204" pitchFamily="34" charset="0"/>
                <a:cs typeface="Arial" panose="020B0604020202020204" pitchFamily="34" charset="0"/>
              </a:rPr>
              <a:t>Divertor</a:t>
            </a:r>
            <a:endParaRPr lang="en-US" sz="1200" dirty="0">
              <a:latin typeface="Arial" panose="020B0604020202020204" pitchFamily="34" charset="0"/>
              <a:cs typeface="Arial" panose="020B0604020202020204" pitchFamily="34" charset="0"/>
            </a:endParaRPr>
          </a:p>
        </p:txBody>
      </p:sp>
      <p:sp>
        <p:nvSpPr>
          <p:cNvPr id="10" name="Rechteck 9"/>
          <p:cNvSpPr/>
          <p:nvPr/>
        </p:nvSpPr>
        <p:spPr>
          <a:xfrm>
            <a:off x="180974" y="4065254"/>
            <a:ext cx="8129588" cy="630942"/>
          </a:xfrm>
          <a:prstGeom prst="rect">
            <a:avLst/>
          </a:prstGeom>
        </p:spPr>
        <p:txBody>
          <a:bodyPr wrap="square">
            <a:spAutoFit/>
          </a:bodyPr>
          <a:lstStyle/>
          <a:p>
            <a:pPr marL="358775" lvl="1" indent="-179388" algn="just">
              <a:spcBef>
                <a:spcPct val="50000"/>
              </a:spcBef>
              <a:spcAft>
                <a:spcPts val="600"/>
              </a:spcAft>
              <a:buClr>
                <a:schemeClr val="accent1"/>
              </a:buClr>
              <a:buSzPct val="150000"/>
              <a:buFont typeface="Wingdings" panose="05000000000000000000" pitchFamily="2" charset="2"/>
              <a:buChar char="§"/>
            </a:pPr>
            <a:r>
              <a:rPr lang="de-DE" altLang="de-DE" sz="1200" dirty="0">
                <a:latin typeface="Arial" panose="020B0604020202020204" pitchFamily="34" charset="0"/>
                <a:cs typeface="Arial" panose="020B0604020202020204" pitchFamily="34" charset="0"/>
              </a:rPr>
              <a:t>The SN </a:t>
            </a:r>
            <a:r>
              <a:rPr lang="de-DE" altLang="de-DE" sz="1200" dirty="0" err="1">
                <a:latin typeface="Arial" panose="020B0604020202020204" pitchFamily="34" charset="0"/>
                <a:cs typeface="Arial" panose="020B0604020202020204" pitchFamily="34" charset="0"/>
              </a:rPr>
              <a:t>plasma</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simulation</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is</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based</a:t>
            </a:r>
            <a:r>
              <a:rPr lang="de-DE" altLang="de-DE" sz="1200" dirty="0">
                <a:latin typeface="Arial" panose="020B0604020202020204" pitchFamily="34" charset="0"/>
                <a:cs typeface="Arial" panose="020B0604020202020204" pitchFamily="34" charset="0"/>
              </a:rPr>
              <a:t> on </a:t>
            </a:r>
            <a:r>
              <a:rPr lang="de-DE" altLang="de-DE" sz="1200" dirty="0" err="1">
                <a:latin typeface="Arial" panose="020B0604020202020204" pitchFamily="34" charset="0"/>
                <a:cs typeface="Arial" panose="020B0604020202020204" pitchFamily="34" charset="0"/>
              </a:rPr>
              <a:t>the</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kinetic</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while</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the</a:t>
            </a:r>
            <a:r>
              <a:rPr lang="de-DE" altLang="de-DE" sz="1200" dirty="0">
                <a:latin typeface="Arial" panose="020B0604020202020204" pitchFamily="34" charset="0"/>
                <a:cs typeface="Arial" panose="020B0604020202020204" pitchFamily="34" charset="0"/>
              </a:rPr>
              <a:t> XD </a:t>
            </a:r>
            <a:r>
              <a:rPr lang="de-DE" altLang="de-DE" sz="1200" dirty="0" err="1">
                <a:latin typeface="Arial" panose="020B0604020202020204" pitchFamily="34" charset="0"/>
                <a:cs typeface="Arial" panose="020B0604020202020204" pitchFamily="34" charset="0"/>
              </a:rPr>
              <a:t>is</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based</a:t>
            </a:r>
            <a:r>
              <a:rPr lang="de-DE" altLang="de-DE" sz="1200" dirty="0">
                <a:latin typeface="Arial" panose="020B0604020202020204" pitchFamily="34" charset="0"/>
                <a:cs typeface="Arial" panose="020B0604020202020204" pitchFamily="34" charset="0"/>
              </a:rPr>
              <a:t> on </a:t>
            </a:r>
            <a:r>
              <a:rPr lang="de-DE" altLang="de-DE" sz="1200" dirty="0" err="1">
                <a:latin typeface="Arial" panose="020B0604020202020204" pitchFamily="34" charset="0"/>
                <a:cs typeface="Arial" panose="020B0604020202020204" pitchFamily="34" charset="0"/>
              </a:rPr>
              <a:t>the</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fluid“approximation</a:t>
            </a:r>
            <a:r>
              <a:rPr lang="de-DE" altLang="de-DE" sz="1200" dirty="0">
                <a:latin typeface="Arial" panose="020B0604020202020204" pitchFamily="34" charset="0"/>
                <a:cs typeface="Arial" panose="020B0604020202020204" pitchFamily="34" charset="0"/>
              </a:rPr>
              <a:t>.</a:t>
            </a:r>
          </a:p>
          <a:p>
            <a:pPr marL="358775" lvl="1" indent="-179388"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The MARCONI HPC fusion cluster has been exploited. </a:t>
            </a:r>
          </a:p>
        </p:txBody>
      </p:sp>
    </p:spTree>
    <p:extLst>
      <p:ext uri="{BB962C8B-B14F-4D97-AF65-F5344CB8AC3E}">
        <p14:creationId xmlns:p14="http://schemas.microsoft.com/office/powerpoint/2010/main" val="1715661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Effect</a:t>
            </a:r>
            <a:r>
              <a:rPr lang="de-DE" dirty="0"/>
              <a:t> </a:t>
            </a:r>
            <a:r>
              <a:rPr lang="de-DE" dirty="0" err="1"/>
              <a:t>of</a:t>
            </a:r>
            <a:r>
              <a:rPr lang="de-DE" dirty="0"/>
              <a:t> A&amp;M </a:t>
            </a:r>
            <a:r>
              <a:rPr lang="de-DE" dirty="0" err="1"/>
              <a:t>processes</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16</a:t>
            </a:fld>
            <a:endParaRPr lang="en-GB" dirty="0"/>
          </a:p>
        </p:txBody>
      </p:sp>
      <p:sp>
        <p:nvSpPr>
          <p:cNvPr id="7" name="Rechteck 6"/>
          <p:cNvSpPr/>
          <p:nvPr/>
        </p:nvSpPr>
        <p:spPr>
          <a:xfrm>
            <a:off x="-171204" y="1314035"/>
            <a:ext cx="9063038" cy="2446824"/>
          </a:xfrm>
          <a:prstGeom prst="rect">
            <a:avLst/>
          </a:prstGeom>
        </p:spPr>
        <p:txBody>
          <a:bodyPr wrap="square">
            <a:spAutoFit/>
          </a:bodyPr>
          <a:lstStyle/>
          <a:p>
            <a:pPr marL="538163"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It has been observed that in the case with the liner and plasma temperature 10 eV, the influence of A&amp;M processes on neutral pumped flux and </a:t>
            </a:r>
            <a:r>
              <a:rPr lang="en-US" altLang="de-DE" sz="1200" dirty="0" err="1">
                <a:latin typeface="Arial" panose="020B0604020202020204" pitchFamily="34" charset="0"/>
                <a:cs typeface="Arial" panose="020B0604020202020204" pitchFamily="34" charset="0"/>
              </a:rPr>
              <a:t>outflux</a:t>
            </a:r>
            <a:r>
              <a:rPr lang="en-US" altLang="de-DE" sz="1200" dirty="0">
                <a:latin typeface="Arial" panose="020B0604020202020204" pitchFamily="34" charset="0"/>
                <a:cs typeface="Arial" panose="020B0604020202020204" pitchFamily="34" charset="0"/>
              </a:rPr>
              <a:t> is negligible (within ~2% difference). As the temperature increases to 20 eV the neutral </a:t>
            </a:r>
            <a:r>
              <a:rPr lang="en-US" altLang="de-DE" sz="1200" dirty="0" err="1">
                <a:latin typeface="Arial" panose="020B0604020202020204" pitchFamily="34" charset="0"/>
                <a:cs typeface="Arial" panose="020B0604020202020204" pitchFamily="34" charset="0"/>
              </a:rPr>
              <a:t>outflux</a:t>
            </a:r>
            <a:r>
              <a:rPr lang="en-US" altLang="de-DE" sz="1200" dirty="0">
                <a:latin typeface="Arial" panose="020B0604020202020204" pitchFamily="34" charset="0"/>
                <a:cs typeface="Arial" panose="020B0604020202020204" pitchFamily="34" charset="0"/>
              </a:rPr>
              <a:t> increases by ~22%, while pumped flux increases only by ~2%.</a:t>
            </a:r>
          </a:p>
          <a:p>
            <a:pPr marL="538163"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In the case without the liner the influence of A&amp;M processes on neutral pumped flux and </a:t>
            </a:r>
            <a:r>
              <a:rPr lang="en-US" altLang="de-DE" sz="1200" dirty="0" err="1">
                <a:latin typeface="Arial" panose="020B0604020202020204" pitchFamily="34" charset="0"/>
                <a:cs typeface="Arial" panose="020B0604020202020204" pitchFamily="34" charset="0"/>
              </a:rPr>
              <a:t>outflux</a:t>
            </a:r>
            <a:r>
              <a:rPr lang="en-US" altLang="de-DE" sz="1200" dirty="0">
                <a:latin typeface="Arial" panose="020B0604020202020204" pitchFamily="34" charset="0"/>
                <a:cs typeface="Arial" panose="020B0604020202020204" pitchFamily="34" charset="0"/>
              </a:rPr>
              <a:t> is more significant and by increasing from 10 eV to 20 eV the </a:t>
            </a:r>
            <a:r>
              <a:rPr lang="en-US" altLang="de-DE" sz="1200" dirty="0" err="1">
                <a:latin typeface="Arial" panose="020B0604020202020204" pitchFamily="34" charset="0"/>
                <a:cs typeface="Arial" panose="020B0604020202020204" pitchFamily="34" charset="0"/>
              </a:rPr>
              <a:t>outflux</a:t>
            </a:r>
            <a:r>
              <a:rPr lang="en-US" altLang="de-DE" sz="1200" dirty="0">
                <a:latin typeface="Arial" panose="020B0604020202020204" pitchFamily="34" charset="0"/>
                <a:cs typeface="Arial" panose="020B0604020202020204" pitchFamily="34" charset="0"/>
              </a:rPr>
              <a:t> and the pumped flux are increased by 16% and 22% respectively.</a:t>
            </a:r>
          </a:p>
          <a:p>
            <a:pPr marL="538163"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The average neutral pressure below the liner (</a:t>
            </a:r>
            <a:r>
              <a:rPr lang="en-US" altLang="de-DE" sz="1200" dirty="0" err="1">
                <a:latin typeface="Arial" panose="020B0604020202020204" pitchFamily="34" charset="0"/>
                <a:cs typeface="Arial" panose="020B0604020202020204" pitchFamily="34" charset="0"/>
              </a:rPr>
              <a:t>i.e</a:t>
            </a:r>
            <a:r>
              <a:rPr lang="en-US" altLang="de-DE" sz="1200" dirty="0">
                <a:latin typeface="Arial" panose="020B0604020202020204" pitchFamily="34" charset="0"/>
                <a:cs typeface="Arial" panose="020B0604020202020204" pitchFamily="34" charset="0"/>
              </a:rPr>
              <a:t> in the pumping port) has a weak dependence on the considered A&amp;M processes as well as on the plasma temperature. </a:t>
            </a:r>
          </a:p>
          <a:p>
            <a:pPr marL="538163"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In the case with liner, the gas-surface reactions related to the atomic deuterium (D) recombination have a higher impact compared to the gas-phase recombination on the particle exhaust, resulting to large production of molecular deuterium (D</a:t>
            </a:r>
            <a:r>
              <a:rPr lang="en-US" altLang="de-DE" sz="1200" baseline="-25000" dirty="0">
                <a:latin typeface="Arial" panose="020B0604020202020204" pitchFamily="34" charset="0"/>
                <a:cs typeface="Arial" panose="020B0604020202020204" pitchFamily="34" charset="0"/>
              </a:rPr>
              <a:t>2</a:t>
            </a:r>
            <a:r>
              <a:rPr lang="en-US" altLang="de-DE" sz="1200" dirty="0">
                <a:latin typeface="Arial" panose="020B0604020202020204" pitchFamily="34" charset="0"/>
                <a:cs typeface="Arial" panose="020B0604020202020204" pitchFamily="34" charset="0"/>
              </a:rPr>
              <a:t>) close to the walls. Upon convergence, D</a:t>
            </a:r>
            <a:r>
              <a:rPr lang="en-US" altLang="de-DE" sz="1200" baseline="-25000" dirty="0">
                <a:latin typeface="Arial" panose="020B0604020202020204" pitchFamily="34" charset="0"/>
                <a:cs typeface="Arial" panose="020B0604020202020204" pitchFamily="34" charset="0"/>
              </a:rPr>
              <a:t>2</a:t>
            </a:r>
            <a:r>
              <a:rPr lang="en-US" altLang="de-DE" sz="1200" dirty="0">
                <a:latin typeface="Arial" panose="020B0604020202020204" pitchFamily="34" charset="0"/>
                <a:cs typeface="Arial" panose="020B0604020202020204" pitchFamily="34" charset="0"/>
              </a:rPr>
              <a:t> number density is one order of magnitude higher than atomic deuterium D.</a:t>
            </a:r>
          </a:p>
        </p:txBody>
      </p:sp>
    </p:spTree>
    <p:extLst>
      <p:ext uri="{BB962C8B-B14F-4D97-AF65-F5344CB8AC3E}">
        <p14:creationId xmlns:p14="http://schemas.microsoft.com/office/powerpoint/2010/main" val="2068705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Effect</a:t>
            </a:r>
            <a:r>
              <a:rPr lang="de-DE" dirty="0"/>
              <a:t> </a:t>
            </a:r>
            <a:r>
              <a:rPr lang="de-DE" dirty="0" err="1"/>
              <a:t>of</a:t>
            </a:r>
            <a:r>
              <a:rPr lang="de-DE" dirty="0"/>
              <a:t> </a:t>
            </a:r>
            <a:r>
              <a:rPr lang="de-DE" dirty="0" err="1"/>
              <a:t>external</a:t>
            </a:r>
            <a:r>
              <a:rPr lang="de-DE" dirty="0"/>
              <a:t> </a:t>
            </a:r>
            <a:r>
              <a:rPr lang="de-DE" dirty="0" err="1"/>
              <a:t>fields</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17</a:t>
            </a:fld>
            <a:endParaRPr lang="en-GB" dirty="0"/>
          </a:p>
        </p:txBody>
      </p:sp>
      <p:sp>
        <p:nvSpPr>
          <p:cNvPr id="6" name="Inhaltsplatzhalter 4"/>
          <p:cNvSpPr txBox="1">
            <a:spLocks noGrp="1"/>
          </p:cNvSpPr>
          <p:nvPr>
            <p:ph idx="1"/>
          </p:nvPr>
        </p:nvSpPr>
        <p:spPr>
          <a:xfrm>
            <a:off x="-103277" y="1432976"/>
            <a:ext cx="5494718" cy="2277547"/>
          </a:xfrm>
          <a:prstGeom prst="rect">
            <a:avLst/>
          </a:prstGeom>
          <a:noFill/>
        </p:spPr>
        <p:txBody>
          <a:bodyPr wrap="square" rtlCol="0">
            <a:spAutoFit/>
          </a:bodyPr>
          <a:lstStyle/>
          <a:p>
            <a:pPr marL="358775" lvl="1" indent="-179388" algn="just">
              <a:spcBef>
                <a:spcPct val="50000"/>
              </a:spcBef>
              <a:spcAft>
                <a:spcPts val="600"/>
              </a:spcAft>
              <a:buClr>
                <a:schemeClr val="accent1"/>
              </a:buClr>
              <a:buSzPct val="150000"/>
              <a:buFont typeface="Wingdings" panose="05000000000000000000" pitchFamily="2" charset="2"/>
              <a:buChar char="§"/>
            </a:pPr>
            <a:r>
              <a:rPr lang="en-US" sz="1200" dirty="0"/>
              <a:t>By considering the magnetic field in the DIVGAS code the results for a </a:t>
            </a:r>
            <a:r>
              <a:rPr lang="en-US" sz="1200" dirty="0" err="1"/>
              <a:t>divertor</a:t>
            </a:r>
            <a:r>
              <a:rPr lang="en-US" sz="1200" dirty="0"/>
              <a:t> w/o liner are affected significantly, while for the cases with liner the effect of the magnetic field on both pressure and pumped fluxes becomes weak.</a:t>
            </a:r>
          </a:p>
          <a:p>
            <a:pPr marL="358775" lvl="1" indent="-179388" algn="just">
              <a:spcBef>
                <a:spcPct val="50000"/>
              </a:spcBef>
              <a:spcAft>
                <a:spcPts val="600"/>
              </a:spcAft>
              <a:buClr>
                <a:schemeClr val="accent1"/>
              </a:buClr>
              <a:buSzPct val="150000"/>
              <a:buFont typeface="Wingdings" panose="05000000000000000000" pitchFamily="2" charset="2"/>
              <a:buChar char="§"/>
            </a:pPr>
            <a:r>
              <a:rPr lang="en-US" sz="1200" dirty="0"/>
              <a:t>The simulations have been performed assuming DEMO relevant magnetic field and boundary conditions (P</a:t>
            </a:r>
            <a:r>
              <a:rPr lang="en-US" sz="1200" baseline="30000" dirty="0"/>
              <a:t>+</a:t>
            </a:r>
            <a:r>
              <a:rPr lang="en-US" sz="1200" baseline="-25000" dirty="0"/>
              <a:t>D</a:t>
            </a:r>
            <a:r>
              <a:rPr lang="en-US" sz="1200" dirty="0"/>
              <a:t>=10 Pa, T</a:t>
            </a:r>
            <a:r>
              <a:rPr lang="en-US" sz="1200" baseline="30000" dirty="0"/>
              <a:t> +</a:t>
            </a:r>
            <a:r>
              <a:rPr lang="en-US" sz="1200" baseline="-25000" dirty="0"/>
              <a:t>D </a:t>
            </a:r>
            <a:r>
              <a:rPr lang="en-US" sz="1200" dirty="0"/>
              <a:t>=1 eV, n</a:t>
            </a:r>
            <a:r>
              <a:rPr lang="en-US" sz="1200" baseline="-25000" dirty="0"/>
              <a:t>e</a:t>
            </a:r>
            <a:r>
              <a:rPr lang="en-US" sz="1200" dirty="0"/>
              <a:t>=10</a:t>
            </a:r>
            <a:r>
              <a:rPr lang="en-US" sz="1200" baseline="30000" dirty="0"/>
              <a:t>19 </a:t>
            </a:r>
            <a:r>
              <a:rPr lang="en-US" sz="1200" dirty="0"/>
              <a:t>m</a:t>
            </a:r>
            <a:r>
              <a:rPr lang="en-US" sz="1200" baseline="30000" dirty="0"/>
              <a:t>-3</a:t>
            </a:r>
            <a:r>
              <a:rPr lang="en-US" sz="1200" dirty="0"/>
              <a:t>, </a:t>
            </a:r>
            <a:r>
              <a:rPr lang="en-US" sz="1200" dirty="0" err="1"/>
              <a:t>T</a:t>
            </a:r>
            <a:r>
              <a:rPr lang="en-US" sz="1200" baseline="-25000" dirty="0" err="1"/>
              <a:t>e</a:t>
            </a:r>
            <a:r>
              <a:rPr lang="en-US" sz="1200" dirty="0"/>
              <a:t>=10 eV).</a:t>
            </a:r>
          </a:p>
          <a:p>
            <a:pPr marL="358775" lvl="1" indent="-179388" algn="just">
              <a:spcBef>
                <a:spcPct val="50000"/>
              </a:spcBef>
              <a:spcAft>
                <a:spcPts val="600"/>
              </a:spcAft>
              <a:buClr>
                <a:schemeClr val="accent1"/>
              </a:buClr>
              <a:buSzPct val="150000"/>
              <a:buFont typeface="Wingdings" panose="05000000000000000000" pitchFamily="2" charset="2"/>
              <a:buChar char="§"/>
            </a:pPr>
            <a:r>
              <a:rPr lang="en-US" sz="1200" dirty="0"/>
              <a:t>In the cases w/o liner, the presence of the magnetic field leads to lower pumped fluxes and pressures at the pumping opening (about 80% in pumped fluxes and 90% in pressure).</a:t>
            </a:r>
          </a:p>
        </p:txBody>
      </p:sp>
      <p:pic>
        <p:nvPicPr>
          <p:cNvPr id="8" name="Picture 31" descr="untitled.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9628" y="2817040"/>
            <a:ext cx="1642702" cy="148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untitl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0517" y="2824335"/>
            <a:ext cx="1627761" cy="147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9" descr="Br.png"/>
          <p:cNvPicPr>
            <a:picLocks noChangeAspect="1"/>
          </p:cNvPicPr>
          <p:nvPr/>
        </p:nvPicPr>
        <p:blipFill>
          <a:blip r:embed="rId4" cstate="print">
            <a:extLst>
              <a:ext uri="{28A0092B-C50C-407E-A947-70E740481C1C}">
                <a14:useLocalDpi xmlns:a14="http://schemas.microsoft.com/office/drawing/2010/main" val="0"/>
              </a:ext>
            </a:extLst>
          </a:blip>
          <a:srcRect l="710" t="9666" r="1105" b="3000"/>
          <a:stretch>
            <a:fillRect/>
          </a:stretch>
        </p:blipFill>
        <p:spPr bwMode="auto">
          <a:xfrm>
            <a:off x="5588000" y="933450"/>
            <a:ext cx="1753379"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Bz.png"/>
          <p:cNvPicPr>
            <a:picLocks noChangeAspect="1"/>
          </p:cNvPicPr>
          <p:nvPr/>
        </p:nvPicPr>
        <p:blipFill>
          <a:blip r:embed="rId5" cstate="print">
            <a:extLst>
              <a:ext uri="{28A0092B-C50C-407E-A947-70E740481C1C}">
                <a14:useLocalDpi xmlns:a14="http://schemas.microsoft.com/office/drawing/2010/main" val="0"/>
              </a:ext>
            </a:extLst>
          </a:blip>
          <a:srcRect l="710" t="10333" r="1500" b="3667"/>
          <a:stretch>
            <a:fillRect/>
          </a:stretch>
        </p:blipFill>
        <p:spPr bwMode="auto">
          <a:xfrm>
            <a:off x="7366000" y="931862"/>
            <a:ext cx="172389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539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18</a:t>
            </a:fld>
            <a:endParaRPr lang="en-GB" dirty="0"/>
          </a:p>
        </p:txBody>
      </p:sp>
      <p:sp>
        <p:nvSpPr>
          <p:cNvPr id="6" name="Titel 1"/>
          <p:cNvSpPr>
            <a:spLocks noGrp="1"/>
          </p:cNvSpPr>
          <p:nvPr>
            <p:ph type="title"/>
          </p:nvPr>
        </p:nvSpPr>
        <p:spPr>
          <a:xfrm>
            <a:off x="457200" y="57150"/>
            <a:ext cx="7543800" cy="342900"/>
          </a:xfrm>
        </p:spPr>
        <p:txBody>
          <a:bodyPr/>
          <a:lstStyle/>
          <a:p>
            <a:r>
              <a:rPr lang="de-DE" dirty="0"/>
              <a:t>Computing </a:t>
            </a:r>
            <a:r>
              <a:rPr lang="de-DE" dirty="0" err="1"/>
              <a:t>performance</a:t>
            </a:r>
            <a:endParaRPr lang="de-DE" dirty="0"/>
          </a:p>
        </p:txBody>
      </p:sp>
      <p:sp>
        <p:nvSpPr>
          <p:cNvPr id="7" name="Rechteck 4"/>
          <p:cNvSpPr>
            <a:spLocks noChangeArrowheads="1"/>
          </p:cNvSpPr>
          <p:nvPr/>
        </p:nvSpPr>
        <p:spPr bwMode="auto">
          <a:xfrm>
            <a:off x="0" y="12065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8385175" algn="l"/>
              </a:tabLst>
              <a:defRPr sz="3200">
                <a:solidFill>
                  <a:schemeClr val="tx1"/>
                </a:solidFill>
                <a:latin typeface="Arial" panose="020B0604020202020204" pitchFamily="34" charset="0"/>
              </a:defRPr>
            </a:lvl1pPr>
            <a:lvl2pPr marL="288925" indent="-288925">
              <a:spcBef>
                <a:spcPct val="20000"/>
              </a:spcBef>
              <a:buFont typeface="Arial" panose="020B0604020202020204" pitchFamily="34" charset="0"/>
              <a:buChar char="–"/>
              <a:tabLst>
                <a:tab pos="83851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83851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83851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83851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9pPr>
          </a:lstStyle>
          <a:p>
            <a:pPr lvl="1" algn="just" eaLnBrk="1" hangingPunct="1">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Since the DIVGAS simulations are time consuming, the parallelization optimization had to be completed initially – this task has been completed showing that the hybrid version CPU/GPU of the DIVGAS code can significantly reduce the required computational cost</a:t>
            </a:r>
          </a:p>
        </p:txBody>
      </p:sp>
      <p:pic>
        <p:nvPicPr>
          <p:cNvPr id="9"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831974"/>
            <a:ext cx="3770084" cy="28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4"/>
          <p:cNvSpPr>
            <a:spLocks noChangeArrowheads="1"/>
          </p:cNvSpPr>
          <p:nvPr/>
        </p:nvSpPr>
        <p:spPr bwMode="auto">
          <a:xfrm>
            <a:off x="0" y="2036761"/>
            <a:ext cx="4778375"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tabLst>
                <a:tab pos="8385175" algn="l"/>
              </a:tabLst>
              <a:defRPr sz="3200">
                <a:solidFill>
                  <a:schemeClr val="tx1"/>
                </a:solidFill>
                <a:latin typeface="Arial" panose="020B0604020202020204" pitchFamily="34" charset="0"/>
              </a:defRPr>
            </a:lvl1pPr>
            <a:lvl2pPr marL="288925" indent="-288925">
              <a:spcBef>
                <a:spcPct val="20000"/>
              </a:spcBef>
              <a:buFont typeface="Arial" panose="020B0604020202020204" pitchFamily="34" charset="0"/>
              <a:buChar char="–"/>
              <a:tabLst>
                <a:tab pos="8385175" algn="l"/>
              </a:tabLst>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tabLst>
                <a:tab pos="8385175" algn="l"/>
              </a:tabLst>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tabLst>
                <a:tab pos="8385175" algn="l"/>
              </a:tabLst>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tabLst>
                <a:tab pos="83851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tabLst>
                <a:tab pos="8385175" algn="l"/>
              </a:tabLst>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GPU simulations have a speed-up of ~60 compared with the serial case</a:t>
            </a:r>
          </a:p>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GPU simulations have a similar speed-up compared with ~96 CPUs</a:t>
            </a:r>
          </a:p>
          <a:p>
            <a:pPr lvl="1" algn="just" eaLnBrk="1" hangingPunct="1">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This part of the work has been already published in the Plasma Physics and Controlled Fusion journal: </a:t>
            </a:r>
            <a:r>
              <a:rPr lang="en-US" altLang="de-DE" sz="1200" dirty="0">
                <a:cs typeface="Arial" panose="020B0604020202020204" pitchFamily="34" charset="0"/>
                <a:hlinkClick r:id="rId3"/>
              </a:rPr>
              <a:t>https://doi.org/10.1088/1361-6587/ac172b</a:t>
            </a:r>
            <a:endParaRPr lang="en-US" altLang="de-DE" sz="1200" dirty="0">
              <a:cs typeface="Arial" panose="020B0604020202020204" pitchFamily="34" charset="0"/>
            </a:endParaRPr>
          </a:p>
        </p:txBody>
      </p:sp>
    </p:spTree>
    <p:extLst>
      <p:ext uri="{BB962C8B-B14F-4D97-AF65-F5344CB8AC3E}">
        <p14:creationId xmlns:p14="http://schemas.microsoft.com/office/powerpoint/2010/main" val="2352309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000" dirty="0" err="1"/>
              <a:t>Comparison</a:t>
            </a:r>
            <a:r>
              <a:rPr lang="de-DE" sz="3000" dirty="0"/>
              <a:t> SN </a:t>
            </a:r>
            <a:r>
              <a:rPr lang="de-DE" sz="3000" dirty="0" err="1"/>
              <a:t>vs</a:t>
            </a:r>
            <a:r>
              <a:rPr lang="de-DE" sz="3000" dirty="0"/>
              <a:t> XD </a:t>
            </a:r>
            <a:r>
              <a:rPr lang="en-US" sz="3000" dirty="0"/>
              <a:t>for </a:t>
            </a:r>
            <a:r>
              <a:rPr lang="el-GR" sz="3000" dirty="0"/>
              <a:t>Γ</a:t>
            </a:r>
            <a:r>
              <a:rPr lang="el-GR" sz="3000" baseline="30000" dirty="0"/>
              <a:t>+</a:t>
            </a:r>
            <a:r>
              <a:rPr lang="de-DE" sz="3000" baseline="30000"/>
              <a:t> </a:t>
            </a:r>
            <a:r>
              <a:rPr lang="de-DE" sz="3000"/>
              <a:t>(</a:t>
            </a:r>
            <a:r>
              <a:rPr lang="de-DE" sz="3000" dirty="0"/>
              <a:t>1)</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19</a:t>
            </a:fld>
            <a:endParaRPr lang="en-GB" dirty="0"/>
          </a:p>
        </p:txBody>
      </p:sp>
      <p:sp>
        <p:nvSpPr>
          <p:cNvPr id="15" name="Rechteck 7"/>
          <p:cNvSpPr>
            <a:spLocks noChangeArrowheads="1"/>
          </p:cNvSpPr>
          <p:nvPr/>
        </p:nvSpPr>
        <p:spPr bwMode="auto">
          <a:xfrm>
            <a:off x="120703" y="3261232"/>
            <a:ext cx="8766124" cy="172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It has been confirmed that as the pumping probability </a:t>
            </a:r>
            <a:r>
              <a:rPr lang="el-GR" altLang="de-DE" sz="1200" dirty="0">
                <a:cs typeface="Arial" panose="020B0604020202020204" pitchFamily="34" charset="0"/>
              </a:rPr>
              <a:t>ξ </a:t>
            </a:r>
            <a:r>
              <a:rPr lang="de-DE" altLang="de-DE" sz="1200" dirty="0" err="1">
                <a:cs typeface="Arial" panose="020B0604020202020204" pitchFamily="34" charset="0"/>
              </a:rPr>
              <a:t>increases</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a:t>
            </a:r>
            <a:r>
              <a:rPr lang="de-DE" altLang="de-DE" sz="1200" dirty="0" err="1">
                <a:cs typeface="Arial" panose="020B0604020202020204" pitchFamily="34" charset="0"/>
              </a:rPr>
              <a:t>albedo</a:t>
            </a:r>
            <a:r>
              <a:rPr lang="de-DE" altLang="de-DE" sz="1200" dirty="0">
                <a:cs typeface="Arial" panose="020B0604020202020204" pitchFamily="34" charset="0"/>
              </a:rPr>
              <a:t> </a:t>
            </a:r>
            <a:r>
              <a:rPr lang="de-DE" altLang="de-DE" sz="1200" dirty="0" err="1">
                <a:cs typeface="Arial" panose="020B0604020202020204" pitchFamily="34" charset="0"/>
              </a:rPr>
              <a:t>decreases</a:t>
            </a:r>
            <a:r>
              <a:rPr lang="de-DE" altLang="de-DE" sz="1200" dirty="0">
                <a:cs typeface="Arial" panose="020B0604020202020204" pitchFamily="34" charset="0"/>
              </a:rPr>
              <a:t> </a:t>
            </a:r>
            <a:r>
              <a:rPr lang="de-DE" altLang="de-DE" sz="1200" dirty="0" err="1">
                <a:cs typeface="Arial" panose="020B0604020202020204" pitchFamily="34" charset="0"/>
              </a:rPr>
              <a:t>for</a:t>
            </a:r>
            <a:r>
              <a:rPr lang="de-DE" altLang="de-DE" sz="1200" dirty="0">
                <a:cs typeface="Arial" panose="020B0604020202020204" pitchFamily="34" charset="0"/>
              </a:rPr>
              <a:t> </a:t>
            </a:r>
            <a:r>
              <a:rPr lang="de-DE" altLang="de-DE" sz="1200" dirty="0" err="1">
                <a:cs typeface="Arial" panose="020B0604020202020204" pitchFamily="34" charset="0"/>
              </a:rPr>
              <a:t>both</a:t>
            </a:r>
            <a:r>
              <a:rPr lang="de-DE" altLang="de-DE" sz="1200" dirty="0">
                <a:cs typeface="Arial" panose="020B0604020202020204" pitchFamily="34" charset="0"/>
              </a:rPr>
              <a:t> SN and XD </a:t>
            </a:r>
            <a:r>
              <a:rPr lang="de-DE" altLang="de-DE" sz="1200" dirty="0" err="1">
                <a:cs typeface="Arial" panose="020B0604020202020204" pitchFamily="34" charset="0"/>
              </a:rPr>
              <a:t>divertor</a:t>
            </a:r>
            <a:r>
              <a:rPr lang="de-DE" altLang="de-DE" sz="1200" dirty="0">
                <a:cs typeface="Arial" panose="020B0604020202020204" pitchFamily="34" charset="0"/>
              </a:rPr>
              <a:t> </a:t>
            </a:r>
            <a:r>
              <a:rPr lang="de-DE" altLang="de-DE" sz="1200" dirty="0" err="1">
                <a:cs typeface="Arial" panose="020B0604020202020204" pitchFamily="34" charset="0"/>
              </a:rPr>
              <a:t>configurations</a:t>
            </a:r>
            <a:r>
              <a:rPr lang="de-DE" altLang="de-DE" sz="1200" dirty="0">
                <a:cs typeface="Arial" panose="020B0604020202020204" pitchFamily="34" charset="0"/>
              </a:rPr>
              <a:t>.</a:t>
            </a:r>
          </a:p>
          <a:p>
            <a:pPr lvl="1" algn="just">
              <a:spcBef>
                <a:spcPct val="50000"/>
              </a:spcBef>
              <a:spcAft>
                <a:spcPts val="600"/>
              </a:spcAft>
              <a:buClr>
                <a:schemeClr val="accent1"/>
              </a:buClr>
              <a:buSzPct val="150000"/>
              <a:buFont typeface="Wingdings" panose="05000000000000000000" pitchFamily="2" charset="2"/>
              <a:buChar char="§"/>
            </a:pPr>
            <a:r>
              <a:rPr lang="en-US" sz="1200" dirty="0"/>
              <a:t>I</a:t>
            </a:r>
            <a:r>
              <a:rPr lang="de-DE" sz="1200" dirty="0"/>
              <a:t>t </a:t>
            </a:r>
            <a:r>
              <a:rPr lang="de-DE" sz="1200" dirty="0" err="1"/>
              <a:t>is</a:t>
            </a:r>
            <a:r>
              <a:rPr lang="de-DE" sz="1200" dirty="0"/>
              <a:t> </a:t>
            </a:r>
            <a:r>
              <a:rPr lang="de-DE" sz="1200" dirty="0" err="1"/>
              <a:t>deduced</a:t>
            </a:r>
            <a:r>
              <a:rPr lang="de-DE" sz="1200" dirty="0"/>
              <a:t> </a:t>
            </a:r>
            <a:r>
              <a:rPr lang="de-DE" sz="1200" dirty="0" err="1"/>
              <a:t>that</a:t>
            </a:r>
            <a:r>
              <a:rPr lang="de-DE" sz="1200" dirty="0"/>
              <a:t> </a:t>
            </a:r>
            <a:r>
              <a:rPr lang="de-DE" sz="1200" dirty="0" err="1"/>
              <a:t>the</a:t>
            </a:r>
            <a:r>
              <a:rPr lang="de-DE" sz="1200" dirty="0"/>
              <a:t> </a:t>
            </a:r>
            <a:r>
              <a:rPr lang="de-DE" sz="1200" dirty="0" err="1"/>
              <a:t>albedo</a:t>
            </a:r>
            <a:r>
              <a:rPr lang="de-DE" sz="1200" dirty="0"/>
              <a:t> </a:t>
            </a:r>
            <a:r>
              <a:rPr lang="de-DE" sz="1200" dirty="0" err="1"/>
              <a:t>is</a:t>
            </a:r>
            <a:r>
              <a:rPr lang="de-DE" sz="1200" dirty="0"/>
              <a:t> not </a:t>
            </a:r>
            <a:r>
              <a:rPr lang="de-DE" sz="1200" dirty="0" err="1"/>
              <a:t>the</a:t>
            </a:r>
            <a:r>
              <a:rPr lang="de-DE" sz="1200" dirty="0"/>
              <a:t> same </a:t>
            </a:r>
            <a:r>
              <a:rPr lang="de-DE" sz="1200" dirty="0" err="1"/>
              <a:t>for</a:t>
            </a:r>
            <a:r>
              <a:rPr lang="de-DE" sz="1200" dirty="0"/>
              <a:t> </a:t>
            </a:r>
            <a:r>
              <a:rPr lang="de-DE" sz="1200" dirty="0" err="1"/>
              <a:t>the</a:t>
            </a:r>
            <a:r>
              <a:rPr lang="de-DE" sz="1200" dirty="0"/>
              <a:t> gas </a:t>
            </a:r>
            <a:r>
              <a:rPr lang="de-DE" sz="1200" dirty="0" err="1"/>
              <a:t>species</a:t>
            </a:r>
            <a:r>
              <a:rPr lang="de-DE" sz="1200"/>
              <a:t> D</a:t>
            </a:r>
            <a:r>
              <a:rPr lang="de-DE" sz="1200" baseline="-25000"/>
              <a:t>2</a:t>
            </a:r>
            <a:r>
              <a:rPr lang="de-DE" sz="1200" dirty="0"/>
              <a:t>, He and Ar.</a:t>
            </a:r>
            <a:endParaRPr lang="de-DE" altLang="de-DE" sz="1200" dirty="0">
              <a:cs typeface="Arial" panose="020B0604020202020204" pitchFamily="34" charset="0"/>
            </a:endParaRPr>
          </a:p>
          <a:p>
            <a:pPr lvl="1" algn="just" eaLnBrk="1" hangingPunct="1">
              <a:spcBef>
                <a:spcPct val="50000"/>
              </a:spcBef>
              <a:spcAft>
                <a:spcPts val="600"/>
              </a:spcAft>
              <a:buClr>
                <a:schemeClr val="accent1"/>
              </a:buClr>
              <a:buSzPct val="150000"/>
              <a:buFont typeface="Wingdings" panose="05000000000000000000" pitchFamily="2" charset="2"/>
              <a:buChar char="§"/>
            </a:pPr>
            <a:r>
              <a:rPr lang="de-DE" altLang="de-DE" sz="1200" dirty="0" err="1">
                <a:cs typeface="Arial" panose="020B0604020202020204" pitchFamily="34" charset="0"/>
              </a:rPr>
              <a:t>For</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same </a:t>
            </a:r>
            <a:r>
              <a:rPr lang="de-DE" altLang="de-DE" sz="1200" dirty="0" err="1">
                <a:cs typeface="Arial" panose="020B0604020202020204" pitchFamily="34" charset="0"/>
              </a:rPr>
              <a:t>pumping</a:t>
            </a:r>
            <a:r>
              <a:rPr lang="de-DE" altLang="de-DE" sz="1200" dirty="0">
                <a:cs typeface="Arial" panose="020B0604020202020204" pitchFamily="34" charset="0"/>
              </a:rPr>
              <a:t> </a:t>
            </a:r>
            <a:r>
              <a:rPr lang="de-DE" altLang="de-DE" sz="1200" dirty="0" err="1">
                <a:cs typeface="Arial" panose="020B0604020202020204" pitchFamily="34" charset="0"/>
              </a:rPr>
              <a:t>probability</a:t>
            </a:r>
            <a:r>
              <a:rPr lang="de-DE" altLang="de-DE" sz="1200" dirty="0">
                <a:cs typeface="Arial" panose="020B0604020202020204" pitchFamily="34" charset="0"/>
              </a:rPr>
              <a:t> </a:t>
            </a:r>
            <a:r>
              <a:rPr lang="el-GR" altLang="de-DE" sz="1200" dirty="0">
                <a:cs typeface="Arial" panose="020B0604020202020204" pitchFamily="34" charset="0"/>
              </a:rPr>
              <a:t>ξ, </a:t>
            </a:r>
            <a:r>
              <a:rPr lang="en-US" altLang="de-DE" sz="1200" dirty="0">
                <a:cs typeface="Arial" panose="020B0604020202020204" pitchFamily="34" charset="0"/>
              </a:rPr>
              <a:t>the required </a:t>
            </a:r>
            <a:r>
              <a:rPr lang="de-DE" altLang="de-DE" sz="1200" dirty="0" err="1">
                <a:cs typeface="Arial" panose="020B0604020202020204" pitchFamily="34" charset="0"/>
              </a:rPr>
              <a:t>albedo</a:t>
            </a:r>
            <a:r>
              <a:rPr lang="de-DE" altLang="de-DE" sz="1200" dirty="0">
                <a:cs typeface="Arial" panose="020B0604020202020204" pitchFamily="34" charset="0"/>
              </a:rPr>
              <a:t> </a:t>
            </a:r>
            <a:r>
              <a:rPr lang="de-DE" altLang="de-DE" sz="1200" dirty="0" err="1">
                <a:cs typeface="Arial" panose="020B0604020202020204" pitchFamily="34" charset="0"/>
              </a:rPr>
              <a:t>is</a:t>
            </a:r>
            <a:r>
              <a:rPr lang="de-DE" altLang="de-DE" sz="1200" dirty="0">
                <a:cs typeface="Arial" panose="020B0604020202020204" pitchFamily="34" charset="0"/>
              </a:rPr>
              <a:t> </a:t>
            </a:r>
            <a:r>
              <a:rPr lang="de-DE" altLang="de-DE" sz="1200" dirty="0" err="1">
                <a:cs typeface="Arial" panose="020B0604020202020204" pitchFamily="34" charset="0"/>
              </a:rPr>
              <a:t>lower</a:t>
            </a:r>
            <a:r>
              <a:rPr lang="de-DE" altLang="de-DE" sz="1200" dirty="0">
                <a:cs typeface="Arial" panose="020B0604020202020204" pitchFamily="34" charset="0"/>
              </a:rPr>
              <a:t> → </a:t>
            </a:r>
            <a:r>
              <a:rPr lang="de-DE" altLang="de-DE" sz="1200" dirty="0" err="1">
                <a:cs typeface="Arial" panose="020B0604020202020204" pitchFamily="34" charset="0"/>
              </a:rPr>
              <a:t>Results</a:t>
            </a:r>
            <a:r>
              <a:rPr lang="de-DE" altLang="de-DE" sz="1200" dirty="0">
                <a:cs typeface="Arial" panose="020B0604020202020204" pitchFamily="34" charset="0"/>
              </a:rPr>
              <a:t> </a:t>
            </a:r>
            <a:r>
              <a:rPr lang="de-DE" altLang="de-DE" sz="1200" dirty="0" err="1">
                <a:cs typeface="Arial" panose="020B0604020202020204" pitchFamily="34" charset="0"/>
              </a:rPr>
              <a:t>to</a:t>
            </a:r>
            <a:r>
              <a:rPr lang="de-DE" altLang="de-DE" sz="1200" dirty="0">
                <a:cs typeface="Arial" panose="020B0604020202020204" pitchFamily="34" charset="0"/>
              </a:rPr>
              <a:t> </a:t>
            </a:r>
            <a:r>
              <a:rPr lang="de-DE" altLang="de-DE" sz="1200" dirty="0" err="1">
                <a:cs typeface="Arial" panose="020B0604020202020204" pitchFamily="34" charset="0"/>
              </a:rPr>
              <a:t>lower</a:t>
            </a:r>
            <a:r>
              <a:rPr lang="de-DE" altLang="de-DE" sz="1200" dirty="0">
                <a:cs typeface="Arial" panose="020B0604020202020204" pitchFamily="34" charset="0"/>
              </a:rPr>
              <a:t> neutral </a:t>
            </a:r>
            <a:r>
              <a:rPr lang="de-DE" altLang="de-DE" sz="1200" dirty="0" err="1">
                <a:cs typeface="Arial" panose="020B0604020202020204" pitchFamily="34" charset="0"/>
              </a:rPr>
              <a:t>outflux</a:t>
            </a:r>
            <a:r>
              <a:rPr lang="de-DE" altLang="de-DE" sz="1200" dirty="0">
                <a:cs typeface="Arial" panose="020B0604020202020204" pitchFamily="34" charset="0"/>
              </a:rPr>
              <a:t>.</a:t>
            </a:r>
          </a:p>
          <a:p>
            <a:pPr lvl="1" algn="just" eaLnBrk="1" hangingPunct="1">
              <a:spcBef>
                <a:spcPct val="50000"/>
              </a:spcBef>
              <a:spcAft>
                <a:spcPts val="600"/>
              </a:spcAft>
              <a:buClr>
                <a:schemeClr val="accent1"/>
              </a:buClr>
              <a:buSzPct val="150000"/>
              <a:buFont typeface="Wingdings" panose="05000000000000000000" pitchFamily="2" charset="2"/>
              <a:buChar char="§"/>
            </a:pPr>
            <a:r>
              <a:rPr lang="de-DE" altLang="de-DE" sz="1200" dirty="0">
                <a:cs typeface="Arial" panose="020B0604020202020204" pitchFamily="34" charset="0"/>
              </a:rPr>
              <a:t>The </a:t>
            </a:r>
            <a:r>
              <a:rPr lang="de-DE" altLang="de-DE" sz="1200" dirty="0" err="1">
                <a:cs typeface="Arial" panose="020B0604020202020204" pitchFamily="34" charset="0"/>
              </a:rPr>
              <a:t>reason</a:t>
            </a:r>
            <a:r>
              <a:rPr lang="de-DE" altLang="de-DE" sz="1200" dirty="0">
                <a:cs typeface="Arial" panose="020B0604020202020204" pitchFamily="34" charset="0"/>
              </a:rPr>
              <a:t> </a:t>
            </a:r>
            <a:r>
              <a:rPr lang="de-DE" altLang="de-DE" sz="1200" dirty="0" err="1">
                <a:cs typeface="Arial" panose="020B0604020202020204" pitchFamily="34" charset="0"/>
              </a:rPr>
              <a:t>of</a:t>
            </a:r>
            <a:r>
              <a:rPr lang="de-DE" altLang="de-DE" sz="1200" dirty="0">
                <a:cs typeface="Arial" panose="020B0604020202020204" pitchFamily="34" charset="0"/>
              </a:rPr>
              <a:t> </a:t>
            </a:r>
            <a:r>
              <a:rPr lang="de-DE" altLang="de-DE" sz="1200" dirty="0" err="1">
                <a:cs typeface="Arial" panose="020B0604020202020204" pitchFamily="34" charset="0"/>
              </a:rPr>
              <a:t>having</a:t>
            </a:r>
            <a:r>
              <a:rPr lang="de-DE" altLang="de-DE" sz="1200" dirty="0">
                <a:cs typeface="Arial" panose="020B0604020202020204" pitchFamily="34" charset="0"/>
              </a:rPr>
              <a:t> D</a:t>
            </a:r>
            <a:r>
              <a:rPr lang="de-DE" altLang="de-DE" sz="1200" baseline="-25000" dirty="0">
                <a:cs typeface="Arial" panose="020B0604020202020204" pitchFamily="34" charset="0"/>
              </a:rPr>
              <a:t>2</a:t>
            </a:r>
            <a:r>
              <a:rPr lang="de-DE" altLang="de-DE" sz="1200" dirty="0">
                <a:cs typeface="Arial" panose="020B0604020202020204" pitchFamily="34" charset="0"/>
              </a:rPr>
              <a:t> </a:t>
            </a:r>
            <a:r>
              <a:rPr lang="de-DE" altLang="de-DE" sz="1200" dirty="0" err="1">
                <a:cs typeface="Arial" panose="020B0604020202020204" pitchFamily="34" charset="0"/>
              </a:rPr>
              <a:t>albedos</a:t>
            </a:r>
            <a:r>
              <a:rPr lang="de-DE" altLang="de-DE" sz="1200" dirty="0">
                <a:cs typeface="Arial" panose="020B0604020202020204" pitchFamily="34" charset="0"/>
              </a:rPr>
              <a:t> </a:t>
            </a:r>
            <a:r>
              <a:rPr lang="de-DE" altLang="de-DE" sz="1200" dirty="0" err="1">
                <a:cs typeface="Arial" panose="020B0604020202020204" pitchFamily="34" charset="0"/>
              </a:rPr>
              <a:t>higher</a:t>
            </a:r>
            <a:r>
              <a:rPr lang="de-DE" altLang="de-DE" sz="1200" dirty="0">
                <a:cs typeface="Arial" panose="020B0604020202020204" pitchFamily="34" charset="0"/>
              </a:rPr>
              <a:t> </a:t>
            </a:r>
            <a:r>
              <a:rPr lang="de-DE" altLang="de-DE" sz="1200" dirty="0" err="1">
                <a:cs typeface="Arial" panose="020B0604020202020204" pitchFamily="34" charset="0"/>
              </a:rPr>
              <a:t>than</a:t>
            </a:r>
            <a:r>
              <a:rPr lang="de-DE" altLang="de-DE" sz="1200" dirty="0">
                <a:cs typeface="Arial" panose="020B0604020202020204" pitchFamily="34" charset="0"/>
              </a:rPr>
              <a:t> </a:t>
            </a:r>
            <a:r>
              <a:rPr lang="de-DE" altLang="de-DE" sz="1200" dirty="0" err="1">
                <a:cs typeface="Arial" panose="020B0604020202020204" pitchFamily="34" charset="0"/>
              </a:rPr>
              <a:t>unity</a:t>
            </a:r>
            <a:r>
              <a:rPr lang="de-DE" altLang="de-DE" sz="1200" dirty="0">
                <a:cs typeface="Arial" panose="020B0604020202020204" pitchFamily="34" charset="0"/>
              </a:rPr>
              <a:t> </a:t>
            </a:r>
            <a:r>
              <a:rPr lang="de-DE" altLang="de-DE" sz="1200" dirty="0" err="1">
                <a:cs typeface="Arial" panose="020B0604020202020204" pitchFamily="34" charset="0"/>
              </a:rPr>
              <a:t>is</a:t>
            </a:r>
            <a:r>
              <a:rPr lang="de-DE" altLang="de-DE" sz="1200" dirty="0">
                <a:cs typeface="Arial" panose="020B0604020202020204" pitchFamily="34" charset="0"/>
              </a:rPr>
              <a:t> due </a:t>
            </a:r>
            <a:r>
              <a:rPr lang="de-DE" altLang="de-DE" sz="1200" dirty="0" err="1">
                <a:cs typeface="Arial" panose="020B0604020202020204" pitchFamily="34" charset="0"/>
              </a:rPr>
              <a:t>to</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a:t>
            </a:r>
            <a:r>
              <a:rPr lang="de-DE" altLang="de-DE" sz="1200" dirty="0" err="1">
                <a:cs typeface="Arial" panose="020B0604020202020204" pitchFamily="34" charset="0"/>
              </a:rPr>
              <a:t>contribution</a:t>
            </a:r>
            <a:r>
              <a:rPr lang="de-DE" altLang="de-DE" sz="1200" dirty="0">
                <a:cs typeface="Arial" panose="020B0604020202020204" pitchFamily="34" charset="0"/>
              </a:rPr>
              <a:t> </a:t>
            </a:r>
            <a:r>
              <a:rPr lang="de-DE" altLang="de-DE" sz="1200" dirty="0" err="1">
                <a:cs typeface="Arial" panose="020B0604020202020204" pitchFamily="34" charset="0"/>
              </a:rPr>
              <a:t>of</a:t>
            </a:r>
            <a:r>
              <a:rPr lang="de-DE" altLang="de-DE" sz="1200" dirty="0">
                <a:cs typeface="Arial" panose="020B0604020202020204" pitchFamily="34" charset="0"/>
              </a:rPr>
              <a:t> D </a:t>
            </a:r>
            <a:r>
              <a:rPr lang="de-DE" altLang="de-DE" sz="1200" dirty="0" err="1">
                <a:cs typeface="Arial" panose="020B0604020202020204" pitchFamily="34" charset="0"/>
              </a:rPr>
              <a:t>to</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D</a:t>
            </a:r>
            <a:r>
              <a:rPr lang="de-DE" altLang="de-DE" sz="1200" baseline="-25000" dirty="0">
                <a:cs typeface="Arial" panose="020B0604020202020204" pitchFamily="34" charset="0"/>
              </a:rPr>
              <a:t>2</a:t>
            </a:r>
            <a:r>
              <a:rPr lang="de-DE" altLang="de-DE" sz="1200" dirty="0">
                <a:cs typeface="Arial" panose="020B0604020202020204" pitchFamily="34" charset="0"/>
              </a:rPr>
              <a:t> </a:t>
            </a:r>
            <a:r>
              <a:rPr lang="de-DE" altLang="de-DE" sz="1200" dirty="0" err="1">
                <a:cs typeface="Arial" panose="020B0604020202020204" pitchFamily="34" charset="0"/>
              </a:rPr>
              <a:t>outflux</a:t>
            </a:r>
            <a:r>
              <a:rPr lang="de-DE" altLang="de-DE" sz="1200" dirty="0">
                <a:cs typeface="Arial" panose="020B0604020202020204" pitchFamily="34" charset="0"/>
              </a:rPr>
              <a:t> </a:t>
            </a:r>
            <a:r>
              <a:rPr lang="de-DE" altLang="de-DE" sz="1200" dirty="0" err="1">
                <a:cs typeface="Arial" panose="020B0604020202020204" pitchFamily="34" charset="0"/>
              </a:rPr>
              <a:t>through</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wall </a:t>
            </a:r>
            <a:r>
              <a:rPr lang="de-DE" altLang="de-DE" sz="1200" dirty="0" err="1">
                <a:cs typeface="Arial" panose="020B0604020202020204" pitchFamily="34" charset="0"/>
              </a:rPr>
              <a:t>recombination</a:t>
            </a:r>
            <a:r>
              <a:rPr lang="de-DE" altLang="de-DE" sz="1200" dirty="0">
                <a:cs typeface="Arial" panose="020B0604020202020204" pitchFamily="34" charset="0"/>
              </a:rPr>
              <a:t> </a:t>
            </a:r>
            <a:r>
              <a:rPr lang="de-DE" altLang="de-DE" sz="1200" dirty="0" err="1">
                <a:cs typeface="Arial" panose="020B0604020202020204" pitchFamily="34" charset="0"/>
              </a:rPr>
              <a:t>process</a:t>
            </a:r>
            <a:r>
              <a:rPr lang="de-DE" altLang="de-DE" sz="1200" dirty="0">
                <a:cs typeface="Arial" panose="020B0604020202020204" pitchFamily="34" charset="0"/>
              </a:rPr>
              <a:t>.  </a:t>
            </a:r>
          </a:p>
        </p:txBody>
      </p:sp>
      <p:pic>
        <p:nvPicPr>
          <p:cNvPr id="3" name="Grafik 2"/>
          <p:cNvPicPr>
            <a:picLocks noChangeAspect="1"/>
          </p:cNvPicPr>
          <p:nvPr/>
        </p:nvPicPr>
        <p:blipFill rotWithShape="1">
          <a:blip r:embed="rId2" cstate="print">
            <a:extLst>
              <a:ext uri="{28A0092B-C50C-407E-A947-70E740481C1C}">
                <a14:useLocalDpi xmlns:a14="http://schemas.microsoft.com/office/drawing/2010/main" val="0"/>
              </a:ext>
            </a:extLst>
          </a:blip>
          <a:srcRect l="2325" t="8982" r="8583" b="1296"/>
          <a:stretch/>
        </p:blipFill>
        <p:spPr>
          <a:xfrm>
            <a:off x="319087" y="576243"/>
            <a:ext cx="2916654" cy="2612049"/>
          </a:xfrm>
          <a:prstGeom prst="rect">
            <a:avLst/>
          </a:prstGeom>
        </p:spPr>
      </p:pic>
      <p:pic>
        <p:nvPicPr>
          <p:cNvPr id="7" name="Grafik 6">
            <a:extLst>
              <a:ext uri="{FF2B5EF4-FFF2-40B4-BE49-F238E27FC236}">
                <a16:creationId xmlns:a16="http://schemas.microsoft.com/office/drawing/2014/main" id="{733C3859-24BC-21A6-6866-9E38B0D06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405" y="1098747"/>
            <a:ext cx="1856478" cy="1830906"/>
          </a:xfrm>
          <a:prstGeom prst="rect">
            <a:avLst/>
          </a:prstGeom>
        </p:spPr>
      </p:pic>
      <p:pic>
        <p:nvPicPr>
          <p:cNvPr id="8" name="Grafik 7">
            <a:extLst>
              <a:ext uri="{FF2B5EF4-FFF2-40B4-BE49-F238E27FC236}">
                <a16:creationId xmlns:a16="http://schemas.microsoft.com/office/drawing/2014/main" id="{FE4F95CF-C190-4C7D-C122-B108321856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3563" y="1196315"/>
            <a:ext cx="2044942" cy="1437700"/>
          </a:xfrm>
          <a:prstGeom prst="rect">
            <a:avLst/>
          </a:prstGeom>
        </p:spPr>
      </p:pic>
      <p:sp>
        <p:nvSpPr>
          <p:cNvPr id="9" name="Textfeld 8">
            <a:extLst>
              <a:ext uri="{FF2B5EF4-FFF2-40B4-BE49-F238E27FC236}">
                <a16:creationId xmlns:a16="http://schemas.microsoft.com/office/drawing/2014/main" id="{A6AFFB0F-9427-2F3A-11DD-5A9AF3E22E62}"/>
              </a:ext>
            </a:extLst>
          </p:cNvPr>
          <p:cNvSpPr txBox="1"/>
          <p:nvPr/>
        </p:nvSpPr>
        <p:spPr>
          <a:xfrm>
            <a:off x="5056551" y="990417"/>
            <a:ext cx="39786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SN</a:t>
            </a:r>
            <a:endParaRPr lang="de-DE" sz="1200" b="1" baseline="300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EA80001D-12EA-AF7A-8ECC-48FA6698C325}"/>
              </a:ext>
            </a:extLst>
          </p:cNvPr>
          <p:cNvSpPr txBox="1"/>
          <p:nvPr/>
        </p:nvSpPr>
        <p:spPr>
          <a:xfrm>
            <a:off x="7719326" y="990417"/>
            <a:ext cx="397866"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XD</a:t>
            </a:r>
            <a:endParaRPr lang="de-DE" sz="1200" b="1" baseline="30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5506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Outline</a:t>
            </a:r>
          </a:p>
        </p:txBody>
      </p:sp>
      <p:sp>
        <p:nvSpPr>
          <p:cNvPr id="3" name="Inhaltsplatzhalter 2"/>
          <p:cNvSpPr>
            <a:spLocks noGrp="1"/>
          </p:cNvSpPr>
          <p:nvPr>
            <p:ph idx="1"/>
          </p:nvPr>
        </p:nvSpPr>
        <p:spPr>
          <a:xfrm>
            <a:off x="457200" y="1059582"/>
            <a:ext cx="8229600" cy="2027696"/>
          </a:xfrm>
        </p:spPr>
        <p:txBody>
          <a:bodyPr>
            <a:noAutofit/>
          </a:bodyPr>
          <a:lstStyle/>
          <a:p>
            <a:pPr marL="228600" lvl="1" indent="-228600">
              <a:spcBef>
                <a:spcPct val="50000"/>
              </a:spcBef>
              <a:buClr>
                <a:schemeClr val="accent1"/>
              </a:buClr>
              <a:buSzPct val="150000"/>
              <a:tabLst>
                <a:tab pos="8385175" algn="l"/>
              </a:tabLst>
              <a:defRPr/>
            </a:pPr>
            <a:r>
              <a:rPr lang="de-DE" sz="1400" dirty="0" err="1"/>
              <a:t>Objective</a:t>
            </a:r>
            <a:r>
              <a:rPr lang="de-DE" sz="1400" dirty="0"/>
              <a:t> </a:t>
            </a:r>
            <a:r>
              <a:rPr lang="de-DE" sz="1400" dirty="0" err="1"/>
              <a:t>of</a:t>
            </a:r>
            <a:r>
              <a:rPr lang="de-DE" sz="1400" dirty="0"/>
              <a:t> </a:t>
            </a:r>
            <a:r>
              <a:rPr lang="de-DE" sz="1400" dirty="0" err="1"/>
              <a:t>the</a:t>
            </a:r>
            <a:r>
              <a:rPr lang="de-DE" sz="1400" dirty="0"/>
              <a:t> </a:t>
            </a:r>
            <a:r>
              <a:rPr lang="de-DE" sz="1400" dirty="0" err="1"/>
              <a:t>work</a:t>
            </a:r>
            <a:r>
              <a:rPr lang="de-DE" sz="1400" dirty="0"/>
              <a:t> – DEMO </a:t>
            </a:r>
            <a:r>
              <a:rPr lang="de-DE" sz="1400" dirty="0" err="1"/>
              <a:t>particle</a:t>
            </a:r>
            <a:r>
              <a:rPr lang="de-DE" sz="1400" dirty="0"/>
              <a:t> </a:t>
            </a:r>
            <a:r>
              <a:rPr lang="de-DE" sz="1400" dirty="0" err="1"/>
              <a:t>exhaust</a:t>
            </a:r>
            <a:endParaRPr lang="de-DE" sz="1400" dirty="0"/>
          </a:p>
          <a:p>
            <a:pPr marL="228600" lvl="1" indent="-228600">
              <a:spcBef>
                <a:spcPct val="50000"/>
              </a:spcBef>
              <a:buClr>
                <a:schemeClr val="accent1"/>
              </a:buClr>
              <a:buSzPct val="150000"/>
              <a:tabLst>
                <a:tab pos="8385175" algn="l"/>
              </a:tabLst>
              <a:defRPr/>
            </a:pPr>
            <a:r>
              <a:rPr lang="de-DE" sz="1400" dirty="0"/>
              <a:t>Description </a:t>
            </a:r>
            <a:r>
              <a:rPr lang="de-DE" sz="1400" dirty="0" err="1"/>
              <a:t>of</a:t>
            </a:r>
            <a:r>
              <a:rPr lang="de-DE" sz="1400" dirty="0"/>
              <a:t> </a:t>
            </a:r>
            <a:r>
              <a:rPr lang="de-DE" sz="1400" dirty="0" err="1"/>
              <a:t>the</a:t>
            </a:r>
            <a:r>
              <a:rPr lang="de-DE" sz="1400" dirty="0"/>
              <a:t> DIVGAS </a:t>
            </a:r>
            <a:r>
              <a:rPr lang="de-DE" sz="1400" dirty="0" err="1"/>
              <a:t>code</a:t>
            </a:r>
            <a:endParaRPr lang="de-DE" sz="1400" dirty="0"/>
          </a:p>
          <a:p>
            <a:pPr marL="228600" lvl="1" indent="-228600">
              <a:spcBef>
                <a:spcPct val="50000"/>
              </a:spcBef>
              <a:buClr>
                <a:schemeClr val="accent1"/>
              </a:buClr>
              <a:buSzPct val="150000"/>
              <a:tabLst>
                <a:tab pos="8385175" algn="l"/>
              </a:tabLst>
              <a:defRPr/>
            </a:pPr>
            <a:r>
              <a:rPr lang="de-DE" sz="1400" dirty="0"/>
              <a:t>WPPWIE </a:t>
            </a:r>
            <a:r>
              <a:rPr lang="de-DE" sz="1400" dirty="0" err="1"/>
              <a:t>activities</a:t>
            </a:r>
            <a:r>
              <a:rPr lang="de-DE" sz="1400" dirty="0"/>
              <a:t> </a:t>
            </a:r>
            <a:r>
              <a:rPr lang="de-DE" sz="1400" dirty="0" err="1"/>
              <a:t>within</a:t>
            </a:r>
            <a:r>
              <a:rPr lang="de-DE" sz="1400" dirty="0"/>
              <a:t> 2021, 2022 </a:t>
            </a:r>
            <a:r>
              <a:rPr lang="de-DE" sz="1400" dirty="0" err="1"/>
              <a:t>and</a:t>
            </a:r>
            <a:r>
              <a:rPr lang="de-DE" sz="1400" dirty="0"/>
              <a:t> 2023 </a:t>
            </a:r>
          </a:p>
          <a:p>
            <a:pPr marL="628650" lvl="2">
              <a:spcBef>
                <a:spcPct val="50000"/>
              </a:spcBef>
              <a:buClr>
                <a:schemeClr val="accent1"/>
              </a:buClr>
              <a:buSzPct val="150000"/>
              <a:tabLst>
                <a:tab pos="8385175" algn="l"/>
              </a:tabLst>
              <a:defRPr/>
            </a:pPr>
            <a:r>
              <a:rPr lang="de-DE" sz="1400" dirty="0" err="1"/>
              <a:t>Electric</a:t>
            </a:r>
            <a:r>
              <a:rPr lang="de-DE" sz="1400" dirty="0"/>
              <a:t> </a:t>
            </a:r>
            <a:r>
              <a:rPr lang="de-DE" sz="1400" dirty="0" err="1"/>
              <a:t>and</a:t>
            </a:r>
            <a:r>
              <a:rPr lang="de-DE" sz="1400" dirty="0"/>
              <a:t> </a:t>
            </a:r>
            <a:r>
              <a:rPr lang="de-DE" sz="1400" dirty="0" err="1"/>
              <a:t>magnetic</a:t>
            </a:r>
            <a:r>
              <a:rPr lang="de-DE" sz="1400" dirty="0"/>
              <a:t> </a:t>
            </a:r>
            <a:r>
              <a:rPr lang="de-DE" sz="1400" dirty="0" err="1"/>
              <a:t>effects</a:t>
            </a:r>
            <a:r>
              <a:rPr lang="de-DE" sz="1400" dirty="0"/>
              <a:t> – Benchmark</a:t>
            </a:r>
          </a:p>
          <a:p>
            <a:pPr marL="628650" lvl="2">
              <a:spcBef>
                <a:spcPct val="50000"/>
              </a:spcBef>
              <a:buClr>
                <a:schemeClr val="accent1"/>
              </a:buClr>
              <a:buSzPct val="150000"/>
              <a:tabLst>
                <a:tab pos="8385175" algn="l"/>
              </a:tabLst>
              <a:defRPr/>
            </a:pPr>
            <a:r>
              <a:rPr lang="de-DE" sz="1400" dirty="0"/>
              <a:t>Gas-</a:t>
            </a:r>
            <a:r>
              <a:rPr lang="de-DE" sz="1400" dirty="0" err="1"/>
              <a:t>surface</a:t>
            </a:r>
            <a:r>
              <a:rPr lang="de-DE" sz="1400" dirty="0"/>
              <a:t> </a:t>
            </a:r>
            <a:r>
              <a:rPr lang="de-DE" sz="1400" dirty="0" err="1"/>
              <a:t>interaction</a:t>
            </a:r>
            <a:r>
              <a:rPr lang="de-DE" sz="1400" dirty="0"/>
              <a:t> – Benchmark</a:t>
            </a:r>
          </a:p>
          <a:p>
            <a:pPr marL="628650" lvl="2">
              <a:spcBef>
                <a:spcPct val="50000"/>
              </a:spcBef>
              <a:buClr>
                <a:schemeClr val="accent1"/>
              </a:buClr>
              <a:buSzPct val="150000"/>
              <a:tabLst>
                <a:tab pos="8385175" algn="l"/>
              </a:tabLst>
              <a:defRPr/>
            </a:pPr>
            <a:r>
              <a:rPr lang="de-DE" sz="1400" dirty="0" err="1"/>
              <a:t>Atomic</a:t>
            </a:r>
            <a:r>
              <a:rPr lang="de-DE" sz="1400" dirty="0"/>
              <a:t> &amp; </a:t>
            </a:r>
            <a:r>
              <a:rPr lang="de-DE" sz="1400" dirty="0" err="1"/>
              <a:t>molecular</a:t>
            </a:r>
            <a:r>
              <a:rPr lang="de-DE" sz="1400" dirty="0"/>
              <a:t> </a:t>
            </a:r>
            <a:r>
              <a:rPr lang="de-DE" sz="1400" dirty="0" err="1"/>
              <a:t>processes</a:t>
            </a:r>
            <a:endParaRPr lang="de-DE" sz="1400" dirty="0"/>
          </a:p>
          <a:p>
            <a:pPr marL="628650" lvl="2">
              <a:spcBef>
                <a:spcPct val="50000"/>
              </a:spcBef>
              <a:buClr>
                <a:schemeClr val="accent1"/>
              </a:buClr>
              <a:buSzPct val="150000"/>
              <a:tabLst>
                <a:tab pos="8385175" algn="l"/>
              </a:tabLst>
              <a:defRPr/>
            </a:pPr>
            <a:r>
              <a:rPr lang="de-DE" sz="1400" dirty="0"/>
              <a:t>GPU </a:t>
            </a:r>
            <a:r>
              <a:rPr lang="de-DE" sz="1400" dirty="0" err="1"/>
              <a:t>acceleration</a:t>
            </a:r>
            <a:endParaRPr lang="de-DE" sz="1400" dirty="0"/>
          </a:p>
          <a:p>
            <a:pPr marL="228600" lvl="1" indent="-228600">
              <a:spcBef>
                <a:spcPct val="50000"/>
              </a:spcBef>
              <a:buClr>
                <a:schemeClr val="accent1"/>
              </a:buClr>
              <a:buSzPct val="150000"/>
              <a:tabLst>
                <a:tab pos="8385175" algn="l"/>
              </a:tabLst>
              <a:defRPr/>
            </a:pPr>
            <a:r>
              <a:rPr lang="de-DE" sz="1400" dirty="0" err="1"/>
              <a:t>Exploitation</a:t>
            </a:r>
            <a:r>
              <a:rPr lang="de-DE" sz="1400" dirty="0"/>
              <a:t> </a:t>
            </a:r>
            <a:r>
              <a:rPr lang="de-DE" sz="1400" dirty="0" err="1"/>
              <a:t>of</a:t>
            </a:r>
            <a:r>
              <a:rPr lang="de-DE" sz="1400" dirty="0"/>
              <a:t> DIVGAS </a:t>
            </a:r>
            <a:r>
              <a:rPr lang="de-DE" sz="1400" dirty="0" err="1"/>
              <a:t>for</a:t>
            </a:r>
            <a:r>
              <a:rPr lang="de-DE" sz="1400" dirty="0"/>
              <a:t> </a:t>
            </a:r>
            <a:r>
              <a:rPr lang="de-DE" sz="1400" dirty="0" err="1"/>
              <a:t>building</a:t>
            </a:r>
            <a:r>
              <a:rPr lang="de-DE" sz="1400" dirty="0"/>
              <a:t> </a:t>
            </a:r>
            <a:r>
              <a:rPr lang="de-DE" sz="1400" dirty="0" err="1"/>
              <a:t>up</a:t>
            </a:r>
            <a:r>
              <a:rPr lang="de-DE" sz="1400" dirty="0"/>
              <a:t> </a:t>
            </a:r>
            <a:r>
              <a:rPr lang="de-DE" sz="1400" dirty="0" err="1"/>
              <a:t>the</a:t>
            </a:r>
            <a:r>
              <a:rPr lang="de-DE" sz="1400" dirty="0"/>
              <a:t> SN </a:t>
            </a:r>
            <a:r>
              <a:rPr lang="de-DE" sz="1400" dirty="0" err="1"/>
              <a:t>and</a:t>
            </a:r>
            <a:r>
              <a:rPr lang="de-DE" sz="1400" dirty="0"/>
              <a:t> XD </a:t>
            </a:r>
            <a:r>
              <a:rPr lang="de-DE" sz="1400" dirty="0" err="1"/>
              <a:t>albedo</a:t>
            </a:r>
            <a:r>
              <a:rPr lang="de-DE" sz="1400" dirty="0"/>
              <a:t> </a:t>
            </a:r>
            <a:r>
              <a:rPr lang="de-DE" sz="1400" dirty="0" err="1"/>
              <a:t>database</a:t>
            </a:r>
            <a:endParaRPr lang="de-DE" sz="1400" dirty="0"/>
          </a:p>
          <a:p>
            <a:pPr marL="228600" lvl="1" indent="-228600">
              <a:spcBef>
                <a:spcPct val="50000"/>
              </a:spcBef>
              <a:buClr>
                <a:schemeClr val="accent1"/>
              </a:buClr>
              <a:buSzPct val="150000"/>
              <a:tabLst>
                <a:tab pos="8385175" algn="l"/>
              </a:tabLst>
              <a:defRPr/>
            </a:pPr>
            <a:r>
              <a:rPr lang="de-DE" sz="1400" dirty="0" err="1"/>
              <a:t>Comparison</a:t>
            </a:r>
            <a:r>
              <a:rPr lang="de-DE" sz="1400" dirty="0"/>
              <a:t> </a:t>
            </a:r>
            <a:r>
              <a:rPr lang="de-DE" sz="1400" dirty="0" err="1"/>
              <a:t>between</a:t>
            </a:r>
            <a:r>
              <a:rPr lang="de-DE" sz="1400" dirty="0"/>
              <a:t> SN and XD </a:t>
            </a:r>
            <a:r>
              <a:rPr lang="de-DE" sz="1400" dirty="0" err="1"/>
              <a:t>divertor</a:t>
            </a:r>
            <a:endParaRPr lang="de-DE" sz="1400" dirty="0"/>
          </a:p>
          <a:p>
            <a:pPr marL="228600" lvl="1" indent="-228600">
              <a:spcBef>
                <a:spcPct val="50000"/>
              </a:spcBef>
              <a:buClr>
                <a:schemeClr val="accent1"/>
              </a:buClr>
              <a:buSzPct val="150000"/>
              <a:tabLst>
                <a:tab pos="8385175" algn="l"/>
              </a:tabLst>
              <a:defRPr/>
            </a:pPr>
            <a:r>
              <a:rPr lang="de-DE" sz="1400" dirty="0"/>
              <a:t>WPPWIE 2024 </a:t>
            </a:r>
            <a:r>
              <a:rPr lang="de-DE" sz="1400" dirty="0" err="1"/>
              <a:t>activities</a:t>
            </a:r>
            <a:r>
              <a:rPr lang="de-DE" sz="1400" dirty="0"/>
              <a:t> </a:t>
            </a:r>
          </a:p>
          <a:p>
            <a:pPr marL="228600" lvl="1" indent="-228600">
              <a:spcBef>
                <a:spcPct val="50000"/>
              </a:spcBef>
              <a:buClr>
                <a:schemeClr val="accent1"/>
              </a:buClr>
              <a:buSzPct val="150000"/>
              <a:tabLst>
                <a:tab pos="8385175" algn="l"/>
              </a:tabLst>
              <a:defRPr/>
            </a:pPr>
            <a:r>
              <a:rPr lang="de-DE" sz="1400" dirty="0"/>
              <a:t>Summary</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2</a:t>
            </a:fld>
            <a:endParaRPr lang="en-GB" dirty="0"/>
          </a:p>
        </p:txBody>
      </p:sp>
    </p:spTree>
    <p:extLst>
      <p:ext uri="{BB962C8B-B14F-4D97-AF65-F5344CB8AC3E}">
        <p14:creationId xmlns:p14="http://schemas.microsoft.com/office/powerpoint/2010/main" val="422886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1A1CA90-E252-403B-1AA9-6F38000243C1}"/>
              </a:ext>
            </a:extLst>
          </p:cNvPr>
          <p:cNvPicPr>
            <a:picLocks noChangeAspect="1"/>
          </p:cNvPicPr>
          <p:nvPr/>
        </p:nvPicPr>
        <p:blipFill rotWithShape="1">
          <a:blip r:embed="rId3">
            <a:extLst>
              <a:ext uri="{28A0092B-C50C-407E-A947-70E740481C1C}">
                <a14:useLocalDpi xmlns:a14="http://schemas.microsoft.com/office/drawing/2010/main" val="0"/>
              </a:ext>
            </a:extLst>
          </a:blip>
          <a:srcRect l="3240" t="9445" r="3404"/>
          <a:stretch/>
        </p:blipFill>
        <p:spPr>
          <a:xfrm>
            <a:off x="93471" y="752474"/>
            <a:ext cx="4605483" cy="3971925"/>
          </a:xfrm>
          <a:prstGeom prst="rect">
            <a:avLst/>
          </a:prstGeom>
        </p:spPr>
      </p:pic>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20</a:t>
            </a:fld>
            <a:endParaRPr lang="en-GB" dirty="0"/>
          </a:p>
        </p:txBody>
      </p:sp>
      <p:sp>
        <p:nvSpPr>
          <p:cNvPr id="37" name="Rechteck 7"/>
          <p:cNvSpPr>
            <a:spLocks noChangeArrowheads="1"/>
          </p:cNvSpPr>
          <p:nvPr/>
        </p:nvSpPr>
        <p:spPr bwMode="auto">
          <a:xfrm>
            <a:off x="4572000" y="1949951"/>
            <a:ext cx="4394960" cy="173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sz="1200" dirty="0"/>
              <a:t>The presence of the neutron radiation shields results to a reduction ~40% of the pumped flux.  </a:t>
            </a:r>
            <a:endParaRPr lang="en-US" altLang="de-DE" sz="1200" dirty="0">
              <a:cs typeface="Arial" panose="020B0604020202020204" pitchFamily="34" charset="0"/>
            </a:endParaRPr>
          </a:p>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XD divertor performs slightly better (following the total incoming flux behavior) in terms of pumping efficiency (considering the negative effect of the neutron shields) for deuterium, while for helium the SN performs better, owing to the higher helium incoming flux for SN case.</a:t>
            </a:r>
          </a:p>
        </p:txBody>
      </p:sp>
      <p:sp>
        <p:nvSpPr>
          <p:cNvPr id="8" name="Textfeld 7"/>
          <p:cNvSpPr txBox="1"/>
          <p:nvPr/>
        </p:nvSpPr>
        <p:spPr>
          <a:xfrm>
            <a:off x="2623847" y="2680920"/>
            <a:ext cx="1293944" cy="276999"/>
          </a:xfrm>
          <a:prstGeom prst="rect">
            <a:avLst/>
          </a:prstGeom>
          <a:noFill/>
        </p:spPr>
        <p:txBody>
          <a:bodyPr wrap="none" rtlCol="0">
            <a:spAutoFit/>
          </a:bodyPr>
          <a:lstStyle/>
          <a:p>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reference</a:t>
            </a:r>
            <a:r>
              <a:rPr lang="de-DE" sz="1200" dirty="0">
                <a:latin typeface="Arial" panose="020B0604020202020204" pitchFamily="34" charset="0"/>
                <a:cs typeface="Arial" panose="020B0604020202020204" pitchFamily="34" charset="0"/>
              </a:rPr>
              <a:t> </a:t>
            </a:r>
            <a:r>
              <a:rPr lang="el-GR" sz="1200" dirty="0">
                <a:latin typeface="Arial" panose="020B0604020202020204" pitchFamily="34" charset="0"/>
                <a:cs typeface="Arial" panose="020B0604020202020204" pitchFamily="34" charset="0"/>
              </a:rPr>
              <a:t>Γ</a:t>
            </a:r>
            <a:r>
              <a:rPr lang="en-US" sz="1200" baseline="30000" dirty="0">
                <a:latin typeface="Arial" panose="020B0604020202020204" pitchFamily="34" charset="0"/>
                <a:cs typeface="Arial" panose="020B0604020202020204" pitchFamily="34" charset="0"/>
              </a:rPr>
              <a:t>+</a:t>
            </a:r>
            <a:endParaRPr lang="de-DE" sz="1200" baseline="30000" dirty="0">
              <a:latin typeface="Arial" panose="020B0604020202020204" pitchFamily="34" charset="0"/>
              <a:cs typeface="Arial" panose="020B0604020202020204" pitchFamily="34" charset="0"/>
            </a:endParaRPr>
          </a:p>
        </p:txBody>
      </p:sp>
      <p:sp>
        <p:nvSpPr>
          <p:cNvPr id="15" name="Titel 2">
            <a:extLst>
              <a:ext uri="{FF2B5EF4-FFF2-40B4-BE49-F238E27FC236}">
                <a16:creationId xmlns:a16="http://schemas.microsoft.com/office/drawing/2014/main" id="{6DA85A2F-14A9-B595-0C3E-CB00DCFE1EC5}"/>
              </a:ext>
            </a:extLst>
          </p:cNvPr>
          <p:cNvSpPr>
            <a:spLocks noGrp="1"/>
          </p:cNvSpPr>
          <p:nvPr>
            <p:ph type="title"/>
          </p:nvPr>
        </p:nvSpPr>
        <p:spPr>
          <a:xfrm>
            <a:off x="457200" y="57150"/>
            <a:ext cx="7543800" cy="342900"/>
          </a:xfrm>
        </p:spPr>
        <p:txBody>
          <a:bodyPr/>
          <a:lstStyle/>
          <a:p>
            <a:r>
              <a:rPr lang="fr-FR" dirty="0" err="1"/>
              <a:t>Comparison</a:t>
            </a:r>
            <a:r>
              <a:rPr lang="fr-FR" dirty="0"/>
              <a:t> SN vs XD for </a:t>
            </a:r>
            <a:r>
              <a:rPr lang="el-GR" dirty="0"/>
              <a:t>Γ</a:t>
            </a:r>
            <a:r>
              <a:rPr lang="el-GR" baseline="30000" dirty="0"/>
              <a:t>+</a:t>
            </a:r>
            <a:r>
              <a:rPr lang="el-GR" dirty="0"/>
              <a:t> </a:t>
            </a:r>
            <a:r>
              <a:rPr lang="fr-FR" dirty="0"/>
              <a:t>(2)</a:t>
            </a:r>
            <a:endParaRPr lang="de-DE" dirty="0"/>
          </a:p>
        </p:txBody>
      </p:sp>
    </p:spTree>
    <p:extLst>
      <p:ext uri="{BB962C8B-B14F-4D97-AF65-F5344CB8AC3E}">
        <p14:creationId xmlns:p14="http://schemas.microsoft.com/office/powerpoint/2010/main" val="504485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21</a:t>
            </a:fld>
            <a:endParaRPr lang="en-GB" dirty="0"/>
          </a:p>
        </p:txBody>
      </p:sp>
      <p:grpSp>
        <p:nvGrpSpPr>
          <p:cNvPr id="18" name="Gruppieren 17"/>
          <p:cNvGrpSpPr/>
          <p:nvPr/>
        </p:nvGrpSpPr>
        <p:grpSpPr>
          <a:xfrm>
            <a:off x="115263" y="947724"/>
            <a:ext cx="4442449" cy="2952758"/>
            <a:chOff x="3006090" y="1157287"/>
            <a:chExt cx="5436870" cy="3608071"/>
          </a:xfrm>
        </p:grpSpPr>
        <p:pic>
          <p:nvPicPr>
            <p:cNvPr id="17" name="Grafik 16"/>
            <p:cNvPicPr>
              <a:picLocks noChangeAspect="1"/>
            </p:cNvPicPr>
            <p:nvPr/>
          </p:nvPicPr>
          <p:blipFill rotWithShape="1">
            <a:blip r:embed="rId2" cstate="print">
              <a:extLst>
                <a:ext uri="{28A0092B-C50C-407E-A947-70E740481C1C}">
                  <a14:useLocalDpi xmlns:a14="http://schemas.microsoft.com/office/drawing/2010/main" val="0"/>
                </a:ext>
              </a:extLst>
            </a:blip>
            <a:srcRect l="3972" t="25093" r="10394" b="18056"/>
            <a:stretch/>
          </p:blipFill>
          <p:spPr>
            <a:xfrm>
              <a:off x="5776914" y="1190625"/>
              <a:ext cx="2636394" cy="1556486"/>
            </a:xfrm>
            <a:prstGeom prst="rect">
              <a:avLst/>
            </a:prstGeom>
          </p:spPr>
        </p:pic>
        <p:pic>
          <p:nvPicPr>
            <p:cNvPr id="16" name="Grafik 15"/>
            <p:cNvPicPr>
              <a:picLocks noChangeAspect="1"/>
            </p:cNvPicPr>
            <p:nvPr/>
          </p:nvPicPr>
          <p:blipFill rotWithShape="1">
            <a:blip r:embed="rId3" cstate="print">
              <a:extLst>
                <a:ext uri="{28A0092B-C50C-407E-A947-70E740481C1C}">
                  <a14:useLocalDpi xmlns:a14="http://schemas.microsoft.com/office/drawing/2010/main" val="0"/>
                </a:ext>
              </a:extLst>
            </a:blip>
            <a:srcRect l="4137" t="25185" r="10723" b="18425"/>
            <a:stretch/>
          </p:blipFill>
          <p:spPr>
            <a:xfrm>
              <a:off x="3052764" y="1157287"/>
              <a:ext cx="2633661" cy="1551161"/>
            </a:xfrm>
            <a:prstGeom prst="rect">
              <a:avLst/>
            </a:prstGeom>
          </p:spPr>
        </p:pic>
        <p:pic>
          <p:nvPicPr>
            <p:cNvPr id="8" name="Grafik 7"/>
            <p:cNvPicPr>
              <a:picLocks noChangeAspect="1"/>
            </p:cNvPicPr>
            <p:nvPr/>
          </p:nvPicPr>
          <p:blipFill rotWithShape="1">
            <a:blip r:embed="rId4"/>
            <a:srcRect l="57378" t="17674" r="22549" b="25388"/>
            <a:stretch/>
          </p:blipFill>
          <p:spPr>
            <a:xfrm>
              <a:off x="3006090" y="2740982"/>
              <a:ext cx="2656523" cy="2024376"/>
            </a:xfrm>
            <a:prstGeom prst="rect">
              <a:avLst/>
            </a:prstGeom>
          </p:spPr>
        </p:pic>
        <p:pic>
          <p:nvPicPr>
            <p:cNvPr id="9" name="Grafik 8"/>
            <p:cNvPicPr>
              <a:picLocks noChangeAspect="1"/>
            </p:cNvPicPr>
            <p:nvPr/>
          </p:nvPicPr>
          <p:blipFill rotWithShape="1">
            <a:blip r:embed="rId5"/>
            <a:srcRect l="57321" t="18097" r="22662" b="27927"/>
            <a:stretch/>
          </p:blipFill>
          <p:spPr>
            <a:xfrm>
              <a:off x="5760720" y="2743200"/>
              <a:ext cx="2682240" cy="1943100"/>
            </a:xfrm>
            <a:prstGeom prst="rect">
              <a:avLst/>
            </a:prstGeom>
          </p:spPr>
        </p:pic>
        <p:sp>
          <p:nvSpPr>
            <p:cNvPr id="10" name="Textfeld 9"/>
            <p:cNvSpPr txBox="1"/>
            <p:nvPr/>
          </p:nvSpPr>
          <p:spPr>
            <a:xfrm>
              <a:off x="3371922" y="4038398"/>
              <a:ext cx="1055435" cy="238802"/>
            </a:xfrm>
            <a:prstGeom prst="rect">
              <a:avLst/>
            </a:prstGeom>
            <a:noFill/>
          </p:spPr>
          <p:txBody>
            <a:bodyPr wrap="square" rtlCol="0">
              <a:spAutoFit/>
            </a:bodyPr>
            <a:lstStyle/>
            <a:p>
              <a:r>
                <a:rPr lang="el-GR" sz="1400" dirty="0"/>
                <a:t>ξ=0.3</a:t>
              </a:r>
              <a:endParaRPr lang="de-DE" sz="1400" dirty="0"/>
            </a:p>
          </p:txBody>
        </p:sp>
        <p:sp>
          <p:nvSpPr>
            <p:cNvPr id="11" name="Textfeld 10"/>
            <p:cNvSpPr txBox="1"/>
            <p:nvPr/>
          </p:nvSpPr>
          <p:spPr>
            <a:xfrm>
              <a:off x="6161762" y="4043437"/>
              <a:ext cx="1055435" cy="238802"/>
            </a:xfrm>
            <a:prstGeom prst="rect">
              <a:avLst/>
            </a:prstGeom>
            <a:noFill/>
          </p:spPr>
          <p:txBody>
            <a:bodyPr wrap="square" rtlCol="0">
              <a:spAutoFit/>
            </a:bodyPr>
            <a:lstStyle/>
            <a:p>
              <a:r>
                <a:rPr lang="el-GR" sz="1400" dirty="0"/>
                <a:t>ξ=0.3</a:t>
              </a:r>
              <a:endParaRPr lang="de-DE" sz="1400" dirty="0"/>
            </a:p>
          </p:txBody>
        </p:sp>
        <p:sp>
          <p:nvSpPr>
            <p:cNvPr id="14" name="Textfeld 13"/>
            <p:cNvSpPr txBox="1"/>
            <p:nvPr/>
          </p:nvSpPr>
          <p:spPr>
            <a:xfrm>
              <a:off x="3362397" y="2123873"/>
              <a:ext cx="1055435" cy="307777"/>
            </a:xfrm>
            <a:prstGeom prst="rect">
              <a:avLst/>
            </a:prstGeom>
            <a:noFill/>
          </p:spPr>
          <p:txBody>
            <a:bodyPr wrap="square" rtlCol="0">
              <a:spAutoFit/>
            </a:bodyPr>
            <a:lstStyle/>
            <a:p>
              <a:r>
                <a:rPr lang="el-GR" sz="1400" dirty="0"/>
                <a:t>ξ=0.</a:t>
              </a:r>
              <a:r>
                <a:rPr lang="en-US" sz="1400" dirty="0"/>
                <a:t>05</a:t>
              </a:r>
              <a:endParaRPr lang="de-DE" sz="1400" dirty="0"/>
            </a:p>
          </p:txBody>
        </p:sp>
        <p:sp>
          <p:nvSpPr>
            <p:cNvPr id="15" name="Textfeld 14"/>
            <p:cNvSpPr txBox="1"/>
            <p:nvPr/>
          </p:nvSpPr>
          <p:spPr>
            <a:xfrm>
              <a:off x="6152237" y="2128912"/>
              <a:ext cx="1055435" cy="307777"/>
            </a:xfrm>
            <a:prstGeom prst="rect">
              <a:avLst/>
            </a:prstGeom>
            <a:noFill/>
          </p:spPr>
          <p:txBody>
            <a:bodyPr wrap="square" rtlCol="0">
              <a:spAutoFit/>
            </a:bodyPr>
            <a:lstStyle/>
            <a:p>
              <a:r>
                <a:rPr lang="el-GR" sz="1400" dirty="0"/>
                <a:t>ξ=0.</a:t>
              </a:r>
              <a:r>
                <a:rPr lang="en-US" sz="1400" dirty="0"/>
                <a:t>05</a:t>
              </a:r>
              <a:endParaRPr lang="de-DE" sz="1400" dirty="0"/>
            </a:p>
          </p:txBody>
        </p:sp>
      </p:grpSp>
      <p:sp>
        <p:nvSpPr>
          <p:cNvPr id="19" name="Rechteck 18"/>
          <p:cNvSpPr/>
          <p:nvPr/>
        </p:nvSpPr>
        <p:spPr>
          <a:xfrm>
            <a:off x="-242887" y="4039522"/>
            <a:ext cx="8624888" cy="815608"/>
          </a:xfrm>
          <a:prstGeom prst="rect">
            <a:avLst/>
          </a:prstGeom>
        </p:spPr>
        <p:txBody>
          <a:bodyPr wrap="square">
            <a:spAutoFit/>
          </a:bodyPr>
          <a:lstStyle/>
          <a:p>
            <a:pPr marL="628650"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For the case of SN, as </a:t>
            </a:r>
            <a:r>
              <a:rPr lang="el-GR" altLang="de-DE" sz="1200" dirty="0">
                <a:latin typeface="Arial" panose="020B0604020202020204" pitchFamily="34" charset="0"/>
                <a:cs typeface="Arial" panose="020B0604020202020204" pitchFamily="34" charset="0"/>
              </a:rPr>
              <a:t>ξ </a:t>
            </a:r>
            <a:r>
              <a:rPr lang="de-DE" altLang="de-DE" sz="1200" dirty="0" err="1">
                <a:latin typeface="Arial" panose="020B0604020202020204" pitchFamily="34" charset="0"/>
                <a:cs typeface="Arial" panose="020B0604020202020204" pitchFamily="34" charset="0"/>
              </a:rPr>
              <a:t>increases</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by</a:t>
            </a:r>
            <a:r>
              <a:rPr lang="de-DE" altLang="de-DE" sz="1200" dirty="0">
                <a:latin typeface="Arial" panose="020B0604020202020204" pitchFamily="34" charset="0"/>
                <a:cs typeface="Arial" panose="020B0604020202020204" pitchFamily="34" charset="0"/>
              </a:rPr>
              <a:t> x6 </a:t>
            </a:r>
            <a:r>
              <a:rPr lang="de-DE" altLang="de-DE" sz="1200" dirty="0" err="1">
                <a:latin typeface="Arial" panose="020B0604020202020204" pitchFamily="34" charset="0"/>
                <a:cs typeface="Arial" panose="020B0604020202020204" pitchFamily="34" charset="0"/>
              </a:rPr>
              <a:t>the</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helium</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and</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deuterium</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pressure</a:t>
            </a:r>
            <a:r>
              <a:rPr lang="de-DE" altLang="de-DE" sz="1200" dirty="0">
                <a:latin typeface="Arial" panose="020B0604020202020204" pitchFamily="34" charset="0"/>
                <a:cs typeface="Arial" panose="020B0604020202020204" pitchFamily="34" charset="0"/>
              </a:rPr>
              <a:t> in </a:t>
            </a:r>
            <a:r>
              <a:rPr lang="de-DE" altLang="de-DE" sz="1200" dirty="0" err="1">
                <a:latin typeface="Arial" panose="020B0604020202020204" pitchFamily="34" charset="0"/>
                <a:cs typeface="Arial" panose="020B0604020202020204" pitchFamily="34" charset="0"/>
              </a:rPr>
              <a:t>the</a:t>
            </a:r>
            <a:r>
              <a:rPr lang="de-DE" altLang="de-DE" sz="1200" dirty="0">
                <a:latin typeface="Arial" panose="020B0604020202020204" pitchFamily="34" charset="0"/>
                <a:cs typeface="Arial" panose="020B0604020202020204" pitchFamily="34" charset="0"/>
              </a:rPr>
              <a:t> sub-</a:t>
            </a:r>
            <a:r>
              <a:rPr lang="de-DE" altLang="de-DE" sz="1200" dirty="0" err="1">
                <a:latin typeface="Arial" panose="020B0604020202020204" pitchFamily="34" charset="0"/>
                <a:cs typeface="Arial" panose="020B0604020202020204" pitchFamily="34" charset="0"/>
              </a:rPr>
              <a:t>divertor</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decreases</a:t>
            </a:r>
            <a:r>
              <a:rPr lang="de-DE" altLang="de-DE" sz="1200" dirty="0">
                <a:latin typeface="Arial" panose="020B0604020202020204" pitchFamily="34" charset="0"/>
                <a:cs typeface="Arial" panose="020B0604020202020204" pitchFamily="34" charset="0"/>
              </a:rPr>
              <a:t> </a:t>
            </a:r>
            <a:r>
              <a:rPr lang="de-DE" altLang="de-DE" sz="1200" dirty="0" err="1">
                <a:latin typeface="Arial" panose="020B0604020202020204" pitchFamily="34" charset="0"/>
                <a:cs typeface="Arial" panose="020B0604020202020204" pitchFamily="34" charset="0"/>
              </a:rPr>
              <a:t>by</a:t>
            </a:r>
            <a:r>
              <a:rPr lang="de-DE" altLang="de-DE" sz="1200" dirty="0">
                <a:latin typeface="Arial" panose="020B0604020202020204" pitchFamily="34" charset="0"/>
                <a:cs typeface="Arial" panose="020B0604020202020204" pitchFamily="34" charset="0"/>
              </a:rPr>
              <a:t> ~x4 </a:t>
            </a:r>
            <a:r>
              <a:rPr lang="de-DE" altLang="de-DE" sz="1200" dirty="0" err="1">
                <a:latin typeface="Arial" panose="020B0604020202020204" pitchFamily="34" charset="0"/>
                <a:cs typeface="Arial" panose="020B0604020202020204" pitchFamily="34" charset="0"/>
              </a:rPr>
              <a:t>and</a:t>
            </a:r>
            <a:r>
              <a:rPr lang="de-DE" altLang="de-DE" sz="1200" dirty="0">
                <a:latin typeface="Arial" panose="020B0604020202020204" pitchFamily="34" charset="0"/>
                <a:cs typeface="Arial" panose="020B0604020202020204" pitchFamily="34" charset="0"/>
              </a:rPr>
              <a:t> ~x3 </a:t>
            </a:r>
            <a:r>
              <a:rPr lang="de-DE" altLang="de-DE" sz="1200" dirty="0" err="1">
                <a:latin typeface="Arial" panose="020B0604020202020204" pitchFamily="34" charset="0"/>
                <a:cs typeface="Arial" panose="020B0604020202020204" pitchFamily="34" charset="0"/>
              </a:rPr>
              <a:t>respectively</a:t>
            </a:r>
            <a:r>
              <a:rPr lang="de-DE" altLang="de-DE" sz="1200" dirty="0">
                <a:latin typeface="Arial" panose="020B0604020202020204" pitchFamily="34" charset="0"/>
                <a:cs typeface="Arial" panose="020B0604020202020204" pitchFamily="34" charset="0"/>
              </a:rPr>
              <a:t>.</a:t>
            </a:r>
            <a:r>
              <a:rPr lang="en-US" altLang="de-DE" sz="1200" dirty="0">
                <a:latin typeface="Arial" panose="020B0604020202020204" pitchFamily="34" charset="0"/>
                <a:cs typeface="Arial" panose="020B0604020202020204" pitchFamily="34" charset="0"/>
              </a:rPr>
              <a:t> For XD the corresponding values are </a:t>
            </a:r>
            <a:r>
              <a:rPr lang="de-DE" altLang="de-DE" sz="1200" dirty="0">
                <a:latin typeface="Arial" panose="020B0604020202020204" pitchFamily="34" charset="0"/>
                <a:cs typeface="Arial" panose="020B0604020202020204" pitchFamily="34" charset="0"/>
              </a:rPr>
              <a:t>~x4 and ~x2 </a:t>
            </a:r>
            <a:r>
              <a:rPr lang="de-DE" altLang="de-DE" sz="1200" dirty="0" err="1">
                <a:latin typeface="Arial" panose="020B0604020202020204" pitchFamily="34" charset="0"/>
                <a:cs typeface="Arial" panose="020B0604020202020204" pitchFamily="34" charset="0"/>
              </a:rPr>
              <a:t>respectively</a:t>
            </a:r>
            <a:r>
              <a:rPr lang="de-DE" altLang="de-DE" sz="1200" dirty="0">
                <a:latin typeface="Arial" panose="020B0604020202020204" pitchFamily="34" charset="0"/>
                <a:cs typeface="Arial" panose="020B0604020202020204" pitchFamily="34" charset="0"/>
              </a:rPr>
              <a:t>.</a:t>
            </a:r>
          </a:p>
          <a:p>
            <a:pPr marL="628650" lvl="1" indent="-180975" algn="just">
              <a:spcBef>
                <a:spcPct val="50000"/>
              </a:spcBef>
              <a:spcAft>
                <a:spcPts val="600"/>
              </a:spcAft>
              <a:buClr>
                <a:schemeClr val="accent1"/>
              </a:buClr>
              <a:buSzPct val="150000"/>
              <a:buFont typeface="Wingdings" panose="05000000000000000000" pitchFamily="2" charset="2"/>
              <a:buChar char="§"/>
            </a:pPr>
            <a:r>
              <a:rPr lang="en-US" altLang="de-DE" sz="1200" dirty="0">
                <a:latin typeface="Arial" panose="020B0604020202020204" pitchFamily="34" charset="0"/>
                <a:cs typeface="Arial" panose="020B0604020202020204" pitchFamily="34" charset="0"/>
              </a:rPr>
              <a:t>At the pumping port, the XD deuterium pressure is ~x1.2-1.7 higher compared to SN.</a:t>
            </a:r>
          </a:p>
        </p:txBody>
      </p:sp>
      <p:grpSp>
        <p:nvGrpSpPr>
          <p:cNvPr id="30" name="Gruppieren 29"/>
          <p:cNvGrpSpPr/>
          <p:nvPr/>
        </p:nvGrpSpPr>
        <p:grpSpPr>
          <a:xfrm>
            <a:off x="6910388" y="744183"/>
            <a:ext cx="1866731" cy="3254663"/>
            <a:chOff x="5024439" y="753708"/>
            <a:chExt cx="1866731" cy="3254663"/>
          </a:xfrm>
        </p:grpSpPr>
        <p:pic>
          <p:nvPicPr>
            <p:cNvPr id="21" name="Grafik 20"/>
            <p:cNvPicPr>
              <a:picLocks noChangeAspect="1"/>
            </p:cNvPicPr>
            <p:nvPr/>
          </p:nvPicPr>
          <p:blipFill rotWithShape="1">
            <a:blip r:embed="rId6" cstate="print">
              <a:extLst>
                <a:ext uri="{28A0092B-C50C-407E-A947-70E740481C1C}">
                  <a14:useLocalDpi xmlns:a14="http://schemas.microsoft.com/office/drawing/2010/main" val="0"/>
                </a:ext>
              </a:extLst>
            </a:blip>
            <a:srcRect l="4003" t="10380" r="10688" b="3445"/>
            <a:stretch/>
          </p:blipFill>
          <p:spPr>
            <a:xfrm>
              <a:off x="5024439" y="753708"/>
              <a:ext cx="1866731" cy="1622628"/>
            </a:xfrm>
            <a:prstGeom prst="rect">
              <a:avLst/>
            </a:prstGeom>
          </p:spPr>
        </p:pic>
        <p:pic>
          <p:nvPicPr>
            <p:cNvPr id="22" name="Grafik 21"/>
            <p:cNvPicPr>
              <a:picLocks noChangeAspect="1"/>
            </p:cNvPicPr>
            <p:nvPr/>
          </p:nvPicPr>
          <p:blipFill rotWithShape="1">
            <a:blip r:embed="rId7" cstate="print">
              <a:extLst>
                <a:ext uri="{28A0092B-C50C-407E-A947-70E740481C1C}">
                  <a14:useLocalDpi xmlns:a14="http://schemas.microsoft.com/office/drawing/2010/main" val="0"/>
                </a:ext>
              </a:extLst>
            </a:blip>
            <a:srcRect l="4163" t="10021" r="10847" b="3624"/>
            <a:stretch/>
          </p:blipFill>
          <p:spPr>
            <a:xfrm>
              <a:off x="5024439" y="2413001"/>
              <a:ext cx="1824734" cy="1595370"/>
            </a:xfrm>
            <a:prstGeom prst="rect">
              <a:avLst/>
            </a:prstGeom>
          </p:spPr>
        </p:pic>
        <p:sp>
          <p:nvSpPr>
            <p:cNvPr id="25" name="Textfeld 24"/>
            <p:cNvSpPr txBox="1"/>
            <p:nvPr/>
          </p:nvSpPr>
          <p:spPr>
            <a:xfrm>
              <a:off x="5219742" y="1884313"/>
              <a:ext cx="1156766" cy="301399"/>
            </a:xfrm>
            <a:prstGeom prst="rect">
              <a:avLst/>
            </a:prstGeom>
            <a:noFill/>
          </p:spPr>
          <p:txBody>
            <a:bodyPr wrap="square" rtlCol="0">
              <a:spAutoFit/>
            </a:bodyPr>
            <a:lstStyle/>
            <a:p>
              <a:r>
                <a:rPr lang="el-GR" sz="1400" dirty="0"/>
                <a:t>ξ=0.05</a:t>
              </a:r>
              <a:endParaRPr lang="de-DE" sz="1400" dirty="0"/>
            </a:p>
          </p:txBody>
        </p:sp>
        <p:sp>
          <p:nvSpPr>
            <p:cNvPr id="27" name="Textfeld 26"/>
            <p:cNvSpPr txBox="1"/>
            <p:nvPr/>
          </p:nvSpPr>
          <p:spPr>
            <a:xfrm>
              <a:off x="5219742" y="3540890"/>
              <a:ext cx="1156766" cy="301399"/>
            </a:xfrm>
            <a:prstGeom prst="rect">
              <a:avLst/>
            </a:prstGeom>
            <a:noFill/>
          </p:spPr>
          <p:txBody>
            <a:bodyPr wrap="square" rtlCol="0">
              <a:spAutoFit/>
            </a:bodyPr>
            <a:lstStyle/>
            <a:p>
              <a:r>
                <a:rPr lang="el-GR" sz="1400" dirty="0"/>
                <a:t>ξ=0.3</a:t>
              </a:r>
              <a:endParaRPr lang="de-DE" sz="1400" dirty="0"/>
            </a:p>
          </p:txBody>
        </p:sp>
      </p:grpSp>
      <p:grpSp>
        <p:nvGrpSpPr>
          <p:cNvPr id="29" name="Gruppieren 28"/>
          <p:cNvGrpSpPr/>
          <p:nvPr/>
        </p:nvGrpSpPr>
        <p:grpSpPr>
          <a:xfrm>
            <a:off x="4978729" y="714374"/>
            <a:ext cx="1869748" cy="3286126"/>
            <a:chOff x="7021841" y="728661"/>
            <a:chExt cx="1869748" cy="3286126"/>
          </a:xfrm>
        </p:grpSpPr>
        <p:pic>
          <p:nvPicPr>
            <p:cNvPr id="23" name="Grafik 22"/>
            <p:cNvPicPr>
              <a:picLocks noChangeAspect="1"/>
            </p:cNvPicPr>
            <p:nvPr/>
          </p:nvPicPr>
          <p:blipFill rotWithShape="1">
            <a:blip r:embed="rId8" cstate="print">
              <a:extLst>
                <a:ext uri="{28A0092B-C50C-407E-A947-70E740481C1C}">
                  <a14:useLocalDpi xmlns:a14="http://schemas.microsoft.com/office/drawing/2010/main" val="0"/>
                </a:ext>
              </a:extLst>
            </a:blip>
            <a:srcRect l="4242" t="10021" r="11086" b="3266"/>
            <a:stretch/>
          </p:blipFill>
          <p:spPr>
            <a:xfrm>
              <a:off x="7021841" y="728661"/>
              <a:ext cx="1869748" cy="1647675"/>
            </a:xfrm>
            <a:prstGeom prst="rect">
              <a:avLst/>
            </a:prstGeom>
          </p:spPr>
        </p:pic>
        <p:pic>
          <p:nvPicPr>
            <p:cNvPr id="24" name="Grafik 23"/>
            <p:cNvPicPr>
              <a:picLocks noChangeAspect="1"/>
            </p:cNvPicPr>
            <p:nvPr/>
          </p:nvPicPr>
          <p:blipFill rotWithShape="1">
            <a:blip r:embed="rId9" cstate="print">
              <a:extLst>
                <a:ext uri="{28A0092B-C50C-407E-A947-70E740481C1C}">
                  <a14:useLocalDpi xmlns:a14="http://schemas.microsoft.com/office/drawing/2010/main" val="0"/>
                </a:ext>
              </a:extLst>
            </a:blip>
            <a:srcRect l="4401" t="9933" r="11006" b="3445"/>
            <a:stretch/>
          </p:blipFill>
          <p:spPr>
            <a:xfrm>
              <a:off x="7047756" y="2416196"/>
              <a:ext cx="1814217" cy="1598591"/>
            </a:xfrm>
            <a:prstGeom prst="rect">
              <a:avLst/>
            </a:prstGeom>
          </p:spPr>
        </p:pic>
        <p:sp>
          <p:nvSpPr>
            <p:cNvPr id="26" name="Textfeld 25"/>
            <p:cNvSpPr txBox="1"/>
            <p:nvPr/>
          </p:nvSpPr>
          <p:spPr>
            <a:xfrm>
              <a:off x="7233484" y="1866770"/>
              <a:ext cx="1156766" cy="301399"/>
            </a:xfrm>
            <a:prstGeom prst="rect">
              <a:avLst/>
            </a:prstGeom>
            <a:noFill/>
          </p:spPr>
          <p:txBody>
            <a:bodyPr wrap="square" rtlCol="0">
              <a:spAutoFit/>
            </a:bodyPr>
            <a:lstStyle/>
            <a:p>
              <a:r>
                <a:rPr lang="el-GR" sz="1400" dirty="0"/>
                <a:t>ξ=0.05</a:t>
              </a:r>
              <a:endParaRPr lang="de-DE" sz="1400" dirty="0"/>
            </a:p>
          </p:txBody>
        </p:sp>
        <p:sp>
          <p:nvSpPr>
            <p:cNvPr id="28" name="Textfeld 27"/>
            <p:cNvSpPr txBox="1"/>
            <p:nvPr/>
          </p:nvSpPr>
          <p:spPr>
            <a:xfrm>
              <a:off x="7233484" y="3511184"/>
              <a:ext cx="1156766" cy="301399"/>
            </a:xfrm>
            <a:prstGeom prst="rect">
              <a:avLst/>
            </a:prstGeom>
            <a:noFill/>
          </p:spPr>
          <p:txBody>
            <a:bodyPr wrap="square" rtlCol="0">
              <a:spAutoFit/>
            </a:bodyPr>
            <a:lstStyle/>
            <a:p>
              <a:r>
                <a:rPr lang="el-GR" sz="1400" dirty="0"/>
                <a:t>ξ=0.3</a:t>
              </a:r>
              <a:endParaRPr lang="de-DE" sz="1400" dirty="0"/>
            </a:p>
          </p:txBody>
        </p:sp>
      </p:grpSp>
      <p:sp>
        <p:nvSpPr>
          <p:cNvPr id="3" name="Titel 2"/>
          <p:cNvSpPr>
            <a:spLocks noGrp="1"/>
          </p:cNvSpPr>
          <p:nvPr>
            <p:ph type="title"/>
          </p:nvPr>
        </p:nvSpPr>
        <p:spPr/>
        <p:txBody>
          <a:bodyPr/>
          <a:lstStyle/>
          <a:p>
            <a:r>
              <a:rPr lang="fr-FR" dirty="0" err="1"/>
              <a:t>Comparison</a:t>
            </a:r>
            <a:r>
              <a:rPr lang="fr-FR" dirty="0"/>
              <a:t> SN vs XD for </a:t>
            </a:r>
            <a:r>
              <a:rPr lang="el-GR" dirty="0"/>
              <a:t>Γ</a:t>
            </a:r>
            <a:r>
              <a:rPr lang="el-GR" baseline="30000" dirty="0"/>
              <a:t>+</a:t>
            </a:r>
            <a:r>
              <a:rPr lang="el-GR" dirty="0"/>
              <a:t> </a:t>
            </a:r>
            <a:r>
              <a:rPr lang="fr-FR" dirty="0"/>
              <a:t>(3)</a:t>
            </a:r>
            <a:endParaRPr lang="de-DE" dirty="0"/>
          </a:p>
        </p:txBody>
      </p:sp>
    </p:spTree>
    <p:extLst>
      <p:ext uri="{BB962C8B-B14F-4D97-AF65-F5344CB8AC3E}">
        <p14:creationId xmlns:p14="http://schemas.microsoft.com/office/powerpoint/2010/main" val="167285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3207" y="103927"/>
            <a:ext cx="8416887" cy="342900"/>
          </a:xfrm>
        </p:spPr>
        <p:txBody>
          <a:bodyPr/>
          <a:lstStyle/>
          <a:p>
            <a:r>
              <a:rPr lang="en-GB" dirty="0"/>
              <a:t>Work for 2024 (</a:t>
            </a:r>
            <a:r>
              <a:rPr lang="en-US" altLang="en-DE" dirty="0"/>
              <a:t>PWIE-SP D.4.T-T004-D001</a:t>
            </a:r>
            <a:r>
              <a:rPr lang="en-GB" dirty="0"/>
              <a:t>)</a:t>
            </a:r>
            <a:endParaRPr lang="de-DE" dirty="0"/>
          </a:p>
        </p:txBody>
      </p:sp>
      <p:sp>
        <p:nvSpPr>
          <p:cNvPr id="4" name="Fußzeilenplatzhalter 3"/>
          <p:cNvSpPr>
            <a:spLocks noGrp="1"/>
          </p:cNvSpPr>
          <p:nvPr>
            <p:ph type="ftr" sz="quarter" idx="11"/>
          </p:nvPr>
        </p:nvSpPr>
        <p:spPr/>
        <p:txBody>
          <a:bodyPr/>
          <a:lstStyle/>
          <a:p>
            <a:pPr algn="r"/>
            <a:r>
              <a:rPr lang="en-GB" dirty="0"/>
              <a:t> S. Varoutis | WP PWIE Midterm Meeting 2024 | Finland | 9-11 Apr. 2024 | Page </a:t>
            </a:r>
            <a:fld id="{6A6D9FA1-99C7-4910-8E32-B85D378B0060}" type="slidenum">
              <a:rPr lang="en-GB" smtClean="0"/>
              <a:pPr algn="r"/>
              <a:t>22</a:t>
            </a:fld>
            <a:endParaRPr lang="en-GB" dirty="0"/>
          </a:p>
        </p:txBody>
      </p:sp>
      <p:sp>
        <p:nvSpPr>
          <p:cNvPr id="5" name="Rechteck 7"/>
          <p:cNvSpPr>
            <a:spLocks noChangeArrowheads="1"/>
          </p:cNvSpPr>
          <p:nvPr/>
        </p:nvSpPr>
        <p:spPr bwMode="auto">
          <a:xfrm>
            <a:off x="1" y="646112"/>
            <a:ext cx="8826144" cy="39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eaLnBrk="1" hangingPunct="1">
              <a:spcBef>
                <a:spcPct val="50000"/>
              </a:spcBef>
              <a:spcAft>
                <a:spcPts val="300"/>
              </a:spcAft>
              <a:buClr>
                <a:schemeClr val="accent1"/>
              </a:buClr>
              <a:buSzPct val="150000"/>
              <a:buFont typeface="Wingdings" panose="05000000000000000000" pitchFamily="2" charset="2"/>
              <a:buChar char="§"/>
            </a:pPr>
            <a:r>
              <a:rPr lang="en-US" sz="1200" dirty="0">
                <a:solidFill>
                  <a:srgbClr val="000000"/>
                </a:solidFill>
                <a:ea typeface="SimSun" panose="02010600030101010101" pitchFamily="2" charset="-122"/>
                <a:cs typeface="Arial" panose="020B0604020202020204" pitchFamily="34" charset="0"/>
              </a:rPr>
              <a:t>For 2024, the DIVGAS code will be applied to study the 3D effects (poloidal/toroidal leakages) on the pumping efficiency of the latest DEMO divertor design. </a:t>
            </a:r>
          </a:p>
          <a:p>
            <a:pPr lvl="1" algn="just" eaLnBrk="1" hangingPunct="1">
              <a:spcBef>
                <a:spcPct val="50000"/>
              </a:spcBef>
              <a:spcAft>
                <a:spcPts val="600"/>
              </a:spcAft>
              <a:buClr>
                <a:schemeClr val="accent1"/>
              </a:buClr>
              <a:buSzPct val="150000"/>
              <a:buFont typeface="Wingdings" panose="05000000000000000000" pitchFamily="2" charset="2"/>
              <a:buChar char="§"/>
            </a:pPr>
            <a:r>
              <a:rPr lang="en-US" sz="1200" dirty="0">
                <a:solidFill>
                  <a:srgbClr val="000000"/>
                </a:solidFill>
                <a:ea typeface="SimSun" panose="02010600030101010101" pitchFamily="2" charset="-122"/>
                <a:cs typeface="Arial" panose="020B0604020202020204" pitchFamily="34" charset="0"/>
              </a:rPr>
              <a:t>The above study will be based on a reference plasma scenario of SN magnetic configuration, which has been provided by Fabio </a:t>
            </a:r>
            <a:r>
              <a:rPr lang="en-US" sz="1200" dirty="0" err="1">
                <a:solidFill>
                  <a:srgbClr val="000000"/>
                </a:solidFill>
                <a:ea typeface="SimSun" panose="02010600030101010101" pitchFamily="2" charset="-122"/>
                <a:cs typeface="Arial" panose="020B0604020202020204" pitchFamily="34" charset="0"/>
              </a:rPr>
              <a:t>Subba</a:t>
            </a:r>
            <a:r>
              <a:rPr lang="en-US" sz="1200" dirty="0">
                <a:solidFill>
                  <a:srgbClr val="000000"/>
                </a:solidFill>
                <a:ea typeface="SimSun" panose="02010600030101010101" pitchFamily="2" charset="-122"/>
                <a:cs typeface="Arial" panose="020B0604020202020204" pitchFamily="34" charset="0"/>
              </a:rPr>
              <a:t> (email 14/07/2022).</a:t>
            </a:r>
          </a:p>
          <a:p>
            <a:pPr lvl="1" algn="just" eaLnBrk="1" hangingPunct="1">
              <a:spcBef>
                <a:spcPct val="50000"/>
              </a:spcBef>
              <a:spcAft>
                <a:spcPts val="600"/>
              </a:spcAft>
              <a:buClr>
                <a:schemeClr val="accent1"/>
              </a:buClr>
              <a:buSzPct val="150000"/>
              <a:buFont typeface="Wingdings" panose="05000000000000000000" pitchFamily="2" charset="2"/>
              <a:buChar char="§"/>
            </a:pPr>
            <a:endParaRPr lang="en-US" sz="1200" dirty="0">
              <a:solidFill>
                <a:srgbClr val="000000"/>
              </a:solidFill>
              <a:ea typeface="SimSun" panose="02010600030101010101" pitchFamily="2" charset="-122"/>
              <a:cs typeface="Arial" panose="020B0604020202020204" pitchFamily="34" charset="0"/>
            </a:endParaRPr>
          </a:p>
          <a:p>
            <a:pPr lvl="1" algn="just" eaLnBrk="1" hangingPunct="1">
              <a:spcBef>
                <a:spcPct val="50000"/>
              </a:spcBef>
              <a:spcAft>
                <a:spcPts val="600"/>
              </a:spcAft>
              <a:buClr>
                <a:schemeClr val="accent1"/>
              </a:buClr>
              <a:buSzPct val="150000"/>
              <a:buFont typeface="Wingdings" panose="05000000000000000000" pitchFamily="2" charset="2"/>
              <a:buChar char="§"/>
            </a:pPr>
            <a:endParaRPr lang="en-US" sz="1200" dirty="0">
              <a:solidFill>
                <a:srgbClr val="000000"/>
              </a:solidFill>
              <a:ea typeface="SimSun" panose="02010600030101010101" pitchFamily="2" charset="-122"/>
              <a:cs typeface="Arial" panose="020B0604020202020204" pitchFamily="34" charset="0"/>
            </a:endParaRPr>
          </a:p>
          <a:p>
            <a:pPr marL="179387" lvl="1" indent="0" algn="just" eaLnBrk="1" hangingPunct="1">
              <a:spcBef>
                <a:spcPct val="50000"/>
              </a:spcBef>
              <a:spcAft>
                <a:spcPts val="600"/>
              </a:spcAft>
              <a:buClr>
                <a:schemeClr val="accent1"/>
              </a:buClr>
              <a:buSzPct val="150000"/>
              <a:buNone/>
            </a:pPr>
            <a:endParaRPr lang="en-US" sz="1200" dirty="0">
              <a:solidFill>
                <a:srgbClr val="000000"/>
              </a:solidFill>
              <a:ea typeface="SimSun" panose="02010600030101010101" pitchFamily="2" charset="-122"/>
              <a:cs typeface="Arial" panose="020B0604020202020204" pitchFamily="34" charset="0"/>
            </a:endParaRPr>
          </a:p>
          <a:p>
            <a:pPr lvl="1" algn="just" eaLnBrk="1" hangingPunct="1">
              <a:spcBef>
                <a:spcPct val="50000"/>
              </a:spcBef>
              <a:spcAft>
                <a:spcPts val="600"/>
              </a:spcAft>
              <a:buClr>
                <a:schemeClr val="accent1"/>
              </a:buClr>
              <a:buSzPct val="150000"/>
              <a:buFont typeface="Wingdings" panose="05000000000000000000" pitchFamily="2" charset="2"/>
              <a:buChar char="§"/>
            </a:pPr>
            <a:endParaRPr lang="en-US" sz="1200" dirty="0">
              <a:solidFill>
                <a:srgbClr val="000000"/>
              </a:solidFill>
              <a:ea typeface="SimSun" panose="02010600030101010101" pitchFamily="2" charset="-122"/>
              <a:cs typeface="Arial" panose="020B0604020202020204" pitchFamily="34" charset="0"/>
            </a:endParaRPr>
          </a:p>
          <a:p>
            <a:pPr marL="179387" lvl="1" indent="0" algn="just" eaLnBrk="1" hangingPunct="1">
              <a:spcBef>
                <a:spcPct val="50000"/>
              </a:spcBef>
              <a:spcAft>
                <a:spcPts val="600"/>
              </a:spcAft>
              <a:buClr>
                <a:schemeClr val="accent1"/>
              </a:buClr>
              <a:buSzPct val="150000"/>
              <a:buNone/>
            </a:pPr>
            <a:endParaRPr lang="en-US" sz="1200" dirty="0">
              <a:solidFill>
                <a:srgbClr val="000000"/>
              </a:solidFill>
              <a:ea typeface="SimSun" panose="02010600030101010101" pitchFamily="2" charset="-122"/>
              <a:cs typeface="Arial" panose="020B0604020202020204" pitchFamily="34" charset="0"/>
            </a:endParaRPr>
          </a:p>
          <a:p>
            <a:pPr lvl="1" algn="just" eaLnBrk="1" hangingPunct="1">
              <a:spcBef>
                <a:spcPct val="50000"/>
              </a:spcBef>
              <a:spcAft>
                <a:spcPts val="600"/>
              </a:spcAft>
              <a:buClr>
                <a:schemeClr val="accent1"/>
              </a:buClr>
              <a:buSzPct val="150000"/>
              <a:buFont typeface="Wingdings" panose="05000000000000000000" pitchFamily="2" charset="2"/>
              <a:buChar char="§"/>
            </a:pPr>
            <a:endParaRPr lang="en-US" sz="1200" dirty="0">
              <a:solidFill>
                <a:srgbClr val="000000"/>
              </a:solidFill>
              <a:ea typeface="SimSun" panose="02010600030101010101" pitchFamily="2" charset="-122"/>
              <a:cs typeface="Arial" panose="020B0604020202020204" pitchFamily="34" charset="0"/>
            </a:endParaRPr>
          </a:p>
          <a:p>
            <a:pPr lvl="1" algn="just" eaLnBrk="1" hangingPunct="1">
              <a:spcBef>
                <a:spcPct val="50000"/>
              </a:spcBef>
              <a:spcAft>
                <a:spcPts val="600"/>
              </a:spcAft>
              <a:buClr>
                <a:schemeClr val="accent1"/>
              </a:buClr>
              <a:buSzPct val="150000"/>
              <a:buFont typeface="Wingdings" panose="05000000000000000000" pitchFamily="2" charset="2"/>
              <a:buChar char="§"/>
            </a:pPr>
            <a:r>
              <a:rPr lang="en-US" sz="1200" dirty="0">
                <a:solidFill>
                  <a:srgbClr val="000000"/>
                </a:solidFill>
                <a:ea typeface="SimSun" panose="02010600030101010101" pitchFamily="2" charset="-122"/>
                <a:cs typeface="Arial" panose="020B0604020202020204" pitchFamily="34" charset="0"/>
              </a:rPr>
              <a:t>A parametric analysis will be performed assuming different pumping speed scenarios, based on the current pumping system design (the range of pumping probability will be narrowed down in order to reduce the computational effort).</a:t>
            </a:r>
          </a:p>
          <a:p>
            <a:pPr lvl="1" algn="just" eaLnBrk="1" hangingPunct="1">
              <a:spcBef>
                <a:spcPct val="50000"/>
              </a:spcBef>
              <a:spcAft>
                <a:spcPts val="600"/>
              </a:spcAft>
              <a:buClr>
                <a:schemeClr val="accent1"/>
              </a:buClr>
              <a:buSzPct val="150000"/>
              <a:buFont typeface="Wingdings" panose="05000000000000000000" pitchFamily="2" charset="2"/>
              <a:buChar char="§"/>
            </a:pPr>
            <a:r>
              <a:rPr lang="en-US" sz="1200" dirty="0">
                <a:solidFill>
                  <a:srgbClr val="000000"/>
                </a:solidFill>
                <a:ea typeface="SimSun" panose="02010600030101010101" pitchFamily="2" charset="-122"/>
                <a:cs typeface="Arial" panose="020B0604020202020204" pitchFamily="34" charset="0"/>
              </a:rPr>
              <a:t>Ongoing work on the simplification of the original 3D CAD model.</a:t>
            </a:r>
          </a:p>
        </p:txBody>
      </p:sp>
      <p:sp>
        <p:nvSpPr>
          <p:cNvPr id="6" name="TextBox 5">
            <a:extLst>
              <a:ext uri="{FF2B5EF4-FFF2-40B4-BE49-F238E27FC236}">
                <a16:creationId xmlns:a16="http://schemas.microsoft.com/office/drawing/2014/main" id="{77A6874F-4E4B-B19E-AD0A-B6456439B577}"/>
              </a:ext>
            </a:extLst>
          </p:cNvPr>
          <p:cNvSpPr txBox="1"/>
          <p:nvPr/>
        </p:nvSpPr>
        <p:spPr>
          <a:xfrm>
            <a:off x="-272015" y="2179937"/>
            <a:ext cx="5149149" cy="1184940"/>
          </a:xfrm>
          <a:prstGeom prst="rect">
            <a:avLst/>
          </a:prstGeom>
          <a:noFill/>
        </p:spPr>
        <p:txBody>
          <a:bodyPr wrap="square">
            <a:spAutoFit/>
          </a:bodyPr>
          <a:lstStyle/>
          <a:p>
            <a:pPr marL="628650" lvl="1" indent="-171450" algn="just">
              <a:spcBef>
                <a:spcPct val="50000"/>
              </a:spcBef>
              <a:spcAft>
                <a:spcPts val="600"/>
              </a:spcAft>
              <a:buClr>
                <a:schemeClr val="accent1"/>
              </a:buClr>
              <a:buSzPct val="150000"/>
              <a:buFont typeface="Wingdings" panose="05000000000000000000" pitchFamily="2" charset="2"/>
              <a:buChar char="§"/>
            </a:pPr>
            <a:r>
              <a:rPr lang="en-US" sz="1200" dirty="0">
                <a:solidFill>
                  <a:srgbClr val="000000"/>
                </a:solidFill>
                <a:latin typeface="Arial" panose="020B0604020202020204" pitchFamily="34" charset="0"/>
                <a:ea typeface="SimSun" panose="02010600030101010101" pitchFamily="2" charset="-122"/>
                <a:cs typeface="Arial" panose="020B0604020202020204" pitchFamily="34" charset="0"/>
              </a:rPr>
              <a:t>After contacting the responsible officer of WPDIV for the divertor configuration (Jeong-Ha You), the latest SN divertor geometry has been provided and is available under the IDM link:</a:t>
            </a:r>
            <a:r>
              <a:rPr lang="en-US" sz="1200"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en-US" sz="1200" i="1" dirty="0">
                <a:solidFill>
                  <a:schemeClr val="accent1"/>
                </a:solidFill>
                <a:latin typeface="Calibri" panose="020F0502020204030204" pitchFamily="34" charset="0"/>
                <a:ea typeface="SimSun" panose="02010600030101010101" pitchFamily="2" charset="-122"/>
                <a:cs typeface="Arial" panose="020B0604020202020204" pitchFamily="34" charset="0"/>
                <a:hlinkClick r:id="rId2"/>
              </a:rPr>
              <a:t>https://idm.euro-fusion.org/?uid=2PPMQB</a:t>
            </a:r>
            <a:endParaRPr lang="en-DE" sz="1200"/>
          </a:p>
          <a:p>
            <a:pPr marL="628650" lvl="1" indent="-171450" algn="just" eaLnBrk="1" hangingPunct="1">
              <a:spcBef>
                <a:spcPct val="50000"/>
              </a:spcBef>
              <a:spcAft>
                <a:spcPts val="600"/>
              </a:spcAft>
              <a:buClr>
                <a:schemeClr val="accent1"/>
              </a:buClr>
              <a:buSzPct val="150000"/>
              <a:buFont typeface="Wingdings" panose="05000000000000000000" pitchFamily="2" charset="2"/>
              <a:buChar char="§"/>
            </a:pPr>
            <a:endParaRPr lang="en-US" sz="1200" dirty="0">
              <a:solidFill>
                <a:srgbClr val="000000"/>
              </a:solidFill>
              <a:latin typeface="Arial" panose="020B0604020202020204" pitchFamily="34" charset="0"/>
              <a:ea typeface="SimSun" panose="02010600030101010101" pitchFamily="2" charset="-122"/>
              <a:cs typeface="Arial" panose="020B0604020202020204" pitchFamily="34" charset="0"/>
            </a:endParaRPr>
          </a:p>
        </p:txBody>
      </p:sp>
      <p:pic>
        <p:nvPicPr>
          <p:cNvPr id="10" name="Grafik 9">
            <a:extLst>
              <a:ext uri="{FF2B5EF4-FFF2-40B4-BE49-F238E27FC236}">
                <a16:creationId xmlns:a16="http://schemas.microsoft.com/office/drawing/2014/main" id="{F2B7BE86-74B7-C0BB-1FF7-F63A1BBE6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320" y="1619166"/>
            <a:ext cx="3830638" cy="2031904"/>
          </a:xfrm>
          <a:prstGeom prst="rect">
            <a:avLst/>
          </a:prstGeom>
        </p:spPr>
      </p:pic>
    </p:spTree>
    <p:extLst>
      <p:ext uri="{BB962C8B-B14F-4D97-AF65-F5344CB8AC3E}">
        <p14:creationId xmlns:p14="http://schemas.microsoft.com/office/powerpoint/2010/main" val="2251745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Summary</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23</a:t>
            </a:fld>
            <a:endParaRPr lang="en-GB" dirty="0"/>
          </a:p>
        </p:txBody>
      </p:sp>
      <p:sp>
        <p:nvSpPr>
          <p:cNvPr id="5" name="Rechteck 7"/>
          <p:cNvSpPr>
            <a:spLocks noChangeArrowheads="1"/>
          </p:cNvSpPr>
          <p:nvPr/>
        </p:nvSpPr>
        <p:spPr bwMode="auto">
          <a:xfrm>
            <a:off x="0" y="1093787"/>
            <a:ext cx="8950325" cy="226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eaLnBrk="1" hangingPunct="1">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DIVGAS code has been upgraded in terms of physics, considering the A&amp;M processes, magnetic field and advance gas-surface interaction models. The DIVGAS code has been accelerated using GPUs.</a:t>
            </a:r>
          </a:p>
          <a:p>
            <a:pPr lvl="1" algn="just" eaLnBrk="1" hangingPunct="1">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new DIVGAS code has been exploited for building-up the albedo database for SN and XD </a:t>
            </a:r>
            <a:r>
              <a:rPr lang="en-US" altLang="de-DE" sz="1200" dirty="0" err="1">
                <a:cs typeface="Arial" panose="020B0604020202020204" pitchFamily="34" charset="0"/>
              </a:rPr>
              <a:t>divertors</a:t>
            </a:r>
            <a:r>
              <a:rPr lang="en-US" altLang="de-DE" sz="1200" dirty="0">
                <a:cs typeface="Arial" panose="020B0604020202020204" pitchFamily="34" charset="0"/>
              </a:rPr>
              <a:t>. All the DIVGAS simulations are based on corresponding ITER-SOLPS plasma simulations. </a:t>
            </a:r>
          </a:p>
          <a:p>
            <a:pPr lvl="1" algn="just" eaLnBrk="1" hangingPunct="1">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main outcome from the comparison between SN and XD </a:t>
            </a:r>
            <a:r>
              <a:rPr lang="en-US" altLang="de-DE" sz="1200" dirty="0" err="1">
                <a:cs typeface="Arial" panose="020B0604020202020204" pitchFamily="34" charset="0"/>
              </a:rPr>
              <a:t>divertors</a:t>
            </a:r>
            <a:r>
              <a:rPr lang="en-US" altLang="de-DE" sz="1200" dirty="0">
                <a:cs typeface="Arial" panose="020B0604020202020204" pitchFamily="34" charset="0"/>
              </a:rPr>
              <a:t> is that XD performs better in terms of pumping efficiency</a:t>
            </a:r>
            <a:r>
              <a:rPr lang="el-GR" altLang="de-DE" sz="1200" dirty="0">
                <a:cs typeface="Arial" panose="020B0604020202020204" pitchFamily="34" charset="0"/>
              </a:rPr>
              <a:t> (</a:t>
            </a:r>
            <a:r>
              <a:rPr lang="de-DE" altLang="de-DE" sz="1200" dirty="0" err="1">
                <a:cs typeface="Arial" panose="020B0604020202020204" pitchFamily="34" charset="0"/>
              </a:rPr>
              <a:t>considering</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negative </a:t>
            </a:r>
            <a:r>
              <a:rPr lang="de-DE" altLang="de-DE" sz="1200" dirty="0" err="1">
                <a:cs typeface="Arial" panose="020B0604020202020204" pitchFamily="34" charset="0"/>
              </a:rPr>
              <a:t>effect</a:t>
            </a:r>
            <a:r>
              <a:rPr lang="de-DE" altLang="de-DE" sz="1200" dirty="0">
                <a:cs typeface="Arial" panose="020B0604020202020204" pitchFamily="34" charset="0"/>
              </a:rPr>
              <a:t> </a:t>
            </a:r>
            <a:r>
              <a:rPr lang="de-DE" altLang="de-DE" sz="1200" dirty="0" err="1">
                <a:cs typeface="Arial" panose="020B0604020202020204" pitchFamily="34" charset="0"/>
              </a:rPr>
              <a:t>of</a:t>
            </a:r>
            <a:r>
              <a:rPr lang="de-DE" altLang="de-DE" sz="1200" dirty="0">
                <a:cs typeface="Arial" panose="020B0604020202020204" pitchFamily="34" charset="0"/>
              </a:rPr>
              <a:t> </a:t>
            </a:r>
            <a:r>
              <a:rPr lang="de-DE" altLang="de-DE" sz="1200" dirty="0" err="1">
                <a:cs typeface="Arial" panose="020B0604020202020204" pitchFamily="34" charset="0"/>
              </a:rPr>
              <a:t>the</a:t>
            </a:r>
            <a:r>
              <a:rPr lang="de-DE" altLang="de-DE" sz="1200" dirty="0">
                <a:cs typeface="Arial" panose="020B0604020202020204" pitchFamily="34" charset="0"/>
              </a:rPr>
              <a:t> </a:t>
            </a:r>
            <a:r>
              <a:rPr lang="de-DE" altLang="de-DE" sz="1200" dirty="0" err="1">
                <a:cs typeface="Arial" panose="020B0604020202020204" pitchFamily="34" charset="0"/>
              </a:rPr>
              <a:t>neutron</a:t>
            </a:r>
            <a:r>
              <a:rPr lang="de-DE" altLang="de-DE" sz="1200" dirty="0">
                <a:cs typeface="Arial" panose="020B0604020202020204" pitchFamily="34" charset="0"/>
              </a:rPr>
              <a:t> </a:t>
            </a:r>
            <a:r>
              <a:rPr lang="de-DE" altLang="de-DE" sz="1200" dirty="0" err="1">
                <a:cs typeface="Arial" panose="020B0604020202020204" pitchFamily="34" charset="0"/>
              </a:rPr>
              <a:t>shields</a:t>
            </a:r>
            <a:r>
              <a:rPr lang="el-GR" altLang="de-DE" sz="1200" dirty="0">
                <a:cs typeface="Arial" panose="020B0604020202020204" pitchFamily="34" charset="0"/>
              </a:rPr>
              <a:t>)</a:t>
            </a:r>
            <a:r>
              <a:rPr lang="en-US" altLang="de-DE" sz="1200" dirty="0">
                <a:cs typeface="Arial" panose="020B0604020202020204" pitchFamily="34" charset="0"/>
              </a:rPr>
              <a:t>. Lower albedos should be considered in plasma simulations, compared to the SN case. </a:t>
            </a:r>
          </a:p>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For a given pumping probability </a:t>
            </a:r>
            <a:r>
              <a:rPr lang="el-GR" altLang="de-DE" sz="1200" dirty="0">
                <a:cs typeface="Arial" panose="020B0604020202020204" pitchFamily="34" charset="0"/>
              </a:rPr>
              <a:t>ξ, </a:t>
            </a:r>
            <a:r>
              <a:rPr lang="de-DE" altLang="de-DE" sz="1200" dirty="0" err="1">
                <a:cs typeface="Arial" panose="020B0604020202020204" pitchFamily="34" charset="0"/>
              </a:rPr>
              <a:t>the</a:t>
            </a:r>
            <a:r>
              <a:rPr lang="en-US" altLang="de-DE" sz="1200" dirty="0">
                <a:cs typeface="Arial" panose="020B0604020202020204" pitchFamily="34" charset="0"/>
              </a:rPr>
              <a:t> albedo for each specie varies significantly. We confirm that the assumption of having the same albedo for all species, is not realistic. Thus, the albedo values should be extracted from the provided database. </a:t>
            </a:r>
          </a:p>
        </p:txBody>
      </p:sp>
      <p:pic>
        <p:nvPicPr>
          <p:cNvPr id="3" name="Grafik 2">
            <a:extLst>
              <a:ext uri="{FF2B5EF4-FFF2-40B4-BE49-F238E27FC236}">
                <a16:creationId xmlns:a16="http://schemas.microsoft.com/office/drawing/2014/main" id="{B6DA820E-D2C2-23DC-A97E-637DDA128BF3}"/>
              </a:ext>
            </a:extLst>
          </p:cNvPr>
          <p:cNvPicPr>
            <a:picLocks noChangeAspect="1"/>
          </p:cNvPicPr>
          <p:nvPr/>
        </p:nvPicPr>
        <p:blipFill>
          <a:blip r:embed="rId2"/>
          <a:stretch>
            <a:fillRect/>
          </a:stretch>
        </p:blipFill>
        <p:spPr>
          <a:xfrm>
            <a:off x="6229350" y="3678238"/>
            <a:ext cx="2019300" cy="1066800"/>
          </a:xfrm>
          <a:prstGeom prst="rect">
            <a:avLst/>
          </a:prstGeom>
        </p:spPr>
      </p:pic>
    </p:spTree>
    <p:extLst>
      <p:ext uri="{BB962C8B-B14F-4D97-AF65-F5344CB8AC3E}">
        <p14:creationId xmlns:p14="http://schemas.microsoft.com/office/powerpoint/2010/main" val="242745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Objective</a:t>
            </a:r>
            <a:r>
              <a:rPr lang="de-DE" dirty="0"/>
              <a:t> – DEMO </a:t>
            </a:r>
            <a:r>
              <a:rPr lang="de-DE" dirty="0" err="1"/>
              <a:t>particle</a:t>
            </a:r>
            <a:r>
              <a:rPr lang="de-DE" dirty="0"/>
              <a:t> </a:t>
            </a:r>
            <a:r>
              <a:rPr lang="de-DE" dirty="0" err="1"/>
              <a:t>exhaust</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3</a:t>
            </a:fld>
            <a:endParaRPr lang="en-GB" dirty="0"/>
          </a:p>
        </p:txBody>
      </p:sp>
      <p:sp>
        <p:nvSpPr>
          <p:cNvPr id="9" name="Rechteck 1"/>
          <p:cNvSpPr/>
          <p:nvPr/>
        </p:nvSpPr>
        <p:spPr>
          <a:xfrm>
            <a:off x="128589" y="861032"/>
            <a:ext cx="4419600" cy="3877985"/>
          </a:xfrm>
          <a:prstGeom prst="rect">
            <a:avLst/>
          </a:prstGeom>
        </p:spPr>
        <p:txBody>
          <a:bodyPr wrap="square">
            <a:spAutoFit/>
          </a:bodyPr>
          <a:lstStyle/>
          <a:p>
            <a:pPr marL="177800" lvl="1" indent="-177800">
              <a:spcBef>
                <a:spcPct val="50000"/>
              </a:spcBef>
              <a:buClr>
                <a:schemeClr val="accent1"/>
              </a:buClr>
              <a:buSzPct val="150000"/>
              <a:buFont typeface="Wingdings" panose="05000000000000000000" pitchFamily="2" charset="2"/>
              <a:buChar char="§"/>
              <a:tabLst>
                <a:tab pos="8385175" algn="l"/>
              </a:tabLst>
              <a:defRPr/>
            </a:pPr>
            <a:r>
              <a:rPr lang="en-US" sz="1200" dirty="0">
                <a:latin typeface="Arial" panose="020B0604020202020204" pitchFamily="34" charset="0"/>
                <a:cs typeface="Arial" panose="020B0604020202020204" pitchFamily="34" charset="0"/>
                <a:sym typeface="Wingdings"/>
              </a:rPr>
              <a:t>Description of the gas flow in the </a:t>
            </a:r>
            <a:r>
              <a:rPr lang="en-US" sz="1200" dirty="0" err="1">
                <a:latin typeface="Arial" panose="020B0604020202020204" pitchFamily="34" charset="0"/>
                <a:cs typeface="Arial" panose="020B0604020202020204" pitchFamily="34" charset="0"/>
                <a:sym typeface="Wingdings"/>
              </a:rPr>
              <a:t>divertor</a:t>
            </a:r>
            <a:r>
              <a:rPr lang="en-US" sz="1200" dirty="0">
                <a:latin typeface="Arial" panose="020B0604020202020204" pitchFamily="34" charset="0"/>
                <a:cs typeface="Arial" panose="020B0604020202020204" pitchFamily="34" charset="0"/>
                <a:sym typeface="Wingdings"/>
              </a:rPr>
              <a:t> and vacuum systems </a:t>
            </a:r>
            <a:r>
              <a:rPr lang="de-DE" altLang="en-US" sz="1200" dirty="0">
                <a:latin typeface="Arial" panose="020B0604020202020204" pitchFamily="34" charset="0"/>
                <a:cs typeface="Arial" panose="020B0604020202020204" pitchFamily="34" charset="0"/>
                <a:sym typeface="Symbol"/>
              </a:rPr>
              <a:t> </a:t>
            </a:r>
            <a:r>
              <a:rPr lang="en-US" sz="1200" dirty="0">
                <a:solidFill>
                  <a:schemeClr val="tx2"/>
                </a:solidFill>
                <a:latin typeface="Arial" panose="020B0604020202020204" pitchFamily="34" charset="0"/>
                <a:cs typeface="Arial" panose="020B0604020202020204" pitchFamily="34" charset="0"/>
                <a:sym typeface="Wingdings"/>
              </a:rPr>
              <a:t>Challenging task, flow covers a wide range of Knudsen number.</a:t>
            </a: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US" altLang="en-US" sz="1200" dirty="0">
                <a:latin typeface="Arial" panose="020B0604020202020204" pitchFamily="34" charset="0"/>
                <a:cs typeface="Arial" panose="020B0604020202020204" pitchFamily="34" charset="0"/>
                <a:sym typeface="Wingdings"/>
              </a:rPr>
              <a:t>Consider </a:t>
            </a:r>
            <a:r>
              <a:rPr lang="de-DE" altLang="en-US" sz="1200" dirty="0" err="1">
                <a:latin typeface="Arial" panose="020B0604020202020204" pitchFamily="34" charset="0"/>
                <a:cs typeface="Arial" panose="020B0604020202020204" pitchFamily="34" charset="0"/>
                <a:sym typeface="Wingdings"/>
              </a:rPr>
              <a:t>more</a:t>
            </a:r>
            <a:r>
              <a:rPr lang="de-DE" altLang="en-US" sz="1200" dirty="0">
                <a:latin typeface="Arial" panose="020B0604020202020204" pitchFamily="34" charset="0"/>
                <a:cs typeface="Arial" panose="020B0604020202020204" pitchFamily="34" charset="0"/>
                <a:sym typeface="Wingdings"/>
              </a:rPr>
              <a:t> relevant </a:t>
            </a:r>
            <a:r>
              <a:rPr lang="en-US" altLang="en-US" sz="1200" dirty="0">
                <a:latin typeface="Arial" panose="020B0604020202020204" pitchFamily="34" charset="0"/>
                <a:cs typeface="Arial" panose="020B0604020202020204" pitchFamily="34" charset="0"/>
                <a:sym typeface="Wingdings"/>
              </a:rPr>
              <a:t>physics, which influence the </a:t>
            </a:r>
            <a:r>
              <a:rPr lang="en-US" altLang="en-US" sz="1200" dirty="0" err="1">
                <a:latin typeface="Arial" panose="020B0604020202020204" pitchFamily="34" charset="0"/>
                <a:cs typeface="Arial" panose="020B0604020202020204" pitchFamily="34" charset="0"/>
                <a:sym typeface="Wingdings"/>
              </a:rPr>
              <a:t>divertor</a:t>
            </a:r>
            <a:r>
              <a:rPr lang="en-US" altLang="en-US" sz="1200" dirty="0">
                <a:latin typeface="Arial" panose="020B0604020202020204" pitchFamily="34" charset="0"/>
                <a:cs typeface="Arial" panose="020B0604020202020204" pitchFamily="34" charset="0"/>
                <a:sym typeface="Wingdings"/>
              </a:rPr>
              <a:t> conditions and consequently the pumping requirements.</a:t>
            </a:r>
            <a:r>
              <a:rPr lang="en-US" altLang="en-US" sz="1200" dirty="0">
                <a:solidFill>
                  <a:schemeClr val="tx2"/>
                </a:solidFill>
                <a:latin typeface="Arial" panose="020B0604020202020204" pitchFamily="34" charset="0"/>
                <a:cs typeface="Arial" panose="020B0604020202020204" pitchFamily="34" charset="0"/>
                <a:sym typeface="Wingdings"/>
              </a:rPr>
              <a:t> </a:t>
            </a:r>
            <a:endParaRPr lang="en-US" altLang="en-US" sz="1200" dirty="0">
              <a:solidFill>
                <a:schemeClr val="tx2"/>
              </a:solidFill>
              <a:latin typeface="Arial" panose="020B0604020202020204" pitchFamily="34" charset="0"/>
              <a:cs typeface="Arial" panose="020B0604020202020204" pitchFamily="34" charset="0"/>
            </a:endParaRP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US" altLang="en-US" sz="1200" dirty="0">
                <a:latin typeface="Arial" panose="020B0604020202020204" pitchFamily="34" charset="0"/>
                <a:cs typeface="Arial" panose="020B0604020202020204" pitchFamily="34" charset="0"/>
              </a:rPr>
              <a:t>For DEMO, a reliable tool, which can predict overall quantities, the neutral recirculation and improve the exhaust pumping efficiency, is required.</a:t>
            </a: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US" altLang="en-US" sz="1200" dirty="0">
                <a:solidFill>
                  <a:srgbClr val="FF0000"/>
                </a:solidFill>
                <a:latin typeface="Arial" panose="020B0604020202020204" pitchFamily="34" charset="0"/>
                <a:cs typeface="Arial" panose="020B0604020202020204" pitchFamily="34" charset="0"/>
              </a:rPr>
              <a:t>Elaborate a self-consistent matrix of albedo values for a DEMO </a:t>
            </a:r>
            <a:r>
              <a:rPr lang="en-US" altLang="en-US" sz="1200" dirty="0" err="1">
                <a:solidFill>
                  <a:srgbClr val="FF0000"/>
                </a:solidFill>
                <a:latin typeface="Arial" panose="020B0604020202020204" pitchFamily="34" charset="0"/>
                <a:cs typeface="Arial" panose="020B0604020202020204" pitchFamily="34" charset="0"/>
              </a:rPr>
              <a:t>divertor</a:t>
            </a:r>
            <a:r>
              <a:rPr lang="en-US" altLang="en-US" sz="1200" dirty="0">
                <a:solidFill>
                  <a:srgbClr val="FF0000"/>
                </a:solidFill>
                <a:latin typeface="Arial" panose="020B0604020202020204" pitchFamily="34" charset="0"/>
                <a:cs typeface="Arial" panose="020B0604020202020204" pitchFamily="34" charset="0"/>
              </a:rPr>
              <a:t>. Albedo is a “hand-shake” parameter, which links plasma performance and pumping capability.</a:t>
            </a:r>
            <a:endParaRPr lang="en-US" altLang="en-US" sz="1200" dirty="0">
              <a:latin typeface="Arial" panose="020B0604020202020204" pitchFamily="34" charset="0"/>
              <a:cs typeface="Arial" panose="020B0604020202020204" pitchFamily="34" charset="0"/>
            </a:endParaRP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US" altLang="en-US" sz="1200" dirty="0">
                <a:latin typeface="Arial" panose="020B0604020202020204" pitchFamily="34" charset="0"/>
                <a:cs typeface="Arial" panose="020B0604020202020204" pitchFamily="34" charset="0"/>
              </a:rPr>
              <a:t>Often, albedo is considered as a “knob” having no real physics basis – Only for stability and convergence purposes. </a:t>
            </a: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US" altLang="en-US" sz="1200" dirty="0">
                <a:latin typeface="Arial" panose="020B0604020202020204" pitchFamily="34" charset="0"/>
                <a:cs typeface="Arial" panose="020B0604020202020204" pitchFamily="34" charset="0"/>
              </a:rPr>
              <a:t>Due to the high geometrical complexity the computational effort could be reduced by exploiting advanced parallelization techniques (MPI, CUDA </a:t>
            </a:r>
            <a:r>
              <a:rPr lang="en-US" altLang="en-US" sz="1200" dirty="0" err="1">
                <a:latin typeface="Arial" panose="020B0604020202020204" pitchFamily="34" charset="0"/>
                <a:cs typeface="Arial" panose="020B0604020202020204" pitchFamily="34" charset="0"/>
              </a:rPr>
              <a:t>etc</a:t>
            </a:r>
            <a:r>
              <a:rPr lang="en-US" altLang="en-US" sz="1200" dirty="0">
                <a:latin typeface="Arial" panose="020B0604020202020204" pitchFamily="34" charset="0"/>
                <a:cs typeface="Arial" panose="020B0604020202020204" pitchFamily="34" charset="0"/>
              </a:rPr>
              <a:t>) as well as large HPC clusters.</a:t>
            </a:r>
          </a:p>
        </p:txBody>
      </p:sp>
      <p:pic>
        <p:nvPicPr>
          <p:cNvPr id="6" name="Picture 2">
            <a:extLst>
              <a:ext uri="{FF2B5EF4-FFF2-40B4-BE49-F238E27FC236}">
                <a16:creationId xmlns:a16="http://schemas.microsoft.com/office/drawing/2014/main" id="{A2D0980A-9202-A50F-A4F5-D93EBFF51C45}"/>
              </a:ext>
            </a:extLst>
          </p:cNvPr>
          <p:cNvPicPr>
            <a:picLocks noChangeAspect="1"/>
          </p:cNvPicPr>
          <p:nvPr/>
        </p:nvPicPr>
        <p:blipFill>
          <a:blip r:embed="rId2"/>
          <a:stretch>
            <a:fillRect/>
          </a:stretch>
        </p:blipFill>
        <p:spPr>
          <a:xfrm>
            <a:off x="4671395" y="1276350"/>
            <a:ext cx="4279223" cy="2643188"/>
          </a:xfrm>
          <a:prstGeom prst="rect">
            <a:avLst/>
          </a:prstGeom>
        </p:spPr>
      </p:pic>
    </p:spTree>
    <p:extLst>
      <p:ext uri="{BB962C8B-B14F-4D97-AF65-F5344CB8AC3E}">
        <p14:creationId xmlns:p14="http://schemas.microsoft.com/office/powerpoint/2010/main" val="42093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rs.els-cdn.com/content/image/1-s2.0-S0920379622000102-g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9609" y="523874"/>
            <a:ext cx="3336774" cy="2005013"/>
          </a:xfrm>
          <a:prstGeom prst="rect">
            <a:avLst/>
          </a:prstGeom>
          <a:noFill/>
          <a:extLst>
            <a:ext uri="{909E8E84-426E-40DD-AFC4-6F175D3DCCD1}">
              <a14:hiddenFill xmlns:a14="http://schemas.microsoft.com/office/drawing/2010/main">
                <a:solidFill>
                  <a:srgbClr val="FFFFFF"/>
                </a:solidFill>
              </a14:hiddenFill>
            </a:ext>
          </a:extLst>
        </p:spPr>
      </p:pic>
      <p:sp>
        <p:nvSpPr>
          <p:cNvPr id="44" name="Rechteck 43"/>
          <p:cNvSpPr/>
          <p:nvPr/>
        </p:nvSpPr>
        <p:spPr>
          <a:xfrm>
            <a:off x="1206500" y="3422650"/>
            <a:ext cx="5492750" cy="1098550"/>
          </a:xfrm>
          <a:prstGeom prst="rect">
            <a:avLst/>
          </a:prstGeom>
          <a:solidFill>
            <a:srgbClr val="00B050"/>
          </a:solidFill>
          <a:ln>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err="1"/>
              <a:t>Particle</a:t>
            </a:r>
            <a:r>
              <a:rPr lang="de-DE" dirty="0"/>
              <a:t> </a:t>
            </a:r>
            <a:r>
              <a:rPr lang="de-DE" dirty="0" err="1"/>
              <a:t>Exhaust</a:t>
            </a:r>
            <a:r>
              <a:rPr lang="de-DE" dirty="0"/>
              <a:t> </a:t>
            </a:r>
            <a:r>
              <a:rPr lang="de-DE" dirty="0" err="1"/>
              <a:t>parameters</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4</a:t>
            </a:fld>
            <a:endParaRPr lang="en-GB" dirty="0"/>
          </a:p>
        </p:txBody>
      </p:sp>
      <p:grpSp>
        <p:nvGrpSpPr>
          <p:cNvPr id="6" name="Gruppieren 5"/>
          <p:cNvGrpSpPr/>
          <p:nvPr/>
        </p:nvGrpSpPr>
        <p:grpSpPr>
          <a:xfrm>
            <a:off x="47150" y="618782"/>
            <a:ext cx="6475997" cy="4204983"/>
            <a:chOff x="1259632" y="1268760"/>
            <a:chExt cx="6475997" cy="4204983"/>
          </a:xfrm>
        </p:grpSpPr>
        <p:sp>
          <p:nvSpPr>
            <p:cNvPr id="7" name="Rechteck 6"/>
            <p:cNvSpPr/>
            <p:nvPr/>
          </p:nvSpPr>
          <p:spPr>
            <a:xfrm>
              <a:off x="3482587" y="3740292"/>
              <a:ext cx="1809493" cy="1662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llipse 7"/>
            <p:cNvSpPr/>
            <p:nvPr/>
          </p:nvSpPr>
          <p:spPr>
            <a:xfrm>
              <a:off x="1979712" y="1675284"/>
              <a:ext cx="1584176" cy="1584176"/>
            </a:xfrm>
            <a:prstGeom prst="ellipse">
              <a:avLst/>
            </a:prstGeom>
            <a:gradFill flip="none" rotWithShape="1">
              <a:gsLst>
                <a:gs pos="48000">
                  <a:srgbClr val="FF0000">
                    <a:lumMod val="76000"/>
                    <a:lumOff val="24000"/>
                  </a:srgbClr>
                </a:gs>
                <a:gs pos="5333">
                  <a:srgbClr val="FF0000">
                    <a:lumMod val="88000"/>
                  </a:srgbClr>
                </a:gs>
                <a:gs pos="100000">
                  <a:srgbClr val="FF3300">
                    <a:lumMod val="20000"/>
                    <a:lumOff val="8000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ach rechts gekrümmter Pfeil 8"/>
            <p:cNvSpPr/>
            <p:nvPr/>
          </p:nvSpPr>
          <p:spPr>
            <a:xfrm>
              <a:off x="1259632" y="1268760"/>
              <a:ext cx="936104" cy="2448272"/>
            </a:xfrm>
            <a:prstGeom prst="curved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feil nach unten 9"/>
            <p:cNvSpPr/>
            <p:nvPr/>
          </p:nvSpPr>
          <p:spPr>
            <a:xfrm>
              <a:off x="2533886" y="2559571"/>
              <a:ext cx="504056" cy="100811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ach oben gebogener Pfeil 10"/>
            <p:cNvSpPr/>
            <p:nvPr/>
          </p:nvSpPr>
          <p:spPr>
            <a:xfrm rot="5400000">
              <a:off x="2773003" y="4079812"/>
              <a:ext cx="861019" cy="1007441"/>
            </a:xfrm>
            <a:prstGeom prst="bentUp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feil nach unten 11"/>
            <p:cNvSpPr/>
            <p:nvPr/>
          </p:nvSpPr>
          <p:spPr>
            <a:xfrm rot="16200000">
              <a:off x="5197798" y="4325849"/>
              <a:ext cx="476596" cy="1008112"/>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p:cNvSpPr/>
            <p:nvPr/>
          </p:nvSpPr>
          <p:spPr>
            <a:xfrm>
              <a:off x="2267744" y="3616821"/>
              <a:ext cx="1152128"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Divertor</a:t>
              </a:r>
            </a:p>
          </p:txBody>
        </p:sp>
        <p:sp>
          <p:nvSpPr>
            <p:cNvPr id="14" name="Rechteck 13"/>
            <p:cNvSpPr/>
            <p:nvPr/>
          </p:nvSpPr>
          <p:spPr>
            <a:xfrm>
              <a:off x="3851920" y="4551386"/>
              <a:ext cx="936104" cy="557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Pump</a:t>
              </a:r>
            </a:p>
            <a:p>
              <a:pPr algn="ctr"/>
              <a:r>
                <a:rPr lang="en-US" b="1" dirty="0"/>
                <a:t>duct</a:t>
              </a:r>
            </a:p>
          </p:txBody>
        </p:sp>
        <p:sp>
          <p:nvSpPr>
            <p:cNvPr id="15" name="Pfeil nach unten 14"/>
            <p:cNvSpPr/>
            <p:nvPr/>
          </p:nvSpPr>
          <p:spPr>
            <a:xfrm rot="5400000">
              <a:off x="4091286" y="2369346"/>
              <a:ext cx="457372" cy="1944216"/>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p:cNvSpPr/>
            <p:nvPr/>
          </p:nvSpPr>
          <p:spPr>
            <a:xfrm>
              <a:off x="6084168" y="4551384"/>
              <a:ext cx="1080120" cy="5570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Pumps</a:t>
              </a:r>
            </a:p>
          </p:txBody>
        </p:sp>
        <p:sp>
          <p:nvSpPr>
            <p:cNvPr id="17" name="Textfeld 16"/>
            <p:cNvSpPr txBox="1"/>
            <p:nvPr/>
          </p:nvSpPr>
          <p:spPr>
            <a:xfrm>
              <a:off x="2195736" y="1960637"/>
              <a:ext cx="1152128" cy="369332"/>
            </a:xfrm>
            <a:prstGeom prst="rect">
              <a:avLst/>
            </a:prstGeom>
            <a:noFill/>
          </p:spPr>
          <p:txBody>
            <a:bodyPr wrap="square" rtlCol="0">
              <a:spAutoFit/>
            </a:bodyPr>
            <a:lstStyle/>
            <a:p>
              <a:pPr algn="ctr"/>
              <a:r>
                <a:rPr lang="de-DE" b="1" dirty="0">
                  <a:solidFill>
                    <a:schemeClr val="bg1"/>
                  </a:solidFill>
                </a:rPr>
                <a:t>CORE</a:t>
              </a:r>
              <a:endParaRPr lang="en-US" b="1" dirty="0">
                <a:solidFill>
                  <a:schemeClr val="bg1"/>
                </a:solidFill>
              </a:endParaRPr>
            </a:p>
          </p:txBody>
        </p:sp>
        <p:sp>
          <p:nvSpPr>
            <p:cNvPr id="18" name="Textfeld 17"/>
            <p:cNvSpPr txBox="1"/>
            <p:nvPr/>
          </p:nvSpPr>
          <p:spPr>
            <a:xfrm rot="16200000">
              <a:off x="1108378" y="2268994"/>
              <a:ext cx="1008112" cy="369332"/>
            </a:xfrm>
            <a:prstGeom prst="rect">
              <a:avLst/>
            </a:prstGeom>
            <a:noFill/>
          </p:spPr>
          <p:txBody>
            <a:bodyPr wrap="square" rtlCol="0">
              <a:spAutoFit/>
            </a:bodyPr>
            <a:lstStyle/>
            <a:p>
              <a:pPr algn="ctr"/>
              <a:r>
                <a:rPr lang="de-DE" b="1" dirty="0"/>
                <a:t>SOL</a:t>
              </a:r>
              <a:endParaRPr lang="en-US" b="1" dirty="0"/>
            </a:p>
          </p:txBody>
        </p:sp>
        <p:sp>
          <p:nvSpPr>
            <p:cNvPr id="19" name="Textfeld 18"/>
            <p:cNvSpPr txBox="1"/>
            <p:nvPr/>
          </p:nvSpPr>
          <p:spPr>
            <a:xfrm>
              <a:off x="3419872" y="3432145"/>
              <a:ext cx="1872208" cy="338554"/>
            </a:xfrm>
            <a:prstGeom prst="rect">
              <a:avLst/>
            </a:prstGeom>
            <a:noFill/>
          </p:spPr>
          <p:txBody>
            <a:bodyPr wrap="square" rtlCol="0">
              <a:spAutoFit/>
            </a:bodyPr>
            <a:lstStyle/>
            <a:p>
              <a:pPr algn="ctr"/>
              <a:r>
                <a:rPr lang="de-DE" sz="1600" b="1" dirty="0">
                  <a:latin typeface="Arial" panose="020B0604020202020204" pitchFamily="34" charset="0"/>
                  <a:cs typeface="Arial" panose="020B0604020202020204" pitchFamily="34" charset="0"/>
                </a:rPr>
                <a:t>re-circulation</a:t>
              </a:r>
            </a:p>
          </p:txBody>
        </p:sp>
        <p:sp>
          <p:nvSpPr>
            <p:cNvPr id="20" name="Textfeld 19"/>
            <p:cNvSpPr txBox="1"/>
            <p:nvPr/>
          </p:nvSpPr>
          <p:spPr>
            <a:xfrm rot="16200000">
              <a:off x="923712" y="2305391"/>
              <a:ext cx="1008112" cy="307777"/>
            </a:xfrm>
            <a:prstGeom prst="rect">
              <a:avLst/>
            </a:prstGeom>
            <a:noFill/>
          </p:spPr>
          <p:txBody>
            <a:bodyPr wrap="square" rtlCol="0">
              <a:spAutoFit/>
            </a:bodyPr>
            <a:lstStyle/>
            <a:p>
              <a:pPr algn="ctr"/>
              <a:endParaRPr lang="de-DE" sz="1400" b="1" dirty="0"/>
            </a:p>
          </p:txBody>
        </p:sp>
        <p:sp>
          <p:nvSpPr>
            <p:cNvPr id="21" name="Rechteck 20"/>
            <p:cNvSpPr/>
            <p:nvPr/>
          </p:nvSpPr>
          <p:spPr>
            <a:xfrm>
              <a:off x="5076056" y="3323688"/>
              <a:ext cx="216024" cy="5811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feld 21"/>
            <p:cNvSpPr txBox="1"/>
            <p:nvPr/>
          </p:nvSpPr>
          <p:spPr>
            <a:xfrm>
              <a:off x="3347864" y="5104411"/>
              <a:ext cx="2531462" cy="369332"/>
            </a:xfrm>
            <a:prstGeom prst="rect">
              <a:avLst/>
            </a:prstGeom>
            <a:noFill/>
          </p:spPr>
          <p:txBody>
            <a:bodyPr wrap="none" rtlCol="0">
              <a:spAutoFit/>
            </a:bodyPr>
            <a:lstStyle/>
            <a:p>
              <a:r>
                <a:rPr lang="de-DE" b="1" dirty="0">
                  <a:latin typeface="Arial" panose="020B0604020202020204" pitchFamily="34" charset="0"/>
                  <a:cs typeface="Arial" panose="020B0604020202020204" pitchFamily="34" charset="0"/>
                </a:rPr>
                <a:t>Limited </a:t>
              </a:r>
              <a:r>
                <a:rPr lang="de-DE" b="1" dirty="0" err="1">
                  <a:latin typeface="Arial" panose="020B0604020202020204" pitchFamily="34" charset="0"/>
                  <a:cs typeface="Arial" panose="020B0604020202020204" pitchFamily="34" charset="0"/>
                </a:rPr>
                <a:t>Conductance</a:t>
              </a:r>
              <a:endParaRPr lang="en-US" b="1" baseline="-25000" dirty="0">
                <a:latin typeface="Arial" panose="020B0604020202020204" pitchFamily="34" charset="0"/>
                <a:cs typeface="Arial" panose="020B0604020202020204" pitchFamily="34" charset="0"/>
              </a:endParaRPr>
            </a:p>
          </p:txBody>
        </p:sp>
        <p:sp>
          <p:nvSpPr>
            <p:cNvPr id="23" name="Textfeld 22"/>
            <p:cNvSpPr txBox="1"/>
            <p:nvPr/>
          </p:nvSpPr>
          <p:spPr>
            <a:xfrm>
              <a:off x="6069821" y="3983058"/>
              <a:ext cx="1665808" cy="338554"/>
            </a:xfrm>
            <a:prstGeom prst="rect">
              <a:avLst/>
            </a:prstGeom>
            <a:noFill/>
          </p:spPr>
          <p:txBody>
            <a:bodyPr wrap="square" rtlCol="0">
              <a:spAutoFit/>
            </a:bodyPr>
            <a:lstStyle/>
            <a:p>
              <a:r>
                <a:rPr lang="en-US" sz="1600" b="1" dirty="0" err="1"/>
                <a:t>S</a:t>
              </a:r>
              <a:r>
                <a:rPr lang="en-US" sz="1600" b="1" baseline="-25000" dirty="0" err="1"/>
                <a:t>req</a:t>
              </a:r>
              <a:r>
                <a:rPr lang="en-US" sz="1600" b="1" dirty="0"/>
                <a:t> (noble gases)</a:t>
              </a:r>
            </a:p>
          </p:txBody>
        </p:sp>
        <p:sp>
          <p:nvSpPr>
            <p:cNvPr id="24" name="Textfeld 23"/>
            <p:cNvSpPr txBox="1"/>
            <p:nvPr/>
          </p:nvSpPr>
          <p:spPr>
            <a:xfrm>
              <a:off x="6069821" y="4220568"/>
              <a:ext cx="1188132" cy="338554"/>
            </a:xfrm>
            <a:prstGeom prst="rect">
              <a:avLst/>
            </a:prstGeom>
            <a:noFill/>
          </p:spPr>
          <p:txBody>
            <a:bodyPr wrap="square" rtlCol="0">
              <a:spAutoFit/>
            </a:bodyPr>
            <a:lstStyle/>
            <a:p>
              <a:r>
                <a:rPr lang="en-US" sz="1600" b="1" dirty="0"/>
                <a:t>S</a:t>
              </a:r>
              <a:r>
                <a:rPr lang="en-US" sz="1600" b="1" baseline="-25000" dirty="0"/>
                <a:t>req</a:t>
              </a:r>
              <a:r>
                <a:rPr lang="en-US" sz="1600" b="1" dirty="0"/>
                <a:t> (D,T)</a:t>
              </a:r>
            </a:p>
          </p:txBody>
        </p:sp>
      </p:grpSp>
      <p:sp>
        <p:nvSpPr>
          <p:cNvPr id="25" name="Rechteck 5"/>
          <p:cNvSpPr>
            <a:spLocks noChangeArrowheads="1"/>
          </p:cNvSpPr>
          <p:nvPr/>
        </p:nvSpPr>
        <p:spPr bwMode="auto">
          <a:xfrm>
            <a:off x="5400088" y="2359785"/>
            <a:ext cx="3458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685800" indent="-342900" hangingPunct="0">
              <a:buClr>
                <a:srgbClr val="002060"/>
              </a:buClr>
              <a:buSzPct val="110000"/>
              <a:buFont typeface="Wingdings" pitchFamily="2" charset="2"/>
              <a:buChar char="§"/>
            </a:pPr>
            <a:endParaRPr lang="en-US" altLang="en-US" sz="1200" dirty="0">
              <a:latin typeface="Arial" panose="020B0604020202020204" pitchFamily="34" charset="0"/>
              <a:cs typeface="Arial" panose="020B0604020202020204" pitchFamily="34" charset="0"/>
            </a:endParaRPr>
          </a:p>
          <a:p>
            <a:pPr marL="177800" lvl="1" indent="-177800" defTabSz="971550" eaLnBrk="0" hangingPunct="0">
              <a:buClr>
                <a:schemeClr val="accent1"/>
              </a:buClr>
              <a:buSzPct val="150000"/>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At which pumping speed can the machine gas throughput be pumped?</a:t>
            </a:r>
          </a:p>
          <a:p>
            <a:pPr marL="177800" lvl="1" indent="-177800" defTabSz="971550" eaLnBrk="0" hangingPunct="0">
              <a:buClr>
                <a:schemeClr val="accent1"/>
              </a:buClr>
              <a:buSzPct val="150000"/>
              <a:buFont typeface="Wingdings" panose="05000000000000000000" pitchFamily="2" charset="2"/>
              <a:buChar char="§"/>
            </a:pPr>
            <a:r>
              <a:rPr lang="en-US" altLang="en-US" sz="1200" dirty="0">
                <a:latin typeface="Arial" panose="020B0604020202020204" pitchFamily="34" charset="0"/>
                <a:cs typeface="Arial" panose="020B0604020202020204" pitchFamily="34" charset="0"/>
              </a:rPr>
              <a:t>Competition against recycling and conductance losses</a:t>
            </a:r>
          </a:p>
        </p:txBody>
      </p:sp>
      <p:sp>
        <p:nvSpPr>
          <p:cNvPr id="26" name="Textfeld 25"/>
          <p:cNvSpPr txBox="1"/>
          <p:nvPr/>
        </p:nvSpPr>
        <p:spPr>
          <a:xfrm>
            <a:off x="1663303" y="2617516"/>
            <a:ext cx="401072" cy="369332"/>
          </a:xfrm>
          <a:prstGeom prst="rect">
            <a:avLst/>
          </a:prstGeom>
          <a:noFill/>
        </p:spPr>
        <p:txBody>
          <a:bodyPr wrap="none" rtlCol="0">
            <a:spAutoFit/>
          </a:bodyPr>
          <a:lstStyle/>
          <a:p>
            <a:r>
              <a:rPr lang="el-GR" b="1" dirty="0">
                <a:sym typeface="Symbol"/>
              </a:rPr>
              <a:t>Γ</a:t>
            </a:r>
            <a:r>
              <a:rPr lang="de-DE" b="1" baseline="-25000" dirty="0"/>
              <a:t>in</a:t>
            </a:r>
          </a:p>
        </p:txBody>
      </p:sp>
      <p:sp>
        <p:nvSpPr>
          <p:cNvPr id="27" name="Textfeld 26"/>
          <p:cNvSpPr txBox="1"/>
          <p:nvPr/>
        </p:nvSpPr>
        <p:spPr>
          <a:xfrm>
            <a:off x="1647922" y="3515838"/>
            <a:ext cx="654346" cy="369332"/>
          </a:xfrm>
          <a:prstGeom prst="rect">
            <a:avLst/>
          </a:prstGeom>
          <a:noFill/>
        </p:spPr>
        <p:txBody>
          <a:bodyPr wrap="none" rtlCol="0">
            <a:spAutoFit/>
          </a:bodyPr>
          <a:lstStyle/>
          <a:p>
            <a:r>
              <a:rPr lang="el-GR" b="1" dirty="0">
                <a:sym typeface="Symbol"/>
              </a:rPr>
              <a:t>Γ</a:t>
            </a:r>
            <a:r>
              <a:rPr lang="de-DE" b="1" baseline="-25000" dirty="0">
                <a:sym typeface="Symbol"/>
              </a:rPr>
              <a:t>pump</a:t>
            </a:r>
            <a:endParaRPr lang="de-DE" b="1" baseline="-25000" dirty="0"/>
          </a:p>
        </p:txBody>
      </p:sp>
      <p:cxnSp>
        <p:nvCxnSpPr>
          <p:cNvPr id="28" name="Gerade Verbindung 5"/>
          <p:cNvCxnSpPr>
            <a:stCxn id="13" idx="3"/>
          </p:cNvCxnSpPr>
          <p:nvPr/>
        </p:nvCxnSpPr>
        <p:spPr>
          <a:xfrm flipV="1">
            <a:off x="2207390" y="1233488"/>
            <a:ext cx="2397948" cy="194937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Gerade Verbindung 67"/>
          <p:cNvCxnSpPr/>
          <p:nvPr/>
        </p:nvCxnSpPr>
        <p:spPr>
          <a:xfrm flipV="1">
            <a:off x="3143494" y="1466850"/>
            <a:ext cx="2247656" cy="237719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feld 29"/>
          <p:cNvSpPr txBox="1"/>
          <p:nvPr/>
        </p:nvSpPr>
        <p:spPr>
          <a:xfrm>
            <a:off x="2494751" y="2221673"/>
            <a:ext cx="739305" cy="369332"/>
          </a:xfrm>
          <a:prstGeom prst="rect">
            <a:avLst/>
          </a:prstGeom>
          <a:noFill/>
        </p:spPr>
        <p:txBody>
          <a:bodyPr wrap="none" rtlCol="0">
            <a:spAutoFit/>
          </a:bodyPr>
          <a:lstStyle/>
          <a:p>
            <a:r>
              <a:rPr lang="el-GR" b="1" dirty="0">
                <a:sym typeface="Symbol"/>
              </a:rPr>
              <a:t>Γ</a:t>
            </a:r>
            <a:r>
              <a:rPr lang="de-DE" b="1" baseline="-25000" dirty="0" err="1">
                <a:sym typeface="Symbol"/>
              </a:rPr>
              <a:t>outflux</a:t>
            </a:r>
            <a:endParaRPr lang="de-DE" b="1" baseline="-25000" dirty="0"/>
          </a:p>
        </p:txBody>
      </p:sp>
      <mc:AlternateContent xmlns:mc="http://schemas.openxmlformats.org/markup-compatibility/2006" xmlns:a14="http://schemas.microsoft.com/office/drawing/2010/main">
        <mc:Choice Requires="a14">
          <p:sp>
            <p:nvSpPr>
              <p:cNvPr id="31" name="Rechteck 30"/>
              <p:cNvSpPr/>
              <p:nvPr/>
            </p:nvSpPr>
            <p:spPr>
              <a:xfrm>
                <a:off x="7211234" y="1506103"/>
                <a:ext cx="1815946" cy="483466"/>
              </a:xfrm>
              <a:prstGeom prst="rect">
                <a:avLst/>
              </a:prstGeom>
              <a:ln>
                <a:solidFill>
                  <a:schemeClr val="accent2"/>
                </a:solidFill>
              </a:ln>
            </p:spPr>
            <p:txBody>
              <a:bodyPr wrap="none">
                <a:spAutoFit/>
              </a:bodyPr>
              <a:lstStyle/>
              <a:p>
                <a:r>
                  <a:rPr lang="el-GR" dirty="0"/>
                  <a:t>Γ</a:t>
                </a:r>
                <a:r>
                  <a:rPr lang="de-DE" baseline="-25000" dirty="0"/>
                  <a:t>pump</a:t>
                </a:r>
                <a14:m>
                  <m:oMath xmlns:m="http://schemas.openxmlformats.org/officeDocument/2006/math">
                    <m:r>
                      <a:rPr lang="de-DE" i="0">
                        <a:latin typeface="Cambria Math" panose="02040503050406030204" pitchFamily="18" charset="0"/>
                      </a:rPr>
                      <m:t>=</m:t>
                    </m:r>
                    <m:f>
                      <m:fPr>
                        <m:ctrlPr>
                          <a:rPr lang="de-DE" i="1">
                            <a:latin typeface="Cambria Math" panose="02040503050406030204" pitchFamily="18" charset="0"/>
                          </a:rPr>
                        </m:ctrlPr>
                      </m:fPr>
                      <m:num>
                        <m:r>
                          <a:rPr lang="de-DE" i="0">
                            <a:latin typeface="Cambria Math" panose="02040503050406030204" pitchFamily="18" charset="0"/>
                          </a:rPr>
                          <m:t>1</m:t>
                        </m:r>
                      </m:num>
                      <m:den>
                        <m:r>
                          <a:rPr lang="de-DE" i="0">
                            <a:latin typeface="Cambria Math" panose="02040503050406030204" pitchFamily="18" charset="0"/>
                          </a:rPr>
                          <m:t>4</m:t>
                        </m:r>
                      </m:den>
                    </m:f>
                    <m:sSub>
                      <m:sSubPr>
                        <m:ctrlPr>
                          <a:rPr lang="de-DE" i="1" smtClean="0">
                            <a:latin typeface="Cambria Math" panose="02040503050406030204" pitchFamily="18" charset="0"/>
                          </a:rPr>
                        </m:ctrlPr>
                      </m:sSubPr>
                      <m:e>
                        <m:r>
                          <a:rPr lang="de-DE" b="0" i="1" smtClean="0">
                            <a:latin typeface="Cambria Math"/>
                          </a:rPr>
                          <m:t>𝑛</m:t>
                        </m:r>
                      </m:e>
                      <m:sub>
                        <m:r>
                          <a:rPr lang="de-DE" b="0" i="1" smtClean="0">
                            <a:latin typeface="Cambria Math"/>
                          </a:rPr>
                          <m:t>𝑑𝑖𝑣</m:t>
                        </m:r>
                      </m:sub>
                    </m:sSub>
                    <m:r>
                      <a:rPr lang="de-DE" i="1">
                        <a:latin typeface="Cambria Math" panose="02040503050406030204" pitchFamily="18" charset="0"/>
                      </a:rPr>
                      <m:t>𝑣𝐴</m:t>
                    </m:r>
                    <m:r>
                      <a:rPr lang="el-GR" b="1" i="1">
                        <a:latin typeface="Cambria Math"/>
                      </a:rPr>
                      <m:t>𝝃</m:t>
                    </m:r>
                  </m:oMath>
                </a14:m>
                <a:endParaRPr lang="de-DE" dirty="0"/>
              </a:p>
            </p:txBody>
          </p:sp>
        </mc:Choice>
        <mc:Fallback xmlns="">
          <p:sp>
            <p:nvSpPr>
              <p:cNvPr id="31" name="Rechteck 30"/>
              <p:cNvSpPr>
                <a:spLocks noRot="1" noChangeAspect="1" noMove="1" noResize="1" noEditPoints="1" noAdjustHandles="1" noChangeArrowheads="1" noChangeShapeType="1" noTextEdit="1"/>
              </p:cNvSpPr>
              <p:nvPr/>
            </p:nvSpPr>
            <p:spPr>
              <a:xfrm>
                <a:off x="7211234" y="1506103"/>
                <a:ext cx="1815946" cy="483466"/>
              </a:xfrm>
              <a:prstGeom prst="rect">
                <a:avLst/>
              </a:prstGeom>
              <a:blipFill>
                <a:blip r:embed="rId3"/>
                <a:stretch>
                  <a:fillRect l="-2667" b="-7407"/>
                </a:stretch>
              </a:blipFill>
              <a:ln>
                <a:solidFill>
                  <a:schemeClr val="accent2"/>
                </a:solidFill>
              </a:ln>
            </p:spPr>
            <p:txBody>
              <a:bodyPr/>
              <a:lstStyle/>
              <a:p>
                <a:r>
                  <a:rPr lang="de-DE">
                    <a:noFill/>
                  </a:rPr>
                  <a:t> </a:t>
                </a:r>
              </a:p>
            </p:txBody>
          </p:sp>
        </mc:Fallback>
      </mc:AlternateContent>
      <p:sp>
        <p:nvSpPr>
          <p:cNvPr id="32" name="Pfeil nach unten 31"/>
          <p:cNvSpPr/>
          <p:nvPr/>
        </p:nvSpPr>
        <p:spPr>
          <a:xfrm rot="2802479">
            <a:off x="2357346" y="983010"/>
            <a:ext cx="351723" cy="606247"/>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feld 32"/>
          <p:cNvSpPr txBox="1"/>
          <p:nvPr/>
        </p:nvSpPr>
        <p:spPr>
          <a:xfrm>
            <a:off x="2449548" y="641838"/>
            <a:ext cx="542136" cy="369332"/>
          </a:xfrm>
          <a:prstGeom prst="rect">
            <a:avLst/>
          </a:prstGeom>
          <a:noFill/>
        </p:spPr>
        <p:txBody>
          <a:bodyPr wrap="none" rtlCol="0">
            <a:spAutoFit/>
          </a:bodyPr>
          <a:lstStyle/>
          <a:p>
            <a:r>
              <a:rPr lang="el-GR" b="1" dirty="0">
                <a:sym typeface="Symbol"/>
              </a:rPr>
              <a:t>Γ</a:t>
            </a:r>
            <a:r>
              <a:rPr lang="en-US" b="1" baseline="-25000" dirty="0">
                <a:sym typeface="Symbol"/>
              </a:rPr>
              <a:t>puff</a:t>
            </a:r>
            <a:endParaRPr lang="de-DE" b="1" baseline="-25000" dirty="0"/>
          </a:p>
        </p:txBody>
      </p:sp>
      <p:sp>
        <p:nvSpPr>
          <p:cNvPr id="34" name="Rechteck 33"/>
          <p:cNvSpPr/>
          <p:nvPr/>
        </p:nvSpPr>
        <p:spPr>
          <a:xfrm>
            <a:off x="99769" y="6097331"/>
            <a:ext cx="2755883" cy="276999"/>
          </a:xfrm>
          <a:prstGeom prst="rect">
            <a:avLst/>
          </a:prstGeom>
        </p:spPr>
        <p:txBody>
          <a:bodyPr wrap="none">
            <a:spAutoFit/>
          </a:bodyPr>
          <a:lstStyle/>
          <a:p>
            <a:r>
              <a:rPr lang="en-US" sz="1200" b="1" i="1"/>
              <a:t>Throughput = pressure x pumping speed</a:t>
            </a:r>
            <a:endParaRPr lang="de-DE" sz="1200" b="1" i="1" dirty="0"/>
          </a:p>
        </p:txBody>
      </p:sp>
      <p:sp>
        <p:nvSpPr>
          <p:cNvPr id="49" name="Pfeil nach unten 48"/>
          <p:cNvSpPr/>
          <p:nvPr/>
        </p:nvSpPr>
        <p:spPr>
          <a:xfrm rot="16200000">
            <a:off x="6897596" y="3662710"/>
            <a:ext cx="351723" cy="606247"/>
          </a:xfrm>
          <a:prstGeom prst="down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uppieren 34"/>
          <p:cNvGrpSpPr/>
          <p:nvPr/>
        </p:nvGrpSpPr>
        <p:grpSpPr>
          <a:xfrm>
            <a:off x="7186067" y="3096493"/>
            <a:ext cx="1872208" cy="1654894"/>
            <a:chOff x="7209880" y="2953618"/>
            <a:chExt cx="1872208" cy="1654894"/>
          </a:xfrm>
        </p:grpSpPr>
        <p:pic>
          <p:nvPicPr>
            <p:cNvPr id="1026" name="Picture 2" descr="Human thinking illustration design concept 5867675 Vector Art at Vectee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9932" y="3407681"/>
              <a:ext cx="1200831" cy="1200831"/>
            </a:xfrm>
            <a:prstGeom prst="rect">
              <a:avLst/>
            </a:prstGeom>
            <a:noFill/>
            <a:extLst>
              <a:ext uri="{909E8E84-426E-40DD-AFC4-6F175D3DCCD1}">
                <a14:hiddenFill xmlns:a14="http://schemas.microsoft.com/office/drawing/2010/main">
                  <a:solidFill>
                    <a:srgbClr val="FFFFFF"/>
                  </a:solidFill>
                </a14:hiddenFill>
              </a:ext>
            </a:extLst>
          </p:spPr>
        </p:pic>
        <p:sp>
          <p:nvSpPr>
            <p:cNvPr id="3" name="Wolkenförmige Legende 2"/>
            <p:cNvSpPr/>
            <p:nvPr/>
          </p:nvSpPr>
          <p:spPr>
            <a:xfrm>
              <a:off x="7915275" y="3490913"/>
              <a:ext cx="466725" cy="40481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p:cNvSpPr txBox="1"/>
            <p:nvPr/>
          </p:nvSpPr>
          <p:spPr>
            <a:xfrm>
              <a:off x="7981914" y="3450685"/>
              <a:ext cx="316572" cy="430887"/>
            </a:xfrm>
            <a:prstGeom prst="rect">
              <a:avLst/>
            </a:prstGeom>
            <a:noFill/>
          </p:spPr>
          <p:txBody>
            <a:bodyPr wrap="square" rtlCol="0">
              <a:spAutoFit/>
            </a:bodyPr>
            <a:lstStyle/>
            <a:p>
              <a:r>
                <a:rPr lang="el-GR" sz="2200" b="1" i="1" dirty="0">
                  <a:solidFill>
                    <a:srgbClr val="00B050"/>
                  </a:solidFill>
                </a:rPr>
                <a:t>ξ</a:t>
              </a:r>
              <a:endParaRPr lang="de-DE" sz="2200" b="1" i="1" dirty="0">
                <a:solidFill>
                  <a:srgbClr val="00B050"/>
                </a:solidFill>
              </a:endParaRPr>
            </a:p>
          </p:txBody>
        </p:sp>
        <p:sp>
          <p:nvSpPr>
            <p:cNvPr id="40" name="Textfeld 39"/>
            <p:cNvSpPr txBox="1"/>
            <p:nvPr/>
          </p:nvSpPr>
          <p:spPr>
            <a:xfrm>
              <a:off x="7209880" y="2953618"/>
              <a:ext cx="1872208" cy="584775"/>
            </a:xfrm>
            <a:prstGeom prst="rect">
              <a:avLst/>
            </a:prstGeom>
            <a:noFill/>
          </p:spPr>
          <p:txBody>
            <a:bodyPr wrap="square" rtlCol="0">
              <a:spAutoFit/>
            </a:bodyPr>
            <a:lstStyle/>
            <a:p>
              <a:pPr algn="ctr"/>
              <a:r>
                <a:rPr lang="de-DE" sz="1600" b="1" dirty="0" err="1">
                  <a:latin typeface="Arial" panose="020B0604020202020204" pitchFamily="34" charset="0"/>
                  <a:cs typeface="Arial" panose="020B0604020202020204" pitchFamily="34" charset="0"/>
                </a:rPr>
                <a:t>Pumping</a:t>
              </a:r>
              <a:r>
                <a:rPr lang="de-DE" sz="1600" b="1" dirty="0">
                  <a:latin typeface="Arial" panose="020B0604020202020204" pitchFamily="34" charset="0"/>
                  <a:cs typeface="Arial" panose="020B0604020202020204" pitchFamily="34" charset="0"/>
                </a:rPr>
                <a:t> </a:t>
              </a:r>
              <a:r>
                <a:rPr lang="de-DE" sz="1600" b="1" dirty="0" err="1">
                  <a:latin typeface="Arial" panose="020B0604020202020204" pitchFamily="34" charset="0"/>
                  <a:cs typeface="Arial" panose="020B0604020202020204" pitchFamily="34" charset="0"/>
                </a:rPr>
                <a:t>probability</a:t>
              </a:r>
              <a:endParaRPr lang="de-DE" sz="1600" b="1" dirty="0">
                <a:latin typeface="Arial" panose="020B0604020202020204" pitchFamily="34" charset="0"/>
                <a:cs typeface="Arial" panose="020B0604020202020204" pitchFamily="34" charset="0"/>
              </a:endParaRPr>
            </a:p>
          </p:txBody>
        </p:sp>
      </p:grpSp>
      <p:sp>
        <p:nvSpPr>
          <p:cNvPr id="42" name="Rechteck 41"/>
          <p:cNvSpPr/>
          <p:nvPr/>
        </p:nvSpPr>
        <p:spPr>
          <a:xfrm>
            <a:off x="68279" y="4778119"/>
            <a:ext cx="2755883" cy="276999"/>
          </a:xfrm>
          <a:prstGeom prst="rect">
            <a:avLst/>
          </a:prstGeom>
          <a:solidFill>
            <a:srgbClr val="FFC000"/>
          </a:solidFill>
          <a:ln>
            <a:solidFill>
              <a:srgbClr val="FF0000"/>
            </a:solidFill>
          </a:ln>
        </p:spPr>
        <p:txBody>
          <a:bodyPr wrap="none">
            <a:spAutoFit/>
          </a:bodyPr>
          <a:lstStyle/>
          <a:p>
            <a:r>
              <a:rPr lang="en-US" sz="1200" b="1" i="1" dirty="0"/>
              <a:t>Throughput = pressure x pumping speed</a:t>
            </a:r>
            <a:endParaRPr lang="de-DE" sz="1200" b="1" i="1" dirty="0"/>
          </a:p>
        </p:txBody>
      </p:sp>
    </p:spTree>
    <p:extLst>
      <p:ext uri="{BB962C8B-B14F-4D97-AF65-F5344CB8AC3E}">
        <p14:creationId xmlns:p14="http://schemas.microsoft.com/office/powerpoint/2010/main" val="17741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1" grpId="0" animBg="1"/>
      <p:bldP spid="49"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err="1"/>
              <a:t>DIV</a:t>
            </a:r>
            <a:r>
              <a:rPr lang="de-DE" dirty="0" err="1"/>
              <a:t>ertor</a:t>
            </a:r>
            <a:r>
              <a:rPr lang="de-DE" dirty="0"/>
              <a:t> </a:t>
            </a:r>
            <a:r>
              <a:rPr lang="de-DE" u="sng" dirty="0"/>
              <a:t>GA</a:t>
            </a:r>
            <a:r>
              <a:rPr lang="de-DE" dirty="0"/>
              <a:t>s </a:t>
            </a:r>
            <a:r>
              <a:rPr lang="de-DE" u="sng" dirty="0"/>
              <a:t>S</a:t>
            </a:r>
            <a:r>
              <a:rPr lang="de-DE" dirty="0"/>
              <a:t>imulator</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5</a:t>
            </a:fld>
            <a:endParaRPr lang="en-GB" dirty="0"/>
          </a:p>
        </p:txBody>
      </p:sp>
      <p:pic>
        <p:nvPicPr>
          <p:cNvPr id="14" name="Picture 280"/>
          <p:cNvPicPr>
            <a:picLocks noChangeAspect="1" noChangeArrowheads="1"/>
          </p:cNvPicPr>
          <p:nvPr/>
        </p:nvPicPr>
        <p:blipFill rotWithShape="1">
          <a:blip r:embed="rId2">
            <a:extLst>
              <a:ext uri="{28A0092B-C50C-407E-A947-70E740481C1C}">
                <a14:useLocalDpi xmlns:a14="http://schemas.microsoft.com/office/drawing/2010/main" val="0"/>
              </a:ext>
            </a:extLst>
          </a:blip>
          <a:srcRect t="21428" b="21429"/>
          <a:stretch/>
        </p:blipFill>
        <p:spPr bwMode="auto">
          <a:xfrm>
            <a:off x="179512" y="549394"/>
            <a:ext cx="4844926" cy="1991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eck 1"/>
          <p:cNvSpPr/>
          <p:nvPr/>
        </p:nvSpPr>
        <p:spPr>
          <a:xfrm>
            <a:off x="107503" y="3993817"/>
            <a:ext cx="5792783" cy="1015663"/>
          </a:xfrm>
          <a:prstGeom prst="rect">
            <a:avLst/>
          </a:prstGeom>
        </p:spPr>
        <p:txBody>
          <a:bodyPr wrap="square">
            <a:spAutoFit/>
          </a:bodyPr>
          <a:lstStyle/>
          <a:p>
            <a:pPr marL="177800" lvl="1" indent="-177800" defTabSz="971550" eaLnBrk="0" hangingPunct="0">
              <a:buClr>
                <a:schemeClr val="accent1"/>
              </a:buClr>
              <a:buSzPct val="150000"/>
              <a:buFont typeface="Wingdings" panose="05000000000000000000" pitchFamily="2" charset="2"/>
              <a:buChar char="§"/>
            </a:pPr>
            <a:r>
              <a:rPr lang="de-DE" altLang="en-US" sz="1200" dirty="0">
                <a:latin typeface="Arial" panose="020B0604020202020204" pitchFamily="34" charset="0"/>
                <a:cs typeface="Arial" panose="020B0604020202020204" pitchFamily="34" charset="0"/>
              </a:rPr>
              <a:t>DIVGAS </a:t>
            </a:r>
            <a:r>
              <a:rPr lang="de-DE" altLang="en-US" sz="1200" dirty="0" err="1">
                <a:latin typeface="Arial" panose="020B0604020202020204" pitchFamily="34" charset="0"/>
                <a:cs typeface="Arial" panose="020B0604020202020204" pitchFamily="34" charset="0"/>
              </a:rPr>
              <a:t>is</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based</a:t>
            </a:r>
            <a:r>
              <a:rPr lang="de-DE" altLang="en-US" sz="1200" dirty="0">
                <a:latin typeface="Arial" panose="020B0604020202020204" pitchFamily="34" charset="0"/>
                <a:cs typeface="Arial" panose="020B0604020202020204" pitchFamily="34" charset="0"/>
              </a:rPr>
              <a:t> on </a:t>
            </a:r>
            <a:r>
              <a:rPr lang="de-DE" altLang="en-US" sz="1200" dirty="0" err="1">
                <a:latin typeface="Arial" panose="020B0604020202020204" pitchFamily="34" charset="0"/>
                <a:cs typeface="Arial" panose="020B0604020202020204" pitchFamily="34" charset="0"/>
              </a:rPr>
              <a:t>the</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deterministic</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Discrete</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Velocity</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Method</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and</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stochastic</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Direct</a:t>
            </a:r>
            <a:r>
              <a:rPr lang="de-DE" altLang="en-US" sz="1200" dirty="0">
                <a:latin typeface="Arial" panose="020B0604020202020204" pitchFamily="34" charset="0"/>
                <a:cs typeface="Arial" panose="020B0604020202020204" pitchFamily="34" charset="0"/>
              </a:rPr>
              <a:t> Simulation Monte Carlo) </a:t>
            </a:r>
            <a:r>
              <a:rPr lang="de-DE" altLang="en-US" sz="1200" dirty="0" err="1">
                <a:latin typeface="Arial" panose="020B0604020202020204" pitchFamily="34" charset="0"/>
                <a:cs typeface="Arial" panose="020B0604020202020204" pitchFamily="34" charset="0"/>
              </a:rPr>
              <a:t>numerical</a:t>
            </a:r>
            <a:r>
              <a:rPr lang="de-DE" altLang="en-US" sz="1200" dirty="0">
                <a:latin typeface="Arial" panose="020B0604020202020204" pitchFamily="34" charset="0"/>
                <a:cs typeface="Arial" panose="020B0604020202020204" pitchFamily="34" charset="0"/>
              </a:rPr>
              <a:t> </a:t>
            </a:r>
            <a:r>
              <a:rPr lang="de-DE" altLang="en-US" sz="1200" dirty="0" err="1">
                <a:latin typeface="Arial" panose="020B0604020202020204" pitchFamily="34" charset="0"/>
                <a:cs typeface="Arial" panose="020B0604020202020204" pitchFamily="34" charset="0"/>
              </a:rPr>
              <a:t>methods</a:t>
            </a:r>
            <a:r>
              <a:rPr lang="de-DE" altLang="en-US" sz="1200" dirty="0">
                <a:latin typeface="Arial" panose="020B0604020202020204" pitchFamily="34" charset="0"/>
                <a:cs typeface="Arial" panose="020B0604020202020204" pitchFamily="34" charset="0"/>
              </a:rPr>
              <a:t>.</a:t>
            </a:r>
          </a:p>
          <a:p>
            <a:pPr marL="177800" lvl="1" indent="-177800" defTabSz="971550" eaLnBrk="0" hangingPunct="0">
              <a:buClr>
                <a:schemeClr val="accent1"/>
              </a:buClr>
              <a:buSzPct val="150000"/>
              <a:buFont typeface="Wingdings" panose="05000000000000000000" pitchFamily="2" charset="2"/>
              <a:buChar char="§"/>
            </a:pPr>
            <a:r>
              <a:rPr lang="de-DE" sz="1200" dirty="0">
                <a:latin typeface="Arial" panose="020B0604020202020204" pitchFamily="34" charset="0"/>
                <a:cs typeface="Arial" panose="020B0604020202020204" pitchFamily="34" charset="0"/>
              </a:rPr>
              <a:t>The </a:t>
            </a:r>
            <a:r>
              <a:rPr lang="de-DE" sz="1200" dirty="0" err="1">
                <a:latin typeface="Arial" panose="020B0604020202020204" pitchFamily="34" charset="0"/>
                <a:cs typeface="Arial" panose="020B0604020202020204" pitchFamily="34" charset="0"/>
              </a:rPr>
              <a:t>solution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the</a:t>
            </a:r>
            <a:r>
              <a:rPr lang="de-DE" sz="1200" dirty="0">
                <a:latin typeface="Arial" panose="020B0604020202020204" pitchFamily="34" charset="0"/>
                <a:cs typeface="Arial" panose="020B0604020202020204" pitchFamily="34" charset="0"/>
              </a:rPr>
              <a:t> Boltzmann </a:t>
            </a:r>
            <a:r>
              <a:rPr lang="de-DE" sz="1200" dirty="0" err="1">
                <a:latin typeface="Arial" panose="020B0604020202020204" pitchFamily="34" charset="0"/>
                <a:cs typeface="Arial" panose="020B0604020202020204" pitchFamily="34" charset="0"/>
              </a:rPr>
              <a:t>equation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is</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reproduced</a:t>
            </a:r>
            <a:r>
              <a:rPr lang="de-DE" sz="1200" dirty="0">
                <a:latin typeface="Arial" panose="020B0604020202020204" pitchFamily="34" charset="0"/>
                <a:cs typeface="Arial" panose="020B0604020202020204" pitchFamily="34" charset="0"/>
              </a:rPr>
              <a:t>.</a:t>
            </a:r>
          </a:p>
          <a:p>
            <a:pPr marL="177800" lvl="1" indent="-177800" defTabSz="971550" eaLnBrk="0" hangingPunct="0">
              <a:buClr>
                <a:schemeClr val="accent1"/>
              </a:buClr>
              <a:buSzPct val="150000"/>
              <a:buFont typeface="Wingdings" panose="05000000000000000000" pitchFamily="2" charset="2"/>
              <a:buChar char="§"/>
            </a:pPr>
            <a:r>
              <a:rPr lang="de-DE" sz="1200" dirty="0" err="1">
                <a:latin typeface="Arial" panose="020B0604020202020204" pitchFamily="34" charset="0"/>
                <a:cs typeface="Arial" panose="020B0604020202020204" pitchFamily="34" charset="0"/>
              </a:rPr>
              <a:t>Conservation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momentum</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and</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energy</a:t>
            </a:r>
            <a:r>
              <a:rPr lang="de-DE" sz="1200" dirty="0">
                <a:latin typeface="Arial" panose="020B0604020202020204" pitchFamily="34" charset="0"/>
                <a:cs typeface="Arial" panose="020B0604020202020204" pitchFamily="34" charset="0"/>
              </a:rPr>
              <a:t>.</a:t>
            </a:r>
          </a:p>
          <a:p>
            <a:pPr marL="177800" lvl="1" indent="-177800" defTabSz="971550" eaLnBrk="0" hangingPunct="0">
              <a:buClr>
                <a:schemeClr val="accent1"/>
              </a:buClr>
              <a:buSzPct val="150000"/>
              <a:buFont typeface="Wingdings" panose="05000000000000000000" pitchFamily="2" charset="2"/>
              <a:buChar char="§"/>
            </a:pPr>
            <a:r>
              <a:rPr lang="de-DE" sz="1200" dirty="0" err="1">
                <a:latin typeface="Arial" panose="020B0604020202020204" pitchFamily="34" charset="0"/>
                <a:cs typeface="Arial" panose="020B0604020202020204" pitchFamily="34" charset="0"/>
              </a:rPr>
              <a:t>Correct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estimation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of</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transport</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coefficients</a:t>
            </a:r>
            <a:r>
              <a:rPr lang="de-DE" sz="1200" dirty="0">
                <a:latin typeface="Arial" panose="020B0604020202020204" pitchFamily="34" charset="0"/>
                <a:cs typeface="Arial" panose="020B0604020202020204" pitchFamily="34" charset="0"/>
              </a:rPr>
              <a:t>.</a:t>
            </a:r>
          </a:p>
        </p:txBody>
      </p:sp>
      <p:pic>
        <p:nvPicPr>
          <p:cNvPr id="16"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7920" y="2991322"/>
            <a:ext cx="1091279" cy="789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8" descr="Captura de pantalla 2014-01-14 a la(s) 00.32.22.png"/>
          <p:cNvPicPr>
            <a:picLocks noChangeAspect="1"/>
          </p:cNvPicPr>
          <p:nvPr/>
        </p:nvPicPr>
        <p:blipFill rotWithShape="1">
          <a:blip r:embed="rId4">
            <a:extLst>
              <a:ext uri="{28A0092B-C50C-407E-A947-70E740481C1C}">
                <a14:useLocalDpi xmlns:a14="http://schemas.microsoft.com/office/drawing/2010/main" val="0"/>
              </a:ext>
            </a:extLst>
          </a:blip>
          <a:srcRect l="6771" t="13315" r="5643" b="10452"/>
          <a:stretch/>
        </p:blipFill>
        <p:spPr bwMode="auto">
          <a:xfrm>
            <a:off x="323528" y="3024007"/>
            <a:ext cx="1537409" cy="783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uppieren 18"/>
          <p:cNvGrpSpPr/>
          <p:nvPr/>
        </p:nvGrpSpPr>
        <p:grpSpPr>
          <a:xfrm>
            <a:off x="4384687" y="2763047"/>
            <a:ext cx="864096" cy="1063753"/>
            <a:chOff x="7302500" y="3189736"/>
            <a:chExt cx="864096" cy="1063753"/>
          </a:xfrm>
        </p:grpSpPr>
        <p:pic>
          <p:nvPicPr>
            <p:cNvPr id="20" name="Picture 7" descr="Boltzmann.jpg"/>
            <p:cNvPicPr>
              <a:picLocks noChangeAspect="1"/>
            </p:cNvPicPr>
            <p:nvPr/>
          </p:nvPicPr>
          <p:blipFill>
            <a:blip r:embed="rId5"/>
            <a:srcRect/>
            <a:stretch>
              <a:fillRect/>
            </a:stretch>
          </p:blipFill>
          <p:spPr bwMode="auto">
            <a:xfrm>
              <a:off x="7521005" y="3189736"/>
              <a:ext cx="420022" cy="638356"/>
            </a:xfrm>
            <a:prstGeom prst="rect">
              <a:avLst/>
            </a:prstGeom>
            <a:noFill/>
            <a:ln w="9525">
              <a:noFill/>
              <a:miter lim="800000"/>
              <a:headEnd/>
              <a:tailEnd/>
            </a:ln>
          </p:spPr>
        </p:pic>
        <p:sp>
          <p:nvSpPr>
            <p:cNvPr id="21" name="TextBox 6"/>
            <p:cNvSpPr txBox="1">
              <a:spLocks noChangeArrowheads="1"/>
            </p:cNvSpPr>
            <p:nvPr/>
          </p:nvSpPr>
          <p:spPr bwMode="auto">
            <a:xfrm>
              <a:off x="7302500" y="3834506"/>
              <a:ext cx="864096" cy="418983"/>
            </a:xfrm>
            <a:prstGeom prst="rect">
              <a:avLst/>
            </a:prstGeom>
            <a:noFill/>
            <a:ln w="9525">
              <a:noFill/>
              <a:miter lim="800000"/>
              <a:headEnd/>
              <a:tailEnd/>
            </a:ln>
          </p:spPr>
          <p:txBody>
            <a:bodyPr wrap="none">
              <a:spAutoFit/>
            </a:bodyPr>
            <a:lstStyle/>
            <a:p>
              <a:pPr algn="ctr"/>
              <a:r>
                <a:rPr lang="en-US" altLang="zh-CN" sz="1200" b="1" dirty="0">
                  <a:solidFill>
                    <a:srgbClr val="000000"/>
                  </a:solidFill>
                  <a:ea typeface="ＭＳ Ｐゴシック" pitchFamily="34" charset="-128"/>
                </a:rPr>
                <a:t>Ludwig</a:t>
              </a:r>
            </a:p>
            <a:p>
              <a:pPr algn="ctr"/>
              <a:r>
                <a:rPr lang="en-US" altLang="zh-CN" sz="1200" b="1" dirty="0">
                  <a:solidFill>
                    <a:srgbClr val="000000"/>
                  </a:solidFill>
                  <a:ea typeface="ＭＳ Ｐゴシック" pitchFamily="34" charset="-128"/>
                </a:rPr>
                <a:t>Boltzmann</a:t>
              </a:r>
              <a:endParaRPr lang="fa-IR" altLang="zh-CN" sz="1200" b="1" dirty="0">
                <a:solidFill>
                  <a:srgbClr val="000000"/>
                </a:solidFill>
                <a:ea typeface="ＭＳ Ｐゴシック" pitchFamily="34" charset="-128"/>
              </a:endParaRPr>
            </a:p>
            <a:p>
              <a:pPr algn="ctr"/>
              <a:r>
                <a:rPr lang="en-US" altLang="zh-CN" sz="900" b="1" dirty="0">
                  <a:solidFill>
                    <a:srgbClr val="000000"/>
                  </a:solidFill>
                  <a:ea typeface="ＭＳ Ｐゴシック" pitchFamily="34" charset="-128"/>
                </a:rPr>
                <a:t>1872 Boltzmann equation</a:t>
              </a:r>
            </a:p>
          </p:txBody>
        </p:sp>
      </p:gr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912" y="1143170"/>
            <a:ext cx="3601521" cy="2557293"/>
          </a:xfrm>
          <a:prstGeom prst="rect">
            <a:avLst/>
          </a:prstGeom>
        </p:spPr>
      </p:pic>
      <p:sp>
        <p:nvSpPr>
          <p:cNvPr id="12" name="Rechteck 1"/>
          <p:cNvSpPr/>
          <p:nvPr/>
        </p:nvSpPr>
        <p:spPr>
          <a:xfrm>
            <a:off x="6007906" y="694087"/>
            <a:ext cx="2016907" cy="276999"/>
          </a:xfrm>
          <a:prstGeom prst="rect">
            <a:avLst/>
          </a:prstGeom>
          <a:solidFill>
            <a:srgbClr val="FFC000"/>
          </a:solidFill>
        </p:spPr>
        <p:txBody>
          <a:bodyPr wrap="square">
            <a:spAutoFit/>
          </a:bodyPr>
          <a:lstStyle/>
          <a:p>
            <a:pPr marL="0" lvl="1">
              <a:spcBef>
                <a:spcPct val="50000"/>
              </a:spcBef>
              <a:buClr>
                <a:schemeClr val="accent1"/>
              </a:buClr>
              <a:buSzPct val="150000"/>
              <a:tabLst>
                <a:tab pos="8385175" algn="l"/>
              </a:tabLst>
              <a:defRPr/>
            </a:pPr>
            <a:r>
              <a:rPr lang="en-US" altLang="en-US" sz="1200" b="1" dirty="0">
                <a:solidFill>
                  <a:srgbClr val="003399"/>
                </a:solidFill>
                <a:latin typeface="Arial" panose="020B0604020202020204" pitchFamily="34" charset="0"/>
                <a:cs typeface="Arial" panose="020B0604020202020204" pitchFamily="34" charset="0"/>
              </a:rPr>
              <a:t>DIVGAS 3-step workflow</a:t>
            </a:r>
            <a:endParaRPr lang="en-US" sz="1200" b="1"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87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Objective</a:t>
            </a:r>
            <a:r>
              <a:rPr lang="de-DE" dirty="0"/>
              <a:t> </a:t>
            </a:r>
            <a:r>
              <a:rPr lang="de-DE" dirty="0" err="1"/>
              <a:t>of</a:t>
            </a:r>
            <a:r>
              <a:rPr lang="de-DE" dirty="0"/>
              <a:t> DIVGAS</a:t>
            </a:r>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6</a:t>
            </a:fld>
            <a:endParaRPr lang="en-GB" dirty="0"/>
          </a:p>
        </p:txBody>
      </p:sp>
      <p:grpSp>
        <p:nvGrpSpPr>
          <p:cNvPr id="11" name="Gruppieren 10"/>
          <p:cNvGrpSpPr/>
          <p:nvPr/>
        </p:nvGrpSpPr>
        <p:grpSpPr>
          <a:xfrm>
            <a:off x="1594019" y="1689363"/>
            <a:ext cx="1768371" cy="1804861"/>
            <a:chOff x="2227565" y="2125740"/>
            <a:chExt cx="2048573" cy="2460049"/>
          </a:xfrm>
        </p:grpSpPr>
        <p:pic>
          <p:nvPicPr>
            <p:cNvPr id="12" name="Picture 7" descr="Max-Planck-Institut f\374r Plasmaphysi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65" y="2125740"/>
              <a:ext cx="2048573" cy="5163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https://www.aug.ipp.mpg.de/error_documents/logodiv2b.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3178" y="4023814"/>
              <a:ext cx="175260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1050" y="2770398"/>
              <a:ext cx="1787964" cy="113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uppieren 16"/>
          <p:cNvGrpSpPr/>
          <p:nvPr/>
        </p:nvGrpSpPr>
        <p:grpSpPr>
          <a:xfrm>
            <a:off x="150636" y="1925975"/>
            <a:ext cx="1449989" cy="2808312"/>
            <a:chOff x="169683" y="2236897"/>
            <a:chExt cx="2081015" cy="4000415"/>
          </a:xfrm>
        </p:grpSpPr>
        <p:pic>
          <p:nvPicPr>
            <p:cNvPr id="18" name="Picture 4" descr="http://users.jet.efda.org/pages/ft-task-force/images/newefdajet.gif"/>
            <p:cNvPicPr>
              <a:picLocks noChangeAspect="1" noChangeArrowheads="1"/>
            </p:cNvPicPr>
            <p:nvPr/>
          </p:nvPicPr>
          <p:blipFill rotWithShape="1">
            <a:blip r:embed="rId6">
              <a:extLst>
                <a:ext uri="{28A0092B-C50C-407E-A947-70E740481C1C}">
                  <a14:useLocalDpi xmlns:a14="http://schemas.microsoft.com/office/drawing/2010/main" val="0"/>
                </a:ext>
              </a:extLst>
            </a:blip>
            <a:srcRect r="68239"/>
            <a:stretch/>
          </p:blipFill>
          <p:spPr bwMode="auto">
            <a:xfrm>
              <a:off x="169683" y="2236897"/>
              <a:ext cx="2081015" cy="5899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59708"/>
            <a:stretch/>
          </p:blipFill>
          <p:spPr bwMode="auto">
            <a:xfrm>
              <a:off x="169684" y="2883359"/>
              <a:ext cx="2081014" cy="335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 name="Rechteck 1"/>
          <p:cNvSpPr/>
          <p:nvPr/>
        </p:nvSpPr>
        <p:spPr>
          <a:xfrm>
            <a:off x="316718" y="660750"/>
            <a:ext cx="7824763" cy="276999"/>
          </a:xfrm>
          <a:prstGeom prst="rect">
            <a:avLst/>
          </a:prstGeom>
        </p:spPr>
        <p:txBody>
          <a:bodyPr wrap="square">
            <a:spAutoFit/>
          </a:bodyPr>
          <a:lstStyle/>
          <a:p>
            <a:pPr marL="177800" lvl="1" indent="-177800">
              <a:spcBef>
                <a:spcPct val="50000"/>
              </a:spcBef>
              <a:buClr>
                <a:schemeClr val="accent1"/>
              </a:buClr>
              <a:buSzPct val="150000"/>
              <a:buFont typeface="Arial" panose="020B0604020202020204" pitchFamily="34" charset="0"/>
              <a:buChar char="•"/>
              <a:tabLst>
                <a:tab pos="8385175" algn="l"/>
              </a:tabLst>
              <a:defRPr/>
            </a:pPr>
            <a:r>
              <a:rPr lang="en-US" altLang="en-US" sz="1200" b="1" dirty="0">
                <a:solidFill>
                  <a:schemeClr val="accent2"/>
                </a:solidFill>
                <a:latin typeface="Arial" panose="020B0604020202020204" pitchFamily="34" charset="0"/>
                <a:cs typeface="Arial" panose="020B0604020202020204" pitchFamily="34" charset="0"/>
              </a:rPr>
              <a:t>The main objective of the DIVGAS code is to develop a multi-machine platform for </a:t>
            </a:r>
            <a:r>
              <a:rPr lang="en-US" altLang="en-US" sz="1200" b="1" dirty="0" err="1">
                <a:solidFill>
                  <a:schemeClr val="accent2"/>
                </a:solidFill>
                <a:latin typeface="Arial" panose="020B0604020202020204" pitchFamily="34" charset="0"/>
                <a:cs typeface="Arial" panose="020B0604020202020204" pitchFamily="34" charset="0"/>
              </a:rPr>
              <a:t>divertor</a:t>
            </a:r>
            <a:r>
              <a:rPr lang="en-US" altLang="en-US" sz="1200" b="1" dirty="0">
                <a:solidFill>
                  <a:schemeClr val="accent2"/>
                </a:solidFill>
                <a:latin typeface="Arial" panose="020B0604020202020204" pitchFamily="34" charset="0"/>
                <a:cs typeface="Arial" panose="020B0604020202020204" pitchFamily="34" charset="0"/>
              </a:rPr>
              <a:t> gas flows</a:t>
            </a:r>
            <a:endParaRPr lang="en-US" sz="1200" b="1" dirty="0">
              <a:solidFill>
                <a:schemeClr val="accent2"/>
              </a:solidFill>
              <a:latin typeface="Arial" panose="020B0604020202020204" pitchFamily="34" charset="0"/>
              <a:cs typeface="Arial" panose="020B0604020202020204" pitchFamily="34" charset="0"/>
            </a:endParaRPr>
          </a:p>
        </p:txBody>
      </p:sp>
      <p:sp>
        <p:nvSpPr>
          <p:cNvPr id="40" name="Textfeld 13"/>
          <p:cNvSpPr txBox="1"/>
          <p:nvPr/>
        </p:nvSpPr>
        <p:spPr>
          <a:xfrm>
            <a:off x="2556545" y="3737349"/>
            <a:ext cx="5328592" cy="830997"/>
          </a:xfrm>
          <a:prstGeom prst="rect">
            <a:avLst/>
          </a:prstGeom>
          <a:noFill/>
        </p:spPr>
        <p:txBody>
          <a:bodyPr wrap="square" rtlCol="0">
            <a:spAutoFit/>
          </a:bodyPr>
          <a:lstStyle/>
          <a:p>
            <a:pPr marL="177800" lvl="1" indent="-177800">
              <a:spcBef>
                <a:spcPct val="50000"/>
              </a:spcBef>
              <a:buClr>
                <a:schemeClr val="accent1"/>
              </a:buClr>
              <a:buSzPct val="150000"/>
              <a:buFont typeface="Wingdings" panose="05000000000000000000" pitchFamily="2" charset="2"/>
              <a:buChar char="§"/>
              <a:tabLst>
                <a:tab pos="8385175" algn="l"/>
              </a:tabLst>
              <a:defRPr/>
            </a:pPr>
            <a:r>
              <a:rPr lang="en-AU" sz="1200" u="sng" dirty="0">
                <a:latin typeface="Arial" panose="020B0604020202020204" pitchFamily="34" charset="0"/>
                <a:cs typeface="Arial" panose="020B0604020202020204" pitchFamily="34" charset="0"/>
              </a:rPr>
              <a:t>Validate</a:t>
            </a:r>
            <a:r>
              <a:rPr lang="en-AU" sz="1200" dirty="0">
                <a:latin typeface="Arial" panose="020B0604020202020204" pitchFamily="34" charset="0"/>
                <a:cs typeface="Arial" panose="020B0604020202020204" pitchFamily="34" charset="0"/>
              </a:rPr>
              <a:t> the code with experimental results in JET and AUG.</a:t>
            </a: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AU" sz="1200" u="sng" dirty="0">
                <a:latin typeface="Arial" panose="020B0604020202020204" pitchFamily="34" charset="0"/>
                <a:cs typeface="Arial" panose="020B0604020202020204" pitchFamily="34" charset="0"/>
              </a:rPr>
              <a:t>Benchmark</a:t>
            </a:r>
            <a:r>
              <a:rPr lang="en-AU" sz="1200" dirty="0">
                <a:latin typeface="Arial" panose="020B0604020202020204" pitchFamily="34" charset="0"/>
                <a:cs typeface="Arial" panose="020B0604020202020204" pitchFamily="34" charset="0"/>
              </a:rPr>
              <a:t> the code with the extensive ITER divertor database.</a:t>
            </a:r>
          </a:p>
          <a:p>
            <a:pPr marL="177800" lvl="1" indent="-177800">
              <a:spcBef>
                <a:spcPct val="50000"/>
              </a:spcBef>
              <a:buClr>
                <a:schemeClr val="accent1"/>
              </a:buClr>
              <a:buSzPct val="150000"/>
              <a:buFont typeface="Wingdings" panose="05000000000000000000" pitchFamily="2" charset="2"/>
              <a:buChar char="§"/>
              <a:tabLst>
                <a:tab pos="8385175" algn="l"/>
              </a:tabLst>
              <a:defRPr/>
            </a:pPr>
            <a:r>
              <a:rPr lang="en-AU" sz="1200" u="sng" dirty="0">
                <a:latin typeface="Arial" panose="020B0604020202020204" pitchFamily="34" charset="0"/>
                <a:cs typeface="Arial" panose="020B0604020202020204" pitchFamily="34" charset="0"/>
              </a:rPr>
              <a:t>Apply</a:t>
            </a:r>
            <a:r>
              <a:rPr lang="en-AU" sz="1200" dirty="0">
                <a:latin typeface="Arial" panose="020B0604020202020204" pitchFamily="34" charset="0"/>
                <a:cs typeface="Arial" panose="020B0604020202020204" pitchFamily="34" charset="0"/>
              </a:rPr>
              <a:t> the code for the design of particle exhaust in fusion devices.</a:t>
            </a:r>
          </a:p>
        </p:txBody>
      </p:sp>
      <p:grpSp>
        <p:nvGrpSpPr>
          <p:cNvPr id="16" name="Gruppieren 15"/>
          <p:cNvGrpSpPr/>
          <p:nvPr/>
        </p:nvGrpSpPr>
        <p:grpSpPr>
          <a:xfrm>
            <a:off x="6262688" y="1069750"/>
            <a:ext cx="1233488" cy="1398677"/>
            <a:chOff x="6305551" y="1231675"/>
            <a:chExt cx="1233488" cy="1398677"/>
          </a:xfrm>
        </p:grpSpPr>
        <p:pic>
          <p:nvPicPr>
            <p:cNvPr id="23" name="Picture 4" descr="http://fusion.bsc.es/wp-content/uploads/dtt.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293" t="7963" r="14355" b="40527"/>
            <a:stretch/>
          </p:blipFill>
          <p:spPr bwMode="auto">
            <a:xfrm>
              <a:off x="6567918" y="1231675"/>
              <a:ext cx="496973" cy="63081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5551" y="1876070"/>
              <a:ext cx="1233488" cy="754282"/>
            </a:xfrm>
            <a:prstGeom prst="rect">
              <a:avLst/>
            </a:prstGeom>
          </p:spPr>
        </p:pic>
      </p:grpSp>
      <p:grpSp>
        <p:nvGrpSpPr>
          <p:cNvPr id="25" name="Gruppieren 24"/>
          <p:cNvGrpSpPr/>
          <p:nvPr/>
        </p:nvGrpSpPr>
        <p:grpSpPr>
          <a:xfrm>
            <a:off x="7615236" y="962000"/>
            <a:ext cx="1448755" cy="1466875"/>
            <a:chOff x="7615236" y="962000"/>
            <a:chExt cx="1448755" cy="1466875"/>
          </a:xfrm>
        </p:grpSpPr>
        <p:sp>
          <p:nvSpPr>
            <p:cNvPr id="15" name="Textfeld 11"/>
            <p:cNvSpPr txBox="1"/>
            <p:nvPr/>
          </p:nvSpPr>
          <p:spPr>
            <a:xfrm>
              <a:off x="7652452" y="962000"/>
              <a:ext cx="1261884" cy="523220"/>
            </a:xfrm>
            <a:prstGeom prst="rect">
              <a:avLst/>
            </a:prstGeom>
            <a:noFill/>
          </p:spPr>
          <p:txBody>
            <a:bodyPr wrap="none" rtlCol="0">
              <a:spAutoFit/>
            </a:bodyPr>
            <a:lstStyle/>
            <a:p>
              <a:r>
                <a:rPr lang="de-DE" sz="2800" b="1" dirty="0">
                  <a:latin typeface="Arial"/>
                  <a:ea typeface="Verdana" panose="020B0604030504040204" pitchFamily="34" charset="0"/>
                  <a:cs typeface="Arial"/>
                </a:rPr>
                <a:t>DEMO</a:t>
              </a:r>
              <a:endParaRPr lang="en-US" sz="2800" b="1" dirty="0">
                <a:latin typeface="Arial"/>
                <a:ea typeface="Verdana" panose="020B0604030504040204" pitchFamily="34" charset="0"/>
                <a:cs typeface="Arial"/>
              </a:endParaRPr>
            </a:p>
          </p:txBody>
        </p:sp>
        <p:pic>
          <p:nvPicPr>
            <p:cNvPr id="24" name="Grafik 23"/>
            <p:cNvPicPr>
              <a:picLocks noChangeAspect="1"/>
            </p:cNvPicPr>
            <p:nvPr/>
          </p:nvPicPr>
          <p:blipFill>
            <a:blip r:embed="rId10"/>
            <a:stretch>
              <a:fillRect/>
            </a:stretch>
          </p:blipFill>
          <p:spPr>
            <a:xfrm>
              <a:off x="7615236" y="1438273"/>
              <a:ext cx="1448755" cy="990602"/>
            </a:xfrm>
            <a:prstGeom prst="rect">
              <a:avLst/>
            </a:prstGeom>
          </p:spPr>
        </p:pic>
      </p:grpSp>
      <p:grpSp>
        <p:nvGrpSpPr>
          <p:cNvPr id="26" name="Gruppieren 25"/>
          <p:cNvGrpSpPr/>
          <p:nvPr/>
        </p:nvGrpSpPr>
        <p:grpSpPr>
          <a:xfrm>
            <a:off x="4751669" y="1388709"/>
            <a:ext cx="1321460" cy="1249717"/>
            <a:chOff x="4751669" y="1388709"/>
            <a:chExt cx="1321460" cy="1249717"/>
          </a:xfrm>
        </p:grpSpPr>
        <p:pic>
          <p:nvPicPr>
            <p:cNvPr id="7" name="Picture 10" descr="logo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51669" y="1388709"/>
              <a:ext cx="1275024" cy="36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JT-60SA – EU activities A Brief Overview E. Di Pietro (F4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8063" y="1858964"/>
              <a:ext cx="1255066" cy="7794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uppieren 29"/>
          <p:cNvGrpSpPr/>
          <p:nvPr/>
        </p:nvGrpSpPr>
        <p:grpSpPr>
          <a:xfrm>
            <a:off x="3418716" y="1549572"/>
            <a:ext cx="1246177" cy="1455561"/>
            <a:chOff x="3418716" y="1597202"/>
            <a:chExt cx="1246177" cy="1455561"/>
          </a:xfrm>
        </p:grpSpPr>
        <p:pic>
          <p:nvPicPr>
            <p:cNvPr id="10" name="Picture 352" descr="Picture2"/>
            <p:cNvPicPr>
              <a:picLocks noChangeAspect="1" noChangeArrowheads="1"/>
            </p:cNvPicPr>
            <p:nvPr/>
          </p:nvPicPr>
          <p:blipFill>
            <a:blip r:embed="rId13">
              <a:extLst>
                <a:ext uri="{28A0092B-C50C-407E-A947-70E740481C1C}">
                  <a14:useLocalDpi xmlns:a14="http://schemas.microsoft.com/office/drawing/2010/main" val="0"/>
                </a:ext>
              </a:extLst>
            </a:blip>
            <a:srcRect l="3050" t="1100" r="3050" b="1100"/>
            <a:stretch>
              <a:fillRect/>
            </a:stretch>
          </p:blipFill>
          <p:spPr bwMode="auto">
            <a:xfrm>
              <a:off x="3418716" y="1597202"/>
              <a:ext cx="1246177" cy="394846"/>
            </a:xfrm>
            <a:prstGeom prst="rect">
              <a:avLst/>
            </a:prstGeom>
            <a:noFill/>
            <a:extLst>
              <a:ext uri="{909E8E84-426E-40DD-AFC4-6F175D3DCCD1}">
                <a14:hiddenFill xmlns:a14="http://schemas.microsoft.com/office/drawing/2010/main">
                  <a:solidFill>
                    <a:srgbClr val="FFFFFF"/>
                  </a:solidFill>
                </a14:hiddenFill>
              </a:ext>
            </a:extLst>
          </p:spPr>
        </p:pic>
        <p:pic>
          <p:nvPicPr>
            <p:cNvPr id="29" name="Grafik 28"/>
            <p:cNvPicPr>
              <a:picLocks noChangeAspect="1"/>
            </p:cNvPicPr>
            <p:nvPr/>
          </p:nvPicPr>
          <p:blipFill>
            <a:blip r:embed="rId14"/>
            <a:stretch>
              <a:fillRect/>
            </a:stretch>
          </p:blipFill>
          <p:spPr>
            <a:xfrm>
              <a:off x="3462337" y="2147887"/>
              <a:ext cx="1191112" cy="904876"/>
            </a:xfrm>
            <a:prstGeom prst="rect">
              <a:avLst/>
            </a:prstGeom>
          </p:spPr>
        </p:pic>
      </p:grpSp>
    </p:spTree>
    <p:extLst>
      <p:ext uri="{BB962C8B-B14F-4D97-AF65-F5344CB8AC3E}">
        <p14:creationId xmlns:p14="http://schemas.microsoft.com/office/powerpoint/2010/main" val="4503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a:t>
            </a:r>
            <a:r>
              <a:rPr lang="en-US"/>
              <a:t>plan 2021-2024</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7</a:t>
            </a:fld>
            <a:endParaRPr lang="en-GB" dirty="0"/>
          </a:p>
        </p:txBody>
      </p:sp>
      <p:grpSp>
        <p:nvGrpSpPr>
          <p:cNvPr id="9" name="Gruppieren 8"/>
          <p:cNvGrpSpPr/>
          <p:nvPr/>
        </p:nvGrpSpPr>
        <p:grpSpPr>
          <a:xfrm>
            <a:off x="0" y="653202"/>
            <a:ext cx="9084028" cy="2035248"/>
            <a:chOff x="0" y="991342"/>
            <a:chExt cx="9084028" cy="2035248"/>
          </a:xfrm>
        </p:grpSpPr>
        <p:sp>
          <p:nvSpPr>
            <p:cNvPr id="5" name="Rechteck 7">
              <a:extLst>
                <a:ext uri="{FF2B5EF4-FFF2-40B4-BE49-F238E27FC236}">
                  <a16:creationId xmlns:a16="http://schemas.microsoft.com/office/drawing/2014/main" id="{5B2923AA-D9C8-23B2-F61E-3069D6E2FD7F}"/>
                </a:ext>
              </a:extLst>
            </p:cNvPr>
            <p:cNvSpPr>
              <a:spLocks noChangeArrowheads="1"/>
            </p:cNvSpPr>
            <p:nvPr/>
          </p:nvSpPr>
          <p:spPr bwMode="auto">
            <a:xfrm>
              <a:off x="171450" y="1333819"/>
              <a:ext cx="891257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287338" lvl="1" indent="-58738"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 Introduction of atomic and molecular processes (2021 activities)</a:t>
              </a:r>
            </a:p>
            <a:p>
              <a:pPr marL="287338" lvl="1" indent="-58738"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 Introduction of the CLL advanced gas-surface interaction model (2021 activities)</a:t>
              </a:r>
            </a:p>
            <a:p>
              <a:pPr marL="287338" lvl="1" indent="-58738"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 Introduction of the electric-magnetic field effects (2021 activities)</a:t>
              </a:r>
            </a:p>
            <a:p>
              <a:pPr marL="287338" lvl="1" indent="-58738"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 Acceleration of the DIVGAS code using GPUs for reducing the computational time (2021 activities)</a:t>
              </a:r>
            </a:p>
            <a:p>
              <a:pPr marL="287338" lvl="1" indent="-58738"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 Study the influence of the liner in the overall pumping efficiency of the </a:t>
              </a:r>
              <a:r>
                <a:rPr lang="en-US" altLang="de-DE" sz="1200" dirty="0" err="1">
                  <a:cs typeface="Arial" panose="020B0604020202020204" pitchFamily="34" charset="0"/>
                </a:rPr>
                <a:t>divertor</a:t>
              </a:r>
              <a:r>
                <a:rPr lang="en-US" altLang="de-DE" sz="1200" dirty="0">
                  <a:cs typeface="Arial" panose="020B0604020202020204" pitchFamily="34" charset="0"/>
                </a:rPr>
                <a:t> (2021 activities)</a:t>
              </a:r>
            </a:p>
          </p:txBody>
        </p:sp>
        <p:sp>
          <p:nvSpPr>
            <p:cNvPr id="6"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991342"/>
              <a:ext cx="8912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b="1" dirty="0">
                  <a:cs typeface="Arial" panose="020B0604020202020204" pitchFamily="34" charset="0"/>
                </a:rPr>
                <a:t>DIVGAS enhancements and studies within WPPWIE</a:t>
              </a:r>
            </a:p>
          </p:txBody>
        </p:sp>
      </p:grpSp>
      <p:grpSp>
        <p:nvGrpSpPr>
          <p:cNvPr id="10" name="Gruppieren 9"/>
          <p:cNvGrpSpPr/>
          <p:nvPr/>
        </p:nvGrpSpPr>
        <p:grpSpPr>
          <a:xfrm>
            <a:off x="-33338" y="2967779"/>
            <a:ext cx="9041165" cy="1933748"/>
            <a:chOff x="0" y="3072554"/>
            <a:chExt cx="9041165" cy="1933748"/>
          </a:xfrm>
        </p:grpSpPr>
        <p:sp>
          <p:nvSpPr>
            <p:cNvPr id="7"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3072554"/>
              <a:ext cx="89125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b="1" dirty="0">
                  <a:cs typeface="Arial" panose="020B0604020202020204" pitchFamily="34" charset="0"/>
                </a:rPr>
                <a:t>Exploitation of the improved DIVGAS code within WPPWIE</a:t>
              </a:r>
            </a:p>
          </p:txBody>
        </p:sp>
        <p:sp>
          <p:nvSpPr>
            <p:cNvPr id="8" name="Rechteck 7">
              <a:extLst>
                <a:ext uri="{FF2B5EF4-FFF2-40B4-BE49-F238E27FC236}">
                  <a16:creationId xmlns:a16="http://schemas.microsoft.com/office/drawing/2014/main" id="{5B2923AA-D9C8-23B2-F61E-3069D6E2FD7F}"/>
                </a:ext>
              </a:extLst>
            </p:cNvPr>
            <p:cNvSpPr>
              <a:spLocks noChangeArrowheads="1"/>
            </p:cNvSpPr>
            <p:nvPr/>
          </p:nvSpPr>
          <p:spPr bwMode="auto">
            <a:xfrm>
              <a:off x="128587" y="3467419"/>
              <a:ext cx="891257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447675" lvl="1" indent="-180975"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Apply the improved DIVGAS code in order to elaborate a self-consistent matrix of albedo values for a DEMO SN </a:t>
              </a:r>
              <a:r>
                <a:rPr lang="en-US" altLang="de-DE" sz="1200" dirty="0" err="1">
                  <a:cs typeface="Arial" panose="020B0604020202020204" pitchFamily="34" charset="0"/>
                </a:rPr>
                <a:t>divertor</a:t>
              </a:r>
              <a:r>
                <a:rPr lang="en-US" altLang="de-DE" sz="1200" dirty="0">
                  <a:cs typeface="Arial" panose="020B0604020202020204" pitchFamily="34" charset="0"/>
                </a:rPr>
                <a:t> (IDM: 2P57HS) (2022 activities)</a:t>
              </a:r>
            </a:p>
            <a:p>
              <a:pPr marL="447675" lvl="1" indent="-180975"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Apply of the improved DIVGAS code in order to elaborate a self-consistent matrix of albedo values for a DEMO XD divertor (IDM: 2NNVBJ) (2023 activities)</a:t>
              </a:r>
            </a:p>
            <a:p>
              <a:pPr marL="447675" lvl="1" indent="-180975" algn="just">
                <a:spcBef>
                  <a:spcPct val="50000"/>
                </a:spcBef>
                <a:spcAft>
                  <a:spcPts val="600"/>
                </a:spcAft>
                <a:buClr>
                  <a:schemeClr val="accent1"/>
                </a:buClr>
                <a:buSzPct val="100000"/>
                <a:buFont typeface="+mj-lt"/>
                <a:buAutoNum type="arabicPeriod"/>
              </a:pPr>
              <a:r>
                <a:rPr lang="en-US" altLang="de-DE" sz="1200" dirty="0">
                  <a:cs typeface="Arial" panose="020B0604020202020204" pitchFamily="34" charset="0"/>
                </a:rPr>
                <a:t>Apply of the improved DIVGAS code in order to study the influence of the poloidal/toroidal leakages in the 3D DEMO SN divertor (2024 activities) – Ongoing work</a:t>
              </a:r>
            </a:p>
          </p:txBody>
        </p:sp>
      </p:grpSp>
    </p:spTree>
    <p:extLst>
      <p:ext uri="{BB962C8B-B14F-4D97-AF65-F5344CB8AC3E}">
        <p14:creationId xmlns:p14="http://schemas.microsoft.com/office/powerpoint/2010/main" val="81678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Electric and magnetic effects</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8</a:t>
            </a:fld>
            <a:endParaRPr lang="en-GB" dirty="0"/>
          </a:p>
        </p:txBody>
      </p:sp>
      <p:sp>
        <p:nvSpPr>
          <p:cNvPr id="7"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1248517"/>
            <a:ext cx="8912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computational kernel of the DIVGAS code demonstrates the numerical solution of the Boltzmann equation using the DSMC method:</a:t>
            </a:r>
          </a:p>
        </p:txBody>
      </p:sp>
      <p:graphicFrame>
        <p:nvGraphicFramePr>
          <p:cNvPr id="6" name="Object 5"/>
          <p:cNvGraphicFramePr>
            <a:graphicFrameLocks noChangeAspect="1"/>
          </p:cNvGraphicFramePr>
          <p:nvPr>
            <p:extLst>
              <p:ext uri="{D42A27DB-BD31-4B8C-83A1-F6EECF244321}">
                <p14:modId xmlns:p14="http://schemas.microsoft.com/office/powerpoint/2010/main" val="509244606"/>
              </p:ext>
            </p:extLst>
          </p:nvPr>
        </p:nvGraphicFramePr>
        <p:xfrm>
          <a:off x="3244634" y="1726607"/>
          <a:ext cx="2882900" cy="571500"/>
        </p:xfrm>
        <a:graphic>
          <a:graphicData uri="http://schemas.openxmlformats.org/presentationml/2006/ole">
            <mc:AlternateContent xmlns:mc="http://schemas.openxmlformats.org/markup-compatibility/2006">
              <mc:Choice xmlns:v="urn:schemas-microsoft-com:vml" Requires="v">
                <p:oleObj name="Equation" r:id="rId2" imgW="2882880" imgH="571320" progId="Equation.DSMT4">
                  <p:embed/>
                </p:oleObj>
              </mc:Choice>
              <mc:Fallback>
                <p:oleObj name="Equation" r:id="rId2" imgW="2882880" imgH="571320" progId="Equation.DSMT4">
                  <p:embed/>
                  <p:pic>
                    <p:nvPicPr>
                      <p:cNvPr id="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634" y="1726607"/>
                        <a:ext cx="28829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977191186"/>
              </p:ext>
            </p:extLst>
          </p:nvPr>
        </p:nvGraphicFramePr>
        <p:xfrm>
          <a:off x="2404755" y="2852807"/>
          <a:ext cx="4521200" cy="635000"/>
        </p:xfrm>
        <a:graphic>
          <a:graphicData uri="http://schemas.openxmlformats.org/presentationml/2006/ole">
            <mc:AlternateContent xmlns:mc="http://schemas.openxmlformats.org/markup-compatibility/2006">
              <mc:Choice xmlns:v="urn:schemas-microsoft-com:vml" Requires="v">
                <p:oleObj name="Equation" r:id="rId4" imgW="4520880" imgH="634680" progId="Equation.DSMT4">
                  <p:embed/>
                </p:oleObj>
              </mc:Choice>
              <mc:Fallback>
                <p:oleObj name="Equation" r:id="rId4" imgW="4520880" imgH="634680" progId="Equation.DSMT4">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4755" y="2852807"/>
                        <a:ext cx="4521200"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2303482"/>
            <a:ext cx="8912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Within WPPWIE, the DIVGAS code was extended to include the modeling of charged particles (ions and electrons) in presence of magnetic field or/and electric field, by replacing F by the Lorentz force as follows:   </a:t>
            </a:r>
          </a:p>
        </p:txBody>
      </p:sp>
      <p:sp>
        <p:nvSpPr>
          <p:cNvPr id="10" name="Rechteck 7">
            <a:extLst>
              <a:ext uri="{FF2B5EF4-FFF2-40B4-BE49-F238E27FC236}">
                <a16:creationId xmlns:a16="http://schemas.microsoft.com/office/drawing/2014/main" id="{5B2923AA-D9C8-23B2-F61E-3069D6E2FD7F}"/>
              </a:ext>
            </a:extLst>
          </p:cNvPr>
          <p:cNvSpPr>
            <a:spLocks noChangeArrowheads="1"/>
          </p:cNvSpPr>
          <p:nvPr/>
        </p:nvSpPr>
        <p:spPr bwMode="auto">
          <a:xfrm>
            <a:off x="6406026" y="1762968"/>
            <a:ext cx="2306714" cy="461665"/>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179388" lvl="1" indent="-7938" algn="just">
              <a:spcBef>
                <a:spcPct val="50000"/>
              </a:spcBef>
              <a:spcAft>
                <a:spcPts val="600"/>
              </a:spcAft>
              <a:buClr>
                <a:schemeClr val="accent1"/>
              </a:buClr>
              <a:buSzPct val="150000"/>
              <a:buNone/>
            </a:pPr>
            <a:r>
              <a:rPr lang="en-US" altLang="de-DE" sz="1200" b="1" i="1" dirty="0">
                <a:solidFill>
                  <a:srgbClr val="FF0000"/>
                </a:solidFill>
                <a:cs typeface="Arial" panose="020B0604020202020204" pitchFamily="34" charset="0"/>
              </a:rPr>
              <a:t>F</a:t>
            </a:r>
            <a:r>
              <a:rPr lang="en-US" altLang="de-DE" sz="1200" dirty="0">
                <a:cs typeface="Arial" panose="020B0604020202020204" pitchFamily="34" charset="0"/>
              </a:rPr>
              <a:t>: is an external force which generally acts to any particle</a:t>
            </a:r>
          </a:p>
        </p:txBody>
      </p:sp>
      <p:sp>
        <p:nvSpPr>
          <p:cNvPr id="11"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3512324"/>
            <a:ext cx="8912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free motion of the DSMC particles is performed using the explicit Boris scheme (phase space volume conserving and simulated particles typically remain along the correct trajectory)    </a:t>
            </a:r>
          </a:p>
        </p:txBody>
      </p:sp>
    </p:spTree>
    <p:extLst>
      <p:ext uri="{BB962C8B-B14F-4D97-AF65-F5344CB8AC3E}">
        <p14:creationId xmlns:p14="http://schemas.microsoft.com/office/powerpoint/2010/main" val="160483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srcRect l="8407" t="2335" r="6712" b="14079"/>
          <a:stretch/>
        </p:blipFill>
        <p:spPr>
          <a:xfrm rot="611714">
            <a:off x="1066027" y="2930085"/>
            <a:ext cx="2312769" cy="2024716"/>
          </a:xfrm>
          <a:prstGeom prst="rect">
            <a:avLst/>
          </a:prstGeom>
        </p:spPr>
      </p:pic>
      <p:sp>
        <p:nvSpPr>
          <p:cNvPr id="2" name="Titel 1"/>
          <p:cNvSpPr>
            <a:spLocks noGrp="1"/>
          </p:cNvSpPr>
          <p:nvPr>
            <p:ph type="title"/>
          </p:nvPr>
        </p:nvSpPr>
        <p:spPr/>
        <p:txBody>
          <a:bodyPr/>
          <a:lstStyle/>
          <a:p>
            <a:r>
              <a:rPr lang="en-GB" dirty="0"/>
              <a:t>Benchmark</a:t>
            </a:r>
            <a:endParaRPr lang="de-DE" dirty="0"/>
          </a:p>
        </p:txBody>
      </p:sp>
      <p:sp>
        <p:nvSpPr>
          <p:cNvPr id="4" name="Fußzeilenplatzhalter 3"/>
          <p:cNvSpPr>
            <a:spLocks noGrp="1"/>
          </p:cNvSpPr>
          <p:nvPr>
            <p:ph type="ftr" sz="quarter" idx="11"/>
          </p:nvPr>
        </p:nvSpPr>
        <p:spPr/>
        <p:txBody>
          <a:bodyPr/>
          <a:lstStyle/>
          <a:p>
            <a:pPr algn="r"/>
            <a:r>
              <a:rPr lang="en-GB" dirty="0"/>
              <a:t>S. Varoutis | WP PWIE Midterm Meeting 2024 | Finland | 9-11 Apr. 2024 | Page </a:t>
            </a:r>
            <a:fld id="{6A6D9FA1-99C7-4910-8E32-B85D378B0060}" type="slidenum">
              <a:rPr lang="en-GB" smtClean="0"/>
              <a:pPr algn="r"/>
              <a:t>9</a:t>
            </a:fld>
            <a:endParaRPr lang="en-GB" dirty="0"/>
          </a:p>
        </p:txBody>
      </p:sp>
      <p:sp>
        <p:nvSpPr>
          <p:cNvPr id="7"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586108"/>
            <a:ext cx="8912578"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Numerical requirements/assumptions:</a:t>
            </a:r>
          </a:p>
          <a:p>
            <a:pPr marL="287338" lvl="1" indent="-58738" algn="just">
              <a:spcBef>
                <a:spcPct val="50000"/>
              </a:spcBef>
              <a:buClr>
                <a:schemeClr val="accent1"/>
              </a:buClr>
              <a:buSzPct val="100000"/>
              <a:buFont typeface="+mj-lt"/>
              <a:buAutoNum type="arabicPeriod"/>
            </a:pPr>
            <a:r>
              <a:rPr lang="en-US" altLang="de-DE" sz="1200" dirty="0">
                <a:cs typeface="Arial" panose="020B0604020202020204" pitchFamily="34" charset="0"/>
              </a:rPr>
              <a:t> Cell sizes must resolve Debye length </a:t>
            </a:r>
            <a:r>
              <a:rPr lang="en-US" altLang="de-DE" sz="1200" dirty="0" err="1">
                <a:cs typeface="Arial" panose="020B0604020202020204" pitchFamily="34" charset="0"/>
              </a:rPr>
              <a:t>λ</a:t>
            </a:r>
            <a:r>
              <a:rPr lang="en-US" altLang="de-DE" sz="1200" baseline="-25000" dirty="0" err="1">
                <a:cs typeface="Arial" panose="020B0604020202020204" pitchFamily="34" charset="0"/>
              </a:rPr>
              <a:t>D</a:t>
            </a:r>
            <a:r>
              <a:rPr lang="en-US" altLang="de-DE" sz="1200" dirty="0">
                <a:cs typeface="Arial" panose="020B0604020202020204" pitchFamily="34" charset="0"/>
              </a:rPr>
              <a:t> to avoid numerical heating, i.e. </a:t>
            </a:r>
            <a:r>
              <a:rPr lang="el-GR" altLang="de-DE" sz="1200" dirty="0">
                <a:cs typeface="Arial" panose="020B0604020202020204" pitchFamily="34" charset="0"/>
              </a:rPr>
              <a:t>Δ</a:t>
            </a:r>
            <a:r>
              <a:rPr lang="en-US" altLang="de-DE" sz="1200" dirty="0">
                <a:cs typeface="Arial" panose="020B0604020202020204" pitchFamily="34" charset="0"/>
              </a:rPr>
              <a:t>x&lt; </a:t>
            </a:r>
            <a:r>
              <a:rPr lang="en-US" altLang="de-DE" sz="1200" dirty="0" err="1">
                <a:cs typeface="Arial" panose="020B0604020202020204" pitchFamily="34" charset="0"/>
              </a:rPr>
              <a:t>λ</a:t>
            </a:r>
            <a:r>
              <a:rPr lang="en-US" altLang="de-DE" sz="1200" baseline="-25000" dirty="0" err="1">
                <a:cs typeface="Arial" panose="020B0604020202020204" pitchFamily="34" charset="0"/>
              </a:rPr>
              <a:t>D</a:t>
            </a:r>
            <a:endParaRPr lang="en-US" altLang="de-DE" sz="1200" dirty="0">
              <a:cs typeface="Arial" panose="020B0604020202020204" pitchFamily="34" charset="0"/>
            </a:endParaRPr>
          </a:p>
          <a:p>
            <a:pPr marL="287338" lvl="1" indent="-58738" algn="just">
              <a:spcBef>
                <a:spcPct val="50000"/>
              </a:spcBef>
              <a:buClr>
                <a:schemeClr val="accent1"/>
              </a:buClr>
              <a:buSzPct val="100000"/>
              <a:buFont typeface="+mj-lt"/>
              <a:buAutoNum type="arabicPeriod"/>
            </a:pPr>
            <a:r>
              <a:rPr lang="en-US" altLang="de-DE" sz="1200" dirty="0">
                <a:cs typeface="Arial" panose="020B0604020202020204" pitchFamily="34" charset="0"/>
              </a:rPr>
              <a:t> Time step must resolve plasma frequency </a:t>
            </a:r>
            <a:r>
              <a:rPr lang="en-US" altLang="de-DE" sz="1200" dirty="0" err="1">
                <a:cs typeface="Arial" panose="020B0604020202020204" pitchFamily="34" charset="0"/>
              </a:rPr>
              <a:t>ω</a:t>
            </a:r>
            <a:r>
              <a:rPr lang="en-US" altLang="de-DE" sz="1200" baseline="-25000" dirty="0" err="1">
                <a:cs typeface="Arial" panose="020B0604020202020204" pitchFamily="34" charset="0"/>
              </a:rPr>
              <a:t>p</a:t>
            </a:r>
            <a:r>
              <a:rPr lang="en-US" altLang="de-DE" sz="1200" dirty="0">
                <a:cs typeface="Arial" panose="020B0604020202020204" pitchFamily="34" charset="0"/>
              </a:rPr>
              <a:t>, i.e. </a:t>
            </a:r>
            <a:r>
              <a:rPr lang="el-GR" altLang="de-DE" sz="1200" dirty="0">
                <a:cs typeface="Arial" panose="020B0604020202020204" pitchFamily="34" charset="0"/>
              </a:rPr>
              <a:t>Δ</a:t>
            </a:r>
            <a:r>
              <a:rPr lang="en-US" altLang="de-DE" sz="1200" dirty="0">
                <a:cs typeface="Arial" panose="020B0604020202020204" pitchFamily="34" charset="0"/>
              </a:rPr>
              <a:t>t&lt; 2/ </a:t>
            </a:r>
            <a:r>
              <a:rPr lang="en-US" altLang="de-DE" sz="1200" dirty="0" err="1">
                <a:cs typeface="Arial" panose="020B0604020202020204" pitchFamily="34" charset="0"/>
              </a:rPr>
              <a:t>ω</a:t>
            </a:r>
            <a:r>
              <a:rPr lang="en-US" altLang="de-DE" sz="1200" baseline="-25000" dirty="0" err="1">
                <a:cs typeface="Arial" panose="020B0604020202020204" pitchFamily="34" charset="0"/>
              </a:rPr>
              <a:t>p</a:t>
            </a:r>
            <a:endParaRPr lang="en-US" altLang="de-DE" sz="1200" baseline="-25000" dirty="0">
              <a:cs typeface="Arial" panose="020B0604020202020204" pitchFamily="34" charset="0"/>
            </a:endParaRPr>
          </a:p>
          <a:p>
            <a:pPr marL="400050" lvl="1" indent="-171450" algn="just">
              <a:spcBef>
                <a:spcPct val="50000"/>
              </a:spcBef>
              <a:buClr>
                <a:schemeClr val="accent1"/>
              </a:buClr>
              <a:buSzPct val="100000"/>
              <a:buFont typeface="+mj-lt"/>
              <a:buAutoNum type="arabicPeriod"/>
            </a:pPr>
            <a:r>
              <a:rPr lang="en-US" altLang="de-DE" sz="1200" dirty="0">
                <a:cs typeface="Arial" panose="020B0604020202020204" pitchFamily="34" charset="0"/>
              </a:rPr>
              <a:t>Should satisfy Courant-</a:t>
            </a:r>
            <a:r>
              <a:rPr lang="en-US" altLang="de-DE" sz="1200" dirty="0" err="1">
                <a:cs typeface="Arial" panose="020B0604020202020204" pitchFamily="34" charset="0"/>
              </a:rPr>
              <a:t>Friedrichs</a:t>
            </a:r>
            <a:r>
              <a:rPr lang="en-US" altLang="de-DE" sz="1200" dirty="0">
                <a:cs typeface="Arial" panose="020B0604020202020204" pitchFamily="34" charset="0"/>
              </a:rPr>
              <a:t>-</a:t>
            </a:r>
            <a:r>
              <a:rPr lang="en-US" altLang="de-DE" sz="1200" dirty="0" err="1">
                <a:cs typeface="Arial" panose="020B0604020202020204" pitchFamily="34" charset="0"/>
              </a:rPr>
              <a:t>Lewy</a:t>
            </a:r>
            <a:r>
              <a:rPr lang="en-US" altLang="de-DE" sz="1200" dirty="0">
                <a:cs typeface="Arial" panose="020B0604020202020204" pitchFamily="34" charset="0"/>
              </a:rPr>
              <a:t> (CFL) condition similar to continuum CFD, i.e. </a:t>
            </a:r>
            <a:r>
              <a:rPr lang="el-GR" altLang="de-DE" sz="1200" dirty="0">
                <a:cs typeface="Arial" panose="020B0604020202020204" pitchFamily="34" charset="0"/>
              </a:rPr>
              <a:t>Δ</a:t>
            </a:r>
            <a:r>
              <a:rPr lang="en-US" altLang="de-DE" sz="1200" dirty="0">
                <a:cs typeface="Arial" panose="020B0604020202020204" pitchFamily="34" charset="0"/>
              </a:rPr>
              <a:t>t&lt; </a:t>
            </a:r>
            <a:r>
              <a:rPr lang="el-GR" altLang="de-DE" sz="1200" dirty="0">
                <a:cs typeface="Arial" panose="020B0604020202020204" pitchFamily="34" charset="0"/>
              </a:rPr>
              <a:t>Δ</a:t>
            </a:r>
            <a:r>
              <a:rPr lang="en-US" altLang="de-DE" sz="1200" dirty="0">
                <a:cs typeface="Arial" panose="020B0604020202020204" pitchFamily="34" charset="0"/>
              </a:rPr>
              <a:t>x/</a:t>
            </a:r>
            <a:r>
              <a:rPr lang="en-US" altLang="de-DE" sz="1200" dirty="0" err="1">
                <a:cs typeface="Arial" panose="020B0604020202020204" pitchFamily="34" charset="0"/>
              </a:rPr>
              <a:t>u</a:t>
            </a:r>
            <a:r>
              <a:rPr lang="en-US" altLang="de-DE" sz="1200" baseline="-25000" dirty="0" err="1">
                <a:cs typeface="Arial" panose="020B0604020202020204" pitchFamily="34" charset="0"/>
              </a:rPr>
              <a:t>max</a:t>
            </a:r>
            <a:r>
              <a:rPr lang="en-US" altLang="de-DE" sz="1200" dirty="0">
                <a:cs typeface="Arial" panose="020B0604020202020204" pitchFamily="34" charset="0"/>
              </a:rPr>
              <a:t>, where </a:t>
            </a:r>
            <a:r>
              <a:rPr lang="en-US" altLang="de-DE" sz="1200" dirty="0" err="1">
                <a:cs typeface="Arial" panose="020B0604020202020204" pitchFamily="34" charset="0"/>
              </a:rPr>
              <a:t>u</a:t>
            </a:r>
            <a:r>
              <a:rPr lang="en-US" altLang="de-DE" sz="1200" baseline="-25000" dirty="0" err="1">
                <a:cs typeface="Arial" panose="020B0604020202020204" pitchFamily="34" charset="0"/>
              </a:rPr>
              <a:t>max</a:t>
            </a:r>
            <a:r>
              <a:rPr lang="en-US" altLang="de-DE" sz="1200" dirty="0">
                <a:cs typeface="Arial" panose="020B0604020202020204" pitchFamily="34" charset="0"/>
              </a:rPr>
              <a:t> is the thermal velocity </a:t>
            </a:r>
          </a:p>
          <a:p>
            <a:pPr marL="287338" lvl="1" indent="-58738" algn="just">
              <a:spcBef>
                <a:spcPct val="50000"/>
              </a:spcBef>
              <a:buClr>
                <a:schemeClr val="accent1"/>
              </a:buClr>
              <a:buSzPct val="100000"/>
              <a:buFont typeface="+mj-lt"/>
              <a:buAutoNum type="arabicPeriod"/>
            </a:pPr>
            <a:r>
              <a:rPr lang="en-US" altLang="de-DE" sz="1200" dirty="0">
                <a:cs typeface="Arial" panose="020B0604020202020204" pitchFamily="34" charset="0"/>
              </a:rPr>
              <a:t> Cell size must resolve the collision mean free path λ (and other </a:t>
            </a:r>
            <a:r>
              <a:rPr lang="en-US" altLang="de-DE" sz="1200" dirty="0" err="1">
                <a:cs typeface="Arial" panose="020B0604020202020204" pitchFamily="34" charset="0"/>
              </a:rPr>
              <a:t>vdf</a:t>
            </a:r>
            <a:r>
              <a:rPr lang="en-US" altLang="de-DE" sz="1200" dirty="0">
                <a:cs typeface="Arial" panose="020B0604020202020204" pitchFamily="34" charset="0"/>
              </a:rPr>
              <a:t> gradient length scales)</a:t>
            </a:r>
          </a:p>
          <a:p>
            <a:pPr marL="287338" lvl="1" indent="-58738" algn="just">
              <a:spcBef>
                <a:spcPct val="50000"/>
              </a:spcBef>
              <a:buClr>
                <a:schemeClr val="accent1"/>
              </a:buClr>
              <a:buSzPct val="100000"/>
              <a:buFont typeface="+mj-lt"/>
              <a:buAutoNum type="arabicPeriod"/>
            </a:pPr>
            <a:r>
              <a:rPr lang="en-US" altLang="de-DE" sz="1200" dirty="0">
                <a:cs typeface="Arial" panose="020B0604020202020204" pitchFamily="34" charset="0"/>
              </a:rPr>
              <a:t> The computational cells should be sufficiently populated in order to preserve good statistics</a:t>
            </a:r>
          </a:p>
        </p:txBody>
      </p:sp>
      <p:sp>
        <p:nvSpPr>
          <p:cNvPr id="14" name="Rechteck 7">
            <a:extLst>
              <a:ext uri="{FF2B5EF4-FFF2-40B4-BE49-F238E27FC236}">
                <a16:creationId xmlns:a16="http://schemas.microsoft.com/office/drawing/2014/main" id="{5B2923AA-D9C8-23B2-F61E-3069D6E2FD7F}"/>
              </a:ext>
            </a:extLst>
          </p:cNvPr>
          <p:cNvSpPr>
            <a:spLocks noChangeArrowheads="1"/>
          </p:cNvSpPr>
          <p:nvPr/>
        </p:nvSpPr>
        <p:spPr bwMode="auto">
          <a:xfrm>
            <a:off x="0" y="2670912"/>
            <a:ext cx="89125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Arial" panose="020B0604020202020204" pitchFamily="34" charset="0"/>
              </a:defRPr>
            </a:lvl1pPr>
            <a:lvl2pPr marL="358775" indent="-179388">
              <a:spcBef>
                <a:spcPct val="20000"/>
              </a:spcBef>
              <a:buFont typeface="Arial" panose="020B0604020202020204" pitchFamily="34" charset="0"/>
              <a:buChar char="–"/>
              <a:defRPr sz="2800">
                <a:solidFill>
                  <a:schemeClr val="tx1"/>
                </a:solidFill>
                <a:latin typeface="Arial" panose="020B0604020202020204" pitchFamily="34" charset="0"/>
              </a:defRPr>
            </a:lvl2pPr>
            <a:lvl3pPr marL="920750" indent="-28575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1" algn="just">
              <a:spcBef>
                <a:spcPct val="50000"/>
              </a:spcBef>
              <a:spcAft>
                <a:spcPts val="600"/>
              </a:spcAft>
              <a:buClr>
                <a:schemeClr val="accent1"/>
              </a:buClr>
              <a:buSzPct val="150000"/>
              <a:buFont typeface="Wingdings" panose="05000000000000000000" pitchFamily="2" charset="2"/>
              <a:buChar char="§"/>
            </a:pPr>
            <a:r>
              <a:rPr lang="en-US" altLang="de-DE" sz="1200" dirty="0">
                <a:cs typeface="Arial" panose="020B0604020202020204" pitchFamily="34" charset="0"/>
              </a:rPr>
              <a:t>The validity of the updated DIVGAS code has been confirmed by performing comparisons using some simplified examples with known analytical solutions:  </a:t>
            </a:r>
          </a:p>
        </p:txBody>
      </p:sp>
      <p:pic>
        <p:nvPicPr>
          <p:cNvPr id="16" name="Picture 5" descr="F:\xa\ux.png"/>
          <p:cNvPicPr>
            <a:picLocks noChangeAspect="1" noChangeArrowheads="1"/>
          </p:cNvPicPr>
          <p:nvPr/>
        </p:nvPicPr>
        <p:blipFill>
          <a:blip r:embed="rId3" cstate="print"/>
          <a:srcRect l="1804" t="9367" r="2429" b="1856"/>
          <a:stretch>
            <a:fillRect/>
          </a:stretch>
        </p:blipFill>
        <p:spPr bwMode="auto">
          <a:xfrm>
            <a:off x="4435042" y="3154081"/>
            <a:ext cx="2057482" cy="1695592"/>
          </a:xfrm>
          <a:prstGeom prst="rect">
            <a:avLst/>
          </a:prstGeom>
          <a:noFill/>
        </p:spPr>
      </p:pic>
      <p:pic>
        <p:nvPicPr>
          <p:cNvPr id="17" name="Picture 6" descr="F:\xa\uy.png"/>
          <p:cNvPicPr>
            <a:picLocks noChangeAspect="1" noChangeArrowheads="1"/>
          </p:cNvPicPr>
          <p:nvPr/>
        </p:nvPicPr>
        <p:blipFill>
          <a:blip r:embed="rId4" cstate="print"/>
          <a:srcRect l="2860" t="8282" r="2285" b="1848"/>
          <a:stretch>
            <a:fillRect/>
          </a:stretch>
        </p:blipFill>
        <p:spPr bwMode="auto">
          <a:xfrm>
            <a:off x="6800435" y="3177483"/>
            <a:ext cx="2008438" cy="1691640"/>
          </a:xfrm>
          <a:prstGeom prst="rect">
            <a:avLst/>
          </a:prstGeom>
          <a:noFill/>
        </p:spPr>
      </p:pic>
      <p:sp>
        <p:nvSpPr>
          <p:cNvPr id="5" name="Textfeld 4"/>
          <p:cNvSpPr txBox="1"/>
          <p:nvPr/>
        </p:nvSpPr>
        <p:spPr>
          <a:xfrm>
            <a:off x="2190751" y="4640044"/>
            <a:ext cx="1985962" cy="461665"/>
          </a:xfrm>
          <a:prstGeom prst="rect">
            <a:avLst/>
          </a:prstGeom>
          <a:noFill/>
        </p:spPr>
        <p:txBody>
          <a:bodyPr wrap="square" rtlCol="0">
            <a:spAutoFit/>
          </a:bodyPr>
          <a:lstStyle/>
          <a:p>
            <a:r>
              <a:rPr lang="de-DE" sz="1200" dirty="0">
                <a:solidFill>
                  <a:schemeClr val="tx2"/>
                </a:solidFill>
                <a:latin typeface="Arial" panose="020B0604020202020204" pitchFamily="34" charset="0"/>
                <a:cs typeface="Arial" panose="020B0604020202020204" pitchFamily="34" charset="0"/>
              </a:rPr>
              <a:t>Blue: DIVGAS</a:t>
            </a:r>
          </a:p>
          <a:p>
            <a:r>
              <a:rPr lang="de-DE" sz="1200" dirty="0">
                <a:latin typeface="Arial" panose="020B0604020202020204" pitchFamily="34" charset="0"/>
                <a:cs typeface="Arial" panose="020B0604020202020204" pitchFamily="34" charset="0"/>
              </a:rPr>
              <a:t>Black: Analytical</a:t>
            </a:r>
          </a:p>
        </p:txBody>
      </p:sp>
    </p:spTree>
    <p:extLst>
      <p:ext uri="{BB962C8B-B14F-4D97-AF65-F5344CB8AC3E}">
        <p14:creationId xmlns:p14="http://schemas.microsoft.com/office/powerpoint/2010/main" val="10630420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EUROfusion6x9_5_3_2019</Template>
  <TotalTime>0</TotalTime>
  <Words>3232</Words>
  <Application>Microsoft Macintosh PowerPoint</Application>
  <PresentationFormat>Bildschirmpräsentation (16:9)</PresentationFormat>
  <Paragraphs>337</Paragraphs>
  <Slides>23</Slides>
  <Notes>1</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2" baseType="lpstr">
      <vt:lpstr>Arial</vt:lpstr>
      <vt:lpstr>Calibri</vt:lpstr>
      <vt:lpstr>Cambria</vt:lpstr>
      <vt:lpstr>Cambria Math</vt:lpstr>
      <vt:lpstr>Symbol</vt:lpstr>
      <vt:lpstr>Times</vt:lpstr>
      <vt:lpstr>Wingdings</vt:lpstr>
      <vt:lpstr>Office</vt:lpstr>
      <vt:lpstr>Equation</vt:lpstr>
      <vt:lpstr>DIVGAS modelling of neutral particle gas dynamics and exhaust for DEMO</vt:lpstr>
      <vt:lpstr>Outline</vt:lpstr>
      <vt:lpstr>Objective – DEMO particle exhaust</vt:lpstr>
      <vt:lpstr>Particle Exhaust parameters</vt:lpstr>
      <vt:lpstr>DIVertor GAs Simulator</vt:lpstr>
      <vt:lpstr>Objective of DIVGAS</vt:lpstr>
      <vt:lpstr>Work plan 2021-2024</vt:lpstr>
      <vt:lpstr>Electric and magnetic effects</vt:lpstr>
      <vt:lpstr>Benchmark</vt:lpstr>
      <vt:lpstr>Gas-surface interaction</vt:lpstr>
      <vt:lpstr>Benchmark</vt:lpstr>
      <vt:lpstr>Atomic &amp; Molecular processes</vt:lpstr>
      <vt:lpstr>GPU acceleration – MPI, CUDA</vt:lpstr>
      <vt:lpstr>SN and XD DIVGAS model</vt:lpstr>
      <vt:lpstr>ITER-SOLPS plasma BCs</vt:lpstr>
      <vt:lpstr>Effect of A&amp;M processes</vt:lpstr>
      <vt:lpstr>Effect of external fields</vt:lpstr>
      <vt:lpstr>Computing performance</vt:lpstr>
      <vt:lpstr>Comparison SN vs XD for Γ+ (1)</vt:lpstr>
      <vt:lpstr>Comparison SN vs XD for Γ+ (2)</vt:lpstr>
      <vt:lpstr>Comparison SN vs XD for Γ+ (3)</vt:lpstr>
      <vt:lpstr>Work for 2024 (PWIE-SP D.4.T-T004-D001)</vt:lpstr>
      <vt:lpstr>Summary</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Varoutis, Stylianos (ITEP)</dc:creator>
  <cp:lastModifiedBy>Stylianos Varoutis</cp:lastModifiedBy>
  <cp:revision>377</cp:revision>
  <cp:lastPrinted>2023-09-14T07:48:48Z</cp:lastPrinted>
  <dcterms:created xsi:type="dcterms:W3CDTF">2023-09-11T12:46:03Z</dcterms:created>
  <dcterms:modified xsi:type="dcterms:W3CDTF">2024-04-10T06:14:50Z</dcterms:modified>
</cp:coreProperties>
</file>