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7" r:id="rId5"/>
  </p:sldMasterIdLst>
  <p:notesMasterIdLst>
    <p:notesMasterId r:id="rId66"/>
  </p:notesMasterIdLst>
  <p:handoutMasterIdLst>
    <p:handoutMasterId r:id="rId67"/>
  </p:handoutMasterIdLst>
  <p:sldIdLst>
    <p:sldId id="345" r:id="rId6"/>
    <p:sldId id="348" r:id="rId7"/>
    <p:sldId id="355" r:id="rId8"/>
    <p:sldId id="347" r:id="rId9"/>
    <p:sldId id="357" r:id="rId10"/>
    <p:sldId id="338" r:id="rId11"/>
    <p:sldId id="361" r:id="rId12"/>
    <p:sldId id="365" r:id="rId13"/>
    <p:sldId id="362" r:id="rId14"/>
    <p:sldId id="367" r:id="rId15"/>
    <p:sldId id="366" r:id="rId16"/>
    <p:sldId id="368" r:id="rId17"/>
    <p:sldId id="341" r:id="rId18"/>
    <p:sldId id="406" r:id="rId19"/>
    <p:sldId id="407" r:id="rId20"/>
    <p:sldId id="414" r:id="rId21"/>
    <p:sldId id="411" r:id="rId22"/>
    <p:sldId id="343" r:id="rId23"/>
    <p:sldId id="327" r:id="rId24"/>
    <p:sldId id="344" r:id="rId25"/>
    <p:sldId id="319" r:id="rId26"/>
    <p:sldId id="369" r:id="rId27"/>
    <p:sldId id="409" r:id="rId28"/>
    <p:sldId id="371" r:id="rId29"/>
    <p:sldId id="413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381" r:id="rId39"/>
    <p:sldId id="382" r:id="rId40"/>
    <p:sldId id="383" r:id="rId41"/>
    <p:sldId id="384" r:id="rId42"/>
    <p:sldId id="385" r:id="rId43"/>
    <p:sldId id="386" r:id="rId44"/>
    <p:sldId id="387" r:id="rId45"/>
    <p:sldId id="388" r:id="rId46"/>
    <p:sldId id="389" r:id="rId47"/>
    <p:sldId id="390" r:id="rId48"/>
    <p:sldId id="391" r:id="rId49"/>
    <p:sldId id="392" r:id="rId50"/>
    <p:sldId id="393" r:id="rId51"/>
    <p:sldId id="394" r:id="rId52"/>
    <p:sldId id="395" r:id="rId53"/>
    <p:sldId id="396" r:id="rId54"/>
    <p:sldId id="397" r:id="rId55"/>
    <p:sldId id="398" r:id="rId56"/>
    <p:sldId id="399" r:id="rId57"/>
    <p:sldId id="400" r:id="rId58"/>
    <p:sldId id="401" r:id="rId59"/>
    <p:sldId id="402" r:id="rId60"/>
    <p:sldId id="403" r:id="rId61"/>
    <p:sldId id="404" r:id="rId62"/>
    <p:sldId id="405" r:id="rId63"/>
    <p:sldId id="412" r:id="rId64"/>
    <p:sldId id="415" r:id="rId6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A83"/>
    <a:srgbClr val="E60019"/>
    <a:srgbClr val="000000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1" autoAdjust="0"/>
    <p:restoredTop sz="93735" autoAdjust="0"/>
  </p:normalViewPr>
  <p:slideViewPr>
    <p:cSldViewPr snapToGrid="0">
      <p:cViewPr varScale="1">
        <p:scale>
          <a:sx n="82" d="100"/>
          <a:sy n="82" d="100"/>
        </p:scale>
        <p:origin x="254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08/04/2024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08/04/2024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69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c8ad4141a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9" name="Google Shape;529;g2c8ad4141a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7577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c9e59a31d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4" name="Google Shape;544;g2c9e59a31d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925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c74417265b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8" name="Google Shape;558;g2c74417265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592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c74417265b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6" name="Google Shape;576;g2c74417265b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796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c9e59a31d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1" name="Google Shape;591;g2c9e59a31d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13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c85cbf7a0c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6" name="Google Shape;606;g2c85cbf7a0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006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c78548d6c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6" name="Google Shape;616;g2c78548d6c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8883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c9113d3bb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4" name="Google Shape;624;g2c9113d3bb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4830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c964a7650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2" name="Google Shape;632;g2c964a7650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7715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c9e59a31d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2" name="Google Shape;642;g2c9e59a31d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821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298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c9e59a31d3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4" name="Google Shape;654;g2c9e59a31d3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6066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c8ad4141a2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0" name="Google Shape;670;g2c8ad4141a2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5185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c964a7650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0" name="Google Shape;680;g2c964a7650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6153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c964a7650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0" name="Google Shape;690;g2c964a7650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6011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c9e59a31d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3" name="Google Shape;703;g2c9e59a31d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26101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c9113d3bb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4" name="Google Shape;714;g2c9113d3bb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867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c8ad4141a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5" name="Google Shape;725;g2c8ad4141a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46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c8ad4141a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5" name="Google Shape;735;g2c8ad4141a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2973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c964a7650d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4" name="Google Shape;744;g2c964a7650d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5603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ca8afcd8e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4" name="Google Shape;754;g2ca8afcd8e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8764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30E33-AEC2-40B4-BDA1-638B18120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977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c964a7650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4" name="Google Shape;764;g2c964a7650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5771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c78548d6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2" name="Google Shape;782;g2c78548d6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4295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c78548d6c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2" name="Google Shape;792;g2c78548d6c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1660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c964a7650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3" name="Google Shape;813;g2c964a7650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68492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c8ad4141a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3" name="Google Shape;823;g2c8ad4141a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69915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2c78548d6c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3" name="Google Shape;833;g2c78548d6c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5694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c78548d6c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3" name="Google Shape;843;g2c78548d6c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4132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c8ad4141a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7" name="Google Shape;857;g2c8ad4141a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4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4" name="Google Shape;4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220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c7441726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2" name="Google Shape;442;g2c7441726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5117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c964a7650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1" name="Google Shape;471;g2c964a7650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6791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c74417265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1" name="Google Shape;481;g2c74417265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50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c74417265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5" name="Google Shape;505;g2c74417265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8415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ca8afcd8e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6" name="Google Shape;516;g2ca8afcd8e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273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51" y="724190"/>
            <a:ext cx="4046049" cy="18040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068979-EE19-4549-9F75-A08FBE30233F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8CF0-49FB-4F0D-B318-5F5288A3E871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64A4-A377-4F82-819D-FF1B50F7FCCF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36450C4-26FC-4528-93B2-C0795E75D157}" type="datetime1">
              <a:rPr lang="fr-FR" smtClean="0"/>
              <a:t>08/04/2024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ED21-13A4-4B02-AD22-733EF076DBDE}" type="datetime1">
              <a:rPr lang="fr-FR" smtClean="0"/>
              <a:t>08/04/2024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F6618-F5FB-4BB0-9CF5-4CB3ED790C93}" type="datetime1">
              <a:rPr lang="fr-FR" smtClean="0"/>
              <a:t>08/04/2024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03DDFF-E283-4038-B9C9-060ACF7C4171}" type="datetime1">
              <a:rPr lang="fr-FR" smtClean="0"/>
              <a:t>08/04/2024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F3BD-A009-424C-9DDA-02355677272E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C54B1-B6D3-4BB0-A307-77ED4E0232CB}" type="datetime1">
              <a:rPr lang="fr-FR" smtClean="0"/>
              <a:t>08/04/2024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37A9-F336-40A5-9FF1-82DD369D7CB2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51" y="724190"/>
            <a:ext cx="4046049" cy="180406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D6E8E-1ED1-43E5-8E8E-A6A4F9F8F38D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8D74-0837-4F52-8CA7-36C98F1F05D1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CA1-42F7-488E-B05C-FDF3604ECDC6}" type="datetime1">
              <a:rPr lang="fr-FR" smtClean="0"/>
              <a:t>08/04/2024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B14F5-5651-404C-B6AE-87F0B993F54B}" type="datetime1">
              <a:rPr lang="fr-FR" smtClean="0"/>
              <a:t>08/04/2024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402EE947-575E-4D93-A906-D1B47DC87666}" type="datetime1">
              <a:rPr lang="fr-FR" smtClean="0"/>
              <a:t>08/04/2024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3D4BC4BD-F73D-460D-AC7D-C27828BBC999}" type="datetime1">
              <a:rPr lang="fr-FR" smtClean="0"/>
              <a:t>08/04/2024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928EB3-A760-4DA0-952A-71DD1E775972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E7BDF-D9FE-41CB-93F5-80E5F27A0A9E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4713C7-9A87-42E7-939A-DCDF83827001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E98251-78C3-42BA-8F46-3B9FBD067C63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AC814C-73EE-4885-918C-4E4104A93F33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BE79DE-A55F-41DC-95D6-F2DCC1BAE691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9C74A7-EB3C-4888-8B8A-20CE080C5E28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56D8-30E0-42C3-8DCD-285202940AB4}" type="datetime1">
              <a:rPr lang="fr-FR" smtClean="0"/>
              <a:t>08/04/2024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D9E0-62E0-448F-AF02-E0CBA23BC021}" type="datetime1">
              <a:rPr lang="fr-FR" smtClean="0"/>
              <a:t>08/04/2024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</a:t>
            </a:r>
            <a:r>
              <a:rPr lang="en-US" smtClean="0"/>
              <a:t>of presenter</a:t>
            </a:r>
            <a:endParaRPr lang="en-US" dirty="0" smtClean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5" y="-457199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3" y="5691684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4307044" y="40252897"/>
            <a:ext cx="13233195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24510244" y="40405297"/>
            <a:ext cx="13233195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24713444" y="40557697"/>
            <a:ext cx="13233195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24916644" y="40710097"/>
            <a:ext cx="13233195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12192000" cy="5568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5760001"/>
            <a:ext cx="4608512" cy="8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145" y="109671"/>
            <a:ext cx="10058400" cy="457200"/>
          </a:xfrm>
        </p:spPr>
        <p:txBody>
          <a:bodyPr>
            <a:noAutofit/>
          </a:bodyPr>
          <a:lstStyle>
            <a:lvl1pPr algn="l">
              <a:lnSpc>
                <a:spcPts val="4267"/>
              </a:lnSpc>
              <a:defRPr sz="3733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2180"/>
            <a:ext cx="10972800" cy="489654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75" indent="-380990">
              <a:buFont typeface="Wingdings" panose="05000000000000000000" pitchFamily="2" charset="2"/>
              <a:buChar char="§"/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392" y="6545237"/>
            <a:ext cx="10986971" cy="268139"/>
          </a:xfrm>
          <a:prstGeom prst="rect">
            <a:avLst/>
          </a:prstGeom>
        </p:spPr>
        <p:txBody>
          <a:bodyPr/>
          <a:lstStyle>
            <a:lvl1pPr>
              <a:defRPr sz="14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>
                <a:solidFill>
                  <a:srgbClr val="FF0000"/>
                </a:solidFill>
              </a:rPr>
              <a:t>YOUR NAME </a:t>
            </a:r>
            <a:r>
              <a:rPr lang="en-GB" dirty="0"/>
              <a:t>| WPPWIE Project Meeting  | Zoom | 24.01.2022 | Page </a:t>
            </a:r>
            <a:fld id="{6A6D9FA1-99C7-4910-8E32-B85D378B0060}" type="slidenum">
              <a:rPr lang="en-GB" smtClean="0"/>
              <a:pPr algn="r"/>
              <a:t>‹N°›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555" y="93574"/>
            <a:ext cx="490611" cy="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7102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25709"/>
            <a:ext cx="12191999" cy="7747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10" name="Picture 28" descr="cea_logo_typo2_smal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224969"/>
            <a:ext cx="612339" cy="34648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23922"/>
            <a:ext cx="11221525" cy="2434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1221525" y="6631823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6652" y="6566320"/>
            <a:ext cx="3425483" cy="274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fr-FR" sz="933" kern="0" dirty="0">
                <a:solidFill>
                  <a:schemeClr val="bg1">
                    <a:lumMod val="50000"/>
                  </a:schemeClr>
                </a:solidFill>
                <a:cs typeface="Calibri"/>
              </a:rPr>
              <a:t>Commissariat à l’énergie atomique et aux énergies alternatives</a:t>
            </a:r>
            <a:endParaRPr lang="fr-FR" sz="933" kern="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1663" y="6551635"/>
            <a:ext cx="646805" cy="365125"/>
          </a:xfrm>
        </p:spPr>
        <p:txBody>
          <a:bodyPr/>
          <a:lstStyle>
            <a:lvl1pPr algn="ctr">
              <a:defRPr sz="9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F798C-B26F-D149-B99D-C7F3BED9883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43495" y="6620889"/>
            <a:ext cx="3860800" cy="226617"/>
          </a:xfrm>
        </p:spPr>
        <p:txBody>
          <a:bodyPr/>
          <a:lstStyle>
            <a:lvl1pPr>
              <a:defRPr lang="en-US" sz="933" ker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alibri"/>
              </a:defRPr>
            </a:lvl1pPr>
          </a:lstStyle>
          <a:p>
            <a:r>
              <a:rPr lang="en-US" smtClean="0"/>
              <a:t>G. Ciraolo and  TSVV6 team | | 12-09-2023 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0271" y="6566320"/>
            <a:ext cx="897860" cy="365125"/>
          </a:xfrm>
        </p:spPr>
        <p:txBody>
          <a:bodyPr/>
          <a:lstStyle>
            <a:lvl1pPr algn="r">
              <a:defRPr lang="en-US" sz="933" kern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alibri"/>
              </a:defRPr>
            </a:lvl1pPr>
          </a:lstStyle>
          <a:p>
            <a:fld id="{A6631263-EE2D-4A6B-9628-55E4716E2FE3}" type="datetime1">
              <a:rPr lang="fr-FR" smtClean="0"/>
              <a:t>10/04/2024</a:t>
            </a:fld>
            <a:endParaRPr lang="fr-FR" dirty="0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1459606" y="1631324"/>
            <a:ext cx="4464676" cy="4662152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chemeClr val="accent3"/>
              </a:buClr>
              <a:buFont typeface="Arial" panose="020B0604020202020204" pitchFamily="34" charset="0"/>
              <a:buChar char="►"/>
              <a:defRPr sz="2133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990575" indent="-380990">
              <a:buClr>
                <a:schemeClr val="accent3"/>
              </a:buClr>
              <a:buFont typeface="Wingdings" panose="05000000000000000000" pitchFamily="2" charset="2"/>
              <a:buChar char="§"/>
              <a:defRPr sz="1867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1523962" indent="-304792"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+mn-lt"/>
              </a:defRPr>
            </a:lvl3pPr>
            <a:lvl4pPr marL="2057349" indent="-228594">
              <a:buClr>
                <a:schemeClr val="accent3"/>
              </a:buClr>
              <a:buFont typeface="Arial" panose="020B0604020202020204" pitchFamily="34" charset="0"/>
              <a:buChar char="•"/>
              <a:defRPr sz="1467">
                <a:solidFill>
                  <a:schemeClr val="bg1">
                    <a:lumMod val="50000"/>
                  </a:schemeClr>
                </a:solidFill>
                <a:latin typeface="+mn-lt"/>
              </a:defRPr>
            </a:lvl4pPr>
            <a:lvl5pPr marL="2666933" indent="-228594">
              <a:buClr>
                <a:schemeClr val="accent3"/>
              </a:buClr>
              <a:buFont typeface="Arial" panose="020B0604020202020204" pitchFamily="34" charset="0"/>
              <a:buChar char="•"/>
              <a:defRPr sz="1467">
                <a:solidFill>
                  <a:schemeClr val="bg1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 hasCustomPrompt="1"/>
          </p:nvPr>
        </p:nvSpPr>
        <p:spPr>
          <a:xfrm>
            <a:off x="1458898" y="1151467"/>
            <a:ext cx="4465653" cy="4804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6600015" y="1390835"/>
            <a:ext cx="5137939" cy="446821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68175" y="-17123"/>
            <a:ext cx="11221524" cy="758064"/>
          </a:xfrm>
          <a:prstGeom prst="rect">
            <a:avLst/>
          </a:prstGeom>
        </p:spPr>
        <p:txBody>
          <a:bodyPr anchor="ctr"/>
          <a:lstStyle>
            <a:lvl1pPr algn="l">
              <a:defRPr lang="pt-BR" sz="1867" kern="1200" cap="all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Calibri"/>
              </a:defRPr>
            </a:lvl1pPr>
          </a:lstStyle>
          <a:p>
            <a:r>
              <a:rPr lang="pt-BR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8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CEA liten" type="title">
  <p:cSld name="Titre CEA lite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2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CEA liten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564" y="728663"/>
            <a:ext cx="4048148" cy="18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2"/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44000" tIns="108000" rIns="144000" bIns="144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2"/>
          <p:cNvPicPr preferRelativeResize="0"/>
          <p:nvPr/>
        </p:nvPicPr>
        <p:blipFill rotWithShape="1">
          <a:blip r:embed="rId3">
            <a:alphaModFix/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294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4" name="Google Shape;24;p13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et contenu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13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0391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">
  <p:cSld name="Sommair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731838" y="1381125"/>
            <a:ext cx="8329612" cy="479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Black"/>
              <a:buAutoNum type="arabicPeriod"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60"/>
              <a:buFont typeface="Arial"/>
              <a:buNone/>
              <a:defRPr sz="1400"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Sommaire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Google Shape;31;p14"/>
          <p:cNvGrpSpPr/>
          <p:nvPr/>
        </p:nvGrpSpPr>
        <p:grpSpPr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32" name="Google Shape;32;p14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4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4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4"/>
            <p:cNvSpPr/>
            <p:nvPr/>
          </p:nvSpPr>
          <p:spPr>
            <a:xfrm>
              <a:off x="518" y="3962"/>
              <a:ext cx="189" cy="72"/>
            </a:xfrm>
            <a:custGeom>
              <a:avLst/>
              <a:gdLst/>
              <a:ahLst/>
              <a:cxnLst/>
              <a:rect l="l" t="t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4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4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" name="Google Shape;39;p14"/>
          <p:cNvPicPr preferRelativeResize="0"/>
          <p:nvPr/>
        </p:nvPicPr>
        <p:blipFill rotWithShape="1">
          <a:blip r:embed="rId2">
            <a:alphaModFix/>
          </a:blip>
          <a:srcRect t="3666" r="82853" b="2801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4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607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>
  <p:cSld name="Diapositive de titr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/>
          <p:nvPr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44000" tIns="108000" rIns="144000" bIns="144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5"/>
          <p:cNvSpPr txBox="1"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838" y="728663"/>
            <a:ext cx="1803600" cy="18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5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15"/>
          <p:cNvPicPr preferRelativeResize="0"/>
          <p:nvPr/>
        </p:nvPicPr>
        <p:blipFill rotWithShape="1">
          <a:blip r:embed="rId3">
            <a:alphaModFix/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5"/>
          <p:cNvSpPr txBox="1">
            <a:spLocks noGrp="1"/>
          </p:cNvSpPr>
          <p:nvPr>
            <p:ph type="body" idx="2"/>
          </p:nvPr>
        </p:nvSpPr>
        <p:spPr>
          <a:xfrm>
            <a:off x="742949" y="5892800"/>
            <a:ext cx="65786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80"/>
              <a:buNone/>
              <a:defRPr sz="1200" i="1">
                <a:solidFill>
                  <a:schemeClr val="dk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4025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image">
  <p:cSld name="Titre imag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6"/>
          <p:cNvSpPr txBox="1"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5" name="Google Shape;5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838" y="728663"/>
            <a:ext cx="1803600" cy="18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6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image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6"/>
          <p:cNvSpPr/>
          <p:nvPr/>
        </p:nvSpPr>
        <p:spPr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6"/>
          <p:cNvSpPr>
            <a:spLocks noGrp="1"/>
          </p:cNvSpPr>
          <p:nvPr>
            <p:ph type="pic" idx="2"/>
          </p:nvPr>
        </p:nvSpPr>
        <p:spPr>
          <a:xfrm>
            <a:off x="5435600" y="0"/>
            <a:ext cx="67564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59" name="Google Shape;59;p16"/>
          <p:cNvSpPr txBox="1">
            <a:spLocks noGrp="1"/>
          </p:cNvSpPr>
          <p:nvPr>
            <p:ph type="body" idx="3"/>
          </p:nvPr>
        </p:nvSpPr>
        <p:spPr>
          <a:xfrm>
            <a:off x="742949" y="5892800"/>
            <a:ext cx="65786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80"/>
              <a:buNone/>
              <a:defRPr sz="1200" i="1">
                <a:solidFill>
                  <a:schemeClr val="dk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211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maire light">
  <p:cSld name="Sommaire ligh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727076" y="1765299"/>
            <a:ext cx="8659812" cy="41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Black"/>
              <a:buAutoNum type="arabicPeriod"/>
              <a:defRPr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60"/>
              <a:buFont typeface="Arial"/>
              <a:buNone/>
              <a:defRPr sz="1400">
                <a:solidFill>
                  <a:schemeClr val="dk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Sommaire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7"/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:Ce sommaire est sur deux colonnes, pour passer sur une colonne : Clic droit sur la zone de texte + « Format de la forme » / « Options de texte » / « Colonnes » = 1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t="3666" r="82842" b="2801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7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49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771900" y="2171700"/>
            <a:ext cx="7688263" cy="23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2"/>
          </p:nvPr>
        </p:nvSpPr>
        <p:spPr>
          <a:xfrm>
            <a:off x="522288" y="2159000"/>
            <a:ext cx="2546350" cy="267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150"/>
              <a:buNone/>
              <a:defRPr sz="13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8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de section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8"/>
          <p:cNvPicPr preferRelativeResize="0"/>
          <p:nvPr/>
        </p:nvPicPr>
        <p:blipFill rotWithShape="1">
          <a:blip r:embed="rId2">
            <a:alphaModFix/>
          </a:blip>
          <a:srcRect l="1642" t="81597" r="4282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18"/>
          <p:cNvGrpSpPr/>
          <p:nvPr/>
        </p:nvGrpSpPr>
        <p:grpSpPr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82" name="Google Shape;82;p18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8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8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8"/>
            <p:cNvSpPr/>
            <p:nvPr/>
          </p:nvSpPr>
          <p:spPr>
            <a:xfrm>
              <a:off x="518" y="3962"/>
              <a:ext cx="189" cy="72"/>
            </a:xfrm>
            <a:custGeom>
              <a:avLst/>
              <a:gdLst/>
              <a:ahLst/>
              <a:cxnLst/>
              <a:rect l="l" t="t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8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8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8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light">
  <p:cSld name="Titre de section ligh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/>
          <p:nvPr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9"/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de section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 rotWithShape="1">
          <a:blip r:embed="rId2">
            <a:alphaModFix/>
          </a:blip>
          <a:srcRect l="3065" t="80145" r="2859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771900" y="2171700"/>
            <a:ext cx="7688263" cy="23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Black"/>
              <a:buNone/>
              <a:defRPr sz="5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2"/>
          </p:nvPr>
        </p:nvSpPr>
        <p:spPr>
          <a:xfrm>
            <a:off x="522288" y="2159000"/>
            <a:ext cx="2546350" cy="267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150"/>
              <a:buNone/>
              <a:defRPr sz="135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1295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Gris">
  <p:cSld name="Titre de section Gri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0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04" name="Google Shape;104;p20"/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de section Gris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897" y="6343650"/>
            <a:ext cx="365991" cy="36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l="1642" t="81597" r="4282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771900" y="2171700"/>
            <a:ext cx="7688263" cy="23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2"/>
          </p:nvPr>
        </p:nvSpPr>
        <p:spPr>
          <a:xfrm>
            <a:off x="522288" y="2159000"/>
            <a:ext cx="2546350" cy="267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150"/>
              <a:buNone/>
              <a:defRPr sz="135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15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55EF7A-1BCD-4CA9-B738-DBE8D2311A66}" type="datetime1">
              <a:rPr lang="fr-FR" smtClean="0"/>
              <a:t>08/04/2024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 Bleu">
  <p:cSld name="Titre de section Bleu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1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16" name="Google Shape;116;p21"/>
          <p:cNvSpPr/>
          <p:nvPr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de section Bleu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897" y="6343650"/>
            <a:ext cx="365991" cy="36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l="1642" t="81597" r="4282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771900" y="2171700"/>
            <a:ext cx="7688263" cy="23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Black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2"/>
          </p:nvPr>
        </p:nvSpPr>
        <p:spPr>
          <a:xfrm>
            <a:off x="522288" y="2159000"/>
            <a:ext cx="2546350" cy="267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150"/>
              <a:buNone/>
              <a:defRPr sz="135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1773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2 colonnes">
  <p:cSld name="Titre et contenu 2 colonne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28" name="Google Shape;128;p22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et contenu 2 colonnes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132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Deux contenu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Deux contenus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731838" y="1381125"/>
            <a:ext cx="5220000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2"/>
          </p:nvPr>
        </p:nvSpPr>
        <p:spPr>
          <a:xfrm>
            <a:off x="6240163" y="1381125"/>
            <a:ext cx="5220000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237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Comparais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2"/>
          </p:nvPr>
        </p:nvSpPr>
        <p:spPr>
          <a:xfrm>
            <a:off x="731838" y="2298700"/>
            <a:ext cx="5220000" cy="389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3"/>
          </p:nvPr>
        </p:nvSpPr>
        <p:spPr>
          <a:xfrm>
            <a:off x="6240163" y="1350963"/>
            <a:ext cx="522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4"/>
          </p:nvPr>
        </p:nvSpPr>
        <p:spPr>
          <a:xfrm>
            <a:off x="6240163" y="2298700"/>
            <a:ext cx="5220000" cy="389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48" name="Google Shape;148;p24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Comparaison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4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107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 Fond gris">
  <p:cSld name="Deux contenus Fond gri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44000" tIns="108000" rIns="144000" bIns="144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Deux contenus Fond gris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731838" y="1381125"/>
            <a:ext cx="5220000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2"/>
          </p:nvPr>
        </p:nvSpPr>
        <p:spPr>
          <a:xfrm>
            <a:off x="6240163" y="1381125"/>
            <a:ext cx="5220000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7897" y="6343650"/>
            <a:ext cx="365991" cy="36599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362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 rouge">
  <p:cSld name="Deux contenus roug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4000" tIns="108000" rIns="144000" bIns="144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Deux contenus Fond rouge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68" name="Google Shape;168;p26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6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6"/>
            <p:cNvSpPr/>
            <p:nvPr/>
          </p:nvSpPr>
          <p:spPr>
            <a:xfrm>
              <a:off x="518" y="3962"/>
              <a:ext cx="189" cy="72"/>
            </a:xfrm>
            <a:custGeom>
              <a:avLst/>
              <a:gdLst/>
              <a:ahLst/>
              <a:cxnLst/>
              <a:rect l="l" t="t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6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6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731838" y="1381125"/>
            <a:ext cx="5220000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2"/>
          </p:nvPr>
        </p:nvSpPr>
        <p:spPr>
          <a:xfrm>
            <a:off x="6240163" y="1381125"/>
            <a:ext cx="5220000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>
                <a:solidFill>
                  <a:schemeClr val="lt1"/>
                </a:solidFill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20"/>
              <a:buChar char="■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747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+ visuel">
  <p:cSld name="Contenu + visuel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81" name="Google Shape;181;p27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Contenu + visuel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7"/>
          <p:cNvSpPr>
            <a:spLocks noGrp="1"/>
          </p:cNvSpPr>
          <p:nvPr>
            <p:ph type="pic" idx="2"/>
          </p:nvPr>
        </p:nvSpPr>
        <p:spPr>
          <a:xfrm>
            <a:off x="7015483" y="0"/>
            <a:ext cx="5957423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731838" y="1381125"/>
            <a:ext cx="6118657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143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el + contenu">
  <p:cSld name="Visuel + contenu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28"/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87" name="Google Shape;187;p28"/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08000" rIns="144000" bIns="1440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8" name="Google Shape;188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7897" y="6343650"/>
              <a:ext cx="365991" cy="3659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28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5305156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90" name="Google Shape;190;p28"/>
          <p:cNvSpPr/>
          <p:nvPr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44000" tIns="108000" rIns="144000" bIns="144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8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93" name="Google Shape;193;p28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Visuel + contenu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8"/>
          <p:cNvSpPr txBox="1">
            <a:spLocks noGrp="1"/>
          </p:cNvSpPr>
          <p:nvPr>
            <p:ph type="body" idx="1"/>
          </p:nvPr>
        </p:nvSpPr>
        <p:spPr>
          <a:xfrm>
            <a:off x="5480916" y="1381125"/>
            <a:ext cx="5979247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371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el haut + contenu">
  <p:cSld name="Visuel haut + contenu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>
            <a:spLocks noGrp="1"/>
          </p:cNvSpPr>
          <p:nvPr>
            <p:ph type="pic" idx="2"/>
          </p:nvPr>
        </p:nvSpPr>
        <p:spPr>
          <a:xfrm flipH="1">
            <a:off x="-35541" y="-27742"/>
            <a:ext cx="12125939" cy="2408374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99" name="Google Shape;199;p29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02" name="Google Shape;202;p29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Visuel  haut + contenu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1"/>
          </p:nvPr>
        </p:nvSpPr>
        <p:spPr>
          <a:xfrm>
            <a:off x="731838" y="3381829"/>
            <a:ext cx="10836275" cy="253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29"/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:Après avoir insérez votre image, placez celle-ci en arrière plan : Clic droit + « Arrière plan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:Après avoir insérez votre image, adaptez si besoin la couleur du texte en fonction de celle-ci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687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el  Bas+ contenu">
  <p:cSld name="Visuel  Bas+ contenu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10" name="Google Shape;210;p30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Visuel  Bas+ contenu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1"/>
          </p:nvPr>
        </p:nvSpPr>
        <p:spPr>
          <a:xfrm>
            <a:off x="715646" y="1381125"/>
            <a:ext cx="10744517" cy="207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0"/>
          <p:cNvSpPr txBox="1"/>
          <p:nvPr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:Après avoir insérez votre image, placez celle-ci en arrière plan : Clic droit + « Arrière plan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0"/>
          <p:cNvSpPr>
            <a:spLocks noGrp="1"/>
          </p:cNvSpPr>
          <p:nvPr>
            <p:ph type="pic" idx="2"/>
          </p:nvPr>
        </p:nvSpPr>
        <p:spPr>
          <a:xfrm>
            <a:off x="500197" y="3823855"/>
            <a:ext cx="11765693" cy="2356998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14" name="Google Shape;214;p30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25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F0F3-9E37-4618-BDA4-CA65A147E802}" type="datetime1">
              <a:rPr lang="fr-FR" smtClean="0"/>
              <a:t>08/04/2024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1_Titre et contenu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20" name="Google Shape;220;p31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et contenu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5479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27" name="Google Shape;227;p32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Titre seul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2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2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924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34" name="Google Shape;234;p33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Vide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33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541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venants">
  <p:cSld name="Intervenants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/>
          <p:nvPr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44000" tIns="108000" rIns="144000" bIns="144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4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Intervenants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4"/>
          <p:cNvSpPr txBox="1">
            <a:spLocks noGrp="1"/>
          </p:cNvSpPr>
          <p:nvPr>
            <p:ph type="dt" idx="10"/>
          </p:nvPr>
        </p:nvSpPr>
        <p:spPr>
          <a:xfrm>
            <a:off x="9875538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body" idx="1"/>
          </p:nvPr>
        </p:nvSpPr>
        <p:spPr>
          <a:xfrm>
            <a:off x="407368" y="4583137"/>
            <a:ext cx="2592288" cy="90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72000" bIns="45700" anchor="t" anchorCtr="0">
            <a:normAutofit/>
          </a:bodyPr>
          <a:lstStyle>
            <a:lvl1pPr marL="457200" lvl="0" indent="-228600" algn="ctr">
              <a:lnSpc>
                <a:spcPct val="111111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228600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600" i="1"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2"/>
          </p:nvPr>
        </p:nvSpPr>
        <p:spPr>
          <a:xfrm>
            <a:off x="3327251" y="4583137"/>
            <a:ext cx="2592288" cy="90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72000" bIns="45700" anchor="t" anchorCtr="0">
            <a:normAutofit/>
          </a:bodyPr>
          <a:lstStyle>
            <a:lvl1pPr marL="457200" lvl="0" indent="-228600" algn="ctr">
              <a:lnSpc>
                <a:spcPct val="111111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228600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600" i="1"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3"/>
          </p:nvPr>
        </p:nvSpPr>
        <p:spPr>
          <a:xfrm>
            <a:off x="9167017" y="4583137"/>
            <a:ext cx="2592288" cy="90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72000" bIns="45700" anchor="t" anchorCtr="0">
            <a:normAutofit/>
          </a:bodyPr>
          <a:lstStyle>
            <a:lvl1pPr marL="457200" lvl="0" indent="-228600" algn="ctr">
              <a:lnSpc>
                <a:spcPct val="111111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228600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600" i="1"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body" idx="4"/>
          </p:nvPr>
        </p:nvSpPr>
        <p:spPr>
          <a:xfrm>
            <a:off x="6247134" y="4583137"/>
            <a:ext cx="2592288" cy="90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72000" bIns="45700" anchor="t" anchorCtr="0">
            <a:normAutofit/>
          </a:bodyPr>
          <a:lstStyle>
            <a:lvl1pPr marL="457200" lvl="0" indent="-228600" algn="ctr">
              <a:lnSpc>
                <a:spcPct val="111111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 b="1">
                <a:solidFill>
                  <a:schemeClr val="dk2"/>
                </a:solidFill>
              </a:defRPr>
            </a:lvl1pPr>
            <a:lvl2pPr marL="914400" lvl="1" indent="-228600" algn="ctr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1440"/>
              <a:buNone/>
              <a:defRPr sz="1600" i="1"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>
            <a:spLocks noGrp="1"/>
          </p:cNvSpPr>
          <p:nvPr>
            <p:ph type="pic" idx="5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47" name="Google Shape;247;p34"/>
          <p:cNvSpPr>
            <a:spLocks noGrp="1"/>
          </p:cNvSpPr>
          <p:nvPr>
            <p:ph type="pic" idx="6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48" name="Google Shape;248;p34"/>
          <p:cNvSpPr>
            <a:spLocks noGrp="1"/>
          </p:cNvSpPr>
          <p:nvPr>
            <p:ph type="pic" idx="7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49" name="Google Shape;249;p34"/>
          <p:cNvSpPr>
            <a:spLocks noGrp="1"/>
          </p:cNvSpPr>
          <p:nvPr>
            <p:ph type="pic" idx="8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250" name="Google Shape;250;p34"/>
          <p:cNvSpPr txBox="1"/>
          <p:nvPr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 Vous pouvez supprimer autant de blocs d’intervenant que vous le souhaitez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34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3615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venant / CV">
  <p:cSld name="Intervenant / CV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/>
          <p:nvPr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44000" tIns="108000" rIns="144000" bIns="1440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Intervenant / CV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5"/>
          <p:cNvSpPr txBox="1">
            <a:spLocks noGrp="1"/>
          </p:cNvSpPr>
          <p:nvPr>
            <p:ph type="dt" idx="10"/>
          </p:nvPr>
        </p:nvSpPr>
        <p:spPr>
          <a:xfrm>
            <a:off x="9875538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59" name="Google Shape;259;p35"/>
          <p:cNvSpPr txBox="1"/>
          <p:nvPr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 Vous pouvez supprimer autant de blocs d’intervenant que vous le souhaitez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5"/>
          <p:cNvSpPr txBox="1">
            <a:spLocks noGrp="1"/>
          </p:cNvSpPr>
          <p:nvPr>
            <p:ph type="body" idx="1"/>
          </p:nvPr>
        </p:nvSpPr>
        <p:spPr>
          <a:xfrm>
            <a:off x="3467100" y="1541463"/>
            <a:ext cx="79930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0" i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1" name="Google Shape;261;p35"/>
          <p:cNvSpPr txBox="1">
            <a:spLocks noGrp="1"/>
          </p:cNvSpPr>
          <p:nvPr>
            <p:ph type="body" idx="2"/>
          </p:nvPr>
        </p:nvSpPr>
        <p:spPr>
          <a:xfrm>
            <a:off x="3467100" y="2413000"/>
            <a:ext cx="7993063" cy="35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35"/>
          <p:cNvSpPr>
            <a:spLocks noGrp="1"/>
          </p:cNvSpPr>
          <p:nvPr>
            <p:ph type="pic" idx="3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rgbClr val="A5A5A5"/>
          </a:solidFill>
          <a:ln>
            <a:noFill/>
          </a:ln>
        </p:spPr>
      </p:sp>
      <p:pic>
        <p:nvPicPr>
          <p:cNvPr id="263" name="Google Shape;263;p35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72889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">
  <p:cSld name="Citation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6"/>
          <p:cNvSpPr txBox="1">
            <a:spLocks noGrp="1"/>
          </p:cNvSpPr>
          <p:nvPr>
            <p:ph type="body" idx="1"/>
          </p:nvPr>
        </p:nvSpPr>
        <p:spPr>
          <a:xfrm>
            <a:off x="1734459" y="4702629"/>
            <a:ext cx="7380000" cy="50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6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6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grpSp>
        <p:nvGrpSpPr>
          <p:cNvPr id="271" name="Google Shape;271;p36"/>
          <p:cNvGrpSpPr/>
          <p:nvPr/>
        </p:nvGrpSpPr>
        <p:grpSpPr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72" name="Google Shape;272;p36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6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6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518" y="3962"/>
              <a:ext cx="189" cy="72"/>
            </a:xfrm>
            <a:custGeom>
              <a:avLst/>
              <a:gdLst/>
              <a:ahLst/>
              <a:cxnLst/>
              <a:rect l="l" t="t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6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6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36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Citation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6"/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0"/>
              <a:buFont typeface="Arial"/>
              <a:buNone/>
            </a:pPr>
            <a:r>
              <a:rPr lang="fr-FR" sz="135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/>
          </p:nvPr>
        </p:nvSpPr>
        <p:spPr>
          <a:xfrm>
            <a:off x="1734459" y="2171700"/>
            <a:ext cx="73800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6"/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:Pour fermer les guillemets de fin de citation ajoutez 2 apostrophes à la fin de votre texte (touche [4] du clavier)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6"/>
          <p:cNvPicPr preferRelativeResize="0"/>
          <p:nvPr/>
        </p:nvPicPr>
        <p:blipFill rotWithShape="1">
          <a:blip r:embed="rId2">
            <a:alphaModFix/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938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 Bleu foncé">
  <p:cSld name="Citation Bleu foncé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7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7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88" name="Google Shape;288;p37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Citation Bleu foncé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7"/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0"/>
              <a:buFont typeface="Arial"/>
              <a:buNone/>
            </a:pPr>
            <a:r>
              <a:rPr lang="fr-FR" sz="135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:Pour fermer les guillemets de fin de citation ajoutez 2 apostrophes à la fin de votre texte (touche [4] du clavier)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7"/>
          <p:cNvPicPr preferRelativeResize="0"/>
          <p:nvPr/>
        </p:nvPicPr>
        <p:blipFill rotWithShape="1">
          <a:blip r:embed="rId2">
            <a:alphaModFix/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897" y="6343650"/>
            <a:ext cx="365991" cy="36599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7"/>
          <p:cNvSpPr txBox="1">
            <a:spLocks noGrp="1"/>
          </p:cNvSpPr>
          <p:nvPr>
            <p:ph type="body" idx="1"/>
          </p:nvPr>
        </p:nvSpPr>
        <p:spPr>
          <a:xfrm>
            <a:off x="1734459" y="4702629"/>
            <a:ext cx="7380000" cy="50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37"/>
          <p:cNvSpPr txBox="1">
            <a:spLocks noGrp="1"/>
          </p:cNvSpPr>
          <p:nvPr>
            <p:ph type="title"/>
          </p:nvPr>
        </p:nvSpPr>
        <p:spPr>
          <a:xfrm>
            <a:off x="1734459" y="2171700"/>
            <a:ext cx="73800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525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 claire">
  <p:cSld name="Citation clair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8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8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8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00" name="Google Shape;300;p38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Citation claire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8"/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0"/>
              <a:buFont typeface="Arial"/>
              <a:buNone/>
            </a:pPr>
            <a:r>
              <a:rPr lang="fr-FR" sz="135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8"/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:Pour fermer les guillemets de fin de citation ajoutez 2 apostrophes à la fin de votre texte (touche [4] du clavier)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8"/>
          <p:cNvPicPr preferRelativeResize="0"/>
          <p:nvPr/>
        </p:nvPicPr>
        <p:blipFill rotWithShape="1">
          <a:blip r:embed="rId2">
            <a:alphaModFix/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897" y="6343650"/>
            <a:ext cx="365991" cy="36599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8"/>
          <p:cNvSpPr txBox="1">
            <a:spLocks noGrp="1"/>
          </p:cNvSpPr>
          <p:nvPr>
            <p:ph type="body" idx="1"/>
          </p:nvPr>
        </p:nvSpPr>
        <p:spPr>
          <a:xfrm>
            <a:off x="1734459" y="4702629"/>
            <a:ext cx="7380000" cy="50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 i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title"/>
          </p:nvPr>
        </p:nvSpPr>
        <p:spPr>
          <a:xfrm>
            <a:off x="1734459" y="2171700"/>
            <a:ext cx="73800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540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tion Gris">
  <p:cSld name="Citation Gris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9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9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9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12" name="Google Shape;312;p39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Citation Gris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9"/>
          <p:cNvSpPr txBox="1"/>
          <p:nvPr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0"/>
              <a:buFont typeface="Arial"/>
              <a:buNone/>
            </a:pPr>
            <a:r>
              <a:rPr lang="fr-FR" sz="135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9"/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:Pour fermer les guillemets de fin de citation ajoutez 2 apostrophes à la fin de votre texte (touche [4] du clavier)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9"/>
          <p:cNvPicPr preferRelativeResize="0"/>
          <p:nvPr/>
        </p:nvPicPr>
        <p:blipFill rotWithShape="1">
          <a:blip r:embed="rId2">
            <a:alphaModFix/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897" y="6343650"/>
            <a:ext cx="365991" cy="365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9"/>
          <p:cNvSpPr txBox="1">
            <a:spLocks noGrp="1"/>
          </p:cNvSpPr>
          <p:nvPr>
            <p:ph type="body" idx="1"/>
          </p:nvPr>
        </p:nvSpPr>
        <p:spPr>
          <a:xfrm>
            <a:off x="1734459" y="4702629"/>
            <a:ext cx="7380000" cy="50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39"/>
          <p:cNvSpPr txBox="1">
            <a:spLocks noGrp="1"/>
          </p:cNvSpPr>
          <p:nvPr>
            <p:ph type="title"/>
          </p:nvPr>
        </p:nvSpPr>
        <p:spPr>
          <a:xfrm>
            <a:off x="1734459" y="2171700"/>
            <a:ext cx="73800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1059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el citation">
  <p:cSld name="Visuel cita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40"/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321" name="Google Shape;321;p40"/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08000" rIns="144000" bIns="1440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2" name="Google Shape;322;p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7897" y="6343650"/>
              <a:ext cx="365991" cy="3659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3" name="Google Shape;323;p40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324" name="Google Shape;324;p40"/>
          <p:cNvSpPr txBox="1">
            <a:spLocks noGrp="1"/>
          </p:cNvSpPr>
          <p:nvPr>
            <p:ph type="body" idx="1"/>
          </p:nvPr>
        </p:nvSpPr>
        <p:spPr>
          <a:xfrm>
            <a:off x="1683658" y="4702629"/>
            <a:ext cx="8323941" cy="50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 sz="1800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8B8B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20"/>
              <a:buNone/>
              <a:defRPr sz="1800">
                <a:solidFill>
                  <a:srgbClr val="8B8B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440"/>
              <a:buNone/>
              <a:defRPr sz="1600">
                <a:solidFill>
                  <a:srgbClr val="8B8B8B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B"/>
              </a:buClr>
              <a:buSzPts val="16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40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0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28" name="Google Shape;328;p40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Visuel citation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1683658" y="1714500"/>
            <a:ext cx="8323941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 Black"/>
              <a:buChar char="“"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0"/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:Pour fermer les guillemets de fin de citation ajoutez 2 apostrophes à la fin de votre texte (touche [4] du clavier)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:Après avoir insérez votre image, placez celle-ci en arrière plan : Clic droit + « Arrière plan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:Après avoir insérez votre image, adaptez si besoin la couleur du texte en fonction de celle-ci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90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3B6B14-5B9E-4B10-BE8B-98631EC9F3AD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el pleine page">
  <p:cSld name="Visuel pleine pag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41"/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333" name="Google Shape;333;p41"/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08000" rIns="144000" bIns="1440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4" name="Google Shape;334;p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7897" y="6343650"/>
              <a:ext cx="365991" cy="3659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336" name="Google Shape;336;p41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1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1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39" name="Google Shape;339;p41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Visuel pleine page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1"/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:Après avoir insérez votre image, placez celle-ci en arrière plan : Clic droit + « Arrière plan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7851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el pleine page + texte">
  <p:cSld name="Visuel pleine page + text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42"/>
          <p:cNvGrpSpPr/>
          <p:nvPr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343" name="Google Shape;343;p42"/>
            <p:cNvSpPr/>
            <p:nvPr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08000" rIns="144000" bIns="1440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4" name="Google Shape;344;p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7897" y="6343650"/>
              <a:ext cx="365991" cy="3659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Google Shape;345;p4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346" name="Google Shape;346;p42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42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4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49" name="Google Shape;349;p42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Visuel pleine page + texte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2"/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:Après avoir insérez votre image, placez celle-ci en arrière plan : Clic droit + « Arrière plan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2"/>
          <p:cNvSpPr txBox="1">
            <a:spLocks noGrp="1"/>
          </p:cNvSpPr>
          <p:nvPr>
            <p:ph type="body" idx="1"/>
          </p:nvPr>
        </p:nvSpPr>
        <p:spPr>
          <a:xfrm>
            <a:off x="618477" y="1640114"/>
            <a:ext cx="11573522" cy="3439886"/>
          </a:xfrm>
          <a:prstGeom prst="rect">
            <a:avLst/>
          </a:prstGeom>
          <a:gradFill>
            <a:gsLst>
              <a:gs pos="0">
                <a:schemeClr val="lt1"/>
              </a:gs>
              <a:gs pos="7000">
                <a:schemeClr val="lt1"/>
              </a:gs>
              <a:gs pos="26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2160000" tIns="45700" rIns="756000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42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Black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4001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">
  <p:cSld name="Process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3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3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3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57" name="Google Shape;357;p43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Process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3"/>
          <p:cNvSpPr txBox="1">
            <a:spLocks noGrp="1"/>
          </p:cNvSpPr>
          <p:nvPr>
            <p:ph type="body" idx="1"/>
          </p:nvPr>
        </p:nvSpPr>
        <p:spPr>
          <a:xfrm>
            <a:off x="909039" y="1866901"/>
            <a:ext cx="1409699" cy="1409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36000" tIns="36000" rIns="36000" bIns="36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3"/>
          <p:cNvSpPr txBox="1">
            <a:spLocks noGrp="1"/>
          </p:cNvSpPr>
          <p:nvPr>
            <p:ph type="body" idx="2"/>
          </p:nvPr>
        </p:nvSpPr>
        <p:spPr>
          <a:xfrm>
            <a:off x="623888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3"/>
          <p:cNvSpPr txBox="1">
            <a:spLocks noGrp="1"/>
          </p:cNvSpPr>
          <p:nvPr>
            <p:ph type="body" idx="3"/>
          </p:nvPr>
        </p:nvSpPr>
        <p:spPr>
          <a:xfrm>
            <a:off x="3123108" y="1866901"/>
            <a:ext cx="1409699" cy="140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3"/>
          <p:cNvSpPr txBox="1">
            <a:spLocks noGrp="1"/>
          </p:cNvSpPr>
          <p:nvPr>
            <p:ph type="body" idx="4"/>
          </p:nvPr>
        </p:nvSpPr>
        <p:spPr>
          <a:xfrm>
            <a:off x="2837957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5"/>
          </p:nvPr>
        </p:nvSpPr>
        <p:spPr>
          <a:xfrm>
            <a:off x="5337177" y="1866901"/>
            <a:ext cx="1409699" cy="140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body" idx="6"/>
          </p:nvPr>
        </p:nvSpPr>
        <p:spPr>
          <a:xfrm>
            <a:off x="5052026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43"/>
          <p:cNvSpPr txBox="1">
            <a:spLocks noGrp="1"/>
          </p:cNvSpPr>
          <p:nvPr>
            <p:ph type="body" idx="7"/>
          </p:nvPr>
        </p:nvSpPr>
        <p:spPr>
          <a:xfrm>
            <a:off x="7551246" y="1866901"/>
            <a:ext cx="1409699" cy="140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43"/>
          <p:cNvSpPr txBox="1">
            <a:spLocks noGrp="1"/>
          </p:cNvSpPr>
          <p:nvPr>
            <p:ph type="body" idx="8"/>
          </p:nvPr>
        </p:nvSpPr>
        <p:spPr>
          <a:xfrm>
            <a:off x="7266095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43"/>
          <p:cNvSpPr txBox="1">
            <a:spLocks noGrp="1"/>
          </p:cNvSpPr>
          <p:nvPr>
            <p:ph type="body" idx="9"/>
          </p:nvPr>
        </p:nvSpPr>
        <p:spPr>
          <a:xfrm>
            <a:off x="9765314" y="1866901"/>
            <a:ext cx="1409699" cy="1409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43"/>
          <p:cNvSpPr txBox="1">
            <a:spLocks noGrp="1"/>
          </p:cNvSpPr>
          <p:nvPr>
            <p:ph type="body" idx="13"/>
          </p:nvPr>
        </p:nvSpPr>
        <p:spPr>
          <a:xfrm>
            <a:off x="9480163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43"/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 2 niveaux de textes sont utilisés dans le carré de couleur, le 2</a:t>
            </a:r>
            <a:r>
              <a:rPr lang="fr-FR" sz="1200" b="0" i="0" u="none" strike="noStrike" cap="none" baseline="30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ème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niveau est réservé au chiffre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 A tout moment vous pouvez changer la couleur de 1 ou plusieurs carré(s) : « Format de la forme » / « Remplissage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 A tout moment vous pouvez supprimer ou dupliquer une des étapes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43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3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0375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cess 2">
  <p:cSld name="Process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4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4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75" name="Google Shape;375;p44"/>
          <p:cNvSpPr txBox="1"/>
          <p:nvPr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Process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4"/>
          <p:cNvSpPr txBox="1">
            <a:spLocks noGrp="1"/>
          </p:cNvSpPr>
          <p:nvPr>
            <p:ph type="body" idx="1"/>
          </p:nvPr>
        </p:nvSpPr>
        <p:spPr>
          <a:xfrm>
            <a:off x="731838" y="1583490"/>
            <a:ext cx="2160000" cy="165139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36000" rIns="468000" bIns="360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44"/>
          <p:cNvSpPr txBox="1"/>
          <p:nvPr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 2 niveaux de textes sont utilisés dans le carré de couleur, le 2</a:t>
            </a:r>
            <a:r>
              <a:rPr lang="fr-FR" sz="1200" b="0" i="0" u="none" strike="noStrike" cap="none" baseline="30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ème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niveau est réservé au chiffre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 A tout moment vous pouvez changer la couleur de 1 ou plusieurs carré(s) : « Format de la forme » / « Remplissage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 A tout moment vous pouvez supprimer ou dupliquer une des étapes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4"/>
          <p:cNvSpPr txBox="1">
            <a:spLocks noGrp="1"/>
          </p:cNvSpPr>
          <p:nvPr>
            <p:ph type="body" idx="2"/>
          </p:nvPr>
        </p:nvSpPr>
        <p:spPr>
          <a:xfrm>
            <a:off x="673555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44"/>
          <p:cNvSpPr txBox="1">
            <a:spLocks noGrp="1"/>
          </p:cNvSpPr>
          <p:nvPr>
            <p:ph type="body" idx="3"/>
          </p:nvPr>
        </p:nvSpPr>
        <p:spPr>
          <a:xfrm>
            <a:off x="2850698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44"/>
          <p:cNvSpPr txBox="1">
            <a:spLocks noGrp="1"/>
          </p:cNvSpPr>
          <p:nvPr>
            <p:ph type="body" idx="4"/>
          </p:nvPr>
        </p:nvSpPr>
        <p:spPr>
          <a:xfrm>
            <a:off x="5042355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44"/>
          <p:cNvSpPr txBox="1">
            <a:spLocks noGrp="1"/>
          </p:cNvSpPr>
          <p:nvPr>
            <p:ph type="body" idx="5"/>
          </p:nvPr>
        </p:nvSpPr>
        <p:spPr>
          <a:xfrm>
            <a:off x="7161440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44"/>
          <p:cNvSpPr txBox="1">
            <a:spLocks noGrp="1"/>
          </p:cNvSpPr>
          <p:nvPr>
            <p:ph type="body" idx="6"/>
          </p:nvPr>
        </p:nvSpPr>
        <p:spPr>
          <a:xfrm>
            <a:off x="9386855" y="3527424"/>
            <a:ext cx="1980000" cy="23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20"/>
              <a:buNone/>
              <a:defRPr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44"/>
          <p:cNvSpPr txBox="1">
            <a:spLocks noGrp="1"/>
          </p:cNvSpPr>
          <p:nvPr>
            <p:ph type="body" idx="7"/>
          </p:nvPr>
        </p:nvSpPr>
        <p:spPr>
          <a:xfrm>
            <a:off x="2908981" y="1583490"/>
            <a:ext cx="2160000" cy="165139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468000" bIns="360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44"/>
          <p:cNvSpPr txBox="1">
            <a:spLocks noGrp="1"/>
          </p:cNvSpPr>
          <p:nvPr>
            <p:ph type="body" idx="8"/>
          </p:nvPr>
        </p:nvSpPr>
        <p:spPr>
          <a:xfrm>
            <a:off x="5100638" y="1583490"/>
            <a:ext cx="2160000" cy="165139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468000" bIns="360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44"/>
          <p:cNvSpPr txBox="1">
            <a:spLocks noGrp="1"/>
          </p:cNvSpPr>
          <p:nvPr>
            <p:ph type="body" idx="9"/>
          </p:nvPr>
        </p:nvSpPr>
        <p:spPr>
          <a:xfrm>
            <a:off x="7219723" y="1583490"/>
            <a:ext cx="2160000" cy="165139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468000" bIns="360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44"/>
          <p:cNvSpPr txBox="1">
            <a:spLocks noGrp="1"/>
          </p:cNvSpPr>
          <p:nvPr>
            <p:ph type="body" idx="13"/>
          </p:nvPr>
        </p:nvSpPr>
        <p:spPr>
          <a:xfrm>
            <a:off x="9386855" y="1583490"/>
            <a:ext cx="1652399" cy="165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600"/>
              <a:buNone/>
              <a:defRPr sz="4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7" name="Google Shape;387;p44"/>
          <p:cNvPicPr preferRelativeResize="0"/>
          <p:nvPr/>
        </p:nvPicPr>
        <p:blipFill rotWithShape="1">
          <a:blip r:embed="rId2">
            <a:alphaModFix/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4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916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">
  <p:cSld name="FIN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FIN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5"/>
          <p:cNvSpPr txBox="1">
            <a:spLocks noGrp="1"/>
          </p:cNvSpPr>
          <p:nvPr>
            <p:ph type="title"/>
          </p:nvPr>
        </p:nvSpPr>
        <p:spPr>
          <a:xfrm>
            <a:off x="731837" y="3449638"/>
            <a:ext cx="2425700" cy="70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2" name="Google Shape;39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838" y="728663"/>
            <a:ext cx="1803600" cy="18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5"/>
          <p:cNvSpPr txBox="1">
            <a:spLocks noGrp="1"/>
          </p:cNvSpPr>
          <p:nvPr>
            <p:ph type="body" idx="1"/>
          </p:nvPr>
        </p:nvSpPr>
        <p:spPr>
          <a:xfrm>
            <a:off x="731838" y="4568370"/>
            <a:ext cx="6564312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60"/>
              <a:buFont typeface="Arial"/>
              <a:buNone/>
              <a:defRPr sz="1400" b="1"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4" name="Google Shape;394;p45"/>
          <p:cNvPicPr preferRelativeResize="0"/>
          <p:nvPr/>
        </p:nvPicPr>
        <p:blipFill rotWithShape="1">
          <a:blip r:embed="rId3">
            <a:alphaModFix/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5"/>
          <p:cNvSpPr txBox="1">
            <a:spLocks noGrp="1"/>
          </p:cNvSpPr>
          <p:nvPr>
            <p:ph type="body" idx="2"/>
          </p:nvPr>
        </p:nvSpPr>
        <p:spPr>
          <a:xfrm>
            <a:off x="8458200" y="4508500"/>
            <a:ext cx="3001963" cy="1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400"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45"/>
          <p:cNvSpPr txBox="1">
            <a:spLocks noGrp="1"/>
          </p:cNvSpPr>
          <p:nvPr>
            <p:ph type="body" idx="3"/>
          </p:nvPr>
        </p:nvSpPr>
        <p:spPr>
          <a:xfrm>
            <a:off x="742949" y="5892800"/>
            <a:ext cx="65786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80"/>
              <a:buNone/>
              <a:defRPr sz="1200" i="1"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4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822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 CEA LITEN">
  <p:cSld name="FIN CEA LITE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6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FIN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6"/>
          <p:cNvSpPr txBox="1">
            <a:spLocks noGrp="1"/>
          </p:cNvSpPr>
          <p:nvPr>
            <p:ph type="title"/>
          </p:nvPr>
        </p:nvSpPr>
        <p:spPr>
          <a:xfrm>
            <a:off x="731837" y="3449638"/>
            <a:ext cx="2425700" cy="70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 Black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46"/>
          <p:cNvSpPr txBox="1">
            <a:spLocks noGrp="1"/>
          </p:cNvSpPr>
          <p:nvPr>
            <p:ph type="body" idx="1"/>
          </p:nvPr>
        </p:nvSpPr>
        <p:spPr>
          <a:xfrm>
            <a:off x="731838" y="4568370"/>
            <a:ext cx="6564312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60"/>
              <a:buFont typeface="Arial"/>
              <a:buNone/>
              <a:defRPr sz="1400" b="1"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2" name="Google Shape;402;p46"/>
          <p:cNvPicPr preferRelativeResize="0"/>
          <p:nvPr/>
        </p:nvPicPr>
        <p:blipFill rotWithShape="1">
          <a:blip r:embed="rId2">
            <a:alphaModFix/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6"/>
          <p:cNvSpPr txBox="1">
            <a:spLocks noGrp="1"/>
          </p:cNvSpPr>
          <p:nvPr>
            <p:ph type="body" idx="2"/>
          </p:nvPr>
        </p:nvSpPr>
        <p:spPr>
          <a:xfrm>
            <a:off x="8458200" y="4508500"/>
            <a:ext cx="3001963" cy="1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400"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46"/>
          <p:cNvSpPr txBox="1">
            <a:spLocks noGrp="1"/>
          </p:cNvSpPr>
          <p:nvPr>
            <p:ph type="body" idx="3"/>
          </p:nvPr>
        </p:nvSpPr>
        <p:spPr>
          <a:xfrm>
            <a:off x="742949" y="5892800"/>
            <a:ext cx="65786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80"/>
              <a:buNone/>
              <a:defRPr sz="1200" i="1"/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5" name="Google Shape;40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353" y="741231"/>
            <a:ext cx="4016824" cy="179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9102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 Gris">
  <p:cSld name="FIN Gris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47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FIN Gris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7"/>
          <p:cNvSpPr txBox="1">
            <a:spLocks noGrp="1"/>
          </p:cNvSpPr>
          <p:nvPr>
            <p:ph type="title"/>
          </p:nvPr>
        </p:nvSpPr>
        <p:spPr>
          <a:xfrm>
            <a:off x="731837" y="3449638"/>
            <a:ext cx="2425700" cy="70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1" name="Google Shape;41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838" y="728663"/>
            <a:ext cx="1803600" cy="18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7"/>
          <p:cNvPicPr preferRelativeResize="0"/>
          <p:nvPr/>
        </p:nvPicPr>
        <p:blipFill rotWithShape="1">
          <a:blip r:embed="rId3">
            <a:alphaModFix/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7"/>
          <p:cNvSpPr txBox="1">
            <a:spLocks noGrp="1"/>
          </p:cNvSpPr>
          <p:nvPr>
            <p:ph type="body" idx="1"/>
          </p:nvPr>
        </p:nvSpPr>
        <p:spPr>
          <a:xfrm>
            <a:off x="731838" y="4568370"/>
            <a:ext cx="6564312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60"/>
              <a:buFont typeface="Arial"/>
              <a:buNone/>
              <a:defRPr sz="1400" b="1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47"/>
          <p:cNvSpPr txBox="1">
            <a:spLocks noGrp="1"/>
          </p:cNvSpPr>
          <p:nvPr>
            <p:ph type="body" idx="2"/>
          </p:nvPr>
        </p:nvSpPr>
        <p:spPr>
          <a:xfrm>
            <a:off x="8458200" y="4508500"/>
            <a:ext cx="3001963" cy="1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47"/>
          <p:cNvSpPr txBox="1">
            <a:spLocks noGrp="1"/>
          </p:cNvSpPr>
          <p:nvPr>
            <p:ph type="body" idx="3"/>
          </p:nvPr>
        </p:nvSpPr>
        <p:spPr>
          <a:xfrm>
            <a:off x="742949" y="5892800"/>
            <a:ext cx="657860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80"/>
              <a:buNone/>
              <a:defRPr sz="1200" i="1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p4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</a:defRPr>
            </a:lvl1pPr>
            <a:lvl2pPr lvl="1">
              <a:buNone/>
              <a:defRPr sz="1300">
                <a:solidFill>
                  <a:schemeClr val="lt1"/>
                </a:solidFill>
              </a:defRPr>
            </a:lvl2pPr>
            <a:lvl3pPr lvl="2">
              <a:buNone/>
              <a:defRPr sz="1300">
                <a:solidFill>
                  <a:schemeClr val="lt1"/>
                </a:solidFill>
              </a:defRPr>
            </a:lvl3pPr>
            <a:lvl4pPr lvl="3">
              <a:buNone/>
              <a:defRPr sz="1300">
                <a:solidFill>
                  <a:schemeClr val="lt1"/>
                </a:solidFill>
              </a:defRPr>
            </a:lvl4pPr>
            <a:lvl5pPr lvl="4">
              <a:buNone/>
              <a:defRPr sz="1300">
                <a:solidFill>
                  <a:schemeClr val="lt1"/>
                </a:solidFill>
              </a:defRPr>
            </a:lvl5pPr>
            <a:lvl6pPr lvl="5">
              <a:buNone/>
              <a:defRPr sz="1300">
                <a:solidFill>
                  <a:schemeClr val="lt1"/>
                </a:solidFill>
              </a:defRPr>
            </a:lvl6pPr>
            <a:lvl7pPr lvl="6">
              <a:buNone/>
              <a:defRPr sz="1300">
                <a:solidFill>
                  <a:schemeClr val="lt1"/>
                </a:solidFill>
              </a:defRPr>
            </a:lvl7pPr>
            <a:lvl8pPr lvl="7">
              <a:buNone/>
              <a:defRPr sz="1300">
                <a:solidFill>
                  <a:schemeClr val="lt1"/>
                </a:solidFill>
              </a:defRPr>
            </a:lvl8pPr>
            <a:lvl9pPr lvl="8">
              <a:buNone/>
              <a:defRPr sz="13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125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act">
  <p:cSld name="Contact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8"/>
          <p:cNvSpPr txBox="1"/>
          <p:nvPr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Disposition : Contact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8"/>
          <p:cNvSpPr txBox="1">
            <a:spLocks noGrp="1"/>
          </p:cNvSpPr>
          <p:nvPr>
            <p:ph type="body" idx="1"/>
          </p:nvPr>
        </p:nvSpPr>
        <p:spPr>
          <a:xfrm>
            <a:off x="731838" y="5105625"/>
            <a:ext cx="4651374" cy="1510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Char char="■"/>
              <a:defRPr sz="1600">
                <a:solidFill>
                  <a:schemeClr val="lt1"/>
                </a:solidFill>
              </a:defRPr>
            </a:lvl4pPr>
            <a:lvl5pPr marL="2286000" lvl="4" indent="-320039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Char char="■"/>
              <a:defRPr sz="1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48"/>
          <p:cNvSpPr txBox="1"/>
          <p:nvPr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Astuce : Prénom NOM = 1</a:t>
            </a:r>
            <a:r>
              <a:rPr lang="fr-FR" sz="1200" b="0" i="0" u="none" strike="noStrike" cap="none" baseline="30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er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niveau  -  Email / Tél, = 2</a:t>
            </a:r>
            <a:r>
              <a:rPr lang="fr-FR" sz="1200" b="0" i="0" u="none" strike="noStrike" cap="none" baseline="30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ème</a:t>
            </a:r>
            <a:r>
              <a:rPr lang="fr-FR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niveau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2" name="Google Shape;422;p48"/>
          <p:cNvGrpSpPr/>
          <p:nvPr/>
        </p:nvGrpSpPr>
        <p:grpSpPr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423" name="Google Shape;423;p48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48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48"/>
            <p:cNvSpPr/>
            <p:nvPr/>
          </p:nvSpPr>
          <p:spPr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48"/>
            <p:cNvSpPr/>
            <p:nvPr/>
          </p:nvSpPr>
          <p:spPr>
            <a:xfrm>
              <a:off x="518" y="3962"/>
              <a:ext cx="189" cy="72"/>
            </a:xfrm>
            <a:custGeom>
              <a:avLst/>
              <a:gdLst/>
              <a:ahLst/>
              <a:cxnLst/>
              <a:rect l="l" t="t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48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48"/>
            <p:cNvSpPr/>
            <p:nvPr/>
          </p:nvSpPr>
          <p:spPr>
            <a:xfrm>
              <a:off x="526" y="4057"/>
              <a:ext cx="174" cy="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9" name="Google Shape;429;p48"/>
          <p:cNvPicPr preferRelativeResize="0"/>
          <p:nvPr/>
        </p:nvPicPr>
        <p:blipFill rotWithShape="1">
          <a:blip r:embed="rId2">
            <a:alphaModFix/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8"/>
          <p:cNvSpPr txBox="1">
            <a:spLocks noGrp="1"/>
          </p:cNvSpPr>
          <p:nvPr>
            <p:ph type="body" idx="2"/>
          </p:nvPr>
        </p:nvSpPr>
        <p:spPr>
          <a:xfrm>
            <a:off x="8102600" y="5892800"/>
            <a:ext cx="3357563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080"/>
              <a:buNone/>
              <a:defRPr sz="1200" i="1">
                <a:solidFill>
                  <a:schemeClr val="lt1"/>
                </a:solidFill>
              </a:defRPr>
            </a:lvl1pPr>
            <a:lvl2pPr marL="914400" lvl="1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Char char="■"/>
              <a:defRPr/>
            </a:lvl2pPr>
            <a:lvl3pPr marL="1371600" lvl="2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3pPr>
            <a:lvl4pPr marL="1828800" lvl="3" indent="-33146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4pPr>
            <a:lvl5pPr marL="2286000" lvl="4" indent="-33147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Char char="■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1" name="Google Shape;431;p4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</a:defRPr>
            </a:lvl1pPr>
            <a:lvl2pPr lvl="1">
              <a:buNone/>
              <a:defRPr sz="1300">
                <a:solidFill>
                  <a:schemeClr val="lt1"/>
                </a:solidFill>
              </a:defRPr>
            </a:lvl2pPr>
            <a:lvl3pPr lvl="2">
              <a:buNone/>
              <a:defRPr sz="1300">
                <a:solidFill>
                  <a:schemeClr val="lt1"/>
                </a:solidFill>
              </a:defRPr>
            </a:lvl3pPr>
            <a:lvl4pPr lvl="3">
              <a:buNone/>
              <a:defRPr sz="1300">
                <a:solidFill>
                  <a:schemeClr val="lt1"/>
                </a:solidFill>
              </a:defRPr>
            </a:lvl4pPr>
            <a:lvl5pPr lvl="4">
              <a:buNone/>
              <a:defRPr sz="1300">
                <a:solidFill>
                  <a:schemeClr val="lt1"/>
                </a:solidFill>
              </a:defRPr>
            </a:lvl5pPr>
            <a:lvl6pPr lvl="5">
              <a:buNone/>
              <a:defRPr sz="1300">
                <a:solidFill>
                  <a:schemeClr val="lt1"/>
                </a:solidFill>
              </a:defRPr>
            </a:lvl6pPr>
            <a:lvl7pPr lvl="6">
              <a:buNone/>
              <a:defRPr sz="1300">
                <a:solidFill>
                  <a:schemeClr val="lt1"/>
                </a:solidFill>
              </a:defRPr>
            </a:lvl7pPr>
            <a:lvl8pPr lvl="7">
              <a:buNone/>
              <a:defRPr sz="1300">
                <a:solidFill>
                  <a:schemeClr val="lt1"/>
                </a:solidFill>
              </a:defRPr>
            </a:lvl8pPr>
            <a:lvl9pPr lvl="8">
              <a:buNone/>
              <a:defRPr sz="13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21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8BEE0A-73AF-4677-A2D7-337E33D2C097}" type="datetime1">
              <a:rPr lang="fr-FR" smtClean="0"/>
              <a:t>08/04/2024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2024 Tervaniemi N. Rivals Tugsten sources &amp; transport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5088A0-B782-43D4-B626-F63C5539E92D}" type="datetime1">
              <a:rPr lang="fr-FR" smtClean="0"/>
              <a:t>08/04/2024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image" Target="../media/image16.png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1618E-CB77-4DAD-AC25-755B71B81CD6}" type="datetime1">
              <a:rPr lang="fr-FR" smtClean="0"/>
              <a:t>08/04/2024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2024 Tervaniemi N. Rivals Tugsten sources &amp; transport 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  <p:sldLayoutId id="2147483695" r:id="rId38"/>
    <p:sldLayoutId id="2147483696" r:id="rId39"/>
    <p:sldLayoutId id="2147483735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  <a:defRPr sz="32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2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2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14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147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pic>
        <p:nvPicPr>
          <p:cNvPr id="11" name="Google Shape;11;p11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257897" y="6343650"/>
            <a:ext cx="365991" cy="365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394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  <p:sldLayoutId id="2147483733" r:id="rId36"/>
    <p:sldLayoutId id="2147483734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5" orient="horz" pos="37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461.png"/><Relationship Id="rId12" Type="http://schemas.openxmlformats.org/officeDocument/2006/relationships/image" Target="../media/image33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2.png"/><Relationship Id="rId11" Type="http://schemas.openxmlformats.org/officeDocument/2006/relationships/image" Target="../media/image74.png"/><Relationship Id="rId5" Type="http://schemas.openxmlformats.org/officeDocument/2006/relationships/image" Target="../media/image440.png"/><Relationship Id="rId10" Type="http://schemas.openxmlformats.org/officeDocument/2006/relationships/image" Target="../media/image491.png"/><Relationship Id="rId4" Type="http://schemas.openxmlformats.org/officeDocument/2006/relationships/image" Target="../media/image430.png"/><Relationship Id="rId9" Type="http://schemas.openxmlformats.org/officeDocument/2006/relationships/image" Target="../media/image48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0.png"/><Relationship Id="rId3" Type="http://schemas.openxmlformats.org/officeDocument/2006/relationships/image" Target="../media/image76.png"/><Relationship Id="rId7" Type="http://schemas.openxmlformats.org/officeDocument/2006/relationships/image" Target="../media/image154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9.xml"/><Relationship Id="rId10" Type="http://schemas.openxmlformats.org/officeDocument/2006/relationships/image" Target="../media/image77.png"/><Relationship Id="rId9" Type="http://schemas.openxmlformats.org/officeDocument/2006/relationships/image" Target="../media/image3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hyperlink" Target="http://www.soledge3x.com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88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104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8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8.png"/><Relationship Id="rId4" Type="http://schemas.openxmlformats.org/officeDocument/2006/relationships/image" Target="../media/image11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14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16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inghub.elsevier.com/retrieve/pii/S0022311514007703" TargetMode="External"/><Relationship Id="rId13" Type="http://schemas.openxmlformats.org/officeDocument/2006/relationships/hyperlink" Target="https://iopscience.iop.org/article/10.1088/1361-6587/acb0fc" TargetMode="External"/><Relationship Id="rId3" Type="http://schemas.openxmlformats.org/officeDocument/2006/relationships/hyperlink" Target="https://www.sciencedirect.com/science/article/pii/0022311594003769" TargetMode="External"/><Relationship Id="rId7" Type="http://schemas.openxmlformats.org/officeDocument/2006/relationships/hyperlink" Target="http://link.springer.com/10.1134/1.1259485" TargetMode="External"/><Relationship Id="rId12" Type="http://schemas.openxmlformats.org/officeDocument/2006/relationships/hyperlink" Target="https://iopscience.iop.org/article/10.1088/0029-5515/53/7/07303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-eng.lbl.gov/~dleitner/USPAS_2016_Fundamental_Of_Ion_Sources/Reference%20Material/Sputtering/Eckstein_Sputtering_Springer2007.pdf" TargetMode="External"/><Relationship Id="rId11" Type="http://schemas.openxmlformats.org/officeDocument/2006/relationships/hyperlink" Target="https://hal-cea.archives-ouvertes.fr/cea-01873853/document" TargetMode="External"/><Relationship Id="rId5" Type="http://schemas.openxmlformats.org/officeDocument/2006/relationships/hyperlink" Target="http://www.tandfonline.com/doi/abs/10.1080/00337578408222489" TargetMode="External"/><Relationship Id="rId10" Type="http://schemas.openxmlformats.org/officeDocument/2006/relationships/hyperlink" Target="https://dx.doi.org/10.1088/1361-6587/ace282" TargetMode="External"/><Relationship Id="rId4" Type="http://schemas.openxmlformats.org/officeDocument/2006/relationships/hyperlink" Target="https://pure.mpg.de/rest/items/item_2131245_1/component/file_2131244/content" TargetMode="External"/><Relationship Id="rId9" Type="http://schemas.openxmlformats.org/officeDocument/2006/relationships/hyperlink" Target="https://iopscience.iop.org/article/10.1088/0029-5515/55/5/053025" TargetMode="External"/><Relationship Id="rId1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8.pn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1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2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75wGDIaUPjgoa_1N3b0led2yvEhWfyTO/view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3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14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5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8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80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4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4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160.png"/><Relationship Id="rId7" Type="http://schemas.openxmlformats.org/officeDocument/2006/relationships/image" Target="../media/image490.png"/><Relationship Id="rId12" Type="http://schemas.openxmlformats.org/officeDocument/2006/relationships/image" Target="../media/image16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0.png"/><Relationship Id="rId11" Type="http://schemas.openxmlformats.org/officeDocument/2006/relationships/image" Target="../media/image470.png"/><Relationship Id="rId15" Type="http://schemas.openxmlformats.org/officeDocument/2006/relationships/image" Target="../media/image171.png"/><Relationship Id="rId10" Type="http://schemas.openxmlformats.org/officeDocument/2006/relationships/image" Target="../media/image460.png"/><Relationship Id="rId4" Type="http://schemas.openxmlformats.org/officeDocument/2006/relationships/image" Target="../media/image161.png"/><Relationship Id="rId9" Type="http://schemas.openxmlformats.org/officeDocument/2006/relationships/image" Target="../media/image510.png"/><Relationship Id="rId14" Type="http://schemas.openxmlformats.org/officeDocument/2006/relationships/image" Target="../media/image4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811" y="4285757"/>
            <a:ext cx="6056214" cy="110539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2000" b="0" dirty="0" smtClean="0"/>
              <a:t>G. </a:t>
            </a:r>
            <a:r>
              <a:rPr lang="en-US" sz="2000" b="0" dirty="0" err="1" smtClean="0"/>
              <a:t>Ciraolo</a:t>
            </a:r>
            <a:r>
              <a:rPr lang="en-US" sz="2000" b="0" dirty="0" smtClean="0"/>
              <a:t>, S </a:t>
            </a:r>
            <a:r>
              <a:rPr lang="en-US" sz="2000" b="0" dirty="0" err="1" smtClean="0"/>
              <a:t>Varadarajan</a:t>
            </a:r>
            <a:r>
              <a:rPr lang="en-US" sz="2000" b="0" dirty="0" smtClean="0"/>
              <a:t>, </a:t>
            </a:r>
            <a:r>
              <a:rPr lang="it-IT" sz="2000" b="0" dirty="0"/>
              <a:t>S. </a:t>
            </a:r>
            <a:r>
              <a:rPr lang="it-IT" sz="2000" b="0" dirty="0" smtClean="0"/>
              <a:t>Di Genova</a:t>
            </a:r>
            <a:r>
              <a:rPr lang="it-IT" sz="2000" b="0" dirty="0"/>
              <a:t>, </a:t>
            </a:r>
            <a:r>
              <a:rPr lang="it-IT" sz="2000" b="0" dirty="0" smtClean="0"/>
              <a:t>N</a:t>
            </a:r>
            <a:r>
              <a:rPr lang="it-IT" sz="2000" b="0" dirty="0"/>
              <a:t>. Fedorczak, N. </a:t>
            </a:r>
            <a:r>
              <a:rPr lang="it-IT" sz="2000" b="0" dirty="0" smtClean="0"/>
              <a:t>Rivals, </a:t>
            </a:r>
            <a:r>
              <a:rPr lang="it-IT" sz="2000" b="0" dirty="0"/>
              <a:t>R. </a:t>
            </a:r>
            <a:r>
              <a:rPr lang="it-IT" sz="2000" b="0" dirty="0" smtClean="0"/>
              <a:t>Dull, A. Huart, A. Gallo, H</a:t>
            </a:r>
            <a:r>
              <a:rPr lang="it-IT" sz="2000" b="0" dirty="0"/>
              <a:t>. </a:t>
            </a:r>
            <a:r>
              <a:rPr lang="it-IT" sz="2000" b="0" dirty="0" smtClean="0"/>
              <a:t>Bufferand, P. Tamain, E. Tsitrone, the TSVV 6 team and the WEST team.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2" descr="RÃ©sultat de recherche d'images pour &quot;logo IRFM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1" y="5619303"/>
            <a:ext cx="763490" cy="61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0" y="5569120"/>
            <a:ext cx="1593908" cy="7702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CB659A-EAAA-47C1-A923-F8DD3D86D8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6" y="6263687"/>
            <a:ext cx="778796" cy="45143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04490AAA-1C10-4E66-AD10-FFF9E925EEA3}"/>
              </a:ext>
            </a:extLst>
          </p:cNvPr>
          <p:cNvSpPr txBox="1">
            <a:spLocks/>
          </p:cNvSpPr>
          <p:nvPr/>
        </p:nvSpPr>
        <p:spPr>
          <a:xfrm>
            <a:off x="3278244" y="5868045"/>
            <a:ext cx="3604531" cy="734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tx1"/>
                </a:solidFill>
              </a:rPr>
              <a:t>WP PWIE </a:t>
            </a:r>
            <a:r>
              <a:rPr lang="fr-FR" b="0" dirty="0" err="1">
                <a:solidFill>
                  <a:schemeClr val="tx1"/>
                </a:solidFill>
              </a:rPr>
              <a:t>Midterm</a:t>
            </a:r>
            <a:r>
              <a:rPr lang="fr-FR" b="0" dirty="0">
                <a:solidFill>
                  <a:schemeClr val="tx1"/>
                </a:solidFill>
              </a:rPr>
              <a:t> Meeting </a:t>
            </a:r>
            <a:r>
              <a:rPr lang="en-US" sz="1800" b="0" dirty="0" smtClean="0">
                <a:solidFill>
                  <a:schemeClr val="tx1"/>
                </a:solidFill>
              </a:rPr>
              <a:t>10/04/2024</a:t>
            </a:r>
          </a:p>
        </p:txBody>
      </p:sp>
      <p:sp>
        <p:nvSpPr>
          <p:cNvPr id="12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25" y="2381120"/>
            <a:ext cx="12049125" cy="158750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2D and 3D </a:t>
            </a:r>
            <a:r>
              <a:rPr lang="en-US" sz="3200" dirty="0">
                <a:solidFill>
                  <a:schemeClr val="tx1"/>
                </a:solidFill>
              </a:rPr>
              <a:t>modeling of WEST plasma </a:t>
            </a:r>
            <a:r>
              <a:rPr lang="en-US" sz="3200" dirty="0" smtClean="0">
                <a:solidFill>
                  <a:schemeClr val="tx1"/>
                </a:solidFill>
              </a:rPr>
              <a:t>background and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W </a:t>
            </a:r>
            <a:r>
              <a:rPr lang="en-US" sz="3200" dirty="0">
                <a:solidFill>
                  <a:schemeClr val="tx1"/>
                </a:solidFill>
              </a:rPr>
              <a:t>sources and migration with SOLEDGE3X-ERO2.0 suite of codes</a:t>
            </a:r>
            <a:endParaRPr lang="fr-F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0247" y="160770"/>
            <a:ext cx="10476953" cy="112627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3E4A83"/>
                </a:solidFill>
              </a:rPr>
              <a:t>2024 contribution for SP D: </a:t>
            </a:r>
            <a:r>
              <a:rPr lang="en-US" sz="2400" dirty="0" smtClean="0"/>
              <a:t>Plasma </a:t>
            </a:r>
            <a:r>
              <a:rPr lang="en-US" sz="2400" dirty="0"/>
              <a:t>background parameters of WEST for modelling of impurity migration experiments </a:t>
            </a:r>
            <a:r>
              <a:rPr lang="en-US" sz="2400" dirty="0">
                <a:solidFill>
                  <a:srgbClr val="3E4A83"/>
                </a:solidFill>
              </a:rPr>
              <a:t>(</a:t>
            </a:r>
            <a:r>
              <a:rPr lang="en-US" sz="2400" u="sng" dirty="0">
                <a:solidFill>
                  <a:srgbClr val="3E4A83"/>
                </a:solidFill>
              </a:rPr>
              <a:t>focus on long-pulse, high </a:t>
            </a:r>
            <a:r>
              <a:rPr lang="en-US" sz="2400" u="sng" dirty="0" err="1">
                <a:solidFill>
                  <a:srgbClr val="3E4A83"/>
                </a:solidFill>
              </a:rPr>
              <a:t>fluence</a:t>
            </a:r>
            <a:r>
              <a:rPr lang="en-US" sz="2400" u="sng" dirty="0">
                <a:solidFill>
                  <a:srgbClr val="3E4A83"/>
                </a:solidFill>
              </a:rPr>
              <a:t> discharges</a:t>
            </a:r>
            <a:r>
              <a:rPr lang="en-US" sz="2400" dirty="0" smtClean="0">
                <a:solidFill>
                  <a:srgbClr val="3E4A83"/>
                </a:solidFill>
              </a:rPr>
              <a:t>)</a:t>
            </a:r>
            <a:endParaRPr lang="fr-FR" sz="2400" dirty="0">
              <a:solidFill>
                <a:srgbClr val="3E4A83"/>
              </a:solidFill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218607" y="1930483"/>
            <a:ext cx="6817193" cy="998257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SOLEDGE3X 2D </a:t>
            </a:r>
            <a:r>
              <a:rPr lang="en-US" dirty="0" smtClean="0"/>
              <a:t>transport </a:t>
            </a:r>
            <a:r>
              <a:rPr lang="en-US" dirty="0" smtClean="0"/>
              <a:t>axisymmetric </a:t>
            </a:r>
            <a:r>
              <a:rPr lang="en-US" dirty="0" smtClean="0"/>
              <a:t>simulations: scan in </a:t>
            </a:r>
            <a:r>
              <a:rPr lang="en-US" dirty="0" smtClean="0"/>
              <a:t>input </a:t>
            </a:r>
            <a:r>
              <a:rPr lang="en-US" dirty="0" smtClean="0"/>
              <a:t>power, </a:t>
            </a:r>
            <a:r>
              <a:rPr lang="en-US" dirty="0" err="1" smtClean="0"/>
              <a:t>separatrix</a:t>
            </a:r>
            <a:r>
              <a:rPr lang="en-US" dirty="0" smtClean="0"/>
              <a:t> density</a:t>
            </a:r>
            <a:r>
              <a:rPr lang="en-US" dirty="0"/>
              <a:t>, impurity content</a:t>
            </a:r>
            <a:r>
              <a:rPr lang="en-US" dirty="0" smtClean="0"/>
              <a:t>,… </a:t>
            </a:r>
            <a:endParaRPr lang="en-US" dirty="0" smtClean="0"/>
          </a:p>
          <a:p>
            <a:endParaRPr lang="en-US" b="1" dirty="0" smtClean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24" y="1266456"/>
            <a:ext cx="1967282" cy="19672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44" y="1296898"/>
            <a:ext cx="1916206" cy="19162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250" y="1473933"/>
            <a:ext cx="6154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/>
              <a:t>WEST </a:t>
            </a:r>
            <a:r>
              <a:rPr lang="fr-FR" b="1" dirty="0" err="1"/>
              <a:t>shot</a:t>
            </a:r>
            <a:r>
              <a:rPr lang="fr-FR" b="1" dirty="0"/>
              <a:t> #58245 of the C7 high-fluence </a:t>
            </a:r>
            <a:r>
              <a:rPr lang="fr-FR" b="1" dirty="0" err="1"/>
              <a:t>campaign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0" y="2707272"/>
            <a:ext cx="7586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smtClean="0"/>
              <a:t>Simulations and </a:t>
            </a:r>
            <a:r>
              <a:rPr lang="fr-FR" b="1" dirty="0" err="1" smtClean="0"/>
              <a:t>analysis</a:t>
            </a:r>
            <a:r>
              <a:rPr lang="fr-FR" b="1" dirty="0" smtClean="0"/>
              <a:t> </a:t>
            </a:r>
            <a:r>
              <a:rPr lang="fr-FR" b="1" dirty="0" err="1" smtClean="0"/>
              <a:t>performed</a:t>
            </a:r>
            <a:r>
              <a:rPr lang="fr-FR" b="1" dirty="0" smtClean="0"/>
              <a:t> by new PhD </a:t>
            </a:r>
            <a:r>
              <a:rPr lang="fr-FR" b="1" dirty="0" err="1" smtClean="0"/>
              <a:t>student</a:t>
            </a:r>
            <a:r>
              <a:rPr lang="fr-FR" b="1" dirty="0" smtClean="0"/>
              <a:t>, A Huart</a:t>
            </a:r>
            <a:endParaRPr lang="fr-FR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r="10406"/>
          <a:stretch/>
        </p:blipFill>
        <p:spPr>
          <a:xfrm>
            <a:off x="1221006" y="3613942"/>
            <a:ext cx="3008094" cy="261467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42" y="3792747"/>
            <a:ext cx="3247826" cy="243587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894243" y="324461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target</a:t>
            </a:r>
            <a:r>
              <a:rPr lang="fr-FR" dirty="0" smtClean="0"/>
              <a:t> plasma profiles at the </a:t>
            </a:r>
            <a:r>
              <a:rPr lang="fr-FR" dirty="0" err="1" smtClean="0"/>
              <a:t>lower</a:t>
            </a:r>
            <a:r>
              <a:rPr lang="fr-FR" dirty="0" smtClean="0"/>
              <a:t> divertor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786482" y="6343650"/>
            <a:ext cx="6035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First </a:t>
            </a:r>
            <a:r>
              <a:rPr lang="fr-FR" sz="1400" dirty="0" err="1" smtClean="0"/>
              <a:t>results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ERO2.0 on </a:t>
            </a:r>
            <a:r>
              <a:rPr lang="fr-FR" sz="1400" dirty="0" err="1" smtClean="0"/>
              <a:t>this</a:t>
            </a:r>
            <a:r>
              <a:rPr lang="fr-FR" sz="1400" dirty="0" smtClean="0"/>
              <a:t> high fluence plasma background</a:t>
            </a:r>
            <a:endParaRPr lang="fr-FR" sz="1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65" y="6143762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0247" y="160770"/>
            <a:ext cx="10476953" cy="112627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3E4A83"/>
                </a:solidFill>
              </a:rPr>
              <a:t>2024 contribution for SP D: </a:t>
            </a:r>
            <a:r>
              <a:rPr lang="en-US" sz="2400" dirty="0" smtClean="0"/>
              <a:t>Plasma </a:t>
            </a:r>
            <a:r>
              <a:rPr lang="en-US" sz="2400" dirty="0"/>
              <a:t>background parameters of WEST for modelling of impurity migration experiments </a:t>
            </a:r>
            <a:r>
              <a:rPr lang="en-US" sz="2400" dirty="0">
                <a:solidFill>
                  <a:srgbClr val="3E4A83"/>
                </a:solidFill>
              </a:rPr>
              <a:t>(</a:t>
            </a:r>
            <a:r>
              <a:rPr lang="en-US" sz="2400" u="sng" dirty="0">
                <a:solidFill>
                  <a:srgbClr val="3E4A83"/>
                </a:solidFill>
              </a:rPr>
              <a:t>focus on long-pulse, high </a:t>
            </a:r>
            <a:r>
              <a:rPr lang="en-US" sz="2400" u="sng" dirty="0" err="1">
                <a:solidFill>
                  <a:srgbClr val="3E4A83"/>
                </a:solidFill>
              </a:rPr>
              <a:t>fluence</a:t>
            </a:r>
            <a:r>
              <a:rPr lang="en-US" sz="2400" u="sng" dirty="0">
                <a:solidFill>
                  <a:srgbClr val="3E4A83"/>
                </a:solidFill>
              </a:rPr>
              <a:t> discharges</a:t>
            </a:r>
            <a:r>
              <a:rPr lang="en-US" sz="2400" dirty="0" smtClean="0">
                <a:solidFill>
                  <a:srgbClr val="3E4A83"/>
                </a:solidFill>
              </a:rPr>
              <a:t>)</a:t>
            </a:r>
            <a:endParaRPr lang="fr-FR" sz="2400" dirty="0">
              <a:solidFill>
                <a:srgbClr val="3E4A83"/>
              </a:solidFill>
            </a:endParaRP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218607" y="1930483"/>
            <a:ext cx="6817193" cy="998257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SOLEDGE3X 2D </a:t>
            </a:r>
            <a:r>
              <a:rPr lang="en-US" dirty="0" smtClean="0"/>
              <a:t>transport </a:t>
            </a:r>
            <a:r>
              <a:rPr lang="en-US" dirty="0" smtClean="0"/>
              <a:t>axisymmetric </a:t>
            </a:r>
            <a:r>
              <a:rPr lang="en-US" dirty="0" smtClean="0"/>
              <a:t>simulations: scan in </a:t>
            </a:r>
            <a:r>
              <a:rPr lang="en-US" dirty="0" smtClean="0"/>
              <a:t>input </a:t>
            </a:r>
            <a:r>
              <a:rPr lang="en-US" dirty="0" smtClean="0"/>
              <a:t>power, </a:t>
            </a:r>
            <a:r>
              <a:rPr lang="en-US" dirty="0" err="1" smtClean="0"/>
              <a:t>separatrix</a:t>
            </a:r>
            <a:r>
              <a:rPr lang="en-US" dirty="0" smtClean="0"/>
              <a:t> density</a:t>
            </a:r>
            <a:r>
              <a:rPr lang="en-US" dirty="0"/>
              <a:t>, impurity content</a:t>
            </a:r>
            <a:r>
              <a:rPr lang="en-US" dirty="0" smtClean="0"/>
              <a:t>,… </a:t>
            </a:r>
            <a:endParaRPr lang="en-US" dirty="0" smtClean="0"/>
          </a:p>
          <a:p>
            <a:endParaRPr lang="en-US" b="1" dirty="0" smtClean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 smtClean="0"/>
          </a:p>
          <a:p>
            <a:pPr marL="552450" lvl="1" indent="-285750">
              <a:buFont typeface="Wingdings" panose="05000000000000000000" pitchFamily="2" charset="2"/>
              <a:buChar char="q"/>
            </a:pPr>
            <a:endParaRPr lang="en-US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24" y="1266456"/>
            <a:ext cx="1967282" cy="19672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44" y="1296898"/>
            <a:ext cx="1916206" cy="19162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250" y="1473933"/>
            <a:ext cx="6154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/>
              <a:t>WEST </a:t>
            </a:r>
            <a:r>
              <a:rPr lang="fr-FR" b="1" dirty="0" err="1"/>
              <a:t>shot</a:t>
            </a:r>
            <a:r>
              <a:rPr lang="fr-FR" b="1" dirty="0"/>
              <a:t> #58245 of the C7 high-fluence </a:t>
            </a:r>
            <a:r>
              <a:rPr lang="fr-FR" b="1" dirty="0" err="1"/>
              <a:t>campaign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0" y="2707272"/>
            <a:ext cx="7586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smtClean="0"/>
              <a:t>Simulations and </a:t>
            </a:r>
            <a:r>
              <a:rPr lang="fr-FR" b="1" dirty="0" err="1" smtClean="0"/>
              <a:t>analysis</a:t>
            </a:r>
            <a:r>
              <a:rPr lang="fr-FR" b="1" dirty="0" smtClean="0"/>
              <a:t> </a:t>
            </a:r>
            <a:r>
              <a:rPr lang="fr-FR" b="1" dirty="0" err="1" smtClean="0"/>
              <a:t>performed</a:t>
            </a:r>
            <a:r>
              <a:rPr lang="fr-FR" b="1" dirty="0" smtClean="0"/>
              <a:t> by new PhD </a:t>
            </a:r>
            <a:r>
              <a:rPr lang="fr-FR" b="1" dirty="0" err="1" smtClean="0"/>
              <a:t>student</a:t>
            </a:r>
            <a:r>
              <a:rPr lang="fr-FR" b="1" dirty="0" smtClean="0"/>
              <a:t>, A Huart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894243" y="324461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target</a:t>
            </a:r>
            <a:r>
              <a:rPr lang="fr-FR" dirty="0" smtClean="0"/>
              <a:t> plasma profiles at the </a:t>
            </a:r>
            <a:r>
              <a:rPr lang="fr-FR" dirty="0" err="1" smtClean="0"/>
              <a:t>lower</a:t>
            </a:r>
            <a:r>
              <a:rPr lang="fr-FR" dirty="0" smtClean="0"/>
              <a:t> divertor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0" y="3414147"/>
            <a:ext cx="1215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/>
              <a:t>Next</a:t>
            </a:r>
            <a:r>
              <a:rPr lang="fr-FR" b="1" dirty="0" smtClean="0"/>
              <a:t> </a:t>
            </a:r>
            <a:r>
              <a:rPr lang="fr-FR" b="1" dirty="0" err="1" smtClean="0"/>
              <a:t>steps</a:t>
            </a:r>
            <a:r>
              <a:rPr lang="fr-FR" dirty="0" smtClean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err="1" smtClean="0"/>
              <a:t>activating</a:t>
            </a:r>
            <a:r>
              <a:rPr lang="fr-FR" b="1" dirty="0" smtClean="0"/>
              <a:t> drifts</a:t>
            </a:r>
            <a:r>
              <a:rPr lang="fr-FR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Radial Transport coefficients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poloidal</a:t>
            </a:r>
            <a:r>
              <a:rPr lang="fr-FR" b="1" dirty="0" smtClean="0"/>
              <a:t> </a:t>
            </a:r>
            <a:r>
              <a:rPr lang="fr-FR" b="1" dirty="0" err="1" smtClean="0"/>
              <a:t>dependence</a:t>
            </a:r>
            <a:r>
              <a:rPr lang="fr-FR" b="1" dirty="0" smtClean="0"/>
              <a:t> </a:t>
            </a:r>
            <a:r>
              <a:rPr lang="fr-FR" dirty="0" smtClean="0"/>
              <a:t>for </a:t>
            </a:r>
            <a:r>
              <a:rPr lang="fr-FR" dirty="0" err="1" smtClean="0"/>
              <a:t>reproducing</a:t>
            </a:r>
            <a:r>
              <a:rPr lang="fr-FR" dirty="0" smtClean="0"/>
              <a:t> the </a:t>
            </a:r>
            <a:r>
              <a:rPr lang="fr-FR" dirty="0" err="1" smtClean="0"/>
              <a:t>balooned</a:t>
            </a:r>
            <a:r>
              <a:rPr lang="fr-FR" dirty="0" smtClean="0"/>
              <a:t> transport at the OMP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Plasma composition for SOLEDGE simulations</a:t>
            </a:r>
            <a:r>
              <a:rPr lang="fr-FR" dirty="0" smtClean="0"/>
              <a:t>? (D, O, C, B,…)</a:t>
            </a:r>
            <a:endParaRPr lang="fr-FR" dirty="0"/>
          </a:p>
        </p:txBody>
      </p:sp>
      <p:pic>
        <p:nvPicPr>
          <p:cNvPr id="1026" name="Image 9" descr="image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50788" b="1"/>
          <a:stretch/>
        </p:blipFill>
        <p:spPr bwMode="auto">
          <a:xfrm>
            <a:off x="6424575" y="4799142"/>
            <a:ext cx="3430802" cy="16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8" descr="image0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t="48563" b="1"/>
          <a:stretch/>
        </p:blipFill>
        <p:spPr bwMode="auto">
          <a:xfrm>
            <a:off x="2592770" y="4764865"/>
            <a:ext cx="3437301" cy="172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4311421" y="6441989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2D </a:t>
            </a:r>
            <a:r>
              <a:rPr lang="fr-FR" dirty="0" err="1" smtClean="0"/>
              <a:t>poloidal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</a:t>
            </a:r>
            <a:r>
              <a:rPr lang="fr-FR" dirty="0" err="1" smtClean="0"/>
              <a:t>map</a:t>
            </a:r>
            <a:r>
              <a:rPr lang="fr-FR" dirty="0" smtClean="0"/>
              <a:t> </a:t>
            </a:r>
            <a:r>
              <a:rPr lang="fr-FR" b="1" dirty="0" smtClean="0"/>
              <a:t>w/</a:t>
            </a:r>
            <a:r>
              <a:rPr lang="fr-FR" b="1" dirty="0" err="1" smtClean="0"/>
              <a:t>wo</a:t>
            </a:r>
            <a:r>
              <a:rPr lang="fr-FR" b="1" dirty="0" smtClean="0"/>
              <a:t> drifts</a:t>
            </a:r>
            <a:endParaRPr lang="fr-FR" b="1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835" y="6277063"/>
            <a:ext cx="1826478" cy="5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57781" y="443757"/>
            <a:ext cx="11435291" cy="1247821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3E4A83"/>
                </a:solidFill>
              </a:rPr>
              <a:t>2024 contribution for SP D </a:t>
            </a:r>
            <a:r>
              <a:rPr lang="en-US" sz="2000" dirty="0" smtClean="0"/>
              <a:t>SOLEDGE3X-</a:t>
            </a:r>
            <a:r>
              <a:rPr lang="en-US" sz="2000" dirty="0"/>
              <a:t>-ERO2.0 simulations of tungsten transport in WEST, determination of main tungsten sources in WEST, comparison with spectroscopy and post-mortem data. One </a:t>
            </a:r>
            <a:r>
              <a:rPr lang="en-US" sz="2000" dirty="0">
                <a:solidFill>
                  <a:srgbClr val="0070C0"/>
                </a:solidFill>
              </a:rPr>
              <a:t>focus on long-pulse, high-</a:t>
            </a:r>
            <a:r>
              <a:rPr lang="en-US" sz="2000" dirty="0" err="1">
                <a:solidFill>
                  <a:srgbClr val="0070C0"/>
                </a:solidFill>
              </a:rPr>
              <a:t>fluence</a:t>
            </a:r>
            <a:r>
              <a:rPr lang="en-US" sz="2000" dirty="0">
                <a:solidFill>
                  <a:srgbClr val="0070C0"/>
                </a:solidFill>
              </a:rPr>
              <a:t> discharges and </a:t>
            </a:r>
            <a:r>
              <a:rPr lang="en-US" sz="2000" u="sng" dirty="0"/>
              <a:t>full</a:t>
            </a:r>
            <a:r>
              <a:rPr lang="en-US" sz="2000" u="sng" dirty="0">
                <a:solidFill>
                  <a:srgbClr val="0070C0"/>
                </a:solidFill>
              </a:rPr>
              <a:t> </a:t>
            </a:r>
            <a:r>
              <a:rPr lang="en-US" sz="2000" u="sng" dirty="0"/>
              <a:t>3D treatment </a:t>
            </a:r>
            <a:r>
              <a:rPr lang="en-US" sz="2000" dirty="0">
                <a:solidFill>
                  <a:srgbClr val="0070C0"/>
                </a:solidFill>
              </a:rPr>
              <a:t>(antennae, magnetic field ripple</a:t>
            </a:r>
            <a:r>
              <a:rPr lang="en-US" sz="2000" dirty="0" smtClean="0">
                <a:solidFill>
                  <a:srgbClr val="0070C0"/>
                </a:solidFill>
              </a:rPr>
              <a:t>)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443178" y="2000192"/>
            <a:ext cx="1174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/>
              <a:t>Impact of </a:t>
            </a:r>
            <a:r>
              <a:rPr lang="fr-FR" b="1" dirty="0" smtClean="0">
                <a:solidFill>
                  <a:schemeClr val="tx2"/>
                </a:solidFill>
              </a:rPr>
              <a:t>3D plasma backgrounds </a:t>
            </a:r>
            <a:r>
              <a:rPr lang="fr-FR" b="1" dirty="0" smtClean="0"/>
              <a:t>(</a:t>
            </a:r>
            <a:r>
              <a:rPr lang="fr-FR" b="1" dirty="0" err="1" smtClean="0"/>
              <a:t>antennae</a:t>
            </a:r>
            <a:r>
              <a:rPr lang="fr-FR" b="1" dirty="0" smtClean="0"/>
              <a:t> and </a:t>
            </a:r>
            <a:r>
              <a:rPr lang="fr-FR" b="1" dirty="0" err="1" smtClean="0"/>
              <a:t>magnetic</a:t>
            </a:r>
            <a:r>
              <a:rPr lang="fr-FR" b="1" dirty="0" smtClean="0"/>
              <a:t> </a:t>
            </a:r>
            <a:r>
              <a:rPr lang="fr-FR" b="1" dirty="0" err="1" smtClean="0"/>
              <a:t>field</a:t>
            </a:r>
            <a:r>
              <a:rPr lang="fr-FR" b="1" dirty="0" smtClean="0"/>
              <a:t> </a:t>
            </a:r>
            <a:r>
              <a:rPr lang="fr-FR" b="1" dirty="0" err="1" smtClean="0"/>
              <a:t>ripple</a:t>
            </a:r>
            <a:r>
              <a:rPr lang="fr-FR" b="1" dirty="0" smtClean="0"/>
              <a:t>) on W sources and migration </a:t>
            </a:r>
            <a:r>
              <a:rPr lang="fr-FR" b="1" dirty="0" err="1" smtClean="0"/>
              <a:t>following</a:t>
            </a:r>
            <a:r>
              <a:rPr lang="fr-FR" b="1" dirty="0" smtClean="0"/>
              <a:t> </a:t>
            </a:r>
            <a:r>
              <a:rPr lang="fr-FR" b="1" dirty="0" err="1" smtClean="0"/>
              <a:t>previous</a:t>
            </a:r>
            <a:r>
              <a:rPr lang="fr-FR" b="1" dirty="0" smtClean="0"/>
              <a:t> </a:t>
            </a:r>
            <a:r>
              <a:rPr lang="fr-FR" b="1" dirty="0" err="1" smtClean="0"/>
              <a:t>analysis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28" y="3094212"/>
            <a:ext cx="4262172" cy="238434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r="48838" b="49237"/>
          <a:stretch/>
        </p:blipFill>
        <p:spPr>
          <a:xfrm>
            <a:off x="5975426" y="2856087"/>
            <a:ext cx="6173939" cy="272556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7346" y="5545299"/>
            <a:ext cx="4899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Toroidally</a:t>
            </a:r>
            <a:r>
              <a:rPr lang="fr-FR" b="1" dirty="0" smtClean="0"/>
              <a:t> </a:t>
            </a:r>
            <a:r>
              <a:rPr lang="fr-FR" b="1" dirty="0" err="1" smtClean="0"/>
              <a:t>localized</a:t>
            </a:r>
            <a:r>
              <a:rPr lang="fr-FR" b="1" dirty="0" smtClean="0"/>
              <a:t> </a:t>
            </a:r>
            <a:r>
              <a:rPr lang="fr-FR" b="1" dirty="0" err="1" smtClean="0"/>
              <a:t>object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antenna</a:t>
            </a:r>
            <a:r>
              <a:rPr lang="fr-FR" dirty="0" smtClean="0"/>
              <a:t> </a:t>
            </a:r>
            <a:r>
              <a:rPr lang="fr-FR" dirty="0" err="1" smtClean="0"/>
              <a:t>limiters</a:t>
            </a:r>
            <a:r>
              <a:rPr lang="fr-FR" dirty="0" smtClean="0"/>
              <a:t>)</a:t>
            </a:r>
          </a:p>
          <a:p>
            <a:endParaRPr lang="fr-FR" dirty="0"/>
          </a:p>
        </p:txBody>
      </p:sp>
      <p:sp>
        <p:nvSpPr>
          <p:cNvPr id="3" name="Flèche droite 2"/>
          <p:cNvSpPr/>
          <p:nvPr/>
        </p:nvSpPr>
        <p:spPr>
          <a:xfrm>
            <a:off x="1068991" y="6091571"/>
            <a:ext cx="676275" cy="33360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1831803" y="6073705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Non </a:t>
            </a:r>
            <a:r>
              <a:rPr lang="fr-FR" b="1" dirty="0" err="1" smtClean="0"/>
              <a:t>axysimmetric</a:t>
            </a:r>
            <a:r>
              <a:rPr lang="fr-FR" b="1" dirty="0" smtClean="0"/>
              <a:t> 3D </a:t>
            </a:r>
            <a:r>
              <a:rPr lang="fr-FR" b="1" dirty="0" err="1" smtClean="0"/>
              <a:t>wall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6421404" y="5704373"/>
            <a:ext cx="5770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Toroidal</a:t>
            </a:r>
            <a:r>
              <a:rPr lang="fr-FR" b="1" dirty="0" smtClean="0"/>
              <a:t> </a:t>
            </a:r>
            <a:r>
              <a:rPr lang="fr-FR" b="1" dirty="0" err="1" smtClean="0"/>
              <a:t>small</a:t>
            </a:r>
            <a:r>
              <a:rPr lang="fr-FR" b="1" dirty="0" smtClean="0"/>
              <a:t> modulation of </a:t>
            </a:r>
            <a:r>
              <a:rPr lang="fr-FR" b="1" dirty="0" err="1" smtClean="0"/>
              <a:t>magnetic</a:t>
            </a:r>
            <a:r>
              <a:rPr lang="fr-FR" b="1" dirty="0" smtClean="0"/>
              <a:t> </a:t>
            </a:r>
            <a:r>
              <a:rPr lang="fr-FR" b="1" dirty="0" err="1" smtClean="0"/>
              <a:t>field</a:t>
            </a:r>
            <a:r>
              <a:rPr lang="fr-FR" b="1" dirty="0" smtClean="0"/>
              <a:t> (</a:t>
            </a:r>
            <a:r>
              <a:rPr lang="fr-FR" b="1" dirty="0" err="1" smtClean="0"/>
              <a:t>ripple</a:t>
            </a:r>
            <a:r>
              <a:rPr lang="fr-FR" b="1" dirty="0" smtClean="0"/>
              <a:t>)</a:t>
            </a:r>
          </a:p>
          <a:p>
            <a:r>
              <a:rPr lang="fr-FR" b="1" dirty="0" smtClean="0"/>
              <a:t>3D </a:t>
            </a:r>
            <a:r>
              <a:rPr lang="fr-FR" b="1" dirty="0" err="1" smtClean="0"/>
              <a:t>magnetic</a:t>
            </a:r>
            <a:r>
              <a:rPr lang="fr-FR" b="1" dirty="0" smtClean="0"/>
              <a:t> </a:t>
            </a:r>
            <a:r>
              <a:rPr lang="fr-FR" b="1" dirty="0" err="1" smtClean="0"/>
              <a:t>field</a:t>
            </a:r>
            <a:r>
              <a:rPr lang="fr-FR" b="1" dirty="0" smtClean="0"/>
              <a:t> </a:t>
            </a:r>
            <a:r>
              <a:rPr lang="fr-FR" dirty="0" smtClean="0"/>
              <a:t>and </a:t>
            </a:r>
            <a:r>
              <a:rPr lang="fr-FR" b="1" dirty="0" smtClean="0"/>
              <a:t>impact on </a:t>
            </a:r>
            <a:r>
              <a:rPr lang="fr-FR" b="1" dirty="0" err="1" smtClean="0"/>
              <a:t>particle</a:t>
            </a:r>
            <a:r>
              <a:rPr lang="fr-FR" b="1" dirty="0" smtClean="0"/>
              <a:t> and </a:t>
            </a:r>
            <a:r>
              <a:rPr lang="fr-FR" b="1" dirty="0" err="1" smtClean="0"/>
              <a:t>heat</a:t>
            </a:r>
            <a:r>
              <a:rPr lang="fr-FR" b="1" dirty="0" smtClean="0"/>
              <a:t> flux </a:t>
            </a:r>
            <a:r>
              <a:rPr lang="fr-FR" b="1" dirty="0" err="1" smtClean="0"/>
              <a:t>toroidal</a:t>
            </a:r>
            <a:r>
              <a:rPr lang="fr-FR" b="1" dirty="0" smtClean="0"/>
              <a:t> distribution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8" name="Flèche droite 17"/>
          <p:cNvSpPr/>
          <p:nvPr/>
        </p:nvSpPr>
        <p:spPr>
          <a:xfrm>
            <a:off x="5645071" y="6024829"/>
            <a:ext cx="676275" cy="33360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876" y="6296471"/>
            <a:ext cx="1734107" cy="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A120-D42D-4E12-80EA-A306FB9DF2DD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SOLEDGE backgrounds for </a:t>
            </a:r>
            <a:r>
              <a:rPr lang="en-US" dirty="0" err="1" smtClean="0"/>
              <a:t>midplane</a:t>
            </a:r>
            <a:r>
              <a:rPr lang="en-US" dirty="0" smtClean="0"/>
              <a:t> antenna limiters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" y="1578015"/>
            <a:ext cx="6929808" cy="38766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710207" y="1217931"/>
            <a:ext cx="448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1/4 torus simulation with SOLEDGE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3519929" y="973000"/>
            <a:ext cx="357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Simplified wall for 3D SOLEDGE simulations (transport, no </a:t>
            </a:r>
            <a:r>
              <a:rPr lang="en-GB" dirty="0" err="1" smtClean="0"/>
              <a:t>turb</a:t>
            </a:r>
            <a:r>
              <a:rPr lang="en-GB" dirty="0" smtClean="0"/>
              <a:t>.)</a:t>
            </a:r>
            <a:endParaRPr lang="en-GB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75" y="1559354"/>
            <a:ext cx="5114925" cy="38766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85810" y="5436029"/>
            <a:ext cx="470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Parallel flows in the secondary SOLs between antennas</a:t>
            </a:r>
            <a:endParaRPr lang="en-GB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27471" y="5574528"/>
            <a:ext cx="675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SOLEDGE simulations: Pure Deuterium plasma, no drifts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9311947" y="803723"/>
            <a:ext cx="26613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DiGenova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NME 2023 ]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8" y="6166499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3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82146" y="109671"/>
            <a:ext cx="11074689" cy="457200"/>
          </a:xfrm>
        </p:spPr>
        <p:txBody>
          <a:bodyPr/>
          <a:lstStyle/>
          <a:p>
            <a:r>
              <a:rPr lang="en-US" spc="-2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SP D.3 Impurity Migration Modelling: CEA</a:t>
            </a:r>
            <a:endParaRPr lang="de-DE" sz="4267" spc="-2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43339" y="740701"/>
            <a:ext cx="10369152" cy="106644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867" dirty="0"/>
              <a:t>In order to investigate the </a:t>
            </a:r>
            <a:r>
              <a:rPr lang="en-US" sz="1867" b="1" dirty="0">
                <a:solidFill>
                  <a:srgbClr val="FF0000"/>
                </a:solidFill>
              </a:rPr>
              <a:t>role of </a:t>
            </a:r>
            <a:r>
              <a:rPr lang="en-US" sz="1867" b="1" dirty="0" err="1">
                <a:solidFill>
                  <a:srgbClr val="FF0000"/>
                </a:solidFill>
              </a:rPr>
              <a:t>toroidally</a:t>
            </a:r>
            <a:r>
              <a:rPr lang="en-US" sz="1867" b="1" dirty="0">
                <a:solidFill>
                  <a:srgbClr val="FF0000"/>
                </a:solidFill>
              </a:rPr>
              <a:t> localized </a:t>
            </a:r>
            <a:r>
              <a:rPr lang="en-US" sz="1867" b="1" dirty="0">
                <a:solidFill>
                  <a:srgbClr val="FF0000"/>
                </a:solidFill>
              </a:rPr>
              <a:t>objects </a:t>
            </a:r>
            <a:r>
              <a:rPr lang="en-US" sz="1867" b="1" dirty="0"/>
              <a:t>for W sources and core contamination</a:t>
            </a:r>
            <a:r>
              <a:rPr lang="en-US" sz="1867" dirty="0"/>
              <a:t>, </a:t>
            </a:r>
            <a:r>
              <a:rPr lang="en-US" sz="1867" dirty="0"/>
              <a:t>we </a:t>
            </a:r>
            <a:r>
              <a:rPr lang="en-US" sz="1867" dirty="0"/>
              <a:t>performed </a:t>
            </a:r>
            <a:r>
              <a:rPr lang="en-US" sz="1867" b="1" dirty="0"/>
              <a:t>3D </a:t>
            </a:r>
            <a:r>
              <a:rPr lang="en-US" sz="1867" b="1" dirty="0"/>
              <a:t>transport SOLEDGE simulations </a:t>
            </a:r>
            <a:r>
              <a:rPr lang="en-US" sz="1867" dirty="0"/>
              <a:t>with a </a:t>
            </a:r>
            <a:r>
              <a:rPr lang="en-US" sz="1867" b="1" dirty="0"/>
              <a:t>non-</a:t>
            </a:r>
            <a:r>
              <a:rPr lang="en-US" sz="1867" b="1" dirty="0" err="1"/>
              <a:t>axysimmetric</a:t>
            </a:r>
            <a:r>
              <a:rPr lang="en-US" sz="1867" b="1" dirty="0"/>
              <a:t> </a:t>
            </a:r>
            <a:r>
              <a:rPr lang="en-US" sz="1867" b="1" dirty="0"/>
              <a:t>wall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5" descr="Immagine che contiene argento&#10;&#10;Descrizione generata automaticamente">
            <a:extLst>
              <a:ext uri="{FF2B5EF4-FFF2-40B4-BE49-F238E27FC236}">
                <a16:creationId xmlns:a16="http://schemas.microsoft.com/office/drawing/2014/main" id="{CE5998A2-1033-E235-196F-EF944D0C8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r="60106" b="23777"/>
          <a:stretch/>
        </p:blipFill>
        <p:spPr>
          <a:xfrm flipH="1">
            <a:off x="7152117" y="1686880"/>
            <a:ext cx="1732644" cy="1949192"/>
          </a:xfrm>
          <a:prstGeom prst="rect">
            <a:avLst/>
          </a:prstGeom>
        </p:spPr>
      </p:pic>
      <p:pic>
        <p:nvPicPr>
          <p:cNvPr id="11" name="Immagine 6" descr="Immagine che contiene copricapo, cappello, casco&#10;&#10;Descrizione generata automaticamente">
            <a:extLst>
              <a:ext uri="{FF2B5EF4-FFF2-40B4-BE49-F238E27FC236}">
                <a16:creationId xmlns:a16="http://schemas.microsoft.com/office/drawing/2014/main" id="{9995867F-37B9-17AB-2423-BAD8A6ACDA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/>
          <a:stretch/>
        </p:blipFill>
        <p:spPr>
          <a:xfrm flipH="1">
            <a:off x="9163889" y="1686880"/>
            <a:ext cx="1732643" cy="19491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72" y="3811526"/>
            <a:ext cx="2783255" cy="2771872"/>
          </a:xfrm>
          <a:prstGeom prst="rect">
            <a:avLst/>
          </a:prstGeom>
        </p:spPr>
      </p:pic>
      <p:pic>
        <p:nvPicPr>
          <p:cNvPr id="17" name="Immagine 2">
            <a:extLst>
              <a:ext uri="{FF2B5EF4-FFF2-40B4-BE49-F238E27FC236}">
                <a16:creationId xmlns:a16="http://schemas.microsoft.com/office/drawing/2014/main" id="{59513FE7-FDB0-4D0B-813B-E2340361C5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/>
          <a:stretch/>
        </p:blipFill>
        <p:spPr>
          <a:xfrm>
            <a:off x="573159" y="1933274"/>
            <a:ext cx="5830185" cy="300067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73159" y="5197462"/>
            <a:ext cx="612178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/>
              <a:t>3D </a:t>
            </a:r>
            <a:r>
              <a:rPr lang="fr-FR" sz="1867" dirty="0" err="1"/>
              <a:t>map</a:t>
            </a:r>
            <a:r>
              <a:rPr lang="fr-FR" sz="1867" dirty="0"/>
              <a:t> of the </a:t>
            </a:r>
            <a:r>
              <a:rPr lang="fr-FR" sz="1867" dirty="0" err="1"/>
              <a:t>electron</a:t>
            </a:r>
            <a:r>
              <a:rPr lang="fr-FR" sz="1867" dirty="0"/>
              <a:t> </a:t>
            </a:r>
            <a:r>
              <a:rPr lang="fr-FR" sz="1867" dirty="0" err="1"/>
              <a:t>density</a:t>
            </a:r>
            <a:r>
              <a:rPr lang="fr-FR" sz="1867" dirty="0"/>
              <a:t> </a:t>
            </a:r>
            <a:r>
              <a:rPr lang="fr-FR" sz="1867" dirty="0" err="1"/>
              <a:t>obtaind</a:t>
            </a:r>
            <a:r>
              <a:rPr lang="fr-FR" sz="1867" dirty="0"/>
              <a:t> </a:t>
            </a:r>
            <a:r>
              <a:rPr lang="fr-FR" sz="1867" dirty="0" err="1"/>
              <a:t>with</a:t>
            </a:r>
            <a:r>
              <a:rPr lang="fr-FR" sz="1867" dirty="0"/>
              <a:t> a </a:t>
            </a:r>
            <a:r>
              <a:rPr lang="fr-FR" sz="1867" dirty="0" err="1"/>
              <a:t>toroidally</a:t>
            </a:r>
            <a:r>
              <a:rPr lang="fr-FR" sz="1867" dirty="0"/>
              <a:t> </a:t>
            </a:r>
            <a:r>
              <a:rPr lang="fr-FR" sz="1867" dirty="0" err="1"/>
              <a:t>localized</a:t>
            </a:r>
            <a:r>
              <a:rPr lang="fr-FR" sz="1867" dirty="0"/>
              <a:t> </a:t>
            </a:r>
            <a:r>
              <a:rPr lang="fr-FR" sz="1867" dirty="0" err="1"/>
              <a:t>antenna</a:t>
            </a:r>
            <a:r>
              <a:rPr lang="fr-FR" sz="1867" dirty="0"/>
              <a:t> limiter</a:t>
            </a:r>
            <a:endParaRPr lang="fr-FR" sz="1867" dirty="0"/>
          </a:p>
        </p:txBody>
      </p:sp>
      <p:sp>
        <p:nvSpPr>
          <p:cNvPr id="19" name="ZoneTexte 18"/>
          <p:cNvSpPr txBox="1"/>
          <p:nvPr/>
        </p:nvSpPr>
        <p:spPr>
          <a:xfrm>
            <a:off x="9704460" y="4025741"/>
            <a:ext cx="16160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3D plasma background transport simulations </a:t>
            </a:r>
            <a:r>
              <a:rPr lang="fr-FR" sz="1600" dirty="0" err="1"/>
              <a:t>considering</a:t>
            </a:r>
            <a:r>
              <a:rPr lang="fr-FR" sz="1600" dirty="0"/>
              <a:t> </a:t>
            </a:r>
            <a:r>
              <a:rPr lang="fr-FR" sz="1600" dirty="0" err="1"/>
              <a:t>several</a:t>
            </a:r>
            <a:r>
              <a:rPr lang="fr-FR" sz="1600" dirty="0"/>
              <a:t> radial distances </a:t>
            </a:r>
            <a:r>
              <a:rPr lang="fr-FR" sz="1600" dirty="0" err="1"/>
              <a:t>from</a:t>
            </a:r>
            <a:r>
              <a:rPr lang="fr-FR" sz="1600" dirty="0"/>
              <a:t> the separatrix of the </a:t>
            </a:r>
            <a:r>
              <a:rPr lang="fr-FR" sz="1600" dirty="0" err="1"/>
              <a:t>antenna</a:t>
            </a:r>
            <a:r>
              <a:rPr lang="fr-FR" sz="1600" dirty="0"/>
              <a:t> limiter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0983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14" y="1527152"/>
            <a:ext cx="5722436" cy="4187739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14" y="1397218"/>
            <a:ext cx="5575965" cy="4800533"/>
          </a:xfrm>
          <a:prstGeom prst="rect">
            <a:avLst/>
          </a:prstGeom>
        </p:spPr>
      </p:pic>
      <p:sp>
        <p:nvSpPr>
          <p:cNvPr id="49" name="Titel 1"/>
          <p:cNvSpPr>
            <a:spLocks noGrp="1"/>
          </p:cNvSpPr>
          <p:nvPr>
            <p:ph type="title"/>
          </p:nvPr>
        </p:nvSpPr>
        <p:spPr>
          <a:xfrm>
            <a:off x="299014" y="54125"/>
            <a:ext cx="10058400" cy="457200"/>
          </a:xfrm>
        </p:spPr>
        <p:txBody>
          <a:bodyPr/>
          <a:lstStyle/>
          <a:p>
            <a:r>
              <a:rPr lang="en-US" spc="-20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SP D.3 Impurity Migration Modelling: CEA</a:t>
            </a:r>
            <a:endParaRPr lang="de-DE" sz="4267" spc="-2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50" name="TextBox 1">
            <a:extLst>
              <a:ext uri="{FF2B5EF4-FFF2-40B4-BE49-F238E27FC236}">
                <a16:creationId xmlns:a16="http://schemas.microsoft.com/office/drawing/2014/main" id="{35AE22F5-9D82-A6FF-A31A-2CC4244F151C}"/>
              </a:ext>
            </a:extLst>
          </p:cNvPr>
          <p:cNvSpPr txBox="1"/>
          <p:nvPr/>
        </p:nvSpPr>
        <p:spPr>
          <a:xfrm>
            <a:off x="28617" y="644841"/>
            <a:ext cx="1174964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 results suggests that Antennas </a:t>
            </a:r>
            <a:r>
              <a:rPr lang="en-US" sz="2133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erosion dominates W </a:t>
            </a:r>
            <a:r>
              <a:rPr lang="en-US" sz="2133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contamination of core plasma</a:t>
            </a:r>
            <a:endParaRPr lang="fr-FR" sz="2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904916-6D9B-3F23-7AD5-F52A2F242584}"/>
              </a:ext>
            </a:extLst>
          </p:cNvPr>
          <p:cNvSpPr/>
          <p:nvPr/>
        </p:nvSpPr>
        <p:spPr>
          <a:xfrm>
            <a:off x="191316" y="1730549"/>
            <a:ext cx="3580916" cy="977108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58637A34-B8F9-C049-0FC2-2C0442757F80}"/>
                  </a:ext>
                </a:extLst>
              </p:cNvPr>
              <p:cNvSpPr txBox="1"/>
              <p:nvPr/>
            </p:nvSpPr>
            <p:spPr>
              <a:xfrm>
                <a:off x="238338" y="1517868"/>
                <a:ext cx="4144427" cy="1251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Scan over: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ROG  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1.5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.0;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5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cm</m:t>
                    </m:r>
                  </m:oMath>
                </a14:m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𝐒𝐎𝐋</m:t>
                        </m:r>
                      </m:sub>
                    </m:sSub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.0;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1.5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.0 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MW</m:t>
                    </m:r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  <m:sup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𝐬𝐞𝐩</m:t>
                        </m:r>
                      </m:sup>
                    </m:sSubSup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: 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1.5; 2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.0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2.5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19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−3</m:t>
                        </m:r>
                      </m:sup>
                    </m:sSup>
                  </m:oMath>
                </a14:m>
                <a:endParaRPr lang="fr-F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58637A34-B8F9-C049-0FC2-2C0442757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38" y="1517868"/>
                <a:ext cx="4144427" cy="1251176"/>
              </a:xfrm>
              <a:prstGeom prst="rect">
                <a:avLst/>
              </a:prstGeom>
              <a:blipFill>
                <a:blip r:embed="rId2"/>
                <a:stretch>
                  <a:fillRect l="-1471" t="-2927" b="-63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7">
            <a:extLst>
              <a:ext uri="{FF2B5EF4-FFF2-40B4-BE49-F238E27FC236}">
                <a16:creationId xmlns:a16="http://schemas.microsoft.com/office/drawing/2014/main" id="{7E22DA8E-DB8B-10CB-FA9B-625FD80AE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6"/>
          <a:stretch/>
        </p:blipFill>
        <p:spPr>
          <a:xfrm>
            <a:off x="9288378" y="4151521"/>
            <a:ext cx="2820399" cy="2304646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70F5F6A7-2176-C1DC-CA9F-9F0D233DF4CE}"/>
              </a:ext>
            </a:extLst>
          </p:cNvPr>
          <p:cNvSpPr txBox="1"/>
          <p:nvPr/>
        </p:nvSpPr>
        <p:spPr>
          <a:xfrm>
            <a:off x="6578937" y="1686063"/>
            <a:ext cx="2640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Radial Outer Gap (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ROG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</a:p>
          <a:p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radial distance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separatrix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antennas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26D7920C-705A-2DD7-77AF-F3DA2144F608}"/>
              </a:ext>
            </a:extLst>
          </p:cNvPr>
          <p:cNvSpPr txBox="1"/>
          <p:nvPr/>
        </p:nvSpPr>
        <p:spPr>
          <a:xfrm>
            <a:off x="203376" y="3484823"/>
            <a:ext cx="4854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SOLEDGE</a:t>
            </a: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 simulations </a:t>
            </a:r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hypotheses</a:t>
            </a: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fr-FR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a 9">
                <a:extLst>
                  <a:ext uri="{FF2B5EF4-FFF2-40B4-BE49-F238E27FC236}">
                    <a16:creationId xmlns:a16="http://schemas.microsoft.com/office/drawing/2014/main" id="{6A7BA14E-DF3C-3871-4FD0-88E8809B568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60198" y="3884933"/>
              <a:ext cx="5073802" cy="1009667"/>
            </p:xfrm>
            <a:graphic>
              <a:graphicData uri="http://schemas.openxmlformats.org/drawingml/2006/table">
                <a:tbl>
                  <a:tblPr firstRow="1" bandRow="1">
                    <a:tableStyleId>{E8034E78-7F5D-4C2E-B375-FC64B27BC917}</a:tableStyleId>
                  </a:tblPr>
                  <a:tblGrid>
                    <a:gridCol w="1520977">
                      <a:extLst>
                        <a:ext uri="{9D8B030D-6E8A-4147-A177-3AD203B41FA5}">
                          <a16:colId xmlns:a16="http://schemas.microsoft.com/office/drawing/2014/main" val="145557221"/>
                        </a:ext>
                      </a:extLst>
                    </a:gridCol>
                    <a:gridCol w="1743075">
                      <a:extLst>
                        <a:ext uri="{9D8B030D-6E8A-4147-A177-3AD203B41FA5}">
                          <a16:colId xmlns:a16="http://schemas.microsoft.com/office/drawing/2014/main" val="1655613912"/>
                        </a:ext>
                      </a:extLst>
                    </a:gridCol>
                    <a:gridCol w="1809750">
                      <a:extLst>
                        <a:ext uri="{9D8B030D-6E8A-4147-A177-3AD203B41FA5}">
                          <a16:colId xmlns:a16="http://schemas.microsoft.com/office/drawing/2014/main" val="627598589"/>
                        </a:ext>
                      </a:extLst>
                    </a:gridCol>
                  </a:tblGrid>
                  <a:tr h="369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33CC"/>
                              </a:solidFill>
                            </a:rPr>
                            <a:t>Composition</a:t>
                          </a:r>
                          <a:endParaRPr lang="en-US" sz="1800" b="0" dirty="0">
                            <a:solidFill>
                              <a:srgbClr val="0033CC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33CC"/>
                              </a:solidFill>
                            </a:rPr>
                            <a:t>Neutrals</a:t>
                          </a:r>
                          <a:endParaRPr lang="en-US" sz="1800" b="0" dirty="0">
                            <a:solidFill>
                              <a:srgbClr val="0033CC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33CC"/>
                              </a:solidFill>
                            </a:rPr>
                            <a:t>Transport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6074576"/>
                      </a:ext>
                    </a:extLst>
                  </a:tr>
                  <a:tr h="6113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</a:rPr>
                            <a:t>Pure D</a:t>
                          </a:r>
                          <a:endParaRPr lang="en-US" sz="1800" b="1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</a:rPr>
                            <a:t>Fluid diffusive model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it-IT" sz="14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  <m:sup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p>
                                </m:sSubSup>
                                <m:r>
                                  <a:rPr lang="it-IT" sz="14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𝝌</m:t>
                                    </m:r>
                                  </m:e>
                                  <m:sub>
                                    <m:r>
                                      <a:rPr lang="it-IT" sz="14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  <m:sup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p>
                                </m:sSubSup>
                                <m:r>
                                  <a:rPr lang="it-IT" sz="14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it-IT" sz="14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it-IT" sz="14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𝐬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l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it-IT" sz="14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  <m:r>
                                  <a:rPr lang="it-IT" sz="14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it-IT" sz="1400" b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  <m:r>
                                  <a:rPr lang="it-IT" sz="14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it-IT" sz="14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it-IT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it-IT" sz="14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𝐬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03440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a 9">
                <a:extLst>
                  <a:ext uri="{FF2B5EF4-FFF2-40B4-BE49-F238E27FC236}">
                    <a16:creationId xmlns:a16="http://schemas.microsoft.com/office/drawing/2014/main" id="{6A7BA14E-DF3C-3871-4FD0-88E8809B56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2739090"/>
                  </p:ext>
                </p:extLst>
              </p:nvPr>
            </p:nvGraphicFramePr>
            <p:xfrm>
              <a:off x="260198" y="3884933"/>
              <a:ext cx="5073802" cy="1009667"/>
            </p:xfrm>
            <a:graphic>
              <a:graphicData uri="http://schemas.openxmlformats.org/drawingml/2006/table">
                <a:tbl>
                  <a:tblPr firstRow="1" bandRow="1">
                    <a:tableStyleId>{E8034E78-7F5D-4C2E-B375-FC64B27BC917}</a:tableStyleId>
                  </a:tblPr>
                  <a:tblGrid>
                    <a:gridCol w="1520977">
                      <a:extLst>
                        <a:ext uri="{9D8B030D-6E8A-4147-A177-3AD203B41FA5}">
                          <a16:colId xmlns:a16="http://schemas.microsoft.com/office/drawing/2014/main" val="145557221"/>
                        </a:ext>
                      </a:extLst>
                    </a:gridCol>
                    <a:gridCol w="1743075">
                      <a:extLst>
                        <a:ext uri="{9D8B030D-6E8A-4147-A177-3AD203B41FA5}">
                          <a16:colId xmlns:a16="http://schemas.microsoft.com/office/drawing/2014/main" val="1655613912"/>
                        </a:ext>
                      </a:extLst>
                    </a:gridCol>
                    <a:gridCol w="1809750">
                      <a:extLst>
                        <a:ext uri="{9D8B030D-6E8A-4147-A177-3AD203B41FA5}">
                          <a16:colId xmlns:a16="http://schemas.microsoft.com/office/drawing/2014/main" val="627598589"/>
                        </a:ext>
                      </a:extLst>
                    </a:gridCol>
                  </a:tblGrid>
                  <a:tr h="3695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33CC"/>
                              </a:solidFill>
                            </a:rPr>
                            <a:t>Composition</a:t>
                          </a:r>
                          <a:endParaRPr lang="en-US" sz="1800" b="0" dirty="0">
                            <a:solidFill>
                              <a:srgbClr val="0033CC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33CC"/>
                              </a:solidFill>
                            </a:rPr>
                            <a:t>Neutrals</a:t>
                          </a:r>
                          <a:endParaRPr lang="en-US" sz="1800" b="0" dirty="0">
                            <a:solidFill>
                              <a:srgbClr val="0033CC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rgbClr val="0033CC"/>
                              </a:solidFill>
                            </a:rPr>
                            <a:t>Transport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607457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</a:rPr>
                            <a:t>Pure D</a:t>
                          </a:r>
                          <a:endParaRPr lang="en-US" sz="1800" b="1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</a:rPr>
                            <a:t>Fluid diffusive model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4"/>
                          <a:stretch>
                            <a:fillRect l="-180471" t="-62857" r="-1010" b="-152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03440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a 9">
                <a:extLst>
                  <a:ext uri="{FF2B5EF4-FFF2-40B4-BE49-F238E27FC236}">
                    <a16:creationId xmlns:a16="http://schemas.microsoft.com/office/drawing/2014/main" id="{28A0F3CA-3A95-FE33-83E3-E66BCCE7721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60198" y="5476586"/>
              <a:ext cx="2138869" cy="792768"/>
            </p:xfrm>
            <a:graphic>
              <a:graphicData uri="http://schemas.openxmlformats.org/drawingml/2006/table">
                <a:tbl>
                  <a:tblPr firstRow="1" bandRow="1">
                    <a:tableStyleId>{E8034E78-7F5D-4C2E-B375-FC64B27BC917}</a:tableStyleId>
                  </a:tblPr>
                  <a:tblGrid>
                    <a:gridCol w="2138869">
                      <a:extLst>
                        <a:ext uri="{9D8B030D-6E8A-4147-A177-3AD203B41FA5}">
                          <a16:colId xmlns:a16="http://schemas.microsoft.com/office/drawing/2014/main" val="1810413965"/>
                        </a:ext>
                      </a:extLst>
                    </a:gridCol>
                  </a:tblGrid>
                  <a:tr h="4270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Light impurities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6074576"/>
                      </a:ext>
                    </a:extLst>
                  </a:tr>
                  <a:tr h="3403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3%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Oxygen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03440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a 9">
                <a:extLst>
                  <a:ext uri="{FF2B5EF4-FFF2-40B4-BE49-F238E27FC236}">
                    <a16:creationId xmlns:a16="http://schemas.microsoft.com/office/drawing/2014/main" id="{28A0F3CA-3A95-FE33-83E3-E66BCCE772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2793344"/>
                  </p:ext>
                </p:extLst>
              </p:nvPr>
            </p:nvGraphicFramePr>
            <p:xfrm>
              <a:off x="260198" y="5476586"/>
              <a:ext cx="2138869" cy="792768"/>
            </p:xfrm>
            <a:graphic>
              <a:graphicData uri="http://schemas.openxmlformats.org/drawingml/2006/table">
                <a:tbl>
                  <a:tblPr firstRow="1" bandRow="1">
                    <a:tableStyleId>{E8034E78-7F5D-4C2E-B375-FC64B27BC917}</a:tableStyleId>
                  </a:tblPr>
                  <a:tblGrid>
                    <a:gridCol w="2138869">
                      <a:extLst>
                        <a:ext uri="{9D8B030D-6E8A-4147-A177-3AD203B41FA5}">
                          <a16:colId xmlns:a16="http://schemas.microsoft.com/office/drawing/2014/main" val="1810413965"/>
                        </a:ext>
                      </a:extLst>
                    </a:gridCol>
                  </a:tblGrid>
                  <a:tr h="4270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Light impurities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607457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t="-126667" r="-568" b="-1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03440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20">
            <a:extLst>
              <a:ext uri="{FF2B5EF4-FFF2-40B4-BE49-F238E27FC236}">
                <a16:creationId xmlns:a16="http://schemas.microsoft.com/office/drawing/2014/main" id="{5AF9E7AA-C249-8CD9-B63B-5F1142F520E0}"/>
              </a:ext>
            </a:extLst>
          </p:cNvPr>
          <p:cNvSpPr txBox="1"/>
          <p:nvPr/>
        </p:nvSpPr>
        <p:spPr>
          <a:xfrm>
            <a:off x="177151" y="5103789"/>
            <a:ext cx="4927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Fixed </a:t>
            </a:r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ERO2.0</a:t>
            </a:r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 simulations </a:t>
            </a:r>
            <a:r>
              <a:rPr lang="en-US" sz="2000" b="1" dirty="0">
                <a:ea typeface="Tahoma" panose="020B0604030504040204" pitchFamily="34" charset="0"/>
                <a:cs typeface="Tahoma" panose="020B0604030504040204" pitchFamily="34" charset="0"/>
              </a:rPr>
              <a:t>parameters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9504946" y="740941"/>
            <a:ext cx="2603831" cy="3003848"/>
            <a:chOff x="9094519" y="425152"/>
            <a:chExt cx="3014259" cy="3265590"/>
          </a:xfrm>
        </p:grpSpPr>
        <p:pic>
          <p:nvPicPr>
            <p:cNvPr id="16" name="Picture 31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A2ACD70F-AE2E-4E6E-D2D6-71B42FC7F8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5" r="6129"/>
            <a:stretch/>
          </p:blipFill>
          <p:spPr>
            <a:xfrm>
              <a:off x="9094519" y="425152"/>
              <a:ext cx="3014259" cy="3265590"/>
            </a:xfrm>
            <a:prstGeom prst="rect">
              <a:avLst/>
            </a:prstGeom>
          </p:spPr>
        </p:pic>
        <p:cxnSp>
          <p:nvCxnSpPr>
            <p:cNvPr id="17" name="Straight Arrow Connector 33">
              <a:extLst>
                <a:ext uri="{FF2B5EF4-FFF2-40B4-BE49-F238E27FC236}">
                  <a16:creationId xmlns:a16="http://schemas.microsoft.com/office/drawing/2014/main" id="{694F9616-816D-1CFD-12D7-DD9A0C9EF6E9}"/>
                </a:ext>
              </a:extLst>
            </p:cNvPr>
            <p:cNvCxnSpPr>
              <a:cxnSpLocks/>
            </p:cNvCxnSpPr>
            <p:nvPr/>
          </p:nvCxnSpPr>
          <p:spPr>
            <a:xfrm>
              <a:off x="11583189" y="1799823"/>
              <a:ext cx="17423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40">
              <a:extLst>
                <a:ext uri="{FF2B5EF4-FFF2-40B4-BE49-F238E27FC236}">
                  <a16:creationId xmlns:a16="http://schemas.microsoft.com/office/drawing/2014/main" id="{CD42AF9F-2A7C-044C-AF05-6ABD130ACC69}"/>
                </a:ext>
              </a:extLst>
            </p:cNvPr>
            <p:cNvSpPr txBox="1"/>
            <p:nvPr/>
          </p:nvSpPr>
          <p:spPr>
            <a:xfrm>
              <a:off x="10529110" y="1873062"/>
              <a:ext cx="816291" cy="351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ROG</a:t>
              </a:r>
            </a:p>
          </p:txBody>
        </p:sp>
        <p:cxnSp>
          <p:nvCxnSpPr>
            <p:cNvPr id="19" name="Straight Arrow Connector 42">
              <a:extLst>
                <a:ext uri="{FF2B5EF4-FFF2-40B4-BE49-F238E27FC236}">
                  <a16:creationId xmlns:a16="http://schemas.microsoft.com/office/drawing/2014/main" id="{E28314E2-9EDA-E114-6469-89E42D2F58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16276" y="1870956"/>
              <a:ext cx="304391" cy="1340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D0C2C5C2-C639-883E-D91C-D495D05E18FD}"/>
                  </a:ext>
                </a:extLst>
              </p:cNvPr>
              <p:cNvSpPr txBox="1"/>
              <p:nvPr/>
            </p:nvSpPr>
            <p:spPr>
              <a:xfrm>
                <a:off x="141105" y="909207"/>
                <a:ext cx="9038990" cy="422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30 SOLEDGE 3D plasma </a:t>
                </a: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backgrounds 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based on scan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000" b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𝐒𝐎𝐋</m:t>
                        </m:r>
                      </m:sub>
                    </m:sSub>
                  </m:oMath>
                </a14:m>
                <a:r>
                  <a:rPr lang="fr-FR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  <m:sup>
                        <m:r>
                          <a:rPr lang="en-US" sz="2000" b="1">
                            <a:latin typeface="Cambria Math" panose="02040503050406030204" pitchFamily="18" charset="0"/>
                          </a:rPr>
                          <m:t>𝐬𝐞𝐩</m:t>
                        </m:r>
                      </m:sup>
                    </m:sSubSup>
                  </m:oMath>
                </a14:m>
                <a:r>
                  <a:rPr lang="fr-FR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ROG</a:t>
                </a:r>
                <a:endParaRPr lang="fr-F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1">
                <a:extLst>
                  <a:ext uri="{FF2B5EF4-FFF2-40B4-BE49-F238E27FC236}">
                    <a16:creationId xmlns:a16="http://schemas.microsoft.com/office/drawing/2014/main" id="{D0C2C5C2-C639-883E-D91C-D495D05E1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05" y="909207"/>
                <a:ext cx="9038990" cy="422360"/>
              </a:xfrm>
              <a:prstGeom prst="rect">
                <a:avLst/>
              </a:prstGeom>
              <a:blipFill>
                <a:blip r:embed="rId7"/>
                <a:stretch>
                  <a:fillRect l="-674" t="-4348" b="-231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2">
            <a:extLst>
              <a:ext uri="{FF2B5EF4-FFF2-40B4-BE49-F238E27FC236}">
                <a16:creationId xmlns:a16="http://schemas.microsoft.com/office/drawing/2014/main" id="{766FF268-60D9-FF6D-CD23-EA2DFF36B8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6"/>
          <a:stretch/>
        </p:blipFill>
        <p:spPr>
          <a:xfrm>
            <a:off x="6128265" y="4181008"/>
            <a:ext cx="2757559" cy="2245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34">
                <a:extLst>
                  <a:ext uri="{FF2B5EF4-FFF2-40B4-BE49-F238E27FC236}">
                    <a16:creationId xmlns:a16="http://schemas.microsoft.com/office/drawing/2014/main" id="{8DA869B8-1BC5-E4CC-60C8-99DD89A9DC01}"/>
                  </a:ext>
                </a:extLst>
              </p:cNvPr>
              <p:cNvSpPr txBox="1"/>
              <p:nvPr/>
            </p:nvSpPr>
            <p:spPr>
              <a:xfrm>
                <a:off x="392364" y="3312845"/>
                <a:ext cx="93726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𝒏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𝒆</m:t>
                          </m:r>
                        </m:sub>
                      </m:sSub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𝑻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𝒆</m:t>
                          </m:r>
                        </m:sub>
                      </m:sSub>
                      <m:r>
                        <a:rPr lang="en-US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𝑻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𝒊</m:t>
                          </m:r>
                        </m:sub>
                      </m:sSub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accPr>
                        <m:e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𝒗</m:t>
                          </m:r>
                        </m:e>
                      </m:acc>
                      <m:r>
                        <a:rPr lang="en-US" sz="1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endParaRPr lang="fr-FR" sz="1200" b="1" dirty="0"/>
              </a:p>
            </p:txBody>
          </p:sp>
        </mc:Choice>
        <mc:Fallback xmlns="">
          <p:sp>
            <p:nvSpPr>
              <p:cNvPr id="22" name="TextBox 34">
                <a:extLst>
                  <a:ext uri="{FF2B5EF4-FFF2-40B4-BE49-F238E27FC236}">
                    <a16:creationId xmlns:a16="http://schemas.microsoft.com/office/drawing/2014/main" id="{8DA869B8-1BC5-E4CC-60C8-99DD89A9D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64" y="3312845"/>
                <a:ext cx="937268" cy="276999"/>
              </a:xfrm>
              <a:prstGeom prst="rect">
                <a:avLst/>
              </a:prstGeom>
              <a:blipFill>
                <a:blip r:embed="rId9"/>
                <a:stretch>
                  <a:fillRect r="-9740" b="-65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35">
                <a:extLst>
                  <a:ext uri="{FF2B5EF4-FFF2-40B4-BE49-F238E27FC236}">
                    <a16:creationId xmlns:a16="http://schemas.microsoft.com/office/drawing/2014/main" id="{14341E85-42CF-A3D6-781D-8E6C46AE64A6}"/>
                  </a:ext>
                </a:extLst>
              </p:cNvPr>
              <p:cNvSpPr txBox="1"/>
              <p:nvPr/>
            </p:nvSpPr>
            <p:spPr>
              <a:xfrm>
                <a:off x="860998" y="4923406"/>
                <a:ext cx="93726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𝒏</m:t>
                          </m:r>
                        </m:e>
                        <m:sub>
                          <m:r>
                            <a:rPr lang="en-US" sz="1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𝐖</m:t>
                          </m:r>
                        </m:sub>
                      </m:sSub>
                      <m:r>
                        <a:rPr lang="en-US" sz="1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</m:t>
                      </m:r>
                    </m:oMath>
                  </m:oMathPara>
                </a14:m>
                <a:endParaRPr lang="fr-FR" sz="1200" b="1" dirty="0"/>
              </a:p>
            </p:txBody>
          </p:sp>
        </mc:Choice>
        <mc:Fallback xmlns="">
          <p:sp>
            <p:nvSpPr>
              <p:cNvPr id="23" name="TextBox 35">
                <a:extLst>
                  <a:ext uri="{FF2B5EF4-FFF2-40B4-BE49-F238E27FC236}">
                    <a16:creationId xmlns:a16="http://schemas.microsoft.com/office/drawing/2014/main" id="{14341E85-42CF-A3D6-781D-8E6C46AE6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98" y="4923406"/>
                <a:ext cx="937268" cy="276999"/>
              </a:xfrm>
              <a:prstGeom prst="rect">
                <a:avLst/>
              </a:prstGeom>
              <a:blipFill>
                <a:blip r:embed="rId10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37">
            <a:extLst>
              <a:ext uri="{FF2B5EF4-FFF2-40B4-BE49-F238E27FC236}">
                <a16:creationId xmlns:a16="http://schemas.microsoft.com/office/drawing/2014/main" id="{CEFC93D8-5C10-29FC-AB53-14F4C00F8FDD}"/>
              </a:ext>
            </a:extLst>
          </p:cNvPr>
          <p:cNvSpPr txBox="1"/>
          <p:nvPr/>
        </p:nvSpPr>
        <p:spPr>
          <a:xfrm>
            <a:off x="4492749" y="2994522"/>
            <a:ext cx="4073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 based on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 database</a:t>
            </a:r>
            <a:endParaRPr lang="fr-FR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itre 24"/>
              <p:cNvSpPr>
                <a:spLocks noGrp="1"/>
              </p:cNvSpPr>
              <p:nvPr>
                <p:ph type="title"/>
              </p:nvPr>
            </p:nvSpPr>
            <p:spPr>
              <a:xfrm>
                <a:off x="1109216" y="-9903"/>
                <a:ext cx="10491528" cy="1113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SOLEDGE 3D plasma 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backgrounds </a:t>
                </a:r>
                <a: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based on scan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sz="2400" b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𝐒𝐎𝐋</m:t>
                        </m:r>
                      </m:sub>
                    </m:sSub>
                  </m:oMath>
                </a14:m>
                <a:r>
                  <a:rPr lang="fr-FR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  <m:sup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𝐬𝐞𝐩</m:t>
                        </m:r>
                      </m:sup>
                    </m:sSubSup>
                  </m:oMath>
                </a14:m>
                <a:r>
                  <a:rPr lang="fr-FR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ROG</a:t>
                </a:r>
                <a:r>
                  <a:rPr lang="fr-FR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fr-FR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endParaRPr lang="fr-FR" sz="2400" dirty="0"/>
              </a:p>
            </p:txBody>
          </p:sp>
        </mc:Choice>
        <mc:Fallback>
          <p:sp>
            <p:nvSpPr>
              <p:cNvPr id="25" name="Titre 2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09216" y="-9903"/>
                <a:ext cx="10491528" cy="1113510"/>
              </a:xfrm>
              <a:prstGeom prst="rect">
                <a:avLst/>
              </a:prstGeom>
              <a:blipFill>
                <a:blip r:embed="rId11"/>
                <a:stretch>
                  <a:fillRect l="-1801" t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Espace réservé du numéro de diapositive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F798C-B26F-D149-B99D-C7F3BED9883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32" y="5866747"/>
            <a:ext cx="2327130" cy="70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7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96EBB9-BA03-DC8D-70D4-EFDA04883795}"/>
              </a:ext>
            </a:extLst>
          </p:cNvPr>
          <p:cNvSpPr txBox="1"/>
          <p:nvPr/>
        </p:nvSpPr>
        <p:spPr>
          <a:xfrm>
            <a:off x="127168" y="107987"/>
            <a:ext cx="10026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 in the range of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 reflectometry data</a:t>
            </a:r>
            <a:endParaRPr lang="fr-FR" sz="2400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331C29-81AA-2F3D-027C-88475F78EA27}"/>
              </a:ext>
            </a:extLst>
          </p:cNvPr>
          <p:cNvSpPr txBox="1"/>
          <p:nvPr/>
        </p:nvSpPr>
        <p:spPr>
          <a:xfrm>
            <a:off x="89069" y="823032"/>
            <a:ext cx="1039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compare SOLEDGE simulations with WEST reflectometry at Outer Mid-Plane (OMP)</a:t>
            </a:r>
            <a:endParaRPr lang="fr-F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4D53E7E-F638-1A22-AC70-D0A6CD5FE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0"/>
          <a:stretch/>
        </p:blipFill>
        <p:spPr>
          <a:xfrm>
            <a:off x="4198584" y="3031361"/>
            <a:ext cx="3942228" cy="3234458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7EFBF62-7153-E568-1D3C-2DAEB0819C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0"/>
          <a:stretch/>
        </p:blipFill>
        <p:spPr>
          <a:xfrm>
            <a:off x="8218134" y="3031362"/>
            <a:ext cx="3942228" cy="32344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E3C426-8F24-CA0B-5D16-60422605733D}"/>
              </a:ext>
            </a:extLst>
          </p:cNvPr>
          <p:cNvSpPr/>
          <p:nvPr/>
        </p:nvSpPr>
        <p:spPr>
          <a:xfrm>
            <a:off x="744718" y="3031360"/>
            <a:ext cx="3044857" cy="268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641A02-809F-35C9-B193-3B834B7AA4BE}"/>
              </a:ext>
            </a:extLst>
          </p:cNvPr>
          <p:cNvSpPr/>
          <p:nvPr/>
        </p:nvSpPr>
        <p:spPr>
          <a:xfrm>
            <a:off x="4837522" y="2995222"/>
            <a:ext cx="3044857" cy="268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BEB414-82B9-A7D1-B6B7-2A329FC8AD7F}"/>
              </a:ext>
            </a:extLst>
          </p:cNvPr>
          <p:cNvSpPr/>
          <p:nvPr/>
        </p:nvSpPr>
        <p:spPr>
          <a:xfrm>
            <a:off x="8958604" y="3006219"/>
            <a:ext cx="3044857" cy="268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762F7B-0F2B-6981-4F07-3473F5A36D03}"/>
                  </a:ext>
                </a:extLst>
              </p:cNvPr>
              <p:cNvSpPr txBox="1"/>
              <p:nvPr/>
            </p:nvSpPr>
            <p:spPr>
              <a:xfrm>
                <a:off x="4984320" y="2906245"/>
                <a:ext cx="2771902" cy="356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  <m:sup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𝐬𝐞𝐩</m:t>
                          </m:r>
                        </m:sup>
                      </m:sSubSup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fr-FR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762F7B-0F2B-6981-4F07-3473F5A36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320" y="2906245"/>
                <a:ext cx="2771902" cy="3563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044852-D7BC-1AA5-4FBD-A8281BCECA79}"/>
                  </a:ext>
                </a:extLst>
              </p:cNvPr>
              <p:cNvSpPr txBox="1"/>
              <p:nvPr/>
            </p:nvSpPr>
            <p:spPr>
              <a:xfrm>
                <a:off x="9112559" y="2906245"/>
                <a:ext cx="2771902" cy="356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  <m:sup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𝐬𝐞𝐩</m:t>
                          </m:r>
                        </m:sup>
                      </m:sSubSup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fr-FR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044852-D7BC-1AA5-4FBD-A8281BCEC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559" y="2906245"/>
                <a:ext cx="2771902" cy="3563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B91AAD5B-9E1A-91E2-084C-EF41FDC6016E}"/>
              </a:ext>
            </a:extLst>
          </p:cNvPr>
          <p:cNvSpPr/>
          <p:nvPr/>
        </p:nvSpPr>
        <p:spPr>
          <a:xfrm>
            <a:off x="4954768" y="5246224"/>
            <a:ext cx="798332" cy="5622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fr-FR" sz="1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0DE505-545F-B51D-D7A4-2ECEF8DC2437}"/>
              </a:ext>
            </a:extLst>
          </p:cNvPr>
          <p:cNvSpPr/>
          <p:nvPr/>
        </p:nvSpPr>
        <p:spPr>
          <a:xfrm>
            <a:off x="8964793" y="5246224"/>
            <a:ext cx="798332" cy="5622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fr-FR" sz="1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65E8CE-84F0-3FFB-9440-6C3B3E4AD391}"/>
              </a:ext>
            </a:extLst>
          </p:cNvPr>
          <p:cNvSpPr txBox="1"/>
          <p:nvPr/>
        </p:nvSpPr>
        <p:spPr>
          <a:xfrm>
            <a:off x="199474" y="2281961"/>
            <a:ext cx="6170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 results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same range as WEST data.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7714A004-7F00-D7D7-DF0C-E877F126D1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0"/>
          <a:stretch/>
        </p:blipFill>
        <p:spPr>
          <a:xfrm>
            <a:off x="74900" y="2976459"/>
            <a:ext cx="4076059" cy="334426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D9FEC23-8DBF-2AB6-3908-DB0614764C8A}"/>
              </a:ext>
            </a:extLst>
          </p:cNvPr>
          <p:cNvSpPr/>
          <p:nvPr/>
        </p:nvSpPr>
        <p:spPr>
          <a:xfrm>
            <a:off x="574317" y="2996123"/>
            <a:ext cx="3304798" cy="257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F12DAB7-AAA7-0769-4771-E853A1AC8435}"/>
              </a:ext>
            </a:extLst>
          </p:cNvPr>
          <p:cNvSpPr/>
          <p:nvPr/>
        </p:nvSpPr>
        <p:spPr>
          <a:xfrm>
            <a:off x="783330" y="5252617"/>
            <a:ext cx="874020" cy="5622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fr-FR" sz="1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02D150-40E0-9A7D-815D-4D08A406271B}"/>
              </a:ext>
            </a:extLst>
          </p:cNvPr>
          <p:cNvSpPr txBox="1"/>
          <p:nvPr/>
        </p:nvSpPr>
        <p:spPr>
          <a:xfrm>
            <a:off x="153803" y="1306717"/>
            <a:ext cx="6932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Orange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line is the average measurements in the database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6120A9-AE76-E6DF-1F9F-A55FF86B89F5}"/>
              </a:ext>
            </a:extLst>
          </p:cNvPr>
          <p:cNvSpPr txBox="1"/>
          <p:nvPr/>
        </p:nvSpPr>
        <p:spPr>
          <a:xfrm>
            <a:off x="153803" y="1714700"/>
            <a:ext cx="6932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3E80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Yellow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cloud encloses the SD of the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FE11CC-3243-E644-9C88-DB070848804D}"/>
                  </a:ext>
                </a:extLst>
              </p:cNvPr>
              <p:cNvSpPr txBox="1"/>
              <p:nvPr/>
            </p:nvSpPr>
            <p:spPr>
              <a:xfrm>
                <a:off x="1182496" y="2906245"/>
                <a:ext cx="2318667" cy="356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  <m:sup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𝐬𝐞𝐩</m:t>
                          </m:r>
                        </m:sup>
                      </m:sSubSup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  <m:t>𝟏𝟗</m:t>
                          </m:r>
                        </m:sup>
                      </m:sSup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fr-FR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FE11CC-3243-E644-9C88-DB0708488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496" y="2906245"/>
                <a:ext cx="2318667" cy="3563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95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AA120-D42D-4E12-80EA-A306FB9DF2DD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71009" y="133813"/>
            <a:ext cx="10728325" cy="13031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Scan of plasma density, power &amp; outer </a:t>
            </a:r>
            <a:r>
              <a:rPr lang="en-US" dirty="0" smtClean="0"/>
              <a:t>gap:</a:t>
            </a:r>
            <a:br>
              <a:rPr lang="en-US" dirty="0" smtClean="0"/>
            </a:br>
            <a:r>
              <a:rPr lang="en-US" dirty="0" smtClean="0"/>
              <a:t>divertor solutions compatible with experimental </a:t>
            </a:r>
            <a:r>
              <a:rPr lang="en-US" dirty="0" err="1" smtClean="0"/>
              <a:t>tresnds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4625" y="5611409"/>
            <a:ext cx="26035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DiGenova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PhD 2023 ]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Espace réservé du contenu 3"/>
          <p:cNvSpPr txBox="1">
            <a:spLocks/>
          </p:cNvSpPr>
          <p:nvPr/>
        </p:nvSpPr>
        <p:spPr>
          <a:xfrm>
            <a:off x="423929" y="1248502"/>
            <a:ext cx="6135492" cy="4113214"/>
          </a:xfrm>
          <a:prstGeom prst="rect">
            <a:avLst/>
          </a:prstGeom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tx2"/>
              </a:buClr>
              <a:buNone/>
            </a:pPr>
            <a:endParaRPr lang="en-GB" noProof="1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buClr>
                <a:schemeClr val="tx2"/>
              </a:buClr>
              <a:buNone/>
            </a:pPr>
            <a:r>
              <a:rPr lang="en-GB" noProof="1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Divertor solutions compatible with experimental trends: 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noProof="1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Plasma electron density &amp; temperature globally matched 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noProof="1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Tungsten sources (photons) matched with given Oxygen parameters:</a:t>
            </a:r>
          </a:p>
          <a:p>
            <a:pPr lvl="1">
              <a:lnSpc>
                <a:spcPct val="150000"/>
              </a:lnSpc>
              <a:buClr>
                <a:schemeClr val="tx2"/>
              </a:buClr>
            </a:pPr>
            <a:r>
              <a:rPr lang="en-GB" b="1" noProof="1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Full ionisation stages 1+  8+ taken from 2D simulations</a:t>
            </a:r>
          </a:p>
          <a:p>
            <a:pPr lvl="1">
              <a:lnSpc>
                <a:spcPct val="150000"/>
              </a:lnSpc>
              <a:buClr>
                <a:schemeClr val="tx2"/>
              </a:buClr>
            </a:pPr>
            <a:r>
              <a:rPr lang="en-GB" b="1" noProof="1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Concentration set to 3% </a:t>
            </a:r>
            <a:endParaRPr lang="en-GB" b="1" noProof="1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068" y="3443003"/>
            <a:ext cx="4002443" cy="30018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068" y="992485"/>
            <a:ext cx="3813108" cy="26005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6" y="6199656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8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9FB6-4FDE-477C-9535-21C5CF59BB8A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power balance in line with experimental trend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94" y="3231343"/>
            <a:ext cx="9053006" cy="3136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3"/>
              <p:cNvSpPr txBox="1">
                <a:spLocks/>
              </p:cNvSpPr>
              <p:nvPr/>
            </p:nvSpPr>
            <p:spPr>
              <a:xfrm>
                <a:off x="163661" y="926682"/>
                <a:ext cx="12302198" cy="2381394"/>
              </a:xfrm>
              <a:prstGeom prst="rect">
                <a:avLst/>
              </a:prstGeom>
            </p:spPr>
            <p:txBody>
              <a:bodyPr vert="horz" wrap="square" lIns="95792" tIns="47897" rIns="95792" bIns="47897" rtlCol="0">
                <a:spAutoFit/>
              </a:bodyPr>
              <a:lstStyle>
                <a:lvl1pPr marL="239481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SzPct val="80000"/>
                  <a:buFont typeface="Wingdings 3" panose="05040102010807070707" pitchFamily="18" charset="2"/>
                  <a:buChar char="u"/>
                  <a:defRPr sz="1800" b="1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6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4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Clr>
                    <a:schemeClr val="tx2"/>
                  </a:buClr>
                  <a:buNone/>
                </a:pP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</a:rPr>
                  <a:t>Construct core radiation power from edge simulation: </a:t>
                </a:r>
              </a:p>
              <a:p>
                <a:pPr>
                  <a:lnSpc>
                    <a:spcPct val="120000"/>
                  </a:lnSpc>
                  <a:buClr>
                    <a:schemeClr val="tx2"/>
                  </a:buClr>
                </a:pP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</a:rPr>
                  <a:t>ER0 2.0 </a:t>
                </a: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 tungsten concentration inside separatrix  extend to core</a:t>
                </a:r>
              </a:p>
              <a:p>
                <a:pPr>
                  <a:lnSpc>
                    <a:spcPct val="120000"/>
                  </a:lnSpc>
                  <a:buClr>
                    <a:schemeClr val="tx2"/>
                  </a:buClr>
                </a:pP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Apply effective cooling factor + density peaking 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𝑷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𝒓𝒂𝒅</m:t>
                        </m:r>
                      </m:sub>
                      <m:sup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𝒄𝒐𝒓𝒆</m:t>
                        </m:r>
                      </m:sup>
                    </m:sSubSup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fr-FR" sz="2000" i="1" noProof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fr-FR" sz="2000" i="1" noProof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𝒏</m:t>
                            </m:r>
                          </m:e>
                          <m:sub>
                            <m:r>
                              <a:rPr lang="fr-FR" sz="2000" i="1" noProof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𝒆</m:t>
                            </m:r>
                          </m:sub>
                          <m:sup>
                            <m:r>
                              <a:rPr lang="fr-FR" sz="2000" i="1" noProof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sup>
                        </m:sSubSup>
                        <m:sSub>
                          <m:sSubPr>
                            <m:ctrlP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𝒄</m:t>
                            </m:r>
                          </m:e>
                          <m:sub>
                            <m: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𝑾</m:t>
                            </m:r>
                          </m:sub>
                        </m:sSub>
                        <m:sSub>
                          <m:sSubPr>
                            <m:ctrlP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𝑳</m:t>
                            </m:r>
                          </m:e>
                          <m:sub>
                            <m: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𝑾</m:t>
                            </m:r>
                          </m:sub>
                        </m:s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𝒅𝑽</m:t>
                        </m:r>
                      </m:e>
                    </m:nary>
                  </m:oMath>
                </a14:m>
                <a:endParaRPr lang="fr-FR" sz="2000" noProof="1" smtClean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lnSpc>
                    <a:spcPct val="120000"/>
                  </a:lnSpc>
                  <a:buClr>
                    <a:schemeClr val="tx2"/>
                  </a:buClr>
                </a:pP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</a:rPr>
                  <a:t>For given simulation @ P</a:t>
                </a:r>
                <a:r>
                  <a:rPr lang="fr-FR" sz="2000" baseline="-25000" noProof="1" smtClean="0">
                    <a:solidFill>
                      <a:schemeClr val="tx1"/>
                    </a:solidFill>
                    <a:latin typeface="+mn-lt"/>
                  </a:rPr>
                  <a:t>SOL</a:t>
                </a: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</a:rPr>
                  <a:t>, construct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𝑻𝑶𝑻</m:t>
                        </m:r>
                      </m:sub>
                    </m:sSub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𝑺𝑶𝑳</m:t>
                        </m:r>
                      </m:sub>
                    </m:sSub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𝒓𝒂𝒅</m:t>
                        </m:r>
                      </m:sub>
                      <m:sup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𝒄𝒐𝒓𝒆</m:t>
                        </m:r>
                      </m:sup>
                    </m:sSubSup>
                  </m:oMath>
                </a14:m>
                <a:endParaRPr lang="fr-FR" sz="2000" baseline="-25000" noProof="1" smtClean="0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lnSpc>
                    <a:spcPct val="120000"/>
                  </a:lnSpc>
                  <a:buClr>
                    <a:schemeClr val="tx2"/>
                  </a:buClr>
                  <a:buNone/>
                </a:pPr>
                <a:endParaRPr lang="en-GB" sz="2000" noProof="1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lnSpc>
                    <a:spcPct val="120000"/>
                  </a:lnSpc>
                  <a:buClr>
                    <a:schemeClr val="tx2"/>
                  </a:buClr>
                  <a:buNone/>
                </a:pPr>
                <a:r>
                  <a:rPr lang="en-GB" sz="2000" noProof="1" smtClean="0">
                    <a:solidFill>
                      <a:schemeClr val="tx1"/>
                    </a:solidFill>
                    <a:latin typeface="+mn-lt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2000" noProof="1" smtClean="0">
                    <a:solidFill>
                      <a:schemeClr val="tx1"/>
                    </a:solidFill>
                    <a:latin typeface="+mn-lt"/>
                  </a:rPr>
                  <a:t> , we obtain </a:t>
                </a:r>
              </a:p>
            </p:txBody>
          </p:sp>
        </mc:Choice>
        <mc:Fallback xmlns="">
          <p:sp>
            <p:nvSpPr>
              <p:cNvPr id="8" name="Espace réservé du conten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61" y="926682"/>
                <a:ext cx="12302198" cy="2381394"/>
              </a:xfrm>
              <a:prstGeom prst="rect">
                <a:avLst/>
              </a:prstGeom>
              <a:blipFill>
                <a:blip r:embed="rId3"/>
                <a:stretch>
                  <a:fillRect l="-496" b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l="61490" r="19" b="12764"/>
          <a:stretch/>
        </p:blipFill>
        <p:spPr>
          <a:xfrm>
            <a:off x="9940613" y="916433"/>
            <a:ext cx="2117441" cy="23046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326" y="6163773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38320" y="6458079"/>
            <a:ext cx="1016000" cy="365125"/>
          </a:xfrm>
        </p:spPr>
        <p:txBody>
          <a:bodyPr/>
          <a:lstStyle/>
          <a:p>
            <a:r>
              <a:rPr lang="fr-FR" dirty="0" smtClean="0"/>
              <a:t>10/04/2024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7" y="392396"/>
            <a:ext cx="11823066" cy="871827"/>
          </a:xfrm>
        </p:spPr>
        <p:txBody>
          <a:bodyPr>
            <a:normAutofit/>
          </a:bodyPr>
          <a:lstStyle/>
          <a:p>
            <a:r>
              <a:rPr lang="fr-FR" sz="2400" dirty="0" smtClean="0"/>
              <a:t>SOLEDGE3X: </a:t>
            </a:r>
            <a:r>
              <a:rPr lang="fr-FR" sz="2400" dirty="0" smtClean="0"/>
              <a:t>A VERSATILE FLUID CODE FOR EDGE AND SOL PLASMA</a:t>
            </a:r>
            <a:endParaRPr lang="fr-FR" sz="24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711" y="885524"/>
            <a:ext cx="6211999" cy="5437752"/>
          </a:xfrm>
        </p:spPr>
        <p:txBody>
          <a:bodyPr>
            <a:normAutofit fontScale="92500"/>
          </a:bodyPr>
          <a:lstStyle/>
          <a:p>
            <a:pPr lvl="1"/>
            <a:r>
              <a:rPr lang="en-US" b="1" dirty="0" smtClean="0"/>
              <a:t>SOLEDGE3X</a:t>
            </a:r>
            <a:r>
              <a:rPr lang="en-US" dirty="0" smtClean="0"/>
              <a:t>: multi-fluid modelling tool for the edge plasma resulting from merge of SOLEDGE2D (2D transport code like SOLPS) and TOKAM3X (3D turbulence code)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Key features:</a:t>
            </a:r>
          </a:p>
          <a:p>
            <a:pPr lvl="2">
              <a:buClr>
                <a:schemeClr val="tx1"/>
              </a:buClr>
            </a:pPr>
            <a:r>
              <a:rPr lang="en-US" sz="1700" b="1" dirty="0" smtClean="0">
                <a:solidFill>
                  <a:schemeClr val="accent1"/>
                </a:solidFill>
              </a:rPr>
              <a:t>Neutrals</a:t>
            </a:r>
            <a:r>
              <a:rPr lang="en-US" sz="1700" dirty="0" smtClean="0"/>
              <a:t> </a:t>
            </a:r>
            <a:r>
              <a:rPr lang="en-US" sz="1700" dirty="0"/>
              <a:t>either fluid (embedded) or kinetic (EIRENE)</a:t>
            </a:r>
            <a:endParaRPr lang="en-US" sz="1700" dirty="0" smtClean="0"/>
          </a:p>
          <a:p>
            <a:pPr lvl="2">
              <a:buClr>
                <a:schemeClr val="tx1"/>
              </a:buClr>
            </a:pPr>
            <a:r>
              <a:rPr lang="en-US" sz="1700" b="1" dirty="0" smtClean="0">
                <a:solidFill>
                  <a:schemeClr val="accent1"/>
                </a:solidFill>
              </a:rPr>
              <a:t>Arbitrary plasma composition </a:t>
            </a:r>
            <a:r>
              <a:rPr lang="en-US" sz="1700" dirty="0" smtClean="0"/>
              <a:t>based on Zhdanov closure</a:t>
            </a:r>
          </a:p>
          <a:p>
            <a:pPr lvl="2"/>
            <a:r>
              <a:rPr lang="en-US" sz="1700" dirty="0" smtClean="0"/>
              <a:t>Complete plasma </a:t>
            </a:r>
            <a:r>
              <a:rPr lang="en-US" sz="1700" b="1" dirty="0" smtClean="0">
                <a:solidFill>
                  <a:schemeClr val="accent1"/>
                </a:solidFill>
              </a:rPr>
              <a:t>geometrical flexibility </a:t>
            </a:r>
            <a:r>
              <a:rPr lang="en-US" sz="1700" dirty="0" smtClean="0"/>
              <a:t>(arbitrary number of X-points)</a:t>
            </a:r>
          </a:p>
          <a:p>
            <a:pPr lvl="2"/>
            <a:r>
              <a:rPr lang="en-US" sz="1700" dirty="0" smtClean="0"/>
              <a:t>Simulations </a:t>
            </a:r>
            <a:r>
              <a:rPr lang="en-US" sz="1700" b="1" dirty="0" smtClean="0">
                <a:solidFill>
                  <a:schemeClr val="accent1"/>
                </a:solidFill>
              </a:rPr>
              <a:t>up-to-the first wall </a:t>
            </a:r>
            <a:r>
              <a:rPr lang="en-US" sz="1700" dirty="0" smtClean="0"/>
              <a:t>with full wall geometry</a:t>
            </a:r>
          </a:p>
          <a:p>
            <a:pPr lvl="2"/>
            <a:r>
              <a:rPr lang="en-US" sz="1700" dirty="0" smtClean="0"/>
              <a:t>Usable in </a:t>
            </a:r>
            <a:r>
              <a:rPr lang="en-US" sz="1700" b="1" dirty="0" smtClean="0">
                <a:solidFill>
                  <a:schemeClr val="accent1"/>
                </a:solidFill>
              </a:rPr>
              <a:t>2D or 3D</a:t>
            </a:r>
          </a:p>
          <a:p>
            <a:pPr lvl="2"/>
            <a:r>
              <a:rPr lang="en-US" sz="1700" dirty="0" smtClean="0"/>
              <a:t>Usable as </a:t>
            </a:r>
            <a:r>
              <a:rPr lang="en-US" sz="1700" b="1" dirty="0" smtClean="0">
                <a:solidFill>
                  <a:schemeClr val="accent1"/>
                </a:solidFill>
              </a:rPr>
              <a:t>mean-field</a:t>
            </a:r>
            <a:r>
              <a:rPr lang="en-US" sz="1700" dirty="0" smtClean="0"/>
              <a:t> </a:t>
            </a:r>
            <a:r>
              <a:rPr lang="en-US" sz="1700" b="1" dirty="0" smtClean="0">
                <a:solidFill>
                  <a:schemeClr val="accent1"/>
                </a:solidFill>
              </a:rPr>
              <a:t>or self-consistent turbulence</a:t>
            </a:r>
            <a:r>
              <a:rPr lang="en-US" sz="1700" dirty="0"/>
              <a:t> </a:t>
            </a:r>
            <a:r>
              <a:rPr lang="en-US" sz="1700" dirty="0" smtClean="0"/>
              <a:t>code</a:t>
            </a:r>
            <a:endParaRPr lang="en-US" sz="1700" i="1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noProof="0" dirty="0" smtClean="0"/>
              <a:t>More information and references on </a:t>
            </a:r>
            <a:r>
              <a:rPr lang="en-US" noProof="0" dirty="0" smtClean="0">
                <a:hlinkClick r:id="rId2"/>
              </a:rPr>
              <a:t>www.soledge3x.com</a:t>
            </a:r>
            <a:endParaRPr lang="en-US" noProof="0" dirty="0"/>
          </a:p>
        </p:txBody>
      </p:sp>
      <p:sp>
        <p:nvSpPr>
          <p:cNvPr id="12" name="ZoneTexte 11"/>
          <p:cNvSpPr txBox="1"/>
          <p:nvPr/>
        </p:nvSpPr>
        <p:spPr>
          <a:xfrm>
            <a:off x="7890233" y="3444107"/>
            <a:ext cx="4014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2"/>
                </a:solidFill>
              </a:rPr>
              <a:t>2</a:t>
            </a:r>
            <a:r>
              <a:rPr lang="fr-FR" i="1" dirty="0" smtClean="0">
                <a:solidFill>
                  <a:schemeClr val="accent2"/>
                </a:solidFill>
              </a:rPr>
              <a:t>D </a:t>
            </a:r>
            <a:r>
              <a:rPr lang="fr-FR" i="1" dirty="0" err="1" smtClean="0">
                <a:solidFill>
                  <a:schemeClr val="accent2"/>
                </a:solidFill>
              </a:rPr>
              <a:t>mean-field</a:t>
            </a:r>
            <a:r>
              <a:rPr lang="fr-FR" i="1" dirty="0" smtClean="0">
                <a:solidFill>
                  <a:schemeClr val="accent2"/>
                </a:solidFill>
              </a:rPr>
              <a:t> ITER simulations</a:t>
            </a:r>
            <a:endParaRPr lang="fr-FR" i="1" dirty="0">
              <a:solidFill>
                <a:schemeClr val="accent2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0232" y="867993"/>
            <a:ext cx="1700363" cy="257611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6209" y="792537"/>
            <a:ext cx="1750260" cy="267802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-1" r="15985" b="-305"/>
          <a:stretch/>
        </p:blipFill>
        <p:spPr>
          <a:xfrm>
            <a:off x="7540940" y="4223529"/>
            <a:ext cx="2331682" cy="1588654"/>
          </a:xfrm>
          <a:prstGeom prst="rect">
            <a:avLst/>
          </a:prstGeom>
        </p:spPr>
      </p:pic>
      <p:graphicFrame>
        <p:nvGraphicFramePr>
          <p:cNvPr id="19" name="Tableau 18"/>
          <p:cNvGraphicFramePr>
            <a:graphicFrameLocks noGrp="1"/>
          </p:cNvGraphicFramePr>
          <p:nvPr>
            <p:extLst/>
          </p:nvPr>
        </p:nvGraphicFramePr>
        <p:xfrm>
          <a:off x="2704275" y="4482894"/>
          <a:ext cx="314454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7540">
                  <a:extLst>
                    <a:ext uri="{9D8B030D-6E8A-4147-A177-3AD203B41FA5}">
                      <a16:colId xmlns:a16="http://schemas.microsoft.com/office/drawing/2014/main" val="1228481103"/>
                    </a:ext>
                  </a:extLst>
                </a:gridCol>
                <a:gridCol w="1338500">
                  <a:extLst>
                    <a:ext uri="{9D8B030D-6E8A-4147-A177-3AD203B41FA5}">
                      <a16:colId xmlns:a16="http://schemas.microsoft.com/office/drawing/2014/main" val="3727582200"/>
                    </a:ext>
                  </a:extLst>
                </a:gridCol>
                <a:gridCol w="1338500">
                  <a:extLst>
                    <a:ext uri="{9D8B030D-6E8A-4147-A177-3AD203B41FA5}">
                      <a16:colId xmlns:a16="http://schemas.microsoft.com/office/drawing/2014/main" val="25477650"/>
                    </a:ext>
                  </a:extLst>
                </a:gridCol>
              </a:tblGrid>
              <a:tr h="218137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Mean-field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Turbulence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229242"/>
                  </a:ext>
                </a:extLst>
              </a:tr>
              <a:tr h="218137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2D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81672"/>
                  </a:ext>
                </a:extLst>
              </a:tr>
              <a:tr h="218137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3D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ym typeface="Wingdings" panose="05000000000000000000" pitchFamily="2" charset="2"/>
                        </a:rPr>
                        <a:t>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39932"/>
                  </a:ext>
                </a:extLst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8052632" y="6122134"/>
            <a:ext cx="413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2"/>
                </a:solidFill>
              </a:rPr>
              <a:t>3D </a:t>
            </a:r>
            <a:r>
              <a:rPr lang="fr-FR" i="1" dirty="0" smtClean="0">
                <a:solidFill>
                  <a:schemeClr val="accent2"/>
                </a:solidFill>
              </a:rPr>
              <a:t>turbulence TCV simulations</a:t>
            </a:r>
            <a:endParaRPr lang="fr-FR" i="1" dirty="0">
              <a:solidFill>
                <a:schemeClr val="accent2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95507C2-B4A8-DE14-27FF-EF0843DD36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21" r="16316"/>
          <a:stretch/>
        </p:blipFill>
        <p:spPr>
          <a:xfrm>
            <a:off x="10259425" y="3998385"/>
            <a:ext cx="1200738" cy="22073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3" y="6136588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5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9FB6-4FDE-477C-9535-21C5CF59BB8A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power balance in line with experimental trend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r="66186"/>
          <a:stretch/>
        </p:blipFill>
        <p:spPr>
          <a:xfrm>
            <a:off x="6622671" y="2709235"/>
            <a:ext cx="3625853" cy="37148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3"/>
              <p:cNvSpPr txBox="1">
                <a:spLocks/>
              </p:cNvSpPr>
              <p:nvPr/>
            </p:nvSpPr>
            <p:spPr>
              <a:xfrm>
                <a:off x="163661" y="926682"/>
                <a:ext cx="12302198" cy="3858721"/>
              </a:xfrm>
              <a:prstGeom prst="rect">
                <a:avLst/>
              </a:prstGeom>
            </p:spPr>
            <p:txBody>
              <a:bodyPr vert="horz" wrap="square" lIns="95792" tIns="47897" rIns="95792" bIns="47897" rtlCol="0">
                <a:spAutoFit/>
              </a:bodyPr>
              <a:lstStyle>
                <a:lvl1pPr marL="239481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SzPct val="80000"/>
                  <a:buFont typeface="Wingdings 3" panose="05040102010807070707" pitchFamily="18" charset="2"/>
                  <a:buChar char="u"/>
                  <a:defRPr sz="1800" b="1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6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4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Clr>
                    <a:schemeClr val="tx2"/>
                  </a:buClr>
                  <a:buNone/>
                </a:pP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</a:rPr>
                  <a:t>Construct core radiation power from edge simulation: </a:t>
                </a:r>
              </a:p>
              <a:p>
                <a:pPr>
                  <a:lnSpc>
                    <a:spcPct val="120000"/>
                  </a:lnSpc>
                  <a:buClr>
                    <a:schemeClr val="tx2"/>
                  </a:buClr>
                </a:pP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</a:rPr>
                  <a:t>ER0 2.0 </a:t>
                </a: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 tungsten concentration inside separatrix  extend to core</a:t>
                </a:r>
              </a:p>
              <a:p>
                <a:pPr>
                  <a:lnSpc>
                    <a:spcPct val="120000"/>
                  </a:lnSpc>
                  <a:buClr>
                    <a:schemeClr val="tx2"/>
                  </a:buClr>
                </a:pP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Apply effective cooling factor + density peaking 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𝑷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𝒓𝒂𝒅</m:t>
                        </m:r>
                      </m:sub>
                      <m:sup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𝒄𝒐𝒓𝒆</m:t>
                        </m:r>
                      </m:sup>
                    </m:sSubSup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fr-FR" sz="2000" i="1" noProof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fr-FR" sz="2000" i="1" noProof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𝒏</m:t>
                            </m:r>
                          </m:e>
                          <m:sub>
                            <m:r>
                              <a:rPr lang="fr-FR" sz="2000" i="1" noProof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𝒆</m:t>
                            </m:r>
                          </m:sub>
                          <m:sup>
                            <m:r>
                              <a:rPr lang="fr-FR" sz="2000" i="1" noProof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𝟐</m:t>
                            </m:r>
                          </m:sup>
                        </m:sSubSup>
                        <m:sSub>
                          <m:sSubPr>
                            <m:ctrlP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𝒄</m:t>
                            </m:r>
                          </m:e>
                          <m:sub>
                            <m: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𝑾</m:t>
                            </m:r>
                          </m:sub>
                        </m:sSub>
                        <m:sSub>
                          <m:sSubPr>
                            <m:ctrlP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𝑳</m:t>
                            </m:r>
                          </m:e>
                          <m:sub>
                            <m:r>
                              <a:rPr lang="fr-FR" sz="2000" b="1" i="1" noProof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𝑾</m:t>
                            </m:r>
                          </m:sub>
                        </m:s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𝒅𝑽</m:t>
                        </m:r>
                      </m:e>
                    </m:nary>
                  </m:oMath>
                </a14:m>
                <a:endParaRPr lang="fr-FR" sz="2000" noProof="1" smtClean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lnSpc>
                    <a:spcPct val="120000"/>
                  </a:lnSpc>
                  <a:buClr>
                    <a:schemeClr val="tx2"/>
                  </a:buClr>
                </a:pP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</a:rPr>
                  <a:t>For given simulation @ P</a:t>
                </a:r>
                <a:r>
                  <a:rPr lang="fr-FR" sz="2000" baseline="-25000" noProof="1" smtClean="0">
                    <a:solidFill>
                      <a:schemeClr val="tx1"/>
                    </a:solidFill>
                    <a:latin typeface="+mn-lt"/>
                  </a:rPr>
                  <a:t>SOL</a:t>
                </a:r>
                <a:r>
                  <a:rPr lang="fr-FR" sz="2000" noProof="1" smtClean="0">
                    <a:solidFill>
                      <a:schemeClr val="tx1"/>
                    </a:solidFill>
                    <a:latin typeface="+mn-lt"/>
                  </a:rPr>
                  <a:t>, construct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𝑻𝑶𝑻</m:t>
                        </m:r>
                      </m:sub>
                    </m:sSub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𝑺𝑶𝑳</m:t>
                        </m:r>
                      </m:sub>
                    </m:sSub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𝒓𝒂𝒅</m:t>
                        </m:r>
                      </m:sub>
                      <m:sup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𝒄𝒐𝒓𝒆</m:t>
                        </m:r>
                      </m:sup>
                    </m:sSubSup>
                  </m:oMath>
                </a14:m>
                <a:endParaRPr lang="fr-FR" sz="2000" baseline="-25000" noProof="1" smtClean="0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lnSpc>
                    <a:spcPct val="120000"/>
                  </a:lnSpc>
                  <a:buClr>
                    <a:schemeClr val="tx2"/>
                  </a:buClr>
                  <a:buNone/>
                </a:pPr>
                <a:endParaRPr lang="en-GB" sz="2000" noProof="1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lnSpc>
                    <a:spcPct val="120000"/>
                  </a:lnSpc>
                  <a:buClr>
                    <a:schemeClr val="tx2"/>
                  </a:buClr>
                  <a:buNone/>
                </a:pPr>
                <a:r>
                  <a:rPr lang="en-GB" sz="2000" noProof="1" smtClean="0">
                    <a:solidFill>
                      <a:schemeClr val="tx1"/>
                    </a:solidFill>
                    <a:latin typeface="+mn-lt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2000" noProof="1" smtClean="0">
                    <a:solidFill>
                      <a:schemeClr val="tx1"/>
                    </a:solidFill>
                    <a:latin typeface="+mn-lt"/>
                  </a:rPr>
                  <a:t> , we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fr-FR" sz="2000" b="1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𝑹𝑨𝑫</m:t>
                        </m:r>
                      </m:sub>
                    </m:sSub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fr-FR" sz="2000" b="1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2000" noProof="1" smtClean="0">
                    <a:solidFill>
                      <a:schemeClr val="tx1"/>
                    </a:solidFill>
                    <a:latin typeface="+mn-lt"/>
                  </a:rPr>
                  <a:t> : </a:t>
                </a:r>
              </a:p>
              <a:p>
                <a:pPr>
                  <a:lnSpc>
                    <a:spcPct val="120000"/>
                  </a:lnSpc>
                  <a:buClr>
                    <a:schemeClr val="tx2"/>
                  </a:buClr>
                </a:pPr>
                <a:r>
                  <a:rPr lang="en-GB" sz="2000" noProof="1" smtClean="0">
                    <a:solidFill>
                      <a:schemeClr val="tx1"/>
                    </a:solidFill>
                    <a:latin typeface="+mn-lt"/>
                  </a:rPr>
                  <a:t>Close to experimental value (~50%)</a:t>
                </a:r>
              </a:p>
              <a:p>
                <a:pPr>
                  <a:lnSpc>
                    <a:spcPct val="120000"/>
                  </a:lnSpc>
                  <a:buClr>
                    <a:schemeClr val="tx2"/>
                  </a:buClr>
                </a:pPr>
                <a:r>
                  <a:rPr lang="en-GB" sz="2000" noProof="1" smtClean="0">
                    <a:solidFill>
                      <a:schemeClr val="tx1"/>
                    </a:solidFill>
                    <a:latin typeface="+mn-lt"/>
                  </a:rPr>
                  <a:t>Independent of plasma density (as experiment)</a:t>
                </a:r>
              </a:p>
              <a:p>
                <a:pPr>
                  <a:lnSpc>
                    <a:spcPct val="120000"/>
                  </a:lnSpc>
                  <a:buClr>
                    <a:schemeClr val="tx2"/>
                  </a:buClr>
                </a:pPr>
                <a:endParaRPr lang="en-GB" sz="2000" noProof="1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lnSpc>
                    <a:spcPct val="120000"/>
                  </a:lnSpc>
                  <a:buClr>
                    <a:schemeClr val="tx2"/>
                  </a:buClr>
                  <a:buNone/>
                </a:pPr>
                <a:r>
                  <a:rPr lang="en-GB" sz="2000" noProof="1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(</a:t>
                </a:r>
                <a:r>
                  <a:rPr lang="en-GB" sz="2000" noProof="1" smtClean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Higher densitylower Te @antennalower sources) </a:t>
                </a:r>
                <a:endParaRPr lang="en-GB" sz="2000" noProof="1" smtClean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Espace réservé du conten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61" y="926682"/>
                <a:ext cx="12302198" cy="3858721"/>
              </a:xfrm>
              <a:prstGeom prst="rect">
                <a:avLst/>
              </a:prstGeom>
              <a:blipFill>
                <a:blip r:embed="rId3"/>
                <a:stretch>
                  <a:fillRect l="-496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l="61490" r="19" b="12764"/>
          <a:stretch/>
        </p:blipFill>
        <p:spPr>
          <a:xfrm>
            <a:off x="9940613" y="916433"/>
            <a:ext cx="2117441" cy="230466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116046" y="4566678"/>
            <a:ext cx="1766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c</a:t>
            </a:r>
            <a:r>
              <a:rPr lang="en-GB" sz="1400" dirty="0" err="1" smtClean="0"/>
              <a:t>olors</a:t>
            </a:r>
            <a:r>
              <a:rPr lang="en-GB" sz="1400" dirty="0" smtClean="0"/>
              <a:t> = PSOL scan</a:t>
            </a:r>
            <a:endParaRPr lang="en-GB" sz="1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43" y="6156974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62647-8B5B-4B2D-9EA8-E92D6420EE13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Radial outer gap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key control parameter, but experiment less sensitive than simulations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588" y="2749436"/>
            <a:ext cx="4929657" cy="3959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3"/>
              <p:cNvSpPr txBox="1">
                <a:spLocks/>
              </p:cNvSpPr>
              <p:nvPr/>
            </p:nvSpPr>
            <p:spPr>
              <a:xfrm>
                <a:off x="179475" y="1376705"/>
                <a:ext cx="9617668" cy="3328383"/>
              </a:xfrm>
              <a:prstGeom prst="rect">
                <a:avLst/>
              </a:prstGeom>
            </p:spPr>
            <p:txBody>
              <a:bodyPr vert="horz" wrap="square" lIns="95792" tIns="47897" rIns="95792" bIns="47897" rtlCol="0">
                <a:spAutoFit/>
              </a:bodyPr>
              <a:lstStyle>
                <a:lvl1pPr marL="239481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SzPct val="80000"/>
                  <a:buFont typeface="Wingdings 3" panose="05040102010807070707" pitchFamily="18" charset="2"/>
                  <a:buChar char="u"/>
                  <a:defRPr sz="1800" b="1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18444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6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97407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4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76370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Calibri" panose="020F0502020204030204" pitchFamily="34" charset="0"/>
                  <a:buChar char="-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155332" indent="-239481" algn="l" defTabSz="957925" rtl="0" eaLnBrk="1" latinLnBrk="0" hangingPunct="1">
                  <a:lnSpc>
                    <a:spcPct val="100000"/>
                  </a:lnSpc>
                  <a:spcBef>
                    <a:spcPts val="0"/>
                  </a:spcBef>
                  <a:buClr>
                    <a:srgbClr val="548235"/>
                  </a:buClr>
                  <a:buFont typeface="Wingdings" panose="05000000000000000000" pitchFamily="2" charset="2"/>
                  <a:buChar char="§"/>
                  <a:defRPr sz="1200" kern="1200">
                    <a:solidFill>
                      <a:schemeClr val="bg2">
                        <a:lumMod val="50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634295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13258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592220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071183" indent="-239481" algn="l" defTabSz="957925" rtl="0" eaLnBrk="1" latinLnBrk="0" hangingPunct="1">
                  <a:lnSpc>
                    <a:spcPct val="90000"/>
                  </a:lnSpc>
                  <a:spcBef>
                    <a:spcPts val="524"/>
                  </a:spcBef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Clr>
                    <a:schemeClr val="tx2"/>
                  </a:buClr>
                  <a:buNone/>
                </a:pP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Experiments: </a:t>
                </a:r>
              </a:p>
              <a:p>
                <a:pPr>
                  <a:lnSpc>
                    <a:spcPct val="150000"/>
                  </a:lnSpc>
                  <a:buClr>
                    <a:schemeClr val="tx2"/>
                  </a:buClr>
                </a:pP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Radial </a:t>
                </a:r>
                <a:r>
                  <a:rPr lang="fr-FR" sz="2000" dirty="0" err="1" smtClean="0">
                    <a:solidFill>
                      <a:schemeClr val="tx1"/>
                    </a:solidFill>
                    <a:latin typeface="+mn-lt"/>
                  </a:rPr>
                  <a:t>outer</a:t>
                </a: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 gap </a:t>
                </a:r>
                <a:r>
                  <a:rPr lang="fr-FR" sz="2000" dirty="0" err="1" smtClean="0">
                    <a:solidFill>
                      <a:schemeClr val="tx1"/>
                    </a:solidFill>
                    <a:latin typeface="+mn-lt"/>
                  </a:rPr>
                  <a:t>related</a:t>
                </a: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 to LHCD </a:t>
                </a:r>
                <a:r>
                  <a:rPr lang="fr-FR" sz="2000" dirty="0" err="1" smtClean="0">
                    <a:solidFill>
                      <a:schemeClr val="tx1"/>
                    </a:solidFill>
                    <a:latin typeface="+mn-lt"/>
                  </a:rPr>
                  <a:t>coupling</a:t>
                </a: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, no </a:t>
                </a:r>
                <a:r>
                  <a:rPr lang="fr-FR" sz="2000" dirty="0" err="1" smtClean="0">
                    <a:solidFill>
                      <a:schemeClr val="tx1"/>
                    </a:solidFill>
                    <a:latin typeface="+mn-lt"/>
                  </a:rPr>
                  <a:t>dedicated</a:t>
                </a: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 scan </a:t>
                </a:r>
                <a:r>
                  <a:rPr lang="fr-FR" sz="2000" dirty="0" err="1" smtClean="0">
                    <a:solidFill>
                      <a:schemeClr val="tx1"/>
                    </a:solidFill>
                    <a:latin typeface="+mn-lt"/>
                  </a:rPr>
                  <a:t>done</a:t>
                </a:r>
                <a:endParaRPr lang="fr-FR" sz="2000" dirty="0" smtClean="0">
                  <a:solidFill>
                    <a:schemeClr val="tx1"/>
                  </a:solidFill>
                  <a:latin typeface="+mn-lt"/>
                </a:endParaRPr>
              </a:p>
              <a:p>
                <a:pPr>
                  <a:lnSpc>
                    <a:spcPct val="150000"/>
                  </a:lnSpc>
                  <a:buClr>
                    <a:schemeClr val="tx2"/>
                  </a:buClr>
                </a:pP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fr-FR" sz="2000" dirty="0" err="1" smtClean="0">
                    <a:solidFill>
                      <a:schemeClr val="tx1"/>
                    </a:solidFill>
                    <a:latin typeface="+mn-lt"/>
                  </a:rPr>
                  <a:t>Statistically</a:t>
                </a: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𝑹𝑨𝑫</m:t>
                        </m:r>
                      </m:sub>
                    </m:sSub>
                  </m:oMath>
                </a14:m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fr-FR" sz="2000" dirty="0" err="1" smtClean="0">
                    <a:solidFill>
                      <a:schemeClr val="tx1"/>
                    </a:solidFill>
                    <a:latin typeface="+mn-lt"/>
                  </a:rPr>
                  <a:t>decreases</a:t>
                </a: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 by ~ 1.4 for ROG </a:t>
                </a:r>
                <a:r>
                  <a:rPr lang="fr-FR" sz="2000" dirty="0" err="1" smtClean="0">
                    <a:solidFill>
                      <a:schemeClr val="tx1"/>
                    </a:solidFill>
                    <a:latin typeface="+mn-lt"/>
                  </a:rPr>
                  <a:t>from</a:t>
                </a: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 1cm to 5cm</a:t>
                </a:r>
              </a:p>
              <a:p>
                <a:pPr marL="0" indent="0">
                  <a:lnSpc>
                    <a:spcPct val="150000"/>
                  </a:lnSpc>
                  <a:buClr>
                    <a:schemeClr val="tx2"/>
                  </a:buClr>
                  <a:buNone/>
                </a:pP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Simulations:</a:t>
                </a:r>
              </a:p>
              <a:p>
                <a:pPr>
                  <a:lnSpc>
                    <a:spcPct val="150000"/>
                  </a:lnSpc>
                  <a:buClr>
                    <a:schemeClr val="tx2"/>
                  </a:buClr>
                </a:pPr>
                <a:r>
                  <a:rPr lang="fr-FR" sz="2000" dirty="0" smtClean="0">
                    <a:solidFill>
                      <a:schemeClr val="tx1"/>
                    </a:solidFill>
                    <a:latin typeface="+mn-lt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𝑹𝑨𝑫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dirty="0" err="1" smtClean="0">
                    <a:solidFill>
                      <a:schemeClr val="tx1"/>
                    </a:solidFill>
                  </a:rPr>
                  <a:t>decreases</a:t>
                </a:r>
                <a:r>
                  <a:rPr lang="fr-FR" sz="2000" dirty="0" smtClean="0">
                    <a:solidFill>
                      <a:schemeClr val="tx1"/>
                    </a:solidFill>
                  </a:rPr>
                  <a:t> by factor 3 for </a:t>
                </a:r>
                <a:r>
                  <a:rPr lang="fr-FR" sz="2000" dirty="0" err="1" smtClean="0">
                    <a:solidFill>
                      <a:schemeClr val="tx1"/>
                    </a:solidFill>
                  </a:rPr>
                  <a:t>same</a:t>
                </a:r>
                <a:r>
                  <a:rPr lang="fr-FR" sz="2000" dirty="0" smtClean="0">
                    <a:solidFill>
                      <a:schemeClr val="tx1"/>
                    </a:solidFill>
                  </a:rPr>
                  <a:t> ROG</a:t>
                </a:r>
                <a:endParaRPr lang="fr-FR" sz="20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  <a:buClr>
                    <a:schemeClr val="tx2"/>
                  </a:buClr>
                </a:pPr>
                <a:r>
                  <a:rPr lang="fr-FR" sz="2000" dirty="0" err="1" smtClean="0">
                    <a:solidFill>
                      <a:schemeClr val="tx1"/>
                    </a:solidFill>
                  </a:rPr>
                  <a:t>Promising</a:t>
                </a:r>
                <a:r>
                  <a:rPr lang="fr-FR" sz="2000" dirty="0" smtClean="0">
                    <a:solidFill>
                      <a:schemeClr val="tx1"/>
                    </a:solidFill>
                  </a:rPr>
                  <a:t>!  </a:t>
                </a:r>
                <a:endParaRPr lang="fr-FR" sz="2000" dirty="0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lnSpc>
                    <a:spcPct val="150000"/>
                  </a:lnSpc>
                  <a:buClr>
                    <a:schemeClr val="tx2"/>
                  </a:buClr>
                  <a:buNone/>
                </a:pPr>
                <a:endParaRPr lang="fr-FR" sz="200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9" name="Espace réservé du conten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475" y="1376705"/>
                <a:ext cx="9617668" cy="3328383"/>
              </a:xfrm>
              <a:prstGeom prst="rect">
                <a:avLst/>
              </a:prstGeom>
              <a:blipFill>
                <a:blip r:embed="rId3"/>
                <a:stretch>
                  <a:fillRect l="-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027" y="933439"/>
            <a:ext cx="1608814" cy="18875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475" y="4333061"/>
            <a:ext cx="6414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fr-FR" b="1" dirty="0" err="1"/>
              <a:t>Current</a:t>
            </a:r>
            <a:r>
              <a:rPr lang="fr-FR" b="1" dirty="0"/>
              <a:t> </a:t>
            </a:r>
            <a:r>
              <a:rPr lang="fr-FR" b="1" dirty="0" err="1"/>
              <a:t>concerns</a:t>
            </a:r>
            <a:r>
              <a:rPr lang="fr-FR" b="1" dirty="0"/>
              <a:t> : </a:t>
            </a:r>
            <a:r>
              <a:rPr lang="fr-FR" b="1" dirty="0" err="1"/>
              <a:t>detailed</a:t>
            </a:r>
            <a:r>
              <a:rPr lang="fr-FR" b="1" dirty="0"/>
              <a:t> </a:t>
            </a:r>
            <a:r>
              <a:rPr lang="fr-FR" b="1" dirty="0" err="1"/>
              <a:t>shaping</a:t>
            </a:r>
            <a:r>
              <a:rPr lang="fr-FR" b="1" dirty="0"/>
              <a:t> of the </a:t>
            </a:r>
            <a:r>
              <a:rPr lang="fr-FR" b="1" dirty="0" err="1"/>
              <a:t>antenna</a:t>
            </a:r>
            <a:r>
              <a:rPr lang="fr-FR" b="1" dirty="0"/>
              <a:t> </a:t>
            </a:r>
            <a:r>
              <a:rPr lang="fr-FR" b="1" dirty="0" err="1"/>
              <a:t>matters</a:t>
            </a:r>
            <a:r>
              <a:rPr lang="fr-FR" b="1" dirty="0"/>
              <a:t> for </a:t>
            </a:r>
            <a:r>
              <a:rPr lang="fr-FR" b="1" dirty="0" smtClean="0"/>
              <a:t>correct redeposition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3513396" y="5521759"/>
            <a:ext cx="550507" cy="541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17" name="Forme libre 16"/>
          <p:cNvSpPr/>
          <p:nvPr/>
        </p:nvSpPr>
        <p:spPr>
          <a:xfrm>
            <a:off x="2481943" y="5537515"/>
            <a:ext cx="775645" cy="476953"/>
          </a:xfrm>
          <a:custGeom>
            <a:avLst/>
            <a:gdLst>
              <a:gd name="connsiteX0" fmla="*/ 0 w 775645"/>
              <a:gd name="connsiteY0" fmla="*/ 476953 h 476953"/>
              <a:gd name="connsiteX1" fmla="*/ 111967 w 775645"/>
              <a:gd name="connsiteY1" fmla="*/ 178373 h 476953"/>
              <a:gd name="connsiteX2" fmla="*/ 578498 w 775645"/>
              <a:gd name="connsiteY2" fmla="*/ 1092 h 476953"/>
              <a:gd name="connsiteX3" fmla="*/ 746449 w 775645"/>
              <a:gd name="connsiteY3" fmla="*/ 122390 h 476953"/>
              <a:gd name="connsiteX4" fmla="*/ 774441 w 775645"/>
              <a:gd name="connsiteY4" fmla="*/ 476953 h 47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645" h="476953">
                <a:moveTo>
                  <a:pt x="0" y="476953"/>
                </a:moveTo>
                <a:cubicBezTo>
                  <a:pt x="7775" y="367318"/>
                  <a:pt x="15551" y="257683"/>
                  <a:pt x="111967" y="178373"/>
                </a:cubicBezTo>
                <a:cubicBezTo>
                  <a:pt x="208383" y="99063"/>
                  <a:pt x="472751" y="10423"/>
                  <a:pt x="578498" y="1092"/>
                </a:cubicBezTo>
                <a:cubicBezTo>
                  <a:pt x="684245" y="-8239"/>
                  <a:pt x="713792" y="43080"/>
                  <a:pt x="746449" y="122390"/>
                </a:cubicBezTo>
                <a:cubicBezTo>
                  <a:pt x="779106" y="201700"/>
                  <a:pt x="776773" y="339326"/>
                  <a:pt x="774441" y="476953"/>
                </a:cubicBezTo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2155371" y="5537515"/>
            <a:ext cx="5784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4255047" y="5585165"/>
            <a:ext cx="534883" cy="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155448" y="5727789"/>
            <a:ext cx="2367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Antenna limiter from simulations</a:t>
            </a:r>
            <a:endParaRPr lang="en-GB" sz="12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431481" y="5663583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Real shape</a:t>
            </a:r>
            <a:endParaRPr lang="en-GB" sz="12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6199656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46676" y="6343648"/>
            <a:ext cx="1016000" cy="365125"/>
          </a:xfrm>
        </p:spPr>
        <p:txBody>
          <a:bodyPr/>
          <a:lstStyle/>
          <a:p>
            <a:r>
              <a:rPr lang="en-US" dirty="0"/>
              <a:t>04/04/2024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294192"/>
            <a:ext cx="9912348" cy="606189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Electromagnetic</a:t>
            </a:r>
            <a:r>
              <a:rPr lang="fr-FR" dirty="0">
                <a:solidFill>
                  <a:schemeClr val="accent1"/>
                </a:solidFill>
              </a:rPr>
              <a:t> model in </a:t>
            </a:r>
            <a:r>
              <a:rPr lang="fr-FR" dirty="0" smtClean="0">
                <a:solidFill>
                  <a:schemeClr val="accent1"/>
                </a:solidFill>
              </a:rPr>
              <a:t>SOLEDGE3X to </a:t>
            </a:r>
            <a:r>
              <a:rPr lang="fr-FR" dirty="0" err="1" smtClean="0">
                <a:solidFill>
                  <a:schemeClr val="accent1"/>
                </a:solidFill>
              </a:rPr>
              <a:t>take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 err="1" smtClean="0">
                <a:solidFill>
                  <a:schemeClr val="accent1"/>
                </a:solidFill>
              </a:rPr>
              <a:t>into</a:t>
            </a:r>
            <a:r>
              <a:rPr lang="fr-FR" dirty="0" smtClean="0">
                <a:solidFill>
                  <a:schemeClr val="accent1"/>
                </a:solidFill>
              </a:rPr>
              <a:t> account 3D </a:t>
            </a:r>
            <a:r>
              <a:rPr lang="fr-FR" dirty="0" err="1" smtClean="0">
                <a:solidFill>
                  <a:schemeClr val="accent1"/>
                </a:solidFill>
              </a:rPr>
              <a:t>magneti</a:t>
            </a:r>
            <a:r>
              <a:rPr lang="fr-FR" dirty="0" err="1" smtClean="0">
                <a:solidFill>
                  <a:schemeClr val="accent1"/>
                </a:solidFill>
              </a:rPr>
              <a:t>c</a:t>
            </a:r>
            <a:r>
              <a:rPr lang="fr-FR" dirty="0" smtClean="0">
                <a:solidFill>
                  <a:schemeClr val="accent1"/>
                </a:solidFill>
              </a:rPr>
              <a:t> configurations</a:t>
            </a:r>
            <a:endParaRPr lang="fr-FR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4353" y="1307688"/>
                <a:ext cx="7851014" cy="504548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Introduction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b="1" dirty="0"/>
                  <a:t> </a:t>
                </a:r>
                <a:r>
                  <a:rPr lang="de-DE" b="1" dirty="0" err="1"/>
                  <a:t>magnetic</a:t>
                </a:r>
                <a:r>
                  <a:rPr lang="de-DE" b="1" dirty="0"/>
                  <a:t> </a:t>
                </a:r>
                <a:r>
                  <a:rPr lang="de-DE" b="1" dirty="0" err="1"/>
                  <a:t>vector</a:t>
                </a:r>
                <a:r>
                  <a:rPr lang="de-DE" b="1" dirty="0"/>
                  <a:t>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de-DE" b="0" dirty="0" err="1"/>
                  <a:t>Obtained</a:t>
                </a:r>
                <a:r>
                  <a:rPr lang="de-DE" b="0" dirty="0"/>
                  <a:t> </a:t>
                </a:r>
                <a:r>
                  <a:rPr lang="de-DE" b="0" dirty="0" err="1"/>
                  <a:t>from</a:t>
                </a:r>
                <a:r>
                  <a:rPr lang="de-DE" b="0" dirty="0"/>
                  <a:t> </a:t>
                </a:r>
                <a:r>
                  <a:rPr lang="de-DE" b="0" dirty="0" err="1"/>
                  <a:t>the</a:t>
                </a:r>
                <a:r>
                  <a:rPr lang="de-DE" b="0" dirty="0"/>
                  <a:t> parallel </a:t>
                </a:r>
                <a:r>
                  <a:rPr lang="de-DE" b="0" dirty="0" err="1"/>
                  <a:t>current</a:t>
                </a:r>
                <a:r>
                  <a:rPr lang="de-DE" b="0" dirty="0"/>
                  <a:t> </a:t>
                </a:r>
                <a:r>
                  <a:rPr lang="de-DE" b="0" dirty="0" err="1"/>
                  <a:t>density</a:t>
                </a:r>
                <a:r>
                  <a:rPr lang="de-DE" b="0" dirty="0"/>
                  <a:t> via </a:t>
                </a:r>
                <a:r>
                  <a:rPr lang="de-DE" b="0" dirty="0" err="1"/>
                  <a:t>Ampère‘s</a:t>
                </a:r>
                <a:r>
                  <a:rPr lang="de-DE" b="0" dirty="0"/>
                  <a:t> </a:t>
                </a:r>
                <a:r>
                  <a:rPr lang="de-DE" b="0" dirty="0" err="1"/>
                  <a:t>law</a:t>
                </a:r>
                <a:r>
                  <a:rPr lang="de-DE" b="0" dirty="0"/>
                  <a:t>: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pPr algn="ctr"/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b="1" dirty="0" err="1"/>
                  <a:t>Inductive</a:t>
                </a:r>
                <a:r>
                  <a:rPr lang="de-DE" b="1" dirty="0"/>
                  <a:t> </a:t>
                </a:r>
                <a:r>
                  <a:rPr lang="de-DE" b="1" dirty="0" err="1"/>
                  <a:t>effects</a:t>
                </a:r>
                <a:r>
                  <a:rPr lang="de-DE" b="1" dirty="0"/>
                  <a:t> </a:t>
                </a:r>
                <a:r>
                  <a:rPr lang="de-DE" dirty="0"/>
                  <a:t>on </a:t>
                </a:r>
                <a:r>
                  <a:rPr lang="de-DE" dirty="0" err="1"/>
                  <a:t>the</a:t>
                </a:r>
                <a:r>
                  <a:rPr lang="de-DE" dirty="0"/>
                  <a:t> parallel </a:t>
                </a:r>
                <a:r>
                  <a:rPr lang="de-DE" dirty="0" err="1"/>
                  <a:t>electric</a:t>
                </a:r>
                <a:r>
                  <a:rPr lang="de-DE" dirty="0"/>
                  <a:t> </a:t>
                </a:r>
                <a:r>
                  <a:rPr lang="de-DE" dirty="0" err="1"/>
                  <a:t>field</a:t>
                </a:r>
                <a:r>
                  <a:rPr lang="de-DE" dirty="0"/>
                  <a:t>:</a:t>
                </a:r>
              </a:p>
              <a:p>
                <a:pPr algn="ctr"/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𝛁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Φ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de-DE" dirty="0"/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Impact on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electric</a:t>
                </a:r>
                <a:r>
                  <a:rPr lang="de-DE" dirty="0"/>
                  <a:t> potential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de-DE" dirty="0"/>
                  <a:t> and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smtClean="0"/>
                  <a:t>velocities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b="1" dirty="0" err="1"/>
                  <a:t>Electromagnetic</a:t>
                </a:r>
                <a:r>
                  <a:rPr lang="de-DE" b="1" dirty="0"/>
                  <a:t> </a:t>
                </a:r>
                <a:r>
                  <a:rPr lang="de-DE" b="1" dirty="0" err="1"/>
                  <a:t>flutter</a:t>
                </a:r>
                <a:r>
                  <a:rPr lang="de-DE" b="1" dirty="0"/>
                  <a:t> </a:t>
                </a:r>
                <a:r>
                  <a:rPr lang="de-DE" dirty="0" err="1"/>
                  <a:t>perturbates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magnetic</a:t>
                </a:r>
                <a:r>
                  <a:rPr lang="de-DE" dirty="0"/>
                  <a:t> </a:t>
                </a:r>
                <a:r>
                  <a:rPr lang="de-DE" dirty="0" err="1"/>
                  <a:t>equilibrium</a:t>
                </a:r>
                <a:r>
                  <a:rPr lang="de-DE" dirty="0"/>
                  <a:t>: 	</a:t>
                </a:r>
              </a:p>
              <a:p>
                <a:pPr algn="ctr"/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dirty="0">
                            <a:latin typeface="Cambria Math" panose="02040503050406030204" pitchFamily="18" charset="0"/>
                          </a:rPr>
                          <m:t>𝛁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𝒆𝒒</m:t>
                            </m:r>
                          </m:sub>
                        </m:sSub>
                        <m:r>
                          <a:rPr lang="de-DE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dirty="0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𝒆𝒒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de-DE" b="1" dirty="0">
                        <a:latin typeface="Cambria Math" panose="02040503050406030204" pitchFamily="18" charset="0"/>
                      </a:rPr>
                      <m:t>𝛁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de-DE" dirty="0"/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Small </a:t>
                </a:r>
                <a:r>
                  <a:rPr lang="de-DE" dirty="0" err="1"/>
                  <a:t>impact</a:t>
                </a:r>
                <a:r>
                  <a:rPr lang="de-DE" dirty="0"/>
                  <a:t> on parallel </a:t>
                </a:r>
                <a:r>
                  <a:rPr lang="de-DE" dirty="0" err="1"/>
                  <a:t>gradients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1">
                        <a:latin typeface="Cambria Math" panose="02040503050406030204" pitchFamily="18" charset="0"/>
                      </a:rPr>
                      <m:t>𝛁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:r>
                  <a:rPr lang="de-DE" dirty="0" err="1"/>
                  <a:t>divergence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>
                        <a:latin typeface="Cambria Math" panose="02040503050406030204" pitchFamily="18" charset="0"/>
                      </a:rPr>
                      <m:t>𝛁</m:t>
                    </m:r>
                    <m:r>
                      <a:rPr lang="de-DE" b="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de-DE" dirty="0"/>
              </a:p>
              <a:p>
                <a:pPr marL="827088" lvl="2" indent="-285750">
                  <a:buFont typeface="Arial" panose="020B0604020202020204" pitchFamily="34" charset="0"/>
                  <a:buChar char="•"/>
                </a:pPr>
                <a:r>
                  <a:rPr lang="de-DE" sz="1900" b="1" dirty="0"/>
                  <a:t>Non-</a:t>
                </a:r>
                <a:r>
                  <a:rPr lang="de-DE" sz="1900" b="1" dirty="0" err="1"/>
                  <a:t>axisymmetric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magnetic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configuration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and</a:t>
                </a:r>
                <a:r>
                  <a:rPr lang="de-DE" sz="1900" b="1" dirty="0"/>
                  <a:t> radial </a:t>
                </a:r>
                <a:r>
                  <a:rPr lang="de-DE" sz="1900" b="1" dirty="0" err="1"/>
                  <a:t>field</a:t>
                </a:r>
                <a:r>
                  <a:rPr lang="de-DE" sz="19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9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9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de-DE" sz="19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</m:oMath>
                </a14:m>
                <a:endParaRPr lang="de-DE" sz="1900" b="1" dirty="0"/>
              </a:p>
              <a:p>
                <a:pPr lvl="3" indent="0">
                  <a:buNone/>
                </a:pPr>
                <a:r>
                  <a:rPr lang="de-DE" sz="1900" dirty="0">
                    <a:sym typeface="Wingdings" panose="05000000000000000000" pitchFamily="2" charset="2"/>
                  </a:rPr>
                  <a:t></a:t>
                </a:r>
                <a:r>
                  <a:rPr lang="de-DE" sz="1900" dirty="0"/>
                  <a:t> </a:t>
                </a:r>
                <a:r>
                  <a:rPr lang="de-DE" sz="1900" b="1" dirty="0"/>
                  <a:t>Major </a:t>
                </a:r>
                <a:r>
                  <a:rPr lang="de-DE" sz="1900" b="1" dirty="0" err="1"/>
                  <a:t>code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refactoring</a:t>
                </a:r>
                <a:r>
                  <a:rPr lang="de-DE" sz="1900" b="1" dirty="0"/>
                  <a:t> </a:t>
                </a:r>
                <a:r>
                  <a:rPr lang="de-DE" sz="1900" b="1" dirty="0" err="1"/>
                  <a:t>required</a:t>
                </a:r>
                <a:endParaRPr lang="de-DE" sz="1900" b="1" dirty="0"/>
              </a:p>
            </p:txBody>
          </p:sp>
        </mc:Choice>
        <mc:Fallback>
          <p:sp>
            <p:nvSpPr>
              <p:cNvPr id="8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53" y="1307688"/>
                <a:ext cx="7851014" cy="5045485"/>
              </a:xfrm>
              <a:prstGeom prst="rect">
                <a:avLst/>
              </a:prstGeom>
              <a:blipFill>
                <a:blip r:embed="rId3"/>
                <a:stretch>
                  <a:fillRect l="-1786" t="-7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8582025" y="1228725"/>
            <a:ext cx="3391156" cy="4019548"/>
            <a:chOff x="7681331" y="900381"/>
            <a:chExt cx="4270248" cy="5588511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3913" y="900381"/>
              <a:ext cx="2725085" cy="4768899"/>
            </a:xfrm>
            <a:prstGeom prst="rect">
              <a:avLst/>
            </a:prstGeom>
            <a:ln w="57150">
              <a:solidFill>
                <a:schemeClr val="accent5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D3DF7CB2-9442-F52B-7074-B128A4CF54ED}"/>
                    </a:ext>
                  </a:extLst>
                </p:cNvPr>
                <p:cNvSpPr txBox="1"/>
                <p:nvPr/>
              </p:nvSpPr>
              <p:spPr>
                <a:xfrm>
                  <a:off x="7681331" y="5836662"/>
                  <a:ext cx="4270248" cy="652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i="1" dirty="0" err="1"/>
                    <a:t>Toroidal</a:t>
                  </a:r>
                  <a:r>
                    <a:rPr lang="de-DE" i="1" dirty="0"/>
                    <a:t> </a:t>
                  </a:r>
                  <a:r>
                    <a:rPr lang="de-DE" i="1" dirty="0" err="1"/>
                    <a:t>perturbations</a:t>
                  </a:r>
                  <a:r>
                    <a:rPr lang="de-DE" i="1" dirty="0"/>
                    <a:t> </a:t>
                  </a:r>
                  <a:r>
                    <a:rPr lang="de-DE" i="1" dirty="0" err="1"/>
                    <a:t>of</a:t>
                  </a:r>
                  <a:r>
                    <a:rPr lang="de-DE" i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a14:m>
                  <a:r>
                    <a:rPr lang="en-US" i="1" dirty="0"/>
                    <a:t> [in Tm]</a:t>
                  </a:r>
                </a:p>
                <a:p>
                  <a:pPr algn="ctr"/>
                  <a:r>
                    <a:rPr lang="en-US" i="1" dirty="0"/>
                    <a:t>On a 3D TCV diverted configuration  </a:t>
                  </a:r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D3DF7CB2-9442-F52B-7074-B128A4CF54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1331" y="5836662"/>
                  <a:ext cx="4270248" cy="652230"/>
                </a:xfrm>
                <a:prstGeom prst="rect">
                  <a:avLst/>
                </a:prstGeom>
                <a:blipFill>
                  <a:blip r:embed="rId5"/>
                  <a:stretch>
                    <a:fillRect t="-5607" b="-140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2" y="6131119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93330" y="6343649"/>
            <a:ext cx="1016000" cy="365125"/>
          </a:xfrm>
        </p:spPr>
        <p:txBody>
          <a:bodyPr/>
          <a:lstStyle/>
          <a:p>
            <a:r>
              <a:rPr lang="en-US"/>
              <a:t>20/09/2023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400" y="6343649"/>
            <a:ext cx="8839200" cy="365125"/>
          </a:xfrm>
        </p:spPr>
        <p:txBody>
          <a:bodyPr/>
          <a:lstStyle/>
          <a:p>
            <a:r>
              <a:rPr lang="fr-FR" dirty="0"/>
              <a:t>R. </a:t>
            </a:r>
            <a:r>
              <a:rPr lang="fr-FR" dirty="0" err="1"/>
              <a:t>Düll</a:t>
            </a:r>
            <a:r>
              <a:rPr lang="fr-FR" dirty="0"/>
              <a:t>, PET-19, 18-21 Sept. 2023, Hefei 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294192"/>
            <a:ext cx="10210799" cy="606189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The </a:t>
            </a:r>
            <a:r>
              <a:rPr lang="fr-FR" dirty="0" err="1">
                <a:solidFill>
                  <a:schemeClr val="accent1"/>
                </a:solidFill>
              </a:rPr>
              <a:t>electromagnetic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vorticity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equation</a:t>
            </a:r>
            <a:endParaRPr lang="fr-FR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800" y="936215"/>
                <a:ext cx="11328399" cy="47348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Implicit </a:t>
                </a:r>
                <a:r>
                  <a:rPr lang="de-DE" dirty="0" err="1"/>
                  <a:t>system</a:t>
                </a:r>
                <a:r>
                  <a:rPr lang="de-DE" dirty="0"/>
                  <a:t> on 3 </a:t>
                </a:r>
                <a:r>
                  <a:rPr lang="de-DE" dirty="0" err="1"/>
                  <a:t>fields</a:t>
                </a:r>
                <a:r>
                  <a:rPr lang="de-DE" dirty="0"/>
                  <a:t>: electric potential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de-DE" dirty="0"/>
                  <a:t>; parallel </a:t>
                </a:r>
                <a:r>
                  <a:rPr lang="de-DE" dirty="0" err="1"/>
                  <a:t>magnetic</a:t>
                </a:r>
                <a:r>
                  <a:rPr lang="de-DE" dirty="0"/>
                  <a:t> </a:t>
                </a:r>
                <a:r>
                  <a:rPr lang="de-DE" dirty="0" err="1"/>
                  <a:t>vector</a:t>
                </a:r>
                <a:r>
                  <a:rPr lang="de-DE" dirty="0"/>
                  <a:t>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; parallel </a:t>
                </a:r>
                <a:r>
                  <a:rPr lang="de-DE" dirty="0" err="1"/>
                  <a:t>current</a:t>
                </a:r>
                <a:r>
                  <a:rPr lang="de-DE" dirty="0"/>
                  <a:t> </a:t>
                </a:r>
                <a:r>
                  <a:rPr lang="de-DE" dirty="0" err="1"/>
                  <a:t>density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8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" y="936215"/>
                <a:ext cx="11328399" cy="473485"/>
              </a:xfrm>
              <a:prstGeom prst="rect">
                <a:avLst/>
              </a:prstGeom>
              <a:blipFill>
                <a:blip r:embed="rId2"/>
                <a:stretch>
                  <a:fillRect l="-1292" t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004359" y="5873981"/>
                <a:ext cx="3870116" cy="652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i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i="1" dirty="0"/>
                  <a:t> are defined on a </a:t>
                </a:r>
                <a:r>
                  <a:rPr lang="en-US" i="1" dirty="0" err="1"/>
                  <a:t>poloidally</a:t>
                </a:r>
                <a:r>
                  <a:rPr lang="en-US" i="1" dirty="0"/>
                  <a:t> and </a:t>
                </a:r>
                <a:r>
                  <a:rPr lang="en-US" i="1" dirty="0" err="1"/>
                  <a:t>toroidally</a:t>
                </a:r>
                <a:r>
                  <a:rPr lang="en-US" i="1" dirty="0"/>
                  <a:t> staggered grid</a:t>
                </a:r>
                <a:endParaRPr lang="en-US" b="1" i="1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359" y="5873981"/>
                <a:ext cx="3870116" cy="652230"/>
              </a:xfrm>
              <a:prstGeom prst="rect">
                <a:avLst/>
              </a:prstGeom>
              <a:blipFill>
                <a:blip r:embed="rId3"/>
                <a:stretch>
                  <a:fillRect t="-5607" r="-157" b="-140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47302" y="3369905"/>
                <a:ext cx="5612897" cy="297374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/>
                  <a:t>No </a:t>
                </a:r>
                <a:r>
                  <a:rPr lang="de-DE" dirty="0" err="1"/>
                  <a:t>points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de-DE" b="0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needed</a:t>
                </a:r>
                <a:r>
                  <a:rPr lang="de-DE" dirty="0"/>
                  <a:t> on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sheath</a:t>
                </a:r>
                <a:r>
                  <a:rPr lang="de-DE" dirty="0"/>
                  <a:t>:</a:t>
                </a:r>
              </a:p>
              <a:p>
                <a:pPr lvl="1"/>
                <a:r>
                  <a:rPr lang="de-DE" dirty="0" err="1"/>
                  <a:t>Dirichlet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sup>
                    </m:sSubSup>
                  </m:oMath>
                </a14:m>
                <a:r>
                  <a:rPr lang="de-DE" dirty="0"/>
                  <a:t>=0 on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sheath</a:t>
                </a:r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tangential wall BC</a:t>
                </a:r>
              </a:p>
              <a:p>
                <a:pPr lvl="1"/>
                <a:r>
                  <a:rPr lang="de-DE" dirty="0"/>
                  <a:t>The </a:t>
                </a:r>
                <a:r>
                  <a:rPr lang="de-DE" dirty="0" err="1"/>
                  <a:t>sheath</a:t>
                </a:r>
                <a:r>
                  <a:rPr lang="de-DE" dirty="0"/>
                  <a:t> </a:t>
                </a:r>
                <a:r>
                  <a:rPr lang="de-DE" dirty="0" err="1"/>
                  <a:t>current</a:t>
                </a:r>
                <a:r>
                  <a:rPr lang="de-DE" dirty="0"/>
                  <a:t> 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directly</a:t>
                </a:r>
                <a:r>
                  <a:rPr lang="de-DE" dirty="0"/>
                  <a:t> </a:t>
                </a:r>
                <a:r>
                  <a:rPr lang="de-DE" dirty="0" err="1"/>
                  <a:t>enforced</a:t>
                </a:r>
                <a:r>
                  <a:rPr lang="de-DE" dirty="0"/>
                  <a:t> in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vorticity</a:t>
                </a:r>
                <a:r>
                  <a:rPr lang="de-DE" dirty="0"/>
                  <a:t> </a:t>
                </a:r>
                <a:r>
                  <a:rPr lang="de-DE" dirty="0" err="1"/>
                  <a:t>equation</a:t>
                </a:r>
                <a:endParaRPr lang="de-DE" dirty="0"/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de-DE" b="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da-DK" dirty="0"/>
              </a:p>
              <a:p>
                <a:pPr lvl="1"/>
                <a:r>
                  <a:rPr lang="da-DK" dirty="0"/>
                  <a:t>Neumann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0" smtClean="0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  <m:sub/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𝑩𝑪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∥ 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da-DK" dirty="0"/>
                  <a:t>for the perpendicular diffusion operator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6" name="Espace réservé du contenu 6">
                <a:extLst>
                  <a:ext uri="{FF2B5EF4-FFF2-40B4-BE49-F238E27FC236}">
                    <a16:creationId xmlns:a16="http://schemas.microsoft.com/office/drawing/2014/main" id="{69904E05-C7BF-272F-1F49-76572513F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302" y="3369905"/>
                <a:ext cx="5612897" cy="2973744"/>
              </a:xfrm>
              <a:prstGeom prst="rect">
                <a:avLst/>
              </a:prstGeom>
              <a:blipFill>
                <a:blip r:embed="rId4"/>
                <a:stretch>
                  <a:fillRect l="-2497" t="-1230" r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75" y="3284932"/>
            <a:ext cx="1409897" cy="3143689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431800" y="1420306"/>
            <a:ext cx="11099801" cy="4453675"/>
            <a:chOff x="431800" y="1420306"/>
            <a:chExt cx="11099801" cy="4453675"/>
          </a:xfrm>
        </p:grpSpPr>
        <p:grpSp>
          <p:nvGrpSpPr>
            <p:cNvPr id="10" name="Groupe 9"/>
            <p:cNvGrpSpPr/>
            <p:nvPr/>
          </p:nvGrpSpPr>
          <p:grpSpPr>
            <a:xfrm>
              <a:off x="431800" y="1420306"/>
              <a:ext cx="11099801" cy="1757597"/>
              <a:chOff x="342900" y="1420306"/>
              <a:chExt cx="11188701" cy="175759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42900" y="1420306"/>
                <a:ext cx="11188700" cy="1757597"/>
              </a:xfrm>
              <a:prstGeom prst="rect">
                <a:avLst/>
              </a:prstGeom>
              <a:solidFill>
                <a:schemeClr val="bg2"/>
              </a:solidFill>
              <a:ln w="635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3" name="Groupe 2"/>
              <p:cNvGrpSpPr/>
              <p:nvPr/>
            </p:nvGrpSpPr>
            <p:grpSpPr>
              <a:xfrm>
                <a:off x="431800" y="1478756"/>
                <a:ext cx="11099801" cy="1655711"/>
                <a:chOff x="431801" y="1898803"/>
                <a:chExt cx="11099801" cy="1655711"/>
              </a:xfrm>
            </p:grpSpPr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1967"/>
                <a:stretch/>
              </p:blipFill>
              <p:spPr>
                <a:xfrm>
                  <a:off x="431801" y="1898803"/>
                  <a:ext cx="8743140" cy="1655711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16" name="Espace réservé du contenu 6">
                  <a:extLst>
                    <a:ext uri="{FF2B5EF4-FFF2-40B4-BE49-F238E27FC236}">
                      <a16:creationId xmlns:a16="http://schemas.microsoft.com/office/drawing/2014/main" id="{69904E05-C7BF-272F-1F49-76572513FD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22672" y="1955800"/>
                  <a:ext cx="2008930" cy="381000"/>
                </a:xfrm>
                <a:prstGeom prst="rect">
                  <a:avLst/>
                </a:prstGeom>
                <a:ln w="0">
                  <a:noFill/>
                </a:ln>
              </p:spPr>
              <p:txBody>
                <a:bodyPr vert="horz" lIns="0" tIns="45720" rIns="0" bIns="45720" rtlCol="0">
                  <a:norm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1200"/>
                    </a:spcBef>
                    <a:buClr>
                      <a:schemeClr val="tx2"/>
                    </a:buClr>
                    <a:buSzPct val="90000"/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66700" indent="-2667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Clr>
                      <a:schemeClr val="tx2"/>
                    </a:buClr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41338" indent="-274638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08038" indent="-2667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074738" indent="-2667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err="1"/>
                    <a:t>Vorticity</a:t>
                  </a:r>
                  <a:r>
                    <a:rPr lang="de-DE" dirty="0"/>
                    <a:t> </a:t>
                  </a:r>
                  <a:r>
                    <a:rPr lang="de-DE" dirty="0" err="1"/>
                    <a:t>equation</a:t>
                  </a:r>
                  <a:endParaRPr lang="de-DE" dirty="0"/>
                </a:p>
              </p:txBody>
            </p:sp>
            <p:sp>
              <p:nvSpPr>
                <p:cNvPr id="18" name="Espace réservé du contenu 6">
                  <a:extLst>
                    <a:ext uri="{FF2B5EF4-FFF2-40B4-BE49-F238E27FC236}">
                      <a16:creationId xmlns:a16="http://schemas.microsoft.com/office/drawing/2014/main" id="{69904E05-C7BF-272F-1F49-76572513FD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22670" y="2519547"/>
                  <a:ext cx="2008931" cy="381000"/>
                </a:xfrm>
                <a:prstGeom prst="rect">
                  <a:avLst/>
                </a:prstGeom>
                <a:ln w="0">
                  <a:noFill/>
                </a:ln>
              </p:spPr>
              <p:txBody>
                <a:bodyPr vert="horz" lIns="0" tIns="45720" rIns="0" bIns="45720" rtlCol="0">
                  <a:norm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1200"/>
                    </a:spcBef>
                    <a:buClr>
                      <a:schemeClr val="tx2"/>
                    </a:buClr>
                    <a:buSzPct val="90000"/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66700" indent="-2667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Clr>
                      <a:schemeClr val="tx2"/>
                    </a:buClr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41338" indent="-274638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08038" indent="-2667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074738" indent="-2667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err="1"/>
                    <a:t>Ohm‘s</a:t>
                  </a:r>
                  <a:r>
                    <a:rPr lang="de-DE" dirty="0"/>
                    <a:t> </a:t>
                  </a:r>
                  <a:r>
                    <a:rPr lang="de-DE" dirty="0" err="1"/>
                    <a:t>law</a:t>
                  </a:r>
                  <a:endParaRPr lang="de-DE" dirty="0"/>
                </a:p>
              </p:txBody>
            </p:sp>
            <p:sp>
              <p:nvSpPr>
                <p:cNvPr id="24" name="Espace réservé du contenu 6">
                  <a:extLst>
                    <a:ext uri="{FF2B5EF4-FFF2-40B4-BE49-F238E27FC236}">
                      <a16:creationId xmlns:a16="http://schemas.microsoft.com/office/drawing/2014/main" id="{69904E05-C7BF-272F-1F49-76572513FD5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22671" y="3083294"/>
                  <a:ext cx="2008930" cy="381000"/>
                </a:xfrm>
                <a:prstGeom prst="rect">
                  <a:avLst/>
                </a:prstGeom>
                <a:ln w="0">
                  <a:noFill/>
                </a:ln>
              </p:spPr>
              <p:txBody>
                <a:bodyPr vert="horz" lIns="0" tIns="45720" rIns="0" bIns="45720" rtlCol="0">
                  <a:norm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1200"/>
                    </a:spcBef>
                    <a:buClr>
                      <a:schemeClr val="tx2"/>
                    </a:buClr>
                    <a:buSzPct val="90000"/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266700" indent="-2667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Clr>
                      <a:schemeClr val="tx2"/>
                    </a:buClr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41338" indent="-274638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808038" indent="-2667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074738" indent="-26670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SzPct val="90000"/>
                    <a:buFont typeface="Arial" panose="020B0604020202020204" pitchFamily="34" charset="0"/>
                    <a:buChar char="■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de-DE" dirty="0" err="1"/>
                    <a:t>Ampère‘s</a:t>
                  </a:r>
                  <a:r>
                    <a:rPr lang="de-DE" dirty="0"/>
                    <a:t> </a:t>
                  </a:r>
                  <a:r>
                    <a:rPr lang="de-DE" dirty="0" err="1"/>
                    <a:t>law</a:t>
                  </a:r>
                  <a:endParaRPr lang="de-DE" dirty="0"/>
                </a:p>
              </p:txBody>
            </p:sp>
          </p:grpSp>
        </p:grp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38238" y="3308802"/>
              <a:ext cx="2898962" cy="256517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71550" y="1990725"/>
              <a:ext cx="2867025" cy="672521"/>
            </a:xfrm>
            <a:prstGeom prst="rect">
              <a:avLst/>
            </a:prstGeom>
            <a:noFill/>
            <a:ln w="57150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46700" y="1990725"/>
              <a:ext cx="521425" cy="672521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48448" y="2766239"/>
              <a:ext cx="1678541" cy="360000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543800" y="4679547"/>
            <a:ext cx="819150" cy="684000"/>
          </a:xfrm>
          <a:prstGeom prst="rect">
            <a:avLst/>
          </a:prstGeom>
          <a:noFill/>
          <a:ln w="571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2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51973"/>
            <a:ext cx="10210799" cy="8286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FIRST SOLEDGE3X SIMULATIONS WITH 3D MAGNETIC FIELD (in transport mode)</a:t>
            </a:r>
            <a:endParaRPr lang="fr-FR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431798" y="936214"/>
            <a:ext cx="6640805" cy="57725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600" dirty="0"/>
          </a:p>
          <a:p>
            <a:endParaRPr lang="de-DE" sz="1600" b="0" dirty="0"/>
          </a:p>
          <a:p>
            <a:endParaRPr lang="de-DE" dirty="0"/>
          </a:p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DF7CB2-9442-F52B-7074-B128A4CF54ED}"/>
              </a:ext>
            </a:extLst>
          </p:cNvPr>
          <p:cNvSpPr txBox="1"/>
          <p:nvPr/>
        </p:nvSpPr>
        <p:spPr>
          <a:xfrm>
            <a:off x="190730" y="1521029"/>
            <a:ext cx="51337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Simulations</a:t>
            </a:r>
            <a:r>
              <a:rPr lang="de-DE" b="1" dirty="0" smtClean="0"/>
              <a:t> </a:t>
            </a:r>
            <a:r>
              <a:rPr lang="de-DE" b="1" dirty="0" err="1" smtClean="0"/>
              <a:t>performed</a:t>
            </a:r>
            <a:r>
              <a:rPr lang="de-DE" b="1" dirty="0" smtClean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R </a:t>
            </a:r>
            <a:r>
              <a:rPr lang="de-DE" b="1" dirty="0" err="1" smtClean="0"/>
              <a:t>Dull</a:t>
            </a:r>
            <a:r>
              <a:rPr lang="de-DE" b="1" dirty="0" smtClean="0"/>
              <a:t>, </a:t>
            </a:r>
            <a:r>
              <a:rPr lang="de-DE" b="1" dirty="0" err="1" smtClean="0"/>
              <a:t>PhD</a:t>
            </a:r>
            <a:r>
              <a:rPr lang="de-DE" b="1" dirty="0" smtClean="0"/>
              <a:t> CEA</a:t>
            </a:r>
          </a:p>
          <a:p>
            <a:endParaRPr lang="de-DE" dirty="0"/>
          </a:p>
          <a:p>
            <a:r>
              <a:rPr lang="de-DE" dirty="0" smtClean="0"/>
              <a:t> </a:t>
            </a:r>
            <a:r>
              <a:rPr lang="de-DE" dirty="0" err="1"/>
              <a:t>set-up</a:t>
            </a:r>
            <a:r>
              <a:rPr lang="de-DE" dirty="0"/>
              <a:t>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Single-</a:t>
            </a:r>
            <a:r>
              <a:rPr lang="de-DE" b="1" dirty="0" err="1"/>
              <a:t>species</a:t>
            </a:r>
            <a:r>
              <a:rPr lang="de-DE" b="1" dirty="0"/>
              <a:t> (Deuterium) </a:t>
            </a:r>
            <a:r>
              <a:rPr lang="de-DE" b="1" dirty="0" err="1"/>
              <a:t>simulation</a:t>
            </a:r>
            <a:r>
              <a:rPr lang="de-DE" b="1" dirty="0"/>
              <a:t> </a:t>
            </a:r>
            <a:r>
              <a:rPr lang="de-DE" dirty="0" err="1"/>
              <a:t>with</a:t>
            </a:r>
            <a:r>
              <a:rPr lang="de-DE" dirty="0"/>
              <a:t> SOLEDGE3X in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 smtClean="0"/>
              <a:t>mode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WEST </a:t>
            </a:r>
            <a:r>
              <a:rPr lang="de-DE" dirty="0" err="1"/>
              <a:t>configuration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X </a:t>
            </a:r>
            <a:r>
              <a:rPr lang="de-DE" dirty="0" err="1" smtClean="0"/>
              <a:t>point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/>
              <a:t>Fluid </a:t>
            </a:r>
            <a:r>
              <a:rPr lang="de-DE" b="1" dirty="0" err="1"/>
              <a:t>neutrals</a:t>
            </a:r>
            <a:r>
              <a:rPr lang="de-DE" b="1" dirty="0"/>
              <a:t> </a:t>
            </a:r>
            <a:r>
              <a:rPr lang="de-DE" dirty="0"/>
              <a:t>and a gas puff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outer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</a:t>
            </a:r>
            <a:r>
              <a:rPr lang="de-DE" dirty="0" smtClean="0"/>
              <a:t>plane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Simulation </a:t>
            </a:r>
            <a:r>
              <a:rPr lang="de-DE" b="1" dirty="0" err="1"/>
              <a:t>of</a:t>
            </a:r>
            <a:r>
              <a:rPr lang="de-DE" b="1" dirty="0"/>
              <a:t> 1/18 </a:t>
            </a:r>
            <a:r>
              <a:rPr lang="de-DE" b="1" dirty="0" err="1"/>
              <a:t>of</a:t>
            </a:r>
            <a:r>
              <a:rPr lang="de-DE" b="1" dirty="0"/>
              <a:t> a </a:t>
            </a:r>
            <a:r>
              <a:rPr lang="de-DE" b="1" dirty="0" err="1"/>
              <a:t>full</a:t>
            </a:r>
            <a:r>
              <a:rPr lang="de-DE" b="1" dirty="0"/>
              <a:t> </a:t>
            </a:r>
            <a:r>
              <a:rPr lang="de-DE" b="1" dirty="0" err="1"/>
              <a:t>torus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corresponds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ripple </a:t>
            </a:r>
            <a:r>
              <a:rPr lang="de-DE" dirty="0" err="1"/>
              <a:t>period</a:t>
            </a:r>
            <a:r>
              <a:rPr lang="de-DE" dirty="0"/>
              <a:t>) </a:t>
            </a:r>
            <a:r>
              <a:rPr lang="de-DE" dirty="0" err="1"/>
              <a:t>with</a:t>
            </a:r>
            <a:r>
              <a:rPr lang="de-DE" dirty="0"/>
              <a:t> 16 </a:t>
            </a:r>
            <a:r>
              <a:rPr lang="de-DE" dirty="0" err="1"/>
              <a:t>poloidal</a:t>
            </a:r>
            <a:r>
              <a:rPr lang="de-DE" dirty="0"/>
              <a:t> planes</a:t>
            </a:r>
            <a:endParaRPr lang="en-US" dirty="0"/>
          </a:p>
        </p:txBody>
      </p:sp>
      <p:pic>
        <p:nvPicPr>
          <p:cNvPr id="10" name="Image 9" descr="Une image contenant capture d’écran, Caractère coloré, diagramme, Tracé">
            <a:extLst>
              <a:ext uri="{FF2B5EF4-FFF2-40B4-BE49-F238E27FC236}">
                <a16:creationId xmlns:a16="http://schemas.microsoft.com/office/drawing/2014/main" id="{F13BA4C0-6B72-BC5A-2508-27CB40803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8" t="8745" r="12772" b="10447"/>
          <a:stretch/>
        </p:blipFill>
        <p:spPr>
          <a:xfrm>
            <a:off x="5636978" y="1628078"/>
            <a:ext cx="3434454" cy="3231215"/>
          </a:xfrm>
          <a:prstGeom prst="rect">
            <a:avLst/>
          </a:prstGeom>
        </p:spPr>
      </p:pic>
      <p:pic>
        <p:nvPicPr>
          <p:cNvPr id="13" name="Image 12" descr="Une image contenant capture d’écran, Caractère coloré, diagramme, Tracé">
            <a:extLst>
              <a:ext uri="{FF2B5EF4-FFF2-40B4-BE49-F238E27FC236}">
                <a16:creationId xmlns:a16="http://schemas.microsoft.com/office/drawing/2014/main" id="{DD62533F-C15C-C30F-5E33-BE542A844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2" t="9279" r="41225" b="65499"/>
          <a:stretch/>
        </p:blipFill>
        <p:spPr>
          <a:xfrm>
            <a:off x="9466844" y="1274585"/>
            <a:ext cx="2351511" cy="1987121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4088868-71CB-0690-8645-9154C4767DBA}"/>
                  </a:ext>
                </a:extLst>
              </p:cNvPr>
              <p:cNvSpPr txBox="1"/>
              <p:nvPr/>
            </p:nvSpPr>
            <p:spPr>
              <a:xfrm>
                <a:off x="9288733" y="3563369"/>
                <a:ext cx="28734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/>
                  <a:t>Projection </a:t>
                </a:r>
                <a:r>
                  <a:rPr lang="de-DE" b="1" dirty="0" err="1"/>
                  <a:t>of</a:t>
                </a:r>
                <a:r>
                  <a:rPr lang="de-DE" b="1" dirty="0"/>
                  <a:t> </a:t>
                </a:r>
                <a:r>
                  <a:rPr lang="de-DE" b="1" dirty="0" err="1" smtClean="0"/>
                  <a:t>plasma</a:t>
                </a:r>
                <a:r>
                  <a:rPr lang="de-DE" b="1" dirty="0" smtClean="0"/>
                  <a:t> </a:t>
                </a:r>
                <a:r>
                  <a:rPr lang="de-DE" b="1" dirty="0" err="1"/>
                  <a:t>heat</a:t>
                </a:r>
                <a:r>
                  <a:rPr lang="de-DE" b="1" dirty="0"/>
                  <a:t> </a:t>
                </a:r>
                <a:r>
                  <a:rPr lang="de-DE" b="1" dirty="0" err="1"/>
                  <a:t>fluxes</a:t>
                </a:r>
                <a:r>
                  <a:rPr lang="de-DE" b="1" dirty="0"/>
                  <a:t> in </a:t>
                </a:r>
                <a:r>
                  <a:rPr lang="de-DE" b="1" dirty="0" err="1"/>
                  <a:t>the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en-US" b="1" dirty="0"/>
                  <a:t> plane in the lower divertor region</a:t>
                </a:r>
              </a:p>
            </p:txBody>
          </p:sp>
        </mc:Choice>
        <mc:Fallback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4088868-71CB-0690-8645-9154C4767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733" y="3563369"/>
                <a:ext cx="2873469" cy="1200329"/>
              </a:xfrm>
              <a:prstGeom prst="rect">
                <a:avLst/>
              </a:prstGeom>
              <a:blipFill>
                <a:blip r:embed="rId3"/>
                <a:stretch>
                  <a:fillRect t="-3061" b="-76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16"/>
          <p:cNvCxnSpPr/>
          <p:nvPr/>
        </p:nvCxnSpPr>
        <p:spPr>
          <a:xfrm>
            <a:off x="8474280" y="2654699"/>
            <a:ext cx="814453" cy="4594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8324420" y="1364852"/>
            <a:ext cx="925123" cy="9192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1394295" y="5456383"/>
            <a:ext cx="1099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3D plasma backgrounds </a:t>
            </a:r>
            <a:r>
              <a:rPr lang="fr-FR" b="1" dirty="0" err="1" smtClean="0"/>
              <a:t>will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compared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experimental</a:t>
            </a:r>
            <a:r>
              <a:rPr lang="fr-FR" b="1" dirty="0" smtClean="0"/>
              <a:t> data </a:t>
            </a:r>
            <a:r>
              <a:rPr lang="fr-FR" b="1" dirty="0" err="1" smtClean="0"/>
              <a:t>from</a:t>
            </a:r>
            <a:r>
              <a:rPr lang="fr-FR" b="1" dirty="0" smtClean="0"/>
              <a:t> high fluence </a:t>
            </a:r>
            <a:r>
              <a:rPr lang="fr-FR" b="1" dirty="0" err="1" smtClean="0"/>
              <a:t>reference</a:t>
            </a:r>
            <a:r>
              <a:rPr lang="fr-FR" b="1" dirty="0" smtClean="0"/>
              <a:t> </a:t>
            </a:r>
            <a:r>
              <a:rPr lang="fr-FR" b="1" dirty="0" err="1" smtClean="0"/>
              <a:t>shot</a:t>
            </a:r>
            <a:endParaRPr lang="fr-FR" b="1" dirty="0"/>
          </a:p>
        </p:txBody>
      </p:sp>
      <p:sp>
        <p:nvSpPr>
          <p:cNvPr id="28" name="Flèche droite 27"/>
          <p:cNvSpPr/>
          <p:nvPr/>
        </p:nvSpPr>
        <p:spPr>
          <a:xfrm>
            <a:off x="608731" y="5529471"/>
            <a:ext cx="800100" cy="22596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9" name="Flèche droite 28"/>
          <p:cNvSpPr/>
          <p:nvPr/>
        </p:nvSpPr>
        <p:spPr>
          <a:xfrm>
            <a:off x="608731" y="6003603"/>
            <a:ext cx="800100" cy="22596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0" name="ZoneTexte 29"/>
          <p:cNvSpPr txBox="1"/>
          <p:nvPr/>
        </p:nvSpPr>
        <p:spPr>
          <a:xfrm>
            <a:off x="1448360" y="5900511"/>
            <a:ext cx="1074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</a:t>
            </a:r>
            <a:r>
              <a:rPr lang="fr-FR" b="1" dirty="0" smtClean="0"/>
              <a:t>imulations </a:t>
            </a:r>
            <a:r>
              <a:rPr lang="fr-FR" b="1" dirty="0" err="1" smtClean="0"/>
              <a:t>with</a:t>
            </a:r>
            <a:r>
              <a:rPr lang="fr-FR" b="1" dirty="0" smtClean="0"/>
              <a:t> ERO2.0 </a:t>
            </a:r>
            <a:r>
              <a:rPr lang="fr-FR" b="1" dirty="0" err="1" smtClean="0"/>
              <a:t>using</a:t>
            </a:r>
            <a:r>
              <a:rPr lang="fr-FR" b="1" dirty="0" smtClean="0"/>
              <a:t> </a:t>
            </a:r>
            <a:r>
              <a:rPr lang="fr-FR" b="1" dirty="0" err="1" smtClean="0"/>
              <a:t>such</a:t>
            </a:r>
            <a:r>
              <a:rPr lang="fr-FR" b="1" dirty="0" smtClean="0"/>
              <a:t> 3D plasma background to </a:t>
            </a:r>
            <a:r>
              <a:rPr lang="fr-FR" b="1" dirty="0" err="1" smtClean="0"/>
              <a:t>study</a:t>
            </a:r>
            <a:r>
              <a:rPr lang="fr-FR" b="1" dirty="0" smtClean="0"/>
              <a:t> the impact on W sources, migration and </a:t>
            </a:r>
            <a:r>
              <a:rPr lang="fr-FR" b="1" dirty="0" err="1" smtClean="0"/>
              <a:t>core</a:t>
            </a:r>
            <a:r>
              <a:rPr lang="fr-FR" b="1" dirty="0" smtClean="0"/>
              <a:t> contamination</a:t>
            </a:r>
            <a:endParaRPr lang="fr-FR" b="1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895" y="6278567"/>
            <a:ext cx="1761094" cy="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1"/>
          <p:cNvPicPr preferRelativeResize="0"/>
          <p:nvPr/>
        </p:nvPicPr>
        <p:blipFill rotWithShape="1">
          <a:blip r:embed="rId3">
            <a:alphaModFix/>
          </a:blip>
          <a:srcRect l="34287" t="20973" r="27286" b="15258"/>
          <a:stretch/>
        </p:blipFill>
        <p:spPr>
          <a:xfrm>
            <a:off x="6984125" y="1703400"/>
            <a:ext cx="4368624" cy="51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"/>
          <p:cNvSpPr txBox="1">
            <a:spLocks noGrp="1"/>
          </p:cNvSpPr>
          <p:nvPr>
            <p:ph type="ctrTitle"/>
          </p:nvPr>
        </p:nvSpPr>
        <p:spPr>
          <a:xfrm>
            <a:off x="731837" y="2654299"/>
            <a:ext cx="6099900" cy="15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fr-FR" b="1"/>
              <a:t>Progress Towards Integrated Tungsten Modelling with SOLEDGE-3X</a:t>
            </a:r>
            <a:endParaRPr/>
          </a:p>
        </p:txBody>
      </p:sp>
      <p:sp>
        <p:nvSpPr>
          <p:cNvPr id="438" name="Google Shape;438;p1"/>
          <p:cNvSpPr txBox="1">
            <a:spLocks noGrp="1"/>
          </p:cNvSpPr>
          <p:nvPr>
            <p:ph type="subTitle" idx="1"/>
          </p:nvPr>
        </p:nvSpPr>
        <p:spPr>
          <a:xfrm>
            <a:off x="731838" y="4262438"/>
            <a:ext cx="52944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fr-FR"/>
              <a:t>N. Varadarajan, H. Bufferand, G. Ciraolo, L. Cappelli, P. Tamain, N. Rivals, S. Sureshkumar, V .Quadri, and the SOLEDGE3X team.</a:t>
            </a:r>
            <a:endParaRPr/>
          </a:p>
        </p:txBody>
      </p:sp>
      <p:pic>
        <p:nvPicPr>
          <p:cNvPr id="439" name="Google Shape;43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0" y="77792"/>
            <a:ext cx="1761094" cy="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c74417265b_0_0"/>
          <p:cNvSpPr txBox="1"/>
          <p:nvPr/>
        </p:nvSpPr>
        <p:spPr>
          <a:xfrm>
            <a:off x="3808350" y="728675"/>
            <a:ext cx="4270500" cy="5622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>
                <a:latin typeface="Times New Roman"/>
                <a:ea typeface="Times New Roman"/>
                <a:cs typeface="Times New Roman"/>
                <a:sym typeface="Times New Roman"/>
              </a:rPr>
              <a:t>Impurity Dynamics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Google Shape;445;g2c74417265b_0_0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The Need for Integrated Tungsten Modelling</a:t>
            </a:r>
            <a:endParaRPr/>
          </a:p>
        </p:txBody>
      </p:sp>
      <p:sp>
        <p:nvSpPr>
          <p:cNvPr id="446" name="Google Shape;446;g2c74417265b_0_0"/>
          <p:cNvSpPr txBox="1"/>
          <p:nvPr/>
        </p:nvSpPr>
        <p:spPr>
          <a:xfrm>
            <a:off x="488250" y="1611750"/>
            <a:ext cx="3595500" cy="4812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>
                <a:latin typeface="Times New Roman"/>
                <a:ea typeface="Times New Roman"/>
                <a:cs typeface="Times New Roman"/>
                <a:sym typeface="Times New Roman"/>
              </a:rPr>
              <a:t>Edge Dynamics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g2c74417265b_0_0"/>
          <p:cNvSpPr txBox="1"/>
          <p:nvPr/>
        </p:nvSpPr>
        <p:spPr>
          <a:xfrm>
            <a:off x="8386950" y="1535550"/>
            <a:ext cx="3595500" cy="4812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>
                <a:latin typeface="Times New Roman"/>
                <a:ea typeface="Times New Roman"/>
                <a:cs typeface="Times New Roman"/>
                <a:sym typeface="Times New Roman"/>
              </a:rPr>
              <a:t>Core Dynamics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g2c74417265b_0_0"/>
          <p:cNvSpPr txBox="1"/>
          <p:nvPr/>
        </p:nvSpPr>
        <p:spPr>
          <a:xfrm>
            <a:off x="183450" y="2875825"/>
            <a:ext cx="3595500" cy="9204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Sputtering, deposition, oxide layers, edge transport: thermal, friction, pressure force balance.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g2c74417265b_0_0"/>
          <p:cNvSpPr txBox="1"/>
          <p:nvPr/>
        </p:nvSpPr>
        <p:spPr>
          <a:xfrm>
            <a:off x="8520150" y="2875825"/>
            <a:ext cx="3462300" cy="9696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Core transport: neoclassical effects, turbulence.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50" name="Google Shape;450;g2c74417265b_0_0"/>
          <p:cNvCxnSpPr>
            <a:stCxn id="444" idx="2"/>
            <a:endCxn id="446" idx="0"/>
          </p:cNvCxnSpPr>
          <p:nvPr/>
        </p:nvCxnSpPr>
        <p:spPr>
          <a:xfrm flipH="1">
            <a:off x="2286000" y="1290875"/>
            <a:ext cx="3657600" cy="32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1" name="Google Shape;451;g2c74417265b_0_0"/>
          <p:cNvCxnSpPr>
            <a:stCxn id="444" idx="2"/>
            <a:endCxn id="447" idx="0"/>
          </p:cNvCxnSpPr>
          <p:nvPr/>
        </p:nvCxnSpPr>
        <p:spPr>
          <a:xfrm>
            <a:off x="5943600" y="1290875"/>
            <a:ext cx="4241100" cy="24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2" name="Google Shape;452;g2c74417265b_0_0"/>
          <p:cNvCxnSpPr>
            <a:stCxn id="446" idx="2"/>
            <a:endCxn id="448" idx="0"/>
          </p:cNvCxnSpPr>
          <p:nvPr/>
        </p:nvCxnSpPr>
        <p:spPr>
          <a:xfrm flipH="1">
            <a:off x="1981200" y="2092950"/>
            <a:ext cx="304800" cy="783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3" name="Google Shape;453;g2c74417265b_0_0"/>
          <p:cNvCxnSpPr>
            <a:stCxn id="447" idx="2"/>
            <a:endCxn id="449" idx="0"/>
          </p:cNvCxnSpPr>
          <p:nvPr/>
        </p:nvCxnSpPr>
        <p:spPr>
          <a:xfrm>
            <a:off x="10184700" y="2016750"/>
            <a:ext cx="66600" cy="85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4" name="Google Shape;454;g2c74417265b_0_0"/>
          <p:cNvSpPr txBox="1"/>
          <p:nvPr/>
        </p:nvSpPr>
        <p:spPr>
          <a:xfrm>
            <a:off x="366000" y="2414125"/>
            <a:ext cx="179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</a:t>
            </a:r>
            <a:r>
              <a:rPr lang="fr-FR" sz="18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GITR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g2c74417265b_0_0"/>
          <p:cNvSpPr txBox="1"/>
          <p:nvPr/>
        </p:nvSpPr>
        <p:spPr>
          <a:xfrm>
            <a:off x="2845378" y="2414125"/>
            <a:ext cx="180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DIVIMP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6" name="Google Shape;456;g2c74417265b_0_0"/>
          <p:cNvSpPr txBox="1"/>
          <p:nvPr/>
        </p:nvSpPr>
        <p:spPr>
          <a:xfrm>
            <a:off x="213600" y="3864000"/>
            <a:ext cx="179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SOLEDGE-3X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g2c74417265b_0_0"/>
          <p:cNvSpPr txBox="1"/>
          <p:nvPr/>
        </p:nvSpPr>
        <p:spPr>
          <a:xfrm>
            <a:off x="2090425" y="3864000"/>
            <a:ext cx="179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SOLPS-ITER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g2c74417265b_0_0"/>
          <p:cNvSpPr txBox="1"/>
          <p:nvPr/>
        </p:nvSpPr>
        <p:spPr>
          <a:xfrm>
            <a:off x="10400100" y="2253600"/>
            <a:ext cx="179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FACIT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9" name="Google Shape;459;g2c74417265b_0_0"/>
          <p:cNvSpPr txBox="1"/>
          <p:nvPr/>
        </p:nvSpPr>
        <p:spPr>
          <a:xfrm>
            <a:off x="688250" y="4855125"/>
            <a:ext cx="3847200" cy="18207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rgbClr val="DC05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latin typeface="Times New Roman"/>
                <a:ea typeface="Times New Roman"/>
                <a:cs typeface="Times New Roman"/>
                <a:sym typeface="Times New Roman"/>
              </a:rPr>
              <a:t>PLASMA-WALL INTERACTION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>
                <a:latin typeface="Times New Roman"/>
                <a:ea typeface="Times New Roman"/>
                <a:cs typeface="Times New Roman"/>
                <a:sym typeface="Times New Roman"/>
              </a:rPr>
              <a:t>Wall composition, analytic formulae for sputtering, redeposition + optional neural network.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" name="Google Shape;460;g2c74417265b_0_0"/>
          <p:cNvSpPr txBox="1"/>
          <p:nvPr/>
        </p:nvSpPr>
        <p:spPr>
          <a:xfrm>
            <a:off x="7714850" y="4855125"/>
            <a:ext cx="3312000" cy="18207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rgbClr val="DC05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latin typeface="Times New Roman"/>
                <a:ea typeface="Times New Roman"/>
                <a:cs typeface="Times New Roman"/>
                <a:sym typeface="Times New Roman"/>
              </a:rPr>
              <a:t>CORE PLASMA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1D multi-species particle, momentum, energy transport for the core native to SOLEDGE.</a:t>
            </a:r>
            <a:endParaRPr sz="17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g2c74417265b_0_0"/>
          <p:cNvSpPr txBox="1"/>
          <p:nvPr/>
        </p:nvSpPr>
        <p:spPr>
          <a:xfrm>
            <a:off x="4535438" y="4855125"/>
            <a:ext cx="3179400" cy="18207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latin typeface="Times New Roman"/>
                <a:ea typeface="Times New Roman"/>
                <a:cs typeface="Times New Roman"/>
                <a:sym typeface="Times New Roman"/>
              </a:rPr>
              <a:t>EDGE PLASMA, W MIGRATION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700">
                <a:latin typeface="Times New Roman"/>
                <a:ea typeface="Times New Roman"/>
                <a:cs typeface="Times New Roman"/>
                <a:sym typeface="Times New Roman"/>
              </a:rPr>
              <a:t>SOLEDGE with D,W + light impurity proxy</a:t>
            </a:r>
            <a:r>
              <a:rPr lang="fr-FR" sz="2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fr-FR" sz="1700">
                <a:latin typeface="Times New Roman"/>
                <a:ea typeface="Times New Roman"/>
                <a:cs typeface="Times New Roman"/>
                <a:sym typeface="Times New Roman"/>
              </a:rPr>
              <a:t>fluid neutrals.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g2c74417265b_0_0"/>
          <p:cNvSpPr txBox="1"/>
          <p:nvPr/>
        </p:nvSpPr>
        <p:spPr>
          <a:xfrm>
            <a:off x="8708600" y="2253600"/>
            <a:ext cx="132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METIS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3" name="Google Shape;463;g2c74417265b_0_0"/>
          <p:cNvSpPr txBox="1"/>
          <p:nvPr/>
        </p:nvSpPr>
        <p:spPr>
          <a:xfrm>
            <a:off x="5677350" y="2066088"/>
            <a:ext cx="133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COREDIV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4" name="Google Shape;464;g2c74417265b_0_0"/>
          <p:cNvSpPr txBox="1"/>
          <p:nvPr/>
        </p:nvSpPr>
        <p:spPr>
          <a:xfrm>
            <a:off x="4418400" y="2698825"/>
            <a:ext cx="3462300" cy="1533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Fuelling of core due to sources in edge/flushing out of impurities in core.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Feedback on main plasma.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Feedback between impurities.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65" name="Google Shape;465;g2c74417265b_0_0"/>
          <p:cNvCxnSpPr>
            <a:stCxn id="448" idx="3"/>
            <a:endCxn id="464" idx="1"/>
          </p:cNvCxnSpPr>
          <p:nvPr/>
        </p:nvCxnSpPr>
        <p:spPr>
          <a:xfrm>
            <a:off x="3778950" y="3336025"/>
            <a:ext cx="639600" cy="12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6" name="Google Shape;466;g2c74417265b_0_0"/>
          <p:cNvCxnSpPr>
            <a:stCxn id="449" idx="1"/>
            <a:endCxn id="464" idx="3"/>
          </p:cNvCxnSpPr>
          <p:nvPr/>
        </p:nvCxnSpPr>
        <p:spPr>
          <a:xfrm flipH="1">
            <a:off x="7880850" y="3360625"/>
            <a:ext cx="639300" cy="10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67" name="Google Shape;467;g2c74417265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2c74417265b_0_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5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g2c964a7650d_1_25"/>
          <p:cNvPicPr preferRelativeResize="0"/>
          <p:nvPr/>
        </p:nvPicPr>
        <p:blipFill rotWithShape="1">
          <a:blip r:embed="rId3">
            <a:alphaModFix/>
          </a:blip>
          <a:srcRect l="9710" r="19256" b="2515"/>
          <a:stretch/>
        </p:blipFill>
        <p:spPr>
          <a:xfrm>
            <a:off x="3225000" y="554700"/>
            <a:ext cx="5169823" cy="6104273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2c964a7650d_1_25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Simulation Domain for Integrated Modelling</a:t>
            </a:r>
            <a:endParaRPr/>
          </a:p>
        </p:txBody>
      </p:sp>
      <p:pic>
        <p:nvPicPr>
          <p:cNvPr id="475" name="Google Shape;475;g2c964a7650d_1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550" y="2465425"/>
            <a:ext cx="1669752" cy="199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2c964a7650d_1_25"/>
          <p:cNvPicPr preferRelativeResize="0"/>
          <p:nvPr/>
        </p:nvPicPr>
        <p:blipFill rotWithShape="1">
          <a:blip r:embed="rId5">
            <a:alphaModFix/>
          </a:blip>
          <a:srcRect l="48925" t="12960" r="26089" b="80679"/>
          <a:stretch/>
        </p:blipFill>
        <p:spPr>
          <a:xfrm>
            <a:off x="4170050" y="822100"/>
            <a:ext cx="1751926" cy="3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2c964a7650d_1_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2c964a7650d_1_25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895" y="6278567"/>
            <a:ext cx="1761094" cy="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c74417265b_0_30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Sputtering and Redeposition</a:t>
            </a:r>
            <a:endParaRPr/>
          </a:p>
        </p:txBody>
      </p:sp>
      <p:sp>
        <p:nvSpPr>
          <p:cNvPr id="484" name="Google Shape;484;g2c74417265b_0_30"/>
          <p:cNvSpPr txBox="1"/>
          <p:nvPr/>
        </p:nvSpPr>
        <p:spPr>
          <a:xfrm>
            <a:off x="427050" y="746275"/>
            <a:ext cx="6490500" cy="11541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Threshold energy below which no sputtering occurs ∝ E_sb.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Impact energy ∝ Sheath potential drop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Scattering cross-section.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Multiple elements in wall.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5" name="Google Shape;485;g2c74417265b_0_30"/>
          <p:cNvSpPr txBox="1"/>
          <p:nvPr/>
        </p:nvSpPr>
        <p:spPr>
          <a:xfrm>
            <a:off x="7555500" y="746275"/>
            <a:ext cx="3799500" cy="18411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Balance of ionization mean free path, gyro-radius, sheath width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Redeposition related sputtering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							</a:t>
            </a:r>
            <a:r>
              <a:rPr lang="fr-FR" sz="1600" baseline="30000">
                <a:latin typeface="Times New Roman"/>
                <a:ea typeface="Times New Roman"/>
                <a:cs typeface="Times New Roman"/>
                <a:sym typeface="Times New Roman"/>
              </a:rPr>
              <a:t>[3]</a:t>
            </a:r>
            <a:endParaRPr sz="1600" baseline="30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6" name="Google Shape;486;g2c74417265b_0_30"/>
          <p:cNvSpPr txBox="1"/>
          <p:nvPr/>
        </p:nvSpPr>
        <p:spPr>
          <a:xfrm>
            <a:off x="1924950" y="304725"/>
            <a:ext cx="37995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Sputtering</a:t>
            </a:r>
            <a:endParaRPr sz="2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" name="Google Shape;487;g2c74417265b_0_30"/>
          <p:cNvSpPr txBox="1"/>
          <p:nvPr/>
        </p:nvSpPr>
        <p:spPr>
          <a:xfrm>
            <a:off x="7555500" y="325025"/>
            <a:ext cx="37995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Redeposition</a:t>
            </a:r>
            <a:endParaRPr sz="2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88" name="Google Shape;488;g2c74417265b_0_30"/>
          <p:cNvCxnSpPr/>
          <p:nvPr/>
        </p:nvCxnSpPr>
        <p:spPr>
          <a:xfrm>
            <a:off x="7232000" y="736800"/>
            <a:ext cx="22800" cy="5816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89" name="Google Shape;489;g2c74417265b_0_30"/>
          <p:cNvPicPr preferRelativeResize="0"/>
          <p:nvPr/>
        </p:nvPicPr>
        <p:blipFill rotWithShape="1">
          <a:blip r:embed="rId3">
            <a:alphaModFix/>
          </a:blip>
          <a:srcRect t="-24192" r="51229"/>
          <a:stretch/>
        </p:blipFill>
        <p:spPr>
          <a:xfrm>
            <a:off x="1157659" y="2708400"/>
            <a:ext cx="2297617" cy="4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2c74417265b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8476" y="1944625"/>
            <a:ext cx="3013125" cy="3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c74417265b_0_30"/>
          <p:cNvPicPr preferRelativeResize="0"/>
          <p:nvPr/>
        </p:nvPicPr>
        <p:blipFill rotWithShape="1">
          <a:blip r:embed="rId3">
            <a:alphaModFix/>
          </a:blip>
          <a:srcRect l="51229" t="-24192"/>
          <a:stretch/>
        </p:blipFill>
        <p:spPr>
          <a:xfrm>
            <a:off x="4516709" y="2708400"/>
            <a:ext cx="2297617" cy="42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2" name="Google Shape;492;g2c74417265b_0_30"/>
          <p:cNvCxnSpPr/>
          <p:nvPr/>
        </p:nvCxnSpPr>
        <p:spPr>
          <a:xfrm flipH="1">
            <a:off x="1531267" y="2320500"/>
            <a:ext cx="2008500" cy="413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493" name="Google Shape;493;g2c74417265b_0_30"/>
          <p:cNvCxnSpPr/>
          <p:nvPr/>
        </p:nvCxnSpPr>
        <p:spPr>
          <a:xfrm>
            <a:off x="3513550" y="2320450"/>
            <a:ext cx="1268400" cy="42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94" name="Google Shape;494;g2c74417265b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3423" y="1953925"/>
            <a:ext cx="2653474" cy="6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2c74417265b_0_30"/>
          <p:cNvSpPr txBox="1"/>
          <p:nvPr/>
        </p:nvSpPr>
        <p:spPr>
          <a:xfrm>
            <a:off x="9111425" y="599565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/>
              <a:t> [1] Eckstein et al. (1993)</a:t>
            </a:r>
            <a:endParaRPr sz="1100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/>
              <a:t>[2] Garcia-Rosales, Eckstein et al. (1993)</a:t>
            </a:r>
            <a:endParaRPr sz="1100" i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i="1"/>
              <a:t>[3] D. Tskhakaya and M. Groth (2015)</a:t>
            </a:r>
            <a:endParaRPr i="1"/>
          </a:p>
        </p:txBody>
      </p:sp>
      <p:pic>
        <p:nvPicPr>
          <p:cNvPr id="496" name="Google Shape;496;g2c74417265b_0_30"/>
          <p:cNvPicPr preferRelativeResize="0"/>
          <p:nvPr/>
        </p:nvPicPr>
        <p:blipFill rotWithShape="1">
          <a:blip r:embed="rId6">
            <a:alphaModFix/>
          </a:blip>
          <a:srcRect t="5633" r="7587"/>
          <a:stretch/>
        </p:blipFill>
        <p:spPr>
          <a:xfrm>
            <a:off x="1157725" y="3374825"/>
            <a:ext cx="4721293" cy="339717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2c74417265b_0_30"/>
          <p:cNvSpPr txBox="1"/>
          <p:nvPr/>
        </p:nvSpPr>
        <p:spPr>
          <a:xfrm>
            <a:off x="4537875" y="5364425"/>
            <a:ext cx="3960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chemeClr val="dk1"/>
                </a:solidFill>
              </a:rPr>
              <a:t>[1]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98" name="Google Shape;498;g2c74417265b_0_30"/>
          <p:cNvSpPr txBox="1"/>
          <p:nvPr/>
        </p:nvSpPr>
        <p:spPr>
          <a:xfrm>
            <a:off x="4516700" y="5521600"/>
            <a:ext cx="3960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chemeClr val="dk1"/>
                </a:solidFill>
              </a:rPr>
              <a:t>[2]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499" name="Google Shape;499;g2c74417265b_0_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8300" y="2704675"/>
            <a:ext cx="4721301" cy="331767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c74417265b_0_30"/>
          <p:cNvSpPr txBox="1"/>
          <p:nvPr/>
        </p:nvSpPr>
        <p:spPr>
          <a:xfrm>
            <a:off x="10505000" y="5540100"/>
            <a:ext cx="14799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[L. Cappelli]</a:t>
            </a:r>
            <a:endParaRPr sz="15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1" name="Google Shape;501;g2c74417265b_0_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2c74417265b_0_3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21" y="6273525"/>
            <a:ext cx="1761094" cy="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4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c74417265b_0_52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Comparison of Fluid Model with ERO 2.0.</a:t>
            </a:r>
            <a:endParaRPr/>
          </a:p>
        </p:txBody>
      </p:sp>
      <p:pic>
        <p:nvPicPr>
          <p:cNvPr id="508" name="Google Shape;508;g2c74417265b_0_52"/>
          <p:cNvPicPr preferRelativeResize="0"/>
          <p:nvPr/>
        </p:nvPicPr>
        <p:blipFill rotWithShape="1">
          <a:blip r:embed="rId3">
            <a:alphaModFix/>
          </a:blip>
          <a:srcRect t="3850" r="1989" b="16098"/>
          <a:stretch/>
        </p:blipFill>
        <p:spPr>
          <a:xfrm>
            <a:off x="731850" y="3536475"/>
            <a:ext cx="4512375" cy="31706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9" name="Google Shape;509;g2c74417265b_0_52"/>
          <p:cNvSpPr txBox="1"/>
          <p:nvPr/>
        </p:nvSpPr>
        <p:spPr>
          <a:xfrm>
            <a:off x="740125" y="561525"/>
            <a:ext cx="11068800" cy="2565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 Setup: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fr-FR" sz="19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Background:</a:t>
            </a:r>
            <a:r>
              <a:rPr lang="fr-FR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2.5 MW</a:t>
            </a:r>
            <a:r>
              <a:rPr lang="fr-FR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WEST geometry, </a:t>
            </a:r>
            <a:r>
              <a:rPr lang="fr-FR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Te_SP ~ 70 eV =&gt; E_0 ~ 250 eV</a:t>
            </a:r>
            <a:r>
              <a:rPr lang="fr-FR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&gt;              (216 eV)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 to W30+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solved in SOLEDGE-3X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Parameters kept constant between SOLEDGE-3X and ERO 2.0: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Zero flux through core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BC.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Fixed incidence angle of </a:t>
            </a: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 degrees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Eckstein-Rosales formula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(ERO 2.0. uses TRIM by default).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0" name="Google Shape;510;g2c74417265b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4350" y="998000"/>
            <a:ext cx="686250" cy="2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2c74417265b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5825" y="3279825"/>
            <a:ext cx="3981862" cy="34257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3" name="Google Shape;513;g2c74417265b_0_5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45" y="-1056"/>
            <a:ext cx="1761094" cy="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65" y="3670494"/>
            <a:ext cx="4543713" cy="2582034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03/04/2024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34" y="286590"/>
            <a:ext cx="10728325" cy="501905"/>
          </a:xfrm>
        </p:spPr>
        <p:txBody>
          <a:bodyPr>
            <a:normAutofit fontScale="90000"/>
          </a:bodyPr>
          <a:lstStyle/>
          <a:p>
            <a:r>
              <a:rPr lang="fr-FR" sz="3000" dirty="0" smtClean="0"/>
              <a:t>2D TRANSPORT MODE AND COMPARISON WITH EXPS</a:t>
            </a:r>
            <a:endParaRPr lang="fr-FR" sz="30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69904E05-C7BF-272F-1F49-76572513FD57}"/>
              </a:ext>
            </a:extLst>
          </p:cNvPr>
          <p:cNvSpPr txBox="1">
            <a:spLocks/>
          </p:cNvSpPr>
          <p:nvPr/>
        </p:nvSpPr>
        <p:spPr>
          <a:xfrm>
            <a:off x="496711" y="1007567"/>
            <a:ext cx="6688645" cy="52290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SOLEDGE3X (and its predecessor SOLEDGE2D) have now been applied </a:t>
            </a:r>
            <a:r>
              <a:rPr lang="en-US" dirty="0" smtClean="0"/>
              <a:t>to </a:t>
            </a:r>
            <a:r>
              <a:rPr lang="en-US" b="1" dirty="0" smtClean="0">
                <a:solidFill>
                  <a:schemeClr val="accent1"/>
                </a:solidFill>
              </a:rPr>
              <a:t>numerous tokamaks, as for ex.:</a:t>
            </a:r>
          </a:p>
          <a:p>
            <a:pPr lvl="1"/>
            <a:endParaRPr lang="en-US" sz="1400" b="1" dirty="0" smtClean="0">
              <a:solidFill>
                <a:schemeClr val="accent1"/>
              </a:solidFill>
            </a:endParaRPr>
          </a:p>
          <a:p>
            <a:pPr lvl="2"/>
            <a:r>
              <a:rPr lang="en-US" sz="1600" b="1" dirty="0" smtClean="0"/>
              <a:t>WEST</a:t>
            </a:r>
          </a:p>
          <a:p>
            <a:pPr lvl="2"/>
            <a:endParaRPr lang="en-US" sz="1400" dirty="0" smtClean="0"/>
          </a:p>
          <a:p>
            <a:pPr lvl="2"/>
            <a:r>
              <a:rPr lang="en-US" sz="1600" b="1" dirty="0" smtClean="0"/>
              <a:t>TCV</a:t>
            </a:r>
          </a:p>
          <a:p>
            <a:pPr lvl="2"/>
            <a:r>
              <a:rPr lang="en-US" sz="1600" b="1" dirty="0" smtClean="0"/>
              <a:t>JET</a:t>
            </a:r>
          </a:p>
          <a:p>
            <a:pPr lvl="2"/>
            <a:endParaRPr lang="en-US" sz="1400" dirty="0" smtClean="0"/>
          </a:p>
          <a:p>
            <a:pPr lvl="2"/>
            <a:r>
              <a:rPr lang="en-US" sz="1400" b="1" dirty="0" smtClean="0"/>
              <a:t>DTT, </a:t>
            </a:r>
            <a:r>
              <a:rPr lang="en-US" sz="1400" b="1" dirty="0"/>
              <a:t>JT60SA, etc… </a:t>
            </a:r>
            <a:endParaRPr lang="en-US" sz="1400" dirty="0" smtClean="0"/>
          </a:p>
          <a:p>
            <a:pPr marL="266700" lvl="2" indent="0">
              <a:buNone/>
            </a:pPr>
            <a:endParaRPr lang="en-US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264" y="3974851"/>
            <a:ext cx="4157071" cy="240462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474" y="871113"/>
            <a:ext cx="2044946" cy="247158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b="60503"/>
          <a:stretch/>
        </p:blipFill>
        <p:spPr>
          <a:xfrm>
            <a:off x="9575800" y="1420644"/>
            <a:ext cx="2440007" cy="16673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7646" y="2459827"/>
            <a:ext cx="50043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A7"/>
                </a:solidFill>
                <a:latin typeface="-apple-system"/>
              </a:rPr>
              <a:t>[H Yang </a:t>
            </a:r>
            <a:r>
              <a:rPr lang="fr-FR" sz="1400" i="1" dirty="0">
                <a:solidFill>
                  <a:srgbClr val="0093A7"/>
                </a:solidFill>
                <a:latin typeface="-apple-system"/>
              </a:rPr>
              <a:t>et al</a:t>
            </a:r>
            <a:r>
              <a:rPr lang="fr-FR" sz="1400" dirty="0">
                <a:solidFill>
                  <a:srgbClr val="0093A7"/>
                </a:solidFill>
                <a:latin typeface="-apple-system"/>
              </a:rPr>
              <a:t> 2023 </a:t>
            </a:r>
            <a:r>
              <a:rPr lang="fr-FR" sz="1400" i="1" dirty="0">
                <a:solidFill>
                  <a:srgbClr val="0093A7"/>
                </a:solidFill>
                <a:latin typeface="-apple-system"/>
              </a:rPr>
              <a:t>Plasma Phys. Control. Fusion</a:t>
            </a:r>
            <a:r>
              <a:rPr lang="fr-FR" sz="1400" dirty="0">
                <a:solidFill>
                  <a:srgbClr val="0093A7"/>
                </a:solidFill>
                <a:latin typeface="-apple-system"/>
              </a:rPr>
              <a:t> </a:t>
            </a:r>
            <a:r>
              <a:rPr lang="fr-FR" sz="1400" b="1" dirty="0">
                <a:solidFill>
                  <a:srgbClr val="0093A7"/>
                </a:solidFill>
                <a:latin typeface="-apple-system"/>
              </a:rPr>
              <a:t>65</a:t>
            </a:r>
            <a:r>
              <a:rPr lang="fr-FR" sz="1400" dirty="0">
                <a:solidFill>
                  <a:srgbClr val="0093A7"/>
                </a:solidFill>
                <a:latin typeface="-apple-system"/>
              </a:rPr>
              <a:t> 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125005]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911416" y="1893227"/>
            <a:ext cx="4616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400" dirty="0">
                <a:solidFill>
                  <a:srgbClr val="0093A7"/>
                </a:solidFill>
                <a:latin typeface="-apple-system"/>
              </a:rPr>
              <a:t>[H 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Yang, NME 2022; </a:t>
            </a:r>
            <a:r>
              <a:rPr lang="it-IT" sz="1400" dirty="0" smtClean="0">
                <a:solidFill>
                  <a:schemeClr val="accent5"/>
                </a:solidFill>
                <a:latin typeface="-apple-system"/>
              </a:rPr>
              <a:t>G Ciraolo,</a:t>
            </a:r>
            <a:r>
              <a:rPr lang="it-IT" sz="1400" dirty="0">
                <a:solidFill>
                  <a:schemeClr val="accent5"/>
                </a:solidFill>
                <a:latin typeface="-apple-system"/>
              </a:rPr>
              <a:t> </a:t>
            </a:r>
            <a:r>
              <a:rPr lang="it-IT" sz="1400" dirty="0" smtClean="0">
                <a:solidFill>
                  <a:schemeClr val="accent5"/>
                </a:solidFill>
                <a:latin typeface="-apple-system"/>
              </a:rPr>
              <a:t>NF 2021; </a:t>
            </a:r>
            <a:r>
              <a:rPr lang="it-IT" sz="1400" dirty="0" smtClean="0">
                <a:solidFill>
                  <a:schemeClr val="accent5"/>
                </a:solidFill>
                <a:latin typeface="-apple-system"/>
              </a:rPr>
              <a:t>A. Gallo et al, NF 2020; 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G </a:t>
            </a:r>
            <a:r>
              <a:rPr lang="fr-FR" sz="1400" dirty="0" err="1" smtClean="0">
                <a:solidFill>
                  <a:srgbClr val="0093A7"/>
                </a:solidFill>
                <a:latin typeface="-apple-system"/>
              </a:rPr>
              <a:t>Ciraolo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,</a:t>
            </a:r>
            <a:r>
              <a:rPr lang="fr-FR" sz="1400" dirty="0">
                <a:solidFill>
                  <a:srgbClr val="0093A7"/>
                </a:solidFill>
                <a:latin typeface="-apple-system"/>
              </a:rPr>
              <a:t> 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NME 2019; </a:t>
            </a:r>
            <a:r>
              <a:rPr lang="it-IT" sz="1400" dirty="0" smtClean="0">
                <a:solidFill>
                  <a:srgbClr val="0093A7"/>
                </a:solidFill>
                <a:latin typeface="-apple-system"/>
              </a:rPr>
              <a:t>K</a:t>
            </a:r>
            <a:r>
              <a:rPr lang="it-IT" sz="1400" dirty="0">
                <a:solidFill>
                  <a:srgbClr val="0093A7"/>
                </a:solidFill>
                <a:latin typeface="-apple-system"/>
              </a:rPr>
              <a:t>. Afonin </a:t>
            </a:r>
            <a:r>
              <a:rPr lang="it-IT" sz="1400" dirty="0" smtClean="0">
                <a:solidFill>
                  <a:srgbClr val="0093A7"/>
                </a:solidFill>
                <a:latin typeface="-apple-system"/>
              </a:rPr>
              <a:t>NF 2023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]</a:t>
            </a:r>
            <a:endParaRPr lang="fr-FR" sz="1400" dirty="0">
              <a:solidFill>
                <a:schemeClr val="accent5"/>
              </a:solidFill>
              <a:latin typeface="-apple-system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77646" y="2799361"/>
            <a:ext cx="537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[H </a:t>
            </a:r>
            <a:r>
              <a:rPr lang="fr-FR" sz="1400" dirty="0" err="1" smtClean="0">
                <a:solidFill>
                  <a:srgbClr val="0093A7"/>
                </a:solidFill>
                <a:latin typeface="-apple-system"/>
              </a:rPr>
              <a:t>Bufferand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 </a:t>
            </a:r>
            <a:r>
              <a:rPr lang="fr-FR" sz="1400" i="1" dirty="0" smtClean="0">
                <a:solidFill>
                  <a:srgbClr val="0093A7"/>
                </a:solidFill>
                <a:latin typeface="-apple-system"/>
              </a:rPr>
              <a:t>et al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 2022 </a:t>
            </a:r>
            <a:r>
              <a:rPr lang="fr-FR" sz="1400" i="1" dirty="0">
                <a:solidFill>
                  <a:srgbClr val="0093A7"/>
                </a:solidFill>
                <a:latin typeface="-apple-system"/>
              </a:rPr>
              <a:t>Plasma Phys. Control. Fusion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 64 055001;</a:t>
            </a:r>
          </a:p>
          <a:p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J Denis</a:t>
            </a:r>
            <a:r>
              <a:rPr lang="fr-FR" sz="1400" dirty="0">
                <a:solidFill>
                  <a:srgbClr val="0093A7"/>
                </a:solidFill>
                <a:latin typeface="-apple-system"/>
              </a:rPr>
              <a:t> </a:t>
            </a:r>
            <a:r>
              <a:rPr lang="fr-FR" sz="1400" i="1" dirty="0">
                <a:solidFill>
                  <a:srgbClr val="0093A7"/>
                </a:solidFill>
                <a:latin typeface="-apple-system"/>
              </a:rPr>
              <a:t>et </a:t>
            </a:r>
            <a:r>
              <a:rPr lang="fr-FR" sz="1400" i="1" dirty="0" smtClean="0">
                <a:solidFill>
                  <a:srgbClr val="0093A7"/>
                </a:solidFill>
                <a:latin typeface="-apple-system"/>
              </a:rPr>
              <a:t>al,</a:t>
            </a:r>
            <a:r>
              <a:rPr lang="fr-FR" sz="1400" dirty="0">
                <a:solidFill>
                  <a:srgbClr val="0093A7"/>
                </a:solidFill>
                <a:latin typeface="-apple-system"/>
              </a:rPr>
              <a:t> https://hal.science/hal-03913287</a:t>
            </a:r>
            <a:r>
              <a:rPr lang="fr-FR" sz="1400" dirty="0" smtClean="0">
                <a:solidFill>
                  <a:srgbClr val="0093A7"/>
                </a:solidFill>
                <a:latin typeface="-apple-system"/>
              </a:rPr>
              <a:t>/]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823974" y="835869"/>
            <a:ext cx="217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Radial </a:t>
            </a:r>
            <a:r>
              <a:rPr lang="fr-FR" sz="1600" dirty="0" err="1" smtClean="0"/>
              <a:t>outer</a:t>
            </a:r>
            <a:r>
              <a:rPr lang="fr-FR" sz="1600" dirty="0" smtClean="0"/>
              <a:t> </a:t>
            </a:r>
            <a:r>
              <a:rPr lang="fr-FR" sz="1600" dirty="0" err="1" smtClean="0"/>
              <a:t>midplane</a:t>
            </a:r>
            <a:r>
              <a:rPr lang="fr-FR" sz="1600" dirty="0" smtClean="0"/>
              <a:t> </a:t>
            </a:r>
            <a:r>
              <a:rPr lang="fr-FR" sz="1600" dirty="0" err="1" smtClean="0"/>
              <a:t>density</a:t>
            </a:r>
            <a:r>
              <a:rPr lang="fr-FR" sz="1600" dirty="0" smtClean="0"/>
              <a:t> profile</a:t>
            </a:r>
            <a:endParaRPr lang="fr-FR" sz="1600" dirty="0"/>
          </a:p>
        </p:txBody>
      </p:sp>
      <p:sp>
        <p:nvSpPr>
          <p:cNvPr id="24" name="ZoneTexte 23"/>
          <p:cNvSpPr txBox="1"/>
          <p:nvPr/>
        </p:nvSpPr>
        <p:spPr>
          <a:xfrm>
            <a:off x="8105684" y="3611078"/>
            <a:ext cx="2173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Outer </a:t>
            </a:r>
            <a:r>
              <a:rPr lang="fr-FR" sz="1600" dirty="0" err="1" smtClean="0"/>
              <a:t>target</a:t>
            </a:r>
            <a:r>
              <a:rPr lang="fr-FR" sz="1600" dirty="0" smtClean="0"/>
              <a:t> profiles</a:t>
            </a:r>
            <a:endParaRPr lang="fr-FR" sz="1600" dirty="0"/>
          </a:p>
        </p:txBody>
      </p:sp>
      <p:sp>
        <p:nvSpPr>
          <p:cNvPr id="12" name="Rectangle 11"/>
          <p:cNvSpPr/>
          <p:nvPr/>
        </p:nvSpPr>
        <p:spPr>
          <a:xfrm>
            <a:off x="7114309" y="718457"/>
            <a:ext cx="4901498" cy="5822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5" name="Espace réservé du contenu 6"/>
          <p:cNvSpPr>
            <a:spLocks noGrp="1"/>
          </p:cNvSpPr>
          <p:nvPr>
            <p:ph idx="1"/>
          </p:nvPr>
        </p:nvSpPr>
        <p:spPr>
          <a:xfrm>
            <a:off x="800982" y="6142371"/>
            <a:ext cx="5631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/>
              <a:t>JT60SA </a:t>
            </a:r>
            <a:r>
              <a:rPr lang="fr-FR" sz="1200" b="1" dirty="0" smtClean="0"/>
              <a:t>simulations</a:t>
            </a:r>
            <a:r>
              <a:rPr lang="fr-FR" sz="1200" dirty="0" smtClean="0"/>
              <a:t>: </a:t>
            </a:r>
            <a:r>
              <a:rPr lang="en-US" sz="1200" dirty="0" smtClean="0"/>
              <a:t>2D </a:t>
            </a:r>
            <a:r>
              <a:rPr lang="en-US" sz="1200" dirty="0"/>
              <a:t>plot of Carbon density </a:t>
            </a:r>
            <a:r>
              <a:rPr lang="en-US" sz="1200" dirty="0" smtClean="0"/>
              <a:t>in </a:t>
            </a:r>
            <a:r>
              <a:rPr lang="en-US" sz="1200" dirty="0"/>
              <a:t>the case with </a:t>
            </a:r>
            <a:r>
              <a:rPr lang="en-US" sz="1200" dirty="0" err="1"/>
              <a:t>Pedge</a:t>
            </a:r>
            <a:r>
              <a:rPr lang="en-US" sz="1200" dirty="0"/>
              <a:t> = 15MW without seeding (left side) </a:t>
            </a:r>
            <a:r>
              <a:rPr lang="en-US" sz="1200" dirty="0" smtClean="0"/>
              <a:t>and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/>
              <a:t>Neon</a:t>
            </a:r>
            <a:r>
              <a:rPr lang="fr-FR" sz="1200" dirty="0"/>
              <a:t> injection </a:t>
            </a:r>
            <a:r>
              <a:rPr lang="fr-FR" sz="1200" dirty="0" smtClean="0"/>
              <a:t>(</a:t>
            </a:r>
            <a:r>
              <a:rPr lang="fr-FR" sz="1200" dirty="0"/>
              <a:t>central plot). The </a:t>
            </a:r>
            <a:r>
              <a:rPr lang="fr-FR" sz="1200" dirty="0" err="1"/>
              <a:t>corresponding</a:t>
            </a:r>
            <a:r>
              <a:rPr lang="fr-FR" sz="1200" dirty="0"/>
              <a:t> </a:t>
            </a:r>
            <a:r>
              <a:rPr lang="fr-FR" sz="1200" dirty="0" err="1"/>
              <a:t>Neon</a:t>
            </a:r>
            <a:r>
              <a:rPr lang="fr-FR" sz="1200" dirty="0"/>
              <a:t> </a:t>
            </a:r>
            <a:r>
              <a:rPr lang="fr-FR" sz="1200" dirty="0" err="1"/>
              <a:t>density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 smtClean="0"/>
              <a:t>shown</a:t>
            </a:r>
            <a:r>
              <a:rPr lang="fr-FR" sz="1200" dirty="0" smtClean="0"/>
              <a:t> </a:t>
            </a:r>
            <a:r>
              <a:rPr lang="en-US" sz="1200" dirty="0" smtClean="0"/>
              <a:t>on </a:t>
            </a:r>
            <a:r>
              <a:rPr lang="en-US" sz="1200" dirty="0"/>
              <a:t>the right side. </a:t>
            </a:r>
            <a:endParaRPr lang="fr-FR" sz="12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140" y="117019"/>
            <a:ext cx="1807953" cy="5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ca8afcd8eb_0_3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Comparison of Fluid Model with ERO 2.0.</a:t>
            </a:r>
            <a:endParaRPr/>
          </a:p>
        </p:txBody>
      </p:sp>
      <p:pic>
        <p:nvPicPr>
          <p:cNvPr id="519" name="Google Shape;519;g2ca8afcd8eb_0_3"/>
          <p:cNvPicPr preferRelativeResize="0"/>
          <p:nvPr/>
        </p:nvPicPr>
        <p:blipFill rotWithShape="1">
          <a:blip r:embed="rId3">
            <a:alphaModFix/>
          </a:blip>
          <a:srcRect t="3850" r="1989" b="16098"/>
          <a:stretch/>
        </p:blipFill>
        <p:spPr>
          <a:xfrm>
            <a:off x="731850" y="3536475"/>
            <a:ext cx="4512375" cy="31706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0" name="Google Shape;520;g2ca8afcd8eb_0_3"/>
          <p:cNvSpPr txBox="1"/>
          <p:nvPr/>
        </p:nvSpPr>
        <p:spPr>
          <a:xfrm>
            <a:off x="740125" y="561525"/>
            <a:ext cx="11068800" cy="2565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 Setup: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fr-FR" sz="19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Background:</a:t>
            </a:r>
            <a:r>
              <a:rPr lang="fr-FR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2.5 MW</a:t>
            </a:r>
            <a:r>
              <a:rPr lang="fr-FR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WEST geometry, </a:t>
            </a:r>
            <a:r>
              <a:rPr lang="fr-FR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Te_SP ~ 70 eV =&gt; E_0 ~ 250 eV</a:t>
            </a:r>
            <a:r>
              <a:rPr lang="fr-FR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&gt;              (216 eV)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 to W30+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solved in SOLEDGE-3X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=&gt; Number determined by calculating coronal equilibrium.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●"/>
            </a:pP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Parameters kept constant between SOLEDGE-3X and ERO 2.0: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Zero flux through core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BC.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Fixed incidence angle of </a:t>
            </a: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 degrees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○"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Eckstein-Rosales formula</a:t>
            </a:r>
            <a:r>
              <a:rPr lang="fr-FR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(ERO 2.0. uses TRIM by default).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1" name="Google Shape;521;g2ca8afcd8eb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4350" y="998000"/>
            <a:ext cx="686250" cy="2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2ca8afcd8eb_0_3"/>
          <p:cNvPicPr preferRelativeResize="0"/>
          <p:nvPr/>
        </p:nvPicPr>
        <p:blipFill rotWithShape="1">
          <a:blip r:embed="rId5">
            <a:alphaModFix/>
          </a:blip>
          <a:srcRect l="3716" t="6314" r="8840"/>
          <a:stretch/>
        </p:blipFill>
        <p:spPr>
          <a:xfrm>
            <a:off x="6606975" y="3392475"/>
            <a:ext cx="4219699" cy="33908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23" name="Google Shape;523;g2ca8afcd8eb_0_3"/>
          <p:cNvCxnSpPr/>
          <p:nvPr/>
        </p:nvCxnSpPr>
        <p:spPr>
          <a:xfrm rot="10800000" flipH="1">
            <a:off x="9226550" y="5185725"/>
            <a:ext cx="5400" cy="1206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24" name="Google Shape;524;g2ca8afcd8eb_0_3"/>
          <p:cNvSpPr txBox="1"/>
          <p:nvPr/>
        </p:nvSpPr>
        <p:spPr>
          <a:xfrm>
            <a:off x="9231150" y="5545250"/>
            <a:ext cx="1499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Max T_e in edge</a:t>
            </a:r>
            <a:endParaRPr sz="16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5" name="Google Shape;525;g2ca8afcd8eb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2ca8afcd8eb_0_3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120" y="28200"/>
            <a:ext cx="1761094" cy="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c8ad4141a2_0_12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 sz="2600"/>
              <a:t>Comparison of Fluid Model with ERO 2.0. : Sources</a:t>
            </a:r>
            <a:endParaRPr sz="2600"/>
          </a:p>
        </p:txBody>
      </p:sp>
      <p:sp>
        <p:nvSpPr>
          <p:cNvPr id="532" name="Google Shape;532;g2c8ad4141a2_0_12"/>
          <p:cNvSpPr txBox="1"/>
          <p:nvPr/>
        </p:nvSpPr>
        <p:spPr>
          <a:xfrm rot="-5400000">
            <a:off x="-519676" y="2514363"/>
            <a:ext cx="2548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SOLEDGE-3X</a:t>
            </a:r>
            <a:endParaRPr sz="24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3" name="Google Shape;533;g2c8ad4141a2_0_12"/>
          <p:cNvSpPr txBox="1"/>
          <p:nvPr/>
        </p:nvSpPr>
        <p:spPr>
          <a:xfrm rot="-5400000">
            <a:off x="6176825" y="2495423"/>
            <a:ext cx="1628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</a:t>
            </a:r>
            <a:endParaRPr sz="24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4" name="Google Shape;534;g2c8ad4141a2_0_12"/>
          <p:cNvSpPr txBox="1"/>
          <p:nvPr/>
        </p:nvSpPr>
        <p:spPr>
          <a:xfrm>
            <a:off x="3762375" y="5238950"/>
            <a:ext cx="5088600" cy="4617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agreement at OSP, underestimation at ISP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5" name="Google Shape;535;g2c8ad4141a2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5498" y="561575"/>
            <a:ext cx="2653474" cy="600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6" name="Google Shape;536;g2c8ad4141a2_0_12"/>
          <p:cNvPicPr preferRelativeResize="0"/>
          <p:nvPr/>
        </p:nvPicPr>
        <p:blipFill rotWithShape="1">
          <a:blip r:embed="rId4">
            <a:alphaModFix/>
          </a:blip>
          <a:srcRect l="3018" t="6620" r="8984"/>
          <a:stretch/>
        </p:blipFill>
        <p:spPr>
          <a:xfrm>
            <a:off x="1202025" y="1215625"/>
            <a:ext cx="4883776" cy="38868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7" name="Google Shape;537;g2c8ad4141a2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8225" y="1161875"/>
            <a:ext cx="4796907" cy="3597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8" name="Google Shape;538;g2c8ad4141a2_0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200" y="6005450"/>
            <a:ext cx="3009151" cy="4040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9" name="Google Shape;539;g2c8ad4141a2_0_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8350" y="5929250"/>
            <a:ext cx="3362665" cy="4040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0" name="Google Shape;540;g2c8ad4141a2_0_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2c8ad4141a2_0_1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29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c9e59a31d3_0_3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 sz="2600"/>
              <a:t>Comparison of Fluid Model with ERO 2.0. : Sources</a:t>
            </a:r>
            <a:endParaRPr sz="2600"/>
          </a:p>
        </p:txBody>
      </p:sp>
      <p:pic>
        <p:nvPicPr>
          <p:cNvPr id="547" name="Google Shape;547;g2c9e59a31d3_0_3"/>
          <p:cNvPicPr preferRelativeResize="0"/>
          <p:nvPr/>
        </p:nvPicPr>
        <p:blipFill rotWithShape="1">
          <a:blip r:embed="rId3">
            <a:alphaModFix/>
          </a:blip>
          <a:srcRect t="6655" r="7518"/>
          <a:stretch/>
        </p:blipFill>
        <p:spPr>
          <a:xfrm>
            <a:off x="1169600" y="1262075"/>
            <a:ext cx="4315613" cy="32670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8" name="Google Shape;548;g2c9e59a31d3_0_3"/>
          <p:cNvSpPr txBox="1"/>
          <p:nvPr/>
        </p:nvSpPr>
        <p:spPr>
          <a:xfrm rot="-5400000">
            <a:off x="-519676" y="2514363"/>
            <a:ext cx="2548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SOLEDGE-3X</a:t>
            </a:r>
            <a:endParaRPr sz="24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9" name="Google Shape;549;g2c9e59a31d3_0_3"/>
          <p:cNvSpPr txBox="1"/>
          <p:nvPr/>
        </p:nvSpPr>
        <p:spPr>
          <a:xfrm rot="-5400000">
            <a:off x="6176825" y="2495423"/>
            <a:ext cx="1628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</a:t>
            </a:r>
            <a:endParaRPr sz="24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0" name="Google Shape;550;g2c9e59a31d3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8225" y="1033475"/>
            <a:ext cx="4616300" cy="34622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1" name="Google Shape;551;g2c9e59a31d3_0_3"/>
          <p:cNvSpPr txBox="1"/>
          <p:nvPr/>
        </p:nvSpPr>
        <p:spPr>
          <a:xfrm>
            <a:off x="1169600" y="5229875"/>
            <a:ext cx="9924300" cy="12498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Possible Sources of Difference: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 formulae for incident energies.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Underestimation of non-redeposited fraction from Groth-Tskhakaya formulation.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Self-sputtering due to redeposited W not handled correctly in SOLEDGE-3X currently.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2" name="Google Shape;552;g2c9e59a31d3_0_3"/>
          <p:cNvSpPr txBox="1"/>
          <p:nvPr/>
        </p:nvSpPr>
        <p:spPr>
          <a:xfrm>
            <a:off x="3762375" y="4629350"/>
            <a:ext cx="5088600" cy="4617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Good agreement at OSP, underestimation at ISP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3" name="Google Shape;553;g2c9e59a31d3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5498" y="561575"/>
            <a:ext cx="2653474" cy="600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4" name="Google Shape;554;g2c9e59a31d3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g2c9e59a31d3_0_3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5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c74417265b_0_119"/>
          <p:cNvSpPr txBox="1"/>
          <p:nvPr/>
        </p:nvSpPr>
        <p:spPr>
          <a:xfrm>
            <a:off x="1320450" y="477425"/>
            <a:ext cx="4224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SOLEDGE-3X</a:t>
            </a:r>
            <a:endParaRPr sz="2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1" name="Google Shape;561;g2c74417265b_0_119"/>
          <p:cNvSpPr txBox="1"/>
          <p:nvPr/>
        </p:nvSpPr>
        <p:spPr>
          <a:xfrm>
            <a:off x="7380975" y="507850"/>
            <a:ext cx="4224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</a:t>
            </a:r>
            <a:endParaRPr sz="2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2" name="Google Shape;562;g2c74417265b_0_119"/>
          <p:cNvPicPr preferRelativeResize="0"/>
          <p:nvPr/>
        </p:nvPicPr>
        <p:blipFill rotWithShape="1">
          <a:blip r:embed="rId3">
            <a:alphaModFix/>
          </a:blip>
          <a:srcRect l="17866" t="4716" r="10836"/>
          <a:stretch/>
        </p:blipFill>
        <p:spPr>
          <a:xfrm>
            <a:off x="608200" y="920750"/>
            <a:ext cx="5163526" cy="5175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3" name="Google Shape;563;g2c74417265b_0_119"/>
          <p:cNvCxnSpPr>
            <a:endCxn id="564" idx="2"/>
          </p:cNvCxnSpPr>
          <p:nvPr/>
        </p:nvCxnSpPr>
        <p:spPr>
          <a:xfrm rot="10800000" flipH="1">
            <a:off x="2442450" y="1865225"/>
            <a:ext cx="22500" cy="178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565" name="Google Shape;565;g2c74417265b_0_119"/>
          <p:cNvCxnSpPr>
            <a:endCxn id="564" idx="2"/>
          </p:cNvCxnSpPr>
          <p:nvPr/>
        </p:nvCxnSpPr>
        <p:spPr>
          <a:xfrm rot="10800000">
            <a:off x="2464950" y="1865225"/>
            <a:ext cx="1452600" cy="94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566" name="Google Shape;566;g2c74417265b_0_119"/>
          <p:cNvCxnSpPr>
            <a:endCxn id="567" idx="0"/>
          </p:cNvCxnSpPr>
          <p:nvPr/>
        </p:nvCxnSpPr>
        <p:spPr>
          <a:xfrm>
            <a:off x="3447700" y="4610575"/>
            <a:ext cx="726000" cy="139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564" name="Google Shape;564;g2c74417265b_0_119"/>
          <p:cNvSpPr txBox="1"/>
          <p:nvPr/>
        </p:nvSpPr>
        <p:spPr>
          <a:xfrm>
            <a:off x="1624200" y="1527125"/>
            <a:ext cx="1681500" cy="338100"/>
          </a:xfrm>
          <a:prstGeom prst="rect">
            <a:avLst/>
          </a:prstGeom>
          <a:solidFill>
            <a:srgbClr val="CDCE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 Accumulation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7" name="Google Shape;567;g2c74417265b_0_119"/>
          <p:cNvSpPr txBox="1"/>
          <p:nvPr/>
        </p:nvSpPr>
        <p:spPr>
          <a:xfrm>
            <a:off x="3332950" y="6001975"/>
            <a:ext cx="1681500" cy="338100"/>
          </a:xfrm>
          <a:prstGeom prst="rect">
            <a:avLst/>
          </a:prstGeom>
          <a:solidFill>
            <a:srgbClr val="CDCE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Baffle Deposition</a:t>
            </a:r>
            <a:endParaRPr sz="16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8" name="Google Shape;568;g2c74417265b_0_119"/>
          <p:cNvSpPr txBox="1"/>
          <p:nvPr/>
        </p:nvSpPr>
        <p:spPr>
          <a:xfrm>
            <a:off x="6690875" y="6001975"/>
            <a:ext cx="4658100" cy="461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SEAD? Bohm Condition? Thermal Forces?</a:t>
            </a:r>
            <a:endParaRPr sz="18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9" name="Google Shape;569;g2c74417265b_0_119"/>
          <p:cNvPicPr preferRelativeResize="0"/>
          <p:nvPr/>
        </p:nvPicPr>
        <p:blipFill rotWithShape="1">
          <a:blip r:embed="rId4">
            <a:alphaModFix/>
          </a:blip>
          <a:srcRect l="21413" t="7680" r="23282"/>
          <a:stretch/>
        </p:blipFill>
        <p:spPr>
          <a:xfrm>
            <a:off x="6313257" y="1391700"/>
            <a:ext cx="4725294" cy="45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2c74417265b_0_119"/>
          <p:cNvPicPr preferRelativeResize="0"/>
          <p:nvPr/>
        </p:nvPicPr>
        <p:blipFill rotWithShape="1">
          <a:blip r:embed="rId5">
            <a:alphaModFix/>
          </a:blip>
          <a:srcRect l="34759" t="4589" r="43494" b="88321"/>
          <a:stretch/>
        </p:blipFill>
        <p:spPr>
          <a:xfrm>
            <a:off x="7610575" y="1049075"/>
            <a:ext cx="1536550" cy="375701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2c74417265b_0_119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 sz="2600"/>
              <a:t>Comparison of Fluid Model with ERO 2.0. : Transport</a:t>
            </a:r>
            <a:endParaRPr sz="2600"/>
          </a:p>
        </p:txBody>
      </p:sp>
      <p:pic>
        <p:nvPicPr>
          <p:cNvPr id="572" name="Google Shape;572;g2c74417265b_0_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g2c74417265b_0_119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89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c74417265b_0_150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Integrated Modelling: Preliminary Results</a:t>
            </a:r>
            <a:endParaRPr/>
          </a:p>
        </p:txBody>
      </p:sp>
      <p:sp>
        <p:nvSpPr>
          <p:cNvPr id="579" name="Google Shape;579;g2c74417265b_0_150"/>
          <p:cNvSpPr txBox="1"/>
          <p:nvPr/>
        </p:nvSpPr>
        <p:spPr>
          <a:xfrm>
            <a:off x="357000" y="561525"/>
            <a:ext cx="11261400" cy="16134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 Setup and Goals:</a:t>
            </a:r>
            <a:endParaRPr sz="1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Background: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MW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 and v_pinch set to get similar values in core to WEST.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Simulations run with </a:t>
            </a: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D,O,W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diff wall compositions, </a:t>
            </a: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E_sb = 2.67eV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[1]. </a:t>
            </a: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self-sputtering.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Core profiles not correct shape.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0" name="Google Shape;580;g2c74417265b_0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1325" y="1827762"/>
            <a:ext cx="5943158" cy="3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2c74417265b_0_150"/>
          <p:cNvPicPr preferRelativeResize="0"/>
          <p:nvPr/>
        </p:nvPicPr>
        <p:blipFill rotWithShape="1">
          <a:blip r:embed="rId4">
            <a:alphaModFix/>
          </a:blip>
          <a:srcRect t="6707" r="6985"/>
          <a:stretch/>
        </p:blipFill>
        <p:spPr>
          <a:xfrm>
            <a:off x="6900400" y="2596458"/>
            <a:ext cx="5058726" cy="3805392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2c74417265b_0_150"/>
          <p:cNvSpPr txBox="1"/>
          <p:nvPr/>
        </p:nvSpPr>
        <p:spPr>
          <a:xfrm>
            <a:off x="9838150" y="6331900"/>
            <a:ext cx="22734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Gusev et al., 1999</a:t>
            </a:r>
            <a:endParaRPr sz="1300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3" name="Google Shape;583;g2c74417265b_0_150"/>
          <p:cNvPicPr preferRelativeResize="0"/>
          <p:nvPr/>
        </p:nvPicPr>
        <p:blipFill rotWithShape="1">
          <a:blip r:embed="rId5">
            <a:alphaModFix/>
          </a:blip>
          <a:srcRect l="23103" t="5247" r="23103" b="14276"/>
          <a:stretch/>
        </p:blipFill>
        <p:spPr>
          <a:xfrm>
            <a:off x="2125450" y="2285575"/>
            <a:ext cx="3107625" cy="44690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4" name="Google Shape;584;g2c74417265b_0_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943" y="3666449"/>
            <a:ext cx="1337078" cy="178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2c74417265b_0_150"/>
          <p:cNvPicPr preferRelativeResize="0"/>
          <p:nvPr/>
        </p:nvPicPr>
        <p:blipFill rotWithShape="1">
          <a:blip r:embed="rId7">
            <a:alphaModFix/>
          </a:blip>
          <a:srcRect l="48925" t="12960" r="26089" b="80679"/>
          <a:stretch/>
        </p:blipFill>
        <p:spPr>
          <a:xfrm>
            <a:off x="2266919" y="2913407"/>
            <a:ext cx="1070454" cy="228336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2c74417265b_0_150"/>
          <p:cNvSpPr txBox="1"/>
          <p:nvPr/>
        </p:nvSpPr>
        <p:spPr>
          <a:xfrm>
            <a:off x="7546200" y="2285575"/>
            <a:ext cx="4224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 Temperature (eV)</a:t>
            </a:r>
            <a:endParaRPr sz="2000" i="0" u="sng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7" name="Google Shape;587;g2c74417265b_0_1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2c74417265b_0_15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763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c9e59a31d3_0_16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Integrated Modelling: Preliminary Results</a:t>
            </a:r>
            <a:endParaRPr/>
          </a:p>
        </p:txBody>
      </p:sp>
      <p:pic>
        <p:nvPicPr>
          <p:cNvPr id="594" name="Google Shape;594;g2c9e59a31d3_0_16"/>
          <p:cNvPicPr preferRelativeResize="0"/>
          <p:nvPr/>
        </p:nvPicPr>
        <p:blipFill rotWithShape="1">
          <a:blip r:embed="rId3">
            <a:alphaModFix/>
          </a:blip>
          <a:srcRect t="5294" r="7080"/>
          <a:stretch/>
        </p:blipFill>
        <p:spPr>
          <a:xfrm>
            <a:off x="6645050" y="2627925"/>
            <a:ext cx="5482749" cy="38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2c9e59a31d3_0_16"/>
          <p:cNvSpPr txBox="1"/>
          <p:nvPr/>
        </p:nvSpPr>
        <p:spPr>
          <a:xfrm>
            <a:off x="9838150" y="6331900"/>
            <a:ext cx="22734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Gusev et al., 1999</a:t>
            </a:r>
            <a:endParaRPr sz="1300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6" name="Google Shape;596;g2c9e59a31d3_0_16"/>
          <p:cNvSpPr txBox="1"/>
          <p:nvPr/>
        </p:nvSpPr>
        <p:spPr>
          <a:xfrm>
            <a:off x="357000" y="561525"/>
            <a:ext cx="11261400" cy="16134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 Setup and Goals:</a:t>
            </a:r>
            <a:endParaRPr sz="1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Background: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MW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 and v_pinch set to get similar values in core to WEST.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Simulations run with </a:t>
            </a: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D,O,W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with diff wall compositions, </a:t>
            </a: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E_sb = 2.67eV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[1]. </a:t>
            </a: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self-sputtering.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Core profiles not correct shape =&gt; might be </a:t>
            </a: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underestimating</a:t>
            </a: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power radiated.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7" name="Google Shape;597;g2c9e59a31d3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1325" y="1827762"/>
            <a:ext cx="5943158" cy="3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2c9e59a31d3_0_16"/>
          <p:cNvSpPr txBox="1"/>
          <p:nvPr/>
        </p:nvSpPr>
        <p:spPr>
          <a:xfrm>
            <a:off x="7443650" y="2285575"/>
            <a:ext cx="4224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 Density (m^-3)</a:t>
            </a:r>
            <a:endParaRPr sz="2000" i="0" u="sng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99" name="Google Shape;599;g2c9e59a31d3_0_16"/>
          <p:cNvPicPr preferRelativeResize="0"/>
          <p:nvPr/>
        </p:nvPicPr>
        <p:blipFill rotWithShape="1">
          <a:blip r:embed="rId5">
            <a:alphaModFix/>
          </a:blip>
          <a:srcRect l="23103" t="5247" r="23103" b="14276"/>
          <a:stretch/>
        </p:blipFill>
        <p:spPr>
          <a:xfrm>
            <a:off x="2125450" y="2285575"/>
            <a:ext cx="3107625" cy="44690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0" name="Google Shape;600;g2c9e59a31d3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943" y="3666449"/>
            <a:ext cx="1337078" cy="178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2c9e59a31d3_0_16"/>
          <p:cNvPicPr preferRelativeResize="0"/>
          <p:nvPr/>
        </p:nvPicPr>
        <p:blipFill rotWithShape="1">
          <a:blip r:embed="rId7">
            <a:alphaModFix/>
          </a:blip>
          <a:srcRect l="48925" t="12960" r="26089" b="80679"/>
          <a:stretch/>
        </p:blipFill>
        <p:spPr>
          <a:xfrm>
            <a:off x="2266919" y="2913407"/>
            <a:ext cx="1070454" cy="22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2c9e59a31d3_0_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g2c9e59a31d3_0_16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c85cbf7a0c_0_48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r>
              <a:rPr lang="fr-FR"/>
              <a:t>Integrated Modelling: 50% O, 50% 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endParaRPr/>
          </a:p>
        </p:txBody>
      </p:sp>
      <p:sp>
        <p:nvSpPr>
          <p:cNvPr id="609" name="Google Shape;609;g2c85cbf7a0c_0_48"/>
          <p:cNvSpPr txBox="1"/>
          <p:nvPr/>
        </p:nvSpPr>
        <p:spPr>
          <a:xfrm>
            <a:off x="864300" y="676400"/>
            <a:ext cx="7976100" cy="5355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N_W ~ 7.5e16 (0.04%), N_O ~ 2e17 (0.09%), P_rad ~ 0.88 MW (24%) 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10" name="Google Shape;610;g2c85cbf7a0c_0_48"/>
          <p:cNvPicPr preferRelativeResize="0"/>
          <p:nvPr/>
        </p:nvPicPr>
        <p:blipFill rotWithShape="1">
          <a:blip r:embed="rId3">
            <a:alphaModFix/>
          </a:blip>
          <a:srcRect l="17774" t="6507" r="11384"/>
          <a:stretch/>
        </p:blipFill>
        <p:spPr>
          <a:xfrm>
            <a:off x="628775" y="1460850"/>
            <a:ext cx="5120675" cy="506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2c85cbf7a0c_0_48"/>
          <p:cNvPicPr preferRelativeResize="0"/>
          <p:nvPr/>
        </p:nvPicPr>
        <p:blipFill rotWithShape="1">
          <a:blip r:embed="rId4">
            <a:alphaModFix/>
          </a:blip>
          <a:srcRect l="17930" t="4843" r="11864"/>
          <a:stretch/>
        </p:blipFill>
        <p:spPr>
          <a:xfrm>
            <a:off x="5866325" y="1390400"/>
            <a:ext cx="4922749" cy="5004374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2c85cbf7a0c_0_48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36</a:t>
            </a:fld>
            <a:endParaRPr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70" y="6241949"/>
            <a:ext cx="1761094" cy="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c78548d6c0_0_15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Conclusions and Outlook</a:t>
            </a:r>
            <a:endParaRPr/>
          </a:p>
        </p:txBody>
      </p:sp>
      <p:sp>
        <p:nvSpPr>
          <p:cNvPr id="619" name="Google Shape;619;g2c78548d6c0_0_15"/>
          <p:cNvSpPr txBox="1">
            <a:spLocks noGrp="1"/>
          </p:cNvSpPr>
          <p:nvPr>
            <p:ph type="body" idx="1"/>
          </p:nvPr>
        </p:nvSpPr>
        <p:spPr>
          <a:xfrm>
            <a:off x="731838" y="609601"/>
            <a:ext cx="10728300" cy="5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 b="1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Integrated Modelling Results</a:t>
            </a:r>
            <a:endParaRPr sz="2000" b="1" u="sng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147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Font typeface="Times New Roman"/>
              <a:buChar char="●"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Good match for gross/net sources at OSP, differences at ISP possibly due to differences in incident energy formulae or redeposition sputtering.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1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Font typeface="Times New Roman"/>
              <a:buChar char="●"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Feedback on main plasma seen in integrated modelling case with 4 MW input power.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 b="1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Sputtering and Redeposition Modelling</a:t>
            </a:r>
            <a:endParaRPr sz="2000" b="1" u="sng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147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Font typeface="Times New Roman"/>
              <a:buChar char="●"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Better fit formula for gross yield to better capture behaviour around threshold energy. </a:t>
            </a:r>
            <a:r>
              <a:rPr lang="fr-FR" baseline="30000">
                <a:latin typeface="Times New Roman"/>
                <a:ea typeface="Times New Roman"/>
                <a:cs typeface="Times New Roman"/>
                <a:sym typeface="Times New Roman"/>
              </a:rPr>
              <a:t>[1]</a:t>
            </a:r>
            <a:endParaRPr baseline="30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1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Font typeface="Times New Roman"/>
              <a:buChar char="●"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Better model needed for redeposition =&gt; Model created recently by L. Cappelli, WIP to understand and integrate it into SOLEDGE.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1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Font typeface="Times New Roman"/>
              <a:buChar char="●"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Current model for energy of redeposited particles is wrong =&gt; overestimates energy and hence yields.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 b="1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Core Transport</a:t>
            </a:r>
            <a:endParaRPr sz="2000" b="1" u="sng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1470" algn="l" rtl="0">
              <a:spcBef>
                <a:spcPts val="500"/>
              </a:spcBef>
              <a:spcAft>
                <a:spcPts val="0"/>
              </a:spcAft>
              <a:buSzPts val="1620"/>
              <a:buFont typeface="Times New Roman"/>
              <a:buChar char="●"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For main ion profiles, need to either use diffusion/velocity map, or model for diffusion coefficients to get better match with experiment.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1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Font typeface="Times New Roman"/>
              <a:buChar char="●"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For impurities, need to add in neoclassical effects dependent on main ion gradient </a:t>
            </a:r>
            <a:r>
              <a:rPr lang="fr-FR" baseline="30000">
                <a:latin typeface="Times New Roman"/>
                <a:ea typeface="Times New Roman"/>
                <a:cs typeface="Times New Roman"/>
                <a:sym typeface="Times New Roman"/>
              </a:rPr>
              <a:t>[2]</a:t>
            </a: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None/>
            </a:pPr>
            <a:r>
              <a:rPr lang="fr-FR" sz="2000" b="1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Experiments to Model</a:t>
            </a:r>
            <a:endParaRPr sz="2000" b="1" u="sng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147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Font typeface="Times New Roman"/>
              <a:buChar char="●"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Limiter experiment in WEST by P. Manas to evaluate W contamination during startup.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1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Font typeface="Times New Roman"/>
              <a:buChar char="●"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Impurity sources experiment by A. Grosjean to evaluate sources at both lower and upper divertors.</a:t>
            </a:r>
            <a:endParaRPr sz="2008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None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																	</a:t>
            </a:r>
            <a:r>
              <a:rPr lang="fr-FR" sz="1600" i="1">
                <a:latin typeface="Times New Roman"/>
                <a:ea typeface="Times New Roman"/>
                <a:cs typeface="Times New Roman"/>
                <a:sym typeface="Times New Roman"/>
              </a:rPr>
              <a:t>[1] Eckstein and Preuss (2003)</a:t>
            </a:r>
            <a:endParaRPr sz="16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20"/>
              <a:buNone/>
            </a:pPr>
            <a:r>
              <a:rPr lang="fr-FR" sz="1600" i="1">
                <a:latin typeface="Times New Roman"/>
                <a:ea typeface="Times New Roman"/>
                <a:cs typeface="Times New Roman"/>
                <a:sym typeface="Times New Roman"/>
              </a:rPr>
              <a:t>																	[2] D. Fajardo et al. (2023)</a:t>
            </a:r>
            <a:endParaRPr sz="16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1" name="Google Shape;621;g2c78548d6c0_0_15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37</a:t>
            </a:fld>
            <a:endParaRPr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" y="6255162"/>
            <a:ext cx="1761094" cy="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c9113d3bbd_0_17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 u="sng"/>
              <a:t>References</a:t>
            </a:r>
            <a:endParaRPr u="sng"/>
          </a:p>
        </p:txBody>
      </p:sp>
      <p:sp>
        <p:nvSpPr>
          <p:cNvPr id="627" name="Google Shape;627;g2c9113d3bbd_0_17"/>
          <p:cNvSpPr txBox="1">
            <a:spLocks noGrp="1"/>
          </p:cNvSpPr>
          <p:nvPr>
            <p:ph type="body" idx="1"/>
          </p:nvPr>
        </p:nvSpPr>
        <p:spPr>
          <a:xfrm>
            <a:off x="808038" y="838201"/>
            <a:ext cx="10728300" cy="5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García-Rosales, W. Eckstein, and J. Roth, “Revised Formulae for Sputtering Data,” </a:t>
            </a:r>
            <a:r>
              <a:rPr lang="fr-FR" sz="14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 of Nuclear Materials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218, no. 1 (January 1, 1995): 8–17, accessed June 6, 2023,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https://www.sciencedirect.com/science/article/pii/0022311594003769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Eckstein, Sputtering Data (International Atomic Energy Agency (IAEA): IAEA, 1993),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https://pure.mpg.de/rest/items/item_2131245_1/component/file_2131244/content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Y. Yamamura and Shigeru Shindo, “An Empirical Formula for Angular Dependence of Sputtering Yields,” </a:t>
            </a:r>
            <a:r>
              <a:rPr lang="fr-FR" sz="14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Radiation Effects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80, no. 1–2 (1984): 57–72, accessed August 21, 2023, </a:t>
            </a:r>
            <a:r>
              <a:rPr lang="fr-FR" sz="140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http://www.tandfonline.com/doi/abs/10.1080/00337578408222489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Eckstein, </a:t>
            </a:r>
            <a:r>
              <a:rPr lang="fr-FR" sz="14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Sputtering by Particle Bombardment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2007,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https://www-eng.lbl.gov/~dleitner/USPAS_2016_Fundamental_Of_Ion_Sources/Reference%20Material/Sputtering/Eckstein_Sputtering_Springer2007.pdf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M. I. Gusev et al., “Sputtering of Tungsten, Tungsten Oxide, and Tungsten-Carbon Mixed Layers by Deuterium Ions in the Threshold Energy Region,” </a:t>
            </a:r>
            <a:r>
              <a:rPr lang="fr-FR" sz="14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Technical Physics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44, no. 9 (1999): 1123–1127, accessed November 17, 2023,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http://link.springer.com/10.1134/1.1259485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 Tskhakaya and M. Groth, “Modelling of Tungsten Re-Deposition Coefficient,” </a:t>
            </a:r>
            <a:r>
              <a:rPr lang="fr-FR" sz="14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Journal of Nuclear Materials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463 (2015): 624–628, accessed September 8, 2023,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https://linkinghub.elsevier.com/retrieve/pii/S0022311514007703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H. Bufferand et al., “Numerical Modelling for Divertor Design of the WEST Device with a Focus on Plasma–Wall Interactions,” </a:t>
            </a:r>
            <a:r>
              <a:rPr lang="fr-FR" sz="14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 Fusion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55, no. 5 (May 1, 2015): 053025, accessed August 8, 2023,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/>
              </a:rPr>
              <a:t>https://iopscience.iop.org/article/10.1088/0029-5515/55/5/053025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L. Cappelli et al., “Study of the Erosion and Redeposition of W Considering the Kinetic Energy Distribution of Incident Ions through a Semi-Analytical Model,” </a:t>
            </a:r>
            <a:r>
              <a:rPr lang="fr-FR" sz="14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Plasma Physics and Controlled Fusion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65, no. 9 (July 2023): 095001, accessed July 28, 2023,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/>
              </a:rPr>
              <a:t>https://dx.doi.org/10.1088/1361-6587/ace282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Artaud et al., “METIS: A Fast Integrated Tokamak Modelling Tool for scenario Design” (2018): 50, accessed June 9, 2023,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/>
              </a:rPr>
              <a:t>https://hal-cea.archives-ouvertes.fr/cea-01873853/document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R. Zagórski, R.I. Ivanova-Stanik, and R. Stankiewicz, “Simulations with the COREDIV Code of DEMO Discharges,” </a:t>
            </a:r>
            <a:r>
              <a:rPr lang="fr-FR" sz="14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 Fusion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53, no. 7 (July 1, 2013): 073030, accessed June 8, 2023,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/>
              </a:rPr>
              <a:t>https://iopscience.iop.org/article/10.1088/0029-5515/53/7/073030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 Fajardo et al., “Analytical Model for the Combined Effects of Rotation and Collisionality on Neoclassical Impurity Transport,” </a:t>
            </a:r>
            <a:r>
              <a:rPr lang="fr-FR" sz="14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Plasma Physics and Controlled Fusion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65, no. 3 (March 1, 2023): 035021, accessed January 4, 2024, </a:t>
            </a:r>
            <a:r>
              <a:rPr lang="fr-FR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/>
              </a:rPr>
              <a:t>https://iopscience.iop.org/article/10.1088/1361-6587/acb0fc</a:t>
            </a:r>
            <a:r>
              <a:rPr lang="fr-FR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9" name="Google Shape;629;g2c9113d3bbd_0_17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38</a:t>
            </a:fld>
            <a:endParaRPr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8" y="6255162"/>
            <a:ext cx="1761094" cy="5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c964a7650d_0_30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Groth-Tskhakaya Model</a:t>
            </a:r>
            <a:endParaRPr/>
          </a:p>
        </p:txBody>
      </p:sp>
      <p:pic>
        <p:nvPicPr>
          <p:cNvPr id="635" name="Google Shape;635;g2c964a7650d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3886" y="737900"/>
            <a:ext cx="2653474" cy="6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2c964a7650d_0_30"/>
          <p:cNvPicPr preferRelativeResize="0"/>
          <p:nvPr/>
        </p:nvPicPr>
        <p:blipFill rotWithShape="1">
          <a:blip r:embed="rId4">
            <a:alphaModFix/>
          </a:blip>
          <a:srcRect t="8441" r="7995"/>
          <a:stretch/>
        </p:blipFill>
        <p:spPr>
          <a:xfrm>
            <a:off x="372325" y="1701025"/>
            <a:ext cx="5419376" cy="40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2c964a7650d_0_30"/>
          <p:cNvPicPr preferRelativeResize="0"/>
          <p:nvPr/>
        </p:nvPicPr>
        <p:blipFill rotWithShape="1">
          <a:blip r:embed="rId5">
            <a:alphaModFix/>
          </a:blip>
          <a:srcRect t="8079" r="7629"/>
          <a:stretch/>
        </p:blipFill>
        <p:spPr>
          <a:xfrm>
            <a:off x="6172700" y="1584375"/>
            <a:ext cx="5646626" cy="421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2c964a7650d_0_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2c964a7650d_0_3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7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8CF0-49FB-4F0D-B318-5F5288A3E871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contenu 3">
                <a:extLst>
                  <a:ext uri="{FF2B5EF4-FFF2-40B4-BE49-F238E27FC236}">
                    <a16:creationId xmlns:a16="http://schemas.microsoft.com/office/drawing/2014/main" id="{644D8C32-820B-43F4-B0AB-FF65E1361B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7309" y="1259148"/>
                <a:ext cx="11084985" cy="421207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Modelling should help understanding plasma radiation level and pattern</a:t>
                </a:r>
              </a:p>
              <a:p>
                <a: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Application to Oxygen transport in the SOL </a:t>
                </a:r>
                <a:r>
                  <a:rPr lang="en-GB" sz="2000" i="1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[A. Gallo et al., Nuclear Fusion, 2020] </a:t>
                </a:r>
              </a:p>
              <a:p>
                <a:r>
                  <a:rPr lang="en-GB" sz="20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Exp.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WEST #54067 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𝑆𝑂𝐿</m:t>
                        </m:r>
                      </m:sub>
                    </m:sSub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=2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𝑀𝑊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(4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𝑀𝑊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LH heating -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𝑀𝑊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bulk radiation)</a:t>
                </a:r>
                <a:b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𝑙𝑖𝑑</m:t>
                        </m:r>
                      </m:sub>
                    </m:sSub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=4⋅</m:t>
                    </m:r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19</m:t>
                        </m:r>
                      </m:sup>
                    </m:sSup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GB" sz="1734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(interferometry)</a:t>
                </a:r>
              </a:p>
              <a:p>
                <a:r>
                  <a:rPr lang="en-GB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Simu.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	</a:t>
                </a:r>
                <a: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D+O plasma (assumption 2% Oxygen in the core)</a:t>
                </a:r>
                <a:b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ad-hoc perpendicular diffusivity: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𝜈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𝜒</m:t>
                        </m:r>
                      </m:num>
                      <m:den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=1</m:t>
                    </m:r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  <m:sup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sz="1734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" name="Espace réservé du contenu 3">
                <a:extLst>
                  <a:ext uri="{FF2B5EF4-FFF2-40B4-BE49-F238E27FC236}">
                    <a16:creationId xmlns:a16="http://schemas.microsoft.com/office/drawing/2014/main" id="{644D8C32-820B-43F4-B0AB-FF65E1361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09" y="1259148"/>
                <a:ext cx="11084985" cy="4212073"/>
              </a:xfrm>
              <a:prstGeom prst="rect">
                <a:avLst/>
              </a:prstGeom>
              <a:blipFill>
                <a:blip r:embed="rId2"/>
                <a:stretch>
                  <a:fillRect l="-605" t="-8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2B426D5B-3747-4A8B-A251-05CCAA715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63" y="3759388"/>
            <a:ext cx="7656061" cy="19849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C363CF-3CFB-4B29-9293-F686E0F2C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379" y="3468795"/>
            <a:ext cx="2655569" cy="268795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485C01-06CD-4640-90E5-D6376FB7E9E2}"/>
              </a:ext>
            </a:extLst>
          </p:cNvPr>
          <p:cNvSpPr txBox="1"/>
          <p:nvPr/>
        </p:nvSpPr>
        <p:spPr>
          <a:xfrm>
            <a:off x="677209" y="5747413"/>
            <a:ext cx="8649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Top: Target profiles (Exp vs Simu). Right: top, snapshot of visible camera during pulse; bottom, density map of deuterium computed by SOLEDGE3X-EIRENE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DAA263B-A2F6-495F-9B20-962BB810E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0868" y="982956"/>
            <a:ext cx="2064353" cy="2204977"/>
          </a:xfrm>
          <a:prstGeom prst="rect">
            <a:avLst/>
          </a:prstGeom>
        </p:spPr>
      </p:pic>
      <p:sp>
        <p:nvSpPr>
          <p:cNvPr id="14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 txBox="1">
            <a:spLocks/>
          </p:cNvSpPr>
          <p:nvPr/>
        </p:nvSpPr>
        <p:spPr>
          <a:xfrm>
            <a:off x="213416" y="246890"/>
            <a:ext cx="11479656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smtClean="0"/>
              <a:t>SOLEDGE3X in 2D TRANSPORT MODE AND COMPARISON WITH EXPS: </a:t>
            </a:r>
            <a:r>
              <a:rPr lang="en-GB" sz="2800" smtClean="0"/>
              <a:t>Estimating LOW Z impurity content</a:t>
            </a:r>
            <a:endParaRPr lang="fr-FR" sz="30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179" y="6239402"/>
            <a:ext cx="1882769" cy="5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5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c9e59a31d3_0_81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Comparison of FNR With ERO 2.0.</a:t>
            </a:r>
            <a:endParaRPr/>
          </a:p>
        </p:txBody>
      </p:sp>
      <p:sp>
        <p:nvSpPr>
          <p:cNvPr id="645" name="Google Shape;645;g2c9e59a31d3_0_81"/>
          <p:cNvSpPr txBox="1"/>
          <p:nvPr/>
        </p:nvSpPr>
        <p:spPr>
          <a:xfrm>
            <a:off x="1198325" y="1466575"/>
            <a:ext cx="4224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SOLEDGE-3X</a:t>
            </a:r>
            <a:endParaRPr sz="2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6" name="Google Shape;646;g2c9e59a31d3_0_81"/>
          <p:cNvSpPr txBox="1"/>
          <p:nvPr/>
        </p:nvSpPr>
        <p:spPr>
          <a:xfrm>
            <a:off x="7725350" y="1375125"/>
            <a:ext cx="4224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</a:t>
            </a:r>
            <a:endParaRPr sz="2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47" name="Google Shape;647;g2c9e59a31d3_0_81"/>
          <p:cNvPicPr preferRelativeResize="0"/>
          <p:nvPr/>
        </p:nvPicPr>
        <p:blipFill rotWithShape="1">
          <a:blip r:embed="rId3">
            <a:alphaModFix/>
          </a:blip>
          <a:srcRect r="4452"/>
          <a:stretch/>
        </p:blipFill>
        <p:spPr>
          <a:xfrm>
            <a:off x="7323050" y="1730700"/>
            <a:ext cx="4843901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c9e59a31d3_0_81"/>
          <p:cNvPicPr preferRelativeResize="0"/>
          <p:nvPr/>
        </p:nvPicPr>
        <p:blipFill rotWithShape="1">
          <a:blip r:embed="rId4">
            <a:alphaModFix/>
          </a:blip>
          <a:srcRect t="8742" r="7535"/>
          <a:stretch/>
        </p:blipFill>
        <p:spPr>
          <a:xfrm>
            <a:off x="0" y="1822525"/>
            <a:ext cx="7027999" cy="37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c9e59a31d3_0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3886" y="737900"/>
            <a:ext cx="2653474" cy="6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c9e59a31d3_0_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2c9e59a31d3_0_81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54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c9e59a31d3_0_70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Comparison of Deposition Locations</a:t>
            </a:r>
            <a:endParaRPr/>
          </a:p>
        </p:txBody>
      </p:sp>
      <p:sp>
        <p:nvSpPr>
          <p:cNvPr id="657" name="Google Shape;657;g2c9e59a31d3_0_70"/>
          <p:cNvSpPr txBox="1"/>
          <p:nvPr/>
        </p:nvSpPr>
        <p:spPr>
          <a:xfrm>
            <a:off x="1198325" y="1466575"/>
            <a:ext cx="4224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SOLEDGE-3X</a:t>
            </a:r>
            <a:endParaRPr sz="2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8" name="Google Shape;658;g2c9e59a31d3_0_70"/>
          <p:cNvSpPr txBox="1"/>
          <p:nvPr/>
        </p:nvSpPr>
        <p:spPr>
          <a:xfrm>
            <a:off x="7725350" y="1375125"/>
            <a:ext cx="42246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</a:t>
            </a:r>
            <a:endParaRPr sz="20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9" name="Google Shape;659;g2c9e59a31d3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3886" y="737900"/>
            <a:ext cx="2653474" cy="6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2c9e59a31d3_0_70"/>
          <p:cNvPicPr preferRelativeResize="0"/>
          <p:nvPr/>
        </p:nvPicPr>
        <p:blipFill rotWithShape="1">
          <a:blip r:embed="rId4">
            <a:alphaModFix/>
          </a:blip>
          <a:srcRect l="2280" t="6646" r="7928"/>
          <a:stretch/>
        </p:blipFill>
        <p:spPr>
          <a:xfrm>
            <a:off x="820200" y="1860400"/>
            <a:ext cx="5646976" cy="44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2c9e59a31d3_0_70"/>
          <p:cNvPicPr preferRelativeResize="0"/>
          <p:nvPr/>
        </p:nvPicPr>
        <p:blipFill rotWithShape="1">
          <a:blip r:embed="rId5">
            <a:alphaModFix/>
          </a:blip>
          <a:srcRect r="6646"/>
          <a:stretch/>
        </p:blipFill>
        <p:spPr>
          <a:xfrm>
            <a:off x="6771975" y="1988925"/>
            <a:ext cx="5177976" cy="41601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2" name="Google Shape;662;g2c9e59a31d3_0_70"/>
          <p:cNvCxnSpPr/>
          <p:nvPr/>
        </p:nvCxnSpPr>
        <p:spPr>
          <a:xfrm rot="10800000" flipH="1">
            <a:off x="1881475" y="3098800"/>
            <a:ext cx="57300" cy="40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3" name="Google Shape;663;g2c9e59a31d3_0_70"/>
          <p:cNvCxnSpPr/>
          <p:nvPr/>
        </p:nvCxnSpPr>
        <p:spPr>
          <a:xfrm rot="10800000" flipH="1">
            <a:off x="2854625" y="3190350"/>
            <a:ext cx="80100" cy="95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4" name="Google Shape;664;g2c9e59a31d3_0_70"/>
          <p:cNvSpPr txBox="1"/>
          <p:nvPr/>
        </p:nvSpPr>
        <p:spPr>
          <a:xfrm>
            <a:off x="1526075" y="2726575"/>
            <a:ext cx="9393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Antenna</a:t>
            </a:r>
            <a:endParaRPr sz="1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5" name="Google Shape;665;g2c9e59a31d3_0_70"/>
          <p:cNvSpPr txBox="1"/>
          <p:nvPr/>
        </p:nvSpPr>
        <p:spPr>
          <a:xfrm>
            <a:off x="2592875" y="2802775"/>
            <a:ext cx="16929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Upper Divertor</a:t>
            </a:r>
            <a:endParaRPr sz="1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6" name="Google Shape;666;g2c9e59a31d3_0_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g2c9e59a31d3_0_7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31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c8ad4141a2_0_81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Neural Network [L. Cappelli]</a:t>
            </a:r>
            <a:endParaRPr/>
          </a:p>
        </p:txBody>
      </p:sp>
      <p:sp>
        <p:nvSpPr>
          <p:cNvPr id="673" name="Google Shape;673;g2c8ad4141a2_0_81"/>
          <p:cNvSpPr txBox="1"/>
          <p:nvPr/>
        </p:nvSpPr>
        <p:spPr>
          <a:xfrm>
            <a:off x="549050" y="635700"/>
            <a:ext cx="10644000" cy="20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Created from a simplified model of the sheath with the following assumptions: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grad B forces or roughness.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reflections/sputtering due to redeposition.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Collisionless.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Isothermal T_e.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gradients along the surface.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4" name="Google Shape;674;g2c8ad4141a2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450" y="2600450"/>
            <a:ext cx="4818725" cy="33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2c8ad4141a2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8375" y="2471571"/>
            <a:ext cx="4818725" cy="345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2c8ad4141a2_0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g2c8ad4141a2_0_81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72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c964a7650d_0_20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Neural Network</a:t>
            </a:r>
            <a:endParaRPr/>
          </a:p>
        </p:txBody>
      </p:sp>
      <p:pic>
        <p:nvPicPr>
          <p:cNvPr id="683" name="Google Shape;683;g2c964a7650d_0_20"/>
          <p:cNvPicPr preferRelativeResize="0"/>
          <p:nvPr/>
        </p:nvPicPr>
        <p:blipFill rotWithShape="1">
          <a:blip r:embed="rId3">
            <a:alphaModFix/>
          </a:blip>
          <a:srcRect t="6916" r="7458"/>
          <a:stretch/>
        </p:blipFill>
        <p:spPr>
          <a:xfrm>
            <a:off x="180050" y="1432150"/>
            <a:ext cx="5614874" cy="4235626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4" name="Google Shape;684;g2c964a7650d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7300" y="1371600"/>
            <a:ext cx="5829851" cy="43723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5" name="Google Shape;685;g2c964a7650d_0_20"/>
          <p:cNvSpPr txBox="1"/>
          <p:nvPr/>
        </p:nvSpPr>
        <p:spPr>
          <a:xfrm>
            <a:off x="713975" y="638825"/>
            <a:ext cx="98268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 below shown for case with redeposition sputtering switched on - not well-suited for NN.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6" name="Google Shape;686;g2c964a7650d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g2c964a7650d_0_2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6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c964a7650d_0_5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Comparison with TRIM</a:t>
            </a:r>
            <a:endParaRPr/>
          </a:p>
        </p:txBody>
      </p:sp>
      <p:sp>
        <p:nvSpPr>
          <p:cNvPr id="693" name="Google Shape;693;g2c964a7650d_0_5"/>
          <p:cNvSpPr txBox="1"/>
          <p:nvPr/>
        </p:nvSpPr>
        <p:spPr>
          <a:xfrm rot="-5400000">
            <a:off x="71675" y="2121481"/>
            <a:ext cx="124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4" name="Google Shape;694;g2c964a7650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00" y="960975"/>
            <a:ext cx="4616300" cy="34622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5" name="Google Shape;695;g2c964a7650d_0_5"/>
          <p:cNvSpPr txBox="1"/>
          <p:nvPr/>
        </p:nvSpPr>
        <p:spPr>
          <a:xfrm>
            <a:off x="2295050" y="5229875"/>
            <a:ext cx="8129400" cy="1249800"/>
          </a:xfrm>
          <a:prstGeom prst="rect">
            <a:avLst/>
          </a:prstGeom>
          <a:solidFill>
            <a:srgbClr val="CDCE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Possible Sources of Difference: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Eckstein formula underestimates yield close to threshold as compared to expt.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AutoNum type="arabicPeriod"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TRIM data ERO uses is more coarse around the threshold.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6" name="Google Shape;696;g2c964a7650d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9750" y="858200"/>
            <a:ext cx="4890375" cy="36677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7" name="Google Shape;697;g2c964a7650d_0_5"/>
          <p:cNvSpPr txBox="1"/>
          <p:nvPr/>
        </p:nvSpPr>
        <p:spPr>
          <a:xfrm>
            <a:off x="2166250" y="497831"/>
            <a:ext cx="124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8" name="Google Shape;698;g2c964a7650d_0_5"/>
          <p:cNvSpPr txBox="1"/>
          <p:nvPr/>
        </p:nvSpPr>
        <p:spPr>
          <a:xfrm>
            <a:off x="7632750" y="396496"/>
            <a:ext cx="216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 (TRIM)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9" name="Google Shape;699;g2c964a7650d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g2c964a7650d_0_5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9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c9e59a31d3_0_35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Comparison with TRIM</a:t>
            </a:r>
            <a:endParaRPr/>
          </a:p>
        </p:txBody>
      </p:sp>
      <p:sp>
        <p:nvSpPr>
          <p:cNvPr id="706" name="Google Shape;706;g2c9e59a31d3_0_35"/>
          <p:cNvSpPr txBox="1"/>
          <p:nvPr/>
        </p:nvSpPr>
        <p:spPr>
          <a:xfrm>
            <a:off x="2166250" y="497825"/>
            <a:ext cx="17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SOLEDGE-3X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7" name="Google Shape;707;g2c9e59a31d3_0_35"/>
          <p:cNvSpPr txBox="1"/>
          <p:nvPr/>
        </p:nvSpPr>
        <p:spPr>
          <a:xfrm>
            <a:off x="7632750" y="396496"/>
            <a:ext cx="216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E5001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ERO 2.0. (TRIM)</a:t>
            </a:r>
            <a:endParaRPr sz="1800" b="1">
              <a:solidFill>
                <a:srgbClr val="E5001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08" name="Google Shape;708;g2c9e59a31d3_0_35"/>
          <p:cNvPicPr preferRelativeResize="0"/>
          <p:nvPr/>
        </p:nvPicPr>
        <p:blipFill rotWithShape="1">
          <a:blip r:embed="rId3">
            <a:alphaModFix/>
          </a:blip>
          <a:srcRect l="7627" r="15631"/>
          <a:stretch/>
        </p:blipFill>
        <p:spPr>
          <a:xfrm>
            <a:off x="6455825" y="1207625"/>
            <a:ext cx="5229746" cy="51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2c9e59a31d3_0_35"/>
          <p:cNvPicPr preferRelativeResize="0"/>
          <p:nvPr/>
        </p:nvPicPr>
        <p:blipFill rotWithShape="1">
          <a:blip r:embed="rId4">
            <a:alphaModFix/>
          </a:blip>
          <a:srcRect l="21915" t="5042" r="11533"/>
          <a:stretch/>
        </p:blipFill>
        <p:spPr>
          <a:xfrm>
            <a:off x="503250" y="903949"/>
            <a:ext cx="5576576" cy="54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2c9e59a31d3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g2c9e59a31d3_0_35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5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2c9113d3bbd_0_2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Improved Sputtering Yield Formula</a:t>
            </a:r>
            <a:endParaRPr/>
          </a:p>
        </p:txBody>
      </p:sp>
      <p:pic>
        <p:nvPicPr>
          <p:cNvPr id="717" name="Google Shape;717;g2c9113d3bbd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50" y="1098465"/>
            <a:ext cx="5634675" cy="46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2c9113d3bbd_0_2"/>
          <p:cNvPicPr preferRelativeResize="0"/>
          <p:nvPr/>
        </p:nvPicPr>
        <p:blipFill rotWithShape="1">
          <a:blip r:embed="rId4">
            <a:alphaModFix/>
          </a:blip>
          <a:srcRect l="50585" t="18019" r="22236" b="68700"/>
          <a:stretch/>
        </p:blipFill>
        <p:spPr>
          <a:xfrm>
            <a:off x="6252550" y="1098475"/>
            <a:ext cx="4967101" cy="15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g2c9113d3bbd_0_2"/>
          <p:cNvPicPr preferRelativeResize="0"/>
          <p:nvPr/>
        </p:nvPicPr>
        <p:blipFill rotWithShape="1">
          <a:blip r:embed="rId4">
            <a:alphaModFix/>
          </a:blip>
          <a:srcRect l="17223" t="78107" r="61967" b="11630"/>
          <a:stretch/>
        </p:blipFill>
        <p:spPr>
          <a:xfrm>
            <a:off x="6252550" y="2891477"/>
            <a:ext cx="4020576" cy="1239176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g2c9113d3bbd_0_2"/>
          <p:cNvSpPr txBox="1"/>
          <p:nvPr/>
        </p:nvSpPr>
        <p:spPr>
          <a:xfrm>
            <a:off x="6808950" y="4375850"/>
            <a:ext cx="4149600" cy="1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 behavior around threshold for W -&gt; W. Need to double check for D -&gt; W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1" name="Google Shape;721;g2c9113d3bbd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g2c9113d3bbd_0_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30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c8ad4141a2_0_53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r>
              <a:rPr lang="fr-FR"/>
              <a:t>EXTRA: 50% O, 50% 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endParaRPr/>
          </a:p>
        </p:txBody>
      </p:sp>
      <p:sp>
        <p:nvSpPr>
          <p:cNvPr id="728" name="Google Shape;728;g2c8ad4141a2_0_53"/>
          <p:cNvSpPr txBox="1"/>
          <p:nvPr/>
        </p:nvSpPr>
        <p:spPr>
          <a:xfrm>
            <a:off x="864300" y="676400"/>
            <a:ext cx="7976100" cy="535500"/>
          </a:xfrm>
          <a:prstGeom prst="rect">
            <a:avLst/>
          </a:prstGeom>
          <a:solidFill>
            <a:srgbClr val="CDCE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N_W ~ 7.5e16 (0.04%), N_O ~ 2e17 (0.09%), P_rad ~ 0.88 MW (24%) 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9" name="Google Shape;729;g2c8ad4141a2_0_53"/>
          <p:cNvPicPr preferRelativeResize="0"/>
          <p:nvPr/>
        </p:nvPicPr>
        <p:blipFill rotWithShape="1">
          <a:blip r:embed="rId3">
            <a:alphaModFix/>
          </a:blip>
          <a:srcRect t="7493" r="7825"/>
          <a:stretch/>
        </p:blipFill>
        <p:spPr>
          <a:xfrm>
            <a:off x="359875" y="2159625"/>
            <a:ext cx="4685550" cy="35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c8ad4141a2_0_53"/>
          <p:cNvPicPr preferRelativeResize="0"/>
          <p:nvPr/>
        </p:nvPicPr>
        <p:blipFill rotWithShape="1">
          <a:blip r:embed="rId4">
            <a:alphaModFix/>
          </a:blip>
          <a:srcRect l="17897" t="9436" r="11391"/>
          <a:stretch/>
        </p:blipFill>
        <p:spPr>
          <a:xfrm>
            <a:off x="5126900" y="1696025"/>
            <a:ext cx="4837949" cy="464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2c8ad4141a2_0_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2c8ad4141a2_0_53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2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c8ad4141a2_0_62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r>
              <a:rPr lang="fr-FR"/>
              <a:t>EXTRA: 50% O, 50% 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endParaRPr/>
          </a:p>
        </p:txBody>
      </p:sp>
      <p:sp>
        <p:nvSpPr>
          <p:cNvPr id="738" name="Google Shape;738;g2c8ad4141a2_0_62"/>
          <p:cNvSpPr txBox="1"/>
          <p:nvPr/>
        </p:nvSpPr>
        <p:spPr>
          <a:xfrm>
            <a:off x="864300" y="447800"/>
            <a:ext cx="7976100" cy="535500"/>
          </a:xfrm>
          <a:prstGeom prst="rect">
            <a:avLst/>
          </a:prstGeom>
          <a:solidFill>
            <a:srgbClr val="CDCE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N_W ~ 7.5e16 (0.04%), N_O ~ 2e17 (0.09%), P_rad ~ 0.88 MW (24%) 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9" name="Google Shape;739;g2c8ad4141a2_0_62" title="nW_O5W5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3949" y="1052725"/>
            <a:ext cx="7537174" cy="565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g2c8ad4141a2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g2c8ad4141a2_0_6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249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c964a7650d_1_2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r>
              <a:rPr lang="fr-FR"/>
              <a:t>EXTRA: 50% O, 50% 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endParaRPr/>
          </a:p>
        </p:txBody>
      </p:sp>
      <p:sp>
        <p:nvSpPr>
          <p:cNvPr id="747" name="Google Shape;747;g2c964a7650d_1_2"/>
          <p:cNvSpPr txBox="1"/>
          <p:nvPr/>
        </p:nvSpPr>
        <p:spPr>
          <a:xfrm>
            <a:off x="864300" y="676400"/>
            <a:ext cx="7976100" cy="535500"/>
          </a:xfrm>
          <a:prstGeom prst="rect">
            <a:avLst/>
          </a:prstGeom>
          <a:solidFill>
            <a:srgbClr val="CDCE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N_W ~ 7.5e16 (0.04%), N_O ~ 2e17 (0.09%), P_rad ~ 0.88 MW (24%) 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8" name="Google Shape;748;g2c964a7650d_1_2"/>
          <p:cNvPicPr preferRelativeResize="0"/>
          <p:nvPr/>
        </p:nvPicPr>
        <p:blipFill rotWithShape="1">
          <a:blip r:embed="rId3">
            <a:alphaModFix/>
          </a:blip>
          <a:srcRect l="18329" t="6305" r="13832"/>
          <a:stretch/>
        </p:blipFill>
        <p:spPr>
          <a:xfrm>
            <a:off x="695850" y="1472625"/>
            <a:ext cx="4831501" cy="500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g2c964a7650d_1_2"/>
          <p:cNvPicPr preferRelativeResize="0"/>
          <p:nvPr/>
        </p:nvPicPr>
        <p:blipFill rotWithShape="1">
          <a:blip r:embed="rId4">
            <a:alphaModFix/>
          </a:blip>
          <a:srcRect l="17930" t="4843" r="11864"/>
          <a:stretch/>
        </p:blipFill>
        <p:spPr>
          <a:xfrm>
            <a:off x="5866325" y="1390400"/>
            <a:ext cx="4922749" cy="500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g2c964a7650d_1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2c964a7650d_1_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1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8CF0-49FB-4F0D-B318-5F5288A3E871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7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84" y="226858"/>
            <a:ext cx="11479656" cy="871827"/>
          </a:xfrm>
        </p:spPr>
        <p:txBody>
          <a:bodyPr>
            <a:normAutofit fontScale="90000"/>
          </a:bodyPr>
          <a:lstStyle/>
          <a:p>
            <a:r>
              <a:rPr lang="fr-FR" sz="3000" dirty="0" smtClean="0"/>
              <a:t>SOLEDGE3X in 2D TRANSPORT MODE AND COMPARISON WITH EXPS: </a:t>
            </a:r>
            <a:r>
              <a:rPr lang="en-GB" sz="2800" dirty="0" smtClean="0"/>
              <a:t>Estimating </a:t>
            </a:r>
            <a:r>
              <a:rPr lang="en-GB" sz="2800" dirty="0"/>
              <a:t>LOW Z impurity content</a:t>
            </a:r>
            <a:endParaRPr lang="fr-FR" sz="3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contenu 3">
                <a:extLst>
                  <a:ext uri="{FF2B5EF4-FFF2-40B4-BE49-F238E27FC236}">
                    <a16:creationId xmlns:a16="http://schemas.microsoft.com/office/drawing/2014/main" id="{644D8C32-820B-43F4-B0AB-FF65E1361B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7309" y="1259148"/>
                <a:ext cx="11084985" cy="421207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Modelling should help understanding plasma radiation level and pattern</a:t>
                </a:r>
              </a:p>
              <a:p>
                <a: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Application to Oxygen transport in the SOL </a:t>
                </a:r>
                <a:r>
                  <a:rPr lang="en-GB" sz="2000" i="1" dirty="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[A. Gallo et al., Nuclear Fusion, 2020] </a:t>
                </a:r>
              </a:p>
              <a:p>
                <a:r>
                  <a:rPr lang="en-GB" sz="20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Exp.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WEST #54067 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𝑆𝑂𝐿</m:t>
                        </m:r>
                      </m:sub>
                    </m:sSub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=2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𝑀𝑊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(4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𝑀𝑊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LH heating -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𝑀𝑊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bulk radiation)</a:t>
                </a:r>
                <a:b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𝑙𝑖𝑑</m:t>
                        </m:r>
                      </m:sub>
                    </m:sSub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=4⋅</m:t>
                    </m:r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19</m:t>
                        </m:r>
                      </m:sup>
                    </m:sSup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GB" sz="1734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(interferometry)</a:t>
                </a:r>
              </a:p>
              <a:p>
                <a:r>
                  <a:rPr lang="en-GB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Simu.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	</a:t>
                </a:r>
                <a: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D+O plasma (assumption 2% Oxygen in the core)</a:t>
                </a:r>
                <a:br>
                  <a:rPr lang="en-GB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ad-hoc perpendicular diffusivity: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𝜈</m:t>
                    </m:r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𝜒</m:t>
                        </m:r>
                      </m:num>
                      <m:den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=1</m:t>
                    </m:r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  <m:sup>
                        <m:r>
                          <a:rPr lang="fr-FR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sz="1734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" name="Espace réservé du contenu 3">
                <a:extLst>
                  <a:ext uri="{FF2B5EF4-FFF2-40B4-BE49-F238E27FC236}">
                    <a16:creationId xmlns:a16="http://schemas.microsoft.com/office/drawing/2014/main" id="{644D8C32-820B-43F4-B0AB-FF65E1361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09" y="1259148"/>
                <a:ext cx="11084985" cy="4212073"/>
              </a:xfrm>
              <a:prstGeom prst="rect">
                <a:avLst/>
              </a:prstGeom>
              <a:blipFill>
                <a:blip r:embed="rId2"/>
                <a:stretch>
                  <a:fillRect l="-605" t="-8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DDC5EA68-4974-4C24-95DB-88ADAC714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129" y="3882551"/>
            <a:ext cx="3274283" cy="26690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145355A-6381-4771-9304-9CE63780C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59" b="6847"/>
          <a:stretch/>
        </p:blipFill>
        <p:spPr>
          <a:xfrm>
            <a:off x="3593913" y="4049170"/>
            <a:ext cx="2284299" cy="239333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0D34BD-867D-4F74-B6CE-B66D2843C8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3999" y="1810049"/>
            <a:ext cx="2884467" cy="18509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7626652-34D4-4758-9589-00593ADF68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3" t="10907" r="9807"/>
          <a:stretch/>
        </p:blipFill>
        <p:spPr>
          <a:xfrm>
            <a:off x="6096951" y="4444837"/>
            <a:ext cx="2284298" cy="172769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0FE26B3-CCF9-406C-8EB8-1D4EA7C2824E}"/>
              </a:ext>
            </a:extLst>
          </p:cNvPr>
          <p:cNvSpPr txBox="1"/>
          <p:nvPr/>
        </p:nvSpPr>
        <p:spPr>
          <a:xfrm>
            <a:off x="268667" y="4151857"/>
            <a:ext cx="27232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Maps of Oxygen concentration simulated with SOLEDGE3X-EIRENE showing inner-outer asymmetry. Comparison with VUV measurements (synthetic diagnostic)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270" y="643802"/>
            <a:ext cx="1796009" cy="5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ca8afcd8eb_0_21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r>
              <a:rPr lang="fr-FR"/>
              <a:t>EXTRA: 50% O, 50% 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endParaRPr/>
          </a:p>
        </p:txBody>
      </p:sp>
      <p:sp>
        <p:nvSpPr>
          <p:cNvPr id="757" name="Google Shape;757;g2ca8afcd8eb_0_21"/>
          <p:cNvSpPr txBox="1"/>
          <p:nvPr/>
        </p:nvSpPr>
        <p:spPr>
          <a:xfrm>
            <a:off x="864300" y="676400"/>
            <a:ext cx="7976100" cy="535500"/>
          </a:xfrm>
          <a:prstGeom prst="rect">
            <a:avLst/>
          </a:prstGeom>
          <a:solidFill>
            <a:srgbClr val="CDCE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N_W ~ 7.5e16 (0.04%), N_O ~ 2e17 (0.09%), P_rad ~ 0.88 MW (24%) 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8" name="Google Shape;758;g2ca8afcd8eb_0_21"/>
          <p:cNvPicPr preferRelativeResize="0"/>
          <p:nvPr/>
        </p:nvPicPr>
        <p:blipFill rotWithShape="1">
          <a:blip r:embed="rId3">
            <a:alphaModFix/>
          </a:blip>
          <a:srcRect l="18785" t="6059" r="11430"/>
          <a:stretch/>
        </p:blipFill>
        <p:spPr>
          <a:xfrm>
            <a:off x="264050" y="1376875"/>
            <a:ext cx="4642650" cy="468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2ca8afcd8eb_0_21"/>
          <p:cNvPicPr preferRelativeResize="0"/>
          <p:nvPr/>
        </p:nvPicPr>
        <p:blipFill rotWithShape="1">
          <a:blip r:embed="rId4">
            <a:alphaModFix/>
          </a:blip>
          <a:srcRect t="2248"/>
          <a:stretch/>
        </p:blipFill>
        <p:spPr>
          <a:xfrm>
            <a:off x="6125900" y="1471200"/>
            <a:ext cx="5524500" cy="46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2ca8afcd8eb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g2ca8afcd8eb_0_21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4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c964a7650d_1_10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r>
              <a:rPr lang="fr-FR"/>
              <a:t>EXTRA: 50% O, 50% 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endParaRPr/>
          </a:p>
        </p:txBody>
      </p:sp>
      <p:sp>
        <p:nvSpPr>
          <p:cNvPr id="767" name="Google Shape;767;g2c964a7650d_1_10"/>
          <p:cNvSpPr txBox="1"/>
          <p:nvPr/>
        </p:nvSpPr>
        <p:spPr>
          <a:xfrm>
            <a:off x="864300" y="676400"/>
            <a:ext cx="7976100" cy="535500"/>
          </a:xfrm>
          <a:prstGeom prst="rect">
            <a:avLst/>
          </a:prstGeom>
          <a:solidFill>
            <a:srgbClr val="CDCE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N_W ~ 7.5e16 (0.04%), N_O ~ 2e17 (0.09%), P_rad ~ 0.88 MW (24%) </a:t>
            </a: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68" name="Google Shape;768;g2c964a7650d_1_10"/>
          <p:cNvPicPr preferRelativeResize="0"/>
          <p:nvPr/>
        </p:nvPicPr>
        <p:blipFill rotWithShape="1">
          <a:blip r:embed="rId3">
            <a:alphaModFix/>
          </a:blip>
          <a:srcRect t="7218" r="8517"/>
          <a:stretch/>
        </p:blipFill>
        <p:spPr>
          <a:xfrm>
            <a:off x="77250" y="1531425"/>
            <a:ext cx="6061475" cy="4610626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g2c964a7650d_1_10"/>
          <p:cNvSpPr txBox="1"/>
          <p:nvPr/>
        </p:nvSpPr>
        <p:spPr>
          <a:xfrm>
            <a:off x="1297475" y="1278775"/>
            <a:ext cx="19848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Antenna</a:t>
            </a:r>
            <a:endParaRPr sz="1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0" name="Google Shape;770;g2c964a7650d_1_10"/>
          <p:cNvSpPr txBox="1"/>
          <p:nvPr/>
        </p:nvSpPr>
        <p:spPr>
          <a:xfrm>
            <a:off x="3928200" y="1233600"/>
            <a:ext cx="19848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Upper Divertor</a:t>
            </a:r>
            <a:endParaRPr sz="1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71" name="Google Shape;771;g2c964a7650d_1_10"/>
          <p:cNvCxnSpPr/>
          <p:nvPr/>
        </p:nvCxnSpPr>
        <p:spPr>
          <a:xfrm rot="10800000">
            <a:off x="1791113" y="1715025"/>
            <a:ext cx="229200" cy="575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2" name="Google Shape;772;g2c964a7650d_1_10"/>
          <p:cNvCxnSpPr>
            <a:endCxn id="770" idx="2"/>
          </p:cNvCxnSpPr>
          <p:nvPr/>
        </p:nvCxnSpPr>
        <p:spPr>
          <a:xfrm rot="10800000" flipH="1">
            <a:off x="4654200" y="1621200"/>
            <a:ext cx="266400" cy="1413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73" name="Google Shape;773;g2c964a7650d_1_10"/>
          <p:cNvPicPr preferRelativeResize="0"/>
          <p:nvPr/>
        </p:nvPicPr>
        <p:blipFill rotWithShape="1">
          <a:blip r:embed="rId4">
            <a:alphaModFix/>
          </a:blip>
          <a:srcRect t="7347" r="9329"/>
          <a:stretch/>
        </p:blipFill>
        <p:spPr>
          <a:xfrm>
            <a:off x="6088700" y="1713975"/>
            <a:ext cx="6015974" cy="4610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4" name="Google Shape;774;g2c964a7650d_1_10"/>
          <p:cNvCxnSpPr/>
          <p:nvPr/>
        </p:nvCxnSpPr>
        <p:spPr>
          <a:xfrm rot="10800000" flipH="1">
            <a:off x="7546725" y="1761575"/>
            <a:ext cx="223200" cy="38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75" name="Google Shape;775;g2c964a7650d_1_10"/>
          <p:cNvSpPr txBox="1"/>
          <p:nvPr/>
        </p:nvSpPr>
        <p:spPr>
          <a:xfrm>
            <a:off x="7417825" y="1386000"/>
            <a:ext cx="19848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Strike Points</a:t>
            </a:r>
            <a:endParaRPr sz="1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6" name="Google Shape;776;g2c964a7650d_1_10"/>
          <p:cNvSpPr txBox="1"/>
          <p:nvPr/>
        </p:nvSpPr>
        <p:spPr>
          <a:xfrm>
            <a:off x="9767338" y="1491425"/>
            <a:ext cx="19848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Baffle</a:t>
            </a:r>
            <a:endParaRPr sz="1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77" name="Google Shape;777;g2c964a7650d_1_10"/>
          <p:cNvCxnSpPr/>
          <p:nvPr/>
        </p:nvCxnSpPr>
        <p:spPr>
          <a:xfrm rot="10800000" flipH="1">
            <a:off x="9831788" y="1761575"/>
            <a:ext cx="223200" cy="38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78" name="Google Shape;778;g2c964a7650d_1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g2c964a7650d_1_1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42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c78548d6c0_0_0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r>
              <a:rPr lang="fr-FR"/>
              <a:t>EXTRA: 80% O, 20% W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 Black"/>
              <a:buNone/>
            </a:pPr>
            <a:endParaRPr/>
          </a:p>
        </p:txBody>
      </p:sp>
      <p:pic>
        <p:nvPicPr>
          <p:cNvPr id="785" name="Google Shape;785;g2c78548d6c0_0_0"/>
          <p:cNvPicPr preferRelativeResize="0"/>
          <p:nvPr/>
        </p:nvPicPr>
        <p:blipFill rotWithShape="1">
          <a:blip r:embed="rId3">
            <a:alphaModFix/>
          </a:blip>
          <a:srcRect l="18696" t="5695" r="12238"/>
          <a:stretch/>
        </p:blipFill>
        <p:spPr>
          <a:xfrm>
            <a:off x="6382572" y="1336425"/>
            <a:ext cx="4853277" cy="496990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g2c78548d6c0_0_0"/>
          <p:cNvSpPr txBox="1"/>
          <p:nvPr/>
        </p:nvSpPr>
        <p:spPr>
          <a:xfrm>
            <a:off x="864300" y="676400"/>
            <a:ext cx="79761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n_W ~ 6e16 (0.03%), n_O ~ 3.5e17 (0.17%), P_rad ~ 0.76 MW (19%) </a:t>
            </a:r>
            <a:endParaRPr sz="18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7" name="Google Shape;787;g2c78548d6c0_0_0"/>
          <p:cNvPicPr preferRelativeResize="0"/>
          <p:nvPr/>
        </p:nvPicPr>
        <p:blipFill rotWithShape="1">
          <a:blip r:embed="rId4">
            <a:alphaModFix/>
          </a:blip>
          <a:srcRect l="20148" t="4780" r="11619"/>
          <a:stretch/>
        </p:blipFill>
        <p:spPr>
          <a:xfrm>
            <a:off x="919700" y="1426425"/>
            <a:ext cx="4989450" cy="490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2c78548d6c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g2c78548d6c0_0_0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2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2c78548d6c0_0_22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1D Core Model</a:t>
            </a:r>
            <a:endParaRPr/>
          </a:p>
        </p:txBody>
      </p:sp>
      <p:sp>
        <p:nvSpPr>
          <p:cNvPr id="795" name="Google Shape;795;g2c78548d6c0_0_22"/>
          <p:cNvSpPr txBox="1"/>
          <p:nvPr/>
        </p:nvSpPr>
        <p:spPr>
          <a:xfrm>
            <a:off x="9527569" y="5846766"/>
            <a:ext cx="121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fld id="{00000000-1234-1234-1234-123412341234}" type="slidenum">
              <a:rPr lang="fr-FR"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0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g2c78548d6c0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24" y="860359"/>
            <a:ext cx="5058725" cy="340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g2c78548d6c0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25" y="2320100"/>
            <a:ext cx="5691309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g2c78548d6c0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850" y="2905700"/>
            <a:ext cx="381014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g2c78548d6c0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025" y="4167175"/>
            <a:ext cx="5111815" cy="4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g2c78548d6c0_0_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025" y="4951850"/>
            <a:ext cx="5930618" cy="36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1" name="Google Shape;801;g2c78548d6c0_0_22"/>
          <p:cNvCxnSpPr/>
          <p:nvPr/>
        </p:nvCxnSpPr>
        <p:spPr>
          <a:xfrm>
            <a:off x="582075" y="1821850"/>
            <a:ext cx="6078000" cy="3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2" name="Google Shape;802;g2c78548d6c0_0_22"/>
          <p:cNvCxnSpPr/>
          <p:nvPr/>
        </p:nvCxnSpPr>
        <p:spPr>
          <a:xfrm>
            <a:off x="679025" y="3815925"/>
            <a:ext cx="6168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3" name="Google Shape;803;g2c78548d6c0_0_22"/>
          <p:cNvSpPr txBox="1"/>
          <p:nvPr/>
        </p:nvSpPr>
        <p:spPr>
          <a:xfrm>
            <a:off x="10348375" y="2320100"/>
            <a:ext cx="1499400" cy="6858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>
                <a:latin typeface="Times New Roman"/>
                <a:ea typeface="Times New Roman"/>
                <a:cs typeface="Times New Roman"/>
                <a:sym typeface="Times New Roman"/>
              </a:rPr>
              <a:t>Core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4" name="Google Shape;804;g2c78548d6c0_0_22"/>
          <p:cNvSpPr txBox="1"/>
          <p:nvPr/>
        </p:nvSpPr>
        <p:spPr>
          <a:xfrm>
            <a:off x="6660075" y="2320100"/>
            <a:ext cx="1499400" cy="685800"/>
          </a:xfrm>
          <a:prstGeom prst="rect">
            <a:avLst/>
          </a:prstGeom>
          <a:solidFill>
            <a:srgbClr val="D8D8D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500">
                <a:latin typeface="Times New Roman"/>
                <a:ea typeface="Times New Roman"/>
                <a:cs typeface="Times New Roman"/>
                <a:sym typeface="Times New Roman"/>
              </a:rPr>
              <a:t>Edge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05" name="Google Shape;805;g2c78548d6c0_0_22"/>
          <p:cNvCxnSpPr/>
          <p:nvPr/>
        </p:nvCxnSpPr>
        <p:spPr>
          <a:xfrm>
            <a:off x="8190750" y="2388800"/>
            <a:ext cx="2188500" cy="11400"/>
          </a:xfrm>
          <a:prstGeom prst="straightConnector1">
            <a:avLst/>
          </a:prstGeom>
          <a:noFill/>
          <a:ln w="19050" cap="flat" cmpd="sng">
            <a:solidFill>
              <a:srgbClr val="DC052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6" name="Google Shape;806;g2c78548d6c0_0_22"/>
          <p:cNvCxnSpPr/>
          <p:nvPr/>
        </p:nvCxnSpPr>
        <p:spPr>
          <a:xfrm flipH="1">
            <a:off x="8190725" y="2785675"/>
            <a:ext cx="2131800" cy="228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07" name="Google Shape;807;g2c78548d6c0_0_22"/>
          <p:cNvSpPr txBox="1"/>
          <p:nvPr/>
        </p:nvSpPr>
        <p:spPr>
          <a:xfrm>
            <a:off x="8172275" y="1954525"/>
            <a:ext cx="2168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latin typeface="Times New Roman"/>
                <a:ea typeface="Times New Roman"/>
                <a:cs typeface="Times New Roman"/>
                <a:sym typeface="Times New Roman"/>
              </a:rPr>
              <a:t>Fluxes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8" name="Google Shape;808;g2c78548d6c0_0_22"/>
          <p:cNvSpPr txBox="1"/>
          <p:nvPr/>
        </p:nvSpPr>
        <p:spPr>
          <a:xfrm>
            <a:off x="7864350" y="3115775"/>
            <a:ext cx="31881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latin typeface="Times New Roman"/>
                <a:ea typeface="Times New Roman"/>
                <a:cs typeface="Times New Roman"/>
                <a:sym typeface="Times New Roman"/>
              </a:rPr>
              <a:t>Density, Momentum, Energy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latin typeface="Times New Roman"/>
                <a:ea typeface="Times New Roman"/>
                <a:cs typeface="Times New Roman"/>
                <a:sym typeface="Times New Roman"/>
              </a:rPr>
              <a:t>(+ asymmetry correction)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9" name="Google Shape;809;g2c78548d6c0_0_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g2c78548d6c0_0_2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0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c964a7650d_0_52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Neoclassical Model</a:t>
            </a:r>
            <a:endParaRPr/>
          </a:p>
        </p:txBody>
      </p:sp>
      <p:sp>
        <p:nvSpPr>
          <p:cNvPr id="816" name="Google Shape;816;g2c964a7650d_0_52"/>
          <p:cNvSpPr txBox="1"/>
          <p:nvPr/>
        </p:nvSpPr>
        <p:spPr>
          <a:xfrm>
            <a:off x="9527569" y="5846766"/>
            <a:ext cx="121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fld id="{00000000-1234-1234-1234-123412341234}" type="slidenum">
              <a:rPr lang="fr-FR"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0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g2c964a7650d_0_52"/>
          <p:cNvSpPr txBox="1"/>
          <p:nvPr/>
        </p:nvSpPr>
        <p:spPr>
          <a:xfrm>
            <a:off x="731850" y="609525"/>
            <a:ext cx="9215400" cy="44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drives (radial) impurity transport in the core?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Mainly dominated by: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fr-FR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Interactions with main ion, rather than self-collisions. Can be subdivided into: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fr-FR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Contribution from main ion density gradient</a:t>
            </a: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fr-FR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Contribution from main ion temp gradient =&gt; strong dep on collisionality. Usually (but not always) leads to outward flux, helping to screen impurities.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The two effects above combine leading to strongly radially peaked impurity density.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-"/>
            </a:pPr>
            <a:r>
              <a:rPr lang="fr-FR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Anomalous diffusion from turbulence. Can induce poloidal asymmetries.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latin typeface="Times New Roman"/>
                <a:ea typeface="Times New Roman"/>
                <a:cs typeface="Times New Roman"/>
                <a:sym typeface="Times New Roman"/>
              </a:rPr>
              <a:t>Can model each diffusion coeff as comprised of three components: Classical, Pfirsch-Schluter, Banana-Plateau.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8" name="Google Shape;818;g2c964a7650d_0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6963" y="5298340"/>
            <a:ext cx="6957525" cy="95268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9" name="Google Shape;819;g2c964a7650d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g2c964a7650d_0_5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1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c8ad4141a2_0_72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Neoclassical Model</a:t>
            </a:r>
            <a:endParaRPr/>
          </a:p>
        </p:txBody>
      </p:sp>
      <p:sp>
        <p:nvSpPr>
          <p:cNvPr id="826" name="Google Shape;826;g2c8ad4141a2_0_72"/>
          <p:cNvSpPr txBox="1"/>
          <p:nvPr/>
        </p:nvSpPr>
        <p:spPr>
          <a:xfrm>
            <a:off x="9527569" y="5846766"/>
            <a:ext cx="121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|  PAGE </a:t>
            </a:r>
            <a:fld id="{00000000-1234-1234-1234-123412341234}" type="slidenum">
              <a:rPr lang="fr-FR"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0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7" name="Google Shape;827;g2c8ad4141a2_0_72"/>
          <p:cNvPicPr preferRelativeResize="0"/>
          <p:nvPr/>
        </p:nvPicPr>
        <p:blipFill rotWithShape="1">
          <a:blip r:embed="rId3">
            <a:alphaModFix/>
          </a:blip>
          <a:srcRect l="8740" t="7452" r="7373" b="6094"/>
          <a:stretch/>
        </p:blipFill>
        <p:spPr>
          <a:xfrm>
            <a:off x="392625" y="980400"/>
            <a:ext cx="9462726" cy="53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g2c8ad4141a2_0_72"/>
          <p:cNvSpPr txBox="1"/>
          <p:nvPr/>
        </p:nvSpPr>
        <p:spPr>
          <a:xfrm>
            <a:off x="9762800" y="2597775"/>
            <a:ext cx="2110200" cy="17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0" i="0" u="none" strike="noStrike" cap="none">
                <a:solidFill>
                  <a:srgbClr val="DC052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Values shown are for W29+. High collisionality regime, BP component dominates. K,H orders of magnitude larger than D.</a:t>
            </a:r>
            <a:endParaRPr sz="1400" b="0" i="0" u="none" strike="noStrike" cap="none">
              <a:solidFill>
                <a:srgbClr val="DC052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29" name="Google Shape;829;g2c8ad4141a2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g2c8ad4141a2_0_72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9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c78548d6c0_0_46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Neoclassical Model</a:t>
            </a:r>
            <a:endParaRPr/>
          </a:p>
        </p:txBody>
      </p:sp>
      <p:pic>
        <p:nvPicPr>
          <p:cNvPr id="836" name="Google Shape;836;g2c78548d6c0_0_46"/>
          <p:cNvPicPr preferRelativeResize="0"/>
          <p:nvPr/>
        </p:nvPicPr>
        <p:blipFill rotWithShape="1">
          <a:blip r:embed="rId3">
            <a:alphaModFix/>
          </a:blip>
          <a:srcRect l="4686" t="7175" r="9313"/>
          <a:stretch/>
        </p:blipFill>
        <p:spPr>
          <a:xfrm>
            <a:off x="99175" y="2135700"/>
            <a:ext cx="5764051" cy="35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g2c78548d6c0_0_46"/>
          <p:cNvPicPr preferRelativeResize="0"/>
          <p:nvPr/>
        </p:nvPicPr>
        <p:blipFill rotWithShape="1">
          <a:blip r:embed="rId4">
            <a:alphaModFix/>
          </a:blip>
          <a:srcRect l="4165" t="8833" r="8505"/>
          <a:stretch/>
        </p:blipFill>
        <p:spPr>
          <a:xfrm>
            <a:off x="6231700" y="2182650"/>
            <a:ext cx="5852801" cy="3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g2c78548d6c0_0_46"/>
          <p:cNvSpPr txBox="1"/>
          <p:nvPr/>
        </p:nvSpPr>
        <p:spPr>
          <a:xfrm>
            <a:off x="5055725" y="1079325"/>
            <a:ext cx="1852500" cy="460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DC0528"/>
                </a:solidFill>
                <a:latin typeface="Arial"/>
                <a:ea typeface="Arial"/>
                <a:cs typeface="Arial"/>
                <a:sym typeface="Arial"/>
              </a:rPr>
              <a:t>SHOT #58245</a:t>
            </a:r>
            <a:endParaRPr sz="1800" b="1" i="0" u="none" strike="noStrike" cap="none">
              <a:solidFill>
                <a:srgbClr val="DC05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9" name="Google Shape;839;g2c78548d6c0_0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g2c78548d6c0_0_46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2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c78548d6c0_0_33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Neoclassical Model</a:t>
            </a:r>
            <a:endParaRPr/>
          </a:p>
        </p:txBody>
      </p:sp>
      <p:pic>
        <p:nvPicPr>
          <p:cNvPr id="846" name="Google Shape;846;g2c78548d6c0_0_33"/>
          <p:cNvPicPr preferRelativeResize="0"/>
          <p:nvPr/>
        </p:nvPicPr>
        <p:blipFill rotWithShape="1">
          <a:blip r:embed="rId3">
            <a:alphaModFix/>
          </a:blip>
          <a:srcRect l="6116" r="7122" b="48078"/>
          <a:stretch/>
        </p:blipFill>
        <p:spPr>
          <a:xfrm>
            <a:off x="579450" y="1338275"/>
            <a:ext cx="10841851" cy="3541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7" name="Google Shape;847;g2c78548d6c0_0_33"/>
          <p:cNvCxnSpPr/>
          <p:nvPr/>
        </p:nvCxnSpPr>
        <p:spPr>
          <a:xfrm flipH="1">
            <a:off x="4064575" y="2473400"/>
            <a:ext cx="65700" cy="898500"/>
          </a:xfrm>
          <a:prstGeom prst="straightConnector1">
            <a:avLst/>
          </a:prstGeom>
          <a:noFill/>
          <a:ln w="9525" cap="flat" cmpd="sng">
            <a:solidFill>
              <a:srgbClr val="DC0528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848" name="Google Shape;848;g2c78548d6c0_0_33"/>
          <p:cNvSpPr txBox="1"/>
          <p:nvPr/>
        </p:nvSpPr>
        <p:spPr>
          <a:xfrm>
            <a:off x="3446125" y="3369850"/>
            <a:ext cx="1005600" cy="535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>
                <a:solidFill>
                  <a:srgbClr val="DC0528"/>
                </a:solidFill>
                <a:latin typeface="Arial"/>
                <a:ea typeface="Arial"/>
                <a:cs typeface="Arial"/>
                <a:sym typeface="Arial"/>
              </a:rPr>
              <a:t>grad Ti &gt; grad ni</a:t>
            </a:r>
            <a:endParaRPr sz="1300" b="0" i="0" u="none" strike="noStrike" cap="none">
              <a:solidFill>
                <a:srgbClr val="DC05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9" name="Google Shape;849;g2c78548d6c0_0_33"/>
          <p:cNvCxnSpPr/>
          <p:nvPr/>
        </p:nvCxnSpPr>
        <p:spPr>
          <a:xfrm flipH="1">
            <a:off x="4847550" y="2283800"/>
            <a:ext cx="8100" cy="939600"/>
          </a:xfrm>
          <a:prstGeom prst="straightConnector1">
            <a:avLst/>
          </a:prstGeom>
          <a:noFill/>
          <a:ln w="9525" cap="flat" cmpd="sng">
            <a:solidFill>
              <a:srgbClr val="DC0528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850" name="Google Shape;850;g2c78548d6c0_0_33"/>
          <p:cNvSpPr txBox="1"/>
          <p:nvPr/>
        </p:nvSpPr>
        <p:spPr>
          <a:xfrm>
            <a:off x="4562925" y="3217275"/>
            <a:ext cx="1005600" cy="59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>
                <a:solidFill>
                  <a:srgbClr val="DC0528"/>
                </a:solidFill>
                <a:latin typeface="Arial"/>
                <a:ea typeface="Arial"/>
                <a:cs typeface="Arial"/>
                <a:sym typeface="Arial"/>
              </a:rPr>
              <a:t>grad Ti &lt; grad ni</a:t>
            </a:r>
            <a:endParaRPr sz="1300" b="0" i="0" u="none" strike="noStrike" cap="none">
              <a:solidFill>
                <a:srgbClr val="DC05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1" name="Google Shape;851;g2c78548d6c0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6963" y="5298340"/>
            <a:ext cx="6957525" cy="95268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2" name="Google Shape;852;g2c78548d6c0_0_33"/>
          <p:cNvSpPr txBox="1"/>
          <p:nvPr/>
        </p:nvSpPr>
        <p:spPr>
          <a:xfrm>
            <a:off x="5055725" y="622125"/>
            <a:ext cx="1852500" cy="460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DC0528"/>
                </a:solidFill>
                <a:latin typeface="Arial"/>
                <a:ea typeface="Arial"/>
                <a:cs typeface="Arial"/>
                <a:sym typeface="Arial"/>
              </a:rPr>
              <a:t>SHOT #58245</a:t>
            </a:r>
            <a:endParaRPr sz="1800" b="1" i="0" u="none" strike="noStrike" cap="none">
              <a:solidFill>
                <a:srgbClr val="DC05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3" name="Google Shape;853;g2c78548d6c0_0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g2c78548d6c0_0_33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193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c8ad4141a2_0_25"/>
          <p:cNvSpPr txBox="1">
            <a:spLocks noGrp="1"/>
          </p:cNvSpPr>
          <p:nvPr>
            <p:ph type="title"/>
          </p:nvPr>
        </p:nvSpPr>
        <p:spPr>
          <a:xfrm>
            <a:off x="579438" y="9237"/>
            <a:ext cx="10728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Black"/>
              <a:buNone/>
            </a:pPr>
            <a:r>
              <a:rPr lang="fr-FR"/>
              <a:t>EXTRA: Estimation of Coronal Equilibrium</a:t>
            </a:r>
            <a:endParaRPr/>
          </a:p>
        </p:txBody>
      </p:sp>
      <p:sp>
        <p:nvSpPr>
          <p:cNvPr id="860" name="Google Shape;860;g2c8ad4141a2_0_25"/>
          <p:cNvSpPr txBox="1"/>
          <p:nvPr/>
        </p:nvSpPr>
        <p:spPr>
          <a:xfrm>
            <a:off x="4031206" y="1662306"/>
            <a:ext cx="3545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500" b="1" i="0" u="sng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Steady-State Solution:</a:t>
            </a:r>
            <a:endParaRPr sz="1500" b="1" i="0" u="sng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1" name="Google Shape;861;g2c8ad4141a2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7213" y="2121301"/>
            <a:ext cx="2251423" cy="69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g2c8ad4141a2_0_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0410" y="2170362"/>
            <a:ext cx="2964999" cy="76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g2c8ad4141a2_0_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5029" y="1256759"/>
            <a:ext cx="8450991" cy="3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g2c8ad4141a2_0_25"/>
          <p:cNvPicPr preferRelativeResize="0"/>
          <p:nvPr/>
        </p:nvPicPr>
        <p:blipFill rotWithShape="1">
          <a:blip r:embed="rId6">
            <a:alphaModFix/>
          </a:blip>
          <a:srcRect l="3508" t="5437" r="8572"/>
          <a:stretch/>
        </p:blipFill>
        <p:spPr>
          <a:xfrm>
            <a:off x="974649" y="3100175"/>
            <a:ext cx="5476052" cy="34419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5" name="Google Shape;865;g2c8ad4141a2_0_25"/>
          <p:cNvSpPr txBox="1"/>
          <p:nvPr/>
        </p:nvSpPr>
        <p:spPr>
          <a:xfrm>
            <a:off x="4617407" y="615600"/>
            <a:ext cx="50388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u="sng">
                <a:latin typeface="Times New Roman"/>
                <a:ea typeface="Times New Roman"/>
                <a:cs typeface="Times New Roman"/>
                <a:sym typeface="Times New Roman"/>
              </a:rPr>
              <a:t>Detailed Balance</a:t>
            </a:r>
            <a:r>
              <a:rPr lang="fr-FR" sz="2000" b="1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6" name="Google Shape;866;g2c8ad4141a2_0_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26105" y="3100179"/>
            <a:ext cx="4481645" cy="344199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7" name="Google Shape;867;g2c8ad4141a2_0_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35575" y="6201575"/>
            <a:ext cx="643725" cy="6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g2c8ad4141a2_0_25"/>
          <p:cNvSpPr txBox="1">
            <a:spLocks noGrp="1"/>
          </p:cNvSpPr>
          <p:nvPr>
            <p:ph type="sldNum" idx="12"/>
          </p:nvPr>
        </p:nvSpPr>
        <p:spPr>
          <a:xfrm>
            <a:off x="10999334" y="6343650"/>
            <a:ext cx="69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25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9A8ED7-BF1D-50A0-353E-5F081FC729CC}"/>
                  </a:ext>
                </a:extLst>
              </p:cNvPr>
              <p:cNvSpPr txBox="1"/>
              <p:nvPr/>
            </p:nvSpPr>
            <p:spPr>
              <a:xfrm>
                <a:off x="77679" y="3213750"/>
                <a:ext cx="8384345" cy="1580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 WEST 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in core is linked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</a:rPr>
                          <m:t>sep</m:t>
                        </m:r>
                      </m:sup>
                    </m:sSubSup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through the correlation:</a:t>
                </a:r>
              </a:p>
              <a:p>
                <a:r>
                  <a:rPr lang="en-US" sz="1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[C. </a:t>
                </a:r>
                <a:r>
                  <a:rPr lang="en-US" sz="12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Bourdelle</a:t>
                </a:r>
                <a:r>
                  <a:rPr lang="en-US" sz="1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et al., NF, 2023]  </a:t>
                </a:r>
              </a:p>
              <a:p>
                <a:endParaRPr lang="en-US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𝑒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𝑏𝑎𝑟</m:t>
                        </m:r>
                      </m:sup>
                    </m:sSubSup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dirty="0" smtClean="0">
                                        <a:latin typeface="Cambria Math" panose="02040503050406030204" pitchFamily="18" charset="0"/>
                                      </a:rPr>
                                      <m:t>sep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panose="02040503050406030204" pitchFamily="18" charset="0"/>
                                      </a:rPr>
                                      <m:t>19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0.3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dirty="0" smtClean="0"/>
                      <m:t>  </m:t>
                    </m:r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9A8ED7-BF1D-50A0-353E-5F081FC72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9" y="3213750"/>
                <a:ext cx="8384345" cy="1580433"/>
              </a:xfrm>
              <a:prstGeom prst="rect">
                <a:avLst/>
              </a:prstGeom>
              <a:blipFill>
                <a:blip r:embed="rId2"/>
                <a:stretch>
                  <a:fillRect l="-800" t="-1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1">
            <a:extLst>
              <a:ext uri="{FF2B5EF4-FFF2-40B4-BE49-F238E27FC236}">
                <a16:creationId xmlns:a16="http://schemas.microsoft.com/office/drawing/2014/main" id="{7E503526-4713-1C1D-95EF-43A5F0CD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143" y="3139145"/>
            <a:ext cx="3124712" cy="19771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15EACD-F7B7-4133-1683-BFF8D3915635}"/>
              </a:ext>
            </a:extLst>
          </p:cNvPr>
          <p:cNvSpPr txBox="1"/>
          <p:nvPr/>
        </p:nvSpPr>
        <p:spPr>
          <a:xfrm>
            <a:off x="9094563" y="3011795"/>
            <a:ext cx="15247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 database</a:t>
            </a:r>
            <a:endParaRPr lang="en-US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3E61C9C-91E3-BB67-BB12-35F7FC03470C}"/>
                  </a:ext>
                </a:extLst>
              </p:cNvPr>
              <p:cNvSpPr/>
              <p:nvPr/>
            </p:nvSpPr>
            <p:spPr>
              <a:xfrm rot="20989735">
                <a:off x="8839037" y="3972517"/>
                <a:ext cx="2035806" cy="396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i="0">
                          <a:latin typeface="Cambria Math" panose="02040503050406030204" pitchFamily="18" charset="0"/>
                        </a:rPr>
                        <m:t>=3.5×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𝑠𝑒𝑝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0.3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3E61C9C-91E3-BB67-BB12-35F7FC034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89735">
                <a:off x="8839037" y="3972517"/>
                <a:ext cx="2035806" cy="3962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EE4808FB-986C-7C98-709A-16651F0A5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9" y="728872"/>
            <a:ext cx="2475022" cy="2245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E5B031-9837-B8CE-C75B-2455C3368075}"/>
                  </a:ext>
                </a:extLst>
              </p:cNvPr>
              <p:cNvSpPr txBox="1"/>
              <p:nvPr/>
            </p:nvSpPr>
            <p:spPr>
              <a:xfrm>
                <a:off x="8820045" y="5753491"/>
                <a:ext cx="29243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TOT</m:t>
                        </m:r>
                      </m:sub>
                    </m:sSub>
                    <m:r>
                      <a:rPr lang="en-US" sz="20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= </m:t>
                    </m:r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dirty="0" err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SOL</m:t>
                        </m:r>
                      </m:sub>
                    </m:sSub>
                    <m:r>
                      <a:rPr lang="en-US" sz="2000" b="0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+ </m:t>
                    </m:r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000" b="0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Rad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E5B031-9837-B8CE-C75B-2455C3368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045" y="5753491"/>
                <a:ext cx="2924334" cy="400110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41F8B1D-ADC6-F918-B352-88948CDC40A7}"/>
              </a:ext>
            </a:extLst>
          </p:cNvPr>
          <p:cNvSpPr txBox="1"/>
          <p:nvPr/>
        </p:nvSpPr>
        <p:spPr>
          <a:xfrm>
            <a:off x="77678" y="5125055"/>
            <a:ext cx="3732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Radiated power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estimation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fr-FR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D1715-662C-9CAE-5FA9-63779FCEC9FC}"/>
              </a:ext>
            </a:extLst>
          </p:cNvPr>
          <p:cNvSpPr txBox="1"/>
          <p:nvPr/>
        </p:nvSpPr>
        <p:spPr>
          <a:xfrm>
            <a:off x="895870" y="1436102"/>
            <a:ext cx="9062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Inner </a:t>
            </a:r>
          </a:p>
          <a:p>
            <a:pPr algn="ctr"/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Boundary</a:t>
            </a:r>
            <a:endParaRPr lang="fr-FR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81B21-D369-AF04-8932-FAAB4586F9D6}"/>
              </a:ext>
            </a:extLst>
          </p:cNvPr>
          <p:cNvSpPr txBox="1"/>
          <p:nvPr/>
        </p:nvSpPr>
        <p:spPr>
          <a:xfrm>
            <a:off x="168140" y="167759"/>
            <a:ext cx="1011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SOLEDGE3X-ERO2.0 simulations and Core radiation: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0-D model</a:t>
            </a:r>
            <a:endParaRPr lang="fr-FR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77019A-33D3-66FD-08EC-5177961607F9}"/>
                  </a:ext>
                </a:extLst>
              </p:cNvPr>
              <p:cNvSpPr txBox="1"/>
              <p:nvPr/>
            </p:nvSpPr>
            <p:spPr>
              <a:xfrm>
                <a:off x="3380857" y="738642"/>
                <a:ext cx="8509522" cy="2392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SOLEDGE and ERO2.0 confined plasma </a:t>
                </a: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computational</a:t>
                </a:r>
              </a:p>
              <a:p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domain stops at inner boundary</a:t>
                </a:r>
              </a:p>
              <a:p>
                <a:endParaRPr lang="en-US" sz="2000" dirty="0"/>
              </a:p>
              <a:p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We assume that the </a:t>
                </a: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W density in the core 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is given by the </a:t>
                </a:r>
                <a:r>
                  <a:rPr lang="en-US" sz="2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inner boundary value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28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m:rPr>
                            <m:lit/>
                          </m:rP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inner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boundary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77019A-33D3-66FD-08EC-517796160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857" y="738642"/>
                <a:ext cx="8509522" cy="2392065"/>
              </a:xfrm>
              <a:prstGeom prst="rect">
                <a:avLst/>
              </a:prstGeom>
              <a:blipFill>
                <a:blip r:embed="rId7"/>
                <a:stretch>
                  <a:fillRect l="-788" t="-1272" b="-335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DDD99-99C9-8091-AFA9-2790B10D5909}"/>
                  </a:ext>
                </a:extLst>
              </p:cNvPr>
              <p:cNvSpPr txBox="1"/>
              <p:nvPr/>
            </p:nvSpPr>
            <p:spPr>
              <a:xfrm>
                <a:off x="77678" y="5591845"/>
                <a:ext cx="5027722" cy="723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ahoma" panose="020B0604030504040204" pitchFamily="34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</m:oMath>
                  </m:oMathPara>
                </a14:m>
                <a:endParaRPr lang="fr-FR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DDD99-99C9-8091-AFA9-2790B10D5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8" y="5591845"/>
                <a:ext cx="5027722" cy="7234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3F376C2-56B5-24D4-C73A-9ACDB968226A}"/>
              </a:ext>
            </a:extLst>
          </p:cNvPr>
          <p:cNvSpPr txBox="1"/>
          <p:nvPr/>
        </p:nvSpPr>
        <p:spPr>
          <a:xfrm>
            <a:off x="8674044" y="5391790"/>
            <a:ext cx="321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power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estimation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fr-FR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B9941-E109-B489-51F1-35154F5D34C2}"/>
              </a:ext>
            </a:extLst>
          </p:cNvPr>
          <p:cNvSpPr txBox="1"/>
          <p:nvPr/>
        </p:nvSpPr>
        <p:spPr>
          <a:xfrm>
            <a:off x="8079074" y="4486645"/>
            <a:ext cx="26587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[C. </a:t>
            </a:r>
            <a:r>
              <a:rPr lang="en-US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Bourdelle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NF, 2023]  </a:t>
            </a:r>
          </a:p>
        </p:txBody>
      </p:sp>
    </p:spTree>
    <p:extLst>
      <p:ext uri="{BB962C8B-B14F-4D97-AF65-F5344CB8AC3E}">
        <p14:creationId xmlns:p14="http://schemas.microsoft.com/office/powerpoint/2010/main" val="21384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663" y="3148328"/>
            <a:ext cx="2517598" cy="3227407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8CF0-49FB-4F0D-B318-5F5288A3E871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98349" y="1502713"/>
            <a:ext cx="12302198" cy="4159380"/>
          </a:xfrm>
          <a:prstGeom prst="rect">
            <a:avLst/>
          </a:prstGeom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fr-FR" sz="2000" noProof="1" smtClean="0">
                <a:solidFill>
                  <a:schemeClr val="tx1"/>
                </a:solidFill>
                <a:latin typeface="+mn-lt"/>
              </a:rPr>
              <a:t>Lower divertor (main) dominates the source, but low penetration to core</a:t>
            </a:r>
          </a:p>
          <a:p>
            <a:pPr lvl="1">
              <a:lnSpc>
                <a:spcPct val="150000"/>
              </a:lnSpc>
              <a:buClr>
                <a:schemeClr val="tx2"/>
              </a:buClr>
            </a:pPr>
            <a:r>
              <a:rPr lang="fr-FR" sz="1800" noProof="1" smtClean="0">
                <a:solidFill>
                  <a:schemeClr val="tx1"/>
                </a:solidFill>
                <a:latin typeface="+mn-lt"/>
              </a:rPr>
              <a:t>Importance of accurate frictions &amp; thermal forces in ERO2.0 + accurate flows &amp; // profiles in 2D backgrounds </a:t>
            </a:r>
          </a:p>
          <a:p>
            <a:pPr lvl="1">
              <a:lnSpc>
                <a:spcPct val="150000"/>
              </a:lnSpc>
              <a:buClr>
                <a:schemeClr val="tx2"/>
              </a:buClr>
            </a:pPr>
            <a:r>
              <a:rPr lang="fr-FR" sz="1800" noProof="1" smtClean="0">
                <a:solidFill>
                  <a:schemeClr val="tx1"/>
                </a:solidFill>
                <a:latin typeface="+mn-lt"/>
              </a:rPr>
              <a:t>Impact of drifts under investgation 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fr-FR" sz="2000" noProof="1" smtClean="0">
                <a:solidFill>
                  <a:schemeClr val="tx1"/>
                </a:solidFill>
                <a:latin typeface="+mn-lt"/>
              </a:rPr>
              <a:t>Upper divertor &amp; baffles dominate contamination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endParaRPr lang="fr-FR" sz="2000" noProof="1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Clr>
                <a:schemeClr val="tx2"/>
              </a:buClr>
              <a:buNone/>
            </a:pPr>
            <a:r>
              <a:rPr lang="fr-FR" sz="2000" noProof="1" smtClean="0">
                <a:solidFill>
                  <a:schemeClr val="tx1"/>
                </a:solidFill>
                <a:latin typeface="+mn-lt"/>
              </a:rPr>
              <a:t>Contamination highly sensitive to: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2000" noProof="1" smtClean="0">
                <a:solidFill>
                  <a:schemeClr val="tx1"/>
                </a:solidFill>
                <a:latin typeface="+mn-lt"/>
              </a:rPr>
              <a:t>SOL regimes, PFC/plasma gaps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en-GB" sz="2000" noProof="1" smtClean="0">
                <a:solidFill>
                  <a:schemeClr val="tx1"/>
                </a:solidFill>
                <a:latin typeface="+mn-lt"/>
              </a:rPr>
              <a:t>Accurate PFC geometry</a:t>
            </a:r>
          </a:p>
          <a:p>
            <a:pPr marL="0" indent="0">
              <a:lnSpc>
                <a:spcPct val="150000"/>
              </a:lnSpc>
              <a:buClr>
                <a:schemeClr val="tx2"/>
              </a:buClr>
              <a:buNone/>
            </a:pPr>
            <a:endParaRPr lang="en-GB" sz="2000" noProof="1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836" y="1199148"/>
            <a:ext cx="3344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 S.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DiGenova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Nucl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Fusion 2021 ]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8" y="2582779"/>
            <a:ext cx="4742822" cy="3792956"/>
          </a:xfrm>
          <a:prstGeom prst="rect">
            <a:avLst/>
          </a:prstGeom>
        </p:spPr>
      </p:pic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377275" y="294192"/>
            <a:ext cx="11220676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COMPUTATION OF W SOURCES AND MIGRATION WITH ERO2.0 </a:t>
            </a:r>
            <a:r>
              <a:rPr lang="fr-FR" sz="3100" dirty="0" smtClean="0"/>
              <a:t>USING SOLEDGE3X PLASMA BACKGROUND</a:t>
            </a:r>
            <a:endParaRPr lang="fr-FR" sz="3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93" y="6156180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3B4D837-8A80-D574-1CEA-FD4B27E1E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/>
          <a:stretch/>
        </p:blipFill>
        <p:spPr>
          <a:xfrm>
            <a:off x="7608232" y="888073"/>
            <a:ext cx="3826206" cy="3363910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9C74C712-6EE1-9889-4843-480F4BF22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9"/>
          <a:stretch/>
        </p:blipFill>
        <p:spPr>
          <a:xfrm>
            <a:off x="649993" y="888073"/>
            <a:ext cx="3478529" cy="3363910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F046B1D4-7298-BA0F-8CC5-4127EEE8A1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r="17700"/>
          <a:stretch/>
        </p:blipFill>
        <p:spPr>
          <a:xfrm>
            <a:off x="4312354" y="887526"/>
            <a:ext cx="3112046" cy="3365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8AC17F-6501-7E35-7B81-F623F106F6BD}"/>
              </a:ext>
            </a:extLst>
          </p:cNvPr>
          <p:cNvSpPr txBox="1"/>
          <p:nvPr/>
        </p:nvSpPr>
        <p:spPr>
          <a:xfrm>
            <a:off x="192791" y="4471956"/>
            <a:ext cx="149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ROG </a:t>
            </a:r>
          </a:p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411E678-0E33-F2BE-62C4-E88C296CD0D6}"/>
              </a:ext>
            </a:extLst>
          </p:cNvPr>
          <p:cNvSpPr/>
          <p:nvPr/>
        </p:nvSpPr>
        <p:spPr>
          <a:xfrm>
            <a:off x="1475352" y="4603369"/>
            <a:ext cx="2600754" cy="209529"/>
          </a:xfrm>
          <a:prstGeom prst="right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E51144-8B7B-D305-AC3D-D273259985FB}"/>
                  </a:ext>
                </a:extLst>
              </p:cNvPr>
              <p:cNvSpPr txBox="1"/>
              <p:nvPr/>
            </p:nvSpPr>
            <p:spPr>
              <a:xfrm>
                <a:off x="4128880" y="4415747"/>
                <a:ext cx="14302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𝒏</m:t>
                          </m:r>
                        </m:e>
                        <m:sub>
                          <m:r>
                            <a:rPr lang="en-US" b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𝐖</m:t>
                          </m:r>
                        </m:sub>
                      </m:sSub>
                    </m:oMath>
                  </m:oMathPara>
                </a14:m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US" b="1" dirty="0">
                    <a:solidFill>
                      <a:srgbClr val="00B05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decreases</a:t>
                </a:r>
                <a:endParaRPr lang="en-US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E51144-8B7B-D305-AC3D-D27325998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880" y="4415747"/>
                <a:ext cx="1430293" cy="646331"/>
              </a:xfrm>
              <a:prstGeom prst="rect">
                <a:avLst/>
              </a:prstGeom>
              <a:blipFill>
                <a:blip r:embed="rId6"/>
                <a:stretch>
                  <a:fillRect l="-851" r="-426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9E7C1E-5620-69CE-8245-12432EF41DF0}"/>
                  </a:ext>
                </a:extLst>
              </p:cNvPr>
              <p:cNvSpPr txBox="1"/>
              <p:nvPr/>
            </p:nvSpPr>
            <p:spPr>
              <a:xfrm>
                <a:off x="2389258" y="5955221"/>
                <a:ext cx="1430293" cy="666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𝒔𝒆𝒑</m:t>
                        </m:r>
                      </m:sup>
                    </m:sSubSup>
                  </m:oMath>
                </a14:m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increases</a:t>
                </a:r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9E7C1E-5620-69CE-8245-12432EF41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58" y="5955221"/>
                <a:ext cx="1430293" cy="666401"/>
              </a:xfrm>
              <a:prstGeom prst="rect">
                <a:avLst/>
              </a:prstGeom>
              <a:blipFill>
                <a:blip r:embed="rId7"/>
                <a:stretch>
                  <a:fillRect t="-3670" b="-146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Right 15">
            <a:extLst>
              <a:ext uri="{FF2B5EF4-FFF2-40B4-BE49-F238E27FC236}">
                <a16:creationId xmlns:a16="http://schemas.microsoft.com/office/drawing/2014/main" id="{2F417858-6CA8-EAA0-AB20-165E218B81AB}"/>
              </a:ext>
            </a:extLst>
          </p:cNvPr>
          <p:cNvSpPr/>
          <p:nvPr/>
        </p:nvSpPr>
        <p:spPr>
          <a:xfrm>
            <a:off x="3872326" y="6152430"/>
            <a:ext cx="2600753" cy="209529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BA7C5D-4319-F574-AE15-D25F7133D79F}"/>
                  </a:ext>
                </a:extLst>
              </p:cNvPr>
              <p:cNvSpPr txBox="1"/>
              <p:nvPr/>
            </p:nvSpPr>
            <p:spPr>
              <a:xfrm>
                <a:off x="6525854" y="5955221"/>
                <a:ext cx="14302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𝒏</m:t>
                          </m:r>
                        </m:e>
                        <m:sub>
                          <m:r>
                            <a:rPr lang="en-US" b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𝐖</m:t>
                          </m:r>
                        </m:sub>
                      </m:sSub>
                    </m:oMath>
                  </m:oMathPara>
                </a14:m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US" b="1" dirty="0">
                    <a:solidFill>
                      <a:srgbClr val="FFC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decreases</a:t>
                </a:r>
                <a:endParaRPr lang="en-US" dirty="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BA7C5D-4319-F574-AE15-D25F7133D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854" y="5955221"/>
                <a:ext cx="1430293" cy="646331"/>
              </a:xfrm>
              <a:prstGeom prst="rect">
                <a:avLst/>
              </a:prstGeom>
              <a:blipFill>
                <a:blip r:embed="rId8"/>
                <a:stretch>
                  <a:fillRect l="-1282" r="-42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ABCCA5D-5697-BC63-E2D9-D4F9E54A08EF}"/>
              </a:ext>
            </a:extLst>
          </p:cNvPr>
          <p:cNvSpPr txBox="1"/>
          <p:nvPr/>
        </p:nvSpPr>
        <p:spPr>
          <a:xfrm>
            <a:off x="1855098" y="4318067"/>
            <a:ext cx="2017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Erosion weakens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5386E7-9CB8-1FE5-DFC7-A20FC707DDC6}"/>
              </a:ext>
            </a:extLst>
          </p:cNvPr>
          <p:cNvSpPr txBox="1"/>
          <p:nvPr/>
        </p:nvSpPr>
        <p:spPr>
          <a:xfrm>
            <a:off x="4040038" y="5907506"/>
            <a:ext cx="204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screening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03701E-D5FD-BDDD-663E-70C8A32D207B}"/>
                  </a:ext>
                </a:extLst>
              </p:cNvPr>
              <p:cNvSpPr txBox="1"/>
              <p:nvPr/>
            </p:nvSpPr>
            <p:spPr>
              <a:xfrm>
                <a:off x="8008922" y="5982709"/>
                <a:ext cx="3602053" cy="6664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𝐑𝐚𝐝</m:t>
                        </m:r>
                      </m:sub>
                    </m:sSub>
                  </m:oMath>
                </a14:m>
                <a:r>
                  <a:rPr lang="en-US" dirty="0">
                    <a:ea typeface="Tahoma" panose="020B0604030504040204" pitchFamily="34" charset="0"/>
                    <a:cs typeface="Tahoma" panose="020B0604030504040204" pitchFamily="34" charset="0"/>
                  </a:rPr>
                  <a:t>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𝐖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𝒆</m:t>
                        </m:r>
                      </m:sub>
                    </m:sSub>
                  </m:oMath>
                </a14:m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𝐑𝐚𝐝</m:t>
                        </m:r>
                      </m:sub>
                    </m:sSub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may not change with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𝒔𝒆𝒑</m:t>
                        </m:r>
                      </m:sup>
                    </m:sSubSup>
                  </m:oMath>
                </a14:m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03701E-D5FD-BDDD-663E-70C8A32D2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922" y="5982709"/>
                <a:ext cx="3602053" cy="666401"/>
              </a:xfrm>
              <a:prstGeom prst="rect">
                <a:avLst/>
              </a:prstGeom>
              <a:blipFill>
                <a:blip r:embed="rId9"/>
                <a:stretch>
                  <a:fillRect t="-1739" b="-869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050A19-FB99-1E70-A881-10FAD17ADB28}"/>
                  </a:ext>
                </a:extLst>
              </p:cNvPr>
              <p:cNvSpPr txBox="1"/>
              <p:nvPr/>
            </p:nvSpPr>
            <p:spPr>
              <a:xfrm>
                <a:off x="1379182" y="5159382"/>
                <a:ext cx="13572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𝐒𝐎𝐋</m:t>
                        </m:r>
                      </m:sub>
                    </m:sSub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algn="ctr"/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increases</a:t>
                </a:r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050A19-FB99-1E70-A881-10FAD17AD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182" y="5159382"/>
                <a:ext cx="1357290" cy="646331"/>
              </a:xfrm>
              <a:prstGeom prst="rect">
                <a:avLst/>
              </a:prstGeom>
              <a:blipFill>
                <a:blip r:embed="rId10"/>
                <a:stretch>
                  <a:fillRect l="-897" t="-4717" r="-89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9670A3F0-C7D0-AE60-69D2-2898F8C5F1D3}"/>
              </a:ext>
            </a:extLst>
          </p:cNvPr>
          <p:cNvSpPr/>
          <p:nvPr/>
        </p:nvSpPr>
        <p:spPr>
          <a:xfrm>
            <a:off x="2789247" y="5347004"/>
            <a:ext cx="2600754" cy="209529"/>
          </a:xfrm>
          <a:prstGeom prst="rightArrow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D16CFC-D00C-1E2A-711F-F1939626E7D0}"/>
                  </a:ext>
                </a:extLst>
              </p:cNvPr>
              <p:cNvSpPr txBox="1"/>
              <p:nvPr/>
            </p:nvSpPr>
            <p:spPr>
              <a:xfrm>
                <a:off x="5442775" y="5159382"/>
                <a:ext cx="14302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𝒏</m:t>
                          </m:r>
                        </m:e>
                        <m:sub>
                          <m:r>
                            <a:rPr lang="en-US" b="1" dirty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𝐖</m:t>
                          </m:r>
                        </m:sub>
                      </m:sSub>
                    </m:oMath>
                  </m:oMathPara>
                </a14:m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US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increases</a:t>
                </a:r>
                <a:endParaRPr lang="en-US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7D16CFC-D00C-1E2A-711F-F1939626E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775" y="5159382"/>
                <a:ext cx="1430293" cy="646331"/>
              </a:xfrm>
              <a:prstGeom prst="rect">
                <a:avLst/>
              </a:prstGeom>
              <a:blipFill>
                <a:blip r:embed="rId11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449879E-028A-67B2-2084-75588881365D}"/>
              </a:ext>
            </a:extLst>
          </p:cNvPr>
          <p:cNvSpPr txBox="1"/>
          <p:nvPr/>
        </p:nvSpPr>
        <p:spPr>
          <a:xfrm>
            <a:off x="2993026" y="5064726"/>
            <a:ext cx="2013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Stronger erosion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AB7670-E9A5-DD7C-2924-C76AC970084E}"/>
                  </a:ext>
                </a:extLst>
              </p:cNvPr>
              <p:cNvSpPr txBox="1"/>
              <p:nvPr/>
            </p:nvSpPr>
            <p:spPr>
              <a:xfrm>
                <a:off x="104173" y="22661"/>
                <a:ext cx="111858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Analysis</a:t>
                </a:r>
                <a:r>
                  <a:rPr lang="fr-FR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of 3D </a:t>
                </a:r>
                <a:r>
                  <a:rPr lang="fr-FR" sz="24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results</a:t>
                </a:r>
                <a:r>
                  <a:rPr lang="fr-FR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24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considering</a:t>
                </a:r>
                <a:r>
                  <a:rPr lang="fr-FR" sz="2400" b="1" dirty="0" smtClean="0">
                    <a:solidFill>
                      <a:schemeClr val="tx2">
                        <a:lumMod val="7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400" dirty="0" smtClean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sz="2400" b="1" i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sz="2400" b="1" dirty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on the </a:t>
                </a:r>
                <a:r>
                  <a:rPr lang="en-US" sz="2400" b="1" dirty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inner boundary</a:t>
                </a:r>
                <a:endParaRPr lang="fr-FR" sz="2400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fr-FR" sz="2400" b="1" dirty="0">
                  <a:solidFill>
                    <a:schemeClr val="tx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AB7670-E9A5-DD7C-2924-C76AC9700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3" y="22661"/>
                <a:ext cx="11185868" cy="830997"/>
              </a:xfrm>
              <a:prstGeom prst="rect">
                <a:avLst/>
              </a:prstGeom>
              <a:blipFill>
                <a:blip r:embed="rId12"/>
                <a:stretch>
                  <a:fillRect l="-817" t="-66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2766A59-0EE3-04CF-5CE0-95C7C081C0AC}"/>
                  </a:ext>
                </a:extLst>
              </p:cNvPr>
              <p:cNvSpPr txBox="1"/>
              <p:nvPr/>
            </p:nvSpPr>
            <p:spPr>
              <a:xfrm>
                <a:off x="5559173" y="4317690"/>
                <a:ext cx="4321674" cy="6463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Increasing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ROG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could </a:t>
                </a:r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𝐖</m:t>
                        </m:r>
                      </m:sub>
                    </m:sSub>
                  </m:oMath>
                </a14:m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  <a:p>
                <a:pPr algn="ctr"/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but it isn’t a free parameter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2766A59-0EE3-04CF-5CE0-95C7C081C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173" y="4317690"/>
                <a:ext cx="4321674" cy="646331"/>
              </a:xfrm>
              <a:prstGeom prst="rect">
                <a:avLst/>
              </a:prstGeom>
              <a:blipFill>
                <a:blip r:embed="rId14"/>
                <a:stretch>
                  <a:fillRect t="-2703" b="-1081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Chart, scatter chart&#10;&#10;Description automatically generated">
            <a:extLst>
              <a:ext uri="{FF2B5EF4-FFF2-40B4-BE49-F238E27FC236}">
                <a16:creationId xmlns:a16="http://schemas.microsoft.com/office/drawing/2014/main" id="{59D33A41-6AD4-3FBC-F9F4-06FC804C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3" t="20796" r="91244" b="25894"/>
          <a:stretch/>
        </p:blipFill>
        <p:spPr>
          <a:xfrm>
            <a:off x="519475" y="1367838"/>
            <a:ext cx="476174" cy="2061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45204B-BAD8-62C3-CFB6-A83E92153408}"/>
                  </a:ext>
                </a:extLst>
              </p:cNvPr>
              <p:cNvSpPr txBox="1"/>
              <p:nvPr/>
            </p:nvSpPr>
            <p:spPr>
              <a:xfrm>
                <a:off x="6925842" y="5139508"/>
                <a:ext cx="3895459" cy="6463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b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𝐖</m:t>
                        </m:r>
                      </m:sub>
                    </m:sSub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almost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SOL</m:t>
                        </m:r>
                      </m:sub>
                    </m:sSub>
                  </m:oMath>
                </a14:m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𝒏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𝐖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∝</m:t>
                    </m:r>
                  </m:oMath>
                </a14:m>
                <a:r>
                  <a:rPr lang="en-US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US" b="1" i="1" dirty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𝑷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𝐒𝐎𝐋</m:t>
                        </m:r>
                      </m:sub>
                    </m:sSub>
                  </m:oMath>
                </a14:m>
                <a:endParaRPr lang="en-US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45204B-BAD8-62C3-CFB6-A83E92153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842" y="5139508"/>
                <a:ext cx="3895459" cy="646331"/>
              </a:xfrm>
              <a:prstGeom prst="rect">
                <a:avLst/>
              </a:prstGeom>
              <a:blipFill>
                <a:blip r:embed="rId15"/>
                <a:stretch>
                  <a:fillRect t="-270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8CF0-49FB-4F0D-B318-5F5288A3E871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20414" y="148806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UPPER DIVERTOR CONTRIBUTION TO CORE CONTAMINATION</a:t>
            </a:r>
            <a:endParaRPr lang="fr-FR" dirty="0"/>
          </a:p>
        </p:txBody>
      </p:sp>
      <p:pic>
        <p:nvPicPr>
          <p:cNvPr id="8" name="Immagine 5">
            <a:extLst>
              <a:ext uri="{FF2B5EF4-FFF2-40B4-BE49-F238E27FC236}">
                <a16:creationId xmlns:a16="http://schemas.microsoft.com/office/drawing/2014/main" id="{AD735A9F-067A-EC4E-E383-78C9076A8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31" y="4086325"/>
            <a:ext cx="4521916" cy="26979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429CAE-A487-4DFA-D6E0-5DEC05A59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r="8874" b="9856"/>
          <a:stretch/>
        </p:blipFill>
        <p:spPr>
          <a:xfrm>
            <a:off x="548545" y="1528417"/>
            <a:ext cx="4677962" cy="2580365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6FFB5FF5-C5D6-EFF0-3D45-6140F3C9744B}"/>
              </a:ext>
            </a:extLst>
          </p:cNvPr>
          <p:cNvSpPr txBox="1"/>
          <p:nvPr/>
        </p:nvSpPr>
        <p:spPr>
          <a:xfrm>
            <a:off x="1168160" y="4086325"/>
            <a:ext cx="3797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Good match of experimental </a:t>
            </a:r>
            <a:r>
              <a:rPr lang="it-IT" sz="2000" dirty="0">
                <a:ea typeface="Tahoma" panose="020B0604030504040204" pitchFamily="34" charset="0"/>
                <a:cs typeface="Tahoma" panose="020B0604030504040204" pitchFamily="34" charset="0"/>
              </a:rPr>
              <a:t>measurments at </a:t>
            </a:r>
            <a:r>
              <a:rPr lang="it-IT" sz="2000" dirty="0"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it-IT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pper </a:t>
            </a:r>
            <a:r>
              <a:rPr lang="it-IT" sz="2000" dirty="0">
                <a:ea typeface="Tahoma" panose="020B0604030504040204" pitchFamily="34" charset="0"/>
                <a:cs typeface="Tahoma" panose="020B0604030504040204" pitchFamily="34" charset="0"/>
              </a:rPr>
              <a:t>divertor </a:t>
            </a:r>
            <a:endParaRPr lang="fr-FR" sz="2000" dirty="0"/>
          </a:p>
        </p:txBody>
      </p:sp>
      <p:pic>
        <p:nvPicPr>
          <p:cNvPr id="14" name="Immagine 6">
            <a:extLst>
              <a:ext uri="{FF2B5EF4-FFF2-40B4-BE49-F238E27FC236}">
                <a16:creationId xmlns:a16="http://schemas.microsoft.com/office/drawing/2014/main" id="{49175BCE-BB77-9090-42AB-5556E8327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35" y="904801"/>
            <a:ext cx="2879576" cy="2867649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73BDC997-CC64-2970-617B-E1F5533B4B3B}"/>
              </a:ext>
            </a:extLst>
          </p:cNvPr>
          <p:cNvSpPr txBox="1"/>
          <p:nvPr/>
        </p:nvSpPr>
        <p:spPr>
          <a:xfrm>
            <a:off x="9389336" y="1460205"/>
            <a:ext cx="19399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a typeface="Tahoma" panose="020B0604030504040204" pitchFamily="34" charset="0"/>
                <a:cs typeface="Tahoma" panose="020B0604030504040204" pitchFamily="34" charset="0"/>
              </a:rPr>
              <a:t>W migration from upper divertor still </a:t>
            </a:r>
            <a:r>
              <a:rPr lang="it-IT" dirty="0" smtClean="0">
                <a:ea typeface="Tahoma" panose="020B0604030504040204" pitchFamily="34" charset="0"/>
                <a:cs typeface="Tahoma" panose="020B0604030504040204" pitchFamily="34" charset="0"/>
              </a:rPr>
              <a:t>dominates contamination of the </a:t>
            </a:r>
            <a:r>
              <a:rPr lang="it-IT" dirty="0">
                <a:ea typeface="Tahoma" panose="020B0604030504040204" pitchFamily="34" charset="0"/>
                <a:cs typeface="Tahoma" panose="020B0604030504040204" pitchFamily="34" charset="0"/>
              </a:rPr>
              <a:t>confined </a:t>
            </a:r>
            <a:r>
              <a:rPr lang="it-IT" dirty="0" smtClean="0">
                <a:ea typeface="Tahoma" panose="020B0604030504040204" pitchFamily="34" charset="0"/>
                <a:cs typeface="Tahoma" panose="020B0604030504040204" pitchFamily="34" charset="0"/>
              </a:rPr>
              <a:t>plasma</a:t>
            </a:r>
            <a:endParaRPr lang="fr-FR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E8A4638-F068-8401-852F-20346A32CC8E}"/>
              </a:ext>
            </a:extLst>
          </p:cNvPr>
          <p:cNvSpPr txBox="1"/>
          <p:nvPr/>
        </p:nvSpPr>
        <p:spPr>
          <a:xfrm>
            <a:off x="93306" y="1117434"/>
            <a:ext cx="6714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ea typeface="Tahoma" panose="020B0604030504040204" pitchFamily="34" charset="0"/>
                <a:cs typeface="Tahoma" panose="020B0604030504040204" pitchFamily="34" charset="0"/>
              </a:rPr>
              <a:t>2D </a:t>
            </a:r>
            <a:r>
              <a:rPr lang="it-IT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plasma background for </a:t>
            </a:r>
            <a:r>
              <a:rPr lang="it-IT" sz="2000" dirty="0">
                <a:ea typeface="Tahoma" panose="020B0604030504040204" pitchFamily="34" charset="0"/>
                <a:cs typeface="Tahoma" panose="020B0604030504040204" pitchFamily="34" charset="0"/>
              </a:rPr>
              <a:t>WEST #</a:t>
            </a:r>
            <a:r>
              <a:rPr lang="it-IT" sz="2000" dirty="0" smtClean="0">
                <a:ea typeface="Tahoma" panose="020B0604030504040204" pitchFamily="34" charset="0"/>
                <a:cs typeface="Tahoma" panose="020B0604030504040204" pitchFamily="34" charset="0"/>
              </a:rPr>
              <a:t>54067</a:t>
            </a:r>
            <a:endParaRPr lang="fr-FR" sz="2000" dirty="0"/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F3FF10BB-E5BB-AFD2-D68A-9566C36E5C77}"/>
              </a:ext>
            </a:extLst>
          </p:cNvPr>
          <p:cNvSpPr txBox="1"/>
          <p:nvPr/>
        </p:nvSpPr>
        <p:spPr>
          <a:xfrm>
            <a:off x="1168160" y="5070021"/>
            <a:ext cx="5159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Using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synthetic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diagnostics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compare W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visible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signal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lower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upper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b="1" dirty="0" err="1">
                <a:ea typeface="Tahoma" panose="020B0604030504040204" pitchFamily="34" charset="0"/>
                <a:cs typeface="Tahoma" panose="020B0604030504040204" pitchFamily="34" charset="0"/>
              </a:rPr>
              <a:t>divertor</a:t>
            </a:r>
            <a:r>
              <a:rPr lang="it-IT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fr-FR" b="1" dirty="0"/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607140B1-F80F-BA4C-E284-67531CD35AAB}"/>
              </a:ext>
            </a:extLst>
          </p:cNvPr>
          <p:cNvSpPr txBox="1"/>
          <p:nvPr/>
        </p:nvSpPr>
        <p:spPr>
          <a:xfrm>
            <a:off x="1474237" y="5919875"/>
            <a:ext cx="48537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Upper divertor signal is 10-100 times </a:t>
            </a:r>
            <a:r>
              <a:rPr lang="en-US" sz="2000" dirty="0" smtClean="0"/>
              <a:t>smaller </a:t>
            </a:r>
            <a:r>
              <a:rPr lang="en-US" sz="2000" dirty="0"/>
              <a:t>than lower divertor in </a:t>
            </a:r>
            <a:r>
              <a:rPr lang="en-US" sz="2000" dirty="0" smtClean="0"/>
              <a:t>simulations</a:t>
            </a:r>
            <a:endParaRPr lang="fr-FR" sz="20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18" y="694077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7453C2-E6E3-B534-DAB5-CD68D3F5A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815" y="1562976"/>
            <a:ext cx="6914959" cy="4883922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A. Grosjean </a:t>
            </a:r>
            <a:r>
              <a:rPr lang="fr-FR" sz="1500" dirty="0" smtClean="0"/>
              <a:t>and </a:t>
            </a:r>
            <a:r>
              <a:rPr lang="fr-FR" sz="1500" dirty="0"/>
              <a:t>the WEST team.</a:t>
            </a:r>
          </a:p>
          <a:p>
            <a:r>
              <a:rPr lang="fr-FR" b="1" dirty="0">
                <a:solidFill>
                  <a:srgbClr val="FF0000"/>
                </a:solidFill>
              </a:rPr>
              <a:t>Scientific Background &amp;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Characterize WEST impurity transport and migration (W &amp; light impurities)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/>
              <a:t>Spin off C7 exp with extended operational area (n</a:t>
            </a:r>
            <a:r>
              <a:rPr lang="en-US" baseline="-25000" dirty="0"/>
              <a:t>e</a:t>
            </a:r>
            <a:r>
              <a:rPr lang="en-US" dirty="0"/>
              <a:t>, P</a:t>
            </a:r>
            <a:r>
              <a:rPr lang="en-US" baseline="-25000" dirty="0"/>
              <a:t>LH </a:t>
            </a:r>
            <a:r>
              <a:rPr lang="en-US" dirty="0"/>
              <a:t>scan)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/>
              <a:t>Emphasis on upper divertor contribution: main vs second </a:t>
            </a:r>
            <a:r>
              <a:rPr lang="en-US" dirty="0" err="1"/>
              <a:t>separatrix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Experimental Strategy and essential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Reference shot: 57953 (500 kA / n</a:t>
            </a:r>
            <a:r>
              <a:rPr lang="en-US" baseline="-25000" dirty="0"/>
              <a:t>e</a:t>
            </a:r>
            <a:r>
              <a:rPr lang="en-US" dirty="0"/>
              <a:t> ~4 10</a:t>
            </a:r>
            <a:r>
              <a:rPr lang="en-US" baseline="30000" dirty="0"/>
              <a:t>19</a:t>
            </a:r>
            <a:r>
              <a:rPr lang="en-US" dirty="0"/>
              <a:t> m</a:t>
            </a:r>
            <a:r>
              <a:rPr lang="en-US" baseline="30000" dirty="0"/>
              <a:t>-2 </a:t>
            </a:r>
            <a:r>
              <a:rPr lang="en-US" dirty="0"/>
              <a:t>/P</a:t>
            </a:r>
            <a:r>
              <a:rPr lang="en-US" baseline="-25000" dirty="0"/>
              <a:t>LH</a:t>
            </a:r>
            <a:r>
              <a:rPr lang="en-US" dirty="0"/>
              <a:t> ~ 4 MW) 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/>
              <a:t>Plasma shape changes for upper divertor contribution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en-US" dirty="0"/>
              <a:t>Emphasis on gross vs net erosion for W (W I / W II) and B (B II / B IV)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Database for modeling (SOLEDGE-ERO2.0 / DIVIMP / GITR) to be compared with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Diagnostics: LP (Flush, RCP, Pecker), visible spectroscopy (DVIS1?,2,7), SIR, bolometry, interfero &amp; reflecto (for INTREF2ne).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1297053-03FA-FBF9-1921-ABCADC9F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A8C0372-03A3-115C-1962-DA8906AC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46" y="47674"/>
            <a:ext cx="10728325" cy="467199"/>
          </a:xfrm>
        </p:spPr>
        <p:txBody>
          <a:bodyPr>
            <a:noAutofit/>
          </a:bodyPr>
          <a:lstStyle/>
          <a:p>
            <a:r>
              <a:rPr lang="en-US" sz="2800" dirty="0" smtClean="0"/>
              <a:t>To go further on the estimation of upper divertor sources: experimental session on</a:t>
            </a:r>
            <a:br>
              <a:rPr lang="en-US" sz="2800" dirty="0" smtClean="0"/>
            </a:br>
            <a:r>
              <a:rPr lang="en-US" sz="2800" dirty="0" smtClean="0"/>
              <a:t>“Impurity </a:t>
            </a:r>
            <a:r>
              <a:rPr lang="en-US" sz="2800" dirty="0"/>
              <a:t>source </a:t>
            </a:r>
            <a:r>
              <a:rPr lang="en-US" sz="2800" dirty="0" smtClean="0"/>
              <a:t>characterization” </a:t>
            </a:r>
            <a:endParaRPr lang="fr-FR" sz="2800" dirty="0"/>
          </a:p>
        </p:txBody>
      </p:sp>
      <p:grpSp>
        <p:nvGrpSpPr>
          <p:cNvPr id="2" name="Groupe 1"/>
          <p:cNvGrpSpPr/>
          <p:nvPr/>
        </p:nvGrpSpPr>
        <p:grpSpPr>
          <a:xfrm>
            <a:off x="8838439" y="862163"/>
            <a:ext cx="2854633" cy="2842091"/>
            <a:chOff x="8118167" y="722203"/>
            <a:chExt cx="3960111" cy="3942930"/>
          </a:xfrm>
        </p:grpSpPr>
        <p:pic>
          <p:nvPicPr>
            <p:cNvPr id="9" name="Image 3">
              <a:extLst>
                <a:ext uri="{FF2B5EF4-FFF2-40B4-BE49-F238E27FC236}">
                  <a16:creationId xmlns:a16="http://schemas.microsoft.com/office/drawing/2014/main" id="{6148A5CA-4CFC-4B4B-B194-DD9D5EE62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0206"/>
            <a:stretch/>
          </p:blipFill>
          <p:spPr>
            <a:xfrm>
              <a:off x="8118167" y="722203"/>
              <a:ext cx="3960111" cy="394293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9B81607-10BD-4132-89AE-32CA3813BC84}"/>
                </a:ext>
              </a:extLst>
            </p:cNvPr>
            <p:cNvSpPr/>
            <p:nvPr/>
          </p:nvSpPr>
          <p:spPr>
            <a:xfrm rot="20358761">
              <a:off x="9760211" y="1303426"/>
              <a:ext cx="177661" cy="34147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2DB58030-EDCB-4FC4-8730-A5A1B96DF664}"/>
                </a:ext>
              </a:extLst>
            </p:cNvPr>
            <p:cNvSpPr/>
            <p:nvPr/>
          </p:nvSpPr>
          <p:spPr>
            <a:xfrm>
              <a:off x="10676964" y="971664"/>
              <a:ext cx="80683" cy="576057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917948FF-B16D-4B8F-BAE8-12F65FA69B89}"/>
                </a:ext>
              </a:extLst>
            </p:cNvPr>
            <p:cNvSpPr/>
            <p:nvPr/>
          </p:nvSpPr>
          <p:spPr>
            <a:xfrm rot="4837668">
              <a:off x="11188169" y="2208795"/>
              <a:ext cx="81592" cy="20231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C6093153-3344-4AD0-9CE5-95F26F7A0C2D}"/>
                </a:ext>
              </a:extLst>
            </p:cNvPr>
            <p:cNvSpPr/>
            <p:nvPr/>
          </p:nvSpPr>
          <p:spPr>
            <a:xfrm rot="5867962">
              <a:off x="11187475" y="2851130"/>
              <a:ext cx="81592" cy="20231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4" name="x_Image 8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439" y="3884067"/>
            <a:ext cx="2469315" cy="287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0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8CF0-49FB-4F0D-B318-5F5288A3E871}" type="datetime1">
              <a:rPr lang="fr-FR" smtClean="0"/>
              <a:t>10/04/2024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51052" y="249338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SOLEDGE-ERO2.0 simulations for </a:t>
            </a:r>
            <a:r>
              <a:rPr lang="fr-FR" dirty="0" err="1" smtClean="0"/>
              <a:t>erosion</a:t>
            </a:r>
            <a:r>
              <a:rPr lang="fr-FR" dirty="0" smtClean="0"/>
              <a:t> and </a:t>
            </a:r>
            <a:r>
              <a:rPr lang="fr-FR" dirty="0" err="1" smtClean="0"/>
              <a:t>deposition</a:t>
            </a:r>
            <a:r>
              <a:rPr lang="fr-FR" dirty="0" smtClean="0"/>
              <a:t> pattern on the </a:t>
            </a:r>
            <a:r>
              <a:rPr lang="fr-FR" dirty="0" err="1" smtClean="0"/>
              <a:t>lower</a:t>
            </a:r>
            <a:r>
              <a:rPr lang="fr-FR" dirty="0" smtClean="0"/>
              <a:t> divertor</a:t>
            </a:r>
            <a:endParaRPr lang="fr-FR" dirty="0"/>
          </a:p>
        </p:txBody>
      </p:sp>
      <p:sp>
        <p:nvSpPr>
          <p:cNvPr id="7" name="Espace réservé du contenu 3"/>
          <p:cNvSpPr txBox="1">
            <a:spLocks/>
          </p:cNvSpPr>
          <p:nvPr/>
        </p:nvSpPr>
        <p:spPr>
          <a:xfrm>
            <a:off x="2874789" y="1232197"/>
            <a:ext cx="8818283" cy="2906730"/>
          </a:xfrm>
          <a:prstGeom prst="rect">
            <a:avLst/>
          </a:prstGeom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chemeClr val="tx2"/>
              </a:buClr>
              <a:buNone/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Code settings: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2D ERO2.0 simulations with realistic WEST wall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geometry</a:t>
            </a:r>
            <a:endParaRPr lang="en-US" sz="1400" b="0" dirty="0" smtClean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2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cases considered : </a:t>
            </a:r>
          </a:p>
          <a:p>
            <a:pPr lvl="1">
              <a:lnSpc>
                <a:spcPct val="110000"/>
              </a:lnSpc>
              <a:buClr>
                <a:schemeClr val="tx2"/>
              </a:buClr>
            </a:pP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Case 1: low 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density / </a:t>
            </a:r>
            <a:r>
              <a:rPr lang="en-US" sz="1400" b="1" dirty="0" err="1">
                <a:solidFill>
                  <a:schemeClr val="tx1"/>
                </a:solidFill>
                <a:latin typeface="+mn-lt"/>
              </a:rPr>
              <a:t>ohmic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 (P</a:t>
            </a:r>
            <a:r>
              <a:rPr lang="en-US" sz="1400" b="1" baseline="-25000" dirty="0">
                <a:solidFill>
                  <a:schemeClr val="tx1"/>
                </a:solidFill>
                <a:latin typeface="+mn-lt"/>
              </a:rPr>
              <a:t>SOL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= 0.45 MW) </a:t>
            </a:r>
          </a:p>
          <a:p>
            <a:pPr lvl="1">
              <a:lnSpc>
                <a:spcPct val="110000"/>
              </a:lnSpc>
              <a:buClr>
                <a:schemeClr val="tx2"/>
              </a:buClr>
            </a:pP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Case 2 : high 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density / additional power (P</a:t>
            </a:r>
            <a:r>
              <a:rPr lang="en-US" sz="1400" b="1" baseline="-25000" dirty="0">
                <a:solidFill>
                  <a:schemeClr val="tx1"/>
                </a:solidFill>
                <a:latin typeface="+mn-lt"/>
              </a:rPr>
              <a:t>SOL</a:t>
            </a:r>
            <a:r>
              <a:rPr lang="en-US" sz="1400" b="1" dirty="0">
                <a:solidFill>
                  <a:schemeClr val="tx1"/>
                </a:solidFill>
                <a:latin typeface="+mn-lt"/>
              </a:rPr>
              <a:t>= 2.5 MW) 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Plasma background from 2D simulations using SOLEDGE3X-Eirene, no drifts, constant transport coefficients (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D</a:t>
            </a:r>
            <a:r>
              <a:rPr lang="en-GB" sz="1400" b="0" baseline="30000" dirty="0" smtClean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en-GB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=</a:t>
            </a:r>
            <a:r>
              <a:rPr lang="en-GB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400" b="0" dirty="0" smtClean="0">
                <a:solidFill>
                  <a:schemeClr val="tx1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400" b="0" baseline="30000" dirty="0" smtClean="0">
                <a:solidFill>
                  <a:schemeClr val="tx1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en-GB" sz="14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= 0.3 m</a:t>
            </a:r>
            <a:r>
              <a:rPr lang="en-GB" sz="1400" b="0" baseline="3000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2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s</a:t>
            </a:r>
            <a:r>
              <a:rPr lang="en-GB" sz="1400" b="0" baseline="3000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-1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 and </a:t>
            </a:r>
            <a:r>
              <a:rPr lang="en-GB" sz="1400" b="0" dirty="0" err="1" smtClean="0">
                <a:solidFill>
                  <a:schemeClr val="tx1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1400" b="0" baseline="30000" dirty="0" err="1" smtClean="0">
                <a:solidFill>
                  <a:schemeClr val="tx1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en-GB" sz="1400" b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=</a:t>
            </a:r>
            <a:r>
              <a:rPr lang="en-GB" sz="1400" b="0" dirty="0" err="1" smtClean="0">
                <a:solidFill>
                  <a:schemeClr val="tx1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1400" b="0" baseline="30000" dirty="0" err="1" smtClean="0">
                <a:solidFill>
                  <a:schemeClr val="tx1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en-GB" sz="1400" b="0" baseline="-25000" dirty="0" err="1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i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=1 m</a:t>
            </a:r>
            <a:r>
              <a:rPr lang="en-GB" sz="1400" b="0" baseline="3000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2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s</a:t>
            </a:r>
            <a:r>
              <a:rPr lang="en-GB" sz="1400" b="0" baseline="3000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-1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140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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attached plasma in both cases (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Te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~15-30 eV at strike point), with higher divertor target density for case 2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3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% of oxygen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(including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all O ionization states from O</a:t>
            </a:r>
            <a:r>
              <a:rPr lang="en-US" sz="1400" baseline="30000" dirty="0">
                <a:solidFill>
                  <a:schemeClr val="tx1"/>
                </a:solidFill>
                <a:latin typeface="+mn-lt"/>
              </a:rPr>
              <a:t>+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to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O</a:t>
            </a:r>
            <a:r>
              <a:rPr lang="en-US" sz="1400" baseline="30000" dirty="0" smtClean="0">
                <a:solidFill>
                  <a:schemeClr val="tx1"/>
                </a:solidFill>
                <a:latin typeface="+mn-lt"/>
              </a:rPr>
              <a:t>8</a:t>
            </a:r>
            <a:r>
              <a:rPr lang="en-US" sz="1400" baseline="30000" dirty="0">
                <a:solidFill>
                  <a:schemeClr val="tx1"/>
                </a:solidFill>
                <a:latin typeface="+mn-lt"/>
              </a:rPr>
              <a:t>+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) as proxy for all light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impurities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(dominates over D sputtering in those plasma conditions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n-US" sz="1400" b="0" dirty="0">
                <a:solidFill>
                  <a:schemeClr val="tx1"/>
                </a:solidFill>
                <a:latin typeface="+mn-lt"/>
              </a:rPr>
              <a:t>No W self sputtering (additional 10-20 %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erosion, demanding in computational time)</a:t>
            </a:r>
            <a:endParaRPr lang="en-US" sz="1400" b="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10000"/>
              </a:lnSpc>
              <a:buClr>
                <a:schemeClr val="tx2"/>
              </a:buClr>
              <a:buNone/>
            </a:pPr>
            <a:endParaRPr lang="en-US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Espace réservé du contenu 3"/>
          <p:cNvSpPr txBox="1">
            <a:spLocks/>
          </p:cNvSpPr>
          <p:nvPr/>
        </p:nvSpPr>
        <p:spPr>
          <a:xfrm>
            <a:off x="2781401" y="4155920"/>
            <a:ext cx="5518168" cy="1500255"/>
          </a:xfrm>
          <a:prstGeom prst="rect">
            <a:avLst/>
          </a:prstGeom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Clr>
                <a:schemeClr val="tx2"/>
              </a:buClr>
              <a:buNone/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Net erosion/deposition enhanced in the high density case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n-US" sz="1400" b="0" dirty="0">
                <a:solidFill>
                  <a:schemeClr val="tx1"/>
                </a:solidFill>
                <a:latin typeface="+mn-lt"/>
              </a:rPr>
              <a:t>B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oth 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the W erosion / deposition fluxes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significantly 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increased in the high density/high power case compared to the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ohmic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case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en-US" sz="1400" b="0" dirty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erosion/deposition profiles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also 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increased for the high density/high power case compared to the </a:t>
            </a:r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ohmic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case, but with a less dramatic factor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46" y="1167346"/>
            <a:ext cx="2499501" cy="27217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046" y="3873614"/>
            <a:ext cx="2322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oloidal </a:t>
            </a:r>
            <a:r>
              <a:rPr lang="en-US" sz="1200" dirty="0"/>
              <a:t>W density </a:t>
            </a:r>
            <a:r>
              <a:rPr lang="en-US" sz="1200" dirty="0" smtClean="0"/>
              <a:t>map simulated by ERO2.0 </a:t>
            </a:r>
            <a:r>
              <a:rPr lang="en-US" sz="1200" dirty="0" smtClean="0"/>
              <a:t>using the SOLEDGE plasma background at</a:t>
            </a:r>
            <a:r>
              <a:rPr lang="en-US" sz="1200" dirty="0" smtClean="0"/>
              <a:t> </a:t>
            </a:r>
            <a:r>
              <a:rPr lang="en-US" sz="1200" dirty="0" smtClean="0"/>
              <a:t>low density case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86299" y="5718220"/>
            <a:ext cx="11533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Preliminary comparison with data from post mortem analysis </a:t>
            </a:r>
            <a:r>
              <a:rPr lang="en-US" dirty="0"/>
              <a:t>:</a:t>
            </a:r>
          </a:p>
          <a:p>
            <a:r>
              <a:rPr lang="en-US" dirty="0"/>
              <a:t>Overall erosion/deposition pattern roughly recovered (net erosion in the strike point area, deposition elsewhere)</a:t>
            </a:r>
          </a:p>
          <a:p>
            <a:r>
              <a:rPr lang="en-US" b="1" dirty="0"/>
              <a:t>Experimental asymmetry with a strong deposition on the HFS not </a:t>
            </a:r>
            <a:r>
              <a:rPr lang="en-US" b="1" dirty="0" smtClean="0"/>
              <a:t>reproduced</a:t>
            </a:r>
            <a:endParaRPr lang="fr-FR" b="1" dirty="0"/>
          </a:p>
        </p:txBody>
      </p:sp>
      <p:pic>
        <p:nvPicPr>
          <p:cNvPr id="14" name="Image 13" descr="C:\Users\et133700\Documents\Amanue2023\Conferences\IAEA 2023\Stefano\v3\ERO2_erosion_depostio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182" y="3966441"/>
            <a:ext cx="3130132" cy="2067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C:\Users\et133700\Documents\Amanue2023\Conferences\IAEA 2023\Stefano\v3\NET_Erosion_ERO2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61" y="3966441"/>
            <a:ext cx="3122833" cy="205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8C4123-617C-470F-8EAD-E91C6FBE6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36" y="722016"/>
            <a:ext cx="2143682" cy="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Thème IRFM 2023">
  <a:themeElements>
    <a:clrScheme name="CEA 2023">
      <a:dk1>
        <a:srgbClr val="262626"/>
      </a:dk1>
      <a:lt1>
        <a:srgbClr val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2023-01-30T23:00:00+00:00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PowerPoint-Charte-CEA-31-01-2023</CollabExternalReferences>
    <CollabEnVigueur xmlns="98091354-8d82-4ad1-b5dd-6b09eb5ff196">true</CollabEnVigueu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E23F73-0210-43BD-8C18-BB447B54A4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9AC980-F838-4C77-A3AE-FDEBF3D188E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8091354-8d82-4ad1-b5dd-6b09eb5ff196"/>
    <ds:schemaRef ds:uri="91130d52-d7c5-4e9c-ae1e-8e8e5c28245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9EC486A-0672-4505-861A-9ABA0A52B7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10144</TotalTime>
  <Words>5309</Words>
  <Application>Microsoft Office PowerPoint</Application>
  <PresentationFormat>Grand écran</PresentationFormat>
  <Paragraphs>591</Paragraphs>
  <Slides>60</Slides>
  <Notes>37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60</vt:i4>
      </vt:variant>
    </vt:vector>
  </HeadingPairs>
  <TitlesOfParts>
    <vt:vector size="73" baseType="lpstr">
      <vt:lpstr>SimSun</vt:lpstr>
      <vt:lpstr>-apple-system</vt:lpstr>
      <vt:lpstr>Arial</vt:lpstr>
      <vt:lpstr>Arial Black</vt:lpstr>
      <vt:lpstr>Calibri</vt:lpstr>
      <vt:lpstr>Cambria Math</vt:lpstr>
      <vt:lpstr>Symbol</vt:lpstr>
      <vt:lpstr>Tahoma</vt:lpstr>
      <vt:lpstr>Times New Roman</vt:lpstr>
      <vt:lpstr>Wingdings</vt:lpstr>
      <vt:lpstr>Wingdings 3</vt:lpstr>
      <vt:lpstr>Thème Office</vt:lpstr>
      <vt:lpstr>Thème IRFM 2023</vt:lpstr>
      <vt:lpstr>2D and 3D modeling of WEST plasma background and  W sources and migration with SOLEDGE3X-ERO2.0 suite of codes</vt:lpstr>
      <vt:lpstr>SOLEDGE3X: A VERSATILE FLUID CODE FOR EDGE AND SOL PLASMA</vt:lpstr>
      <vt:lpstr>2D TRANSPORT MODE AND COMPARISON WITH EXPS</vt:lpstr>
      <vt:lpstr>Présentation PowerPoint</vt:lpstr>
      <vt:lpstr>SOLEDGE3X in 2D TRANSPORT MODE AND COMPARISON WITH EXPS: Estimating LOW Z impurity content</vt:lpstr>
      <vt:lpstr>COMPUTATION OF W SOURCES AND MIGRATION WITH ERO2.0 USING SOLEDGE3X PLASMA BACKGROUND</vt:lpstr>
      <vt:lpstr>UPPER DIVERTOR CONTRIBUTION TO CORE CONTAMINATION</vt:lpstr>
      <vt:lpstr>To go further on the estimation of upper divertor sources: experimental session on “Impurity source characterization” </vt:lpstr>
      <vt:lpstr>SOLEDGE-ERO2.0 simulations for erosion and deposition pattern on the lower divertor</vt:lpstr>
      <vt:lpstr>2024 contribution for SP D: Plasma background parameters of WEST for modelling of impurity migration experiments (focus on long-pulse, high fluence discharges)</vt:lpstr>
      <vt:lpstr>2024 contribution for SP D: Plasma background parameters of WEST for modelling of impurity migration experiments (focus on long-pulse, high fluence discharges)</vt:lpstr>
      <vt:lpstr>2024 contribution for SP D SOLEDGE3X--ERO2.0 simulations of tungsten transport in WEST, determination of main tungsten sources in WEST, comparison with spectroscopy and post-mortem data. One focus on long-pulse, high-fluence discharges and full 3D treatment (antennae, magnetic field ripple)</vt:lpstr>
      <vt:lpstr>3D SOLEDGE backgrounds for midplane antenna limiters</vt:lpstr>
      <vt:lpstr>SP D.3 Impurity Migration Modelling: CEA</vt:lpstr>
      <vt:lpstr>SP D.3 Impurity Migration Modelling: CEA</vt:lpstr>
      <vt:lpstr>SOLEDGE 3D plasma backgrounds based on scan of P_SOL, n_e^sep, ROG </vt:lpstr>
      <vt:lpstr>Présentation PowerPoint</vt:lpstr>
      <vt:lpstr>Scan of plasma density, power &amp; outer gap: divertor solutions compatible with experimental tresnds</vt:lpstr>
      <vt:lpstr>Global power balance in line with experimental trend</vt:lpstr>
      <vt:lpstr>Global power balance in line with experimental trend</vt:lpstr>
      <vt:lpstr>Radial outer gap  key control parameter, but experiment less sensitive than simulations</vt:lpstr>
      <vt:lpstr>Electromagnetic model in SOLEDGE3X to take into account 3D magnetic configurations</vt:lpstr>
      <vt:lpstr>The electromagnetic vorticity equation</vt:lpstr>
      <vt:lpstr>FIRST SOLEDGE3X SIMULATIONS WITH 3D MAGNETIC FIELD (in transport mode)</vt:lpstr>
      <vt:lpstr>Progress Towards Integrated Tungsten Modelling with SOLEDGE-3X</vt:lpstr>
      <vt:lpstr>The Need for Integrated Tungsten Modelling</vt:lpstr>
      <vt:lpstr>Simulation Domain for Integrated Modelling</vt:lpstr>
      <vt:lpstr>Sputtering and Redeposition</vt:lpstr>
      <vt:lpstr>Comparison of Fluid Model with ERO 2.0.</vt:lpstr>
      <vt:lpstr>Comparison of Fluid Model with ERO 2.0.</vt:lpstr>
      <vt:lpstr>Comparison of Fluid Model with ERO 2.0. : Sources</vt:lpstr>
      <vt:lpstr>Comparison of Fluid Model with ERO 2.0. : Sources</vt:lpstr>
      <vt:lpstr>Comparison of Fluid Model with ERO 2.0. : Transport</vt:lpstr>
      <vt:lpstr>Integrated Modelling: Preliminary Results</vt:lpstr>
      <vt:lpstr>Integrated Modelling: Preliminary Results</vt:lpstr>
      <vt:lpstr>Integrated Modelling: 50% O, 50% W </vt:lpstr>
      <vt:lpstr>Conclusions and Outlook</vt:lpstr>
      <vt:lpstr>References</vt:lpstr>
      <vt:lpstr>EXTRA: Groth-Tskhakaya Model</vt:lpstr>
      <vt:lpstr>EXTRA: Comparison of FNR With ERO 2.0.</vt:lpstr>
      <vt:lpstr>EXTRA: Comparison of Deposition Locations</vt:lpstr>
      <vt:lpstr>EXTRA: Neural Network [L. Cappelli]</vt:lpstr>
      <vt:lpstr>EXTRA: Neural Network</vt:lpstr>
      <vt:lpstr>EXTRA: Comparison with TRIM</vt:lpstr>
      <vt:lpstr>EXTRA: Comparison with TRIM</vt:lpstr>
      <vt:lpstr>EXTRA: Improved Sputtering Yield Formula</vt:lpstr>
      <vt:lpstr>EXTRA: 50% O, 50% W </vt:lpstr>
      <vt:lpstr>EXTRA: 50% O, 50% W </vt:lpstr>
      <vt:lpstr>EXTRA: 50% O, 50% W </vt:lpstr>
      <vt:lpstr>EXTRA: 50% O, 50% W </vt:lpstr>
      <vt:lpstr>EXTRA: 50% O, 50% W </vt:lpstr>
      <vt:lpstr>EXTRA: 80% O, 20% W </vt:lpstr>
      <vt:lpstr>EXTRA: 1D Core Model</vt:lpstr>
      <vt:lpstr>EXTRA: Neoclassical Model</vt:lpstr>
      <vt:lpstr>EXTRA: Neoclassical Model</vt:lpstr>
      <vt:lpstr>EXTRA: Neoclassical Model</vt:lpstr>
      <vt:lpstr>EXTRA: Neoclassical Model</vt:lpstr>
      <vt:lpstr>EXTRA: Estimation of Coronal Equilibrium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PowerPoint-Charte-CEA-2023</dc:title>
  <dc:creator>HARTMANN Marion</dc:creator>
  <cp:lastModifiedBy>CIRAOLO Guido</cp:lastModifiedBy>
  <cp:revision>179</cp:revision>
  <dcterms:created xsi:type="dcterms:W3CDTF">2023-01-31T13:15:02Z</dcterms:created>
  <dcterms:modified xsi:type="dcterms:W3CDTF">2024-04-10T12:13:05Z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&lt;FileLeafRef&gt;Modele-PPT-CEA-VF.pptx&lt;/FileLeafRef&gt;_x000d_
    &lt;Title&gt;PowerPoint-Charte-CEA-2023&lt;/Title&gt;_x000d_
    &lt;CollabTypeDocument&gt;Procédure&lt;/CollabTypeDocument&gt;_x000d_
    &lt;CollabObjetResume /&gt;_x000d_
    &lt;CollabExternalReferences&gt;PowerPoin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