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65" r:id="rId2"/>
    <p:sldId id="257" r:id="rId3"/>
    <p:sldId id="388" r:id="rId4"/>
    <p:sldId id="389" r:id="rId5"/>
    <p:sldId id="408" r:id="rId6"/>
    <p:sldId id="410" r:id="rId7"/>
    <p:sldId id="411" r:id="rId8"/>
    <p:sldId id="441" r:id="rId9"/>
    <p:sldId id="439" r:id="rId10"/>
    <p:sldId id="444" r:id="rId11"/>
    <p:sldId id="445" r:id="rId12"/>
    <p:sldId id="414" r:id="rId13"/>
    <p:sldId id="431" r:id="rId14"/>
    <p:sldId id="446" r:id="rId15"/>
    <p:sldId id="432" r:id="rId16"/>
    <p:sldId id="456" r:id="rId17"/>
    <p:sldId id="447" r:id="rId18"/>
    <p:sldId id="448" r:id="rId19"/>
    <p:sldId id="464" r:id="rId20"/>
    <p:sldId id="449" r:id="rId21"/>
    <p:sldId id="442" r:id="rId22"/>
    <p:sldId id="457" r:id="rId23"/>
    <p:sldId id="443" r:id="rId24"/>
    <p:sldId id="453" r:id="rId25"/>
    <p:sldId id="454" r:id="rId26"/>
    <p:sldId id="455" r:id="rId27"/>
    <p:sldId id="450" r:id="rId28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lana Ratynskaia" initials="SR" lastIdx="0" clrIdx="0">
    <p:extLst>
      <p:ext uri="{19B8F6BF-5375-455C-9EA6-DF929625EA0E}">
        <p15:presenceInfo xmlns:p15="http://schemas.microsoft.com/office/powerpoint/2012/main" userId="S-1-5-21-1948194976-2510558922-1916008050-4015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202B7-4753-450E-A4B0-4EEC1013568E}" type="datetimeFigureOut">
              <a:rPr lang="sv-SE" smtClean="0"/>
              <a:t>2024-04-09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F631-4F98-4888-8EEF-46413DC7482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88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70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LiberationSans"/>
              </a:rPr>
              <a:t>In short these are the equations that model the relevant problem</a:t>
            </a:r>
            <a:r>
              <a:rPr lang="en-SE" sz="1800" b="0" i="0" u="none" strike="noStrike" baseline="0" dirty="0">
                <a:latin typeface="LiberationSans"/>
              </a:rPr>
              <a:t> and that have to solved by the numerical tool</a:t>
            </a:r>
            <a:r>
              <a:rPr lang="en-US" sz="1800" b="0" i="0" u="none" strike="noStrike" baseline="0" dirty="0">
                <a:latin typeface="LiberationSans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The first two, in the blue box, are the SW equations, the end product of reducing the dimensionality of NS</a:t>
            </a:r>
            <a:r>
              <a:rPr lang="en-SE" sz="1800" b="0" i="0" u="none" strike="noStrike" baseline="0" dirty="0">
                <a:latin typeface="LiberationSans"/>
              </a:rPr>
              <a:t> </a:t>
            </a:r>
            <a:r>
              <a:rPr lang="en-US" sz="1800" b="0" i="0" u="none" strike="noStrike" baseline="0" dirty="0">
                <a:latin typeface="LiberationSans"/>
              </a:rPr>
              <a:t>equations by 1.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The first equation </a:t>
            </a:r>
            <a:r>
              <a:rPr lang="en-US" sz="1800" b="0" i="0" u="none" strike="noStrike" baseline="0" dirty="0" err="1">
                <a:latin typeface="LiberationSans"/>
              </a:rPr>
              <a:t>desrcibes</a:t>
            </a:r>
            <a:r>
              <a:rPr lang="en-US" sz="1800" b="0" i="0" u="none" strike="noStrike" baseline="0" dirty="0">
                <a:latin typeface="LiberationSans"/>
              </a:rPr>
              <a:t> the conservation of mass, expressed as a continuity of the column height property –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flux of height relates to local temporal changes and </a:t>
            </a:r>
            <a:r>
              <a:rPr lang="en-US" sz="1800" b="0" i="0" u="none" strike="noStrike" baseline="0" dirty="0" err="1">
                <a:latin typeface="LiberationSans"/>
              </a:rPr>
              <a:t>sourses</a:t>
            </a:r>
            <a:r>
              <a:rPr lang="en-US" sz="1800" b="0" i="0" u="none" strike="noStrike" baseline="0" dirty="0">
                <a:latin typeface="LiberationSans"/>
              </a:rPr>
              <a:t> due to melting and vaporization.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The second equation describes the conservation of momentum. Here some term might seem a bit foreign</a:t>
            </a:r>
            <a:r>
              <a:rPr lang="en-SE" sz="1800" b="0" i="0" u="none" strike="noStrike" baseline="0" dirty="0">
                <a:latin typeface="LiberationSans"/>
              </a:rPr>
              <a:t> </a:t>
            </a:r>
            <a:r>
              <a:rPr lang="en-US" sz="1800" b="0" i="0" u="none" strike="noStrike" baseline="0" dirty="0">
                <a:latin typeface="LiberationSans"/>
              </a:rPr>
              <a:t>compared to the typical NS equations. This is because the reduction in </a:t>
            </a:r>
            <a:r>
              <a:rPr lang="en-US" sz="1800" b="0" i="0" u="none" strike="noStrike" baseline="0" dirty="0" err="1">
                <a:latin typeface="LiberationSans"/>
              </a:rPr>
              <a:t>dimensionallity</a:t>
            </a:r>
            <a:r>
              <a:rPr lang="en-US" sz="1800" b="0" i="0" u="none" strike="noStrike" baseline="0" dirty="0">
                <a:latin typeface="LiberationSans"/>
              </a:rPr>
              <a:t> involves performing depth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integration, so terms that normally are only a BC now appear explicitly as source terms. For example, the friction</a:t>
            </a:r>
            <a:r>
              <a:rPr lang="en-SE" sz="1800" b="0" i="0" u="none" strike="noStrike" baseline="0" dirty="0">
                <a:latin typeface="LiberationSans"/>
              </a:rPr>
              <a:t> </a:t>
            </a:r>
            <a:r>
              <a:rPr lang="en-US" sz="1800" b="0" i="0" u="none" strike="noStrike" baseline="0" dirty="0">
                <a:latin typeface="LiberationSans"/>
              </a:rPr>
              <a:t>term and the Marangoni flow term.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Next equation is the heat equation for the conservation of energy with its BC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Lastly are the equations for the current solver – Resulting from Faraday, Amperes and Ohm’s law under the</a:t>
            </a:r>
          </a:p>
          <a:p>
            <a:pPr algn="l"/>
            <a:r>
              <a:rPr lang="en-US" sz="1800" b="0" i="0" u="none" strike="noStrike" baseline="0" dirty="0">
                <a:latin typeface="LiberationSans"/>
              </a:rPr>
              <a:t>magnetostatics and uniform material assumption</a:t>
            </a:r>
            <a:r>
              <a:rPr lang="el-GR" sz="1800" b="0" i="0" u="none" strike="noStrike" baseline="0" dirty="0">
                <a:latin typeface="LiberationSans"/>
              </a:rPr>
              <a:t/>
            </a:r>
            <a:br>
              <a:rPr lang="el-GR" sz="1800" b="0" i="0" u="none" strike="noStrike" baseline="0" dirty="0">
                <a:latin typeface="LiberationSans"/>
              </a:rPr>
            </a:br>
            <a:r>
              <a:rPr lang="el-GR" sz="1800" b="0" i="0" u="none" strike="noStrike" baseline="0" dirty="0">
                <a:latin typeface="LiberationSans"/>
              </a:rPr>
              <a:t/>
            </a:r>
            <a:br>
              <a:rPr lang="el-GR" sz="1800" b="0" i="0" u="none" strike="noStrike" baseline="0" dirty="0">
                <a:latin typeface="LiberationSans"/>
              </a:rPr>
            </a:br>
            <a:r>
              <a:rPr lang="en-US" sz="1800" b="0" i="0" u="none" strike="noStrike" baseline="0" dirty="0">
                <a:latin typeface="LiberationSans"/>
              </a:rPr>
              <a:t>Note that the terms underlined are terms recently added. One is surface tension, one is a volumetric source term, and the last one the dynamo term.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04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8BAD2-D4FD-45A4-9D69-64B0E9AD0B8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010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DA43F-63FE-48AF-9A7B-A484BC023608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76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22E3-E40D-4261-BE62-919AE9C8504A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661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3C913-E09B-4792-864B-10AA5E6935A3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72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2159000" y="404870"/>
            <a:ext cx="9247717" cy="6683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2159000" y="1582739"/>
            <a:ext cx="9247717" cy="40782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440149" y="6288510"/>
            <a:ext cx="2844800" cy="365125"/>
          </a:xfrm>
        </p:spPr>
        <p:txBody>
          <a:bodyPr/>
          <a:lstStyle>
            <a:lvl1pPr>
              <a:defRPr sz="1100"/>
            </a:lvl1pPr>
          </a:lstStyle>
          <a:p>
            <a:fld id="{FFFDB7EF-67C4-4B2F-B1BC-02F113B05CF6}" type="datetime1">
              <a:rPr lang="sv-SE" smtClean="0"/>
              <a:t>2024-04-09</a:t>
            </a:fld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10896533" y="6301411"/>
            <a:ext cx="709151" cy="365125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159000" y="6345301"/>
            <a:ext cx="3860800" cy="365125"/>
          </a:xfrm>
        </p:spPr>
        <p:txBody>
          <a:bodyPr lIns="0" tIns="0" rIns="0" bIns="0" anchor="t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998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476" r="10161" b="28351"/>
          <a:stretch/>
        </p:blipFill>
        <p:spPr>
          <a:xfrm>
            <a:off x="0" y="252000"/>
            <a:ext cx="12192000" cy="518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 </a:t>
            </a:r>
            <a:r>
              <a:rPr lang="en-US" smtClean="0"/>
              <a:t>of presenter</a:t>
            </a:r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4" y="-457200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2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8" name="Bild 7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5832314"/>
            <a:ext cx="4608512" cy="6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9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EA4F-C108-47ED-A4A2-06771401B614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191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BF0-13F3-4112-AF0C-61DE739C0A07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80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A76FB-3D78-44EF-826A-2F27851A651A}" type="datetime1">
              <a:rPr lang="sv-SE" smtClean="0"/>
              <a:t>2024-04-09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94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8C30-F33A-4541-9538-DDC59D333A7A}" type="datetime1">
              <a:rPr lang="sv-SE" smtClean="0"/>
              <a:t>2024-04-09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51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749F2-4F31-4A1D-A165-73746857BE6D}" type="datetime1">
              <a:rPr lang="sv-SE" smtClean="0"/>
              <a:t>2024-04-09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28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D55B-6574-4CAD-9969-DF02F260DD78}" type="datetime1">
              <a:rPr lang="sv-SE" smtClean="0"/>
              <a:t>2024-04-09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896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0B678-DE28-4A0B-87C8-26565E6FBE06}" type="datetime1">
              <a:rPr lang="sv-SE" smtClean="0"/>
              <a:t>2024-04-09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547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E4546-5BC1-40A4-B284-841C026EBB78}" type="datetime1">
              <a:rPr lang="sv-SE" smtClean="0"/>
              <a:t>2024-04-09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851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4630-7D1F-4F77-A2B2-70F0F2433B54}" type="datetime1">
              <a:rPr lang="sv-SE" smtClean="0"/>
              <a:t>2024-04-09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A533-E9F9-4704-94B3-436E32BA00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69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0240" y="3943051"/>
            <a:ext cx="8947574" cy="1536576"/>
          </a:xfrm>
        </p:spPr>
        <p:txBody>
          <a:bodyPr>
            <a:normAutofit/>
          </a:bodyPr>
          <a:lstStyle/>
          <a:p>
            <a:r>
              <a:rPr lang="de-DE" sz="1800" dirty="0"/>
              <a:t>S. Ratynskaia </a:t>
            </a:r>
            <a:r>
              <a:rPr lang="de-DE" sz="1800" dirty="0" smtClean="0"/>
              <a:t> </a:t>
            </a:r>
            <a:r>
              <a:rPr lang="de-DE" sz="1800" i="1" dirty="0" smtClean="0"/>
              <a:t>KTH</a:t>
            </a:r>
            <a:r>
              <a:rPr lang="de-DE" sz="1800" i="1" dirty="0"/>
              <a:t>, Stockholm, </a:t>
            </a:r>
            <a:r>
              <a:rPr lang="de-DE" sz="1800" i="1" dirty="0" err="1" smtClean="0"/>
              <a:t>Sweden</a:t>
            </a:r>
            <a:endParaRPr lang="de-DE" sz="1800" i="1" dirty="0" smtClean="0"/>
          </a:p>
          <a:p>
            <a:endParaRPr lang="de-DE" sz="800" i="1" dirty="0"/>
          </a:p>
          <a:p>
            <a:r>
              <a:rPr lang="de-DE" sz="1600" dirty="0" smtClean="0"/>
              <a:t>P</a:t>
            </a:r>
            <a:r>
              <a:rPr lang="de-DE" sz="1600" dirty="0"/>
              <a:t>. </a:t>
            </a:r>
            <a:r>
              <a:rPr lang="de-DE" sz="1600" dirty="0" err="1"/>
              <a:t>Tolias</a:t>
            </a:r>
            <a:r>
              <a:rPr lang="de-DE" sz="1600" dirty="0"/>
              <a:t>, </a:t>
            </a:r>
            <a:r>
              <a:rPr lang="en-GB" sz="1600" dirty="0" smtClean="0"/>
              <a:t>K. </a:t>
            </a:r>
            <a:r>
              <a:rPr lang="en-GB" sz="1600" dirty="0" err="1" smtClean="0"/>
              <a:t>Paschalidis</a:t>
            </a:r>
            <a:r>
              <a:rPr lang="en-GB" sz="1600" dirty="0" smtClean="0"/>
              <a:t>, T. </a:t>
            </a:r>
            <a:r>
              <a:rPr lang="en-GB" sz="1600" dirty="0" err="1" smtClean="0"/>
              <a:t>Rizzi</a:t>
            </a:r>
            <a:r>
              <a:rPr lang="en-GB" sz="1600" dirty="0" smtClean="0"/>
              <a:t>, </a:t>
            </a:r>
            <a:r>
              <a:rPr lang="en-GB" sz="1600" i="1" dirty="0" smtClean="0"/>
              <a:t>Space &amp; Plasma Physics</a:t>
            </a:r>
            <a:r>
              <a:rPr lang="en-GB" sz="1600" dirty="0" smtClean="0"/>
              <a:t>, </a:t>
            </a:r>
            <a:r>
              <a:rPr lang="de-DE" sz="1600" i="1" dirty="0" smtClean="0"/>
              <a:t>KTH</a:t>
            </a:r>
            <a:r>
              <a:rPr lang="de-DE" sz="1600" i="1" dirty="0"/>
              <a:t>, Stockholm, </a:t>
            </a:r>
            <a:r>
              <a:rPr lang="de-DE" sz="1600" i="1" dirty="0" err="1" smtClean="0"/>
              <a:t>Sweden</a:t>
            </a:r>
            <a:endParaRPr lang="de-DE" sz="1600" i="1" dirty="0" smtClean="0"/>
          </a:p>
          <a:p>
            <a:r>
              <a:rPr lang="sv-SE" sz="1600" dirty="0" smtClean="0"/>
              <a:t>A. </a:t>
            </a:r>
            <a:r>
              <a:rPr lang="sv-SE" sz="1600" dirty="0" err="1" smtClean="0"/>
              <a:t>Kulachenko</a:t>
            </a:r>
            <a:r>
              <a:rPr lang="sv-SE" sz="1600" dirty="0" smtClean="0"/>
              <a:t>, </a:t>
            </a:r>
            <a:r>
              <a:rPr lang="sv-SE" sz="1600" i="1" dirty="0" err="1" smtClean="0"/>
              <a:t>Mechanics</a:t>
            </a:r>
            <a:r>
              <a:rPr lang="sv-SE" sz="1600" dirty="0" smtClean="0"/>
              <a:t>, </a:t>
            </a:r>
            <a:r>
              <a:rPr lang="de-DE" sz="1600" i="1" dirty="0"/>
              <a:t>KTH, Stockholm, </a:t>
            </a:r>
            <a:r>
              <a:rPr lang="de-DE" sz="1600" i="1" dirty="0" err="1"/>
              <a:t>Sweden</a:t>
            </a:r>
            <a:endParaRPr lang="de-DE" sz="1600" i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2348880"/>
            <a:ext cx="8496944" cy="129614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Development of MEMENTO</a:t>
            </a:r>
            <a:r>
              <a:rPr lang="en-GB" sz="3200" dirty="0">
                <a:solidFill>
                  <a:srgbClr val="002060"/>
                </a:solidFill>
              </a:rPr>
              <a:t> and </a:t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>MEMENTO/COMSOL + GEANT4 work flow </a:t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>for modelling of PFC damage</a:t>
            </a:r>
            <a:endParaRPr lang="sv-SE" sz="3200" dirty="0"/>
          </a:p>
        </p:txBody>
      </p:sp>
      <p:pic>
        <p:nvPicPr>
          <p:cNvPr id="4" name="Picture 2" descr="C:\Users\tolias\Desktop\500px-Kth_logo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9" y="5601546"/>
            <a:ext cx="1186549" cy="12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6CCCDC-9A2C-BC1F-D468-56A6CD81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25300" y="6383091"/>
            <a:ext cx="4114800" cy="365125"/>
          </a:xfrm>
        </p:spPr>
        <p:txBody>
          <a:bodyPr/>
          <a:lstStyle/>
          <a:p>
            <a:pPr algn="r"/>
            <a:fld id="{6A6D9FA1-99C7-4910-8E32-B85D378B0060}" type="slidenum">
              <a:rPr lang="en-GB" smtClean="0"/>
              <a:pPr algn="r"/>
              <a:t>10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89687B5-62F8-4B8B-57E6-E63CFEFDEFA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590758" y="785019"/>
                <a:ext cx="8229600" cy="48958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indent="-355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23900" indent="-3683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352425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35113" indent="-4572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SE" sz="1400" dirty="0"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sv-SE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vap</m:t>
                          </m:r>
                        </m:sub>
                      </m:sSub>
                    </m:oMath>
                  </m:oMathPara>
                </a14:m>
                <a:endParaRPr lang="sv-SE" sz="1400" dirty="0"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sv-SE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sv-SE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sv-SE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sv-SE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𝑼</m:t>
                          </m:r>
                        </m:e>
                      </m:d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  <m:r>
                            <a:rPr lang="sv-SE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sv-SE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d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v-SE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r>
                        <a:rPr lang="sv-SE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bSup>
                        <m:sSubSup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sv-SE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r>
                        <a:rPr lang="en-SE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Τ</m:t>
                              </m:r>
                            </m:den>
                          </m:f>
                          <m:sSub>
                            <m:sSubPr>
                              <m:ctrlP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SE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E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Sup>
                        <m:sSubSup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sv-SE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sv-SE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sv-SE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sv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sv-SE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sv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SE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SE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𝑣𝑜𝑙</m:t>
                          </m:r>
                        </m:sub>
                      </m:sSub>
                    </m:oMath>
                  </m:oMathPara>
                </a14:m>
                <a:endParaRPr lang="en-SE" sz="1400" dirty="0"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SE" sz="1400" dirty="0">
                    <a:ea typeface="Cambria Math" panose="02040503050406030204" pitchFamily="18" charset="0"/>
                  </a:rPr>
                  <a:t>		    </a:t>
                </a:r>
                <a14:m>
                  <m:oMath xmlns:m="http://schemas.openxmlformats.org/officeDocument/2006/math"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v-S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sv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v-S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inc</m:t>
                        </m:r>
                      </m:sub>
                    </m:sSub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sv-SE" sz="1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cool</m:t>
                        </m:r>
                      </m:sub>
                    </m:sSub>
                  </m:oMath>
                </a14:m>
                <a:r>
                  <a:rPr lang="en-SE" sz="1400" dirty="0">
                    <a:ea typeface="Cambria Math" panose="020405030504060302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v-S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sv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sv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sv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v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𝑛𝑒</m:t>
                            </m:r>
                          </m:sub>
                        </m:sSub>
                      </m:sub>
                    </m:sSub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𝑐𝑜𝑜𝑙</m:t>
                        </m:r>
                      </m:sub>
                    </m:sSub>
                  </m:oMath>
                </a14:m>
                <a:endParaRPr lang="en-SE" sz="1400" dirty="0"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SE" sz="1400" dirty="0">
                    <a:ea typeface="Cambria Math" panose="02040503050406030204" pitchFamily="18" charset="0"/>
                  </a:rPr>
                  <a:t>		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S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S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S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begChr m:val="["/>
                        <m:endChr m:val="]"/>
                        <m:ctrlPr>
                          <a:rPr lang="en-SE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S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S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l-GR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en-S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SE" sz="1400" dirty="0">
                    <a:ea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SE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lang="en-SE" sz="1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𝛻𝜓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SE" sz="1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SE" sz="1400" b="1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SE" sz="1400" dirty="0">
                    <a:ea typeface="Cambria Math" panose="02040503050406030204" pitchFamily="18" charset="0"/>
                  </a:rPr>
                  <a:t>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l-G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S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SE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̂"/>
                        <m:ctrlPr>
                          <a:rPr lang="en-SE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SE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SE" sz="1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S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S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acc>
                    <m:r>
                      <a:rPr lang="en-S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E" sz="1400" dirty="0"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l-GR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num>
                              <m:den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𝑛𝑒</m:t>
                            </m:r>
                          </m:sub>
                        </m:sSub>
                      </m:sub>
                    </m:sSub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  <m:r>
                      <a:rPr lang="en-SE" sz="1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SE" sz="1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SE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</m:sSub>
                    <m:r>
                      <a:rPr lang="en-S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89687B5-62F8-4B8B-57E6-E63CFEFDEFA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0758" y="785019"/>
                <a:ext cx="8229600" cy="48958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78F3208B-B4D1-1F75-EFDF-3831946CCB8B}"/>
              </a:ext>
            </a:extLst>
          </p:cNvPr>
          <p:cNvGrpSpPr/>
          <p:nvPr/>
        </p:nvGrpSpPr>
        <p:grpSpPr>
          <a:xfrm>
            <a:off x="2351584" y="1010820"/>
            <a:ext cx="8212266" cy="3168352"/>
            <a:chOff x="827584" y="1628800"/>
            <a:chExt cx="8212266" cy="31683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F35FEA-D858-F1E4-825A-92D7518ADFC8}"/>
                </a:ext>
              </a:extLst>
            </p:cNvPr>
            <p:cNvSpPr/>
            <p:nvPr/>
          </p:nvSpPr>
          <p:spPr>
            <a:xfrm>
              <a:off x="827584" y="1628800"/>
              <a:ext cx="6696744" cy="1063272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318065-4809-A8A2-6C7B-1044D8B15DBE}"/>
                </a:ext>
              </a:extLst>
            </p:cNvPr>
            <p:cNvSpPr/>
            <p:nvPr/>
          </p:nvSpPr>
          <p:spPr>
            <a:xfrm>
              <a:off x="1763688" y="2735910"/>
              <a:ext cx="4537612" cy="941317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3D5756-2110-4B97-589E-BBCFFD73ABEF}"/>
                </a:ext>
              </a:extLst>
            </p:cNvPr>
            <p:cNvSpPr txBox="1"/>
            <p:nvPr/>
          </p:nvSpPr>
          <p:spPr>
            <a:xfrm>
              <a:off x="7544821" y="1761067"/>
              <a:ext cx="149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Fluid (h, U)</a:t>
              </a:r>
              <a:endPara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A8BE7D-FFE8-A494-DDD4-A54CF544E614}"/>
                </a:ext>
              </a:extLst>
            </p:cNvPr>
            <p:cNvSpPr txBox="1"/>
            <p:nvPr/>
          </p:nvSpPr>
          <p:spPr>
            <a:xfrm>
              <a:off x="6332005" y="2988946"/>
              <a:ext cx="24733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Heat </a:t>
              </a:r>
              <a:r>
                <a:rPr lang="en-SE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(T)</a:t>
              </a:r>
              <a:endPara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666B46-66AE-2D12-0A65-8066FFC8799F}"/>
                </a:ext>
              </a:extLst>
            </p:cNvPr>
            <p:cNvSpPr/>
            <p:nvPr/>
          </p:nvSpPr>
          <p:spPr>
            <a:xfrm>
              <a:off x="1927124" y="3772785"/>
              <a:ext cx="4241636" cy="102436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49B5E1-ABEB-4EF9-E617-F55114E6ECE1}"/>
                </a:ext>
              </a:extLst>
            </p:cNvPr>
            <p:cNvSpPr txBox="1"/>
            <p:nvPr/>
          </p:nvSpPr>
          <p:spPr>
            <a:xfrm>
              <a:off x="6228184" y="4113581"/>
              <a:ext cx="12346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E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  <a:r>
                <a:rPr lang="sv-SE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SE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(J)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EB95B0-0FC6-7A7E-508F-31C3BA492A39}"/>
                  </a:ext>
                </a:extLst>
              </p:cNvPr>
              <p:cNvSpPr txBox="1"/>
              <p:nvPr/>
            </p:nvSpPr>
            <p:spPr>
              <a:xfrm>
                <a:off x="1514772" y="4291426"/>
                <a:ext cx="9108504" cy="1607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SE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SE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SE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𝑣𝑎𝑝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SE" sz="1600" i="1" dirty="0">
                    <a:latin typeface="Cambria Math" panose="02040503050406030204" pitchFamily="18" charset="0"/>
                  </a:rPr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Solid-liquid interface, liquid-plasma interface and its rate of change due to vaporization</a:t>
                </a:r>
                <a:endParaRPr lang="en-SE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SE" sz="16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d>
                  </m:oMath>
                </a14:m>
                <a:r>
                  <a:rPr lang="en-SE" sz="1600" dirty="0"/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Melt column height, depth-averaged velocity</a:t>
                </a:r>
              </a:p>
              <a:p>
                <a14:m>
                  <m:oMath xmlns:m="http://schemas.openxmlformats.org/officeDocument/2006/math">
                    <m:r>
                      <a:rPr lang="en-SE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SE" sz="1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SE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SE" sz="16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SE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SE" sz="1600" dirty="0"/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Ambient pressure, magnetic flux density</a:t>
                </a:r>
              </a:p>
              <a:p>
                <a14:m>
                  <m:oMath xmlns:m="http://schemas.openxmlformats.org/officeDocument/2006/math">
                    <m:r>
                      <a:rPr lang="en-SE" sz="16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SE" sz="16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SE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SE" sz="1600" dirty="0"/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density, dynamic viscosity, surface tension, heat capacity, electrical resistivity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S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SE" sz="16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SE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E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SE" sz="16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SE" sz="1600" dirty="0"/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Bulk and surface temperature </a:t>
                </a:r>
              </a:p>
              <a:p>
                <a14:m>
                  <m:oMath xmlns:m="http://schemas.openxmlformats.org/officeDocument/2006/math">
                    <m:r>
                      <a:rPr lang="en-SE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SE" sz="1600" b="1"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SE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SE" sz="1600" dirty="0"/>
                  <a:t> </a:t>
                </a:r>
                <a:r>
                  <a:rPr lang="en-S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Potential, current density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EB95B0-0FC6-7A7E-508F-31C3BA492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772" y="4291426"/>
                <a:ext cx="9108504" cy="1607620"/>
              </a:xfrm>
              <a:prstGeom prst="rect">
                <a:avLst/>
              </a:prstGeom>
              <a:blipFill>
                <a:blip r:embed="rId4"/>
                <a:stretch>
                  <a:fillRect t="-1136" b="-378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E1AF0602-FBBC-E9B3-084D-51EF913D2D59}"/>
              </a:ext>
            </a:extLst>
          </p:cNvPr>
          <p:cNvSpPr txBox="1"/>
          <p:nvPr/>
        </p:nvSpPr>
        <p:spPr>
          <a:xfrm>
            <a:off x="263352" y="6015692"/>
            <a:ext cx="11676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Ratynskaia et al (2020) NF </a:t>
            </a:r>
            <a:r>
              <a:rPr lang="en-S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v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Thorén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et al 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PP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 </a:t>
            </a:r>
            <a:r>
              <a:rPr lang="fr-FR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v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Ratynskaia et al (2021) Phys. Scr. </a:t>
            </a:r>
            <a:r>
              <a:rPr lang="en-S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</a:t>
            </a:r>
            <a:r>
              <a:rPr lang="sv-S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Ratynskaia et al (202</a:t>
            </a:r>
            <a:r>
              <a:rPr lang="sv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sv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NME</a:t>
            </a:r>
            <a:r>
              <a:rPr lang="en-SE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S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63351" y="104760"/>
            <a:ext cx="11756195" cy="457200"/>
          </a:xfrm>
        </p:spPr>
        <p:txBody>
          <a:bodyPr>
            <a:noAutofit/>
          </a:bodyPr>
          <a:lstStyle/>
          <a:p>
            <a:r>
              <a:rPr lang="sv-SE" sz="3200" dirty="0">
                <a:solidFill>
                  <a:srgbClr val="002060"/>
                </a:solidFill>
              </a:rPr>
              <a:t>MEMENTO </a:t>
            </a:r>
            <a:r>
              <a:rPr lang="sv-SE" sz="2400" b="1" dirty="0"/>
              <a:t>(Me</a:t>
            </a:r>
            <a:r>
              <a:rPr lang="sv-SE" sz="2400" dirty="0"/>
              <a:t>tallic </a:t>
            </a:r>
            <a:r>
              <a:rPr lang="en-US" sz="2400" b="1" dirty="0"/>
              <a:t>M</a:t>
            </a:r>
            <a:r>
              <a:rPr lang="en-US" sz="2400" dirty="0"/>
              <a:t>elt </a:t>
            </a:r>
            <a:r>
              <a:rPr lang="en-US" sz="2400" b="1" dirty="0"/>
              <a:t>E</a:t>
            </a:r>
            <a:r>
              <a:rPr lang="en-US" sz="2400" dirty="0"/>
              <a:t>volution in </a:t>
            </a:r>
            <a:r>
              <a:rPr lang="en-US" sz="2400" b="1" dirty="0"/>
              <a:t>N</a:t>
            </a:r>
            <a:r>
              <a:rPr lang="en-US" sz="2400" dirty="0"/>
              <a:t>ext-step </a:t>
            </a:r>
            <a:r>
              <a:rPr lang="en-US" sz="2400" b="1" dirty="0" err="1"/>
              <a:t>TO</a:t>
            </a:r>
            <a:r>
              <a:rPr lang="en-US" sz="2400" dirty="0" err="1"/>
              <a:t>kamaks</a:t>
            </a:r>
            <a:r>
              <a:rPr lang="sv-SE" sz="2400" b="1" dirty="0"/>
              <a:t>)</a:t>
            </a:r>
            <a:r>
              <a:rPr lang="sv-SE" sz="2400" dirty="0"/>
              <a:t> </a:t>
            </a:r>
            <a:r>
              <a:rPr lang="sv-SE" sz="3200" dirty="0" err="1">
                <a:solidFill>
                  <a:srgbClr val="002060"/>
                </a:solidFill>
              </a:rPr>
              <a:t>physics</a:t>
            </a:r>
            <a:r>
              <a:rPr lang="sv-SE" sz="3200" dirty="0">
                <a:solidFill>
                  <a:srgbClr val="002060"/>
                </a:solidFill>
              </a:rPr>
              <a:t> </a:t>
            </a:r>
            <a:r>
              <a:rPr lang="sv-SE" sz="3200" dirty="0" err="1">
                <a:solidFill>
                  <a:srgbClr val="002060"/>
                </a:solidFill>
              </a:rPr>
              <a:t>model</a:t>
            </a:r>
            <a:endParaRPr lang="sv-S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7543800" cy="457200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MEMENTO updates and plans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352" y="653845"/>
            <a:ext cx="1174957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MEMENTO numerical implementations updates 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completed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70C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Detailed description of the code structure and implementations 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+mj-lt"/>
              </a:rPr>
              <a:t>"</a:t>
            </a:r>
            <a:r>
              <a:rPr lang="en-US" sz="2000" i="1" dirty="0">
                <a:solidFill>
                  <a:srgbClr val="00B050"/>
                </a:solidFill>
                <a:latin typeface="+mj-lt"/>
              </a:rPr>
              <a:t>The MEMENTO code for modelling of macroscopic melt motion in fusion </a:t>
            </a:r>
            <a:r>
              <a:rPr lang="en-US" sz="2000" i="1" dirty="0" smtClean="0">
                <a:solidFill>
                  <a:srgbClr val="00B050"/>
                </a:solidFill>
                <a:latin typeface="+mj-lt"/>
              </a:rPr>
              <a:t>devices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“</a:t>
            </a:r>
            <a:endParaRPr lang="en-US" sz="2000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K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2000" dirty="0" err="1">
                <a:solidFill>
                  <a:srgbClr val="00B050"/>
                </a:solidFill>
                <a:latin typeface="+mj-lt"/>
              </a:rPr>
              <a:t>Paschalidis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, F. Lucco Castello, S. Ratynskaia, P. </a:t>
            </a:r>
            <a:r>
              <a:rPr lang="en-US" sz="2000" dirty="0" err="1">
                <a:solidFill>
                  <a:srgbClr val="00B050"/>
                </a:solidFill>
                <a:latin typeface="+mj-lt"/>
              </a:rPr>
              <a:t>Tolias</a:t>
            </a:r>
            <a:r>
              <a:rPr lang="en-US" sz="2000" dirty="0">
                <a:solidFill>
                  <a:srgbClr val="00B050"/>
                </a:solidFill>
                <a:latin typeface="+mj-lt"/>
              </a:rPr>
              <a:t> </a:t>
            </a:r>
            <a:endParaRPr lang="en-US" sz="2000" dirty="0" smtClean="0">
              <a:solidFill>
                <a:srgbClr val="00B050"/>
              </a:solidFill>
              <a:latin typeface="+mj-lt"/>
            </a:endParaRPr>
          </a:p>
          <a:p>
            <a:r>
              <a:rPr lang="en-US" sz="2000" dirty="0" smtClean="0">
                <a:latin typeface="+mj-lt"/>
              </a:rPr>
              <a:t>out </a:t>
            </a:r>
            <a:r>
              <a:rPr lang="en-US" sz="2000" dirty="0">
                <a:latin typeface="+mj-lt"/>
              </a:rPr>
              <a:t>of scope for </a:t>
            </a:r>
            <a:r>
              <a:rPr lang="en-US" sz="2000" i="1" dirty="0" err="1">
                <a:latin typeface="+mj-lt"/>
              </a:rPr>
              <a:t>Intern.J</a:t>
            </a:r>
            <a:r>
              <a:rPr lang="en-US" sz="2000" i="1" dirty="0">
                <a:latin typeface="+mj-lt"/>
              </a:rPr>
              <a:t>. </a:t>
            </a:r>
            <a:r>
              <a:rPr lang="en-US" sz="2000" i="1" dirty="0" err="1">
                <a:latin typeface="+mj-lt"/>
              </a:rPr>
              <a:t>Numer</a:t>
            </a:r>
            <a:r>
              <a:rPr lang="en-US" sz="2000" i="1" dirty="0">
                <a:latin typeface="+mj-lt"/>
              </a:rPr>
              <a:t>. Methods in Fluids (2023)</a:t>
            </a:r>
            <a:r>
              <a:rPr lang="en-US" sz="2000" dirty="0">
                <a:latin typeface="+mj-lt"/>
              </a:rPr>
              <a:t>, to be </a:t>
            </a:r>
            <a:r>
              <a:rPr lang="en-US" sz="2000" dirty="0" smtClean="0">
                <a:latin typeface="+mj-lt"/>
              </a:rPr>
              <a:t>resubmit. to </a:t>
            </a:r>
            <a:r>
              <a:rPr lang="sv-SE" sz="2000" i="1" dirty="0">
                <a:latin typeface="+mj-lt"/>
              </a:rPr>
              <a:t>Fusion </a:t>
            </a:r>
            <a:r>
              <a:rPr lang="sv-SE" sz="2000" i="1" dirty="0" smtClean="0">
                <a:latin typeface="+mj-lt"/>
              </a:rPr>
              <a:t>Eng. </a:t>
            </a:r>
            <a:r>
              <a:rPr lang="sv-SE" sz="2000" i="1" dirty="0">
                <a:latin typeface="+mj-lt"/>
              </a:rPr>
              <a:t>Design </a:t>
            </a:r>
            <a:r>
              <a:rPr lang="sv-SE" sz="2000" i="1" dirty="0" smtClean="0">
                <a:latin typeface="+mj-lt"/>
              </a:rPr>
              <a:t>2024</a:t>
            </a:r>
          </a:p>
          <a:p>
            <a:endParaRPr lang="en-GB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Electrostatic </a:t>
            </a:r>
            <a:r>
              <a:rPr lang="en-US" sz="2000" dirty="0">
                <a:latin typeface="+mj-lt"/>
              </a:rPr>
              <a:t>problem with new current propagation solver  </a:t>
            </a:r>
            <a:r>
              <a:rPr lang="en-US" sz="2000" dirty="0">
                <a:latin typeface="+mj-lt"/>
                <a:sym typeface="Wingdings" panose="05000000000000000000" pitchFamily="2" charset="2"/>
              </a:rPr>
              <a:t> investigate </a:t>
            </a:r>
            <a:r>
              <a:rPr lang="en-US" sz="2000" dirty="0">
                <a:latin typeface="+mj-lt"/>
              </a:rPr>
              <a:t>dynamo term effects </a:t>
            </a:r>
            <a:endParaRPr lang="en-US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Test </a:t>
            </a:r>
            <a:r>
              <a:rPr lang="en-US" sz="2000" dirty="0">
                <a:latin typeface="+mj-lt"/>
              </a:rPr>
              <a:t>possibility to include vapor shielding through simplified analytical model (feedback on incoming flux through released vapor calculations) similar to </a:t>
            </a: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[</a:t>
            </a:r>
            <a:r>
              <a:rPr lang="sv-SE" sz="2000" dirty="0" smtClean="0">
                <a:solidFill>
                  <a:srgbClr val="00B050"/>
                </a:solidFill>
                <a:latin typeface="+mj-lt"/>
              </a:rPr>
              <a:t>D</a:t>
            </a:r>
            <a:r>
              <a:rPr lang="sv-SE" sz="2000" dirty="0">
                <a:solidFill>
                  <a:srgbClr val="00B050"/>
                </a:solidFill>
                <a:latin typeface="+mj-lt"/>
              </a:rPr>
              <a:t>. I. Skovorodin </a:t>
            </a:r>
            <a:r>
              <a:rPr lang="sv-SE" sz="2000" i="1" dirty="0">
                <a:solidFill>
                  <a:srgbClr val="00B050"/>
                </a:solidFill>
                <a:latin typeface="+mj-lt"/>
              </a:rPr>
              <a:t>et al.,</a:t>
            </a:r>
            <a:r>
              <a:rPr lang="sv-SE" sz="2000" dirty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2000" i="1" dirty="0">
                <a:solidFill>
                  <a:srgbClr val="00B050"/>
                </a:solidFill>
                <a:latin typeface="+mj-lt"/>
              </a:rPr>
              <a:t>POP </a:t>
            </a:r>
            <a:r>
              <a:rPr lang="sv-SE" sz="2000" b="1" dirty="0">
                <a:solidFill>
                  <a:srgbClr val="00B050"/>
                </a:solidFill>
                <a:latin typeface="+mj-lt"/>
              </a:rPr>
              <a:t>23</a:t>
            </a:r>
            <a:r>
              <a:rPr lang="sv-SE" sz="2000" dirty="0">
                <a:solidFill>
                  <a:srgbClr val="00B050"/>
                </a:solidFill>
                <a:latin typeface="+mj-lt"/>
              </a:rPr>
              <a:t>,</a:t>
            </a:r>
            <a:r>
              <a:rPr lang="sv-SE" sz="2000" b="1" dirty="0">
                <a:solidFill>
                  <a:srgbClr val="00B050"/>
                </a:solidFill>
                <a:latin typeface="+mj-lt"/>
              </a:rPr>
              <a:t> </a:t>
            </a:r>
            <a:r>
              <a:rPr lang="sv-SE" sz="2000" dirty="0">
                <a:solidFill>
                  <a:srgbClr val="00B050"/>
                </a:solidFill>
                <a:latin typeface="+mj-lt"/>
              </a:rPr>
              <a:t> (2016</a:t>
            </a:r>
            <a:r>
              <a:rPr lang="sv-SE" sz="2000" dirty="0" smtClean="0">
                <a:solidFill>
                  <a:srgbClr val="00B050"/>
                </a:solidFill>
                <a:latin typeface="+mj-lt"/>
              </a:rPr>
              <a:t>)].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sv-SE" sz="2000" dirty="0" smtClean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000" dirty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+mj-lt"/>
              </a:rPr>
              <a:t>MEMENTO + GEANT4 for RE-induced damage, see below</a:t>
            </a:r>
            <a:endParaRPr lang="sv-SE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endParaRPr lang="sv-SE" dirty="0"/>
          </a:p>
          <a:p>
            <a:endParaRPr lang="en-GB" dirty="0"/>
          </a:p>
          <a:p>
            <a:endParaRPr lang="sv-S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02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8641" y="2564268"/>
            <a:ext cx="11700049" cy="457200"/>
          </a:xfrm>
        </p:spPr>
        <p:txBody>
          <a:bodyPr>
            <a:noAutofit/>
          </a:bodyPr>
          <a:lstStyle/>
          <a:p>
            <a:r>
              <a:rPr lang="sv-SE" sz="3200" dirty="0" smtClean="0">
                <a:solidFill>
                  <a:srgbClr val="002060"/>
                </a:solidFill>
              </a:rPr>
              <a:t>RE-</a:t>
            </a:r>
            <a:r>
              <a:rPr lang="sv-SE" sz="3200" dirty="0" err="1" smtClean="0">
                <a:solidFill>
                  <a:srgbClr val="002060"/>
                </a:solidFill>
              </a:rPr>
              <a:t>induced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damage</a:t>
            </a:r>
            <a:endParaRPr lang="sv-SE" sz="28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15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4828938" y="1899701"/>
            <a:ext cx="2093296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5139079" y="1968301"/>
            <a:ext cx="17287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RE &amp; </a:t>
            </a:r>
            <a:r>
              <a:rPr lang="sv-SE" sz="1600" dirty="0" err="1">
                <a:solidFill>
                  <a:schemeClr val="accent1">
                    <a:lumMod val="50000"/>
                  </a:schemeClr>
                </a:solidFill>
              </a:rPr>
              <a:t>wetting</a:t>
            </a:r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sv-SE" sz="1600" dirty="0"/>
          </a:p>
          <a:p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characteristics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sv-S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1407" y="2875814"/>
            <a:ext cx="2586673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4164323" y="2877364"/>
            <a:ext cx="3322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Modelling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olumetric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energy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deposition   </a:t>
            </a:r>
            <a:r>
              <a:rPr lang="sv-SE" sz="1400" b="1" dirty="0" smtClean="0"/>
              <a:t>GEANT4</a:t>
            </a:r>
          </a:p>
        </p:txBody>
      </p:sp>
      <p:sp>
        <p:nvSpPr>
          <p:cNvPr id="9" name="Rectangle 8"/>
          <p:cNvSpPr/>
          <p:nvPr/>
        </p:nvSpPr>
        <p:spPr>
          <a:xfrm>
            <a:off x="4126487" y="3888452"/>
            <a:ext cx="3725262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4001824" y="3879374"/>
            <a:ext cx="39745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chemeClr val="accent1">
                    <a:lumMod val="50000"/>
                  </a:schemeClr>
                </a:solidFill>
              </a:rPr>
              <a:t>Modelling</a:t>
            </a:r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thermomechanical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response</a:t>
            </a:r>
            <a:endParaRPr lang="sv-SE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v-SE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sv-SE" sz="1400" b="1" dirty="0" smtClean="0"/>
              <a:t>MEMENTO </a:t>
            </a:r>
            <a:r>
              <a:rPr lang="sv-SE" sz="1400" b="1" dirty="0" smtClean="0">
                <a:sym typeface="Wingdings" panose="05000000000000000000" pitchFamily="2" charset="2"/>
              </a:rPr>
              <a:t></a:t>
            </a:r>
            <a:r>
              <a:rPr lang="sv-SE" sz="1400" b="1" dirty="0" smtClean="0"/>
              <a:t>    LS-DYNA </a:t>
            </a:r>
            <a:r>
              <a:rPr lang="sv-SE" sz="1400" dirty="0" smtClean="0"/>
              <a:t>&amp;</a:t>
            </a:r>
            <a:r>
              <a:rPr lang="sv-SE" sz="1400" b="1" dirty="0" smtClean="0"/>
              <a:t> COMSOL</a:t>
            </a:r>
            <a:endParaRPr lang="sv-SE" sz="1400" b="1" dirty="0"/>
          </a:p>
          <a:p>
            <a:pPr algn="ctr"/>
            <a:endParaRPr lang="sv-SE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6487" y="4872122"/>
            <a:ext cx="3723402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4126485" y="4940616"/>
            <a:ext cx="369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Predicted</a:t>
            </a:r>
            <a:r>
              <a:rPr lang="sv-S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material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damage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and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debris</a:t>
            </a:r>
            <a:r>
              <a:rPr lang="sv-SE" sz="1600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sv-SE" sz="1600" dirty="0" err="1" smtClean="0">
                <a:solidFill>
                  <a:schemeClr val="accent1">
                    <a:lumMod val="50000"/>
                  </a:schemeClr>
                </a:solidFill>
              </a:rPr>
              <a:t>characteristics</a:t>
            </a:r>
            <a:endParaRPr lang="sv-S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743337" y="2625657"/>
            <a:ext cx="302281" cy="249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Down Arrow 13"/>
          <p:cNvSpPr/>
          <p:nvPr/>
        </p:nvSpPr>
        <p:spPr>
          <a:xfrm>
            <a:off x="5767268" y="3609327"/>
            <a:ext cx="302281" cy="249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Down Arrow 14"/>
          <p:cNvSpPr/>
          <p:nvPr/>
        </p:nvSpPr>
        <p:spPr>
          <a:xfrm>
            <a:off x="5776085" y="4623225"/>
            <a:ext cx="302281" cy="249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/>
          <p:cNvSpPr/>
          <p:nvPr/>
        </p:nvSpPr>
        <p:spPr>
          <a:xfrm>
            <a:off x="2277724" y="1825630"/>
            <a:ext cx="2293684" cy="94998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Box 18"/>
          <p:cNvSpPr txBox="1"/>
          <p:nvPr/>
        </p:nvSpPr>
        <p:spPr>
          <a:xfrm>
            <a:off x="2389125" y="1996478"/>
            <a:ext cx="2017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Tokamak 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</a:rPr>
              <a:t>evidence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rgbClr val="00B050"/>
                </a:solidFill>
                <a:latin typeface="+mj-lt"/>
              </a:rPr>
              <a:t>FTU, COMPASS, JET</a:t>
            </a:r>
            <a:endParaRPr lang="sv-SE" sz="140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572610" y="2152311"/>
            <a:ext cx="261426" cy="26353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ight Arrow 20"/>
          <p:cNvSpPr/>
          <p:nvPr/>
        </p:nvSpPr>
        <p:spPr>
          <a:xfrm rot="10800000">
            <a:off x="6931654" y="2176242"/>
            <a:ext cx="261426" cy="26353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385481" y="5303462"/>
            <a:ext cx="73423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385481" y="2775617"/>
            <a:ext cx="13551" cy="2536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1599" y="3443564"/>
            <a:ext cx="23503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00FF"/>
                </a:solidFill>
              </a:rPr>
              <a:t>-- Lab HV </a:t>
            </a:r>
            <a:r>
              <a:rPr lang="sv-SE" sz="1600" dirty="0" err="1" smtClean="0">
                <a:solidFill>
                  <a:srgbClr val="FF00FF"/>
                </a:solidFill>
              </a:rPr>
              <a:t>impacts</a:t>
            </a:r>
            <a:r>
              <a:rPr lang="sv-SE" sz="1600" dirty="0" smtClean="0">
                <a:solidFill>
                  <a:srgbClr val="FF00FF"/>
                </a:solidFill>
              </a:rPr>
              <a:t> </a:t>
            </a:r>
            <a:r>
              <a:rPr lang="sv-SE" sz="1600" dirty="0" err="1" smtClean="0">
                <a:solidFill>
                  <a:srgbClr val="FF00FF"/>
                </a:solidFill>
              </a:rPr>
              <a:t>with</a:t>
            </a:r>
            <a:r>
              <a:rPr lang="sv-SE" sz="1600" dirty="0" smtClean="0">
                <a:solidFill>
                  <a:srgbClr val="FF00FF"/>
                </a:solidFill>
              </a:rPr>
              <a:t> </a:t>
            </a:r>
          </a:p>
          <a:p>
            <a:pPr algn="ctr"/>
            <a:r>
              <a:rPr lang="sv-SE" sz="1600" dirty="0" smtClean="0">
                <a:solidFill>
                  <a:srgbClr val="FF00FF"/>
                </a:solidFill>
              </a:rPr>
              <a:t>2SLGGs</a:t>
            </a:r>
            <a:r>
              <a:rPr lang="sv-SE" sz="1600" dirty="0">
                <a:solidFill>
                  <a:srgbClr val="FF00FF"/>
                </a:solidFill>
              </a:rPr>
              <a:t> </a:t>
            </a:r>
            <a:r>
              <a:rPr lang="sv-SE" sz="1600" dirty="0" smtClean="0">
                <a:solidFill>
                  <a:srgbClr val="FF00FF"/>
                </a:solidFill>
              </a:rPr>
              <a:t>(</a:t>
            </a:r>
            <a:r>
              <a:rPr lang="sv-SE" sz="1600" dirty="0" err="1" smtClean="0">
                <a:solidFill>
                  <a:srgbClr val="FF00FF"/>
                </a:solidFill>
              </a:rPr>
              <a:t>damage</a:t>
            </a:r>
            <a:r>
              <a:rPr lang="sv-SE" sz="1600" dirty="0" smtClean="0">
                <a:solidFill>
                  <a:srgbClr val="FF00FF"/>
                </a:solidFill>
              </a:rPr>
              <a:t> </a:t>
            </a:r>
            <a:r>
              <a:rPr lang="sv-SE" sz="1600" dirty="0" err="1" smtClean="0">
                <a:solidFill>
                  <a:srgbClr val="FF00FF"/>
                </a:solidFill>
              </a:rPr>
              <a:t>laws</a:t>
            </a:r>
            <a:r>
              <a:rPr lang="sv-SE" sz="1600" dirty="0" smtClean="0">
                <a:solidFill>
                  <a:srgbClr val="FF00FF"/>
                </a:solidFill>
              </a:rPr>
              <a:t>)</a:t>
            </a:r>
          </a:p>
          <a:p>
            <a:pPr algn="ctr"/>
            <a:r>
              <a:rPr lang="en-US" sz="1600" dirty="0" smtClean="0">
                <a:solidFill>
                  <a:srgbClr val="FF00FF"/>
                </a:solidFill>
              </a:rPr>
              <a:t>-- SPH modelling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26383" y="2642433"/>
            <a:ext cx="702746" cy="755217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042372" y="2712814"/>
            <a:ext cx="645591" cy="7472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5400000">
            <a:off x="5787665" y="1879006"/>
            <a:ext cx="345870" cy="780263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Box 27"/>
          <p:cNvSpPr txBox="1"/>
          <p:nvPr/>
        </p:nvSpPr>
        <p:spPr>
          <a:xfrm>
            <a:off x="1542891" y="6100445"/>
            <a:ext cx="905331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 err="1" smtClean="0"/>
              <a:t>Validated</a:t>
            </a:r>
            <a:r>
              <a:rPr lang="sv-SE" dirty="0" smtClean="0"/>
              <a:t> </a:t>
            </a:r>
            <a:r>
              <a:rPr lang="sv-SE" dirty="0" err="1" smtClean="0"/>
              <a:t>framework</a:t>
            </a:r>
            <a:r>
              <a:rPr lang="sv-SE" dirty="0" smtClean="0"/>
              <a:t> for </a:t>
            </a:r>
            <a:r>
              <a:rPr lang="sv-SE" dirty="0" err="1" smtClean="0"/>
              <a:t>preditive</a:t>
            </a:r>
            <a:r>
              <a:rPr lang="sv-SE" dirty="0" smtClean="0"/>
              <a:t> studies </a:t>
            </a:r>
            <a:r>
              <a:rPr lang="sv-SE" dirty="0" err="1" smtClean="0"/>
              <a:t>of</a:t>
            </a:r>
            <a:r>
              <a:rPr lang="sv-SE" dirty="0" smtClean="0"/>
              <a:t> RE-</a:t>
            </a:r>
            <a:r>
              <a:rPr lang="sv-SE" dirty="0" err="1" smtClean="0"/>
              <a:t>induced</a:t>
            </a:r>
            <a:r>
              <a:rPr lang="sv-SE" dirty="0" smtClean="0"/>
              <a:t> PFC </a:t>
            </a:r>
            <a:r>
              <a:rPr lang="sv-SE" dirty="0" err="1" smtClean="0"/>
              <a:t>damage</a:t>
            </a:r>
            <a:r>
              <a:rPr lang="sv-SE" dirty="0" smtClean="0"/>
              <a:t> in </a:t>
            </a:r>
            <a:r>
              <a:rPr lang="sv-SE" dirty="0" err="1" smtClean="0"/>
              <a:t>reactor</a:t>
            </a:r>
            <a:r>
              <a:rPr lang="sv-SE" dirty="0" err="1"/>
              <a:t>s</a:t>
            </a:r>
            <a:endParaRPr lang="sv-SE" dirty="0"/>
          </a:p>
        </p:txBody>
      </p:sp>
      <p:sp>
        <p:nvSpPr>
          <p:cNvPr id="29" name="TextBox 28"/>
          <p:cNvSpPr txBox="1"/>
          <p:nvPr/>
        </p:nvSpPr>
        <p:spPr>
          <a:xfrm rot="5400000">
            <a:off x="7661248" y="3838241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 smtClean="0">
                <a:solidFill>
                  <a:srgbClr val="FF0000"/>
                </a:solidFill>
              </a:rPr>
              <a:t>comparison</a:t>
            </a:r>
            <a:r>
              <a:rPr lang="sv-SE" sz="1600" dirty="0" smtClean="0">
                <a:solidFill>
                  <a:srgbClr val="FF0000"/>
                </a:solidFill>
              </a:rPr>
              <a:t> &amp; </a:t>
            </a:r>
            <a:r>
              <a:rPr lang="sv-SE" sz="1600" dirty="0" err="1" smtClean="0">
                <a:solidFill>
                  <a:srgbClr val="FF0000"/>
                </a:solidFill>
              </a:rPr>
              <a:t>validation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1901336" y="3786449"/>
            <a:ext cx="243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 smtClean="0">
                <a:solidFill>
                  <a:srgbClr val="FF0000"/>
                </a:solidFill>
                <a:latin typeface="+mj-lt"/>
              </a:rPr>
              <a:t>comparison</a:t>
            </a:r>
            <a:r>
              <a:rPr lang="sv-SE" sz="1600" dirty="0" smtClean="0">
                <a:solidFill>
                  <a:srgbClr val="FF0000"/>
                </a:solidFill>
                <a:latin typeface="+mj-lt"/>
              </a:rPr>
              <a:t> &amp; </a:t>
            </a:r>
            <a:r>
              <a:rPr lang="sv-SE" sz="1600" dirty="0" err="1" smtClean="0">
                <a:solidFill>
                  <a:srgbClr val="FF0000"/>
                </a:solidFill>
                <a:latin typeface="+mj-lt"/>
              </a:rPr>
              <a:t>validation</a:t>
            </a:r>
            <a:endParaRPr lang="sv-SE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 rot="18685883">
            <a:off x="1293347" y="2613723"/>
            <a:ext cx="133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1400" dirty="0" err="1">
                <a:solidFill>
                  <a:srgbClr val="FF0000"/>
                </a:solidFill>
                <a:latin typeface="+mj-lt"/>
              </a:rPr>
              <a:t>comparison</a:t>
            </a:r>
            <a:r>
              <a:rPr lang="sv-SE" sz="1400" dirty="0">
                <a:solidFill>
                  <a:srgbClr val="FF0000"/>
                </a:solidFill>
                <a:latin typeface="+mj-lt"/>
              </a:rPr>
              <a:t> &amp; </a:t>
            </a:r>
            <a:endParaRPr lang="sv-SE" sz="14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sv-SE" sz="1400" dirty="0" err="1" smtClean="0">
                <a:solidFill>
                  <a:srgbClr val="FF0000"/>
                </a:solidFill>
                <a:latin typeface="+mj-lt"/>
              </a:rPr>
              <a:t>validation</a:t>
            </a:r>
            <a:endParaRPr lang="sv-SE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36848" y="91773"/>
            <a:ext cx="11623849" cy="722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err="1" smtClean="0">
                <a:solidFill>
                  <a:srgbClr val="002060"/>
                </a:solidFill>
              </a:rPr>
              <a:t>Towards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predictive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modeling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of</a:t>
            </a:r>
            <a:r>
              <a:rPr lang="sv-SE" sz="3200" dirty="0" smtClean="0">
                <a:solidFill>
                  <a:srgbClr val="002060"/>
                </a:solidFill>
              </a:rPr>
              <a:t> RE-</a:t>
            </a:r>
            <a:r>
              <a:rPr lang="sv-SE" sz="3200" dirty="0" err="1" smtClean="0">
                <a:solidFill>
                  <a:srgbClr val="002060"/>
                </a:solidFill>
              </a:rPr>
              <a:t>induced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damage</a:t>
            </a:r>
            <a:r>
              <a:rPr lang="sv-SE" sz="3600" dirty="0" smtClean="0">
                <a:solidFill>
                  <a:srgbClr val="002060"/>
                </a:solidFill>
              </a:rPr>
              <a:t/>
            </a:r>
            <a:br>
              <a:rPr lang="sv-SE" sz="3600" dirty="0" smtClean="0">
                <a:solidFill>
                  <a:srgbClr val="002060"/>
                </a:solidFill>
              </a:rPr>
            </a:br>
            <a:endParaRPr lang="sv-SE" sz="24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215333" y="1811008"/>
            <a:ext cx="2838402" cy="914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Box 34"/>
          <p:cNvSpPr txBox="1"/>
          <p:nvPr/>
        </p:nvSpPr>
        <p:spPr>
          <a:xfrm>
            <a:off x="7184392" y="2077608"/>
            <a:ext cx="30809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 smtClean="0">
                <a:solidFill>
                  <a:srgbClr val="00B050"/>
                </a:solidFill>
                <a:latin typeface="+mj-lt"/>
              </a:rPr>
              <a:t>Controlled</a:t>
            </a:r>
            <a:r>
              <a:rPr lang="sv-SE" sz="16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experiments</a:t>
            </a:r>
          </a:p>
          <a:p>
            <a:endParaRPr lang="sv-SE" sz="14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5333" y="2971324"/>
            <a:ext cx="785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FF0000"/>
                </a:solidFill>
                <a:latin typeface="+mj-lt"/>
              </a:rPr>
              <a:t>’smart’</a:t>
            </a:r>
          </a:p>
          <a:p>
            <a:pPr algn="ctr"/>
            <a:r>
              <a:rPr lang="sv-SE" sz="1600" dirty="0" err="1" smtClean="0">
                <a:solidFill>
                  <a:srgbClr val="FF0000"/>
                </a:solidFill>
                <a:latin typeface="+mj-lt"/>
              </a:rPr>
              <a:t>tiles</a:t>
            </a:r>
            <a:endParaRPr lang="sv-SE" sz="160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6996853" y="638853"/>
            <a:ext cx="2162261" cy="935931"/>
          </a:xfrm>
          <a:prstGeom prst="triangle">
            <a:avLst>
              <a:gd name="adj" fmla="val 48923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TextBox 37"/>
          <p:cNvSpPr txBox="1"/>
          <p:nvPr/>
        </p:nvSpPr>
        <p:spPr>
          <a:xfrm>
            <a:off x="7148081" y="10434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smtClean="0">
                <a:solidFill>
                  <a:srgbClr val="7030A0"/>
                </a:solidFill>
                <a:latin typeface="+mj-lt"/>
              </a:rPr>
              <a:t>RE </a:t>
            </a:r>
            <a:r>
              <a:rPr lang="sv-SE" sz="1600" dirty="0" err="1" smtClean="0">
                <a:solidFill>
                  <a:srgbClr val="7030A0"/>
                </a:solidFill>
                <a:latin typeface="+mj-lt"/>
              </a:rPr>
              <a:t>modelling</a:t>
            </a:r>
            <a:endParaRPr lang="sv-SE" sz="1600" dirty="0" smtClean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1600" dirty="0" smtClean="0">
                <a:solidFill>
                  <a:srgbClr val="7030A0"/>
                </a:solidFill>
                <a:latin typeface="+mj-lt"/>
              </a:rPr>
              <a:t>(DREAM, JOREK)</a:t>
            </a:r>
            <a:endParaRPr lang="sv-SE" sz="160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9" name="Right Arrow 38"/>
          <p:cNvSpPr/>
          <p:nvPr/>
        </p:nvSpPr>
        <p:spPr>
          <a:xfrm rot="8909070">
            <a:off x="6884665" y="1628748"/>
            <a:ext cx="554406" cy="263534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7818446" y="5292243"/>
            <a:ext cx="814333" cy="1121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158080" y="2656492"/>
            <a:ext cx="519939" cy="474915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8632291" y="2725160"/>
            <a:ext cx="3052" cy="2595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2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14</a:t>
            </a:fld>
            <a:endParaRPr lang="sv-SE"/>
          </a:p>
        </p:txBody>
      </p:sp>
      <p:sp>
        <p:nvSpPr>
          <p:cNvPr id="3" name="Rectangle 2"/>
          <p:cNvSpPr/>
          <p:nvPr/>
        </p:nvSpPr>
        <p:spPr>
          <a:xfrm>
            <a:off x="468630" y="668476"/>
            <a:ext cx="11247120" cy="5160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Satellite meeting ‘</a:t>
            </a:r>
            <a:r>
              <a:rPr lang="en-GB" sz="2400" b="1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Runaway electron-induced PFC damage’</a:t>
            </a:r>
            <a:endParaRPr lang="sv-SE" sz="2400" dirty="0"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24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Saturday July </a:t>
            </a:r>
            <a:r>
              <a:rPr lang="en-GB" sz="2400" b="1" dirty="0" smtClean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GB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(EPS main program finishes on Friday 12th)</a:t>
            </a:r>
            <a:endParaRPr lang="en-GB" sz="2400" b="1" baseline="300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2000" b="1" baseline="30000" dirty="0">
              <a:solidFill>
                <a:srgbClr val="0070C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2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main idea is to bring together experimentalists and </a:t>
            </a:r>
            <a:r>
              <a:rPr lang="en-GB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modelers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from both the RE community and the PFC damage community in order to define the state-of-art and delineate a path towards future controlled RE-induced damage experiments that can serve as rigorous benchmarking exercises for the multiple simulation tools that are necessarily involved in such modelling. </a:t>
            </a:r>
            <a:endParaRPr lang="en-GB" sz="20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GB" sz="20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talks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shall cover</a:t>
            </a:r>
            <a:endParaRPr lang="sv-SE" sz="2000" dirty="0"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a survey of accidental or controlled RE-induced damage observed in contemporary devices;</a:t>
            </a:r>
            <a:endParaRPr lang="sv-SE" sz="2000" dirty="0"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(ii) the modelling of REs and their incidence on PFCs (wall footprints </a:t>
            </a:r>
            <a:r>
              <a:rPr lang="en-GB" sz="2000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impact velocity distributions);</a:t>
            </a:r>
            <a:endParaRPr lang="sv-SE" sz="2000" dirty="0"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2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(iii) the modelling of PFC damage due to volumetric heating by </a:t>
            </a:r>
            <a:r>
              <a:rPr lang="en-GB" sz="2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 smtClean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sv-SE" sz="2400" dirty="0">
              <a:latin typeface="+mj-lt"/>
              <a:ea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1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65363" y="6321550"/>
            <a:ext cx="2743200" cy="365125"/>
          </a:xfrm>
        </p:spPr>
        <p:txBody>
          <a:bodyPr/>
          <a:lstStyle/>
          <a:p>
            <a:fld id="{013DA533-E9F9-4704-94B3-436E32BA00B1}" type="slidenum">
              <a:rPr lang="sv-SE" smtClean="0"/>
              <a:t>15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862" y="1270508"/>
            <a:ext cx="3513476" cy="2600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5845" y="970280"/>
            <a:ext cx="603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3399"/>
                </a:solidFill>
                <a:latin typeface="+mj-lt"/>
              </a:rPr>
              <a:t>Fast</a:t>
            </a:r>
            <a:r>
              <a:rPr lang="it-IT" dirty="0">
                <a:solidFill>
                  <a:srgbClr val="003399"/>
                </a:solidFill>
                <a:latin typeface="+mj-lt"/>
              </a:rPr>
              <a:t> </a:t>
            </a:r>
            <a:r>
              <a:rPr lang="it-IT" b="1" dirty="0">
                <a:solidFill>
                  <a:srgbClr val="003399"/>
                </a:solidFill>
                <a:latin typeface="+mj-lt"/>
              </a:rPr>
              <a:t>solid</a:t>
            </a:r>
            <a:r>
              <a:rPr lang="it-IT" dirty="0">
                <a:solidFill>
                  <a:srgbClr val="003399"/>
                </a:solidFill>
                <a:latin typeface="+mj-lt"/>
              </a:rPr>
              <a:t> dust ejected from poloidal limiter, v&gt;800 m/s</a:t>
            </a:r>
            <a:endParaRPr lang="en-GB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7" name="Cube 6"/>
          <p:cNvSpPr/>
          <p:nvPr/>
        </p:nvSpPr>
        <p:spPr>
          <a:xfrm>
            <a:off x="3629217" y="1951109"/>
            <a:ext cx="216024" cy="216024"/>
          </a:xfrm>
          <a:prstGeom prst="cub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Block Arc 7"/>
          <p:cNvSpPr/>
          <p:nvPr/>
        </p:nvSpPr>
        <p:spPr>
          <a:xfrm flipV="1">
            <a:off x="3053153" y="870989"/>
            <a:ext cx="1224136" cy="576064"/>
          </a:xfrm>
          <a:prstGeom prst="blockArc">
            <a:avLst>
              <a:gd name="adj1" fmla="val 11382831"/>
              <a:gd name="adj2" fmla="val 21196174"/>
              <a:gd name="adj3" fmla="val 244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53153" y="857843"/>
            <a:ext cx="1584176" cy="1165274"/>
            <a:chOff x="6934665" y="5504086"/>
            <a:chExt cx="1292655" cy="1165274"/>
          </a:xfrm>
        </p:grpSpPr>
        <p:sp>
          <p:nvSpPr>
            <p:cNvPr id="10" name="Arc 9"/>
            <p:cNvSpPr/>
            <p:nvPr/>
          </p:nvSpPr>
          <p:spPr>
            <a:xfrm rot="5073273">
              <a:off x="7032997" y="5405754"/>
              <a:ext cx="1095992" cy="1292655"/>
            </a:xfrm>
            <a:prstGeom prst="arc">
              <a:avLst>
                <a:gd name="adj1" fmla="val 16123420"/>
                <a:gd name="adj2" fmla="val 0"/>
              </a:avLst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7596336" y="6453336"/>
              <a:ext cx="144016" cy="1440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596336" y="6605736"/>
              <a:ext cx="216024" cy="636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/>
        </p:nvSpPr>
        <p:spPr>
          <a:xfrm>
            <a:off x="3125161" y="143743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277561" y="158983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429961" y="174223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582361" y="189463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3683225" y="1519061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3548825" y="1411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620833" y="162707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3692841" y="178909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764849" y="1933109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3764849" y="164507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404809" y="1429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3476817" y="162707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853625" y="189463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3827241" y="180709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764849" y="1429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3962873" y="1717085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4034881" y="1501061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3413193" y="1501061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4133273" y="1429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3557209" y="178909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4061265" y="1645077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3908865" y="1411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3908865" y="1573069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3557209" y="1573069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3260793" y="1411053"/>
            <a:ext cx="18000" cy="1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1861611" y="66421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50"/>
                </a:solidFill>
              </a:rPr>
              <a:t>toroidal</a:t>
            </a:r>
          </a:p>
          <a:p>
            <a:r>
              <a:rPr lang="it-IT" dirty="0">
                <a:solidFill>
                  <a:srgbClr val="00B050"/>
                </a:solidFill>
              </a:rPr>
              <a:t> limiter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21524" y="2141441"/>
            <a:ext cx="246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</a:rPr>
              <a:t>poloidal limiter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65321" y="108875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 beam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>
            <a:stCxn id="38" idx="3"/>
          </p:cNvCxnSpPr>
          <p:nvPr/>
        </p:nvCxnSpPr>
        <p:spPr>
          <a:xfrm>
            <a:off x="2941731" y="987385"/>
            <a:ext cx="435458" cy="21602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4" y="3039540"/>
            <a:ext cx="2027817" cy="223005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538" y="3595312"/>
            <a:ext cx="2821207" cy="158692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4718" y="2704475"/>
            <a:ext cx="572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3399"/>
                </a:solidFill>
                <a:latin typeface="+mj-lt"/>
              </a:rPr>
              <a:t>Primary</a:t>
            </a:r>
            <a:r>
              <a:rPr lang="it-IT" dirty="0">
                <a:solidFill>
                  <a:srgbClr val="003399"/>
                </a:solidFill>
                <a:latin typeface="+mj-lt"/>
              </a:rPr>
              <a:t> damage: explosion of poloidal limiter</a:t>
            </a:r>
            <a:endParaRPr lang="en-GB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0819" y="5444357"/>
            <a:ext cx="5372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+mj-lt"/>
                <a:sym typeface="Wingdings" panose="05000000000000000000" pitchFamily="2" charset="2"/>
              </a:rPr>
              <a:t>non </a:t>
            </a:r>
            <a:r>
              <a:rPr lang="it-IT" sz="1600" dirty="0">
                <a:latin typeface="+mj-lt"/>
                <a:sym typeface="Wingdings" panose="05000000000000000000" pitchFamily="2" charset="2"/>
              </a:rPr>
              <a:t>monotonic profile 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max temperature beneath </a:t>
            </a:r>
            <a:r>
              <a:rPr lang="it-IT" sz="1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the </a:t>
            </a:r>
            <a:r>
              <a:rPr lang="it-IT" sz="16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surface </a:t>
            </a:r>
            <a:r>
              <a:rPr lang="it-IT" sz="1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internal stress buildup </a:t>
            </a:r>
            <a:r>
              <a:rPr lang="it-IT" sz="1600" dirty="0">
                <a:latin typeface="+mj-lt"/>
                <a:sym typeface="Wingdings" panose="05000000000000000000" pitchFamily="2" charset="2"/>
              </a:rPr>
              <a:t>due to uneven thermal expansion &amp; internal boiling  thermal shock, </a:t>
            </a:r>
            <a:r>
              <a:rPr lang="it-IT" sz="16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explosion and material detachment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6" name="Picture 45" descr="P1010163b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38" y="4177208"/>
            <a:ext cx="1884680" cy="250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32" descr="p12 6sx A2 40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18402" y="4132722"/>
            <a:ext cx="2064521" cy="15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203"/>
          <p:cNvSpPr txBox="1">
            <a:spLocks noChangeArrowheads="1"/>
          </p:cNvSpPr>
          <p:nvPr/>
        </p:nvSpPr>
        <p:spPr bwMode="auto">
          <a:xfrm>
            <a:off x="8435876" y="5411435"/>
            <a:ext cx="40386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sz="1400" b="1" dirty="0">
                <a:solidFill>
                  <a:srgbClr val="FF0000"/>
                </a:solidFill>
                <a:latin typeface="Times"/>
                <a:ea typeface="Calibri"/>
                <a:cs typeface="Times New Roman"/>
              </a:rPr>
              <a:t>B</a:t>
            </a:r>
            <a:r>
              <a:rPr lang="it-IT" sz="1400" b="1" baseline="-25000" dirty="0">
                <a:solidFill>
                  <a:srgbClr val="FF0000"/>
                </a:solidFill>
                <a:latin typeface="Times"/>
                <a:ea typeface="Calibri"/>
                <a:cs typeface="Times New Roman"/>
              </a:rPr>
              <a:t>T</a:t>
            </a:r>
            <a:endParaRPr lang="en-GB" sz="1200" dirty="0">
              <a:latin typeface="Times"/>
              <a:ea typeface="Calibri"/>
              <a:cs typeface="Times New Roman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248128" y="4259352"/>
            <a:ext cx="576064" cy="64807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7824193" y="4626631"/>
            <a:ext cx="588419" cy="16691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AutoShape 31"/>
          <p:cNvCxnSpPr>
            <a:cxnSpLocks noChangeShapeType="1"/>
          </p:cNvCxnSpPr>
          <p:nvPr/>
        </p:nvCxnSpPr>
        <p:spPr bwMode="auto">
          <a:xfrm rot="16200000">
            <a:off x="8587708" y="5159406"/>
            <a:ext cx="0" cy="504056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6039706" y="3802028"/>
            <a:ext cx="555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3399"/>
                </a:solidFill>
                <a:latin typeface="+mj-lt"/>
              </a:rPr>
              <a:t>Secondary</a:t>
            </a:r>
            <a:r>
              <a:rPr lang="it-IT" dirty="0">
                <a:solidFill>
                  <a:srgbClr val="003399"/>
                </a:solidFill>
                <a:latin typeface="+mj-lt"/>
              </a:rPr>
              <a:t> damage: dust impacts on toroidal limiter</a:t>
            </a:r>
            <a:endParaRPr lang="en-GB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64742" y="5846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</a:rPr>
              <a:t>RE-induced PFC damage in </a:t>
            </a:r>
            <a:r>
              <a:rPr lang="en-GB" sz="3200" dirty="0" smtClean="0">
                <a:solidFill>
                  <a:srgbClr val="002060"/>
                </a:solidFill>
              </a:rPr>
              <a:t>FTU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000775" y="5633907"/>
            <a:ext cx="379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Craters reproduced with a two-stage light gas gun with impact speeds consistent with camera observations</a:t>
            </a:r>
            <a:endParaRPr lang="en-GB" sz="1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4238" y="612645"/>
            <a:ext cx="697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 </a:t>
            </a:r>
            <a:r>
              <a:rPr lang="sv-SE" dirty="0">
                <a:solidFill>
                  <a:srgbClr val="00B050"/>
                </a:solidFill>
              </a:rPr>
              <a:t>M. De Angeli, P. </a:t>
            </a:r>
            <a:r>
              <a:rPr lang="sv-SE" dirty="0" err="1">
                <a:solidFill>
                  <a:srgbClr val="00B050"/>
                </a:solidFill>
              </a:rPr>
              <a:t>Tolias</a:t>
            </a:r>
            <a:r>
              <a:rPr lang="sv-SE" dirty="0">
                <a:solidFill>
                  <a:srgbClr val="00B050"/>
                </a:solidFill>
              </a:rPr>
              <a:t>, S. Ratynskaia </a:t>
            </a:r>
            <a:r>
              <a:rPr lang="sv-SE" i="1" dirty="0">
                <a:solidFill>
                  <a:srgbClr val="00B050"/>
                </a:solidFill>
              </a:rPr>
              <a:t>et al</a:t>
            </a:r>
            <a:r>
              <a:rPr lang="sv-SE" dirty="0">
                <a:solidFill>
                  <a:srgbClr val="00B050"/>
                </a:solidFill>
              </a:rPr>
              <a:t>  </a:t>
            </a:r>
            <a:r>
              <a:rPr lang="sv-SE" i="1" dirty="0" err="1">
                <a:solidFill>
                  <a:srgbClr val="00B050"/>
                </a:solidFill>
              </a:rPr>
              <a:t>Nucl</a:t>
            </a:r>
            <a:r>
              <a:rPr lang="sv-SE" i="1" dirty="0">
                <a:solidFill>
                  <a:srgbClr val="00B050"/>
                </a:solidFill>
              </a:rPr>
              <a:t>. Fusion</a:t>
            </a:r>
            <a:r>
              <a:rPr lang="sv-SE" dirty="0">
                <a:solidFill>
                  <a:srgbClr val="00B050"/>
                </a:solidFill>
              </a:rPr>
              <a:t> </a:t>
            </a:r>
            <a:r>
              <a:rPr lang="sv-SE" b="1" dirty="0" smtClean="0">
                <a:solidFill>
                  <a:srgbClr val="00B050"/>
                </a:solidFill>
              </a:rPr>
              <a:t>63</a:t>
            </a:r>
            <a:r>
              <a:rPr lang="sv-SE" dirty="0" smtClean="0">
                <a:solidFill>
                  <a:srgbClr val="00B050"/>
                </a:solidFill>
              </a:rPr>
              <a:t> </a:t>
            </a:r>
            <a:r>
              <a:rPr lang="sv-SE" dirty="0">
                <a:solidFill>
                  <a:srgbClr val="00B050"/>
                </a:solidFill>
              </a:rPr>
              <a:t>2023  </a:t>
            </a:r>
          </a:p>
        </p:txBody>
      </p:sp>
    </p:spTree>
    <p:extLst>
      <p:ext uri="{BB962C8B-B14F-4D97-AF65-F5344CB8AC3E}">
        <p14:creationId xmlns:p14="http://schemas.microsoft.com/office/powerpoint/2010/main" val="101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8641" y="2564268"/>
            <a:ext cx="11700049" cy="4572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Modelling of materials with </a:t>
            </a:r>
            <a:r>
              <a:rPr lang="en-GB" sz="3200" i="1" dirty="0">
                <a:solidFill>
                  <a:srgbClr val="002060"/>
                </a:solidFill>
              </a:rPr>
              <a:t>no liquid </a:t>
            </a:r>
            <a:r>
              <a:rPr lang="en-GB" sz="3200" i="1" dirty="0" smtClean="0">
                <a:solidFill>
                  <a:srgbClr val="002060"/>
                </a:solidFill>
              </a:rPr>
              <a:t>phase</a:t>
            </a:r>
            <a:r>
              <a:rPr lang="en-GB" sz="3200" dirty="0" smtClean="0">
                <a:solidFill>
                  <a:srgbClr val="002060"/>
                </a:solidFill>
              </a:rPr>
              <a:t>: </a:t>
            </a:r>
            <a:r>
              <a:rPr lang="en-GB" sz="3200" dirty="0">
                <a:solidFill>
                  <a:srgbClr val="002060"/>
                </a:solidFill>
              </a:rPr>
              <a:t>C and BN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93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17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materials with </a:t>
            </a:r>
            <a:r>
              <a:rPr lang="en-GB" sz="3200" i="1" dirty="0" smtClean="0">
                <a:solidFill>
                  <a:srgbClr val="002060"/>
                </a:solidFill>
              </a:rPr>
              <a:t>no liquid phase</a:t>
            </a:r>
            <a:r>
              <a:rPr lang="en-GB" sz="3200" dirty="0" smtClean="0">
                <a:solidFill>
                  <a:srgbClr val="002060"/>
                </a:solidFill>
              </a:rPr>
              <a:t>: C and BN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474" y="855168"/>
            <a:ext cx="11539070" cy="58663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 dirty="0" err="1" smtClean="0"/>
              <a:t>Currently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developing</a:t>
            </a:r>
            <a:r>
              <a:rPr lang="sv-SE" sz="2400" b="1" dirty="0" smtClean="0"/>
              <a:t> </a:t>
            </a:r>
            <a:r>
              <a:rPr lang="en-US" sz="2000" dirty="0">
                <a:solidFill>
                  <a:srgbClr val="0070C0"/>
                </a:solidFill>
              </a:rPr>
              <a:t>with newly initiated collaboration with KTH mechanics colleagues </a:t>
            </a:r>
            <a:r>
              <a:rPr lang="sv-SE" sz="2000" dirty="0" smtClean="0"/>
              <a:t>:</a:t>
            </a:r>
          </a:p>
          <a:p>
            <a:endParaRPr lang="sv-SE" sz="2000" dirty="0" smtClean="0"/>
          </a:p>
          <a:p>
            <a:r>
              <a:rPr lang="sv-SE" sz="2000" b="1" dirty="0" smtClean="0">
                <a:solidFill>
                  <a:srgbClr val="002060"/>
                </a:solidFill>
              </a:rPr>
              <a:t>GEANT4</a:t>
            </a:r>
            <a:r>
              <a:rPr lang="sv-SE" sz="2000" dirty="0" smtClean="0"/>
              <a:t> </a:t>
            </a:r>
            <a:r>
              <a:rPr lang="sv-SE" sz="2000" dirty="0" err="1" smtClean="0"/>
              <a:t>volumetric</a:t>
            </a:r>
            <a:r>
              <a:rPr lang="sv-SE" sz="2000" dirty="0" smtClean="0"/>
              <a:t> </a:t>
            </a:r>
            <a:r>
              <a:rPr lang="sv-SE" sz="2000" dirty="0" err="1" smtClean="0"/>
              <a:t>maps</a:t>
            </a:r>
            <a:r>
              <a:rPr lang="sv-SE" sz="2000" dirty="0" smtClean="0"/>
              <a:t> </a:t>
            </a:r>
            <a:r>
              <a:rPr lang="sv-SE" sz="2000" dirty="0" err="1" smtClean="0"/>
              <a:t>are</a:t>
            </a:r>
            <a:r>
              <a:rPr lang="sv-SE" sz="2000" dirty="0" smtClean="0"/>
              <a:t> input to COMSOL set-</a:t>
            </a:r>
            <a:r>
              <a:rPr lang="sv-SE" sz="2000" dirty="0" err="1" smtClean="0"/>
              <a:t>ups</a:t>
            </a:r>
            <a:r>
              <a:rPr lang="sv-SE" sz="2000" dirty="0" smtClean="0"/>
              <a:t> </a:t>
            </a:r>
            <a:r>
              <a:rPr lang="sv-SE" sz="2000" dirty="0" err="1" smtClean="0"/>
              <a:t>where</a:t>
            </a:r>
            <a:r>
              <a:rPr lang="sv-SE" sz="2000" dirty="0" smtClean="0"/>
              <a:t> the </a:t>
            </a:r>
            <a:r>
              <a:rPr lang="sv-SE" sz="2000" dirty="0"/>
              <a:t>heat transfer </a:t>
            </a:r>
            <a:r>
              <a:rPr lang="sv-SE" sz="2000" dirty="0" smtClean="0"/>
              <a:t>is </a:t>
            </a:r>
            <a:r>
              <a:rPr lang="sv-SE" sz="2000" dirty="0" err="1" smtClean="0"/>
              <a:t>coupled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/>
              <a:t>the solid </a:t>
            </a:r>
            <a:r>
              <a:rPr lang="sv-SE" sz="2000" dirty="0" err="1" smtClean="0"/>
              <a:t>mechanics</a:t>
            </a:r>
            <a:r>
              <a:rPr lang="sv-SE" sz="2000" dirty="0" smtClean="0"/>
              <a:t> </a:t>
            </a:r>
            <a:r>
              <a:rPr lang="sv-SE" sz="2000" dirty="0" err="1" smtClean="0"/>
              <a:t>through</a:t>
            </a:r>
            <a:r>
              <a:rPr lang="sv-SE" sz="2000" dirty="0" smtClean="0"/>
              <a:t> </a:t>
            </a:r>
            <a:r>
              <a:rPr lang="sv-SE" sz="2000" dirty="0" err="1" smtClean="0"/>
              <a:t>thermo-elasticity</a:t>
            </a:r>
            <a:r>
              <a:rPr lang="sv-SE" sz="2000" dirty="0" smtClean="0"/>
              <a:t> </a:t>
            </a:r>
            <a:r>
              <a:rPr lang="sv-SE" sz="2000" dirty="0"/>
              <a:t> </a:t>
            </a:r>
            <a:r>
              <a:rPr lang="sv-SE" sz="2000" dirty="0" smtClean="0">
                <a:sym typeface="Wingdings" panose="05000000000000000000" pitchFamily="2" charset="2"/>
              </a:rPr>
              <a:t> </a:t>
            </a:r>
            <a:r>
              <a:rPr lang="sv-SE" sz="2000" dirty="0" err="1" smtClean="0"/>
              <a:t>allows</a:t>
            </a:r>
            <a:r>
              <a:rPr lang="sv-SE" sz="2000" dirty="0" smtClean="0"/>
              <a:t> </a:t>
            </a:r>
            <a:r>
              <a:rPr lang="sv-SE" sz="2000" dirty="0" err="1" smtClean="0"/>
              <a:t>prediction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material </a:t>
            </a:r>
            <a:r>
              <a:rPr lang="sv-SE" sz="2000" dirty="0" err="1" smtClean="0"/>
              <a:t>failure</a:t>
            </a:r>
            <a:r>
              <a:rPr lang="sv-SE" sz="2000" dirty="0" smtClean="0"/>
              <a:t> and </a:t>
            </a:r>
            <a:r>
              <a:rPr lang="sv-SE" sz="2000" dirty="0" err="1" smtClean="0"/>
              <a:t>comparison</a:t>
            </a:r>
            <a:r>
              <a:rPr lang="sv-SE" sz="2000" dirty="0" smtClean="0"/>
              <a:t>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 err="1" smtClean="0"/>
              <a:t>observed</a:t>
            </a:r>
            <a:r>
              <a:rPr lang="sv-SE" sz="2000" dirty="0" smtClean="0"/>
              <a:t> </a:t>
            </a:r>
            <a:r>
              <a:rPr lang="sv-SE" sz="2000" dirty="0" err="1" smtClean="0"/>
              <a:t>damage</a:t>
            </a:r>
            <a:r>
              <a:rPr lang="sv-SE" sz="2000" dirty="0" smtClean="0"/>
              <a:t> as </a:t>
            </a:r>
            <a:r>
              <a:rPr lang="sv-SE" sz="2000" dirty="0" err="1" smtClean="0"/>
              <a:t>well</a:t>
            </a:r>
            <a:r>
              <a:rPr lang="sv-SE" sz="2000" dirty="0" smtClean="0"/>
              <a:t> as </a:t>
            </a:r>
            <a:r>
              <a:rPr lang="sv-SE" sz="2000" i="1" dirty="0" smtClean="0"/>
              <a:t>timing</a:t>
            </a:r>
          </a:p>
          <a:p>
            <a:endParaRPr lang="en-GB" sz="2000" i="1" dirty="0"/>
          </a:p>
          <a:p>
            <a:r>
              <a:rPr lang="en-US" sz="2000" dirty="0">
                <a:solidFill>
                  <a:srgbClr val="00B050"/>
                </a:solidFill>
              </a:rPr>
              <a:t>‘</a:t>
            </a:r>
            <a:r>
              <a:rPr lang="en-US" sz="2000" i="1" dirty="0">
                <a:solidFill>
                  <a:srgbClr val="00B050"/>
                </a:solidFill>
              </a:rPr>
              <a:t>Simulation of graphite sample explosion due to RE impact: DIII-D experiment</a:t>
            </a:r>
            <a:r>
              <a:rPr lang="en-US" sz="2000" dirty="0">
                <a:solidFill>
                  <a:srgbClr val="00B050"/>
                </a:solidFill>
              </a:rPr>
              <a:t>’, </a:t>
            </a:r>
            <a:endParaRPr lang="en-US" sz="2000" dirty="0" smtClean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00B050"/>
                </a:solidFill>
              </a:rPr>
              <a:t>T</a:t>
            </a:r>
            <a:r>
              <a:rPr lang="en-US" sz="2000" dirty="0">
                <a:solidFill>
                  <a:srgbClr val="00B050"/>
                </a:solidFill>
              </a:rPr>
              <a:t>. </a:t>
            </a:r>
            <a:r>
              <a:rPr lang="en-US" sz="2000" dirty="0" err="1">
                <a:solidFill>
                  <a:srgbClr val="00B050"/>
                </a:solidFill>
              </a:rPr>
              <a:t>Rizzi</a:t>
            </a:r>
            <a:r>
              <a:rPr lang="en-US" sz="2000" dirty="0">
                <a:solidFill>
                  <a:srgbClr val="00B050"/>
                </a:solidFill>
              </a:rPr>
              <a:t>, S. Ratynskaia, P. </a:t>
            </a:r>
            <a:r>
              <a:rPr lang="en-US" sz="2000" dirty="0" err="1">
                <a:solidFill>
                  <a:srgbClr val="00B050"/>
                </a:solidFill>
              </a:rPr>
              <a:t>Tolias</a:t>
            </a:r>
            <a:r>
              <a:rPr lang="en-US" sz="2000" dirty="0">
                <a:solidFill>
                  <a:srgbClr val="00B050"/>
                </a:solidFill>
              </a:rPr>
              <a:t> et al </a:t>
            </a:r>
            <a:r>
              <a:rPr lang="en-US" sz="2000" i="1" dirty="0" err="1">
                <a:solidFill>
                  <a:srgbClr val="00B050"/>
                </a:solidFill>
              </a:rPr>
              <a:t>Tervaniemi</a:t>
            </a:r>
            <a:r>
              <a:rPr lang="en-US" sz="2000" i="1" dirty="0">
                <a:solidFill>
                  <a:srgbClr val="00B050"/>
                </a:solidFill>
              </a:rPr>
              <a:t> working session</a:t>
            </a:r>
            <a:r>
              <a:rPr lang="en-US" sz="2000" dirty="0">
                <a:solidFill>
                  <a:srgbClr val="00B050"/>
                </a:solidFill>
              </a:rPr>
              <a:t>, Feb 2024, Finland</a:t>
            </a:r>
          </a:p>
          <a:p>
            <a:r>
              <a:rPr lang="en-US" sz="2000" dirty="0">
                <a:solidFill>
                  <a:srgbClr val="00B050"/>
                </a:solidFill>
              </a:rPr>
              <a:t>T. </a:t>
            </a:r>
            <a:r>
              <a:rPr lang="en-US" sz="2000" dirty="0" err="1">
                <a:solidFill>
                  <a:srgbClr val="00B050"/>
                </a:solidFill>
              </a:rPr>
              <a:t>Rizzi</a:t>
            </a:r>
            <a:r>
              <a:rPr lang="en-US" sz="2000" dirty="0">
                <a:solidFill>
                  <a:srgbClr val="00B050"/>
                </a:solidFill>
              </a:rPr>
              <a:t>, S. Ratynskaia, P. </a:t>
            </a:r>
            <a:r>
              <a:rPr lang="en-US" sz="2000" dirty="0" err="1">
                <a:solidFill>
                  <a:srgbClr val="00B050"/>
                </a:solidFill>
              </a:rPr>
              <a:t>Tolias</a:t>
            </a:r>
            <a:r>
              <a:rPr lang="en-US" sz="2000" dirty="0">
                <a:solidFill>
                  <a:srgbClr val="00B050"/>
                </a:solidFill>
              </a:rPr>
              <a:t> et al </a:t>
            </a:r>
            <a:r>
              <a:rPr lang="en-US" sz="2000" dirty="0" smtClean="0">
                <a:solidFill>
                  <a:srgbClr val="00B050"/>
                </a:solidFill>
              </a:rPr>
              <a:t>,  </a:t>
            </a:r>
            <a:r>
              <a:rPr lang="en-US" sz="2000" i="1" dirty="0" smtClean="0">
                <a:solidFill>
                  <a:srgbClr val="00B050"/>
                </a:solidFill>
              </a:rPr>
              <a:t>ITPA, </a:t>
            </a:r>
            <a:r>
              <a:rPr lang="en-US" sz="2000" i="1" dirty="0" err="1" smtClean="0">
                <a:solidFill>
                  <a:srgbClr val="00B050"/>
                </a:solidFill>
              </a:rPr>
              <a:t>divSOL</a:t>
            </a:r>
            <a:r>
              <a:rPr lang="en-US" sz="2000" dirty="0" smtClean="0">
                <a:solidFill>
                  <a:srgbClr val="00B050"/>
                </a:solidFill>
              </a:rPr>
              <a:t>, </a:t>
            </a:r>
            <a:r>
              <a:rPr lang="en-US" sz="2000" dirty="0">
                <a:solidFill>
                  <a:srgbClr val="00B050"/>
                </a:solidFill>
              </a:rPr>
              <a:t>Feb 2024</a:t>
            </a:r>
            <a:endParaRPr lang="sv-SE" sz="2000" i="1" dirty="0" smtClean="0">
              <a:solidFill>
                <a:srgbClr val="00B050"/>
              </a:solidFill>
            </a:endParaRPr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400" b="1" dirty="0" smtClean="0"/>
              <a:t>Next step: 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LS-DYNA</a:t>
            </a:r>
            <a:r>
              <a:rPr lang="en-GB" sz="2000" dirty="0" smtClean="0"/>
              <a:t> to also model fragmentation and debris (to compare with camera observations)</a:t>
            </a:r>
            <a:endParaRPr lang="en-GB" sz="2000" dirty="0"/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 smtClean="0"/>
              <a:t>‘</a:t>
            </a:r>
            <a:r>
              <a:rPr lang="en-GB" sz="2400" i="1" dirty="0" smtClean="0"/>
              <a:t>Easier</a:t>
            </a:r>
            <a:r>
              <a:rPr lang="en-GB" sz="2400" dirty="0" smtClean="0"/>
              <a:t>’ modelling allowing faster progress towards predictions of actual damage and secondary products </a:t>
            </a:r>
            <a:r>
              <a:rPr lang="en-GB" sz="2400" dirty="0" smtClean="0">
                <a:sym typeface="Wingdings" panose="05000000000000000000" pitchFamily="2" charset="2"/>
              </a:rPr>
              <a:t> the physics models are not of direct use to W </a:t>
            </a:r>
            <a:r>
              <a:rPr lang="en-GB" sz="2400" i="1" dirty="0" smtClean="0">
                <a:sym typeface="Wingdings" panose="05000000000000000000" pitchFamily="2" charset="2"/>
              </a:rPr>
              <a:t>but</a:t>
            </a:r>
          </a:p>
          <a:p>
            <a:pPr algn="ctr"/>
            <a:r>
              <a:rPr lang="en-GB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this allows for validation of the INPUT on RE characteristics</a:t>
            </a:r>
            <a:endParaRPr lang="en-GB" sz="20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589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54" y="107192"/>
            <a:ext cx="10351815" cy="863600"/>
          </a:xfrm>
        </p:spPr>
        <p:txBody>
          <a:bodyPr/>
          <a:lstStyle/>
          <a:p>
            <a:r>
              <a:rPr lang="sv-SE" sz="3200" dirty="0" smtClean="0">
                <a:solidFill>
                  <a:srgbClr val="002060"/>
                </a:solidFill>
              </a:rPr>
              <a:t>DIII-D experiment </a:t>
            </a:r>
            <a:r>
              <a:rPr lang="sv-SE" sz="3200" dirty="0" err="1" smtClean="0">
                <a:solidFill>
                  <a:srgbClr val="002060"/>
                </a:solidFill>
              </a:rPr>
              <a:t>modelling</a:t>
            </a:r>
            <a:r>
              <a:rPr lang="sv-SE" sz="3200" dirty="0" smtClean="0">
                <a:solidFill>
                  <a:srgbClr val="002060"/>
                </a:solidFill>
              </a:rPr>
              <a:t>: Problem </a:t>
            </a:r>
            <a:r>
              <a:rPr lang="sv-SE" sz="3200" dirty="0">
                <a:solidFill>
                  <a:srgbClr val="002060"/>
                </a:solidFill>
              </a:rPr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193" y="814301"/>
            <a:ext cx="11750313" cy="59071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v-SE" sz="1600" b="1" dirty="0">
                <a:solidFill>
                  <a:srgbClr val="002060"/>
                </a:solidFill>
                <a:latin typeface="+mj-lt"/>
              </a:rPr>
              <a:t>Energy deposition</a:t>
            </a:r>
          </a:p>
          <a:p>
            <a:r>
              <a:rPr lang="sv-SE" sz="1600" dirty="0" err="1">
                <a:solidFill>
                  <a:srgbClr val="0070C0"/>
                </a:solidFill>
                <a:latin typeface="+mj-lt"/>
              </a:rPr>
              <a:t>Loading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is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based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on KORC 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Kinetic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Orbit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Runaway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Electrons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code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) data (M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.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Beidler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Volumetric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heat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maps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are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simulated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with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b="1" dirty="0">
                <a:solidFill>
                  <a:srgbClr val="0070C0"/>
                </a:solidFill>
                <a:latin typeface="+mj-lt"/>
              </a:rPr>
              <a:t>GEANT4 </a:t>
            </a:r>
            <a:r>
              <a:rPr lang="sv-SE" sz="1600" b="1" dirty="0" err="1">
                <a:solidFill>
                  <a:srgbClr val="0070C0"/>
                </a:solidFill>
                <a:latin typeface="+mj-lt"/>
              </a:rPr>
              <a:t>code</a:t>
            </a:r>
            <a:r>
              <a:rPr lang="sv-SE" sz="1600" b="1" dirty="0">
                <a:solidFill>
                  <a:srgbClr val="0070C0"/>
                </a:solidFill>
                <a:latin typeface="+mj-lt"/>
              </a:rPr>
              <a:t>  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(</a:t>
            </a:r>
            <a:r>
              <a:rPr lang="sv-SE" sz="1600" i="1" dirty="0">
                <a:solidFill>
                  <a:srgbClr val="0070C0"/>
                </a:solidFill>
                <a:latin typeface="+mj-lt"/>
              </a:rPr>
              <a:t>Monte Carlo </a:t>
            </a:r>
            <a:r>
              <a:rPr lang="sv-SE" sz="1600" i="1" dirty="0" err="1">
                <a:solidFill>
                  <a:srgbClr val="0070C0"/>
                </a:solidFill>
                <a:latin typeface="+mj-lt"/>
              </a:rPr>
              <a:t>modelling</a:t>
            </a:r>
            <a:r>
              <a:rPr lang="sv-SE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i="1" dirty="0" err="1">
                <a:solidFill>
                  <a:srgbClr val="0070C0"/>
                </a:solidFill>
                <a:latin typeface="+mj-lt"/>
              </a:rPr>
              <a:t>of</a:t>
            </a:r>
            <a:r>
              <a:rPr lang="sv-SE" sz="16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electron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transport inside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matter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)</a:t>
            </a:r>
          </a:p>
          <a:p>
            <a:pPr marL="0" indent="0">
              <a:buNone/>
            </a:pPr>
            <a:r>
              <a:rPr lang="sv-SE" sz="1600" b="1" dirty="0">
                <a:latin typeface="+mj-lt"/>
              </a:rPr>
              <a:t>Main simulation features:</a:t>
            </a:r>
          </a:p>
          <a:p>
            <a:pPr marL="609585" indent="-609585">
              <a:buFont typeface="+mj-lt"/>
              <a:buAutoNum type="arabicPeriod"/>
            </a:pPr>
            <a:r>
              <a:rPr lang="sv-SE" sz="1600" u="sng" dirty="0" err="1">
                <a:latin typeface="+mj-lt"/>
              </a:rPr>
              <a:t>Reconstruction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the </a:t>
            </a:r>
            <a:r>
              <a:rPr lang="sv-SE" sz="1600" dirty="0" err="1">
                <a:latin typeface="+mj-lt"/>
              </a:rPr>
              <a:t>sample</a:t>
            </a:r>
            <a:r>
              <a:rPr lang="sv-SE" sz="1600" dirty="0">
                <a:latin typeface="+mj-lt"/>
              </a:rPr>
              <a:t> and B </a:t>
            </a:r>
            <a:r>
              <a:rPr lang="sv-SE" sz="1600" dirty="0" err="1">
                <a:latin typeface="+mj-lt"/>
              </a:rPr>
              <a:t>field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geometry</a:t>
            </a:r>
            <a:r>
              <a:rPr lang="sv-SE" sz="1600" dirty="0">
                <a:latin typeface="+mj-lt"/>
              </a:rPr>
              <a:t> &amp; non-uniform </a:t>
            </a:r>
            <a:r>
              <a:rPr lang="sv-SE" sz="1600" dirty="0" err="1">
                <a:latin typeface="+mj-lt"/>
              </a:rPr>
              <a:t>loading</a:t>
            </a:r>
            <a:r>
              <a:rPr lang="sv-SE" sz="1600" dirty="0">
                <a:latin typeface="+mj-lt"/>
              </a:rPr>
              <a:t> as in the experiment</a:t>
            </a:r>
          </a:p>
          <a:p>
            <a:pPr marL="609585" indent="-609585">
              <a:buFont typeface="+mj-lt"/>
              <a:buAutoNum type="arabicPeriod"/>
            </a:pPr>
            <a:r>
              <a:rPr lang="sv-SE" sz="1600" dirty="0">
                <a:latin typeface="+mj-lt"/>
              </a:rPr>
              <a:t>Choice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list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</a:t>
            </a:r>
            <a:r>
              <a:rPr lang="sv-SE" sz="1600" u="sng" dirty="0" err="1">
                <a:latin typeface="+mj-lt"/>
              </a:rPr>
              <a:t>physical</a:t>
            </a:r>
            <a:r>
              <a:rPr lang="sv-SE" sz="1600" u="sng" dirty="0">
                <a:latin typeface="+mj-lt"/>
              </a:rPr>
              <a:t> </a:t>
            </a:r>
            <a:r>
              <a:rPr lang="sv-SE" sz="1600" u="sng" dirty="0" err="1">
                <a:latin typeface="+mj-lt"/>
              </a:rPr>
              <a:t>processes</a:t>
            </a:r>
            <a:r>
              <a:rPr lang="sv-SE" sz="1600" u="sng" dirty="0">
                <a:latin typeface="+mj-lt"/>
              </a:rPr>
              <a:t> </a:t>
            </a:r>
            <a:r>
              <a:rPr lang="sv-SE" sz="1600" dirty="0">
                <a:latin typeface="+mj-lt"/>
              </a:rPr>
              <a:t>to </a:t>
            </a:r>
            <a:r>
              <a:rPr lang="sv-SE" sz="1600" dirty="0" err="1">
                <a:latin typeface="+mj-lt"/>
              </a:rPr>
              <a:t>describe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particle-matter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interaction</a:t>
            </a:r>
            <a:r>
              <a:rPr lang="sv-SE" sz="1600" dirty="0">
                <a:latin typeface="+mj-lt"/>
              </a:rPr>
              <a:t> for </a:t>
            </a:r>
            <a:r>
              <a:rPr lang="sv-SE" sz="1600" dirty="0" err="1">
                <a:latin typeface="+mj-lt"/>
              </a:rPr>
              <a:t>both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solidFill>
                  <a:srgbClr val="FF0000"/>
                </a:solidFill>
                <a:latin typeface="+mj-lt"/>
              </a:rPr>
              <a:t>primary</a:t>
            </a:r>
            <a:r>
              <a:rPr lang="sv-SE" sz="1600" dirty="0">
                <a:latin typeface="+mj-lt"/>
              </a:rPr>
              <a:t> RE </a:t>
            </a:r>
            <a:r>
              <a:rPr lang="sv-SE" sz="1600" dirty="0" smtClean="0">
                <a:latin typeface="+mj-lt"/>
              </a:rPr>
              <a:t>&amp; </a:t>
            </a:r>
            <a:r>
              <a:rPr lang="sv-SE" sz="1600" dirty="0" err="1" smtClean="0">
                <a:solidFill>
                  <a:srgbClr val="FF0000"/>
                </a:solidFill>
                <a:latin typeface="+mj-lt"/>
              </a:rPr>
              <a:t>secondary</a:t>
            </a:r>
            <a:r>
              <a:rPr lang="sv-SE" sz="1600" dirty="0" smtClean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particles</a:t>
            </a:r>
            <a:r>
              <a:rPr lang="sv-SE" sz="1600" dirty="0">
                <a:latin typeface="+mj-lt"/>
              </a:rPr>
              <a:t> </a:t>
            </a:r>
            <a:endParaRPr lang="sv-SE" sz="1600" dirty="0" smtClean="0">
              <a:latin typeface="+mj-lt"/>
            </a:endParaRPr>
          </a:p>
          <a:p>
            <a:pPr marL="609585" indent="-609585">
              <a:buFont typeface="+mj-lt"/>
              <a:buAutoNum type="arabicPeriod"/>
            </a:pPr>
            <a:r>
              <a:rPr lang="sv-SE" sz="1600" dirty="0" smtClean="0">
                <a:latin typeface="+mj-lt"/>
              </a:rPr>
              <a:t>Magnetic </a:t>
            </a:r>
            <a:r>
              <a:rPr lang="sv-SE" sz="1600" dirty="0" err="1">
                <a:latin typeface="+mj-lt"/>
              </a:rPr>
              <a:t>field</a:t>
            </a:r>
            <a:r>
              <a:rPr lang="sv-SE" sz="1600" dirty="0">
                <a:latin typeface="+mj-lt"/>
              </a:rPr>
              <a:t> is </a:t>
            </a:r>
            <a:r>
              <a:rPr lang="sv-SE" sz="1600" dirty="0" err="1">
                <a:latin typeface="+mj-lt"/>
              </a:rPr>
              <a:t>included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both</a:t>
            </a:r>
            <a:r>
              <a:rPr lang="sv-SE" sz="1600" dirty="0">
                <a:latin typeface="+mj-lt"/>
              </a:rPr>
              <a:t> inside and </a:t>
            </a:r>
            <a:r>
              <a:rPr lang="sv-SE" sz="1600" dirty="0" err="1">
                <a:latin typeface="+mj-lt"/>
              </a:rPr>
              <a:t>outside</a:t>
            </a:r>
            <a:r>
              <a:rPr lang="sv-SE" sz="1600" dirty="0">
                <a:latin typeface="+mj-lt"/>
              </a:rPr>
              <a:t> the </a:t>
            </a:r>
            <a:r>
              <a:rPr lang="sv-SE" sz="1600" dirty="0" err="1">
                <a:latin typeface="+mj-lt"/>
              </a:rPr>
              <a:t>sample</a:t>
            </a:r>
            <a:endParaRPr lang="sv-SE" sz="1600" dirty="0">
              <a:latin typeface="+mj-lt"/>
            </a:endParaRPr>
          </a:p>
          <a:p>
            <a:pPr marL="609585" indent="-609585">
              <a:buFont typeface="+mj-lt"/>
              <a:buAutoNum type="arabicPeriod"/>
            </a:pPr>
            <a:endParaRPr lang="sv-SE" sz="800" dirty="0">
              <a:latin typeface="+mj-lt"/>
            </a:endParaRPr>
          </a:p>
          <a:p>
            <a:pPr marL="0" indent="0" algn="ctr">
              <a:buNone/>
            </a:pPr>
            <a:r>
              <a:rPr lang="sv-SE" sz="1600" b="1" dirty="0" err="1">
                <a:solidFill>
                  <a:srgbClr val="002060"/>
                </a:solidFill>
                <a:latin typeface="+mj-lt"/>
              </a:rPr>
              <a:t>Thermo-mechanical</a:t>
            </a:r>
            <a:r>
              <a:rPr lang="sv-SE" sz="1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sv-SE" sz="1600" b="1" dirty="0" err="1">
                <a:solidFill>
                  <a:srgbClr val="002060"/>
                </a:solidFill>
                <a:latin typeface="+mj-lt"/>
              </a:rPr>
              <a:t>response</a:t>
            </a:r>
            <a:endParaRPr lang="sv-SE" sz="1600" b="1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b="1" dirty="0" smtClean="0">
                <a:solidFill>
                  <a:srgbClr val="0070C0"/>
                </a:solidFill>
                <a:latin typeface="+mj-lt"/>
              </a:rPr>
              <a:t>COMSOL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linear thermo-elastic one way coupled model</a:t>
            </a:r>
            <a:endParaRPr lang="sv-SE" sz="1600" dirty="0">
              <a:solidFill>
                <a:srgbClr val="0070C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 err="1">
                <a:solidFill>
                  <a:srgbClr val="0070C0"/>
                </a:solidFill>
                <a:latin typeface="+mj-lt"/>
              </a:rPr>
              <a:t>Failure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criteria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: 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comparison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of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principal stresses with 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ultimate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tensile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strength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 (UTS)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&amp; 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ultimate </a:t>
            </a:r>
            <a:r>
              <a:rPr lang="sv-SE" sz="1600" dirty="0" err="1">
                <a:solidFill>
                  <a:srgbClr val="0070C0"/>
                </a:solidFill>
                <a:latin typeface="+mj-lt"/>
              </a:rPr>
              <a:t>compressive</a:t>
            </a:r>
            <a:r>
              <a:rPr lang="sv-SE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1600" dirty="0" err="1" smtClean="0">
                <a:solidFill>
                  <a:srgbClr val="0070C0"/>
                </a:solidFill>
                <a:latin typeface="+mj-lt"/>
              </a:rPr>
              <a:t>strength</a:t>
            </a:r>
            <a:r>
              <a:rPr lang="sv-SE" sz="1600" dirty="0" smtClean="0">
                <a:solidFill>
                  <a:srgbClr val="0070C0"/>
                </a:solidFill>
                <a:latin typeface="+mj-lt"/>
              </a:rPr>
              <a:t> (UCS)</a:t>
            </a:r>
            <a:endParaRPr lang="sv-SE" sz="1600" dirty="0">
              <a:solidFill>
                <a:srgbClr val="0070C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 err="1">
                <a:latin typeface="+mj-lt"/>
              </a:rPr>
              <a:t>Results</a:t>
            </a:r>
            <a:r>
              <a:rPr lang="sv-SE" sz="1600" dirty="0">
                <a:latin typeface="+mj-lt"/>
              </a:rPr>
              <a:t> from </a:t>
            </a:r>
            <a:r>
              <a:rPr lang="sv-SE" sz="1600" dirty="0" err="1">
                <a:latin typeface="+mj-lt"/>
              </a:rPr>
              <a:t>axisymmetric</a:t>
            </a:r>
            <a:r>
              <a:rPr lang="sv-SE" sz="1600" dirty="0">
                <a:latin typeface="+mj-lt"/>
              </a:rPr>
              <a:t> 2D (</a:t>
            </a:r>
            <a:r>
              <a:rPr lang="sv-SE" sz="1600" dirty="0" err="1">
                <a:latin typeface="+mj-lt"/>
              </a:rPr>
              <a:t>shown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here</a:t>
            </a:r>
            <a:r>
              <a:rPr lang="sv-SE" sz="1600" dirty="0">
                <a:latin typeface="+mj-lt"/>
              </a:rPr>
              <a:t>) </a:t>
            </a:r>
            <a:r>
              <a:rPr lang="sv-SE" sz="1600" dirty="0" err="1">
                <a:latin typeface="+mj-lt"/>
              </a:rPr>
              <a:t>have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been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confirmed</a:t>
            </a:r>
            <a:r>
              <a:rPr lang="sv-SE" sz="1600" dirty="0">
                <a:latin typeface="+mj-lt"/>
              </a:rPr>
              <a:t> in full 3D </a:t>
            </a:r>
            <a:r>
              <a:rPr lang="sv-SE" sz="1600" dirty="0" err="1">
                <a:latin typeface="+mj-lt"/>
              </a:rPr>
              <a:t>geometry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the </a:t>
            </a:r>
            <a:r>
              <a:rPr lang="sv-SE" sz="1600" dirty="0" err="1">
                <a:latin typeface="+mj-lt"/>
              </a:rPr>
              <a:t>sample</a:t>
            </a:r>
            <a:endParaRPr lang="sv-SE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v-SE" sz="800" dirty="0">
              <a:latin typeface="+mj-lt"/>
            </a:endParaRPr>
          </a:p>
          <a:p>
            <a:pPr marL="0" indent="0" algn="ctr">
              <a:buNone/>
            </a:pPr>
            <a:r>
              <a:rPr lang="sv-SE" sz="1600" b="1" dirty="0">
                <a:solidFill>
                  <a:srgbClr val="002060"/>
                </a:solidFill>
                <a:latin typeface="+mj-lt"/>
              </a:rPr>
              <a:t>Experimental </a:t>
            </a:r>
            <a:r>
              <a:rPr lang="sv-SE" sz="1600" b="1" dirty="0" err="1">
                <a:solidFill>
                  <a:srgbClr val="002060"/>
                </a:solidFill>
                <a:latin typeface="+mj-lt"/>
              </a:rPr>
              <a:t>constrains</a:t>
            </a:r>
            <a:endParaRPr lang="sv-SE" sz="1600" b="1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>
                <a:solidFill>
                  <a:srgbClr val="FF0000"/>
                </a:solidFill>
                <a:latin typeface="+mj-lt"/>
              </a:rPr>
              <a:t>Energy </a:t>
            </a:r>
            <a:r>
              <a:rPr lang="sv-SE" sz="1600" dirty="0" err="1">
                <a:solidFill>
                  <a:srgbClr val="FF0000"/>
                </a:solidFill>
                <a:latin typeface="+mj-lt"/>
              </a:rPr>
              <a:t>loaded</a:t>
            </a:r>
            <a:r>
              <a:rPr lang="sv-SE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1600" i="1" dirty="0" smtClean="0">
                <a:latin typeface="+mj-lt"/>
              </a:rPr>
              <a:t>(</a:t>
            </a:r>
            <a:r>
              <a:rPr lang="sv-SE" sz="1600" i="1" dirty="0" err="1" smtClean="0">
                <a:latin typeface="+mj-lt"/>
              </a:rPr>
              <a:t>known</a:t>
            </a:r>
            <a:r>
              <a:rPr lang="sv-SE" sz="1600" i="1" dirty="0" smtClean="0">
                <a:latin typeface="+mj-lt"/>
              </a:rPr>
              <a:t> </a:t>
            </a:r>
            <a:r>
              <a:rPr lang="sv-SE" sz="1600" i="1" dirty="0" err="1" smtClean="0">
                <a:latin typeface="+mj-lt"/>
              </a:rPr>
              <a:t>through</a:t>
            </a:r>
            <a:r>
              <a:rPr lang="sv-SE" sz="1600" i="1" dirty="0" smtClean="0">
                <a:latin typeface="+mj-lt"/>
              </a:rPr>
              <a:t> TC </a:t>
            </a:r>
            <a:r>
              <a:rPr lang="sv-SE" sz="1600" i="1" dirty="0" err="1" smtClean="0">
                <a:latin typeface="+mj-lt"/>
              </a:rPr>
              <a:t>measurements</a:t>
            </a:r>
            <a:r>
              <a:rPr lang="sv-SE" sz="1600" i="1" dirty="0" smtClean="0">
                <a:latin typeface="+mj-lt"/>
              </a:rPr>
              <a:t>) </a:t>
            </a:r>
            <a:r>
              <a:rPr lang="sv-SE" sz="1600" dirty="0" smtClean="0">
                <a:latin typeface="+mj-lt"/>
              </a:rPr>
              <a:t>and </a:t>
            </a:r>
            <a:r>
              <a:rPr lang="sv-SE" sz="1600" dirty="0">
                <a:latin typeface="+mj-lt"/>
              </a:rPr>
              <a:t>material </a:t>
            </a:r>
            <a:r>
              <a:rPr lang="sv-SE" sz="1600" dirty="0" err="1">
                <a:latin typeface="+mj-lt"/>
              </a:rPr>
              <a:t>losses</a:t>
            </a:r>
            <a:endParaRPr lang="sv-SE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>
                <a:latin typeface="+mj-lt"/>
              </a:rPr>
              <a:t>Timing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release </a:t>
            </a:r>
            <a:r>
              <a:rPr lang="sv-SE" sz="1600" dirty="0" err="1">
                <a:latin typeface="+mj-lt"/>
              </a:rPr>
              <a:t>of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debris</a:t>
            </a:r>
            <a:r>
              <a:rPr lang="sv-SE" sz="1600" dirty="0">
                <a:latin typeface="+mj-lt"/>
              </a:rPr>
              <a:t> is </a:t>
            </a:r>
            <a:r>
              <a:rPr lang="sv-SE" sz="1600" dirty="0" err="1">
                <a:latin typeface="+mj-lt"/>
              </a:rPr>
              <a:t>known</a:t>
            </a:r>
            <a:endParaRPr lang="sv-SE" sz="16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v-SE" sz="1600" dirty="0">
                <a:latin typeface="+mj-lt"/>
              </a:rPr>
              <a:t>Material </a:t>
            </a:r>
            <a:r>
              <a:rPr lang="sv-SE" sz="1600" dirty="0" err="1">
                <a:latin typeface="+mj-lt"/>
              </a:rPr>
              <a:t>damage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topology</a:t>
            </a:r>
            <a:r>
              <a:rPr lang="sv-SE" sz="1600" dirty="0">
                <a:latin typeface="+mj-lt"/>
              </a:rPr>
              <a:t> and </a:t>
            </a:r>
            <a:r>
              <a:rPr lang="sv-SE" sz="1600" dirty="0" err="1">
                <a:latin typeface="+mj-lt"/>
              </a:rPr>
              <a:t>blown</a:t>
            </a:r>
            <a:r>
              <a:rPr lang="sv-SE" sz="1600" dirty="0">
                <a:latin typeface="+mj-lt"/>
              </a:rPr>
              <a:t>-off </a:t>
            </a:r>
            <a:r>
              <a:rPr lang="sv-SE" sz="1600" dirty="0" err="1">
                <a:latin typeface="+mj-lt"/>
              </a:rPr>
              <a:t>volume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are</a:t>
            </a:r>
            <a:r>
              <a:rPr lang="sv-SE" sz="1600" dirty="0">
                <a:latin typeface="+mj-lt"/>
              </a:rPr>
              <a:t> </a:t>
            </a:r>
            <a:r>
              <a:rPr lang="sv-SE" sz="1600" dirty="0" err="1">
                <a:latin typeface="+mj-lt"/>
              </a:rPr>
              <a:t>known</a:t>
            </a:r>
            <a:endParaRPr lang="sv-SE" sz="160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A2FB-332C-42F9-B0F5-0BFADFCEF5C6}" type="slidenum">
              <a:rPr lang="sv-SE" smtClean="0"/>
              <a:t>18</a:t>
            </a:fld>
            <a:endParaRPr lang="sv-SE" dirty="0"/>
          </a:p>
        </p:txBody>
      </p:sp>
      <p:pic>
        <p:nvPicPr>
          <p:cNvPr id="12" name="Picture 11" descr="A picture containing indoor, green, melon&#10;&#10;Description automatically generated">
            <a:extLst>
              <a:ext uri="{FF2B5EF4-FFF2-40B4-BE49-F238E27FC236}">
                <a16:creationId xmlns:a16="http://schemas.microsoft.com/office/drawing/2014/main" id="{EFCF20AF-D694-B4C5-DF69-EF4A7274BB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91" y="4861429"/>
            <a:ext cx="3318309" cy="1860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042728" y="5975927"/>
            <a:ext cx="2558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+mj-lt"/>
              </a:rPr>
              <a:t>DIII-D sample</a:t>
            </a:r>
            <a:endParaRPr lang="en-GB" sz="28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1760" y="6136699"/>
            <a:ext cx="24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Confocal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imaging of 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ample after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impact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73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25" y="135082"/>
            <a:ext cx="10515600" cy="1325563"/>
          </a:xfrm>
        </p:spPr>
        <p:txBody>
          <a:bodyPr/>
          <a:lstStyle/>
          <a:p>
            <a:r>
              <a:rPr lang="sv-SE" dirty="0" smtClean="0"/>
              <a:t>GEANT4 </a:t>
            </a:r>
            <a:r>
              <a:rPr lang="sv-SE" dirty="0" err="1" smtClean="0"/>
              <a:t>results</a:t>
            </a:r>
            <a:r>
              <a:rPr lang="sv-SE" dirty="0" smtClean="0"/>
              <a:t> : </a:t>
            </a:r>
            <a:r>
              <a:rPr lang="sv-SE" dirty="0" err="1" smtClean="0"/>
              <a:t>volumetric</a:t>
            </a:r>
            <a:r>
              <a:rPr lang="sv-SE" dirty="0" smtClean="0"/>
              <a:t> heat </a:t>
            </a:r>
            <a:r>
              <a:rPr lang="sv-SE" dirty="0" err="1" smtClean="0"/>
              <a:t>maps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A2FB-332C-42F9-B0F5-0BFADFCEF5C6}" type="slidenum">
              <a:rPr lang="sv-SE" smtClean="0"/>
              <a:t>19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6170" r="11436" b="2007"/>
          <a:stretch/>
        </p:blipFill>
        <p:spPr>
          <a:xfrm>
            <a:off x="98742" y="1259403"/>
            <a:ext cx="4113365" cy="238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t="6526" r="11352" b="1842"/>
          <a:stretch/>
        </p:blipFill>
        <p:spPr>
          <a:xfrm>
            <a:off x="4305267" y="1250073"/>
            <a:ext cx="3858060" cy="2391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6764" r="12867" b="1783"/>
          <a:stretch/>
        </p:blipFill>
        <p:spPr>
          <a:xfrm>
            <a:off x="8256487" y="1250072"/>
            <a:ext cx="3819804" cy="2414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6288" r="11364" b="1954"/>
          <a:stretch/>
        </p:blipFill>
        <p:spPr>
          <a:xfrm>
            <a:off x="1525447" y="3798656"/>
            <a:ext cx="4327072" cy="2509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t="6883" r="12408" b="2073"/>
          <a:stretch/>
        </p:blipFill>
        <p:spPr>
          <a:xfrm>
            <a:off x="6132395" y="3793205"/>
            <a:ext cx="3950141" cy="2515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6" t="2960" r="4300" b="8729"/>
          <a:stretch/>
        </p:blipFill>
        <p:spPr>
          <a:xfrm>
            <a:off x="10344215" y="3567209"/>
            <a:ext cx="445317" cy="28771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7049" y="2849579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10 deg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6397" y="2849579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25 deg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66874" y="2849579"/>
            <a:ext cx="13611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40 deg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82201" y="5462241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3 MeV 25 deg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4265" y="5462243"/>
            <a:ext cx="1634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10 MeV 10 deg </a:t>
            </a:r>
          </a:p>
        </p:txBody>
      </p:sp>
    </p:spTree>
    <p:extLst>
      <p:ext uri="{BB962C8B-B14F-4D97-AF65-F5344CB8AC3E}">
        <p14:creationId xmlns:p14="http://schemas.microsoft.com/office/powerpoint/2010/main" val="40204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7543800" cy="457200"/>
          </a:xfrm>
        </p:spPr>
        <p:txBody>
          <a:bodyPr>
            <a:noAutofit/>
          </a:bodyPr>
          <a:lstStyle/>
          <a:p>
            <a:r>
              <a:rPr lang="sv-SE" sz="3200" dirty="0" err="1" smtClean="0">
                <a:solidFill>
                  <a:srgbClr val="002060"/>
                </a:solidFill>
              </a:rPr>
              <a:t>Outline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099" y="706002"/>
            <a:ext cx="115932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 I: MEMENTO</a:t>
            </a: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PFC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sv-SE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sv-SE" sz="2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agaist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Part II: GEANT4 + MEMENTO and GEANT4 + COMSOL</a:t>
            </a: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PFC </a:t>
            </a:r>
            <a:r>
              <a:rPr lang="sv-SE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sv-SE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sv-SE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4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benchmarking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acitivities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exsiting</a:t>
            </a:r>
            <a:r>
              <a:rPr lang="sv-S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experiments</a:t>
            </a:r>
          </a:p>
          <a:p>
            <a:endParaRPr lang="sv-S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2000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4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17" y="1308001"/>
            <a:ext cx="3696183" cy="2363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62" y="1334065"/>
            <a:ext cx="3555849" cy="2337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23" y="1334065"/>
            <a:ext cx="3459191" cy="23407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40" y="3870180"/>
            <a:ext cx="3861865" cy="25326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0179"/>
            <a:ext cx="4243165" cy="2539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890" y="38452"/>
            <a:ext cx="10351815" cy="863600"/>
          </a:xfrm>
        </p:spPr>
        <p:txBody>
          <a:bodyPr/>
          <a:lstStyle/>
          <a:p>
            <a:r>
              <a:rPr lang="sv-SE" sz="3200" dirty="0" err="1">
                <a:solidFill>
                  <a:srgbClr val="002060"/>
                </a:solidFill>
              </a:rPr>
              <a:t>Failure</a:t>
            </a:r>
            <a:r>
              <a:rPr lang="sv-SE" sz="3200" dirty="0">
                <a:solidFill>
                  <a:srgbClr val="002060"/>
                </a:solidFill>
              </a:rPr>
              <a:t> </a:t>
            </a:r>
            <a:r>
              <a:rPr lang="sv-SE" sz="3200" dirty="0" err="1">
                <a:solidFill>
                  <a:srgbClr val="002060"/>
                </a:solidFill>
              </a:rPr>
              <a:t>criterion</a:t>
            </a:r>
            <a:r>
              <a:rPr lang="sv-SE" sz="3200" dirty="0">
                <a:solidFill>
                  <a:srgbClr val="002060"/>
                </a:solidFill>
              </a:rPr>
              <a:t> for different KORC input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7A2FB-332C-42F9-B0F5-0BFADFCEF5C6}" type="slidenum">
              <a:rPr lang="sv-SE" smtClean="0"/>
              <a:t>20</a:t>
            </a:fld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1433655" y="3033129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10 deg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7963" y="3035656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25 deg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39122" y="3033128"/>
            <a:ext cx="13611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 MeV 40 deg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8679" y="5711783"/>
            <a:ext cx="1513703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3 MeV 25 deg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5697" y="5706331"/>
            <a:ext cx="1634975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1" b="1" dirty="0">
                <a:solidFill>
                  <a:srgbClr val="FF0000"/>
                </a:solidFill>
              </a:rPr>
              <a:t>10 MeV 10 deg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51636" y="4361191"/>
            <a:ext cx="1611955" cy="410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67" dirty="0"/>
              <a:t> No failure</a:t>
            </a:r>
          </a:p>
        </p:txBody>
      </p:sp>
      <p:cxnSp>
        <p:nvCxnSpPr>
          <p:cNvPr id="8" name="Connettore 2 7"/>
          <p:cNvCxnSpPr>
            <a:stCxn id="3" idx="3"/>
          </p:cNvCxnSpPr>
          <p:nvPr/>
        </p:nvCxnSpPr>
        <p:spPr>
          <a:xfrm flipV="1">
            <a:off x="1763591" y="4550056"/>
            <a:ext cx="1939501" cy="16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1763592" y="4416102"/>
            <a:ext cx="6652529" cy="345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9662615" y="395844"/>
            <a:ext cx="2456596" cy="7386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/>
              <a:t>Consistent timing and position</a:t>
            </a:r>
          </a:p>
        </p:txBody>
      </p:sp>
      <p:cxnSp>
        <p:nvCxnSpPr>
          <p:cNvPr id="23" name="Connettore 2 22"/>
          <p:cNvCxnSpPr>
            <a:stCxn id="22" idx="1"/>
          </p:cNvCxnSpPr>
          <p:nvPr/>
        </p:nvCxnSpPr>
        <p:spPr>
          <a:xfrm flipH="1">
            <a:off x="6760194" y="765176"/>
            <a:ext cx="2902421" cy="93624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>
            <a:off x="10017457" y="1129210"/>
            <a:ext cx="733248" cy="73190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21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materials with </a:t>
            </a:r>
            <a:r>
              <a:rPr lang="en-GB" sz="3200" i="1" dirty="0" smtClean="0">
                <a:solidFill>
                  <a:srgbClr val="002060"/>
                </a:solidFill>
              </a:rPr>
              <a:t>no liquid phase </a:t>
            </a:r>
            <a:r>
              <a:rPr lang="en-GB" sz="3200" dirty="0" smtClean="0">
                <a:solidFill>
                  <a:srgbClr val="002060"/>
                </a:solidFill>
              </a:rPr>
              <a:t>: C and BN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9528" y="831273"/>
            <a:ext cx="11468362" cy="6363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en-GB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024 plans:</a:t>
            </a:r>
          </a:p>
          <a:p>
            <a:pPr algn="ctr"/>
            <a:endParaRPr lang="en-GB" sz="24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ym typeface="Wingdings" panose="05000000000000000000" pitchFamily="2" charset="2"/>
              </a:rPr>
              <a:t>Continue with ITPA experiment in DIII-D (C sample) – modelling of fragmentation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    </a:t>
            </a:r>
            <a:r>
              <a:rPr lang="en-GB" sz="20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With KTH Mechanics Department we opened one-year position, job announcement at</a:t>
            </a:r>
          </a:p>
          <a:p>
            <a:r>
              <a:rPr lang="en-GB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  </a:t>
            </a:r>
            <a:r>
              <a:rPr lang="en-GB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https</a:t>
            </a:r>
            <a:r>
              <a:rPr lang="en-GB" sz="2000" dirty="0">
                <a:solidFill>
                  <a:srgbClr val="0070C0"/>
                </a:solidFill>
                <a:sym typeface="Wingdings" panose="05000000000000000000" pitchFamily="2" charset="2"/>
              </a:rPr>
              <a:t>://www.kth.se/lediga-jobb/708177?l=en</a:t>
            </a:r>
            <a:endParaRPr lang="en-GB" sz="2000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/>
              <a:t>S</a:t>
            </a:r>
            <a:r>
              <a:rPr lang="sv-SE" sz="2000" dirty="0" smtClean="0"/>
              <a:t>tart </a:t>
            </a:r>
            <a:r>
              <a:rPr lang="sv-SE" sz="2000" dirty="0" err="1"/>
              <a:t>modelling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WEST </a:t>
            </a:r>
            <a:r>
              <a:rPr lang="sv-SE" sz="2000" dirty="0" err="1"/>
              <a:t>evidence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destroyed</a:t>
            </a:r>
            <a:r>
              <a:rPr lang="sv-SE" sz="2000" dirty="0"/>
              <a:t> BN </a:t>
            </a:r>
            <a:r>
              <a:rPr lang="sv-SE" sz="2000" dirty="0" err="1"/>
              <a:t>tiles</a:t>
            </a:r>
            <a:r>
              <a:rPr lang="sv-SE" sz="2000" dirty="0"/>
              <a:t> </a:t>
            </a:r>
            <a:r>
              <a:rPr lang="sv-SE" sz="2000" dirty="0">
                <a:sym typeface="Wingdings" panose="05000000000000000000" pitchFamily="2" charset="2"/>
              </a:rPr>
              <a:t> </a:t>
            </a:r>
            <a:r>
              <a:rPr lang="sv-SE" sz="2000" dirty="0" err="1"/>
              <a:t>significant</a:t>
            </a:r>
            <a:r>
              <a:rPr lang="sv-SE" sz="2000" dirty="0"/>
              <a:t> </a:t>
            </a:r>
            <a:r>
              <a:rPr lang="sv-SE" sz="2000" dirty="0" err="1"/>
              <a:t>investmentment</a:t>
            </a:r>
            <a:r>
              <a:rPr lang="sv-SE" sz="2000" dirty="0"/>
              <a:t> to </a:t>
            </a:r>
            <a:r>
              <a:rPr lang="sv-SE" sz="2000" dirty="0" err="1"/>
              <a:t>introduce</a:t>
            </a:r>
            <a:r>
              <a:rPr lang="sv-SE" sz="2000" dirty="0"/>
              <a:t> BN </a:t>
            </a:r>
            <a:r>
              <a:rPr lang="sv-SE" sz="2000" dirty="0" err="1"/>
              <a:t>properties</a:t>
            </a:r>
            <a:r>
              <a:rPr lang="sv-SE" sz="2000" dirty="0"/>
              <a:t> </a:t>
            </a:r>
            <a:r>
              <a:rPr lang="sv-SE" sz="2000" dirty="0" smtClean="0"/>
              <a:t> </a:t>
            </a:r>
            <a:r>
              <a:rPr lang="sv-SE" sz="2000" dirty="0" smtClean="0">
                <a:solidFill>
                  <a:srgbClr val="00B050"/>
                </a:solidFill>
              </a:rPr>
              <a:t>(in </a:t>
            </a:r>
            <a:r>
              <a:rPr lang="sv-SE" sz="2000" dirty="0" err="1" smtClean="0">
                <a:solidFill>
                  <a:srgbClr val="00B050"/>
                </a:solidFill>
              </a:rPr>
              <a:t>connection</a:t>
            </a:r>
            <a:r>
              <a:rPr lang="sv-SE" sz="2000" dirty="0" smtClean="0">
                <a:solidFill>
                  <a:srgbClr val="00B050"/>
                </a:solidFill>
              </a:rPr>
              <a:t> </a:t>
            </a:r>
            <a:r>
              <a:rPr lang="sv-SE" sz="2000" dirty="0" err="1" smtClean="0">
                <a:solidFill>
                  <a:srgbClr val="00B050"/>
                </a:solidFill>
              </a:rPr>
              <a:t>with</a:t>
            </a:r>
            <a:r>
              <a:rPr lang="sv-SE" sz="2000" dirty="0" smtClean="0">
                <a:solidFill>
                  <a:srgbClr val="00B050"/>
                </a:solidFill>
              </a:rPr>
              <a:t> WP TE)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FF0000"/>
                </a:solidFill>
              </a:rPr>
              <a:t>New JET data</a:t>
            </a:r>
            <a:r>
              <a:rPr lang="en-GB" sz="2000" dirty="0" smtClean="0"/>
              <a:t>: REs impacted W coated graphite </a:t>
            </a:r>
            <a:r>
              <a:rPr lang="en-GB" sz="2000" dirty="0" smtClean="0"/>
              <a:t>tiles, </a:t>
            </a:r>
            <a:r>
              <a:rPr lang="en-GB" sz="2000" dirty="0" smtClean="0"/>
              <a:t>debris were observed </a:t>
            </a:r>
            <a:r>
              <a:rPr lang="en-GB" sz="2000" dirty="0" smtClean="0">
                <a:sym typeface="Wingdings" panose="05000000000000000000" pitchFamily="2" charset="2"/>
              </a:rPr>
              <a:t> check </a:t>
            </a:r>
            <a:r>
              <a:rPr lang="en-GB" sz="2000" dirty="0" smtClean="0">
                <a:sym typeface="Wingdings" panose="05000000000000000000" pitchFamily="2" charset="2"/>
              </a:rPr>
              <a:t>whether </a:t>
            </a:r>
            <a:r>
              <a:rPr lang="en-GB" sz="2000" dirty="0" smtClean="0">
                <a:sym typeface="Wingdings" panose="05000000000000000000" pitchFamily="2" charset="2"/>
              </a:rPr>
              <a:t>significant deposition was in C or W (depends on RE impact angles and energies), test the current models for the coated tile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0322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8641" y="2564268"/>
            <a:ext cx="11700049" cy="45720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</a:rPr>
              <a:t>Modelling of W damage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9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23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48035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W damage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474" y="729064"/>
            <a:ext cx="11539070" cy="5874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72" y="643650"/>
            <a:ext cx="1139767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To </a:t>
            </a:r>
            <a:r>
              <a:rPr lang="en-US" sz="2000" i="1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realistically</a:t>
            </a:r>
            <a:r>
              <a:rPr lang="en-US" sz="2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model RE-induced PFC damage, we need to go beyond heat transfer</a:t>
            </a:r>
            <a:endParaRPr lang="en-GB" sz="2000" dirty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v-SE" sz="2000" dirty="0" err="1">
                <a:latin typeface="+mj-lt"/>
              </a:rPr>
              <a:t>Use</a:t>
            </a:r>
            <a:r>
              <a:rPr lang="sv-SE" sz="2000" dirty="0">
                <a:latin typeface="+mj-lt"/>
              </a:rPr>
              <a:t> </a:t>
            </a:r>
            <a:r>
              <a:rPr lang="sv-SE" sz="2000" dirty="0" err="1">
                <a:latin typeface="+mj-lt"/>
              </a:rPr>
              <a:t>of</a:t>
            </a:r>
            <a:r>
              <a:rPr lang="sv-SE" sz="2000" dirty="0">
                <a:latin typeface="+mj-lt"/>
              </a:rPr>
              <a:t> LS-DYNA and COMSOL </a:t>
            </a:r>
            <a:r>
              <a:rPr lang="sv-SE" sz="2000" dirty="0" err="1">
                <a:latin typeface="+mj-lt"/>
              </a:rPr>
              <a:t>Multiphysics</a:t>
            </a:r>
            <a:r>
              <a:rPr lang="sv-SE" sz="2000" dirty="0">
                <a:latin typeface="+mj-lt"/>
              </a:rPr>
              <a:t> to </a:t>
            </a:r>
            <a:r>
              <a:rPr lang="sv-SE" sz="2000" dirty="0" err="1">
                <a:latin typeface="+mj-lt"/>
              </a:rPr>
              <a:t>include</a:t>
            </a:r>
            <a:endParaRPr lang="sv-SE" sz="2000" dirty="0">
              <a:latin typeface="+mj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thermal expansion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internal phase transitions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explosive boiling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shockwave </a:t>
            </a:r>
            <a:r>
              <a:rPr lang="en-US" sz="1600" dirty="0" smtClean="0">
                <a:latin typeface="+mj-lt"/>
              </a:rPr>
              <a:t>propagation</a:t>
            </a:r>
            <a:endParaRPr lang="en-US" sz="1600" dirty="0">
              <a:latin typeface="+mj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  <a:sym typeface="Wingdings" panose="05000000000000000000" pitchFamily="2" charset="2"/>
              </a:rPr>
              <a:t>material fragmentation</a:t>
            </a:r>
          </a:p>
          <a:p>
            <a:pPr lvl="1"/>
            <a:endParaRPr lang="en-US" sz="2000" dirty="0" smtClean="0">
              <a:latin typeface="+mj-lt"/>
              <a:sym typeface="Wingdings" panose="05000000000000000000" pitchFamily="2" charset="2"/>
            </a:endParaRPr>
          </a:p>
          <a:p>
            <a:pPr lvl="1"/>
            <a:endParaRPr lang="en-US" sz="2000" dirty="0">
              <a:latin typeface="+mj-lt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Currently</a:t>
            </a:r>
            <a:r>
              <a:rPr lang="en-US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working with MEMENTO + GEANT4 workflow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 smtClean="0">
              <a:solidFill>
                <a:srgbClr val="0070C0"/>
              </a:solidFill>
              <a:latin typeface="+mj-lt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 GEANT4 </a:t>
            </a:r>
            <a:r>
              <a:rPr lang="en-US" sz="2000" dirty="0">
                <a:latin typeface="+mj-lt"/>
              </a:rPr>
              <a:t>benchmarking activities for energy deposition in W initiated</a:t>
            </a:r>
          </a:p>
          <a:p>
            <a:r>
              <a:rPr lang="en-US" dirty="0">
                <a:latin typeface="+mj-lt"/>
              </a:rPr>
              <a:t>‘</a:t>
            </a:r>
            <a:r>
              <a:rPr lang="en-GB" sz="1600" i="1" dirty="0">
                <a:solidFill>
                  <a:srgbClr val="00B050"/>
                </a:solidFill>
                <a:latin typeface="+mj-lt"/>
              </a:rPr>
              <a:t>GEANT4 modelling of runaway electron transport into bulk tungsten</a:t>
            </a:r>
            <a:r>
              <a:rPr lang="en-GB" sz="1600" dirty="0">
                <a:solidFill>
                  <a:srgbClr val="00B050"/>
                </a:solidFill>
                <a:latin typeface="+mj-lt"/>
              </a:rPr>
              <a:t>’, </a:t>
            </a:r>
            <a:r>
              <a:rPr lang="en-US" sz="1600" dirty="0" smtClean="0">
                <a:solidFill>
                  <a:srgbClr val="00B050"/>
                </a:solidFill>
                <a:latin typeface="+mj-lt"/>
              </a:rPr>
              <a:t>T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Rizzi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, P. </a:t>
            </a:r>
            <a:r>
              <a:rPr lang="en-US" sz="1600" dirty="0" err="1">
                <a:solidFill>
                  <a:srgbClr val="00B050"/>
                </a:solidFill>
                <a:latin typeface="+mj-lt"/>
              </a:rPr>
              <a:t>Tolias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, S. Ratynskaia, </a:t>
            </a:r>
            <a:r>
              <a:rPr lang="en-GB" sz="1600" dirty="0">
                <a:solidFill>
                  <a:srgbClr val="00B050"/>
                </a:solidFill>
                <a:latin typeface="+mj-lt"/>
              </a:rPr>
              <a:t>PSI May 2024 </a:t>
            </a:r>
          </a:p>
          <a:p>
            <a:endParaRPr lang="en-GB" sz="1600" dirty="0" smtClean="0">
              <a:solidFill>
                <a:srgbClr val="00B05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  <a:ea typeface="Georgia" panose="02040502050405020303" pitchFamily="18" charset="0"/>
              </a:rPr>
              <a:t>I</a:t>
            </a:r>
            <a:r>
              <a:rPr lang="en-US" sz="2000" dirty="0" smtClean="0">
                <a:latin typeface="+mj-lt"/>
                <a:ea typeface="Georgia" panose="02040502050405020303" pitchFamily="18" charset="0"/>
              </a:rPr>
              <a:t>mplemented </a:t>
            </a:r>
            <a:r>
              <a:rPr lang="en-US" sz="2000" dirty="0">
                <a:latin typeface="+mj-lt"/>
                <a:ea typeface="Georgia" panose="02040502050405020303" pitchFamily="18" charset="0"/>
              </a:rPr>
              <a:t>tracking of secondary particle production. </a:t>
            </a:r>
            <a:endParaRPr lang="en-US" sz="2000" dirty="0" smtClean="0">
              <a:latin typeface="+mj-lt"/>
              <a:ea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  <a:ea typeface="Georgia" panose="02040502050405020303" pitchFamily="18" charset="0"/>
              </a:rPr>
              <a:t>Energy </a:t>
            </a:r>
            <a:r>
              <a:rPr lang="en-US" sz="2000" dirty="0">
                <a:latin typeface="+mj-lt"/>
                <a:ea typeface="Georgia" panose="02040502050405020303" pitchFamily="18" charset="0"/>
              </a:rPr>
              <a:t>losses due to photon escape as well as electron backscattering and transmission are also accounted for</a:t>
            </a:r>
            <a:r>
              <a:rPr lang="en-US" sz="2000" dirty="0" smtClean="0">
                <a:latin typeface="+mj-lt"/>
                <a:ea typeface="Georgia" panose="02040502050405020303" pitchFamily="18" charset="0"/>
              </a:rPr>
              <a:t>.</a:t>
            </a:r>
          </a:p>
          <a:p>
            <a:endParaRPr lang="en-GB" sz="2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8108" y="1579418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LONG - TERM GOAL</a:t>
            </a:r>
            <a:endParaRPr lang="sv-S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24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48035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W damage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6474" y="729064"/>
            <a:ext cx="11539070" cy="5874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000" dirty="0" smtClean="0"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73" y="729064"/>
            <a:ext cx="117578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+mj-lt"/>
              </a:rPr>
              <a:t>GEANT4 </a:t>
            </a:r>
            <a:r>
              <a:rPr lang="en-US" sz="2000" dirty="0">
                <a:latin typeface="+mj-lt"/>
              </a:rPr>
              <a:t>benchmarking activities for energy deposition in W initiated</a:t>
            </a:r>
          </a:p>
          <a:p>
            <a:r>
              <a:rPr lang="en-US" dirty="0">
                <a:latin typeface="+mj-lt"/>
              </a:rPr>
              <a:t>‘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GEANT4 modelling of runaway electron transport into bulk tungsten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’, </a:t>
            </a:r>
            <a:r>
              <a:rPr lang="en-US" dirty="0" smtClean="0">
                <a:solidFill>
                  <a:srgbClr val="00B050"/>
                </a:solidFill>
                <a:latin typeface="+mj-lt"/>
              </a:rPr>
              <a:t>T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. </a:t>
            </a:r>
            <a:r>
              <a:rPr lang="en-US" dirty="0" err="1">
                <a:solidFill>
                  <a:srgbClr val="00B050"/>
                </a:solidFill>
                <a:latin typeface="+mj-lt"/>
              </a:rPr>
              <a:t>Rizzi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, P. </a:t>
            </a:r>
            <a:r>
              <a:rPr lang="en-US" dirty="0" err="1">
                <a:solidFill>
                  <a:srgbClr val="00B050"/>
                </a:solidFill>
                <a:latin typeface="+mj-lt"/>
              </a:rPr>
              <a:t>Tolias</a:t>
            </a:r>
            <a:r>
              <a:rPr lang="en-US" dirty="0">
                <a:solidFill>
                  <a:srgbClr val="00B050"/>
                </a:solidFill>
                <a:latin typeface="+mj-lt"/>
              </a:rPr>
              <a:t>, S. Ratynskaia,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PSI 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2024</a:t>
            </a:r>
          </a:p>
          <a:p>
            <a:endParaRPr lang="en-GB" sz="20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Model </a:t>
            </a:r>
            <a:r>
              <a:rPr lang="en-GB" sz="2000" dirty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benchmarking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Electron backscattering – comparison to experiments from bulk materials, including W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Calorimetry – comparison to experiments in bulk materials, also high Z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Transmission – comparison to experiments in thin foils,  Gold (Z=79)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000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Inclusion of nuclear processes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Photo-neutron generation, elastic/inelastic neutron transport including transmutation  - to check activation paths in controlled experiments (diagnostics) and ITER relevant activation of the material before the nuclear phase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Single vs multiple scattering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Realistic scenarios (RE energy and angular distributions, B field, non-uniform loading, large wetted areas) are not computationally feasible with single scattering &amp; sufficient statistics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Multiple </a:t>
            </a:r>
            <a:r>
              <a:rPr lang="en-GB" sz="2000" dirty="0" smtClean="0">
                <a:latin typeface="+mj-lt"/>
              </a:rPr>
              <a:t>scattering </a:t>
            </a:r>
            <a:r>
              <a:rPr lang="en-GB" sz="2000" dirty="0" smtClean="0">
                <a:latin typeface="+mj-lt"/>
              </a:rPr>
              <a:t>is </a:t>
            </a:r>
            <a:r>
              <a:rPr lang="en-GB" sz="2000" dirty="0" smtClean="0">
                <a:latin typeface="+mj-lt"/>
              </a:rPr>
              <a:t>very fast to run but </a:t>
            </a:r>
            <a:r>
              <a:rPr lang="en-GB" sz="2000" dirty="0" smtClean="0">
                <a:latin typeface="+mj-lt"/>
              </a:rPr>
              <a:t>not accurate for lower energies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+mj-lt"/>
              </a:rPr>
              <a:t>Needs for a mixed scheme with appropriate cut of angle (angle separating small from large scattering)</a:t>
            </a:r>
            <a:endParaRPr lang="sv-S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1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1229" r="3861" b="6438"/>
          <a:stretch/>
        </p:blipFill>
        <p:spPr>
          <a:xfrm>
            <a:off x="4786744" y="719799"/>
            <a:ext cx="7238010" cy="3492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t="20336" r="3374" b="23459"/>
          <a:stretch/>
        </p:blipFill>
        <p:spPr>
          <a:xfrm>
            <a:off x="4786744" y="4307738"/>
            <a:ext cx="7243947" cy="2363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8747" y="396633"/>
            <a:ext cx="2422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+mj-lt"/>
              </a:rPr>
              <a:t>MULTIPLE SCATTERING</a:t>
            </a:r>
            <a:endParaRPr lang="sv-SE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9329" y="3984573"/>
            <a:ext cx="23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+mj-lt"/>
              </a:rPr>
              <a:t>SINGLE SCATTERING</a:t>
            </a:r>
            <a:endParaRPr lang="sv-SE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87" y="2483975"/>
            <a:ext cx="4064825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smtClean="0">
                <a:solidFill>
                  <a:srgbClr val="FF0000"/>
                </a:solidFill>
                <a:latin typeface="+mj-lt"/>
              </a:rPr>
              <a:t>In </a:t>
            </a:r>
            <a:r>
              <a:rPr lang="sv-SE" i="1" dirty="0" err="1" smtClean="0">
                <a:solidFill>
                  <a:srgbClr val="FF0000"/>
                </a:solidFill>
                <a:latin typeface="+mj-lt"/>
              </a:rPr>
              <a:t>this</a:t>
            </a:r>
            <a:r>
              <a:rPr lang="sv-SE" i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i="1" dirty="0" err="1" smtClean="0">
                <a:solidFill>
                  <a:srgbClr val="FF0000"/>
                </a:solidFill>
                <a:latin typeface="+mj-lt"/>
              </a:rPr>
              <a:t>example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sv-SE" dirty="0" err="1" smtClean="0">
                <a:solidFill>
                  <a:srgbClr val="FF0000"/>
                </a:solidFill>
                <a:latin typeface="+mj-lt"/>
              </a:rPr>
              <a:t>Single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FF0000"/>
                </a:solidFill>
                <a:latin typeface="+mj-lt"/>
              </a:rPr>
              <a:t>scattering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 max </a:t>
            </a:r>
            <a:r>
              <a:rPr lang="sv-SE" dirty="0" err="1" smtClean="0">
                <a:solidFill>
                  <a:srgbClr val="FF0000"/>
                </a:solidFill>
                <a:latin typeface="+mj-lt"/>
              </a:rPr>
              <a:t>energy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FF0000"/>
                </a:solidFill>
                <a:latin typeface="+mj-lt"/>
              </a:rPr>
              <a:t>density</a:t>
            </a:r>
            <a:r>
              <a:rPr lang="sv-SE" dirty="0" smtClean="0">
                <a:solidFill>
                  <a:srgbClr val="FF0000"/>
                </a:solidFill>
                <a:latin typeface="+mj-lt"/>
              </a:rPr>
              <a:t> is 30 % </a:t>
            </a:r>
            <a:r>
              <a:rPr lang="en-GB" dirty="0" smtClean="0">
                <a:solidFill>
                  <a:srgbClr val="FF0000"/>
                </a:solidFill>
                <a:latin typeface="+mj-lt"/>
              </a:rPr>
              <a:t>higher compare to the multiple scattering</a:t>
            </a:r>
          </a:p>
          <a:p>
            <a:endParaRPr lang="en-GB" sz="2000" baseline="30000" dirty="0">
              <a:latin typeface="+mj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47" y="161288"/>
            <a:ext cx="10199255" cy="55851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Single vs multiple scattering</a:t>
            </a:r>
            <a:endParaRPr lang="sv-SE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047" y="886533"/>
            <a:ext cx="435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latin typeface="+mj-lt"/>
              </a:rPr>
              <a:t>ITER-relevant </a:t>
            </a:r>
            <a:r>
              <a:rPr lang="sv-SE" b="1" dirty="0" err="1" smtClean="0">
                <a:latin typeface="+mj-lt"/>
              </a:rPr>
              <a:t>case</a:t>
            </a:r>
            <a:r>
              <a:rPr lang="sv-SE" b="1" dirty="0" smtClean="0">
                <a:latin typeface="+mj-lt"/>
              </a:rPr>
              <a:t>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</a:rPr>
              <a:t>Exponential RE energy distribution, mean 15 MeV, cut 1-50 MeV</a:t>
            </a:r>
            <a:endParaRPr lang="sv-SE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v-SE" dirty="0" smtClean="0">
                <a:latin typeface="+mj-lt"/>
              </a:rPr>
              <a:t>B </a:t>
            </a:r>
            <a:r>
              <a:rPr lang="sv-SE" dirty="0" err="1" smtClean="0">
                <a:latin typeface="+mj-lt"/>
              </a:rPr>
              <a:t>field</a:t>
            </a:r>
            <a:r>
              <a:rPr lang="sv-SE" dirty="0">
                <a:latin typeface="+mj-lt"/>
              </a:rPr>
              <a:t> </a:t>
            </a:r>
            <a:r>
              <a:rPr lang="sv-SE" dirty="0" smtClean="0">
                <a:latin typeface="+mj-lt"/>
              </a:rPr>
              <a:t>7 T,  </a:t>
            </a:r>
            <a:r>
              <a:rPr lang="en-US" dirty="0">
                <a:latin typeface="+mj-lt"/>
              </a:rPr>
              <a:t>at 5° </a:t>
            </a:r>
            <a:r>
              <a:rPr lang="sv-SE" dirty="0" err="1" smtClean="0">
                <a:latin typeface="+mj-lt"/>
              </a:rPr>
              <a:t>wrt</a:t>
            </a:r>
            <a:r>
              <a:rPr lang="sv-SE" dirty="0" smtClean="0">
                <a:latin typeface="+mj-lt"/>
              </a:rPr>
              <a:t> the </a:t>
            </a:r>
            <a:r>
              <a:rPr lang="sv-SE" dirty="0" err="1" smtClean="0">
                <a:latin typeface="+mj-lt"/>
              </a:rPr>
              <a:t>surface</a:t>
            </a:r>
            <a:endParaRPr lang="sv-SE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smtClean="0">
                <a:latin typeface="+mj-lt"/>
              </a:rPr>
              <a:t>Impacts </a:t>
            </a:r>
            <a:r>
              <a:rPr lang="en-US" dirty="0">
                <a:latin typeface="+mj-lt"/>
              </a:rPr>
              <a:t>at 5°</a:t>
            </a:r>
            <a:r>
              <a:rPr lang="en-US" dirty="0"/>
              <a:t> </a:t>
            </a:r>
            <a:r>
              <a:rPr lang="sv-SE" dirty="0" err="1" smtClean="0">
                <a:latin typeface="+mj-lt"/>
              </a:rPr>
              <a:t>wrt</a:t>
            </a:r>
            <a:r>
              <a:rPr lang="sv-SE" dirty="0" smtClean="0">
                <a:latin typeface="+mj-lt"/>
              </a:rPr>
              <a:t> the </a:t>
            </a:r>
            <a:r>
              <a:rPr lang="sv-SE" dirty="0" err="1" smtClean="0">
                <a:latin typeface="+mj-lt"/>
              </a:rPr>
              <a:t>surface</a:t>
            </a:r>
            <a:endParaRPr lang="sv-SE" dirty="0" smtClean="0">
              <a:latin typeface="+mj-lt"/>
            </a:endParaRPr>
          </a:p>
          <a:p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4047" y="3530316"/>
            <a:ext cx="4075773" cy="31745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4273" y="3860639"/>
            <a:ext cx="294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2060"/>
                </a:solidFill>
                <a:latin typeface="+mj-lt"/>
              </a:rPr>
              <a:t>Exp. </a:t>
            </a:r>
            <a:r>
              <a:rPr lang="sv-SE" dirty="0" err="1" smtClean="0">
                <a:solidFill>
                  <a:srgbClr val="002060"/>
                </a:solidFill>
                <a:latin typeface="+mj-lt"/>
              </a:rPr>
              <a:t>scaling</a:t>
            </a:r>
            <a:r>
              <a:rPr lang="sv-SE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2060"/>
                </a:solidFill>
                <a:latin typeface="+mj-lt"/>
              </a:rPr>
              <a:t>of</a:t>
            </a:r>
            <a:r>
              <a:rPr lang="sv-SE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2060"/>
                </a:solidFill>
                <a:latin typeface="+mj-lt"/>
              </a:rPr>
              <a:t>vaporization</a:t>
            </a:r>
            <a:r>
              <a:rPr lang="sv-SE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2060"/>
                </a:solidFill>
                <a:latin typeface="+mj-lt"/>
              </a:rPr>
              <a:t>with</a:t>
            </a:r>
            <a:r>
              <a:rPr lang="sv-SE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rgbClr val="002060"/>
                </a:solidFill>
                <a:latin typeface="+mj-lt"/>
              </a:rPr>
              <a:t>surface</a:t>
            </a:r>
            <a:r>
              <a:rPr lang="sv-SE" dirty="0" smtClean="0">
                <a:solidFill>
                  <a:srgbClr val="002060"/>
                </a:solidFill>
                <a:latin typeface="+mj-lt"/>
              </a:rPr>
              <a:t> T</a:t>
            </a:r>
            <a:endParaRPr lang="sv-SE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8050" y="4932932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9000 K → 2.2 mm/</a:t>
            </a:r>
            <a:r>
              <a:rPr lang="en-US" dirty="0" err="1">
                <a:solidFill>
                  <a:srgbClr val="FF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ms</a:t>
            </a:r>
            <a:r>
              <a:rPr lang="en-US" dirty="0">
                <a:solidFill>
                  <a:srgbClr val="FF000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 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8156" y="5007753"/>
            <a:ext cx="11453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T</a:t>
            </a:r>
            <a:r>
              <a:rPr lang="en-US" sz="2000" dirty="0" smtClean="0">
                <a:latin typeface="+mj-lt"/>
              </a:rPr>
              <a:t>he </a:t>
            </a:r>
            <a:r>
              <a:rPr lang="en-US" sz="2000" dirty="0">
                <a:latin typeface="+mj-lt"/>
              </a:rPr>
              <a:t>experimental energy deposition profile </a:t>
            </a:r>
            <a:r>
              <a:rPr lang="en-US" sz="2000" dirty="0" smtClean="0">
                <a:latin typeface="+mj-lt"/>
              </a:rPr>
              <a:t> profile </a:t>
            </a:r>
            <a:r>
              <a:rPr lang="en-US" sz="2000" dirty="0">
                <a:latin typeface="+mj-lt"/>
              </a:rPr>
              <a:t>can be reproduced over the entire </a:t>
            </a:r>
            <a:r>
              <a:rPr lang="en-US" sz="2000" dirty="0" smtClean="0">
                <a:latin typeface="+mj-lt"/>
              </a:rPr>
              <a:t>CSDA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range </a:t>
            </a:r>
            <a:r>
              <a:rPr lang="en-US" sz="2000" dirty="0">
                <a:latin typeface="+mj-lt"/>
              </a:rPr>
              <a:t>only </a:t>
            </a:r>
            <a:r>
              <a:rPr lang="en-US" sz="2000" dirty="0" smtClean="0">
                <a:latin typeface="+mj-lt"/>
              </a:rPr>
              <a:t>by </a:t>
            </a:r>
            <a:r>
              <a:rPr lang="en-US" sz="2000" dirty="0">
                <a:latin typeface="+mj-lt"/>
              </a:rPr>
              <a:t>the model which employs single scattering (light dashed blue line</a:t>
            </a:r>
            <a:r>
              <a:rPr lang="en-US" sz="2000" dirty="0" smtClean="0">
                <a:latin typeface="+mj-lt"/>
              </a:rPr>
              <a:t>)</a:t>
            </a: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Other models available in the GEANT4 physics lists are ‘missing out’ either on the vicinity of the maximum </a:t>
            </a:r>
            <a:r>
              <a:rPr lang="en-US" sz="2000" dirty="0" smtClean="0">
                <a:latin typeface="+mj-lt"/>
              </a:rPr>
              <a:t>of the </a:t>
            </a:r>
            <a:r>
              <a:rPr lang="en-US" sz="2000" dirty="0">
                <a:latin typeface="+mj-lt"/>
              </a:rPr>
              <a:t>experimental energy deposition </a:t>
            </a:r>
            <a:r>
              <a:rPr lang="en-US" sz="2000" dirty="0" smtClean="0">
                <a:latin typeface="+mj-lt"/>
              </a:rPr>
              <a:t>or </a:t>
            </a:r>
            <a:r>
              <a:rPr lang="en-US" sz="2000" dirty="0">
                <a:latin typeface="+mj-lt"/>
              </a:rPr>
              <a:t>at the tail of the profile</a:t>
            </a:r>
            <a:endParaRPr lang="en-GB" sz="2000" baseline="30000" dirty="0">
              <a:latin typeface="+mj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4047" y="161288"/>
            <a:ext cx="10199255" cy="55851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High Z model benchmarking: calorimetry</a:t>
            </a:r>
            <a:endParaRPr lang="sv-SE" dirty="0">
              <a:solidFill>
                <a:srgbClr val="002060"/>
              </a:solidFill>
            </a:endParaRPr>
          </a:p>
        </p:txBody>
      </p:sp>
      <p:pic>
        <p:nvPicPr>
          <p:cNvPr id="10" name="Picture 9" descr="A graph of energy consumption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46" y="979111"/>
            <a:ext cx="8817166" cy="39357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06870" y="1602157"/>
            <a:ext cx="40822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An example for Ta (Z=73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)</a:t>
            </a:r>
          </a:p>
          <a:p>
            <a:endParaRPr lang="sv-SE" dirty="0"/>
          </a:p>
          <a:p>
            <a:r>
              <a:rPr lang="en-US" sz="2000" dirty="0">
                <a:latin typeface="+mj-lt"/>
              </a:rPr>
              <a:t> </a:t>
            </a:r>
            <a:r>
              <a:rPr lang="en-US" sz="2000" i="1" dirty="0">
                <a:latin typeface="+mj-lt"/>
              </a:rPr>
              <a:t>GEANT4 physics model benchmarking against experimental data for energy deposition by 1 MeV electrons normally impacting bulk Tantalum. </a:t>
            </a:r>
            <a:endParaRPr lang="en-GB" sz="2000" baseline="30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4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27</a:t>
            </a:fld>
            <a:endParaRPr lang="sv-SE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396" y="181619"/>
            <a:ext cx="11424148" cy="547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srgbClr val="002060"/>
                </a:solidFill>
              </a:rPr>
              <a:t>Modelling of tungsten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8002" y="729064"/>
            <a:ext cx="11468362" cy="6363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en-GB" sz="2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024 plans:</a:t>
            </a:r>
          </a:p>
          <a:p>
            <a:pPr algn="ctr"/>
            <a:endParaRPr lang="en-GB" sz="2400" b="1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ym typeface="Wingdings" panose="05000000000000000000" pitchFamily="2" charset="2"/>
              </a:rPr>
              <a:t>Big investment in scattering schemes but will pay off in modelling of experiments and ITER-relevant scenarios, in particular of realistic, large &amp; complex geometry PFCs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>
                <a:sym typeface="Wingdings" panose="05000000000000000000" pitchFamily="2" charset="2"/>
              </a:rPr>
              <a:t>Investigation of </a:t>
            </a:r>
            <a:r>
              <a:rPr lang="en-US" sz="2000" dirty="0"/>
              <a:t>ITER-relevant grazing angle RE-impacts </a:t>
            </a:r>
            <a:endParaRPr lang="en-GB" sz="2000" dirty="0" smtClean="0">
              <a:sym typeface="Wingdings" panose="05000000000000000000" pitchFamily="2" charset="2"/>
            </a:endParaRPr>
          </a:p>
          <a:p>
            <a:endParaRPr lang="en-GB" sz="2000" dirty="0">
              <a:sym typeface="Wingdings" panose="05000000000000000000" pitchFamily="2" charset="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Testing </a:t>
            </a:r>
            <a:r>
              <a:rPr lang="en-US" sz="2000" dirty="0"/>
              <a:t>regimes of strong vaporization due to ultra-shallow energy deposition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Challenges for both GEANT4 and MEMENTO – </a:t>
            </a:r>
            <a:r>
              <a:rPr lang="en-GB" sz="2000" dirty="0" smtClean="0"/>
              <a:t>high resolution</a:t>
            </a:r>
            <a:r>
              <a:rPr lang="en-GB" sz="2000" dirty="0"/>
              <a:t>, rapid loss of cells, non-uniform loading due to presence of B field, …</a:t>
            </a:r>
            <a:endParaRPr lang="sv-S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5970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4865" y="209916"/>
            <a:ext cx="10527308" cy="457200"/>
          </a:xfrm>
        </p:spPr>
        <p:txBody>
          <a:bodyPr>
            <a:noAutofit/>
          </a:bodyPr>
          <a:lstStyle/>
          <a:p>
            <a:r>
              <a:rPr lang="sv-SE" sz="3200" dirty="0" smtClean="0">
                <a:solidFill>
                  <a:srgbClr val="002060"/>
                </a:solidFill>
              </a:rPr>
              <a:t>PFC </a:t>
            </a:r>
            <a:r>
              <a:rPr lang="sv-SE" sz="3200" dirty="0" err="1" smtClean="0">
                <a:solidFill>
                  <a:srgbClr val="002060"/>
                </a:solidFill>
              </a:rPr>
              <a:t>damage</a:t>
            </a:r>
            <a:r>
              <a:rPr lang="sv-SE" sz="3200" dirty="0" smtClean="0">
                <a:solidFill>
                  <a:srgbClr val="002060"/>
                </a:solidFill>
              </a:rPr>
              <a:t>: </a:t>
            </a:r>
            <a:r>
              <a:rPr lang="sv-SE" sz="3200" dirty="0" err="1" smtClean="0">
                <a:solidFill>
                  <a:srgbClr val="002060"/>
                </a:solidFill>
              </a:rPr>
              <a:t>surface</a:t>
            </a:r>
            <a:r>
              <a:rPr lang="sv-SE" sz="3200" dirty="0" smtClean="0">
                <a:solidFill>
                  <a:srgbClr val="002060"/>
                </a:solidFill>
              </a:rPr>
              <a:t> vs </a:t>
            </a:r>
            <a:r>
              <a:rPr lang="sv-SE" sz="3200" dirty="0" err="1" smtClean="0">
                <a:solidFill>
                  <a:srgbClr val="002060"/>
                </a:solidFill>
              </a:rPr>
              <a:t>volumetric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loading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3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1084386" y="813565"/>
            <a:ext cx="3373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Surface heat loads</a:t>
            </a:r>
          </a:p>
          <a:p>
            <a:pPr algn="ctr"/>
            <a:r>
              <a:rPr lang="en-GB" sz="2000" dirty="0" smtClean="0">
                <a:latin typeface="+mj-lt"/>
              </a:rPr>
              <a:t>ELMs, VDE, disruptions</a:t>
            </a:r>
            <a:endParaRPr lang="sv-SE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2398" y="813565"/>
            <a:ext cx="2618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Volumetric heat loads</a:t>
            </a:r>
          </a:p>
          <a:p>
            <a:pPr algn="ctr"/>
            <a:r>
              <a:rPr lang="en-GB" sz="2000" dirty="0" smtClean="0">
                <a:latin typeface="+mj-lt"/>
              </a:rPr>
              <a:t>Disruptions</a:t>
            </a:r>
            <a:endParaRPr lang="sv-SE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68443" y="1807299"/>
            <a:ext cx="53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Plasma particles with energies &lt; few </a:t>
            </a:r>
            <a:r>
              <a:rPr lang="en-GB" sz="2000" dirty="0" err="1" smtClean="0">
                <a:solidFill>
                  <a:srgbClr val="0070C0"/>
                </a:solidFill>
                <a:latin typeface="+mj-lt"/>
              </a:rPr>
              <a:t>keV</a:t>
            </a:r>
            <a:endParaRPr lang="en-GB" sz="2000" dirty="0" smtClean="0">
              <a:solidFill>
                <a:srgbClr val="0070C0"/>
              </a:solidFill>
              <a:latin typeface="+mj-lt"/>
            </a:endParaRPr>
          </a:p>
          <a:p>
            <a:pPr lvl="1"/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Depth range ~ 10(’s) nm (W)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3730" y="1785582"/>
            <a:ext cx="567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Runaway electrons with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energies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1-50 MeV</a:t>
            </a:r>
          </a:p>
          <a:p>
            <a:pPr lvl="1"/>
            <a:r>
              <a:rPr lang="en-GB" sz="2000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  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Depth </a:t>
            </a:r>
            <a:r>
              <a:rPr lang="en-GB" sz="2000" dirty="0">
                <a:solidFill>
                  <a:srgbClr val="0070C0"/>
                </a:solidFill>
                <a:latin typeface="+mj-lt"/>
              </a:rPr>
              <a:t>range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0.4-8mm (W)</a:t>
            </a:r>
            <a:endParaRPr lang="en-GB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2391858" y="1525606"/>
            <a:ext cx="449479" cy="21148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Down Arrow 10"/>
          <p:cNvSpPr/>
          <p:nvPr/>
        </p:nvSpPr>
        <p:spPr>
          <a:xfrm>
            <a:off x="9276498" y="1532810"/>
            <a:ext cx="449479" cy="21148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1293736" y="3926704"/>
            <a:ext cx="309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K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. </a:t>
            </a:r>
            <a:r>
              <a:rPr lang="sv-SE" sz="1600" dirty="0" err="1">
                <a:solidFill>
                  <a:srgbClr val="00B050"/>
                </a:solidFill>
                <a:latin typeface="+mj-lt"/>
              </a:rPr>
              <a:t>Krieger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1600" i="1" dirty="0">
                <a:solidFill>
                  <a:srgbClr val="00B050"/>
                </a:solidFill>
                <a:latin typeface="+mj-lt"/>
              </a:rPr>
              <a:t>et al 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2018 </a:t>
            </a:r>
            <a:r>
              <a:rPr lang="sv-SE" sz="1600" i="1" dirty="0" smtClean="0">
                <a:solidFill>
                  <a:srgbClr val="00B050"/>
                </a:solidFill>
                <a:latin typeface="+mj-lt"/>
              </a:rPr>
              <a:t>NF </a:t>
            </a:r>
            <a:r>
              <a:rPr lang="sv-SE" b="1" dirty="0" smtClean="0">
                <a:solidFill>
                  <a:srgbClr val="00B050"/>
                </a:solidFill>
                <a:latin typeface="+mj-lt"/>
              </a:rPr>
              <a:t>58 </a:t>
            </a:r>
            <a:endParaRPr lang="sv-SE" i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9" y="2588547"/>
            <a:ext cx="4049353" cy="13692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7666" y="3413864"/>
            <a:ext cx="124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AUG</a:t>
            </a:r>
            <a:endParaRPr lang="sv-SE" sz="2400" b="1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13" y="4565984"/>
            <a:ext cx="3369248" cy="22474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9761" y="5523901"/>
            <a:ext cx="152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B050"/>
                </a:solidFill>
                <a:latin typeface="+mj-lt"/>
              </a:rPr>
              <a:t>I.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Jepu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i="1" dirty="0" smtClean="0">
                <a:solidFill>
                  <a:srgbClr val="00B050"/>
                </a:solidFill>
                <a:latin typeface="+mj-lt"/>
              </a:rPr>
              <a:t>et al </a:t>
            </a:r>
          </a:p>
          <a:p>
            <a:r>
              <a:rPr lang="sv-SE" dirty="0" smtClean="0">
                <a:solidFill>
                  <a:srgbClr val="00B050"/>
                </a:solidFill>
                <a:latin typeface="+mj-lt"/>
              </a:rPr>
              <a:t>2019  </a:t>
            </a:r>
            <a:r>
              <a:rPr lang="sv-SE" i="1" dirty="0" smtClean="0">
                <a:solidFill>
                  <a:srgbClr val="00B050"/>
                </a:solidFill>
                <a:latin typeface="+mj-lt"/>
              </a:rPr>
              <a:t>NF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b="1" dirty="0" smtClean="0">
                <a:solidFill>
                  <a:srgbClr val="00B050"/>
                </a:solidFill>
                <a:latin typeface="+mj-lt"/>
              </a:rPr>
              <a:t>59</a:t>
            </a:r>
            <a:endParaRPr lang="sv-SE" i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1337" y="5104918"/>
            <a:ext cx="122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JET</a:t>
            </a:r>
            <a:endParaRPr lang="sv-SE" sz="2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8637" y="4611842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Be</a:t>
            </a:r>
            <a:endParaRPr lang="sv-SE" sz="2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0204" y="3357625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W</a:t>
            </a:r>
            <a:endParaRPr lang="sv-SE" sz="2400" b="1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73" y="2627736"/>
            <a:ext cx="2027453" cy="222965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89985" y="2757599"/>
            <a:ext cx="94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TZM</a:t>
            </a:r>
            <a:endParaRPr lang="sv-SE" sz="2400" b="1" dirty="0">
              <a:solidFill>
                <a:srgbClr val="FFFF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12080" y="4918542"/>
            <a:ext cx="29141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  <a:latin typeface="+mj-lt"/>
              </a:rPr>
              <a:t>M. De </a:t>
            </a:r>
            <a:r>
              <a:rPr lang="it-IT" sz="1600" dirty="0" smtClean="0">
                <a:solidFill>
                  <a:srgbClr val="00B050"/>
                </a:solidFill>
                <a:latin typeface="+mj-lt"/>
              </a:rPr>
              <a:t>Angeli </a:t>
            </a:r>
            <a:r>
              <a:rPr lang="it-IT" sz="1600" i="1" dirty="0" smtClean="0">
                <a:solidFill>
                  <a:srgbClr val="00B050"/>
                </a:solidFill>
                <a:latin typeface="+mj-lt"/>
              </a:rPr>
              <a:t>et al</a:t>
            </a:r>
            <a:r>
              <a:rPr lang="it-IT" sz="16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it-IT" sz="1600" i="1" dirty="0" smtClean="0">
                <a:solidFill>
                  <a:srgbClr val="00B050"/>
                </a:solidFill>
                <a:latin typeface="+mj-lt"/>
              </a:rPr>
              <a:t>2023 </a:t>
            </a:r>
            <a:r>
              <a:rPr lang="it-IT" sz="1600" dirty="0" smtClean="0">
                <a:solidFill>
                  <a:srgbClr val="00B050"/>
                </a:solidFill>
                <a:latin typeface="+mj-lt"/>
              </a:rPr>
              <a:t>NF </a:t>
            </a:r>
            <a:r>
              <a:rPr lang="it-IT" sz="1600" b="1" dirty="0" smtClean="0">
                <a:solidFill>
                  <a:srgbClr val="00B050"/>
                </a:solidFill>
                <a:latin typeface="+mj-lt"/>
              </a:rPr>
              <a:t>63</a:t>
            </a:r>
            <a:endParaRPr lang="en-GB" sz="1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274" y="2599760"/>
            <a:ext cx="2294471" cy="2696369"/>
          </a:xfrm>
          <a:prstGeom prst="rect">
            <a:avLst/>
          </a:prstGeom>
        </p:spPr>
      </p:pic>
      <p:pic>
        <p:nvPicPr>
          <p:cNvPr id="24" name="Picture 3" descr="A_q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74" y="5208679"/>
            <a:ext cx="2133311" cy="16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92503" y="536093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600" dirty="0">
                <a:solidFill>
                  <a:srgbClr val="00B050"/>
                </a:solidFill>
                <a:latin typeface="+mj-lt"/>
              </a:rPr>
              <a:t>J. </a:t>
            </a:r>
            <a:r>
              <a:rPr lang="sv-SE" sz="1600" dirty="0" err="1" smtClean="0">
                <a:solidFill>
                  <a:srgbClr val="00B050"/>
                </a:solidFill>
                <a:latin typeface="+mj-lt"/>
              </a:rPr>
              <a:t>Mlynar</a:t>
            </a:r>
            <a:r>
              <a:rPr lang="sv-SE" sz="1600" dirty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1600" i="1" dirty="0" smtClean="0">
                <a:solidFill>
                  <a:srgbClr val="00B050"/>
                </a:solidFill>
                <a:latin typeface="+mj-lt"/>
              </a:rPr>
              <a:t>et al 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2019</a:t>
            </a:r>
            <a:r>
              <a:rPr lang="sv-SE" sz="1600" i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PPCF </a:t>
            </a:r>
            <a:r>
              <a:rPr lang="sv-SE" sz="1600" b="1" dirty="0" smtClean="0">
                <a:solidFill>
                  <a:srgbClr val="00B050"/>
                </a:solidFill>
                <a:latin typeface="+mj-lt"/>
              </a:rPr>
              <a:t>61</a:t>
            </a:r>
            <a:r>
              <a:rPr lang="sv-SE" sz="1600" dirty="0" smtClean="0">
                <a:solidFill>
                  <a:srgbClr val="00B050"/>
                </a:solidFill>
                <a:latin typeface="+mj-lt"/>
              </a:rPr>
              <a:t> </a:t>
            </a:r>
            <a:endParaRPr lang="sv-SE" sz="16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09855" y="3013507"/>
            <a:ext cx="122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FFFF00"/>
                </a:solidFill>
              </a:rPr>
              <a:t>FTU</a:t>
            </a:r>
            <a:endParaRPr lang="sv-SE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0449" y="2688210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>
                <a:solidFill>
                  <a:srgbClr val="FFFF00"/>
                </a:solidFill>
                <a:latin typeface="+mj-lt"/>
              </a:rPr>
              <a:t>COMPASS</a:t>
            </a:r>
            <a:endParaRPr lang="sv-SE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812899"/>
            <a:ext cx="8983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v-SE" sz="1600" dirty="0"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920" y="1772816"/>
            <a:ext cx="9693876" cy="155391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sv-SE" dirty="0" smtClean="0">
                <a:solidFill>
                  <a:srgbClr val="002060"/>
                </a:solidFill>
              </a:rPr>
              <a:t>PFC </a:t>
            </a:r>
            <a:r>
              <a:rPr lang="sv-SE" dirty="0" err="1" smtClean="0">
                <a:solidFill>
                  <a:srgbClr val="002060"/>
                </a:solidFill>
              </a:rPr>
              <a:t>damage</a:t>
            </a:r>
            <a:r>
              <a:rPr lang="sv-SE" dirty="0" smtClean="0">
                <a:solidFill>
                  <a:srgbClr val="002060"/>
                </a:solidFill>
              </a:rPr>
              <a:t> under </a:t>
            </a:r>
            <a:r>
              <a:rPr lang="sv-SE" dirty="0" err="1" smtClean="0">
                <a:solidFill>
                  <a:srgbClr val="002060"/>
                </a:solidFill>
              </a:rPr>
              <a:t>surface</a:t>
            </a:r>
            <a:r>
              <a:rPr lang="sv-SE" dirty="0" smtClean="0">
                <a:solidFill>
                  <a:srgbClr val="002060"/>
                </a:solidFill>
              </a:rPr>
              <a:t> heat </a:t>
            </a:r>
            <a:r>
              <a:rPr lang="sv-SE" dirty="0" err="1" smtClean="0">
                <a:solidFill>
                  <a:srgbClr val="002060"/>
                </a:solidFill>
              </a:rPr>
              <a:t>loads</a:t>
            </a:r>
            <a:r>
              <a:rPr lang="sv-SE" dirty="0" smtClean="0">
                <a:solidFill>
                  <a:srgbClr val="002060"/>
                </a:solidFill>
              </a:rPr>
              <a:t> </a:t>
            </a:r>
            <a:br>
              <a:rPr lang="sv-SE" dirty="0" smtClean="0">
                <a:solidFill>
                  <a:srgbClr val="002060"/>
                </a:solidFill>
              </a:rPr>
            </a:br>
            <a:r>
              <a:rPr lang="sv-SE" dirty="0" smtClean="0">
                <a:solidFill>
                  <a:srgbClr val="002060"/>
                </a:solidFill>
              </a:rPr>
              <a:t/>
            </a:r>
            <a:br>
              <a:rPr lang="sv-SE" dirty="0" smtClean="0">
                <a:solidFill>
                  <a:srgbClr val="002060"/>
                </a:solidFill>
              </a:rPr>
            </a:br>
            <a:r>
              <a:rPr lang="sv-SE" sz="3600" dirty="0" err="1" smtClean="0">
                <a:solidFill>
                  <a:srgbClr val="002060"/>
                </a:solidFill>
              </a:rPr>
              <a:t>ELMs</a:t>
            </a:r>
            <a:r>
              <a:rPr lang="sv-SE" sz="3600" dirty="0" smtClean="0">
                <a:solidFill>
                  <a:srgbClr val="002060"/>
                </a:solidFill>
              </a:rPr>
              <a:t>, </a:t>
            </a:r>
            <a:r>
              <a:rPr lang="sv-SE" sz="3600" dirty="0" err="1" smtClean="0">
                <a:solidFill>
                  <a:srgbClr val="002060"/>
                </a:solidFill>
              </a:rPr>
              <a:t>VDEs</a:t>
            </a:r>
            <a:r>
              <a:rPr lang="sv-SE" sz="3600" dirty="0" smtClean="0">
                <a:solidFill>
                  <a:srgbClr val="002060"/>
                </a:solidFill>
              </a:rPr>
              <a:t>, </a:t>
            </a:r>
            <a:r>
              <a:rPr lang="sv-SE" sz="3600" dirty="0" err="1" smtClean="0">
                <a:solidFill>
                  <a:srgbClr val="002060"/>
                </a:solidFill>
              </a:rPr>
              <a:t>disruptions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4521" y="922579"/>
            <a:ext cx="4306331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5364795" y="1085506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Methodology</a:t>
            </a:r>
            <a:endParaRPr lang="sv-SE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sv-SE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8843" y="1902966"/>
            <a:ext cx="4306330" cy="718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4782185" y="2055278"/>
            <a:ext cx="251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Modelling</a:t>
            </a:r>
            <a:endParaRPr lang="sv-SE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8842" y="2915603"/>
            <a:ext cx="1439425" cy="1000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Box 10"/>
          <p:cNvSpPr txBox="1"/>
          <p:nvPr/>
        </p:nvSpPr>
        <p:spPr>
          <a:xfrm>
            <a:off x="3858695" y="2926153"/>
            <a:ext cx="144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Large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scale</a:t>
            </a:r>
            <a:endParaRPr lang="sv-SE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sv-SE" sz="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sv-SE" sz="1400" b="1" dirty="0" smtClean="0">
                <a:latin typeface="+mj-lt"/>
              </a:rPr>
              <a:t>MEMENTO</a:t>
            </a:r>
          </a:p>
          <a:p>
            <a:pPr algn="ctr"/>
            <a:r>
              <a:rPr lang="en-US" sz="1400" b="1" dirty="0" smtClean="0">
                <a:latin typeface="+mj-lt"/>
              </a:rPr>
              <a:t>(SW average)</a:t>
            </a:r>
            <a:endParaRPr lang="sv-SE" sz="1400" b="1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007" y="4238206"/>
            <a:ext cx="4285395" cy="9499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>
            <a:off x="3894062" y="4229617"/>
            <a:ext cx="418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Predicted</a:t>
            </a:r>
            <a:r>
              <a:rPr lang="sv-S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material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damage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:</a:t>
            </a:r>
          </a:p>
          <a:p>
            <a:pPr algn="ctr"/>
            <a:r>
              <a:rPr lang="sv-SE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eformation and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melt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ejection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if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yes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–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droplet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sizes</a:t>
            </a:r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&amp; speeds)</a:t>
            </a:r>
            <a:endParaRPr lang="sv-SE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5865785" y="1652809"/>
            <a:ext cx="302281" cy="249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Down Arrow 14"/>
          <p:cNvSpPr/>
          <p:nvPr/>
        </p:nvSpPr>
        <p:spPr>
          <a:xfrm>
            <a:off x="4378009" y="2619632"/>
            <a:ext cx="307483" cy="285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Down Arrow 15"/>
          <p:cNvSpPr/>
          <p:nvPr/>
        </p:nvSpPr>
        <p:spPr>
          <a:xfrm>
            <a:off x="5865785" y="3752588"/>
            <a:ext cx="302281" cy="3853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Oval 16"/>
          <p:cNvSpPr/>
          <p:nvPr/>
        </p:nvSpPr>
        <p:spPr>
          <a:xfrm>
            <a:off x="9454533" y="2614738"/>
            <a:ext cx="2448626" cy="16234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Box 18"/>
          <p:cNvSpPr txBox="1"/>
          <p:nvPr/>
        </p:nvSpPr>
        <p:spPr>
          <a:xfrm>
            <a:off x="9656672" y="2722122"/>
            <a:ext cx="20744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rgbClr val="00B050"/>
                </a:solidFill>
                <a:latin typeface="+mj-lt"/>
              </a:rPr>
              <a:t>Experimental</a:t>
            </a:r>
          </a:p>
          <a:p>
            <a:pPr algn="ctr"/>
            <a:r>
              <a:rPr lang="sv-SE" dirty="0" err="1" smtClean="0">
                <a:solidFill>
                  <a:srgbClr val="00B050"/>
                </a:solidFill>
                <a:latin typeface="+mj-lt"/>
              </a:rPr>
              <a:t>evidence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 algn="ctr"/>
            <a:endParaRPr lang="sv-SE" sz="800" dirty="0" smtClean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sv-SE" sz="1400" b="1" dirty="0" err="1" smtClean="0">
                <a:latin typeface="+mj-lt"/>
              </a:rPr>
              <a:t>Splashing</a:t>
            </a:r>
            <a:r>
              <a:rPr lang="sv-SE" sz="1400" b="1" dirty="0" smtClean="0">
                <a:latin typeface="+mj-lt"/>
              </a:rPr>
              <a:t>, </a:t>
            </a:r>
            <a:r>
              <a:rPr lang="sv-SE" sz="1400" b="1" dirty="0" err="1" smtClean="0">
                <a:latin typeface="+mj-lt"/>
              </a:rPr>
              <a:t>droplets</a:t>
            </a:r>
            <a:r>
              <a:rPr lang="sv-SE" sz="1400" b="1" dirty="0" smtClean="0">
                <a:latin typeface="+mj-lt"/>
              </a:rPr>
              <a:t>, gap </a:t>
            </a:r>
            <a:r>
              <a:rPr lang="sv-SE" sz="1400" b="1" dirty="0" err="1" smtClean="0">
                <a:latin typeface="+mj-lt"/>
              </a:rPr>
              <a:t>wetting</a:t>
            </a:r>
            <a:r>
              <a:rPr lang="sv-SE" sz="1400" b="1" dirty="0" smtClean="0">
                <a:latin typeface="+mj-lt"/>
              </a:rPr>
              <a:t> and </a:t>
            </a:r>
            <a:r>
              <a:rPr lang="sv-SE" sz="1400" b="1" dirty="0" err="1" smtClean="0">
                <a:latin typeface="+mj-lt"/>
              </a:rPr>
              <a:t>bridging</a:t>
            </a:r>
            <a:endParaRPr lang="sv-SE" sz="1400" b="1" dirty="0" smtClean="0">
              <a:latin typeface="+mj-lt"/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380853" y="4194238"/>
            <a:ext cx="2058314" cy="1722774"/>
          </a:xfrm>
          <a:prstGeom prst="hexagon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TextBox 55"/>
          <p:cNvSpPr txBox="1"/>
          <p:nvPr/>
        </p:nvSpPr>
        <p:spPr>
          <a:xfrm>
            <a:off x="323762" y="4223225"/>
            <a:ext cx="2172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>
                <a:solidFill>
                  <a:srgbClr val="FF00FF"/>
                </a:solidFill>
                <a:latin typeface="+mj-lt"/>
              </a:rPr>
              <a:t>Boundary</a:t>
            </a:r>
            <a:r>
              <a:rPr lang="sv-SE" dirty="0" smtClean="0">
                <a:solidFill>
                  <a:srgbClr val="FF00FF"/>
                </a:solidFill>
                <a:latin typeface="+mj-lt"/>
              </a:rPr>
              <a:t> </a:t>
            </a:r>
          </a:p>
          <a:p>
            <a:pPr algn="ctr"/>
            <a:r>
              <a:rPr lang="sv-SE" dirty="0" err="1">
                <a:solidFill>
                  <a:srgbClr val="FF00FF"/>
                </a:solidFill>
                <a:latin typeface="+mj-lt"/>
              </a:rPr>
              <a:t>c</a:t>
            </a:r>
            <a:r>
              <a:rPr lang="sv-SE" dirty="0" err="1" smtClean="0">
                <a:solidFill>
                  <a:srgbClr val="FF00FF"/>
                </a:solidFill>
                <a:latin typeface="+mj-lt"/>
              </a:rPr>
              <a:t>onditions</a:t>
            </a:r>
            <a:r>
              <a:rPr lang="sv-SE" dirty="0" smtClean="0">
                <a:solidFill>
                  <a:srgbClr val="FF00FF"/>
                </a:solidFill>
                <a:latin typeface="+mj-lt"/>
              </a:rPr>
              <a:t> on</a:t>
            </a:r>
          </a:p>
          <a:p>
            <a:pPr algn="ctr"/>
            <a:r>
              <a:rPr lang="sv-SE" dirty="0" smtClean="0">
                <a:solidFill>
                  <a:srgbClr val="FF00FF"/>
                </a:solidFill>
                <a:latin typeface="+mj-lt"/>
              </a:rPr>
              <a:t>metal-plasma</a:t>
            </a:r>
          </a:p>
          <a:p>
            <a:pPr algn="ctr"/>
            <a:r>
              <a:rPr lang="sv-SE" dirty="0" smtClean="0">
                <a:solidFill>
                  <a:srgbClr val="FF00FF"/>
                </a:solidFill>
                <a:latin typeface="+mj-lt"/>
              </a:rPr>
              <a:t>Interface</a:t>
            </a:r>
          </a:p>
          <a:p>
            <a:pPr algn="ctr"/>
            <a:r>
              <a:rPr lang="en-US" sz="1400" b="1" dirty="0" smtClean="0">
                <a:latin typeface="+mj-lt"/>
              </a:rPr>
              <a:t>PIC simulations +</a:t>
            </a:r>
            <a:endParaRPr lang="sv-SE" sz="1400" b="1" dirty="0" smtClean="0">
              <a:latin typeface="+mj-lt"/>
            </a:endParaRPr>
          </a:p>
          <a:p>
            <a:pPr algn="ctr"/>
            <a:r>
              <a:rPr lang="sv-SE" sz="1400" b="1" dirty="0" err="1">
                <a:latin typeface="+mj-lt"/>
              </a:rPr>
              <a:t>Sheath</a:t>
            </a:r>
            <a:r>
              <a:rPr lang="sv-SE" sz="1400" b="1" dirty="0">
                <a:latin typeface="+mj-lt"/>
              </a:rPr>
              <a:t> </a:t>
            </a:r>
            <a:r>
              <a:rPr lang="sv-SE" sz="1400" b="1" dirty="0" err="1" smtClean="0">
                <a:latin typeface="+mj-lt"/>
              </a:rPr>
              <a:t>theory</a:t>
            </a:r>
            <a:endParaRPr lang="sv-SE" sz="1400" b="1" dirty="0">
              <a:latin typeface="+mj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2416267" y="3906577"/>
            <a:ext cx="1380462" cy="1033473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Right Brace 80"/>
          <p:cNvSpPr/>
          <p:nvPr/>
        </p:nvSpPr>
        <p:spPr>
          <a:xfrm rot="5400000">
            <a:off x="5615385" y="2170299"/>
            <a:ext cx="345870" cy="780263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Rectangle 81"/>
          <p:cNvSpPr/>
          <p:nvPr/>
        </p:nvSpPr>
        <p:spPr>
          <a:xfrm>
            <a:off x="326546" y="6297212"/>
            <a:ext cx="11623849" cy="47695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TextBox 82"/>
          <p:cNvSpPr txBox="1"/>
          <p:nvPr/>
        </p:nvSpPr>
        <p:spPr>
          <a:xfrm>
            <a:off x="1322952" y="6313520"/>
            <a:ext cx="9560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 smtClean="0"/>
              <a:t>Validated</a:t>
            </a:r>
            <a:r>
              <a:rPr lang="sv-SE" sz="2000" dirty="0" smtClean="0"/>
              <a:t> </a:t>
            </a:r>
            <a:r>
              <a:rPr lang="sv-SE" sz="2000" dirty="0" err="1" smtClean="0"/>
              <a:t>framework</a:t>
            </a:r>
            <a:r>
              <a:rPr lang="sv-SE" sz="2000" dirty="0" smtClean="0"/>
              <a:t> for </a:t>
            </a:r>
            <a:r>
              <a:rPr lang="sv-SE" sz="2000" dirty="0" err="1" smtClean="0"/>
              <a:t>preditive</a:t>
            </a:r>
            <a:r>
              <a:rPr lang="sv-SE" sz="2000" dirty="0" smtClean="0"/>
              <a:t> studies </a:t>
            </a:r>
            <a:r>
              <a:rPr lang="sv-SE" sz="2000" dirty="0" err="1" smtClean="0"/>
              <a:t>of</a:t>
            </a:r>
            <a:r>
              <a:rPr lang="sv-SE" sz="2000" dirty="0" smtClean="0"/>
              <a:t> </a:t>
            </a:r>
            <a:r>
              <a:rPr lang="sv-SE" sz="2000" dirty="0" err="1" smtClean="0"/>
              <a:t>melt</a:t>
            </a:r>
            <a:r>
              <a:rPr lang="sv-SE" sz="2000" dirty="0" smtClean="0"/>
              <a:t> formation, </a:t>
            </a:r>
            <a:r>
              <a:rPr lang="sv-SE" sz="2000" dirty="0" err="1" smtClean="0"/>
              <a:t>dynamics</a:t>
            </a:r>
            <a:r>
              <a:rPr lang="sv-SE" sz="2000" dirty="0" smtClean="0"/>
              <a:t> &amp; </a:t>
            </a:r>
            <a:r>
              <a:rPr lang="sv-SE" sz="2000" dirty="0" err="1" smtClean="0"/>
              <a:t>splashing</a:t>
            </a:r>
            <a:endParaRPr lang="sv-SE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5011411" y="2979290"/>
            <a:ext cx="191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smtClean="0">
                <a:solidFill>
                  <a:srgbClr val="FF0000"/>
                </a:solidFill>
                <a:latin typeface="+mj-lt"/>
              </a:rPr>
              <a:t>initial/</a:t>
            </a:r>
            <a:r>
              <a:rPr lang="sv-SE" sz="1400" dirty="0" err="1" smtClean="0">
                <a:solidFill>
                  <a:srgbClr val="FF0000"/>
                </a:solidFill>
                <a:latin typeface="+mj-lt"/>
              </a:rPr>
              <a:t>boundary</a:t>
            </a:r>
            <a:endParaRPr lang="sv-SE" sz="14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sv-SE" sz="1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sv-SE" sz="1400" dirty="0" err="1" smtClean="0">
                <a:solidFill>
                  <a:srgbClr val="FF0000"/>
                </a:solidFill>
                <a:latin typeface="+mj-lt"/>
              </a:rPr>
              <a:t>conditions</a:t>
            </a:r>
            <a:endParaRPr lang="sv-SE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83949" y="-12961"/>
            <a:ext cx="11623849" cy="722930"/>
          </a:xfrm>
        </p:spPr>
        <p:txBody>
          <a:bodyPr>
            <a:noAutofit/>
          </a:bodyPr>
          <a:lstStyle/>
          <a:p>
            <a:r>
              <a:rPr lang="sv-SE" sz="3600" dirty="0" err="1" smtClean="0">
                <a:solidFill>
                  <a:srgbClr val="002060"/>
                </a:solidFill>
              </a:rPr>
              <a:t>Towards</a:t>
            </a:r>
            <a:r>
              <a:rPr lang="sv-SE" sz="3600" dirty="0" smtClean="0">
                <a:solidFill>
                  <a:srgbClr val="002060"/>
                </a:solidFill>
              </a:rPr>
              <a:t> </a:t>
            </a:r>
            <a:r>
              <a:rPr lang="sv-SE" sz="3600" dirty="0" err="1" smtClean="0">
                <a:solidFill>
                  <a:srgbClr val="002060"/>
                </a:solidFill>
              </a:rPr>
              <a:t>predictive</a:t>
            </a:r>
            <a:r>
              <a:rPr lang="sv-SE" sz="3600" dirty="0" smtClean="0">
                <a:solidFill>
                  <a:srgbClr val="002060"/>
                </a:solidFill>
              </a:rPr>
              <a:t> </a:t>
            </a:r>
            <a:r>
              <a:rPr lang="sv-SE" sz="3600" dirty="0" err="1" smtClean="0">
                <a:solidFill>
                  <a:srgbClr val="002060"/>
                </a:solidFill>
              </a:rPr>
              <a:t>modeling</a:t>
            </a:r>
            <a:r>
              <a:rPr lang="sv-SE" sz="3600" dirty="0" smtClean="0">
                <a:solidFill>
                  <a:srgbClr val="002060"/>
                </a:solidFill>
              </a:rPr>
              <a:t> </a:t>
            </a:r>
            <a:r>
              <a:rPr lang="sv-SE" sz="3600" dirty="0" err="1" smtClean="0">
                <a:solidFill>
                  <a:srgbClr val="002060"/>
                </a:solidFill>
              </a:rPr>
              <a:t>of</a:t>
            </a:r>
            <a:r>
              <a:rPr lang="sv-SE" sz="3600" dirty="0" smtClean="0">
                <a:solidFill>
                  <a:srgbClr val="002060"/>
                </a:solidFill>
              </a:rPr>
              <a:t> PFC </a:t>
            </a:r>
            <a:r>
              <a:rPr lang="sv-SE" sz="3600" dirty="0" err="1" smtClean="0">
                <a:solidFill>
                  <a:srgbClr val="002060"/>
                </a:solidFill>
              </a:rPr>
              <a:t>damage</a:t>
            </a:r>
            <a:r>
              <a:rPr lang="sv-SE" sz="3600" dirty="0" smtClean="0">
                <a:solidFill>
                  <a:srgbClr val="002060"/>
                </a:solidFill>
              </a:rPr>
              <a:t> </a:t>
            </a:r>
            <a:r>
              <a:rPr lang="sv-SE" sz="2400" dirty="0" smtClean="0">
                <a:solidFill>
                  <a:srgbClr val="FF0000"/>
                </a:solidFill>
              </a:rPr>
              <a:t>(</a:t>
            </a:r>
            <a:r>
              <a:rPr lang="sv-SE" sz="2400" dirty="0" err="1" smtClean="0">
                <a:solidFill>
                  <a:srgbClr val="FF0000"/>
                </a:solidFill>
              </a:rPr>
              <a:t>surface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loads</a:t>
            </a:r>
            <a:r>
              <a:rPr lang="sv-SE" sz="2400" dirty="0" smtClean="0">
                <a:solidFill>
                  <a:srgbClr val="FF0000"/>
                </a:solidFill>
              </a:rPr>
              <a:t>)</a:t>
            </a:r>
            <a:endParaRPr lang="sv-SE" sz="2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13823" y="2914850"/>
            <a:ext cx="1555170" cy="1001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TextBox 34"/>
          <p:cNvSpPr txBox="1"/>
          <p:nvPr/>
        </p:nvSpPr>
        <p:spPr>
          <a:xfrm>
            <a:off x="6534546" y="2906439"/>
            <a:ext cx="17668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Small </a:t>
            </a:r>
            <a:r>
              <a:rPr lang="sv-SE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scale</a:t>
            </a:r>
            <a:endParaRPr lang="sv-SE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sv-SE" sz="8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sv-SE" sz="1400" b="1" dirty="0" smtClean="0">
                <a:latin typeface="+mj-lt"/>
              </a:rPr>
              <a:t>ANSYS set-</a:t>
            </a:r>
            <a:r>
              <a:rPr lang="sv-SE" sz="1400" b="1" dirty="0" err="1" smtClean="0">
                <a:latin typeface="+mj-lt"/>
              </a:rPr>
              <a:t>ups</a:t>
            </a:r>
            <a:endParaRPr lang="sv-SE" sz="1400" b="1" dirty="0" smtClean="0">
              <a:latin typeface="+mj-lt"/>
            </a:endParaRPr>
          </a:p>
          <a:p>
            <a:pPr algn="ctr"/>
            <a:r>
              <a:rPr lang="en-US" sz="1400" b="1" dirty="0" smtClean="0">
                <a:latin typeface="+mj-lt"/>
              </a:rPr>
              <a:t>(3D </a:t>
            </a:r>
            <a:r>
              <a:rPr lang="en-US" sz="1400" b="1" dirty="0" err="1" smtClean="0">
                <a:latin typeface="+mj-lt"/>
              </a:rPr>
              <a:t>Navier</a:t>
            </a:r>
            <a:r>
              <a:rPr lang="en-US" sz="1400" b="1" dirty="0" smtClean="0">
                <a:latin typeface="+mj-lt"/>
              </a:rPr>
              <a:t> Stokes)</a:t>
            </a:r>
            <a:endParaRPr lang="sv-SE" sz="1400" b="1" dirty="0">
              <a:latin typeface="+mj-lt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7249509" y="2619632"/>
            <a:ext cx="345999" cy="270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330842" y="3495701"/>
            <a:ext cx="1282981" cy="1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165792" y="3477505"/>
            <a:ext cx="128041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87275" y="2481381"/>
            <a:ext cx="1239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 smtClean="0">
                <a:solidFill>
                  <a:srgbClr val="FF0000"/>
                </a:solidFill>
              </a:rPr>
              <a:t>Comparison,validation</a:t>
            </a:r>
            <a:r>
              <a:rPr lang="sv-SE" sz="1400" dirty="0">
                <a:solidFill>
                  <a:srgbClr val="FF0000"/>
                </a:solidFill>
              </a:rPr>
              <a:t> &amp; </a:t>
            </a:r>
            <a:r>
              <a:rPr lang="sv-SE" sz="1400" dirty="0" smtClean="0">
                <a:solidFill>
                  <a:srgbClr val="FF0000"/>
                </a:solidFill>
              </a:rPr>
              <a:t> design</a:t>
            </a:r>
            <a:endParaRPr lang="sv-SE" sz="14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88774" y="2544439"/>
            <a:ext cx="2448626" cy="16234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9" name="TextBox 58"/>
          <p:cNvSpPr txBox="1"/>
          <p:nvPr/>
        </p:nvSpPr>
        <p:spPr>
          <a:xfrm>
            <a:off x="349636" y="2625275"/>
            <a:ext cx="20744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smtClean="0">
                <a:solidFill>
                  <a:srgbClr val="00B050"/>
                </a:solidFill>
                <a:latin typeface="+mj-lt"/>
              </a:rPr>
              <a:t>Experimental</a:t>
            </a:r>
          </a:p>
          <a:p>
            <a:pPr algn="ctr"/>
            <a:r>
              <a:rPr lang="sv-SE" dirty="0" err="1" smtClean="0">
                <a:solidFill>
                  <a:srgbClr val="00B050"/>
                </a:solidFill>
                <a:latin typeface="+mj-lt"/>
              </a:rPr>
              <a:t>evidence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 </a:t>
            </a:r>
          </a:p>
          <a:p>
            <a:pPr algn="ctr"/>
            <a:endParaRPr lang="sv-SE" sz="800" dirty="0" smtClean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sv-SE" sz="1400" b="1" dirty="0" smtClean="0">
                <a:latin typeface="+mj-lt"/>
              </a:rPr>
              <a:t>Deformation </a:t>
            </a:r>
            <a:r>
              <a:rPr lang="sv-SE" sz="1400" b="1" dirty="0" err="1" smtClean="0">
                <a:latin typeface="+mj-lt"/>
              </a:rPr>
              <a:t>profiles</a:t>
            </a:r>
            <a:r>
              <a:rPr lang="sv-SE" sz="1400" b="1" dirty="0" smtClean="0">
                <a:latin typeface="+mj-lt"/>
              </a:rPr>
              <a:t> + experimental </a:t>
            </a:r>
            <a:r>
              <a:rPr lang="sv-SE" sz="1400" b="1" dirty="0" err="1" smtClean="0">
                <a:latin typeface="+mj-lt"/>
              </a:rPr>
              <a:t>contrains</a:t>
            </a:r>
            <a:endParaRPr lang="sv-SE" sz="1400" b="1" dirty="0" smtClean="0"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37400" y="2440806"/>
            <a:ext cx="1239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 err="1" smtClean="0">
                <a:solidFill>
                  <a:srgbClr val="FF0000"/>
                </a:solidFill>
              </a:rPr>
              <a:t>Comparison,validation</a:t>
            </a:r>
            <a:r>
              <a:rPr lang="sv-SE" sz="1400" dirty="0">
                <a:solidFill>
                  <a:srgbClr val="FF0000"/>
                </a:solidFill>
              </a:rPr>
              <a:t> &amp; </a:t>
            </a:r>
            <a:r>
              <a:rPr lang="sv-SE" sz="1400" dirty="0" smtClean="0">
                <a:solidFill>
                  <a:srgbClr val="FF0000"/>
                </a:solidFill>
              </a:rPr>
              <a:t> design</a:t>
            </a:r>
            <a:endParaRPr lang="sv-SE" sz="1400" dirty="0">
              <a:solidFill>
                <a:srgbClr val="FF0000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643035" y="3379987"/>
            <a:ext cx="1220734" cy="746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0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71004" y="2564267"/>
            <a:ext cx="11700049" cy="2125121"/>
          </a:xfrm>
        </p:spPr>
        <p:txBody>
          <a:bodyPr>
            <a:noAutofit/>
          </a:bodyPr>
          <a:lstStyle/>
          <a:p>
            <a:r>
              <a:rPr lang="sv-SE" sz="3200" dirty="0" err="1" smtClean="0">
                <a:solidFill>
                  <a:srgbClr val="002060"/>
                </a:solidFill>
              </a:rPr>
              <a:t>Validation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of</a:t>
            </a:r>
            <a:r>
              <a:rPr lang="sv-SE" sz="3200" dirty="0" smtClean="0">
                <a:solidFill>
                  <a:srgbClr val="002060"/>
                </a:solidFill>
              </a:rPr>
              <a:t> MEMENTO </a:t>
            </a:r>
            <a:r>
              <a:rPr lang="sv-SE" sz="3200" dirty="0" err="1" smtClean="0">
                <a:solidFill>
                  <a:srgbClr val="002060"/>
                </a:solidFill>
              </a:rPr>
              <a:t>physics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model</a:t>
            </a:r>
            <a:r>
              <a:rPr lang="sv-SE" sz="3200" dirty="0" smtClean="0">
                <a:solidFill>
                  <a:srgbClr val="002060"/>
                </a:solidFill>
              </a:rPr>
              <a:t> :</a:t>
            </a:r>
            <a:br>
              <a:rPr lang="sv-SE" sz="3200" dirty="0" smtClean="0">
                <a:solidFill>
                  <a:srgbClr val="002060"/>
                </a:solidFill>
              </a:rPr>
            </a:br>
            <a:r>
              <a:rPr lang="sv-SE" sz="3200" dirty="0" smtClean="0">
                <a:solidFill>
                  <a:srgbClr val="002060"/>
                </a:solidFill>
              </a:rPr>
              <a:t/>
            </a:r>
            <a:br>
              <a:rPr lang="sv-SE" sz="3200" dirty="0" smtClean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with the only heat flux variations allowed strictly within experimental uncertainties</a:t>
            </a:r>
            <a:r>
              <a:rPr lang="en-US" sz="3200" dirty="0"/>
              <a:t/>
            </a:r>
            <a:br>
              <a:rPr lang="en-US" sz="3200" dirty="0"/>
            </a:br>
            <a:endParaRPr lang="sv-SE" sz="28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847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724" y="1711651"/>
            <a:ext cx="12353196" cy="4460549"/>
          </a:xfrm>
        </p:spPr>
        <p:txBody>
          <a:bodyPr>
            <a:noAutofit/>
          </a:bodyPr>
          <a:lstStyle/>
          <a:p>
            <a:r>
              <a:rPr lang="sv-SE" sz="3200" dirty="0" err="1" smtClean="0">
                <a:solidFill>
                  <a:srgbClr val="002060"/>
                </a:solidFill>
              </a:rPr>
              <a:t>First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modelling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of</a:t>
            </a:r>
            <a:r>
              <a:rPr lang="sv-SE" sz="3200" dirty="0" smtClean="0">
                <a:solidFill>
                  <a:srgbClr val="002060"/>
                </a:solidFill>
              </a:rPr>
              <a:t> EUROfusion experiments </a:t>
            </a:r>
            <a:r>
              <a:rPr lang="sv-SE" sz="3200" dirty="0" err="1" smtClean="0">
                <a:solidFill>
                  <a:srgbClr val="002060"/>
                </a:solidFill>
              </a:rPr>
              <a:t>with</a:t>
            </a:r>
            <a:r>
              <a:rPr lang="sv-SE" sz="3200" dirty="0" smtClean="0">
                <a:solidFill>
                  <a:srgbClr val="002060"/>
                </a:solidFill>
              </a:rPr>
              <a:t/>
            </a:r>
            <a:br>
              <a:rPr lang="sv-SE" sz="3200" dirty="0" smtClean="0">
                <a:solidFill>
                  <a:srgbClr val="002060"/>
                </a:solidFill>
              </a:rPr>
            </a:br>
            <a:r>
              <a:rPr lang="sv-SE" sz="3200" dirty="0">
                <a:solidFill>
                  <a:srgbClr val="002060"/>
                </a:solidFill>
              </a:rPr>
              <a:t/>
            </a:r>
            <a:br>
              <a:rPr lang="sv-SE" sz="3200" dirty="0">
                <a:solidFill>
                  <a:srgbClr val="002060"/>
                </a:solidFill>
              </a:rPr>
            </a:br>
            <a:r>
              <a:rPr lang="sv-SE" sz="2400" dirty="0" err="1" smtClean="0">
                <a:solidFill>
                  <a:srgbClr val="FF0000"/>
                </a:solidFill>
              </a:rPr>
              <a:t>two</a:t>
            </a:r>
            <a:r>
              <a:rPr lang="sv-SE" sz="2400" dirty="0" smtClean="0">
                <a:solidFill>
                  <a:srgbClr val="FF0000"/>
                </a:solidFill>
              </a:rPr>
              <a:t> materials – W and Be</a:t>
            </a:r>
            <a:br>
              <a:rPr lang="sv-SE" sz="2400" dirty="0" smtClean="0">
                <a:solidFill>
                  <a:srgbClr val="FF0000"/>
                </a:solidFill>
              </a:rPr>
            </a:br>
            <a:r>
              <a:rPr lang="sv-SE" sz="2400" dirty="0" err="1" smtClean="0">
                <a:solidFill>
                  <a:srgbClr val="FF0000"/>
                </a:solidFill>
              </a:rPr>
              <a:t>two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loading</a:t>
            </a:r>
            <a:r>
              <a:rPr lang="sv-SE" sz="2400" dirty="0" smtClean="0">
                <a:solidFill>
                  <a:srgbClr val="FF0000"/>
                </a:solidFill>
              </a:rPr>
              <a:t> scenarions – </a:t>
            </a:r>
            <a:r>
              <a:rPr lang="sv-SE" sz="2400" dirty="0" err="1" smtClean="0">
                <a:solidFill>
                  <a:srgbClr val="FF0000"/>
                </a:solidFill>
              </a:rPr>
              <a:t>ELMs</a:t>
            </a:r>
            <a:r>
              <a:rPr lang="sv-SE" sz="2400" dirty="0" smtClean="0">
                <a:solidFill>
                  <a:srgbClr val="FF0000"/>
                </a:solidFill>
              </a:rPr>
              <a:t> and </a:t>
            </a:r>
            <a:r>
              <a:rPr lang="sv-SE" sz="2400" dirty="0" err="1" smtClean="0">
                <a:solidFill>
                  <a:srgbClr val="FF0000"/>
                </a:solidFill>
              </a:rPr>
              <a:t>disruptions</a:t>
            </a:r>
            <a:r>
              <a:rPr lang="sv-SE" sz="2400" dirty="0" smtClean="0">
                <a:solidFill>
                  <a:srgbClr val="FF0000"/>
                </a:solidFill>
              </a:rPr>
              <a:t> (VDE CQ)</a:t>
            </a:r>
            <a:br>
              <a:rPr lang="sv-SE" sz="2400" dirty="0" smtClean="0">
                <a:solidFill>
                  <a:srgbClr val="FF0000"/>
                </a:solidFill>
              </a:rPr>
            </a:br>
            <a:r>
              <a:rPr lang="sv-SE" sz="2400" dirty="0" err="1" smtClean="0">
                <a:solidFill>
                  <a:srgbClr val="FF0000"/>
                </a:solidFill>
              </a:rPr>
              <a:t>two</a:t>
            </a:r>
            <a:r>
              <a:rPr lang="sv-SE" sz="2400" dirty="0" smtClean="0">
                <a:solidFill>
                  <a:srgbClr val="FF0000"/>
                </a:solidFill>
              </a:rPr>
              <a:t> different drives – </a:t>
            </a:r>
            <a:r>
              <a:rPr lang="sv-SE" sz="2400" dirty="0" err="1" smtClean="0">
                <a:solidFill>
                  <a:srgbClr val="FF0000"/>
                </a:solidFill>
              </a:rPr>
              <a:t>thermionic</a:t>
            </a:r>
            <a:r>
              <a:rPr lang="sv-SE" sz="2400" dirty="0" smtClean="0">
                <a:solidFill>
                  <a:srgbClr val="FF0000"/>
                </a:solidFill>
              </a:rPr>
              <a:t> vs halo </a:t>
            </a:r>
            <a:r>
              <a:rPr lang="sv-SE" sz="2400" dirty="0" err="1" smtClean="0">
                <a:solidFill>
                  <a:srgbClr val="FF0000"/>
                </a:solidFill>
              </a:rPr>
              <a:t>currents</a:t>
            </a:r>
            <a:r>
              <a:rPr lang="sv-SE" sz="2400" dirty="0" smtClean="0">
                <a:solidFill>
                  <a:srgbClr val="FF0000"/>
                </a:solidFill>
              </a:rPr>
              <a:t/>
            </a:r>
            <a:br>
              <a:rPr lang="sv-SE" sz="2400" dirty="0" smtClean="0">
                <a:solidFill>
                  <a:srgbClr val="FF0000"/>
                </a:solidFill>
              </a:rPr>
            </a:br>
            <a:r>
              <a:rPr lang="sv-SE" sz="2400" dirty="0" err="1" smtClean="0">
                <a:solidFill>
                  <a:srgbClr val="FF0000"/>
                </a:solidFill>
              </a:rPr>
              <a:t>two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geometries</a:t>
            </a:r>
            <a:r>
              <a:rPr lang="sv-SE" sz="2400" dirty="0" smtClean="0">
                <a:solidFill>
                  <a:srgbClr val="FF0000"/>
                </a:solidFill>
              </a:rPr>
              <a:t> – leading </a:t>
            </a:r>
            <a:r>
              <a:rPr lang="sv-SE" sz="2400" dirty="0" err="1" smtClean="0">
                <a:solidFill>
                  <a:srgbClr val="FF0000"/>
                </a:solidFill>
              </a:rPr>
              <a:t>edge</a:t>
            </a:r>
            <a:r>
              <a:rPr lang="sv-SE" sz="2400" dirty="0" smtClean="0">
                <a:solidFill>
                  <a:srgbClr val="FF0000"/>
                </a:solidFill>
              </a:rPr>
              <a:t> vs </a:t>
            </a:r>
            <a:r>
              <a:rPr lang="sv-SE" sz="2400" dirty="0" err="1" smtClean="0">
                <a:solidFill>
                  <a:srgbClr val="FF0000"/>
                </a:solidFill>
              </a:rPr>
              <a:t>shallow</a:t>
            </a:r>
            <a:r>
              <a:rPr lang="sv-SE" sz="2400" dirty="0" smtClean="0">
                <a:solidFill>
                  <a:srgbClr val="FF0000"/>
                </a:solidFill>
              </a:rPr>
              <a:t> B-</a:t>
            </a:r>
            <a:r>
              <a:rPr lang="sv-SE" sz="2400" dirty="0" err="1" smtClean="0">
                <a:solidFill>
                  <a:srgbClr val="FF0000"/>
                </a:solidFill>
              </a:rPr>
              <a:t>angle</a:t>
            </a:r>
            <a:r>
              <a:rPr lang="sv-SE" sz="2400" dirty="0" smtClean="0">
                <a:solidFill>
                  <a:srgbClr val="FF0000"/>
                </a:solidFill>
              </a:rPr>
              <a:t/>
            </a:r>
            <a:br>
              <a:rPr lang="sv-SE" sz="2400" dirty="0" smtClean="0">
                <a:solidFill>
                  <a:srgbClr val="FF0000"/>
                </a:solidFill>
              </a:rPr>
            </a:br>
            <a:r>
              <a:rPr lang="sv-SE" sz="2400" dirty="0" err="1" smtClean="0">
                <a:solidFill>
                  <a:srgbClr val="FF0000"/>
                </a:solidFill>
              </a:rPr>
              <a:t>two</a:t>
            </a:r>
            <a:r>
              <a:rPr lang="sv-SE" sz="2400" dirty="0" smtClean="0">
                <a:solidFill>
                  <a:srgbClr val="FF0000"/>
                </a:solidFill>
              </a:rPr>
              <a:t> </a:t>
            </a:r>
            <a:r>
              <a:rPr lang="sv-SE" sz="2400" dirty="0" err="1" smtClean="0">
                <a:solidFill>
                  <a:srgbClr val="FF0000"/>
                </a:solidFill>
              </a:rPr>
              <a:t>machines</a:t>
            </a:r>
            <a:r>
              <a:rPr lang="sv-SE" sz="2400" dirty="0" smtClean="0">
                <a:solidFill>
                  <a:srgbClr val="FF0000"/>
                </a:solidFill>
              </a:rPr>
              <a:t> – JET and </a:t>
            </a:r>
            <a:r>
              <a:rPr lang="sv-SE" sz="2400" dirty="0">
                <a:solidFill>
                  <a:srgbClr val="FF0000"/>
                </a:solidFill>
              </a:rPr>
              <a:t>AUG </a:t>
            </a:r>
            <a:r>
              <a:rPr lang="sv-SE" sz="2800" dirty="0" smtClean="0">
                <a:solidFill>
                  <a:srgbClr val="FF0000"/>
                </a:solidFill>
              </a:rPr>
              <a:t/>
            </a:r>
            <a:br>
              <a:rPr lang="sv-SE" sz="2800" dirty="0" smtClean="0">
                <a:solidFill>
                  <a:srgbClr val="FF0000"/>
                </a:solidFill>
              </a:rPr>
            </a:br>
            <a:r>
              <a:rPr lang="sv-SE" sz="2800" dirty="0" smtClean="0">
                <a:solidFill>
                  <a:srgbClr val="FF0000"/>
                </a:solidFill>
              </a:rPr>
              <a:t/>
            </a:r>
            <a:br>
              <a:rPr lang="sv-SE" sz="2800" dirty="0" smtClean="0">
                <a:solidFill>
                  <a:srgbClr val="FF0000"/>
                </a:solidFill>
              </a:rPr>
            </a:br>
            <a:r>
              <a:rPr lang="sv-SE" sz="2800" dirty="0">
                <a:solidFill>
                  <a:srgbClr val="FF0000"/>
                </a:solidFill>
              </a:rPr>
              <a:t/>
            </a:r>
            <a:br>
              <a:rPr lang="sv-SE" sz="2800" dirty="0">
                <a:solidFill>
                  <a:srgbClr val="FF0000"/>
                </a:solidFill>
              </a:rPr>
            </a:br>
            <a:r>
              <a:rPr lang="sv-SE" sz="2800" dirty="0" smtClean="0">
                <a:solidFill>
                  <a:srgbClr val="FF0000"/>
                </a:solidFill>
              </a:rPr>
              <a:t/>
            </a:r>
            <a:br>
              <a:rPr lang="sv-SE" sz="2800" dirty="0" smtClean="0">
                <a:solidFill>
                  <a:srgbClr val="FF0000"/>
                </a:solidFill>
              </a:rPr>
            </a:br>
            <a:r>
              <a:rPr lang="sv-SE" sz="2400" b="1" dirty="0" smtClean="0">
                <a:solidFill>
                  <a:srgbClr val="00B050"/>
                </a:solidFill>
              </a:rPr>
              <a:t>Principal experimental </a:t>
            </a:r>
            <a:r>
              <a:rPr lang="sv-SE" sz="2400" b="1" dirty="0" err="1" smtClean="0">
                <a:solidFill>
                  <a:srgbClr val="00B050"/>
                </a:solidFill>
              </a:rPr>
              <a:t>evidence</a:t>
            </a:r>
            <a:r>
              <a:rPr lang="sv-SE" sz="2400" b="1" dirty="0" smtClean="0">
                <a:solidFill>
                  <a:srgbClr val="00B050"/>
                </a:solidFill>
              </a:rPr>
              <a:t> to </a:t>
            </a:r>
            <a:r>
              <a:rPr lang="sv-SE" sz="2400" b="1" dirty="0" err="1" smtClean="0">
                <a:solidFill>
                  <a:srgbClr val="00B050"/>
                </a:solidFill>
              </a:rPr>
              <a:t>reproduce</a:t>
            </a:r>
            <a:r>
              <a:rPr lang="sv-SE" sz="2400" b="1" dirty="0" smtClean="0">
                <a:solidFill>
                  <a:srgbClr val="00B050"/>
                </a:solidFill>
              </a:rPr>
              <a:t>:</a:t>
            </a:r>
            <a:br>
              <a:rPr lang="sv-SE" sz="2400" b="1" dirty="0" smtClean="0">
                <a:solidFill>
                  <a:srgbClr val="00B050"/>
                </a:solidFill>
              </a:rPr>
            </a:br>
            <a:r>
              <a:rPr lang="sv-SE" sz="2400" dirty="0" smtClean="0">
                <a:solidFill>
                  <a:srgbClr val="FF0000"/>
                </a:solidFill>
              </a:rPr>
              <a:t/>
            </a:r>
            <a:br>
              <a:rPr lang="sv-SE" sz="2400" dirty="0" smtClean="0">
                <a:solidFill>
                  <a:srgbClr val="FF0000"/>
                </a:solidFill>
              </a:rPr>
            </a:br>
            <a:r>
              <a:rPr lang="sv-SE" sz="2400" dirty="0" smtClean="0"/>
              <a:t>--final deformation </a:t>
            </a:r>
            <a:r>
              <a:rPr lang="sv-SE" sz="2400" dirty="0" err="1" smtClean="0"/>
              <a:t>profiles</a:t>
            </a:r>
            <a:r>
              <a:rPr lang="sv-SE" sz="2400" dirty="0" smtClean="0"/>
              <a:t> (extension and position </a:t>
            </a:r>
            <a:r>
              <a:rPr lang="sv-SE" sz="2400" dirty="0" err="1" smtClean="0"/>
              <a:t>of</a:t>
            </a:r>
            <a:r>
              <a:rPr lang="sv-SE" sz="2400" dirty="0" smtClean="0"/>
              <a:t> </a:t>
            </a:r>
            <a:r>
              <a:rPr lang="sv-SE" sz="2400" dirty="0" err="1" smtClean="0"/>
              <a:t>crater</a:t>
            </a:r>
            <a:r>
              <a:rPr lang="sv-SE" sz="2400" dirty="0"/>
              <a:t> </a:t>
            </a:r>
            <a:r>
              <a:rPr lang="sv-SE" sz="2400" dirty="0" smtClean="0"/>
              <a:t>and </a:t>
            </a:r>
            <a:r>
              <a:rPr lang="sv-SE" sz="2400" dirty="0" err="1" smtClean="0"/>
              <a:t>hill</a:t>
            </a:r>
            <a:r>
              <a:rPr lang="sv-SE" sz="2400" dirty="0" smtClean="0"/>
              <a:t>)</a:t>
            </a:r>
            <a:br>
              <a:rPr lang="sv-SE" sz="2400" dirty="0" smtClean="0"/>
            </a:br>
            <a:r>
              <a:rPr lang="sv-SE" sz="2400" dirty="0" smtClean="0"/>
              <a:t>--total </a:t>
            </a:r>
            <a:r>
              <a:rPr lang="sv-SE" sz="2400" dirty="0" err="1" smtClean="0"/>
              <a:t>melt</a:t>
            </a:r>
            <a:r>
              <a:rPr lang="sv-SE" sz="2400" dirty="0" smtClean="0"/>
              <a:t> </a:t>
            </a:r>
            <a:r>
              <a:rPr lang="sv-SE" sz="2400" dirty="0" err="1" smtClean="0"/>
              <a:t>volume</a:t>
            </a:r>
            <a:r>
              <a:rPr lang="sv-SE" sz="2400" dirty="0" smtClean="0"/>
              <a:t> </a:t>
            </a:r>
            <a:r>
              <a:rPr lang="sv-SE" sz="2400" dirty="0" err="1" smtClean="0"/>
              <a:t>displaced</a:t>
            </a:r>
            <a:r>
              <a:rPr lang="sv-SE" sz="2400" dirty="0" smtClean="0"/>
              <a:t> </a:t>
            </a:r>
            <a:br>
              <a:rPr lang="sv-SE" sz="2400" dirty="0" smtClean="0"/>
            </a:b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 smtClean="0"/>
              <a:t/>
            </a:r>
            <a:br>
              <a:rPr lang="sv-SE" sz="2800" dirty="0" smtClean="0"/>
            </a:br>
            <a:r>
              <a:rPr lang="sv-SE" sz="2800" dirty="0">
                <a:solidFill>
                  <a:srgbClr val="002060"/>
                </a:solidFill>
              </a:rPr>
              <a:t/>
            </a:r>
            <a:br>
              <a:rPr lang="sv-SE" sz="2800" dirty="0">
                <a:solidFill>
                  <a:srgbClr val="002060"/>
                </a:solidFill>
              </a:rPr>
            </a:br>
            <a:r>
              <a:rPr lang="sv-SE" sz="2800" dirty="0">
                <a:solidFill>
                  <a:srgbClr val="002060"/>
                </a:solidFill>
              </a:rPr>
              <a:t/>
            </a:r>
            <a:br>
              <a:rPr lang="sv-SE" sz="2800" dirty="0">
                <a:solidFill>
                  <a:srgbClr val="002060"/>
                </a:solidFill>
              </a:rPr>
            </a:br>
            <a:endParaRPr lang="sv-SE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DA533-E9F9-4704-94B3-436E32BA00B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08" y="77456"/>
            <a:ext cx="10947400" cy="668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Novel experimental </a:t>
            </a:r>
            <a:r>
              <a:rPr lang="en-US" sz="3200" dirty="0" smtClean="0">
                <a:solidFill>
                  <a:srgbClr val="002060"/>
                </a:solidFill>
              </a:rPr>
              <a:t>constrains fore more detailed validation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2905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v-SE" sz="200" dirty="0">
              <a:latin typeface="Times New Roman" panose="02020603050405020304" pitchFamily="18" charset="0"/>
            </a:endParaRPr>
          </a:p>
          <a:p>
            <a:endParaRPr lang="sv-SE" sz="1000" dirty="0">
              <a:latin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72F4-1C41-4187-A4BC-492CF086CF40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4" name="TextBox 3"/>
          <p:cNvSpPr txBox="1"/>
          <p:nvPr/>
        </p:nvSpPr>
        <p:spPr>
          <a:xfrm>
            <a:off x="471117" y="936010"/>
            <a:ext cx="116406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Simultaneous exposure of ‘floating’ vs ‘grounded’ thermionic emitter exposures in </a:t>
            </a:r>
            <a:r>
              <a:rPr lang="en-US" sz="2000" dirty="0" smtClean="0">
                <a:latin typeface="+mj-lt"/>
              </a:rPr>
              <a:t>AUG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Simultaneous </a:t>
            </a:r>
            <a:r>
              <a:rPr lang="en-US" sz="2000" dirty="0" smtClean="0">
                <a:latin typeface="+mj-lt"/>
              </a:rPr>
              <a:t>exposure of ‘poor</a:t>
            </a:r>
            <a:r>
              <a:rPr lang="en-US" sz="2000" dirty="0">
                <a:latin typeface="+mj-lt"/>
              </a:rPr>
              <a:t>’ vs ‘good’ thermionic emitter exposures in </a:t>
            </a:r>
            <a:r>
              <a:rPr lang="en-US" sz="2000" dirty="0" smtClean="0">
                <a:latin typeface="+mj-lt"/>
              </a:rPr>
              <a:t>AUG (predictive modelling  was carried out </a:t>
            </a:r>
            <a:r>
              <a:rPr lang="en-US" sz="2000" i="1" dirty="0" smtClean="0">
                <a:latin typeface="+mj-lt"/>
              </a:rPr>
              <a:t>prior</a:t>
            </a:r>
            <a:r>
              <a:rPr lang="en-US" sz="2000" dirty="0" smtClean="0">
                <a:latin typeface="+mj-lt"/>
              </a:rPr>
              <a:t> to the experiment)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j-lt"/>
              </a:rPr>
              <a:t>High resolution IR camera detection of the onset of melting and first detectable deformation (due to melt displacement) of LE in WEST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j-lt"/>
              </a:rPr>
              <a:t>Presence of gaps, including predictive modelling:</a:t>
            </a:r>
          </a:p>
          <a:p>
            <a:endParaRPr lang="en-US" sz="2000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j-lt"/>
              </a:rPr>
              <a:t>AUG samples with gap and step, LE geometry  (2022)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WEST sample with gap (LE geometry), shifted from 2023 to 2024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[THIS FRIDAY !]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B050"/>
                </a:solidFill>
                <a:latin typeface="+mj-lt"/>
              </a:rPr>
              <a:t>AUG sample with new gap sample (shallow angle geometry), planned 2024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endParaRPr lang="sv-SE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3616" y="128247"/>
            <a:ext cx="7931224" cy="457200"/>
          </a:xfrm>
        </p:spPr>
        <p:txBody>
          <a:bodyPr>
            <a:noAutofit/>
          </a:bodyPr>
          <a:lstStyle/>
          <a:p>
            <a:r>
              <a:rPr lang="sv-SE" sz="3200" dirty="0" err="1" smtClean="0">
                <a:solidFill>
                  <a:srgbClr val="002060"/>
                </a:solidFill>
              </a:rPr>
              <a:t>Melt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edge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wetting</a:t>
            </a:r>
            <a:r>
              <a:rPr lang="sv-SE" sz="3200" dirty="0" smtClean="0">
                <a:solidFill>
                  <a:srgbClr val="002060"/>
                </a:solidFill>
              </a:rPr>
              <a:t> and </a:t>
            </a:r>
            <a:r>
              <a:rPr lang="sv-SE" sz="3200" dirty="0" err="1" smtClean="0">
                <a:solidFill>
                  <a:srgbClr val="002060"/>
                </a:solidFill>
              </a:rPr>
              <a:t>bridging</a:t>
            </a:r>
            <a:r>
              <a:rPr lang="sv-SE" sz="3200" dirty="0" smtClean="0">
                <a:solidFill>
                  <a:srgbClr val="002060"/>
                </a:solidFill>
              </a:rPr>
              <a:t> </a:t>
            </a:r>
            <a:r>
              <a:rPr lang="sv-SE" sz="3200" dirty="0" err="1" smtClean="0">
                <a:solidFill>
                  <a:srgbClr val="002060"/>
                </a:solidFill>
              </a:rPr>
              <a:t>of</a:t>
            </a:r>
            <a:r>
              <a:rPr lang="sv-SE" sz="3200" dirty="0" smtClean="0">
                <a:solidFill>
                  <a:srgbClr val="002060"/>
                </a:solidFill>
              </a:rPr>
              <a:t> gaps</a:t>
            </a:r>
            <a:endParaRPr lang="sv-SE" sz="32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3616" y="858982"/>
            <a:ext cx="6475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>
                <a:solidFill>
                  <a:srgbClr val="00B050"/>
                </a:solidFill>
                <a:latin typeface="+mj-lt"/>
              </a:rPr>
              <a:t>S. Ratynskaia, K.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Paschalidis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, K. </a:t>
            </a:r>
            <a:r>
              <a:rPr lang="sv-SE" dirty="0" err="1" smtClean="0">
                <a:solidFill>
                  <a:srgbClr val="00B050"/>
                </a:solidFill>
                <a:latin typeface="+mj-lt"/>
              </a:rPr>
              <a:t>Krieger</a:t>
            </a:r>
            <a:r>
              <a:rPr lang="sv-SE" dirty="0">
                <a:solidFill>
                  <a:srgbClr val="00B050"/>
                </a:solidFill>
                <a:latin typeface="+mj-lt"/>
              </a:rPr>
              <a:t> </a:t>
            </a:r>
            <a:r>
              <a:rPr lang="sv-SE" i="1" dirty="0" smtClean="0">
                <a:solidFill>
                  <a:srgbClr val="00B050"/>
                </a:solidFill>
                <a:latin typeface="+mj-lt"/>
              </a:rPr>
              <a:t>et al  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NF, </a:t>
            </a:r>
            <a:r>
              <a:rPr lang="sv-SE" b="1" dirty="0" smtClean="0">
                <a:solidFill>
                  <a:srgbClr val="00B050"/>
                </a:solidFill>
                <a:latin typeface="+mj-lt"/>
              </a:rPr>
              <a:t>64 </a:t>
            </a:r>
            <a:r>
              <a:rPr lang="sv-SE" dirty="0" smtClean="0">
                <a:solidFill>
                  <a:srgbClr val="00B050"/>
                </a:solidFill>
                <a:latin typeface="+mj-lt"/>
              </a:rPr>
              <a:t>(2024)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55" y="737064"/>
            <a:ext cx="4406984" cy="330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555" y="4193919"/>
            <a:ext cx="4448499" cy="2502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5" y="4206652"/>
            <a:ext cx="3476166" cy="247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6" y="1654480"/>
            <a:ext cx="5791326" cy="2211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1305" y="349704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Experiment</a:t>
            </a:r>
            <a:endParaRPr lang="sv-SE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3705" y="622639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MEMENTO results</a:t>
            </a:r>
            <a:endParaRPr lang="sv-SE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8826" y="4193919"/>
            <a:ext cx="238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Zoom-in near the gap</a:t>
            </a:r>
          </a:p>
        </p:txBody>
      </p:sp>
    </p:spTree>
    <p:extLst>
      <p:ext uri="{BB962C8B-B14F-4D97-AF65-F5344CB8AC3E}">
        <p14:creationId xmlns:p14="http://schemas.microsoft.com/office/powerpoint/2010/main" val="329387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H_Wor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12699</TotalTime>
  <Words>2918</Words>
  <Application>Microsoft Office PowerPoint</Application>
  <PresentationFormat>Widescreen</PresentationFormat>
  <Paragraphs>334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Georgia</vt:lpstr>
      <vt:lpstr>Liberation Sans</vt:lpstr>
      <vt:lpstr>LiberationSans</vt:lpstr>
      <vt:lpstr>Lohit Devanagari</vt:lpstr>
      <vt:lpstr>Noto Sans CJK SC</vt:lpstr>
      <vt:lpstr>Times</vt:lpstr>
      <vt:lpstr>Times New Roman</vt:lpstr>
      <vt:lpstr>Wingdings</vt:lpstr>
      <vt:lpstr>Office Theme</vt:lpstr>
      <vt:lpstr>Development of MEMENTO and  MEMENTO/COMSOL + GEANT4 work flow  for modelling of PFC damage</vt:lpstr>
      <vt:lpstr>Outline</vt:lpstr>
      <vt:lpstr>PFC damage: surface vs volumetric loading</vt:lpstr>
      <vt:lpstr>  PFC damage under surface heat loads   ELMs, VDEs, disruptions</vt:lpstr>
      <vt:lpstr>Towards predictive modeling of PFC damage (surface loads)</vt:lpstr>
      <vt:lpstr>Validation of MEMENTO physics model :  with the only heat flux variations allowed strictly within experimental uncertainties </vt:lpstr>
      <vt:lpstr>First modelling of EUROfusion experiments with  two materials – W and Be two loading scenarions – ELMs and disruptions (VDE CQ) two different drives – thermionic vs halo currents two geometries – leading edge vs shallow B-angle two machines – JET and AUG     Principal experimental evidence to reproduce:  --final deformation profiles (extension and position of crater and hill) --total melt volume displaced      </vt:lpstr>
      <vt:lpstr>Novel experimental constrains fore more detailed validation</vt:lpstr>
      <vt:lpstr>Melt edge wetting and bridging of gaps</vt:lpstr>
      <vt:lpstr>MEMENTO (Metallic Melt Evolution in Next-step TOkamaks) physics model</vt:lpstr>
      <vt:lpstr>MEMENTO updates and plans</vt:lpstr>
      <vt:lpstr>RE-induced damage</vt:lpstr>
      <vt:lpstr>PowerPoint Presentation</vt:lpstr>
      <vt:lpstr>PowerPoint Presentation</vt:lpstr>
      <vt:lpstr>PowerPoint Presentation</vt:lpstr>
      <vt:lpstr>Modelling of materials with no liquid phase: C and BN</vt:lpstr>
      <vt:lpstr>PowerPoint Presentation</vt:lpstr>
      <vt:lpstr>DIII-D experiment modelling: Problem implementation</vt:lpstr>
      <vt:lpstr>GEANT4 results : volumetric heat maps</vt:lpstr>
      <vt:lpstr>Failure criterion for different KORC input</vt:lpstr>
      <vt:lpstr>PowerPoint Presentation</vt:lpstr>
      <vt:lpstr>Modelling of W damage</vt:lpstr>
      <vt:lpstr>PowerPoint Presentation</vt:lpstr>
      <vt:lpstr>PowerPoint Presentation</vt:lpstr>
      <vt:lpstr>Single vs multiple scattering</vt:lpstr>
      <vt:lpstr>High Z model benchmarking: calorimetry</vt:lpstr>
      <vt:lpstr>PowerPoint Presentation</vt:lpstr>
    </vt:vector>
  </TitlesOfParts>
  <Company>KTH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MEMOS-3D upgrades and application to the ASDEX-Upgrade W leading edge melt experiment</dc:title>
  <dc:creator>Emil Thorén</dc:creator>
  <cp:lastModifiedBy>Svetlana Ratynskaia</cp:lastModifiedBy>
  <cp:revision>887</cp:revision>
  <cp:lastPrinted>2020-08-05T19:00:27Z</cp:lastPrinted>
  <dcterms:created xsi:type="dcterms:W3CDTF">2019-06-19T12:52:54Z</dcterms:created>
  <dcterms:modified xsi:type="dcterms:W3CDTF">2024-04-09T19:29:31Z</dcterms:modified>
</cp:coreProperties>
</file>