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57" r:id="rId3"/>
    <p:sldId id="271" r:id="rId4"/>
    <p:sldId id="259" r:id="rId5"/>
    <p:sldId id="260" r:id="rId6"/>
    <p:sldId id="261" r:id="rId7"/>
    <p:sldId id="264" r:id="rId8"/>
    <p:sldId id="265" r:id="rId9"/>
    <p:sldId id="267" r:id="rId10"/>
    <p:sldId id="258" r:id="rId11"/>
    <p:sldId id="268" r:id="rId12"/>
    <p:sldId id="262" r:id="rId13"/>
    <p:sldId id="263" r:id="rId14"/>
    <p:sldId id="269" r:id="rId15"/>
    <p:sldId id="270" r:id="rId16"/>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3E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9" autoAdjust="0"/>
    <p:restoredTop sz="96327" autoAdjust="0"/>
  </p:normalViewPr>
  <p:slideViewPr>
    <p:cSldViewPr showGuides="1">
      <p:cViewPr>
        <p:scale>
          <a:sx n="147" d="100"/>
          <a:sy n="147" d="100"/>
        </p:scale>
        <p:origin x="608" y="24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09/04/2024</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09/04/2024</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7"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5" name="Bild 13" descr="EU_und_Text.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36096" y="4320000"/>
            <a:ext cx="3456384" cy="649203"/>
          </a:xfrm>
          <a:prstGeom prst="rect">
            <a:avLst/>
          </a:prstGeom>
        </p:spPr>
      </p:pic>
      <p:pic>
        <p:nvPicPr>
          <p:cNvPr id="9" name="Picture 8">
            <a:extLst>
              <a:ext uri="{FF2B5EF4-FFF2-40B4-BE49-F238E27FC236}">
                <a16:creationId xmlns:a16="http://schemas.microsoft.com/office/drawing/2014/main" id="{A7BFE644-41C6-BBC9-71C2-A93857612700}"/>
              </a:ext>
            </a:extLst>
          </p:cNvPr>
          <p:cNvPicPr>
            <a:picLocks noChangeAspect="1"/>
          </p:cNvPicPr>
          <p:nvPr userDrawn="1"/>
        </p:nvPicPr>
        <p:blipFill>
          <a:blip r:embed="rId3"/>
          <a:stretch>
            <a:fillRect/>
          </a:stretch>
        </p:blipFill>
        <p:spPr>
          <a:xfrm>
            <a:off x="0" y="-20538"/>
            <a:ext cx="9144000" cy="4175760"/>
          </a:xfrm>
          <a:prstGeom prst="rect">
            <a:avLst/>
          </a:prstGeom>
        </p:spPr>
      </p:pic>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457200" y="57150"/>
            <a:ext cx="7543800" cy="342900"/>
          </a:xfrm>
        </p:spPr>
        <p:txBody>
          <a:bodyPr>
            <a:noAutofit/>
          </a:bodyPr>
          <a:lstStyle>
            <a:lvl1pPr algn="l">
              <a:lnSpc>
                <a:spcPts val="3200"/>
              </a:lnSpc>
              <a:defRPr sz="2800" b="1">
                <a:latin typeface="Arial" panose="020B0604020202020204" pitchFamily="34" charset="0"/>
                <a:cs typeface="Arial" panose="020B0604020202020204" pitchFamily="34" charset="0"/>
              </a:defRPr>
            </a:lvl1pPr>
          </a:lstStyle>
          <a:p>
            <a:r>
              <a:rPr lang="en-GB"/>
              <a:t>Click to edit Master title style</a:t>
            </a:r>
            <a:endParaRPr lang="en-GB" dirty="0"/>
          </a:p>
        </p:txBody>
      </p:sp>
      <p:sp>
        <p:nvSpPr>
          <p:cNvPr id="3" name="Content Placeholder 2"/>
          <p:cNvSpPr>
            <a:spLocks noGrp="1"/>
          </p:cNvSpPr>
          <p:nvPr>
            <p:ph idx="1"/>
          </p:nvPr>
        </p:nvSpPr>
        <p:spPr>
          <a:xfrm>
            <a:off x="457200" y="1059582"/>
            <a:ext cx="8229600" cy="3672408"/>
          </a:xfrm>
        </p:spPr>
        <p:txBody>
          <a:bodyPr>
            <a:normAutofit/>
          </a:bodyPr>
          <a:lstStyle>
            <a:lvl1pPr marL="342900" indent="-342900">
              <a:buFont typeface="Arial" panose="020B0604020202020204" pitchFamily="34" charset="0"/>
              <a:buChar char="•"/>
              <a:defRPr sz="20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8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600">
                <a:latin typeface="Arial" panose="020B0604020202020204" pitchFamily="34" charset="0"/>
                <a:cs typeface="Arial" panose="020B0604020202020204" pitchFamily="34" charset="0"/>
              </a:defRPr>
            </a:lvl3pPr>
            <a:lvl4pPr>
              <a:defRPr/>
            </a:lvl4pPr>
            <a:lvl5pPr>
              <a:defRPr/>
            </a:lvl5pPr>
          </a:lstStyle>
          <a:p>
            <a:pPr lvl="0"/>
            <a:r>
              <a:rPr lang="en-GB"/>
              <a:t>Click to edit Master text styles</a:t>
            </a:r>
          </a:p>
          <a:p>
            <a:pPr lvl="1"/>
            <a:r>
              <a:rPr lang="en-GB"/>
              <a:t>Second level</a:t>
            </a:r>
          </a:p>
          <a:p>
            <a:pPr lvl="2"/>
            <a:r>
              <a:rPr lang="en-GB"/>
              <a:t>Third level</a:t>
            </a:r>
          </a:p>
        </p:txBody>
      </p:sp>
      <p:sp>
        <p:nvSpPr>
          <p:cNvPr id="8" name="Footer Placeholder 4"/>
          <p:cNvSpPr>
            <a:spLocks noGrp="1"/>
          </p:cNvSpPr>
          <p:nvPr>
            <p:ph type="ftr" sz="quarter" idx="11"/>
          </p:nvPr>
        </p:nvSpPr>
        <p:spPr>
          <a:xfrm>
            <a:off x="467544" y="4908928"/>
            <a:ext cx="8240228" cy="201104"/>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Name of presenter | Conference | Venue | Date </a:t>
            </a:r>
            <a:r>
              <a:rPr lang="en-GB"/>
              <a:t>| Page </a:t>
            </a:r>
            <a:fld id="{6A6D9FA1-99C7-4910-8E32-B85D378B0060}" type="slidenum">
              <a:rPr lang="en-GB" smtClean="0"/>
              <a:pPr algn="r"/>
              <a:t>‹#›</a:t>
            </a:fld>
            <a:endParaRPr lang="en-GB" dirty="0"/>
          </a:p>
        </p:txBody>
      </p:sp>
      <p:pic>
        <p:nvPicPr>
          <p:cNvPr id="7" name="Picture 6" descr="EurofusionDisc.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16416" y="70180"/>
            <a:ext cx="367958" cy="373990"/>
          </a:xfrm>
          <a:prstGeom prst="rect">
            <a:avLst/>
          </a:prstGeom>
        </p:spPr>
      </p:pic>
    </p:spTree>
    <p:extLst>
      <p:ext uri="{BB962C8B-B14F-4D97-AF65-F5344CB8AC3E}">
        <p14:creationId xmlns:p14="http://schemas.microsoft.com/office/powerpoint/2010/main" val="1996975160"/>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09/04/2024</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Subtitle 2"/>
          <p:cNvSpPr>
            <a:spLocks noGrp="1"/>
          </p:cNvSpPr>
          <p:nvPr>
            <p:ph type="subTitle" idx="1"/>
          </p:nvPr>
        </p:nvSpPr>
        <p:spPr/>
        <p:txBody>
          <a:bodyPr>
            <a:normAutofit fontScale="77500" lnSpcReduction="20000"/>
          </a:bodyPr>
          <a:lstStyle/>
          <a:p>
            <a:r>
              <a:rPr lang="en-US" dirty="0"/>
              <a:t>Andrei Goriaev and the TOMAS team</a:t>
            </a:r>
          </a:p>
        </p:txBody>
      </p:sp>
      <p:sp>
        <p:nvSpPr>
          <p:cNvPr id="5" name="Rectangle 4">
            <a:extLst>
              <a:ext uri="{FF2B5EF4-FFF2-40B4-BE49-F238E27FC236}">
                <a16:creationId xmlns:a16="http://schemas.microsoft.com/office/drawing/2014/main" id="{13A575D9-4B2C-9547-A865-6D57039CF7B9}"/>
              </a:ext>
            </a:extLst>
          </p:cNvPr>
          <p:cNvSpPr/>
          <p:nvPr/>
        </p:nvSpPr>
        <p:spPr>
          <a:xfrm>
            <a:off x="5220072" y="4299942"/>
            <a:ext cx="3890885" cy="68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6" name="Picture 5">
            <a:extLst>
              <a:ext uri="{FF2B5EF4-FFF2-40B4-BE49-F238E27FC236}">
                <a16:creationId xmlns:a16="http://schemas.microsoft.com/office/drawing/2014/main" id="{811F0D9A-94BA-EE48-9317-87017801B2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8750" y="4295410"/>
            <a:ext cx="3627746" cy="744154"/>
          </a:xfrm>
          <a:prstGeom prst="rect">
            <a:avLst/>
          </a:prstGeom>
        </p:spPr>
      </p:pic>
      <p:sp>
        <p:nvSpPr>
          <p:cNvPr id="7" name="TextBox 6">
            <a:extLst>
              <a:ext uri="{FF2B5EF4-FFF2-40B4-BE49-F238E27FC236}">
                <a16:creationId xmlns:a16="http://schemas.microsoft.com/office/drawing/2014/main" id="{DD1B1AE2-8012-4110-B7D7-AABE6E96FDCC}"/>
              </a:ext>
            </a:extLst>
          </p:cNvPr>
          <p:cNvSpPr txBox="1"/>
          <p:nvPr/>
        </p:nvSpPr>
        <p:spPr>
          <a:xfrm>
            <a:off x="395536" y="1832215"/>
            <a:ext cx="849694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Status and prospects of TOMAS project in 2024</a:t>
            </a:r>
            <a:endParaRPr lang="en-GB" sz="1400" b="1"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39358BA-8212-B64B-8459-20E608C86A91}"/>
              </a:ext>
            </a:extLst>
          </p:cNvPr>
          <p:cNvGrpSpPr>
            <a:grpSpLocks noChangeAspect="1"/>
          </p:cNvGrpSpPr>
          <p:nvPr/>
        </p:nvGrpSpPr>
        <p:grpSpPr>
          <a:xfrm>
            <a:off x="8028384" y="70140"/>
            <a:ext cx="792088" cy="792088"/>
            <a:chOff x="8470337" y="1043133"/>
            <a:chExt cx="663678" cy="663678"/>
          </a:xfrm>
        </p:grpSpPr>
        <p:sp>
          <p:nvSpPr>
            <p:cNvPr id="11" name="Oval 10">
              <a:extLst>
                <a:ext uri="{FF2B5EF4-FFF2-40B4-BE49-F238E27FC236}">
                  <a16:creationId xmlns:a16="http://schemas.microsoft.com/office/drawing/2014/main" id="{C22EB83F-91C6-3749-8A0F-8A43BDCAB7D1}"/>
                </a:ext>
              </a:extLst>
            </p:cNvPr>
            <p:cNvSpPr/>
            <p:nvPr userDrawn="1"/>
          </p:nvSpPr>
          <p:spPr>
            <a:xfrm>
              <a:off x="8478176" y="1050972"/>
              <a:ext cx="648000" cy="6480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pic>
          <p:nvPicPr>
            <p:cNvPr id="12" name="Picture 11" descr="tec-logo.gif">
              <a:extLst>
                <a:ext uri="{FF2B5EF4-FFF2-40B4-BE49-F238E27FC236}">
                  <a16:creationId xmlns:a16="http://schemas.microsoft.com/office/drawing/2014/main" id="{235FA1C5-04C0-C04E-A6DE-56F18FD8B0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70337" y="1043133"/>
              <a:ext cx="663678" cy="663678"/>
            </a:xfrm>
            <a:prstGeom prst="rect">
              <a:avLst/>
            </a:prstGeom>
          </p:spPr>
        </p:pic>
      </p:grpSp>
      <p:pic>
        <p:nvPicPr>
          <p:cNvPr id="17" name="Picture 348" descr="LPP_Logo.tif">
            <a:extLst>
              <a:ext uri="{FF2B5EF4-FFF2-40B4-BE49-F238E27FC236}">
                <a16:creationId xmlns:a16="http://schemas.microsoft.com/office/drawing/2014/main" id="{B325DC2D-832A-3E4A-BE97-AA054CA4848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4239906"/>
            <a:ext cx="792088" cy="79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CEFC549A-316E-FE45-BCDB-0FD1BA0FD0F0}"/>
              </a:ext>
            </a:extLst>
          </p:cNvPr>
          <p:cNvPicPr>
            <a:picLocks noChangeAspect="1"/>
          </p:cNvPicPr>
          <p:nvPr/>
        </p:nvPicPr>
        <p:blipFill>
          <a:blip r:embed="rId5" cstate="email">
            <a:extLst>
              <a:ext uri="{28A0092B-C50C-407E-A947-70E740481C1C}">
                <a14:useLocalDpi xmlns:a14="http://schemas.microsoft.com/office/drawing/2010/main"/>
              </a:ext>
            </a:extLst>
          </a:blip>
          <a:stretch/>
        </p:blipFill>
        <p:spPr>
          <a:xfrm>
            <a:off x="3340752" y="4267887"/>
            <a:ext cx="799200" cy="799200"/>
          </a:xfrm>
          <a:prstGeom prst="rect">
            <a:avLst/>
          </a:prstGeom>
          <a:ln w="0">
            <a:noFill/>
          </a:ln>
        </p:spPr>
      </p:pic>
      <p:pic>
        <p:nvPicPr>
          <p:cNvPr id="19" name="Picture 2" descr="\\de-ews-fs01\efdawork\PI team\PICTURES AND GRAPHICS\LOGOS\Logos Consortium Members\Logos Consortium Members as on Users Website\Ukraine.jpg">
            <a:extLst>
              <a:ext uri="{FF2B5EF4-FFF2-40B4-BE49-F238E27FC236}">
                <a16:creationId xmlns:a16="http://schemas.microsoft.com/office/drawing/2014/main" id="{81E2E9E4-A1B1-C646-8D24-C46638D52539}"/>
              </a:ext>
            </a:extLst>
          </p:cNvPr>
          <p:cNvPicPr>
            <a:picLocks noChangeAspect="1"/>
          </p:cNvPicPr>
          <p:nvPr/>
        </p:nvPicPr>
        <p:blipFill>
          <a:blip r:embed="rId6" cstate="email">
            <a:extLst>
              <a:ext uri="{28A0092B-C50C-407E-A947-70E740481C1C}">
                <a14:useLocalDpi xmlns:a14="http://schemas.microsoft.com/office/drawing/2010/main"/>
              </a:ext>
            </a:extLst>
          </a:blip>
          <a:stretch/>
        </p:blipFill>
        <p:spPr>
          <a:xfrm>
            <a:off x="4338443" y="4261507"/>
            <a:ext cx="737613" cy="799200"/>
          </a:xfrm>
          <a:prstGeom prst="rect">
            <a:avLst/>
          </a:prstGeom>
          <a:ln w="0">
            <a:noFill/>
          </a:ln>
        </p:spPr>
      </p:pic>
      <p:pic>
        <p:nvPicPr>
          <p:cNvPr id="20" name="Picture 19">
            <a:extLst>
              <a:ext uri="{FF2B5EF4-FFF2-40B4-BE49-F238E27FC236}">
                <a16:creationId xmlns:a16="http://schemas.microsoft.com/office/drawing/2014/main" id="{458B16BF-DBD3-F14A-A4B4-9BD8D4D26B7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63224" y="4240364"/>
            <a:ext cx="932512" cy="799200"/>
          </a:xfrm>
          <a:prstGeom prst="rect">
            <a:avLst/>
          </a:prstGeom>
          <a:ln w="0">
            <a:noFill/>
          </a:ln>
        </p:spPr>
      </p:pic>
      <p:sp>
        <p:nvSpPr>
          <p:cNvPr id="21" name="Freeform 20">
            <a:extLst>
              <a:ext uri="{FF2B5EF4-FFF2-40B4-BE49-F238E27FC236}">
                <a16:creationId xmlns:a16="http://schemas.microsoft.com/office/drawing/2014/main" id="{A02D77A8-92DC-824F-8E31-E1DF3EEF96D8}"/>
              </a:ext>
            </a:extLst>
          </p:cNvPr>
          <p:cNvSpPr>
            <a:spLocks noChangeAspect="1"/>
          </p:cNvSpPr>
          <p:nvPr/>
        </p:nvSpPr>
        <p:spPr>
          <a:xfrm>
            <a:off x="2271337" y="4239906"/>
            <a:ext cx="932511" cy="799200"/>
          </a:xfrm>
          <a:custGeom>
            <a:avLst/>
            <a:gdLst/>
            <a:ahLst/>
            <a:cxnLst/>
            <a:rect l="l" t="t" r="r" b="b"/>
            <a:pathLst>
              <a:path w="7000" h="6000">
                <a:moveTo>
                  <a:pt x="1311" y="2057"/>
                </a:moveTo>
                <a:lnTo>
                  <a:pt x="1468" y="2057"/>
                </a:lnTo>
                <a:lnTo>
                  <a:pt x="1468" y="1041"/>
                </a:lnTo>
                <a:lnTo>
                  <a:pt x="1311" y="1041"/>
                </a:lnTo>
                <a:lnTo>
                  <a:pt x="1311" y="2057"/>
                </a:lnTo>
                <a:moveTo>
                  <a:pt x="993" y="2057"/>
                </a:moveTo>
                <a:lnTo>
                  <a:pt x="1152" y="2057"/>
                </a:lnTo>
                <a:lnTo>
                  <a:pt x="1152" y="1041"/>
                </a:lnTo>
                <a:lnTo>
                  <a:pt x="993" y="1041"/>
                </a:lnTo>
                <a:lnTo>
                  <a:pt x="993" y="2057"/>
                </a:lnTo>
                <a:moveTo>
                  <a:pt x="675" y="2057"/>
                </a:moveTo>
                <a:lnTo>
                  <a:pt x="834" y="2057"/>
                </a:lnTo>
                <a:lnTo>
                  <a:pt x="834" y="1041"/>
                </a:lnTo>
                <a:lnTo>
                  <a:pt x="675" y="1041"/>
                </a:lnTo>
                <a:lnTo>
                  <a:pt x="675" y="2057"/>
                </a:lnTo>
                <a:moveTo>
                  <a:pt x="356" y="2057"/>
                </a:moveTo>
                <a:lnTo>
                  <a:pt x="516" y="2057"/>
                </a:lnTo>
                <a:lnTo>
                  <a:pt x="516" y="1041"/>
                </a:lnTo>
                <a:lnTo>
                  <a:pt x="356" y="1041"/>
                </a:lnTo>
                <a:lnTo>
                  <a:pt x="356" y="2057"/>
                </a:lnTo>
                <a:moveTo>
                  <a:pt x="1628" y="2057"/>
                </a:moveTo>
                <a:lnTo>
                  <a:pt x="1787" y="2057"/>
                </a:lnTo>
                <a:lnTo>
                  <a:pt x="1787" y="1041"/>
                </a:lnTo>
                <a:lnTo>
                  <a:pt x="1628" y="1041"/>
                </a:lnTo>
                <a:lnTo>
                  <a:pt x="1628" y="2057"/>
                </a:lnTo>
                <a:moveTo>
                  <a:pt x="1944" y="2057"/>
                </a:moveTo>
                <a:lnTo>
                  <a:pt x="2103" y="2057"/>
                </a:lnTo>
                <a:lnTo>
                  <a:pt x="2103" y="1041"/>
                </a:lnTo>
                <a:lnTo>
                  <a:pt x="1944" y="1041"/>
                </a:lnTo>
                <a:lnTo>
                  <a:pt x="1944" y="2057"/>
                </a:lnTo>
                <a:moveTo>
                  <a:pt x="2264" y="2057"/>
                </a:moveTo>
                <a:lnTo>
                  <a:pt x="2421" y="2057"/>
                </a:lnTo>
                <a:lnTo>
                  <a:pt x="2421" y="1041"/>
                </a:lnTo>
                <a:lnTo>
                  <a:pt x="2264" y="1041"/>
                </a:lnTo>
                <a:lnTo>
                  <a:pt x="2264" y="2057"/>
                </a:lnTo>
                <a:moveTo>
                  <a:pt x="194" y="2370"/>
                </a:moveTo>
                <a:lnTo>
                  <a:pt x="2585" y="2370"/>
                </a:lnTo>
                <a:lnTo>
                  <a:pt x="2585" y="2213"/>
                </a:lnTo>
                <a:lnTo>
                  <a:pt x="194" y="2213"/>
                </a:lnTo>
                <a:lnTo>
                  <a:pt x="194" y="2370"/>
                </a:lnTo>
                <a:moveTo>
                  <a:pt x="2421" y="884"/>
                </a:moveTo>
                <a:lnTo>
                  <a:pt x="356" y="884"/>
                </a:lnTo>
                <a:lnTo>
                  <a:pt x="197" y="727"/>
                </a:lnTo>
                <a:lnTo>
                  <a:pt x="2580" y="727"/>
                </a:lnTo>
                <a:lnTo>
                  <a:pt x="2421" y="884"/>
                </a:lnTo>
                <a:moveTo>
                  <a:pt x="35" y="2684"/>
                </a:moveTo>
                <a:lnTo>
                  <a:pt x="2744" y="2684"/>
                </a:lnTo>
                <a:lnTo>
                  <a:pt x="2744" y="2527"/>
                </a:lnTo>
                <a:lnTo>
                  <a:pt x="35" y="2527"/>
                </a:lnTo>
                <a:lnTo>
                  <a:pt x="35" y="2684"/>
                </a:lnTo>
                <a:moveTo>
                  <a:pt x="2744" y="474"/>
                </a:moveTo>
                <a:lnTo>
                  <a:pt x="1390" y="0"/>
                </a:lnTo>
                <a:lnTo>
                  <a:pt x="35" y="474"/>
                </a:lnTo>
                <a:lnTo>
                  <a:pt x="35" y="640"/>
                </a:lnTo>
                <a:lnTo>
                  <a:pt x="1390" y="165"/>
                </a:lnTo>
                <a:lnTo>
                  <a:pt x="2744" y="640"/>
                </a:lnTo>
                <a:lnTo>
                  <a:pt x="2744" y="474"/>
                </a:lnTo>
                <a:moveTo>
                  <a:pt x="1350" y="3916"/>
                </a:moveTo>
                <a:lnTo>
                  <a:pt x="1008" y="3916"/>
                </a:lnTo>
                <a:lnTo>
                  <a:pt x="1008" y="4417"/>
                </a:lnTo>
                <a:lnTo>
                  <a:pt x="849" y="4417"/>
                </a:lnTo>
                <a:lnTo>
                  <a:pt x="849" y="3310"/>
                </a:lnTo>
                <a:lnTo>
                  <a:pt x="1008" y="3310"/>
                </a:lnTo>
                <a:lnTo>
                  <a:pt x="1008" y="3782"/>
                </a:lnTo>
                <a:lnTo>
                  <a:pt x="1350" y="3782"/>
                </a:lnTo>
                <a:lnTo>
                  <a:pt x="1350" y="3310"/>
                </a:lnTo>
                <a:lnTo>
                  <a:pt x="1509" y="3310"/>
                </a:lnTo>
                <a:lnTo>
                  <a:pt x="1509" y="4417"/>
                </a:lnTo>
                <a:lnTo>
                  <a:pt x="1350" y="4417"/>
                </a:lnTo>
                <a:lnTo>
                  <a:pt x="1350" y="3916"/>
                </a:lnTo>
                <a:moveTo>
                  <a:pt x="4830" y="4986"/>
                </a:moveTo>
                <a:cubicBezTo>
                  <a:pt x="4900" y="4986"/>
                  <a:pt x="4966" y="5008"/>
                  <a:pt x="4998" y="5033"/>
                </a:cubicBezTo>
                <a:lnTo>
                  <a:pt x="4998" y="4891"/>
                </a:lnTo>
                <a:cubicBezTo>
                  <a:pt x="4966" y="4873"/>
                  <a:pt x="4892" y="4852"/>
                  <a:pt x="4817" y="4852"/>
                </a:cubicBezTo>
                <a:cubicBezTo>
                  <a:pt x="4605" y="4852"/>
                  <a:pt x="4490" y="4971"/>
                  <a:pt x="4490" y="5142"/>
                </a:cubicBezTo>
                <a:cubicBezTo>
                  <a:pt x="4490" y="5285"/>
                  <a:pt x="4551" y="5353"/>
                  <a:pt x="4650" y="5438"/>
                </a:cubicBezTo>
                <a:lnTo>
                  <a:pt x="4741" y="5515"/>
                </a:lnTo>
                <a:cubicBezTo>
                  <a:pt x="4816" y="5577"/>
                  <a:pt x="4862" y="5624"/>
                  <a:pt x="4862" y="5716"/>
                </a:cubicBezTo>
                <a:cubicBezTo>
                  <a:pt x="4862" y="5824"/>
                  <a:pt x="4789" y="5866"/>
                  <a:pt x="4682" y="5866"/>
                </a:cubicBezTo>
                <a:cubicBezTo>
                  <a:pt x="4599" y="5866"/>
                  <a:pt x="4531" y="5843"/>
                  <a:pt x="4491" y="5817"/>
                </a:cubicBezTo>
                <a:lnTo>
                  <a:pt x="4491" y="5961"/>
                </a:lnTo>
                <a:cubicBezTo>
                  <a:pt x="4526" y="5980"/>
                  <a:pt x="4597" y="6000"/>
                  <a:pt x="4695" y="6000"/>
                </a:cubicBezTo>
                <a:cubicBezTo>
                  <a:pt x="4905" y="6000"/>
                  <a:pt x="5021" y="5882"/>
                  <a:pt x="5022" y="5711"/>
                </a:cubicBezTo>
                <a:cubicBezTo>
                  <a:pt x="5022" y="5567"/>
                  <a:pt x="4960" y="5499"/>
                  <a:pt x="4862" y="5415"/>
                </a:cubicBezTo>
                <a:lnTo>
                  <a:pt x="4771" y="5337"/>
                </a:lnTo>
                <a:cubicBezTo>
                  <a:pt x="4696" y="5275"/>
                  <a:pt x="4650" y="5229"/>
                  <a:pt x="4650" y="5137"/>
                </a:cubicBezTo>
                <a:cubicBezTo>
                  <a:pt x="4650" y="5028"/>
                  <a:pt x="4721" y="4986"/>
                  <a:pt x="4830" y="4986"/>
                </a:cubicBezTo>
                <a:moveTo>
                  <a:pt x="3854" y="5005"/>
                </a:moveTo>
                <a:lnTo>
                  <a:pt x="3854" y="5396"/>
                </a:lnTo>
                <a:lnTo>
                  <a:pt x="3939" y="5396"/>
                </a:lnTo>
                <a:cubicBezTo>
                  <a:pt x="4064" y="5396"/>
                  <a:pt x="4147" y="5369"/>
                  <a:pt x="4147" y="5200"/>
                </a:cubicBezTo>
                <a:cubicBezTo>
                  <a:pt x="4147" y="5031"/>
                  <a:pt x="4064" y="5005"/>
                  <a:pt x="3939" y="5005"/>
                </a:cubicBezTo>
                <a:lnTo>
                  <a:pt x="3854" y="5005"/>
                </a:lnTo>
                <a:moveTo>
                  <a:pt x="3695" y="4873"/>
                </a:moveTo>
                <a:lnTo>
                  <a:pt x="3955" y="4873"/>
                </a:lnTo>
                <a:cubicBezTo>
                  <a:pt x="4162" y="4873"/>
                  <a:pt x="4311" y="4950"/>
                  <a:pt x="4311" y="5200"/>
                </a:cubicBezTo>
                <a:cubicBezTo>
                  <a:pt x="4311" y="5374"/>
                  <a:pt x="4225" y="5461"/>
                  <a:pt x="4116" y="5500"/>
                </a:cubicBezTo>
                <a:lnTo>
                  <a:pt x="4354" y="5980"/>
                </a:lnTo>
                <a:lnTo>
                  <a:pt x="4172" y="5980"/>
                </a:lnTo>
                <a:lnTo>
                  <a:pt x="3962" y="5528"/>
                </a:lnTo>
                <a:lnTo>
                  <a:pt x="3854" y="5528"/>
                </a:lnTo>
                <a:lnTo>
                  <a:pt x="3854" y="5980"/>
                </a:lnTo>
                <a:lnTo>
                  <a:pt x="3695" y="5980"/>
                </a:lnTo>
                <a:lnTo>
                  <a:pt x="3695" y="4873"/>
                </a:lnTo>
                <a:moveTo>
                  <a:pt x="35" y="5646"/>
                </a:moveTo>
                <a:lnTo>
                  <a:pt x="35" y="4873"/>
                </a:lnTo>
                <a:lnTo>
                  <a:pt x="194" y="4873"/>
                </a:lnTo>
                <a:lnTo>
                  <a:pt x="194" y="5654"/>
                </a:lnTo>
                <a:cubicBezTo>
                  <a:pt x="194" y="5817"/>
                  <a:pt x="250" y="5864"/>
                  <a:pt x="366" y="5864"/>
                </a:cubicBezTo>
                <a:cubicBezTo>
                  <a:pt x="482" y="5864"/>
                  <a:pt x="539" y="5817"/>
                  <a:pt x="539" y="5654"/>
                </a:cubicBezTo>
                <a:lnTo>
                  <a:pt x="539" y="4873"/>
                </a:lnTo>
                <a:lnTo>
                  <a:pt x="698" y="4873"/>
                </a:lnTo>
                <a:lnTo>
                  <a:pt x="698" y="5646"/>
                </a:lnTo>
                <a:cubicBezTo>
                  <a:pt x="698" y="5899"/>
                  <a:pt x="592" y="6000"/>
                  <a:pt x="366" y="6000"/>
                </a:cubicBezTo>
                <a:cubicBezTo>
                  <a:pt x="137" y="6000"/>
                  <a:pt x="35" y="5902"/>
                  <a:pt x="35" y="5646"/>
                </a:cubicBezTo>
                <a:moveTo>
                  <a:pt x="905" y="4873"/>
                </a:moveTo>
                <a:lnTo>
                  <a:pt x="1087" y="4873"/>
                </a:lnTo>
                <a:lnTo>
                  <a:pt x="1441" y="5755"/>
                </a:lnTo>
                <a:cubicBezTo>
                  <a:pt x="1430" y="5665"/>
                  <a:pt x="1420" y="5559"/>
                  <a:pt x="1420" y="5461"/>
                </a:cubicBezTo>
                <a:lnTo>
                  <a:pt x="1420" y="4873"/>
                </a:lnTo>
                <a:lnTo>
                  <a:pt x="1572" y="4873"/>
                </a:lnTo>
                <a:lnTo>
                  <a:pt x="1572" y="5980"/>
                </a:lnTo>
                <a:lnTo>
                  <a:pt x="1388" y="5980"/>
                </a:lnTo>
                <a:lnTo>
                  <a:pt x="1031" y="5093"/>
                </a:lnTo>
                <a:cubicBezTo>
                  <a:pt x="1044" y="5185"/>
                  <a:pt x="1056" y="5291"/>
                  <a:pt x="1056" y="5392"/>
                </a:cubicBezTo>
                <a:lnTo>
                  <a:pt x="1056" y="5980"/>
                </a:lnTo>
                <a:lnTo>
                  <a:pt x="904" y="5980"/>
                </a:lnTo>
                <a:lnTo>
                  <a:pt x="905" y="4873"/>
                </a:lnTo>
                <a:moveTo>
                  <a:pt x="1797" y="5980"/>
                </a:moveTo>
                <a:lnTo>
                  <a:pt x="1954" y="5980"/>
                </a:lnTo>
                <a:lnTo>
                  <a:pt x="1954" y="4873"/>
                </a:lnTo>
                <a:lnTo>
                  <a:pt x="1797" y="4873"/>
                </a:lnTo>
                <a:lnTo>
                  <a:pt x="1797" y="5980"/>
                </a:lnTo>
                <a:moveTo>
                  <a:pt x="2103" y="4873"/>
                </a:moveTo>
                <a:lnTo>
                  <a:pt x="2269" y="4873"/>
                </a:lnTo>
                <a:lnTo>
                  <a:pt x="2411" y="5448"/>
                </a:lnTo>
                <a:cubicBezTo>
                  <a:pt x="2431" y="5536"/>
                  <a:pt x="2457" y="5681"/>
                  <a:pt x="2472" y="5797"/>
                </a:cubicBezTo>
                <a:cubicBezTo>
                  <a:pt x="2489" y="5681"/>
                  <a:pt x="2514" y="5536"/>
                  <a:pt x="2539" y="5448"/>
                </a:cubicBezTo>
                <a:lnTo>
                  <a:pt x="2679" y="4873"/>
                </a:lnTo>
                <a:lnTo>
                  <a:pt x="2840" y="4873"/>
                </a:lnTo>
                <a:lnTo>
                  <a:pt x="2553" y="5980"/>
                </a:lnTo>
                <a:lnTo>
                  <a:pt x="2388" y="5980"/>
                </a:lnTo>
                <a:lnTo>
                  <a:pt x="2103" y="4873"/>
                </a:lnTo>
                <a:moveTo>
                  <a:pt x="2987" y="4873"/>
                </a:moveTo>
                <a:lnTo>
                  <a:pt x="3512" y="4873"/>
                </a:lnTo>
                <a:lnTo>
                  <a:pt x="3512" y="5005"/>
                </a:lnTo>
                <a:lnTo>
                  <a:pt x="3146" y="5005"/>
                </a:lnTo>
                <a:lnTo>
                  <a:pt x="3146" y="5345"/>
                </a:lnTo>
                <a:lnTo>
                  <a:pt x="3440" y="5345"/>
                </a:lnTo>
                <a:lnTo>
                  <a:pt x="3440" y="5476"/>
                </a:lnTo>
                <a:lnTo>
                  <a:pt x="3146" y="5476"/>
                </a:lnTo>
                <a:lnTo>
                  <a:pt x="3146" y="5848"/>
                </a:lnTo>
                <a:lnTo>
                  <a:pt x="3512" y="5848"/>
                </a:lnTo>
                <a:lnTo>
                  <a:pt x="3512" y="5980"/>
                </a:lnTo>
                <a:lnTo>
                  <a:pt x="2987" y="5980"/>
                </a:lnTo>
                <a:lnTo>
                  <a:pt x="2987" y="4873"/>
                </a:lnTo>
                <a:moveTo>
                  <a:pt x="5209" y="5980"/>
                </a:moveTo>
                <a:lnTo>
                  <a:pt x="5368" y="5980"/>
                </a:lnTo>
                <a:lnTo>
                  <a:pt x="5368" y="4873"/>
                </a:lnTo>
                <a:lnTo>
                  <a:pt x="5209" y="4873"/>
                </a:lnTo>
                <a:lnTo>
                  <a:pt x="5209" y="5980"/>
                </a:lnTo>
                <a:moveTo>
                  <a:pt x="0" y="3863"/>
                </a:moveTo>
                <a:cubicBezTo>
                  <a:pt x="0" y="3427"/>
                  <a:pt x="117" y="3290"/>
                  <a:pt x="409" y="3290"/>
                </a:cubicBezTo>
                <a:cubicBezTo>
                  <a:pt x="491" y="3290"/>
                  <a:pt x="581" y="3311"/>
                  <a:pt x="619" y="3334"/>
                </a:cubicBezTo>
                <a:lnTo>
                  <a:pt x="619" y="3479"/>
                </a:lnTo>
                <a:cubicBezTo>
                  <a:pt x="578" y="3455"/>
                  <a:pt x="496" y="3429"/>
                  <a:pt x="420" y="3429"/>
                </a:cubicBezTo>
                <a:cubicBezTo>
                  <a:pt x="235" y="3429"/>
                  <a:pt x="164" y="3497"/>
                  <a:pt x="164" y="3863"/>
                </a:cubicBezTo>
                <a:cubicBezTo>
                  <a:pt x="164" y="4226"/>
                  <a:pt x="213" y="4301"/>
                  <a:pt x="376" y="4301"/>
                </a:cubicBezTo>
                <a:cubicBezTo>
                  <a:pt x="427" y="4301"/>
                  <a:pt x="468" y="4295"/>
                  <a:pt x="498" y="4286"/>
                </a:cubicBezTo>
                <a:lnTo>
                  <a:pt x="498" y="3916"/>
                </a:lnTo>
                <a:lnTo>
                  <a:pt x="333" y="3916"/>
                </a:lnTo>
                <a:lnTo>
                  <a:pt x="333" y="3783"/>
                </a:lnTo>
                <a:lnTo>
                  <a:pt x="659" y="3783"/>
                </a:lnTo>
                <a:lnTo>
                  <a:pt x="659" y="4381"/>
                </a:lnTo>
                <a:cubicBezTo>
                  <a:pt x="626" y="4402"/>
                  <a:pt x="493" y="4438"/>
                  <a:pt x="377" y="4438"/>
                </a:cubicBezTo>
                <a:cubicBezTo>
                  <a:pt x="73" y="4438"/>
                  <a:pt x="0" y="4282"/>
                  <a:pt x="0" y="3863"/>
                </a:cubicBezTo>
                <a:moveTo>
                  <a:pt x="1734" y="3310"/>
                </a:moveTo>
                <a:lnTo>
                  <a:pt x="2259" y="3310"/>
                </a:lnTo>
                <a:lnTo>
                  <a:pt x="2259" y="3444"/>
                </a:lnTo>
                <a:lnTo>
                  <a:pt x="1893" y="3444"/>
                </a:lnTo>
                <a:lnTo>
                  <a:pt x="1893" y="3782"/>
                </a:lnTo>
                <a:lnTo>
                  <a:pt x="2188" y="3782"/>
                </a:lnTo>
                <a:lnTo>
                  <a:pt x="2188" y="3912"/>
                </a:lnTo>
                <a:lnTo>
                  <a:pt x="1893" y="3912"/>
                </a:lnTo>
                <a:lnTo>
                  <a:pt x="1893" y="4285"/>
                </a:lnTo>
                <a:lnTo>
                  <a:pt x="2259" y="4285"/>
                </a:lnTo>
                <a:lnTo>
                  <a:pt x="2259" y="4417"/>
                </a:lnTo>
                <a:lnTo>
                  <a:pt x="1734" y="4417"/>
                </a:lnTo>
                <a:lnTo>
                  <a:pt x="1734" y="3310"/>
                </a:lnTo>
                <a:moveTo>
                  <a:pt x="2443" y="3310"/>
                </a:moveTo>
                <a:lnTo>
                  <a:pt x="2626" y="3310"/>
                </a:lnTo>
                <a:lnTo>
                  <a:pt x="2980" y="4193"/>
                </a:lnTo>
                <a:cubicBezTo>
                  <a:pt x="2967" y="4102"/>
                  <a:pt x="2957" y="3997"/>
                  <a:pt x="2957" y="3898"/>
                </a:cubicBezTo>
                <a:lnTo>
                  <a:pt x="2957" y="3310"/>
                </a:lnTo>
                <a:lnTo>
                  <a:pt x="3109" y="3310"/>
                </a:lnTo>
                <a:lnTo>
                  <a:pt x="3109" y="4417"/>
                </a:lnTo>
                <a:lnTo>
                  <a:pt x="2926" y="4417"/>
                </a:lnTo>
                <a:lnTo>
                  <a:pt x="2568" y="3532"/>
                </a:lnTo>
                <a:cubicBezTo>
                  <a:pt x="2582" y="3622"/>
                  <a:pt x="2595" y="3729"/>
                  <a:pt x="2595" y="3829"/>
                </a:cubicBezTo>
                <a:lnTo>
                  <a:pt x="2595" y="4417"/>
                </a:lnTo>
                <a:lnTo>
                  <a:pt x="2443" y="4417"/>
                </a:lnTo>
                <a:lnTo>
                  <a:pt x="2443" y="3310"/>
                </a:lnTo>
                <a:moveTo>
                  <a:pt x="3255" y="3310"/>
                </a:moveTo>
                <a:lnTo>
                  <a:pt x="3899" y="3310"/>
                </a:lnTo>
                <a:lnTo>
                  <a:pt x="3899" y="3444"/>
                </a:lnTo>
                <a:lnTo>
                  <a:pt x="3656" y="3444"/>
                </a:lnTo>
                <a:lnTo>
                  <a:pt x="3656" y="4417"/>
                </a:lnTo>
                <a:lnTo>
                  <a:pt x="3497" y="4417"/>
                </a:lnTo>
                <a:lnTo>
                  <a:pt x="3497" y="3444"/>
                </a:lnTo>
                <a:lnTo>
                  <a:pt x="3255" y="3444"/>
                </a:lnTo>
                <a:lnTo>
                  <a:pt x="3255" y="3310"/>
                </a:lnTo>
                <a:moveTo>
                  <a:pt x="6535" y="5520"/>
                </a:moveTo>
                <a:lnTo>
                  <a:pt x="6227" y="4873"/>
                </a:lnTo>
                <a:lnTo>
                  <a:pt x="6401" y="4873"/>
                </a:lnTo>
                <a:lnTo>
                  <a:pt x="6535" y="5170"/>
                </a:lnTo>
                <a:cubicBezTo>
                  <a:pt x="6566" y="5242"/>
                  <a:pt x="6595" y="5319"/>
                  <a:pt x="6614" y="5387"/>
                </a:cubicBezTo>
                <a:cubicBezTo>
                  <a:pt x="6634" y="5319"/>
                  <a:pt x="6666" y="5242"/>
                  <a:pt x="6697" y="5170"/>
                </a:cubicBezTo>
                <a:lnTo>
                  <a:pt x="6830" y="4873"/>
                </a:lnTo>
                <a:lnTo>
                  <a:pt x="7000" y="4873"/>
                </a:lnTo>
                <a:lnTo>
                  <a:pt x="6694" y="5520"/>
                </a:lnTo>
                <a:lnTo>
                  <a:pt x="6694" y="5980"/>
                </a:lnTo>
                <a:lnTo>
                  <a:pt x="6535" y="5980"/>
                </a:lnTo>
                <a:lnTo>
                  <a:pt x="6535" y="5520"/>
                </a:lnTo>
                <a:moveTo>
                  <a:pt x="5521" y="4873"/>
                </a:moveTo>
                <a:lnTo>
                  <a:pt x="6164" y="4873"/>
                </a:lnTo>
                <a:lnTo>
                  <a:pt x="6164" y="5005"/>
                </a:lnTo>
                <a:lnTo>
                  <a:pt x="5921" y="5005"/>
                </a:lnTo>
                <a:lnTo>
                  <a:pt x="5921" y="5980"/>
                </a:lnTo>
                <a:lnTo>
                  <a:pt x="5762" y="5980"/>
                </a:lnTo>
                <a:lnTo>
                  <a:pt x="5762" y="5005"/>
                </a:lnTo>
                <a:lnTo>
                  <a:pt x="5521" y="5005"/>
                </a:lnTo>
                <a:lnTo>
                  <a:pt x="5521" y="4873"/>
                </a:lnTo>
                <a:close/>
              </a:path>
            </a:pathLst>
          </a:custGeom>
          <a:solidFill>
            <a:srgbClr val="1E64C8"/>
          </a:solidFill>
          <a:ln w="0">
            <a:noFill/>
          </a:ln>
        </p:spPr>
        <p:style>
          <a:lnRef idx="0">
            <a:scrgbClr r="0" g="0" b="0"/>
          </a:lnRef>
          <a:fillRef idx="0">
            <a:scrgbClr r="0" g="0" b="0"/>
          </a:fillRef>
          <a:effectRef idx="0">
            <a:scrgbClr r="0" g="0" b="0"/>
          </a:effectRef>
          <a:fontRef idx="minor"/>
        </p:style>
        <p:txBody>
          <a:bodyPr/>
          <a:lstStyle/>
          <a:p>
            <a:endParaRPr lang="en-US" dirty="0"/>
          </a:p>
        </p:txBody>
      </p:sp>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Extension to deuterium operation</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10</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251520" y="1131590"/>
            <a:ext cx="5194920" cy="3544427"/>
          </a:xfrm>
        </p:spPr>
        <p:txBody>
          <a:bodyPr>
            <a:normAutofit/>
          </a:bodyPr>
          <a:lstStyle/>
          <a:p>
            <a:r>
              <a:rPr lang="en-US" sz="1600" dirty="0"/>
              <a:t>Redesign and extension of gas injection system</a:t>
            </a:r>
          </a:p>
          <a:p>
            <a:pPr lvl="1"/>
            <a:r>
              <a:rPr lang="en-US" sz="1400" dirty="0"/>
              <a:t>Fulfilling safety requirements for explosive gases exploitation</a:t>
            </a:r>
          </a:p>
          <a:p>
            <a:pPr lvl="1"/>
            <a:r>
              <a:rPr lang="en-US" sz="1400" dirty="0"/>
              <a:t>Adding mass flow controller for deuterium (</a:t>
            </a:r>
            <a:r>
              <a:rPr lang="en-US" sz="1400" dirty="0" err="1"/>
              <a:t>Bronkhorst</a:t>
            </a:r>
            <a:r>
              <a:rPr lang="en-US" sz="1400" dirty="0"/>
              <a:t> EL-FLOW F-201CV is purchased)</a:t>
            </a:r>
          </a:p>
          <a:p>
            <a:pPr lvl="1"/>
            <a:r>
              <a:rPr lang="en-US" sz="1400" dirty="0"/>
              <a:t>Extension to fast pulsed gas injection (system equipment with fast piezo valve)</a:t>
            </a:r>
          </a:p>
          <a:p>
            <a:pPr lvl="1"/>
            <a:r>
              <a:rPr lang="en-US" sz="1400" dirty="0"/>
              <a:t>Additional conditions to be determined</a:t>
            </a:r>
          </a:p>
          <a:p>
            <a:r>
              <a:rPr lang="en-US" sz="1600" dirty="0"/>
              <a:t>Automatization of gas injection system</a:t>
            </a:r>
          </a:p>
          <a:p>
            <a:pPr lvl="1"/>
            <a:r>
              <a:rPr lang="en-US" sz="1400" dirty="0"/>
              <a:t>Replacement of all manual valve by electro pneumatic ones</a:t>
            </a:r>
          </a:p>
          <a:p>
            <a:pPr lvl="1"/>
            <a:r>
              <a:rPr lang="en-US" sz="1400" dirty="0"/>
              <a:t>Better pressure control in system lines</a:t>
            </a:r>
          </a:p>
          <a:p>
            <a:pPr lvl="1"/>
            <a:r>
              <a:rPr lang="en-US" sz="1400" dirty="0"/>
              <a:t>Full integration to control system</a:t>
            </a:r>
          </a:p>
        </p:txBody>
      </p:sp>
      <p:pic>
        <p:nvPicPr>
          <p:cNvPr id="3" name="Picture 2">
            <a:extLst>
              <a:ext uri="{FF2B5EF4-FFF2-40B4-BE49-F238E27FC236}">
                <a16:creationId xmlns:a16="http://schemas.microsoft.com/office/drawing/2014/main" id="{BEC25434-4640-0C41-879B-BB5E43ED4A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1600" r="55647" b="4561"/>
          <a:stretch/>
        </p:blipFill>
        <p:spPr>
          <a:xfrm>
            <a:off x="5724128" y="699542"/>
            <a:ext cx="2644254" cy="2157316"/>
          </a:xfrm>
          <a:prstGeom prst="rect">
            <a:avLst/>
          </a:prstGeom>
        </p:spPr>
      </p:pic>
      <p:sp>
        <p:nvSpPr>
          <p:cNvPr id="307" name="TextBox 306">
            <a:extLst>
              <a:ext uri="{FF2B5EF4-FFF2-40B4-BE49-F238E27FC236}">
                <a16:creationId xmlns:a16="http://schemas.microsoft.com/office/drawing/2014/main" id="{F083A3D2-D6C4-A542-BC29-332EF3E31F75}"/>
              </a:ext>
            </a:extLst>
          </p:cNvPr>
          <p:cNvSpPr txBox="1"/>
          <p:nvPr/>
        </p:nvSpPr>
        <p:spPr>
          <a:xfrm>
            <a:off x="5754979" y="2795268"/>
            <a:ext cx="2644254" cy="219291"/>
          </a:xfrm>
          <a:prstGeom prst="rect">
            <a:avLst/>
          </a:prstGeom>
          <a:noFill/>
        </p:spPr>
        <p:txBody>
          <a:bodyPr wrap="square" rtlCol="0">
            <a:spAutoFit/>
          </a:bodyPr>
          <a:lstStyle/>
          <a:p>
            <a:pPr algn="ctr"/>
            <a:r>
              <a:rPr lang="en-US" sz="825" dirty="0">
                <a:solidFill>
                  <a:schemeClr val="tx1">
                    <a:lumMod val="50000"/>
                    <a:lumOff val="50000"/>
                  </a:schemeClr>
                </a:solidFill>
              </a:rPr>
              <a:t>Current scheme of gas injection system</a:t>
            </a:r>
          </a:p>
        </p:txBody>
      </p:sp>
      <p:pic>
        <p:nvPicPr>
          <p:cNvPr id="308" name="Picture 307">
            <a:extLst>
              <a:ext uri="{FF2B5EF4-FFF2-40B4-BE49-F238E27FC236}">
                <a16:creationId xmlns:a16="http://schemas.microsoft.com/office/drawing/2014/main" id="{063BD168-E385-3C4C-A5FF-DC91D41B5F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9139" y="3191766"/>
            <a:ext cx="1971861" cy="1419740"/>
          </a:xfrm>
          <a:prstGeom prst="rect">
            <a:avLst/>
          </a:prstGeom>
        </p:spPr>
      </p:pic>
      <p:sp>
        <p:nvSpPr>
          <p:cNvPr id="309" name="TextBox 308">
            <a:extLst>
              <a:ext uri="{FF2B5EF4-FFF2-40B4-BE49-F238E27FC236}">
                <a16:creationId xmlns:a16="http://schemas.microsoft.com/office/drawing/2014/main" id="{0FD06EB7-8292-874A-8AAC-CA24A30BEDE6}"/>
              </a:ext>
            </a:extLst>
          </p:cNvPr>
          <p:cNvSpPr txBox="1"/>
          <p:nvPr/>
        </p:nvSpPr>
        <p:spPr>
          <a:xfrm>
            <a:off x="5662464" y="4676017"/>
            <a:ext cx="2644254" cy="219291"/>
          </a:xfrm>
          <a:prstGeom prst="rect">
            <a:avLst/>
          </a:prstGeom>
          <a:noFill/>
        </p:spPr>
        <p:txBody>
          <a:bodyPr wrap="square" rtlCol="0">
            <a:spAutoFit/>
          </a:bodyPr>
          <a:lstStyle/>
          <a:p>
            <a:pPr algn="ctr"/>
            <a:r>
              <a:rPr lang="en-US" sz="825" dirty="0">
                <a:solidFill>
                  <a:schemeClr val="tx1">
                    <a:lumMod val="50000"/>
                    <a:lumOff val="50000"/>
                  </a:schemeClr>
                </a:solidFill>
              </a:rPr>
              <a:t>Mass flow controller</a:t>
            </a:r>
          </a:p>
        </p:txBody>
      </p:sp>
    </p:spTree>
    <p:extLst>
      <p:ext uri="{BB962C8B-B14F-4D97-AF65-F5344CB8AC3E}">
        <p14:creationId xmlns:p14="http://schemas.microsoft.com/office/powerpoint/2010/main" val="2879950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Plasma heating system upgrades</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11</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367033" y="1272422"/>
            <a:ext cx="4753602" cy="3672408"/>
          </a:xfrm>
        </p:spPr>
        <p:txBody>
          <a:bodyPr>
            <a:normAutofit/>
          </a:bodyPr>
          <a:lstStyle/>
          <a:p>
            <a:r>
              <a:rPr lang="en-US" sz="1800" dirty="0"/>
              <a:t>ICRH system</a:t>
            </a:r>
          </a:p>
          <a:p>
            <a:pPr lvl="1"/>
            <a:r>
              <a:rPr lang="en-US" sz="1600" dirty="0"/>
              <a:t>New actively cooled RF power vacuum feedthroughs </a:t>
            </a:r>
          </a:p>
          <a:p>
            <a:pPr lvl="1"/>
            <a:r>
              <a:rPr lang="en-US" sz="1600" dirty="0"/>
              <a:t>Temperature control of feeding line components</a:t>
            </a:r>
          </a:p>
          <a:p>
            <a:pPr lvl="1"/>
            <a:r>
              <a:rPr lang="en-US" sz="1600" dirty="0"/>
              <a:t>Extension to quasi-continuous operation</a:t>
            </a:r>
          </a:p>
          <a:p>
            <a:r>
              <a:rPr lang="en-US" sz="1800" dirty="0"/>
              <a:t>ECRH system</a:t>
            </a:r>
          </a:p>
          <a:p>
            <a:pPr lvl="1"/>
            <a:r>
              <a:rPr lang="en-US" sz="1600" dirty="0"/>
              <a:t>Integration of additional 2 kW magnetron (increase of total power to 8 kW)</a:t>
            </a:r>
          </a:p>
          <a:p>
            <a:pPr lvl="1"/>
            <a:r>
              <a:rPr lang="en-US" sz="1600" dirty="0"/>
              <a:t>Tangential wave launcher</a:t>
            </a:r>
          </a:p>
          <a:p>
            <a:pPr lvl="1"/>
            <a:r>
              <a:rPr lang="en-US" sz="1600" dirty="0"/>
              <a:t>Possible launching automatization</a:t>
            </a:r>
          </a:p>
        </p:txBody>
      </p:sp>
      <p:pic>
        <p:nvPicPr>
          <p:cNvPr id="3" name="Picture 2">
            <a:extLst>
              <a:ext uri="{FF2B5EF4-FFF2-40B4-BE49-F238E27FC236}">
                <a16:creationId xmlns:a16="http://schemas.microsoft.com/office/drawing/2014/main" id="{9935C608-2673-CE43-BF9B-BE040E0D8C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8861" y="555526"/>
            <a:ext cx="2265475" cy="2088232"/>
          </a:xfrm>
          <a:prstGeom prst="rect">
            <a:avLst/>
          </a:prstGeom>
        </p:spPr>
      </p:pic>
      <p:cxnSp>
        <p:nvCxnSpPr>
          <p:cNvPr id="7" name="Straight Arrow Connector 6">
            <a:extLst>
              <a:ext uri="{FF2B5EF4-FFF2-40B4-BE49-F238E27FC236}">
                <a16:creationId xmlns:a16="http://schemas.microsoft.com/office/drawing/2014/main" id="{D39924BB-DDA0-3B42-8E2C-5B8F435AA24D}"/>
              </a:ext>
            </a:extLst>
          </p:cNvPr>
          <p:cNvCxnSpPr>
            <a:cxnSpLocks/>
          </p:cNvCxnSpPr>
          <p:nvPr/>
        </p:nvCxnSpPr>
        <p:spPr>
          <a:xfrm flipH="1">
            <a:off x="7380312" y="1274724"/>
            <a:ext cx="748688" cy="6348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84FBC17-C1DC-AF4B-95FA-B276044335B0}"/>
              </a:ext>
            </a:extLst>
          </p:cNvPr>
          <p:cNvCxnSpPr>
            <a:cxnSpLocks/>
          </p:cNvCxnSpPr>
          <p:nvPr/>
        </p:nvCxnSpPr>
        <p:spPr>
          <a:xfrm flipH="1" flipV="1">
            <a:off x="7020272" y="1139446"/>
            <a:ext cx="1108728" cy="910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9AFF43F-AB07-BA4D-BD5B-1505541CDD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6748" y="2894751"/>
            <a:ext cx="1885826" cy="1925708"/>
          </a:xfrm>
          <a:prstGeom prst="rect">
            <a:avLst/>
          </a:prstGeom>
        </p:spPr>
      </p:pic>
      <p:cxnSp>
        <p:nvCxnSpPr>
          <p:cNvPr id="13" name="Straight Arrow Connector 12">
            <a:extLst>
              <a:ext uri="{FF2B5EF4-FFF2-40B4-BE49-F238E27FC236}">
                <a16:creationId xmlns:a16="http://schemas.microsoft.com/office/drawing/2014/main" id="{E8882964-056C-9244-902B-22D97E2C5B37}"/>
              </a:ext>
            </a:extLst>
          </p:cNvPr>
          <p:cNvCxnSpPr>
            <a:cxnSpLocks/>
          </p:cNvCxnSpPr>
          <p:nvPr/>
        </p:nvCxnSpPr>
        <p:spPr>
          <a:xfrm flipH="1">
            <a:off x="6444208" y="3147814"/>
            <a:ext cx="936104" cy="861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C60B51A-3CAF-B942-B23E-F14A438B9144}"/>
              </a:ext>
            </a:extLst>
          </p:cNvPr>
          <p:cNvCxnSpPr>
            <a:cxnSpLocks/>
          </p:cNvCxnSpPr>
          <p:nvPr/>
        </p:nvCxnSpPr>
        <p:spPr>
          <a:xfrm flipH="1">
            <a:off x="7750573" y="4587974"/>
            <a:ext cx="250427" cy="191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070CF1C-2C21-F64F-B03C-859693F2FC0E}"/>
              </a:ext>
            </a:extLst>
          </p:cNvPr>
          <p:cNvSpPr txBox="1"/>
          <p:nvPr/>
        </p:nvSpPr>
        <p:spPr>
          <a:xfrm>
            <a:off x="7276812" y="2932370"/>
            <a:ext cx="1197947" cy="430887"/>
          </a:xfrm>
          <a:prstGeom prst="rect">
            <a:avLst/>
          </a:prstGeom>
          <a:noFill/>
        </p:spPr>
        <p:txBody>
          <a:bodyPr wrap="square" rtlCol="0">
            <a:spAutoFit/>
          </a:bodyPr>
          <a:lstStyle/>
          <a:p>
            <a:pPr algn="ctr"/>
            <a:r>
              <a:rPr lang="en-US" sz="1100" dirty="0"/>
              <a:t>Current ECRH launching port</a:t>
            </a:r>
          </a:p>
        </p:txBody>
      </p:sp>
      <p:sp>
        <p:nvSpPr>
          <p:cNvPr id="16" name="TextBox 15">
            <a:extLst>
              <a:ext uri="{FF2B5EF4-FFF2-40B4-BE49-F238E27FC236}">
                <a16:creationId xmlns:a16="http://schemas.microsoft.com/office/drawing/2014/main" id="{E2F5A07F-AF88-1F44-8312-5ABB711646B9}"/>
              </a:ext>
            </a:extLst>
          </p:cNvPr>
          <p:cNvSpPr txBox="1"/>
          <p:nvPr/>
        </p:nvSpPr>
        <p:spPr>
          <a:xfrm>
            <a:off x="7750573" y="4264530"/>
            <a:ext cx="1197947" cy="600164"/>
          </a:xfrm>
          <a:prstGeom prst="rect">
            <a:avLst/>
          </a:prstGeom>
          <a:noFill/>
        </p:spPr>
        <p:txBody>
          <a:bodyPr wrap="square" rtlCol="0">
            <a:spAutoFit/>
          </a:bodyPr>
          <a:lstStyle/>
          <a:p>
            <a:pPr algn="ctr"/>
            <a:r>
              <a:rPr lang="en-US" sz="1100" dirty="0"/>
              <a:t>Port for tangential launching</a:t>
            </a:r>
          </a:p>
        </p:txBody>
      </p:sp>
      <p:sp>
        <p:nvSpPr>
          <p:cNvPr id="17" name="TextBox 16">
            <a:extLst>
              <a:ext uri="{FF2B5EF4-FFF2-40B4-BE49-F238E27FC236}">
                <a16:creationId xmlns:a16="http://schemas.microsoft.com/office/drawing/2014/main" id="{09412CAC-95BE-A14B-A55C-1F9223AB9BC5}"/>
              </a:ext>
            </a:extLst>
          </p:cNvPr>
          <p:cNvSpPr txBox="1"/>
          <p:nvPr/>
        </p:nvSpPr>
        <p:spPr>
          <a:xfrm>
            <a:off x="8001000" y="932471"/>
            <a:ext cx="988768" cy="600164"/>
          </a:xfrm>
          <a:prstGeom prst="rect">
            <a:avLst/>
          </a:prstGeom>
          <a:noFill/>
        </p:spPr>
        <p:txBody>
          <a:bodyPr wrap="square" rtlCol="0">
            <a:spAutoFit/>
          </a:bodyPr>
          <a:lstStyle/>
          <a:p>
            <a:pPr algn="ctr"/>
            <a:r>
              <a:rPr lang="en-US" sz="1100" dirty="0"/>
              <a:t>Power vacuum feedthroughs</a:t>
            </a:r>
          </a:p>
        </p:txBody>
      </p:sp>
      <p:sp>
        <p:nvSpPr>
          <p:cNvPr id="22" name="TextBox 21">
            <a:extLst>
              <a:ext uri="{FF2B5EF4-FFF2-40B4-BE49-F238E27FC236}">
                <a16:creationId xmlns:a16="http://schemas.microsoft.com/office/drawing/2014/main" id="{098A666B-791D-7248-983E-4944988B4B55}"/>
              </a:ext>
            </a:extLst>
          </p:cNvPr>
          <p:cNvSpPr txBox="1"/>
          <p:nvPr/>
        </p:nvSpPr>
        <p:spPr>
          <a:xfrm>
            <a:off x="6516216" y="2759420"/>
            <a:ext cx="1342862" cy="244378"/>
          </a:xfrm>
          <a:prstGeom prst="rect">
            <a:avLst/>
          </a:prstGeom>
          <a:noFill/>
          <a:ln w="0">
            <a:noFill/>
          </a:ln>
        </p:spPr>
        <p:txBody>
          <a:bodyPr lIns="90000" tIns="45000" rIns="90000" bIns="45000" anchor="t">
            <a:noAutofit/>
          </a:bodyPr>
          <a:lstStyle/>
          <a:p>
            <a:pPr algn="ctr"/>
            <a:r>
              <a:rPr lang="en-US" sz="825" dirty="0">
                <a:solidFill>
                  <a:schemeClr val="tx1">
                    <a:lumMod val="50000"/>
                    <a:lumOff val="50000"/>
                  </a:schemeClr>
                </a:solidFill>
              </a:rPr>
              <a:t>ICRH system scheme</a:t>
            </a:r>
            <a:endParaRPr lang="uk-UA" sz="825" dirty="0">
              <a:solidFill>
                <a:schemeClr val="tx1">
                  <a:lumMod val="50000"/>
                  <a:lumOff val="50000"/>
                </a:schemeClr>
              </a:solidFill>
            </a:endParaRPr>
          </a:p>
        </p:txBody>
      </p:sp>
      <p:sp>
        <p:nvSpPr>
          <p:cNvPr id="23" name="TextBox 22">
            <a:extLst>
              <a:ext uri="{FF2B5EF4-FFF2-40B4-BE49-F238E27FC236}">
                <a16:creationId xmlns:a16="http://schemas.microsoft.com/office/drawing/2014/main" id="{67905970-6403-6A4C-8D41-CA2FFD3809F8}"/>
              </a:ext>
            </a:extLst>
          </p:cNvPr>
          <p:cNvSpPr txBox="1"/>
          <p:nvPr/>
        </p:nvSpPr>
        <p:spPr>
          <a:xfrm>
            <a:off x="6471254" y="4765102"/>
            <a:ext cx="1342862" cy="244378"/>
          </a:xfrm>
          <a:prstGeom prst="rect">
            <a:avLst/>
          </a:prstGeom>
          <a:noFill/>
          <a:ln w="0">
            <a:noFill/>
          </a:ln>
        </p:spPr>
        <p:txBody>
          <a:bodyPr lIns="90000" tIns="45000" rIns="90000" bIns="45000" anchor="t">
            <a:noAutofit/>
          </a:bodyPr>
          <a:lstStyle/>
          <a:p>
            <a:pPr algn="ctr"/>
            <a:r>
              <a:rPr lang="en-US" sz="825" dirty="0">
                <a:solidFill>
                  <a:schemeClr val="tx1">
                    <a:lumMod val="50000"/>
                    <a:lumOff val="50000"/>
                  </a:schemeClr>
                </a:solidFill>
              </a:rPr>
              <a:t>TOMAS vessel drawing</a:t>
            </a:r>
            <a:endParaRPr lang="uk-UA" sz="825" dirty="0">
              <a:solidFill>
                <a:schemeClr val="tx1">
                  <a:lumMod val="50000"/>
                  <a:lumOff val="50000"/>
                </a:schemeClr>
              </a:solidFill>
            </a:endParaRPr>
          </a:p>
        </p:txBody>
      </p:sp>
    </p:spTree>
    <p:extLst>
      <p:ext uri="{BB962C8B-B14F-4D97-AF65-F5344CB8AC3E}">
        <p14:creationId xmlns:p14="http://schemas.microsoft.com/office/powerpoint/2010/main" val="361289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a:xfrm>
            <a:off x="457200" y="57150"/>
            <a:ext cx="7543800" cy="342900"/>
          </a:xfrm>
        </p:spPr>
        <p:txBody>
          <a:bodyPr/>
          <a:lstStyle/>
          <a:p>
            <a:r>
              <a:rPr lang="en-US" dirty="0"/>
              <a:t>In-situ sample analysis</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12</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131705" y="745797"/>
            <a:ext cx="5952463" cy="1816662"/>
          </a:xfrm>
        </p:spPr>
        <p:txBody>
          <a:bodyPr>
            <a:normAutofit/>
          </a:bodyPr>
          <a:lstStyle/>
          <a:p>
            <a:r>
              <a:rPr lang="en-US" sz="1800" dirty="0"/>
              <a:t>Preparation to LIBS [1] and LID QMS [2] installation</a:t>
            </a:r>
          </a:p>
          <a:p>
            <a:pPr lvl="1"/>
            <a:r>
              <a:rPr lang="en-US" sz="1600" dirty="0"/>
              <a:t>Consultation with experts</a:t>
            </a:r>
          </a:p>
          <a:p>
            <a:pPr lvl="1"/>
            <a:r>
              <a:rPr lang="en-US" sz="1600" dirty="0"/>
              <a:t>Adaptation of laser-detector geometry </a:t>
            </a:r>
          </a:p>
          <a:p>
            <a:pPr lvl="1"/>
            <a:r>
              <a:rPr lang="en-US" sz="1600" dirty="0"/>
              <a:t>Design and assembly of support structures for fiber optics</a:t>
            </a:r>
          </a:p>
          <a:p>
            <a:pPr lvl="1"/>
            <a:r>
              <a:rPr lang="en-US" sz="1600" dirty="0"/>
              <a:t>Selection of optical elements</a:t>
            </a:r>
          </a:p>
        </p:txBody>
      </p:sp>
      <p:pic>
        <p:nvPicPr>
          <p:cNvPr id="3" name="Picture 2">
            <a:extLst>
              <a:ext uri="{FF2B5EF4-FFF2-40B4-BE49-F238E27FC236}">
                <a16:creationId xmlns:a16="http://schemas.microsoft.com/office/drawing/2014/main" id="{60185C9B-A7C2-814D-A9EA-06B55E69DD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7712" y="3144694"/>
            <a:ext cx="2233288" cy="1490706"/>
          </a:xfrm>
          <a:prstGeom prst="rect">
            <a:avLst/>
          </a:prstGeom>
        </p:spPr>
      </p:pic>
      <p:pic>
        <p:nvPicPr>
          <p:cNvPr id="6" name="Picture 5">
            <a:extLst>
              <a:ext uri="{FF2B5EF4-FFF2-40B4-BE49-F238E27FC236}">
                <a16:creationId xmlns:a16="http://schemas.microsoft.com/office/drawing/2014/main" id="{FDF5D201-8BD8-EE47-953E-B56D5B8AC2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5266" y="2571750"/>
            <a:ext cx="3940750" cy="2160240"/>
          </a:xfrm>
          <a:prstGeom prst="rect">
            <a:avLst/>
          </a:prstGeom>
        </p:spPr>
      </p:pic>
      <p:sp>
        <p:nvSpPr>
          <p:cNvPr id="7" name="Rectangle 6">
            <a:extLst>
              <a:ext uri="{FF2B5EF4-FFF2-40B4-BE49-F238E27FC236}">
                <a16:creationId xmlns:a16="http://schemas.microsoft.com/office/drawing/2014/main" id="{69F21982-01BF-184B-A259-8C4443FBDC53}"/>
              </a:ext>
            </a:extLst>
          </p:cNvPr>
          <p:cNvSpPr/>
          <p:nvPr/>
        </p:nvSpPr>
        <p:spPr>
          <a:xfrm>
            <a:off x="237981" y="4794706"/>
            <a:ext cx="4266526" cy="369332"/>
          </a:xfrm>
          <a:prstGeom prst="rect">
            <a:avLst/>
          </a:prstGeom>
        </p:spPr>
        <p:txBody>
          <a:bodyPr wrap="square">
            <a:spAutoFit/>
          </a:bodyPr>
          <a:lstStyle/>
          <a:p>
            <a:r>
              <a:rPr lang="en-US" sz="900" dirty="0">
                <a:solidFill>
                  <a:prstClr val="black"/>
                </a:solidFill>
                <a:latin typeface="Helvetica" pitchFamily="2" charset="0"/>
              </a:rPr>
              <a:t>[1] X. Jiang et al., Fusion Engineering and Design 146 (2019) 96–99</a:t>
            </a:r>
          </a:p>
          <a:p>
            <a:r>
              <a:rPr lang="en-US" sz="900" dirty="0">
                <a:solidFill>
                  <a:prstClr val="black"/>
                </a:solidFill>
                <a:latin typeface="Helvetica" pitchFamily="2" charset="0"/>
              </a:rPr>
              <a:t>[2] M. </a:t>
            </a:r>
            <a:r>
              <a:rPr lang="en-US" sz="900" dirty="0" err="1">
                <a:solidFill>
                  <a:prstClr val="black"/>
                </a:solidFill>
                <a:latin typeface="Helvetica" pitchFamily="2" charset="0"/>
              </a:rPr>
              <a:t>Zlobinski</a:t>
            </a:r>
            <a:r>
              <a:rPr lang="en-US" sz="900" dirty="0">
                <a:solidFill>
                  <a:prstClr val="black"/>
                </a:solidFill>
                <a:latin typeface="Helvetica" pitchFamily="2" charset="0"/>
              </a:rPr>
              <a:t>, et al. Fusion Engineering and Design 146 (2019) 1176–1180 </a:t>
            </a:r>
          </a:p>
        </p:txBody>
      </p:sp>
      <p:cxnSp>
        <p:nvCxnSpPr>
          <p:cNvPr id="9" name="Straight Arrow Connector 8">
            <a:extLst>
              <a:ext uri="{FF2B5EF4-FFF2-40B4-BE49-F238E27FC236}">
                <a16:creationId xmlns:a16="http://schemas.microsoft.com/office/drawing/2014/main" id="{4DAB29EB-04F1-C549-8DF6-4BF5CA7BE5B5}"/>
              </a:ext>
            </a:extLst>
          </p:cNvPr>
          <p:cNvCxnSpPr>
            <a:cxnSpLocks/>
          </p:cNvCxnSpPr>
          <p:nvPr/>
        </p:nvCxnSpPr>
        <p:spPr>
          <a:xfrm>
            <a:off x="1948396" y="3147814"/>
            <a:ext cx="1008112" cy="72008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F6B84BC-7704-3440-B984-6F9EE0D3CA81}"/>
              </a:ext>
            </a:extLst>
          </p:cNvPr>
          <p:cNvSpPr txBox="1"/>
          <p:nvPr/>
        </p:nvSpPr>
        <p:spPr>
          <a:xfrm>
            <a:off x="1273347" y="2863442"/>
            <a:ext cx="1008112" cy="369332"/>
          </a:xfrm>
          <a:prstGeom prst="rect">
            <a:avLst/>
          </a:prstGeom>
          <a:noFill/>
        </p:spPr>
        <p:txBody>
          <a:bodyPr wrap="square" rtlCol="0">
            <a:spAutoFit/>
          </a:bodyPr>
          <a:lstStyle/>
          <a:p>
            <a:pPr algn="ctr"/>
            <a:r>
              <a:rPr lang="en-US" b="1" dirty="0"/>
              <a:t>PSI-2</a:t>
            </a:r>
          </a:p>
        </p:txBody>
      </p:sp>
      <p:cxnSp>
        <p:nvCxnSpPr>
          <p:cNvPr id="13" name="Straight Arrow Connector 12">
            <a:extLst>
              <a:ext uri="{FF2B5EF4-FFF2-40B4-BE49-F238E27FC236}">
                <a16:creationId xmlns:a16="http://schemas.microsoft.com/office/drawing/2014/main" id="{12088169-4394-4942-87A0-B082C7215CB8}"/>
              </a:ext>
            </a:extLst>
          </p:cNvPr>
          <p:cNvCxnSpPr>
            <a:cxnSpLocks/>
          </p:cNvCxnSpPr>
          <p:nvPr/>
        </p:nvCxnSpPr>
        <p:spPr>
          <a:xfrm flipH="1">
            <a:off x="7164288" y="3144694"/>
            <a:ext cx="216024" cy="1782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5E2EE42-C6ED-4443-A819-C49C71A249AD}"/>
              </a:ext>
            </a:extLst>
          </p:cNvPr>
          <p:cNvSpPr txBox="1"/>
          <p:nvPr/>
        </p:nvSpPr>
        <p:spPr>
          <a:xfrm>
            <a:off x="8017284" y="3467287"/>
            <a:ext cx="988768" cy="430887"/>
          </a:xfrm>
          <a:prstGeom prst="rect">
            <a:avLst/>
          </a:prstGeom>
          <a:noFill/>
        </p:spPr>
        <p:txBody>
          <a:bodyPr wrap="square" rtlCol="0">
            <a:spAutoFit/>
          </a:bodyPr>
          <a:lstStyle/>
          <a:p>
            <a:pPr algn="ctr"/>
            <a:r>
              <a:rPr lang="en-US" sz="1100" dirty="0"/>
              <a:t>Sample manipulator</a:t>
            </a:r>
          </a:p>
        </p:txBody>
      </p:sp>
      <p:sp>
        <p:nvSpPr>
          <p:cNvPr id="15" name="TextBox 14">
            <a:extLst>
              <a:ext uri="{FF2B5EF4-FFF2-40B4-BE49-F238E27FC236}">
                <a16:creationId xmlns:a16="http://schemas.microsoft.com/office/drawing/2014/main" id="{40A8DD94-85F2-6E44-A023-B6617F12C3A7}"/>
              </a:ext>
            </a:extLst>
          </p:cNvPr>
          <p:cNvSpPr txBox="1"/>
          <p:nvPr/>
        </p:nvSpPr>
        <p:spPr>
          <a:xfrm>
            <a:off x="7341278" y="2787774"/>
            <a:ext cx="988768" cy="430887"/>
          </a:xfrm>
          <a:prstGeom prst="rect">
            <a:avLst/>
          </a:prstGeom>
          <a:noFill/>
        </p:spPr>
        <p:txBody>
          <a:bodyPr wrap="square" rtlCol="0">
            <a:spAutoFit/>
          </a:bodyPr>
          <a:lstStyle/>
          <a:p>
            <a:pPr algn="ctr"/>
            <a:r>
              <a:rPr lang="en-US" sz="1100" dirty="0"/>
              <a:t>Potential ports for LIBS</a:t>
            </a:r>
          </a:p>
        </p:txBody>
      </p:sp>
      <p:cxnSp>
        <p:nvCxnSpPr>
          <p:cNvPr id="19" name="Straight Arrow Connector 18">
            <a:extLst>
              <a:ext uri="{FF2B5EF4-FFF2-40B4-BE49-F238E27FC236}">
                <a16:creationId xmlns:a16="http://schemas.microsoft.com/office/drawing/2014/main" id="{1643BA62-24C2-144B-AB89-91AB27DF53DE}"/>
              </a:ext>
            </a:extLst>
          </p:cNvPr>
          <p:cNvCxnSpPr>
            <a:cxnSpLocks/>
          </p:cNvCxnSpPr>
          <p:nvPr/>
        </p:nvCxnSpPr>
        <p:spPr>
          <a:xfrm flipH="1">
            <a:off x="6527571" y="3144694"/>
            <a:ext cx="813707" cy="1191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F814056-91B3-974F-92A7-414D66B522E0}"/>
              </a:ext>
            </a:extLst>
          </p:cNvPr>
          <p:cNvCxnSpPr>
            <a:cxnSpLocks/>
            <a:stCxn id="14" idx="1"/>
          </p:cNvCxnSpPr>
          <p:nvPr/>
        </p:nvCxnSpPr>
        <p:spPr>
          <a:xfrm flipH="1">
            <a:off x="7069744" y="3682731"/>
            <a:ext cx="947540" cy="1261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AD0E09F-B855-1A40-BF9A-523E35ED3A59}"/>
              </a:ext>
            </a:extLst>
          </p:cNvPr>
          <p:cNvSpPr txBox="1"/>
          <p:nvPr/>
        </p:nvSpPr>
        <p:spPr>
          <a:xfrm>
            <a:off x="6212925" y="4653698"/>
            <a:ext cx="1342862" cy="244378"/>
          </a:xfrm>
          <a:prstGeom prst="rect">
            <a:avLst/>
          </a:prstGeom>
          <a:noFill/>
          <a:ln w="0">
            <a:noFill/>
          </a:ln>
        </p:spPr>
        <p:txBody>
          <a:bodyPr lIns="90000" tIns="45000" rIns="90000" bIns="45000" anchor="t">
            <a:noAutofit/>
          </a:bodyPr>
          <a:lstStyle/>
          <a:p>
            <a:pPr algn="ctr"/>
            <a:r>
              <a:rPr lang="en-US" sz="825" dirty="0">
                <a:solidFill>
                  <a:schemeClr val="tx1">
                    <a:lumMod val="50000"/>
                    <a:lumOff val="50000"/>
                  </a:schemeClr>
                </a:solidFill>
              </a:rPr>
              <a:t>TOMAS vessel drawing</a:t>
            </a:r>
            <a:endParaRPr lang="uk-UA" sz="825" dirty="0">
              <a:solidFill>
                <a:schemeClr val="tx1">
                  <a:lumMod val="50000"/>
                  <a:lumOff val="50000"/>
                </a:schemeClr>
              </a:solidFill>
            </a:endParaRPr>
          </a:p>
        </p:txBody>
      </p:sp>
      <p:sp>
        <p:nvSpPr>
          <p:cNvPr id="25" name="TextBox 24">
            <a:extLst>
              <a:ext uri="{FF2B5EF4-FFF2-40B4-BE49-F238E27FC236}">
                <a16:creationId xmlns:a16="http://schemas.microsoft.com/office/drawing/2014/main" id="{7F22803B-475D-C24F-AF28-9D17B45ED1EB}"/>
              </a:ext>
            </a:extLst>
          </p:cNvPr>
          <p:cNvSpPr txBox="1"/>
          <p:nvPr/>
        </p:nvSpPr>
        <p:spPr>
          <a:xfrm>
            <a:off x="5971294" y="2552545"/>
            <a:ext cx="2385988" cy="226080"/>
          </a:xfrm>
          <a:prstGeom prst="rect">
            <a:avLst/>
          </a:prstGeom>
          <a:noFill/>
          <a:ln w="0">
            <a:noFill/>
          </a:ln>
        </p:spPr>
        <p:txBody>
          <a:bodyPr lIns="90000" tIns="45000" rIns="90000" bIns="45000" anchor="t">
            <a:noAutofit/>
          </a:bodyPr>
          <a:lstStyle/>
          <a:p>
            <a:pPr algn="ctr"/>
            <a:r>
              <a:rPr lang="en-US" sz="825" dirty="0">
                <a:solidFill>
                  <a:schemeClr val="tx1">
                    <a:lumMod val="50000"/>
                    <a:lumOff val="50000"/>
                  </a:schemeClr>
                </a:solidFill>
              </a:rPr>
              <a:t>Experimental setup of LIBS on PSI-2 [1]. </a:t>
            </a:r>
            <a:endParaRPr lang="uk-UA" sz="825" dirty="0">
              <a:solidFill>
                <a:schemeClr val="tx1">
                  <a:lumMod val="50000"/>
                  <a:lumOff val="50000"/>
                </a:schemeClr>
              </a:solidFill>
            </a:endParaRPr>
          </a:p>
        </p:txBody>
      </p:sp>
      <p:pic>
        <p:nvPicPr>
          <p:cNvPr id="26" name="Picture 25">
            <a:extLst>
              <a:ext uri="{FF2B5EF4-FFF2-40B4-BE49-F238E27FC236}">
                <a16:creationId xmlns:a16="http://schemas.microsoft.com/office/drawing/2014/main" id="{51E40765-930B-B347-86FF-B7D21088DF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4168" y="576988"/>
            <a:ext cx="2085948" cy="1922754"/>
          </a:xfrm>
          <a:prstGeom prst="rect">
            <a:avLst/>
          </a:prstGeom>
        </p:spPr>
      </p:pic>
    </p:spTree>
    <p:extLst>
      <p:ext uri="{BB962C8B-B14F-4D97-AF65-F5344CB8AC3E}">
        <p14:creationId xmlns:p14="http://schemas.microsoft.com/office/powerpoint/2010/main" val="27693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Safety and control</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13</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457200" y="1059582"/>
            <a:ext cx="4762872" cy="3672408"/>
          </a:xfrm>
        </p:spPr>
        <p:txBody>
          <a:bodyPr>
            <a:normAutofit fontScale="92500"/>
          </a:bodyPr>
          <a:lstStyle/>
          <a:p>
            <a:r>
              <a:rPr lang="en-US" sz="1800" dirty="0"/>
              <a:t>New elements integration into Control System</a:t>
            </a:r>
          </a:p>
          <a:p>
            <a:pPr lvl="1"/>
            <a:r>
              <a:rPr lang="en-US" sz="1600" dirty="0"/>
              <a:t>Magnetic field system</a:t>
            </a:r>
          </a:p>
          <a:p>
            <a:pPr lvl="1"/>
            <a:r>
              <a:rPr lang="en-US" sz="1600" dirty="0"/>
              <a:t>ECRH system</a:t>
            </a:r>
          </a:p>
          <a:p>
            <a:pPr lvl="1"/>
            <a:r>
              <a:rPr lang="en-US" sz="1600" dirty="0"/>
              <a:t>Sample load-lock system + implementation control sample exposure temperature control</a:t>
            </a:r>
          </a:p>
          <a:p>
            <a:pPr lvl="1"/>
            <a:r>
              <a:rPr lang="en-US" sz="1600" dirty="0"/>
              <a:t>Gas injection system</a:t>
            </a:r>
          </a:p>
          <a:p>
            <a:r>
              <a:rPr lang="en-US" sz="1800" dirty="0"/>
              <a:t>Safety improvement</a:t>
            </a:r>
          </a:p>
          <a:p>
            <a:pPr lvl="1"/>
            <a:r>
              <a:rPr lang="en-US" sz="1600" dirty="0"/>
              <a:t>Safety fence and maintenance stage</a:t>
            </a:r>
          </a:p>
          <a:p>
            <a:pPr lvl="1"/>
            <a:r>
              <a:rPr lang="en-US" sz="1600" dirty="0"/>
              <a:t>Explosive gas exhaust control</a:t>
            </a:r>
          </a:p>
          <a:p>
            <a:pPr lvl="1"/>
            <a:r>
              <a:rPr lang="en-US" sz="1600" dirty="0"/>
              <a:t>Stray radiation protection</a:t>
            </a:r>
          </a:p>
          <a:p>
            <a:r>
              <a:rPr lang="en-US" sz="1800" dirty="0"/>
              <a:t>Reduction of cooling water consumption and electricity</a:t>
            </a:r>
          </a:p>
        </p:txBody>
      </p:sp>
      <p:pic>
        <p:nvPicPr>
          <p:cNvPr id="6" name="Picture 5">
            <a:extLst>
              <a:ext uri="{FF2B5EF4-FFF2-40B4-BE49-F238E27FC236}">
                <a16:creationId xmlns:a16="http://schemas.microsoft.com/office/drawing/2014/main" id="{F4455D58-2438-7E41-81A6-E94423806B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088" y="2571750"/>
            <a:ext cx="3624816" cy="2067928"/>
          </a:xfrm>
          <a:prstGeom prst="rect">
            <a:avLst/>
          </a:prstGeom>
        </p:spPr>
      </p:pic>
      <p:pic>
        <p:nvPicPr>
          <p:cNvPr id="8" name="Picture 7">
            <a:extLst>
              <a:ext uri="{FF2B5EF4-FFF2-40B4-BE49-F238E27FC236}">
                <a16:creationId xmlns:a16="http://schemas.microsoft.com/office/drawing/2014/main" id="{BF578689-59F5-3743-8731-071DF9AA1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69867" y="598796"/>
            <a:ext cx="2869242" cy="1777697"/>
          </a:xfrm>
          <a:prstGeom prst="rect">
            <a:avLst/>
          </a:prstGeom>
        </p:spPr>
      </p:pic>
      <p:sp>
        <p:nvSpPr>
          <p:cNvPr id="7" name="TextBox 6">
            <a:extLst>
              <a:ext uri="{FF2B5EF4-FFF2-40B4-BE49-F238E27FC236}">
                <a16:creationId xmlns:a16="http://schemas.microsoft.com/office/drawing/2014/main" id="{6E1EFB39-CCDB-9046-9874-76CD4E11F142}"/>
              </a:ext>
            </a:extLst>
          </p:cNvPr>
          <p:cNvSpPr txBox="1"/>
          <p:nvPr/>
        </p:nvSpPr>
        <p:spPr>
          <a:xfrm>
            <a:off x="5367421" y="2410111"/>
            <a:ext cx="3474133" cy="244378"/>
          </a:xfrm>
          <a:prstGeom prst="rect">
            <a:avLst/>
          </a:prstGeom>
          <a:noFill/>
          <a:ln w="0">
            <a:noFill/>
          </a:ln>
        </p:spPr>
        <p:txBody>
          <a:bodyPr lIns="90000" tIns="45000" rIns="90000" bIns="45000" anchor="t">
            <a:noAutofit/>
          </a:bodyPr>
          <a:lstStyle/>
          <a:p>
            <a:pPr algn="ctr"/>
            <a:r>
              <a:rPr lang="en-US" sz="825" dirty="0">
                <a:solidFill>
                  <a:schemeClr val="tx1">
                    <a:lumMod val="50000"/>
                    <a:lumOff val="50000"/>
                  </a:schemeClr>
                </a:solidFill>
              </a:rPr>
              <a:t>Coils’ temperatures and indication of cooling water flows in control system</a:t>
            </a:r>
            <a:endParaRPr lang="uk-UA" sz="825" dirty="0">
              <a:solidFill>
                <a:schemeClr val="tx1">
                  <a:lumMod val="50000"/>
                  <a:lumOff val="50000"/>
                </a:schemeClr>
              </a:solidFill>
            </a:endParaRPr>
          </a:p>
        </p:txBody>
      </p:sp>
      <p:sp>
        <p:nvSpPr>
          <p:cNvPr id="9" name="TextBox 8">
            <a:extLst>
              <a:ext uri="{FF2B5EF4-FFF2-40B4-BE49-F238E27FC236}">
                <a16:creationId xmlns:a16="http://schemas.microsoft.com/office/drawing/2014/main" id="{57397D2F-6422-E547-AAF6-41F4243B0B44}"/>
              </a:ext>
            </a:extLst>
          </p:cNvPr>
          <p:cNvSpPr txBox="1"/>
          <p:nvPr/>
        </p:nvSpPr>
        <p:spPr>
          <a:xfrm>
            <a:off x="5364088" y="4660127"/>
            <a:ext cx="3474133" cy="244378"/>
          </a:xfrm>
          <a:prstGeom prst="rect">
            <a:avLst/>
          </a:prstGeom>
          <a:noFill/>
          <a:ln w="0">
            <a:noFill/>
          </a:ln>
        </p:spPr>
        <p:txBody>
          <a:bodyPr lIns="90000" tIns="45000" rIns="90000" bIns="45000" anchor="t">
            <a:noAutofit/>
          </a:bodyPr>
          <a:lstStyle/>
          <a:p>
            <a:pPr algn="ctr"/>
            <a:r>
              <a:rPr lang="en-US" sz="825" dirty="0">
                <a:solidFill>
                  <a:schemeClr val="tx1">
                    <a:lumMod val="50000"/>
                    <a:lumOff val="50000"/>
                  </a:schemeClr>
                </a:solidFill>
              </a:rPr>
              <a:t>Current scheme of magnetic field cooling system</a:t>
            </a:r>
            <a:endParaRPr lang="uk-UA" sz="825" dirty="0">
              <a:solidFill>
                <a:schemeClr val="tx1">
                  <a:lumMod val="50000"/>
                  <a:lumOff val="50000"/>
                </a:schemeClr>
              </a:solidFill>
            </a:endParaRPr>
          </a:p>
        </p:txBody>
      </p:sp>
      <p:sp>
        <p:nvSpPr>
          <p:cNvPr id="3" name="TextBox 2">
            <a:extLst>
              <a:ext uri="{FF2B5EF4-FFF2-40B4-BE49-F238E27FC236}">
                <a16:creationId xmlns:a16="http://schemas.microsoft.com/office/drawing/2014/main" id="{DE5CEC9F-1995-5942-AF65-F585D6B7E43F}"/>
              </a:ext>
            </a:extLst>
          </p:cNvPr>
          <p:cNvSpPr txBox="1"/>
          <p:nvPr/>
        </p:nvSpPr>
        <p:spPr>
          <a:xfrm>
            <a:off x="604891" y="609431"/>
            <a:ext cx="5274331" cy="369332"/>
          </a:xfrm>
          <a:prstGeom prst="rect">
            <a:avLst/>
          </a:prstGeom>
          <a:noFill/>
        </p:spPr>
        <p:txBody>
          <a:bodyPr wrap="square" rtlCol="0">
            <a:spAutoFit/>
          </a:bodyPr>
          <a:lstStyle/>
          <a:p>
            <a:r>
              <a:rPr lang="en-US" dirty="0"/>
              <a:t>Moving towards facility for boronization studies</a:t>
            </a:r>
          </a:p>
        </p:txBody>
      </p:sp>
    </p:spTree>
    <p:extLst>
      <p:ext uri="{BB962C8B-B14F-4D97-AF65-F5344CB8AC3E}">
        <p14:creationId xmlns:p14="http://schemas.microsoft.com/office/powerpoint/2010/main" val="3579090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Plasma characterization</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14</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611560" y="915566"/>
            <a:ext cx="7715200" cy="3672408"/>
          </a:xfrm>
        </p:spPr>
        <p:txBody>
          <a:bodyPr>
            <a:normAutofit fontScale="85000" lnSpcReduction="10000"/>
          </a:bodyPr>
          <a:lstStyle/>
          <a:p>
            <a:r>
              <a:rPr lang="en-US" dirty="0"/>
              <a:t>RF Plasma characterization at maximum available power -&gt; extension of plasma parameter ranges</a:t>
            </a:r>
          </a:p>
          <a:p>
            <a:r>
              <a:rPr lang="en-US" dirty="0"/>
              <a:t>Continuation of IC plasma modelling and model validation</a:t>
            </a:r>
          </a:p>
          <a:p>
            <a:r>
              <a:rPr lang="en-US" dirty="0"/>
              <a:t>Influence of tangential launching on wave absorption and propagation in EC plasmas</a:t>
            </a:r>
          </a:p>
          <a:p>
            <a:r>
              <a:rPr lang="en-US" dirty="0"/>
              <a:t>Deuterium plasma (GD, EC, IC, EC+IC) characterization using probes, ToF NPA, RFEA, spectroscopy</a:t>
            </a:r>
          </a:p>
          <a:p>
            <a:r>
              <a:rPr lang="en-US" dirty="0"/>
              <a:t>Input from ITER ?</a:t>
            </a:r>
          </a:p>
          <a:p>
            <a:pPr lvl="1"/>
            <a:r>
              <a:rPr lang="en-US" dirty="0"/>
              <a:t>Characterization of IC and GDC wall conditioning plasmas for studies of deuterium removal from boron-coated tungsten samples</a:t>
            </a:r>
          </a:p>
          <a:p>
            <a:pPr lvl="1"/>
            <a:r>
              <a:rPr lang="en-US" dirty="0"/>
              <a:t>More advanced Glow Discharge homogeneity studies to contribute to improvement of Glow Discharge Cleaning system (e.g. amount and locations of glow discharge anodes) and ITER boronization procedure (determination of deposition distribution and layer thickness growth rates)</a:t>
            </a:r>
          </a:p>
          <a:p>
            <a:pPr lvl="1"/>
            <a:endParaRPr lang="en-US" dirty="0"/>
          </a:p>
          <a:p>
            <a:pPr lvl="1"/>
            <a:endParaRPr lang="en-US" dirty="0"/>
          </a:p>
        </p:txBody>
      </p:sp>
    </p:spTree>
    <p:extLst>
      <p:ext uri="{BB962C8B-B14F-4D97-AF65-F5344CB8AC3E}">
        <p14:creationId xmlns:p14="http://schemas.microsoft.com/office/powerpoint/2010/main" val="387895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Sample exposure</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15</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323528" y="734656"/>
            <a:ext cx="5832648" cy="1573678"/>
          </a:xfrm>
        </p:spPr>
        <p:txBody>
          <a:bodyPr>
            <a:normAutofit fontScale="92500"/>
          </a:bodyPr>
          <a:lstStyle/>
          <a:p>
            <a:pPr marL="0" indent="0">
              <a:buNone/>
            </a:pPr>
            <a:r>
              <a:rPr lang="en-US" sz="1600" dirty="0"/>
              <a:t>Collaboration with Australia National University </a:t>
            </a:r>
          </a:p>
          <a:p>
            <a:r>
              <a:rPr lang="en-US" sz="1600" dirty="0"/>
              <a:t>Tungsten alloy sample exposure to EC and IC plasmas</a:t>
            </a:r>
            <a:endParaRPr lang="en-US" sz="1400" dirty="0"/>
          </a:p>
          <a:p>
            <a:pPr lvl="1"/>
            <a:r>
              <a:rPr lang="en-US" sz="1400" dirty="0"/>
              <a:t>Sample material properties changes and He retention at oblique magnetic field and high material temperatures (up to 600 </a:t>
            </a:r>
            <a:r>
              <a:rPr lang="en-US" sz="1400" baseline="30000" dirty="0"/>
              <a:t>o</a:t>
            </a:r>
            <a:r>
              <a:rPr lang="en-US" sz="1400" dirty="0"/>
              <a:t>C)</a:t>
            </a:r>
          </a:p>
          <a:p>
            <a:pPr lvl="1"/>
            <a:r>
              <a:rPr lang="en-US" sz="1400" dirty="0"/>
              <a:t>Studies of plasma species retention, oxidation resistance and subsurface structures formation</a:t>
            </a:r>
          </a:p>
        </p:txBody>
      </p:sp>
      <p:pic>
        <p:nvPicPr>
          <p:cNvPr id="3" name="Picture 2">
            <a:extLst>
              <a:ext uri="{FF2B5EF4-FFF2-40B4-BE49-F238E27FC236}">
                <a16:creationId xmlns:a16="http://schemas.microsoft.com/office/drawing/2014/main" id="{70DEF265-763C-0C49-98D2-0DC2B53F31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6216" y="762010"/>
            <a:ext cx="1676707" cy="1707653"/>
          </a:xfrm>
          <a:prstGeom prst="rect">
            <a:avLst/>
          </a:prstGeom>
        </p:spPr>
      </p:pic>
      <p:sp>
        <p:nvSpPr>
          <p:cNvPr id="7" name="Rectangle 6">
            <a:extLst>
              <a:ext uri="{FF2B5EF4-FFF2-40B4-BE49-F238E27FC236}">
                <a16:creationId xmlns:a16="http://schemas.microsoft.com/office/drawing/2014/main" id="{631AEA3B-24C1-F942-B92C-F5A1D9BA1DD9}"/>
              </a:ext>
            </a:extLst>
          </p:cNvPr>
          <p:cNvSpPr/>
          <p:nvPr/>
        </p:nvSpPr>
        <p:spPr>
          <a:xfrm>
            <a:off x="5508104" y="2916133"/>
            <a:ext cx="3528392" cy="138499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“Starting” material</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Polycrystalline W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Magnetron sputtered W on polycrystalline W substrate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Magnetron sputtered W - 5%(</a:t>
            </a:r>
            <a:r>
              <a:rPr lang="en-US" sz="1200" dirty="0" err="1">
                <a:latin typeface="Arial" panose="020B0604020202020204" pitchFamily="34" charset="0"/>
                <a:cs typeface="Arial" panose="020B0604020202020204" pitchFamily="34" charset="0"/>
              </a:rPr>
              <a:t>wt</a:t>
            </a:r>
            <a:r>
              <a:rPr lang="en-US" sz="1200" dirty="0">
                <a:latin typeface="Arial" panose="020B0604020202020204" pitchFamily="34" charset="0"/>
                <a:cs typeface="Arial" panose="020B0604020202020204" pitchFamily="34" charset="0"/>
              </a:rPr>
              <a:t>)Ta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Magnetron sputtered W - 3%(</a:t>
            </a:r>
            <a:r>
              <a:rPr lang="en-US" sz="1200" dirty="0" err="1">
                <a:latin typeface="Arial" panose="020B0604020202020204" pitchFamily="34" charset="0"/>
                <a:cs typeface="Arial" panose="020B0604020202020204" pitchFamily="34" charset="0"/>
              </a:rPr>
              <a:t>wt</a:t>
            </a:r>
            <a:r>
              <a:rPr lang="en-US" sz="1200" dirty="0">
                <a:latin typeface="Arial" panose="020B0604020202020204" pitchFamily="34" charset="0"/>
                <a:cs typeface="Arial" panose="020B0604020202020204" pitchFamily="34" charset="0"/>
              </a:rPr>
              <a:t>)Cr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Magnetron sputtered W 4%(</a:t>
            </a:r>
            <a:r>
              <a:rPr lang="en-US" sz="1200" dirty="0" err="1">
                <a:latin typeface="Arial" panose="020B0604020202020204" pitchFamily="34" charset="0"/>
                <a:cs typeface="Arial" panose="020B0604020202020204" pitchFamily="34" charset="0"/>
              </a:rPr>
              <a:t>wt</a:t>
            </a:r>
            <a:r>
              <a:rPr lang="en-US" sz="1200" dirty="0">
                <a:latin typeface="Arial" panose="020B0604020202020204" pitchFamily="34" charset="0"/>
                <a:cs typeface="Arial" panose="020B0604020202020204" pitchFamily="34" charset="0"/>
              </a:rPr>
              <a:t>)Ta-3%(</a:t>
            </a:r>
            <a:r>
              <a:rPr lang="en-US" sz="1200" dirty="0" err="1">
                <a:latin typeface="Arial" panose="020B0604020202020204" pitchFamily="34" charset="0"/>
                <a:cs typeface="Arial" panose="020B0604020202020204" pitchFamily="34" charset="0"/>
              </a:rPr>
              <a:t>wt</a:t>
            </a:r>
            <a:r>
              <a:rPr lang="en-US" sz="1200" dirty="0">
                <a:latin typeface="Arial" panose="020B0604020202020204" pitchFamily="34" charset="0"/>
                <a:cs typeface="Arial" panose="020B0604020202020204" pitchFamily="34" charset="0"/>
              </a:rPr>
              <a:t>)Cr </a:t>
            </a:r>
          </a:p>
        </p:txBody>
      </p:sp>
      <p:sp>
        <p:nvSpPr>
          <p:cNvPr id="8" name="Rectangle 7">
            <a:extLst>
              <a:ext uri="{FF2B5EF4-FFF2-40B4-BE49-F238E27FC236}">
                <a16:creationId xmlns:a16="http://schemas.microsoft.com/office/drawing/2014/main" id="{9E92DBFC-5AAB-9D45-8CF2-B5B211B65AF4}"/>
              </a:ext>
            </a:extLst>
          </p:cNvPr>
          <p:cNvSpPr/>
          <p:nvPr/>
        </p:nvSpPr>
        <p:spPr>
          <a:xfrm>
            <a:off x="472716" y="2308334"/>
            <a:ext cx="4747356" cy="2031325"/>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Suggested sample post-mortem analysis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Desorption and retention studies: </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Elastic Recoil Detection with Oxygen beam </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Thermal desorption spectroscopy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Nanobubble structure and form: </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Grazing-incidence small-angle X-ray Scattering(GISAXS) @ Melbourne Synchrotron </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Transmission Electron Microscopy (TEM)</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In-situ annealing in TEM </a:t>
            </a:r>
          </a:p>
        </p:txBody>
      </p:sp>
      <p:sp>
        <p:nvSpPr>
          <p:cNvPr id="9" name="Rectangle 8">
            <a:extLst>
              <a:ext uri="{FF2B5EF4-FFF2-40B4-BE49-F238E27FC236}">
                <a16:creationId xmlns:a16="http://schemas.microsoft.com/office/drawing/2014/main" id="{54B81853-894F-2245-9634-F1006EB0E1DE}"/>
              </a:ext>
            </a:extLst>
          </p:cNvPr>
          <p:cNvSpPr/>
          <p:nvPr/>
        </p:nvSpPr>
        <p:spPr>
          <a:xfrm>
            <a:off x="179512" y="4363149"/>
            <a:ext cx="4968552" cy="646331"/>
          </a:xfrm>
          <a:prstGeom prst="rect">
            <a:avLst/>
          </a:prstGeom>
        </p:spPr>
        <p:txBody>
          <a:bodyPr wrap="square">
            <a:spAutoFit/>
          </a:bodyPr>
          <a:lstStyle/>
          <a:p>
            <a:r>
              <a:rPr lang="en-US" dirty="0">
                <a:solidFill>
                  <a:srgbClr val="0070C0"/>
                </a:solidFill>
              </a:rPr>
              <a:t>The rest of sample exposure activities and corresponding upgrades -&gt; See talk of L. Dittrich</a:t>
            </a:r>
          </a:p>
        </p:txBody>
      </p:sp>
      <p:sp>
        <p:nvSpPr>
          <p:cNvPr id="10" name="TextBox 9">
            <a:extLst>
              <a:ext uri="{FF2B5EF4-FFF2-40B4-BE49-F238E27FC236}">
                <a16:creationId xmlns:a16="http://schemas.microsoft.com/office/drawing/2014/main" id="{19EB4580-085F-DD46-86B4-D8D13037148C}"/>
              </a:ext>
            </a:extLst>
          </p:cNvPr>
          <p:cNvSpPr txBox="1"/>
          <p:nvPr/>
        </p:nvSpPr>
        <p:spPr>
          <a:xfrm>
            <a:off x="5556116" y="2579433"/>
            <a:ext cx="3474133" cy="244378"/>
          </a:xfrm>
          <a:prstGeom prst="rect">
            <a:avLst/>
          </a:prstGeom>
          <a:noFill/>
          <a:ln w="0">
            <a:noFill/>
          </a:ln>
        </p:spPr>
        <p:txBody>
          <a:bodyPr lIns="90000" tIns="45000" rIns="90000" bIns="45000" anchor="t">
            <a:noAutofit/>
          </a:bodyPr>
          <a:lstStyle/>
          <a:p>
            <a:pPr algn="ctr"/>
            <a:r>
              <a:rPr lang="en-US" sz="825" dirty="0">
                <a:solidFill>
                  <a:schemeClr val="tx1">
                    <a:lumMod val="50000"/>
                    <a:lumOff val="50000"/>
                  </a:schemeClr>
                </a:solidFill>
              </a:rPr>
              <a:t>Example of material sample</a:t>
            </a:r>
            <a:endParaRPr lang="uk-UA" sz="825" dirty="0">
              <a:solidFill>
                <a:schemeClr val="tx1">
                  <a:lumMod val="50000"/>
                  <a:lumOff val="50000"/>
                </a:schemeClr>
              </a:solidFill>
            </a:endParaRPr>
          </a:p>
        </p:txBody>
      </p:sp>
    </p:spTree>
    <p:extLst>
      <p:ext uri="{BB962C8B-B14F-4D97-AF65-F5344CB8AC3E}">
        <p14:creationId xmlns:p14="http://schemas.microsoft.com/office/powerpoint/2010/main" val="4089660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Status</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2</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456916" y="1218518"/>
            <a:ext cx="8229600" cy="3369456"/>
          </a:xfrm>
        </p:spPr>
        <p:txBody>
          <a:bodyPr>
            <a:normAutofit/>
          </a:bodyPr>
          <a:lstStyle/>
          <a:p>
            <a:pPr marL="0" indent="0">
              <a:buNone/>
            </a:pPr>
            <a:r>
              <a:rPr lang="en-US" sz="2400" dirty="0"/>
              <a:t>The TOMAS project status</a:t>
            </a:r>
          </a:p>
          <a:p>
            <a:pPr lvl="1"/>
            <a:r>
              <a:rPr lang="en-US" sz="2000" dirty="0"/>
              <a:t>Technical</a:t>
            </a:r>
          </a:p>
          <a:p>
            <a:pPr lvl="2"/>
            <a:r>
              <a:rPr lang="en-US" sz="1800" dirty="0"/>
              <a:t>Langmuir probes</a:t>
            </a:r>
          </a:p>
          <a:p>
            <a:pPr lvl="2"/>
            <a:r>
              <a:rPr lang="en-US" sz="1800" dirty="0"/>
              <a:t>ICRH system</a:t>
            </a:r>
          </a:p>
          <a:p>
            <a:pPr lvl="2"/>
            <a:r>
              <a:rPr lang="en-US" sz="1800" dirty="0"/>
              <a:t>Microwave interferometer</a:t>
            </a:r>
          </a:p>
          <a:p>
            <a:pPr lvl="1"/>
            <a:r>
              <a:rPr lang="en-US" sz="2000" dirty="0"/>
              <a:t>Scientific achievements</a:t>
            </a:r>
          </a:p>
          <a:p>
            <a:pPr lvl="2"/>
            <a:r>
              <a:rPr lang="en-US" sz="1800" dirty="0"/>
              <a:t>Glow discharge characterization</a:t>
            </a:r>
          </a:p>
          <a:p>
            <a:pPr lvl="2"/>
            <a:r>
              <a:rPr lang="en-US" sz="1800" dirty="0"/>
              <a:t>EC plasma characterization</a:t>
            </a:r>
          </a:p>
          <a:p>
            <a:pPr lvl="2"/>
            <a:r>
              <a:rPr lang="en-US" sz="1800" dirty="0"/>
              <a:t>RF plasma characterization</a:t>
            </a:r>
          </a:p>
        </p:txBody>
      </p:sp>
      <p:pic>
        <p:nvPicPr>
          <p:cNvPr id="6" name="Picture 1">
            <a:extLst>
              <a:ext uri="{FF2B5EF4-FFF2-40B4-BE49-F238E27FC236}">
                <a16:creationId xmlns:a16="http://schemas.microsoft.com/office/drawing/2014/main" id="{8769C0AD-78E9-0940-926E-59DC9769262E}"/>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3538" t="3676" r="1963" b="13752"/>
          <a:stretch/>
        </p:blipFill>
        <p:spPr>
          <a:xfrm>
            <a:off x="5148064" y="1508091"/>
            <a:ext cx="3773752" cy="2547283"/>
          </a:xfrm>
          <a:prstGeom prst="rect">
            <a:avLst/>
          </a:prstGeom>
        </p:spPr>
      </p:pic>
    </p:spTree>
    <p:extLst>
      <p:ext uri="{BB962C8B-B14F-4D97-AF65-F5344CB8AC3E}">
        <p14:creationId xmlns:p14="http://schemas.microsoft.com/office/powerpoint/2010/main" val="1073596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Langmuir probes</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3</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417735" y="685064"/>
            <a:ext cx="5513784" cy="2420456"/>
          </a:xfrm>
        </p:spPr>
        <p:txBody>
          <a:bodyPr>
            <a:normAutofit lnSpcReduction="10000"/>
          </a:bodyPr>
          <a:lstStyle/>
          <a:p>
            <a:r>
              <a:rPr lang="en-US" sz="1600" dirty="0"/>
              <a:t>Triple Langmuir probe improvement</a:t>
            </a:r>
          </a:p>
          <a:p>
            <a:pPr lvl="1"/>
            <a:r>
              <a:rPr lang="en-US" sz="1400" spc="-1" dirty="0">
                <a:solidFill>
                  <a:schemeClr val="dk1"/>
                </a:solidFill>
                <a:latin typeface="Arial"/>
                <a:ea typeface="DejaVu Sans"/>
              </a:rPr>
              <a:t>Installation and test of new measuring module</a:t>
            </a:r>
            <a:endParaRPr lang="en-US" sz="1400" dirty="0"/>
          </a:p>
          <a:p>
            <a:pPr lvl="1"/>
            <a:r>
              <a:rPr lang="en-US" sz="1400" spc="-1" dirty="0">
                <a:solidFill>
                  <a:srgbClr val="000000"/>
                </a:solidFill>
                <a:latin typeface="Arial"/>
                <a:ea typeface="DejaVu Sans"/>
              </a:rPr>
              <a:t>Implementation of  "floating" and "ground” schemes allowing for “simultaneous” </a:t>
            </a:r>
            <a:r>
              <a:rPr lang="en-US" sz="1400" spc="-1" dirty="0">
                <a:latin typeface="Arial"/>
                <a:ea typeface="DejaVu Sans"/>
              </a:rPr>
              <a:t>measurements</a:t>
            </a:r>
            <a:r>
              <a:rPr lang="en-US" sz="1400" spc="-1" dirty="0">
                <a:solidFill>
                  <a:srgbClr val="000000"/>
                </a:solidFill>
                <a:latin typeface="Arial"/>
                <a:ea typeface="DejaVu Sans"/>
              </a:rPr>
              <a:t> of density, temperature and floating potential </a:t>
            </a:r>
          </a:p>
          <a:p>
            <a:r>
              <a:rPr lang="en-US" sz="1600" dirty="0"/>
              <a:t>New Langmuir probes</a:t>
            </a:r>
          </a:p>
          <a:p>
            <a:pPr lvl="1"/>
            <a:r>
              <a:rPr lang="en-US" sz="1400" dirty="0"/>
              <a:t>All planned components are manufactured and purchased</a:t>
            </a:r>
          </a:p>
          <a:p>
            <a:pPr lvl="1"/>
            <a:r>
              <a:rPr lang="en-US" sz="1400" dirty="0"/>
              <a:t>The LP assembly has been started</a:t>
            </a:r>
          </a:p>
          <a:p>
            <a:pPr lvl="1"/>
            <a:r>
              <a:rPr lang="en-US" sz="1400" dirty="0"/>
              <a:t>Some design issues should be fixed</a:t>
            </a:r>
          </a:p>
          <a:p>
            <a:pPr lvl="1"/>
            <a:r>
              <a:rPr lang="en-US" sz="1400" dirty="0"/>
              <a:t>Need for different material of vacuum below supports</a:t>
            </a:r>
          </a:p>
        </p:txBody>
      </p:sp>
      <p:pic>
        <p:nvPicPr>
          <p:cNvPr id="3" name="Picture 2">
            <a:extLst>
              <a:ext uri="{FF2B5EF4-FFF2-40B4-BE49-F238E27FC236}">
                <a16:creationId xmlns:a16="http://schemas.microsoft.com/office/drawing/2014/main" id="{1A9D1B35-7BC7-7D42-8E1C-7D6B7B1F1B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37632" y="3363838"/>
            <a:ext cx="3024336" cy="1224135"/>
          </a:xfrm>
          <a:prstGeom prst="rect">
            <a:avLst/>
          </a:prstGeom>
        </p:spPr>
      </p:pic>
      <p:pic>
        <p:nvPicPr>
          <p:cNvPr id="6" name="Picture 5">
            <a:extLst>
              <a:ext uri="{FF2B5EF4-FFF2-40B4-BE49-F238E27FC236}">
                <a16:creationId xmlns:a16="http://schemas.microsoft.com/office/drawing/2014/main" id="{3F0E8E2E-60EA-2145-963E-B831ED3D2F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3516" y="581078"/>
            <a:ext cx="2304256" cy="2638744"/>
          </a:xfrm>
          <a:prstGeom prst="rect">
            <a:avLst/>
          </a:prstGeom>
        </p:spPr>
      </p:pic>
      <p:sp>
        <p:nvSpPr>
          <p:cNvPr id="7" name="TextBox 6">
            <a:extLst>
              <a:ext uri="{FF2B5EF4-FFF2-40B4-BE49-F238E27FC236}">
                <a16:creationId xmlns:a16="http://schemas.microsoft.com/office/drawing/2014/main" id="{CF37F566-8666-8F4E-9974-7975D510BEDA}"/>
              </a:ext>
            </a:extLst>
          </p:cNvPr>
          <p:cNvSpPr txBox="1"/>
          <p:nvPr/>
        </p:nvSpPr>
        <p:spPr>
          <a:xfrm>
            <a:off x="6361215" y="3144547"/>
            <a:ext cx="2099217" cy="219291"/>
          </a:xfrm>
          <a:prstGeom prst="rect">
            <a:avLst/>
          </a:prstGeom>
          <a:noFill/>
        </p:spPr>
        <p:txBody>
          <a:bodyPr wrap="square" rtlCol="0">
            <a:spAutoFit/>
          </a:bodyPr>
          <a:lstStyle/>
          <a:p>
            <a:pPr algn="ctr"/>
            <a:r>
              <a:rPr lang="en-US" sz="825" dirty="0">
                <a:solidFill>
                  <a:schemeClr val="tx1">
                    <a:lumMod val="50000"/>
                    <a:lumOff val="50000"/>
                  </a:schemeClr>
                </a:solidFill>
              </a:rPr>
              <a:t>Model of new Langmuir probe system</a:t>
            </a:r>
          </a:p>
        </p:txBody>
      </p:sp>
      <p:sp>
        <p:nvSpPr>
          <p:cNvPr id="8" name="TextBox 7">
            <a:extLst>
              <a:ext uri="{FF2B5EF4-FFF2-40B4-BE49-F238E27FC236}">
                <a16:creationId xmlns:a16="http://schemas.microsoft.com/office/drawing/2014/main" id="{09BC98D7-B3F3-7742-ABF6-9842112FE8E5}"/>
              </a:ext>
            </a:extLst>
          </p:cNvPr>
          <p:cNvSpPr txBox="1"/>
          <p:nvPr/>
        </p:nvSpPr>
        <p:spPr>
          <a:xfrm>
            <a:off x="6201942" y="4631928"/>
            <a:ext cx="2417761" cy="219291"/>
          </a:xfrm>
          <a:prstGeom prst="rect">
            <a:avLst/>
          </a:prstGeom>
          <a:noFill/>
        </p:spPr>
        <p:txBody>
          <a:bodyPr wrap="square" rtlCol="0">
            <a:spAutoFit/>
          </a:bodyPr>
          <a:lstStyle/>
          <a:p>
            <a:pPr algn="ctr"/>
            <a:r>
              <a:rPr lang="en-US" sz="825" dirty="0">
                <a:solidFill>
                  <a:schemeClr val="tx1">
                    <a:lumMod val="50000"/>
                    <a:lumOff val="50000"/>
                  </a:schemeClr>
                </a:solidFill>
              </a:rPr>
              <a:t>Assembly of new Langmuir vacuum manipulator</a:t>
            </a:r>
          </a:p>
        </p:txBody>
      </p:sp>
      <p:pic>
        <p:nvPicPr>
          <p:cNvPr id="9" name="Picture 8">
            <a:extLst>
              <a:ext uri="{FF2B5EF4-FFF2-40B4-BE49-F238E27FC236}">
                <a16:creationId xmlns:a16="http://schemas.microsoft.com/office/drawing/2014/main" id="{B1706F58-EFC6-9C4B-9218-D6D5106475FD}"/>
              </a:ext>
            </a:extLst>
          </p:cNvPr>
          <p:cNvPicPr/>
          <p:nvPr/>
        </p:nvPicPr>
        <p:blipFill>
          <a:blip r:embed="rId4" cstate="screen">
            <a:extLst>
              <a:ext uri="{28A0092B-C50C-407E-A947-70E740481C1C}">
                <a14:useLocalDpi xmlns:a14="http://schemas.microsoft.com/office/drawing/2010/main"/>
              </a:ext>
            </a:extLst>
          </a:blip>
          <a:stretch/>
        </p:blipFill>
        <p:spPr>
          <a:xfrm>
            <a:off x="490432" y="3291830"/>
            <a:ext cx="1849320" cy="1530720"/>
          </a:xfrm>
          <a:prstGeom prst="rect">
            <a:avLst/>
          </a:prstGeom>
          <a:ln w="0">
            <a:noFill/>
          </a:ln>
        </p:spPr>
      </p:pic>
      <p:pic>
        <p:nvPicPr>
          <p:cNvPr id="10" name="Picture 9">
            <a:extLst>
              <a:ext uri="{FF2B5EF4-FFF2-40B4-BE49-F238E27FC236}">
                <a16:creationId xmlns:a16="http://schemas.microsoft.com/office/drawing/2014/main" id="{C4474C59-DA40-8743-9CC9-490F1F9CCA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67255" y="3239367"/>
            <a:ext cx="2277509" cy="1635645"/>
          </a:xfrm>
          <a:prstGeom prst="rect">
            <a:avLst/>
          </a:prstGeom>
        </p:spPr>
      </p:pic>
      <p:sp>
        <p:nvSpPr>
          <p:cNvPr id="11" name="TextBox 10">
            <a:extLst>
              <a:ext uri="{FF2B5EF4-FFF2-40B4-BE49-F238E27FC236}">
                <a16:creationId xmlns:a16="http://schemas.microsoft.com/office/drawing/2014/main" id="{65AA37AB-A3FD-FC49-8BA2-5D06EFEA0304}"/>
              </a:ext>
            </a:extLst>
          </p:cNvPr>
          <p:cNvSpPr txBox="1"/>
          <p:nvPr/>
        </p:nvSpPr>
        <p:spPr>
          <a:xfrm>
            <a:off x="1130871" y="4875012"/>
            <a:ext cx="2417761" cy="219291"/>
          </a:xfrm>
          <a:prstGeom prst="rect">
            <a:avLst/>
          </a:prstGeom>
          <a:noFill/>
        </p:spPr>
        <p:txBody>
          <a:bodyPr wrap="square" rtlCol="0">
            <a:spAutoFit/>
          </a:bodyPr>
          <a:lstStyle/>
          <a:p>
            <a:pPr algn="ctr"/>
            <a:r>
              <a:rPr lang="en-US" sz="825" dirty="0">
                <a:solidFill>
                  <a:schemeClr val="tx1">
                    <a:lumMod val="50000"/>
                    <a:lumOff val="50000"/>
                  </a:schemeClr>
                </a:solidFill>
              </a:rPr>
              <a:t>New electronics box and circuit scheme</a:t>
            </a:r>
          </a:p>
        </p:txBody>
      </p:sp>
    </p:spTree>
    <p:extLst>
      <p:ext uri="{BB962C8B-B14F-4D97-AF65-F5344CB8AC3E}">
        <p14:creationId xmlns:p14="http://schemas.microsoft.com/office/powerpoint/2010/main" val="196430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ICRH system</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4</a:t>
            </a:fld>
            <a:endParaRPr lang="en-GB" dirty="0"/>
          </a:p>
        </p:txBody>
      </p:sp>
      <p:pic>
        <p:nvPicPr>
          <p:cNvPr id="6" name="Picture 5">
            <a:extLst>
              <a:ext uri="{FF2B5EF4-FFF2-40B4-BE49-F238E27FC236}">
                <a16:creationId xmlns:a16="http://schemas.microsoft.com/office/drawing/2014/main" id="{4F4FAE81-083D-BA41-B095-2E0B5CCEE7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99013" y="3784898"/>
            <a:ext cx="2448272" cy="936013"/>
          </a:xfrm>
          <a:prstGeom prst="rect">
            <a:avLst/>
          </a:prstGeom>
        </p:spPr>
      </p:pic>
      <p:sp>
        <p:nvSpPr>
          <p:cNvPr id="7" name="TextBox 6">
            <a:extLst>
              <a:ext uri="{FF2B5EF4-FFF2-40B4-BE49-F238E27FC236}">
                <a16:creationId xmlns:a16="http://schemas.microsoft.com/office/drawing/2014/main" id="{BD8ACF47-0553-9641-8BCF-ABFDB525ABE0}"/>
              </a:ext>
            </a:extLst>
          </p:cNvPr>
          <p:cNvSpPr txBox="1"/>
          <p:nvPr/>
        </p:nvSpPr>
        <p:spPr>
          <a:xfrm>
            <a:off x="313953" y="1016212"/>
            <a:ext cx="52879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New automatic matching algorithm is implemented</a:t>
            </a:r>
          </a:p>
          <a:p>
            <a:pPr marL="742950" lvl="1" indent="-285750">
              <a:buFont typeface="Arial" panose="020B0604020202020204" pitchFamily="34" charset="0"/>
              <a:buChar char="•"/>
            </a:pPr>
            <a:r>
              <a:rPr lang="en-US" dirty="0"/>
              <a:t>proposed algorithm outperforms the TEXTOR[1] one</a:t>
            </a:r>
          </a:p>
          <a:p>
            <a:pPr marL="742950" lvl="1" indent="-285750">
              <a:buFont typeface="Arial" panose="020B0604020202020204" pitchFamily="34" charset="0"/>
              <a:buChar char="•"/>
            </a:pPr>
            <a:r>
              <a:rPr lang="en-US" dirty="0"/>
              <a:t>lower number of steps to match</a:t>
            </a:r>
          </a:p>
          <a:p>
            <a:pPr marL="742950" lvl="1" indent="-285750">
              <a:buFont typeface="Arial" panose="020B0604020202020204" pitchFamily="34" charset="0"/>
              <a:buChar char="•"/>
            </a:pPr>
            <a:r>
              <a:rPr lang="en-US" dirty="0"/>
              <a:t>significantly larger matchable domain</a:t>
            </a:r>
          </a:p>
          <a:p>
            <a:pPr marL="285750" indent="-285750">
              <a:buFont typeface="Arial" panose="020B0604020202020204" pitchFamily="34" charset="0"/>
              <a:buChar char="•"/>
            </a:pPr>
            <a:r>
              <a:rPr lang="en-US" dirty="0"/>
              <a:t>New power calibration is implemented</a:t>
            </a:r>
          </a:p>
          <a:p>
            <a:pPr marL="742950" lvl="1" indent="-285750">
              <a:buFont typeface="Arial" panose="020B0604020202020204" pitchFamily="34" charset="0"/>
              <a:buChar char="•"/>
            </a:pPr>
            <a:r>
              <a:rPr lang="en-US" dirty="0"/>
              <a:t>New electrical circuit for power measurements</a:t>
            </a:r>
          </a:p>
          <a:p>
            <a:pPr marL="742950" lvl="1" indent="-285750">
              <a:buFont typeface="Arial" panose="020B0604020202020204" pitchFamily="34" charset="0"/>
              <a:buChar char="•"/>
            </a:pPr>
            <a:r>
              <a:rPr lang="en-US" dirty="0"/>
              <a:t>New calibration scheme using phase measurements</a:t>
            </a:r>
          </a:p>
          <a:p>
            <a:pPr marL="285750" indent="-285750">
              <a:buFont typeface="Arial" panose="020B0604020202020204" pitchFamily="34" charset="0"/>
              <a:buChar char="•"/>
            </a:pPr>
            <a:r>
              <a:rPr lang="en-US" dirty="0"/>
              <a:t>RF amplifier is repaired &amp; new power feedthroughs</a:t>
            </a:r>
          </a:p>
          <a:p>
            <a:pPr marL="742950" lvl="1" indent="-285750">
              <a:buFont typeface="Arial" panose="020B0604020202020204" pitchFamily="34" charset="0"/>
              <a:buChar char="•"/>
            </a:pPr>
            <a:r>
              <a:rPr lang="en-US" dirty="0"/>
              <a:t>Operation at full power (6 kW)</a:t>
            </a:r>
          </a:p>
          <a:p>
            <a:pPr marL="742950" lvl="1" indent="-285750">
              <a:buFont typeface="Arial" panose="020B0604020202020204" pitchFamily="34" charset="0"/>
              <a:buChar char="•"/>
            </a:pPr>
            <a:r>
              <a:rPr lang="en-US" dirty="0"/>
              <a:t>Extended pulse operation</a:t>
            </a:r>
          </a:p>
        </p:txBody>
      </p:sp>
      <p:sp>
        <p:nvSpPr>
          <p:cNvPr id="9" name="TextBox 8">
            <a:extLst>
              <a:ext uri="{FF2B5EF4-FFF2-40B4-BE49-F238E27FC236}">
                <a16:creationId xmlns:a16="http://schemas.microsoft.com/office/drawing/2014/main" id="{CA76073C-589A-7040-A46E-E724C9F3205B}"/>
              </a:ext>
            </a:extLst>
          </p:cNvPr>
          <p:cNvSpPr txBox="1"/>
          <p:nvPr/>
        </p:nvSpPr>
        <p:spPr>
          <a:xfrm>
            <a:off x="5479727" y="3229297"/>
            <a:ext cx="1064865" cy="346249"/>
          </a:xfrm>
          <a:prstGeom prst="rect">
            <a:avLst/>
          </a:prstGeom>
          <a:noFill/>
        </p:spPr>
        <p:txBody>
          <a:bodyPr wrap="square" rtlCol="0">
            <a:spAutoFit/>
          </a:bodyPr>
          <a:lstStyle/>
          <a:p>
            <a:pPr algn="ctr"/>
            <a:r>
              <a:rPr lang="en-US" sz="825" dirty="0">
                <a:solidFill>
                  <a:schemeClr val="tx1">
                    <a:lumMod val="50000"/>
                    <a:lumOff val="50000"/>
                  </a:schemeClr>
                </a:solidFill>
              </a:rPr>
              <a:t>Scheme of ICRH system</a:t>
            </a:r>
          </a:p>
        </p:txBody>
      </p:sp>
      <p:sp>
        <p:nvSpPr>
          <p:cNvPr id="10" name="TextBox 9">
            <a:extLst>
              <a:ext uri="{FF2B5EF4-FFF2-40B4-BE49-F238E27FC236}">
                <a16:creationId xmlns:a16="http://schemas.microsoft.com/office/drawing/2014/main" id="{948F03AB-E324-7C4E-86F8-215A2356CA13}"/>
              </a:ext>
            </a:extLst>
          </p:cNvPr>
          <p:cNvSpPr txBox="1"/>
          <p:nvPr/>
        </p:nvSpPr>
        <p:spPr>
          <a:xfrm>
            <a:off x="6012160" y="4656715"/>
            <a:ext cx="2644254" cy="219291"/>
          </a:xfrm>
          <a:prstGeom prst="rect">
            <a:avLst/>
          </a:prstGeom>
          <a:noFill/>
        </p:spPr>
        <p:txBody>
          <a:bodyPr wrap="square" rtlCol="0">
            <a:spAutoFit/>
          </a:bodyPr>
          <a:lstStyle/>
          <a:p>
            <a:pPr algn="ctr"/>
            <a:r>
              <a:rPr lang="en-US" sz="825" dirty="0">
                <a:solidFill>
                  <a:schemeClr val="tx1">
                    <a:lumMod val="50000"/>
                    <a:lumOff val="50000"/>
                  </a:schemeClr>
                </a:solidFill>
              </a:rPr>
              <a:t>New forward and reflected RF power calibration scheme</a:t>
            </a:r>
          </a:p>
        </p:txBody>
      </p:sp>
      <p:sp>
        <p:nvSpPr>
          <p:cNvPr id="11" name="Rectangle 10">
            <a:extLst>
              <a:ext uri="{FF2B5EF4-FFF2-40B4-BE49-F238E27FC236}">
                <a16:creationId xmlns:a16="http://schemas.microsoft.com/office/drawing/2014/main" id="{77EA645F-0A93-DD4E-AD89-84845DCF2028}"/>
              </a:ext>
            </a:extLst>
          </p:cNvPr>
          <p:cNvSpPr/>
          <p:nvPr/>
        </p:nvSpPr>
        <p:spPr>
          <a:xfrm>
            <a:off x="179512" y="4836092"/>
            <a:ext cx="4572000" cy="369332"/>
          </a:xfrm>
          <a:prstGeom prst="rect">
            <a:avLst/>
          </a:prstGeom>
        </p:spPr>
        <p:txBody>
          <a:bodyPr>
            <a:spAutoFit/>
          </a:bodyPr>
          <a:lstStyle/>
          <a:p>
            <a:r>
              <a:rPr lang="en-US" sz="900" dirty="0">
                <a:solidFill>
                  <a:prstClr val="black"/>
                </a:solidFill>
                <a:latin typeface="Helvetica" pitchFamily="2" charset="0"/>
              </a:rPr>
              <a:t>[1] F. </a:t>
            </a:r>
            <a:r>
              <a:rPr lang="en-US" sz="900" dirty="0" err="1">
                <a:solidFill>
                  <a:prstClr val="black"/>
                </a:solidFill>
                <a:latin typeface="Helvetica" pitchFamily="2" charset="0"/>
              </a:rPr>
              <a:t>Durodié</a:t>
            </a:r>
            <a:r>
              <a:rPr lang="en-US" sz="900" dirty="0">
                <a:solidFill>
                  <a:prstClr val="black"/>
                </a:solidFill>
                <a:latin typeface="Helvetica" pitchFamily="2" charset="0"/>
              </a:rPr>
              <a:t> and M. </a:t>
            </a:r>
            <a:r>
              <a:rPr lang="en-US" sz="900" dirty="0" err="1">
                <a:solidFill>
                  <a:prstClr val="black"/>
                </a:solidFill>
                <a:latin typeface="Helvetica" pitchFamily="2" charset="0"/>
              </a:rPr>
              <a:t>Vervier</a:t>
            </a:r>
            <a:r>
              <a:rPr lang="en-US" sz="900" dirty="0">
                <a:solidFill>
                  <a:prstClr val="black"/>
                </a:solidFill>
                <a:latin typeface="Helvetica" pitchFamily="2" charset="0"/>
              </a:rPr>
              <a:t> 1991 Elsevier 1186–1190</a:t>
            </a:r>
          </a:p>
          <a:p>
            <a:endParaRPr lang="en-US" sz="900" dirty="0">
              <a:solidFill>
                <a:prstClr val="black"/>
              </a:solidFill>
              <a:latin typeface="Helvetica" pitchFamily="2" charset="0"/>
            </a:endParaRPr>
          </a:p>
        </p:txBody>
      </p:sp>
      <p:pic>
        <p:nvPicPr>
          <p:cNvPr id="12" name="Picture 11">
            <a:extLst>
              <a:ext uri="{FF2B5EF4-FFF2-40B4-BE49-F238E27FC236}">
                <a16:creationId xmlns:a16="http://schemas.microsoft.com/office/drawing/2014/main" id="{172D2577-F5BD-3247-B359-7B84359E6107}"/>
              </a:ext>
            </a:extLst>
          </p:cNvPr>
          <p:cNvPicPr>
            <a:picLocks noChangeAspect="1"/>
          </p:cNvPicPr>
          <p:nvPr/>
        </p:nvPicPr>
        <p:blipFill>
          <a:blip r:embed="rId3"/>
          <a:stretch>
            <a:fillRect/>
          </a:stretch>
        </p:blipFill>
        <p:spPr>
          <a:xfrm>
            <a:off x="5580112" y="713322"/>
            <a:ext cx="971892" cy="2461286"/>
          </a:xfrm>
          <a:prstGeom prst="rect">
            <a:avLst/>
          </a:prstGeom>
        </p:spPr>
      </p:pic>
      <p:pic>
        <p:nvPicPr>
          <p:cNvPr id="14" name="Picture 13">
            <a:extLst>
              <a:ext uri="{FF2B5EF4-FFF2-40B4-BE49-F238E27FC236}">
                <a16:creationId xmlns:a16="http://schemas.microsoft.com/office/drawing/2014/main" id="{445C272A-FA8E-C143-880C-4145133ED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163" y="557332"/>
            <a:ext cx="2014543" cy="1512000"/>
          </a:xfrm>
          <a:prstGeom prst="rect">
            <a:avLst/>
          </a:prstGeom>
        </p:spPr>
      </p:pic>
      <p:pic>
        <p:nvPicPr>
          <p:cNvPr id="16" name="Picture 15">
            <a:extLst>
              <a:ext uri="{FF2B5EF4-FFF2-40B4-BE49-F238E27FC236}">
                <a16:creationId xmlns:a16="http://schemas.microsoft.com/office/drawing/2014/main" id="{BDFF0EAE-ADAC-6743-A532-DBACDC857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164" y="2139702"/>
            <a:ext cx="2014543" cy="1512000"/>
          </a:xfrm>
          <a:prstGeom prst="rect">
            <a:avLst/>
          </a:prstGeom>
        </p:spPr>
      </p:pic>
      <p:sp>
        <p:nvSpPr>
          <p:cNvPr id="17" name="TextBox 16">
            <a:extLst>
              <a:ext uri="{FF2B5EF4-FFF2-40B4-BE49-F238E27FC236}">
                <a16:creationId xmlns:a16="http://schemas.microsoft.com/office/drawing/2014/main" id="{31775F71-070A-184E-8C2C-1FA374DCAF20}"/>
              </a:ext>
            </a:extLst>
          </p:cNvPr>
          <p:cNvSpPr txBox="1"/>
          <p:nvPr/>
        </p:nvSpPr>
        <p:spPr>
          <a:xfrm>
            <a:off x="6859442" y="2006600"/>
            <a:ext cx="1793983" cy="219291"/>
          </a:xfrm>
          <a:prstGeom prst="rect">
            <a:avLst/>
          </a:prstGeom>
          <a:noFill/>
        </p:spPr>
        <p:txBody>
          <a:bodyPr wrap="square" rtlCol="0">
            <a:spAutoFit/>
          </a:bodyPr>
          <a:lstStyle/>
          <a:p>
            <a:pPr algn="ctr"/>
            <a:r>
              <a:rPr lang="en-US" sz="825" dirty="0">
                <a:solidFill>
                  <a:schemeClr val="tx1">
                    <a:lumMod val="50000"/>
                    <a:lumOff val="50000"/>
                  </a:schemeClr>
                </a:solidFill>
              </a:rPr>
              <a:t>TEXTOR matching algorithm</a:t>
            </a:r>
          </a:p>
        </p:txBody>
      </p:sp>
      <p:sp>
        <p:nvSpPr>
          <p:cNvPr id="18" name="TextBox 17">
            <a:extLst>
              <a:ext uri="{FF2B5EF4-FFF2-40B4-BE49-F238E27FC236}">
                <a16:creationId xmlns:a16="http://schemas.microsoft.com/office/drawing/2014/main" id="{E3DCB8B3-BE90-3A4D-8566-C6ED4F071264}"/>
              </a:ext>
            </a:extLst>
          </p:cNvPr>
          <p:cNvSpPr txBox="1"/>
          <p:nvPr/>
        </p:nvSpPr>
        <p:spPr>
          <a:xfrm>
            <a:off x="6882473" y="3651870"/>
            <a:ext cx="1793983" cy="219291"/>
          </a:xfrm>
          <a:prstGeom prst="rect">
            <a:avLst/>
          </a:prstGeom>
          <a:noFill/>
        </p:spPr>
        <p:txBody>
          <a:bodyPr wrap="square" rtlCol="0">
            <a:spAutoFit/>
          </a:bodyPr>
          <a:lstStyle/>
          <a:p>
            <a:pPr algn="ctr"/>
            <a:r>
              <a:rPr lang="en-US" sz="825" dirty="0">
                <a:solidFill>
                  <a:schemeClr val="tx1">
                    <a:lumMod val="50000"/>
                    <a:lumOff val="50000"/>
                  </a:schemeClr>
                </a:solidFill>
              </a:rPr>
              <a:t>New matching algorithm</a:t>
            </a:r>
          </a:p>
        </p:txBody>
      </p:sp>
    </p:spTree>
    <p:extLst>
      <p:ext uri="{BB962C8B-B14F-4D97-AF65-F5344CB8AC3E}">
        <p14:creationId xmlns:p14="http://schemas.microsoft.com/office/powerpoint/2010/main" val="2742010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Microwave interferometer</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5</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446984" y="883308"/>
            <a:ext cx="4762872" cy="1594136"/>
          </a:xfrm>
        </p:spPr>
        <p:txBody>
          <a:bodyPr>
            <a:noAutofit/>
          </a:bodyPr>
          <a:lstStyle/>
          <a:p>
            <a:r>
              <a:rPr lang="en-US" sz="1600" dirty="0"/>
              <a:t>Installation of MW interferometer MWI 2650 (26.5 GHz) with one emitting/receiving antenna </a:t>
            </a:r>
          </a:p>
          <a:p>
            <a:r>
              <a:rPr lang="en-US" sz="1600" dirty="0"/>
              <a:t>Commissioning </a:t>
            </a:r>
          </a:p>
          <a:p>
            <a:pPr lvl="1"/>
            <a:r>
              <a:rPr lang="en-US" sz="1600" dirty="0"/>
              <a:t>Tests in EC, IC, EC+IC and GD plasmas</a:t>
            </a:r>
          </a:p>
          <a:p>
            <a:pPr lvl="1"/>
            <a:r>
              <a:rPr lang="en-US" sz="1600" dirty="0"/>
              <a:t>Calibration using triple Langmuir probe</a:t>
            </a:r>
          </a:p>
        </p:txBody>
      </p:sp>
      <p:pic>
        <p:nvPicPr>
          <p:cNvPr id="6" name="Picture 5">
            <a:extLst>
              <a:ext uri="{FF2B5EF4-FFF2-40B4-BE49-F238E27FC236}">
                <a16:creationId xmlns:a16="http://schemas.microsoft.com/office/drawing/2014/main" id="{0D2B817E-E5D0-9341-82E4-2A14B47924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5936" y="2499742"/>
            <a:ext cx="3411000" cy="2384400"/>
          </a:xfrm>
          <a:prstGeom prst="rect">
            <a:avLst/>
          </a:prstGeom>
          <a:ln w="0">
            <a:noFill/>
          </a:ln>
        </p:spPr>
      </p:pic>
      <p:sp>
        <p:nvSpPr>
          <p:cNvPr id="7" name="Rectangle 6">
            <a:extLst>
              <a:ext uri="{FF2B5EF4-FFF2-40B4-BE49-F238E27FC236}">
                <a16:creationId xmlns:a16="http://schemas.microsoft.com/office/drawing/2014/main" id="{DEEEEBA8-977B-E04F-A940-E5FCFDB01648}"/>
              </a:ext>
            </a:extLst>
          </p:cNvPr>
          <p:cNvSpPr/>
          <p:nvPr/>
        </p:nvSpPr>
        <p:spPr>
          <a:xfrm>
            <a:off x="5733848" y="3020054"/>
            <a:ext cx="2763000" cy="48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1191"/>
              </a:spcBef>
              <a:spcAft>
                <a:spcPts val="992"/>
              </a:spcAft>
            </a:pPr>
            <a:r>
              <a:rPr lang="en-GB" sz="825" dirty="0">
                <a:solidFill>
                  <a:schemeClr val="tx1">
                    <a:lumMod val="50000"/>
                    <a:lumOff val="50000"/>
                  </a:schemeClr>
                </a:solidFill>
              </a:rPr>
              <a:t>Principle scheme Microwave Interferometer. Transmitter (1), adjustable short (2), circulator (3, 4),  receiver (5), Waveguide (6)  Flexible Waveguide (7).  </a:t>
            </a:r>
          </a:p>
        </p:txBody>
      </p:sp>
      <p:pic>
        <p:nvPicPr>
          <p:cNvPr id="8" name="Picture 7">
            <a:extLst>
              <a:ext uri="{FF2B5EF4-FFF2-40B4-BE49-F238E27FC236}">
                <a16:creationId xmlns:a16="http://schemas.microsoft.com/office/drawing/2014/main" id="{AEC92E8B-C57C-CA4E-AB98-03D8AD9898A9}"/>
              </a:ext>
            </a:extLst>
          </p:cNvPr>
          <p:cNvPicPr/>
          <p:nvPr/>
        </p:nvPicPr>
        <p:blipFill>
          <a:blip r:embed="rId3" cstate="screen">
            <a:extLst>
              <a:ext uri="{28A0092B-C50C-407E-A947-70E740481C1C}">
                <a14:useLocalDpi xmlns:a14="http://schemas.microsoft.com/office/drawing/2010/main"/>
              </a:ext>
            </a:extLst>
          </a:blip>
          <a:stretch/>
        </p:blipFill>
        <p:spPr>
          <a:xfrm>
            <a:off x="5652120" y="3545422"/>
            <a:ext cx="2908800" cy="1114560"/>
          </a:xfrm>
          <a:prstGeom prst="rect">
            <a:avLst/>
          </a:prstGeom>
          <a:ln w="0">
            <a:noFill/>
          </a:ln>
        </p:spPr>
      </p:pic>
      <p:pic>
        <p:nvPicPr>
          <p:cNvPr id="9" name="Picture 8">
            <a:extLst>
              <a:ext uri="{FF2B5EF4-FFF2-40B4-BE49-F238E27FC236}">
                <a16:creationId xmlns:a16="http://schemas.microsoft.com/office/drawing/2014/main" id="{94D825E2-B16E-2642-9007-5939F29313A2}"/>
              </a:ext>
            </a:extLst>
          </p:cNvPr>
          <p:cNvPicPr/>
          <p:nvPr/>
        </p:nvPicPr>
        <p:blipFill>
          <a:blip r:embed="rId4" cstate="screen">
            <a:extLst>
              <a:ext uri="{28A0092B-C50C-407E-A947-70E740481C1C}">
                <a14:useLocalDpi xmlns:a14="http://schemas.microsoft.com/office/drawing/2010/main"/>
              </a:ext>
            </a:extLst>
          </a:blip>
          <a:stretch/>
        </p:blipFill>
        <p:spPr>
          <a:xfrm>
            <a:off x="5733848" y="778694"/>
            <a:ext cx="2763000" cy="2161080"/>
          </a:xfrm>
          <a:prstGeom prst="rect">
            <a:avLst/>
          </a:prstGeom>
          <a:ln w="0">
            <a:noFill/>
          </a:ln>
        </p:spPr>
      </p:pic>
      <p:sp>
        <p:nvSpPr>
          <p:cNvPr id="10" name="TextBox 9">
            <a:extLst>
              <a:ext uri="{FF2B5EF4-FFF2-40B4-BE49-F238E27FC236}">
                <a16:creationId xmlns:a16="http://schemas.microsoft.com/office/drawing/2014/main" id="{5BB08884-8341-5841-844A-C3C38A414901}"/>
              </a:ext>
            </a:extLst>
          </p:cNvPr>
          <p:cNvSpPr txBox="1"/>
          <p:nvPr/>
        </p:nvSpPr>
        <p:spPr>
          <a:xfrm>
            <a:off x="6701888" y="4715454"/>
            <a:ext cx="826920" cy="232560"/>
          </a:xfrm>
          <a:prstGeom prst="rect">
            <a:avLst/>
          </a:prstGeom>
          <a:noFill/>
          <a:ln w="0">
            <a:noFill/>
          </a:ln>
        </p:spPr>
        <p:txBody>
          <a:bodyPr lIns="90000" tIns="45000" rIns="90000" bIns="45000" anchor="t">
            <a:noAutofit/>
          </a:bodyPr>
          <a:lstStyle/>
          <a:p>
            <a:pPr algn="ctr"/>
            <a:r>
              <a:rPr lang="en-US" sz="825" dirty="0">
                <a:solidFill>
                  <a:schemeClr val="tx1">
                    <a:lumMod val="50000"/>
                    <a:lumOff val="50000"/>
                  </a:schemeClr>
                </a:solidFill>
              </a:rPr>
              <a:t>Control unit</a:t>
            </a:r>
            <a:endParaRPr lang="uk-UA" sz="825" dirty="0">
              <a:solidFill>
                <a:schemeClr val="tx1">
                  <a:lumMod val="50000"/>
                  <a:lumOff val="50000"/>
                </a:schemeClr>
              </a:solidFill>
            </a:endParaRPr>
          </a:p>
        </p:txBody>
      </p:sp>
      <p:sp>
        <p:nvSpPr>
          <p:cNvPr id="12" name="TextBox 11">
            <a:extLst>
              <a:ext uri="{FF2B5EF4-FFF2-40B4-BE49-F238E27FC236}">
                <a16:creationId xmlns:a16="http://schemas.microsoft.com/office/drawing/2014/main" id="{17C4A942-5C2E-D642-819D-534E65BF9F3E}"/>
              </a:ext>
            </a:extLst>
          </p:cNvPr>
          <p:cNvSpPr txBox="1"/>
          <p:nvPr/>
        </p:nvSpPr>
        <p:spPr>
          <a:xfrm>
            <a:off x="1033264" y="4859470"/>
            <a:ext cx="3096344" cy="232560"/>
          </a:xfrm>
          <a:prstGeom prst="rect">
            <a:avLst/>
          </a:prstGeom>
          <a:noFill/>
          <a:ln w="0">
            <a:noFill/>
          </a:ln>
        </p:spPr>
        <p:txBody>
          <a:bodyPr lIns="90000" tIns="45000" rIns="90000" bIns="45000" anchor="t">
            <a:noAutofit/>
          </a:bodyPr>
          <a:lstStyle/>
          <a:p>
            <a:pPr algn="ctr"/>
            <a:r>
              <a:rPr lang="en-US" sz="825" dirty="0">
                <a:solidFill>
                  <a:schemeClr val="tx1">
                    <a:lumMod val="50000"/>
                    <a:lumOff val="50000"/>
                  </a:schemeClr>
                </a:solidFill>
              </a:rPr>
              <a:t>Mixed EC + IC discharge power and raw interferometer data</a:t>
            </a:r>
            <a:endParaRPr lang="uk-UA" sz="825" dirty="0">
              <a:solidFill>
                <a:schemeClr val="tx1">
                  <a:lumMod val="50000"/>
                  <a:lumOff val="50000"/>
                </a:schemeClr>
              </a:solidFill>
            </a:endParaRPr>
          </a:p>
        </p:txBody>
      </p:sp>
    </p:spTree>
    <p:extLst>
      <p:ext uri="{BB962C8B-B14F-4D97-AF65-F5344CB8AC3E}">
        <p14:creationId xmlns:p14="http://schemas.microsoft.com/office/powerpoint/2010/main" val="2866330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Glow discharge characterization</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6</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296847" y="764220"/>
            <a:ext cx="5328914" cy="2114256"/>
          </a:xfrm>
        </p:spPr>
        <p:txBody>
          <a:bodyPr>
            <a:normAutofit/>
          </a:bodyPr>
          <a:lstStyle/>
          <a:p>
            <a:r>
              <a:rPr lang="en-US" sz="1600" dirty="0"/>
              <a:t>Characterization of local glow discharge ion energy distribution [1]</a:t>
            </a:r>
          </a:p>
          <a:p>
            <a:pPr lvl="1"/>
            <a:r>
              <a:rPr lang="en-US" sz="1400" dirty="0"/>
              <a:t>In hydrogen, helium and argon</a:t>
            </a:r>
          </a:p>
          <a:p>
            <a:pPr lvl="1"/>
            <a:r>
              <a:rPr lang="en-US" sz="1400" dirty="0"/>
              <a:t>At different neutral pressures and anode currents</a:t>
            </a:r>
          </a:p>
          <a:p>
            <a:r>
              <a:rPr lang="en-US" sz="1600" dirty="0"/>
              <a:t>Studies of glow discharge homogeneity with RFEA* </a:t>
            </a:r>
          </a:p>
          <a:p>
            <a:pPr lvl="1"/>
            <a:r>
              <a:rPr lang="en-US" sz="1400" dirty="0"/>
              <a:t>Mimicking different distance from GD anode by changing detector orientation and its in-plasma depth</a:t>
            </a:r>
          </a:p>
          <a:p>
            <a:pPr lvl="1"/>
            <a:r>
              <a:rPr lang="en-US" sz="1400" dirty="0"/>
              <a:t>Input for ITER GD model validation ?</a:t>
            </a:r>
          </a:p>
        </p:txBody>
      </p:sp>
      <p:grpSp>
        <p:nvGrpSpPr>
          <p:cNvPr id="11" name="Group 10">
            <a:extLst>
              <a:ext uri="{FF2B5EF4-FFF2-40B4-BE49-F238E27FC236}">
                <a16:creationId xmlns:a16="http://schemas.microsoft.com/office/drawing/2014/main" id="{78D5E882-D1C7-B04C-ADD9-70E9EDA260A7}"/>
              </a:ext>
            </a:extLst>
          </p:cNvPr>
          <p:cNvGrpSpPr>
            <a:grpSpLocks noChangeAspect="1"/>
          </p:cNvGrpSpPr>
          <p:nvPr/>
        </p:nvGrpSpPr>
        <p:grpSpPr>
          <a:xfrm>
            <a:off x="2439803" y="3307609"/>
            <a:ext cx="2985763" cy="1444908"/>
            <a:chOff x="5448904" y="300078"/>
            <a:chExt cx="6544347" cy="3167022"/>
          </a:xfrm>
        </p:grpSpPr>
        <p:grpSp>
          <p:nvGrpSpPr>
            <p:cNvPr id="12" name="Group 11">
              <a:extLst>
                <a:ext uri="{FF2B5EF4-FFF2-40B4-BE49-F238E27FC236}">
                  <a16:creationId xmlns:a16="http://schemas.microsoft.com/office/drawing/2014/main" id="{93C819AC-3CC5-974B-A5CA-027AE0A8D0D3}"/>
                </a:ext>
              </a:extLst>
            </p:cNvPr>
            <p:cNvGrpSpPr/>
            <p:nvPr/>
          </p:nvGrpSpPr>
          <p:grpSpPr>
            <a:xfrm>
              <a:off x="5448904" y="300078"/>
              <a:ext cx="6544347" cy="3167022"/>
              <a:chOff x="4339242" y="112746"/>
              <a:chExt cx="6544347" cy="3167022"/>
            </a:xfrm>
          </p:grpSpPr>
          <p:pic>
            <p:nvPicPr>
              <p:cNvPr id="17" name="Picture 16">
                <a:extLst>
                  <a:ext uri="{FF2B5EF4-FFF2-40B4-BE49-F238E27FC236}">
                    <a16:creationId xmlns:a16="http://schemas.microsoft.com/office/drawing/2014/main" id="{01682B5C-FC58-E44E-B12C-C6A73CCAE8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39242" y="112746"/>
                <a:ext cx="6544347" cy="3167022"/>
              </a:xfrm>
              <a:prstGeom prst="rect">
                <a:avLst/>
              </a:prstGeom>
            </p:spPr>
          </p:pic>
          <p:grpSp>
            <p:nvGrpSpPr>
              <p:cNvPr id="18" name="Group 17">
                <a:extLst>
                  <a:ext uri="{FF2B5EF4-FFF2-40B4-BE49-F238E27FC236}">
                    <a16:creationId xmlns:a16="http://schemas.microsoft.com/office/drawing/2014/main" id="{52D7DE2D-AC80-DA4C-A240-A2E57329DA95}"/>
                  </a:ext>
                </a:extLst>
              </p:cNvPr>
              <p:cNvGrpSpPr/>
              <p:nvPr/>
            </p:nvGrpSpPr>
            <p:grpSpPr>
              <a:xfrm rot="-4200000">
                <a:off x="9061767" y="2400662"/>
                <a:ext cx="423746" cy="199714"/>
                <a:chOff x="9137219" y="5498243"/>
                <a:chExt cx="423746" cy="199714"/>
              </a:xfrm>
            </p:grpSpPr>
            <p:sp>
              <p:nvSpPr>
                <p:cNvPr id="19" name="Rectangle 18">
                  <a:extLst>
                    <a:ext uri="{FF2B5EF4-FFF2-40B4-BE49-F238E27FC236}">
                      <a16:creationId xmlns:a16="http://schemas.microsoft.com/office/drawing/2014/main" id="{8501CFD2-85F3-344F-BFEC-EDCBE70B8685}"/>
                    </a:ext>
                  </a:extLst>
                </p:cNvPr>
                <p:cNvSpPr/>
                <p:nvPr/>
              </p:nvSpPr>
              <p:spPr>
                <a:xfrm>
                  <a:off x="9137219" y="5498243"/>
                  <a:ext cx="423746" cy="66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83DFEF6-AD3D-A242-B05E-73FC540D8135}"/>
                    </a:ext>
                  </a:extLst>
                </p:cNvPr>
                <p:cNvSpPr/>
                <p:nvPr/>
              </p:nvSpPr>
              <p:spPr>
                <a:xfrm>
                  <a:off x="9279034" y="5579157"/>
                  <a:ext cx="122663" cy="11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extBox 12">
              <a:extLst>
                <a:ext uri="{FF2B5EF4-FFF2-40B4-BE49-F238E27FC236}">
                  <a16:creationId xmlns:a16="http://schemas.microsoft.com/office/drawing/2014/main" id="{AEB60D46-2DD9-5741-B33C-3525A2361F75}"/>
                </a:ext>
              </a:extLst>
            </p:cNvPr>
            <p:cNvSpPr txBox="1"/>
            <p:nvPr/>
          </p:nvSpPr>
          <p:spPr>
            <a:xfrm>
              <a:off x="9100157" y="2358712"/>
              <a:ext cx="1203041" cy="573410"/>
            </a:xfrm>
            <a:prstGeom prst="rect">
              <a:avLst/>
            </a:prstGeom>
            <a:noFill/>
          </p:spPr>
          <p:txBody>
            <a:bodyPr wrap="square" rtlCol="0">
              <a:spAutoFit/>
            </a:bodyPr>
            <a:lstStyle/>
            <a:p>
              <a:pPr algn="ctr"/>
              <a:r>
                <a:rPr lang="en-US" sz="1100" b="1" dirty="0"/>
                <a:t>100</a:t>
              </a:r>
              <a:r>
                <a:rPr lang="en-US" sz="1100" b="1" baseline="30000" dirty="0"/>
                <a:t>o</a:t>
              </a:r>
              <a:endParaRPr lang="en-US" sz="1100" b="1" dirty="0"/>
            </a:p>
          </p:txBody>
        </p:sp>
        <p:sp>
          <p:nvSpPr>
            <p:cNvPr id="14" name="TextBox 13">
              <a:extLst>
                <a:ext uri="{FF2B5EF4-FFF2-40B4-BE49-F238E27FC236}">
                  <a16:creationId xmlns:a16="http://schemas.microsoft.com/office/drawing/2014/main" id="{FB0B9736-3ECA-6C41-8E5F-B4415B1AFF7D}"/>
                </a:ext>
              </a:extLst>
            </p:cNvPr>
            <p:cNvSpPr txBox="1"/>
            <p:nvPr/>
          </p:nvSpPr>
          <p:spPr>
            <a:xfrm>
              <a:off x="6400798" y="2770881"/>
              <a:ext cx="1815359" cy="607140"/>
            </a:xfrm>
            <a:prstGeom prst="rect">
              <a:avLst/>
            </a:prstGeom>
            <a:noFill/>
          </p:spPr>
          <p:txBody>
            <a:bodyPr wrap="square" rtlCol="0">
              <a:spAutoFit/>
            </a:bodyPr>
            <a:lstStyle/>
            <a:p>
              <a:pPr algn="ctr"/>
              <a:r>
                <a:rPr lang="en-US" sz="1200" b="1" dirty="0"/>
                <a:t>GD anode</a:t>
              </a:r>
            </a:p>
          </p:txBody>
        </p:sp>
        <p:cxnSp>
          <p:nvCxnSpPr>
            <p:cNvPr id="15" name="Straight Arrow Connector 14">
              <a:extLst>
                <a:ext uri="{FF2B5EF4-FFF2-40B4-BE49-F238E27FC236}">
                  <a16:creationId xmlns:a16="http://schemas.microsoft.com/office/drawing/2014/main" id="{D20F35DC-1FDB-2D4E-816F-FC50C5741700}"/>
                </a:ext>
              </a:extLst>
            </p:cNvPr>
            <p:cNvCxnSpPr>
              <a:cxnSpLocks/>
            </p:cNvCxnSpPr>
            <p:nvPr/>
          </p:nvCxnSpPr>
          <p:spPr>
            <a:xfrm>
              <a:off x="5999356" y="1795346"/>
              <a:ext cx="825190" cy="1051039"/>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E69198FB-7DE6-5F4D-B30C-BCA2FD38A6BF}"/>
                </a:ext>
              </a:extLst>
            </p:cNvPr>
            <p:cNvSpPr/>
            <p:nvPr/>
          </p:nvSpPr>
          <p:spPr>
            <a:xfrm rot="18769372">
              <a:off x="9950806" y="2207320"/>
              <a:ext cx="997200" cy="992459"/>
            </a:xfrm>
            <a:prstGeom prst="arc">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B5BFF1E4-2572-F14D-9337-4D5F779BE1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4128" y="516334"/>
            <a:ext cx="3291590" cy="2130135"/>
          </a:xfrm>
          <a:prstGeom prst="rect">
            <a:avLst/>
          </a:prstGeom>
        </p:spPr>
      </p:pic>
      <p:pic>
        <p:nvPicPr>
          <p:cNvPr id="22" name="Picture 21">
            <a:extLst>
              <a:ext uri="{FF2B5EF4-FFF2-40B4-BE49-F238E27FC236}">
                <a16:creationId xmlns:a16="http://schemas.microsoft.com/office/drawing/2014/main" id="{3007A7EE-99C4-814C-8F67-A5C8792571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2974" y="2787774"/>
            <a:ext cx="3362743" cy="2133035"/>
          </a:xfrm>
          <a:prstGeom prst="rect">
            <a:avLst/>
          </a:prstGeom>
        </p:spPr>
      </p:pic>
      <p:grpSp>
        <p:nvGrpSpPr>
          <p:cNvPr id="23" name="Group 22">
            <a:extLst>
              <a:ext uri="{FF2B5EF4-FFF2-40B4-BE49-F238E27FC236}">
                <a16:creationId xmlns:a16="http://schemas.microsoft.com/office/drawing/2014/main" id="{B4251DC8-9DEB-994C-B456-50758A753CC8}"/>
              </a:ext>
            </a:extLst>
          </p:cNvPr>
          <p:cNvGrpSpPr>
            <a:grpSpLocks noChangeAspect="1"/>
          </p:cNvGrpSpPr>
          <p:nvPr/>
        </p:nvGrpSpPr>
        <p:grpSpPr>
          <a:xfrm>
            <a:off x="371385" y="3135643"/>
            <a:ext cx="2059671" cy="1721789"/>
            <a:chOff x="665276" y="2263906"/>
            <a:chExt cx="4309161" cy="3602257"/>
          </a:xfrm>
        </p:grpSpPr>
        <p:pic>
          <p:nvPicPr>
            <p:cNvPr id="24" name="Picture 23">
              <a:extLst>
                <a:ext uri="{FF2B5EF4-FFF2-40B4-BE49-F238E27FC236}">
                  <a16:creationId xmlns:a16="http://schemas.microsoft.com/office/drawing/2014/main" id="{EA8C3230-C527-A845-82AC-E0B3BD6EDE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276" y="2263906"/>
              <a:ext cx="3616085" cy="3602257"/>
            </a:xfrm>
            <a:prstGeom prst="rect">
              <a:avLst/>
            </a:prstGeom>
          </p:spPr>
        </p:pic>
        <p:sp>
          <p:nvSpPr>
            <p:cNvPr id="25" name="Rectangle 24">
              <a:extLst>
                <a:ext uri="{FF2B5EF4-FFF2-40B4-BE49-F238E27FC236}">
                  <a16:creationId xmlns:a16="http://schemas.microsoft.com/office/drawing/2014/main" id="{BF95F498-47CE-8F4E-A563-82C997E3C30A}"/>
                </a:ext>
              </a:extLst>
            </p:cNvPr>
            <p:cNvSpPr/>
            <p:nvPr/>
          </p:nvSpPr>
          <p:spPr>
            <a:xfrm>
              <a:off x="2473318" y="2263906"/>
              <a:ext cx="604058" cy="7163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B50781-282D-C148-9C29-27221CA8BE92}"/>
                </a:ext>
              </a:extLst>
            </p:cNvPr>
            <p:cNvSpPr/>
            <p:nvPr/>
          </p:nvSpPr>
          <p:spPr>
            <a:xfrm>
              <a:off x="2550980" y="3293533"/>
              <a:ext cx="448733" cy="550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32DB9D4-94F9-D649-AA97-92CE38BB5332}"/>
                </a:ext>
              </a:extLst>
            </p:cNvPr>
            <p:cNvSpPr/>
            <p:nvPr/>
          </p:nvSpPr>
          <p:spPr>
            <a:xfrm>
              <a:off x="2732039" y="2263906"/>
              <a:ext cx="91594" cy="102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8BFE1CE9-5781-3944-9DDF-A18808136CB7}"/>
                </a:ext>
              </a:extLst>
            </p:cNvPr>
            <p:cNvCxnSpPr>
              <a:cxnSpLocks/>
            </p:cNvCxnSpPr>
            <p:nvPr/>
          </p:nvCxnSpPr>
          <p:spPr>
            <a:xfrm flipV="1">
              <a:off x="2732039" y="2877982"/>
              <a:ext cx="129745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AA75D21-A772-F74A-91F7-6359C3451168}"/>
                </a:ext>
              </a:extLst>
            </p:cNvPr>
            <p:cNvCxnSpPr/>
            <p:nvPr/>
          </p:nvCxnSpPr>
          <p:spPr>
            <a:xfrm>
              <a:off x="3776133" y="2875678"/>
              <a:ext cx="0" cy="69302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24DA71D-9467-FD4D-BBC3-31B34948661C}"/>
                </a:ext>
              </a:extLst>
            </p:cNvPr>
            <p:cNvSpPr txBox="1"/>
            <p:nvPr/>
          </p:nvSpPr>
          <p:spPr>
            <a:xfrm>
              <a:off x="3538079" y="3015083"/>
              <a:ext cx="1436358" cy="418547"/>
            </a:xfrm>
            <a:prstGeom prst="rect">
              <a:avLst/>
            </a:prstGeom>
            <a:noFill/>
          </p:spPr>
          <p:txBody>
            <a:bodyPr wrap="square" rtlCol="0">
              <a:spAutoFit/>
            </a:bodyPr>
            <a:lstStyle/>
            <a:p>
              <a:pPr algn="ctr"/>
              <a:r>
                <a:rPr lang="en-US" sz="700" dirty="0"/>
                <a:t>115 mm</a:t>
              </a:r>
            </a:p>
          </p:txBody>
        </p:sp>
        <p:sp>
          <p:nvSpPr>
            <p:cNvPr id="31" name="TextBox 30">
              <a:extLst>
                <a:ext uri="{FF2B5EF4-FFF2-40B4-BE49-F238E27FC236}">
                  <a16:creationId xmlns:a16="http://schemas.microsoft.com/office/drawing/2014/main" id="{559C9EF8-EFDD-6940-A7A9-EB6FD56597A9}"/>
                </a:ext>
              </a:extLst>
            </p:cNvPr>
            <p:cNvSpPr txBox="1"/>
            <p:nvPr/>
          </p:nvSpPr>
          <p:spPr>
            <a:xfrm>
              <a:off x="1339758" y="4311337"/>
              <a:ext cx="1474795" cy="261610"/>
            </a:xfrm>
            <a:prstGeom prst="rect">
              <a:avLst/>
            </a:prstGeom>
            <a:noFill/>
          </p:spPr>
          <p:txBody>
            <a:bodyPr wrap="square" rtlCol="0">
              <a:spAutoFit/>
            </a:bodyPr>
            <a:lstStyle/>
            <a:p>
              <a:pPr algn="ctr"/>
              <a:r>
                <a:rPr lang="en-US" sz="1050" dirty="0"/>
                <a:t>RFEA button probe</a:t>
              </a:r>
            </a:p>
          </p:txBody>
        </p:sp>
        <p:sp>
          <p:nvSpPr>
            <p:cNvPr id="32" name="Oval 31">
              <a:extLst>
                <a:ext uri="{FF2B5EF4-FFF2-40B4-BE49-F238E27FC236}">
                  <a16:creationId xmlns:a16="http://schemas.microsoft.com/office/drawing/2014/main" id="{57652F88-0C8A-5340-A457-F5DE314CC92D}"/>
                </a:ext>
              </a:extLst>
            </p:cNvPr>
            <p:cNvSpPr/>
            <p:nvPr/>
          </p:nvSpPr>
          <p:spPr>
            <a:xfrm>
              <a:off x="2656970" y="3477028"/>
              <a:ext cx="236751" cy="235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231A2E8D-0B83-1E4C-94F8-DCCE23CCE965}"/>
                </a:ext>
              </a:extLst>
            </p:cNvPr>
            <p:cNvCxnSpPr>
              <a:cxnSpLocks/>
            </p:cNvCxnSpPr>
            <p:nvPr/>
          </p:nvCxnSpPr>
          <p:spPr>
            <a:xfrm flipV="1">
              <a:off x="2077156" y="3646311"/>
              <a:ext cx="672386" cy="6434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14A1054-708D-3F48-85A4-7B40F31BAAFB}"/>
                </a:ext>
              </a:extLst>
            </p:cNvPr>
            <p:cNvCxnSpPr>
              <a:cxnSpLocks/>
            </p:cNvCxnSpPr>
            <p:nvPr/>
          </p:nvCxnSpPr>
          <p:spPr>
            <a:xfrm flipV="1">
              <a:off x="2749541" y="3568944"/>
              <a:ext cx="1297458"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4D2A594D-CBEC-EF4E-8DC4-410DD8A3624E}"/>
              </a:ext>
            </a:extLst>
          </p:cNvPr>
          <p:cNvSpPr txBox="1"/>
          <p:nvPr/>
        </p:nvSpPr>
        <p:spPr>
          <a:xfrm>
            <a:off x="2197015" y="2972353"/>
            <a:ext cx="3817238" cy="276999"/>
          </a:xfrm>
          <a:prstGeom prst="rect">
            <a:avLst/>
          </a:prstGeom>
          <a:noFill/>
        </p:spPr>
        <p:txBody>
          <a:bodyPr wrap="square" rtlCol="0">
            <a:spAutoFit/>
          </a:bodyPr>
          <a:lstStyle/>
          <a:p>
            <a:r>
              <a:rPr lang="en-US" sz="1200" dirty="0"/>
              <a:t>* RFEA details -&gt; see talk of L. Dittrich</a:t>
            </a:r>
          </a:p>
        </p:txBody>
      </p:sp>
      <p:sp>
        <p:nvSpPr>
          <p:cNvPr id="35" name="TextBox 34">
            <a:extLst>
              <a:ext uri="{FF2B5EF4-FFF2-40B4-BE49-F238E27FC236}">
                <a16:creationId xmlns:a16="http://schemas.microsoft.com/office/drawing/2014/main" id="{EBB84270-B116-C745-81CD-DE6A8E85E5EF}"/>
              </a:ext>
            </a:extLst>
          </p:cNvPr>
          <p:cNvSpPr txBox="1"/>
          <p:nvPr/>
        </p:nvSpPr>
        <p:spPr>
          <a:xfrm>
            <a:off x="6281987" y="2559509"/>
            <a:ext cx="2099217" cy="219291"/>
          </a:xfrm>
          <a:prstGeom prst="rect">
            <a:avLst/>
          </a:prstGeom>
          <a:noFill/>
        </p:spPr>
        <p:txBody>
          <a:bodyPr wrap="square" rtlCol="0">
            <a:spAutoFit/>
          </a:bodyPr>
          <a:lstStyle/>
          <a:p>
            <a:pPr algn="ctr"/>
            <a:r>
              <a:rPr lang="en-US" sz="825" dirty="0">
                <a:solidFill>
                  <a:schemeClr val="tx1">
                    <a:lumMod val="50000"/>
                    <a:lumOff val="50000"/>
                  </a:schemeClr>
                </a:solidFill>
              </a:rPr>
              <a:t>Local ion energy distributions</a:t>
            </a:r>
          </a:p>
        </p:txBody>
      </p:sp>
      <p:sp>
        <p:nvSpPr>
          <p:cNvPr id="37" name="Rectangle 36">
            <a:extLst>
              <a:ext uri="{FF2B5EF4-FFF2-40B4-BE49-F238E27FC236}">
                <a16:creationId xmlns:a16="http://schemas.microsoft.com/office/drawing/2014/main" id="{AAAC90C9-525E-744B-9BD3-4368123EFA3A}"/>
              </a:ext>
            </a:extLst>
          </p:cNvPr>
          <p:cNvSpPr/>
          <p:nvPr/>
        </p:nvSpPr>
        <p:spPr>
          <a:xfrm>
            <a:off x="182968" y="4855518"/>
            <a:ext cx="4572000" cy="230832"/>
          </a:xfrm>
          <a:prstGeom prst="rect">
            <a:avLst/>
          </a:prstGeom>
        </p:spPr>
        <p:txBody>
          <a:bodyPr>
            <a:spAutoFit/>
          </a:bodyPr>
          <a:lstStyle/>
          <a:p>
            <a:r>
              <a:rPr lang="en-US" sz="900" dirty="0">
                <a:solidFill>
                  <a:prstClr val="black"/>
                </a:solidFill>
                <a:latin typeface="Helvetica" pitchFamily="2" charset="0"/>
              </a:rPr>
              <a:t>[1] K. Crombé et al., IAEA FEC 2023, London, 2023.</a:t>
            </a:r>
          </a:p>
        </p:txBody>
      </p:sp>
    </p:spTree>
    <p:extLst>
      <p:ext uri="{BB962C8B-B14F-4D97-AF65-F5344CB8AC3E}">
        <p14:creationId xmlns:p14="http://schemas.microsoft.com/office/powerpoint/2010/main" val="329544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MW plasma characterization</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7</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485728" y="699542"/>
            <a:ext cx="5886472" cy="2426458"/>
          </a:xfrm>
        </p:spPr>
        <p:txBody>
          <a:bodyPr>
            <a:normAutofit/>
          </a:bodyPr>
          <a:lstStyle/>
          <a:p>
            <a:r>
              <a:rPr lang="en-US" sz="1600" dirty="0"/>
              <a:t>Studies of electron cyclotron power deposition in helium [1]</a:t>
            </a:r>
          </a:p>
          <a:p>
            <a:pPr lvl="1"/>
            <a:r>
              <a:rPr lang="en-US" sz="1600" dirty="0"/>
              <a:t>Characterization of ECRH power source </a:t>
            </a:r>
          </a:p>
          <a:p>
            <a:pPr lvl="1"/>
            <a:r>
              <a:rPr lang="en-US" sz="1600" dirty="0"/>
              <a:t>Influence of input power, magnetic field and gas pressure on on the absorption mechanisms</a:t>
            </a:r>
          </a:p>
          <a:p>
            <a:pPr lvl="1"/>
            <a:r>
              <a:rPr lang="en-US" sz="1600" dirty="0"/>
              <a:t>Influence of the Langmuir probe position and wave polarization on reflected power fraction </a:t>
            </a:r>
          </a:p>
          <a:p>
            <a:r>
              <a:rPr lang="en-US" sz="1600" dirty="0"/>
              <a:t>Determination of suitable scenarios for plasma start-up and pre-ionization.</a:t>
            </a:r>
          </a:p>
          <a:p>
            <a:pPr lvl="1"/>
            <a:endParaRPr lang="en-US" sz="1600" dirty="0"/>
          </a:p>
          <a:p>
            <a:pPr lvl="1"/>
            <a:endParaRPr lang="en-US" sz="1400" dirty="0"/>
          </a:p>
        </p:txBody>
      </p:sp>
      <p:pic>
        <p:nvPicPr>
          <p:cNvPr id="3" name="Picture 2">
            <a:extLst>
              <a:ext uri="{FF2B5EF4-FFF2-40B4-BE49-F238E27FC236}">
                <a16:creationId xmlns:a16="http://schemas.microsoft.com/office/drawing/2014/main" id="{898A434B-D820-6F46-8849-864F78806E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8224" y="525912"/>
            <a:ext cx="2242592" cy="4227414"/>
          </a:xfrm>
          <a:prstGeom prst="rect">
            <a:avLst/>
          </a:prstGeom>
        </p:spPr>
      </p:pic>
      <p:pic>
        <p:nvPicPr>
          <p:cNvPr id="6" name="Picture 5">
            <a:extLst>
              <a:ext uri="{FF2B5EF4-FFF2-40B4-BE49-F238E27FC236}">
                <a16:creationId xmlns:a16="http://schemas.microsoft.com/office/drawing/2014/main" id="{4CA27557-98DD-614E-B50C-0E01E3C91F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3147814"/>
            <a:ext cx="2059804" cy="1695312"/>
          </a:xfrm>
          <a:prstGeom prst="rect">
            <a:avLst/>
          </a:prstGeom>
        </p:spPr>
      </p:pic>
      <p:pic>
        <p:nvPicPr>
          <p:cNvPr id="7" name="Picture 6">
            <a:extLst>
              <a:ext uri="{FF2B5EF4-FFF2-40B4-BE49-F238E27FC236}">
                <a16:creationId xmlns:a16="http://schemas.microsoft.com/office/drawing/2014/main" id="{FAD71585-316C-0743-B468-1465DD24BA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2514" y="3147814"/>
            <a:ext cx="2242592" cy="1808542"/>
          </a:xfrm>
          <a:prstGeom prst="rect">
            <a:avLst/>
          </a:prstGeom>
        </p:spPr>
      </p:pic>
      <p:sp>
        <p:nvSpPr>
          <p:cNvPr id="8" name="Rectangle 7">
            <a:extLst>
              <a:ext uri="{FF2B5EF4-FFF2-40B4-BE49-F238E27FC236}">
                <a16:creationId xmlns:a16="http://schemas.microsoft.com/office/drawing/2014/main" id="{539F0D1C-0CD9-DF46-8625-93B9D5E97CA1}"/>
              </a:ext>
            </a:extLst>
          </p:cNvPr>
          <p:cNvSpPr/>
          <p:nvPr/>
        </p:nvSpPr>
        <p:spPr>
          <a:xfrm>
            <a:off x="4695448" y="3356351"/>
            <a:ext cx="1892776" cy="646331"/>
          </a:xfrm>
          <a:prstGeom prst="rect">
            <a:avLst/>
          </a:prstGeom>
        </p:spPr>
        <p:txBody>
          <a:bodyPr wrap="square">
            <a:spAutoFit/>
          </a:bodyPr>
          <a:lstStyle/>
          <a:p>
            <a:pPr algn="ctr"/>
            <a:r>
              <a:rPr lang="en-US" sz="900" dirty="0">
                <a:latin typeface="Helvetica" pitchFamily="2" charset="0"/>
              </a:rPr>
              <a:t>Tunneling and conversion fraction for various levels of the injected power PEC and the magnetic field B</a:t>
            </a:r>
            <a:r>
              <a:rPr lang="en-US" sz="900" baseline="-25000" dirty="0">
                <a:latin typeface="Helvetica" pitchFamily="2" charset="0"/>
              </a:rPr>
              <a:t>0</a:t>
            </a:r>
            <a:endParaRPr lang="en-US" sz="900" baseline="-25000" dirty="0">
              <a:effectLst/>
              <a:latin typeface="Helvetica" pitchFamily="2" charset="0"/>
            </a:endParaRPr>
          </a:p>
        </p:txBody>
      </p:sp>
      <p:sp>
        <p:nvSpPr>
          <p:cNvPr id="9" name="Rectangle 8">
            <a:extLst>
              <a:ext uri="{FF2B5EF4-FFF2-40B4-BE49-F238E27FC236}">
                <a16:creationId xmlns:a16="http://schemas.microsoft.com/office/drawing/2014/main" id="{90927AF0-6316-BF4E-A90C-9EB38A2773F8}"/>
              </a:ext>
            </a:extLst>
          </p:cNvPr>
          <p:cNvSpPr/>
          <p:nvPr/>
        </p:nvSpPr>
        <p:spPr>
          <a:xfrm>
            <a:off x="4734272" y="4135487"/>
            <a:ext cx="1781944" cy="507831"/>
          </a:xfrm>
          <a:prstGeom prst="rect">
            <a:avLst/>
          </a:prstGeom>
        </p:spPr>
        <p:txBody>
          <a:bodyPr wrap="square">
            <a:spAutoFit/>
          </a:bodyPr>
          <a:lstStyle/>
          <a:p>
            <a:pPr algn="ctr"/>
            <a:r>
              <a:rPr lang="en-US" sz="900" dirty="0">
                <a:latin typeface="Helvetica" pitchFamily="2" charset="0"/>
              </a:rPr>
              <a:t>X-wave deposition mechanisms for increasing density (</a:t>
            </a:r>
            <a:r>
              <a:rPr lang="en-US" sz="900" dirty="0" err="1">
                <a:latin typeface="Helvetica" pitchFamily="2" charset="0"/>
              </a:rPr>
              <a:t>a→d</a:t>
            </a:r>
            <a:r>
              <a:rPr lang="en-US" sz="900" dirty="0">
                <a:latin typeface="Helvetica" pitchFamily="2" charset="0"/>
              </a:rPr>
              <a:t>)</a:t>
            </a:r>
            <a:endParaRPr lang="en-US" sz="900" dirty="0">
              <a:effectLst/>
              <a:latin typeface="Helvetica" pitchFamily="2" charset="0"/>
            </a:endParaRPr>
          </a:p>
        </p:txBody>
      </p:sp>
      <p:sp>
        <p:nvSpPr>
          <p:cNvPr id="10" name="Rectangle 9">
            <a:extLst>
              <a:ext uri="{FF2B5EF4-FFF2-40B4-BE49-F238E27FC236}">
                <a16:creationId xmlns:a16="http://schemas.microsoft.com/office/drawing/2014/main" id="{BF8B36C7-50E3-474A-A20A-DE4922656CFB}"/>
              </a:ext>
            </a:extLst>
          </p:cNvPr>
          <p:cNvSpPr/>
          <p:nvPr/>
        </p:nvSpPr>
        <p:spPr>
          <a:xfrm>
            <a:off x="182968" y="4855518"/>
            <a:ext cx="4572000" cy="230832"/>
          </a:xfrm>
          <a:prstGeom prst="rect">
            <a:avLst/>
          </a:prstGeom>
        </p:spPr>
        <p:txBody>
          <a:bodyPr>
            <a:spAutoFit/>
          </a:bodyPr>
          <a:lstStyle/>
          <a:p>
            <a:r>
              <a:rPr lang="en-US" sz="900" dirty="0">
                <a:solidFill>
                  <a:prstClr val="black"/>
                </a:solidFill>
                <a:latin typeface="Helvetica" pitchFamily="2" charset="0"/>
              </a:rPr>
              <a:t>[1] J. Buermans et. al., submitted to </a:t>
            </a:r>
            <a:r>
              <a:rPr lang="en-US" sz="900" dirty="0" err="1">
                <a:solidFill>
                  <a:prstClr val="black"/>
                </a:solidFill>
                <a:latin typeface="Helvetica" pitchFamily="2" charset="0"/>
              </a:rPr>
              <a:t>Physica</a:t>
            </a:r>
            <a:r>
              <a:rPr lang="en-US" sz="900" dirty="0">
                <a:solidFill>
                  <a:prstClr val="black"/>
                </a:solidFill>
                <a:latin typeface="Helvetica" pitchFamily="2" charset="0"/>
              </a:rPr>
              <a:t> </a:t>
            </a:r>
            <a:r>
              <a:rPr lang="en-US" sz="900" dirty="0" err="1">
                <a:solidFill>
                  <a:prstClr val="black"/>
                </a:solidFill>
                <a:latin typeface="Helvetica" pitchFamily="2" charset="0"/>
              </a:rPr>
              <a:t>Scripta</a:t>
            </a:r>
            <a:endParaRPr lang="en-US" sz="900" dirty="0">
              <a:solidFill>
                <a:prstClr val="black"/>
              </a:solidFill>
              <a:latin typeface="Helvetica" pitchFamily="2" charset="0"/>
            </a:endParaRPr>
          </a:p>
        </p:txBody>
      </p:sp>
      <p:cxnSp>
        <p:nvCxnSpPr>
          <p:cNvPr id="12" name="Straight Arrow Connector 11">
            <a:extLst>
              <a:ext uri="{FF2B5EF4-FFF2-40B4-BE49-F238E27FC236}">
                <a16:creationId xmlns:a16="http://schemas.microsoft.com/office/drawing/2014/main" id="{CA4D3B67-6046-3F4C-A2A5-D8E57C38A4CC}"/>
              </a:ext>
            </a:extLst>
          </p:cNvPr>
          <p:cNvCxnSpPr>
            <a:cxnSpLocks/>
          </p:cNvCxnSpPr>
          <p:nvPr/>
        </p:nvCxnSpPr>
        <p:spPr>
          <a:xfrm>
            <a:off x="6372200" y="4389403"/>
            <a:ext cx="3384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E9971AB-10D4-1D46-A332-1B300D1757E1}"/>
              </a:ext>
            </a:extLst>
          </p:cNvPr>
          <p:cNvCxnSpPr>
            <a:cxnSpLocks/>
          </p:cNvCxnSpPr>
          <p:nvPr/>
        </p:nvCxnSpPr>
        <p:spPr>
          <a:xfrm flipH="1">
            <a:off x="4635624" y="3651870"/>
            <a:ext cx="152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968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RF plasma characterization</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8</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a:xfrm>
            <a:off x="611560" y="1068292"/>
            <a:ext cx="4322930" cy="3672408"/>
          </a:xfrm>
        </p:spPr>
        <p:txBody>
          <a:bodyPr>
            <a:normAutofit/>
          </a:bodyPr>
          <a:lstStyle/>
          <a:p>
            <a:r>
              <a:rPr lang="en-US" sz="1600" dirty="0"/>
              <a:t>Implementation of a new RF module (ANTITER IV [1]) to TOMATOR-1D code [2] for TOMAS RF plasma  modelling</a:t>
            </a:r>
          </a:p>
          <a:p>
            <a:pPr lvl="1"/>
            <a:r>
              <a:rPr lang="en-US" sz="1400" dirty="0"/>
              <a:t>Studies energy transfer mechanisms</a:t>
            </a:r>
          </a:p>
          <a:p>
            <a:pPr lvl="1"/>
            <a:r>
              <a:rPr lang="en-US" sz="1400" dirty="0"/>
              <a:t>Characterization of RF waves absorption and propagation</a:t>
            </a:r>
          </a:p>
          <a:p>
            <a:pPr lvl="1"/>
            <a:r>
              <a:rPr lang="en-US" sz="1400" dirty="0"/>
              <a:t>Generation of charge-exchanged neutrals based on plasma parameters</a:t>
            </a:r>
          </a:p>
          <a:p>
            <a:r>
              <a:rPr lang="en-US" sz="1600" dirty="0"/>
              <a:t>Characterization of RF plasma</a:t>
            </a:r>
            <a:endParaRPr lang="en-US" dirty="0"/>
          </a:p>
          <a:p>
            <a:pPr lvl="1"/>
            <a:r>
              <a:rPr lang="en-US" sz="1400" dirty="0"/>
              <a:t>exploring ion and neutral particle energy distribution using using probes, ToF NPA and RFEA</a:t>
            </a:r>
          </a:p>
          <a:p>
            <a:pPr lvl="1"/>
            <a:r>
              <a:rPr lang="en-US" sz="1400" dirty="0"/>
              <a:t>TOMATOR-1D model validation</a:t>
            </a:r>
          </a:p>
        </p:txBody>
      </p:sp>
      <p:pic>
        <p:nvPicPr>
          <p:cNvPr id="3" name="Picture 2">
            <a:extLst>
              <a:ext uri="{FF2B5EF4-FFF2-40B4-BE49-F238E27FC236}">
                <a16:creationId xmlns:a16="http://schemas.microsoft.com/office/drawing/2014/main" id="{230D5431-2DE6-FC41-B017-F10AEC2B42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3420" y="576989"/>
            <a:ext cx="2563672" cy="1922754"/>
          </a:xfrm>
          <a:prstGeom prst="rect">
            <a:avLst/>
          </a:prstGeom>
        </p:spPr>
      </p:pic>
      <p:pic>
        <p:nvPicPr>
          <p:cNvPr id="6" name="Picture 5">
            <a:extLst>
              <a:ext uri="{FF2B5EF4-FFF2-40B4-BE49-F238E27FC236}">
                <a16:creationId xmlns:a16="http://schemas.microsoft.com/office/drawing/2014/main" id="{A453CD02-C5AF-E34C-90D2-0B83C6CD07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3420" y="2524877"/>
            <a:ext cx="2563672" cy="1922754"/>
          </a:xfrm>
          <a:prstGeom prst="rect">
            <a:avLst/>
          </a:prstGeom>
        </p:spPr>
      </p:pic>
      <p:sp>
        <p:nvSpPr>
          <p:cNvPr id="7" name="Rectangle 6">
            <a:extLst>
              <a:ext uri="{FF2B5EF4-FFF2-40B4-BE49-F238E27FC236}">
                <a16:creationId xmlns:a16="http://schemas.microsoft.com/office/drawing/2014/main" id="{32D59FA1-EC51-E545-BAFD-577526D5170C}"/>
              </a:ext>
            </a:extLst>
          </p:cNvPr>
          <p:cNvSpPr/>
          <p:nvPr/>
        </p:nvSpPr>
        <p:spPr>
          <a:xfrm>
            <a:off x="179512" y="4764809"/>
            <a:ext cx="3692036" cy="369332"/>
          </a:xfrm>
          <a:prstGeom prst="rect">
            <a:avLst/>
          </a:prstGeom>
        </p:spPr>
        <p:txBody>
          <a:bodyPr wrap="none">
            <a:spAutoFit/>
          </a:bodyPr>
          <a:lstStyle/>
          <a:p>
            <a:r>
              <a:rPr lang="en-US" sz="900" dirty="0">
                <a:solidFill>
                  <a:prstClr val="black"/>
                </a:solidFill>
                <a:latin typeface="Helvetica" pitchFamily="2" charset="0"/>
              </a:rPr>
              <a:t>[1] A. Messiaen et al., Plasma Phys. Control. </a:t>
            </a:r>
            <a:r>
              <a:rPr lang="en-US" sz="900" dirty="0" err="1">
                <a:solidFill>
                  <a:prstClr val="black"/>
                </a:solidFill>
                <a:latin typeface="Helvetica" pitchFamily="2" charset="0"/>
              </a:rPr>
              <a:t>Fus</a:t>
            </a:r>
            <a:r>
              <a:rPr lang="en-US" sz="900" dirty="0">
                <a:solidFill>
                  <a:prstClr val="black"/>
                </a:solidFill>
                <a:latin typeface="Helvetica" pitchFamily="2" charset="0"/>
              </a:rPr>
              <a:t>. 63, 045021 (2021)</a:t>
            </a:r>
          </a:p>
          <a:p>
            <a:r>
              <a:rPr lang="en-US" sz="900" dirty="0">
                <a:solidFill>
                  <a:prstClr val="black"/>
                </a:solidFill>
                <a:latin typeface="Helvetica" pitchFamily="2" charset="0"/>
              </a:rPr>
              <a:t>[2] T. Wauters et al., Plasma Phys. Control. </a:t>
            </a:r>
            <a:r>
              <a:rPr lang="en-US" sz="900" dirty="0" err="1">
                <a:solidFill>
                  <a:prstClr val="black"/>
                </a:solidFill>
                <a:latin typeface="Helvetica" pitchFamily="2" charset="0"/>
              </a:rPr>
              <a:t>Fus</a:t>
            </a:r>
            <a:r>
              <a:rPr lang="en-US" sz="900" dirty="0">
                <a:solidFill>
                  <a:prstClr val="black"/>
                </a:solidFill>
                <a:latin typeface="Helvetica" pitchFamily="2" charset="0"/>
              </a:rPr>
              <a:t>. 62, 105010 (2020)  </a:t>
            </a:r>
            <a:endParaRPr lang="en-US" dirty="0"/>
          </a:p>
        </p:txBody>
      </p:sp>
      <p:sp>
        <p:nvSpPr>
          <p:cNvPr id="8" name="TextBox 7">
            <a:extLst>
              <a:ext uri="{FF2B5EF4-FFF2-40B4-BE49-F238E27FC236}">
                <a16:creationId xmlns:a16="http://schemas.microsoft.com/office/drawing/2014/main" id="{0BA49569-63A0-2145-A31E-EBE3E52E1EE6}"/>
              </a:ext>
            </a:extLst>
          </p:cNvPr>
          <p:cNvSpPr txBox="1"/>
          <p:nvPr/>
        </p:nvSpPr>
        <p:spPr>
          <a:xfrm>
            <a:off x="5899947" y="4505155"/>
            <a:ext cx="2270617" cy="346249"/>
          </a:xfrm>
          <a:prstGeom prst="rect">
            <a:avLst/>
          </a:prstGeom>
          <a:noFill/>
        </p:spPr>
        <p:txBody>
          <a:bodyPr wrap="square" rtlCol="0">
            <a:spAutoFit/>
          </a:bodyPr>
          <a:lstStyle/>
          <a:p>
            <a:pPr algn="ctr"/>
            <a:r>
              <a:rPr lang="en-US" sz="825" dirty="0">
                <a:solidFill>
                  <a:schemeClr val="tx1">
                    <a:lumMod val="50000"/>
                    <a:lumOff val="50000"/>
                  </a:schemeClr>
                </a:solidFill>
              </a:rPr>
              <a:t>First modelling attempt to reproduce electron temperature oscillations in radial scan</a:t>
            </a:r>
          </a:p>
        </p:txBody>
      </p:sp>
    </p:spTree>
    <p:extLst>
      <p:ext uri="{BB962C8B-B14F-4D97-AF65-F5344CB8AC3E}">
        <p14:creationId xmlns:p14="http://schemas.microsoft.com/office/powerpoint/2010/main" val="382947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r>
              <a:rPr lang="en-US" dirty="0"/>
              <a:t>Prospects in 2024</a:t>
            </a:r>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p:txBody>
          <a:bodyPr/>
          <a:lstStyle/>
          <a:p>
            <a:pPr algn="r"/>
            <a:r>
              <a:rPr lang="en-GB" dirty="0"/>
              <a:t>A. Goriaev | PW PWIE Midterm Meeting | 10.04.2024 | Page </a:t>
            </a:r>
            <a:fld id="{6A6D9FA1-99C7-4910-8E32-B85D378B0060}" type="slidenum">
              <a:rPr lang="en-GB" smtClean="0"/>
              <a:pPr algn="r"/>
              <a:t>9</a:t>
            </a:fld>
            <a:endParaRPr lang="en-GB" dirty="0"/>
          </a:p>
        </p:txBody>
      </p:sp>
      <p:sp>
        <p:nvSpPr>
          <p:cNvPr id="5" name="Content Placeholder 4">
            <a:extLst>
              <a:ext uri="{FF2B5EF4-FFF2-40B4-BE49-F238E27FC236}">
                <a16:creationId xmlns:a16="http://schemas.microsoft.com/office/drawing/2014/main" id="{A95CC219-A3C9-0F42-BB03-9C9E6606A471}"/>
              </a:ext>
            </a:extLst>
          </p:cNvPr>
          <p:cNvSpPr>
            <a:spLocks noGrp="1"/>
          </p:cNvSpPr>
          <p:nvPr>
            <p:ph idx="1"/>
          </p:nvPr>
        </p:nvSpPr>
        <p:spPr/>
        <p:txBody>
          <a:bodyPr>
            <a:normAutofit/>
          </a:bodyPr>
          <a:lstStyle/>
          <a:p>
            <a:r>
              <a:rPr lang="en-US" sz="2400" dirty="0"/>
              <a:t>Technical</a:t>
            </a:r>
          </a:p>
          <a:p>
            <a:pPr lvl="1"/>
            <a:r>
              <a:rPr lang="en-US" sz="2000" dirty="0"/>
              <a:t>Extension to deuterium operation</a:t>
            </a:r>
          </a:p>
          <a:p>
            <a:pPr lvl="1"/>
            <a:r>
              <a:rPr lang="en-US" sz="2000" dirty="0"/>
              <a:t>Plasma heating system upgrades</a:t>
            </a:r>
          </a:p>
          <a:p>
            <a:pPr lvl="1"/>
            <a:r>
              <a:rPr lang="en-US" sz="2000" dirty="0"/>
              <a:t>In-situ material sample analysis</a:t>
            </a:r>
          </a:p>
          <a:p>
            <a:pPr lvl="1"/>
            <a:r>
              <a:rPr lang="en-US" sz="2000" dirty="0"/>
              <a:t>Safety and control</a:t>
            </a:r>
          </a:p>
          <a:p>
            <a:r>
              <a:rPr lang="en-US" sz="2400" dirty="0"/>
              <a:t>Scientific</a:t>
            </a:r>
          </a:p>
          <a:p>
            <a:pPr lvl="1"/>
            <a:r>
              <a:rPr lang="en-US" sz="2000" dirty="0"/>
              <a:t>Plasma characterization</a:t>
            </a:r>
          </a:p>
          <a:p>
            <a:pPr lvl="1"/>
            <a:r>
              <a:rPr lang="en-US" sz="2000" dirty="0"/>
              <a:t>Material sample exposure</a:t>
            </a:r>
          </a:p>
        </p:txBody>
      </p:sp>
      <p:pic>
        <p:nvPicPr>
          <p:cNvPr id="3" name="Picture 2">
            <a:extLst>
              <a:ext uri="{FF2B5EF4-FFF2-40B4-BE49-F238E27FC236}">
                <a16:creationId xmlns:a16="http://schemas.microsoft.com/office/drawing/2014/main" id="{6107EFEE-DBCF-DA4A-8A6C-C59D68FB9917}"/>
              </a:ext>
            </a:extLst>
          </p:cNvPr>
          <p:cNvPicPr>
            <a:picLocks noChangeAspect="1"/>
          </p:cNvPicPr>
          <p:nvPr/>
        </p:nvPicPr>
        <p:blipFill>
          <a:blip r:embed="rId2"/>
          <a:stretch>
            <a:fillRect/>
          </a:stretch>
        </p:blipFill>
        <p:spPr>
          <a:xfrm>
            <a:off x="5436096" y="1275606"/>
            <a:ext cx="3070196" cy="3167568"/>
          </a:xfrm>
          <a:prstGeom prst="rect">
            <a:avLst/>
          </a:prstGeom>
        </p:spPr>
      </p:pic>
    </p:spTree>
    <p:extLst>
      <p:ext uri="{BB962C8B-B14F-4D97-AF65-F5344CB8AC3E}">
        <p14:creationId xmlns:p14="http://schemas.microsoft.com/office/powerpoint/2010/main" val="2570665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4797</TotalTime>
  <Words>1327</Words>
  <Application>Microsoft Macintosh PowerPoint</Application>
  <PresentationFormat>On-screen Show (16:9)</PresentationFormat>
  <Paragraphs>188</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Helvetica</vt:lpstr>
      <vt:lpstr>Office Theme</vt:lpstr>
      <vt:lpstr> </vt:lpstr>
      <vt:lpstr>Status</vt:lpstr>
      <vt:lpstr>Langmuir probes</vt:lpstr>
      <vt:lpstr>ICRH system</vt:lpstr>
      <vt:lpstr>Microwave interferometer</vt:lpstr>
      <vt:lpstr>Glow discharge characterization</vt:lpstr>
      <vt:lpstr>MW plasma characterization</vt:lpstr>
      <vt:lpstr>RF plasma characterization</vt:lpstr>
      <vt:lpstr>Prospects in 2024</vt:lpstr>
      <vt:lpstr>Extension to deuterium operation</vt:lpstr>
      <vt:lpstr>Plasma heating system upgrades</vt:lpstr>
      <vt:lpstr>In-situ sample analysis</vt:lpstr>
      <vt:lpstr>Safety and control</vt:lpstr>
      <vt:lpstr>Plasma characterization</vt:lpstr>
      <vt:lpstr>Sample exposure</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Beaton,Will</dc:creator>
  <cp:lastModifiedBy>Andrei Goriaev</cp:lastModifiedBy>
  <cp:revision>162</cp:revision>
  <cp:lastPrinted>2014-10-16T14:51:28Z</cp:lastPrinted>
  <dcterms:created xsi:type="dcterms:W3CDTF">2021-12-22T14:29:37Z</dcterms:created>
  <dcterms:modified xsi:type="dcterms:W3CDTF">2024-04-10T06:08:35Z</dcterms:modified>
</cp:coreProperties>
</file>