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4" r:id="rId2"/>
    <p:sldId id="257" r:id="rId3"/>
    <p:sldId id="433" r:id="rId4"/>
    <p:sldId id="412" r:id="rId5"/>
    <p:sldId id="409" r:id="rId6"/>
    <p:sldId id="416" r:id="rId7"/>
    <p:sldId id="467" r:id="rId8"/>
    <p:sldId id="471" r:id="rId9"/>
    <p:sldId id="417" r:id="rId10"/>
    <p:sldId id="419" r:id="rId11"/>
    <p:sldId id="422" r:id="rId12"/>
    <p:sldId id="470" r:id="rId13"/>
    <p:sldId id="420" r:id="rId14"/>
    <p:sldId id="421" r:id="rId15"/>
    <p:sldId id="450" r:id="rId16"/>
    <p:sldId id="465" r:id="rId17"/>
    <p:sldId id="429" r:id="rId18"/>
    <p:sldId id="451" r:id="rId19"/>
    <p:sldId id="453" r:id="rId20"/>
    <p:sldId id="454" r:id="rId21"/>
    <p:sldId id="472" r:id="rId22"/>
    <p:sldId id="474" r:id="rId23"/>
    <p:sldId id="475" r:id="rId24"/>
    <p:sldId id="456" r:id="rId25"/>
    <p:sldId id="434" r:id="rId26"/>
    <p:sldId id="458" r:id="rId27"/>
    <p:sldId id="459" r:id="rId28"/>
    <p:sldId id="457" r:id="rId29"/>
    <p:sldId id="460" r:id="rId30"/>
    <p:sldId id="476" r:id="rId31"/>
    <p:sldId id="477" r:id="rId32"/>
    <p:sldId id="462" r:id="rId33"/>
    <p:sldId id="463" r:id="rId34"/>
    <p:sldId id="446" r:id="rId35"/>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5" autoAdjust="0"/>
    <p:restoredTop sz="94660"/>
  </p:normalViewPr>
  <p:slideViewPr>
    <p:cSldViewPr snapToGrid="0">
      <p:cViewPr>
        <p:scale>
          <a:sx n="70" d="100"/>
          <a:sy n="70" d="100"/>
        </p:scale>
        <p:origin x="4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CE202B7-4753-450E-A4B0-4EEC1013568E}" type="datetimeFigureOut">
              <a:rPr lang="sv-SE" smtClean="0"/>
              <a:t>2024-04-10</a:t>
            </a:fld>
            <a:endParaRPr lang="sv-S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97AF631-4F98-4888-8EEF-46413DC74829}" type="slidenum">
              <a:rPr lang="sv-SE" smtClean="0"/>
              <a:t>‹#›</a:t>
            </a:fld>
            <a:endParaRPr lang="sv-SE"/>
          </a:p>
        </p:txBody>
      </p:sp>
    </p:spTree>
    <p:extLst>
      <p:ext uri="{BB962C8B-B14F-4D97-AF65-F5344CB8AC3E}">
        <p14:creationId xmlns:p14="http://schemas.microsoft.com/office/powerpoint/2010/main" val="62288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8A2DA43F-63FE-48AF-9A7B-A484BC023608}" type="datetime1">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3780766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5DF022E3-E40D-4261-BE62-919AE9C8504A}" type="datetime1">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47661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4433C913-E09B-4792-864B-10AA5E6935A3}" type="datetime1">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76472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3" name="Bild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61" t="476" r="10161" b="28351"/>
          <a:stretch/>
        </p:blipFill>
        <p:spPr>
          <a:xfrm>
            <a:off x="0" y="252000"/>
            <a:ext cx="12192000" cy="5184000"/>
          </a:xfrm>
          <a:prstGeom prst="rect">
            <a:avLst/>
          </a:prstGeom>
        </p:spPr>
      </p:pic>
      <p:sp>
        <p:nvSpPr>
          <p:cNvPr id="2" name="Title 1"/>
          <p:cNvSpPr>
            <a:spLocks noGrp="1"/>
          </p:cNvSpPr>
          <p:nvPr>
            <p:ph type="ctrTitle" hasCustomPrompt="1"/>
          </p:nvPr>
        </p:nvSpPr>
        <p:spPr>
          <a:xfrm>
            <a:off x="527381" y="2348880"/>
            <a:ext cx="11329259"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smtClean="0"/>
              <a:t>Presentation title</a:t>
            </a:r>
            <a:endParaRPr lang="en-GB" dirty="0"/>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t>
            </a:r>
            <a:r>
              <a:rPr lang="en-US" smtClean="0"/>
              <a:t>of presenter</a:t>
            </a:r>
            <a:endParaRPr lang="en-US" dirty="0" smtClean="0"/>
          </a:p>
        </p:txBody>
      </p:sp>
      <p:sp>
        <p:nvSpPr>
          <p:cNvPr id="5" name="AutoShape 2" descr="https://idw-online.de/pages/de/institutionlogo921"/>
          <p:cNvSpPr>
            <a:spLocks noChangeAspect="1" noChangeArrowheads="1"/>
          </p:cNvSpPr>
          <p:nvPr userDrawn="1"/>
        </p:nvSpPr>
        <p:spPr bwMode="auto">
          <a:xfrm>
            <a:off x="207434" y="-457200"/>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6" name="Picture Placeholder 10"/>
          <p:cNvSpPr>
            <a:spLocks noGrp="1"/>
          </p:cNvSpPr>
          <p:nvPr>
            <p:ph type="pic" sz="quarter" idx="10" hasCustomPrompt="1"/>
          </p:nvPr>
        </p:nvSpPr>
        <p:spPr>
          <a:xfrm>
            <a:off x="527382" y="5691684"/>
            <a:ext cx="1727167"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grpSp>
        <p:nvGrpSpPr>
          <p:cNvPr id="9" name="Group 8"/>
          <p:cNvGrpSpPr/>
          <p:nvPr userDrawn="1"/>
        </p:nvGrpSpPr>
        <p:grpSpPr>
          <a:xfrm>
            <a:off x="24307044" y="40252897"/>
            <a:ext cx="13233195"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24510244" y="40405297"/>
            <a:ext cx="13233195"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24713444" y="40557697"/>
            <a:ext cx="13233195"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24916644" y="40710097"/>
            <a:ext cx="13233195"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8" name="Bild 7"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0096" y="5832314"/>
            <a:ext cx="4608512" cy="649203"/>
          </a:xfrm>
          <a:prstGeom prst="rect">
            <a:avLst/>
          </a:prstGeom>
        </p:spPr>
      </p:pic>
    </p:spTree>
    <p:extLst>
      <p:ext uri="{BB962C8B-B14F-4D97-AF65-F5344CB8AC3E}">
        <p14:creationId xmlns:p14="http://schemas.microsoft.com/office/powerpoint/2010/main" val="25940433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947EA4F-C108-47ED-A4A2-06771401B614}" type="datetime1">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310191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446BF0-13F3-4112-AF0C-61DE739C0A07}" type="datetime1">
              <a:rPr lang="sv-SE" smtClean="0"/>
              <a:t>2024-04-10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216380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6E1A76FB-3D78-44EF-826A-2F27851A651A}" type="datetime1">
              <a:rPr lang="sv-SE" smtClean="0"/>
              <a:t>2024-04-10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178194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ACE38C30-F33A-4541-9538-DDC59D333A7A}" type="datetime1">
              <a:rPr lang="sv-SE" smtClean="0"/>
              <a:t>2024-04-10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6551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8D7749F2-4F31-4A1D-A165-73746857BE6D}" type="datetime1">
              <a:rPr lang="sv-SE" smtClean="0"/>
              <a:t>2024-04-10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44028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4D55B-6574-4CAD-9969-DF02F260DD78}" type="datetime1">
              <a:rPr lang="sv-SE" smtClean="0"/>
              <a:t>2024-04-10</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153896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D0B678-DE28-4A0B-87C8-26565E6FBE06}" type="datetime1">
              <a:rPr lang="sv-SE" smtClean="0"/>
              <a:t>2024-04-10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345547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6E4546-5BC1-40A4-B284-841C026EBB78}" type="datetime1">
              <a:rPr lang="sv-SE" smtClean="0"/>
              <a:t>2024-04-10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13DA533-E9F9-4704-94B3-436E32BA00B1}" type="slidenum">
              <a:rPr lang="sv-SE" smtClean="0"/>
              <a:t>‹#›</a:t>
            </a:fld>
            <a:endParaRPr lang="sv-SE"/>
          </a:p>
        </p:txBody>
      </p:sp>
    </p:spTree>
    <p:extLst>
      <p:ext uri="{BB962C8B-B14F-4D97-AF65-F5344CB8AC3E}">
        <p14:creationId xmlns:p14="http://schemas.microsoft.com/office/powerpoint/2010/main" val="216851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B4630-7D1F-4F77-A2B2-70F0F2433B54}" type="datetime1">
              <a:rPr lang="sv-SE" smtClean="0"/>
              <a:t>2024-04-10</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DA533-E9F9-4704-94B3-436E32BA00B1}" type="slidenum">
              <a:rPr lang="sv-SE" smtClean="0"/>
              <a:t>‹#›</a:t>
            </a:fld>
            <a:endParaRPr lang="sv-SE"/>
          </a:p>
        </p:txBody>
      </p:sp>
    </p:spTree>
    <p:extLst>
      <p:ext uri="{BB962C8B-B14F-4D97-AF65-F5344CB8AC3E}">
        <p14:creationId xmlns:p14="http://schemas.microsoft.com/office/powerpoint/2010/main" val="1071695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0.png"/><Relationship Id="rId5" Type="http://schemas.openxmlformats.org/officeDocument/2006/relationships/image" Target="../media/image26.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3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45.png"/><Relationship Id="rId4" Type="http://schemas.openxmlformats.org/officeDocument/2006/relationships/image" Target="../media/image3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11.png"/><Relationship Id="rId3" Type="http://schemas.microsoft.com/office/2007/relationships/media" Target="../media/media2.avi"/><Relationship Id="rId7" Type="http://schemas.microsoft.com/office/2007/relationships/media" Target="../media/media4.avi"/><Relationship Id="rId12" Type="http://schemas.openxmlformats.org/officeDocument/2006/relationships/image" Target="../media/image1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9.png"/><Relationship Id="rId5" Type="http://schemas.microsoft.com/office/2007/relationships/media" Target="../media/media3.avi"/><Relationship Id="rId10" Type="http://schemas.openxmlformats.org/officeDocument/2006/relationships/image" Target="../media/image8.png"/><Relationship Id="rId4" Type="http://schemas.openxmlformats.org/officeDocument/2006/relationships/video" Target="../media/media2.avi"/><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0240" y="3943051"/>
            <a:ext cx="8947574" cy="1536576"/>
          </a:xfrm>
        </p:spPr>
        <p:txBody>
          <a:bodyPr>
            <a:normAutofit fontScale="92500" lnSpcReduction="10000"/>
          </a:bodyPr>
          <a:lstStyle/>
          <a:p>
            <a:r>
              <a:rPr lang="de-DE" sz="1400" dirty="0"/>
              <a:t>S. Ratynskaia </a:t>
            </a:r>
            <a:r>
              <a:rPr lang="de-DE" sz="1400" dirty="0" smtClean="0"/>
              <a:t> </a:t>
            </a:r>
            <a:r>
              <a:rPr lang="de-DE" sz="1400" i="1" dirty="0" smtClean="0"/>
              <a:t>KTH</a:t>
            </a:r>
            <a:r>
              <a:rPr lang="de-DE" sz="1400" i="1" dirty="0"/>
              <a:t>, Stockholm, </a:t>
            </a:r>
            <a:r>
              <a:rPr lang="de-DE" sz="1400" i="1" dirty="0" err="1" smtClean="0"/>
              <a:t>Sweden</a:t>
            </a:r>
            <a:endParaRPr lang="de-DE" sz="1400" i="1" dirty="0" smtClean="0"/>
          </a:p>
          <a:p>
            <a:endParaRPr lang="de-DE" sz="800" i="1" dirty="0"/>
          </a:p>
          <a:p>
            <a:r>
              <a:rPr lang="de-DE" sz="1200" dirty="0" smtClean="0"/>
              <a:t>P</a:t>
            </a:r>
            <a:r>
              <a:rPr lang="de-DE" sz="1200" dirty="0"/>
              <a:t>. </a:t>
            </a:r>
            <a:r>
              <a:rPr lang="de-DE" sz="1200" dirty="0" err="1"/>
              <a:t>Tolias</a:t>
            </a:r>
            <a:r>
              <a:rPr lang="de-DE" sz="1200" dirty="0"/>
              <a:t>, L. </a:t>
            </a:r>
            <a:r>
              <a:rPr lang="de-DE" sz="1200" dirty="0" err="1"/>
              <a:t>Vignitchouk</a:t>
            </a:r>
            <a:r>
              <a:rPr lang="de-DE" sz="1200" dirty="0"/>
              <a:t>, L. </a:t>
            </a:r>
            <a:r>
              <a:rPr lang="sv-SE" sz="1200" dirty="0" err="1"/>
              <a:t>Boccaccia</a:t>
            </a:r>
            <a:r>
              <a:rPr lang="sv-SE" sz="1200" dirty="0"/>
              <a:t>, L. </a:t>
            </a:r>
            <a:r>
              <a:rPr lang="sv-SE" sz="1200" dirty="0" err="1" smtClean="0"/>
              <a:t>Pennati</a:t>
            </a:r>
            <a:r>
              <a:rPr lang="sv-SE" sz="1200" dirty="0" smtClean="0"/>
              <a:t>, </a:t>
            </a:r>
            <a:r>
              <a:rPr lang="de-DE" sz="1200" i="1" dirty="0"/>
              <a:t>KTH, Stockholm, </a:t>
            </a:r>
            <a:r>
              <a:rPr lang="de-DE" sz="1200" i="1" dirty="0" err="1" smtClean="0"/>
              <a:t>Sweden</a:t>
            </a:r>
            <a:endParaRPr lang="de-DE" sz="1200" i="1" dirty="0"/>
          </a:p>
          <a:p>
            <a:r>
              <a:rPr lang="de-DE" sz="1200" dirty="0" smtClean="0"/>
              <a:t>G.L</a:t>
            </a:r>
            <a:r>
              <a:rPr lang="de-DE" sz="1200" dirty="0"/>
              <a:t>. </a:t>
            </a:r>
            <a:r>
              <a:rPr lang="sv-SE" sz="1200" dirty="0" err="1" smtClean="0"/>
              <a:t>Delzanno</a:t>
            </a:r>
            <a:r>
              <a:rPr lang="sv-SE" sz="1200" dirty="0" smtClean="0"/>
              <a:t>, </a:t>
            </a:r>
            <a:r>
              <a:rPr lang="sv-SE" sz="1200" i="1" dirty="0"/>
              <a:t>Los Alamos National </a:t>
            </a:r>
            <a:r>
              <a:rPr lang="sv-SE" sz="1200" i="1" dirty="0" err="1"/>
              <a:t>Laboratory</a:t>
            </a:r>
            <a:r>
              <a:rPr lang="sv-SE" sz="1200" i="1" dirty="0"/>
              <a:t>, </a:t>
            </a:r>
            <a:r>
              <a:rPr lang="sv-SE" sz="1200" i="1" dirty="0" smtClean="0"/>
              <a:t>USA</a:t>
            </a:r>
            <a:endParaRPr lang="de-DE" sz="1200" i="1" dirty="0"/>
          </a:p>
          <a:p>
            <a:r>
              <a:rPr lang="de-DE" sz="1200" dirty="0"/>
              <a:t>M. De </a:t>
            </a:r>
            <a:r>
              <a:rPr lang="de-DE" sz="1200" dirty="0" err="1" smtClean="0"/>
              <a:t>Angeli</a:t>
            </a:r>
            <a:r>
              <a:rPr lang="de-DE" sz="1200" dirty="0" smtClean="0"/>
              <a:t>, </a:t>
            </a:r>
            <a:r>
              <a:rPr lang="de-DE" sz="1200" i="1" dirty="0" smtClean="0"/>
              <a:t>IPP </a:t>
            </a:r>
            <a:r>
              <a:rPr lang="de-DE" sz="1200" i="1" dirty="0"/>
              <a:t>CNR, Milano, </a:t>
            </a:r>
            <a:r>
              <a:rPr lang="de-DE" sz="1200" i="1" dirty="0" err="1" smtClean="0"/>
              <a:t>Italy</a:t>
            </a:r>
            <a:endParaRPr lang="de-DE" sz="1200" i="1" dirty="0"/>
          </a:p>
          <a:p>
            <a:r>
              <a:rPr lang="de-DE" sz="1200" dirty="0"/>
              <a:t>Experiments </a:t>
            </a:r>
            <a:r>
              <a:rPr lang="de-DE" sz="1200" dirty="0" err="1"/>
              <a:t>under</a:t>
            </a:r>
            <a:r>
              <a:rPr lang="de-DE" sz="1200" dirty="0"/>
              <a:t> </a:t>
            </a:r>
            <a:r>
              <a:rPr lang="de-DE" sz="1200" dirty="0" err="1"/>
              <a:t>EUROfusion</a:t>
            </a:r>
            <a:r>
              <a:rPr lang="de-DE" sz="1200" dirty="0"/>
              <a:t> FP8 </a:t>
            </a:r>
            <a:r>
              <a:rPr lang="de-DE" sz="1200" dirty="0" err="1"/>
              <a:t>and</a:t>
            </a:r>
            <a:r>
              <a:rPr lang="de-DE" sz="1200" dirty="0"/>
              <a:t> FP9</a:t>
            </a:r>
          </a:p>
        </p:txBody>
      </p:sp>
      <p:sp>
        <p:nvSpPr>
          <p:cNvPr id="2" name="Title 1"/>
          <p:cNvSpPr>
            <a:spLocks noGrp="1"/>
          </p:cNvSpPr>
          <p:nvPr>
            <p:ph type="ctrTitle"/>
          </p:nvPr>
        </p:nvSpPr>
        <p:spPr>
          <a:xfrm>
            <a:off x="1847528" y="2348880"/>
            <a:ext cx="8496944" cy="1296144"/>
          </a:xfrm>
        </p:spPr>
        <p:txBody>
          <a:bodyPr/>
          <a:lstStyle/>
          <a:p>
            <a:r>
              <a:rPr lang="en-US" dirty="0" smtClean="0"/>
              <a:t>Dust ‘survey’</a:t>
            </a:r>
            <a:endParaRPr lang="sv-SE" dirty="0"/>
          </a:p>
        </p:txBody>
      </p:sp>
      <p:pic>
        <p:nvPicPr>
          <p:cNvPr id="4" name="Picture 2" descr="C:\Users\tolias\Desktop\500px-Kth_logo_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979" y="5601546"/>
            <a:ext cx="1186549" cy="1207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314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10</a:t>
            </a:fld>
            <a:endParaRPr lang="sv-SE"/>
          </a:p>
        </p:txBody>
      </p:sp>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35" y="4275141"/>
            <a:ext cx="3858608" cy="263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a:spLocks noGrp="1"/>
          </p:cNvSpPr>
          <p:nvPr>
            <p:ph idx="1"/>
          </p:nvPr>
        </p:nvSpPr>
        <p:spPr>
          <a:xfrm>
            <a:off x="131945" y="620688"/>
            <a:ext cx="11695489" cy="720080"/>
          </a:xfrm>
        </p:spPr>
        <p:txBody>
          <a:bodyPr>
            <a:normAutofit/>
          </a:bodyPr>
          <a:lstStyle/>
          <a:p>
            <a:pPr marL="109728" indent="0">
              <a:buNone/>
            </a:pPr>
            <a:r>
              <a:rPr lang="en-US" sz="1600" dirty="0">
                <a:solidFill>
                  <a:srgbClr val="FF0000"/>
                </a:solidFill>
                <a:latin typeface="+mj-lt"/>
              </a:rPr>
              <a:t>S</a:t>
            </a:r>
            <a:r>
              <a:rPr lang="en-US" sz="1600" dirty="0" smtClean="0">
                <a:solidFill>
                  <a:srgbClr val="FF0000"/>
                </a:solidFill>
                <a:latin typeface="+mj-lt"/>
              </a:rPr>
              <a:t>patial resolution down to 6.5 </a:t>
            </a:r>
            <a:r>
              <a:rPr lang="en-US" sz="1600" dirty="0" err="1" smtClean="0">
                <a:solidFill>
                  <a:srgbClr val="FF0000"/>
                </a:solidFill>
                <a:latin typeface="+mj-lt"/>
              </a:rPr>
              <a:t>μm</a:t>
            </a:r>
            <a:r>
              <a:rPr lang="en-US" sz="1600" dirty="0" smtClean="0">
                <a:solidFill>
                  <a:srgbClr val="FF0000"/>
                </a:solidFill>
                <a:latin typeface="+mj-lt"/>
              </a:rPr>
              <a:t>/pixel </a:t>
            </a:r>
            <a:r>
              <a:rPr lang="en-US" sz="1600" dirty="0" smtClean="0">
                <a:latin typeface="+mj-lt"/>
              </a:rPr>
              <a:t>achieved in Pilot-PSI (spherical 5-25</a:t>
            </a:r>
            <a:r>
              <a:rPr lang="el-GR" sz="1600" dirty="0" smtClean="0">
                <a:latin typeface="+mj-lt"/>
              </a:rPr>
              <a:t>μ</a:t>
            </a:r>
            <a:r>
              <a:rPr lang="sv-SE" sz="1600" dirty="0" smtClean="0">
                <a:latin typeface="+mj-lt"/>
              </a:rPr>
              <a:t>m W dust)</a:t>
            </a:r>
            <a:r>
              <a:rPr lang="en-US" sz="1600" dirty="0">
                <a:latin typeface="+mj-lt"/>
              </a:rPr>
              <a:t> </a:t>
            </a:r>
            <a:r>
              <a:rPr lang="en-GB" sz="1600" dirty="0" err="1">
                <a:solidFill>
                  <a:srgbClr val="00B050"/>
                </a:solidFill>
                <a:latin typeface="+mj-lt"/>
                <a:cs typeface="Arial" pitchFamily="34" charset="0"/>
              </a:rPr>
              <a:t>Shalpegin</a:t>
            </a:r>
            <a:r>
              <a:rPr lang="en-GB" sz="1600" dirty="0">
                <a:solidFill>
                  <a:srgbClr val="00B050"/>
                </a:solidFill>
                <a:latin typeface="+mj-lt"/>
                <a:cs typeface="Arial" pitchFamily="34" charset="0"/>
              </a:rPr>
              <a:t> </a:t>
            </a:r>
            <a:r>
              <a:rPr lang="en-GB" sz="1600" i="1" dirty="0">
                <a:solidFill>
                  <a:srgbClr val="00B050"/>
                </a:solidFill>
                <a:latin typeface="+mj-lt"/>
                <a:cs typeface="Arial" pitchFamily="34" charset="0"/>
              </a:rPr>
              <a:t>et al </a:t>
            </a:r>
            <a:r>
              <a:rPr lang="sv-SE" sz="1600" dirty="0" smtClean="0">
                <a:solidFill>
                  <a:srgbClr val="00B050"/>
                </a:solidFill>
                <a:latin typeface="+mj-lt"/>
              </a:rPr>
              <a:t>NF </a:t>
            </a:r>
            <a:r>
              <a:rPr lang="en-US" sz="1600" dirty="0" smtClean="0">
                <a:solidFill>
                  <a:srgbClr val="00B050"/>
                </a:solidFill>
                <a:latin typeface="+mj-lt"/>
              </a:rPr>
              <a:t>55 (</a:t>
            </a:r>
            <a:r>
              <a:rPr lang="sv-SE" sz="1600" dirty="0" smtClean="0">
                <a:solidFill>
                  <a:srgbClr val="00B050"/>
                </a:solidFill>
                <a:latin typeface="+mj-lt"/>
              </a:rPr>
              <a:t>2015) </a:t>
            </a:r>
            <a:r>
              <a:rPr lang="en-US" sz="1600" dirty="0" smtClean="0">
                <a:solidFill>
                  <a:srgbClr val="00B050"/>
                </a:solidFill>
                <a:latin typeface="+mj-lt"/>
              </a:rPr>
              <a:t>112001</a:t>
            </a:r>
            <a:endParaRPr lang="en-GB" sz="1600" dirty="0">
              <a:solidFill>
                <a:srgbClr val="00B050"/>
              </a:solidFill>
              <a:latin typeface="+mj-lt"/>
            </a:endParaRPr>
          </a:p>
        </p:txBody>
      </p:sp>
      <mc:AlternateContent xmlns:mc="http://schemas.openxmlformats.org/markup-compatibility/2006" xmlns:a14="http://schemas.microsoft.com/office/drawing/2010/main">
        <mc:Choice Requires="a14">
          <p:sp>
            <p:nvSpPr>
              <p:cNvPr id="23" name="TextBox 22"/>
              <p:cNvSpPr txBox="1"/>
              <p:nvPr/>
            </p:nvSpPr>
            <p:spPr>
              <a:xfrm>
                <a:off x="1288543" y="3690366"/>
                <a:ext cx="10086627" cy="606897"/>
              </a:xfrm>
              <a:prstGeom prst="rect">
                <a:avLst/>
              </a:prstGeom>
              <a:noFill/>
            </p:spPr>
            <p:txBody>
              <a:bodyPr wrap="square" rtlCol="0">
                <a:spAutoFit/>
              </a:bodyPr>
              <a:lstStyle/>
              <a:p>
                <a:pPr marL="285750" indent="-285750" algn="ctr">
                  <a:buFont typeface="Wingdings" panose="05000000000000000000" pitchFamily="2" charset="2"/>
                  <a:buChar char="Ø"/>
                </a:pPr>
                <a:r>
                  <a:rPr lang="en-US" sz="1600" dirty="0" smtClean="0">
                    <a:solidFill>
                      <a:srgbClr val="003399"/>
                    </a:solidFill>
                    <a:latin typeface="+mj-lt"/>
                    <a:cs typeface="Arial" panose="020B0604020202020204" pitchFamily="34" charset="0"/>
                  </a:rPr>
                  <a:t>Dissipation of </a:t>
                </a:r>
                <a14:m>
                  <m:oMath xmlns:m="http://schemas.openxmlformats.org/officeDocument/2006/math">
                    <m:r>
                      <a:rPr lang="sv-SE" sz="1600" b="0" i="0"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m:t>
                        </m:r>
                      </m:sub>
                    </m:sSub>
                    <m:r>
                      <a:rPr lang="en-US" sz="1600" i="1">
                        <a:latin typeface="Cambria Math" panose="02040503050406030204" pitchFamily="18" charset="0"/>
                      </a:rPr>
                      <m:t> </m:t>
                    </m:r>
                  </m:oMath>
                </a14:m>
                <a:r>
                  <a:rPr lang="en-US" sz="1600" dirty="0" smtClean="0">
                    <a:solidFill>
                      <a:srgbClr val="003399"/>
                    </a:solidFill>
                    <a:latin typeface="+mj-lt"/>
                    <a:cs typeface="Arial" panose="020B0604020202020204" pitchFamily="34" charset="0"/>
                  </a:rPr>
                  <a:t> due to adhesive and plastic losses  &amp; nearly preserved</a:t>
                </a:r>
                <a14:m>
                  <m:oMath xmlns:m="http://schemas.openxmlformats.org/officeDocument/2006/math">
                    <m:r>
                      <a:rPr lang="sv-SE" sz="1600" b="0" i="0" smtClean="0">
                        <a:latin typeface="Cambria Math" panose="02040503050406030204" pitchFamily="18" charset="0"/>
                      </a:rPr>
                      <m:t> </m:t>
                    </m:r>
                    <m:sSub>
                      <m:sSubPr>
                        <m:ctrlPr>
                          <a:rPr lang="en-US" sz="1600" b="0" i="1" smtClean="0">
                            <a:latin typeface="Cambria Math" panose="02040503050406030204" pitchFamily="18" charset="0"/>
                          </a:rPr>
                        </m:ctrlPr>
                      </m:sSubPr>
                      <m:e>
                        <m:r>
                          <a:rPr lang="sv-SE" sz="1600" b="0" i="1" smtClean="0">
                            <a:latin typeface="Cambria Math" panose="02040503050406030204" pitchFamily="18" charset="0"/>
                          </a:rPr>
                          <m:t>𝑣</m:t>
                        </m:r>
                      </m:e>
                      <m:sub>
                        <m:r>
                          <m:rPr>
                            <m:lit/>
                          </m:rPr>
                          <a:rPr lang="en-US" sz="1600" b="0" i="1" smtClean="0">
                            <a:latin typeface="Cambria Math" panose="02040503050406030204" pitchFamily="18" charset="0"/>
                          </a:rPr>
                          <m:t>||</m:t>
                        </m:r>
                      </m:sub>
                    </m:sSub>
                    <m:r>
                      <a:rPr lang="sv-SE" sz="1600" b="0" i="1" smtClean="0">
                        <a:latin typeface="Cambria Math" panose="02040503050406030204" pitchFamily="18" charset="0"/>
                      </a:rPr>
                      <m:t> </m:t>
                    </m:r>
                  </m:oMath>
                </a14:m>
                <a:r>
                  <a:rPr lang="en-US" sz="1600" dirty="0" smtClean="0">
                    <a:solidFill>
                      <a:srgbClr val="003399"/>
                    </a:solidFill>
                    <a:latin typeface="+mj-lt"/>
                    <a:cs typeface="Arial" panose="020B0604020202020204" pitchFamily="34" charset="0"/>
                  </a:rPr>
                  <a:t> (near frictionless contact)</a:t>
                </a:r>
              </a:p>
              <a:p>
                <a:pPr marL="285750" indent="-285750" algn="ctr">
                  <a:buFont typeface="Wingdings" panose="05000000000000000000" pitchFamily="2" charset="2"/>
                  <a:buChar char="Ø"/>
                </a:pPr>
                <a:r>
                  <a:rPr lang="en-US" sz="1600" dirty="0" smtClean="0">
                    <a:solidFill>
                      <a:srgbClr val="003399"/>
                    </a:solidFill>
                    <a:latin typeface="+mj-lt"/>
                    <a:cs typeface="Arial" panose="020B0604020202020204" pitchFamily="34" charset="0"/>
                  </a:rPr>
                  <a:t>No rebound </a:t>
                </a:r>
                <a:r>
                  <a:rPr lang="en-US" sz="1600" dirty="0" smtClean="0">
                    <a:latin typeface="+mj-lt"/>
                    <a:cs typeface="Arial" panose="020B0604020202020204" pitchFamily="34" charset="0"/>
                  </a:rPr>
                  <a:t>when  </a:t>
                </a:r>
                <a:r>
                  <a:rPr lang="en-US" sz="1600" b="1" dirty="0" smtClean="0">
                    <a:solidFill>
                      <a:srgbClr val="FF0000"/>
                    </a:solidFill>
                    <a:latin typeface="+mj-lt"/>
                    <a:cs typeface="Arial" panose="020B0604020202020204" pitchFamily="34" charset="0"/>
                  </a:rPr>
                  <a:t>(</a:t>
                </a:r>
                <a:r>
                  <a:rPr lang="en-US" sz="1600" b="1" dirty="0" err="1" smtClean="0">
                    <a:solidFill>
                      <a:srgbClr val="FF0000"/>
                    </a:solidFill>
                    <a:latin typeface="+mj-lt"/>
                    <a:cs typeface="Arial" panose="020B0604020202020204" pitchFamily="34" charset="0"/>
                  </a:rPr>
                  <a:t>i</a:t>
                </a:r>
                <a:r>
                  <a:rPr lang="en-US" sz="1600" b="1" dirty="0" smtClean="0">
                    <a:solidFill>
                      <a:srgbClr val="FF0000"/>
                    </a:solidFill>
                    <a:latin typeface="+mj-lt"/>
                    <a:cs typeface="Arial" panose="020B0604020202020204" pitchFamily="34" charset="0"/>
                  </a:rPr>
                  <a:t>)</a:t>
                </a:r>
                <a:r>
                  <a:rPr lang="en-US" sz="1600" dirty="0" smtClean="0">
                    <a:solidFill>
                      <a:srgbClr val="FF0000"/>
                    </a:solidFill>
                    <a:latin typeface="+mj-lt"/>
                    <a:cs typeface="Arial" panose="020B0604020202020204" pitchFamily="34" charset="0"/>
                  </a:rPr>
                  <a:t> </a:t>
                </a:r>
                <a:r>
                  <a:rPr lang="en-US" sz="1600" dirty="0" smtClean="0">
                    <a:latin typeface="+mj-lt"/>
                    <a:cs typeface="Arial" panose="020B0604020202020204" pitchFamily="34" charset="0"/>
                  </a:rPr>
                  <a:t>normal velocity &lt; sticking value  </a:t>
                </a:r>
                <a:r>
                  <a:rPr lang="en-US" sz="1600" b="1" dirty="0" smtClean="0">
                    <a:solidFill>
                      <a:srgbClr val="FF0000"/>
                    </a:solidFill>
                    <a:latin typeface="+mj-lt"/>
                    <a:cs typeface="Arial" panose="020B0604020202020204" pitchFamily="34" charset="0"/>
                  </a:rPr>
                  <a:t>(ii) </a:t>
                </a:r>
                <a:r>
                  <a:rPr lang="en-US" sz="1600" dirty="0" smtClean="0">
                    <a:latin typeface="+mj-lt"/>
                    <a:cs typeface="Arial" panose="020B0604020202020204" pitchFamily="34" charset="0"/>
                  </a:rPr>
                  <a:t>High temperature</a:t>
                </a:r>
                <a:endParaRPr lang="en-US" sz="1600" dirty="0">
                  <a:latin typeface="+mj-lt"/>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288543" y="3690366"/>
                <a:ext cx="10086627" cy="606897"/>
              </a:xfrm>
              <a:prstGeom prst="rect">
                <a:avLst/>
              </a:prstGeom>
              <a:blipFill>
                <a:blip r:embed="rId3"/>
                <a:stretch>
                  <a:fillRect t="-3000" b="-12000"/>
                </a:stretch>
              </a:blipFill>
            </p:spPr>
            <p:txBody>
              <a:bodyPr/>
              <a:lstStyle/>
              <a:p>
                <a:r>
                  <a:rPr lang="sv-SE">
                    <a:noFill/>
                  </a:rPr>
                  <a:t> </a:t>
                </a:r>
              </a:p>
            </p:txBody>
          </p:sp>
        </mc:Fallback>
      </mc:AlternateContent>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47" y="961434"/>
            <a:ext cx="6542779" cy="209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5" name="TextBox 24"/>
              <p:cNvSpPr txBox="1"/>
              <p:nvPr/>
            </p:nvSpPr>
            <p:spPr>
              <a:xfrm>
                <a:off x="281535" y="3018344"/>
                <a:ext cx="10955981" cy="327077"/>
              </a:xfrm>
              <a:prstGeom prst="rect">
                <a:avLst/>
              </a:prstGeom>
              <a:noFill/>
            </p:spPr>
            <p:txBody>
              <a:bodyPr wrap="square" rtlCol="0">
                <a:spAutoFit/>
              </a:bodyPr>
              <a:lstStyle/>
              <a:p>
                <a:r>
                  <a:rPr lang="en-US" sz="1200" b="1" i="1" dirty="0" smtClean="0">
                    <a:latin typeface="+mj-lt"/>
                  </a:rPr>
                  <a:t>(</a:t>
                </a:r>
                <a:r>
                  <a:rPr lang="en-US" sz="1400" b="1" i="1" dirty="0" smtClean="0">
                    <a:solidFill>
                      <a:srgbClr val="002060"/>
                    </a:solidFill>
                    <a:latin typeface="+mj-lt"/>
                  </a:rPr>
                  <a:t>a)</a:t>
                </a:r>
                <a:r>
                  <a:rPr lang="en-US" sz="1400" i="1" dirty="0">
                    <a:solidFill>
                      <a:srgbClr val="002060"/>
                    </a:solidFill>
                    <a:latin typeface="+mj-lt"/>
                  </a:rPr>
                  <a:t> small loss of normal velocity, </a:t>
                </a:r>
                <a14:m>
                  <m:oMath xmlns:m="http://schemas.openxmlformats.org/officeDocument/2006/math">
                    <m:sSub>
                      <m:sSubPr>
                        <m:ctrlPr>
                          <a:rPr lang="en-US" sz="1400" i="1" smtClean="0">
                            <a:solidFill>
                              <a:srgbClr val="002060"/>
                            </a:solidFill>
                            <a:latin typeface="Cambria Math" panose="02040503050406030204" pitchFamily="18" charset="0"/>
                          </a:rPr>
                        </m:ctrlPr>
                      </m:sSubPr>
                      <m:e>
                        <m:r>
                          <a:rPr lang="sv-SE" sz="1400" b="0" i="1" smtClean="0">
                            <a:solidFill>
                              <a:srgbClr val="002060"/>
                            </a:solidFill>
                            <a:latin typeface="Cambria Math" panose="02040503050406030204" pitchFamily="18" charset="0"/>
                          </a:rPr>
                          <m:t>𝑒</m:t>
                        </m:r>
                      </m:e>
                      <m:sub>
                        <m:r>
                          <a:rPr lang="en-US" sz="1400" i="1" smtClean="0">
                            <a:solidFill>
                              <a:srgbClr val="002060"/>
                            </a:solidFill>
                            <a:latin typeface="Cambria Math" panose="02040503050406030204" pitchFamily="18" charset="0"/>
                          </a:rPr>
                          <m:t>⊥</m:t>
                        </m:r>
                      </m:sub>
                    </m:sSub>
                  </m:oMath>
                </a14:m>
                <a:r>
                  <a:rPr lang="en-US" sz="1400" i="1" dirty="0" smtClean="0">
                    <a:solidFill>
                      <a:srgbClr val="002060"/>
                    </a:solidFill>
                    <a:latin typeface="+mj-lt"/>
                  </a:rPr>
                  <a:t>= 0.7, </a:t>
                </a:r>
                <a14:m>
                  <m:oMath xmlns:m="http://schemas.openxmlformats.org/officeDocument/2006/math">
                    <m:sSub>
                      <m:sSubPr>
                        <m:ctrlPr>
                          <a:rPr lang="en-US" sz="1400" i="1">
                            <a:solidFill>
                              <a:srgbClr val="002060"/>
                            </a:solidFill>
                            <a:latin typeface="Cambria Math" panose="02040503050406030204" pitchFamily="18" charset="0"/>
                          </a:rPr>
                        </m:ctrlPr>
                      </m:sSubPr>
                      <m:e>
                        <m:r>
                          <a:rPr lang="sv-SE" sz="1400" i="1">
                            <a:solidFill>
                              <a:srgbClr val="002060"/>
                            </a:solidFill>
                            <a:latin typeface="Cambria Math" panose="02040503050406030204" pitchFamily="18" charset="0"/>
                          </a:rPr>
                          <m:t>𝑒</m:t>
                        </m:r>
                      </m:e>
                      <m:sub>
                        <m:r>
                          <a:rPr lang="sv-SE" sz="1400" b="0" i="1" smtClean="0">
                            <a:solidFill>
                              <a:srgbClr val="002060"/>
                            </a:solidFill>
                            <a:latin typeface="Cambria Math" panose="02040503050406030204" pitchFamily="18" charset="0"/>
                          </a:rPr>
                          <m:t>||</m:t>
                        </m:r>
                      </m:sub>
                    </m:sSub>
                  </m:oMath>
                </a14:m>
                <a:r>
                  <a:rPr lang="en-US" sz="1400" i="1" dirty="0" smtClean="0">
                    <a:solidFill>
                      <a:srgbClr val="002060"/>
                    </a:solidFill>
                    <a:latin typeface="+mj-lt"/>
                  </a:rPr>
                  <a:t>= 0.95</a:t>
                </a:r>
                <a:r>
                  <a:rPr lang="en-US" sz="1400" i="1" dirty="0">
                    <a:solidFill>
                      <a:srgbClr val="002060"/>
                    </a:solidFill>
                    <a:latin typeface="+mj-lt"/>
                  </a:rPr>
                  <a:t>; </a:t>
                </a:r>
                <a:r>
                  <a:rPr lang="en-US" sz="1400" b="1" i="1" dirty="0" smtClean="0">
                    <a:solidFill>
                      <a:srgbClr val="002060"/>
                    </a:solidFill>
                    <a:latin typeface="+mj-lt"/>
                  </a:rPr>
                  <a:t>(</a:t>
                </a:r>
                <a:r>
                  <a:rPr lang="en-US" sz="1400" b="1" i="1" dirty="0">
                    <a:solidFill>
                      <a:srgbClr val="002060"/>
                    </a:solidFill>
                    <a:latin typeface="+mj-lt"/>
                  </a:rPr>
                  <a:t>b)</a:t>
                </a:r>
                <a:r>
                  <a:rPr lang="en-US" sz="1400" i="1" dirty="0">
                    <a:solidFill>
                      <a:srgbClr val="002060"/>
                    </a:solidFill>
                    <a:latin typeface="+mj-lt"/>
                  </a:rPr>
                  <a:t> substantial </a:t>
                </a:r>
                <a:r>
                  <a:rPr lang="en-US" sz="1400" i="1" dirty="0" smtClean="0">
                    <a:solidFill>
                      <a:srgbClr val="002060"/>
                    </a:solidFill>
                    <a:latin typeface="+mj-lt"/>
                  </a:rPr>
                  <a:t>loss, </a:t>
                </a:r>
                <a14:m>
                  <m:oMath xmlns:m="http://schemas.openxmlformats.org/officeDocument/2006/math">
                    <m:sSub>
                      <m:sSubPr>
                        <m:ctrlPr>
                          <a:rPr lang="en-US" sz="1400" i="1">
                            <a:solidFill>
                              <a:srgbClr val="002060"/>
                            </a:solidFill>
                            <a:latin typeface="Cambria Math" panose="02040503050406030204" pitchFamily="18" charset="0"/>
                          </a:rPr>
                        </m:ctrlPr>
                      </m:sSubPr>
                      <m:e>
                        <m:r>
                          <a:rPr lang="sv-SE" sz="1400" i="1">
                            <a:solidFill>
                              <a:srgbClr val="002060"/>
                            </a:solidFill>
                            <a:latin typeface="Cambria Math" panose="02040503050406030204" pitchFamily="18" charset="0"/>
                          </a:rPr>
                          <m:t>𝑒</m:t>
                        </m:r>
                      </m:e>
                      <m:sub>
                        <m:r>
                          <a:rPr lang="en-US" sz="1400" i="1">
                            <a:solidFill>
                              <a:srgbClr val="002060"/>
                            </a:solidFill>
                            <a:latin typeface="Cambria Math" panose="02040503050406030204" pitchFamily="18" charset="0"/>
                          </a:rPr>
                          <m:t>⊥</m:t>
                        </m:r>
                      </m:sub>
                    </m:sSub>
                  </m:oMath>
                </a14:m>
                <a:r>
                  <a:rPr lang="en-US" sz="1400" i="1" dirty="0" smtClean="0">
                    <a:solidFill>
                      <a:srgbClr val="002060"/>
                    </a:solidFill>
                    <a:latin typeface="+mj-lt"/>
                  </a:rPr>
                  <a:t>= 0.2</a:t>
                </a:r>
                <a:r>
                  <a:rPr lang="en-US" sz="1400" i="1" dirty="0">
                    <a:solidFill>
                      <a:srgbClr val="002060"/>
                    </a:solidFill>
                    <a:latin typeface="+mj-lt"/>
                  </a:rPr>
                  <a:t>, </a:t>
                </a:r>
                <a14:m>
                  <m:oMath xmlns:m="http://schemas.openxmlformats.org/officeDocument/2006/math">
                    <m:sSub>
                      <m:sSubPr>
                        <m:ctrlPr>
                          <a:rPr lang="en-US" sz="1400" i="1">
                            <a:solidFill>
                              <a:srgbClr val="002060"/>
                            </a:solidFill>
                            <a:latin typeface="Cambria Math" panose="02040503050406030204" pitchFamily="18" charset="0"/>
                          </a:rPr>
                        </m:ctrlPr>
                      </m:sSubPr>
                      <m:e>
                        <m:r>
                          <a:rPr lang="sv-SE" sz="1400" i="1">
                            <a:solidFill>
                              <a:srgbClr val="002060"/>
                            </a:solidFill>
                            <a:latin typeface="Cambria Math" panose="02040503050406030204" pitchFamily="18" charset="0"/>
                          </a:rPr>
                          <m:t>𝑒</m:t>
                        </m:r>
                      </m:e>
                      <m:sub>
                        <m:r>
                          <a:rPr lang="sv-SE" sz="1400" i="1">
                            <a:solidFill>
                              <a:srgbClr val="002060"/>
                            </a:solidFill>
                            <a:latin typeface="Cambria Math" panose="02040503050406030204" pitchFamily="18" charset="0"/>
                          </a:rPr>
                          <m:t>||</m:t>
                        </m:r>
                      </m:sub>
                    </m:sSub>
                  </m:oMath>
                </a14:m>
                <a:r>
                  <a:rPr lang="en-US" sz="1400" i="1" dirty="0" smtClean="0">
                    <a:solidFill>
                      <a:srgbClr val="002060"/>
                    </a:solidFill>
                    <a:latin typeface="+mj-lt"/>
                  </a:rPr>
                  <a:t>= </a:t>
                </a:r>
                <a:r>
                  <a:rPr lang="en-US" sz="1400" i="1" dirty="0">
                    <a:solidFill>
                      <a:srgbClr val="002060"/>
                    </a:solidFill>
                    <a:latin typeface="+mj-lt"/>
                  </a:rPr>
                  <a:t>1</a:t>
                </a:r>
                <a:r>
                  <a:rPr lang="en-US" sz="1400" i="1" dirty="0" smtClean="0">
                    <a:solidFill>
                      <a:srgbClr val="002060"/>
                    </a:solidFill>
                    <a:latin typeface="+mj-lt"/>
                  </a:rPr>
                  <a:t>; </a:t>
                </a:r>
                <a:r>
                  <a:rPr lang="en-US" sz="1400" b="1" i="1" dirty="0" smtClean="0">
                    <a:solidFill>
                      <a:srgbClr val="002060"/>
                    </a:solidFill>
                    <a:latin typeface="+mj-lt"/>
                  </a:rPr>
                  <a:t>(</a:t>
                </a:r>
                <a:r>
                  <a:rPr lang="en-US" sz="1400" b="1" i="1" dirty="0">
                    <a:solidFill>
                      <a:srgbClr val="002060"/>
                    </a:solidFill>
                    <a:latin typeface="+mj-lt"/>
                  </a:rPr>
                  <a:t>c) </a:t>
                </a:r>
                <a:r>
                  <a:rPr lang="en-US" sz="1400" i="1" dirty="0" smtClean="0">
                    <a:solidFill>
                      <a:srgbClr val="002060"/>
                    </a:solidFill>
                    <a:latin typeface="+mj-lt"/>
                  </a:rPr>
                  <a:t>sticking </a:t>
                </a:r>
                <a:r>
                  <a:rPr lang="en-US" sz="1400" i="1" dirty="0">
                    <a:solidFill>
                      <a:srgbClr val="002060"/>
                    </a:solidFill>
                    <a:latin typeface="+mj-lt"/>
                  </a:rPr>
                  <a:t>; </a:t>
                </a:r>
                <a:r>
                  <a:rPr lang="en-US" sz="1400" b="1" i="1" dirty="0" smtClean="0">
                    <a:solidFill>
                      <a:srgbClr val="002060"/>
                    </a:solidFill>
                    <a:latin typeface="+mj-lt"/>
                  </a:rPr>
                  <a:t>(d) </a:t>
                </a:r>
                <a:r>
                  <a:rPr lang="en-US" sz="1400" i="1" dirty="0" smtClean="0">
                    <a:solidFill>
                      <a:srgbClr val="002060"/>
                    </a:solidFill>
                    <a:latin typeface="+mj-lt"/>
                  </a:rPr>
                  <a:t>multi-bouncing</a:t>
                </a:r>
                <a:endParaRPr lang="en-US" sz="1400" i="1" dirty="0">
                  <a:solidFill>
                    <a:srgbClr val="002060"/>
                  </a:solidFill>
                  <a:latin typeface="+mj-lt"/>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81535" y="3018344"/>
                <a:ext cx="10955981" cy="327077"/>
              </a:xfrm>
              <a:prstGeom prst="rect">
                <a:avLst/>
              </a:prstGeom>
              <a:blipFill>
                <a:blip r:embed="rId5"/>
                <a:stretch>
                  <a:fillRect t="-3704" b="-12963"/>
                </a:stretch>
              </a:blipFill>
            </p:spPr>
            <p:txBody>
              <a:bodyPr/>
              <a:lstStyle/>
              <a:p>
                <a:r>
                  <a:rPr lang="sv-SE">
                    <a:noFill/>
                  </a:rPr>
                  <a:t> </a:t>
                </a:r>
              </a:p>
            </p:txBody>
          </p:sp>
        </mc:Fallback>
      </mc:AlternateContent>
      <p:sp>
        <p:nvSpPr>
          <p:cNvPr id="26" name="TextBox 25"/>
          <p:cNvSpPr txBox="1"/>
          <p:nvPr/>
        </p:nvSpPr>
        <p:spPr>
          <a:xfrm>
            <a:off x="4219058" y="5066192"/>
            <a:ext cx="2662046" cy="1169551"/>
          </a:xfrm>
          <a:prstGeom prst="rect">
            <a:avLst/>
          </a:prstGeom>
          <a:noFill/>
        </p:spPr>
        <p:txBody>
          <a:bodyPr wrap="square" rtlCol="0">
            <a:spAutoFit/>
          </a:bodyPr>
          <a:lstStyle/>
          <a:p>
            <a:pPr algn="ctr"/>
            <a:r>
              <a:rPr lang="en-US" sz="1400" dirty="0" smtClean="0">
                <a:latin typeface="+mj-lt"/>
              </a:rPr>
              <a:t>Thornton and </a:t>
            </a:r>
            <a:r>
              <a:rPr lang="en-US" sz="1400" dirty="0">
                <a:latin typeface="+mj-lt"/>
              </a:rPr>
              <a:t>Ning </a:t>
            </a:r>
            <a:r>
              <a:rPr lang="en-US" sz="1400" dirty="0" smtClean="0">
                <a:latin typeface="+mj-lt"/>
              </a:rPr>
              <a:t>approach, elastic-perfectly plastic </a:t>
            </a:r>
            <a:r>
              <a:rPr lang="en-US" sz="1400" dirty="0">
                <a:latin typeface="+mj-lt"/>
              </a:rPr>
              <a:t>adhesive </a:t>
            </a:r>
            <a:r>
              <a:rPr lang="en-US" sz="1400" dirty="0" smtClean="0">
                <a:latin typeface="+mj-lt"/>
              </a:rPr>
              <a:t>spheres</a:t>
            </a:r>
            <a:r>
              <a:rPr lang="en-US" sz="1400" dirty="0">
                <a:latin typeface="+mj-lt"/>
              </a:rPr>
              <a:t> </a:t>
            </a:r>
            <a:r>
              <a:rPr lang="en-US" sz="1400" dirty="0" smtClean="0">
                <a:solidFill>
                  <a:srgbClr val="00B050"/>
                </a:solidFill>
                <a:latin typeface="+mj-lt"/>
              </a:rPr>
              <a:t>Powder </a:t>
            </a:r>
            <a:r>
              <a:rPr lang="en-US" sz="1400" dirty="0">
                <a:solidFill>
                  <a:srgbClr val="00B050"/>
                </a:solidFill>
                <a:latin typeface="+mj-lt"/>
              </a:rPr>
              <a:t>Technol. 99 (1998</a:t>
            </a:r>
            <a:r>
              <a:rPr lang="en-US" sz="1400" dirty="0" smtClean="0">
                <a:solidFill>
                  <a:srgbClr val="00B050"/>
                </a:solidFill>
                <a:latin typeface="+mj-lt"/>
              </a:rPr>
              <a:t>)</a:t>
            </a:r>
            <a:endParaRPr lang="en-US" sz="1400" dirty="0">
              <a:solidFill>
                <a:srgbClr val="00B050"/>
              </a:solidFill>
              <a:latin typeface="+mj-lt"/>
            </a:endParaRPr>
          </a:p>
          <a:p>
            <a:pPr algn="ctr"/>
            <a:endParaRPr lang="en-US" sz="1400" b="1" dirty="0" smtClean="0">
              <a:solidFill>
                <a:srgbClr val="FF0000"/>
              </a:solidFill>
              <a:latin typeface="+mj-lt"/>
            </a:endParaRPr>
          </a:p>
        </p:txBody>
      </p:sp>
      <p:pic>
        <p:nvPicPr>
          <p:cNvPr id="27" name="Picture 4" descr="C:\Users\ltrvi\Desktop\multiboun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170" y="1217926"/>
            <a:ext cx="4538346" cy="15700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88544" y="3402334"/>
            <a:ext cx="10086627" cy="369332"/>
          </a:xfrm>
          <a:prstGeom prst="rect">
            <a:avLst/>
          </a:prstGeom>
          <a:noFill/>
        </p:spPr>
        <p:txBody>
          <a:bodyPr wrap="square" rtlCol="0">
            <a:spAutoFit/>
          </a:bodyPr>
          <a:lstStyle/>
          <a:p>
            <a:pPr algn="ctr"/>
            <a:r>
              <a:rPr lang="sv-SE" b="1" dirty="0">
                <a:latin typeface="+mj-lt"/>
                <a:cs typeface="Arial" panose="020B0604020202020204" pitchFamily="34" charset="0"/>
              </a:rPr>
              <a:t>P</a:t>
            </a:r>
            <a:r>
              <a:rPr lang="sv-SE" b="1" dirty="0" smtClean="0">
                <a:latin typeface="+mj-lt"/>
                <a:cs typeface="Arial" panose="020B0604020202020204" pitchFamily="34" charset="0"/>
              </a:rPr>
              <a:t>lasma not relevant for </a:t>
            </a:r>
            <a:r>
              <a:rPr lang="sv-SE" b="1" dirty="0" err="1" smtClean="0">
                <a:latin typeface="+mj-lt"/>
                <a:cs typeface="Arial" panose="020B0604020202020204" pitchFamily="34" charset="0"/>
              </a:rPr>
              <a:t>instantaneous</a:t>
            </a:r>
            <a:r>
              <a:rPr lang="sv-SE" b="1" dirty="0" smtClean="0">
                <a:latin typeface="+mj-lt"/>
                <a:cs typeface="Arial" panose="020B0604020202020204" pitchFamily="34" charset="0"/>
              </a:rPr>
              <a:t> </a:t>
            </a:r>
            <a:r>
              <a:rPr lang="sv-SE" b="1" dirty="0" err="1" smtClean="0">
                <a:latin typeface="+mj-lt"/>
                <a:cs typeface="Arial" panose="020B0604020202020204" pitchFamily="34" charset="0"/>
              </a:rPr>
              <a:t>impacts</a:t>
            </a:r>
            <a:endParaRPr lang="en-US" b="1" dirty="0">
              <a:latin typeface="+mj-lt"/>
              <a:cs typeface="Arial" panose="020B0604020202020204" pitchFamily="34" charset="0"/>
            </a:endParaRPr>
          </a:p>
        </p:txBody>
      </p:sp>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0020" y="4253037"/>
            <a:ext cx="3810082" cy="257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2"/>
          <p:cNvSpPr>
            <a:spLocks noGrp="1"/>
          </p:cNvSpPr>
          <p:nvPr>
            <p:ph type="title"/>
          </p:nvPr>
        </p:nvSpPr>
        <p:spPr>
          <a:xfrm>
            <a:off x="259492" y="153667"/>
            <a:ext cx="11702785" cy="358345"/>
          </a:xfrm>
        </p:spPr>
        <p:txBody>
          <a:bodyPr>
            <a:noAutofit/>
          </a:bodyPr>
          <a:lstStyle/>
          <a:p>
            <a:r>
              <a:rPr lang="en-US" sz="3200" dirty="0" smtClean="0">
                <a:solidFill>
                  <a:srgbClr val="002060"/>
                </a:solidFill>
              </a:rPr>
              <a:t>Dust impact validation in plasma environments (Pilot-PSI) </a:t>
            </a:r>
            <a:endParaRPr lang="sv-SE" sz="3200" dirty="0">
              <a:solidFill>
                <a:srgbClr val="002060"/>
              </a:solidFill>
            </a:endParaRPr>
          </a:p>
        </p:txBody>
      </p:sp>
    </p:spTree>
    <p:extLst>
      <p:ext uri="{BB962C8B-B14F-4D97-AF65-F5344CB8AC3E}">
        <p14:creationId xmlns:p14="http://schemas.microsoft.com/office/powerpoint/2010/main" val="4283651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11</a:t>
            </a:fld>
            <a:endParaRPr lang="sv-SE"/>
          </a:p>
        </p:txBody>
      </p:sp>
      <p:sp>
        <p:nvSpPr>
          <p:cNvPr id="3" name="Title 2"/>
          <p:cNvSpPr>
            <a:spLocks noGrp="1"/>
          </p:cNvSpPr>
          <p:nvPr>
            <p:ph type="title"/>
          </p:nvPr>
        </p:nvSpPr>
        <p:spPr>
          <a:xfrm>
            <a:off x="259492" y="153667"/>
            <a:ext cx="11702785" cy="358345"/>
          </a:xfrm>
        </p:spPr>
        <p:txBody>
          <a:bodyPr>
            <a:noAutofit/>
          </a:bodyPr>
          <a:lstStyle/>
          <a:p>
            <a:r>
              <a:rPr lang="en-US" sz="3200" dirty="0" smtClean="0">
                <a:solidFill>
                  <a:srgbClr val="002060"/>
                </a:solidFill>
              </a:rPr>
              <a:t>Dust remobilization in plasma environments (linear devices)</a:t>
            </a:r>
            <a:endParaRPr lang="sv-SE" sz="3200" dirty="0">
              <a:solidFill>
                <a:srgbClr val="002060"/>
              </a:solidFill>
            </a:endParaRPr>
          </a:p>
        </p:txBody>
      </p:sp>
      <p:sp>
        <p:nvSpPr>
          <p:cNvPr id="35" name="Content Placeholder 2"/>
          <p:cNvSpPr>
            <a:spLocks noGrp="1"/>
          </p:cNvSpPr>
          <p:nvPr>
            <p:ph idx="4294967295"/>
          </p:nvPr>
        </p:nvSpPr>
        <p:spPr>
          <a:xfrm>
            <a:off x="627529" y="714579"/>
            <a:ext cx="10596283" cy="640006"/>
          </a:xfrm>
        </p:spPr>
        <p:txBody>
          <a:bodyPr>
            <a:noAutofit/>
          </a:bodyPr>
          <a:lstStyle/>
          <a:p>
            <a:pPr marL="0" indent="0">
              <a:buNone/>
            </a:pP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Tolias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PPCF</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56,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025009</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(2016);  Ratynskaia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NME</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12,</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569 (2017); De Angeli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NME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12</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536 (2017); </a:t>
            </a:r>
          </a:p>
          <a:p>
            <a:pPr marL="0" indent="0">
              <a:spcBef>
                <a:spcPts val="0"/>
              </a:spcBef>
              <a:buNone/>
            </a:pPr>
            <a:r>
              <a:rPr lang="sv-SE" sz="1600" dirty="0" err="1" smtClean="0">
                <a:solidFill>
                  <a:srgbClr val="00B050"/>
                </a:solidFill>
                <a:latin typeface="Arial" panose="020B0604020202020204" pitchFamily="34" charset="0"/>
                <a:cs typeface="Arial" panose="020B0604020202020204" pitchFamily="34" charset="0"/>
                <a:sym typeface="Wingdings" panose="05000000000000000000" pitchFamily="2" charset="2"/>
              </a:rPr>
              <a:t>Ratynskaia</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NME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17</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222 (2018)  </a:t>
            </a:r>
            <a:endParaRPr lang="sv-SE" sz="1600" dirty="0" smtClean="0">
              <a:latin typeface="Arial" panose="020B0604020202020204" pitchFamily="34" charset="0"/>
              <a:cs typeface="Arial" panose="020B0604020202020204" pitchFamily="34" charset="0"/>
            </a:endParaRPr>
          </a:p>
          <a:p>
            <a:pPr marL="0" indent="0">
              <a:buNone/>
            </a:pPr>
            <a:endParaRPr lang="sv-SE" sz="1600" dirty="0">
              <a:latin typeface="Arial" panose="020B0604020202020204" pitchFamily="34" charset="0"/>
              <a:cs typeface="Arial" panose="020B0604020202020204" pitchFamily="34" charset="0"/>
            </a:endParaRPr>
          </a:p>
          <a:p>
            <a:pPr marL="0" indent="0">
              <a:buNone/>
            </a:pPr>
            <a:endParaRPr lang="sv-SE" sz="1600" dirty="0" smtClean="0">
              <a:latin typeface="Arial" panose="020B0604020202020204" pitchFamily="34" charset="0"/>
              <a:cs typeface="Arial" panose="020B0604020202020204" pitchFamily="34" charset="0"/>
            </a:endParaRPr>
          </a:p>
          <a:p>
            <a:pPr marL="0" indent="0">
              <a:buNone/>
            </a:pPr>
            <a:endParaRPr lang="sv-SE" sz="1600" dirty="0" smtClean="0">
              <a:latin typeface="Arial" panose="020B0604020202020204" pitchFamily="34" charset="0"/>
              <a:cs typeface="Arial" panose="020B0604020202020204" pitchFamily="34" charset="0"/>
            </a:endParaRPr>
          </a:p>
          <a:p>
            <a:pPr marL="457200" lvl="1" indent="0">
              <a:buNone/>
            </a:pPr>
            <a:endParaRPr lang="sv-SE" sz="16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14501579"/>
              </p:ext>
            </p:extLst>
          </p:nvPr>
        </p:nvGraphicFramePr>
        <p:xfrm>
          <a:off x="430814" y="1942592"/>
          <a:ext cx="8904433" cy="4485640"/>
        </p:xfrm>
        <a:graphic>
          <a:graphicData uri="http://schemas.openxmlformats.org/drawingml/2006/table">
            <a:tbl>
              <a:tblPr firstRow="1" bandRow="1">
                <a:tableStyleId>{5C22544A-7EE6-4342-B048-85BDC9FD1C3A}</a:tableStyleId>
              </a:tblPr>
              <a:tblGrid>
                <a:gridCol w="2049421">
                  <a:extLst>
                    <a:ext uri="{9D8B030D-6E8A-4147-A177-3AD203B41FA5}">
                      <a16:colId xmlns:a16="http://schemas.microsoft.com/office/drawing/2014/main" val="1621380330"/>
                    </a:ext>
                  </a:extLst>
                </a:gridCol>
                <a:gridCol w="3048000">
                  <a:extLst>
                    <a:ext uri="{9D8B030D-6E8A-4147-A177-3AD203B41FA5}">
                      <a16:colId xmlns:a16="http://schemas.microsoft.com/office/drawing/2014/main" val="1245503222"/>
                    </a:ext>
                  </a:extLst>
                </a:gridCol>
                <a:gridCol w="3807012">
                  <a:extLst>
                    <a:ext uri="{9D8B030D-6E8A-4147-A177-3AD203B41FA5}">
                      <a16:colId xmlns:a16="http://schemas.microsoft.com/office/drawing/2014/main" val="1059347340"/>
                    </a:ext>
                  </a:extLst>
                </a:gridCol>
              </a:tblGrid>
              <a:tr h="370840">
                <a:tc>
                  <a:txBody>
                    <a:bodyPr/>
                    <a:lstStyle/>
                    <a:p>
                      <a:r>
                        <a:rPr lang="en-US" sz="1200" dirty="0" smtClean="0"/>
                        <a:t>Linear plasma</a:t>
                      </a:r>
                      <a:r>
                        <a:rPr lang="en-US" sz="1200" baseline="0" dirty="0" smtClean="0"/>
                        <a:t> device </a:t>
                      </a:r>
                      <a:endParaRPr lang="sv-SE" sz="1200" dirty="0"/>
                    </a:p>
                  </a:txBody>
                  <a:tcPr/>
                </a:tc>
                <a:tc>
                  <a:txBody>
                    <a:bodyPr/>
                    <a:lstStyle/>
                    <a:p>
                      <a:r>
                        <a:rPr lang="en-US" sz="1200" dirty="0" smtClean="0"/>
                        <a:t>Experimental focus</a:t>
                      </a:r>
                      <a:endParaRPr lang="sv-SE" sz="1200" dirty="0"/>
                    </a:p>
                  </a:txBody>
                  <a:tcPr/>
                </a:tc>
                <a:tc>
                  <a:txBody>
                    <a:bodyPr/>
                    <a:lstStyle/>
                    <a:p>
                      <a:r>
                        <a:rPr lang="en-US" sz="1200" dirty="0" smtClean="0"/>
                        <a:t>Main conclusions</a:t>
                      </a:r>
                      <a:endParaRPr lang="sv-SE" sz="1200" dirty="0"/>
                    </a:p>
                  </a:txBody>
                  <a:tcPr/>
                </a:tc>
                <a:extLst>
                  <a:ext uri="{0D108BD9-81ED-4DB2-BD59-A6C34878D82A}">
                    <a16:rowId xmlns:a16="http://schemas.microsoft.com/office/drawing/2014/main" val="179144284"/>
                  </a:ext>
                </a:extLst>
              </a:tr>
              <a:tr h="370840">
                <a:tc>
                  <a:txBody>
                    <a:bodyPr/>
                    <a:lstStyle/>
                    <a:p>
                      <a:r>
                        <a:rPr lang="en-US" sz="1200" dirty="0" smtClean="0"/>
                        <a:t>1</a:t>
                      </a:r>
                      <a:r>
                        <a:rPr lang="en-US" sz="1200" baseline="30000" dirty="0" smtClean="0"/>
                        <a:t>st</a:t>
                      </a:r>
                      <a:r>
                        <a:rPr lang="en-US" sz="1200" baseline="0" dirty="0" smtClean="0"/>
                        <a:t> Pilot-PSI campaign</a:t>
                      </a:r>
                      <a:endParaRPr lang="sv-SE" sz="1200" dirty="0"/>
                    </a:p>
                  </a:txBody>
                  <a:tcPr/>
                </a:tc>
                <a:tc>
                  <a:txBody>
                    <a:bodyPr/>
                    <a:lstStyle/>
                    <a:p>
                      <a:r>
                        <a:rPr lang="en-US" sz="1200" b="1" dirty="0" smtClean="0"/>
                        <a:t>Stationary plasma exposures</a:t>
                      </a:r>
                      <a:r>
                        <a:rPr lang="en-US" sz="1200" dirty="0" smtClean="0"/>
                        <a:t>,</a:t>
                      </a:r>
                      <a:r>
                        <a:rPr lang="en-US" sz="1200" baseline="0" dirty="0" smtClean="0"/>
                        <a:t> W polydisperse dust,</a:t>
                      </a:r>
                      <a:r>
                        <a:rPr lang="en-US" sz="1200" dirty="0" smtClean="0"/>
                        <a:t> normal and oblique B-field</a:t>
                      </a:r>
                      <a:endParaRPr lang="sv-SE" sz="1200" dirty="0"/>
                    </a:p>
                  </a:txBody>
                  <a:tcPr/>
                </a:tc>
                <a:tc>
                  <a:txBody>
                    <a:bodyPr/>
                    <a:lstStyle/>
                    <a:p>
                      <a:pPr marL="342900" indent="-342900">
                        <a:buAutoNum type="arabicParenBoth"/>
                      </a:pPr>
                      <a:r>
                        <a:rPr lang="en-US" sz="1200" dirty="0" smtClean="0"/>
                        <a:t>Clusters, large</a:t>
                      </a:r>
                      <a:r>
                        <a:rPr lang="en-US" sz="1200" baseline="0" dirty="0" smtClean="0"/>
                        <a:t> dust remobilizes</a:t>
                      </a:r>
                    </a:p>
                    <a:p>
                      <a:pPr marL="342900" indent="-342900">
                        <a:buAutoNum type="arabicParenBoth"/>
                      </a:pPr>
                      <a:r>
                        <a:rPr lang="en-US" sz="1200" baseline="0" dirty="0" smtClean="0"/>
                        <a:t>Less activity at oblique incidence</a:t>
                      </a:r>
                    </a:p>
                    <a:p>
                      <a:pPr marL="342900" indent="-342900">
                        <a:buAutoNum type="arabicParenBoth"/>
                      </a:pPr>
                      <a:r>
                        <a:rPr lang="en-US" sz="1200" baseline="0" dirty="0" smtClean="0"/>
                        <a:t>Not much remobilization overall</a:t>
                      </a:r>
                      <a:endParaRPr lang="sv-SE" sz="1200" dirty="0"/>
                    </a:p>
                  </a:txBody>
                  <a:tcPr/>
                </a:tc>
                <a:extLst>
                  <a:ext uri="{0D108BD9-81ED-4DB2-BD59-A6C34878D82A}">
                    <a16:rowId xmlns:a16="http://schemas.microsoft.com/office/drawing/2014/main" val="19325058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30000" dirty="0" smtClean="0"/>
                        <a:t>nd</a:t>
                      </a:r>
                      <a:r>
                        <a:rPr lang="en-US" sz="1200" baseline="0" dirty="0" smtClean="0"/>
                        <a:t> Pilot-PSI campaign</a:t>
                      </a:r>
                      <a:endParaRPr lang="sv-SE" sz="1200" dirty="0" smtClean="0"/>
                    </a:p>
                    <a:p>
                      <a:endParaRPr lang="sv-SE" sz="1200" dirty="0"/>
                    </a:p>
                  </a:txBody>
                  <a:tcPr/>
                </a:tc>
                <a:tc>
                  <a:txBody>
                    <a:bodyPr/>
                    <a:lstStyle/>
                    <a:p>
                      <a:r>
                        <a:rPr lang="en-US" sz="1200" b="1" dirty="0" smtClean="0"/>
                        <a:t>Stationary plasma exposures</a:t>
                      </a:r>
                      <a:r>
                        <a:rPr lang="en-US" sz="1200" dirty="0" smtClean="0"/>
                        <a:t>, re-exposures of samples, W polydisperse dust, emphasis</a:t>
                      </a:r>
                      <a:r>
                        <a:rPr lang="en-US" sz="1200" baseline="0" dirty="0" smtClean="0"/>
                        <a:t> on oblique B-field</a:t>
                      </a:r>
                      <a:endParaRPr lang="sv-SE" sz="1200" dirty="0"/>
                    </a:p>
                  </a:txBody>
                  <a:tcPr/>
                </a:tc>
                <a:tc>
                  <a:txBody>
                    <a:bodyPr/>
                    <a:lstStyle/>
                    <a:p>
                      <a:pPr marL="342900" indent="-342900">
                        <a:buAutoNum type="arabicParenBoth"/>
                      </a:pPr>
                      <a:r>
                        <a:rPr lang="en-US" sz="1200" baseline="0" dirty="0" smtClean="0"/>
                        <a:t>Confirmation of above conclusions</a:t>
                      </a:r>
                    </a:p>
                    <a:p>
                      <a:pPr marL="342900" indent="-342900">
                        <a:buAutoNum type="arabicParenBoth"/>
                      </a:pPr>
                      <a:r>
                        <a:rPr lang="en-US" sz="1200" baseline="0" dirty="0" smtClean="0"/>
                        <a:t>No hysteresis</a:t>
                      </a:r>
                      <a:endParaRPr lang="sv-SE" sz="1200" dirty="0"/>
                    </a:p>
                  </a:txBody>
                  <a:tcPr/>
                </a:tc>
                <a:extLst>
                  <a:ext uri="{0D108BD9-81ED-4DB2-BD59-A6C34878D82A}">
                    <a16:rowId xmlns:a16="http://schemas.microsoft.com/office/drawing/2014/main" val="703261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3</a:t>
                      </a:r>
                      <a:r>
                        <a:rPr lang="en-US" sz="1200" baseline="30000" dirty="0" smtClean="0"/>
                        <a:t>rd</a:t>
                      </a:r>
                      <a:r>
                        <a:rPr lang="en-US" sz="1200" baseline="0" dirty="0" smtClean="0"/>
                        <a:t> Pilot-PSI campaign</a:t>
                      </a:r>
                      <a:endParaRPr lang="sv-SE" sz="1200" dirty="0" smtClean="0"/>
                    </a:p>
                  </a:txBody>
                  <a:tcPr/>
                </a:tc>
                <a:tc>
                  <a:txBody>
                    <a:bodyPr/>
                    <a:lstStyle/>
                    <a:p>
                      <a:r>
                        <a:rPr lang="en-US" sz="1200" b="1" dirty="0" smtClean="0"/>
                        <a:t>Transient plasma exposures</a:t>
                      </a:r>
                      <a:r>
                        <a:rPr lang="en-US" sz="1200" dirty="0" smtClean="0"/>
                        <a:t>, first</a:t>
                      </a:r>
                      <a:r>
                        <a:rPr lang="en-US" sz="1200" baseline="0" dirty="0" smtClean="0"/>
                        <a:t> W</a:t>
                      </a:r>
                      <a:r>
                        <a:rPr lang="en-US" sz="1200" dirty="0" smtClean="0"/>
                        <a:t> monodisperse dust, first single</a:t>
                      </a:r>
                      <a:r>
                        <a:rPr lang="en-US" sz="1200" baseline="0" dirty="0" smtClean="0"/>
                        <a:t> ELMs </a:t>
                      </a:r>
                      <a:endParaRPr lang="sv-SE" sz="1200" dirty="0"/>
                    </a:p>
                  </a:txBody>
                  <a:tcPr/>
                </a:tc>
                <a:tc>
                  <a:txBody>
                    <a:bodyPr/>
                    <a:lstStyle/>
                    <a:p>
                      <a:pPr marL="342900" indent="-342900">
                        <a:buAutoNum type="arabicParenBoth"/>
                      </a:pPr>
                      <a:r>
                        <a:rPr lang="en-US" sz="1200" dirty="0" smtClean="0"/>
                        <a:t>Wetting induced coagulation</a:t>
                      </a:r>
                    </a:p>
                    <a:p>
                      <a:pPr marL="342900" indent="-342900">
                        <a:buAutoNum type="arabicParenBoth"/>
                      </a:pPr>
                      <a:r>
                        <a:rPr lang="en-US" sz="1200" dirty="0" smtClean="0"/>
                        <a:t>No isolated melting</a:t>
                      </a:r>
                      <a:endParaRPr lang="sv-SE" sz="1200" dirty="0"/>
                    </a:p>
                  </a:txBody>
                  <a:tcPr/>
                </a:tc>
                <a:extLst>
                  <a:ext uri="{0D108BD9-81ED-4DB2-BD59-A6C34878D82A}">
                    <a16:rowId xmlns:a16="http://schemas.microsoft.com/office/drawing/2014/main" val="14841624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4</a:t>
                      </a:r>
                      <a:r>
                        <a:rPr lang="en-US" sz="1200" baseline="30000" dirty="0" smtClean="0"/>
                        <a:t>th </a:t>
                      </a:r>
                      <a:r>
                        <a:rPr lang="en-US" sz="1200" baseline="0" dirty="0" smtClean="0"/>
                        <a:t>Pilot-PSI campaign</a:t>
                      </a:r>
                      <a:endParaRPr lang="sv-SE" sz="1200" dirty="0" smtClean="0"/>
                    </a:p>
                    <a:p>
                      <a:endParaRPr lang="sv-SE" sz="1200" dirty="0"/>
                    </a:p>
                  </a:txBody>
                  <a:tcPr/>
                </a:tc>
                <a:tc>
                  <a:txBody>
                    <a:bodyPr/>
                    <a:lstStyle/>
                    <a:p>
                      <a:r>
                        <a:rPr lang="en-US" sz="1200" b="1" dirty="0" smtClean="0"/>
                        <a:t>Transient plasma exposures, </a:t>
                      </a:r>
                      <a:r>
                        <a:rPr lang="en-US" sz="1200" b="0" dirty="0" smtClean="0"/>
                        <a:t>s</a:t>
                      </a:r>
                      <a:r>
                        <a:rPr lang="en-US" sz="1200" dirty="0" smtClean="0"/>
                        <a:t>ingle ELMs with</a:t>
                      </a:r>
                      <a:r>
                        <a:rPr lang="en-US" sz="1200" baseline="0" dirty="0" smtClean="0"/>
                        <a:t> normal and oblique B-field, W dust, first castellated samples</a:t>
                      </a:r>
                      <a:endParaRPr lang="sv-SE" sz="1200" dirty="0"/>
                    </a:p>
                  </a:txBody>
                  <a:tcPr/>
                </a:tc>
                <a:tc>
                  <a:txBody>
                    <a:bodyPr/>
                    <a:lstStyle/>
                    <a:p>
                      <a:pPr marL="342900" indent="-342900">
                        <a:buAutoNum type="arabicParenBoth"/>
                      </a:pPr>
                      <a:r>
                        <a:rPr lang="en-US" sz="1200" dirty="0" smtClean="0"/>
                        <a:t>Confirmation of above conclusions</a:t>
                      </a:r>
                    </a:p>
                    <a:p>
                      <a:pPr marL="342900" indent="-342900">
                        <a:buAutoNum type="arabicParenBoth"/>
                      </a:pPr>
                      <a:r>
                        <a:rPr lang="en-US" sz="1200" dirty="0" smtClean="0"/>
                        <a:t>No enhanced activity during ELMs</a:t>
                      </a:r>
                    </a:p>
                    <a:p>
                      <a:pPr marL="0" indent="0">
                        <a:buNone/>
                      </a:pPr>
                      <a:r>
                        <a:rPr lang="en-US" sz="1200" dirty="0" smtClean="0"/>
                        <a:t>(3)     Dust does</a:t>
                      </a:r>
                      <a:r>
                        <a:rPr lang="en-US" sz="1200" baseline="0" dirty="0" smtClean="0"/>
                        <a:t> not move towards gaps</a:t>
                      </a:r>
                      <a:r>
                        <a:rPr lang="en-US" sz="1200" dirty="0" smtClean="0"/>
                        <a:t> </a:t>
                      </a:r>
                      <a:endParaRPr lang="sv-SE" sz="1200" dirty="0"/>
                    </a:p>
                  </a:txBody>
                  <a:tcPr/>
                </a:tc>
                <a:extLst>
                  <a:ext uri="{0D108BD9-81ED-4DB2-BD59-A6C34878D82A}">
                    <a16:rowId xmlns:a16="http://schemas.microsoft.com/office/drawing/2014/main" val="2098880660"/>
                  </a:ext>
                </a:extLst>
              </a:tr>
              <a:tr h="370840">
                <a:tc>
                  <a:txBody>
                    <a:bodyPr/>
                    <a:lstStyle/>
                    <a:p>
                      <a:r>
                        <a:rPr lang="en-US" sz="1200" dirty="0" smtClean="0"/>
                        <a:t>5</a:t>
                      </a:r>
                      <a:r>
                        <a:rPr lang="en-US" sz="1200" baseline="30000" dirty="0" smtClean="0"/>
                        <a:t>th</a:t>
                      </a:r>
                      <a:r>
                        <a:rPr lang="en-US" sz="1200" dirty="0" smtClean="0"/>
                        <a:t> Pilot-PSI</a:t>
                      </a:r>
                      <a:r>
                        <a:rPr lang="en-US" sz="1200" baseline="0" dirty="0" smtClean="0"/>
                        <a:t> campaign</a:t>
                      </a:r>
                      <a:endParaRPr lang="sv-SE" sz="1200" dirty="0"/>
                    </a:p>
                  </a:txBody>
                  <a:tcPr/>
                </a:tc>
                <a:tc>
                  <a:txBody>
                    <a:bodyPr/>
                    <a:lstStyle/>
                    <a:p>
                      <a:r>
                        <a:rPr lang="en-US" sz="1200" b="1" dirty="0" smtClean="0"/>
                        <a:t>Transient plasma exposures, c</a:t>
                      </a:r>
                      <a:r>
                        <a:rPr lang="en-US" sz="1200" dirty="0" smtClean="0"/>
                        <a:t>astellated</a:t>
                      </a:r>
                      <a:r>
                        <a:rPr lang="en-US" sz="1200" baseline="0" dirty="0" smtClean="0"/>
                        <a:t> samples</a:t>
                      </a:r>
                      <a:r>
                        <a:rPr lang="en-US" sz="1200" dirty="0" smtClean="0"/>
                        <a:t>,</a:t>
                      </a:r>
                      <a:r>
                        <a:rPr lang="en-US" sz="1200" baseline="0" dirty="0" smtClean="0"/>
                        <a:t> first multiple ELMs, W dust and first Be proxies</a:t>
                      </a:r>
                      <a:endParaRPr lang="sv-SE" sz="12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200" dirty="0" smtClean="0"/>
                        <a:t>Gaps efficiently trap existing dust</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200" dirty="0" smtClean="0"/>
                        <a:t>Dust unlikely to reside into gaps</a:t>
                      </a:r>
                    </a:p>
                    <a:p>
                      <a:r>
                        <a:rPr lang="en-US" sz="1200" dirty="0" smtClean="0"/>
                        <a:t>(3)     No enhanced</a:t>
                      </a:r>
                      <a:r>
                        <a:rPr lang="en-US" sz="1200" baseline="0" dirty="0" smtClean="0"/>
                        <a:t> activity during multiple ELMs</a:t>
                      </a:r>
                      <a:endParaRPr lang="sv-SE" sz="1200" dirty="0"/>
                    </a:p>
                  </a:txBody>
                  <a:tcPr/>
                </a:tc>
                <a:extLst>
                  <a:ext uri="{0D108BD9-81ED-4DB2-BD59-A6C34878D82A}">
                    <a16:rowId xmlns:a16="http://schemas.microsoft.com/office/drawing/2014/main" val="243063194"/>
                  </a:ext>
                </a:extLst>
              </a:tr>
              <a:tr h="370840">
                <a:tc>
                  <a:txBody>
                    <a:bodyPr/>
                    <a:lstStyle/>
                    <a:p>
                      <a:r>
                        <a:rPr lang="en-US" sz="1200" dirty="0" smtClean="0"/>
                        <a:t>1</a:t>
                      </a:r>
                      <a:r>
                        <a:rPr lang="en-US" sz="1200" baseline="30000" dirty="0" smtClean="0"/>
                        <a:t>st</a:t>
                      </a:r>
                      <a:r>
                        <a:rPr lang="en-US" sz="1200" baseline="0" dirty="0" smtClean="0"/>
                        <a:t> Magnum-PSI campaign</a:t>
                      </a:r>
                      <a:endParaRPr lang="sv-SE" sz="1200" dirty="0"/>
                    </a:p>
                  </a:txBody>
                  <a:tcPr/>
                </a:tc>
                <a:tc>
                  <a:txBody>
                    <a:bodyPr/>
                    <a:lstStyle/>
                    <a:p>
                      <a:r>
                        <a:rPr lang="en-US" sz="1200" b="1" dirty="0" smtClean="0"/>
                        <a:t>Transient plasma exposures, </a:t>
                      </a:r>
                      <a:r>
                        <a:rPr lang="en-US" sz="1200" dirty="0" smtClean="0"/>
                        <a:t>Multiple</a:t>
                      </a:r>
                      <a:r>
                        <a:rPr lang="en-US" sz="1200" baseline="0" dirty="0" smtClean="0"/>
                        <a:t> ELMs, W dust and Be proxies (Cu, Cr, Al)</a:t>
                      </a:r>
                      <a:endParaRPr lang="sv-SE" sz="1200" dirty="0"/>
                    </a:p>
                  </a:txBody>
                  <a:tcPr/>
                </a:tc>
                <a:tc>
                  <a:txBody>
                    <a:bodyPr/>
                    <a:lstStyle/>
                    <a:p>
                      <a:pPr marL="342900" indent="-342900">
                        <a:buAutoNum type="arabicParenBoth"/>
                      </a:pPr>
                      <a:r>
                        <a:rPr lang="en-US" sz="1200" dirty="0" smtClean="0"/>
                        <a:t>Growth of very large</a:t>
                      </a:r>
                      <a:r>
                        <a:rPr lang="en-US" sz="1200" baseline="0" dirty="0" smtClean="0"/>
                        <a:t> dust</a:t>
                      </a:r>
                    </a:p>
                    <a:p>
                      <a:pPr marL="342900" indent="-342900">
                        <a:buAutoNum type="arabicParenBoth"/>
                      </a:pPr>
                      <a:r>
                        <a:rPr lang="en-US" sz="1200" baseline="0" dirty="0" smtClean="0"/>
                        <a:t>Chemical effects + mixed materials</a:t>
                      </a:r>
                      <a:endParaRPr lang="sv-SE" sz="1200" dirty="0"/>
                    </a:p>
                  </a:txBody>
                  <a:tcPr/>
                </a:tc>
                <a:extLst>
                  <a:ext uri="{0D108BD9-81ED-4DB2-BD59-A6C34878D82A}">
                    <a16:rowId xmlns:a16="http://schemas.microsoft.com/office/drawing/2014/main" val="320085072"/>
                  </a:ext>
                </a:extLst>
              </a:tr>
              <a:tr h="370840">
                <a:tc>
                  <a:txBody>
                    <a:bodyPr/>
                    <a:lstStyle/>
                    <a:p>
                      <a:r>
                        <a:rPr lang="en-US" sz="1200" dirty="0" smtClean="0"/>
                        <a:t>2</a:t>
                      </a:r>
                      <a:r>
                        <a:rPr lang="en-US" sz="1200" baseline="30000" dirty="0" smtClean="0"/>
                        <a:t>nd</a:t>
                      </a:r>
                      <a:r>
                        <a:rPr lang="en-US" sz="1200" dirty="0" smtClean="0"/>
                        <a:t> Magnum-PSI campaign</a:t>
                      </a:r>
                      <a:endParaRPr lang="sv-SE" sz="1200" dirty="0"/>
                    </a:p>
                  </a:txBody>
                  <a:tcPr/>
                </a:tc>
                <a:tc>
                  <a:txBody>
                    <a:bodyPr/>
                    <a:lstStyle/>
                    <a:p>
                      <a:r>
                        <a:rPr lang="en-US" sz="1200" b="1" dirty="0" smtClean="0"/>
                        <a:t>Transient plasma exposures, </a:t>
                      </a:r>
                      <a:r>
                        <a:rPr lang="en-US" sz="1200" dirty="0" smtClean="0"/>
                        <a:t>Be proxies</a:t>
                      </a:r>
                      <a:endParaRPr lang="sv-SE" sz="1200" dirty="0"/>
                    </a:p>
                  </a:txBody>
                  <a:tcPr/>
                </a:tc>
                <a:tc>
                  <a:txBody>
                    <a:bodyPr/>
                    <a:lstStyle/>
                    <a:p>
                      <a:r>
                        <a:rPr lang="en-US" sz="1200" dirty="0" smtClean="0"/>
                        <a:t>Source and</a:t>
                      </a:r>
                      <a:r>
                        <a:rPr lang="en-US" sz="1200" baseline="0" dirty="0" smtClean="0"/>
                        <a:t> liquid metal contamination -&gt; no conclusions</a:t>
                      </a:r>
                      <a:endParaRPr lang="sv-SE" sz="1200" dirty="0"/>
                    </a:p>
                  </a:txBody>
                  <a:tcPr/>
                </a:tc>
                <a:extLst>
                  <a:ext uri="{0D108BD9-81ED-4DB2-BD59-A6C34878D82A}">
                    <a16:rowId xmlns:a16="http://schemas.microsoft.com/office/drawing/2014/main" val="1181219293"/>
                  </a:ext>
                </a:extLst>
              </a:tr>
            </a:tbl>
          </a:graphicData>
        </a:graphic>
      </p:graphicFrame>
      <p:sp>
        <p:nvSpPr>
          <p:cNvPr id="9" name="TextBox 8"/>
          <p:cNvSpPr txBox="1"/>
          <p:nvPr/>
        </p:nvSpPr>
        <p:spPr>
          <a:xfrm>
            <a:off x="922844" y="1298529"/>
            <a:ext cx="8712968"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Seven experimental campaigns carried out in Pilot/Magnum PSI between 2014-2018 under the auspices of ENR (2014) and WP-PFC (2015-2018).</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991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12</a:t>
            </a:fld>
            <a:endParaRPr lang="sv-SE"/>
          </a:p>
        </p:txBody>
      </p:sp>
      <p:sp>
        <p:nvSpPr>
          <p:cNvPr id="3" name="Title 2"/>
          <p:cNvSpPr>
            <a:spLocks noGrp="1"/>
          </p:cNvSpPr>
          <p:nvPr>
            <p:ph type="title"/>
          </p:nvPr>
        </p:nvSpPr>
        <p:spPr>
          <a:xfrm>
            <a:off x="259492" y="153667"/>
            <a:ext cx="11702785" cy="358345"/>
          </a:xfrm>
        </p:spPr>
        <p:txBody>
          <a:bodyPr>
            <a:noAutofit/>
          </a:bodyPr>
          <a:lstStyle/>
          <a:p>
            <a:r>
              <a:rPr lang="en-US" sz="3200" dirty="0" smtClean="0">
                <a:solidFill>
                  <a:srgbClr val="002060"/>
                </a:solidFill>
              </a:rPr>
              <a:t>Dust remobilization in plasma environments (fusion devices)</a:t>
            </a:r>
            <a:endParaRPr lang="sv-SE" sz="3200" dirty="0">
              <a:solidFill>
                <a:srgbClr val="002060"/>
              </a:solidFill>
            </a:endParaRPr>
          </a:p>
        </p:txBody>
      </p:sp>
      <p:sp>
        <p:nvSpPr>
          <p:cNvPr id="35" name="Content Placeholder 2"/>
          <p:cNvSpPr>
            <a:spLocks noGrp="1"/>
          </p:cNvSpPr>
          <p:nvPr>
            <p:ph idx="4294967295"/>
          </p:nvPr>
        </p:nvSpPr>
        <p:spPr>
          <a:xfrm>
            <a:off x="103635" y="632032"/>
            <a:ext cx="11961065" cy="673130"/>
          </a:xfrm>
        </p:spPr>
        <p:txBody>
          <a:bodyPr>
            <a:normAutofit/>
          </a:bodyPr>
          <a:lstStyle/>
          <a:p>
            <a:pPr marL="0" indent="0">
              <a:spcBef>
                <a:spcPts val="0"/>
              </a:spcBef>
              <a:buNone/>
            </a:pP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Tolias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PPCF</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56</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025009</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(2016); </a:t>
            </a:r>
            <a:r>
              <a:rPr lang="sv-SE" sz="1600" dirty="0" err="1" smtClean="0">
                <a:solidFill>
                  <a:srgbClr val="00B050"/>
                </a:solidFill>
                <a:latin typeface="Arial" panose="020B0604020202020204" pitchFamily="34" charset="0"/>
                <a:cs typeface="Arial" panose="020B0604020202020204" pitchFamily="34" charset="0"/>
                <a:sym typeface="Wingdings" panose="05000000000000000000" pitchFamily="2" charset="2"/>
              </a:rPr>
              <a:t>Ratynskaia</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NF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56</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066010 (2016); </a:t>
            </a:r>
            <a:r>
              <a:rPr lang="sv-SE" sz="1600" dirty="0" err="1" smtClean="0">
                <a:solidFill>
                  <a:srgbClr val="00B050"/>
                </a:solidFill>
                <a:latin typeface="Arial" panose="020B0604020202020204" pitchFamily="34" charset="0"/>
                <a:cs typeface="Arial" panose="020B0604020202020204" pitchFamily="34" charset="0"/>
                <a:sym typeface="Wingdings" panose="05000000000000000000" pitchFamily="2" charset="2"/>
              </a:rPr>
              <a:t>Weinzettl</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FED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124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446 (2017); </a:t>
            </a:r>
          </a:p>
          <a:p>
            <a:pPr marL="0" indent="0">
              <a:spcBef>
                <a:spcPts val="0"/>
              </a:spcBef>
              <a:buNone/>
            </a:pP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Bykov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NME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12</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379 (2017); </a:t>
            </a:r>
            <a:r>
              <a:rPr lang="sv-SE" sz="1600" dirty="0" err="1" smtClean="0">
                <a:solidFill>
                  <a:srgbClr val="00B050"/>
                </a:solidFill>
                <a:latin typeface="Arial" panose="020B0604020202020204" pitchFamily="34" charset="0"/>
                <a:cs typeface="Arial" panose="020B0604020202020204" pitchFamily="34" charset="0"/>
                <a:sym typeface="Wingdings" panose="05000000000000000000" pitchFamily="2" charset="2"/>
              </a:rPr>
              <a:t>Ratynskaia</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NF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58</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106023 (2018); De Angeli </a:t>
            </a:r>
            <a:r>
              <a:rPr lang="sv-SE" sz="1600" i="1" dirty="0" smtClean="0">
                <a:solidFill>
                  <a:srgbClr val="00B050"/>
                </a:solidFill>
                <a:latin typeface="Arial" panose="020B0604020202020204" pitchFamily="34" charset="0"/>
                <a:cs typeface="Arial" panose="020B0604020202020204" pitchFamily="34" charset="0"/>
                <a:sym typeface="Wingdings" panose="05000000000000000000" pitchFamily="2" charset="2"/>
              </a:rPr>
              <a:t>et al, </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NF </a:t>
            </a:r>
            <a:r>
              <a:rPr lang="sv-SE" sz="1600"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59</a:t>
            </a:r>
            <a:r>
              <a:rPr lang="sv-SE" sz="1600" dirty="0" smtClean="0">
                <a:solidFill>
                  <a:srgbClr val="00B050"/>
                </a:solidFill>
                <a:latin typeface="Arial" panose="020B0604020202020204" pitchFamily="34" charset="0"/>
                <a:cs typeface="Arial" panose="020B0604020202020204" pitchFamily="34" charset="0"/>
                <a:sym typeface="Wingdings" panose="05000000000000000000" pitchFamily="2" charset="2"/>
              </a:rPr>
              <a:t>, 106033 (2019).</a:t>
            </a:r>
          </a:p>
          <a:p>
            <a:pPr marL="0" indent="0">
              <a:spcBef>
                <a:spcPts val="0"/>
              </a:spcBef>
              <a:buNone/>
            </a:pPr>
            <a:endParaRPr lang="sv-SE" sz="1600" dirty="0" smtClean="0">
              <a:latin typeface="Arial" panose="020B0604020202020204" pitchFamily="34" charset="0"/>
              <a:cs typeface="Arial" panose="020B0604020202020204" pitchFamily="34" charset="0"/>
            </a:endParaRPr>
          </a:p>
          <a:p>
            <a:pPr marL="0" indent="0">
              <a:spcBef>
                <a:spcPts val="0"/>
              </a:spcBef>
              <a:buNone/>
            </a:pPr>
            <a:endParaRPr lang="sv-SE" sz="1600" dirty="0">
              <a:latin typeface="Arial" panose="020B0604020202020204" pitchFamily="34" charset="0"/>
              <a:cs typeface="Arial" panose="020B0604020202020204" pitchFamily="34" charset="0"/>
            </a:endParaRPr>
          </a:p>
          <a:p>
            <a:pPr marL="0" indent="0">
              <a:spcBef>
                <a:spcPts val="0"/>
              </a:spcBef>
              <a:buNone/>
            </a:pPr>
            <a:endParaRPr lang="sv-SE" sz="1600" dirty="0" smtClean="0">
              <a:latin typeface="Arial" panose="020B0604020202020204" pitchFamily="34" charset="0"/>
              <a:cs typeface="Arial" panose="020B0604020202020204" pitchFamily="34" charset="0"/>
            </a:endParaRPr>
          </a:p>
          <a:p>
            <a:pPr marL="0" indent="0">
              <a:spcBef>
                <a:spcPts val="0"/>
              </a:spcBef>
              <a:buNone/>
            </a:pPr>
            <a:endParaRPr lang="sv-SE" sz="1600" dirty="0" smtClean="0">
              <a:latin typeface="Arial" panose="020B0604020202020204" pitchFamily="34" charset="0"/>
              <a:cs typeface="Arial" panose="020B0604020202020204" pitchFamily="34" charset="0"/>
            </a:endParaRPr>
          </a:p>
          <a:p>
            <a:pPr marL="457200" lvl="1" indent="0">
              <a:spcBef>
                <a:spcPts val="0"/>
              </a:spcBef>
              <a:buNone/>
            </a:pPr>
            <a:endParaRPr lang="sv-SE" sz="16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07614583"/>
              </p:ext>
            </p:extLst>
          </p:nvPr>
        </p:nvGraphicFramePr>
        <p:xfrm>
          <a:off x="770325" y="2401797"/>
          <a:ext cx="8792433" cy="4028440"/>
        </p:xfrm>
        <a:graphic>
          <a:graphicData uri="http://schemas.openxmlformats.org/drawingml/2006/table">
            <a:tbl>
              <a:tblPr firstRow="1" bandRow="1">
                <a:tableStyleId>{5C22544A-7EE6-4342-B048-85BDC9FD1C3A}</a:tableStyleId>
              </a:tblPr>
              <a:tblGrid>
                <a:gridCol w="2930811">
                  <a:extLst>
                    <a:ext uri="{9D8B030D-6E8A-4147-A177-3AD203B41FA5}">
                      <a16:colId xmlns:a16="http://schemas.microsoft.com/office/drawing/2014/main" val="4188088424"/>
                    </a:ext>
                  </a:extLst>
                </a:gridCol>
                <a:gridCol w="2930811">
                  <a:extLst>
                    <a:ext uri="{9D8B030D-6E8A-4147-A177-3AD203B41FA5}">
                      <a16:colId xmlns:a16="http://schemas.microsoft.com/office/drawing/2014/main" val="3154705455"/>
                    </a:ext>
                  </a:extLst>
                </a:gridCol>
                <a:gridCol w="2930811">
                  <a:extLst>
                    <a:ext uri="{9D8B030D-6E8A-4147-A177-3AD203B41FA5}">
                      <a16:colId xmlns:a16="http://schemas.microsoft.com/office/drawing/2014/main" val="1317743351"/>
                    </a:ext>
                  </a:extLst>
                </a:gridCol>
              </a:tblGrid>
              <a:tr h="370840">
                <a:tc>
                  <a:txBody>
                    <a:bodyPr/>
                    <a:lstStyle/>
                    <a:p>
                      <a:r>
                        <a:rPr lang="en-US" sz="1200" dirty="0" smtClean="0"/>
                        <a:t>Fusion device</a:t>
                      </a:r>
                      <a:endParaRPr lang="sv-SE"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Experimental focus</a:t>
                      </a:r>
                      <a:endParaRPr lang="sv-SE" sz="1200" dirty="0" smtClean="0"/>
                    </a:p>
                  </a:txBody>
                  <a:tcPr/>
                </a:tc>
                <a:tc>
                  <a:txBody>
                    <a:bodyPr/>
                    <a:lstStyle/>
                    <a:p>
                      <a:r>
                        <a:rPr lang="en-US" sz="1200" dirty="0" smtClean="0"/>
                        <a:t>Main conclusions</a:t>
                      </a:r>
                      <a:endParaRPr lang="sv-SE" sz="1200" dirty="0"/>
                    </a:p>
                  </a:txBody>
                  <a:tcPr/>
                </a:tc>
                <a:extLst>
                  <a:ext uri="{0D108BD9-81ED-4DB2-BD59-A6C34878D82A}">
                    <a16:rowId xmlns:a16="http://schemas.microsoft.com/office/drawing/2014/main" val="2463276922"/>
                  </a:ext>
                </a:extLst>
              </a:tr>
              <a:tr h="370840">
                <a:tc>
                  <a:txBody>
                    <a:bodyPr/>
                    <a:lstStyle/>
                    <a:p>
                      <a:r>
                        <a:rPr lang="en-US" sz="1200" dirty="0" smtClean="0"/>
                        <a:t>TEXTOR</a:t>
                      </a:r>
                      <a:r>
                        <a:rPr lang="en-US" sz="1200" baseline="0" dirty="0" smtClean="0"/>
                        <a:t> campaign (2013)</a:t>
                      </a:r>
                      <a:endParaRPr lang="sv-SE" sz="1200" dirty="0"/>
                    </a:p>
                  </a:txBody>
                  <a:tcPr/>
                </a:tc>
                <a:tc>
                  <a:txBody>
                    <a:bodyPr/>
                    <a:lstStyle/>
                    <a:p>
                      <a:r>
                        <a:rPr lang="en-US" sz="1200" b="1" dirty="0" smtClean="0"/>
                        <a:t>Stationary plasma exposures</a:t>
                      </a:r>
                      <a:r>
                        <a:rPr lang="en-US" sz="1200" dirty="0" smtClean="0"/>
                        <a:t>,</a:t>
                      </a:r>
                      <a:r>
                        <a:rPr lang="en-US" sz="1200" baseline="0" dirty="0" smtClean="0"/>
                        <a:t> f</a:t>
                      </a:r>
                      <a:r>
                        <a:rPr lang="en-US" sz="1200" dirty="0" smtClean="0"/>
                        <a:t>irst L-mode</a:t>
                      </a:r>
                      <a:r>
                        <a:rPr lang="en-US" sz="1200" baseline="0" dirty="0" smtClean="0"/>
                        <a:t> </a:t>
                      </a:r>
                      <a:r>
                        <a:rPr lang="en-US" sz="1200" dirty="0" smtClean="0"/>
                        <a:t>experiments with Mo &amp; </a:t>
                      </a:r>
                      <a:r>
                        <a:rPr lang="en-US" sz="1200" dirty="0" err="1" smtClean="0"/>
                        <a:t>Ti</a:t>
                      </a:r>
                      <a:r>
                        <a:rPr lang="en-US" sz="1200" dirty="0" smtClean="0"/>
                        <a:t> dust</a:t>
                      </a:r>
                      <a:endParaRPr lang="sv-SE" sz="1200" dirty="0"/>
                    </a:p>
                  </a:txBody>
                  <a:tcPr/>
                </a:tc>
                <a:tc>
                  <a:txBody>
                    <a:bodyPr/>
                    <a:lstStyle/>
                    <a:p>
                      <a:r>
                        <a:rPr lang="en-US" sz="1200" dirty="0" smtClean="0"/>
                        <a:t>Proof of principle of the ability to prepare</a:t>
                      </a:r>
                      <a:r>
                        <a:rPr lang="en-US" sz="1200" baseline="0" dirty="0" smtClean="0"/>
                        <a:t> samples with pre-adhered dust in a controlled manner</a:t>
                      </a:r>
                      <a:endParaRPr lang="sv-SE" sz="1200" dirty="0"/>
                    </a:p>
                  </a:txBody>
                  <a:tcPr/>
                </a:tc>
                <a:extLst>
                  <a:ext uri="{0D108BD9-81ED-4DB2-BD59-A6C34878D82A}">
                    <a16:rowId xmlns:a16="http://schemas.microsoft.com/office/drawing/2014/main" val="4766992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EXTRAP-T2R campaign (2013) </a:t>
                      </a:r>
                      <a:endParaRPr lang="sv-SE" sz="1200" dirty="0" smtClean="0"/>
                    </a:p>
                  </a:txBody>
                  <a:tcPr/>
                </a:tc>
                <a:tc>
                  <a:txBody>
                    <a:bodyPr/>
                    <a:lstStyle/>
                    <a:p>
                      <a:r>
                        <a:rPr lang="en-US" sz="1200" b="1" dirty="0" smtClean="0"/>
                        <a:t>Stationary plasma exposures</a:t>
                      </a:r>
                      <a:r>
                        <a:rPr lang="en-US" sz="1200" dirty="0" smtClean="0"/>
                        <a:t>,</a:t>
                      </a:r>
                      <a:r>
                        <a:rPr lang="en-US" sz="1200" baseline="0" dirty="0" smtClean="0"/>
                        <a:t> f</a:t>
                      </a:r>
                      <a:r>
                        <a:rPr lang="en-US" sz="1200" dirty="0" smtClean="0"/>
                        <a:t>irst experiments with polydisperse W dust</a:t>
                      </a:r>
                      <a:endParaRPr lang="sv-SE" sz="1200" dirty="0"/>
                    </a:p>
                  </a:txBody>
                  <a:tcPr/>
                </a:tc>
                <a:tc>
                  <a:txBody>
                    <a:bodyPr/>
                    <a:lstStyle/>
                    <a:p>
                      <a:r>
                        <a:rPr lang="en-US" sz="1200" dirty="0" smtClean="0"/>
                        <a:t>Not much remobilization overall</a:t>
                      </a:r>
                      <a:endParaRPr lang="sv-SE" sz="1200" dirty="0"/>
                    </a:p>
                  </a:txBody>
                  <a:tcPr/>
                </a:tc>
                <a:extLst>
                  <a:ext uri="{0D108BD9-81ED-4DB2-BD59-A6C34878D82A}">
                    <a16:rowId xmlns:a16="http://schemas.microsoft.com/office/drawing/2014/main" val="3552226976"/>
                  </a:ext>
                </a:extLst>
              </a:tr>
              <a:tr h="370840">
                <a:tc>
                  <a:txBody>
                    <a:bodyPr/>
                    <a:lstStyle/>
                    <a:p>
                      <a:r>
                        <a:rPr lang="en-US" sz="1200" dirty="0" smtClean="0"/>
                        <a:t>DIII-D</a:t>
                      </a:r>
                      <a:r>
                        <a:rPr lang="en-US" sz="1200" baseline="0" dirty="0" smtClean="0"/>
                        <a:t> campaigns (2015-2016)</a:t>
                      </a:r>
                      <a:endParaRPr lang="sv-SE" sz="1200" dirty="0"/>
                    </a:p>
                  </a:txBody>
                  <a:tcPr/>
                </a:tc>
                <a:tc>
                  <a:txBody>
                    <a:bodyPr/>
                    <a:lstStyle/>
                    <a:p>
                      <a:r>
                        <a:rPr lang="en-US" sz="1200" b="1" dirty="0" smtClean="0"/>
                        <a:t>Transient plasma exposures</a:t>
                      </a:r>
                      <a:r>
                        <a:rPr lang="en-US" sz="1200" dirty="0" smtClean="0"/>
                        <a:t>, first</a:t>
                      </a:r>
                      <a:r>
                        <a:rPr lang="en-US" sz="1200" baseline="0" dirty="0" smtClean="0"/>
                        <a:t> </a:t>
                      </a:r>
                      <a:r>
                        <a:rPr lang="en-US" sz="1200" baseline="0" dirty="0" err="1" smtClean="0"/>
                        <a:t>ELMy</a:t>
                      </a:r>
                      <a:r>
                        <a:rPr lang="en-US" sz="1200" baseline="0" dirty="0" smtClean="0"/>
                        <a:t> H-mode experiments with W dust, also C and Al dust</a:t>
                      </a:r>
                      <a:endParaRPr lang="sv-SE" sz="1200" dirty="0"/>
                    </a:p>
                  </a:txBody>
                  <a:tcPr/>
                </a:tc>
                <a:tc>
                  <a:txBody>
                    <a:bodyPr/>
                    <a:lstStyle/>
                    <a:p>
                      <a:r>
                        <a:rPr lang="en-US" sz="1200" dirty="0" smtClean="0"/>
                        <a:t>Confirmation of wetting induced</a:t>
                      </a:r>
                      <a:r>
                        <a:rPr lang="en-US" sz="1200" baseline="0" dirty="0" smtClean="0"/>
                        <a:t> coagulation</a:t>
                      </a:r>
                      <a:endParaRPr lang="sv-SE" sz="1200" dirty="0"/>
                    </a:p>
                  </a:txBody>
                  <a:tcPr/>
                </a:tc>
                <a:extLst>
                  <a:ext uri="{0D108BD9-81ED-4DB2-BD59-A6C34878D82A}">
                    <a16:rowId xmlns:a16="http://schemas.microsoft.com/office/drawing/2014/main" val="142621776"/>
                  </a:ext>
                </a:extLst>
              </a:tr>
              <a:tr h="370840">
                <a:tc>
                  <a:txBody>
                    <a:bodyPr/>
                    <a:lstStyle/>
                    <a:p>
                      <a:r>
                        <a:rPr lang="en-US" sz="1200" dirty="0" smtClean="0"/>
                        <a:t>COMPASS campaigns (2015-2016)</a:t>
                      </a:r>
                      <a:endParaRPr lang="sv-SE" sz="1200" dirty="0"/>
                    </a:p>
                  </a:txBody>
                  <a:tcPr/>
                </a:tc>
                <a:tc>
                  <a:txBody>
                    <a:bodyPr/>
                    <a:lstStyle/>
                    <a:p>
                      <a:r>
                        <a:rPr lang="en-US" sz="1200" b="1" dirty="0" smtClean="0"/>
                        <a:t>Transient plasma exposures</a:t>
                      </a:r>
                      <a:r>
                        <a:rPr lang="en-US" sz="1200" dirty="0" smtClean="0"/>
                        <a:t>, </a:t>
                      </a:r>
                      <a:r>
                        <a:rPr lang="en-US" sz="1200" dirty="0" err="1" smtClean="0"/>
                        <a:t>ELMy</a:t>
                      </a:r>
                      <a:r>
                        <a:rPr lang="en-US" sz="1200" baseline="0" dirty="0" smtClean="0"/>
                        <a:t> H-mode experiments with W and Be proxy dust</a:t>
                      </a:r>
                      <a:endParaRPr lang="sv-SE" sz="1200" dirty="0"/>
                    </a:p>
                  </a:txBody>
                  <a:tcPr/>
                </a:tc>
                <a:tc>
                  <a:txBody>
                    <a:bodyPr/>
                    <a:lstStyle/>
                    <a:p>
                      <a:r>
                        <a:rPr lang="en-US" sz="1200" dirty="0" smtClean="0"/>
                        <a:t>Localized remobilization due to arcing</a:t>
                      </a:r>
                      <a:endParaRPr lang="sv-SE" sz="1200" dirty="0"/>
                    </a:p>
                  </a:txBody>
                  <a:tcPr/>
                </a:tc>
                <a:extLst>
                  <a:ext uri="{0D108BD9-81ED-4DB2-BD59-A6C34878D82A}">
                    <a16:rowId xmlns:a16="http://schemas.microsoft.com/office/drawing/2014/main" val="1072404634"/>
                  </a:ext>
                </a:extLst>
              </a:tr>
              <a:tr h="370840">
                <a:tc>
                  <a:txBody>
                    <a:bodyPr/>
                    <a:lstStyle/>
                    <a:p>
                      <a:r>
                        <a:rPr lang="en-US" sz="1200" dirty="0" smtClean="0"/>
                        <a:t>ASDEX Upgrade campaign (2016)</a:t>
                      </a:r>
                      <a:endParaRPr lang="sv-SE" sz="1200" dirty="0"/>
                    </a:p>
                  </a:txBody>
                  <a:tcPr/>
                </a:tc>
                <a:tc>
                  <a:txBody>
                    <a:bodyPr/>
                    <a:lstStyle/>
                    <a:p>
                      <a:r>
                        <a:rPr lang="en-US" sz="1200" b="1" dirty="0" smtClean="0"/>
                        <a:t>Transient plasma exposures</a:t>
                      </a:r>
                      <a:r>
                        <a:rPr lang="en-US" sz="1200" dirty="0" smtClean="0"/>
                        <a:t>, </a:t>
                      </a:r>
                      <a:r>
                        <a:rPr lang="en-US" sz="1200" dirty="0" err="1" smtClean="0"/>
                        <a:t>ELMy</a:t>
                      </a:r>
                      <a:r>
                        <a:rPr lang="en-US" sz="1200" baseline="0" dirty="0" smtClean="0"/>
                        <a:t> H-mode experiments with W and Be proxy dust, castellated samples</a:t>
                      </a:r>
                      <a:endParaRPr lang="sv-SE" sz="1200" dirty="0"/>
                    </a:p>
                  </a:txBody>
                  <a:tcPr/>
                </a:tc>
                <a:tc>
                  <a:txBody>
                    <a:bodyPr/>
                    <a:lstStyle/>
                    <a:p>
                      <a:r>
                        <a:rPr lang="en-US" sz="1200" dirty="0" smtClean="0"/>
                        <a:t>Confirmation</a:t>
                      </a:r>
                      <a:r>
                        <a:rPr lang="en-US" sz="1200" baseline="0" dirty="0" smtClean="0"/>
                        <a:t> of most of our Pilot-/Magnum PSI observations</a:t>
                      </a:r>
                      <a:endParaRPr lang="sv-SE" sz="1200" dirty="0"/>
                    </a:p>
                  </a:txBody>
                  <a:tcPr/>
                </a:tc>
                <a:extLst>
                  <a:ext uri="{0D108BD9-81ED-4DB2-BD59-A6C34878D82A}">
                    <a16:rowId xmlns:a16="http://schemas.microsoft.com/office/drawing/2014/main" val="3195293066"/>
                  </a:ext>
                </a:extLst>
              </a:tr>
              <a:tr h="370840">
                <a:tc>
                  <a:txBody>
                    <a:bodyPr/>
                    <a:lstStyle/>
                    <a:p>
                      <a:r>
                        <a:rPr lang="en-US" sz="1200" dirty="0" smtClean="0"/>
                        <a:t>FTU</a:t>
                      </a:r>
                      <a:r>
                        <a:rPr lang="en-US" sz="1200" baseline="0" dirty="0" smtClean="0"/>
                        <a:t> campaign (2017)</a:t>
                      </a:r>
                      <a:endParaRPr lang="sv-SE" sz="1200" dirty="0"/>
                    </a:p>
                  </a:txBody>
                  <a:tcPr/>
                </a:tc>
                <a:tc>
                  <a:txBody>
                    <a:bodyPr/>
                    <a:lstStyle/>
                    <a:p>
                      <a:r>
                        <a:rPr lang="en-US" sz="1200" b="1" dirty="0" smtClean="0"/>
                        <a:t>Pure magnetic discharges, </a:t>
                      </a:r>
                      <a:r>
                        <a:rPr lang="en-US" sz="1200" dirty="0" smtClean="0"/>
                        <a:t>W and Fe</a:t>
                      </a:r>
                      <a:r>
                        <a:rPr lang="en-US" sz="1200" baseline="0" dirty="0" smtClean="0"/>
                        <a:t> dust exposed to pure magnetic discharges (no plasma)</a:t>
                      </a:r>
                      <a:endParaRPr lang="sv-SE" sz="1200" dirty="0"/>
                    </a:p>
                  </a:txBody>
                  <a:tcPr/>
                </a:tc>
                <a:tc>
                  <a:txBody>
                    <a:bodyPr/>
                    <a:lstStyle/>
                    <a:p>
                      <a:r>
                        <a:rPr lang="en-US" sz="1200" dirty="0" smtClean="0"/>
                        <a:t>Remobilization of ferromagnetic dust by</a:t>
                      </a:r>
                      <a:r>
                        <a:rPr lang="en-US" sz="1200" baseline="0" dirty="0" smtClean="0"/>
                        <a:t> magnetic moment force</a:t>
                      </a:r>
                      <a:endParaRPr lang="sv-SE" sz="1200" dirty="0"/>
                    </a:p>
                  </a:txBody>
                  <a:tcPr/>
                </a:tc>
                <a:extLst>
                  <a:ext uri="{0D108BD9-81ED-4DB2-BD59-A6C34878D82A}">
                    <a16:rowId xmlns:a16="http://schemas.microsoft.com/office/drawing/2014/main" val="2168176226"/>
                  </a:ext>
                </a:extLst>
              </a:tr>
            </a:tbl>
          </a:graphicData>
        </a:graphic>
      </p:graphicFrame>
      <p:sp>
        <p:nvSpPr>
          <p:cNvPr id="9" name="TextBox 8"/>
          <p:cNvSpPr txBox="1"/>
          <p:nvPr/>
        </p:nvSpPr>
        <p:spPr>
          <a:xfrm>
            <a:off x="715000" y="1478467"/>
            <a:ext cx="8712968"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Many experimental campaigns carried out in fusion devices under the auspices of WPTE (ASDEX-Upgrade) and by our own initiative (TEXTOR, EXTRAP-T2R, DIII-D, COMPASS, FTU).</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524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13</a:t>
            </a:fld>
            <a:endParaRPr lang="sv-SE"/>
          </a:p>
        </p:txBody>
      </p:sp>
      <mc:AlternateContent xmlns:mc="http://schemas.openxmlformats.org/markup-compatibility/2006" xmlns:a14="http://schemas.microsoft.com/office/drawing/2010/main">
        <mc:Choice Requires="a14">
          <p:sp>
            <p:nvSpPr>
              <p:cNvPr id="35" name="Content Placeholder 2"/>
              <p:cNvSpPr>
                <a:spLocks noGrp="1"/>
              </p:cNvSpPr>
              <p:nvPr>
                <p:ph idx="4294967295"/>
              </p:nvPr>
            </p:nvSpPr>
            <p:spPr>
              <a:xfrm>
                <a:off x="103635" y="632032"/>
                <a:ext cx="11961065" cy="2086450"/>
              </a:xfrm>
            </p:spPr>
            <p:txBody>
              <a:bodyPr>
                <a:normAutofit fontScale="92500" lnSpcReduction="20000"/>
              </a:bodyPr>
              <a:lstStyle/>
              <a:p>
                <a:pPr marL="0" indent="0" algn="ctr">
                  <a:buNone/>
                </a:pPr>
                <a:r>
                  <a:rPr lang="sv-SE" sz="1900" u="sng" dirty="0" smtClean="0">
                    <a:latin typeface="+mj-lt"/>
                    <a:cs typeface="Arial" panose="020B0604020202020204" pitchFamily="34" charset="0"/>
                    <a:sym typeface="Wingdings" panose="05000000000000000000" pitchFamily="2" charset="2"/>
                  </a:rPr>
                  <a:t>Cross-</a:t>
                </a:r>
                <a:r>
                  <a:rPr lang="sv-SE" sz="1900" u="sng" dirty="0" err="1" smtClean="0">
                    <a:latin typeface="+mj-lt"/>
                    <a:cs typeface="Arial" panose="020B0604020202020204" pitchFamily="34" charset="0"/>
                    <a:sym typeface="Wingdings" panose="05000000000000000000" pitchFamily="2" charset="2"/>
                  </a:rPr>
                  <a:t>machine</a:t>
                </a:r>
                <a:r>
                  <a:rPr lang="sv-SE" sz="1900" u="sng" dirty="0" smtClean="0">
                    <a:latin typeface="+mj-lt"/>
                    <a:cs typeface="Arial" panose="020B0604020202020204" pitchFamily="34" charset="0"/>
                    <a:sym typeface="Wingdings" panose="05000000000000000000" pitchFamily="2" charset="2"/>
                  </a:rPr>
                  <a:t> study:</a:t>
                </a:r>
                <a:r>
                  <a:rPr lang="sv-SE" sz="1900" dirty="0" smtClean="0">
                    <a:latin typeface="+mj-lt"/>
                    <a:cs typeface="Arial" panose="020B0604020202020204" pitchFamily="34" charset="0"/>
                    <a:sym typeface="Wingdings" panose="05000000000000000000" pitchFamily="2" charset="2"/>
                  </a:rPr>
                  <a:t> W-on-W exposures in linear devices, reverse field pinches, tokamaks. </a:t>
                </a:r>
              </a:p>
              <a:p>
                <a:pPr marL="0" indent="0" algn="ctr">
                  <a:buNone/>
                </a:pPr>
                <a:r>
                  <a:rPr lang="sv-SE" sz="1700" dirty="0" smtClean="0">
                    <a:solidFill>
                      <a:srgbClr val="00B050"/>
                    </a:solidFill>
                    <a:latin typeface="+mj-lt"/>
                    <a:cs typeface="Arial" panose="020B0604020202020204" pitchFamily="34" charset="0"/>
                    <a:sym typeface="Wingdings" panose="05000000000000000000" pitchFamily="2" charset="2"/>
                  </a:rPr>
                  <a:t>Tolias </a:t>
                </a:r>
                <a:r>
                  <a:rPr lang="sv-SE" sz="1700" i="1" dirty="0" smtClean="0">
                    <a:solidFill>
                      <a:srgbClr val="00B050"/>
                    </a:solidFill>
                    <a:latin typeface="+mj-lt"/>
                    <a:cs typeface="Arial" panose="020B0604020202020204" pitchFamily="34" charset="0"/>
                    <a:sym typeface="Wingdings" panose="05000000000000000000" pitchFamily="2" charset="2"/>
                  </a:rPr>
                  <a:t>et al, </a:t>
                </a:r>
                <a:r>
                  <a:rPr lang="sv-SE" sz="1700" dirty="0" smtClean="0">
                    <a:solidFill>
                      <a:srgbClr val="00B050"/>
                    </a:solidFill>
                    <a:latin typeface="+mj-lt"/>
                    <a:cs typeface="Arial" panose="020B0604020202020204" pitchFamily="34" charset="0"/>
                    <a:sym typeface="Wingdings" panose="05000000000000000000" pitchFamily="2" charset="2"/>
                  </a:rPr>
                  <a:t>PPCF</a:t>
                </a:r>
                <a:r>
                  <a:rPr lang="sv-SE" sz="1700" i="1" dirty="0" smtClean="0">
                    <a:solidFill>
                      <a:srgbClr val="00B050"/>
                    </a:solidFill>
                    <a:latin typeface="+mj-lt"/>
                    <a:cs typeface="Arial" panose="020B0604020202020204" pitchFamily="34" charset="0"/>
                    <a:sym typeface="Wingdings" panose="05000000000000000000" pitchFamily="2" charset="2"/>
                  </a:rPr>
                  <a:t> </a:t>
                </a:r>
                <a:r>
                  <a:rPr lang="sv-SE" sz="1700" b="1" dirty="0" smtClean="0">
                    <a:solidFill>
                      <a:srgbClr val="00B050"/>
                    </a:solidFill>
                    <a:latin typeface="+mj-lt"/>
                    <a:cs typeface="Arial" panose="020B0604020202020204" pitchFamily="34" charset="0"/>
                    <a:sym typeface="Wingdings" panose="05000000000000000000" pitchFamily="2" charset="2"/>
                  </a:rPr>
                  <a:t>56, </a:t>
                </a:r>
                <a:r>
                  <a:rPr lang="sv-SE" sz="1700" dirty="0" smtClean="0">
                    <a:solidFill>
                      <a:srgbClr val="00B050"/>
                    </a:solidFill>
                    <a:latin typeface="+mj-lt"/>
                    <a:cs typeface="Arial" panose="020B0604020202020204" pitchFamily="34" charset="0"/>
                    <a:sym typeface="Wingdings" panose="05000000000000000000" pitchFamily="2" charset="2"/>
                  </a:rPr>
                  <a:t>025009</a:t>
                </a:r>
                <a:r>
                  <a:rPr lang="sv-SE" sz="1700" b="1" dirty="0" smtClean="0">
                    <a:solidFill>
                      <a:srgbClr val="00B050"/>
                    </a:solidFill>
                    <a:latin typeface="+mj-lt"/>
                    <a:cs typeface="Arial" panose="020B0604020202020204" pitchFamily="34" charset="0"/>
                    <a:sym typeface="Wingdings" panose="05000000000000000000" pitchFamily="2" charset="2"/>
                  </a:rPr>
                  <a:t> </a:t>
                </a:r>
                <a:r>
                  <a:rPr lang="sv-SE" sz="1700" dirty="0" smtClean="0">
                    <a:solidFill>
                      <a:srgbClr val="00B050"/>
                    </a:solidFill>
                    <a:latin typeface="+mj-lt"/>
                    <a:cs typeface="Arial" panose="020B0604020202020204" pitchFamily="34" charset="0"/>
                    <a:sym typeface="Wingdings" panose="05000000000000000000" pitchFamily="2" charset="2"/>
                  </a:rPr>
                  <a:t>(2016); Ratynskaia </a:t>
                </a:r>
                <a:r>
                  <a:rPr lang="sv-SE" sz="1700" i="1" dirty="0" smtClean="0">
                    <a:solidFill>
                      <a:srgbClr val="00B050"/>
                    </a:solidFill>
                    <a:latin typeface="+mj-lt"/>
                    <a:cs typeface="Arial" panose="020B0604020202020204" pitchFamily="34" charset="0"/>
                    <a:sym typeface="Wingdings" panose="05000000000000000000" pitchFamily="2" charset="2"/>
                  </a:rPr>
                  <a:t>et al, </a:t>
                </a:r>
                <a:r>
                  <a:rPr lang="sv-SE" sz="1700" dirty="0" smtClean="0">
                    <a:solidFill>
                      <a:srgbClr val="00B050"/>
                    </a:solidFill>
                    <a:latin typeface="+mj-lt"/>
                    <a:cs typeface="Arial" panose="020B0604020202020204" pitchFamily="34" charset="0"/>
                    <a:sym typeface="Wingdings" panose="05000000000000000000" pitchFamily="2" charset="2"/>
                  </a:rPr>
                  <a:t>NME</a:t>
                </a:r>
                <a:r>
                  <a:rPr lang="sv-SE" sz="1700" i="1" dirty="0" smtClean="0">
                    <a:solidFill>
                      <a:srgbClr val="00B050"/>
                    </a:solidFill>
                    <a:latin typeface="+mj-lt"/>
                    <a:cs typeface="Arial" panose="020B0604020202020204" pitchFamily="34" charset="0"/>
                    <a:sym typeface="Wingdings" panose="05000000000000000000" pitchFamily="2" charset="2"/>
                  </a:rPr>
                  <a:t> </a:t>
                </a:r>
                <a:r>
                  <a:rPr lang="sv-SE" sz="1700" b="1" dirty="0" smtClean="0">
                    <a:solidFill>
                      <a:srgbClr val="00B050"/>
                    </a:solidFill>
                    <a:latin typeface="+mj-lt"/>
                    <a:cs typeface="Arial" panose="020B0604020202020204" pitchFamily="34" charset="0"/>
                    <a:sym typeface="Wingdings" panose="05000000000000000000" pitchFamily="2" charset="2"/>
                  </a:rPr>
                  <a:t>12</a:t>
                </a:r>
                <a:r>
                  <a:rPr lang="sv-SE" sz="1700" dirty="0" smtClean="0">
                    <a:solidFill>
                      <a:srgbClr val="00B050"/>
                    </a:solidFill>
                    <a:latin typeface="+mj-lt"/>
                    <a:cs typeface="Arial" panose="020B0604020202020204" pitchFamily="34" charset="0"/>
                    <a:sym typeface="Wingdings" panose="05000000000000000000" pitchFamily="2" charset="2"/>
                  </a:rPr>
                  <a:t> 569 (2017)  </a:t>
                </a:r>
              </a:p>
              <a:p>
                <a:pPr marL="0" indent="0" algn="ctr">
                  <a:buNone/>
                </a:pPr>
                <a:endParaRPr lang="sv-SE" sz="100" dirty="0" smtClean="0">
                  <a:solidFill>
                    <a:srgbClr val="00B050"/>
                  </a:solidFill>
                  <a:latin typeface="+mj-lt"/>
                  <a:cs typeface="Arial" panose="020B0604020202020204" pitchFamily="34" charset="0"/>
                  <a:sym typeface="Wingdings" panose="05000000000000000000" pitchFamily="2" charset="2"/>
                </a:endParaRPr>
              </a:p>
              <a:p>
                <a:pPr marL="285750" indent="-285750">
                  <a:buFont typeface="Wingdings" panose="05000000000000000000" pitchFamily="2" charset="2"/>
                  <a:buChar char="Ø"/>
                </a:pPr>
                <a:r>
                  <a:rPr lang="sv-SE" sz="1900" dirty="0" err="1" smtClean="0">
                    <a:latin typeface="+mj-lt"/>
                    <a:cs typeface="Arial" panose="020B0604020202020204" pitchFamily="34" charset="0"/>
                    <a:sym typeface="Wingdings" panose="05000000000000000000" pitchFamily="2" charset="2"/>
                  </a:rPr>
                  <a:t>Similar</a:t>
                </a:r>
                <a:r>
                  <a:rPr lang="sv-SE" sz="1900" dirty="0" smtClean="0">
                    <a:latin typeface="+mj-lt"/>
                    <a:cs typeface="Arial" panose="020B0604020202020204" pitchFamily="34" charset="0"/>
                    <a:sym typeface="Wingdings" panose="05000000000000000000" pitchFamily="2" charset="2"/>
                  </a:rPr>
                  <a:t> </a:t>
                </a:r>
                <a:r>
                  <a:rPr lang="sv-SE" sz="1900" dirty="0">
                    <a:latin typeface="+mj-lt"/>
                    <a:cs typeface="Arial" panose="020B0604020202020204" pitchFamily="34" charset="0"/>
                    <a:sym typeface="Wingdings" panose="05000000000000000000" pitchFamily="2" charset="2"/>
                  </a:rPr>
                  <a:t>results despite the strong variation of the plasma parameters. </a:t>
                </a:r>
              </a:p>
              <a:p>
                <a:pPr marL="285750" indent="-285750">
                  <a:lnSpc>
                    <a:spcPct val="120000"/>
                  </a:lnSpc>
                  <a:buFont typeface="Wingdings" panose="05000000000000000000" pitchFamily="2" charset="2"/>
                  <a:buChar char="Ø"/>
                </a:pPr>
                <a:r>
                  <a:rPr lang="sv-SE" sz="1900" i="1" dirty="0" smtClean="0">
                    <a:solidFill>
                      <a:srgbClr val="0070C0"/>
                    </a:solidFill>
                    <a:latin typeface="+mj-lt"/>
                    <a:cs typeface="Arial" panose="020B0604020202020204" pitchFamily="34" charset="0"/>
                    <a:sym typeface="Wingdings" panose="05000000000000000000" pitchFamily="2" charset="2"/>
                  </a:rPr>
                  <a:t>On average, </a:t>
                </a:r>
                <a:r>
                  <a:rPr lang="sv-SE" sz="1900" dirty="0">
                    <a:solidFill>
                      <a:srgbClr val="0070C0"/>
                    </a:solidFill>
                    <a:latin typeface="+mj-lt"/>
                    <a:cs typeface="Arial" panose="020B0604020202020204" pitchFamily="34" charset="0"/>
                    <a:sym typeface="Wingdings" panose="05000000000000000000" pitchFamily="2" charset="2"/>
                  </a:rPr>
                  <a:t>large dust grains (</a:t>
                </a:r>
                <a14:m>
                  <m:oMath xmlns:m="http://schemas.openxmlformats.org/officeDocument/2006/math">
                    <m:r>
                      <a:rPr lang="sv-SE" sz="1900" i="1">
                        <a:solidFill>
                          <a:srgbClr val="0070C0"/>
                        </a:solidFill>
                        <a:latin typeface="Cambria Math" panose="02040503050406030204" pitchFamily="18" charset="0"/>
                        <a:ea typeface="Cambria Math"/>
                        <a:sym typeface="Wingdings" panose="05000000000000000000" pitchFamily="2" charset="2"/>
                      </a:rPr>
                      <m:t>≳</m:t>
                    </m:r>
                    <m:r>
                      <a:rPr lang="sv-SE" sz="1900" i="1">
                        <a:solidFill>
                          <a:srgbClr val="0070C0"/>
                        </a:solidFill>
                        <a:latin typeface="Cambria Math" panose="02040503050406030204" pitchFamily="18" charset="0"/>
                        <a:sym typeface="Wingdings" panose="05000000000000000000" pitchFamily="2" charset="2"/>
                      </a:rPr>
                      <m:t>10</m:t>
                    </m:r>
                    <m:r>
                      <a:rPr lang="sv-SE" sz="1900" i="1">
                        <a:solidFill>
                          <a:srgbClr val="0070C0"/>
                        </a:solidFill>
                        <a:latin typeface="Cambria Math" panose="02040503050406030204" pitchFamily="18" charset="0"/>
                        <a:sym typeface="Wingdings" panose="05000000000000000000" pitchFamily="2" charset="2"/>
                      </a:rPr>
                      <m:t>𝜇</m:t>
                    </m:r>
                  </m:oMath>
                </a14:m>
                <a:r>
                  <a:rPr lang="sv-SE" sz="1900" dirty="0">
                    <a:solidFill>
                      <a:srgbClr val="0070C0"/>
                    </a:solidFill>
                    <a:latin typeface="+mj-lt"/>
                    <a:cs typeface="Arial" panose="020B0604020202020204" pitchFamily="34" charset="0"/>
                    <a:sym typeface="Wingdings" panose="05000000000000000000" pitchFamily="2" charset="2"/>
                  </a:rPr>
                  <a:t>m) and agglomerates remobilize much </a:t>
                </a:r>
                <a:r>
                  <a:rPr lang="sv-SE" sz="1900" dirty="0" smtClean="0">
                    <a:solidFill>
                      <a:srgbClr val="0070C0"/>
                    </a:solidFill>
                    <a:latin typeface="+mj-lt"/>
                    <a:cs typeface="Arial" panose="020B0604020202020204" pitchFamily="34" charset="0"/>
                    <a:sym typeface="Wingdings" panose="05000000000000000000" pitchFamily="2" charset="2"/>
                  </a:rPr>
                  <a:t>more easily</a:t>
                </a:r>
                <a:r>
                  <a:rPr lang="sv-SE" sz="1900" dirty="0" smtClean="0">
                    <a:latin typeface="+mj-lt"/>
                    <a:cs typeface="Arial" panose="020B0604020202020204" pitchFamily="34" charset="0"/>
                    <a:sym typeface="Wingdings" panose="05000000000000000000" pitchFamily="2" charset="2"/>
                  </a:rPr>
                  <a:t>, </a:t>
                </a:r>
                <a:r>
                  <a:rPr lang="sv-SE" sz="1900" dirty="0">
                    <a:latin typeface="+mj-lt"/>
                    <a:cs typeface="Arial" panose="020B0604020202020204" pitchFamily="34" charset="0"/>
                    <a:sym typeface="Wingdings" panose="05000000000000000000" pitchFamily="2" charset="2"/>
                  </a:rPr>
                  <a:t>as expected from simple scalings  </a:t>
                </a:r>
                <a:r>
                  <a:rPr lang="sv-SE" sz="1900" dirty="0" err="1" smtClean="0">
                    <a:latin typeface="+mj-lt"/>
                    <a:cs typeface="Arial" panose="020B0604020202020204" pitchFamily="34" charset="0"/>
                    <a:sym typeface="Wingdings" panose="05000000000000000000" pitchFamily="2" charset="2"/>
                  </a:rPr>
                  <a:t>smaller</a:t>
                </a:r>
                <a:r>
                  <a:rPr lang="en-US" sz="1900" dirty="0" smtClean="0">
                    <a:latin typeface="+mj-lt"/>
                    <a:cs typeface="Arial" panose="020B0604020202020204" pitchFamily="34" charset="0"/>
                  </a:rPr>
                  <a:t> dust </a:t>
                </a:r>
                <a:r>
                  <a:rPr lang="en-US" sz="1900" dirty="0">
                    <a:latin typeface="+mj-lt"/>
                    <a:cs typeface="Arial" panose="020B0604020202020204" pitchFamily="34" charset="0"/>
                  </a:rPr>
                  <a:t>expected to reside </a:t>
                </a:r>
                <a:r>
                  <a:rPr lang="en-US" sz="1900" dirty="0" smtClean="0">
                    <a:latin typeface="+mj-lt"/>
                    <a:cs typeface="Arial" panose="020B0604020202020204" pitchFamily="34" charset="0"/>
                  </a:rPr>
                  <a:t>on </a:t>
                </a:r>
                <a:r>
                  <a:rPr lang="en-US" sz="1900" dirty="0">
                    <a:latin typeface="+mj-lt"/>
                    <a:cs typeface="Arial" panose="020B0604020202020204" pitchFamily="34" charset="0"/>
                  </a:rPr>
                  <a:t>PFCs. </a:t>
                </a:r>
              </a:p>
              <a:p>
                <a:pPr marL="285750" indent="-285750">
                  <a:buFont typeface="Wingdings" panose="05000000000000000000" pitchFamily="2" charset="2"/>
                  <a:buChar char="Ø"/>
                </a:pPr>
                <a:r>
                  <a:rPr lang="en-US" sz="1900" dirty="0">
                    <a:solidFill>
                      <a:srgbClr val="FF0000"/>
                    </a:solidFill>
                    <a:latin typeface="+mj-lt"/>
                    <a:cs typeface="Arial" panose="020B0604020202020204" pitchFamily="34" charset="0"/>
                    <a:sym typeface="Wingdings" panose="05000000000000000000" pitchFamily="2" charset="2"/>
                  </a:rPr>
                  <a:t>Overall dust remobilization</a:t>
                </a:r>
                <a:r>
                  <a:rPr lang="sv-SE" sz="1900" dirty="0">
                    <a:solidFill>
                      <a:srgbClr val="FF0000"/>
                    </a:solidFill>
                    <a:latin typeface="+mj-lt"/>
                    <a:cs typeface="Arial" panose="020B0604020202020204" pitchFamily="34" charset="0"/>
                    <a:sym typeface="Wingdings" panose="05000000000000000000" pitchFamily="2" charset="2"/>
                  </a:rPr>
                  <a:t> rate is higher </a:t>
                </a:r>
                <a:r>
                  <a:rPr lang="sv-SE" sz="1900" dirty="0" err="1">
                    <a:solidFill>
                      <a:srgbClr val="FF0000"/>
                    </a:solidFill>
                    <a:latin typeface="+mj-lt"/>
                    <a:cs typeface="Arial" panose="020B0604020202020204" pitchFamily="34" charset="0"/>
                    <a:sym typeface="Wingdings" panose="05000000000000000000" pitchFamily="2" charset="2"/>
                  </a:rPr>
                  <a:t>than</a:t>
                </a:r>
                <a:r>
                  <a:rPr lang="sv-SE" sz="1900" dirty="0">
                    <a:solidFill>
                      <a:srgbClr val="FF0000"/>
                    </a:solidFill>
                    <a:latin typeface="+mj-lt"/>
                    <a:cs typeface="Arial" panose="020B0604020202020204" pitchFamily="34" charset="0"/>
                    <a:sym typeface="Wingdings" panose="05000000000000000000" pitchFamily="2" charset="2"/>
                  </a:rPr>
                  <a:t> </a:t>
                </a:r>
                <a:r>
                  <a:rPr lang="sv-SE" sz="1900" dirty="0" err="1" smtClean="0">
                    <a:solidFill>
                      <a:srgbClr val="FF0000"/>
                    </a:solidFill>
                    <a:latin typeface="+mj-lt"/>
                    <a:cs typeface="Arial" panose="020B0604020202020204" pitchFamily="34" charset="0"/>
                    <a:sym typeface="Wingdings" panose="05000000000000000000" pitchFamily="2" charset="2"/>
                  </a:rPr>
                  <a:t>estimated</a:t>
                </a:r>
                <a:r>
                  <a:rPr lang="sv-SE" sz="1900" dirty="0" smtClean="0">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but</a:t>
                </a:r>
                <a:r>
                  <a:rPr lang="sv-SE" sz="1900" dirty="0" smtClean="0">
                    <a:latin typeface="+mj-lt"/>
                    <a:cs typeface="Arial" panose="020B0604020202020204" pitchFamily="34" charset="0"/>
                    <a:sym typeface="Wingdings" panose="05000000000000000000" pitchFamily="2" charset="2"/>
                  </a:rPr>
                  <a:t> still not massive</a:t>
                </a:r>
                <a:endParaRPr lang="sv-SE" sz="1900" dirty="0">
                  <a:solidFill>
                    <a:srgbClr val="FF0000"/>
                  </a:solidFill>
                  <a:cs typeface="Arial" panose="020B0604020202020204" pitchFamily="34" charset="0"/>
                  <a:sym typeface="Wingdings" panose="05000000000000000000" pitchFamily="2" charset="2"/>
                </a:endParaRPr>
              </a:p>
              <a:p>
                <a:pPr marL="0" indent="0">
                  <a:buNone/>
                </a:pPr>
                <a:endParaRPr lang="sv-SE" sz="2000" dirty="0" smtClean="0"/>
              </a:p>
              <a:p>
                <a:pPr marL="0" indent="0">
                  <a:buNone/>
                </a:pPr>
                <a:endParaRPr lang="sv-SE" sz="2000" dirty="0"/>
              </a:p>
              <a:p>
                <a:pPr marL="0" indent="0">
                  <a:buNone/>
                </a:pPr>
                <a:endParaRPr lang="sv-SE" sz="2000" dirty="0" smtClean="0"/>
              </a:p>
              <a:p>
                <a:pPr marL="0" indent="0">
                  <a:buNone/>
                </a:pPr>
                <a:endParaRPr lang="sv-SE" sz="1800" dirty="0" smtClean="0"/>
              </a:p>
              <a:p>
                <a:pPr marL="457200" lvl="1" indent="0">
                  <a:buNone/>
                </a:pPr>
                <a:endParaRPr lang="sv-SE" sz="1800" dirty="0"/>
              </a:p>
            </p:txBody>
          </p:sp>
        </mc:Choice>
        <mc:Fallback xmlns="">
          <p:sp>
            <p:nvSpPr>
              <p:cNvPr id="35" name="Content Placeholder 2"/>
              <p:cNvSpPr>
                <a:spLocks noGrp="1" noRot="1" noChangeAspect="1" noMove="1" noResize="1" noEditPoints="1" noAdjustHandles="1" noChangeArrowheads="1" noChangeShapeType="1" noTextEdit="1"/>
              </p:cNvSpPr>
              <p:nvPr>
                <p:ph idx="4294967295"/>
              </p:nvPr>
            </p:nvSpPr>
            <p:spPr>
              <a:xfrm>
                <a:off x="103635" y="632032"/>
                <a:ext cx="11961065" cy="2086450"/>
              </a:xfrm>
              <a:blipFill>
                <a:blip r:embed="rId2"/>
                <a:stretch>
                  <a:fillRect l="-306" t="-5263" r="-815" b="-2632"/>
                </a:stretch>
              </a:blipFill>
            </p:spPr>
            <p:txBody>
              <a:bodyPr/>
              <a:lstStyle/>
              <a:p>
                <a:r>
                  <a:rPr lang="sv-SE">
                    <a:noFill/>
                  </a:rPr>
                  <a:t> </a:t>
                </a:r>
              </a:p>
            </p:txBody>
          </p:sp>
        </mc:Fallback>
      </mc:AlternateContent>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 y="3064044"/>
            <a:ext cx="3560609" cy="353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12928" y="2756267"/>
            <a:ext cx="4271568" cy="307777"/>
          </a:xfrm>
          <a:prstGeom prst="rect">
            <a:avLst/>
          </a:prstGeom>
        </p:spPr>
        <p:txBody>
          <a:bodyPr wrap="square">
            <a:spAutoFit/>
          </a:bodyPr>
          <a:lstStyle/>
          <a:p>
            <a:pPr algn="ctr"/>
            <a:r>
              <a:rPr lang="en-US" sz="1400" i="1" dirty="0">
                <a:cs typeface="Arial" panose="020B0604020202020204" pitchFamily="34" charset="0"/>
              </a:rPr>
              <a:t>Overlaid SEM </a:t>
            </a:r>
            <a:r>
              <a:rPr lang="en-US" sz="1400" i="1" dirty="0" smtClean="0">
                <a:cs typeface="Arial" panose="020B0604020202020204" pitchFamily="34" charset="0"/>
              </a:rPr>
              <a:t> prior – post exposure to </a:t>
            </a:r>
            <a:r>
              <a:rPr lang="en-US" sz="1400" b="1" i="1" dirty="0" smtClean="0">
                <a:cs typeface="Arial" panose="020B0604020202020204" pitchFamily="34" charset="0"/>
              </a:rPr>
              <a:t>Pilot-PSI</a:t>
            </a:r>
            <a:r>
              <a:rPr lang="en-US" sz="1400" i="1" dirty="0" smtClean="0">
                <a:cs typeface="Arial" panose="020B0604020202020204" pitchFamily="34" charset="0"/>
              </a:rPr>
              <a:t> </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741" y="2611858"/>
            <a:ext cx="3941874" cy="280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9" name="Content Placeholder 2"/>
              <p:cNvSpPr txBox="1">
                <a:spLocks/>
              </p:cNvSpPr>
              <p:nvPr/>
            </p:nvSpPr>
            <p:spPr>
              <a:xfrm>
                <a:off x="3635895" y="5104113"/>
                <a:ext cx="5544617" cy="12871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rgbClr val="FF0000"/>
                    </a:solidFill>
                  </a:rPr>
                  <a:t>Sliding </a:t>
                </a:r>
                <a:r>
                  <a:rPr lang="en-US" sz="1600" b="1" dirty="0">
                    <a:solidFill>
                      <a:srgbClr val="FF0000"/>
                    </a:solidFill>
                  </a:rPr>
                  <a:t>condition</a:t>
                </a:r>
                <a:r>
                  <a:rPr lang="en-US" sz="1600" dirty="0">
                    <a:solidFill>
                      <a:srgbClr val="FF0000"/>
                    </a:solidFill>
                  </a:rPr>
                  <a:t>: </a:t>
                </a:r>
                <a14:m>
                  <m:oMath xmlns:m="http://schemas.openxmlformats.org/officeDocument/2006/math">
                    <m:sSubSup>
                      <m:sSubSupPr>
                        <m:ctrlPr>
                          <a:rPr lang="en-US" sz="1800" i="1">
                            <a:latin typeface="Cambria Math" panose="02040503050406030204" pitchFamily="18" charset="0"/>
                            <a:cs typeface="Times New Roman" panose="02020603050405020304" pitchFamily="18" charset="0"/>
                          </a:rPr>
                        </m:ctrlPr>
                      </m:sSubSupPr>
                      <m:e>
                        <m:r>
                          <a:rPr lang="en-US" sz="1800" b="0" smtClean="0">
                            <a:latin typeface="Cambria Math"/>
                            <a:cs typeface="Times New Roman" panose="02020603050405020304" pitchFamily="18" charset="0"/>
                          </a:rPr>
                          <m:t>  </m:t>
                        </m:r>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i</m:t>
                        </m:r>
                      </m:sub>
                      <m:sup>
                        <m:r>
                          <m:rPr>
                            <m:sty m:val="p"/>
                          </m:rPr>
                          <a:rPr lang="en-US" sz="1800" b="0" i="1">
                            <a:latin typeface="Cambria Math"/>
                            <a:cs typeface="Times New Roman" panose="02020603050405020304" pitchFamily="18" charset="0"/>
                          </a:rPr>
                          <m:t>t</m:t>
                        </m:r>
                      </m:sup>
                    </m:sSubSup>
                    <m:r>
                      <a:rPr lang="en-US" sz="1800" b="0" i="0" smtClean="0">
                        <a:latin typeface="Cambria Math"/>
                        <a:cs typeface="Times New Roman" panose="02020603050405020304" pitchFamily="18" charset="0"/>
                      </a:rPr>
                      <m:t> </m:t>
                    </m:r>
                    <m:r>
                      <a:rPr lang="en-US" sz="1800" b="0">
                        <a:latin typeface="Cambria Math"/>
                        <a:cs typeface="Times New Roman" panose="02020603050405020304" pitchFamily="18" charset="0"/>
                      </a:rPr>
                      <m:t>&gt;</m:t>
                    </m:r>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ea typeface="Cambria Math"/>
                            <a:cs typeface="Times New Roman" panose="02020603050405020304" pitchFamily="18" charset="0"/>
                          </a:rPr>
                          <m:t>μ</m:t>
                        </m:r>
                      </m:e>
                      <m:sub>
                        <m:r>
                          <m:rPr>
                            <m:sty m:val="p"/>
                          </m:rPr>
                          <a:rPr lang="en-US" sz="1800" b="0" i="1">
                            <a:latin typeface="Cambria Math"/>
                            <a:cs typeface="Times New Roman" panose="02020603050405020304" pitchFamily="18" charset="0"/>
                          </a:rPr>
                          <m:t>s</m:t>
                        </m:r>
                      </m:sub>
                    </m:sSub>
                    <m:r>
                      <a:rPr lang="en-US" sz="1800" b="0">
                        <a:latin typeface="Cambria Math"/>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cs typeface="Times New Roman" panose="02020603050405020304" pitchFamily="18" charset="0"/>
                          </a:rPr>
                          <m:t>F</m:t>
                        </m:r>
                      </m:e>
                      <m:sub>
                        <m:r>
                          <m:rPr>
                            <m:sty m:val="p"/>
                          </m:rPr>
                          <a:rPr lang="en-US" sz="1800" b="0" i="1" smtClean="0">
                            <a:latin typeface="Cambria Math"/>
                            <a:cs typeface="Times New Roman" panose="02020603050405020304" pitchFamily="18" charset="0"/>
                          </a:rPr>
                          <m:t>p</m:t>
                        </m:r>
                      </m:sub>
                    </m:sSub>
                    <m:r>
                      <a:rPr lang="en-US" sz="1800" b="0">
                        <a:latin typeface="Cambria Math"/>
                        <a:cs typeface="Times New Roman" panose="02020603050405020304" pitchFamily="18" charset="0"/>
                      </a:rPr>
                      <m:t>−</m:t>
                    </m:r>
                    <m:sSubSup>
                      <m:sSubSupPr>
                        <m:ctrlPr>
                          <a:rPr lang="en-US" sz="1800" i="1">
                            <a:latin typeface="Cambria Math" panose="02040503050406030204" pitchFamily="18" charset="0"/>
                            <a:cs typeface="Times New Roman" panose="02020603050405020304" pitchFamily="18" charset="0"/>
                          </a:rPr>
                        </m:ctrlPr>
                      </m:sSubSupPr>
                      <m:e>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i</m:t>
                        </m:r>
                      </m:sub>
                      <m:sup>
                        <m:r>
                          <m:rPr>
                            <m:sty m:val="p"/>
                          </m:rPr>
                          <a:rPr lang="en-US" sz="1800" b="0" i="1">
                            <a:latin typeface="Cambria Math"/>
                            <a:cs typeface="Times New Roman" panose="02020603050405020304" pitchFamily="18" charset="0"/>
                          </a:rPr>
                          <m:t>n</m:t>
                        </m:r>
                      </m:sup>
                    </m:sSubSup>
                    <m:r>
                      <a:rPr lang="en-US" sz="1800" b="0" smtClean="0">
                        <a:latin typeface="Cambria Math"/>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E</m:t>
                        </m:r>
                      </m:sub>
                    </m:sSub>
                    <m:r>
                      <a:rPr lang="en-US" sz="1800" b="0">
                        <a:latin typeface="Cambria Math"/>
                        <a:cs typeface="Times New Roman" panose="02020603050405020304" pitchFamily="18" charset="0"/>
                      </a:rPr>
                      <m:t>)</m:t>
                    </m:r>
                  </m:oMath>
                </a14:m>
                <a:endParaRPr lang="en-US" sz="1800" dirty="0" smtClean="0"/>
              </a:p>
              <a:p>
                <a:pPr marL="0" indent="0">
                  <a:buFont typeface="Arial" panose="020B0604020202020204" pitchFamily="34" charset="0"/>
                  <a:buNone/>
                </a:pPr>
                <a:r>
                  <a:rPr lang="en-US" sz="1600" dirty="0" smtClean="0"/>
                  <a:t>Depends on static friction coefficient</a:t>
                </a:r>
                <a:r>
                  <a:rPr lang="en-US" sz="1600" dirty="0"/>
                  <a:t> </a:t>
                </a:r>
                <a:r>
                  <a:rPr lang="en-US" sz="1600" dirty="0" smtClean="0"/>
                  <a:t>value</a:t>
                </a:r>
                <a:endParaRPr lang="en-US" sz="1600" b="1" i="1" dirty="0" smtClean="0">
                  <a:solidFill>
                    <a:srgbClr val="FF0000"/>
                  </a:solidFill>
                </a:endParaRPr>
              </a:p>
              <a:p>
                <a:pPr marL="0" indent="0">
                  <a:buFont typeface="Arial" panose="020B0604020202020204" pitchFamily="34" charset="0"/>
                  <a:buNone/>
                </a:pPr>
                <a:r>
                  <a:rPr lang="en-US" sz="1600" b="1" dirty="0" smtClean="0">
                    <a:solidFill>
                      <a:srgbClr val="FF0000"/>
                    </a:solidFill>
                  </a:rPr>
                  <a:t>Rolling </a:t>
                </a:r>
                <a:r>
                  <a:rPr lang="en-US" sz="1600" b="1" dirty="0">
                    <a:solidFill>
                      <a:srgbClr val="FF0000"/>
                    </a:solidFill>
                  </a:rPr>
                  <a:t>condition</a:t>
                </a:r>
                <a:r>
                  <a:rPr lang="en-US" sz="1600" dirty="0">
                    <a:solidFill>
                      <a:srgbClr val="FF0000"/>
                    </a:solidFill>
                  </a:rPr>
                  <a:t>: </a:t>
                </a:r>
                <a14:m>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b="0" smtClean="0">
                            <a:latin typeface="Cambria Math"/>
                            <a:cs typeface="Times New Roman" panose="02020603050405020304" pitchFamily="18" charset="0"/>
                          </a:rPr>
                          <m:t>  </m:t>
                        </m:r>
                        <m:r>
                          <m:rPr>
                            <m:sty m:val="p"/>
                          </m:rPr>
                          <a:rPr lang="en-US" sz="1800" b="0" i="1">
                            <a:latin typeface="Cambria Math"/>
                            <a:cs typeface="Times New Roman" panose="02020603050405020304" pitchFamily="18" charset="0"/>
                          </a:rPr>
                          <m:t>M</m:t>
                        </m:r>
                      </m:e>
                      <m:sub>
                        <m:r>
                          <m:rPr>
                            <m:sty m:val="p"/>
                          </m:rPr>
                          <a:rPr lang="en-US" sz="1800" b="0" i="1">
                            <a:latin typeface="Cambria Math"/>
                            <a:cs typeface="Times New Roman" panose="02020603050405020304" pitchFamily="18" charset="0"/>
                          </a:rPr>
                          <m:t>i</m:t>
                        </m:r>
                      </m:sub>
                    </m:sSub>
                    <m:r>
                      <a:rPr lang="en-US" sz="1800" b="0">
                        <a:latin typeface="Cambria Math"/>
                        <a:cs typeface="Times New Roman" panose="02020603050405020304" pitchFamily="18" charset="0"/>
                      </a:rPr>
                      <m:t>+</m:t>
                    </m:r>
                    <m:sSubSup>
                      <m:sSubSupPr>
                        <m:ctrlPr>
                          <a:rPr lang="en-US" sz="1800" i="1">
                            <a:latin typeface="Cambria Math" panose="02040503050406030204" pitchFamily="18" charset="0"/>
                            <a:cs typeface="Times New Roman" panose="02020603050405020304" pitchFamily="18" charset="0"/>
                          </a:rPr>
                        </m:ctrlPr>
                      </m:sSubSupPr>
                      <m:e>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i</m:t>
                        </m:r>
                      </m:sub>
                      <m:sup>
                        <m:r>
                          <m:rPr>
                            <m:sty m:val="p"/>
                          </m:rPr>
                          <a:rPr lang="en-US" sz="1800" b="0" i="1">
                            <a:latin typeface="Cambria Math"/>
                            <a:cs typeface="Times New Roman" panose="02020603050405020304" pitchFamily="18" charset="0"/>
                          </a:rPr>
                          <m:t>t</m:t>
                        </m:r>
                      </m:sup>
                    </m:sSubSup>
                    <m:d>
                      <m:dPr>
                        <m:ctrlPr>
                          <a:rPr lang="en-US" sz="1800" i="1">
                            <a:latin typeface="Cambria Math" panose="02040503050406030204" pitchFamily="18" charset="0"/>
                            <a:cs typeface="Times New Roman" panose="02020603050405020304" pitchFamily="18" charset="0"/>
                          </a:rPr>
                        </m:ctrlPr>
                      </m:dPr>
                      <m:e>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cs typeface="Times New Roman" panose="02020603050405020304" pitchFamily="18" charset="0"/>
                              </a:rPr>
                              <m:t>R</m:t>
                            </m:r>
                          </m:e>
                          <m:sub>
                            <m:r>
                              <m:rPr>
                                <m:sty m:val="p"/>
                              </m:rPr>
                              <a:rPr lang="en-US" sz="1800" b="0" i="1">
                                <a:latin typeface="Cambria Math"/>
                                <a:cs typeface="Times New Roman" panose="02020603050405020304" pitchFamily="18" charset="0"/>
                              </a:rPr>
                              <m:t>d</m:t>
                            </m:r>
                          </m:sub>
                        </m:sSub>
                        <m:r>
                          <a:rPr lang="en-US" sz="1800" b="0">
                            <a:latin typeface="Cambria Math"/>
                            <a:cs typeface="Times New Roman" panose="02020603050405020304" pitchFamily="18" charset="0"/>
                          </a:rPr>
                          <m:t>−</m:t>
                        </m:r>
                        <m:r>
                          <m:rPr>
                            <m:sty m:val="p"/>
                          </m:rPr>
                          <a:rPr lang="en-US" sz="1800" b="0" i="1">
                            <a:latin typeface="Cambria Math"/>
                            <a:ea typeface="Cambria Math"/>
                            <a:cs typeface="Times New Roman" panose="02020603050405020304" pitchFamily="18" charset="0"/>
                          </a:rPr>
                          <m:t>δ</m:t>
                        </m:r>
                      </m:e>
                    </m:d>
                    <m:r>
                      <a:rPr lang="en-US" sz="1800" b="0">
                        <a:latin typeface="Cambria Math"/>
                        <a:cs typeface="Times New Roman" panose="02020603050405020304" pitchFamily="18" charset="0"/>
                      </a:rPr>
                      <m:t>&gt;</m:t>
                    </m:r>
                    <m:r>
                      <m:rPr>
                        <m:sty m:val="p"/>
                      </m:rPr>
                      <a:rPr lang="en-US" sz="1800" b="0" i="1">
                        <a:latin typeface="Cambria Math"/>
                        <a:cs typeface="Times New Roman" panose="02020603050405020304" pitchFamily="18" charset="0"/>
                      </a:rPr>
                      <m:t>a</m:t>
                    </m:r>
                    <m:r>
                      <a:rPr lang="en-US" sz="1800" b="0">
                        <a:latin typeface="Cambria Math"/>
                        <a:cs typeface="Times New Roman" panose="02020603050405020304" pitchFamily="18" charset="0"/>
                      </a:rPr>
                      <m:t> (</m:t>
                    </m:r>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cs typeface="Times New Roman" panose="02020603050405020304" pitchFamily="18" charset="0"/>
                          </a:rPr>
                          <m:t>F</m:t>
                        </m:r>
                      </m:e>
                      <m:sub>
                        <m:r>
                          <m:rPr>
                            <m:sty m:val="p"/>
                          </m:rPr>
                          <a:rPr lang="en-US" sz="1800" b="0" i="1" smtClean="0">
                            <a:latin typeface="Cambria Math"/>
                            <a:cs typeface="Times New Roman" panose="02020603050405020304" pitchFamily="18" charset="0"/>
                          </a:rPr>
                          <m:t>p</m:t>
                        </m:r>
                      </m:sub>
                    </m:sSub>
                    <m:r>
                      <a:rPr lang="en-US" sz="1800" b="0">
                        <a:latin typeface="Cambria Math"/>
                        <a:cs typeface="Times New Roman" panose="02020603050405020304" pitchFamily="18" charset="0"/>
                      </a:rPr>
                      <m:t>−</m:t>
                    </m:r>
                    <m:sSubSup>
                      <m:sSubSupPr>
                        <m:ctrlPr>
                          <a:rPr lang="en-US" sz="1800" i="1">
                            <a:latin typeface="Cambria Math" panose="02040503050406030204" pitchFamily="18" charset="0"/>
                            <a:cs typeface="Times New Roman" panose="02020603050405020304" pitchFamily="18" charset="0"/>
                          </a:rPr>
                        </m:ctrlPr>
                      </m:sSubSupPr>
                      <m:e>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i</m:t>
                        </m:r>
                      </m:sub>
                      <m:sup>
                        <m:r>
                          <m:rPr>
                            <m:sty m:val="p"/>
                          </m:rPr>
                          <a:rPr lang="en-US" sz="1800" b="0" i="1">
                            <a:latin typeface="Cambria Math"/>
                            <a:cs typeface="Times New Roman" panose="02020603050405020304" pitchFamily="18" charset="0"/>
                          </a:rPr>
                          <m:t>n</m:t>
                        </m:r>
                      </m:sup>
                    </m:sSubSup>
                    <m:r>
                      <a:rPr lang="en-US" sz="1800" b="0" smtClean="0">
                        <a:latin typeface="Cambria Math"/>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m:rPr>
                            <m:sty m:val="p"/>
                          </m:rPr>
                          <a:rPr lang="en-US" sz="1800" b="0" i="1">
                            <a:latin typeface="Cambria Math"/>
                            <a:cs typeface="Times New Roman" panose="02020603050405020304" pitchFamily="18" charset="0"/>
                          </a:rPr>
                          <m:t>F</m:t>
                        </m:r>
                      </m:e>
                      <m:sub>
                        <m:r>
                          <m:rPr>
                            <m:sty m:val="p"/>
                          </m:rPr>
                          <a:rPr lang="en-US" sz="1800" b="0" i="1">
                            <a:latin typeface="Cambria Math"/>
                            <a:cs typeface="Times New Roman" panose="02020603050405020304" pitchFamily="18" charset="0"/>
                          </a:rPr>
                          <m:t>E</m:t>
                        </m:r>
                      </m:sub>
                    </m:sSub>
                    <m:r>
                      <a:rPr lang="en-US" sz="1800" b="0" smtClean="0">
                        <a:latin typeface="Cambria Math"/>
                        <a:cs typeface="Times New Roman" panose="02020603050405020304" pitchFamily="18" charset="0"/>
                      </a:rPr>
                      <m:t>)</m:t>
                    </m:r>
                  </m:oMath>
                </a14:m>
                <a:endParaRPr lang="en-US" sz="1800" dirty="0" smtClean="0"/>
              </a:p>
              <a:p>
                <a:pPr marL="0" indent="0">
                  <a:buFont typeface="Arial" panose="020B0604020202020204" pitchFamily="34" charset="0"/>
                  <a:buNone/>
                </a:pPr>
                <a:r>
                  <a:rPr lang="en-US" sz="1600" dirty="0" smtClean="0"/>
                  <a:t>In the typical small deformation limit </a:t>
                </a:r>
                <a14:m>
                  <m:oMath xmlns:m="http://schemas.openxmlformats.org/officeDocument/2006/math">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a:cs typeface="Times New Roman" panose="02020603050405020304" pitchFamily="18" charset="0"/>
                          </a:rPr>
                          <m:t>𝑅</m:t>
                        </m:r>
                      </m:e>
                      <m:sub>
                        <m:r>
                          <m:rPr>
                            <m:sty m:val="p"/>
                          </m:rPr>
                          <a:rPr lang="en-US" sz="1600" i="0">
                            <a:latin typeface="Cambria Math"/>
                            <a:cs typeface="Times New Roman" panose="02020603050405020304" pitchFamily="18" charset="0"/>
                          </a:rPr>
                          <m:t>d</m:t>
                        </m:r>
                      </m:sub>
                    </m:sSub>
                    <m:r>
                      <a:rPr lang="en-US" sz="1600" i="1" smtClean="0">
                        <a:latin typeface="Cambria Math"/>
                        <a:ea typeface="Cambria Math"/>
                        <a:cs typeface="Times New Roman" panose="02020603050405020304" pitchFamily="18" charset="0"/>
                      </a:rPr>
                      <m:t>≫</m:t>
                    </m:r>
                    <m:r>
                      <a:rPr lang="en-US" sz="1600" i="1" smtClean="0">
                        <a:latin typeface="Cambria Math"/>
                        <a:ea typeface="Cambria Math"/>
                        <a:cs typeface="Times New Roman" panose="02020603050405020304" pitchFamily="18" charset="0"/>
                      </a:rPr>
                      <m:t>𝑎</m:t>
                    </m:r>
                    <m:r>
                      <a:rPr lang="en-US" sz="1600" i="1" smtClean="0">
                        <a:latin typeface="Cambria Math"/>
                        <a:ea typeface="Cambria Math"/>
                        <a:cs typeface="Times New Roman" panose="02020603050405020304" pitchFamily="18" charset="0"/>
                      </a:rPr>
                      <m:t>,  </m:t>
                    </m:r>
                    <m:r>
                      <a:rPr lang="en-US" sz="1600" i="1" smtClean="0">
                        <a:latin typeface="Cambria Math"/>
                        <a:ea typeface="Cambria Math"/>
                        <a:cs typeface="Times New Roman" panose="02020603050405020304" pitchFamily="18" charset="0"/>
                      </a:rPr>
                      <m:t>𝛿</m:t>
                    </m:r>
                  </m:oMath>
                </a14:m>
                <a:endParaRPr lang="en-US" sz="1600" dirty="0"/>
              </a:p>
            </p:txBody>
          </p:sp>
        </mc:Choice>
        <mc:Fallback xmlns="">
          <p:sp>
            <p:nvSpPr>
              <p:cNvPr id="39" name="Content Placeholder 2"/>
              <p:cNvSpPr txBox="1">
                <a:spLocks noRot="1" noChangeAspect="1" noMove="1" noResize="1" noEditPoints="1" noAdjustHandles="1" noChangeArrowheads="1" noChangeShapeType="1" noTextEdit="1"/>
              </p:cNvSpPr>
              <p:nvPr/>
            </p:nvSpPr>
            <p:spPr>
              <a:xfrm>
                <a:off x="3635895" y="5104113"/>
                <a:ext cx="5544617" cy="1287145"/>
              </a:xfrm>
              <a:prstGeom prst="rect">
                <a:avLst/>
              </a:prstGeom>
              <a:blipFill>
                <a:blip r:embed="rId5"/>
                <a:stretch>
                  <a:fillRect l="-549" b="-12322"/>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3664170" y="3475197"/>
                <a:ext cx="3835911" cy="394019"/>
              </a:xfrm>
              <a:prstGeom prst="rect">
                <a:avLst/>
              </a:prstGeom>
              <a:noFill/>
            </p:spPr>
            <p:txBody>
              <a:bodyPr wrap="square" rtlCol="0">
                <a:spAutoFit/>
              </a:bodyPr>
              <a:lstStyle/>
              <a:p>
                <a:r>
                  <a:rPr lang="en-US" sz="1600" b="1" dirty="0">
                    <a:solidFill>
                      <a:srgbClr val="FF0000"/>
                    </a:solidFill>
                    <a:latin typeface="+mj-lt"/>
                    <a:cs typeface="Times New Roman" panose="02020603050405020304" pitchFamily="18" charset="0"/>
                  </a:rPr>
                  <a:t>Direct lift-up condition</a:t>
                </a:r>
                <a:r>
                  <a:rPr lang="en-US" sz="1600" dirty="0">
                    <a:solidFill>
                      <a:srgbClr val="FF0000"/>
                    </a:solidFill>
                    <a:latin typeface="+mj-lt"/>
                    <a:cs typeface="Times New Roman" panose="02020603050405020304" pitchFamily="18" charset="0"/>
                  </a:rPr>
                  <a:t>:</a:t>
                </a:r>
                <a:r>
                  <a:rPr lang="en-US" sz="1600" i="1" dirty="0">
                    <a:solidFill>
                      <a:srgbClr val="FF0000"/>
                    </a:solidFill>
                    <a:latin typeface="+mj-lt"/>
                    <a:cs typeface="Times New Roman" panose="02020603050405020304" pitchFamily="18" charset="0"/>
                  </a:rPr>
                  <a:t>  </a:t>
                </a:r>
                <a14:m>
                  <m:oMath xmlns:m="http://schemas.openxmlformats.org/officeDocument/2006/math">
                    <m:sSubSup>
                      <m:sSubSupPr>
                        <m:ctrlPr>
                          <a:rPr lang="en-US" i="1">
                            <a:latin typeface="Cambria Math" panose="02040503050406030204" pitchFamily="18" charset="0"/>
                            <a:cs typeface="Times New Roman" panose="02020603050405020304" pitchFamily="18" charset="0"/>
                          </a:rPr>
                        </m:ctrlPr>
                      </m:sSubSupPr>
                      <m:e>
                        <m:r>
                          <m:rPr>
                            <m:sty m:val="p"/>
                          </m:rPr>
                          <a:rPr lang="en-US" i="1">
                            <a:latin typeface="Cambria Math"/>
                            <a:cs typeface="Times New Roman" panose="02020603050405020304" pitchFamily="18" charset="0"/>
                          </a:rPr>
                          <m:t>F</m:t>
                        </m:r>
                      </m:e>
                      <m:sub>
                        <m:r>
                          <m:rPr>
                            <m:sty m:val="p"/>
                          </m:rPr>
                          <a:rPr lang="en-US" i="1">
                            <a:latin typeface="Cambria Math"/>
                            <a:cs typeface="Times New Roman" panose="02020603050405020304" pitchFamily="18" charset="0"/>
                          </a:rPr>
                          <m:t>i</m:t>
                        </m:r>
                      </m:sub>
                      <m:sup>
                        <m:r>
                          <m:rPr>
                            <m:sty m:val="p"/>
                          </m:rPr>
                          <a:rPr lang="en-US" i="1">
                            <a:latin typeface="Cambria Math"/>
                            <a:cs typeface="Times New Roman" panose="02020603050405020304" pitchFamily="18" charset="0"/>
                          </a:rPr>
                          <m:t>n</m:t>
                        </m:r>
                      </m:sup>
                    </m:sSubSup>
                    <m:r>
                      <a:rPr lang="en-US">
                        <a:latin typeface="Cambria Math"/>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m:rPr>
                            <m:sty m:val="p"/>
                          </m:rPr>
                          <a:rPr lang="en-US" i="1">
                            <a:latin typeface="Cambria Math"/>
                            <a:cs typeface="Times New Roman" panose="02020603050405020304" pitchFamily="18" charset="0"/>
                          </a:rPr>
                          <m:t>F</m:t>
                        </m:r>
                      </m:e>
                      <m:sub>
                        <m:r>
                          <m:rPr>
                            <m:sty m:val="p"/>
                          </m:rPr>
                          <a:rPr lang="en-US" i="1">
                            <a:latin typeface="Cambria Math"/>
                            <a:cs typeface="Times New Roman" panose="02020603050405020304" pitchFamily="18" charset="0"/>
                          </a:rPr>
                          <m:t>E</m:t>
                        </m:r>
                      </m:sub>
                    </m:sSub>
                    <m:r>
                      <a:rPr lang="en-US">
                        <a:latin typeface="Cambria Math"/>
                        <a:cs typeface="Times New Roman" panose="02020603050405020304" pitchFamily="18" charset="0"/>
                      </a:rPr>
                      <m:t>&gt;</m:t>
                    </m:r>
                    <m:sSub>
                      <m:sSubPr>
                        <m:ctrlPr>
                          <a:rPr lang="en-US" i="1">
                            <a:latin typeface="Cambria Math" panose="02040503050406030204" pitchFamily="18" charset="0"/>
                            <a:cs typeface="Times New Roman" panose="02020603050405020304" pitchFamily="18" charset="0"/>
                          </a:rPr>
                        </m:ctrlPr>
                      </m:sSubPr>
                      <m:e>
                        <m:r>
                          <m:rPr>
                            <m:sty m:val="p"/>
                          </m:rPr>
                          <a:rPr lang="en-US" i="1">
                            <a:latin typeface="Cambria Math"/>
                            <a:cs typeface="Times New Roman" panose="02020603050405020304" pitchFamily="18" charset="0"/>
                          </a:rPr>
                          <m:t>F</m:t>
                        </m:r>
                      </m:e>
                      <m:sub>
                        <m:r>
                          <m:rPr>
                            <m:sty m:val="p"/>
                          </m:rPr>
                          <a:rPr lang="en-US" i="1">
                            <a:latin typeface="Cambria Math"/>
                            <a:cs typeface="Times New Roman" panose="02020603050405020304" pitchFamily="18" charset="0"/>
                          </a:rPr>
                          <m:t>p</m:t>
                        </m:r>
                      </m:sub>
                    </m:sSub>
                  </m:oMath>
                </a14:m>
                <a:endParaRPr lang="sv-SE" dirty="0"/>
              </a:p>
            </p:txBody>
          </p:sp>
        </mc:Choice>
        <mc:Fallback xmlns="">
          <p:sp>
            <p:nvSpPr>
              <p:cNvPr id="40" name="TextBox 39"/>
              <p:cNvSpPr txBox="1">
                <a:spLocks noRot="1" noChangeAspect="1" noMove="1" noResize="1" noEditPoints="1" noAdjustHandles="1" noChangeArrowheads="1" noChangeShapeType="1" noTextEdit="1"/>
              </p:cNvSpPr>
              <p:nvPr/>
            </p:nvSpPr>
            <p:spPr>
              <a:xfrm>
                <a:off x="3664170" y="3475197"/>
                <a:ext cx="3835911" cy="394019"/>
              </a:xfrm>
              <a:prstGeom prst="rect">
                <a:avLst/>
              </a:prstGeom>
              <a:blipFill>
                <a:blip r:embed="rId6"/>
                <a:stretch>
                  <a:fillRect l="-795" b="-10769"/>
                </a:stretch>
              </a:blipFill>
            </p:spPr>
            <p:txBody>
              <a:bodyPr/>
              <a:lstStyle/>
              <a:p>
                <a:r>
                  <a:rPr lang="sv-SE">
                    <a:noFill/>
                  </a:rPr>
                  <a:t> </a:t>
                </a:r>
              </a:p>
            </p:txBody>
          </p:sp>
        </mc:Fallback>
      </mc:AlternateContent>
      <p:sp>
        <p:nvSpPr>
          <p:cNvPr id="41" name="TextBox 40"/>
          <p:cNvSpPr txBox="1"/>
          <p:nvPr/>
        </p:nvSpPr>
        <p:spPr>
          <a:xfrm>
            <a:off x="3832703" y="3869216"/>
            <a:ext cx="3779422" cy="923330"/>
          </a:xfrm>
          <a:prstGeom prst="rect">
            <a:avLst/>
          </a:prstGeom>
          <a:noFill/>
        </p:spPr>
        <p:txBody>
          <a:bodyPr wrap="square" rtlCol="0">
            <a:spAutoFit/>
          </a:bodyPr>
          <a:lstStyle/>
          <a:p>
            <a:pPr marL="342900" indent="-342900">
              <a:buFont typeface="+mj-lt"/>
              <a:buAutoNum type="arabicPeriod"/>
            </a:pPr>
            <a:r>
              <a:rPr lang="sv-SE" dirty="0" smtClean="0">
                <a:solidFill>
                  <a:srgbClr val="0000FF"/>
                </a:solidFill>
              </a:rPr>
              <a:t>JKR or </a:t>
            </a:r>
            <a:r>
              <a:rPr lang="en-US" dirty="0">
                <a:solidFill>
                  <a:srgbClr val="0000FF"/>
                </a:solidFill>
                <a:sym typeface="Wingdings" panose="05000000000000000000" pitchFamily="2" charset="2"/>
              </a:rPr>
              <a:t>van der Waals </a:t>
            </a:r>
            <a:r>
              <a:rPr lang="en-US" dirty="0" smtClean="0">
                <a:solidFill>
                  <a:srgbClr val="0000FF"/>
                </a:solidFill>
                <a:sym typeface="Wingdings" panose="05000000000000000000" pitchFamily="2" charset="2"/>
              </a:rPr>
              <a:t>models</a:t>
            </a:r>
            <a:r>
              <a:rPr lang="sv-SE" dirty="0" smtClean="0">
                <a:solidFill>
                  <a:srgbClr val="0000FF"/>
                </a:solidFill>
              </a:rPr>
              <a:t>?</a:t>
            </a:r>
          </a:p>
          <a:p>
            <a:pPr marL="342900" indent="-342900">
              <a:buFont typeface="+mj-lt"/>
              <a:buAutoNum type="arabicPeriod"/>
            </a:pPr>
            <a:r>
              <a:rPr lang="sv-SE" dirty="0">
                <a:solidFill>
                  <a:srgbClr val="0000FF"/>
                </a:solidFill>
              </a:rPr>
              <a:t>Do </a:t>
            </a:r>
            <a:r>
              <a:rPr lang="sv-SE" dirty="0" err="1">
                <a:solidFill>
                  <a:srgbClr val="0000FF"/>
                </a:solidFill>
              </a:rPr>
              <a:t>we</a:t>
            </a:r>
            <a:r>
              <a:rPr lang="sv-SE" dirty="0">
                <a:solidFill>
                  <a:srgbClr val="0000FF"/>
                </a:solidFill>
              </a:rPr>
              <a:t> </a:t>
            </a:r>
            <a:r>
              <a:rPr lang="sv-SE" dirty="0" err="1">
                <a:solidFill>
                  <a:srgbClr val="0000FF"/>
                </a:solidFill>
              </a:rPr>
              <a:t>estimate</a:t>
            </a:r>
            <a:r>
              <a:rPr lang="sv-SE" dirty="0">
                <a:solidFill>
                  <a:srgbClr val="0000FF"/>
                </a:solidFill>
              </a:rPr>
              <a:t> plasma </a:t>
            </a:r>
            <a:r>
              <a:rPr lang="sv-SE" dirty="0" err="1" smtClean="0">
                <a:solidFill>
                  <a:srgbClr val="0000FF"/>
                </a:solidFill>
              </a:rPr>
              <a:t>forces</a:t>
            </a:r>
            <a:r>
              <a:rPr lang="sv-SE" dirty="0" smtClean="0">
                <a:solidFill>
                  <a:srgbClr val="0000FF"/>
                </a:solidFill>
              </a:rPr>
              <a:t> </a:t>
            </a:r>
            <a:r>
              <a:rPr lang="sv-SE" dirty="0" err="1" smtClean="0">
                <a:solidFill>
                  <a:srgbClr val="0000FF"/>
                </a:solidFill>
              </a:rPr>
              <a:t>correctly</a:t>
            </a:r>
            <a:r>
              <a:rPr lang="sv-SE" dirty="0" smtClean="0">
                <a:solidFill>
                  <a:srgbClr val="0000FF"/>
                </a:solidFill>
              </a:rPr>
              <a:t>?</a:t>
            </a:r>
            <a:endParaRPr lang="sv-SE" dirty="0">
              <a:solidFill>
                <a:srgbClr val="0000FF"/>
              </a:solidFill>
            </a:endParaRPr>
          </a:p>
        </p:txBody>
      </p:sp>
      <p:sp>
        <p:nvSpPr>
          <p:cNvPr id="42" name="Rectangle 41"/>
          <p:cNvSpPr/>
          <p:nvPr/>
        </p:nvSpPr>
        <p:spPr>
          <a:xfrm>
            <a:off x="157251" y="3124369"/>
            <a:ext cx="3478644" cy="369332"/>
          </a:xfrm>
          <a:prstGeom prst="rect">
            <a:avLst/>
          </a:prstGeom>
        </p:spPr>
        <p:txBody>
          <a:bodyPr wrap="square">
            <a:spAutoFit/>
          </a:bodyPr>
          <a:lstStyle/>
          <a:p>
            <a:pPr algn="just"/>
            <a:r>
              <a:rPr lang="en-US" b="1" dirty="0" smtClean="0">
                <a:solidFill>
                  <a:srgbClr val="FF0000"/>
                </a:solidFill>
                <a:cs typeface="Arial" panose="020B0604020202020204" pitchFamily="34" charset="0"/>
              </a:rPr>
              <a:t>left </a:t>
            </a:r>
            <a:r>
              <a:rPr lang="en-US" b="1" dirty="0" smtClean="0">
                <a:solidFill>
                  <a:schemeClr val="bg1"/>
                </a:solidFill>
                <a:cs typeface="Arial" panose="020B0604020202020204" pitchFamily="34" charset="0"/>
              </a:rPr>
              <a:t>or </a:t>
            </a:r>
            <a:r>
              <a:rPr lang="en-US" b="1" dirty="0" smtClean="0">
                <a:solidFill>
                  <a:srgbClr val="66FF33"/>
                </a:solidFill>
                <a:cs typeface="Arial" panose="020B0604020202020204" pitchFamily="34" charset="0"/>
              </a:rPr>
              <a:t>strongly</a:t>
            </a:r>
            <a:r>
              <a:rPr lang="en-US" b="1" i="1" dirty="0" smtClean="0">
                <a:solidFill>
                  <a:srgbClr val="66FF33"/>
                </a:solidFill>
                <a:cs typeface="Arial" panose="020B0604020202020204" pitchFamily="34" charset="0"/>
              </a:rPr>
              <a:t> </a:t>
            </a:r>
            <a:r>
              <a:rPr lang="en-US" b="1" dirty="0" smtClean="0">
                <a:solidFill>
                  <a:srgbClr val="66FF33"/>
                </a:solidFill>
                <a:cs typeface="Arial" panose="020B0604020202020204" pitchFamily="34" charset="0"/>
              </a:rPr>
              <a:t>displaced</a:t>
            </a:r>
            <a:r>
              <a:rPr lang="en-US" b="1" dirty="0" smtClean="0">
                <a:solidFill>
                  <a:srgbClr val="008000"/>
                </a:solidFill>
                <a:cs typeface="Arial" panose="020B0604020202020204" pitchFamily="34" charset="0"/>
              </a:rPr>
              <a:t>.</a:t>
            </a:r>
            <a:endParaRPr lang="en-US" b="1" dirty="0">
              <a:solidFill>
                <a:srgbClr val="008000"/>
              </a:solidFill>
              <a:cs typeface="Arial" panose="020B0604020202020204" pitchFamily="34" charset="0"/>
            </a:endParaRPr>
          </a:p>
        </p:txBody>
      </p:sp>
      <p:sp>
        <p:nvSpPr>
          <p:cNvPr id="4" name="Rectangle 3"/>
          <p:cNvSpPr/>
          <p:nvPr/>
        </p:nvSpPr>
        <p:spPr>
          <a:xfrm>
            <a:off x="9047296" y="5509184"/>
            <a:ext cx="3221536" cy="738664"/>
          </a:xfrm>
          <a:prstGeom prst="rect">
            <a:avLst/>
          </a:prstGeom>
        </p:spPr>
        <p:txBody>
          <a:bodyPr wrap="square">
            <a:spAutoFit/>
          </a:bodyPr>
          <a:lstStyle/>
          <a:p>
            <a:r>
              <a:rPr lang="en-US" sz="1400" dirty="0">
                <a:solidFill>
                  <a:srgbClr val="00B050"/>
                </a:solidFill>
                <a:latin typeface="+mj-lt"/>
              </a:rPr>
              <a:t>G. M. Burdick, </a:t>
            </a:r>
            <a:r>
              <a:rPr lang="en-US" sz="1400" i="1" dirty="0">
                <a:solidFill>
                  <a:srgbClr val="00B050"/>
                </a:solidFill>
                <a:latin typeface="+mj-lt"/>
              </a:rPr>
              <a:t>et al.</a:t>
            </a:r>
            <a:r>
              <a:rPr lang="en-US" sz="1400" dirty="0">
                <a:solidFill>
                  <a:srgbClr val="00B050"/>
                </a:solidFill>
                <a:latin typeface="+mj-lt"/>
              </a:rPr>
              <a:t>, J. </a:t>
            </a:r>
            <a:r>
              <a:rPr lang="en-US" sz="1400" dirty="0" err="1">
                <a:solidFill>
                  <a:srgbClr val="00B050"/>
                </a:solidFill>
                <a:latin typeface="+mj-lt"/>
              </a:rPr>
              <a:t>Nanopart</a:t>
            </a:r>
            <a:r>
              <a:rPr lang="en-US" sz="1400" dirty="0">
                <a:solidFill>
                  <a:srgbClr val="00B050"/>
                </a:solidFill>
                <a:latin typeface="+mj-lt"/>
              </a:rPr>
              <a:t>. Res. 3 (2001) 455</a:t>
            </a:r>
          </a:p>
          <a:p>
            <a:r>
              <a:rPr lang="en-US" sz="1400" dirty="0">
                <a:solidFill>
                  <a:srgbClr val="00B050"/>
                </a:solidFill>
                <a:latin typeface="+mj-lt"/>
              </a:rPr>
              <a:t>M. A. </a:t>
            </a:r>
            <a:r>
              <a:rPr lang="en-US" sz="1400" dirty="0" err="1">
                <a:solidFill>
                  <a:srgbClr val="00B050"/>
                </a:solidFill>
                <a:latin typeface="+mj-lt"/>
              </a:rPr>
              <a:t>Hubbe</a:t>
            </a:r>
            <a:r>
              <a:rPr lang="en-US" sz="1400" dirty="0">
                <a:solidFill>
                  <a:srgbClr val="00B050"/>
                </a:solidFill>
                <a:latin typeface="+mj-lt"/>
              </a:rPr>
              <a:t> Colloids Surf. 12 (1984</a:t>
            </a:r>
            <a:r>
              <a:rPr lang="en-US" sz="1400" dirty="0" smtClean="0">
                <a:solidFill>
                  <a:srgbClr val="00B050"/>
                </a:solidFill>
                <a:latin typeface="+mj-lt"/>
              </a:rPr>
              <a:t>)</a:t>
            </a:r>
            <a:endParaRPr lang="en-US" sz="1400" dirty="0">
              <a:solidFill>
                <a:srgbClr val="00B050"/>
              </a:solidFill>
              <a:latin typeface="+mj-lt"/>
            </a:endParaRPr>
          </a:p>
        </p:txBody>
      </p:sp>
      <p:sp>
        <p:nvSpPr>
          <p:cNvPr id="14" name="Title 2"/>
          <p:cNvSpPr>
            <a:spLocks noGrp="1"/>
          </p:cNvSpPr>
          <p:nvPr>
            <p:ph type="title"/>
          </p:nvPr>
        </p:nvSpPr>
        <p:spPr>
          <a:xfrm>
            <a:off x="259492" y="153667"/>
            <a:ext cx="11702785" cy="358345"/>
          </a:xfrm>
        </p:spPr>
        <p:txBody>
          <a:bodyPr>
            <a:noAutofit/>
          </a:bodyPr>
          <a:lstStyle/>
          <a:p>
            <a:r>
              <a:rPr lang="en-US" sz="3200" dirty="0" smtClean="0">
                <a:solidFill>
                  <a:srgbClr val="002060"/>
                </a:solidFill>
              </a:rPr>
              <a:t>Dust remobilization in plasma environments (cross-machine)</a:t>
            </a:r>
            <a:endParaRPr lang="sv-SE" sz="3200" dirty="0">
              <a:solidFill>
                <a:srgbClr val="002060"/>
              </a:solidFill>
            </a:endParaRPr>
          </a:p>
        </p:txBody>
      </p:sp>
    </p:spTree>
    <p:extLst>
      <p:ext uri="{BB962C8B-B14F-4D97-AF65-F5344CB8AC3E}">
        <p14:creationId xmlns:p14="http://schemas.microsoft.com/office/powerpoint/2010/main" val="2959304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14</a:t>
            </a:fld>
            <a:endParaRPr lang="sv-SE"/>
          </a:p>
        </p:txBody>
      </p:sp>
      <p:sp>
        <p:nvSpPr>
          <p:cNvPr id="3" name="Title 2"/>
          <p:cNvSpPr>
            <a:spLocks noGrp="1"/>
          </p:cNvSpPr>
          <p:nvPr>
            <p:ph type="title"/>
          </p:nvPr>
        </p:nvSpPr>
        <p:spPr>
          <a:xfrm>
            <a:off x="97065" y="153667"/>
            <a:ext cx="11932508" cy="358345"/>
          </a:xfrm>
        </p:spPr>
        <p:txBody>
          <a:bodyPr>
            <a:noAutofit/>
          </a:bodyPr>
          <a:lstStyle/>
          <a:p>
            <a:r>
              <a:rPr lang="sv-SE" sz="3200" dirty="0">
                <a:solidFill>
                  <a:srgbClr val="002060"/>
                </a:solidFill>
              </a:rPr>
              <a:t>W-on-W</a:t>
            </a:r>
            <a:r>
              <a:rPr lang="sv-SE" sz="3600" dirty="0">
                <a:solidFill>
                  <a:srgbClr val="002060"/>
                </a:solidFill>
              </a:rPr>
              <a:t> adhesion: </a:t>
            </a:r>
            <a:r>
              <a:rPr lang="sv-SE" sz="3600" dirty="0" err="1">
                <a:solidFill>
                  <a:srgbClr val="002060"/>
                </a:solidFill>
              </a:rPr>
              <a:t>measurements</a:t>
            </a:r>
            <a:endParaRPr lang="sv-SE" sz="3600" dirty="0">
              <a:solidFill>
                <a:srgbClr val="002060"/>
              </a:solidFill>
            </a:endParaRPr>
          </a:p>
        </p:txBody>
      </p:sp>
      <p:sp>
        <p:nvSpPr>
          <p:cNvPr id="5" name="Content Placeholder 2"/>
          <p:cNvSpPr txBox="1">
            <a:spLocks/>
          </p:cNvSpPr>
          <p:nvPr/>
        </p:nvSpPr>
        <p:spPr>
          <a:xfrm>
            <a:off x="97065" y="1961115"/>
            <a:ext cx="7895125" cy="48968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sv-SE" sz="1600" dirty="0" smtClean="0">
                <a:solidFill>
                  <a:srgbClr val="FF0000"/>
                </a:solidFill>
                <a:sym typeface="Wingdings" panose="05000000000000000000" pitchFamily="2" charset="2"/>
              </a:rPr>
              <a:t>Contact </a:t>
            </a:r>
            <a:r>
              <a:rPr lang="sv-SE" sz="1600" dirty="0" err="1" smtClean="0">
                <a:solidFill>
                  <a:srgbClr val="FF0000"/>
                </a:solidFill>
                <a:sym typeface="Wingdings" panose="05000000000000000000" pitchFamily="2" charset="2"/>
              </a:rPr>
              <a:t>mechanics</a:t>
            </a:r>
            <a:r>
              <a:rPr lang="sv-SE" sz="1600" dirty="0" smtClean="0">
                <a:solidFill>
                  <a:srgbClr val="FF0000"/>
                </a:solidFill>
                <a:sym typeface="Wingdings" panose="05000000000000000000" pitchFamily="2" charset="2"/>
              </a:rPr>
              <a:t> </a:t>
            </a:r>
            <a:r>
              <a:rPr lang="sv-SE" sz="1600" dirty="0" err="1" smtClean="0">
                <a:solidFill>
                  <a:srgbClr val="FF0000"/>
                </a:solidFill>
                <a:sym typeface="Wingdings" panose="05000000000000000000" pitchFamily="2" charset="2"/>
              </a:rPr>
              <a:t>models</a:t>
            </a:r>
            <a:r>
              <a:rPr lang="sv-SE" sz="1600" dirty="0" smtClean="0">
                <a:solidFill>
                  <a:srgbClr val="FF0000"/>
                </a:solidFill>
                <a:sym typeface="Wingdings" panose="05000000000000000000" pitchFamily="2" charset="2"/>
              </a:rPr>
              <a:t> (JKR, DMT) </a:t>
            </a:r>
            <a:r>
              <a:rPr lang="sv-SE" sz="1600" dirty="0" err="1" smtClean="0">
                <a:solidFill>
                  <a:srgbClr val="FF0000"/>
                </a:solidFill>
                <a:sym typeface="Wingdings" panose="05000000000000000000" pitchFamily="2" charset="2"/>
              </a:rPr>
              <a:t>overestimate</a:t>
            </a:r>
            <a:r>
              <a:rPr lang="sv-SE" sz="1600" dirty="0" smtClean="0">
                <a:sym typeface="Wingdings" panose="05000000000000000000" pitchFamily="2" charset="2"/>
              </a:rPr>
              <a:t> the adhesion force by ~</a:t>
            </a:r>
            <a:r>
              <a:rPr lang="sv-SE" sz="1600" dirty="0" smtClean="0">
                <a:solidFill>
                  <a:srgbClr val="FF0000"/>
                </a:solidFill>
                <a:sym typeface="Wingdings" panose="05000000000000000000" pitchFamily="2" charset="2"/>
              </a:rPr>
              <a:t> 2 orders </a:t>
            </a:r>
            <a:r>
              <a:rPr lang="sv-SE" sz="1600" dirty="0" err="1" smtClean="0">
                <a:solidFill>
                  <a:srgbClr val="FF0000"/>
                </a:solidFill>
                <a:sym typeface="Wingdings" panose="05000000000000000000" pitchFamily="2" charset="2"/>
              </a:rPr>
              <a:t>of</a:t>
            </a:r>
            <a:r>
              <a:rPr lang="sv-SE" sz="1600" dirty="0" smtClean="0">
                <a:solidFill>
                  <a:srgbClr val="FF0000"/>
                </a:solidFill>
                <a:sym typeface="Wingdings" panose="05000000000000000000" pitchFamily="2" charset="2"/>
              </a:rPr>
              <a:t> </a:t>
            </a:r>
            <a:r>
              <a:rPr lang="sv-SE" sz="1600" dirty="0" err="1" smtClean="0">
                <a:solidFill>
                  <a:srgbClr val="FF0000"/>
                </a:solidFill>
                <a:sym typeface="Wingdings" panose="05000000000000000000" pitchFamily="2" charset="2"/>
              </a:rPr>
              <a:t>magnitude</a:t>
            </a:r>
            <a:r>
              <a:rPr lang="sv-SE" sz="1600" dirty="0" smtClean="0">
                <a:sym typeface="Wingdings" panose="05000000000000000000" pitchFamily="2" charset="2"/>
              </a:rPr>
              <a:t>. </a:t>
            </a:r>
            <a:r>
              <a:rPr lang="sv-SE" sz="1600" dirty="0" smtClean="0">
                <a:solidFill>
                  <a:srgbClr val="0070C0"/>
                </a:solidFill>
                <a:sym typeface="Wingdings" panose="05000000000000000000" pitchFamily="2" charset="2"/>
              </a:rPr>
              <a:t>The standard van </a:t>
            </a:r>
            <a:r>
              <a:rPr lang="sv-SE" sz="1600" dirty="0" err="1" smtClean="0">
                <a:solidFill>
                  <a:srgbClr val="0070C0"/>
                </a:solidFill>
                <a:sym typeface="Wingdings" panose="05000000000000000000" pitchFamily="2" charset="2"/>
              </a:rPr>
              <a:t>der</a:t>
            </a:r>
            <a:r>
              <a:rPr lang="sv-SE" sz="1600" dirty="0" smtClean="0">
                <a:solidFill>
                  <a:srgbClr val="0070C0"/>
                </a:solidFill>
                <a:sym typeface="Wingdings" panose="05000000000000000000" pitchFamily="2" charset="2"/>
              </a:rPr>
              <a:t> Waals expression </a:t>
            </a:r>
            <a:r>
              <a:rPr lang="sv-SE" sz="1600" dirty="0" err="1" smtClean="0">
                <a:solidFill>
                  <a:srgbClr val="0070C0"/>
                </a:solidFill>
                <a:sym typeface="Wingdings" panose="05000000000000000000" pitchFamily="2" charset="2"/>
              </a:rPr>
              <a:t>agrees</a:t>
            </a:r>
            <a:r>
              <a:rPr lang="sv-SE" sz="1600" dirty="0" smtClean="0">
                <a:solidFill>
                  <a:srgbClr val="0070C0"/>
                </a:solidFill>
                <a:sym typeface="Wingdings" panose="05000000000000000000" pitchFamily="2" charset="2"/>
              </a:rPr>
              <a:t> </a:t>
            </a:r>
            <a:r>
              <a:rPr lang="sv-SE" sz="1600" dirty="0" err="1" smtClean="0">
                <a:solidFill>
                  <a:srgbClr val="0070C0"/>
                </a:solidFill>
                <a:sym typeface="Wingdings" panose="05000000000000000000" pitchFamily="2" charset="2"/>
              </a:rPr>
              <a:t>well</a:t>
            </a:r>
            <a:r>
              <a:rPr lang="sv-SE" sz="1600" dirty="0" smtClean="0">
                <a:solidFill>
                  <a:srgbClr val="0070C0"/>
                </a:solidFill>
                <a:sym typeface="Wingdings" panose="05000000000000000000" pitchFamily="2" charset="2"/>
              </a:rPr>
              <a:t> </a:t>
            </a:r>
            <a:r>
              <a:rPr lang="sv-SE" sz="1600" dirty="0" err="1" smtClean="0">
                <a:solidFill>
                  <a:srgbClr val="0070C0"/>
                </a:solidFill>
                <a:sym typeface="Wingdings" panose="05000000000000000000" pitchFamily="2" charset="2"/>
              </a:rPr>
              <a:t>with</a:t>
            </a:r>
            <a:r>
              <a:rPr lang="sv-SE" sz="1600" dirty="0" smtClean="0">
                <a:solidFill>
                  <a:srgbClr val="0070C0"/>
                </a:solidFill>
                <a:sym typeface="Wingdings" panose="05000000000000000000" pitchFamily="2" charset="2"/>
              </a:rPr>
              <a:t> experiments.  </a:t>
            </a:r>
          </a:p>
          <a:p>
            <a:pPr marL="0" indent="0">
              <a:buNone/>
            </a:pPr>
            <a:endParaRPr lang="sv-SE" sz="500" dirty="0" smtClean="0">
              <a:sym typeface="Wingdings" panose="05000000000000000000" pitchFamily="2" charset="2"/>
            </a:endParaRPr>
          </a:p>
          <a:p>
            <a:pPr>
              <a:buFont typeface="Wingdings" panose="05000000000000000000" pitchFamily="2" charset="2"/>
              <a:buChar char="Ø"/>
            </a:pPr>
            <a:r>
              <a:rPr lang="sv-SE" sz="1600" b="1" dirty="0">
                <a:sym typeface="Wingdings" panose="05000000000000000000" pitchFamily="2" charset="2"/>
              </a:rPr>
              <a:t>S</a:t>
            </a:r>
            <a:r>
              <a:rPr lang="sv-SE" sz="1600" b="1" dirty="0" smtClean="0">
                <a:sym typeface="Wingdings" panose="05000000000000000000" pitchFamily="2" charset="2"/>
              </a:rPr>
              <a:t>urface </a:t>
            </a:r>
            <a:r>
              <a:rPr lang="sv-SE" sz="1600" b="1" dirty="0" err="1" smtClean="0">
                <a:sym typeface="Wingdings" panose="05000000000000000000" pitchFamily="2" charset="2"/>
              </a:rPr>
              <a:t>roughness</a:t>
            </a:r>
            <a:r>
              <a:rPr lang="sv-SE" sz="1600" b="1" dirty="0" smtClean="0">
                <a:sym typeface="Wingdings" panose="05000000000000000000" pitchFamily="2" charset="2"/>
              </a:rPr>
              <a:t>  ~ </a:t>
            </a:r>
            <a:r>
              <a:rPr lang="sv-SE" sz="1600" b="1" dirty="0" err="1" smtClean="0">
                <a:sym typeface="Wingdings" panose="05000000000000000000" pitchFamily="2" charset="2"/>
              </a:rPr>
              <a:t>of</a:t>
            </a:r>
            <a:r>
              <a:rPr lang="sv-SE" sz="1600" b="1" dirty="0" smtClean="0">
                <a:sym typeface="Wingdings" panose="05000000000000000000" pitchFamily="2" charset="2"/>
              </a:rPr>
              <a:t> </a:t>
            </a:r>
            <a:r>
              <a:rPr lang="sv-SE" sz="1600" b="1" dirty="0" err="1" smtClean="0">
                <a:sym typeface="Wingdings" panose="05000000000000000000" pitchFamily="2" charset="2"/>
              </a:rPr>
              <a:t>few</a:t>
            </a:r>
            <a:r>
              <a:rPr lang="sv-SE" sz="1600" b="1" dirty="0" smtClean="0">
                <a:sym typeface="Wingdings" panose="05000000000000000000" pitchFamily="2" charset="2"/>
              </a:rPr>
              <a:t> </a:t>
            </a:r>
            <a:r>
              <a:rPr lang="sv-SE" sz="1600" b="1" dirty="0" err="1" smtClean="0">
                <a:sym typeface="Wingdings" panose="05000000000000000000" pitchFamily="2" charset="2"/>
              </a:rPr>
              <a:t>nm</a:t>
            </a:r>
            <a:r>
              <a:rPr lang="sv-SE" sz="1600" b="1" dirty="0" smtClean="0">
                <a:sym typeface="Wingdings" panose="05000000000000000000" pitchFamily="2" charset="2"/>
              </a:rPr>
              <a:t> </a:t>
            </a:r>
            <a:r>
              <a:rPr lang="sv-SE" sz="1600" b="1" dirty="0" err="1" smtClean="0">
                <a:sym typeface="Wingdings" panose="05000000000000000000" pitchFamily="2" charset="2"/>
              </a:rPr>
              <a:t>suffices</a:t>
            </a:r>
            <a:r>
              <a:rPr lang="sv-SE" sz="1600" b="1" dirty="0" smtClean="0">
                <a:sym typeface="Wingdings" panose="05000000000000000000" pitchFamily="2" charset="2"/>
              </a:rPr>
              <a:t> to switch the dominant </a:t>
            </a:r>
            <a:r>
              <a:rPr lang="sv-SE" sz="1600" b="1" dirty="0" err="1" smtClean="0">
                <a:sym typeface="Wingdings" panose="05000000000000000000" pitchFamily="2" charset="2"/>
              </a:rPr>
              <a:t>contact</a:t>
            </a:r>
            <a:r>
              <a:rPr lang="sv-SE" sz="1600" b="1" dirty="0" smtClean="0">
                <a:sym typeface="Wingdings" panose="05000000000000000000" pitchFamily="2" charset="2"/>
              </a:rPr>
              <a:t> force from metallic bonding to van </a:t>
            </a:r>
            <a:r>
              <a:rPr lang="sv-SE" sz="1600" b="1" dirty="0" err="1" smtClean="0">
                <a:sym typeface="Wingdings" panose="05000000000000000000" pitchFamily="2" charset="2"/>
              </a:rPr>
              <a:t>der</a:t>
            </a:r>
            <a:r>
              <a:rPr lang="sv-SE" sz="1600" b="1" dirty="0" smtClean="0">
                <a:sym typeface="Wingdings" panose="05000000000000000000" pitchFamily="2" charset="2"/>
              </a:rPr>
              <a:t> Waals </a:t>
            </a:r>
            <a:r>
              <a:rPr lang="sv-SE" sz="1600" b="1" dirty="0" err="1" smtClean="0">
                <a:sym typeface="Wingdings" panose="05000000000000000000" pitchFamily="2" charset="2"/>
              </a:rPr>
              <a:t>attraction</a:t>
            </a:r>
            <a:r>
              <a:rPr lang="sv-SE" sz="1600" b="1" dirty="0">
                <a:sym typeface="Wingdings" panose="05000000000000000000" pitchFamily="2" charset="2"/>
              </a:rPr>
              <a:t> </a:t>
            </a:r>
            <a:r>
              <a:rPr lang="sv-SE" sz="1600" b="1" dirty="0" smtClean="0">
                <a:sym typeface="Wingdings" panose="05000000000000000000" pitchFamily="2" charset="2"/>
              </a:rPr>
              <a:t> </a:t>
            </a:r>
            <a:r>
              <a:rPr lang="sv-SE" sz="1600" dirty="0" err="1" smtClean="0">
                <a:solidFill>
                  <a:srgbClr val="FF0000"/>
                </a:solidFill>
                <a:sym typeface="Wingdings" panose="05000000000000000000" pitchFamily="2" charset="2"/>
              </a:rPr>
              <a:t>equivalent</a:t>
            </a:r>
            <a:r>
              <a:rPr lang="sv-SE" sz="1600" dirty="0" smtClean="0">
                <a:solidFill>
                  <a:srgbClr val="FF0000"/>
                </a:solidFill>
                <a:sym typeface="Wingdings" panose="05000000000000000000" pitchFamily="2" charset="2"/>
              </a:rPr>
              <a:t> to </a:t>
            </a:r>
            <a:r>
              <a:rPr lang="sv-SE" sz="1600" dirty="0" err="1" smtClean="0">
                <a:solidFill>
                  <a:srgbClr val="FF0000"/>
                </a:solidFill>
                <a:sym typeface="Wingdings" panose="05000000000000000000" pitchFamily="2" charset="2"/>
              </a:rPr>
              <a:t>dramatic</a:t>
            </a:r>
            <a:r>
              <a:rPr lang="sv-SE" sz="1600" dirty="0" smtClean="0">
                <a:solidFill>
                  <a:srgbClr val="FF0000"/>
                </a:solidFill>
                <a:sym typeface="Wingdings" panose="05000000000000000000" pitchFamily="2" charset="2"/>
              </a:rPr>
              <a:t> </a:t>
            </a:r>
            <a:r>
              <a:rPr lang="sv-SE" sz="1600" dirty="0" err="1">
                <a:solidFill>
                  <a:srgbClr val="FF0000"/>
                </a:solidFill>
                <a:sym typeface="Wingdings" panose="05000000000000000000" pitchFamily="2" charset="2"/>
              </a:rPr>
              <a:t>decrease</a:t>
            </a:r>
            <a:r>
              <a:rPr lang="sv-SE" sz="1600" dirty="0">
                <a:solidFill>
                  <a:srgbClr val="FF0000"/>
                </a:solidFill>
                <a:sym typeface="Wingdings" panose="05000000000000000000" pitchFamily="2" charset="2"/>
              </a:rPr>
              <a:t> </a:t>
            </a:r>
            <a:r>
              <a:rPr lang="sv-SE" sz="1600" dirty="0" err="1">
                <a:solidFill>
                  <a:srgbClr val="FF0000"/>
                </a:solidFill>
                <a:sym typeface="Wingdings" panose="05000000000000000000" pitchFamily="2" charset="2"/>
              </a:rPr>
              <a:t>of</a:t>
            </a:r>
            <a:r>
              <a:rPr lang="sv-SE" sz="1600" dirty="0">
                <a:solidFill>
                  <a:srgbClr val="FF0000"/>
                </a:solidFill>
                <a:sym typeface="Wingdings" panose="05000000000000000000" pitchFamily="2" charset="2"/>
              </a:rPr>
              <a:t> </a:t>
            </a:r>
            <a:r>
              <a:rPr lang="sv-SE" sz="1600" dirty="0" err="1" smtClean="0">
                <a:solidFill>
                  <a:srgbClr val="FF0000"/>
                </a:solidFill>
                <a:sym typeface="Wingdings" panose="05000000000000000000" pitchFamily="2" charset="2"/>
              </a:rPr>
              <a:t>surface</a:t>
            </a:r>
            <a:r>
              <a:rPr lang="sv-SE" sz="1600" dirty="0" smtClean="0">
                <a:solidFill>
                  <a:srgbClr val="FF0000"/>
                </a:solidFill>
                <a:sym typeface="Wingdings" panose="05000000000000000000" pitchFamily="2" charset="2"/>
              </a:rPr>
              <a:t> </a:t>
            </a:r>
            <a:r>
              <a:rPr lang="sv-SE" sz="1600" dirty="0" err="1" smtClean="0">
                <a:solidFill>
                  <a:srgbClr val="FF0000"/>
                </a:solidFill>
                <a:sym typeface="Wingdings" panose="05000000000000000000" pitchFamily="2" charset="2"/>
              </a:rPr>
              <a:t>energy</a:t>
            </a:r>
            <a:endParaRPr lang="sv-SE" sz="1600" dirty="0" smtClean="0">
              <a:solidFill>
                <a:srgbClr val="FF0000"/>
              </a:solidFill>
              <a:sym typeface="Wingdings" panose="05000000000000000000" pitchFamily="2" charset="2"/>
            </a:endParaRPr>
          </a:p>
          <a:p>
            <a:pPr>
              <a:buFont typeface="Wingdings" panose="05000000000000000000" pitchFamily="2" charset="2"/>
              <a:buChar char="Ø"/>
            </a:pPr>
            <a:endParaRPr lang="sv-SE" sz="1600" dirty="0" smtClean="0">
              <a:solidFill>
                <a:srgbClr val="FF0000"/>
              </a:solidFill>
              <a:sym typeface="Wingdings" panose="05000000000000000000" pitchFamily="2" charset="2"/>
            </a:endParaRPr>
          </a:p>
          <a:p>
            <a:pPr>
              <a:buFont typeface="Wingdings" panose="05000000000000000000" pitchFamily="2" charset="2"/>
              <a:buChar char="Ø"/>
            </a:pPr>
            <a:endParaRPr lang="en-US" sz="500" dirty="0">
              <a:solidFill>
                <a:srgbClr val="FF0000"/>
              </a:solidFill>
              <a:sym typeface="Wingdings" panose="05000000000000000000" pitchFamily="2" charset="2"/>
            </a:endParaRPr>
          </a:p>
          <a:p>
            <a:pPr>
              <a:spcBef>
                <a:spcPts val="0"/>
              </a:spcBef>
              <a:buFont typeface="Wingdings" panose="05000000000000000000" pitchFamily="2" charset="2"/>
              <a:buChar char="Ø"/>
            </a:pPr>
            <a:r>
              <a:rPr lang="en-US" sz="1600" dirty="0" smtClean="0">
                <a:sym typeface="Wingdings" panose="05000000000000000000" pitchFamily="2" charset="2"/>
              </a:rPr>
              <a:t>Measurements have quantified the effect of the dust deposition technique, beryllium coating thickness, atmospheric contaminants, thin oxide layers, surface roughness and prolonged heat treatment on W-on-W adhesion.</a:t>
            </a:r>
          </a:p>
          <a:p>
            <a:pPr marL="0" indent="0">
              <a:spcBef>
                <a:spcPts val="0"/>
              </a:spcBef>
              <a:buNone/>
            </a:pPr>
            <a:r>
              <a:rPr lang="en-US" sz="1600" dirty="0">
                <a:sym typeface="Wingdings" panose="05000000000000000000" pitchFamily="2" charset="2"/>
              </a:rPr>
              <a:t> </a:t>
            </a:r>
            <a:r>
              <a:rPr lang="en-US" sz="1600" dirty="0" smtClean="0">
                <a:sym typeface="Wingdings" panose="05000000000000000000" pitchFamily="2" charset="2"/>
              </a:rPr>
              <a:t>     </a:t>
            </a:r>
            <a:r>
              <a:rPr lang="en-US" sz="1600" dirty="0" smtClean="0">
                <a:sym typeface="Wingdings" panose="05000000000000000000" pitchFamily="2" charset="2"/>
              </a:rPr>
              <a:t> </a:t>
            </a:r>
            <a:r>
              <a:rPr lang="it-IT" sz="1600" dirty="0" smtClean="0">
                <a:solidFill>
                  <a:srgbClr val="00B050"/>
                </a:solidFill>
              </a:rPr>
              <a:t>Riva </a:t>
            </a:r>
            <a:r>
              <a:rPr lang="it-IT" sz="1600" i="1" dirty="0">
                <a:solidFill>
                  <a:srgbClr val="00B050"/>
                </a:solidFill>
              </a:rPr>
              <a:t>et al</a:t>
            </a:r>
            <a:r>
              <a:rPr lang="it-IT" sz="1600" dirty="0">
                <a:solidFill>
                  <a:srgbClr val="00B050"/>
                </a:solidFill>
              </a:rPr>
              <a:t>, </a:t>
            </a:r>
            <a:r>
              <a:rPr lang="sv-SE" sz="1600" dirty="0">
                <a:solidFill>
                  <a:srgbClr val="00B050"/>
                </a:solidFill>
              </a:rPr>
              <a:t>NME </a:t>
            </a:r>
            <a:r>
              <a:rPr lang="sv-SE" sz="1600" b="1" dirty="0">
                <a:solidFill>
                  <a:srgbClr val="00B050"/>
                </a:solidFill>
              </a:rPr>
              <a:t>12 </a:t>
            </a:r>
            <a:r>
              <a:rPr lang="sv-SE" sz="1600" dirty="0">
                <a:solidFill>
                  <a:srgbClr val="00B050"/>
                </a:solidFill>
              </a:rPr>
              <a:t>593 (</a:t>
            </a:r>
            <a:r>
              <a:rPr lang="sv-SE" sz="1600" dirty="0" smtClean="0">
                <a:solidFill>
                  <a:srgbClr val="00B050"/>
                </a:solidFill>
              </a:rPr>
              <a:t>2017); </a:t>
            </a:r>
            <a:r>
              <a:rPr lang="en-US" sz="1600" dirty="0" err="1">
                <a:solidFill>
                  <a:srgbClr val="00B050"/>
                </a:solidFill>
                <a:sym typeface="Wingdings" panose="05000000000000000000" pitchFamily="2" charset="2"/>
              </a:rPr>
              <a:t>Peillon</a:t>
            </a:r>
            <a:r>
              <a:rPr lang="en-US" sz="1600" dirty="0">
                <a:solidFill>
                  <a:srgbClr val="00B050"/>
                </a:solidFill>
                <a:sym typeface="Wingdings" panose="05000000000000000000" pitchFamily="2" charset="2"/>
              </a:rPr>
              <a:t> </a:t>
            </a:r>
            <a:r>
              <a:rPr lang="en-US" sz="1600" i="1" dirty="0">
                <a:solidFill>
                  <a:srgbClr val="00B050"/>
                </a:solidFill>
                <a:sym typeface="Wingdings" panose="05000000000000000000" pitchFamily="2" charset="2"/>
              </a:rPr>
              <a:t>et al, J. </a:t>
            </a:r>
            <a:r>
              <a:rPr lang="en-US" sz="1600" i="1" dirty="0" err="1">
                <a:solidFill>
                  <a:srgbClr val="00B050"/>
                </a:solidFill>
                <a:sym typeface="Wingdings" panose="05000000000000000000" pitchFamily="2" charset="2"/>
              </a:rPr>
              <a:t>Electrostat</a:t>
            </a:r>
            <a:r>
              <a:rPr lang="en-US" sz="1600" i="1" dirty="0">
                <a:solidFill>
                  <a:srgbClr val="00B050"/>
                </a:solidFill>
                <a:sym typeface="Wingdings" panose="05000000000000000000" pitchFamily="2" charset="2"/>
              </a:rPr>
              <a:t>. </a:t>
            </a:r>
            <a:r>
              <a:rPr lang="en-US" sz="1600" b="1" dirty="0">
                <a:solidFill>
                  <a:srgbClr val="00B050"/>
                </a:solidFill>
                <a:sym typeface="Wingdings" panose="05000000000000000000" pitchFamily="2" charset="2"/>
              </a:rPr>
              <a:t>88</a:t>
            </a:r>
            <a:r>
              <a:rPr lang="en-US" sz="1600" dirty="0">
                <a:solidFill>
                  <a:srgbClr val="00B050"/>
                </a:solidFill>
                <a:sym typeface="Wingdings" panose="05000000000000000000" pitchFamily="2" charset="2"/>
              </a:rPr>
              <a:t>, 111 (2017</a:t>
            </a:r>
            <a:r>
              <a:rPr lang="en-US" sz="1600" dirty="0" smtClean="0">
                <a:solidFill>
                  <a:srgbClr val="00B050"/>
                </a:solidFill>
                <a:sym typeface="Wingdings" panose="05000000000000000000" pitchFamily="2" charset="2"/>
              </a:rPr>
              <a:t>)</a:t>
            </a:r>
            <a:endParaRPr lang="sv-SE" sz="1600" dirty="0" smtClean="0">
              <a:solidFill>
                <a:srgbClr val="00B050"/>
              </a:solidFill>
            </a:endParaRPr>
          </a:p>
          <a:p>
            <a:pPr marL="0" indent="0">
              <a:spcBef>
                <a:spcPts val="0"/>
              </a:spcBef>
              <a:buNone/>
            </a:pPr>
            <a:r>
              <a:rPr lang="en-US" sz="1600" dirty="0" smtClean="0">
                <a:solidFill>
                  <a:srgbClr val="00B050"/>
                </a:solidFill>
                <a:sym typeface="Wingdings" panose="05000000000000000000" pitchFamily="2" charset="2"/>
              </a:rPr>
              <a:t>       Tolias </a:t>
            </a:r>
            <a:r>
              <a:rPr lang="en-US" sz="1600" i="1" dirty="0" smtClean="0">
                <a:solidFill>
                  <a:srgbClr val="00B050"/>
                </a:solidFill>
                <a:sym typeface="Wingdings" panose="05000000000000000000" pitchFamily="2" charset="2"/>
              </a:rPr>
              <a:t>et al, </a:t>
            </a:r>
            <a:r>
              <a:rPr lang="en-US" sz="1600" dirty="0" smtClean="0">
                <a:solidFill>
                  <a:srgbClr val="00B050"/>
                </a:solidFill>
                <a:sym typeface="Wingdings" panose="05000000000000000000" pitchFamily="2" charset="2"/>
              </a:rPr>
              <a:t>NME </a:t>
            </a:r>
            <a:r>
              <a:rPr lang="en-US" sz="1600" b="1" dirty="0" smtClean="0">
                <a:solidFill>
                  <a:srgbClr val="00B050"/>
                </a:solidFill>
                <a:sym typeface="Wingdings" panose="05000000000000000000" pitchFamily="2" charset="2"/>
              </a:rPr>
              <a:t>15</a:t>
            </a:r>
            <a:r>
              <a:rPr lang="en-US" sz="1600" dirty="0" smtClean="0">
                <a:solidFill>
                  <a:srgbClr val="00B050"/>
                </a:solidFill>
                <a:sym typeface="Wingdings" panose="05000000000000000000" pitchFamily="2" charset="2"/>
              </a:rPr>
              <a:t>, 55 (2018); Tolias </a:t>
            </a:r>
            <a:r>
              <a:rPr lang="en-US" sz="1600" i="1" dirty="0" smtClean="0">
                <a:solidFill>
                  <a:srgbClr val="00B050"/>
                </a:solidFill>
                <a:sym typeface="Wingdings" panose="05000000000000000000" pitchFamily="2" charset="2"/>
              </a:rPr>
              <a:t>et al, </a:t>
            </a:r>
            <a:r>
              <a:rPr lang="en-US" sz="1600" dirty="0" smtClean="0">
                <a:solidFill>
                  <a:srgbClr val="00B050"/>
                </a:solidFill>
                <a:sym typeface="Wingdings" panose="05000000000000000000" pitchFamily="2" charset="2"/>
              </a:rPr>
              <a:t>NME </a:t>
            </a:r>
            <a:r>
              <a:rPr lang="en-US" sz="1600" b="1" dirty="0" smtClean="0">
                <a:solidFill>
                  <a:srgbClr val="00B050"/>
                </a:solidFill>
                <a:sym typeface="Wingdings" panose="05000000000000000000" pitchFamily="2" charset="2"/>
              </a:rPr>
              <a:t>18</a:t>
            </a:r>
            <a:r>
              <a:rPr lang="en-US" sz="1600" dirty="0" smtClean="0">
                <a:solidFill>
                  <a:srgbClr val="00B050"/>
                </a:solidFill>
                <a:sym typeface="Wingdings" panose="05000000000000000000" pitchFamily="2" charset="2"/>
              </a:rPr>
              <a:t>, 18 (2019); </a:t>
            </a:r>
          </a:p>
          <a:p>
            <a:pPr marL="0" indent="0">
              <a:spcBef>
                <a:spcPts val="0"/>
              </a:spcBef>
              <a:buNone/>
            </a:pPr>
            <a:r>
              <a:rPr lang="en-US" sz="1600" dirty="0" smtClean="0">
                <a:solidFill>
                  <a:srgbClr val="00B050"/>
                </a:solidFill>
                <a:sym typeface="Wingdings" panose="05000000000000000000" pitchFamily="2" charset="2"/>
              </a:rPr>
              <a:t>       </a:t>
            </a:r>
            <a:r>
              <a:rPr lang="en-US" sz="1600" dirty="0" err="1" smtClean="0">
                <a:solidFill>
                  <a:srgbClr val="00B050"/>
                </a:solidFill>
                <a:sym typeface="Wingdings" panose="05000000000000000000" pitchFamily="2" charset="2"/>
              </a:rPr>
              <a:t>Peillon</a:t>
            </a:r>
            <a:r>
              <a:rPr lang="en-US" sz="1600" dirty="0" smtClean="0">
                <a:solidFill>
                  <a:srgbClr val="00B050"/>
                </a:solidFill>
                <a:sym typeface="Wingdings" panose="05000000000000000000" pitchFamily="2" charset="2"/>
              </a:rPr>
              <a:t> </a:t>
            </a:r>
            <a:r>
              <a:rPr lang="en-US" sz="1600" i="1" dirty="0" smtClean="0">
                <a:solidFill>
                  <a:srgbClr val="00B050"/>
                </a:solidFill>
                <a:sym typeface="Wingdings" panose="05000000000000000000" pitchFamily="2" charset="2"/>
              </a:rPr>
              <a:t>et al.,</a:t>
            </a:r>
            <a:r>
              <a:rPr lang="it-IT" sz="1600" i="1" dirty="0">
                <a:solidFill>
                  <a:srgbClr val="00B050"/>
                </a:solidFill>
              </a:rPr>
              <a:t> J. </a:t>
            </a:r>
            <a:r>
              <a:rPr lang="it-IT" sz="1600" i="1" dirty="0" smtClean="0">
                <a:solidFill>
                  <a:srgbClr val="00B050"/>
                </a:solidFill>
              </a:rPr>
              <a:t>Aer.Sci</a:t>
            </a:r>
            <a:r>
              <a:rPr lang="it-IT" sz="1600" i="1" dirty="0">
                <a:solidFill>
                  <a:srgbClr val="00B050"/>
                </a:solidFill>
              </a:rPr>
              <a:t>.</a:t>
            </a:r>
            <a:r>
              <a:rPr lang="sv-SE" sz="1600" i="1" dirty="0">
                <a:solidFill>
                  <a:srgbClr val="00B050"/>
                </a:solidFill>
              </a:rPr>
              <a:t> </a:t>
            </a:r>
            <a:r>
              <a:rPr lang="sv-SE" sz="1600" b="1" dirty="0" smtClean="0">
                <a:solidFill>
                  <a:srgbClr val="00B050"/>
                </a:solidFill>
              </a:rPr>
              <a:t>137</a:t>
            </a:r>
            <a:r>
              <a:rPr lang="sv-SE" sz="1600" dirty="0">
                <a:solidFill>
                  <a:srgbClr val="00B050"/>
                </a:solidFill>
              </a:rPr>
              <a:t> </a:t>
            </a:r>
            <a:r>
              <a:rPr lang="sv-SE" sz="1600" dirty="0" smtClean="0">
                <a:solidFill>
                  <a:srgbClr val="00B050"/>
                </a:solidFill>
              </a:rPr>
              <a:t>(2019); Tolias </a:t>
            </a:r>
            <a:r>
              <a:rPr lang="sv-SE" sz="1600" i="1" dirty="0" smtClean="0">
                <a:solidFill>
                  <a:srgbClr val="00B050"/>
                </a:solidFill>
              </a:rPr>
              <a:t>et al., </a:t>
            </a:r>
            <a:r>
              <a:rPr lang="sv-SE" sz="1600" dirty="0" smtClean="0">
                <a:solidFill>
                  <a:srgbClr val="00B050"/>
                </a:solidFill>
              </a:rPr>
              <a:t>NME </a:t>
            </a:r>
            <a:r>
              <a:rPr lang="sv-SE" sz="1600" b="1" dirty="0" smtClean="0">
                <a:solidFill>
                  <a:srgbClr val="00B050"/>
                </a:solidFill>
              </a:rPr>
              <a:t>24</a:t>
            </a:r>
            <a:r>
              <a:rPr lang="sv-SE" sz="1600" dirty="0" smtClean="0">
                <a:solidFill>
                  <a:srgbClr val="00B050"/>
                </a:solidFill>
              </a:rPr>
              <a:t>, 100765 (2020)</a:t>
            </a:r>
          </a:p>
          <a:p>
            <a:pPr marL="0" indent="0">
              <a:spcBef>
                <a:spcPts val="0"/>
              </a:spcBef>
              <a:buNone/>
            </a:pPr>
            <a:endParaRPr lang="sv-SE" sz="1600" i="1" dirty="0">
              <a:solidFill>
                <a:srgbClr val="00B050"/>
              </a:solidFill>
              <a:sym typeface="Wingdings" panose="05000000000000000000" pitchFamily="2" charset="2"/>
            </a:endParaRPr>
          </a:p>
          <a:p>
            <a:pPr>
              <a:spcBef>
                <a:spcPts val="0"/>
              </a:spcBef>
              <a:buFont typeface="Wingdings" panose="05000000000000000000" pitchFamily="2" charset="2"/>
              <a:buChar char="Ø"/>
            </a:pPr>
            <a:r>
              <a:rPr lang="sv-SE" sz="1600" dirty="0" smtClean="0">
                <a:sym typeface="Wingdings" panose="05000000000000000000" pitchFamily="2" charset="2"/>
              </a:rPr>
              <a:t>Adhesive force distributions </a:t>
            </a:r>
            <a:r>
              <a:rPr lang="sv-SE" sz="1600" dirty="0" err="1" smtClean="0">
                <a:sym typeface="Wingdings" panose="05000000000000000000" pitchFamily="2" charset="2"/>
              </a:rPr>
              <a:t>are</a:t>
            </a:r>
            <a:r>
              <a:rPr lang="sv-SE" sz="1600" dirty="0" smtClean="0">
                <a:sym typeface="Wingdings" panose="05000000000000000000" pitchFamily="2" charset="2"/>
              </a:rPr>
              <a:t> </a:t>
            </a:r>
            <a:r>
              <a:rPr lang="sv-SE" sz="1600" dirty="0" err="1" smtClean="0">
                <a:sym typeface="Wingdings" panose="05000000000000000000" pitchFamily="2" charset="2"/>
              </a:rPr>
              <a:t>also</a:t>
            </a:r>
            <a:r>
              <a:rPr lang="sv-SE" sz="1600" dirty="0" smtClean="0">
                <a:sym typeface="Wingdings" panose="05000000000000000000" pitchFamily="2" charset="2"/>
              </a:rPr>
              <a:t> </a:t>
            </a:r>
            <a:r>
              <a:rPr lang="sv-SE" sz="1600" dirty="0" err="1" smtClean="0">
                <a:sym typeface="Wingdings" panose="05000000000000000000" pitchFamily="2" charset="2"/>
              </a:rPr>
              <a:t>available</a:t>
            </a:r>
            <a:r>
              <a:rPr lang="sv-SE" sz="1600" dirty="0" smtClean="0">
                <a:sym typeface="Wingdings" panose="05000000000000000000" pitchFamily="2" charset="2"/>
              </a:rPr>
              <a:t> </a:t>
            </a:r>
            <a:r>
              <a:rPr lang="sv-SE" sz="1600" dirty="0" err="1" smtClean="0">
                <a:sym typeface="Wingdings" panose="05000000000000000000" pitchFamily="2" charset="2"/>
              </a:rPr>
              <a:t>beyond</a:t>
            </a:r>
            <a:r>
              <a:rPr lang="sv-SE" sz="1600" dirty="0" smtClean="0">
                <a:sym typeface="Wingdings" panose="05000000000000000000" pitchFamily="2" charset="2"/>
              </a:rPr>
              <a:t> the </a:t>
            </a:r>
            <a:r>
              <a:rPr lang="sv-SE" sz="1600" dirty="0" err="1" smtClean="0">
                <a:sym typeface="Wingdings" panose="05000000000000000000" pitchFamily="2" charset="2"/>
              </a:rPr>
              <a:t>mean</a:t>
            </a:r>
            <a:r>
              <a:rPr lang="sv-SE" sz="1600" dirty="0" smtClean="0">
                <a:sym typeface="Wingdings" panose="05000000000000000000" pitchFamily="2" charset="2"/>
              </a:rPr>
              <a:t> </a:t>
            </a:r>
            <a:r>
              <a:rPr lang="sv-SE" sz="1600" dirty="0" err="1" smtClean="0">
                <a:sym typeface="Wingdings" panose="05000000000000000000" pitchFamily="2" charset="2"/>
              </a:rPr>
              <a:t>value</a:t>
            </a:r>
            <a:r>
              <a:rPr lang="sv-SE" sz="1600" dirty="0" smtClean="0">
                <a:sym typeface="Wingdings" panose="05000000000000000000" pitchFamily="2" charset="2"/>
              </a:rPr>
              <a:t> </a:t>
            </a:r>
            <a:r>
              <a:rPr lang="sv-SE" sz="1600" dirty="0" err="1" smtClean="0">
                <a:sym typeface="Wingdings" panose="05000000000000000000" pitchFamily="2" charset="2"/>
              </a:rPr>
              <a:t>character</a:t>
            </a:r>
            <a:r>
              <a:rPr lang="sv-SE" sz="1600" dirty="0" smtClean="0">
                <a:sym typeface="Wingdings" panose="05000000000000000000" pitchFamily="2" charset="2"/>
              </a:rPr>
              <a:t> </a:t>
            </a:r>
            <a:r>
              <a:rPr lang="sv-SE" sz="1600" dirty="0" err="1" smtClean="0">
                <a:sym typeface="Wingdings" panose="05000000000000000000" pitchFamily="2" charset="2"/>
              </a:rPr>
              <a:t>of</a:t>
            </a:r>
            <a:r>
              <a:rPr lang="sv-SE" sz="1600" dirty="0" smtClean="0">
                <a:sym typeface="Wingdings" panose="05000000000000000000" pitchFamily="2" charset="2"/>
              </a:rPr>
              <a:t> the pull-off force </a:t>
            </a:r>
            <a:r>
              <a:rPr lang="en-US" sz="1600" dirty="0" smtClean="0">
                <a:solidFill>
                  <a:srgbClr val="00B050"/>
                </a:solidFill>
                <a:sym typeface="Wingdings" panose="05000000000000000000" pitchFamily="2" charset="2"/>
              </a:rPr>
              <a:t>[Tolias </a:t>
            </a:r>
            <a:r>
              <a:rPr lang="en-US" sz="1600" i="1" dirty="0">
                <a:solidFill>
                  <a:srgbClr val="00B050"/>
                </a:solidFill>
                <a:sym typeface="Wingdings" panose="05000000000000000000" pitchFamily="2" charset="2"/>
              </a:rPr>
              <a:t>et al, </a:t>
            </a:r>
            <a:r>
              <a:rPr lang="en-US" sz="1600" dirty="0">
                <a:solidFill>
                  <a:srgbClr val="00B050"/>
                </a:solidFill>
                <a:sym typeface="Wingdings" panose="05000000000000000000" pitchFamily="2" charset="2"/>
              </a:rPr>
              <a:t>NME </a:t>
            </a:r>
            <a:r>
              <a:rPr lang="en-US" sz="1600" b="1" dirty="0">
                <a:solidFill>
                  <a:srgbClr val="00B050"/>
                </a:solidFill>
                <a:sym typeface="Wingdings" panose="05000000000000000000" pitchFamily="2" charset="2"/>
              </a:rPr>
              <a:t>15</a:t>
            </a:r>
            <a:r>
              <a:rPr lang="en-US" sz="1600" dirty="0">
                <a:solidFill>
                  <a:srgbClr val="00B050"/>
                </a:solidFill>
                <a:sym typeface="Wingdings" panose="05000000000000000000" pitchFamily="2" charset="2"/>
              </a:rPr>
              <a:t>, 55 (2018</a:t>
            </a:r>
            <a:r>
              <a:rPr lang="en-US" sz="1600" dirty="0" smtClean="0">
                <a:solidFill>
                  <a:srgbClr val="00B050"/>
                </a:solidFill>
                <a:sym typeface="Wingdings" panose="05000000000000000000" pitchFamily="2" charset="2"/>
              </a:rPr>
              <a:t>)]. </a:t>
            </a:r>
            <a:r>
              <a:rPr lang="en-US" sz="1600" dirty="0" smtClean="0">
                <a:sym typeface="Wingdings" panose="05000000000000000000" pitchFamily="2" charset="2"/>
              </a:rPr>
              <a:t>The added probabilistic component is due to the omnipresent </a:t>
            </a:r>
            <a:r>
              <a:rPr lang="en-US" sz="1600" dirty="0" err="1" smtClean="0">
                <a:sym typeface="Wingdings" panose="05000000000000000000" pitchFamily="2" charset="2"/>
              </a:rPr>
              <a:t>nano</a:t>
            </a:r>
            <a:r>
              <a:rPr lang="en-US" sz="1600" dirty="0" smtClean="0">
                <a:sym typeface="Wingdings" panose="05000000000000000000" pitchFamily="2" charset="2"/>
              </a:rPr>
              <a:t>-roughness statistical variations.</a:t>
            </a:r>
            <a:r>
              <a:rPr lang="en-US" sz="1600" dirty="0" smtClean="0">
                <a:solidFill>
                  <a:srgbClr val="00B050"/>
                </a:solidFill>
                <a:sym typeface="Wingdings" panose="05000000000000000000" pitchFamily="2" charset="2"/>
              </a:rPr>
              <a:t> </a:t>
            </a:r>
            <a:endParaRPr lang="sv-SE" sz="1600" dirty="0" smtClean="0">
              <a:solidFill>
                <a:srgbClr val="00B050"/>
              </a:solidFill>
              <a:sym typeface="Wingdings" panose="05000000000000000000" pitchFamily="2" charset="2"/>
            </a:endParaRPr>
          </a:p>
        </p:txBody>
      </p:sp>
      <mc:AlternateContent xmlns:mc="http://schemas.openxmlformats.org/markup-compatibility/2006">
        <mc:Choice xmlns:a14="http://schemas.microsoft.com/office/drawing/2010/main" Requires="a14">
          <p:sp>
            <p:nvSpPr>
              <p:cNvPr id="6" name="TextBox 5"/>
              <p:cNvSpPr txBox="1"/>
              <p:nvPr/>
            </p:nvSpPr>
            <p:spPr>
              <a:xfrm>
                <a:off x="376366" y="697954"/>
                <a:ext cx="7805526" cy="1077218"/>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latin typeface="+mj-lt"/>
                    <a:cs typeface="Arial" panose="020B0604020202020204" pitchFamily="34" charset="0"/>
                  </a:rPr>
                  <a:t>First measurements of W-on-W adhesion with </a:t>
                </a:r>
                <a:r>
                  <a:rPr lang="en-US" sz="1600" i="1" dirty="0" smtClean="0">
                    <a:latin typeface="+mj-lt"/>
                    <a:cs typeface="Arial" panose="020B0604020202020204" pitchFamily="34" charset="0"/>
                  </a:rPr>
                  <a:t>electrostatic detachment method </a:t>
                </a:r>
                <a:r>
                  <a:rPr lang="en-US" sz="1600" dirty="0" smtClean="0">
                    <a:latin typeface="+mj-lt"/>
                    <a:cs typeface="Arial" panose="020B0604020202020204" pitchFamily="34" charset="0"/>
                  </a:rPr>
                  <a:t>for spherical monodisperse </a:t>
                </a:r>
                <a14:m>
                  <m:oMath xmlns:m="http://schemas.openxmlformats.org/officeDocument/2006/math">
                    <m:r>
                      <a:rPr lang="sv-SE" sz="1600" i="1" smtClean="0">
                        <a:solidFill>
                          <a:srgbClr val="002060"/>
                        </a:solidFill>
                        <a:latin typeface="Cambria Math" panose="02040503050406030204" pitchFamily="18" charset="0"/>
                        <a:sym typeface="Wingdings" panose="05000000000000000000" pitchFamily="2" charset="2"/>
                      </a:rPr>
                      <m:t>𝜇</m:t>
                    </m:r>
                  </m:oMath>
                </a14:m>
                <a:r>
                  <a:rPr lang="sv-SE" sz="1600" dirty="0">
                    <a:latin typeface="+mj-lt"/>
                    <a:cs typeface="Arial" panose="020B0604020202020204" pitchFamily="34" charset="0"/>
                  </a:rPr>
                  <a:t>m</a:t>
                </a:r>
                <a:r>
                  <a:rPr lang="en-US" sz="1600" dirty="0" smtClean="0">
                    <a:latin typeface="+mj-lt"/>
                    <a:cs typeface="Arial" panose="020B0604020202020204" pitchFamily="34" charset="0"/>
                  </a:rPr>
                  <a:t> W dust (high purity, no porosity, excellent conductivity)  </a:t>
                </a:r>
                <a:r>
                  <a:rPr lang="it-IT" sz="1600" dirty="0" smtClean="0">
                    <a:solidFill>
                      <a:srgbClr val="00B050"/>
                    </a:solidFill>
                    <a:latin typeface="+mj-lt"/>
                    <a:cs typeface="Arial" panose="020B0604020202020204" pitchFamily="34" charset="0"/>
                  </a:rPr>
                  <a:t>Riva </a:t>
                </a:r>
                <a:r>
                  <a:rPr lang="it-IT" sz="1600" i="1" dirty="0" smtClean="0">
                    <a:solidFill>
                      <a:srgbClr val="00B050"/>
                    </a:solidFill>
                    <a:latin typeface="+mj-lt"/>
                    <a:cs typeface="Arial" panose="020B0604020202020204" pitchFamily="34" charset="0"/>
                  </a:rPr>
                  <a:t>et al</a:t>
                </a:r>
                <a:r>
                  <a:rPr lang="it-IT" sz="1600" dirty="0" smtClean="0">
                    <a:solidFill>
                      <a:srgbClr val="00B050"/>
                    </a:solidFill>
                    <a:latin typeface="+mj-lt"/>
                    <a:cs typeface="Arial" panose="020B0604020202020204" pitchFamily="34" charset="0"/>
                  </a:rPr>
                  <a:t>, </a:t>
                </a:r>
                <a:r>
                  <a:rPr lang="sv-SE" sz="1600" i="1" dirty="0" smtClean="0">
                    <a:solidFill>
                      <a:srgbClr val="00B050"/>
                    </a:solidFill>
                    <a:latin typeface="+mj-lt"/>
                    <a:cs typeface="Arial" panose="020B0604020202020204" pitchFamily="34" charset="0"/>
                  </a:rPr>
                  <a:t>NME </a:t>
                </a:r>
                <a:r>
                  <a:rPr lang="sv-SE" sz="1600" b="1" dirty="0" smtClean="0">
                    <a:solidFill>
                      <a:srgbClr val="00B050"/>
                    </a:solidFill>
                    <a:latin typeface="+mj-lt"/>
                    <a:cs typeface="Arial" panose="020B0604020202020204" pitchFamily="34" charset="0"/>
                  </a:rPr>
                  <a:t>12 </a:t>
                </a:r>
                <a:r>
                  <a:rPr lang="sv-SE" sz="1600" dirty="0" smtClean="0">
                    <a:solidFill>
                      <a:srgbClr val="00B050"/>
                    </a:solidFill>
                    <a:latin typeface="+mj-lt"/>
                    <a:cs typeface="Arial" panose="020B0604020202020204" pitchFamily="34" charset="0"/>
                  </a:rPr>
                  <a:t>593 (2017). </a:t>
                </a:r>
                <a:endParaRPr lang="sv-SE" sz="1600" dirty="0" smtClean="0">
                  <a:solidFill>
                    <a:srgbClr val="00B050"/>
                  </a:solidFill>
                  <a:latin typeface="+mj-lt"/>
                  <a:cs typeface="Arial" panose="020B0604020202020204" pitchFamily="34" charset="0"/>
                </a:endParaRPr>
              </a:p>
              <a:p>
                <a:pPr marL="285750" indent="-285750">
                  <a:buFont typeface="Wingdings" panose="05000000000000000000" pitchFamily="2" charset="2"/>
                  <a:buChar char="v"/>
                </a:pPr>
                <a:r>
                  <a:rPr lang="en-US" sz="1600" dirty="0" smtClean="0">
                    <a:latin typeface="+mj-lt"/>
                    <a:cs typeface="Arial" panose="020B0604020202020204" pitchFamily="34" charset="0"/>
                  </a:rPr>
                  <a:t>Similar </a:t>
                </a:r>
                <a:r>
                  <a:rPr lang="en-US" sz="1600" dirty="0" smtClean="0">
                    <a:latin typeface="+mj-lt"/>
                    <a:cs typeface="Arial" panose="020B0604020202020204" pitchFamily="34" charset="0"/>
                  </a:rPr>
                  <a:t>results by other groups with AFM  </a:t>
                </a:r>
                <a:r>
                  <a:rPr lang="it-IT" sz="1600" dirty="0" smtClean="0">
                    <a:solidFill>
                      <a:srgbClr val="00B050"/>
                    </a:solidFill>
                    <a:latin typeface="+mj-lt"/>
                    <a:cs typeface="Arial" panose="020B0604020202020204" pitchFamily="34" charset="0"/>
                  </a:rPr>
                  <a:t>Peillon </a:t>
                </a:r>
                <a:r>
                  <a:rPr lang="it-IT" sz="1600" i="1" dirty="0" smtClean="0">
                    <a:solidFill>
                      <a:srgbClr val="00B050"/>
                    </a:solidFill>
                    <a:latin typeface="+mj-lt"/>
                    <a:cs typeface="Arial" panose="020B0604020202020204" pitchFamily="34" charset="0"/>
                  </a:rPr>
                  <a:t>et al,</a:t>
                </a:r>
                <a:r>
                  <a:rPr lang="it-IT" sz="1600" dirty="0" smtClean="0">
                    <a:solidFill>
                      <a:srgbClr val="00B050"/>
                    </a:solidFill>
                    <a:latin typeface="+mj-lt"/>
                    <a:cs typeface="Arial" panose="020B0604020202020204" pitchFamily="34" charset="0"/>
                  </a:rPr>
                  <a:t> </a:t>
                </a:r>
                <a:r>
                  <a:rPr lang="it-IT" sz="1600" i="1" dirty="0" smtClean="0">
                    <a:solidFill>
                      <a:srgbClr val="00B050"/>
                    </a:solidFill>
                    <a:latin typeface="+mj-lt"/>
                    <a:cs typeface="Arial" panose="020B0604020202020204" pitchFamily="34" charset="0"/>
                  </a:rPr>
                  <a:t>J. Aerosol Sci.</a:t>
                </a:r>
                <a:r>
                  <a:rPr lang="sv-SE" sz="1600" i="1" dirty="0" smtClean="0">
                    <a:solidFill>
                      <a:srgbClr val="00B050"/>
                    </a:solidFill>
                    <a:latin typeface="+mj-lt"/>
                    <a:cs typeface="Arial" panose="020B0604020202020204" pitchFamily="34" charset="0"/>
                  </a:rPr>
                  <a:t> </a:t>
                </a:r>
                <a:r>
                  <a:rPr lang="sv-SE" sz="1600" b="1" dirty="0" smtClean="0">
                    <a:solidFill>
                      <a:srgbClr val="00B050"/>
                    </a:solidFill>
                    <a:latin typeface="+mj-lt"/>
                    <a:cs typeface="Arial" panose="020B0604020202020204" pitchFamily="34" charset="0"/>
                  </a:rPr>
                  <a:t>137</a:t>
                </a:r>
                <a:r>
                  <a:rPr lang="sv-SE" sz="1600" dirty="0" smtClean="0">
                    <a:solidFill>
                      <a:srgbClr val="00B050"/>
                    </a:solidFill>
                    <a:latin typeface="+mj-lt"/>
                    <a:cs typeface="Arial" panose="020B0604020202020204" pitchFamily="34" charset="0"/>
                  </a:rPr>
                  <a:t> (2019).</a:t>
                </a:r>
                <a:endParaRPr lang="en-US" sz="1600" dirty="0">
                  <a:solidFill>
                    <a:srgbClr val="00B050"/>
                  </a:solidFill>
                  <a:latin typeface="+mj-lt"/>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76366" y="697954"/>
                <a:ext cx="7805526" cy="1077218"/>
              </a:xfrm>
              <a:prstGeom prst="rect">
                <a:avLst/>
              </a:prstGeom>
              <a:blipFill>
                <a:blip r:embed="rId2"/>
                <a:stretch>
                  <a:fillRect l="-313" t="-1695" b="-6215"/>
                </a:stretch>
              </a:blipFill>
            </p:spPr>
            <p:txBody>
              <a:bodyPr/>
              <a:lstStyle/>
              <a:p>
                <a:r>
                  <a:rPr lang="sv-SE">
                    <a:noFill/>
                  </a:rPr>
                  <a:t> </a:t>
                </a:r>
              </a:p>
            </p:txBody>
          </p:sp>
        </mc:Fallback>
      </mc:AlternateContent>
      <p:pic>
        <p:nvPicPr>
          <p:cNvPr id="9" name="Picture 8"/>
          <p:cNvPicPr>
            <a:picLocks noChangeAspect="1"/>
          </p:cNvPicPr>
          <p:nvPr/>
        </p:nvPicPr>
        <p:blipFill>
          <a:blip r:embed="rId3"/>
          <a:stretch>
            <a:fillRect/>
          </a:stretch>
        </p:blipFill>
        <p:spPr>
          <a:xfrm>
            <a:off x="8412244" y="153667"/>
            <a:ext cx="3473846" cy="4456830"/>
          </a:xfrm>
          <a:prstGeom prst="rect">
            <a:avLst/>
          </a:prstGeom>
        </p:spPr>
      </p:pic>
      <p:pic>
        <p:nvPicPr>
          <p:cNvPr id="10" name="Picture 9"/>
          <p:cNvPicPr>
            <a:picLocks noChangeAspect="1"/>
          </p:cNvPicPr>
          <p:nvPr/>
        </p:nvPicPr>
        <p:blipFill>
          <a:blip r:embed="rId4"/>
          <a:stretch>
            <a:fillRect/>
          </a:stretch>
        </p:blipFill>
        <p:spPr>
          <a:xfrm>
            <a:off x="8496393" y="4389019"/>
            <a:ext cx="3475817" cy="2332456"/>
          </a:xfrm>
          <a:prstGeom prst="rect">
            <a:avLst/>
          </a:prstGeom>
        </p:spPr>
      </p:pic>
    </p:spTree>
    <p:extLst>
      <p:ext uri="{BB962C8B-B14F-4D97-AF65-F5344CB8AC3E}">
        <p14:creationId xmlns:p14="http://schemas.microsoft.com/office/powerpoint/2010/main" val="1555790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15</a:t>
            </a:fld>
            <a:endParaRPr lang="sv-SE"/>
          </a:p>
        </p:txBody>
      </p:sp>
      <p:sp>
        <p:nvSpPr>
          <p:cNvPr id="3" name="Rectangle 2"/>
          <p:cNvSpPr/>
          <p:nvPr/>
        </p:nvSpPr>
        <p:spPr>
          <a:xfrm>
            <a:off x="438812" y="1657117"/>
            <a:ext cx="11172280" cy="2862322"/>
          </a:xfrm>
          <a:prstGeom prst="rect">
            <a:avLst/>
          </a:prstGeom>
        </p:spPr>
        <p:txBody>
          <a:bodyPr wrap="square">
            <a:spAutoFit/>
          </a:bodyPr>
          <a:lstStyle/>
          <a:p>
            <a:pPr algn="ctr"/>
            <a:r>
              <a:rPr lang="en-US" sz="3600" dirty="0" smtClean="0">
                <a:solidFill>
                  <a:srgbClr val="002060"/>
                </a:solidFill>
                <a:latin typeface="Baskerville Old Face" panose="02020602080505020303" pitchFamily="18" charset="0"/>
              </a:rPr>
              <a:t>Complications in fusion applications:</a:t>
            </a:r>
          </a:p>
          <a:p>
            <a:r>
              <a:rPr lang="en-US" sz="3600" dirty="0" smtClean="0">
                <a:solidFill>
                  <a:srgbClr val="002060"/>
                </a:solidFill>
                <a:latin typeface="Baskerville Old Face" panose="02020602080505020303" pitchFamily="18" charset="0"/>
              </a:rPr>
              <a:t> </a:t>
            </a:r>
          </a:p>
          <a:p>
            <a:pPr marL="742950" indent="-742950">
              <a:buFont typeface="+mj-lt"/>
              <a:buAutoNum type="alphaUcPeriod"/>
            </a:pPr>
            <a:r>
              <a:rPr lang="en-US" sz="3600" dirty="0" smtClean="0">
                <a:solidFill>
                  <a:srgbClr val="002060"/>
                </a:solidFill>
                <a:latin typeface="Baskerville Old Face" panose="02020602080505020303" pitchFamily="18" charset="0"/>
              </a:rPr>
              <a:t>Heating effects</a:t>
            </a:r>
          </a:p>
          <a:p>
            <a:pPr marL="742950" indent="-742950">
              <a:buFont typeface="+mj-lt"/>
              <a:buAutoNum type="alphaUcPeriod"/>
            </a:pPr>
            <a:r>
              <a:rPr lang="en-US" sz="3600" dirty="0" smtClean="0">
                <a:solidFill>
                  <a:schemeClr val="bg1">
                    <a:lumMod val="65000"/>
                  </a:schemeClr>
                </a:solidFill>
                <a:latin typeface="Baskerville Old Face" panose="02020602080505020303" pitchFamily="18" charset="0"/>
              </a:rPr>
              <a:t>Sheath-within-a-sheath </a:t>
            </a:r>
          </a:p>
          <a:p>
            <a:pPr marL="742950" indent="-742950">
              <a:buFont typeface="+mj-lt"/>
              <a:buAutoNum type="alphaUcPeriod"/>
            </a:pPr>
            <a:r>
              <a:rPr lang="en-US" sz="3600" dirty="0" smtClean="0">
                <a:solidFill>
                  <a:schemeClr val="bg1">
                    <a:lumMod val="65000"/>
                  </a:schemeClr>
                </a:solidFill>
                <a:latin typeface="Baskerville Old Face" panose="02020602080505020303" pitchFamily="18" charset="0"/>
              </a:rPr>
              <a:t>Non-</a:t>
            </a:r>
            <a:r>
              <a:rPr lang="en-US" sz="3600" dirty="0" err="1" smtClean="0">
                <a:solidFill>
                  <a:schemeClr val="bg1">
                    <a:lumMod val="65000"/>
                  </a:schemeClr>
                </a:solidFill>
                <a:latin typeface="Baskerville Old Face" panose="02020602080505020303" pitchFamily="18" charset="0"/>
              </a:rPr>
              <a:t>sphericity</a:t>
            </a:r>
            <a:endParaRPr lang="sv-SE" sz="3600" dirty="0">
              <a:solidFill>
                <a:schemeClr val="bg1">
                  <a:lumMod val="65000"/>
                </a:schemeClr>
              </a:solidFill>
              <a:latin typeface="Baskerville Old Face" panose="02020602080505020303" pitchFamily="18" charset="0"/>
            </a:endParaRPr>
          </a:p>
        </p:txBody>
      </p:sp>
    </p:spTree>
    <p:extLst>
      <p:ext uri="{BB962C8B-B14F-4D97-AF65-F5344CB8AC3E}">
        <p14:creationId xmlns:p14="http://schemas.microsoft.com/office/powerpoint/2010/main" val="698115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92E3-E04E-5C88-BBB9-EDD49A346334}"/>
              </a:ext>
            </a:extLst>
          </p:cNvPr>
          <p:cNvSpPr>
            <a:spLocks noGrp="1"/>
          </p:cNvSpPr>
          <p:nvPr>
            <p:ph type="title"/>
          </p:nvPr>
        </p:nvSpPr>
        <p:spPr>
          <a:xfrm>
            <a:off x="633148" y="65888"/>
            <a:ext cx="10515600" cy="554835"/>
          </a:xfrm>
        </p:spPr>
        <p:txBody>
          <a:bodyPr>
            <a:noAutofit/>
          </a:bodyPr>
          <a:lstStyle/>
          <a:p>
            <a:r>
              <a:rPr lang="en-US" sz="3200" dirty="0" smtClean="0">
                <a:solidFill>
                  <a:srgbClr val="002060"/>
                </a:solidFill>
              </a:rPr>
              <a:t>Heating </a:t>
            </a:r>
            <a:r>
              <a:rPr lang="en-US" sz="3200" dirty="0">
                <a:solidFill>
                  <a:srgbClr val="002060"/>
                </a:solidFill>
              </a:rPr>
              <a:t>effects: </a:t>
            </a:r>
            <a:r>
              <a:rPr lang="en-US" sz="3200" dirty="0" smtClean="0">
                <a:solidFill>
                  <a:srgbClr val="002060"/>
                </a:solidFill>
              </a:rPr>
              <a:t>molten </a:t>
            </a:r>
            <a:r>
              <a:rPr lang="en-US" sz="3200" dirty="0" smtClean="0">
                <a:solidFill>
                  <a:srgbClr val="002060"/>
                </a:solidFill>
              </a:rPr>
              <a:t>dust / droplets</a:t>
            </a:r>
            <a:endParaRPr lang="en-US" sz="3200" dirty="0">
              <a:solidFill>
                <a:srgbClr val="0070C0"/>
              </a:solidFill>
            </a:endParaRPr>
          </a:p>
        </p:txBody>
      </p:sp>
      <p:sp>
        <p:nvSpPr>
          <p:cNvPr id="3" name="TextBox 2"/>
          <p:cNvSpPr txBox="1"/>
          <p:nvPr/>
        </p:nvSpPr>
        <p:spPr>
          <a:xfrm>
            <a:off x="221417" y="829407"/>
            <a:ext cx="11490154" cy="5755422"/>
          </a:xfrm>
          <a:prstGeom prst="rect">
            <a:avLst/>
          </a:prstGeom>
          <a:noFill/>
        </p:spPr>
        <p:txBody>
          <a:bodyPr wrap="square" rtlCol="0">
            <a:spAutoFit/>
          </a:bodyPr>
          <a:lstStyle/>
          <a:p>
            <a:pPr marL="342900" indent="-342900" algn="just">
              <a:buFont typeface="Wingdings" panose="05000000000000000000" pitchFamily="2" charset="2"/>
              <a:buChar char="Ø"/>
            </a:pPr>
            <a:r>
              <a:rPr lang="sv-SE" dirty="0" smtClean="0">
                <a:latin typeface="+mj-lt"/>
              </a:rPr>
              <a:t>In </a:t>
            </a:r>
            <a:r>
              <a:rPr lang="sv-SE" dirty="0" err="1" smtClean="0">
                <a:solidFill>
                  <a:srgbClr val="0000FF"/>
                </a:solidFill>
                <a:latin typeface="+mj-lt"/>
              </a:rPr>
              <a:t>isothermal</a:t>
            </a:r>
            <a:r>
              <a:rPr lang="sv-SE" dirty="0" smtClean="0">
                <a:solidFill>
                  <a:srgbClr val="0000FF"/>
                </a:solidFill>
                <a:latin typeface="+mj-lt"/>
              </a:rPr>
              <a:t> </a:t>
            </a:r>
            <a:r>
              <a:rPr lang="sv-SE" dirty="0" err="1">
                <a:solidFill>
                  <a:srgbClr val="0000FF"/>
                </a:solidFill>
                <a:latin typeface="+mj-lt"/>
              </a:rPr>
              <a:t>conditions</a:t>
            </a:r>
            <a:r>
              <a:rPr lang="sv-SE" dirty="0">
                <a:latin typeface="+mj-lt"/>
              </a:rPr>
              <a:t>, </a:t>
            </a:r>
            <a:r>
              <a:rPr lang="sv-SE" dirty="0" err="1">
                <a:latin typeface="+mj-lt"/>
              </a:rPr>
              <a:t>wetting</a:t>
            </a:r>
            <a:r>
              <a:rPr lang="sv-SE" dirty="0">
                <a:latin typeface="+mj-lt"/>
              </a:rPr>
              <a:t> </a:t>
            </a:r>
            <a:r>
              <a:rPr lang="sv-SE" dirty="0" err="1" smtClean="0">
                <a:latin typeface="+mj-lt"/>
              </a:rPr>
              <a:t>dynamics</a:t>
            </a:r>
            <a:r>
              <a:rPr lang="sv-SE" dirty="0">
                <a:latin typeface="+mj-lt"/>
              </a:rPr>
              <a:t> </a:t>
            </a:r>
            <a:r>
              <a:rPr lang="en-US" dirty="0" smtClean="0">
                <a:latin typeface="+mj-lt"/>
              </a:rPr>
              <a:t>result </a:t>
            </a:r>
            <a:r>
              <a:rPr lang="en-US" dirty="0">
                <a:latin typeface="+mj-lt"/>
              </a:rPr>
              <a:t>from the balance between </a:t>
            </a:r>
            <a:r>
              <a:rPr lang="en-US" u="sng" dirty="0">
                <a:latin typeface="+mj-lt"/>
              </a:rPr>
              <a:t>capillary</a:t>
            </a:r>
            <a:r>
              <a:rPr lang="en-US" dirty="0">
                <a:latin typeface="+mj-lt"/>
              </a:rPr>
              <a:t> </a:t>
            </a:r>
            <a:r>
              <a:rPr lang="en-US" dirty="0" smtClean="0">
                <a:latin typeface="+mj-lt"/>
              </a:rPr>
              <a:t>forces, which </a:t>
            </a:r>
            <a:r>
              <a:rPr lang="en-US" i="1" dirty="0">
                <a:latin typeface="+mj-lt"/>
              </a:rPr>
              <a:t>promote liquid spreading towards a small </a:t>
            </a:r>
            <a:r>
              <a:rPr lang="en-US" i="1" dirty="0" smtClean="0">
                <a:latin typeface="+mj-lt"/>
              </a:rPr>
              <a:t>equilibrium contact </a:t>
            </a:r>
            <a:r>
              <a:rPr lang="en-US" i="1" dirty="0">
                <a:latin typeface="+mj-lt"/>
              </a:rPr>
              <a:t>angle in case of metals</a:t>
            </a:r>
            <a:r>
              <a:rPr lang="en-US" dirty="0">
                <a:latin typeface="+mj-lt"/>
              </a:rPr>
              <a:t>, and </a:t>
            </a:r>
            <a:r>
              <a:rPr lang="en-US" u="sng" dirty="0" smtClean="0">
                <a:latin typeface="+mj-lt"/>
              </a:rPr>
              <a:t>inertial/viscous</a:t>
            </a:r>
            <a:r>
              <a:rPr lang="en-US" dirty="0" smtClean="0">
                <a:latin typeface="+mj-lt"/>
              </a:rPr>
              <a:t> effects </a:t>
            </a:r>
            <a:r>
              <a:rPr lang="en-US" dirty="0">
                <a:latin typeface="+mj-lt"/>
              </a:rPr>
              <a:t>which tend to resist fluid </a:t>
            </a:r>
            <a:r>
              <a:rPr lang="en-US" dirty="0" smtClean="0">
                <a:latin typeface="+mj-lt"/>
              </a:rPr>
              <a:t>motion</a:t>
            </a:r>
          </a:p>
          <a:p>
            <a:pPr marL="342900" indent="-342900" algn="just">
              <a:buFont typeface="Wingdings" panose="05000000000000000000" pitchFamily="2" charset="2"/>
              <a:buChar char="Ø"/>
            </a:pPr>
            <a:endParaRPr lang="en-US" sz="1050" dirty="0" smtClean="0">
              <a:latin typeface="+mj-lt"/>
            </a:endParaRPr>
          </a:p>
          <a:p>
            <a:pPr marL="342900" indent="-342900" algn="just">
              <a:buFont typeface="Wingdings" panose="05000000000000000000" pitchFamily="2" charset="2"/>
              <a:buChar char="Ø"/>
            </a:pPr>
            <a:r>
              <a:rPr lang="en-US" u="sng" dirty="0">
                <a:latin typeface="+mj-lt"/>
              </a:rPr>
              <a:t>R</a:t>
            </a:r>
            <a:r>
              <a:rPr lang="en-US" u="sng" dirty="0" smtClean="0">
                <a:latin typeface="+mj-lt"/>
              </a:rPr>
              <a:t>e-solidification</a:t>
            </a:r>
            <a:r>
              <a:rPr lang="en-US" dirty="0" smtClean="0">
                <a:latin typeface="+mj-lt"/>
              </a:rPr>
              <a:t> </a:t>
            </a:r>
            <a:r>
              <a:rPr lang="en-US" dirty="0">
                <a:latin typeface="+mj-lt"/>
              </a:rPr>
              <a:t>also hinders spreading </a:t>
            </a:r>
            <a:r>
              <a:rPr lang="en-US" dirty="0" smtClean="0">
                <a:latin typeface="+mj-lt"/>
              </a:rPr>
              <a:t>(</a:t>
            </a:r>
            <a:r>
              <a:rPr lang="en-US" dirty="0" smtClean="0">
                <a:solidFill>
                  <a:srgbClr val="0000FF"/>
                </a:solidFill>
                <a:latin typeface="+mj-lt"/>
              </a:rPr>
              <a:t>transient heat </a:t>
            </a:r>
            <a:r>
              <a:rPr lang="en-US" dirty="0" smtClean="0">
                <a:latin typeface="+mj-lt"/>
              </a:rPr>
              <a:t>loads and/or for </a:t>
            </a:r>
            <a:r>
              <a:rPr lang="en-US" dirty="0">
                <a:solidFill>
                  <a:srgbClr val="0000FF"/>
                </a:solidFill>
                <a:latin typeface="+mj-lt"/>
              </a:rPr>
              <a:t>substantial temperature difference </a:t>
            </a:r>
            <a:r>
              <a:rPr lang="en-US" dirty="0">
                <a:latin typeface="+mj-lt"/>
              </a:rPr>
              <a:t>between the liquid and the solid </a:t>
            </a:r>
            <a:r>
              <a:rPr lang="en-US" dirty="0" smtClean="0">
                <a:latin typeface="+mj-lt"/>
              </a:rPr>
              <a:t>substrate)</a:t>
            </a:r>
          </a:p>
          <a:p>
            <a:endParaRPr lang="en-US" sz="2000" dirty="0" smtClean="0">
              <a:latin typeface="+mj-lt"/>
            </a:endParaRPr>
          </a:p>
          <a:p>
            <a:endParaRPr lang="en-US" sz="2000" dirty="0">
              <a:latin typeface="+mj-lt"/>
            </a:endParaRPr>
          </a:p>
          <a:p>
            <a:endParaRPr lang="en-US" sz="2000" dirty="0" smtClean="0">
              <a:latin typeface="+mj-lt"/>
            </a:endParaRPr>
          </a:p>
          <a:p>
            <a:endParaRPr lang="en-US" sz="2000" dirty="0">
              <a:latin typeface="+mj-lt"/>
            </a:endParaRPr>
          </a:p>
          <a:p>
            <a:endParaRPr lang="en-US" sz="2000" dirty="0" smtClean="0">
              <a:latin typeface="+mj-lt"/>
            </a:endParaRPr>
          </a:p>
          <a:p>
            <a:endParaRPr lang="en-US" sz="2000" dirty="0">
              <a:latin typeface="+mj-lt"/>
            </a:endParaRPr>
          </a:p>
          <a:p>
            <a:endParaRPr lang="en-US" sz="2000" dirty="0" smtClean="0">
              <a:latin typeface="+mj-lt"/>
            </a:endParaRPr>
          </a:p>
          <a:p>
            <a:endParaRPr lang="en-US" sz="2000" dirty="0" smtClean="0">
              <a:latin typeface="+mj-lt"/>
            </a:endParaRPr>
          </a:p>
          <a:p>
            <a:r>
              <a:rPr lang="en-US" sz="2000" dirty="0" smtClean="0">
                <a:latin typeface="+mj-lt"/>
              </a:rPr>
              <a:t>In terms of characteristics the outcome depends on </a:t>
            </a:r>
          </a:p>
          <a:p>
            <a:pPr marL="342900" indent="-342900">
              <a:buFont typeface="Courier New" panose="02070309020205020404" pitchFamily="49" charset="0"/>
              <a:buChar char="o"/>
            </a:pPr>
            <a:r>
              <a:rPr lang="en-US" sz="2000" dirty="0" smtClean="0">
                <a:solidFill>
                  <a:srgbClr val="0070C0"/>
                </a:solidFill>
                <a:latin typeface="+mj-lt"/>
              </a:rPr>
              <a:t>melt speed</a:t>
            </a:r>
          </a:p>
          <a:p>
            <a:pPr marL="342900" indent="-342900">
              <a:buFont typeface="Courier New" panose="02070309020205020404" pitchFamily="49" charset="0"/>
              <a:buChar char="o"/>
            </a:pPr>
            <a:r>
              <a:rPr lang="en-US" sz="2000" dirty="0" smtClean="0">
                <a:solidFill>
                  <a:srgbClr val="0070C0"/>
                </a:solidFill>
                <a:latin typeface="+mj-lt"/>
              </a:rPr>
              <a:t>melt depth (droplet size)</a:t>
            </a:r>
          </a:p>
          <a:p>
            <a:pPr marL="342900" indent="-342900">
              <a:buFont typeface="Courier New" panose="02070309020205020404" pitchFamily="49" charset="0"/>
              <a:buChar char="o"/>
            </a:pPr>
            <a:r>
              <a:rPr lang="en-US" sz="2000" dirty="0" smtClean="0">
                <a:solidFill>
                  <a:srgbClr val="0070C0"/>
                </a:solidFill>
                <a:latin typeface="+mj-lt"/>
              </a:rPr>
              <a:t>melt and </a:t>
            </a:r>
            <a:r>
              <a:rPr lang="en-US" sz="2000" dirty="0">
                <a:solidFill>
                  <a:srgbClr val="0070C0"/>
                </a:solidFill>
                <a:latin typeface="+mj-lt"/>
              </a:rPr>
              <a:t>PFC </a:t>
            </a:r>
            <a:r>
              <a:rPr lang="en-US" sz="2000" dirty="0" smtClean="0">
                <a:solidFill>
                  <a:srgbClr val="0070C0"/>
                </a:solidFill>
                <a:latin typeface="+mj-lt"/>
              </a:rPr>
              <a:t>temperatures</a:t>
            </a:r>
            <a:endParaRPr lang="en-US" sz="2000" dirty="0">
              <a:solidFill>
                <a:srgbClr val="0070C0"/>
              </a:solidFill>
              <a:latin typeface="+mj-lt"/>
            </a:endParaRPr>
          </a:p>
          <a:p>
            <a:pPr marL="342900" indent="-342900">
              <a:buFont typeface="Courier New" panose="02070309020205020404" pitchFamily="49" charset="0"/>
              <a:buChar char="o"/>
            </a:pPr>
            <a:r>
              <a:rPr lang="en-US" sz="2000" dirty="0" smtClean="0">
                <a:solidFill>
                  <a:srgbClr val="FF0000"/>
                </a:solidFill>
                <a:latin typeface="+mj-lt"/>
              </a:rPr>
              <a:t>heat loads and exposure time</a:t>
            </a:r>
          </a:p>
        </p:txBody>
      </p:sp>
      <mc:AlternateContent xmlns:mc="http://schemas.openxmlformats.org/markup-compatibility/2006" xmlns:a14="http://schemas.microsoft.com/office/drawing/2010/main">
        <mc:Choice Requires="a14">
          <p:sp>
            <p:nvSpPr>
              <p:cNvPr id="6" name="TextBox 5"/>
              <p:cNvSpPr txBox="1"/>
              <p:nvPr/>
            </p:nvSpPr>
            <p:spPr>
              <a:xfrm>
                <a:off x="450570" y="2699369"/>
                <a:ext cx="11663735" cy="1719510"/>
              </a:xfrm>
              <a:prstGeom prst="rect">
                <a:avLst/>
              </a:prstGeom>
              <a:noFill/>
            </p:spPr>
            <p:txBody>
              <a:bodyPr wrap="square" rtlCol="0">
                <a:spAutoFit/>
              </a:bodyPr>
              <a:lstStyle/>
              <a:p>
                <a:r>
                  <a:rPr lang="en-GB" dirty="0" smtClean="0">
                    <a:solidFill>
                      <a:srgbClr val="002060"/>
                    </a:solidFill>
                    <a:latin typeface="+mj-lt"/>
                  </a:rPr>
                  <a:t>The final result is dictated by the hierarchy of the time scales </a:t>
                </a:r>
                <a:r>
                  <a:rPr lang="en-GB" dirty="0" smtClean="0">
                    <a:solidFill>
                      <a:srgbClr val="00B050"/>
                    </a:solidFill>
                    <a:latin typeface="+mj-lt"/>
                  </a:rPr>
                  <a:t>[</a:t>
                </a:r>
                <a:r>
                  <a:rPr lang="en-GB" dirty="0" err="1" smtClean="0">
                    <a:solidFill>
                      <a:srgbClr val="00B050"/>
                    </a:solidFill>
                    <a:latin typeface="+mj-lt"/>
                  </a:rPr>
                  <a:t>Ratynskaia</a:t>
                </a:r>
                <a:r>
                  <a:rPr lang="en-GB" dirty="0" smtClean="0">
                    <a:solidFill>
                      <a:srgbClr val="00B050"/>
                    </a:solidFill>
                    <a:latin typeface="+mj-lt"/>
                  </a:rPr>
                  <a:t> </a:t>
                </a:r>
                <a:r>
                  <a:rPr lang="en-GB" i="1" dirty="0" smtClean="0">
                    <a:solidFill>
                      <a:srgbClr val="00B050"/>
                    </a:solidFill>
                    <a:latin typeface="+mj-lt"/>
                  </a:rPr>
                  <a:t>et al., </a:t>
                </a:r>
                <a:r>
                  <a:rPr lang="en-GB" dirty="0" smtClean="0">
                    <a:solidFill>
                      <a:srgbClr val="00B050"/>
                    </a:solidFill>
                    <a:latin typeface="+mj-lt"/>
                  </a:rPr>
                  <a:t>NF </a:t>
                </a:r>
                <a:r>
                  <a:rPr lang="en-GB" b="1" dirty="0" smtClean="0">
                    <a:solidFill>
                      <a:srgbClr val="00B050"/>
                    </a:solidFill>
                    <a:latin typeface="+mj-lt"/>
                  </a:rPr>
                  <a:t>64, </a:t>
                </a:r>
                <a:r>
                  <a:rPr lang="en-GB" dirty="0" smtClean="0">
                    <a:solidFill>
                      <a:srgbClr val="00B050"/>
                    </a:solidFill>
                    <a:latin typeface="+mj-lt"/>
                  </a:rPr>
                  <a:t>036012 (2024)]: </a:t>
                </a:r>
              </a:p>
              <a:p>
                <a:endParaRPr lang="en-GB" sz="2000" dirty="0" smtClean="0">
                  <a:solidFill>
                    <a:srgbClr val="FF0000"/>
                  </a:solidFill>
                  <a:latin typeface="+mj-lt"/>
                </a:endParaRPr>
              </a:p>
              <a:p>
                <a:r>
                  <a:rPr lang="en-GB" sz="1600" dirty="0" smtClean="0">
                    <a:solidFill>
                      <a:srgbClr val="FF0000"/>
                    </a:solidFill>
                    <a:latin typeface="+mj-lt"/>
                  </a:rPr>
                  <a:t>Capillary 		</a:t>
                </a:r>
                <a14:m>
                  <m:oMath xmlns:m="http://schemas.openxmlformats.org/officeDocument/2006/math">
                    <m:rad>
                      <m:radPr>
                        <m:degHide m:val="on"/>
                        <m:ctrlPr>
                          <a:rPr lang="en-GB" sz="1600" i="1" smtClean="0">
                            <a:solidFill>
                              <a:schemeClr val="tx1"/>
                            </a:solidFill>
                            <a:latin typeface="Cambria Math" panose="02040503050406030204" pitchFamily="18" charset="0"/>
                          </a:rPr>
                        </m:ctrlPr>
                      </m:radPr>
                      <m:deg/>
                      <m:e>
                        <m:sSub>
                          <m:sSubPr>
                            <m:ctrlPr>
                              <a:rPr lang="en-US" sz="1600" i="1" dirty="0">
                                <a:solidFill>
                                  <a:schemeClr val="tx1"/>
                                </a:solidFill>
                                <a:latin typeface="Cambria Math" panose="02040503050406030204" pitchFamily="18" charset="0"/>
                              </a:rPr>
                            </m:ctrlPr>
                          </m:sSubPr>
                          <m:e>
                            <m:r>
                              <a:rPr lang="en-US" sz="1600" i="1" dirty="0">
                                <a:solidFill>
                                  <a:schemeClr val="tx1"/>
                                </a:solidFill>
                                <a:latin typeface="Cambria Math" panose="02040503050406030204" pitchFamily="18" charset="0"/>
                              </a:rPr>
                              <m:t>𝜌</m:t>
                            </m:r>
                          </m:e>
                          <m:sub>
                            <m:r>
                              <m:rPr>
                                <m:sty m:val="p"/>
                              </m:rPr>
                              <a:rPr lang="en-US" sz="1600" dirty="0">
                                <a:solidFill>
                                  <a:schemeClr val="tx1"/>
                                </a:solidFill>
                                <a:latin typeface="Cambria Math" panose="02040503050406030204" pitchFamily="18" charset="0"/>
                              </a:rPr>
                              <m:t>d</m:t>
                            </m:r>
                          </m:sub>
                        </m:sSub>
                        <m:r>
                          <a:rPr lang="en-US" sz="1600" i="1" dirty="0">
                            <a:solidFill>
                              <a:schemeClr val="tx1"/>
                            </a:solidFill>
                            <a:latin typeface="Cambria Math" panose="02040503050406030204" pitchFamily="18" charset="0"/>
                          </a:rPr>
                          <m:t>h</m:t>
                        </m:r>
                        <m:sSup>
                          <m:sSupPr>
                            <m:ctrlPr>
                              <a:rPr lang="en-US" sz="1600" i="1" dirty="0">
                                <a:solidFill>
                                  <a:schemeClr val="tx1"/>
                                </a:solidFill>
                                <a:latin typeface="Cambria Math" panose="02040503050406030204" pitchFamily="18" charset="0"/>
                              </a:rPr>
                            </m:ctrlPr>
                          </m:sSupPr>
                          <m:e>
                            <m:r>
                              <a:rPr lang="en-US" sz="1600" i="1" dirty="0">
                                <a:solidFill>
                                  <a:schemeClr val="tx1"/>
                                </a:solidFill>
                                <a:latin typeface="Cambria Math" panose="02040503050406030204" pitchFamily="18" charset="0"/>
                              </a:rPr>
                              <m:t>𝐿</m:t>
                            </m:r>
                          </m:e>
                          <m:sup>
                            <m:r>
                              <a:rPr lang="en-US" sz="1600" i="1" dirty="0">
                                <a:solidFill>
                                  <a:schemeClr val="tx1"/>
                                </a:solidFill>
                                <a:latin typeface="Cambria Math" panose="02040503050406030204" pitchFamily="18" charset="0"/>
                              </a:rPr>
                              <m:t>2</m:t>
                            </m:r>
                          </m:sup>
                        </m:sSup>
                        <m:r>
                          <a:rPr lang="en-US" sz="1600" b="0" i="1" dirty="0" smtClean="0">
                            <a:solidFill>
                              <a:schemeClr val="tx1"/>
                            </a:solidFill>
                            <a:latin typeface="Cambria Math" panose="02040503050406030204" pitchFamily="18" charset="0"/>
                          </a:rPr>
                          <m:t>/</m:t>
                        </m:r>
                        <m:r>
                          <a:rPr lang="en-US" sz="1600" b="0" i="1" dirty="0" smtClean="0">
                            <a:solidFill>
                              <a:schemeClr val="tx1"/>
                            </a:solidFill>
                            <a:latin typeface="Cambria Math" panose="02040503050406030204" pitchFamily="18" charset="0"/>
                          </a:rPr>
                          <m:t>𝜎</m:t>
                        </m:r>
                      </m:e>
                    </m:rad>
                  </m:oMath>
                </a14:m>
                <a:r>
                  <a:rPr lang="sv-SE" sz="1600" dirty="0" smtClean="0"/>
                  <a:t>     </a:t>
                </a:r>
                <a:r>
                  <a:rPr lang="sv-SE" sz="1600" dirty="0" smtClean="0">
                    <a:latin typeface="+mj-lt"/>
                  </a:rPr>
                  <a:t>   with </a:t>
                </a:r>
                <a14:m>
                  <m:oMath xmlns:m="http://schemas.openxmlformats.org/officeDocument/2006/math">
                    <m:r>
                      <a:rPr lang="en-US" sz="1600" b="0" i="1" smtClean="0">
                        <a:latin typeface="Cambria Math" panose="02040503050406030204" pitchFamily="18" charset="0"/>
                      </a:rPr>
                      <m:t>h</m:t>
                    </m:r>
                  </m:oMath>
                </a14:m>
                <a:r>
                  <a:rPr lang="sv-SE" sz="1600" dirty="0" smtClean="0">
                    <a:latin typeface="+mj-lt"/>
                  </a:rPr>
                  <a:t> the </a:t>
                </a:r>
                <a:r>
                  <a:rPr lang="sv-SE" sz="1600" dirty="0" err="1" smtClean="0">
                    <a:latin typeface="+mj-lt"/>
                  </a:rPr>
                  <a:t>melt</a:t>
                </a:r>
                <a:r>
                  <a:rPr lang="sv-SE" sz="1600" dirty="0" smtClean="0">
                    <a:latin typeface="+mj-lt"/>
                  </a:rPr>
                  <a:t> </a:t>
                </a:r>
                <a:r>
                  <a:rPr lang="sv-SE" sz="1600" dirty="0" err="1" smtClean="0">
                    <a:latin typeface="+mj-lt"/>
                  </a:rPr>
                  <a:t>thickness</a:t>
                </a:r>
                <a:r>
                  <a:rPr lang="sv-SE" sz="1600" dirty="0" smtClean="0">
                    <a:latin typeface="+mj-lt"/>
                  </a:rPr>
                  <a:t>, </a:t>
                </a:r>
                <a14:m>
                  <m:oMath xmlns:m="http://schemas.openxmlformats.org/officeDocument/2006/math">
                    <m:r>
                      <a:rPr lang="en-US" sz="1600" b="0" i="1" smtClean="0">
                        <a:latin typeface="Cambria Math" panose="02040503050406030204" pitchFamily="18" charset="0"/>
                      </a:rPr>
                      <m:t>𝐿</m:t>
                    </m:r>
                  </m:oMath>
                </a14:m>
                <a:r>
                  <a:rPr lang="sv-SE" sz="1600" dirty="0" smtClean="0">
                    <a:latin typeface="+mj-lt"/>
                  </a:rPr>
                  <a:t> </a:t>
                </a:r>
                <a:r>
                  <a:rPr lang="sv-SE" sz="1600" dirty="0" err="1">
                    <a:latin typeface="+mj-lt"/>
                  </a:rPr>
                  <a:t>along</a:t>
                </a:r>
                <a:r>
                  <a:rPr lang="sv-SE" sz="1600" dirty="0">
                    <a:latin typeface="+mj-lt"/>
                  </a:rPr>
                  <a:t> </a:t>
                </a:r>
                <a:r>
                  <a:rPr lang="sv-SE" sz="1600" dirty="0" smtClean="0">
                    <a:latin typeface="+mj-lt"/>
                  </a:rPr>
                  <a:t>the </a:t>
                </a:r>
                <a:r>
                  <a:rPr lang="sv-SE" sz="1600" dirty="0" err="1" smtClean="0">
                    <a:latin typeface="+mj-lt"/>
                  </a:rPr>
                  <a:t>direction</a:t>
                </a:r>
                <a:r>
                  <a:rPr lang="sv-SE" sz="1600" dirty="0" smtClean="0">
                    <a:latin typeface="+mj-lt"/>
                  </a:rPr>
                  <a:t> </a:t>
                </a:r>
                <a:r>
                  <a:rPr lang="sv-SE" sz="1600" dirty="0" err="1">
                    <a:latin typeface="+mj-lt"/>
                  </a:rPr>
                  <a:t>of</a:t>
                </a:r>
                <a:r>
                  <a:rPr lang="sv-SE" sz="1600" dirty="0">
                    <a:latin typeface="+mj-lt"/>
                  </a:rPr>
                  <a:t> </a:t>
                </a:r>
                <a:r>
                  <a:rPr lang="sv-SE" sz="1600" dirty="0" err="1" smtClean="0">
                    <a:latin typeface="+mj-lt"/>
                  </a:rPr>
                  <a:t>spreading</a:t>
                </a:r>
                <a:r>
                  <a:rPr lang="sv-SE" sz="1600" dirty="0" smtClean="0">
                    <a:latin typeface="+mj-lt"/>
                  </a:rPr>
                  <a:t>, </a:t>
                </a:r>
                <a14:m>
                  <m:oMath xmlns:m="http://schemas.openxmlformats.org/officeDocument/2006/math">
                    <m:r>
                      <a:rPr lang="en-US" sz="1600" b="0" i="1" smtClean="0">
                        <a:latin typeface="Cambria Math" panose="02040503050406030204" pitchFamily="18" charset="0"/>
                      </a:rPr>
                      <m:t>𝜎</m:t>
                    </m:r>
                  </m:oMath>
                </a14:m>
                <a:r>
                  <a:rPr lang="en-US" sz="1600" dirty="0" smtClean="0">
                    <a:latin typeface="+mj-lt"/>
                  </a:rPr>
                  <a:t> the </a:t>
                </a:r>
                <a:r>
                  <a:rPr lang="en-US" sz="1600" dirty="0">
                    <a:latin typeface="+mj-lt"/>
                  </a:rPr>
                  <a:t>surface tension</a:t>
                </a:r>
                <a:endParaRPr lang="en-GB" sz="1600" dirty="0" smtClean="0">
                  <a:latin typeface="+mj-lt"/>
                </a:endParaRPr>
              </a:p>
              <a:p>
                <a:r>
                  <a:rPr lang="en-GB" sz="1600" dirty="0" smtClean="0">
                    <a:solidFill>
                      <a:srgbClr val="FF0000"/>
                    </a:solidFill>
                    <a:latin typeface="+mj-lt"/>
                  </a:rPr>
                  <a:t>Viscous </a:t>
                </a:r>
                <a:r>
                  <a:rPr lang="en-GB" sz="1600" dirty="0" smtClean="0">
                    <a:latin typeface="+mj-lt"/>
                  </a:rPr>
                  <a:t>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𝜌</m:t>
                        </m:r>
                      </m:e>
                      <m:sub>
                        <m:r>
                          <m:rPr>
                            <m:sty m:val="p"/>
                          </m:rPr>
                          <a:rPr lang="en-US" sz="1600" dirty="0">
                            <a:latin typeface="Cambria Math" panose="02040503050406030204" pitchFamily="18" charset="0"/>
                          </a:rPr>
                          <m:t>d</m:t>
                        </m:r>
                      </m:sub>
                    </m:sSub>
                    <m:sSup>
                      <m:sSupPr>
                        <m:ctrlPr>
                          <a:rPr lang="en-US" sz="1600" i="1" dirty="0">
                            <a:latin typeface="Cambria Math" panose="02040503050406030204" pitchFamily="18" charset="0"/>
                          </a:rPr>
                        </m:ctrlPr>
                      </m:sSupPr>
                      <m:e>
                        <m:r>
                          <a:rPr lang="en-US" sz="1600" b="0" i="1" dirty="0" smtClean="0">
                            <a:latin typeface="Cambria Math" panose="02040503050406030204" pitchFamily="18" charset="0"/>
                          </a:rPr>
                          <m:t>h</m:t>
                        </m:r>
                      </m:e>
                      <m:sup>
                        <m:r>
                          <a:rPr lang="en-US" sz="1600" i="1" dirty="0">
                            <a:latin typeface="Cambria Math" panose="02040503050406030204" pitchFamily="18" charset="0"/>
                          </a:rPr>
                          <m:t>2</m:t>
                        </m:r>
                      </m:sup>
                    </m:sSup>
                    <m:r>
                      <a:rPr lang="en-US" sz="1600" i="1" dirty="0">
                        <a:latin typeface="Cambria Math" panose="02040503050406030204" pitchFamily="18" charset="0"/>
                      </a:rPr>
                      <m:t>/</m:t>
                    </m:r>
                    <m:r>
                      <a:rPr lang="en-US" sz="1600" b="0" i="1" dirty="0" smtClean="0">
                        <a:latin typeface="Cambria Math" panose="02040503050406030204" pitchFamily="18" charset="0"/>
                      </a:rPr>
                      <m:t>𝜇</m:t>
                    </m:r>
                  </m:oMath>
                </a14:m>
                <a:r>
                  <a:rPr lang="en-US" sz="1600" dirty="0" smtClean="0">
                    <a:latin typeface="+mj-lt"/>
                  </a:rPr>
                  <a:t> </a:t>
                </a:r>
                <a:r>
                  <a:rPr lang="en-GB" sz="1600" dirty="0" smtClean="0">
                    <a:latin typeface="+mj-lt"/>
                  </a:rPr>
                  <a:t>           with </a:t>
                </a:r>
                <a:r>
                  <a:rPr lang="el-GR" sz="1600" dirty="0" smtClean="0">
                    <a:latin typeface="+mj-lt"/>
                  </a:rPr>
                  <a:t>μ</a:t>
                </a:r>
                <a:r>
                  <a:rPr lang="en-GB" sz="1600" dirty="0" smtClean="0">
                    <a:latin typeface="+mj-lt"/>
                  </a:rPr>
                  <a:t> the dynamic viscosity </a:t>
                </a:r>
              </a:p>
              <a:p>
                <a:r>
                  <a:rPr lang="en-GB" sz="1600" dirty="0" smtClean="0">
                    <a:solidFill>
                      <a:srgbClr val="FF0000"/>
                    </a:solidFill>
                  </a:rPr>
                  <a:t>Solidification</a:t>
                </a:r>
                <a:r>
                  <a:rPr lang="en-GB" sz="1600" dirty="0" smtClean="0"/>
                  <a:t>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𝜌</m:t>
                        </m:r>
                      </m:e>
                      <m:sub>
                        <m:r>
                          <m:rPr>
                            <m:sty m:val="p"/>
                          </m:rPr>
                          <a:rPr lang="en-US" sz="1600" dirty="0">
                            <a:latin typeface="Cambria Math" panose="02040503050406030204" pitchFamily="18" charset="0"/>
                          </a:rPr>
                          <m:t>d</m:t>
                        </m:r>
                      </m:sub>
                    </m:sSub>
                    <m:sSup>
                      <m:sSupPr>
                        <m:ctrlPr>
                          <a:rPr lang="en-US" sz="1600" i="1" dirty="0">
                            <a:latin typeface="Cambria Math" panose="02040503050406030204" pitchFamily="18" charset="0"/>
                          </a:rPr>
                        </m:ctrlPr>
                      </m:sSupPr>
                      <m:e>
                        <m:r>
                          <a:rPr lang="en-US" sz="1600" i="1" dirty="0">
                            <a:latin typeface="Cambria Math" panose="02040503050406030204" pitchFamily="18" charset="0"/>
                          </a:rPr>
                          <m:t>h</m:t>
                        </m:r>
                      </m:e>
                      <m:sup>
                        <m:r>
                          <a:rPr lang="en-US" sz="1600" i="1" dirty="0">
                            <a:latin typeface="Cambria Math" panose="02040503050406030204" pitchFamily="18" charset="0"/>
                          </a:rPr>
                          <m:t>2</m:t>
                        </m:r>
                      </m:sup>
                    </m:sSup>
                    <m:r>
                      <m:rPr>
                        <m:sty m:val="p"/>
                      </m:rPr>
                      <a:rPr lang="en-US" sz="1600" b="0" i="0" dirty="0" smtClean="0">
                        <a:latin typeface="Cambria Math" panose="02040503050406030204" pitchFamily="18" charset="0"/>
                      </a:rPr>
                      <m:t>Δ</m:t>
                    </m:r>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m:rPr>
                            <m:sty m:val="p"/>
                          </m:rPr>
                          <a:rPr lang="en-US" sz="1600" b="0" i="0" dirty="0" smtClean="0">
                            <a:latin typeface="Cambria Math" panose="02040503050406030204" pitchFamily="18" charset="0"/>
                          </a:rPr>
                          <m:t>f</m:t>
                        </m:r>
                      </m:sub>
                    </m:sSub>
                    <m:r>
                      <a:rPr lang="en-US" sz="1600" b="0" i="1" dirty="0" smtClean="0">
                        <a:latin typeface="Cambria Math" panose="02040503050406030204" pitchFamily="18" charset="0"/>
                      </a:rPr>
                      <m:t>/</m:t>
                    </m:r>
                    <m:r>
                      <a:rPr lang="en-US" sz="1600" b="0" i="1" dirty="0" smtClean="0">
                        <a:latin typeface="Cambria Math" panose="02040503050406030204" pitchFamily="18" charset="0"/>
                      </a:rPr>
                      <m:t>𝑘</m:t>
                    </m:r>
                    <m:r>
                      <m:rPr>
                        <m:sty m:val="p"/>
                      </m:rPr>
                      <a:rPr lang="en-US" sz="1600" b="0" i="0" dirty="0" smtClean="0">
                        <a:latin typeface="Cambria Math" panose="02040503050406030204" pitchFamily="18" charset="0"/>
                      </a:rPr>
                      <m:t>Δ</m:t>
                    </m:r>
                    <m:r>
                      <a:rPr lang="en-US" sz="1600" b="0" i="1" dirty="0" smtClean="0">
                        <a:latin typeface="Cambria Math" panose="02040503050406030204" pitchFamily="18" charset="0"/>
                      </a:rPr>
                      <m:t>𝑇</m:t>
                    </m:r>
                  </m:oMath>
                </a14:m>
                <a:r>
                  <a:rPr lang="sv-SE" sz="1600" dirty="0" smtClean="0"/>
                  <a:t>   </a:t>
                </a:r>
                <a:r>
                  <a:rPr lang="sv-SE" sz="1600" dirty="0" smtClean="0">
                    <a:latin typeface="+mj-lt"/>
                  </a:rPr>
                  <a:t>with </a:t>
                </a:r>
                <a:r>
                  <a:rPr lang="el-GR" sz="1600" dirty="0">
                    <a:latin typeface="+mj-lt"/>
                  </a:rPr>
                  <a:t>Δ</a:t>
                </a:r>
                <a:r>
                  <a:rPr lang="sv-SE" sz="1600" dirty="0">
                    <a:latin typeface="+mj-lt"/>
                  </a:rPr>
                  <a:t>T the </a:t>
                </a:r>
                <a:r>
                  <a:rPr lang="sv-SE" sz="1600" dirty="0" err="1" smtClean="0">
                    <a:latin typeface="+mj-lt"/>
                  </a:rPr>
                  <a:t>temperature</a:t>
                </a:r>
                <a:r>
                  <a:rPr lang="sv-SE" sz="1600" dirty="0" smtClean="0">
                    <a:latin typeface="+mj-lt"/>
                  </a:rPr>
                  <a:t> </a:t>
                </a:r>
                <a:r>
                  <a:rPr lang="en-US" sz="1600" dirty="0" smtClean="0">
                    <a:latin typeface="+mj-lt"/>
                  </a:rPr>
                  <a:t>dif. </a:t>
                </a:r>
                <a:r>
                  <a:rPr lang="en-US" sz="1600" dirty="0">
                    <a:latin typeface="+mj-lt"/>
                  </a:rPr>
                  <a:t>between phases, </a:t>
                </a:r>
                <a:r>
                  <a:rPr lang="en-US" sz="1600" dirty="0" smtClean="0">
                    <a:latin typeface="+mj-lt"/>
                  </a:rPr>
                  <a:t>k the thermal conductivity, </a:t>
                </a:r>
                <a14:m>
                  <m:oMath xmlns:m="http://schemas.openxmlformats.org/officeDocument/2006/math">
                    <m:r>
                      <m:rPr>
                        <m:sty m:val="p"/>
                      </m:rPr>
                      <a:rPr lang="en-US" sz="1600" dirty="0">
                        <a:latin typeface="Cambria Math" panose="02040503050406030204" pitchFamily="18" charset="0"/>
                      </a:rPr>
                      <m:t>Δ</m:t>
                    </m:r>
                    <m:sSub>
                      <m:sSubPr>
                        <m:ctrlPr>
                          <a:rPr lang="en-US" sz="1600" i="1" dirty="0">
                            <a:latin typeface="Cambria Math" panose="02040503050406030204" pitchFamily="18" charset="0"/>
                          </a:rPr>
                        </m:ctrlPr>
                      </m:sSubPr>
                      <m:e>
                        <m:r>
                          <a:rPr lang="en-US" sz="1600" i="1" dirty="0">
                            <a:latin typeface="Cambria Math" panose="02040503050406030204" pitchFamily="18" charset="0"/>
                          </a:rPr>
                          <m:t>h</m:t>
                        </m:r>
                      </m:e>
                      <m:sub>
                        <m:r>
                          <m:rPr>
                            <m:sty m:val="p"/>
                          </m:rPr>
                          <a:rPr lang="en-US" sz="1600" dirty="0">
                            <a:latin typeface="Cambria Math" panose="02040503050406030204" pitchFamily="18" charset="0"/>
                          </a:rPr>
                          <m:t>f</m:t>
                        </m:r>
                      </m:sub>
                    </m:sSub>
                  </m:oMath>
                </a14:m>
                <a:r>
                  <a:rPr lang="en-US" sz="1600" dirty="0" smtClean="0">
                    <a:latin typeface="+mj-lt"/>
                  </a:rPr>
                  <a:t> </a:t>
                </a:r>
                <a:r>
                  <a:rPr lang="en-US" sz="1600" dirty="0">
                    <a:latin typeface="+mj-lt"/>
                  </a:rPr>
                  <a:t>the latent heat </a:t>
                </a:r>
                <a:r>
                  <a:rPr lang="en-US" sz="1600" dirty="0" smtClean="0">
                    <a:solidFill>
                      <a:srgbClr val="FF0000"/>
                    </a:solidFill>
                  </a:rPr>
                  <a:t>Inertial</a:t>
                </a:r>
                <a:r>
                  <a:rPr lang="en-US" sz="1600" dirty="0" smtClean="0"/>
                  <a:t>                        </a:t>
                </a:r>
                <a:r>
                  <a:rPr lang="sv-SE" sz="1600" dirty="0" smtClean="0"/>
                  <a:t>h/v 	        </a:t>
                </a:r>
                <a:r>
                  <a:rPr lang="sv-SE" sz="1600" dirty="0" err="1" smtClean="0">
                    <a:latin typeface="+mj-lt"/>
                  </a:rPr>
                  <a:t>with</a:t>
                </a:r>
                <a:r>
                  <a:rPr lang="sv-SE" sz="1600" dirty="0" smtClean="0">
                    <a:latin typeface="+mj-lt"/>
                  </a:rPr>
                  <a:t> the </a:t>
                </a:r>
                <a:r>
                  <a:rPr lang="sv-SE" sz="1600" dirty="0" err="1" smtClean="0">
                    <a:latin typeface="+mj-lt"/>
                  </a:rPr>
                  <a:t>melt</a:t>
                </a:r>
                <a:r>
                  <a:rPr lang="sv-SE" sz="1600" dirty="0" smtClean="0">
                    <a:latin typeface="+mj-lt"/>
                  </a:rPr>
                  <a:t> </a:t>
                </a:r>
                <a:r>
                  <a:rPr lang="sv-SE" sz="1600" dirty="0" err="1" smtClean="0">
                    <a:latin typeface="+mj-lt"/>
                  </a:rPr>
                  <a:t>flow</a:t>
                </a:r>
                <a:r>
                  <a:rPr lang="sv-SE" sz="1600" dirty="0" smtClean="0">
                    <a:latin typeface="+mj-lt"/>
                  </a:rPr>
                  <a:t> </a:t>
                </a:r>
                <a:r>
                  <a:rPr lang="sv-SE" sz="1600" dirty="0" err="1" smtClean="0">
                    <a:latin typeface="+mj-lt"/>
                  </a:rPr>
                  <a:t>velocity</a:t>
                </a:r>
                <a:endParaRPr lang="sv-SE" sz="1600" dirty="0">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0570" y="2699369"/>
                <a:ext cx="11663735" cy="1719510"/>
              </a:xfrm>
              <a:prstGeom prst="rect">
                <a:avLst/>
              </a:prstGeom>
              <a:blipFill>
                <a:blip r:embed="rId2"/>
                <a:stretch>
                  <a:fillRect l="-470" t="-2128" b="-3901"/>
                </a:stretch>
              </a:blipFill>
            </p:spPr>
            <p:txBody>
              <a:bodyPr/>
              <a:lstStyle/>
              <a:p>
                <a:r>
                  <a:rPr lang="sv-SE">
                    <a:noFill/>
                  </a:rPr>
                  <a:t> </a:t>
                </a:r>
              </a:p>
            </p:txBody>
          </p:sp>
        </mc:Fallback>
      </mc:AlternateContent>
    </p:spTree>
    <p:extLst>
      <p:ext uri="{BB962C8B-B14F-4D97-AF65-F5344CB8AC3E}">
        <p14:creationId xmlns:p14="http://schemas.microsoft.com/office/powerpoint/2010/main" val="1517008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17</a:t>
            </a:fld>
            <a:endParaRPr lang="sv-SE"/>
          </a:p>
        </p:txBody>
      </p:sp>
      <p:sp>
        <p:nvSpPr>
          <p:cNvPr id="3" name="Title 2"/>
          <p:cNvSpPr>
            <a:spLocks noGrp="1"/>
          </p:cNvSpPr>
          <p:nvPr>
            <p:ph type="title"/>
          </p:nvPr>
        </p:nvSpPr>
        <p:spPr>
          <a:xfrm>
            <a:off x="259492" y="153667"/>
            <a:ext cx="11854772" cy="358345"/>
          </a:xfrm>
        </p:spPr>
        <p:txBody>
          <a:bodyPr>
            <a:noAutofit/>
          </a:bodyPr>
          <a:lstStyle/>
          <a:p>
            <a:r>
              <a:rPr lang="en-US" sz="3200" dirty="0" smtClean="0">
                <a:solidFill>
                  <a:srgbClr val="002060"/>
                </a:solidFill>
              </a:rPr>
              <a:t>Remobilization under ELM-like heat loads: </a:t>
            </a:r>
            <a:r>
              <a:rPr lang="en-US" sz="2000" dirty="0">
                <a:solidFill>
                  <a:srgbClr val="FF0000"/>
                </a:solidFill>
              </a:rPr>
              <a:t>Wetting induced coagulation</a:t>
            </a:r>
            <a:endParaRPr lang="sv-SE" sz="2000" dirty="0">
              <a:solidFill>
                <a:srgbClr val="FF0000"/>
              </a:solidFill>
            </a:endParaRPr>
          </a:p>
        </p:txBody>
      </p:sp>
      <p:sp>
        <p:nvSpPr>
          <p:cNvPr id="17" name="Rectangle 16"/>
          <p:cNvSpPr/>
          <p:nvPr/>
        </p:nvSpPr>
        <p:spPr>
          <a:xfrm>
            <a:off x="172422" y="581483"/>
            <a:ext cx="9004950" cy="2569934"/>
          </a:xfrm>
          <a:prstGeom prst="rect">
            <a:avLst/>
          </a:prstGeom>
        </p:spPr>
        <p:txBody>
          <a:bodyPr wrap="square">
            <a:spAutoFit/>
          </a:bodyPr>
          <a:lstStyle/>
          <a:p>
            <a:r>
              <a:rPr lang="sv-SE" sz="2000" dirty="0" smtClean="0">
                <a:solidFill>
                  <a:srgbClr val="0070C0"/>
                </a:solidFill>
                <a:latin typeface="+mj-lt"/>
              </a:rPr>
              <a:t>No observation </a:t>
            </a:r>
            <a:r>
              <a:rPr lang="sv-SE" sz="2000" dirty="0" err="1" smtClean="0">
                <a:solidFill>
                  <a:srgbClr val="0070C0"/>
                </a:solidFill>
                <a:latin typeface="+mj-lt"/>
              </a:rPr>
              <a:t>of</a:t>
            </a:r>
            <a:r>
              <a:rPr lang="sv-SE" sz="2000" dirty="0" smtClean="0">
                <a:solidFill>
                  <a:srgbClr val="0070C0"/>
                </a:solidFill>
                <a:latin typeface="+mj-lt"/>
              </a:rPr>
              <a:t> </a:t>
            </a:r>
            <a:r>
              <a:rPr lang="sv-SE" sz="2000" dirty="0" err="1" smtClean="0">
                <a:solidFill>
                  <a:srgbClr val="0070C0"/>
                </a:solidFill>
                <a:latin typeface="+mj-lt"/>
              </a:rPr>
              <a:t>melting</a:t>
            </a:r>
            <a:r>
              <a:rPr lang="sv-SE" sz="2000" dirty="0" smtClean="0">
                <a:solidFill>
                  <a:srgbClr val="0070C0"/>
                </a:solidFill>
                <a:latin typeface="+mj-lt"/>
              </a:rPr>
              <a:t> </a:t>
            </a:r>
            <a:r>
              <a:rPr lang="sv-SE" sz="2000" dirty="0" err="1" smtClean="0">
                <a:solidFill>
                  <a:srgbClr val="0070C0"/>
                </a:solidFill>
                <a:latin typeface="+mj-lt"/>
              </a:rPr>
              <a:t>of</a:t>
            </a:r>
            <a:r>
              <a:rPr lang="sv-SE" sz="2000" dirty="0" smtClean="0">
                <a:solidFill>
                  <a:srgbClr val="0070C0"/>
                </a:solidFill>
                <a:latin typeface="+mj-lt"/>
              </a:rPr>
              <a:t> isolated dust grains</a:t>
            </a:r>
            <a:r>
              <a:rPr lang="sv-SE" sz="2000" dirty="0" smtClean="0">
                <a:solidFill>
                  <a:srgbClr val="0070C0"/>
                </a:solidFill>
                <a:latin typeface="+mj-lt"/>
                <a:sym typeface="Wingdings" panose="05000000000000000000" pitchFamily="2" charset="2"/>
              </a:rPr>
              <a:t>: </a:t>
            </a:r>
            <a:r>
              <a:rPr lang="sv-SE" sz="2000" dirty="0" err="1" smtClean="0">
                <a:latin typeface="+mj-lt"/>
                <a:sym typeface="Wingdings" panose="05000000000000000000" pitchFamily="2" charset="2"/>
              </a:rPr>
              <a:t>despite</a:t>
            </a:r>
            <a:r>
              <a:rPr lang="sv-SE" sz="2000" dirty="0" smtClean="0">
                <a:latin typeface="+mj-lt"/>
                <a:sym typeface="Wingdings" panose="05000000000000000000" pitchFamily="2" charset="2"/>
              </a:rPr>
              <a:t> </a:t>
            </a:r>
            <a:r>
              <a:rPr lang="sv-SE" sz="2000" dirty="0" err="1" smtClean="0">
                <a:latin typeface="+mj-lt"/>
                <a:sym typeface="Wingdings" panose="05000000000000000000" pitchFamily="2" charset="2"/>
              </a:rPr>
              <a:t>large</a:t>
            </a:r>
            <a:r>
              <a:rPr lang="sv-SE" sz="2000" dirty="0" smtClean="0">
                <a:latin typeface="+mj-lt"/>
                <a:sym typeface="Wingdings" panose="05000000000000000000" pitchFamily="2" charset="2"/>
              </a:rPr>
              <a:t> </a:t>
            </a:r>
            <a:r>
              <a:rPr lang="sv-SE" sz="2000" dirty="0" err="1" smtClean="0">
                <a:latin typeface="+mj-lt"/>
                <a:sym typeface="Wingdings" panose="05000000000000000000" pitchFamily="2" charset="2"/>
              </a:rPr>
              <a:t>statistics</a:t>
            </a:r>
            <a:r>
              <a:rPr lang="sv-SE" sz="2000" dirty="0" smtClean="0">
                <a:latin typeface="+mj-lt"/>
                <a:sym typeface="Wingdings" panose="05000000000000000000" pitchFamily="2" charset="2"/>
              </a:rPr>
              <a:t> </a:t>
            </a:r>
            <a:r>
              <a:rPr lang="en-US" sz="2000" dirty="0" smtClean="0">
                <a:solidFill>
                  <a:srgbClr val="003399"/>
                </a:solidFill>
                <a:latin typeface="+mj-lt"/>
              </a:rPr>
              <a:t>       </a:t>
            </a:r>
          </a:p>
          <a:p>
            <a:r>
              <a:rPr lang="en-US" sz="2000" dirty="0" smtClean="0">
                <a:solidFill>
                  <a:srgbClr val="0070C0"/>
                </a:solidFill>
                <a:latin typeface="+mj-lt"/>
              </a:rPr>
              <a:t>Recurring evidence of top-bottom wetting</a:t>
            </a:r>
            <a:r>
              <a:rPr lang="en-US" sz="2000" dirty="0" smtClean="0">
                <a:solidFill>
                  <a:srgbClr val="0070C0"/>
                </a:solidFill>
                <a:latin typeface="+mj-lt"/>
                <a:sym typeface="Wingdings" panose="05000000000000000000" pitchFamily="2" charset="2"/>
              </a:rPr>
              <a:t>:</a:t>
            </a:r>
            <a:r>
              <a:rPr lang="en-US" sz="2000" dirty="0" smtClean="0">
                <a:solidFill>
                  <a:srgbClr val="0070C0"/>
                </a:solidFill>
                <a:latin typeface="+mj-lt"/>
              </a:rPr>
              <a:t> </a:t>
            </a:r>
            <a:r>
              <a:rPr lang="en-US" sz="2000" dirty="0" smtClean="0">
                <a:latin typeface="+mj-lt"/>
              </a:rPr>
              <a:t>especially for monodisperse dust</a:t>
            </a:r>
          </a:p>
          <a:p>
            <a:pPr marL="285750" indent="-285750">
              <a:buFont typeface="Wingdings" panose="05000000000000000000" pitchFamily="2" charset="2"/>
              <a:buChar char="Ø"/>
            </a:pPr>
            <a:endParaRPr lang="en-US" sz="1600" dirty="0" smtClean="0">
              <a:latin typeface="Calibri" panose="020F0502020204030204" pitchFamily="34" charset="0"/>
            </a:endParaRPr>
          </a:p>
          <a:p>
            <a:endParaRPr lang="sv-SE" sz="1600" dirty="0" smtClean="0">
              <a:latin typeface="Calibri" panose="020F0502020204030204" pitchFamily="34" charset="0"/>
            </a:endParaRPr>
          </a:p>
          <a:p>
            <a:endParaRPr lang="sv-SE" sz="1600" dirty="0">
              <a:latin typeface="Calibri" panose="020F0502020204030204" pitchFamily="34" charset="0"/>
            </a:endParaRPr>
          </a:p>
          <a:p>
            <a:endParaRPr lang="sv-SE" sz="1600" dirty="0" smtClean="0">
              <a:latin typeface="Calibri" panose="020F0502020204030204" pitchFamily="34" charset="0"/>
            </a:endParaRPr>
          </a:p>
          <a:p>
            <a:endParaRPr lang="sv-SE" sz="1000" dirty="0" smtClean="0">
              <a:latin typeface="Calibri" panose="020F0502020204030204" pitchFamily="34" charset="0"/>
            </a:endParaRPr>
          </a:p>
          <a:p>
            <a:endParaRPr lang="sv-SE" sz="1000" dirty="0">
              <a:latin typeface="Calibri" panose="020F0502020204030204" pitchFamily="34" charset="0"/>
            </a:endParaRPr>
          </a:p>
          <a:p>
            <a:endParaRPr lang="sv-SE" sz="1000" dirty="0" smtClean="0">
              <a:latin typeface="Calibri" panose="020F0502020204030204" pitchFamily="34" charset="0"/>
            </a:endParaRPr>
          </a:p>
          <a:p>
            <a:endParaRPr lang="sv-SE" sz="500" dirty="0">
              <a:latin typeface="Calibri" panose="020F0502020204030204" pitchFamily="34" charset="0"/>
            </a:endParaRPr>
          </a:p>
          <a:p>
            <a:endParaRPr lang="en-US" sz="2200" dirty="0">
              <a:latin typeface="Calibri" panose="020F0502020204030204" pitchFamily="34" charset="0"/>
            </a:endParaRPr>
          </a:p>
        </p:txBody>
      </p:sp>
      <p:sp>
        <p:nvSpPr>
          <p:cNvPr id="18" name="Rectangle 17"/>
          <p:cNvSpPr/>
          <p:nvPr/>
        </p:nvSpPr>
        <p:spPr>
          <a:xfrm>
            <a:off x="325233" y="4863950"/>
            <a:ext cx="4471526" cy="1754326"/>
          </a:xfrm>
          <a:prstGeom prst="rect">
            <a:avLst/>
          </a:prstGeom>
        </p:spPr>
        <p:txBody>
          <a:bodyPr wrap="square">
            <a:spAutoFit/>
          </a:bodyPr>
          <a:lstStyle/>
          <a:p>
            <a:r>
              <a:rPr lang="sv-SE" dirty="0">
                <a:latin typeface="Arial" panose="020B0604020202020204" pitchFamily="34" charset="0"/>
                <a:cs typeface="Arial" panose="020B0604020202020204" pitchFamily="34" charset="0"/>
              </a:rPr>
              <a:t>Strong </a:t>
            </a:r>
            <a:r>
              <a:rPr lang="sv-SE" dirty="0" err="1">
                <a:latin typeface="Arial" panose="020B0604020202020204" pitchFamily="34" charset="0"/>
                <a:cs typeface="Arial" panose="020B0604020202020204" pitchFamily="34" charset="0"/>
              </a:rPr>
              <a:t>interplay</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between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wetting</a:t>
            </a:r>
            <a:r>
              <a:rPr lang="sv-SE" dirty="0">
                <a:latin typeface="Arial" panose="020B0604020202020204" pitchFamily="34" charset="0"/>
                <a:cs typeface="Arial" panose="020B0604020202020204" pitchFamily="34" charset="0"/>
              </a:rPr>
              <a:t> and </a:t>
            </a:r>
            <a:r>
              <a:rPr lang="sv-SE" dirty="0" err="1">
                <a:latin typeface="Arial" panose="020B0604020202020204" pitchFamily="34" charset="0"/>
                <a:cs typeface="Arial" panose="020B0604020202020204" pitchFamily="34" charset="0"/>
              </a:rPr>
              <a:t>resolidification</a:t>
            </a:r>
            <a:r>
              <a:rPr lang="sv-SE" dirty="0">
                <a:latin typeface="Arial" panose="020B0604020202020204" pitchFamily="34" charset="0"/>
                <a:cs typeface="Arial" panose="020B0604020202020204" pitchFamily="34" charset="0"/>
              </a:rPr>
              <a:t> (short ELM duration</a:t>
            </a:r>
            <a:r>
              <a:rPr lang="sv-SE"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Spreading dynamics do not fully evolve, signature </a:t>
            </a:r>
            <a:r>
              <a:rPr lang="en-US" dirty="0">
                <a:solidFill>
                  <a:srgbClr val="0070C0"/>
                </a:solidFill>
                <a:latin typeface="Arial" panose="020B0604020202020204" pitchFamily="34" charset="0"/>
                <a:cs typeface="Arial" panose="020B0604020202020204" pitchFamily="34" charset="0"/>
              </a:rPr>
              <a:t>capillary waves frozen by </a:t>
            </a:r>
            <a:r>
              <a:rPr lang="en-US" dirty="0" err="1">
                <a:solidFill>
                  <a:srgbClr val="0070C0"/>
                </a:solidFill>
                <a:latin typeface="Arial" panose="020B0604020202020204" pitchFamily="34" charset="0"/>
                <a:cs typeface="Arial" panose="020B0604020202020204" pitchFamily="34" charset="0"/>
              </a:rPr>
              <a:t>resolidification</a:t>
            </a:r>
            <a:endParaRPr lang="en-US" dirty="0">
              <a:solidFill>
                <a:srgbClr val="0070C0"/>
              </a:solidFill>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0" y="1231601"/>
            <a:ext cx="5310293" cy="3227514"/>
          </a:xfrm>
          <a:prstGeom prst="rect">
            <a:avLst/>
          </a:prstGeom>
        </p:spPr>
      </p:pic>
      <p:sp>
        <p:nvSpPr>
          <p:cNvPr id="20" name="TextBox 19"/>
          <p:cNvSpPr txBox="1"/>
          <p:nvPr/>
        </p:nvSpPr>
        <p:spPr>
          <a:xfrm>
            <a:off x="1861504" y="5992849"/>
            <a:ext cx="3708066" cy="338554"/>
          </a:xfrm>
          <a:prstGeom prst="rect">
            <a:avLst/>
          </a:prstGeom>
          <a:noFill/>
        </p:spPr>
        <p:txBody>
          <a:bodyPr wrap="none" rtlCol="0">
            <a:spAutoFit/>
          </a:bodyPr>
          <a:lstStyle/>
          <a:p>
            <a:r>
              <a:rPr lang="it-IT" sz="1600" dirty="0" smtClean="0">
                <a:solidFill>
                  <a:srgbClr val="00B050"/>
                </a:solidFill>
                <a:latin typeface="+mj-lt"/>
              </a:rPr>
              <a:t>Ratynskaia et al, NF </a:t>
            </a:r>
            <a:r>
              <a:rPr lang="it-IT" sz="1600" b="1" dirty="0" smtClean="0">
                <a:solidFill>
                  <a:srgbClr val="00B050"/>
                </a:solidFill>
                <a:latin typeface="+mj-lt"/>
              </a:rPr>
              <a:t>56 </a:t>
            </a:r>
            <a:r>
              <a:rPr lang="it-IT" sz="1600" dirty="0">
                <a:solidFill>
                  <a:srgbClr val="00B050"/>
                </a:solidFill>
                <a:latin typeface="+mj-lt"/>
              </a:rPr>
              <a:t>(2016) 066010</a:t>
            </a:r>
            <a:endParaRPr lang="sv-SE" sz="1600" dirty="0">
              <a:solidFill>
                <a:srgbClr val="00B050"/>
              </a:solidFill>
              <a:latin typeface="+mj-lt"/>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547958769"/>
              </p:ext>
            </p:extLst>
          </p:nvPr>
        </p:nvGraphicFramePr>
        <p:xfrm>
          <a:off x="6810150" y="1252614"/>
          <a:ext cx="5381849" cy="4450533"/>
        </p:xfrm>
        <a:graphic>
          <a:graphicData uri="http://schemas.openxmlformats.org/presentationml/2006/ole">
            <mc:AlternateContent xmlns:mc="http://schemas.openxmlformats.org/markup-compatibility/2006">
              <mc:Choice xmlns:v="urn:schemas-microsoft-com:vml" Requires="v">
                <p:oleObj spid="_x0000_s3115" name="Acrobat Document" r:id="rId4" imgW="6219732" imgH="5143346" progId="Acrobat.Document.DC">
                  <p:embed/>
                </p:oleObj>
              </mc:Choice>
              <mc:Fallback>
                <p:oleObj name="Acrobat Document" r:id="rId4" imgW="6219732" imgH="5143346" progId="Acrobat.Document.DC">
                  <p:embed/>
                  <p:pic>
                    <p:nvPicPr>
                      <p:cNvPr id="11" name="Object 10"/>
                      <p:cNvPicPr/>
                      <p:nvPr/>
                    </p:nvPicPr>
                    <p:blipFill>
                      <a:blip r:embed="rId5"/>
                      <a:stretch>
                        <a:fillRect/>
                      </a:stretch>
                    </p:blipFill>
                    <p:spPr>
                      <a:xfrm>
                        <a:off x="6810150" y="1252614"/>
                        <a:ext cx="5381849" cy="445053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Rectangle 3"/>
              <p:cNvSpPr/>
              <p:nvPr/>
            </p:nvSpPr>
            <p:spPr>
              <a:xfrm>
                <a:off x="6993326" y="5733239"/>
                <a:ext cx="5015496" cy="646331"/>
              </a:xfrm>
              <a:prstGeom prst="rect">
                <a:avLst/>
              </a:prstGeom>
            </p:spPr>
            <p:txBody>
              <a:bodyPr wrap="square">
                <a:spAutoFit/>
              </a:bodyPr>
              <a:lstStyle/>
              <a:p>
                <a:r>
                  <a:rPr lang="sv-SE" dirty="0"/>
                  <a:t>Exposure to </a:t>
                </a:r>
                <a:r>
                  <a:rPr lang="sv-SE" dirty="0" err="1"/>
                  <a:t>single</a:t>
                </a:r>
                <a:r>
                  <a:rPr lang="sv-SE" dirty="0"/>
                  <a:t> Pilot-PSI ELM-like </a:t>
                </a:r>
                <a:r>
                  <a:rPr lang="sv-SE" dirty="0" err="1"/>
                  <a:t>pulse</a:t>
                </a:r>
                <a:r>
                  <a:rPr lang="sv-SE" dirty="0"/>
                  <a:t>: </a:t>
                </a:r>
                <a:endParaRPr lang="sv-SE" dirty="0" smtClean="0"/>
              </a:p>
              <a:p>
                <a14:m>
                  <m:oMath xmlns:m="http://schemas.openxmlformats.org/officeDocument/2006/math">
                    <m:r>
                      <a:rPr lang="sv-SE" i="1">
                        <a:latin typeface="Cambria Math"/>
                      </a:rPr>
                      <m:t>𝑡</m:t>
                    </m:r>
                    <m:r>
                      <a:rPr lang="sv-SE" i="1">
                        <a:latin typeface="Cambria Math"/>
                      </a:rPr>
                      <m:t>=1</m:t>
                    </m:r>
                    <m:r>
                      <m:rPr>
                        <m:sty m:val="p"/>
                      </m:rPr>
                      <a:rPr lang="sv-SE">
                        <a:latin typeface="Cambria Math"/>
                      </a:rPr>
                      <m:t>ms</m:t>
                    </m:r>
                    <m:r>
                      <a:rPr lang="sv-SE" i="1">
                        <a:latin typeface="Cambria Math"/>
                      </a:rPr>
                      <m:t>,  </m:t>
                    </m:r>
                    <m:acc>
                      <m:accPr>
                        <m:chr m:val="̅"/>
                        <m:ctrlPr>
                          <a:rPr lang="sv-SE" i="1">
                            <a:latin typeface="Cambria Math" panose="02040503050406030204" pitchFamily="18" charset="0"/>
                          </a:rPr>
                        </m:ctrlPr>
                      </m:accPr>
                      <m:e>
                        <m:r>
                          <a:rPr lang="sv-SE" i="1">
                            <a:latin typeface="Cambria Math"/>
                          </a:rPr>
                          <m:t>𝑞</m:t>
                        </m:r>
                      </m:e>
                    </m:acc>
                    <m:r>
                      <a:rPr lang="sv-SE" i="1">
                        <a:latin typeface="Cambria Math"/>
                      </a:rPr>
                      <m:t>=200</m:t>
                    </m:r>
                    <m:r>
                      <m:rPr>
                        <m:sty m:val="p"/>
                      </m:rPr>
                      <a:rPr lang="sv-SE">
                        <a:latin typeface="Cambria Math"/>
                      </a:rPr>
                      <m:t>MW</m:t>
                    </m:r>
                    <m:r>
                      <a:rPr lang="sv-SE">
                        <a:latin typeface="Cambria Math"/>
                      </a:rPr>
                      <m:t>/</m:t>
                    </m:r>
                    <m:sSup>
                      <m:sSupPr>
                        <m:ctrlPr>
                          <a:rPr lang="sv-SE" i="1">
                            <a:latin typeface="Cambria Math" panose="02040503050406030204" pitchFamily="18" charset="0"/>
                          </a:rPr>
                        </m:ctrlPr>
                      </m:sSupPr>
                      <m:e>
                        <m:r>
                          <m:rPr>
                            <m:sty m:val="p"/>
                          </m:rPr>
                          <a:rPr lang="sv-SE">
                            <a:latin typeface="Cambria Math"/>
                          </a:rPr>
                          <m:t>m</m:t>
                        </m:r>
                      </m:e>
                      <m:sup>
                        <m:r>
                          <a:rPr lang="sv-SE">
                            <a:latin typeface="Cambria Math"/>
                          </a:rPr>
                          <m:t>2</m:t>
                        </m:r>
                      </m:sup>
                    </m:sSup>
                  </m:oMath>
                </a14:m>
                <a:r>
                  <a:rPr lang="en-US" dirty="0"/>
                  <a:t>,</a:t>
                </a:r>
                <a14:m>
                  <m:oMath xmlns:m="http://schemas.openxmlformats.org/officeDocument/2006/math">
                    <m:r>
                      <a:rPr lang="en-US" i="1">
                        <a:latin typeface="Cambria Math"/>
                        <a:ea typeface="Cambria Math"/>
                      </a:rPr>
                      <m:t>∠</m:t>
                    </m:r>
                    <m:r>
                      <a:rPr lang="sv-SE" b="1">
                        <a:latin typeface="Cambria Math"/>
                        <a:ea typeface="Cambria Math"/>
                      </a:rPr>
                      <m:t>𝐁</m:t>
                    </m:r>
                    <m:r>
                      <a:rPr lang="sv-SE" b="1">
                        <a:latin typeface="Cambria Math"/>
                        <a:ea typeface="Cambria Math"/>
                      </a:rPr>
                      <m:t>=</m:t>
                    </m:r>
                    <m:sSup>
                      <m:sSupPr>
                        <m:ctrlPr>
                          <a:rPr lang="sv-SE" b="1" i="1">
                            <a:latin typeface="Cambria Math" panose="02040503050406030204" pitchFamily="18" charset="0"/>
                            <a:ea typeface="Cambria Math"/>
                          </a:rPr>
                        </m:ctrlPr>
                      </m:sSupPr>
                      <m:e>
                        <m:r>
                          <a:rPr lang="sv-SE" i="1">
                            <a:latin typeface="Cambria Math"/>
                            <a:ea typeface="Cambria Math"/>
                          </a:rPr>
                          <m:t>90</m:t>
                        </m:r>
                      </m:e>
                      <m:sup>
                        <m:r>
                          <a:rPr lang="sv-SE" b="1" i="1">
                            <a:latin typeface="Cambria Math"/>
                            <a:ea typeface="Cambria Math"/>
                          </a:rPr>
                          <m:t>∘</m:t>
                        </m:r>
                      </m:sup>
                    </m:sSup>
                  </m:oMath>
                </a14:m>
                <a:endParaRPr lang="sv-SE" dirty="0"/>
              </a:p>
            </p:txBody>
          </p:sp>
        </mc:Choice>
        <mc:Fallback xmlns="">
          <p:sp>
            <p:nvSpPr>
              <p:cNvPr id="4" name="Rectangle 3"/>
              <p:cNvSpPr>
                <a:spLocks noRot="1" noChangeAspect="1" noMove="1" noResize="1" noEditPoints="1" noAdjustHandles="1" noChangeArrowheads="1" noChangeShapeType="1" noTextEdit="1"/>
              </p:cNvSpPr>
              <p:nvPr/>
            </p:nvSpPr>
            <p:spPr>
              <a:xfrm>
                <a:off x="6993326" y="5733239"/>
                <a:ext cx="5015496" cy="646331"/>
              </a:xfrm>
              <a:prstGeom prst="rect">
                <a:avLst/>
              </a:prstGeom>
              <a:blipFill>
                <a:blip r:embed="rId6"/>
                <a:stretch>
                  <a:fillRect l="-972" t="-4673" b="-13084"/>
                </a:stretch>
              </a:blipFill>
            </p:spPr>
            <p:txBody>
              <a:bodyPr/>
              <a:lstStyle/>
              <a:p>
                <a:r>
                  <a:rPr lang="sv-SE">
                    <a:noFill/>
                  </a:rPr>
                  <a:t> </a:t>
                </a:r>
              </a:p>
            </p:txBody>
          </p:sp>
        </mc:Fallback>
      </mc:AlternateContent>
    </p:spTree>
    <p:extLst>
      <p:ext uri="{BB962C8B-B14F-4D97-AF65-F5344CB8AC3E}">
        <p14:creationId xmlns:p14="http://schemas.microsoft.com/office/powerpoint/2010/main" val="3696240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18</a:t>
            </a:fld>
            <a:endParaRPr lang="sv-SE"/>
          </a:p>
        </p:txBody>
      </p:sp>
      <p:sp>
        <p:nvSpPr>
          <p:cNvPr id="3" name="Title 2"/>
          <p:cNvSpPr>
            <a:spLocks noGrp="1"/>
          </p:cNvSpPr>
          <p:nvPr>
            <p:ph type="title"/>
          </p:nvPr>
        </p:nvSpPr>
        <p:spPr>
          <a:xfrm>
            <a:off x="333383" y="329158"/>
            <a:ext cx="11702785" cy="358345"/>
          </a:xfrm>
        </p:spPr>
        <p:txBody>
          <a:bodyPr>
            <a:noAutofit/>
          </a:bodyPr>
          <a:lstStyle/>
          <a:p>
            <a:r>
              <a:rPr lang="en-US" sz="3200" dirty="0" smtClean="0">
                <a:solidFill>
                  <a:srgbClr val="002060"/>
                </a:solidFill>
              </a:rPr>
              <a:t>Adhered dust on hot surfaces</a:t>
            </a:r>
            <a:endParaRPr lang="sv-SE" sz="3200" dirty="0">
              <a:solidFill>
                <a:srgbClr val="002060"/>
              </a:solidFill>
            </a:endParaRPr>
          </a:p>
        </p:txBody>
      </p:sp>
      <p:sp>
        <p:nvSpPr>
          <p:cNvPr id="4" name="Rectangle 3"/>
          <p:cNvSpPr/>
          <p:nvPr/>
        </p:nvSpPr>
        <p:spPr>
          <a:xfrm>
            <a:off x="87569" y="973906"/>
            <a:ext cx="6615380" cy="5201424"/>
          </a:xfrm>
          <a:prstGeom prst="rect">
            <a:avLst/>
          </a:prstGeom>
        </p:spPr>
        <p:txBody>
          <a:bodyPr wrap="square">
            <a:spAutoFit/>
          </a:bodyPr>
          <a:lstStyle/>
          <a:p>
            <a:pPr marL="285750" indent="-285750">
              <a:buFont typeface="Wingdings" panose="05000000000000000000" pitchFamily="2" charset="2"/>
              <a:buChar char="Ø"/>
            </a:pPr>
            <a:r>
              <a:rPr lang="en-US" dirty="0" smtClean="0">
                <a:latin typeface="+mj-lt"/>
                <a:sym typeface="Wingdings" panose="05000000000000000000" pitchFamily="2" charset="2"/>
              </a:rPr>
              <a:t>Prolonged </a:t>
            </a:r>
            <a:r>
              <a:rPr lang="en-US" dirty="0" smtClean="0">
                <a:solidFill>
                  <a:srgbClr val="0070C0"/>
                </a:solidFill>
                <a:latin typeface="+mj-lt"/>
                <a:sym typeface="Wingdings" panose="05000000000000000000" pitchFamily="2" charset="2"/>
              </a:rPr>
              <a:t>heat </a:t>
            </a:r>
            <a:r>
              <a:rPr lang="en-US" dirty="0">
                <a:solidFill>
                  <a:srgbClr val="0070C0"/>
                </a:solidFill>
                <a:latin typeface="+mj-lt"/>
                <a:sym typeface="Wingdings" panose="05000000000000000000" pitchFamily="2" charset="2"/>
              </a:rPr>
              <a:t>treatments </a:t>
            </a:r>
            <a:r>
              <a:rPr lang="en-US" dirty="0" smtClean="0">
                <a:solidFill>
                  <a:srgbClr val="0070C0"/>
                </a:solidFill>
                <a:latin typeface="+mj-lt"/>
                <a:sym typeface="Wingdings" panose="05000000000000000000" pitchFamily="2" charset="2"/>
              </a:rPr>
              <a:t>in vacuum furnaces at temperatures below </a:t>
            </a:r>
            <a:r>
              <a:rPr lang="en-US" dirty="0">
                <a:solidFill>
                  <a:srgbClr val="0070C0"/>
                </a:solidFill>
                <a:latin typeface="+mj-lt"/>
                <a:sym typeface="Wingdings" panose="05000000000000000000" pitchFamily="2" charset="2"/>
              </a:rPr>
              <a:t>the W recrystallization range</a:t>
            </a:r>
            <a:r>
              <a:rPr lang="en-US" dirty="0">
                <a:latin typeface="+mj-lt"/>
                <a:sym typeface="Wingdings" panose="05000000000000000000" pitchFamily="2" charset="2"/>
              </a:rPr>
              <a:t> lead to </a:t>
            </a:r>
            <a:r>
              <a:rPr lang="en-US" dirty="0">
                <a:solidFill>
                  <a:srgbClr val="FF0000"/>
                </a:solidFill>
                <a:latin typeface="+mj-lt"/>
                <a:sym typeface="Wingdings" panose="05000000000000000000" pitchFamily="2" charset="2"/>
              </a:rPr>
              <a:t>increase</a:t>
            </a:r>
            <a:r>
              <a:rPr lang="en-US" dirty="0">
                <a:latin typeface="+mj-lt"/>
                <a:sym typeface="Wingdings" panose="05000000000000000000" pitchFamily="2" charset="2"/>
              </a:rPr>
              <a:t> of the </a:t>
            </a:r>
            <a:r>
              <a:rPr lang="en-US" dirty="0" smtClean="0">
                <a:latin typeface="+mj-lt"/>
                <a:sym typeface="Wingdings" panose="05000000000000000000" pitchFamily="2" charset="2"/>
              </a:rPr>
              <a:t>W-on-W </a:t>
            </a:r>
            <a:r>
              <a:rPr lang="en-US" dirty="0">
                <a:latin typeface="+mj-lt"/>
                <a:sym typeface="Wingdings" panose="05000000000000000000" pitchFamily="2" charset="2"/>
              </a:rPr>
              <a:t>adhesion force </a:t>
            </a:r>
            <a:r>
              <a:rPr lang="en-US" dirty="0">
                <a:solidFill>
                  <a:srgbClr val="FF0000"/>
                </a:solidFill>
                <a:latin typeface="+mj-lt"/>
                <a:sym typeface="Wingdings" panose="05000000000000000000" pitchFamily="2" charset="2"/>
              </a:rPr>
              <a:t>up to two orders of magnitude </a:t>
            </a:r>
            <a:r>
              <a:rPr lang="en-US" dirty="0">
                <a:latin typeface="+mj-lt"/>
                <a:sym typeface="Wingdings" panose="05000000000000000000" pitchFamily="2" charset="2"/>
              </a:rPr>
              <a:t>irrespective of the dust size </a:t>
            </a:r>
            <a:r>
              <a:rPr lang="en-US" dirty="0" smtClean="0">
                <a:solidFill>
                  <a:srgbClr val="00B050"/>
                </a:solidFill>
                <a:latin typeface="+mj-lt"/>
                <a:sym typeface="Wingdings" panose="05000000000000000000" pitchFamily="2" charset="2"/>
              </a:rPr>
              <a:t>[Tolias </a:t>
            </a:r>
            <a:r>
              <a:rPr lang="en-US" i="1" dirty="0">
                <a:solidFill>
                  <a:srgbClr val="00B050"/>
                </a:solidFill>
                <a:latin typeface="+mj-lt"/>
                <a:sym typeface="Wingdings" panose="05000000000000000000" pitchFamily="2" charset="2"/>
              </a:rPr>
              <a:t>et al, </a:t>
            </a:r>
            <a:r>
              <a:rPr lang="sv-SE" i="1" dirty="0" smtClean="0">
                <a:solidFill>
                  <a:srgbClr val="00B050"/>
                </a:solidFill>
                <a:latin typeface="+mj-lt"/>
              </a:rPr>
              <a:t>NME </a:t>
            </a:r>
            <a:r>
              <a:rPr lang="sv-SE" b="1" dirty="0">
                <a:solidFill>
                  <a:srgbClr val="00B050"/>
                </a:solidFill>
                <a:latin typeface="+mj-lt"/>
              </a:rPr>
              <a:t>24</a:t>
            </a:r>
            <a:r>
              <a:rPr lang="sv-SE" dirty="0">
                <a:solidFill>
                  <a:srgbClr val="00B050"/>
                </a:solidFill>
                <a:latin typeface="+mj-lt"/>
              </a:rPr>
              <a:t> 100765 (2020</a:t>
            </a:r>
            <a:r>
              <a:rPr lang="sv-SE" dirty="0" smtClean="0">
                <a:solidFill>
                  <a:srgbClr val="00B050"/>
                </a:solidFill>
                <a:latin typeface="+mj-lt"/>
              </a:rPr>
              <a:t>)]</a:t>
            </a:r>
          </a:p>
          <a:p>
            <a:endParaRPr lang="sv-SE" dirty="0" smtClean="0">
              <a:solidFill>
                <a:srgbClr val="00B050"/>
              </a:solidFill>
              <a:latin typeface="+mj-lt"/>
            </a:endParaRPr>
          </a:p>
          <a:p>
            <a:pPr marL="285750" indent="-285750">
              <a:buFont typeface="Wingdings" panose="05000000000000000000" pitchFamily="2" charset="2"/>
              <a:buChar char="Ø"/>
            </a:pPr>
            <a:r>
              <a:rPr lang="en-US" dirty="0" smtClean="0">
                <a:solidFill>
                  <a:srgbClr val="0070C0"/>
                </a:solidFill>
                <a:latin typeface="+mj-lt"/>
              </a:rPr>
              <a:t>Atomic diffusion at the contact area </a:t>
            </a:r>
            <a:r>
              <a:rPr lang="en-US" dirty="0" smtClean="0">
                <a:latin typeface="+mj-lt"/>
              </a:rPr>
              <a:t>slowly eliminates the omnipresent nanometer-scale surface roughness, switching the dominant interaction from long-range van der Waals-like to short-range metallic bonding-like.</a:t>
            </a:r>
          </a:p>
          <a:p>
            <a:pPr marL="285750" indent="-285750">
              <a:buFont typeface="Wingdings" panose="05000000000000000000" pitchFamily="2" charset="2"/>
              <a:buChar char="Ø"/>
            </a:pPr>
            <a:endParaRPr lang="en-US" dirty="0" smtClean="0">
              <a:latin typeface="+mj-lt"/>
            </a:endParaRPr>
          </a:p>
          <a:p>
            <a:pPr marL="285750" indent="-285750">
              <a:buFont typeface="Wingdings" panose="05000000000000000000" pitchFamily="2" charset="2"/>
              <a:buChar char="Ø"/>
            </a:pPr>
            <a:r>
              <a:rPr lang="en-US" dirty="0">
                <a:latin typeface="+mj-lt"/>
              </a:rPr>
              <a:t>Confirmed also in the fusion relevant but less controlled environment of the </a:t>
            </a:r>
            <a:r>
              <a:rPr lang="en-US" dirty="0" err="1">
                <a:latin typeface="+mj-lt"/>
              </a:rPr>
              <a:t>GyM</a:t>
            </a:r>
            <a:r>
              <a:rPr lang="en-US" dirty="0">
                <a:latin typeface="+mj-lt"/>
              </a:rPr>
              <a:t> linear device. </a:t>
            </a:r>
            <a:endParaRPr lang="sv-SE" dirty="0">
              <a:latin typeface="+mj-lt"/>
            </a:endParaRPr>
          </a:p>
          <a:p>
            <a:pPr marL="285750" indent="-285750">
              <a:buFont typeface="Wingdings" panose="05000000000000000000" pitchFamily="2" charset="2"/>
              <a:buChar char="Ø"/>
            </a:pPr>
            <a:endParaRPr lang="en-US" dirty="0" smtClean="0">
              <a:latin typeface="+mj-lt"/>
            </a:endParaRPr>
          </a:p>
          <a:p>
            <a:pPr marL="285750" indent="-285750">
              <a:buFont typeface="Wingdings" panose="05000000000000000000" pitchFamily="2" charset="2"/>
              <a:buChar char="Ø"/>
            </a:pPr>
            <a:r>
              <a:rPr lang="en-US" dirty="0" smtClean="0">
                <a:latin typeface="+mj-lt"/>
              </a:rPr>
              <a:t>Transition from van der Waals models to JKR models. In temperature space (for long exposure times), the adhesion force is a sigmoidal function of the temperature </a:t>
            </a:r>
            <a:r>
              <a:rPr lang="en-US" dirty="0" smtClean="0">
                <a:solidFill>
                  <a:srgbClr val="00B050"/>
                </a:solidFill>
                <a:latin typeface="+mj-lt"/>
                <a:sym typeface="Wingdings" panose="05000000000000000000" pitchFamily="2" charset="2"/>
              </a:rPr>
              <a:t>[Tolias </a:t>
            </a:r>
            <a:r>
              <a:rPr lang="en-US" i="1" dirty="0">
                <a:solidFill>
                  <a:srgbClr val="00B050"/>
                </a:solidFill>
                <a:latin typeface="+mj-lt"/>
                <a:sym typeface="Wingdings" panose="05000000000000000000" pitchFamily="2" charset="2"/>
              </a:rPr>
              <a:t>et al, </a:t>
            </a:r>
            <a:r>
              <a:rPr lang="en-US" i="1" dirty="0" smtClean="0">
                <a:solidFill>
                  <a:srgbClr val="00B050"/>
                </a:solidFill>
                <a:latin typeface="+mj-lt"/>
                <a:sym typeface="Wingdings" panose="05000000000000000000" pitchFamily="2" charset="2"/>
              </a:rPr>
              <a:t>manuscript in preparation </a:t>
            </a:r>
            <a:r>
              <a:rPr lang="en-US" dirty="0" smtClean="0">
                <a:solidFill>
                  <a:srgbClr val="00B050"/>
                </a:solidFill>
                <a:latin typeface="+mj-lt"/>
                <a:sym typeface="Wingdings" panose="05000000000000000000" pitchFamily="2" charset="2"/>
              </a:rPr>
              <a:t>(2024)]</a:t>
            </a:r>
            <a:endParaRPr lang="en-US" dirty="0" smtClean="0">
              <a:latin typeface="+mj-lt"/>
            </a:endParaRPr>
          </a:p>
          <a:p>
            <a:pPr marL="285750" indent="-285750">
              <a:buFont typeface="Wingdings" panose="05000000000000000000" pitchFamily="2" charset="2"/>
              <a:buChar char="Ø"/>
            </a:pPr>
            <a:endParaRPr lang="en-US" sz="800" dirty="0" smtClean="0">
              <a:latin typeface="+mj-lt"/>
            </a:endParaRPr>
          </a:p>
        </p:txBody>
      </p:sp>
      <p:pic>
        <p:nvPicPr>
          <p:cNvPr id="6" name="Picture 5"/>
          <p:cNvPicPr>
            <a:picLocks noChangeAspect="1"/>
          </p:cNvPicPr>
          <p:nvPr/>
        </p:nvPicPr>
        <p:blipFill>
          <a:blip r:embed="rId2"/>
          <a:stretch>
            <a:fillRect/>
          </a:stretch>
        </p:blipFill>
        <p:spPr>
          <a:xfrm>
            <a:off x="7089081" y="370406"/>
            <a:ext cx="4625788" cy="3098829"/>
          </a:xfrm>
          <a:prstGeom prst="rect">
            <a:avLst/>
          </a:prstGeom>
        </p:spPr>
      </p:pic>
      <p:pic>
        <p:nvPicPr>
          <p:cNvPr id="7" name="Picture 6"/>
          <p:cNvPicPr>
            <a:picLocks noChangeAspect="1"/>
          </p:cNvPicPr>
          <p:nvPr/>
        </p:nvPicPr>
        <p:blipFill>
          <a:blip r:embed="rId3"/>
          <a:stretch>
            <a:fillRect/>
          </a:stretch>
        </p:blipFill>
        <p:spPr>
          <a:xfrm>
            <a:off x="7256648" y="3574618"/>
            <a:ext cx="4458221" cy="2794961"/>
          </a:xfrm>
          <a:prstGeom prst="rect">
            <a:avLst/>
          </a:prstGeom>
        </p:spPr>
      </p:pic>
      <p:sp>
        <p:nvSpPr>
          <p:cNvPr id="9" name="Rectangle 8"/>
          <p:cNvSpPr/>
          <p:nvPr/>
        </p:nvSpPr>
        <p:spPr>
          <a:xfrm>
            <a:off x="8277092" y="5009092"/>
            <a:ext cx="3510324" cy="276999"/>
          </a:xfrm>
          <a:prstGeom prst="rect">
            <a:avLst/>
          </a:prstGeom>
        </p:spPr>
        <p:txBody>
          <a:bodyPr wrap="square">
            <a:spAutoFit/>
          </a:bodyPr>
          <a:lstStyle/>
          <a:p>
            <a:pPr algn="just"/>
            <a:r>
              <a:rPr lang="en-US" sz="1200" dirty="0" smtClean="0">
                <a:latin typeface="+mj-lt"/>
                <a:sym typeface="Wingdings" panose="05000000000000000000" pitchFamily="2" charset="2"/>
              </a:rPr>
              <a:t>RT vs van der Waals model</a:t>
            </a:r>
          </a:p>
        </p:txBody>
      </p:sp>
      <mc:AlternateContent xmlns:mc="http://schemas.openxmlformats.org/markup-compatibility/2006">
        <mc:Choice xmlns:a14="http://schemas.microsoft.com/office/drawing/2010/main" Requires="a14">
          <p:sp>
            <p:nvSpPr>
              <p:cNvPr id="10" name="Rectangle 9"/>
              <p:cNvSpPr/>
              <p:nvPr/>
            </p:nvSpPr>
            <p:spPr>
              <a:xfrm>
                <a:off x="8332751" y="4196963"/>
                <a:ext cx="3510324" cy="276999"/>
              </a:xfrm>
              <a:prstGeom prst="rect">
                <a:avLst/>
              </a:prstGeom>
            </p:spPr>
            <p:txBody>
              <a:bodyPr wrap="square">
                <a:spAutoFit/>
              </a:bodyPr>
              <a:lstStyle/>
              <a:p>
                <a:pPr algn="just"/>
                <a14:m>
                  <m:oMath xmlns:m="http://schemas.openxmlformats.org/officeDocument/2006/math">
                    <m:sSup>
                      <m:sSupPr>
                        <m:ctrlPr>
                          <a:rPr lang="en-US" sz="1200" b="0" i="1" dirty="0" smtClean="0">
                            <a:latin typeface="Cambria Math" panose="02040503050406030204" pitchFamily="18" charset="0"/>
                            <a:sym typeface="Wingdings" panose="05000000000000000000" pitchFamily="2" charset="2"/>
                          </a:rPr>
                        </m:ctrlPr>
                      </m:sSupPr>
                      <m:e>
                        <m:r>
                          <a:rPr lang="en-US" sz="1200" b="0" i="1" dirty="0" smtClean="0">
                            <a:latin typeface="Cambria Math" panose="02040503050406030204" pitchFamily="18" charset="0"/>
                            <a:sym typeface="Wingdings" panose="05000000000000000000" pitchFamily="2" charset="2"/>
                          </a:rPr>
                          <m:t>1000</m:t>
                        </m:r>
                      </m:e>
                      <m:sup>
                        <m:r>
                          <a:rPr lang="en-US" sz="1200" b="0" i="1" dirty="0" smtClean="0">
                            <a:latin typeface="Cambria Math" panose="02040503050406030204" pitchFamily="18" charset="0"/>
                            <a:sym typeface="Wingdings" panose="05000000000000000000" pitchFamily="2" charset="2"/>
                          </a:rPr>
                          <m:t>∘</m:t>
                        </m:r>
                      </m:sup>
                    </m:sSup>
                    <m:r>
                      <m:rPr>
                        <m:sty m:val="p"/>
                      </m:rPr>
                      <a:rPr lang="en-US" sz="1200" b="0" i="0" dirty="0" smtClean="0">
                        <a:latin typeface="Cambria Math" panose="02040503050406030204" pitchFamily="18" charset="0"/>
                        <a:sym typeface="Wingdings" panose="05000000000000000000" pitchFamily="2" charset="2"/>
                      </a:rPr>
                      <m:t>C</m:t>
                    </m:r>
                    <m:r>
                      <a:rPr lang="en-US" sz="1200" b="0" i="1" dirty="0" smtClean="0">
                        <a:latin typeface="Cambria Math" panose="02040503050406030204" pitchFamily="18" charset="0"/>
                        <a:sym typeface="Wingdings" panose="05000000000000000000" pitchFamily="2" charset="2"/>
                      </a:rPr>
                      <m:t> </m:t>
                    </m:r>
                  </m:oMath>
                </a14:m>
                <a:r>
                  <a:rPr lang="en-US" sz="1200" dirty="0" smtClean="0">
                    <a:latin typeface="+mj-lt"/>
                    <a:sym typeface="Wingdings" panose="05000000000000000000" pitchFamily="2" charset="2"/>
                  </a:rPr>
                  <a:t> vs Johnson-Kendall-Roberts model </a:t>
                </a:r>
              </a:p>
            </p:txBody>
          </p:sp>
        </mc:Choice>
        <mc:Fallback>
          <p:sp>
            <p:nvSpPr>
              <p:cNvPr id="10" name="Rectangle 9"/>
              <p:cNvSpPr>
                <a:spLocks noRot="1" noChangeAspect="1" noMove="1" noResize="1" noEditPoints="1" noAdjustHandles="1" noChangeArrowheads="1" noChangeShapeType="1" noTextEdit="1"/>
              </p:cNvSpPr>
              <p:nvPr/>
            </p:nvSpPr>
            <p:spPr>
              <a:xfrm>
                <a:off x="8332751" y="4196963"/>
                <a:ext cx="3510324" cy="276999"/>
              </a:xfrm>
              <a:prstGeom prst="rect">
                <a:avLst/>
              </a:prstGeom>
              <a:blipFill>
                <a:blip r:embed="rId4"/>
                <a:stretch>
                  <a:fillRect t="-2174" b="-13043"/>
                </a:stretch>
              </a:blipFill>
            </p:spPr>
            <p:txBody>
              <a:bodyPr/>
              <a:lstStyle/>
              <a:p>
                <a:r>
                  <a:rPr lang="sv-SE">
                    <a:noFill/>
                  </a:rPr>
                  <a:t> </a:t>
                </a:r>
              </a:p>
            </p:txBody>
          </p:sp>
        </mc:Fallback>
      </mc:AlternateContent>
    </p:spTree>
    <p:extLst>
      <p:ext uri="{BB962C8B-B14F-4D97-AF65-F5344CB8AC3E}">
        <p14:creationId xmlns:p14="http://schemas.microsoft.com/office/powerpoint/2010/main" val="1501344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19</a:t>
            </a:fld>
            <a:endParaRPr lang="sv-SE"/>
          </a:p>
        </p:txBody>
      </p:sp>
      <p:sp>
        <p:nvSpPr>
          <p:cNvPr id="3" name="Rectangle 2"/>
          <p:cNvSpPr/>
          <p:nvPr/>
        </p:nvSpPr>
        <p:spPr>
          <a:xfrm>
            <a:off x="450765" y="1501729"/>
            <a:ext cx="11172280" cy="2862322"/>
          </a:xfrm>
          <a:prstGeom prst="rect">
            <a:avLst/>
          </a:prstGeom>
        </p:spPr>
        <p:txBody>
          <a:bodyPr wrap="square">
            <a:spAutoFit/>
          </a:bodyPr>
          <a:lstStyle/>
          <a:p>
            <a:pPr algn="ctr"/>
            <a:r>
              <a:rPr lang="en-US" sz="3600" dirty="0" smtClean="0">
                <a:solidFill>
                  <a:srgbClr val="002060"/>
                </a:solidFill>
                <a:latin typeface="Baskerville Old Face" panose="02020602080505020303" pitchFamily="18" charset="0"/>
              </a:rPr>
              <a:t>Complications for fusion applications:</a:t>
            </a:r>
          </a:p>
          <a:p>
            <a:pPr algn="ctr"/>
            <a:endParaRPr lang="en-US" sz="3600" dirty="0" smtClean="0">
              <a:solidFill>
                <a:srgbClr val="002060"/>
              </a:solidFill>
              <a:latin typeface="Baskerville Old Face" panose="02020602080505020303" pitchFamily="18" charset="0"/>
            </a:endParaRPr>
          </a:p>
          <a:p>
            <a:pPr marL="742950" indent="-742950">
              <a:buFont typeface="+mj-lt"/>
              <a:buAutoNum type="alphaUcPeriod"/>
            </a:pPr>
            <a:r>
              <a:rPr lang="en-US" sz="3600" dirty="0" smtClean="0">
                <a:solidFill>
                  <a:schemeClr val="bg1">
                    <a:lumMod val="65000"/>
                  </a:schemeClr>
                </a:solidFill>
                <a:latin typeface="Baskerville Old Face" panose="02020602080505020303" pitchFamily="18" charset="0"/>
              </a:rPr>
              <a:t>Heating effects</a:t>
            </a:r>
          </a:p>
          <a:p>
            <a:pPr marL="742950" indent="-742950">
              <a:buFont typeface="+mj-lt"/>
              <a:buAutoNum type="alphaUcPeriod"/>
            </a:pPr>
            <a:r>
              <a:rPr lang="en-US" sz="3600" dirty="0" smtClean="0">
                <a:solidFill>
                  <a:srgbClr val="002060"/>
                </a:solidFill>
                <a:latin typeface="Baskerville Old Face" panose="02020602080505020303" pitchFamily="18" charset="0"/>
              </a:rPr>
              <a:t>Sheath-within-a-sheath </a:t>
            </a:r>
          </a:p>
          <a:p>
            <a:pPr marL="742950" indent="-742950">
              <a:buFont typeface="+mj-lt"/>
              <a:buAutoNum type="alphaUcPeriod"/>
            </a:pPr>
            <a:r>
              <a:rPr lang="en-US" sz="3600" dirty="0" smtClean="0">
                <a:solidFill>
                  <a:srgbClr val="002060"/>
                </a:solidFill>
                <a:latin typeface="Baskerville Old Face" panose="02020602080505020303" pitchFamily="18" charset="0"/>
              </a:rPr>
              <a:t>Non-</a:t>
            </a:r>
            <a:r>
              <a:rPr lang="en-US" sz="3600" dirty="0" err="1" smtClean="0">
                <a:solidFill>
                  <a:srgbClr val="002060"/>
                </a:solidFill>
                <a:latin typeface="Baskerville Old Face" panose="02020602080505020303" pitchFamily="18" charset="0"/>
              </a:rPr>
              <a:t>sphericity</a:t>
            </a:r>
            <a:endParaRPr lang="sv-SE" sz="3600" dirty="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126865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3352" y="116632"/>
            <a:ext cx="7543800" cy="457200"/>
          </a:xfrm>
        </p:spPr>
        <p:txBody>
          <a:bodyPr>
            <a:noAutofit/>
          </a:bodyPr>
          <a:lstStyle/>
          <a:p>
            <a:r>
              <a:rPr lang="sv-SE" sz="3200" dirty="0" err="1" smtClean="0">
                <a:solidFill>
                  <a:srgbClr val="002060"/>
                </a:solidFill>
              </a:rPr>
              <a:t>Outline</a:t>
            </a:r>
            <a:endParaRPr lang="sv-SE" sz="3200" dirty="0">
              <a:solidFill>
                <a:srgbClr val="002060"/>
              </a:solidFill>
            </a:endParaRPr>
          </a:p>
        </p:txBody>
      </p:sp>
      <p:sp>
        <p:nvSpPr>
          <p:cNvPr id="5" name="TextBox 4"/>
          <p:cNvSpPr txBox="1"/>
          <p:nvPr/>
        </p:nvSpPr>
        <p:spPr>
          <a:xfrm>
            <a:off x="263352" y="1201362"/>
            <a:ext cx="11593288" cy="4678204"/>
          </a:xfrm>
          <a:prstGeom prst="rect">
            <a:avLst/>
          </a:prstGeom>
          <a:noFill/>
        </p:spPr>
        <p:txBody>
          <a:bodyPr wrap="square" rtlCol="0">
            <a:spAutoFit/>
          </a:bodyPr>
          <a:lstStyle/>
          <a:p>
            <a:endParaRPr lang="sv-SE" dirty="0" smtClean="0">
              <a:latin typeface="+mj-lt"/>
            </a:endParaRPr>
          </a:p>
          <a:p>
            <a:pPr marL="285750" indent="-285750">
              <a:buFont typeface="Wingdings" panose="05000000000000000000" pitchFamily="2" charset="2"/>
              <a:buChar char="Ø"/>
            </a:pPr>
            <a:r>
              <a:rPr lang="sv-SE" sz="2000" dirty="0" smtClean="0">
                <a:latin typeface="+mj-lt"/>
                <a:cs typeface="Arial" panose="020B0604020202020204" pitchFamily="34" charset="0"/>
              </a:rPr>
              <a:t>Dust </a:t>
            </a:r>
            <a:r>
              <a:rPr lang="sv-SE" sz="2000" dirty="0" err="1" smtClean="0">
                <a:latin typeface="+mj-lt"/>
                <a:cs typeface="Arial" panose="020B0604020202020204" pitchFamily="34" charset="0"/>
              </a:rPr>
              <a:t>inventory</a:t>
            </a:r>
            <a:r>
              <a:rPr lang="sv-SE" sz="2000" dirty="0" smtClean="0">
                <a:latin typeface="+mj-lt"/>
                <a:cs typeface="Arial" panose="020B0604020202020204" pitchFamily="34" charset="0"/>
              </a:rPr>
              <a:t> evolution in fusion </a:t>
            </a:r>
            <a:r>
              <a:rPr lang="sv-SE" sz="2000" dirty="0" err="1" smtClean="0">
                <a:latin typeface="+mj-lt"/>
                <a:cs typeface="Arial" panose="020B0604020202020204" pitchFamily="34" charset="0"/>
              </a:rPr>
              <a:t>devices</a:t>
            </a:r>
            <a:r>
              <a:rPr lang="sv-SE" sz="2000" dirty="0" smtClean="0">
                <a:latin typeface="+mj-lt"/>
                <a:cs typeface="Arial" panose="020B0604020202020204" pitchFamily="34" charset="0"/>
              </a:rPr>
              <a:t> </a:t>
            </a:r>
          </a:p>
          <a:p>
            <a:pPr marL="285750" indent="-285750">
              <a:buFont typeface="Wingdings" panose="05000000000000000000" pitchFamily="2" charset="2"/>
              <a:buChar char="Ø"/>
            </a:pPr>
            <a:endParaRPr lang="sv-SE" sz="1000" dirty="0" smtClean="0">
              <a:latin typeface="+mj-lt"/>
              <a:cs typeface="Arial" panose="020B0604020202020204" pitchFamily="34" charset="0"/>
            </a:endParaRPr>
          </a:p>
          <a:p>
            <a:pPr marL="285750" indent="-285750">
              <a:buFont typeface="Wingdings" panose="05000000000000000000" pitchFamily="2" charset="2"/>
              <a:buChar char="Ø"/>
            </a:pPr>
            <a:r>
              <a:rPr lang="sv-SE" sz="2000" dirty="0" smtClean="0">
                <a:latin typeface="+mj-lt"/>
                <a:cs typeface="Arial" panose="020B0604020202020204" pitchFamily="34" charset="0"/>
              </a:rPr>
              <a:t>Main </a:t>
            </a:r>
            <a:r>
              <a:rPr lang="sv-SE" sz="2000" dirty="0" err="1" smtClean="0">
                <a:latin typeface="+mj-lt"/>
                <a:cs typeface="Arial" panose="020B0604020202020204" pitchFamily="34" charset="0"/>
              </a:rPr>
              <a:t>theoretical</a:t>
            </a:r>
            <a:r>
              <a:rPr lang="sv-SE" sz="2000" dirty="0" smtClean="0">
                <a:latin typeface="+mj-lt"/>
                <a:cs typeface="Arial" panose="020B0604020202020204" pitchFamily="34" charset="0"/>
              </a:rPr>
              <a:t> </a:t>
            </a:r>
            <a:r>
              <a:rPr lang="sv-SE" sz="2000" dirty="0" err="1" smtClean="0">
                <a:latin typeface="+mj-lt"/>
                <a:cs typeface="Arial" panose="020B0604020202020204" pitchFamily="34" charset="0"/>
              </a:rPr>
              <a:t>results</a:t>
            </a:r>
            <a:r>
              <a:rPr lang="sv-SE" sz="2000" dirty="0" smtClean="0">
                <a:latin typeface="+mj-lt"/>
                <a:cs typeface="Arial" panose="020B0604020202020204" pitchFamily="34" charset="0"/>
              </a:rPr>
              <a:t> from </a:t>
            </a:r>
            <a:r>
              <a:rPr lang="sv-SE" sz="2000" dirty="0" err="1" smtClean="0">
                <a:latin typeface="+mj-lt"/>
                <a:cs typeface="Arial" panose="020B0604020202020204" pitchFamily="34" charset="0"/>
              </a:rPr>
              <a:t>impact</a:t>
            </a:r>
            <a:r>
              <a:rPr lang="sv-SE" sz="2000" dirty="0">
                <a:latin typeface="+mj-lt"/>
                <a:cs typeface="Arial" panose="020B0604020202020204" pitchFamily="34" charset="0"/>
              </a:rPr>
              <a:t> </a:t>
            </a:r>
            <a:r>
              <a:rPr lang="sv-SE" sz="2000" dirty="0" err="1" smtClean="0">
                <a:latin typeface="+mj-lt"/>
                <a:cs typeface="Arial" panose="020B0604020202020204" pitchFamily="34" charset="0"/>
              </a:rPr>
              <a:t>mechanics</a:t>
            </a:r>
            <a:r>
              <a:rPr lang="sv-SE" sz="2000" dirty="0" smtClean="0">
                <a:latin typeface="+mj-lt"/>
                <a:cs typeface="Arial" panose="020B0604020202020204" pitchFamily="34" charset="0"/>
              </a:rPr>
              <a:t>, </a:t>
            </a:r>
            <a:r>
              <a:rPr lang="sv-SE" sz="2000" dirty="0" err="1" smtClean="0">
                <a:latin typeface="+mj-lt"/>
                <a:cs typeface="Arial" panose="020B0604020202020204" pitchFamily="34" charset="0"/>
              </a:rPr>
              <a:t>contact</a:t>
            </a:r>
            <a:r>
              <a:rPr lang="sv-SE" sz="2000" dirty="0" smtClean="0">
                <a:latin typeface="+mj-lt"/>
                <a:cs typeface="Arial" panose="020B0604020202020204" pitchFamily="34" charset="0"/>
              </a:rPr>
              <a:t> </a:t>
            </a:r>
            <a:r>
              <a:rPr lang="sv-SE" sz="2000" dirty="0" err="1" smtClean="0">
                <a:latin typeface="+mj-lt"/>
                <a:cs typeface="Arial" panose="020B0604020202020204" pitchFamily="34" charset="0"/>
              </a:rPr>
              <a:t>mechanics</a:t>
            </a:r>
            <a:r>
              <a:rPr lang="sv-SE" sz="2000" dirty="0" smtClean="0">
                <a:latin typeface="+mj-lt"/>
                <a:cs typeface="Arial" panose="020B0604020202020204" pitchFamily="34" charset="0"/>
              </a:rPr>
              <a:t> and </a:t>
            </a:r>
            <a:r>
              <a:rPr lang="sv-SE" sz="2000" dirty="0" err="1" smtClean="0">
                <a:latin typeface="+mj-lt"/>
                <a:cs typeface="Arial" panose="020B0604020202020204" pitchFamily="34" charset="0"/>
              </a:rPr>
              <a:t>surface</a:t>
            </a:r>
            <a:r>
              <a:rPr lang="sv-SE" sz="2000" dirty="0" smtClean="0">
                <a:latin typeface="+mj-lt"/>
                <a:cs typeface="Arial" panose="020B0604020202020204" pitchFamily="34" charset="0"/>
              </a:rPr>
              <a:t> </a:t>
            </a:r>
            <a:r>
              <a:rPr lang="sv-SE" sz="2000" dirty="0" err="1" smtClean="0">
                <a:latin typeface="+mj-lt"/>
                <a:cs typeface="Arial" panose="020B0604020202020204" pitchFamily="34" charset="0"/>
              </a:rPr>
              <a:t>physics</a:t>
            </a:r>
            <a:r>
              <a:rPr lang="sv-SE" sz="2000" dirty="0" smtClean="0">
                <a:latin typeface="+mj-lt"/>
                <a:cs typeface="Arial" panose="020B0604020202020204" pitchFamily="34" charset="0"/>
              </a:rPr>
              <a:t> </a:t>
            </a:r>
          </a:p>
          <a:p>
            <a:endParaRPr lang="sv-SE" sz="1000" dirty="0" smtClean="0">
              <a:latin typeface="+mj-lt"/>
              <a:cs typeface="Arial" panose="020B0604020202020204" pitchFamily="34" charset="0"/>
            </a:endParaRPr>
          </a:p>
          <a:p>
            <a:pPr marL="285750" indent="-285750">
              <a:buFont typeface="Wingdings" panose="05000000000000000000" pitchFamily="2" charset="2"/>
              <a:buChar char="Ø"/>
            </a:pPr>
            <a:r>
              <a:rPr lang="sv-SE" sz="2000" dirty="0" smtClean="0">
                <a:latin typeface="+mj-lt"/>
                <a:cs typeface="Arial" panose="020B0604020202020204" pitchFamily="34" charset="0"/>
              </a:rPr>
              <a:t>Do </a:t>
            </a:r>
            <a:r>
              <a:rPr lang="sv-SE" sz="2000" dirty="0" err="1" smtClean="0">
                <a:latin typeface="+mj-lt"/>
                <a:cs typeface="Arial" panose="020B0604020202020204" pitchFamily="34" charset="0"/>
              </a:rPr>
              <a:t>they</a:t>
            </a:r>
            <a:r>
              <a:rPr lang="sv-SE" sz="2000" dirty="0" smtClean="0">
                <a:latin typeface="+mj-lt"/>
                <a:cs typeface="Arial" panose="020B0604020202020204" pitchFamily="34" charset="0"/>
              </a:rPr>
              <a:t> </a:t>
            </a:r>
            <a:r>
              <a:rPr lang="sv-SE" sz="2000" dirty="0" err="1" smtClean="0">
                <a:latin typeface="+mj-lt"/>
                <a:cs typeface="Arial" panose="020B0604020202020204" pitchFamily="34" charset="0"/>
              </a:rPr>
              <a:t>work</a:t>
            </a:r>
            <a:r>
              <a:rPr lang="sv-SE" sz="2000" dirty="0" smtClean="0">
                <a:latin typeface="+mj-lt"/>
                <a:cs typeface="Arial" panose="020B0604020202020204" pitchFamily="34" charset="0"/>
              </a:rPr>
              <a:t> in fusion relevant scenarios ?</a:t>
            </a:r>
          </a:p>
          <a:p>
            <a:endParaRPr lang="sv-SE" sz="1000" dirty="0" smtClean="0">
              <a:latin typeface="+mj-lt"/>
              <a:cs typeface="Arial" panose="020B0604020202020204" pitchFamily="34" charset="0"/>
            </a:endParaRPr>
          </a:p>
          <a:p>
            <a:pPr marL="342900" indent="-342900">
              <a:buFont typeface="Wingdings" panose="05000000000000000000" pitchFamily="2" charset="2"/>
              <a:buChar char="Ø"/>
            </a:pPr>
            <a:r>
              <a:rPr lang="en-US" sz="2000" dirty="0" smtClean="0">
                <a:latin typeface="+mj-lt"/>
              </a:rPr>
              <a:t>Complications in </a:t>
            </a:r>
            <a:r>
              <a:rPr lang="en-US" sz="2000" dirty="0">
                <a:latin typeface="+mj-lt"/>
              </a:rPr>
              <a:t>fusion </a:t>
            </a:r>
            <a:r>
              <a:rPr lang="en-US" sz="2000" dirty="0" smtClean="0">
                <a:latin typeface="+mj-lt"/>
              </a:rPr>
              <a:t>applications:</a:t>
            </a:r>
            <a:endParaRPr lang="en-US" sz="2000" dirty="0">
              <a:latin typeface="+mj-lt"/>
            </a:endParaRPr>
          </a:p>
          <a:p>
            <a:pPr marL="914400" lvl="1" indent="-457200">
              <a:buFont typeface="+mj-lt"/>
              <a:buAutoNum type="alphaLcPeriod"/>
            </a:pPr>
            <a:r>
              <a:rPr lang="en-US" sz="2000" dirty="0" smtClean="0">
                <a:latin typeface="+mj-lt"/>
              </a:rPr>
              <a:t>Heating effects</a:t>
            </a:r>
          </a:p>
          <a:p>
            <a:pPr marL="914400" lvl="1" indent="-457200">
              <a:buFont typeface="+mj-lt"/>
              <a:buAutoNum type="alphaLcPeriod"/>
            </a:pPr>
            <a:r>
              <a:rPr lang="en-US" sz="2000" dirty="0" smtClean="0">
                <a:latin typeface="+mj-lt"/>
              </a:rPr>
              <a:t>Sheath-within-a-sheath </a:t>
            </a:r>
          </a:p>
          <a:p>
            <a:pPr marL="914400" lvl="1" indent="-457200">
              <a:buFont typeface="+mj-lt"/>
              <a:buAutoNum type="alphaLcPeriod"/>
            </a:pPr>
            <a:r>
              <a:rPr lang="en-US" sz="2000" dirty="0" smtClean="0">
                <a:latin typeface="+mj-lt"/>
              </a:rPr>
              <a:t>Non-spherical dust</a:t>
            </a:r>
            <a:endParaRPr lang="sv-SE" sz="2000" dirty="0">
              <a:latin typeface="+mj-lt"/>
            </a:endParaRPr>
          </a:p>
          <a:p>
            <a:endParaRPr lang="en-GB" sz="1000" dirty="0">
              <a:latin typeface="+mj-lt"/>
              <a:cs typeface="Arial" panose="020B0604020202020204" pitchFamily="34" charset="0"/>
            </a:endParaRPr>
          </a:p>
          <a:p>
            <a:pPr marL="342900" indent="-342900">
              <a:buFont typeface="Wingdings" panose="05000000000000000000" pitchFamily="2" charset="2"/>
              <a:buChar char="Ø"/>
            </a:pPr>
            <a:r>
              <a:rPr lang="en-GB" sz="2000" dirty="0" smtClean="0">
                <a:latin typeface="+mj-lt"/>
                <a:cs typeface="Arial" panose="020B0604020202020204" pitchFamily="34" charset="0"/>
              </a:rPr>
              <a:t>Dust survival – new results on current collection</a:t>
            </a:r>
          </a:p>
          <a:p>
            <a:pPr marL="342900" indent="-342900">
              <a:buFont typeface="Wingdings" panose="05000000000000000000" pitchFamily="2" charset="2"/>
              <a:buChar char="Ø"/>
            </a:pPr>
            <a:endParaRPr lang="en-GB" sz="1000" dirty="0" smtClean="0">
              <a:latin typeface="+mj-lt"/>
              <a:cs typeface="Arial" panose="020B0604020202020204" pitchFamily="34" charset="0"/>
            </a:endParaRPr>
          </a:p>
          <a:p>
            <a:pPr marL="342900" indent="-342900">
              <a:buFont typeface="Wingdings" panose="05000000000000000000" pitchFamily="2" charset="2"/>
              <a:buChar char="Ø"/>
            </a:pPr>
            <a:r>
              <a:rPr lang="en-GB" sz="2000" dirty="0" smtClean="0">
                <a:latin typeface="+mj-lt"/>
                <a:cs typeface="Arial" panose="020B0604020202020204" pitchFamily="34" charset="0"/>
              </a:rPr>
              <a:t>Boron dust – what to expect?</a:t>
            </a:r>
          </a:p>
          <a:p>
            <a:pPr marL="342900" indent="-342900">
              <a:buFont typeface="Wingdings" panose="05000000000000000000" pitchFamily="2" charset="2"/>
              <a:buChar char="Ø"/>
            </a:pPr>
            <a:endParaRPr lang="en-GB" sz="1000" dirty="0" smtClean="0">
              <a:latin typeface="+mj-lt"/>
              <a:cs typeface="Arial" panose="020B0604020202020204" pitchFamily="34" charset="0"/>
            </a:endParaRPr>
          </a:p>
          <a:p>
            <a:pPr marL="342900" indent="-342900">
              <a:buFont typeface="Wingdings" panose="05000000000000000000" pitchFamily="2" charset="2"/>
              <a:buChar char="Ø"/>
            </a:pPr>
            <a:r>
              <a:rPr lang="en-GB" sz="2000" dirty="0" smtClean="0">
                <a:latin typeface="+mj-lt"/>
                <a:cs typeface="Arial" panose="020B0604020202020204" pitchFamily="34" charset="0"/>
              </a:rPr>
              <a:t>Summary</a:t>
            </a:r>
            <a:endParaRPr lang="en-GB" sz="2000" dirty="0">
              <a:latin typeface="+mj-lt"/>
              <a:cs typeface="Arial" panose="020B0604020202020204" pitchFamily="34" charset="0"/>
            </a:endParaRPr>
          </a:p>
          <a:p>
            <a:pPr marL="342900" indent="-342900">
              <a:buFont typeface="Wingdings" panose="05000000000000000000" pitchFamily="2" charset="2"/>
              <a:buChar char="Ø"/>
            </a:pPr>
            <a:endParaRPr lang="sv-SE" sz="2000" dirty="0">
              <a:solidFill>
                <a:srgbClr val="FFC00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2</a:t>
            </a:fld>
            <a:endParaRPr lang="sv-SE"/>
          </a:p>
        </p:txBody>
      </p:sp>
    </p:spTree>
    <p:extLst>
      <p:ext uri="{BB962C8B-B14F-4D97-AF65-F5344CB8AC3E}">
        <p14:creationId xmlns:p14="http://schemas.microsoft.com/office/powerpoint/2010/main" val="205043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20</a:t>
            </a:fld>
            <a:endParaRPr lang="sv-SE"/>
          </a:p>
        </p:txBody>
      </p:sp>
      <p:sp>
        <p:nvSpPr>
          <p:cNvPr id="3" name="Title 2"/>
          <p:cNvSpPr>
            <a:spLocks noGrp="1"/>
          </p:cNvSpPr>
          <p:nvPr>
            <p:ph type="title"/>
          </p:nvPr>
        </p:nvSpPr>
        <p:spPr>
          <a:xfrm>
            <a:off x="296437" y="98249"/>
            <a:ext cx="11702785" cy="666739"/>
          </a:xfrm>
        </p:spPr>
        <p:txBody>
          <a:bodyPr>
            <a:noAutofit/>
          </a:bodyPr>
          <a:lstStyle/>
          <a:p>
            <a:r>
              <a:rPr lang="en-US" sz="3200" dirty="0" smtClean="0">
                <a:solidFill>
                  <a:srgbClr val="002060"/>
                </a:solidFill>
              </a:rPr>
              <a:t>CPIC: dust-plasma interactions in arbitrary geometry</a:t>
            </a:r>
            <a:endParaRPr lang="sv-SE" sz="3200" dirty="0">
              <a:solidFill>
                <a:srgbClr val="002060"/>
              </a:solidFill>
            </a:endParaRPr>
          </a:p>
        </p:txBody>
      </p:sp>
      <p:sp>
        <p:nvSpPr>
          <p:cNvPr id="5" name="CasellaDiTesto 2"/>
          <p:cNvSpPr txBox="1"/>
          <p:nvPr/>
        </p:nvSpPr>
        <p:spPr>
          <a:xfrm>
            <a:off x="288520" y="1570123"/>
            <a:ext cx="83831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CPIC</a:t>
            </a:r>
            <a:r>
              <a:rPr lang="en-GB" sz="2000" b="1" dirty="0" smtClean="0">
                <a:solidFill>
                  <a:srgbClr val="728FA5"/>
                </a:solidFill>
                <a:latin typeface="Arial" panose="020B0604020202020204" pitchFamily="34" charset="0"/>
                <a:cs typeface="Arial" panose="020B0604020202020204" pitchFamily="34" charset="0"/>
              </a:rPr>
              <a:t> </a:t>
            </a:r>
            <a:endParaRPr lang="en-GB" sz="2000" b="1" dirty="0">
              <a:solidFill>
                <a:srgbClr val="728FA5"/>
              </a:solidFill>
              <a:latin typeface="Arial" panose="020B0604020202020204" pitchFamily="34" charset="0"/>
              <a:cs typeface="Arial" panose="020B0604020202020204" pitchFamily="34" charset="0"/>
            </a:endParaRPr>
          </a:p>
        </p:txBody>
      </p:sp>
      <p:cxnSp>
        <p:nvCxnSpPr>
          <p:cNvPr id="6" name="Connettore 2 6"/>
          <p:cNvCxnSpPr>
            <a:stCxn id="5" idx="3"/>
          </p:cNvCxnSpPr>
          <p:nvPr/>
        </p:nvCxnSpPr>
        <p:spPr>
          <a:xfrm flipV="1">
            <a:off x="1126835" y="1764145"/>
            <a:ext cx="581892" cy="0"/>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sp>
        <p:nvSpPr>
          <p:cNvPr id="7" name="CasellaDiTesto 8"/>
          <p:cNvSpPr txBox="1"/>
          <p:nvPr/>
        </p:nvSpPr>
        <p:spPr>
          <a:xfrm>
            <a:off x="1708727" y="1579479"/>
            <a:ext cx="7100916" cy="369332"/>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electrostatic</a:t>
            </a:r>
            <a:r>
              <a:rPr lang="en-GB" dirty="0" smtClean="0">
                <a:latin typeface="Arial" panose="020B0604020202020204" pitchFamily="34" charset="0"/>
                <a:cs typeface="Arial" panose="020B0604020202020204" pitchFamily="34" charset="0"/>
              </a:rPr>
              <a:t> code designed for </a:t>
            </a:r>
            <a:r>
              <a:rPr lang="en-GB" b="1" dirty="0" smtClean="0">
                <a:latin typeface="Arial" panose="020B0604020202020204" pitchFamily="34" charset="0"/>
                <a:cs typeface="Arial" panose="020B0604020202020204" pitchFamily="34" charset="0"/>
              </a:rPr>
              <a:t>plasma-object interaction </a:t>
            </a:r>
            <a:r>
              <a:rPr lang="en-GB" dirty="0" smtClean="0">
                <a:latin typeface="Arial" panose="020B0604020202020204" pitchFamily="34" charset="0"/>
                <a:cs typeface="Arial" panose="020B0604020202020204" pitchFamily="34" charset="0"/>
              </a:rPr>
              <a:t>studies </a:t>
            </a:r>
            <a:r>
              <a:rPr lang="en-GB" b="1" dirty="0" smtClean="0">
                <a:latin typeface="Arial" panose="020B0604020202020204" pitchFamily="34" charset="0"/>
                <a:cs typeface="Arial" panose="020B0604020202020204" pitchFamily="34" charset="0"/>
              </a:rPr>
              <a:t> </a:t>
            </a:r>
            <a:endParaRPr lang="en-GB" b="1" dirty="0">
              <a:latin typeface="Arial" panose="020B0604020202020204" pitchFamily="34" charset="0"/>
              <a:cs typeface="Arial" panose="020B0604020202020204" pitchFamily="34" charset="0"/>
            </a:endParaRPr>
          </a:p>
        </p:txBody>
      </p:sp>
      <p:cxnSp>
        <p:nvCxnSpPr>
          <p:cNvPr id="8" name="Connettore 2 14"/>
          <p:cNvCxnSpPr/>
          <p:nvPr/>
        </p:nvCxnSpPr>
        <p:spPr>
          <a:xfrm>
            <a:off x="670731" y="2302393"/>
            <a:ext cx="360000" cy="0"/>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sp>
        <p:nvSpPr>
          <p:cNvPr id="9" name="CasellaDiTesto 16"/>
          <p:cNvSpPr txBox="1"/>
          <p:nvPr/>
        </p:nvSpPr>
        <p:spPr>
          <a:xfrm>
            <a:off x="1030731" y="2107252"/>
            <a:ext cx="7778912" cy="369332"/>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body-fitted</a:t>
            </a:r>
            <a:r>
              <a:rPr lang="en-GB" dirty="0" smtClean="0">
                <a:latin typeface="Arial" panose="020B0604020202020204" pitchFamily="34" charset="0"/>
                <a:cs typeface="Arial" panose="020B0604020202020204" pitchFamily="34" charset="0"/>
              </a:rPr>
              <a:t> curvilinear mesh mapped to a logical uniform Cartesian mesh</a:t>
            </a:r>
            <a:endParaRPr lang="en-GB" dirty="0">
              <a:latin typeface="Arial" panose="020B0604020202020204" pitchFamily="34" charset="0"/>
              <a:cs typeface="Arial" panose="020B0604020202020204" pitchFamily="34" charset="0"/>
            </a:endParaRPr>
          </a:p>
        </p:txBody>
      </p:sp>
      <p:grpSp>
        <p:nvGrpSpPr>
          <p:cNvPr id="10" name="Gruppo 29"/>
          <p:cNvGrpSpPr/>
          <p:nvPr/>
        </p:nvGrpSpPr>
        <p:grpSpPr>
          <a:xfrm>
            <a:off x="1497616" y="2909766"/>
            <a:ext cx="6162850" cy="2993621"/>
            <a:chOff x="3273192" y="2817091"/>
            <a:chExt cx="6162850" cy="2993621"/>
          </a:xfrm>
        </p:grpSpPr>
        <p:pic>
          <p:nvPicPr>
            <p:cNvPr id="11" name="Immagine 1"/>
            <p:cNvPicPr>
              <a:picLocks noChangeAspect="1"/>
            </p:cNvPicPr>
            <p:nvPr/>
          </p:nvPicPr>
          <p:blipFill rotWithShape="1">
            <a:blip r:embed="rId2">
              <a:extLst>
                <a:ext uri="{28A0092B-C50C-407E-A947-70E740481C1C}">
                  <a14:useLocalDpi xmlns:a14="http://schemas.microsoft.com/office/drawing/2010/main" val="0"/>
                </a:ext>
              </a:extLst>
            </a:blip>
            <a:srcRect l="2545" t="777" r="1808" b="10788"/>
            <a:stretch/>
          </p:blipFill>
          <p:spPr>
            <a:xfrm>
              <a:off x="3842326" y="2817091"/>
              <a:ext cx="5024583" cy="2678545"/>
            </a:xfrm>
            <a:prstGeom prst="rect">
              <a:avLst/>
            </a:prstGeom>
            <a:ln w="28575">
              <a:noFill/>
            </a:ln>
          </p:spPr>
        </p:pic>
        <p:sp>
          <p:nvSpPr>
            <p:cNvPr id="12" name="Rettangolo 28"/>
            <p:cNvSpPr/>
            <p:nvPr/>
          </p:nvSpPr>
          <p:spPr>
            <a:xfrm>
              <a:off x="3273192" y="5502935"/>
              <a:ext cx="6162850" cy="307777"/>
            </a:xfrm>
            <a:prstGeom prst="rect">
              <a:avLst/>
            </a:prstGeom>
            <a:ln w="28575">
              <a:noFill/>
            </a:ln>
          </p:spPr>
          <p:txBody>
            <a:bodyPr wrap="square">
              <a:spAutoFit/>
            </a:bodyPr>
            <a:lstStyle/>
            <a:p>
              <a:r>
                <a:rPr lang="en-GB" sz="1400" dirty="0" smtClean="0">
                  <a:latin typeface="Arial" panose="020B0604020202020204" pitchFamily="34" charset="0"/>
                  <a:cs typeface="Arial" panose="020B0604020202020204" pitchFamily="34" charset="0"/>
                </a:rPr>
                <a:t>C S </a:t>
              </a:r>
              <a:r>
                <a:rPr lang="en-GB" sz="1400" dirty="0" err="1" smtClean="0">
                  <a:latin typeface="Arial" panose="020B0604020202020204" pitchFamily="34" charset="0"/>
                  <a:cs typeface="Arial" panose="020B0604020202020204" pitchFamily="34" charset="0"/>
                </a:rPr>
                <a:t>Meierbachtol</a:t>
              </a:r>
              <a:r>
                <a:rPr lang="en-GB" sz="1400" dirty="0" smtClean="0">
                  <a:latin typeface="Arial" panose="020B0604020202020204" pitchFamily="34" charset="0"/>
                  <a:cs typeface="Arial" panose="020B0604020202020204" pitchFamily="34" charset="0"/>
                </a:rPr>
                <a:t> </a:t>
              </a:r>
              <a:r>
                <a:rPr lang="en-GB" sz="1400" i="1" dirty="0" smtClean="0">
                  <a:latin typeface="Arial" panose="020B0604020202020204" pitchFamily="34" charset="0"/>
                  <a:cs typeface="Arial" panose="020B0604020202020204" pitchFamily="34" charset="0"/>
                </a:rPr>
                <a:t>et </a:t>
              </a:r>
              <a:r>
                <a:rPr lang="en-GB" sz="1400" i="1" dirty="0">
                  <a:latin typeface="Arial" panose="020B0604020202020204" pitchFamily="34" charset="0"/>
                  <a:cs typeface="Arial" panose="020B0604020202020204" pitchFamily="34" charset="0"/>
                </a:rPr>
                <a:t>al </a:t>
              </a:r>
              <a:r>
                <a:rPr lang="en-GB" sz="1400" dirty="0" smtClean="0">
                  <a:latin typeface="Arial" panose="020B0604020202020204" pitchFamily="34" charset="0"/>
                  <a:cs typeface="Arial" panose="020B0604020202020204" pitchFamily="34" charset="0"/>
                </a:rPr>
                <a:t>2017 </a:t>
              </a:r>
              <a:r>
                <a:rPr lang="en-US" sz="1400" i="1" dirty="0">
                  <a:latin typeface="Arial" panose="020B0604020202020204" pitchFamily="34" charset="0"/>
                  <a:cs typeface="Arial" panose="020B0604020202020204" pitchFamily="34" charset="0"/>
                </a:rPr>
                <a:t>Journal of Computational Physics </a:t>
              </a:r>
              <a:r>
                <a:rPr lang="en-US" sz="1400" dirty="0" smtClean="0">
                  <a:latin typeface="Arial" panose="020B0604020202020204" pitchFamily="34" charset="0"/>
                  <a:cs typeface="Arial" panose="020B0604020202020204" pitchFamily="34" charset="0"/>
                </a:rPr>
                <a:t>350 796–823 </a:t>
              </a:r>
              <a:endParaRPr lang="en-GB"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4534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21</a:t>
            </a:fld>
            <a:endParaRPr lang="sv-SE"/>
          </a:p>
        </p:txBody>
      </p:sp>
      <p:sp>
        <p:nvSpPr>
          <p:cNvPr id="3" name="Title 2"/>
          <p:cNvSpPr>
            <a:spLocks noGrp="1"/>
          </p:cNvSpPr>
          <p:nvPr>
            <p:ph type="title"/>
          </p:nvPr>
        </p:nvSpPr>
        <p:spPr>
          <a:xfrm>
            <a:off x="296437" y="98249"/>
            <a:ext cx="11702785" cy="597360"/>
          </a:xfrm>
        </p:spPr>
        <p:txBody>
          <a:bodyPr>
            <a:noAutofit/>
          </a:bodyPr>
          <a:lstStyle/>
          <a:p>
            <a:r>
              <a:rPr lang="en-US" sz="3200" dirty="0" smtClean="0">
                <a:solidFill>
                  <a:srgbClr val="002060"/>
                </a:solidFill>
              </a:rPr>
              <a:t>CPIC: evaluation of plasma induced forces</a:t>
            </a:r>
            <a:endParaRPr lang="sv-SE" sz="3200" dirty="0">
              <a:solidFill>
                <a:srgbClr val="002060"/>
              </a:solidFill>
            </a:endParaRPr>
          </a:p>
        </p:txBody>
      </p:sp>
      <p:grpSp>
        <p:nvGrpSpPr>
          <p:cNvPr id="13" name="Gruppo 11"/>
          <p:cNvGrpSpPr/>
          <p:nvPr/>
        </p:nvGrpSpPr>
        <p:grpSpPr>
          <a:xfrm>
            <a:off x="2637821" y="2498301"/>
            <a:ext cx="3436531" cy="3339213"/>
            <a:chOff x="2631701" y="2087140"/>
            <a:chExt cx="3893100" cy="3841278"/>
          </a:xfrm>
        </p:grpSpPr>
        <p:pic>
          <p:nvPicPr>
            <p:cNvPr id="14" name="Immagin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701" y="2087140"/>
              <a:ext cx="3893100" cy="3841278"/>
            </a:xfrm>
            <a:prstGeom prst="rect">
              <a:avLst/>
            </a:prstGeom>
          </p:spPr>
        </p:pic>
        <p:sp>
          <p:nvSpPr>
            <p:cNvPr id="15" name="CasellaDiTesto 2"/>
            <p:cNvSpPr txBox="1"/>
            <p:nvPr/>
          </p:nvSpPr>
          <p:spPr>
            <a:xfrm>
              <a:off x="3787408" y="3010381"/>
              <a:ext cx="1583267"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plasma</a:t>
              </a:r>
              <a:endParaRPr lang="en-GB" dirty="0">
                <a:latin typeface="Arial" panose="020B0604020202020204" pitchFamily="34" charset="0"/>
                <a:cs typeface="Arial" panose="020B0604020202020204" pitchFamily="34" charset="0"/>
              </a:endParaRPr>
            </a:p>
          </p:txBody>
        </p:sp>
        <p:sp>
          <p:nvSpPr>
            <p:cNvPr id="16" name="CasellaDiTesto 29"/>
            <p:cNvSpPr txBox="1"/>
            <p:nvPr/>
          </p:nvSpPr>
          <p:spPr>
            <a:xfrm>
              <a:off x="4180809" y="3604383"/>
              <a:ext cx="720196" cy="424863"/>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dust</a:t>
              </a:r>
              <a:endParaRPr lang="en-GB" dirty="0">
                <a:latin typeface="Arial" panose="020B0604020202020204" pitchFamily="34" charset="0"/>
                <a:cs typeface="Arial" panose="020B0604020202020204" pitchFamily="34" charset="0"/>
              </a:endParaRPr>
            </a:p>
          </p:txBody>
        </p:sp>
      </p:grpSp>
      <p:sp>
        <p:nvSpPr>
          <p:cNvPr id="17" name="CasellaDiTesto 1"/>
          <p:cNvSpPr txBox="1"/>
          <p:nvPr/>
        </p:nvSpPr>
        <p:spPr>
          <a:xfrm>
            <a:off x="858058" y="1396147"/>
            <a:ext cx="6901960" cy="369332"/>
          </a:xfrm>
          <a:prstGeom prst="rect">
            <a:avLst/>
          </a:prstGeom>
          <a:noFill/>
        </p:spPr>
        <p:txBody>
          <a:bodyPr wrap="square" rtlCol="0">
            <a:spAutoFit/>
          </a:bodyPr>
          <a:lstStyle/>
          <a:p>
            <a:pPr algn="ctr"/>
            <a:r>
              <a:rPr lang="en-GB" dirty="0" err="1" smtClean="0">
                <a:latin typeface="Arial" panose="020B0604020202020204" pitchFamily="34" charset="0"/>
                <a:cs typeface="Arial" panose="020B0604020202020204" pitchFamily="34" charset="0"/>
              </a:rPr>
              <a:t>Collisionless</a:t>
            </a:r>
            <a:r>
              <a:rPr lang="en-GB" dirty="0" smtClean="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k</a:t>
            </a:r>
            <a:r>
              <a:rPr lang="en-GB" b="1" dirty="0" smtClean="0">
                <a:latin typeface="Arial" panose="020B0604020202020204" pitchFamily="34" charset="0"/>
                <a:cs typeface="Arial" panose="020B0604020202020204" pitchFamily="34" charset="0"/>
              </a:rPr>
              <a:t>inetic momentum balance </a:t>
            </a:r>
            <a:r>
              <a:rPr lang="en-GB" dirty="0" smtClean="0">
                <a:latin typeface="Arial" panose="020B0604020202020204" pitchFamily="34" charset="0"/>
                <a:cs typeface="Arial" panose="020B0604020202020204" pitchFamily="34" charset="0"/>
              </a:rPr>
              <a:t>equation for the plasma </a:t>
            </a:r>
            <a:endParaRPr lang="en-GB" dirty="0">
              <a:latin typeface="Arial" panose="020B0604020202020204" pitchFamily="34" charset="0"/>
              <a:cs typeface="Arial" panose="020B0604020202020204" pitchFamily="34" charset="0"/>
            </a:endParaRPr>
          </a:p>
        </p:txBody>
      </p:sp>
      <p:cxnSp>
        <p:nvCxnSpPr>
          <p:cNvPr id="18" name="Connettore diritto 3"/>
          <p:cNvCxnSpPr/>
          <p:nvPr/>
        </p:nvCxnSpPr>
        <p:spPr>
          <a:xfrm>
            <a:off x="4316080" y="1762781"/>
            <a:ext cx="7042" cy="367760"/>
          </a:xfrm>
          <a:prstGeom prst="line">
            <a:avLst/>
          </a:prstGeom>
          <a:ln>
            <a:solidFill>
              <a:srgbClr val="728FA5"/>
            </a:solidFill>
          </a:ln>
        </p:spPr>
        <p:style>
          <a:lnRef idx="2">
            <a:schemeClr val="accent1"/>
          </a:lnRef>
          <a:fillRef idx="0">
            <a:schemeClr val="accent1"/>
          </a:fillRef>
          <a:effectRef idx="1">
            <a:schemeClr val="accent1"/>
          </a:effectRef>
          <a:fontRef idx="minor">
            <a:schemeClr val="tx1"/>
          </a:fontRef>
        </p:style>
      </p:cxnSp>
      <p:cxnSp>
        <p:nvCxnSpPr>
          <p:cNvPr id="19" name="Connettore diritto 7"/>
          <p:cNvCxnSpPr/>
          <p:nvPr/>
        </p:nvCxnSpPr>
        <p:spPr>
          <a:xfrm flipH="1">
            <a:off x="1329630" y="2130541"/>
            <a:ext cx="2993493" cy="0"/>
          </a:xfrm>
          <a:prstGeom prst="line">
            <a:avLst/>
          </a:prstGeom>
          <a:ln>
            <a:solidFill>
              <a:srgbClr val="728FA5"/>
            </a:solidFill>
          </a:ln>
        </p:spPr>
        <p:style>
          <a:lnRef idx="2">
            <a:schemeClr val="accent1"/>
          </a:lnRef>
          <a:fillRef idx="0">
            <a:schemeClr val="accent1"/>
          </a:fillRef>
          <a:effectRef idx="1">
            <a:schemeClr val="accent1"/>
          </a:effectRef>
          <a:fontRef idx="minor">
            <a:schemeClr val="tx1"/>
          </a:fontRef>
        </p:style>
      </p:cxnSp>
      <p:cxnSp>
        <p:nvCxnSpPr>
          <p:cNvPr id="20" name="Connettore 2 12"/>
          <p:cNvCxnSpPr/>
          <p:nvPr/>
        </p:nvCxnSpPr>
        <p:spPr>
          <a:xfrm>
            <a:off x="1329630" y="2130541"/>
            <a:ext cx="0" cy="367760"/>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ttore 2 14"/>
          <p:cNvCxnSpPr/>
          <p:nvPr/>
        </p:nvCxnSpPr>
        <p:spPr>
          <a:xfrm>
            <a:off x="7309573" y="2130541"/>
            <a:ext cx="0" cy="367760"/>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sp>
        <p:nvSpPr>
          <p:cNvPr id="22" name="CasellaDiTesto 13"/>
          <p:cNvSpPr txBox="1"/>
          <p:nvPr/>
        </p:nvSpPr>
        <p:spPr>
          <a:xfrm>
            <a:off x="34814" y="2576579"/>
            <a:ext cx="2964017" cy="369332"/>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Particle absorption force</a:t>
            </a:r>
            <a:endParaRPr lang="en-GB" b="1" dirty="0">
              <a:latin typeface="Arial" panose="020B0604020202020204" pitchFamily="34" charset="0"/>
              <a:cs typeface="Arial" panose="020B0604020202020204" pitchFamily="34" charset="0"/>
            </a:endParaRPr>
          </a:p>
        </p:txBody>
      </p:sp>
      <p:sp>
        <p:nvSpPr>
          <p:cNvPr id="23" name="CasellaDiTesto 16"/>
          <p:cNvSpPr txBox="1"/>
          <p:nvPr/>
        </p:nvSpPr>
        <p:spPr>
          <a:xfrm>
            <a:off x="5601385" y="2613384"/>
            <a:ext cx="3442407" cy="369332"/>
          </a:xfrm>
          <a:prstGeom prst="rect">
            <a:avLst/>
          </a:prstGeom>
          <a:noFill/>
        </p:spPr>
        <p:txBody>
          <a:bodyPr wrap="square" rtlCol="0">
            <a:spAutoFit/>
          </a:bodyPr>
          <a:lstStyle/>
          <a:p>
            <a:pPr algn="ctr"/>
            <a:r>
              <a:rPr lang="en-GB" b="1" dirty="0" smtClean="0">
                <a:latin typeface="Arial" panose="020B0604020202020204" pitchFamily="34" charset="0"/>
                <a:cs typeface="Arial" panose="020B0604020202020204" pitchFamily="34" charset="0"/>
              </a:rPr>
              <a:t>EM field force</a:t>
            </a:r>
            <a:endParaRPr lang="en-GB" b="1" dirty="0">
              <a:latin typeface="Arial" panose="020B0604020202020204" pitchFamily="34" charset="0"/>
              <a:cs typeface="Arial" panose="020B0604020202020204" pitchFamily="34" charset="0"/>
            </a:endParaRPr>
          </a:p>
        </p:txBody>
      </p:sp>
      <p:pic>
        <p:nvPicPr>
          <p:cNvPr id="24" name="Immagine 18"/>
          <p:cNvPicPr>
            <a:picLocks noChangeAspect="1"/>
          </p:cNvPicPr>
          <p:nvPr/>
        </p:nvPicPr>
        <p:blipFill rotWithShape="1">
          <a:blip r:embed="rId3">
            <a:extLst>
              <a:ext uri="{28A0092B-C50C-407E-A947-70E740481C1C}">
                <a14:useLocalDpi xmlns:a14="http://schemas.microsoft.com/office/drawing/2010/main" val="0"/>
              </a:ext>
            </a:extLst>
          </a:blip>
          <a:srcRect l="34956" t="-14724"/>
          <a:stretch/>
        </p:blipFill>
        <p:spPr>
          <a:xfrm>
            <a:off x="6550750" y="3026943"/>
            <a:ext cx="1302502" cy="659317"/>
          </a:xfrm>
          <a:prstGeom prst="rect">
            <a:avLst/>
          </a:prstGeom>
        </p:spPr>
      </p:pic>
      <p:cxnSp>
        <p:nvCxnSpPr>
          <p:cNvPr id="25" name="Connettore diritto 23"/>
          <p:cNvCxnSpPr/>
          <p:nvPr/>
        </p:nvCxnSpPr>
        <p:spPr>
          <a:xfrm flipH="1">
            <a:off x="4316080" y="2130541"/>
            <a:ext cx="2993493" cy="0"/>
          </a:xfrm>
          <a:prstGeom prst="line">
            <a:avLst/>
          </a:prstGeom>
          <a:ln>
            <a:solidFill>
              <a:srgbClr val="728FA5"/>
            </a:solidFill>
          </a:ln>
        </p:spPr>
        <p:style>
          <a:lnRef idx="2">
            <a:schemeClr val="accent1"/>
          </a:lnRef>
          <a:fillRef idx="0">
            <a:schemeClr val="accent1"/>
          </a:fillRef>
          <a:effectRef idx="1">
            <a:schemeClr val="accent1"/>
          </a:effectRef>
          <a:fontRef idx="minor">
            <a:schemeClr val="tx1"/>
          </a:fontRef>
        </p:style>
      </p:cxnSp>
      <p:cxnSp>
        <p:nvCxnSpPr>
          <p:cNvPr id="26" name="Connettore 2 27"/>
          <p:cNvCxnSpPr/>
          <p:nvPr/>
        </p:nvCxnSpPr>
        <p:spPr>
          <a:xfrm>
            <a:off x="7237268" y="3686260"/>
            <a:ext cx="0" cy="315642"/>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CasellaDiTesto 31"/>
              <p:cNvSpPr txBox="1"/>
              <p:nvPr/>
            </p:nvSpPr>
            <p:spPr>
              <a:xfrm>
                <a:off x="5885186" y="4396077"/>
                <a:ext cx="2704164" cy="923330"/>
              </a:xfrm>
              <a:prstGeom prst="rect">
                <a:avLst/>
              </a:prstGeom>
              <a:solidFill>
                <a:schemeClr val="bg1"/>
              </a:solidFill>
              <a:ln w="28575">
                <a:solidFill>
                  <a:srgbClr val="728FA5"/>
                </a:solidFill>
              </a:ln>
            </p:spPr>
            <p:txBody>
              <a:bodyPr wrap="square" rtlCol="0">
                <a:spAutoFit/>
              </a:bodyPr>
              <a:lstStyle/>
              <a:p>
                <a:pPr algn="ctr"/>
                <a:r>
                  <a:rPr lang="en-GB" dirty="0" smtClean="0">
                    <a:latin typeface="Arial" panose="020B0604020202020204" pitchFamily="34" charset="0"/>
                    <a:cs typeface="Arial" panose="020B0604020202020204" pitchFamily="34" charset="0"/>
                  </a:rPr>
                  <a:t>Numerical calculation of the flux of Maxwell’s stress tensor through </a:t>
                </a:r>
                <a14:m>
                  <m:oMath xmlns:m="http://schemas.openxmlformats.org/officeDocument/2006/math">
                    <m:sSub>
                      <m:sSubPr>
                        <m:ctrlPr>
                          <a:rPr lang="it-IT" b="0" i="1" smtClean="0">
                            <a:latin typeface="Cambria Math" panose="02040503050406030204" pitchFamily="18" charset="0"/>
                            <a:cs typeface="Arial" panose="020B0604020202020204" pitchFamily="34" charset="0"/>
                          </a:rPr>
                        </m:ctrlPr>
                      </m:sSubPr>
                      <m:e>
                        <m:r>
                          <a:rPr lang="it-IT" b="0" i="1" smtClean="0">
                            <a:latin typeface="Cambria Math" panose="02040503050406030204" pitchFamily="18" charset="0"/>
                            <a:cs typeface="Arial" panose="020B0604020202020204" pitchFamily="34" charset="0"/>
                          </a:rPr>
                          <m:t>𝑆</m:t>
                        </m:r>
                      </m:e>
                      <m:sub>
                        <m:r>
                          <m:rPr>
                            <m:sty m:val="p"/>
                          </m:rPr>
                          <a:rPr lang="it-IT" b="0" i="0" smtClean="0">
                            <a:latin typeface="Cambria Math" panose="02040503050406030204" pitchFamily="18" charset="0"/>
                            <a:cs typeface="Arial" panose="020B0604020202020204" pitchFamily="34" charset="0"/>
                          </a:rPr>
                          <m:t>d</m:t>
                        </m:r>
                      </m:sub>
                    </m:sSub>
                  </m:oMath>
                </a14:m>
                <a:endParaRPr lang="en-GB" dirty="0">
                  <a:latin typeface="Arial" panose="020B0604020202020204" pitchFamily="34" charset="0"/>
                  <a:cs typeface="Arial" panose="020B0604020202020204" pitchFamily="34" charset="0"/>
                </a:endParaRPr>
              </a:p>
            </p:txBody>
          </p:sp>
        </mc:Choice>
        <mc:Fallback xmlns="">
          <p:sp>
            <p:nvSpPr>
              <p:cNvPr id="27" name="CasellaDiTesto 31"/>
              <p:cNvSpPr txBox="1">
                <a:spLocks noRot="1" noChangeAspect="1" noMove="1" noResize="1" noEditPoints="1" noAdjustHandles="1" noChangeArrowheads="1" noChangeShapeType="1" noTextEdit="1"/>
              </p:cNvSpPr>
              <p:nvPr/>
            </p:nvSpPr>
            <p:spPr>
              <a:xfrm>
                <a:off x="5885186" y="4396077"/>
                <a:ext cx="2704164" cy="923330"/>
              </a:xfrm>
              <a:prstGeom prst="rect">
                <a:avLst/>
              </a:prstGeom>
              <a:blipFill>
                <a:blip r:embed="rId4"/>
                <a:stretch>
                  <a:fillRect t="-1911" r="-1559" b="-7006"/>
                </a:stretch>
              </a:blipFill>
              <a:ln w="28575">
                <a:solidFill>
                  <a:srgbClr val="728FA5"/>
                </a:solidFill>
              </a:ln>
            </p:spPr>
            <p:txBody>
              <a:bodyPr/>
              <a:lstStyle/>
              <a:p>
                <a:r>
                  <a:rPr lang="sv-SE">
                    <a:noFill/>
                  </a:rPr>
                  <a:t> </a:t>
                </a:r>
              </a:p>
            </p:txBody>
          </p:sp>
        </mc:Fallback>
      </mc:AlternateContent>
      <p:cxnSp>
        <p:nvCxnSpPr>
          <p:cNvPr id="28" name="Connettore 2 25"/>
          <p:cNvCxnSpPr/>
          <p:nvPr/>
        </p:nvCxnSpPr>
        <p:spPr>
          <a:xfrm>
            <a:off x="1473062" y="2945911"/>
            <a:ext cx="0" cy="315642"/>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pic>
        <p:nvPicPr>
          <p:cNvPr id="29" name="Immagin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5" y="3345513"/>
            <a:ext cx="2889761" cy="611031"/>
          </a:xfrm>
          <a:prstGeom prst="rect">
            <a:avLst/>
          </a:prstGeom>
        </p:spPr>
      </p:pic>
      <p:cxnSp>
        <p:nvCxnSpPr>
          <p:cNvPr id="30" name="Connettore 2 32"/>
          <p:cNvCxnSpPr/>
          <p:nvPr/>
        </p:nvCxnSpPr>
        <p:spPr>
          <a:xfrm>
            <a:off x="1466874" y="3956544"/>
            <a:ext cx="6188" cy="499729"/>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uppo 33"/>
          <p:cNvGrpSpPr/>
          <p:nvPr/>
        </p:nvGrpSpPr>
        <p:grpSpPr>
          <a:xfrm>
            <a:off x="109070" y="4474224"/>
            <a:ext cx="2616382" cy="1322572"/>
            <a:chOff x="278213" y="4571328"/>
            <a:chExt cx="2616382" cy="1322572"/>
          </a:xfrm>
        </p:grpSpPr>
        <mc:AlternateContent xmlns:mc="http://schemas.openxmlformats.org/markup-compatibility/2006" xmlns:a14="http://schemas.microsoft.com/office/drawing/2010/main">
          <mc:Choice Requires="a14">
            <p:sp>
              <p:nvSpPr>
                <p:cNvPr id="32" name="CasellaDiTesto 30"/>
                <p:cNvSpPr txBox="1"/>
                <p:nvPr/>
              </p:nvSpPr>
              <p:spPr>
                <a:xfrm>
                  <a:off x="278213" y="4970570"/>
                  <a:ext cx="2616382" cy="923330"/>
                </a:xfrm>
                <a:prstGeom prst="rect">
                  <a:avLst/>
                </a:prstGeom>
                <a:solidFill>
                  <a:schemeClr val="bg1"/>
                </a:solidFill>
                <a:ln w="28575">
                  <a:solidFill>
                    <a:srgbClr val="728FA5"/>
                  </a:solidFill>
                </a:ln>
              </p:spPr>
              <p:txBody>
                <a:bodyPr wrap="square" rtlCol="0">
                  <a:spAutoFit/>
                </a:bodyPr>
                <a:lstStyle/>
                <a:p>
                  <a:pPr algn="ctr"/>
                  <a:r>
                    <a:rPr lang="en-GB" dirty="0" smtClean="0">
                      <a:latin typeface="Arial" panose="020B0604020202020204" pitchFamily="34" charset="0"/>
                      <a:cs typeface="Arial" panose="020B0604020202020204" pitchFamily="34" charset="0"/>
                    </a:rPr>
                    <a:t>Sum the momenta of </a:t>
                  </a:r>
                  <a:r>
                    <a:rPr lang="en-GB" dirty="0" err="1" smtClean="0">
                      <a:latin typeface="Arial" panose="020B0604020202020204" pitchFamily="34" charset="0"/>
                      <a:cs typeface="Arial" panose="020B0604020202020204" pitchFamily="34" charset="0"/>
                    </a:rPr>
                    <a:t>macroparticles</a:t>
                  </a:r>
                  <a:r>
                    <a:rPr lang="en-GB" dirty="0" smtClean="0">
                      <a:latin typeface="Arial" panose="020B0604020202020204" pitchFamily="34" charset="0"/>
                      <a:cs typeface="Arial" panose="020B0604020202020204" pitchFamily="34" charset="0"/>
                    </a:rPr>
                    <a:t> crossing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𝑆</m:t>
                          </m:r>
                        </m:e>
                        <m:sub>
                          <m:r>
                            <m:rPr>
                              <m:sty m:val="p"/>
                            </m:rPr>
                            <a:rPr lang="it-IT" b="0" i="0" smtClean="0">
                              <a:latin typeface="Cambria Math" panose="02040503050406030204" pitchFamily="18" charset="0"/>
                            </a:rPr>
                            <m:t>d</m:t>
                          </m:r>
                        </m:sub>
                      </m:sSub>
                    </m:oMath>
                  </a14:m>
                  <a:r>
                    <a:rPr lang="en-GB" dirty="0" smtClean="0">
                      <a:latin typeface="Arial" panose="020B0604020202020204" pitchFamily="34" charset="0"/>
                      <a:cs typeface="Arial" panose="020B0604020202020204" pitchFamily="34" charset="0"/>
                    </a:rPr>
                    <a:t> and divide by </a:t>
                  </a:r>
                  <a14:m>
                    <m:oMath xmlns:m="http://schemas.openxmlformats.org/officeDocument/2006/math">
                      <m:r>
                        <m:rPr>
                          <m:sty m:val="p"/>
                        </m:rPr>
                        <a:rPr lang="it-IT" b="0" i="0" smtClean="0">
                          <a:latin typeface="Cambria Math" panose="02040503050406030204" pitchFamily="18" charset="0"/>
                        </a:rPr>
                        <m:t>Δ</m:t>
                      </m:r>
                      <m:r>
                        <a:rPr lang="it-IT" b="0" i="1" smtClean="0">
                          <a:latin typeface="Cambria Math" panose="02040503050406030204" pitchFamily="18" charset="0"/>
                        </a:rPr>
                        <m:t>𝑡</m:t>
                      </m:r>
                    </m:oMath>
                  </a14:m>
                  <a:endParaRPr lang="en-GB" dirty="0">
                    <a:latin typeface="Arial" panose="020B0604020202020204" pitchFamily="34" charset="0"/>
                    <a:cs typeface="Arial" panose="020B0604020202020204" pitchFamily="34" charset="0"/>
                  </a:endParaRPr>
                </a:p>
              </p:txBody>
            </p:sp>
          </mc:Choice>
          <mc:Fallback xmlns="">
            <p:sp>
              <p:nvSpPr>
                <p:cNvPr id="31" name="CasellaDiTesto 30"/>
                <p:cNvSpPr txBox="1">
                  <a:spLocks noRot="1" noChangeAspect="1" noMove="1" noResize="1" noEditPoints="1" noAdjustHandles="1" noChangeArrowheads="1" noChangeShapeType="1" noTextEdit="1"/>
                </p:cNvSpPr>
                <p:nvPr/>
              </p:nvSpPr>
              <p:spPr>
                <a:xfrm>
                  <a:off x="278213" y="4970570"/>
                  <a:ext cx="2616382" cy="923330"/>
                </a:xfrm>
                <a:prstGeom prst="rect">
                  <a:avLst/>
                </a:prstGeom>
                <a:blipFill>
                  <a:blip r:embed="rId6"/>
                  <a:stretch>
                    <a:fillRect l="-1382" t="-1911" r="-2535" b="-7006"/>
                  </a:stretch>
                </a:blipFill>
                <a:ln w="28575">
                  <a:solidFill>
                    <a:srgbClr val="728FA5"/>
                  </a:solidFill>
                </a:ln>
              </p:spPr>
              <p:txBody>
                <a:bodyPr/>
                <a:lstStyle/>
                <a:p>
                  <a:r>
                    <a:rPr lang="en-GB">
                      <a:noFill/>
                    </a:rPr>
                    <a:t> </a:t>
                  </a:r>
                </a:p>
              </p:txBody>
            </p:sp>
          </mc:Fallback>
        </mc:AlternateContent>
        <p:sp>
          <p:nvSpPr>
            <p:cNvPr id="33" name="CasellaDiTesto 22"/>
            <p:cNvSpPr txBox="1"/>
            <p:nvPr/>
          </p:nvSpPr>
          <p:spPr>
            <a:xfrm>
              <a:off x="688487" y="4571328"/>
              <a:ext cx="1895060"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CPIC calculation</a:t>
              </a:r>
              <a:endParaRPr lang="en-GB" dirty="0">
                <a:latin typeface="Arial" panose="020B0604020202020204" pitchFamily="34" charset="0"/>
                <a:cs typeface="Arial" panose="020B0604020202020204" pitchFamily="34" charset="0"/>
              </a:endParaRPr>
            </a:p>
          </p:txBody>
        </p:sp>
      </p:grpSp>
      <p:sp>
        <p:nvSpPr>
          <p:cNvPr id="34" name="CasellaDiTesto 34"/>
          <p:cNvSpPr txBox="1"/>
          <p:nvPr/>
        </p:nvSpPr>
        <p:spPr>
          <a:xfrm>
            <a:off x="6296982" y="4001400"/>
            <a:ext cx="1895060"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CPIC calculation</a:t>
            </a:r>
            <a:endParaRPr lang="en-GB" dirty="0">
              <a:latin typeface="Arial" panose="020B0604020202020204" pitchFamily="34" charset="0"/>
              <a:cs typeface="Arial" panose="020B0604020202020204" pitchFamily="34" charset="0"/>
            </a:endParaRPr>
          </a:p>
        </p:txBody>
      </p:sp>
      <p:sp>
        <p:nvSpPr>
          <p:cNvPr id="36" name="Rectangle 35"/>
          <p:cNvSpPr/>
          <p:nvPr/>
        </p:nvSpPr>
        <p:spPr>
          <a:xfrm>
            <a:off x="8329650" y="2108970"/>
            <a:ext cx="3873875" cy="3046988"/>
          </a:xfrm>
          <a:prstGeom prst="rect">
            <a:avLst/>
          </a:prstGeom>
        </p:spPr>
        <p:txBody>
          <a:bodyPr wrap="square">
            <a:spAutoFit/>
          </a:bodyPr>
          <a:lstStyle/>
          <a:p>
            <a:pPr marL="285750" indent="-285750" algn="just">
              <a:buFont typeface="Wingdings" panose="05000000000000000000" pitchFamily="2" charset="2"/>
              <a:buChar char="ü"/>
            </a:pPr>
            <a:r>
              <a:rPr lang="en-US" sz="1600" dirty="0" smtClean="0">
                <a:latin typeface="+mj-lt"/>
                <a:sym typeface="Wingdings" panose="05000000000000000000" pitchFamily="2" charset="2"/>
              </a:rPr>
              <a:t>Similar evaluation of the torques</a:t>
            </a:r>
          </a:p>
          <a:p>
            <a:pPr marL="285750" indent="-285750" algn="just">
              <a:buFont typeface="Wingdings" panose="05000000000000000000" pitchFamily="2" charset="2"/>
              <a:buChar char="ü"/>
            </a:pPr>
            <a:r>
              <a:rPr lang="en-US" sz="1600" dirty="0" smtClean="0">
                <a:latin typeface="+mj-lt"/>
                <a:sym typeface="Wingdings" panose="05000000000000000000" pitchFamily="2" charset="2"/>
              </a:rPr>
              <a:t>Multiple successful validation tests</a:t>
            </a:r>
          </a:p>
          <a:p>
            <a:pPr marL="742950" lvl="1" indent="-285750" algn="just">
              <a:buFont typeface="Courier New" panose="02070309020205020404" pitchFamily="49" charset="0"/>
              <a:buChar char="o"/>
            </a:pPr>
            <a:r>
              <a:rPr lang="en-US" sz="1600" dirty="0" smtClean="0">
                <a:latin typeface="+mj-lt"/>
                <a:sym typeface="Wingdings" panose="05000000000000000000" pitchFamily="2" charset="2"/>
              </a:rPr>
              <a:t>ion drag force on a sphere in a homogeneous flowing plasma</a:t>
            </a:r>
          </a:p>
          <a:p>
            <a:pPr marL="742950" lvl="1" indent="-285750" algn="just">
              <a:buFont typeface="Courier New" panose="02070309020205020404" pitchFamily="49" charset="0"/>
              <a:buChar char="o"/>
            </a:pPr>
            <a:r>
              <a:rPr lang="en-US" sz="1600" dirty="0" smtClean="0">
                <a:latin typeface="+mj-lt"/>
                <a:sym typeface="Wingdings" panose="05000000000000000000" pitchFamily="2" charset="2"/>
              </a:rPr>
              <a:t>electrostatic force on conducting sphere on a plate in presence of homogeneous electric field</a:t>
            </a:r>
          </a:p>
          <a:p>
            <a:pPr marL="742950" lvl="1" indent="-285750" algn="just">
              <a:buFont typeface="Courier New" panose="02070309020205020404" pitchFamily="49" charset="0"/>
              <a:buChar char="o"/>
            </a:pPr>
            <a:r>
              <a:rPr lang="en-US" sz="1600" dirty="0" smtClean="0">
                <a:latin typeface="+mj-lt"/>
                <a:sym typeface="Wingdings" panose="05000000000000000000" pitchFamily="2" charset="2"/>
              </a:rPr>
              <a:t>forces / torques exerted a planar wall inside a plasma</a:t>
            </a:r>
          </a:p>
          <a:p>
            <a:pPr marL="742950" lvl="1" indent="-285750" algn="just">
              <a:buFont typeface="Courier New" panose="02070309020205020404" pitchFamily="49" charset="0"/>
              <a:buChar char="o"/>
            </a:pPr>
            <a:r>
              <a:rPr lang="en-US" sz="1600" dirty="0" smtClean="0">
                <a:latin typeface="+mj-lt"/>
                <a:sym typeface="Wingdings" panose="05000000000000000000" pitchFamily="2" charset="2"/>
              </a:rPr>
              <a:t>vanishing torques in symmetric scenarios </a:t>
            </a:r>
          </a:p>
          <a:p>
            <a:pPr marL="742950" lvl="1" indent="-285750" algn="just">
              <a:buFont typeface="Courier New" panose="02070309020205020404" pitchFamily="49" charset="0"/>
              <a:buChar char="o"/>
            </a:pPr>
            <a:endParaRPr lang="en-US" sz="1600" dirty="0" smtClean="0">
              <a:latin typeface="+mj-lt"/>
              <a:sym typeface="Wingdings" panose="05000000000000000000" pitchFamily="2" charset="2"/>
            </a:endParaRPr>
          </a:p>
        </p:txBody>
      </p:sp>
    </p:spTree>
    <p:extLst>
      <p:ext uri="{BB962C8B-B14F-4D97-AF65-F5344CB8AC3E}">
        <p14:creationId xmlns:p14="http://schemas.microsoft.com/office/powerpoint/2010/main" val="73397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22</a:t>
            </a:fld>
            <a:endParaRPr lang="sv-SE"/>
          </a:p>
        </p:txBody>
      </p:sp>
      <p:sp>
        <p:nvSpPr>
          <p:cNvPr id="3" name="Title 2"/>
          <p:cNvSpPr>
            <a:spLocks noGrp="1"/>
          </p:cNvSpPr>
          <p:nvPr>
            <p:ph type="title"/>
          </p:nvPr>
        </p:nvSpPr>
        <p:spPr>
          <a:xfrm>
            <a:off x="296437" y="98249"/>
            <a:ext cx="11702785" cy="597360"/>
          </a:xfrm>
        </p:spPr>
        <p:txBody>
          <a:bodyPr>
            <a:noAutofit/>
          </a:bodyPr>
          <a:lstStyle/>
          <a:p>
            <a:r>
              <a:rPr lang="en-US" sz="3200" dirty="0" smtClean="0">
                <a:solidFill>
                  <a:srgbClr val="002060"/>
                </a:solidFill>
              </a:rPr>
              <a:t>CPIC: sheath-within-a-sheath simulations</a:t>
            </a:r>
            <a:endParaRPr lang="sv-SE" sz="3200" dirty="0">
              <a:solidFill>
                <a:srgbClr val="002060"/>
              </a:solidFill>
            </a:endParaRPr>
          </a:p>
        </p:txBody>
      </p:sp>
      <p:pic>
        <p:nvPicPr>
          <p:cNvPr id="35"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30" y="3510131"/>
            <a:ext cx="3613265" cy="3157222"/>
          </a:xfrm>
          <a:prstGeom prst="rect">
            <a:avLst/>
          </a:prstGeom>
        </p:spPr>
      </p:pic>
      <p:sp>
        <p:nvSpPr>
          <p:cNvPr id="37" name="CasellaDiTesto 1"/>
          <p:cNvSpPr txBox="1"/>
          <p:nvPr/>
        </p:nvSpPr>
        <p:spPr>
          <a:xfrm>
            <a:off x="-134378" y="924869"/>
            <a:ext cx="9123334"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Perfectly </a:t>
            </a:r>
            <a:r>
              <a:rPr lang="en-GB" b="1" dirty="0" smtClean="0">
                <a:latin typeface="Arial" panose="020B0604020202020204" pitchFamily="34" charset="0"/>
                <a:cs typeface="Arial" panose="020B0604020202020204" pitchFamily="34" charset="0"/>
              </a:rPr>
              <a:t>spherical and conducting grain </a:t>
            </a:r>
            <a:r>
              <a:rPr lang="en-GB" dirty="0" smtClean="0">
                <a:latin typeface="Arial" panose="020B0604020202020204" pitchFamily="34" charset="0"/>
                <a:cs typeface="Arial" panose="020B0604020202020204" pitchFamily="34" charset="0"/>
              </a:rPr>
              <a:t>on a perfectly </a:t>
            </a:r>
            <a:r>
              <a:rPr lang="en-GB" b="1" dirty="0" smtClean="0">
                <a:latin typeface="Arial" panose="020B0604020202020204" pitchFamily="34" charset="0"/>
                <a:cs typeface="Arial" panose="020B0604020202020204" pitchFamily="34" charset="0"/>
              </a:rPr>
              <a:t>planar and conducting wall</a:t>
            </a:r>
            <a:endParaRPr lang="en-GB" b="1" dirty="0">
              <a:latin typeface="Arial" panose="020B0604020202020204" pitchFamily="34" charset="0"/>
              <a:cs typeface="Arial" panose="020B0604020202020204" pitchFamily="34" charset="0"/>
            </a:endParaRPr>
          </a:p>
        </p:txBody>
      </p:sp>
      <p:grpSp>
        <p:nvGrpSpPr>
          <p:cNvPr id="41" name="Gruppo 28"/>
          <p:cNvGrpSpPr/>
          <p:nvPr/>
        </p:nvGrpSpPr>
        <p:grpSpPr>
          <a:xfrm>
            <a:off x="7115034" y="4488244"/>
            <a:ext cx="4884188" cy="1222107"/>
            <a:chOff x="6140871" y="4940013"/>
            <a:chExt cx="4884188" cy="1222107"/>
          </a:xfrm>
        </p:grpSpPr>
        <p:sp>
          <p:nvSpPr>
            <p:cNvPr id="42" name="CasellaDiTesto 20"/>
            <p:cNvSpPr txBox="1"/>
            <p:nvPr/>
          </p:nvSpPr>
          <p:spPr>
            <a:xfrm>
              <a:off x="6140871" y="4940013"/>
              <a:ext cx="488418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Injection of </a:t>
              </a:r>
              <a:r>
                <a:rPr lang="en-GB" dirty="0" err="1" smtClean="0">
                  <a:latin typeface="Arial" panose="020B0604020202020204" pitchFamily="34" charset="0"/>
                  <a:cs typeface="Arial" panose="020B0604020202020204" pitchFamily="34" charset="0"/>
                </a:rPr>
                <a:t>Maxwellian</a:t>
              </a:r>
              <a:r>
                <a:rPr lang="en-GB" dirty="0" smtClean="0">
                  <a:latin typeface="Arial" panose="020B0604020202020204" pitchFamily="34" charset="0"/>
                  <a:cs typeface="Arial" panose="020B0604020202020204" pitchFamily="34" charset="0"/>
                </a:rPr>
                <a:t> electrons</a:t>
              </a:r>
            </a:p>
          </p:txBody>
        </p:sp>
        <mc:AlternateContent xmlns:mc="http://schemas.openxmlformats.org/markup-compatibility/2006" xmlns:a14="http://schemas.microsoft.com/office/drawing/2010/main">
          <mc:Choice Requires="a14">
            <p:sp>
              <p:nvSpPr>
                <p:cNvPr id="43" name="CasellaDiTesto 21"/>
                <p:cNvSpPr txBox="1"/>
                <p:nvPr/>
              </p:nvSpPr>
              <p:spPr>
                <a:xfrm>
                  <a:off x="6140871" y="5238790"/>
                  <a:ext cx="4884188"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Injection of shifted-</a:t>
                  </a:r>
                  <a:r>
                    <a:rPr lang="en-GB" dirty="0" err="1">
                      <a:latin typeface="Arial" panose="020B0604020202020204" pitchFamily="34" charset="0"/>
                      <a:cs typeface="Arial" panose="020B0604020202020204" pitchFamily="34" charset="0"/>
                    </a:rPr>
                    <a:t>Maxwellian</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hydrogen ions </a:t>
                  </a:r>
                  <a:r>
                    <a:rPr lang="en-GB" dirty="0">
                      <a:latin typeface="Arial" panose="020B0604020202020204" pitchFamily="34" charset="0"/>
                      <a:cs typeface="Arial" panose="020B0604020202020204" pitchFamily="34" charset="0"/>
                    </a:rPr>
                    <a:t>with drift velocity </a:t>
                  </a:r>
                  <a14:m>
                    <m:oMath xmlns:m="http://schemas.openxmlformats.org/officeDocument/2006/math">
                      <m:r>
                        <a:rPr lang="it-IT" b="1">
                          <a:latin typeface="Cambria Math" panose="02040503050406030204" pitchFamily="18" charset="0"/>
                          <a:cs typeface="Arial" panose="020B0604020202020204" pitchFamily="34" charset="0"/>
                        </a:rPr>
                        <m:t>𝐮</m:t>
                      </m:r>
                    </m:oMath>
                  </a14:m>
                  <a:r>
                    <a:rPr lang="en-GB" b="1"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(Bohm’s criterion)</a:t>
                  </a:r>
                  <a:endParaRPr lang="en-GB"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mc:Choice>
          <mc:Fallback xmlns="">
            <p:sp>
              <p:nvSpPr>
                <p:cNvPr id="43" name="CasellaDiTesto 21"/>
                <p:cNvSpPr txBox="1">
                  <a:spLocks noRot="1" noChangeAspect="1" noMove="1" noResize="1" noEditPoints="1" noAdjustHandles="1" noChangeArrowheads="1" noChangeShapeType="1" noTextEdit="1"/>
                </p:cNvSpPr>
                <p:nvPr/>
              </p:nvSpPr>
              <p:spPr>
                <a:xfrm>
                  <a:off x="6140871" y="5238790"/>
                  <a:ext cx="4884188" cy="923330"/>
                </a:xfrm>
                <a:prstGeom prst="rect">
                  <a:avLst/>
                </a:prstGeom>
                <a:blipFill>
                  <a:blip r:embed="rId3"/>
                  <a:stretch>
                    <a:fillRect l="-749" t="-3289"/>
                  </a:stretch>
                </a:blipFill>
              </p:spPr>
              <p:txBody>
                <a:bodyPr/>
                <a:lstStyle/>
                <a:p>
                  <a:r>
                    <a:rPr lang="sv-SE">
                      <a:noFill/>
                    </a:rPr>
                    <a:t> </a:t>
                  </a:r>
                </a:p>
              </p:txBody>
            </p:sp>
          </mc:Fallback>
        </mc:AlternateContent>
      </p:grpSp>
      <p:grpSp>
        <p:nvGrpSpPr>
          <p:cNvPr id="44" name="Gruppo 27"/>
          <p:cNvGrpSpPr/>
          <p:nvPr/>
        </p:nvGrpSpPr>
        <p:grpSpPr>
          <a:xfrm>
            <a:off x="-31600" y="1345823"/>
            <a:ext cx="5136188" cy="1496339"/>
            <a:chOff x="3361267" y="1993496"/>
            <a:chExt cx="5136188" cy="1496339"/>
          </a:xfrm>
        </p:grpSpPr>
        <p:sp>
          <p:nvSpPr>
            <p:cNvPr id="45" name="CasellaDiTesto 2"/>
            <p:cNvSpPr txBox="1"/>
            <p:nvPr/>
          </p:nvSpPr>
          <p:spPr>
            <a:xfrm>
              <a:off x="3361267" y="1993496"/>
              <a:ext cx="1497060"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Assumptions</a:t>
              </a:r>
              <a:endParaRPr lang="en-GB" dirty="0">
                <a:latin typeface="Arial" panose="020B0604020202020204" pitchFamily="34" charset="0"/>
                <a:cs typeface="Arial" panose="020B0604020202020204" pitchFamily="34" charset="0"/>
              </a:endParaRPr>
            </a:p>
          </p:txBody>
        </p:sp>
        <p:sp>
          <p:nvSpPr>
            <p:cNvPr id="46" name="CasellaDiTesto 9"/>
            <p:cNvSpPr txBox="1"/>
            <p:nvPr/>
          </p:nvSpPr>
          <p:spPr>
            <a:xfrm>
              <a:off x="4858327" y="2362730"/>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perfectly absorbing boundaries</a:t>
              </a:r>
              <a:endParaRPr lang="en-GB" dirty="0">
                <a:latin typeface="Arial" panose="020B0604020202020204" pitchFamily="34" charset="0"/>
                <a:cs typeface="Arial" panose="020B0604020202020204" pitchFamily="34" charset="0"/>
              </a:endParaRPr>
            </a:p>
          </p:txBody>
        </p:sp>
        <p:sp>
          <p:nvSpPr>
            <p:cNvPr id="47" name="CasellaDiTesto 11"/>
            <p:cNvSpPr txBox="1"/>
            <p:nvPr/>
          </p:nvSpPr>
          <p:spPr>
            <a:xfrm>
              <a:off x="4858327" y="2728203"/>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perfectly smooth boundaries</a:t>
              </a:r>
              <a:endParaRPr lang="en-GB" dirty="0">
                <a:latin typeface="Arial" panose="020B0604020202020204" pitchFamily="34" charset="0"/>
                <a:cs typeface="Arial" panose="020B0604020202020204" pitchFamily="34" charset="0"/>
              </a:endParaRPr>
            </a:p>
          </p:txBody>
        </p:sp>
        <p:sp>
          <p:nvSpPr>
            <p:cNvPr id="48" name="CasellaDiTesto 12"/>
            <p:cNvSpPr txBox="1"/>
            <p:nvPr/>
          </p:nvSpPr>
          <p:spPr>
            <a:xfrm>
              <a:off x="4858327" y="3120503"/>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non-emissive dust</a:t>
              </a:r>
              <a:endParaRPr lang="en-GB" dirty="0">
                <a:latin typeface="Arial" panose="020B0604020202020204" pitchFamily="34" charset="0"/>
                <a:cs typeface="Arial" panose="020B0604020202020204" pitchFamily="34" charset="0"/>
              </a:endParaRPr>
            </a:p>
          </p:txBody>
        </p:sp>
        <p:sp>
          <p:nvSpPr>
            <p:cNvPr id="49" name="Rettangolo 18"/>
            <p:cNvSpPr/>
            <p:nvPr/>
          </p:nvSpPr>
          <p:spPr>
            <a:xfrm>
              <a:off x="4858327" y="1998932"/>
              <a:ext cx="2730235" cy="369332"/>
            </a:xfrm>
            <a:prstGeom prst="rect">
              <a:avLst/>
            </a:prstGeom>
          </p:spPr>
          <p:txBody>
            <a:bodyPr wrap="none">
              <a:spAutoFit/>
            </a:bodyPr>
            <a:lstStyle/>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unmagnetized</a:t>
              </a:r>
              <a:r>
                <a:rPr lang="en-GB" dirty="0">
                  <a:latin typeface="Arial" panose="020B0604020202020204" pitchFamily="34" charset="0"/>
                  <a:cs typeface="Arial" panose="020B0604020202020204" pitchFamily="34" charset="0"/>
                </a:rPr>
                <a:t> plasma</a:t>
              </a:r>
            </a:p>
          </p:txBody>
        </p:sp>
      </p:grpSp>
      <p:sp>
        <p:nvSpPr>
          <p:cNvPr id="50" name="CasellaDiTesto 23"/>
          <p:cNvSpPr txBox="1"/>
          <p:nvPr/>
        </p:nvSpPr>
        <p:spPr>
          <a:xfrm>
            <a:off x="-402140" y="3160753"/>
            <a:ext cx="4036143"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Three representative dust sizes</a:t>
            </a:r>
            <a:endParaRPr lang="en-GB" dirty="0">
              <a:latin typeface="Arial" panose="020B0604020202020204" pitchFamily="34" charset="0"/>
              <a:cs typeface="Arial" panose="020B0604020202020204" pitchFamily="34" charset="0"/>
            </a:endParaRPr>
          </a:p>
        </p:txBody>
      </p:sp>
      <p:cxnSp>
        <p:nvCxnSpPr>
          <p:cNvPr id="51" name="Connettore 2 32"/>
          <p:cNvCxnSpPr/>
          <p:nvPr/>
        </p:nvCxnSpPr>
        <p:spPr>
          <a:xfrm>
            <a:off x="3298274" y="3358278"/>
            <a:ext cx="521357" cy="2609"/>
          </a:xfrm>
          <a:prstGeom prst="straightConnector1">
            <a:avLst/>
          </a:prstGeom>
          <a:ln>
            <a:solidFill>
              <a:srgbClr val="728FA5"/>
            </a:solidFill>
            <a:tailEnd type="triangle"/>
          </a:ln>
        </p:spPr>
        <p:style>
          <a:lnRef idx="2">
            <a:schemeClr val="accent1"/>
          </a:lnRef>
          <a:fillRef idx="0">
            <a:schemeClr val="accent1"/>
          </a:fillRef>
          <a:effectRef idx="1">
            <a:schemeClr val="accent1"/>
          </a:effectRef>
          <a:fontRef idx="minor">
            <a:schemeClr val="tx1"/>
          </a:fontRef>
        </p:style>
      </p:cxnSp>
      <p:grpSp>
        <p:nvGrpSpPr>
          <p:cNvPr id="52" name="Gruppo 3"/>
          <p:cNvGrpSpPr/>
          <p:nvPr/>
        </p:nvGrpSpPr>
        <p:grpSpPr>
          <a:xfrm>
            <a:off x="3958095" y="3058200"/>
            <a:ext cx="4701309" cy="590380"/>
            <a:chOff x="4664364" y="5360130"/>
            <a:chExt cx="3482947" cy="590380"/>
          </a:xfrm>
        </p:grpSpPr>
        <p:grpSp>
          <p:nvGrpSpPr>
            <p:cNvPr id="53" name="Gruppo 30"/>
            <p:cNvGrpSpPr/>
            <p:nvPr/>
          </p:nvGrpSpPr>
          <p:grpSpPr>
            <a:xfrm>
              <a:off x="4740794" y="5436289"/>
              <a:ext cx="3406517" cy="409316"/>
              <a:chOff x="4856300" y="5366711"/>
              <a:chExt cx="3107146" cy="571250"/>
            </a:xfrm>
          </p:grpSpPr>
          <mc:AlternateContent xmlns:mc="http://schemas.openxmlformats.org/markup-compatibility/2006" xmlns:a14="http://schemas.microsoft.com/office/drawing/2010/main">
            <mc:Choice Requires="a14">
              <p:sp>
                <p:nvSpPr>
                  <p:cNvPr id="55" name="CasellaDiTesto 24"/>
                  <p:cNvSpPr txBox="1"/>
                  <p:nvPr/>
                </p:nvSpPr>
                <p:spPr>
                  <a:xfrm>
                    <a:off x="4856300" y="5379559"/>
                    <a:ext cx="1360817" cy="558402"/>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𝑟</m:t>
                              </m:r>
                            </m:e>
                            <m:sub>
                              <m:r>
                                <m:rPr>
                                  <m:sty m:val="p"/>
                                </m:rPr>
                                <a:rPr lang="it-IT" sz="2000" b="0" i="0" smtClean="0">
                                  <a:latin typeface="Cambria Math" panose="02040503050406030204" pitchFamily="18" charset="0"/>
                                </a:rPr>
                                <m:t>d</m:t>
                              </m:r>
                            </m:sub>
                          </m:sSub>
                          <m:r>
                            <a:rPr lang="it-IT" sz="2000" b="0" i="1" smtClean="0">
                              <a:latin typeface="Cambria Math" panose="02040503050406030204" pitchFamily="18" charset="0"/>
                            </a:rPr>
                            <m:t>=0.1</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𝜆</m:t>
                              </m:r>
                            </m:e>
                            <m:sub>
                              <m:r>
                                <m:rPr>
                                  <m:sty m:val="p"/>
                                </m:rPr>
                                <a:rPr lang="it-IT" sz="2000" b="0" i="0" smtClean="0">
                                  <a:latin typeface="Cambria Math" panose="02040503050406030204" pitchFamily="18" charset="0"/>
                                </a:rPr>
                                <m:t>De</m:t>
                              </m:r>
                            </m:sub>
                          </m:sSub>
                        </m:oMath>
                      </m:oMathPara>
                    </a14:m>
                    <a:endParaRPr lang="en-GB" sz="2000" dirty="0"/>
                  </a:p>
                </p:txBody>
              </p:sp>
            </mc:Choice>
            <mc:Fallback xmlns="">
              <p:sp>
                <p:nvSpPr>
                  <p:cNvPr id="25" name="CasellaDiTesto 24"/>
                  <p:cNvSpPr txBox="1">
                    <a:spLocks noRot="1" noChangeAspect="1" noMove="1" noResize="1" noEditPoints="1" noAdjustHandles="1" noChangeArrowheads="1" noChangeShapeType="1" noTextEdit="1"/>
                  </p:cNvSpPr>
                  <p:nvPr/>
                </p:nvSpPr>
                <p:spPr>
                  <a:xfrm>
                    <a:off x="4856300" y="5379559"/>
                    <a:ext cx="1360817" cy="558402"/>
                  </a:xfrm>
                  <a:prstGeom prst="rect">
                    <a:avLst/>
                  </a:prstGeom>
                  <a:blipFill>
                    <a:blip r:embed="rId4"/>
                    <a:stretch>
                      <a:fillRect b="-151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25"/>
                  <p:cNvSpPr txBox="1"/>
                  <p:nvPr/>
                </p:nvSpPr>
                <p:spPr>
                  <a:xfrm>
                    <a:off x="5867874" y="5373016"/>
                    <a:ext cx="1620033" cy="558402"/>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𝑟</m:t>
                              </m:r>
                            </m:e>
                            <m:sub>
                              <m:r>
                                <m:rPr>
                                  <m:sty m:val="p"/>
                                </m:rPr>
                                <a:rPr lang="it-IT" sz="2000" b="0" i="0" smtClean="0">
                                  <a:latin typeface="Cambria Math" panose="02040503050406030204" pitchFamily="18" charset="0"/>
                                </a:rPr>
                                <m:t>d</m:t>
                              </m:r>
                            </m:sub>
                          </m:sSub>
                          <m:r>
                            <a:rPr lang="it-IT" sz="2000" b="0" i="1" smtClean="0">
                              <a:latin typeface="Cambria Math" panose="02040503050406030204" pitchFamily="18" charset="0"/>
                            </a:rPr>
                            <m:t>=</m:t>
                          </m:r>
                          <m:sSub>
                            <m:sSubPr>
                              <m:ctrlPr>
                                <a:rPr lang="it-IT" sz="2000" i="1">
                                  <a:latin typeface="Cambria Math" panose="02040503050406030204" pitchFamily="18" charset="0"/>
                                </a:rPr>
                              </m:ctrlPr>
                            </m:sSubPr>
                            <m:e>
                              <m:r>
                                <a:rPr lang="it-IT" sz="2000" i="1">
                                  <a:latin typeface="Cambria Math" panose="02040503050406030204" pitchFamily="18" charset="0"/>
                                </a:rPr>
                                <m:t>𝜆</m:t>
                              </m:r>
                            </m:e>
                            <m:sub>
                              <m:r>
                                <m:rPr>
                                  <m:sty m:val="p"/>
                                </m:rPr>
                                <a:rPr lang="it-IT" sz="2000">
                                  <a:latin typeface="Cambria Math" panose="02040503050406030204" pitchFamily="18" charset="0"/>
                                </a:rPr>
                                <m:t>De</m:t>
                              </m:r>
                            </m:sub>
                          </m:sSub>
                        </m:oMath>
                      </m:oMathPara>
                    </a14:m>
                    <a:endParaRPr lang="en-GB" sz="2000" dirty="0"/>
                  </a:p>
                </p:txBody>
              </p:sp>
            </mc:Choice>
            <mc:Fallback xmlns="">
              <p:sp>
                <p:nvSpPr>
                  <p:cNvPr id="26" name="CasellaDiTesto 25"/>
                  <p:cNvSpPr txBox="1">
                    <a:spLocks noRot="1" noChangeAspect="1" noMove="1" noResize="1" noEditPoints="1" noAdjustHandles="1" noChangeArrowheads="1" noChangeShapeType="1" noTextEdit="1"/>
                  </p:cNvSpPr>
                  <p:nvPr/>
                </p:nvSpPr>
                <p:spPr>
                  <a:xfrm>
                    <a:off x="5867874" y="5373016"/>
                    <a:ext cx="1620033" cy="558402"/>
                  </a:xfrm>
                  <a:prstGeom prst="rect">
                    <a:avLst/>
                  </a:prstGeom>
                  <a:blipFill>
                    <a:blip r:embed="rId5"/>
                    <a:stretch>
                      <a:fillRect b="-151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CasellaDiTesto 26"/>
                  <p:cNvSpPr txBox="1"/>
                  <p:nvPr/>
                </p:nvSpPr>
                <p:spPr>
                  <a:xfrm>
                    <a:off x="6343413" y="5366711"/>
                    <a:ext cx="1620033" cy="55840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𝑟</m:t>
                              </m:r>
                            </m:e>
                            <m:sub>
                              <m:r>
                                <m:rPr>
                                  <m:sty m:val="p"/>
                                </m:rPr>
                                <a:rPr lang="it-IT" sz="2000" b="0" i="0" smtClean="0">
                                  <a:latin typeface="Cambria Math" panose="02040503050406030204" pitchFamily="18" charset="0"/>
                                </a:rPr>
                                <m:t>d</m:t>
                              </m:r>
                            </m:sub>
                          </m:sSub>
                          <m:r>
                            <a:rPr lang="it-IT" sz="2000" b="0" i="1" smtClean="0">
                              <a:latin typeface="Cambria Math" panose="02040503050406030204" pitchFamily="18" charset="0"/>
                            </a:rPr>
                            <m:t>=1</m:t>
                          </m:r>
                          <m:r>
                            <a:rPr lang="it-IT" sz="2000" b="0" i="0" smtClean="0">
                              <a:latin typeface="Cambria Math" panose="02040503050406030204" pitchFamily="18" charset="0"/>
                            </a:rPr>
                            <m:t>0</m:t>
                          </m:r>
                          <m:sSub>
                            <m:sSubPr>
                              <m:ctrlPr>
                                <a:rPr lang="it-IT" sz="2000" i="1">
                                  <a:latin typeface="Cambria Math" panose="02040503050406030204" pitchFamily="18" charset="0"/>
                                </a:rPr>
                              </m:ctrlPr>
                            </m:sSubPr>
                            <m:e>
                              <m:r>
                                <a:rPr lang="it-IT" sz="2000" i="1">
                                  <a:latin typeface="Cambria Math" panose="02040503050406030204" pitchFamily="18" charset="0"/>
                                </a:rPr>
                                <m:t>𝜆</m:t>
                              </m:r>
                            </m:e>
                            <m:sub>
                              <m:r>
                                <m:rPr>
                                  <m:sty m:val="p"/>
                                </m:rPr>
                                <a:rPr lang="it-IT" sz="2000">
                                  <a:latin typeface="Cambria Math" panose="02040503050406030204" pitchFamily="18" charset="0"/>
                                </a:rPr>
                                <m:t>De</m:t>
                              </m:r>
                            </m:sub>
                          </m:sSub>
                        </m:oMath>
                      </m:oMathPara>
                    </a14:m>
                    <a:endParaRPr lang="en-GB" sz="2000" dirty="0"/>
                  </a:p>
                </p:txBody>
              </p:sp>
            </mc:Choice>
            <mc:Fallback xmlns="">
              <p:sp>
                <p:nvSpPr>
                  <p:cNvPr id="27" name="CasellaDiTesto 26"/>
                  <p:cNvSpPr txBox="1">
                    <a:spLocks noRot="1" noChangeAspect="1" noMove="1" noResize="1" noEditPoints="1" noAdjustHandles="1" noChangeArrowheads="1" noChangeShapeType="1" noTextEdit="1"/>
                  </p:cNvSpPr>
                  <p:nvPr/>
                </p:nvSpPr>
                <p:spPr>
                  <a:xfrm>
                    <a:off x="6343413" y="5366711"/>
                    <a:ext cx="1620033" cy="558402"/>
                  </a:xfrm>
                  <a:prstGeom prst="rect">
                    <a:avLst/>
                  </a:prstGeom>
                  <a:blipFill>
                    <a:blip r:embed="rId6"/>
                    <a:stretch>
                      <a:fillRect b="-1515"/>
                    </a:stretch>
                  </a:blipFill>
                  <a:ln>
                    <a:noFill/>
                  </a:ln>
                </p:spPr>
                <p:txBody>
                  <a:bodyPr/>
                  <a:lstStyle/>
                  <a:p>
                    <a:r>
                      <a:rPr lang="en-GB">
                        <a:noFill/>
                      </a:rPr>
                      <a:t> </a:t>
                    </a:r>
                  </a:p>
                </p:txBody>
              </p:sp>
            </mc:Fallback>
          </mc:AlternateContent>
        </p:grpSp>
        <p:sp>
          <p:nvSpPr>
            <p:cNvPr id="54" name="Rettangolo 33"/>
            <p:cNvSpPr/>
            <p:nvPr/>
          </p:nvSpPr>
          <p:spPr>
            <a:xfrm>
              <a:off x="4664364" y="5360130"/>
              <a:ext cx="3260436" cy="590380"/>
            </a:xfrm>
            <a:prstGeom prst="rect">
              <a:avLst/>
            </a:prstGeom>
            <a:noFill/>
            <a:ln w="28575">
              <a:solidFill>
                <a:srgbClr val="728FA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8" name="CasellaDiTesto 19"/>
              <p:cNvSpPr txBox="1"/>
              <p:nvPr/>
            </p:nvSpPr>
            <p:spPr>
              <a:xfrm>
                <a:off x="4600976" y="4488244"/>
                <a:ext cx="1676400" cy="120032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𝑚</m:t>
                          </m:r>
                        </m:e>
                        <m:sub>
                          <m:r>
                            <m:rPr>
                              <m:sty m:val="p"/>
                            </m:rPr>
                            <a:rPr lang="it-IT" b="0" i="0" smtClean="0">
                              <a:latin typeface="Cambria Math" panose="02040503050406030204" pitchFamily="18" charset="0"/>
                            </a:rPr>
                            <m:t>i</m:t>
                          </m:r>
                        </m:sub>
                      </m:sSub>
                      <m:r>
                        <a:rPr lang="it-IT" b="0" i="1" smtClean="0">
                          <a:latin typeface="Cambria Math" panose="02040503050406030204" pitchFamily="18" charset="0"/>
                        </a:rPr>
                        <m:t>=1836</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𝑚</m:t>
                          </m:r>
                        </m:e>
                        <m:sub>
                          <m:r>
                            <m:rPr>
                              <m:sty m:val="p"/>
                            </m:rPr>
                            <a:rPr lang="it-IT" b="0" i="0" smtClean="0">
                              <a:latin typeface="Cambria Math" panose="02040503050406030204" pitchFamily="18" charset="0"/>
                            </a:rPr>
                            <m:t>e</m:t>
                          </m:r>
                        </m:sub>
                      </m:sSub>
                    </m:oMath>
                  </m:oMathPara>
                </a14:m>
                <a:endParaRPr lang="it-IT" b="0" dirty="0" smtClean="0"/>
              </a:p>
              <a:p>
                <a:pPr/>
                <a14:m>
                  <m:oMathPara xmlns:m="http://schemas.openxmlformats.org/officeDocument/2006/math">
                    <m:oMathParaPr>
                      <m:jc m:val="left"/>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m:rPr>
                              <m:sty m:val="p"/>
                            </m:rPr>
                            <a:rPr lang="it-IT" b="0" i="0" smtClean="0">
                              <a:latin typeface="Cambria Math" panose="02040503050406030204" pitchFamily="18" charset="0"/>
                            </a:rPr>
                            <m:t>i</m:t>
                          </m:r>
                        </m:sub>
                      </m:sSub>
                      <m:r>
                        <a:rPr lang="it-IT" b="0" i="1" smtClean="0">
                          <a:latin typeface="Cambria Math" panose="02040503050406030204" pitchFamily="18" charset="0"/>
                        </a:rPr>
                        <m:t>=</m:t>
                      </m:r>
                      <m:r>
                        <a:rPr lang="it-IT" b="0" i="1" smtClean="0">
                          <a:latin typeface="Cambria Math" panose="02040503050406030204" pitchFamily="18" charset="0"/>
                        </a:rPr>
                        <m:t>𝑒</m:t>
                      </m:r>
                    </m:oMath>
                  </m:oMathPara>
                </a14:m>
                <a:endParaRPr lang="it-IT" b="0" dirty="0" smtClean="0"/>
              </a:p>
              <a:p>
                <a:pPr/>
                <a14:m>
                  <m:oMathPara xmlns:m="http://schemas.openxmlformats.org/officeDocument/2006/math">
                    <m:oMathParaPr>
                      <m:jc m:val="left"/>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𝑒</m:t>
                          </m:r>
                        </m:sub>
                      </m:sSub>
                    </m:oMath>
                  </m:oMathPara>
                </a14:m>
                <a:endParaRPr lang="it-IT" b="0" dirty="0" smtClean="0"/>
              </a:p>
              <a:p>
                <a:endParaRPr lang="en-GB" dirty="0"/>
              </a:p>
            </p:txBody>
          </p:sp>
        </mc:Choice>
        <mc:Fallback xmlns="">
          <p:sp>
            <p:nvSpPr>
              <p:cNvPr id="58" name="CasellaDiTesto 19"/>
              <p:cNvSpPr txBox="1">
                <a:spLocks noRot="1" noChangeAspect="1" noMove="1" noResize="1" noEditPoints="1" noAdjustHandles="1" noChangeArrowheads="1" noChangeShapeType="1" noTextEdit="1"/>
              </p:cNvSpPr>
              <p:nvPr/>
            </p:nvSpPr>
            <p:spPr>
              <a:xfrm>
                <a:off x="4600976" y="4488244"/>
                <a:ext cx="1676400" cy="1200329"/>
              </a:xfrm>
              <a:prstGeom prst="rect">
                <a:avLst/>
              </a:prstGeom>
              <a:blipFill>
                <a:blip r:embed="rId7"/>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2630225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23</a:t>
            </a:fld>
            <a:endParaRPr lang="sv-SE"/>
          </a:p>
        </p:txBody>
      </p:sp>
      <p:sp>
        <p:nvSpPr>
          <p:cNvPr id="3" name="Title 2"/>
          <p:cNvSpPr>
            <a:spLocks noGrp="1"/>
          </p:cNvSpPr>
          <p:nvPr>
            <p:ph type="title"/>
          </p:nvPr>
        </p:nvSpPr>
        <p:spPr>
          <a:xfrm>
            <a:off x="296437" y="98249"/>
            <a:ext cx="11702785" cy="597360"/>
          </a:xfrm>
        </p:spPr>
        <p:txBody>
          <a:bodyPr>
            <a:noAutofit/>
          </a:bodyPr>
          <a:lstStyle/>
          <a:p>
            <a:r>
              <a:rPr lang="en-US" sz="3200" dirty="0" smtClean="0">
                <a:solidFill>
                  <a:srgbClr val="002060"/>
                </a:solidFill>
              </a:rPr>
              <a:t>CPIC: sheath-within-a-sheath simulations</a:t>
            </a:r>
            <a:endParaRPr lang="sv-SE" sz="3200" dirty="0">
              <a:solidFill>
                <a:srgbClr val="002060"/>
              </a:solidFill>
            </a:endParaRPr>
          </a:p>
        </p:txBody>
      </p:sp>
      <mc:AlternateContent xmlns:mc="http://schemas.openxmlformats.org/markup-compatibility/2006" xmlns:a14="http://schemas.microsoft.com/office/drawing/2010/main">
        <mc:Choice Requires="a14">
          <p:graphicFrame>
            <p:nvGraphicFramePr>
              <p:cNvPr id="23" name="Tabella 9"/>
              <p:cNvGraphicFramePr>
                <a:graphicFrameLocks noGrp="1"/>
              </p:cNvGraphicFramePr>
              <p:nvPr>
                <p:extLst>
                  <p:ext uri="{D42A27DB-BD31-4B8C-83A1-F6EECF244321}">
                    <p14:modId xmlns:p14="http://schemas.microsoft.com/office/powerpoint/2010/main" val="1656881898"/>
                  </p:ext>
                </p:extLst>
              </p:nvPr>
            </p:nvGraphicFramePr>
            <p:xfrm>
              <a:off x="352319" y="1342964"/>
              <a:ext cx="3297462" cy="1842517"/>
            </p:xfrm>
            <a:graphic>
              <a:graphicData uri="http://schemas.openxmlformats.org/drawingml/2006/table">
                <a:tbl>
                  <a:tblPr firstRow="1" bandRow="1">
                    <a:tableStyleId>{5C22544A-7EE6-4342-B048-85BDC9FD1C3A}</a:tableStyleId>
                  </a:tblPr>
                  <a:tblGrid>
                    <a:gridCol w="1099154">
                      <a:extLst>
                        <a:ext uri="{9D8B030D-6E8A-4147-A177-3AD203B41FA5}">
                          <a16:colId xmlns:a16="http://schemas.microsoft.com/office/drawing/2014/main" val="1718519538"/>
                        </a:ext>
                      </a:extLst>
                    </a:gridCol>
                    <a:gridCol w="1099154">
                      <a:extLst>
                        <a:ext uri="{9D8B030D-6E8A-4147-A177-3AD203B41FA5}">
                          <a16:colId xmlns:a16="http://schemas.microsoft.com/office/drawing/2014/main" val="1531230198"/>
                        </a:ext>
                      </a:extLst>
                    </a:gridCol>
                    <a:gridCol w="1099154">
                      <a:extLst>
                        <a:ext uri="{9D8B030D-6E8A-4147-A177-3AD203B41FA5}">
                          <a16:colId xmlns:a16="http://schemas.microsoft.com/office/drawing/2014/main" val="1413558840"/>
                        </a:ext>
                      </a:extLst>
                    </a:gridCol>
                  </a:tblGrid>
                  <a:tr h="309429">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14:m>
                            <m:oMathPara xmlns:m="http://schemas.openxmlformats.org/officeDocument/2006/math">
                              <m:oMathParaPr>
                                <m:jc m:val="centerGroup"/>
                              </m:oMathParaPr>
                              <m:oMath xmlns:m="http://schemas.openxmlformats.org/officeDocument/2006/math">
                                <m:r>
                                  <a:rPr lang="it-IT" b="1" i="1" smtClean="0">
                                    <a:effectLst>
                                      <a:outerShdw blurRad="50800" dist="38100" dir="5400000" algn="t" rotWithShape="0">
                                        <a:prstClr val="black">
                                          <a:alpha val="40000"/>
                                        </a:prstClr>
                                      </a:outerShdw>
                                    </a:effectLst>
                                    <a:latin typeface="Cambria Math" panose="02040503050406030204" pitchFamily="18" charset="0"/>
                                  </a:rPr>
                                  <m:t>±</m:t>
                                </m:r>
                                <m:r>
                                  <a:rPr lang="it-IT" b="1" i="1" smtClean="0">
                                    <a:effectLst>
                                      <a:outerShdw blurRad="50800" dist="38100" dir="5400000" algn="t" rotWithShape="0">
                                        <a:prstClr val="black">
                                          <a:alpha val="40000"/>
                                        </a:prstClr>
                                      </a:outerShdw>
                                    </a:effectLst>
                                    <a:latin typeface="Cambria Math" panose="02040503050406030204" pitchFamily="18" charset="0"/>
                                  </a:rPr>
                                  <m:t>𝝈</m:t>
                                </m:r>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extLst>
                      <a:ext uri="{0D108BD9-81ED-4DB2-BD59-A6C34878D82A}">
                        <a16:rowId xmlns:a16="http://schemas.microsoft.com/office/drawing/2014/main" val="847577460"/>
                      </a:ext>
                    </a:extLst>
                  </a:tr>
                  <a:tr h="316896">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i</m:t>
                                    </m:r>
                                  </m:sup>
                                </m:sSup>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−14.99</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±0.63</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7444"/>
                      </a:ext>
                    </a:extLst>
                  </a:tr>
                  <a:tr h="309429">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−0.12</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±0.02</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88161"/>
                      </a:ext>
                    </a:extLst>
                  </a:tr>
                  <a:tr h="313566">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FF0000"/>
                                    </a:solidFill>
                                    <a:effectLst/>
                                    <a:latin typeface="Cambria Math" panose="02040503050406030204" pitchFamily="18" charset="0"/>
                                  </a:rPr>
                                  <m:t>9.92</m:t>
                                </m:r>
                              </m:oMath>
                            </m:oMathPara>
                          </a14:m>
                          <a:endParaRPr lang="en-GB" dirty="0">
                            <a:solidFill>
                              <a:srgbClr val="FF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±0.04</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614501"/>
                      </a:ext>
                    </a:extLst>
                  </a:tr>
                  <a:tr h="309429">
                    <a:tc>
                      <a:txBody>
                        <a:bodyPr/>
                        <a:lstStyle/>
                        <a:p>
                          <a:pPr algn="ctr"/>
                          <a:r>
                            <a:rPr lang="en-GB" b="0" dirty="0" smtClean="0">
                              <a:effectLst/>
                              <a:latin typeface="Arial" panose="020B0604020202020204" pitchFamily="34" charset="0"/>
                              <a:cs typeface="Arial" panose="020B0604020202020204" pitchFamily="34" charset="0"/>
                            </a:rPr>
                            <a:t>Total</a:t>
                          </a:r>
                          <a:r>
                            <a:rPr lang="en-GB" b="0" baseline="0" dirty="0" smtClean="0">
                              <a:effectLst/>
                              <a:latin typeface="Arial" panose="020B0604020202020204" pitchFamily="34" charset="0"/>
                              <a:cs typeface="Arial" panose="020B0604020202020204" pitchFamily="34" charset="0"/>
                            </a:rPr>
                            <a:t> </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solidFill>
                                      <a:srgbClr val="0070C0"/>
                                    </a:solidFill>
                                    <a:effectLst/>
                                    <a:latin typeface="Cambria Math" panose="02040503050406030204" pitchFamily="18" charset="0"/>
                                  </a:rPr>
                                  <m:t>−5.19</m:t>
                                </m:r>
                              </m:oMath>
                            </m:oMathPara>
                          </a14:m>
                          <a:endParaRPr lang="en-GB" b="0"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±0.63</m:t>
                                </m:r>
                              </m:oMath>
                            </m:oMathPara>
                          </a14:m>
                          <a:endParaRPr lang="en-GB"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1665355"/>
                      </a:ext>
                    </a:extLst>
                  </a:tr>
                </a:tbl>
              </a:graphicData>
            </a:graphic>
          </p:graphicFrame>
        </mc:Choice>
        <mc:Fallback xmlns="">
          <p:graphicFrame>
            <p:nvGraphicFramePr>
              <p:cNvPr id="23" name="Tabella 9"/>
              <p:cNvGraphicFramePr>
                <a:graphicFrameLocks noGrp="1"/>
              </p:cNvGraphicFramePr>
              <p:nvPr>
                <p:extLst>
                  <p:ext uri="{D42A27DB-BD31-4B8C-83A1-F6EECF244321}">
                    <p14:modId xmlns:p14="http://schemas.microsoft.com/office/powerpoint/2010/main" val="1656881898"/>
                  </p:ext>
                </p:extLst>
              </p:nvPr>
            </p:nvGraphicFramePr>
            <p:xfrm>
              <a:off x="352319" y="1342964"/>
              <a:ext cx="3297462" cy="1842517"/>
            </p:xfrm>
            <a:graphic>
              <a:graphicData uri="http://schemas.openxmlformats.org/drawingml/2006/table">
                <a:tbl>
                  <a:tblPr firstRow="1" bandRow="1">
                    <a:tableStyleId>{5C22544A-7EE6-4342-B048-85BDC9FD1C3A}</a:tableStyleId>
                  </a:tblPr>
                  <a:tblGrid>
                    <a:gridCol w="1099154">
                      <a:extLst>
                        <a:ext uri="{9D8B030D-6E8A-4147-A177-3AD203B41FA5}">
                          <a16:colId xmlns:a16="http://schemas.microsoft.com/office/drawing/2014/main" val="1718519538"/>
                        </a:ext>
                      </a:extLst>
                    </a:gridCol>
                    <a:gridCol w="1099154">
                      <a:extLst>
                        <a:ext uri="{9D8B030D-6E8A-4147-A177-3AD203B41FA5}">
                          <a16:colId xmlns:a16="http://schemas.microsoft.com/office/drawing/2014/main" val="1531230198"/>
                        </a:ext>
                      </a:extLst>
                    </a:gridCol>
                    <a:gridCol w="1099154">
                      <a:extLst>
                        <a:ext uri="{9D8B030D-6E8A-4147-A177-3AD203B41FA5}">
                          <a16:colId xmlns:a16="http://schemas.microsoft.com/office/drawing/2014/main" val="1413558840"/>
                        </a:ext>
                      </a:extLst>
                    </a:gridCol>
                  </a:tblGrid>
                  <a:tr h="365760">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10000" r="-1105" b="-431667"/>
                          </a:stretch>
                        </a:blipFill>
                      </a:tcPr>
                    </a:tc>
                    <a:extLst>
                      <a:ext uri="{0D108BD9-81ED-4DB2-BD59-A6C34878D82A}">
                        <a16:rowId xmlns:a16="http://schemas.microsoft.com/office/drawing/2014/main" val="847577460"/>
                      </a:ext>
                    </a:extLst>
                  </a:tr>
                  <a:tr h="374587">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2" t="-106452" r="-200552" b="-317742"/>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1111" t="-106452" r="-101667" b="-317742"/>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106452" r="-1105" b="-317742"/>
                          </a:stretch>
                        </a:blipFill>
                      </a:tcPr>
                    </a:tc>
                    <a:extLst>
                      <a:ext uri="{0D108BD9-81ED-4DB2-BD59-A6C34878D82A}">
                        <a16:rowId xmlns:a16="http://schemas.microsoft.com/office/drawing/2014/main" val="311537444"/>
                      </a:ext>
                    </a:extLst>
                  </a:tr>
                  <a:tr h="36576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2" t="-213333" r="-200552" b="-228333"/>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1111" t="-213333" r="-101667" b="-228333"/>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213333" r="-1105" b="-228333"/>
                          </a:stretch>
                        </a:blipFill>
                      </a:tcPr>
                    </a:tc>
                    <a:extLst>
                      <a:ext uri="{0D108BD9-81ED-4DB2-BD59-A6C34878D82A}">
                        <a16:rowId xmlns:a16="http://schemas.microsoft.com/office/drawing/2014/main" val="4187288161"/>
                      </a:ext>
                    </a:extLst>
                  </a:tr>
                  <a:tr h="37065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2" t="-308197" r="-200552" b="-124590"/>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1111" t="-308197" r="-101667" b="-124590"/>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308197" r="-1105" b="-124590"/>
                          </a:stretch>
                        </a:blipFill>
                      </a:tcPr>
                    </a:tc>
                    <a:extLst>
                      <a:ext uri="{0D108BD9-81ED-4DB2-BD59-A6C34878D82A}">
                        <a16:rowId xmlns:a16="http://schemas.microsoft.com/office/drawing/2014/main" val="1440614501"/>
                      </a:ext>
                    </a:extLst>
                  </a:tr>
                  <a:tr h="365760">
                    <a:tc>
                      <a:txBody>
                        <a:bodyPr/>
                        <a:lstStyle/>
                        <a:p>
                          <a:pPr algn="ctr"/>
                          <a:r>
                            <a:rPr lang="en-GB" b="0" dirty="0" smtClean="0">
                              <a:effectLst/>
                              <a:latin typeface="Arial" panose="020B0604020202020204" pitchFamily="34" charset="0"/>
                              <a:cs typeface="Arial" panose="020B0604020202020204" pitchFamily="34" charset="0"/>
                            </a:rPr>
                            <a:t>Total</a:t>
                          </a:r>
                          <a:r>
                            <a:rPr lang="en-GB" b="0" baseline="0" dirty="0" smtClean="0">
                              <a:effectLst/>
                              <a:latin typeface="Arial" panose="020B0604020202020204" pitchFamily="34" charset="0"/>
                              <a:cs typeface="Arial" panose="020B0604020202020204" pitchFamily="34" charset="0"/>
                            </a:rPr>
                            <a:t> </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1111" t="-415000" r="-101667" b="-26667"/>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415000" r="-1105" b="-26667"/>
                          </a:stretch>
                        </a:blipFill>
                      </a:tcPr>
                    </a:tc>
                    <a:extLst>
                      <a:ext uri="{0D108BD9-81ED-4DB2-BD59-A6C34878D82A}">
                        <a16:rowId xmlns:a16="http://schemas.microsoft.com/office/drawing/2014/main" val="2161665355"/>
                      </a:ext>
                    </a:extLst>
                  </a:tr>
                </a:tbl>
              </a:graphicData>
            </a:graphic>
          </p:graphicFrame>
        </mc:Fallback>
      </mc:AlternateContent>
      <mc:AlternateContent xmlns:mc="http://schemas.openxmlformats.org/markup-compatibility/2006" xmlns:a14="http://schemas.microsoft.com/office/drawing/2010/main">
        <mc:Choice Requires="a14">
          <p:sp>
            <p:nvSpPr>
              <p:cNvPr id="24" name="CasellaDiTesto 7"/>
              <p:cNvSpPr txBox="1"/>
              <p:nvPr/>
            </p:nvSpPr>
            <p:spPr>
              <a:xfrm>
                <a:off x="1318587" y="902188"/>
                <a:ext cx="1195007" cy="369332"/>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m:rPr>
                              <m:sty m:val="p"/>
                            </m:rPr>
                            <a:rPr lang="it-IT" sz="2400" b="0" i="0" smtClean="0">
                              <a:latin typeface="Cambria Math" panose="02040503050406030204" pitchFamily="18" charset="0"/>
                            </a:rPr>
                            <m:t>d</m:t>
                          </m:r>
                        </m:sub>
                      </m:sSub>
                      <m:r>
                        <a:rPr lang="it-IT" sz="2400" b="0" i="1" smtClean="0">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𝜆</m:t>
                          </m:r>
                        </m:e>
                        <m:sub>
                          <m:r>
                            <m:rPr>
                              <m:sty m:val="p"/>
                            </m:rPr>
                            <a:rPr lang="it-IT" sz="2400">
                              <a:latin typeface="Cambria Math" panose="02040503050406030204" pitchFamily="18" charset="0"/>
                            </a:rPr>
                            <m:t>De</m:t>
                          </m:r>
                        </m:sub>
                      </m:sSub>
                    </m:oMath>
                  </m:oMathPara>
                </a14:m>
                <a:endParaRPr lang="en-GB" sz="2400" dirty="0"/>
              </a:p>
            </p:txBody>
          </p:sp>
        </mc:Choice>
        <mc:Fallback xmlns="">
          <p:sp>
            <p:nvSpPr>
              <p:cNvPr id="24" name="CasellaDiTesto 7"/>
              <p:cNvSpPr txBox="1">
                <a:spLocks noRot="1" noChangeAspect="1" noMove="1" noResize="1" noEditPoints="1" noAdjustHandles="1" noChangeArrowheads="1" noChangeShapeType="1" noTextEdit="1"/>
              </p:cNvSpPr>
              <p:nvPr/>
            </p:nvSpPr>
            <p:spPr>
              <a:xfrm>
                <a:off x="1318587" y="902188"/>
                <a:ext cx="1195007" cy="369332"/>
              </a:xfrm>
              <a:prstGeom prst="rect">
                <a:avLst/>
              </a:prstGeom>
              <a:blipFill>
                <a:blip r:embed="rId3"/>
                <a:stretch>
                  <a:fillRect l="-3061" r="-2551" b="-16393"/>
                </a:stretch>
              </a:blipFill>
              <a:ln w="28575">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graphicFrame>
            <p:nvGraphicFramePr>
              <p:cNvPr id="25" name="Tabella 12"/>
              <p:cNvGraphicFramePr>
                <a:graphicFrameLocks noGrp="1"/>
              </p:cNvGraphicFramePr>
              <p:nvPr>
                <p:extLst>
                  <p:ext uri="{D42A27DB-BD31-4B8C-83A1-F6EECF244321}">
                    <p14:modId xmlns:p14="http://schemas.microsoft.com/office/powerpoint/2010/main" val="3608218645"/>
                  </p:ext>
                </p:extLst>
              </p:nvPr>
            </p:nvGraphicFramePr>
            <p:xfrm>
              <a:off x="3804045" y="1335638"/>
              <a:ext cx="3248007" cy="1842517"/>
            </p:xfrm>
            <a:graphic>
              <a:graphicData uri="http://schemas.openxmlformats.org/drawingml/2006/table">
                <a:tbl>
                  <a:tblPr firstRow="1" bandRow="1">
                    <a:tableStyleId>{5C22544A-7EE6-4342-B048-85BDC9FD1C3A}</a:tableStyleId>
                  </a:tblPr>
                  <a:tblGrid>
                    <a:gridCol w="1082669">
                      <a:extLst>
                        <a:ext uri="{9D8B030D-6E8A-4147-A177-3AD203B41FA5}">
                          <a16:colId xmlns:a16="http://schemas.microsoft.com/office/drawing/2014/main" val="1718519538"/>
                        </a:ext>
                      </a:extLst>
                    </a:gridCol>
                    <a:gridCol w="1082669">
                      <a:extLst>
                        <a:ext uri="{9D8B030D-6E8A-4147-A177-3AD203B41FA5}">
                          <a16:colId xmlns:a16="http://schemas.microsoft.com/office/drawing/2014/main" val="1531230198"/>
                        </a:ext>
                      </a:extLst>
                    </a:gridCol>
                    <a:gridCol w="1082669">
                      <a:extLst>
                        <a:ext uri="{9D8B030D-6E8A-4147-A177-3AD203B41FA5}">
                          <a16:colId xmlns:a16="http://schemas.microsoft.com/office/drawing/2014/main" val="1413558840"/>
                        </a:ext>
                      </a:extLst>
                    </a:gridCol>
                  </a:tblGrid>
                  <a:tr h="309429">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14:m>
                            <m:oMathPara xmlns:m="http://schemas.openxmlformats.org/officeDocument/2006/math">
                              <m:oMathParaPr>
                                <m:jc m:val="centerGroup"/>
                              </m:oMathParaPr>
                              <m:oMath xmlns:m="http://schemas.openxmlformats.org/officeDocument/2006/math">
                                <m:r>
                                  <a:rPr lang="it-IT" b="1" i="1" smtClean="0">
                                    <a:effectLst>
                                      <a:outerShdw blurRad="50800" dist="38100" dir="5400000" algn="t" rotWithShape="0">
                                        <a:prstClr val="black">
                                          <a:alpha val="40000"/>
                                        </a:prstClr>
                                      </a:outerShdw>
                                    </a:effectLst>
                                    <a:latin typeface="Cambria Math" panose="02040503050406030204" pitchFamily="18" charset="0"/>
                                  </a:rPr>
                                  <m:t>±</m:t>
                                </m:r>
                                <m:r>
                                  <a:rPr lang="it-IT" b="1" i="1" smtClean="0">
                                    <a:effectLst>
                                      <a:outerShdw blurRad="50800" dist="38100" dir="5400000" algn="t" rotWithShape="0">
                                        <a:prstClr val="black">
                                          <a:alpha val="40000"/>
                                        </a:prstClr>
                                      </a:outerShdw>
                                    </a:effectLst>
                                    <a:latin typeface="Cambria Math" panose="02040503050406030204" pitchFamily="18" charset="0"/>
                                  </a:rPr>
                                  <m:t>𝝈</m:t>
                                </m:r>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extLst>
                      <a:ext uri="{0D108BD9-81ED-4DB2-BD59-A6C34878D82A}">
                        <a16:rowId xmlns:a16="http://schemas.microsoft.com/office/drawing/2014/main" val="847577460"/>
                      </a:ext>
                    </a:extLst>
                  </a:tr>
                  <a:tr h="316896">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i</m:t>
                                    </m:r>
                                  </m:sup>
                                </m:sSup>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−1</m:t>
                                </m:r>
                                <m:r>
                                  <a:rPr lang="it-IT" b="0" i="1" dirty="0" smtClean="0">
                                    <a:solidFill>
                                      <a:srgbClr val="0070C0"/>
                                    </a:solidFill>
                                    <a:effectLst/>
                                    <a:latin typeface="Cambria Math" panose="02040503050406030204" pitchFamily="18" charset="0"/>
                                  </a:rPr>
                                  <m:t>762.4</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±40.9</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7444"/>
                      </a:ext>
                    </a:extLst>
                  </a:tr>
                  <a:tr h="309429">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m:t>
                                </m:r>
                                <m:r>
                                  <a:rPr lang="it-IT" b="0" i="1" dirty="0" smtClean="0">
                                    <a:solidFill>
                                      <a:srgbClr val="0070C0"/>
                                    </a:solidFill>
                                    <a:effectLst/>
                                    <a:latin typeface="Cambria Math" panose="02040503050406030204" pitchFamily="18" charset="0"/>
                                  </a:rPr>
                                  <m:t>7.3</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±0.5</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88161"/>
                      </a:ext>
                    </a:extLst>
                  </a:tr>
                  <a:tr h="313566">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dirty="0" smtClean="0">
                                    <a:solidFill>
                                      <a:srgbClr val="FF0000"/>
                                    </a:solidFill>
                                    <a:effectLst/>
                                    <a:latin typeface="Cambria Math" panose="02040503050406030204" pitchFamily="18" charset="0"/>
                                  </a:rPr>
                                  <m:t>230.0</m:t>
                                </m:r>
                              </m:oMath>
                            </m:oMathPara>
                          </a14:m>
                          <a:endParaRPr lang="en-GB" dirty="0">
                            <a:solidFill>
                              <a:srgbClr val="FF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±0.8</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614501"/>
                      </a:ext>
                    </a:extLst>
                  </a:tr>
                  <a:tr h="309429">
                    <a:tc>
                      <a:txBody>
                        <a:bodyPr/>
                        <a:lstStyle/>
                        <a:p>
                          <a:pPr algn="ctr"/>
                          <a:r>
                            <a:rPr lang="en-GB" b="0" dirty="0" smtClean="0">
                              <a:effectLst/>
                              <a:latin typeface="Arial" panose="020B0604020202020204" pitchFamily="34" charset="0"/>
                              <a:cs typeface="Arial" panose="020B0604020202020204" pitchFamily="34" charset="0"/>
                            </a:rPr>
                            <a:t>Total</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solidFill>
                                      <a:srgbClr val="0070C0"/>
                                    </a:solidFill>
                                    <a:effectLst/>
                                    <a:latin typeface="Cambria Math" panose="02040503050406030204" pitchFamily="18" charset="0"/>
                                  </a:rPr>
                                  <m:t>−1539.7</m:t>
                                </m:r>
                              </m:oMath>
                            </m:oMathPara>
                          </a14:m>
                          <a:endParaRPr lang="en-GB" b="0"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±40.9</m:t>
                                </m:r>
                              </m:oMath>
                            </m:oMathPara>
                          </a14:m>
                          <a:endParaRPr lang="en-GB"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1665355"/>
                      </a:ext>
                    </a:extLst>
                  </a:tr>
                </a:tbl>
              </a:graphicData>
            </a:graphic>
          </p:graphicFrame>
        </mc:Choice>
        <mc:Fallback xmlns="">
          <p:graphicFrame>
            <p:nvGraphicFramePr>
              <p:cNvPr id="25" name="Tabella 12"/>
              <p:cNvGraphicFramePr>
                <a:graphicFrameLocks noGrp="1"/>
              </p:cNvGraphicFramePr>
              <p:nvPr>
                <p:extLst>
                  <p:ext uri="{D42A27DB-BD31-4B8C-83A1-F6EECF244321}">
                    <p14:modId xmlns:p14="http://schemas.microsoft.com/office/powerpoint/2010/main" val="3608218645"/>
                  </p:ext>
                </p:extLst>
              </p:nvPr>
            </p:nvGraphicFramePr>
            <p:xfrm>
              <a:off x="3804045" y="1335638"/>
              <a:ext cx="3248007" cy="1842517"/>
            </p:xfrm>
            <a:graphic>
              <a:graphicData uri="http://schemas.openxmlformats.org/drawingml/2006/table">
                <a:tbl>
                  <a:tblPr firstRow="1" bandRow="1">
                    <a:tableStyleId>{5C22544A-7EE6-4342-B048-85BDC9FD1C3A}</a:tableStyleId>
                  </a:tblPr>
                  <a:tblGrid>
                    <a:gridCol w="1082669">
                      <a:extLst>
                        <a:ext uri="{9D8B030D-6E8A-4147-A177-3AD203B41FA5}">
                          <a16:colId xmlns:a16="http://schemas.microsoft.com/office/drawing/2014/main" val="1718519538"/>
                        </a:ext>
                      </a:extLst>
                    </a:gridCol>
                    <a:gridCol w="1082669">
                      <a:extLst>
                        <a:ext uri="{9D8B030D-6E8A-4147-A177-3AD203B41FA5}">
                          <a16:colId xmlns:a16="http://schemas.microsoft.com/office/drawing/2014/main" val="1531230198"/>
                        </a:ext>
                      </a:extLst>
                    </a:gridCol>
                    <a:gridCol w="1082669">
                      <a:extLst>
                        <a:ext uri="{9D8B030D-6E8A-4147-A177-3AD203B41FA5}">
                          <a16:colId xmlns:a16="http://schemas.microsoft.com/office/drawing/2014/main" val="1413558840"/>
                        </a:ext>
                      </a:extLst>
                    </a:gridCol>
                  </a:tblGrid>
                  <a:tr h="365760">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62" t="-10000" r="-1124" b="-430000"/>
                          </a:stretch>
                        </a:blipFill>
                      </a:tcPr>
                    </a:tc>
                    <a:extLst>
                      <a:ext uri="{0D108BD9-81ED-4DB2-BD59-A6C34878D82A}">
                        <a16:rowId xmlns:a16="http://schemas.microsoft.com/office/drawing/2014/main" val="847577460"/>
                      </a:ext>
                    </a:extLst>
                  </a:tr>
                  <a:tr h="374587">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124" t="-106452" r="-200562" b="-316129"/>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695" t="-106452" r="-101695" b="-316129"/>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62" t="-106452" r="-1124" b="-316129"/>
                          </a:stretch>
                        </a:blipFill>
                      </a:tcPr>
                    </a:tc>
                    <a:extLst>
                      <a:ext uri="{0D108BD9-81ED-4DB2-BD59-A6C34878D82A}">
                        <a16:rowId xmlns:a16="http://schemas.microsoft.com/office/drawing/2014/main" val="311537444"/>
                      </a:ext>
                    </a:extLst>
                  </a:tr>
                  <a:tr h="36576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124" t="-213333" r="-200562" b="-226667"/>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695" t="-213333" r="-101695" b="-226667"/>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62" t="-213333" r="-1124" b="-226667"/>
                          </a:stretch>
                        </a:blipFill>
                      </a:tcPr>
                    </a:tc>
                    <a:extLst>
                      <a:ext uri="{0D108BD9-81ED-4DB2-BD59-A6C34878D82A}">
                        <a16:rowId xmlns:a16="http://schemas.microsoft.com/office/drawing/2014/main" val="4187288161"/>
                      </a:ext>
                    </a:extLst>
                  </a:tr>
                  <a:tr h="37065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124" t="-308197" r="-200562" b="-122951"/>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695" t="-308197" r="-101695" b="-122951"/>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62" t="-308197" r="-1124" b="-122951"/>
                          </a:stretch>
                        </a:blipFill>
                      </a:tcPr>
                    </a:tc>
                    <a:extLst>
                      <a:ext uri="{0D108BD9-81ED-4DB2-BD59-A6C34878D82A}">
                        <a16:rowId xmlns:a16="http://schemas.microsoft.com/office/drawing/2014/main" val="1440614501"/>
                      </a:ext>
                    </a:extLst>
                  </a:tr>
                  <a:tr h="365760">
                    <a:tc>
                      <a:txBody>
                        <a:bodyPr/>
                        <a:lstStyle/>
                        <a:p>
                          <a:pPr algn="ctr"/>
                          <a:r>
                            <a:rPr lang="en-GB" b="0" dirty="0" smtClean="0">
                              <a:effectLst/>
                              <a:latin typeface="Arial" panose="020B0604020202020204" pitchFamily="34" charset="0"/>
                              <a:cs typeface="Arial" panose="020B0604020202020204" pitchFamily="34" charset="0"/>
                            </a:rPr>
                            <a:t>Total</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1695" t="-415000" r="-101695" b="-25000"/>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562" t="-415000" r="-1124" b="-25000"/>
                          </a:stretch>
                        </a:blipFill>
                      </a:tcPr>
                    </a:tc>
                    <a:extLst>
                      <a:ext uri="{0D108BD9-81ED-4DB2-BD59-A6C34878D82A}">
                        <a16:rowId xmlns:a16="http://schemas.microsoft.com/office/drawing/2014/main" val="2161665355"/>
                      </a:ext>
                    </a:extLst>
                  </a:tr>
                </a:tbl>
              </a:graphicData>
            </a:graphic>
          </p:graphicFrame>
        </mc:Fallback>
      </mc:AlternateContent>
      <mc:AlternateContent xmlns:mc="http://schemas.openxmlformats.org/markup-compatibility/2006" xmlns:a14="http://schemas.microsoft.com/office/drawing/2010/main">
        <mc:Choice Requires="a14">
          <p:sp>
            <p:nvSpPr>
              <p:cNvPr id="26" name="CasellaDiTesto 13"/>
              <p:cNvSpPr txBox="1"/>
              <p:nvPr/>
            </p:nvSpPr>
            <p:spPr>
              <a:xfrm>
                <a:off x="4660626" y="897507"/>
                <a:ext cx="1534844" cy="369332"/>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m:rPr>
                              <m:sty m:val="p"/>
                            </m:rPr>
                            <a:rPr lang="it-IT" sz="2400" b="0" i="0" smtClean="0">
                              <a:latin typeface="Cambria Math" panose="02040503050406030204" pitchFamily="18" charset="0"/>
                            </a:rPr>
                            <m:t>d</m:t>
                          </m:r>
                        </m:sub>
                      </m:sSub>
                      <m:r>
                        <a:rPr lang="it-IT" sz="2400" b="0" i="1" smtClean="0">
                          <a:latin typeface="Cambria Math" panose="02040503050406030204" pitchFamily="18" charset="0"/>
                        </a:rPr>
                        <m:t>=10</m:t>
                      </m:r>
                      <m:sSub>
                        <m:sSubPr>
                          <m:ctrlPr>
                            <a:rPr lang="it-IT" sz="2400" i="1">
                              <a:latin typeface="Cambria Math" panose="02040503050406030204" pitchFamily="18" charset="0"/>
                            </a:rPr>
                          </m:ctrlPr>
                        </m:sSubPr>
                        <m:e>
                          <m:r>
                            <a:rPr lang="it-IT" sz="2400" i="1">
                              <a:latin typeface="Cambria Math" panose="02040503050406030204" pitchFamily="18" charset="0"/>
                            </a:rPr>
                            <m:t>𝜆</m:t>
                          </m:r>
                        </m:e>
                        <m:sub>
                          <m:r>
                            <m:rPr>
                              <m:sty m:val="p"/>
                            </m:rPr>
                            <a:rPr lang="it-IT" sz="2400">
                              <a:latin typeface="Cambria Math" panose="02040503050406030204" pitchFamily="18" charset="0"/>
                            </a:rPr>
                            <m:t>De</m:t>
                          </m:r>
                        </m:sub>
                      </m:sSub>
                    </m:oMath>
                  </m:oMathPara>
                </a14:m>
                <a:endParaRPr lang="en-GB" sz="2400" dirty="0"/>
              </a:p>
            </p:txBody>
          </p:sp>
        </mc:Choice>
        <mc:Fallback xmlns="">
          <p:sp>
            <p:nvSpPr>
              <p:cNvPr id="26" name="CasellaDiTesto 13"/>
              <p:cNvSpPr txBox="1">
                <a:spLocks noRot="1" noChangeAspect="1" noMove="1" noResize="1" noEditPoints="1" noAdjustHandles="1" noChangeArrowheads="1" noChangeShapeType="1" noTextEdit="1"/>
              </p:cNvSpPr>
              <p:nvPr/>
            </p:nvSpPr>
            <p:spPr>
              <a:xfrm>
                <a:off x="4660626" y="897507"/>
                <a:ext cx="1534844" cy="369332"/>
              </a:xfrm>
              <a:prstGeom prst="rect">
                <a:avLst/>
              </a:prstGeom>
              <a:blipFill>
                <a:blip r:embed="rId5"/>
                <a:stretch>
                  <a:fillRect l="-2390" r="-2390" b="-18033"/>
                </a:stretch>
              </a:blipFill>
              <a:ln w="28575">
                <a:noFill/>
              </a:ln>
            </p:spPr>
            <p:txBody>
              <a:bodyPr/>
              <a:lstStyle/>
              <a:p>
                <a:r>
                  <a:rPr lang="sv-SE">
                    <a:noFill/>
                  </a:rPr>
                  <a:t> </a:t>
                </a:r>
              </a:p>
            </p:txBody>
          </p:sp>
        </mc:Fallback>
      </mc:AlternateContent>
      <p:sp>
        <p:nvSpPr>
          <p:cNvPr id="27" name="CasellaDiTesto 10"/>
          <p:cNvSpPr txBox="1"/>
          <p:nvPr/>
        </p:nvSpPr>
        <p:spPr>
          <a:xfrm>
            <a:off x="489778" y="3296582"/>
            <a:ext cx="5791199" cy="369332"/>
          </a:xfrm>
          <a:prstGeom prst="rect">
            <a:avLst/>
          </a:prstGeom>
          <a:noFill/>
          <a:ln w="28575">
            <a:solidFill>
              <a:srgbClr val="728FA5"/>
            </a:solidFill>
          </a:ln>
        </p:spPr>
        <p:txBody>
          <a:bodyPr wrap="square" rtlCol="0">
            <a:spAutoFit/>
          </a:bodyPr>
          <a:lstStyle/>
          <a:p>
            <a:pPr algn="ctr"/>
            <a:r>
              <a:rPr lang="en-GB" b="1" dirty="0" smtClean="0">
                <a:latin typeface="Arial" panose="020B0604020202020204" pitchFamily="34" charset="0"/>
                <a:cs typeface="Arial" panose="020B0604020202020204" pitchFamily="34" charset="0"/>
              </a:rPr>
              <a:t>Result</a:t>
            </a:r>
            <a:r>
              <a:rPr lang="en-GB" dirty="0" smtClean="0">
                <a:latin typeface="Arial" panose="020B0604020202020204" pitchFamily="34" charset="0"/>
                <a:cs typeface="Arial" panose="020B0604020202020204" pitchFamily="34" charset="0"/>
              </a:rPr>
              <a:t>: the total plasma-induced force is </a:t>
            </a:r>
            <a:r>
              <a:rPr lang="en-GB" b="1" dirty="0" smtClean="0">
                <a:latin typeface="Arial" panose="020B0604020202020204" pitchFamily="34" charset="0"/>
                <a:cs typeface="Arial" panose="020B0604020202020204" pitchFamily="34" charset="0"/>
              </a:rPr>
              <a:t>compressive</a:t>
            </a:r>
            <a:endParaRPr lang="en-GB"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8" name="Tabella 9"/>
              <p:cNvGraphicFramePr>
                <a:graphicFrameLocks noGrp="1"/>
              </p:cNvGraphicFramePr>
              <p:nvPr>
                <p:extLst>
                  <p:ext uri="{D42A27DB-BD31-4B8C-83A1-F6EECF244321}">
                    <p14:modId xmlns:p14="http://schemas.microsoft.com/office/powerpoint/2010/main" val="598813744"/>
                  </p:ext>
                </p:extLst>
              </p:nvPr>
            </p:nvGraphicFramePr>
            <p:xfrm>
              <a:off x="408297" y="4490914"/>
              <a:ext cx="3309738" cy="1842517"/>
            </p:xfrm>
            <a:graphic>
              <a:graphicData uri="http://schemas.openxmlformats.org/drawingml/2006/table">
                <a:tbl>
                  <a:tblPr firstRow="1" bandRow="1">
                    <a:tableStyleId>{5C22544A-7EE6-4342-B048-85BDC9FD1C3A}</a:tableStyleId>
                  </a:tblPr>
                  <a:tblGrid>
                    <a:gridCol w="1103246">
                      <a:extLst>
                        <a:ext uri="{9D8B030D-6E8A-4147-A177-3AD203B41FA5}">
                          <a16:colId xmlns:a16="http://schemas.microsoft.com/office/drawing/2014/main" val="1718519538"/>
                        </a:ext>
                      </a:extLst>
                    </a:gridCol>
                    <a:gridCol w="1103246">
                      <a:extLst>
                        <a:ext uri="{9D8B030D-6E8A-4147-A177-3AD203B41FA5}">
                          <a16:colId xmlns:a16="http://schemas.microsoft.com/office/drawing/2014/main" val="1531230198"/>
                        </a:ext>
                      </a:extLst>
                    </a:gridCol>
                    <a:gridCol w="1103246">
                      <a:extLst>
                        <a:ext uri="{9D8B030D-6E8A-4147-A177-3AD203B41FA5}">
                          <a16:colId xmlns:a16="http://schemas.microsoft.com/office/drawing/2014/main" val="1413558840"/>
                        </a:ext>
                      </a:extLst>
                    </a:gridCol>
                  </a:tblGrid>
                  <a:tr h="309429">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14:m>
                            <m:oMathPara xmlns:m="http://schemas.openxmlformats.org/officeDocument/2006/math">
                              <m:oMathParaPr>
                                <m:jc m:val="centerGroup"/>
                              </m:oMathParaPr>
                              <m:oMath xmlns:m="http://schemas.openxmlformats.org/officeDocument/2006/math">
                                <m:r>
                                  <a:rPr lang="it-IT" b="1" i="1" smtClean="0">
                                    <a:effectLst>
                                      <a:outerShdw blurRad="50800" dist="38100" dir="5400000" algn="t" rotWithShape="0">
                                        <a:prstClr val="black">
                                          <a:alpha val="40000"/>
                                        </a:prstClr>
                                      </a:outerShdw>
                                    </a:effectLst>
                                    <a:latin typeface="Cambria Math" panose="02040503050406030204" pitchFamily="18" charset="0"/>
                                  </a:rPr>
                                  <m:t>±</m:t>
                                </m:r>
                                <m:r>
                                  <a:rPr lang="it-IT" b="1" i="1" smtClean="0">
                                    <a:effectLst>
                                      <a:outerShdw blurRad="50800" dist="38100" dir="5400000" algn="t" rotWithShape="0">
                                        <a:prstClr val="black">
                                          <a:alpha val="40000"/>
                                        </a:prstClr>
                                      </a:outerShdw>
                                    </a:effectLst>
                                    <a:latin typeface="Cambria Math" panose="02040503050406030204" pitchFamily="18" charset="0"/>
                                  </a:rPr>
                                  <m:t>𝝈</m:t>
                                </m:r>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extLst>
                      <a:ext uri="{0D108BD9-81ED-4DB2-BD59-A6C34878D82A}">
                        <a16:rowId xmlns:a16="http://schemas.microsoft.com/office/drawing/2014/main" val="847577460"/>
                      </a:ext>
                    </a:extLst>
                  </a:tr>
                  <a:tr h="316896">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i</m:t>
                                    </m:r>
                                  </m:sup>
                                </m:sSup>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m:t>
                                </m:r>
                                <m:r>
                                  <a:rPr lang="it-IT" b="0" i="1" dirty="0" smtClean="0">
                                    <a:solidFill>
                                      <a:srgbClr val="0070C0"/>
                                    </a:solidFill>
                                    <a:effectLst/>
                                    <a:latin typeface="Cambria Math" panose="02040503050406030204" pitchFamily="18" charset="0"/>
                                  </a:rPr>
                                  <m:t>0.115</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±0.052</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7444"/>
                      </a:ext>
                    </a:extLst>
                  </a:tr>
                  <a:tr h="309429">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en-GB" i="1" dirty="0" smtClean="0">
                                    <a:solidFill>
                                      <a:srgbClr val="0070C0"/>
                                    </a:solidFill>
                                    <a:effectLst/>
                                    <a:latin typeface="Cambria Math" panose="02040503050406030204" pitchFamily="18" charset="0"/>
                                  </a:rPr>
                                  <m:t>−0.</m:t>
                                </m:r>
                                <m:r>
                                  <a:rPr lang="it-IT" b="0" i="1" dirty="0" smtClean="0">
                                    <a:solidFill>
                                      <a:srgbClr val="0070C0"/>
                                    </a:solidFill>
                                    <a:effectLst/>
                                    <a:latin typeface="Cambria Math" panose="02040503050406030204" pitchFamily="18" charset="0"/>
                                  </a:rPr>
                                  <m:t>00</m:t>
                                </m:r>
                                <m:r>
                                  <a:rPr lang="en-GB" i="1" dirty="0" smtClean="0">
                                    <a:solidFill>
                                      <a:srgbClr val="0070C0"/>
                                    </a:solidFill>
                                    <a:effectLst/>
                                    <a:latin typeface="Cambria Math" panose="02040503050406030204" pitchFamily="18" charset="0"/>
                                  </a:rPr>
                                  <m:t>2</m:t>
                                </m:r>
                              </m:oMath>
                            </m:oMathPara>
                          </a14:m>
                          <a:endParaRPr lang="en-GB" dirty="0">
                            <a:solidFill>
                              <a:srgbClr val="0070C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 ∼0</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288161"/>
                      </a:ext>
                    </a:extLst>
                  </a:tr>
                  <a:tr h="313566">
                    <a:tc>
                      <a:txBody>
                        <a:bodyPr/>
                        <a:lstStyle/>
                        <a:p>
                          <a:pPr/>
                          <a14:m>
                            <m:oMathPara xmlns:m="http://schemas.openxmlformats.org/officeDocument/2006/math">
                              <m:oMathParaPr>
                                <m:jc m:val="centerGroup"/>
                              </m:oMathParaPr>
                              <m:oMath xmlns:m="http://schemas.openxmlformats.org/officeDocument/2006/math">
                                <m:sSup>
                                  <m:sSupPr>
                                    <m:ctrlPr>
                                      <a:rPr lang="it-IT" b="0" i="1" smtClean="0">
                                        <a:effectLst/>
                                        <a:latin typeface="Cambria Math" panose="02040503050406030204" pitchFamily="18" charset="0"/>
                                      </a:rPr>
                                    </m:ctrlPr>
                                  </m:sSupPr>
                                  <m:e>
                                    <m:r>
                                      <a:rPr lang="it-IT" b="0" i="1" smtClean="0">
                                        <a:effectLst/>
                                        <a:latin typeface="Cambria Math" panose="02040503050406030204" pitchFamily="18" charset="0"/>
                                      </a:rPr>
                                      <m:t>𝐹</m:t>
                                    </m:r>
                                  </m:e>
                                  <m:sup>
                                    <m:r>
                                      <m:rPr>
                                        <m:sty m:val="p"/>
                                      </m:rPr>
                                      <a:rPr lang="it-IT" b="0" i="0" smtClean="0">
                                        <a:effectLst/>
                                        <a:latin typeface="Cambria Math" panose="02040503050406030204" pitchFamily="18" charset="0"/>
                                      </a:rPr>
                                      <m:t>EM</m:t>
                                    </m:r>
                                  </m:sup>
                                </m:sSup>
                              </m:oMath>
                            </m:oMathPara>
                          </a14:m>
                          <a:endParaRPr lang="en-GB" dirty="0">
                            <a:effectLst>
                              <a:outerShdw blurRad="50800" dist="38100" dir="5400000" algn="t" rotWithShape="0">
                                <a:prstClr val="black">
                                  <a:alpha val="40000"/>
                                </a:prst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solidFill>
                                      <a:srgbClr val="FF0000"/>
                                    </a:solidFill>
                                    <a:effectLst/>
                                    <a:latin typeface="Cambria Math" panose="02040503050406030204" pitchFamily="18" charset="0"/>
                                  </a:rPr>
                                  <m:t>0.149</m:t>
                                </m:r>
                              </m:oMath>
                            </m:oMathPara>
                          </a14:m>
                          <a:endParaRPr lang="en-GB" dirty="0">
                            <a:solidFill>
                              <a:srgbClr val="FF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
                              </m:oMathParaPr>
                              <m:oMath xmlns:m="http://schemas.openxmlformats.org/officeDocument/2006/math">
                                <m:r>
                                  <a:rPr lang="it-IT" b="0" i="1" smtClean="0">
                                    <a:effectLst/>
                                    <a:latin typeface="Cambria Math" panose="02040503050406030204" pitchFamily="18" charset="0"/>
                                  </a:rPr>
                                  <m:t>±∼0</m:t>
                                </m:r>
                              </m:oMath>
                            </m:oMathPara>
                          </a14:m>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614501"/>
                      </a:ext>
                    </a:extLst>
                  </a:tr>
                  <a:tr h="350002">
                    <a:tc>
                      <a:txBody>
                        <a:bodyPr/>
                        <a:lstStyle/>
                        <a:p>
                          <a:pPr algn="ctr"/>
                          <a:r>
                            <a:rPr lang="en-GB" b="0" dirty="0" smtClean="0">
                              <a:effectLst/>
                              <a:latin typeface="Arial" panose="020B0604020202020204" pitchFamily="34" charset="0"/>
                              <a:cs typeface="Arial" panose="020B0604020202020204" pitchFamily="34" charset="0"/>
                            </a:rPr>
                            <a:t>Total</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solidFill>
                                      <a:srgbClr val="FF0000"/>
                                    </a:solidFill>
                                    <a:effectLst/>
                                    <a:latin typeface="Cambria Math" panose="02040503050406030204" pitchFamily="18" charset="0"/>
                                  </a:rPr>
                                  <m:t>0.033</m:t>
                                </m:r>
                              </m:oMath>
                            </m:oMathPara>
                          </a14:m>
                          <a:endParaRPr lang="en-GB" b="0" dirty="0">
                            <a:solidFill>
                              <a:srgbClr val="FF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Group"/>
                              </m:oMathParaPr>
                              <m:oMath xmlns:m="http://schemas.openxmlformats.org/officeDocument/2006/math">
                                <m:r>
                                  <a:rPr lang="it-IT" b="0" i="1" smtClean="0">
                                    <a:effectLst/>
                                    <a:latin typeface="Cambria Math" panose="02040503050406030204" pitchFamily="18" charset="0"/>
                                  </a:rPr>
                                  <m:t>±0.052</m:t>
                                </m:r>
                              </m:oMath>
                            </m:oMathPara>
                          </a14:m>
                          <a:endParaRPr lang="en-GB" b="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1665355"/>
                      </a:ext>
                    </a:extLst>
                  </a:tr>
                </a:tbl>
              </a:graphicData>
            </a:graphic>
          </p:graphicFrame>
        </mc:Choice>
        <mc:Fallback xmlns="">
          <p:graphicFrame>
            <p:nvGraphicFramePr>
              <p:cNvPr id="28" name="Tabella 9"/>
              <p:cNvGraphicFramePr>
                <a:graphicFrameLocks noGrp="1"/>
              </p:cNvGraphicFramePr>
              <p:nvPr>
                <p:extLst>
                  <p:ext uri="{D42A27DB-BD31-4B8C-83A1-F6EECF244321}">
                    <p14:modId xmlns:p14="http://schemas.microsoft.com/office/powerpoint/2010/main" val="598813744"/>
                  </p:ext>
                </p:extLst>
              </p:nvPr>
            </p:nvGraphicFramePr>
            <p:xfrm>
              <a:off x="408297" y="4490914"/>
              <a:ext cx="3309738" cy="1842517"/>
            </p:xfrm>
            <a:graphic>
              <a:graphicData uri="http://schemas.openxmlformats.org/drawingml/2006/table">
                <a:tbl>
                  <a:tblPr firstRow="1" bandRow="1">
                    <a:tableStyleId>{5C22544A-7EE6-4342-B048-85BDC9FD1C3A}</a:tableStyleId>
                  </a:tblPr>
                  <a:tblGrid>
                    <a:gridCol w="1103246">
                      <a:extLst>
                        <a:ext uri="{9D8B030D-6E8A-4147-A177-3AD203B41FA5}">
                          <a16:colId xmlns:a16="http://schemas.microsoft.com/office/drawing/2014/main" val="1718519538"/>
                        </a:ext>
                      </a:extLst>
                    </a:gridCol>
                    <a:gridCol w="1103246">
                      <a:extLst>
                        <a:ext uri="{9D8B030D-6E8A-4147-A177-3AD203B41FA5}">
                          <a16:colId xmlns:a16="http://schemas.microsoft.com/office/drawing/2014/main" val="1531230198"/>
                        </a:ext>
                      </a:extLst>
                    </a:gridCol>
                    <a:gridCol w="1103246">
                      <a:extLst>
                        <a:ext uri="{9D8B030D-6E8A-4147-A177-3AD203B41FA5}">
                          <a16:colId xmlns:a16="http://schemas.microsoft.com/office/drawing/2014/main" val="1413558840"/>
                        </a:ext>
                      </a:extLst>
                    </a:gridCol>
                  </a:tblGrid>
                  <a:tr h="365760">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Force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pPr algn="ctr"/>
                          <a:r>
                            <a:rPr lang="en-GB" dirty="0" smtClean="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Average</a:t>
                          </a:r>
                          <a:endParaRPr lang="en-GB"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8FA5"/>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105" t="-10000" r="-1105" b="-431667"/>
                          </a:stretch>
                        </a:blipFill>
                      </a:tcPr>
                    </a:tc>
                    <a:extLst>
                      <a:ext uri="{0D108BD9-81ED-4DB2-BD59-A6C34878D82A}">
                        <a16:rowId xmlns:a16="http://schemas.microsoft.com/office/drawing/2014/main" val="847577460"/>
                      </a:ext>
                    </a:extLst>
                  </a:tr>
                  <a:tr h="374587">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2" t="-106452" r="-201657" b="-317742"/>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000" t="-106452" r="-100549" b="-317742"/>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105" t="-106452" r="-1105" b="-317742"/>
                          </a:stretch>
                        </a:blipFill>
                      </a:tcPr>
                    </a:tc>
                    <a:extLst>
                      <a:ext uri="{0D108BD9-81ED-4DB2-BD59-A6C34878D82A}">
                        <a16:rowId xmlns:a16="http://schemas.microsoft.com/office/drawing/2014/main" val="311537444"/>
                      </a:ext>
                    </a:extLst>
                  </a:tr>
                  <a:tr h="36576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2" t="-213333" r="-201657" b="-228333"/>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000" t="-213333" r="-100549" b="-228333"/>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105" t="-213333" r="-1105" b="-228333"/>
                          </a:stretch>
                        </a:blipFill>
                      </a:tcPr>
                    </a:tc>
                    <a:extLst>
                      <a:ext uri="{0D108BD9-81ED-4DB2-BD59-A6C34878D82A}">
                        <a16:rowId xmlns:a16="http://schemas.microsoft.com/office/drawing/2014/main" val="4187288161"/>
                      </a:ext>
                    </a:extLst>
                  </a:tr>
                  <a:tr h="370650">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2" t="-308197" r="-201657" b="-124590"/>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000" t="-308197" r="-100549" b="-124590"/>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105" t="-308197" r="-1105" b="-124590"/>
                          </a:stretch>
                        </a:blipFill>
                      </a:tcPr>
                    </a:tc>
                    <a:extLst>
                      <a:ext uri="{0D108BD9-81ED-4DB2-BD59-A6C34878D82A}">
                        <a16:rowId xmlns:a16="http://schemas.microsoft.com/office/drawing/2014/main" val="1440614501"/>
                      </a:ext>
                    </a:extLst>
                  </a:tr>
                  <a:tr h="365760">
                    <a:tc>
                      <a:txBody>
                        <a:bodyPr/>
                        <a:lstStyle/>
                        <a:p>
                          <a:pPr algn="ctr"/>
                          <a:r>
                            <a:rPr lang="en-GB" b="0" dirty="0" smtClean="0">
                              <a:effectLst/>
                              <a:latin typeface="Arial" panose="020B0604020202020204" pitchFamily="34" charset="0"/>
                              <a:cs typeface="Arial" panose="020B0604020202020204" pitchFamily="34" charset="0"/>
                            </a:rPr>
                            <a:t>Total</a:t>
                          </a:r>
                          <a:endParaRPr lang="en-GB" b="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0000" t="-415000" r="-100549" b="-26667"/>
                          </a:stretch>
                        </a:blipFill>
                      </a:tcPr>
                    </a:tc>
                    <a:tc>
                      <a:txBody>
                        <a:bodyPr/>
                        <a:lstStyle/>
                        <a:p>
                          <a:endParaRPr lang="sv-S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1105" t="-415000" r="-1105" b="-26667"/>
                          </a:stretch>
                        </a:blipFill>
                      </a:tcPr>
                    </a:tc>
                    <a:extLst>
                      <a:ext uri="{0D108BD9-81ED-4DB2-BD59-A6C34878D82A}">
                        <a16:rowId xmlns:a16="http://schemas.microsoft.com/office/drawing/2014/main" val="2161665355"/>
                      </a:ext>
                    </a:extLst>
                  </a:tr>
                </a:tbl>
              </a:graphicData>
            </a:graphic>
          </p:graphicFrame>
        </mc:Fallback>
      </mc:AlternateContent>
      <p:sp>
        <p:nvSpPr>
          <p:cNvPr id="29" name="CasellaDiTesto 10"/>
          <p:cNvSpPr txBox="1"/>
          <p:nvPr/>
        </p:nvSpPr>
        <p:spPr>
          <a:xfrm>
            <a:off x="4261964" y="4565212"/>
            <a:ext cx="2555559" cy="1247160"/>
          </a:xfrm>
          <a:prstGeom prst="rect">
            <a:avLst/>
          </a:prstGeom>
          <a:noFill/>
          <a:ln w="28575">
            <a:solidFill>
              <a:srgbClr val="728FA5"/>
            </a:solidFill>
          </a:ln>
        </p:spPr>
        <p:txBody>
          <a:bodyPr wrap="square" rtlCol="0">
            <a:spAutoFit/>
          </a:bodyPr>
          <a:lstStyle/>
          <a:p>
            <a:pPr algn="ctr"/>
            <a:r>
              <a:rPr lang="en-GB" b="1" dirty="0" smtClean="0">
                <a:latin typeface="Arial" panose="020B0604020202020204" pitchFamily="34" charset="0"/>
                <a:cs typeface="Arial" panose="020B0604020202020204" pitchFamily="34" charset="0"/>
              </a:rPr>
              <a:t>Result</a:t>
            </a:r>
            <a:r>
              <a:rPr lang="en-GB" dirty="0" smtClean="0">
                <a:latin typeface="Arial" panose="020B0604020202020204" pitchFamily="34" charset="0"/>
                <a:cs typeface="Arial" panose="020B0604020202020204" pitchFamily="34" charset="0"/>
              </a:rPr>
              <a:t>: the total plasma-induced force tends to </a:t>
            </a:r>
            <a:r>
              <a:rPr lang="en-GB" b="1" dirty="0" smtClean="0">
                <a:latin typeface="Arial" panose="020B0604020202020204" pitchFamily="34" charset="0"/>
                <a:cs typeface="Arial" panose="020B0604020202020204" pitchFamily="34" charset="0"/>
              </a:rPr>
              <a:t>pull the grain off the wall</a:t>
            </a:r>
            <a:endParaRPr lang="en-GB"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CasellaDiTesto 20"/>
              <p:cNvSpPr txBox="1"/>
              <p:nvPr/>
            </p:nvSpPr>
            <p:spPr>
              <a:xfrm>
                <a:off x="1318587" y="3893748"/>
                <a:ext cx="1597360" cy="369332"/>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𝑟</m:t>
                          </m:r>
                        </m:e>
                        <m:sub>
                          <m:r>
                            <m:rPr>
                              <m:sty m:val="p"/>
                            </m:rPr>
                            <a:rPr lang="it-IT" sz="2400" b="0" i="0" smtClean="0">
                              <a:latin typeface="Cambria Math" panose="02040503050406030204" pitchFamily="18" charset="0"/>
                            </a:rPr>
                            <m:t>d</m:t>
                          </m:r>
                        </m:sub>
                      </m:sSub>
                      <m:r>
                        <a:rPr lang="it-IT" sz="2400" b="0" i="1" smtClean="0">
                          <a:latin typeface="Cambria Math" panose="02040503050406030204" pitchFamily="18" charset="0"/>
                        </a:rPr>
                        <m:t>=0.1</m:t>
                      </m:r>
                      <m:sSub>
                        <m:sSubPr>
                          <m:ctrlPr>
                            <a:rPr lang="it-IT" sz="2400" i="1">
                              <a:latin typeface="Cambria Math" panose="02040503050406030204" pitchFamily="18" charset="0"/>
                            </a:rPr>
                          </m:ctrlPr>
                        </m:sSubPr>
                        <m:e>
                          <m:r>
                            <a:rPr lang="it-IT" sz="2400" i="1">
                              <a:latin typeface="Cambria Math" panose="02040503050406030204" pitchFamily="18" charset="0"/>
                            </a:rPr>
                            <m:t>𝜆</m:t>
                          </m:r>
                        </m:e>
                        <m:sub>
                          <m:r>
                            <m:rPr>
                              <m:sty m:val="p"/>
                            </m:rPr>
                            <a:rPr lang="it-IT" sz="2400">
                              <a:latin typeface="Cambria Math" panose="02040503050406030204" pitchFamily="18" charset="0"/>
                            </a:rPr>
                            <m:t>De</m:t>
                          </m:r>
                        </m:sub>
                      </m:sSub>
                    </m:oMath>
                  </m:oMathPara>
                </a14:m>
                <a:endParaRPr lang="en-GB" sz="2400" dirty="0"/>
              </a:p>
            </p:txBody>
          </p:sp>
        </mc:Choice>
        <mc:Fallback xmlns="">
          <p:sp>
            <p:nvSpPr>
              <p:cNvPr id="31" name="CasellaDiTesto 20"/>
              <p:cNvSpPr txBox="1">
                <a:spLocks noRot="1" noChangeAspect="1" noMove="1" noResize="1" noEditPoints="1" noAdjustHandles="1" noChangeArrowheads="1" noChangeShapeType="1" noTextEdit="1"/>
              </p:cNvSpPr>
              <p:nvPr/>
            </p:nvSpPr>
            <p:spPr>
              <a:xfrm>
                <a:off x="1318587" y="3893748"/>
                <a:ext cx="1597360" cy="369332"/>
              </a:xfrm>
              <a:prstGeom prst="rect">
                <a:avLst/>
              </a:prstGeom>
              <a:blipFill>
                <a:blip r:embed="rId7"/>
                <a:stretch>
                  <a:fillRect l="-1908" r="-1908" b="-18333"/>
                </a:stretch>
              </a:blipFill>
              <a:ln w="28575">
                <a:noFill/>
              </a:ln>
            </p:spPr>
            <p:txBody>
              <a:bodyPr/>
              <a:lstStyle/>
              <a:p>
                <a:r>
                  <a:rPr lang="sv-SE">
                    <a:noFill/>
                  </a:rPr>
                  <a:t> </a:t>
                </a:r>
              </a:p>
            </p:txBody>
          </p:sp>
        </mc:Fallback>
      </mc:AlternateContent>
      <p:sp>
        <p:nvSpPr>
          <p:cNvPr id="32" name="CasellaDiTesto 2"/>
          <p:cNvSpPr txBox="1"/>
          <p:nvPr/>
        </p:nvSpPr>
        <p:spPr>
          <a:xfrm>
            <a:off x="7283384" y="1603366"/>
            <a:ext cx="4715838" cy="1200329"/>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Future work will aim to progressively </a:t>
            </a:r>
            <a:r>
              <a:rPr lang="en-GB" b="1" dirty="0" smtClean="0">
                <a:latin typeface="Arial" panose="020B0604020202020204" pitchFamily="34" charset="0"/>
                <a:cs typeface="Arial" panose="020B0604020202020204" pitchFamily="34" charset="0"/>
              </a:rPr>
              <a:t>remove the simplifying assumptions </a:t>
            </a:r>
            <a:r>
              <a:rPr lang="en-GB" dirty="0" smtClean="0">
                <a:latin typeface="Arial" panose="020B0604020202020204" pitchFamily="34" charset="0"/>
                <a:cs typeface="Arial" panose="020B0604020202020204" pitchFamily="34" charset="0"/>
              </a:rPr>
              <a:t>employed in the simulations of spherical dust adhered on a planar wall </a:t>
            </a:r>
            <a:endParaRPr lang="en-GB" dirty="0">
              <a:latin typeface="Arial" panose="020B0604020202020204" pitchFamily="34" charset="0"/>
              <a:cs typeface="Arial" panose="020B0604020202020204" pitchFamily="34" charset="0"/>
            </a:endParaRPr>
          </a:p>
        </p:txBody>
      </p:sp>
      <p:grpSp>
        <p:nvGrpSpPr>
          <p:cNvPr id="33" name="Gruppo 18"/>
          <p:cNvGrpSpPr/>
          <p:nvPr/>
        </p:nvGrpSpPr>
        <p:grpSpPr>
          <a:xfrm>
            <a:off x="8009494" y="2920462"/>
            <a:ext cx="3639128" cy="1490903"/>
            <a:chOff x="4858327" y="1998932"/>
            <a:chExt cx="3639128" cy="1490903"/>
          </a:xfrm>
        </p:grpSpPr>
        <p:sp>
          <p:nvSpPr>
            <p:cNvPr id="34" name="CasellaDiTesto 21"/>
            <p:cNvSpPr txBox="1"/>
            <p:nvPr/>
          </p:nvSpPr>
          <p:spPr>
            <a:xfrm>
              <a:off x="4858327" y="2362730"/>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ion backscattering as neutrals</a:t>
              </a:r>
              <a:endParaRPr lang="en-GB" dirty="0">
                <a:latin typeface="Arial" panose="020B0604020202020204" pitchFamily="34" charset="0"/>
                <a:cs typeface="Arial" panose="020B0604020202020204" pitchFamily="34" charset="0"/>
              </a:endParaRPr>
            </a:p>
          </p:txBody>
        </p:sp>
        <p:sp>
          <p:nvSpPr>
            <p:cNvPr id="36" name="CasellaDiTesto 22"/>
            <p:cNvSpPr txBox="1"/>
            <p:nvPr/>
          </p:nvSpPr>
          <p:spPr>
            <a:xfrm>
              <a:off x="4858327" y="2728203"/>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thermionic emission from dust</a:t>
              </a:r>
              <a:endParaRPr lang="en-GB" dirty="0">
                <a:latin typeface="Arial" panose="020B0604020202020204" pitchFamily="34" charset="0"/>
                <a:cs typeface="Arial" panose="020B0604020202020204" pitchFamily="34" charset="0"/>
              </a:endParaRPr>
            </a:p>
          </p:txBody>
        </p:sp>
        <p:sp>
          <p:nvSpPr>
            <p:cNvPr id="38" name="CasellaDiTesto 23"/>
            <p:cNvSpPr txBox="1"/>
            <p:nvPr/>
          </p:nvSpPr>
          <p:spPr>
            <a:xfrm>
              <a:off x="4858327" y="3120503"/>
              <a:ext cx="3639128"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surface roughness</a:t>
              </a:r>
              <a:endParaRPr lang="en-GB" dirty="0">
                <a:latin typeface="Arial" panose="020B0604020202020204" pitchFamily="34" charset="0"/>
                <a:cs typeface="Arial" panose="020B0604020202020204" pitchFamily="34" charset="0"/>
              </a:endParaRPr>
            </a:p>
          </p:txBody>
        </p:sp>
        <p:sp>
          <p:nvSpPr>
            <p:cNvPr id="39" name="Rettangolo 24"/>
            <p:cNvSpPr/>
            <p:nvPr/>
          </p:nvSpPr>
          <p:spPr>
            <a:xfrm>
              <a:off x="4858327" y="1998932"/>
              <a:ext cx="2473754" cy="369332"/>
            </a:xfrm>
            <a:prstGeom prst="rect">
              <a:avLst/>
            </a:prstGeom>
          </p:spPr>
          <p:txBody>
            <a:bodyPr wrap="none">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magnetized </a:t>
              </a:r>
              <a:r>
                <a:rPr lang="en-GB" dirty="0">
                  <a:latin typeface="Arial" panose="020B0604020202020204" pitchFamily="34" charset="0"/>
                  <a:cs typeface="Arial" panose="020B0604020202020204" pitchFamily="34" charset="0"/>
                </a:rPr>
                <a:t>plasma</a:t>
              </a:r>
            </a:p>
          </p:txBody>
        </p:sp>
      </p:grpSp>
      <p:sp>
        <p:nvSpPr>
          <p:cNvPr id="40" name="CasellaDiTesto 2"/>
          <p:cNvSpPr txBox="1"/>
          <p:nvPr/>
        </p:nvSpPr>
        <p:spPr>
          <a:xfrm>
            <a:off x="7283384" y="4675247"/>
            <a:ext cx="4715838" cy="923330"/>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Removal of the first two assumptions is expected to yield realistic results and allow direct comparison with the experiments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219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24</a:t>
            </a:fld>
            <a:endParaRPr lang="sv-SE"/>
          </a:p>
        </p:txBody>
      </p:sp>
      <p:sp>
        <p:nvSpPr>
          <p:cNvPr id="3" name="Rectangle 2"/>
          <p:cNvSpPr/>
          <p:nvPr/>
        </p:nvSpPr>
        <p:spPr>
          <a:xfrm>
            <a:off x="420883" y="2398200"/>
            <a:ext cx="11172280" cy="1754326"/>
          </a:xfrm>
          <a:prstGeom prst="rect">
            <a:avLst/>
          </a:prstGeom>
        </p:spPr>
        <p:txBody>
          <a:bodyPr wrap="square">
            <a:spAutoFit/>
          </a:bodyPr>
          <a:lstStyle/>
          <a:p>
            <a:pPr algn="ctr"/>
            <a:r>
              <a:rPr lang="en-US" sz="3600" dirty="0" smtClean="0">
                <a:solidFill>
                  <a:srgbClr val="002060"/>
                </a:solidFill>
                <a:latin typeface="Baskerville Old Face" panose="02020602080505020303" pitchFamily="18" charset="0"/>
              </a:rPr>
              <a:t>Evolution of dust inventory: </a:t>
            </a:r>
          </a:p>
          <a:p>
            <a:pPr algn="ctr"/>
            <a:r>
              <a:rPr lang="en-US" sz="3600" dirty="0" smtClean="0">
                <a:solidFill>
                  <a:srgbClr val="002060"/>
                </a:solidFill>
                <a:latin typeface="Baskerville Old Face" panose="02020602080505020303" pitchFamily="18" charset="0"/>
              </a:rPr>
              <a:t>survival of dust and droplets</a:t>
            </a:r>
          </a:p>
          <a:p>
            <a:pPr algn="ctr"/>
            <a:endParaRPr lang="en-US" sz="3600" dirty="0" smtClean="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3253343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smtClean="0">
                <a:solidFill>
                  <a:srgbClr val="002060"/>
                </a:solidFill>
              </a:rPr>
              <a:t>Dust transport studies </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25</a:t>
            </a:fld>
            <a:endParaRPr lang="sv-SE"/>
          </a:p>
        </p:txBody>
      </p:sp>
      <mc:AlternateContent xmlns:mc="http://schemas.openxmlformats.org/markup-compatibility/2006" xmlns:a14="http://schemas.microsoft.com/office/drawing/2010/main">
        <mc:Choice Requires="a14">
          <p:sp>
            <p:nvSpPr>
              <p:cNvPr id="5" name="Rectangle 4"/>
              <p:cNvSpPr/>
              <p:nvPr/>
            </p:nvSpPr>
            <p:spPr>
              <a:xfrm>
                <a:off x="272053" y="701852"/>
                <a:ext cx="11919947" cy="1403461"/>
              </a:xfrm>
              <a:prstGeom prst="rect">
                <a:avLst/>
              </a:prstGeom>
            </p:spPr>
            <p:txBody>
              <a:bodyPr wrap="square">
                <a:spAutoFit/>
              </a:bodyPr>
              <a:lstStyle/>
              <a:p>
                <a:pPr algn="just"/>
                <a:r>
                  <a:rPr lang="en-US" dirty="0" smtClean="0">
                    <a:latin typeface="Arial" panose="020B0604020202020204" pitchFamily="34" charset="0"/>
                    <a:cs typeface="Arial" panose="020B0604020202020204" pitchFamily="34" charset="0"/>
                  </a:rPr>
                  <a:t>A spherical </a:t>
                </a:r>
                <a:r>
                  <a:rPr lang="en-US" dirty="0">
                    <a:latin typeface="Arial" panose="020B0604020202020204" pitchFamily="34" charset="0"/>
                    <a:cs typeface="Arial" panose="020B0604020202020204" pitchFamily="34" charset="0"/>
                  </a:rPr>
                  <a:t>dust particle/droplet is injected with given initial conditions into a given plasma </a:t>
                </a:r>
                <a:r>
                  <a:rPr lang="en-US" dirty="0" smtClean="0">
                    <a:latin typeface="Arial" panose="020B0604020202020204" pitchFamily="34" charset="0"/>
                    <a:cs typeface="Arial" panose="020B0604020202020204" pitchFamily="34" charset="0"/>
                  </a:rPr>
                  <a:t>background.</a:t>
                </a:r>
                <a:endParaRPr lang="en-US" sz="800" dirty="0">
                  <a:latin typeface="Arial" panose="020B0604020202020204" pitchFamily="34" charset="0"/>
                  <a:cs typeface="Arial" panose="020B0604020202020204" pitchFamily="34" charset="0"/>
                </a:endParaRPr>
              </a:p>
              <a:p>
                <a:pPr algn="just"/>
                <a:r>
                  <a:rPr lang="sv-SE" dirty="0" err="1" smtClean="0">
                    <a:latin typeface="Arial" pitchFamily="34" charset="0"/>
                    <a:cs typeface="Arial" pitchFamily="34" charset="0"/>
                  </a:rPr>
                  <a:t>Generic</a:t>
                </a:r>
                <a:r>
                  <a:rPr lang="sv-SE" dirty="0" smtClean="0">
                    <a:latin typeface="Arial" pitchFamily="34" charset="0"/>
                    <a:cs typeface="Arial" pitchFamily="34" charset="0"/>
                  </a:rPr>
                  <a:t> </a:t>
                </a:r>
                <a:r>
                  <a:rPr lang="sv-SE" dirty="0">
                    <a:latin typeface="Arial" pitchFamily="34" charset="0"/>
                    <a:cs typeface="Arial" pitchFamily="34" charset="0"/>
                  </a:rPr>
                  <a:t>equations for the time evolution of the dust position, mass, enthalpy/temperature and (</a:t>
                </a:r>
                <a:r>
                  <a:rPr lang="sv-SE" dirty="0" err="1" smtClean="0">
                    <a:latin typeface="Arial" pitchFamily="34" charset="0"/>
                    <a:cs typeface="Arial" pitchFamily="34" charset="0"/>
                  </a:rPr>
                  <a:t>floating</a:t>
                </a:r>
                <a:r>
                  <a:rPr lang="sv-SE" dirty="0" smtClean="0">
                    <a:latin typeface="Arial" pitchFamily="34" charset="0"/>
                    <a:cs typeface="Arial" pitchFamily="34" charset="0"/>
                  </a:rPr>
                  <a:t>)</a:t>
                </a:r>
              </a:p>
              <a:p>
                <a:pPr algn="just"/>
                <a:r>
                  <a:rPr lang="sv-SE" dirty="0" err="1" smtClean="0">
                    <a:latin typeface="Arial" pitchFamily="34" charset="0"/>
                    <a:cs typeface="Arial" pitchFamily="34" charset="0"/>
                  </a:rPr>
                  <a:t>electric</a:t>
                </a:r>
                <a:r>
                  <a:rPr lang="sv-SE" dirty="0" smtClean="0">
                    <a:latin typeface="Arial" pitchFamily="34" charset="0"/>
                    <a:cs typeface="Arial" pitchFamily="34" charset="0"/>
                  </a:rPr>
                  <a:t> potential</a:t>
                </a:r>
                <a:endParaRPr lang="sv-SE" sz="2000" dirty="0">
                  <a:latin typeface="Arial" pitchFamily="34" charset="0"/>
                  <a:cs typeface="Arial" pitchFamily="34" charset="0"/>
                </a:endParaRPr>
              </a:p>
              <a:p>
                <a:pPr algn="just"/>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𝑀</m:t>
                        </m:r>
                      </m:e>
                      <m:sub>
                        <m:r>
                          <m:rPr>
                            <m:sty m:val="p"/>
                          </m:rPr>
                          <a:rPr lang="en-US" sz="2000">
                            <a:latin typeface="Cambria Math"/>
                          </a:rPr>
                          <m:t>d</m:t>
                        </m:r>
                      </m:sub>
                    </m:sSub>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m:rPr>
                                <m:sty m:val="p"/>
                              </m:rPr>
                              <a:rPr lang="en-US" sz="2000">
                                <a:latin typeface="Cambria Math"/>
                              </a:rPr>
                              <m:t>d</m:t>
                            </m:r>
                          </m:e>
                          <m:sup>
                            <m:r>
                              <a:rPr lang="en-US" sz="2000" i="1">
                                <a:latin typeface="Cambria Math"/>
                              </a:rPr>
                              <m:t>2</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𝑟</m:t>
                                </m:r>
                              </m:e>
                            </m:acc>
                          </m:e>
                          <m:sub>
                            <m:r>
                              <m:rPr>
                                <m:sty m:val="p"/>
                              </m:rPr>
                              <a:rPr lang="en-US" sz="2000">
                                <a:latin typeface="Cambria Math"/>
                              </a:rPr>
                              <m:t>d</m:t>
                            </m:r>
                          </m:sub>
                        </m:sSub>
                      </m:num>
                      <m:den>
                        <m:r>
                          <m:rPr>
                            <m:sty m:val="p"/>
                          </m:rPr>
                          <a:rPr lang="en-US" sz="2000">
                            <a:latin typeface="Cambria Math"/>
                          </a:rPr>
                          <m:t>d</m:t>
                        </m:r>
                        <m:sSup>
                          <m:sSupPr>
                            <m:ctrlPr>
                              <a:rPr lang="en-US" sz="2000" i="1">
                                <a:latin typeface="Cambria Math" panose="02040503050406030204" pitchFamily="18" charset="0"/>
                              </a:rPr>
                            </m:ctrlPr>
                          </m:sSupPr>
                          <m:e>
                            <m:r>
                              <a:rPr lang="en-US" sz="2000" i="1">
                                <a:latin typeface="Cambria Math"/>
                              </a:rPr>
                              <m:t>𝑡</m:t>
                            </m:r>
                          </m:e>
                          <m:sup>
                            <m:r>
                              <a:rPr lang="en-US" sz="2000" i="1">
                                <a:latin typeface="Cambria Math"/>
                              </a:rPr>
                              <m:t>2</m:t>
                            </m:r>
                          </m:sup>
                        </m:sSup>
                      </m:den>
                    </m:f>
                    <m:r>
                      <a:rPr lang="en-US" sz="2000" i="1">
                        <a:latin typeface="Cambria Math"/>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a:rPr>
                              <m:t>𝐹</m:t>
                            </m:r>
                          </m:e>
                        </m:acc>
                      </m:e>
                      <m:sub>
                        <m:r>
                          <m:rPr>
                            <m:sty m:val="p"/>
                          </m:rPr>
                          <a:rPr lang="en-US" sz="2000">
                            <a:latin typeface="Cambria Math"/>
                          </a:rPr>
                          <m:t>tot</m:t>
                        </m:r>
                      </m:sub>
                    </m:sSub>
                  </m:oMath>
                </a14:m>
                <a:r>
                  <a:rPr lang="sv-SE" sz="2000" dirty="0">
                    <a:latin typeface="Arial" pitchFamily="34" charset="0"/>
                    <a:cs typeface="Arial" pitchFamily="34" charset="0"/>
                  </a:rPr>
                  <a:t>          </a:t>
                </a:r>
                <a14:m>
                  <m:oMath xmlns:m="http://schemas.openxmlformats.org/officeDocument/2006/math">
                    <m:f>
                      <m:fPr>
                        <m:ctrlPr>
                          <a:rPr lang="en-US" sz="2000" i="1">
                            <a:latin typeface="Cambria Math" panose="02040503050406030204" pitchFamily="18" charset="0"/>
                          </a:rPr>
                        </m:ctrlPr>
                      </m:fPr>
                      <m:num>
                        <m:r>
                          <m:rPr>
                            <m:sty m:val="p"/>
                          </m:rPr>
                          <a:rPr lang="en-US" sz="2000">
                            <a:latin typeface="Cambria Math"/>
                          </a:rPr>
                          <m:t>d</m:t>
                        </m:r>
                        <m:sSub>
                          <m:sSubPr>
                            <m:ctrlPr>
                              <a:rPr lang="en-US" sz="2000" i="1">
                                <a:latin typeface="Cambria Math" panose="02040503050406030204" pitchFamily="18" charset="0"/>
                              </a:rPr>
                            </m:ctrlPr>
                          </m:sSubPr>
                          <m:e>
                            <m:r>
                              <a:rPr lang="en-US" sz="2000" i="1">
                                <a:latin typeface="Cambria Math"/>
                              </a:rPr>
                              <m:t>𝑀</m:t>
                            </m:r>
                          </m:e>
                          <m:sub>
                            <m:r>
                              <m:rPr>
                                <m:sty m:val="p"/>
                              </m:rPr>
                              <a:rPr lang="en-US" sz="2000">
                                <a:latin typeface="Cambria Math"/>
                              </a:rPr>
                              <m:t>d</m:t>
                            </m:r>
                          </m:sub>
                        </m:sSub>
                      </m:num>
                      <m:den>
                        <m:r>
                          <m:rPr>
                            <m:sty m:val="p"/>
                          </m:rPr>
                          <a:rPr lang="en-US" sz="2000">
                            <a:latin typeface="Cambria Math"/>
                          </a:rPr>
                          <m:t>d</m:t>
                        </m:r>
                        <m:r>
                          <a:rPr lang="en-US" sz="2000" i="1">
                            <a:latin typeface="Cambria Math"/>
                          </a:rPr>
                          <m:t>𝑡</m:t>
                        </m:r>
                      </m:den>
                    </m:f>
                    <m:r>
                      <a:rPr lang="en-US" sz="2000" i="1">
                        <a:latin typeface="Cambria Math"/>
                      </a:rPr>
                      <m:t>=</m:t>
                    </m:r>
                    <m:sSub>
                      <m:sSubPr>
                        <m:ctrlPr>
                          <a:rPr lang="en-US" sz="2000" i="1">
                            <a:latin typeface="Cambria Math" panose="02040503050406030204" pitchFamily="18" charset="0"/>
                          </a:rPr>
                        </m:ctrlPr>
                      </m:sSubPr>
                      <m:e>
                        <m:r>
                          <m:rPr>
                            <m:sty m:val="p"/>
                          </m:rPr>
                          <a:rPr lang="el-GR" sz="2000" i="1">
                            <a:latin typeface="Cambria Math"/>
                          </a:rPr>
                          <m:t>Γ</m:t>
                        </m:r>
                      </m:e>
                      <m:sub>
                        <m:r>
                          <m:rPr>
                            <m:sty m:val="p"/>
                          </m:rPr>
                          <a:rPr lang="en-US" sz="2000">
                            <a:latin typeface="Cambria Math"/>
                          </a:rPr>
                          <m:t>tot</m:t>
                        </m:r>
                      </m:sub>
                    </m:sSub>
                  </m:oMath>
                </a14:m>
                <a:r>
                  <a:rPr lang="en-US" sz="2000" dirty="0">
                    <a:latin typeface="Arial" pitchFamily="34" charset="0"/>
                    <a:cs typeface="Arial" pitchFamily="34" charset="0"/>
                  </a:rPr>
                  <a:t>          </a:t>
                </a:r>
                <a14:m>
                  <m:oMath xmlns:m="http://schemas.openxmlformats.org/officeDocument/2006/math">
                    <m:f>
                      <m:fPr>
                        <m:ctrlPr>
                          <a:rPr lang="en-US" sz="2000" i="1">
                            <a:latin typeface="Cambria Math" panose="02040503050406030204" pitchFamily="18" charset="0"/>
                          </a:rPr>
                        </m:ctrlPr>
                      </m:fPr>
                      <m:num>
                        <m:r>
                          <m:rPr>
                            <m:sty m:val="p"/>
                          </m:rPr>
                          <a:rPr lang="en-US" sz="2000">
                            <a:latin typeface="Cambria Math"/>
                          </a:rPr>
                          <m:t>d</m:t>
                        </m:r>
                        <m:sSub>
                          <m:sSubPr>
                            <m:ctrlPr>
                              <a:rPr lang="en-US" sz="2000" i="1">
                                <a:latin typeface="Cambria Math" panose="02040503050406030204" pitchFamily="18" charset="0"/>
                              </a:rPr>
                            </m:ctrlPr>
                          </m:sSubPr>
                          <m:e>
                            <m:r>
                              <a:rPr lang="en-US" sz="2000" i="1">
                                <a:latin typeface="Cambria Math"/>
                              </a:rPr>
                              <m:t>𝐻</m:t>
                            </m:r>
                          </m:e>
                          <m:sub>
                            <m:r>
                              <m:rPr>
                                <m:sty m:val="p"/>
                              </m:rPr>
                              <a:rPr lang="en-US" sz="2000">
                                <a:latin typeface="Cambria Math"/>
                              </a:rPr>
                              <m:t>d</m:t>
                            </m:r>
                          </m:sub>
                        </m:sSub>
                      </m:num>
                      <m:den>
                        <m:r>
                          <m:rPr>
                            <m:sty m:val="p"/>
                          </m:rPr>
                          <a:rPr lang="en-US" sz="2000">
                            <a:latin typeface="Cambria Math"/>
                          </a:rPr>
                          <m:t>d</m:t>
                        </m:r>
                        <m:r>
                          <a:rPr lang="en-US" sz="2000" i="1">
                            <a:latin typeface="Cambria Math"/>
                          </a:rPr>
                          <m:t>𝑡</m:t>
                        </m:r>
                      </m:den>
                    </m:f>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𝑄</m:t>
                        </m:r>
                      </m:e>
                      <m:sub>
                        <m:r>
                          <m:rPr>
                            <m:sty m:val="p"/>
                          </m:rPr>
                          <a:rPr lang="en-US" sz="2000">
                            <a:latin typeface="Cambria Math"/>
                          </a:rPr>
                          <m:t>tot</m:t>
                        </m:r>
                      </m:sub>
                    </m:sSub>
                  </m:oMath>
                </a14:m>
                <a:r>
                  <a:rPr lang="en-US" sz="2000" dirty="0">
                    <a:latin typeface="Arial" pitchFamily="34" charset="0"/>
                    <a:cs typeface="Arial" pitchFamily="34" charset="0"/>
                  </a:rPr>
                  <a:t>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a:rPr>
                          <m:t>𝐼</m:t>
                        </m:r>
                      </m:e>
                      <m:sub>
                        <m:r>
                          <m:rPr>
                            <m:sty m:val="p"/>
                          </m:rPr>
                          <a:rPr lang="en-US" sz="2000" dirty="0">
                            <a:latin typeface="Cambria Math"/>
                          </a:rPr>
                          <m:t>tot</m:t>
                        </m:r>
                      </m:sub>
                    </m:sSub>
                    <m:d>
                      <m:dPr>
                        <m:ctrlPr>
                          <a:rPr lang="en-US" sz="2000" i="1" dirty="0">
                            <a:latin typeface="Cambria Math" panose="02040503050406030204" pitchFamily="18" charset="0"/>
                          </a:rPr>
                        </m:ctrlPr>
                      </m:dPr>
                      <m:e>
                        <m:sSub>
                          <m:sSubPr>
                            <m:ctrlPr>
                              <a:rPr lang="en-US" sz="2000" i="1" dirty="0">
                                <a:latin typeface="Cambria Math" panose="02040503050406030204" pitchFamily="18" charset="0"/>
                              </a:rPr>
                            </m:ctrlPr>
                          </m:sSubPr>
                          <m:e>
                            <m:r>
                              <a:rPr lang="en-US" sz="2000" i="1" dirty="0">
                                <a:latin typeface="Cambria Math"/>
                                <a:ea typeface="Cambria Math"/>
                              </a:rPr>
                              <m:t>𝜑</m:t>
                            </m:r>
                          </m:e>
                          <m:sub>
                            <m:r>
                              <m:rPr>
                                <m:sty m:val="p"/>
                              </m:rPr>
                              <a:rPr lang="en-US" sz="2000" dirty="0">
                                <a:latin typeface="Cambria Math"/>
                              </a:rPr>
                              <m:t>d</m:t>
                            </m:r>
                          </m:sub>
                        </m:sSub>
                      </m:e>
                    </m:d>
                    <m:r>
                      <a:rPr lang="en-US" sz="2000" i="1">
                        <a:latin typeface="Cambria Math"/>
                      </a:rPr>
                      <m:t>=0</m:t>
                    </m:r>
                  </m:oMath>
                </a14:m>
                <a:endParaRPr lang="en-US" sz="2000" dirty="0">
                  <a:latin typeface="Arial" pitchFamily="34" charset="0"/>
                  <a:cs typeface="Arial"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2053" y="701852"/>
                <a:ext cx="11919947" cy="1403461"/>
              </a:xfrm>
              <a:prstGeom prst="rect">
                <a:avLst/>
              </a:prstGeom>
              <a:blipFill>
                <a:blip r:embed="rId2"/>
                <a:stretch>
                  <a:fillRect l="-460" t="-2174"/>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72053" y="2326426"/>
                <a:ext cx="11592476" cy="4395049"/>
              </a:xfrm>
              <a:prstGeom prst="rect">
                <a:avLst/>
              </a:prstGeom>
            </p:spPr>
            <p:txBody>
              <a:bodyPr wrap="square">
                <a:spAutoFit/>
              </a:bodyPr>
              <a:lstStyle/>
              <a:p>
                <a:pPr algn="just"/>
                <a:r>
                  <a:rPr lang="sv-SE" dirty="0">
                    <a:latin typeface="Arial" pitchFamily="34" charset="0"/>
                    <a:cs typeface="Arial" pitchFamily="34" charset="0"/>
                  </a:rPr>
                  <a:t>The total current and heating power </a:t>
                </a:r>
                <a:r>
                  <a:rPr lang="sv-SE" dirty="0" err="1">
                    <a:latin typeface="Arial" pitchFamily="34" charset="0"/>
                    <a:cs typeface="Arial" pitchFamily="34" charset="0"/>
                  </a:rPr>
                  <a:t>include</a:t>
                </a:r>
                <a:r>
                  <a:rPr lang="sv-SE" dirty="0">
                    <a:latin typeface="Arial" pitchFamily="34" charset="0"/>
                    <a:cs typeface="Arial" pitchFamily="34" charset="0"/>
                  </a:rPr>
                  <a:t> </a:t>
                </a:r>
                <a:r>
                  <a:rPr lang="sv-SE" dirty="0" err="1" smtClean="0">
                    <a:latin typeface="Arial" pitchFamily="34" charset="0"/>
                    <a:cs typeface="Arial" pitchFamily="34" charset="0"/>
                  </a:rPr>
                  <a:t>contributions</a:t>
                </a:r>
                <a:r>
                  <a:rPr lang="sv-SE" dirty="0" smtClean="0">
                    <a:latin typeface="Arial" pitchFamily="34" charset="0"/>
                    <a:cs typeface="Arial" pitchFamily="34" charset="0"/>
                  </a:rPr>
                  <a:t> from the relevant </a:t>
                </a:r>
                <a:r>
                  <a:rPr lang="sv-SE" dirty="0" err="1" smtClean="0">
                    <a:latin typeface="Arial" pitchFamily="34" charset="0"/>
                    <a:cs typeface="Arial" pitchFamily="34" charset="0"/>
                  </a:rPr>
                  <a:t>surface</a:t>
                </a:r>
                <a:r>
                  <a:rPr lang="sv-SE" dirty="0" smtClean="0">
                    <a:latin typeface="Arial" pitchFamily="34" charset="0"/>
                    <a:cs typeface="Arial" pitchFamily="34" charset="0"/>
                  </a:rPr>
                  <a:t> </a:t>
                </a:r>
                <a:r>
                  <a:rPr lang="sv-SE" dirty="0" err="1" smtClean="0">
                    <a:latin typeface="Arial" pitchFamily="34" charset="0"/>
                    <a:cs typeface="Arial" pitchFamily="34" charset="0"/>
                  </a:rPr>
                  <a:t>processes</a:t>
                </a:r>
                <a:r>
                  <a:rPr lang="sv-SE" dirty="0" smtClean="0">
                    <a:latin typeface="Arial" pitchFamily="34" charset="0"/>
                    <a:cs typeface="Arial" pitchFamily="34" charset="0"/>
                  </a:rPr>
                  <a:t>: </a:t>
                </a:r>
                <a:r>
                  <a:rPr lang="sv-SE" dirty="0" err="1" smtClean="0">
                    <a:solidFill>
                      <a:srgbClr val="FF0000"/>
                    </a:solidFill>
                    <a:latin typeface="Arial" pitchFamily="34" charset="0"/>
                    <a:cs typeface="Arial" pitchFamily="34" charset="0"/>
                  </a:rPr>
                  <a:t>electron</a:t>
                </a:r>
                <a:r>
                  <a:rPr lang="sv-SE" dirty="0" smtClean="0">
                    <a:solidFill>
                      <a:srgbClr val="FF0000"/>
                    </a:solidFill>
                    <a:latin typeface="Arial" pitchFamily="34" charset="0"/>
                    <a:cs typeface="Arial" pitchFamily="34" charset="0"/>
                  </a:rPr>
                  <a:t> </a:t>
                </a:r>
                <a:r>
                  <a:rPr lang="sv-SE" dirty="0">
                    <a:solidFill>
                      <a:srgbClr val="FF0000"/>
                    </a:solidFill>
                    <a:latin typeface="Arial" pitchFamily="34" charset="0"/>
                    <a:cs typeface="Arial" pitchFamily="34" charset="0"/>
                  </a:rPr>
                  <a:t>and ion collection, </a:t>
                </a:r>
                <a:r>
                  <a:rPr lang="sv-SE" dirty="0" err="1">
                    <a:solidFill>
                      <a:srgbClr val="FF0000"/>
                    </a:solidFill>
                    <a:latin typeface="Arial" pitchFamily="34" charset="0"/>
                    <a:cs typeface="Arial" pitchFamily="34" charset="0"/>
                  </a:rPr>
                  <a:t>thermionic</a:t>
                </a:r>
                <a:r>
                  <a:rPr lang="sv-SE" dirty="0">
                    <a:solidFill>
                      <a:srgbClr val="FF0000"/>
                    </a:solidFill>
                    <a:latin typeface="Arial" pitchFamily="34" charset="0"/>
                    <a:cs typeface="Arial" pitchFamily="34" charset="0"/>
                  </a:rPr>
                  <a:t> and </a:t>
                </a:r>
                <a:r>
                  <a:rPr lang="sv-SE" dirty="0" err="1">
                    <a:solidFill>
                      <a:srgbClr val="FF0000"/>
                    </a:solidFill>
                    <a:latin typeface="Arial" pitchFamily="34" charset="0"/>
                    <a:cs typeface="Arial" pitchFamily="34" charset="0"/>
                  </a:rPr>
                  <a:t>electron-induced</a:t>
                </a:r>
                <a:r>
                  <a:rPr lang="sv-SE" dirty="0">
                    <a:solidFill>
                      <a:srgbClr val="FF0000"/>
                    </a:solidFill>
                    <a:latin typeface="Arial" pitchFamily="34" charset="0"/>
                    <a:cs typeface="Arial" pitchFamily="34" charset="0"/>
                  </a:rPr>
                  <a:t> </a:t>
                </a:r>
                <a:r>
                  <a:rPr lang="sv-SE" dirty="0" err="1">
                    <a:solidFill>
                      <a:srgbClr val="FF0000"/>
                    </a:solidFill>
                    <a:latin typeface="Arial" pitchFamily="34" charset="0"/>
                    <a:cs typeface="Arial" pitchFamily="34" charset="0"/>
                  </a:rPr>
                  <a:t>electron</a:t>
                </a:r>
                <a:r>
                  <a:rPr lang="sv-SE" dirty="0">
                    <a:solidFill>
                      <a:srgbClr val="FF0000"/>
                    </a:solidFill>
                    <a:latin typeface="Arial" pitchFamily="34" charset="0"/>
                    <a:cs typeface="Arial" pitchFamily="34" charset="0"/>
                  </a:rPr>
                  <a:t> emission, </a:t>
                </a:r>
                <a:r>
                  <a:rPr lang="sv-SE" dirty="0" err="1">
                    <a:solidFill>
                      <a:srgbClr val="FF0000"/>
                    </a:solidFill>
                    <a:latin typeface="Arial" pitchFamily="34" charset="0"/>
                    <a:cs typeface="Arial" pitchFamily="34" charset="0"/>
                  </a:rPr>
                  <a:t>ion-induced</a:t>
                </a:r>
                <a:r>
                  <a:rPr lang="sv-SE" dirty="0">
                    <a:solidFill>
                      <a:srgbClr val="FF0000"/>
                    </a:solidFill>
                    <a:latin typeface="Arial" pitchFamily="34" charset="0"/>
                    <a:cs typeface="Arial" pitchFamily="34" charset="0"/>
                  </a:rPr>
                  <a:t> </a:t>
                </a:r>
                <a:r>
                  <a:rPr lang="sv-SE" dirty="0" err="1">
                    <a:solidFill>
                      <a:srgbClr val="FF0000"/>
                    </a:solidFill>
                    <a:latin typeface="Arial" pitchFamily="34" charset="0"/>
                    <a:cs typeface="Arial" pitchFamily="34" charset="0"/>
                  </a:rPr>
                  <a:t>electron</a:t>
                </a:r>
                <a:r>
                  <a:rPr lang="sv-SE" dirty="0">
                    <a:solidFill>
                      <a:srgbClr val="FF0000"/>
                    </a:solidFill>
                    <a:latin typeface="Arial" pitchFamily="34" charset="0"/>
                    <a:cs typeface="Arial" pitchFamily="34" charset="0"/>
                  </a:rPr>
                  <a:t> emission, </a:t>
                </a:r>
                <a:r>
                  <a:rPr lang="sv-SE" dirty="0" err="1">
                    <a:solidFill>
                      <a:srgbClr val="FF0000"/>
                    </a:solidFill>
                    <a:latin typeface="Arial" pitchFamily="34" charset="0"/>
                    <a:cs typeface="Arial" pitchFamily="34" charset="0"/>
                  </a:rPr>
                  <a:t>ion</a:t>
                </a:r>
                <a:r>
                  <a:rPr lang="sv-SE" dirty="0">
                    <a:solidFill>
                      <a:srgbClr val="FF0000"/>
                    </a:solidFill>
                    <a:latin typeface="Arial" pitchFamily="34" charset="0"/>
                    <a:cs typeface="Arial" pitchFamily="34" charset="0"/>
                  </a:rPr>
                  <a:t> neutralization and backscattering, thermal radiation, vaporization</a:t>
                </a:r>
              </a:p>
              <a:p>
                <a:pPr/>
                <a14:m>
                  <m:oMathPara xmlns:m="http://schemas.openxmlformats.org/officeDocument/2006/math">
                    <m:oMathParaPr>
                      <m:jc m:val="centerGroup"/>
                    </m:oMathParaPr>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a:rPr>
                            <m:t>𝐼</m:t>
                          </m:r>
                        </m:e>
                        <m:sub>
                          <m:r>
                            <m:rPr>
                              <m:sty m:val="p"/>
                            </m:rPr>
                            <a:rPr lang="en-US" sz="2000" dirty="0">
                              <a:latin typeface="Cambria Math"/>
                            </a:rPr>
                            <m:t>tot</m:t>
                          </m:r>
                        </m:sub>
                      </m:sSub>
                      <m:r>
                        <a:rPr lang="en-US" sz="2000" i="1">
                          <a:latin typeface="Cambria Math"/>
                          <a:cs typeface="Times New Roman" panose="02020603050405020304" pitchFamily="18" charset="0"/>
                        </a:rPr>
                        <m:t>= </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𝐼</m:t>
                          </m:r>
                        </m:e>
                        <m:sub>
                          <m:r>
                            <m:rPr>
                              <m:sty m:val="p"/>
                            </m:rPr>
                            <a:rPr lang="en-US" sz="2000">
                              <a:latin typeface="Cambria Math"/>
                              <a:cs typeface="Times New Roman" panose="02020603050405020304" pitchFamily="18" charset="0"/>
                            </a:rPr>
                            <m:t>e</m:t>
                          </m:r>
                        </m:sub>
                      </m:sSub>
                      <m:r>
                        <a:rPr lang="en-US" sz="2000" i="1">
                          <a:latin typeface="Cambria Math"/>
                          <a:cs typeface="Times New Roman" panose="02020603050405020304" pitchFamily="18" charset="0"/>
                        </a:rPr>
                        <m:t>+</m:t>
                      </m:r>
                      <m:nary>
                        <m:naryPr>
                          <m:chr m:val="∑"/>
                          <m:supHide m:val="on"/>
                          <m:ctrlPr>
                            <a:rPr lang="en-US" sz="2000" i="1">
                              <a:latin typeface="Cambria Math" panose="02040503050406030204" pitchFamily="18" charset="0"/>
                              <a:cs typeface="Times New Roman" panose="02020603050405020304" pitchFamily="18" charset="0"/>
                            </a:rPr>
                          </m:ctrlPr>
                        </m:naryPr>
                        <m:sub>
                          <m:r>
                            <m:rPr>
                              <m:brk m:alnAt="7"/>
                            </m:rPr>
                            <a:rPr lang="en-US" sz="2000" i="1">
                              <a:latin typeface="Cambria Math"/>
                              <a:cs typeface="Times New Roman" panose="02020603050405020304" pitchFamily="18" charset="0"/>
                            </a:rPr>
                            <m:t>𝑗</m:t>
                          </m:r>
                        </m:sub>
                        <m:sup/>
                        <m:e>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𝐼</m:t>
                              </m:r>
                            </m:e>
                            <m:sub>
                              <m:r>
                                <m:rPr>
                                  <m:sty m:val="p"/>
                                </m:rPr>
                                <a:rPr lang="en-US" sz="2000">
                                  <a:latin typeface="Cambria Math"/>
                                  <a:cs typeface="Times New Roman" panose="02020603050405020304" pitchFamily="18" charset="0"/>
                                </a:rPr>
                                <m:t>i</m:t>
                              </m:r>
                              <m:r>
                                <a:rPr lang="en-US" sz="2000" i="1">
                                  <a:latin typeface="Cambria Math"/>
                                  <a:cs typeface="Times New Roman" panose="02020603050405020304" pitchFamily="18" charset="0"/>
                                </a:rPr>
                                <m:t>,</m:t>
                              </m:r>
                              <m:r>
                                <a:rPr lang="en-US" sz="2000" i="1">
                                  <a:latin typeface="Cambria Math"/>
                                  <a:cs typeface="Times New Roman" panose="02020603050405020304" pitchFamily="18" charset="0"/>
                                </a:rPr>
                                <m:t>𝑗</m:t>
                              </m:r>
                            </m:sub>
                          </m:sSub>
                        </m:e>
                      </m:nary>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𝐼</m:t>
                          </m:r>
                        </m:e>
                        <m:sub>
                          <m:r>
                            <m:rPr>
                              <m:sty m:val="p"/>
                            </m:rPr>
                            <a:rPr lang="en-US" sz="2000">
                              <a:latin typeface="Cambria Math"/>
                              <a:cs typeface="Times New Roman" panose="02020603050405020304" pitchFamily="18" charset="0"/>
                            </a:rPr>
                            <m:t>EIEE</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𝐼</m:t>
                          </m:r>
                        </m:e>
                        <m:sub>
                          <m:r>
                            <m:rPr>
                              <m:sty m:val="p"/>
                            </m:rPr>
                            <a:rPr lang="en-US" sz="2000">
                              <a:latin typeface="Cambria Math"/>
                              <a:cs typeface="Times New Roman" panose="02020603050405020304" pitchFamily="18" charset="0"/>
                            </a:rPr>
                            <m:t>IIEE</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𝐼</m:t>
                          </m:r>
                        </m:e>
                        <m:sub>
                          <m:r>
                            <m:rPr>
                              <m:sty m:val="p"/>
                            </m:rPr>
                            <a:rPr lang="en-US" sz="2000">
                              <a:latin typeface="Cambria Math"/>
                              <a:cs typeface="Times New Roman" panose="02020603050405020304" pitchFamily="18" charset="0"/>
                            </a:rPr>
                            <m:t>TE</m:t>
                          </m:r>
                        </m:sub>
                      </m:sSub>
                    </m:oMath>
                  </m:oMathPara>
                </a14:m>
                <a:endParaRPr lang="sv-SE" sz="22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a:rPr>
                            <m:t>𝑄</m:t>
                          </m:r>
                        </m:e>
                        <m:sub>
                          <m:r>
                            <m:rPr>
                              <m:sty m:val="p"/>
                            </m:rPr>
                            <a:rPr lang="en-US" sz="2000">
                              <a:latin typeface="Cambria Math"/>
                            </a:rPr>
                            <m:t>tot</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e</m:t>
                          </m:r>
                        </m:sub>
                      </m:sSub>
                      <m:r>
                        <a:rPr lang="en-US" sz="2000" i="1">
                          <a:latin typeface="Cambria Math"/>
                          <a:cs typeface="Times New Roman" panose="02020603050405020304" pitchFamily="18" charset="0"/>
                        </a:rPr>
                        <m:t>+</m:t>
                      </m:r>
                      <m:nary>
                        <m:naryPr>
                          <m:chr m:val="∑"/>
                          <m:supHide m:val="on"/>
                          <m:ctrlPr>
                            <a:rPr lang="en-US" sz="2000" i="1">
                              <a:latin typeface="Cambria Math" panose="02040503050406030204" pitchFamily="18" charset="0"/>
                              <a:cs typeface="Times New Roman" panose="02020603050405020304" pitchFamily="18" charset="0"/>
                            </a:rPr>
                          </m:ctrlPr>
                        </m:naryPr>
                        <m:sub>
                          <m:r>
                            <m:rPr>
                              <m:brk m:alnAt="7"/>
                            </m:rPr>
                            <a:rPr lang="en-US" sz="2000" i="1">
                              <a:latin typeface="Cambria Math"/>
                              <a:cs typeface="Times New Roman" panose="02020603050405020304" pitchFamily="18" charset="0"/>
                            </a:rPr>
                            <m:t>𝑗</m:t>
                          </m:r>
                        </m:sub>
                        <m:sup/>
                        <m:e>
                          <m:d>
                            <m:dPr>
                              <m:ctrlPr>
                                <a:rPr lang="en-US" sz="2000" i="1">
                                  <a:latin typeface="Cambria Math" panose="02040503050406030204" pitchFamily="18" charset="0"/>
                                  <a:cs typeface="Times New Roman" panose="02020603050405020304" pitchFamily="18" charset="0"/>
                                </a:rPr>
                              </m:ctrlPr>
                            </m:dPr>
                            <m:e>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i</m:t>
                                  </m:r>
                                  <m:r>
                                    <a:rPr lang="en-US" sz="2000" i="1">
                                      <a:latin typeface="Cambria Math"/>
                                      <a:cs typeface="Times New Roman" panose="02020603050405020304" pitchFamily="18" charset="0"/>
                                    </a:rPr>
                                    <m:t>,</m:t>
                                  </m:r>
                                  <m:r>
                                    <a:rPr lang="en-US" sz="2000" i="1">
                                      <a:latin typeface="Cambria Math"/>
                                      <a:cs typeface="Times New Roman" panose="02020603050405020304" pitchFamily="18" charset="0"/>
                                    </a:rPr>
                                    <m:t>𝑗</m:t>
                                  </m:r>
                                </m:sub>
                              </m:sSub>
                              <m:r>
                                <a:rPr lang="en-US" sz="2000" i="1">
                                  <a:latin typeface="Cambria Math"/>
                                  <a:cs typeface="Times New Roman" panose="02020603050405020304" pitchFamily="18" charset="0"/>
                                </a:rPr>
                                <m:t>+</m:t>
                              </m:r>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i</m:t>
                                  </m:r>
                                  <m:r>
                                    <a:rPr lang="en-US" sz="2000" i="1">
                                      <a:latin typeface="Cambria Math"/>
                                      <a:cs typeface="Times New Roman" panose="02020603050405020304" pitchFamily="18" charset="0"/>
                                    </a:rPr>
                                    <m:t>,</m:t>
                                  </m:r>
                                  <m:r>
                                    <a:rPr lang="en-US" sz="2000" i="1">
                                      <a:latin typeface="Cambria Math"/>
                                      <a:cs typeface="Times New Roman" panose="02020603050405020304" pitchFamily="18" charset="0"/>
                                    </a:rPr>
                                    <m:t>𝑗</m:t>
                                  </m:r>
                                </m:sub>
                                <m:sup>
                                  <m:r>
                                    <m:rPr>
                                      <m:sty m:val="p"/>
                                    </m:rPr>
                                    <a:rPr lang="en-US" sz="2000">
                                      <a:latin typeface="Cambria Math"/>
                                      <a:cs typeface="Times New Roman" panose="02020603050405020304" pitchFamily="18" charset="0"/>
                                    </a:rPr>
                                    <m:t>bs</m:t>
                                  </m:r>
                                </m:sup>
                              </m:sSubSup>
                              <m:r>
                                <a:rPr lang="en-US" sz="2000" i="1">
                                  <a:latin typeface="Cambria Math"/>
                                  <a:cs typeface="Times New Roman" panose="02020603050405020304" pitchFamily="18" charset="0"/>
                                </a:rPr>
                                <m:t>+</m:t>
                              </m:r>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i</m:t>
                                  </m:r>
                                  <m:r>
                                    <a:rPr lang="en-US" sz="2000" i="1">
                                      <a:latin typeface="Cambria Math"/>
                                      <a:cs typeface="Times New Roman" panose="02020603050405020304" pitchFamily="18" charset="0"/>
                                    </a:rPr>
                                    <m:t>,</m:t>
                                  </m:r>
                                  <m:r>
                                    <a:rPr lang="en-US" sz="2000" i="1">
                                      <a:latin typeface="Cambria Math"/>
                                      <a:cs typeface="Times New Roman" panose="02020603050405020304" pitchFamily="18" charset="0"/>
                                    </a:rPr>
                                    <m:t>𝑗</m:t>
                                  </m:r>
                                </m:sub>
                                <m:sup>
                                  <m:r>
                                    <m:rPr>
                                      <m:sty m:val="p"/>
                                    </m:rPr>
                                    <a:rPr lang="en-US" sz="2000">
                                      <a:latin typeface="Cambria Math"/>
                                      <a:cs typeface="Times New Roman" panose="02020603050405020304" pitchFamily="18" charset="0"/>
                                    </a:rPr>
                                    <m:t>neut</m:t>
                                  </m:r>
                                </m:sup>
                              </m:sSubSup>
                            </m:e>
                          </m:d>
                        </m:e>
                      </m:nary>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EIEE</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IIEE</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TE</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rad</m:t>
                          </m:r>
                        </m:sub>
                      </m:sSub>
                      <m:r>
                        <a:rPr lang="en-US" sz="2000" i="1">
                          <a:latin typeface="Cambria Math"/>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a:cs typeface="Times New Roman" panose="02020603050405020304" pitchFamily="18" charset="0"/>
                            </a:rPr>
                            <m:t>𝑄</m:t>
                          </m:r>
                        </m:e>
                        <m:sub>
                          <m:r>
                            <m:rPr>
                              <m:sty m:val="p"/>
                            </m:rPr>
                            <a:rPr lang="en-US" sz="2000">
                              <a:latin typeface="Cambria Math"/>
                              <a:cs typeface="Times New Roman" panose="02020603050405020304" pitchFamily="18" charset="0"/>
                            </a:rPr>
                            <m:t>vap</m:t>
                          </m:r>
                        </m:sub>
                      </m:sSub>
                    </m:oMath>
                  </m:oMathPara>
                </a14:m>
                <a:endParaRPr lang="sv-SE" sz="2200" dirty="0">
                  <a:latin typeface="Arial" pitchFamily="34" charset="0"/>
                  <a:cs typeface="Arial" pitchFamily="34" charset="0"/>
                </a:endParaRPr>
              </a:p>
              <a:p>
                <a:pPr algn="just"/>
                <a:endParaRPr lang="sv-SE" sz="1400" dirty="0">
                  <a:latin typeface="Arial" pitchFamily="34" charset="0"/>
                  <a:cs typeface="Arial" pitchFamily="34" charset="0"/>
                </a:endParaRPr>
              </a:p>
              <a:p>
                <a:pPr algn="just"/>
                <a:r>
                  <a:rPr lang="sv-SE" dirty="0">
                    <a:latin typeface="Arial" pitchFamily="34" charset="0"/>
                    <a:cs typeface="Arial" pitchFamily="34" charset="0"/>
                  </a:rPr>
                  <a:t>The functional form taken by each of these contributions can vary depending on the length scale ordering between the dust size and the plasma species’ Debye lengths, Larmor radii and collisional mean free </a:t>
                </a:r>
                <a:r>
                  <a:rPr lang="sv-SE" dirty="0" err="1">
                    <a:latin typeface="Arial" pitchFamily="34" charset="0"/>
                    <a:cs typeface="Arial" pitchFamily="34" charset="0"/>
                  </a:rPr>
                  <a:t>paths</a:t>
                </a:r>
                <a:r>
                  <a:rPr lang="sv-SE" dirty="0" smtClean="0">
                    <a:latin typeface="Arial" pitchFamily="34" charset="0"/>
                    <a:cs typeface="Arial" pitchFamily="34" charset="0"/>
                  </a:rPr>
                  <a:t>.</a:t>
                </a:r>
              </a:p>
              <a:p>
                <a:pPr algn="just"/>
                <a:endParaRPr lang="sv-SE" dirty="0">
                  <a:latin typeface="Arial" pitchFamily="34" charset="0"/>
                  <a:cs typeface="Arial" pitchFamily="34" charset="0"/>
                </a:endParaRPr>
              </a:p>
              <a:p>
                <a:pPr algn="ctr"/>
                <a:r>
                  <a:rPr lang="sv-SE" dirty="0" err="1">
                    <a:solidFill>
                      <a:srgbClr val="0070C0"/>
                    </a:solidFill>
                    <a:latin typeface="+mj-lt"/>
                  </a:rPr>
                  <a:t>M</a:t>
                </a:r>
                <a:r>
                  <a:rPr lang="sv-SE" dirty="0" err="1" smtClean="0">
                    <a:solidFill>
                      <a:srgbClr val="0070C0"/>
                    </a:solidFill>
                    <a:latin typeface="+mj-lt"/>
                  </a:rPr>
                  <a:t>odelling</a:t>
                </a:r>
                <a:r>
                  <a:rPr lang="sv-SE" dirty="0" smtClean="0">
                    <a:solidFill>
                      <a:srgbClr val="0070C0"/>
                    </a:solidFill>
                    <a:latin typeface="+mj-lt"/>
                  </a:rPr>
                  <a:t> </a:t>
                </a:r>
                <a:r>
                  <a:rPr lang="sv-SE" dirty="0" err="1">
                    <a:solidFill>
                      <a:srgbClr val="0070C0"/>
                    </a:solidFill>
                    <a:latin typeface="+mj-lt"/>
                  </a:rPr>
                  <a:t>of</a:t>
                </a:r>
                <a:r>
                  <a:rPr lang="sv-SE" dirty="0">
                    <a:solidFill>
                      <a:srgbClr val="0070C0"/>
                    </a:solidFill>
                    <a:latin typeface="+mj-lt"/>
                  </a:rPr>
                  <a:t> </a:t>
                </a:r>
                <a:r>
                  <a:rPr lang="sv-SE" dirty="0" err="1" smtClean="0">
                    <a:solidFill>
                      <a:srgbClr val="0070C0"/>
                    </a:solidFill>
                    <a:latin typeface="+mj-lt"/>
                  </a:rPr>
                  <a:t>both</a:t>
                </a:r>
                <a:r>
                  <a:rPr lang="sv-SE" dirty="0" smtClean="0">
                    <a:solidFill>
                      <a:srgbClr val="0070C0"/>
                    </a:solidFill>
                    <a:latin typeface="+mj-lt"/>
                  </a:rPr>
                  <a:t> incident and </a:t>
                </a:r>
                <a:r>
                  <a:rPr lang="sv-SE" dirty="0" err="1" smtClean="0">
                    <a:solidFill>
                      <a:srgbClr val="0070C0"/>
                    </a:solidFill>
                    <a:latin typeface="+mj-lt"/>
                  </a:rPr>
                  <a:t>surface</a:t>
                </a:r>
                <a:r>
                  <a:rPr lang="sv-SE" dirty="0" smtClean="0">
                    <a:solidFill>
                      <a:srgbClr val="0070C0"/>
                    </a:solidFill>
                    <a:latin typeface="+mj-lt"/>
                  </a:rPr>
                  <a:t> </a:t>
                </a:r>
                <a:r>
                  <a:rPr lang="sv-SE" dirty="0" err="1">
                    <a:solidFill>
                      <a:srgbClr val="0070C0"/>
                    </a:solidFill>
                    <a:latin typeface="+mj-lt"/>
                  </a:rPr>
                  <a:t>cooling</a:t>
                </a:r>
                <a:r>
                  <a:rPr lang="sv-SE" dirty="0">
                    <a:solidFill>
                      <a:srgbClr val="0070C0"/>
                    </a:solidFill>
                    <a:latin typeface="+mj-lt"/>
                  </a:rPr>
                  <a:t> </a:t>
                </a:r>
                <a:r>
                  <a:rPr lang="sv-SE" dirty="0" err="1">
                    <a:solidFill>
                      <a:srgbClr val="0070C0"/>
                    </a:solidFill>
                    <a:latin typeface="+mj-lt"/>
                  </a:rPr>
                  <a:t>fluxes</a:t>
                </a:r>
                <a:r>
                  <a:rPr lang="sv-SE" dirty="0">
                    <a:solidFill>
                      <a:srgbClr val="0070C0"/>
                    </a:solidFill>
                    <a:latin typeface="+mj-lt"/>
                  </a:rPr>
                  <a:t> is </a:t>
                </a:r>
                <a:r>
                  <a:rPr lang="sv-SE" dirty="0" err="1" smtClean="0">
                    <a:solidFill>
                      <a:srgbClr val="0070C0"/>
                    </a:solidFill>
                    <a:latin typeface="+mj-lt"/>
                  </a:rPr>
                  <a:t>carried</a:t>
                </a:r>
                <a:r>
                  <a:rPr lang="sv-SE" dirty="0" smtClean="0">
                    <a:solidFill>
                      <a:srgbClr val="0070C0"/>
                    </a:solidFill>
                    <a:latin typeface="+mj-lt"/>
                  </a:rPr>
                  <a:t> </a:t>
                </a:r>
                <a:r>
                  <a:rPr lang="sv-SE" dirty="0" err="1" smtClean="0">
                    <a:solidFill>
                      <a:srgbClr val="0070C0"/>
                    </a:solidFill>
                    <a:latin typeface="+mj-lt"/>
                  </a:rPr>
                  <a:t>out</a:t>
                </a:r>
                <a:r>
                  <a:rPr lang="sv-SE" dirty="0" smtClean="0">
                    <a:solidFill>
                      <a:srgbClr val="0070C0"/>
                    </a:solidFill>
                    <a:latin typeface="+mj-lt"/>
                  </a:rPr>
                  <a:t> </a:t>
                </a:r>
                <a:r>
                  <a:rPr lang="sv-SE" dirty="0" err="1" smtClean="0">
                    <a:solidFill>
                      <a:srgbClr val="0070C0"/>
                    </a:solidFill>
                    <a:latin typeface="+mj-lt"/>
                  </a:rPr>
                  <a:t>through</a:t>
                </a:r>
                <a:r>
                  <a:rPr lang="sv-SE" dirty="0" smtClean="0">
                    <a:solidFill>
                      <a:srgbClr val="0070C0"/>
                    </a:solidFill>
                    <a:latin typeface="+mj-lt"/>
                  </a:rPr>
                  <a:t> </a:t>
                </a:r>
                <a:r>
                  <a:rPr lang="sv-SE" b="1" dirty="0" smtClean="0">
                    <a:solidFill>
                      <a:srgbClr val="0070C0"/>
                    </a:solidFill>
                    <a:latin typeface="+mj-lt"/>
                  </a:rPr>
                  <a:t>the incident </a:t>
                </a:r>
                <a:r>
                  <a:rPr lang="sv-SE" b="1" dirty="0" err="1" smtClean="0">
                    <a:solidFill>
                      <a:srgbClr val="0070C0"/>
                    </a:solidFill>
                    <a:latin typeface="+mj-lt"/>
                  </a:rPr>
                  <a:t>particle</a:t>
                </a:r>
                <a:r>
                  <a:rPr lang="sv-SE" b="1" dirty="0" smtClean="0">
                    <a:solidFill>
                      <a:srgbClr val="0070C0"/>
                    </a:solidFill>
                    <a:latin typeface="+mj-lt"/>
                  </a:rPr>
                  <a:t> </a:t>
                </a:r>
                <a:r>
                  <a:rPr lang="sv-SE" b="1" dirty="0" err="1" smtClean="0">
                    <a:solidFill>
                      <a:srgbClr val="0070C0"/>
                    </a:solidFill>
                    <a:latin typeface="+mj-lt"/>
                  </a:rPr>
                  <a:t>fluxes</a:t>
                </a:r>
                <a:endParaRPr lang="sv-SE" b="1" dirty="0">
                  <a:solidFill>
                    <a:srgbClr val="0070C0"/>
                  </a:solidFill>
                  <a:latin typeface="+mj-lt"/>
                </a:endParaRPr>
              </a:p>
              <a:p>
                <a:pPr marL="342900" indent="-342900">
                  <a:buFont typeface="Wingdings" panose="05000000000000000000" pitchFamily="2" charset="2"/>
                  <a:buChar char="Ø"/>
                </a:pPr>
                <a:endParaRPr lang="sv-SE" sz="2000" dirty="0"/>
              </a:p>
              <a:p>
                <a:pPr algn="just"/>
                <a:endParaRPr lang="sv-SE" dirty="0">
                  <a:latin typeface="Arial" pitchFamily="34" charset="0"/>
                  <a:cs typeface="Arial"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72053" y="2326426"/>
                <a:ext cx="11592476" cy="4395049"/>
              </a:xfrm>
              <a:prstGeom prst="rect">
                <a:avLst/>
              </a:prstGeom>
              <a:blipFill>
                <a:blip r:embed="rId3"/>
                <a:stretch>
                  <a:fillRect l="-473" t="-832" r="-473"/>
                </a:stretch>
              </a:blipFill>
            </p:spPr>
            <p:txBody>
              <a:bodyPr/>
              <a:lstStyle/>
              <a:p>
                <a:r>
                  <a:rPr lang="sv-SE">
                    <a:noFill/>
                  </a:rPr>
                  <a:t> </a:t>
                </a:r>
              </a:p>
            </p:txBody>
          </p:sp>
        </mc:Fallback>
      </mc:AlternateContent>
    </p:spTree>
    <p:extLst>
      <p:ext uri="{BB962C8B-B14F-4D97-AF65-F5344CB8AC3E}">
        <p14:creationId xmlns:p14="http://schemas.microsoft.com/office/powerpoint/2010/main" val="4289882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smtClean="0">
                <a:solidFill>
                  <a:srgbClr val="002060"/>
                </a:solidFill>
              </a:rPr>
              <a:t>Dust in </a:t>
            </a:r>
            <a:r>
              <a:rPr lang="sv-SE" sz="3200" dirty="0" err="1" smtClean="0">
                <a:solidFill>
                  <a:srgbClr val="002060"/>
                </a:solidFill>
              </a:rPr>
              <a:t>magnetized</a:t>
            </a:r>
            <a:r>
              <a:rPr lang="sv-SE" sz="3200" dirty="0" smtClean="0">
                <a:solidFill>
                  <a:srgbClr val="002060"/>
                </a:solidFill>
              </a:rPr>
              <a:t> plasmas</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26</a:t>
            </a:fld>
            <a:endParaRPr lang="sv-SE"/>
          </a:p>
        </p:txBody>
      </p:sp>
      <p:sp>
        <p:nvSpPr>
          <p:cNvPr id="5" name="Rectangle 4"/>
          <p:cNvSpPr/>
          <p:nvPr/>
        </p:nvSpPr>
        <p:spPr>
          <a:xfrm>
            <a:off x="272053" y="701852"/>
            <a:ext cx="11648519" cy="646331"/>
          </a:xfrm>
          <a:prstGeom prst="rect">
            <a:avLst/>
          </a:prstGeom>
        </p:spPr>
        <p:txBody>
          <a:bodyPr wrap="square">
            <a:spAutoFit/>
          </a:bodyPr>
          <a:lstStyle/>
          <a:p>
            <a:pPr algn="just"/>
            <a:r>
              <a:rPr lang="en-US" b="1" dirty="0" err="1" smtClean="0">
                <a:latin typeface="Arial" panose="020B0604020202020204" pitchFamily="34" charset="0"/>
                <a:cs typeface="Arial" panose="020B0604020202020204" pitchFamily="34" charset="0"/>
              </a:rPr>
              <a:t>MIGRAINe</a:t>
            </a:r>
            <a:r>
              <a:rPr lang="en-US" dirty="0" smtClean="0">
                <a:latin typeface="Arial" panose="020B0604020202020204" pitchFamily="34" charset="0"/>
                <a:cs typeface="Arial" panose="020B0604020202020204" pitchFamily="34" charset="0"/>
              </a:rPr>
              <a:t> is the only dust dynamics code developed for </a:t>
            </a:r>
            <a:r>
              <a:rPr lang="sv-SE" dirty="0" err="1" smtClean="0">
                <a:latin typeface="Arial" panose="020B0604020202020204" pitchFamily="34" charset="0"/>
                <a:cs typeface="Arial" panose="020B0604020202020204" pitchFamily="34" charset="0"/>
              </a:rPr>
              <a:t>applications</a:t>
            </a:r>
            <a:r>
              <a:rPr lang="sv-SE" dirty="0" smtClean="0">
                <a:latin typeface="Arial" panose="020B0604020202020204" pitchFamily="34" charset="0"/>
                <a:cs typeface="Arial" panose="020B0604020202020204" pitchFamily="34" charset="0"/>
              </a:rPr>
              <a:t> to fusion relevant scenarios </a:t>
            </a:r>
            <a:r>
              <a:rPr lang="sv-SE" dirty="0" err="1" smtClean="0">
                <a:latin typeface="Arial" panose="020B0604020202020204" pitchFamily="34" charset="0"/>
                <a:cs typeface="Arial" panose="020B0604020202020204" pitchFamily="34" charset="0"/>
              </a:rPr>
              <a:t>where</a:t>
            </a:r>
            <a:r>
              <a:rPr lang="sv-SE" dirty="0" smtClean="0">
                <a:latin typeface="Arial" panose="020B0604020202020204" pitchFamily="34" charset="0"/>
                <a:cs typeface="Arial" panose="020B0604020202020204" pitchFamily="34" charset="0"/>
              </a:rPr>
              <a:t>, </a:t>
            </a:r>
          </a:p>
          <a:p>
            <a:pPr algn="just"/>
            <a:r>
              <a:rPr lang="sv-SE" dirty="0" err="1" smtClean="0">
                <a:latin typeface="Arial" panose="020B0604020202020204" pitchFamily="34" charset="0"/>
                <a:cs typeface="Arial" panose="020B0604020202020204" pitchFamily="34" charset="0"/>
              </a:rPr>
              <a:t>with</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exception</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of</a:t>
            </a:r>
            <a:r>
              <a:rPr lang="sv-SE" dirty="0" smtClean="0">
                <a:latin typeface="Arial" panose="020B0604020202020204" pitchFamily="34" charset="0"/>
                <a:cs typeface="Arial" panose="020B0604020202020204" pitchFamily="34" charset="0"/>
              </a:rPr>
              <a:t> </a:t>
            </a:r>
            <a:r>
              <a:rPr lang="sv-SE" dirty="0" smtClean="0">
                <a:latin typeface="Symbol" panose="05050102010706020507" pitchFamily="18" charset="2"/>
                <a:cs typeface="Arial" panose="020B0604020202020204" pitchFamily="34" charset="0"/>
              </a:rPr>
              <a:t>m</a:t>
            </a:r>
            <a:r>
              <a:rPr lang="sv-SE" dirty="0" smtClean="0">
                <a:latin typeface="Arial" panose="020B0604020202020204" pitchFamily="34" charset="0"/>
                <a:cs typeface="Arial" panose="020B0604020202020204" pitchFamily="34" charset="0"/>
              </a:rPr>
              <a:t>m dust, it </a:t>
            </a:r>
            <a:r>
              <a:rPr lang="sv-SE" dirty="0" err="1" smtClean="0">
                <a:latin typeface="Arial" panose="020B0604020202020204" pitchFamily="34" charset="0"/>
                <a:cs typeface="Arial" panose="020B0604020202020204" pitchFamily="34" charset="0"/>
              </a:rPr>
              <a:t>holds</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that</a:t>
            </a:r>
            <a:r>
              <a:rPr lang="sv-SE" dirty="0" smtClean="0">
                <a:latin typeface="Arial" panose="020B0604020202020204" pitchFamily="34" charset="0"/>
                <a:cs typeface="Arial" panose="020B0604020202020204" pitchFamily="34" charset="0"/>
              </a:rPr>
              <a:t> </a:t>
            </a:r>
            <a:r>
              <a:rPr lang="sv-SE" dirty="0" err="1" smtClean="0">
                <a:latin typeface="Arial" panose="020B0604020202020204" pitchFamily="34" charset="0"/>
                <a:cs typeface="Arial" panose="020B0604020202020204" pitchFamily="34" charset="0"/>
              </a:rPr>
              <a:t>Rd</a:t>
            </a:r>
            <a:r>
              <a:rPr lang="sv-SE" dirty="0">
                <a:latin typeface="Arial" panose="020B0604020202020204" pitchFamily="34" charset="0"/>
                <a:cs typeface="Arial" panose="020B0604020202020204" pitchFamily="34" charset="0"/>
              </a:rPr>
              <a:t> </a:t>
            </a:r>
            <a:r>
              <a:rPr lang="sv-SE" dirty="0" smtClean="0">
                <a:latin typeface="Arial" panose="020B0604020202020204" pitchFamily="34" charset="0"/>
                <a:cs typeface="Arial" panose="020B0604020202020204" pitchFamily="34" charset="0"/>
              </a:rPr>
              <a:t>&gt; or &gt;&gt; </a:t>
            </a:r>
            <a:r>
              <a:rPr lang="sv-SE" dirty="0" err="1" smtClean="0">
                <a:latin typeface="Arial" panose="020B0604020202020204" pitchFamily="34" charset="0"/>
                <a:cs typeface="Arial" panose="020B0604020202020204" pitchFamily="34" charset="0"/>
              </a:rPr>
              <a:t>RLe</a:t>
            </a:r>
            <a:endParaRPr lang="sv-SE"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25669" y="1417165"/>
            <a:ext cx="3298676" cy="2429430"/>
          </a:xfrm>
          <a:prstGeom prst="rect">
            <a:avLst/>
          </a:prstGeom>
        </p:spPr>
      </p:pic>
      <p:pic>
        <p:nvPicPr>
          <p:cNvPr id="6" name="Picture 5"/>
          <p:cNvPicPr>
            <a:picLocks noChangeAspect="1"/>
          </p:cNvPicPr>
          <p:nvPr/>
        </p:nvPicPr>
        <p:blipFill>
          <a:blip r:embed="rId3"/>
          <a:stretch>
            <a:fillRect/>
          </a:stretch>
        </p:blipFill>
        <p:spPr>
          <a:xfrm>
            <a:off x="4094639" y="1417164"/>
            <a:ext cx="3290081" cy="2429431"/>
          </a:xfrm>
          <a:prstGeom prst="rect">
            <a:avLst/>
          </a:prstGeom>
        </p:spPr>
      </p:pic>
      <p:sp>
        <p:nvSpPr>
          <p:cNvPr id="8" name="TextBox 7"/>
          <p:cNvSpPr txBox="1"/>
          <p:nvPr/>
        </p:nvSpPr>
        <p:spPr>
          <a:xfrm>
            <a:off x="7763610" y="1348183"/>
            <a:ext cx="4150668" cy="2031325"/>
          </a:xfrm>
          <a:prstGeom prst="rect">
            <a:avLst/>
          </a:prstGeom>
          <a:noFill/>
        </p:spPr>
        <p:txBody>
          <a:bodyPr wrap="square" rtlCol="0">
            <a:spAutoFit/>
          </a:bodyPr>
          <a:lstStyle/>
          <a:p>
            <a:pPr algn="ctr"/>
            <a:r>
              <a:rPr lang="sv-SE" sz="1600" b="1" dirty="0" err="1" smtClean="0">
                <a:latin typeface="+mj-lt"/>
                <a:cs typeface="Arial" panose="020B0604020202020204" pitchFamily="34" charset="0"/>
              </a:rPr>
              <a:t>Left</a:t>
            </a:r>
            <a:r>
              <a:rPr lang="sv-SE" sz="1600" b="1" dirty="0" smtClean="0">
                <a:latin typeface="+mj-lt"/>
                <a:cs typeface="Arial" panose="020B0604020202020204" pitchFamily="34" charset="0"/>
              </a:rPr>
              <a:t> </a:t>
            </a:r>
            <a:r>
              <a:rPr lang="sv-SE" sz="1600" b="1" dirty="0" err="1" smtClean="0">
                <a:latin typeface="+mj-lt"/>
                <a:cs typeface="Arial" panose="020B0604020202020204" pitchFamily="34" charset="0"/>
              </a:rPr>
              <a:t>figure</a:t>
            </a:r>
            <a:r>
              <a:rPr lang="sv-SE" sz="1600" b="1" dirty="0" smtClean="0">
                <a:latin typeface="+mj-lt"/>
                <a:cs typeface="Arial" panose="020B0604020202020204" pitchFamily="34" charset="0"/>
              </a:rPr>
              <a:t>: </a:t>
            </a:r>
          </a:p>
          <a:p>
            <a:r>
              <a:rPr lang="sv-SE" sz="1600" dirty="0" smtClean="0">
                <a:latin typeface="+mj-lt"/>
                <a:cs typeface="Arial" panose="020B0604020202020204" pitchFamily="34" charset="0"/>
              </a:rPr>
              <a:t>OML vs </a:t>
            </a:r>
            <a:r>
              <a:rPr lang="sv-SE" sz="1600" dirty="0" err="1" smtClean="0">
                <a:latin typeface="+mj-lt"/>
                <a:cs typeface="Arial" panose="020B0604020202020204" pitchFamily="34" charset="0"/>
              </a:rPr>
              <a:t>magnetized</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electron</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currents</a:t>
            </a:r>
            <a:endParaRPr lang="sv-SE" sz="1600" dirty="0" smtClean="0">
              <a:latin typeface="+mj-lt"/>
              <a:cs typeface="Arial" panose="020B0604020202020204" pitchFamily="34" charset="0"/>
            </a:endParaRPr>
          </a:p>
          <a:p>
            <a:pPr algn="ctr"/>
            <a:r>
              <a:rPr lang="sv-SE" sz="1600" b="1" dirty="0" smtClean="0">
                <a:latin typeface="+mj-lt"/>
                <a:cs typeface="Arial" panose="020B0604020202020204" pitchFamily="34" charset="0"/>
              </a:rPr>
              <a:t>Right </a:t>
            </a:r>
            <a:r>
              <a:rPr lang="sv-SE" sz="1600" b="1" dirty="0" err="1" smtClean="0">
                <a:latin typeface="+mj-lt"/>
                <a:cs typeface="Arial" panose="020B0604020202020204" pitchFamily="34" charset="0"/>
              </a:rPr>
              <a:t>figure</a:t>
            </a:r>
            <a:r>
              <a:rPr lang="sv-SE" sz="1600" b="1" dirty="0" smtClean="0">
                <a:latin typeface="+mj-lt"/>
                <a:cs typeface="Arial" panose="020B0604020202020204" pitchFamily="34" charset="0"/>
              </a:rPr>
              <a:t>:</a:t>
            </a:r>
          </a:p>
          <a:p>
            <a:r>
              <a:rPr lang="sv-SE" sz="1600" dirty="0" err="1" smtClean="0">
                <a:latin typeface="+mj-lt"/>
                <a:cs typeface="Arial" panose="020B0604020202020204" pitchFamily="34" charset="0"/>
              </a:rPr>
              <a:t>Comparison</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of</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lifetime</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predictions</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based</a:t>
            </a:r>
            <a:r>
              <a:rPr lang="sv-SE" sz="1600" dirty="0" smtClean="0">
                <a:latin typeface="+mj-lt"/>
                <a:cs typeface="Arial" panose="020B0604020202020204" pitchFamily="34" charset="0"/>
              </a:rPr>
              <a:t> on OML (</a:t>
            </a:r>
            <a:r>
              <a:rPr lang="sv-SE" sz="1600" dirty="0" err="1" smtClean="0">
                <a:latin typeface="+mj-lt"/>
                <a:cs typeface="Arial" panose="020B0604020202020204" pitchFamily="34" charset="0"/>
              </a:rPr>
              <a:t>dashed</a:t>
            </a:r>
            <a:r>
              <a:rPr lang="sv-SE" sz="1600" dirty="0" smtClean="0">
                <a:latin typeface="+mj-lt"/>
                <a:cs typeface="Arial" panose="020B0604020202020204" pitchFamily="34" charset="0"/>
              </a:rPr>
              <a:t>) and </a:t>
            </a:r>
            <a:r>
              <a:rPr lang="sv-SE" sz="1600" dirty="0" err="1" smtClean="0">
                <a:latin typeface="+mj-lt"/>
                <a:cs typeface="Arial" panose="020B0604020202020204" pitchFamily="34" charset="0"/>
              </a:rPr>
              <a:t>magnetized</a:t>
            </a:r>
            <a:r>
              <a:rPr lang="sv-SE" sz="1600" dirty="0" smtClean="0">
                <a:latin typeface="+mj-lt"/>
                <a:cs typeface="Arial" panose="020B0604020202020204" pitchFamily="34" charset="0"/>
              </a:rPr>
              <a:t> (full) </a:t>
            </a:r>
            <a:r>
              <a:rPr lang="sv-SE" sz="1600" dirty="0" err="1" smtClean="0">
                <a:latin typeface="+mj-lt"/>
                <a:cs typeface="Arial" panose="020B0604020202020204" pitchFamily="34" charset="0"/>
              </a:rPr>
              <a:t>model</a:t>
            </a:r>
            <a:r>
              <a:rPr lang="sv-SE" sz="1600" dirty="0" smtClean="0">
                <a:latin typeface="+mj-lt"/>
                <a:cs typeface="Arial" panose="020B0604020202020204" pitchFamily="34" charset="0"/>
              </a:rPr>
              <a:t> </a:t>
            </a:r>
          </a:p>
          <a:p>
            <a:endParaRPr lang="sv-SE" sz="1600" dirty="0" smtClean="0">
              <a:latin typeface="+mj-lt"/>
              <a:cs typeface="Arial" panose="020B0604020202020204" pitchFamily="34" charset="0"/>
            </a:endParaRPr>
          </a:p>
          <a:p>
            <a:r>
              <a:rPr lang="sv-SE" sz="1600" dirty="0" smtClean="0">
                <a:solidFill>
                  <a:srgbClr val="00B050"/>
                </a:solidFill>
                <a:latin typeface="+mj-lt"/>
                <a:cs typeface="Arial" panose="020B0604020202020204" pitchFamily="34" charset="0"/>
              </a:rPr>
              <a:t>L. </a:t>
            </a:r>
            <a:r>
              <a:rPr lang="sv-SE" sz="1600" dirty="0" err="1" smtClean="0">
                <a:solidFill>
                  <a:srgbClr val="00B050"/>
                </a:solidFill>
                <a:latin typeface="+mj-lt"/>
                <a:cs typeface="Arial" panose="020B0604020202020204" pitchFamily="34" charset="0"/>
              </a:rPr>
              <a:t>Vignitchouk</a:t>
            </a:r>
            <a:r>
              <a:rPr lang="sv-SE" sz="1600" dirty="0" smtClean="0">
                <a:solidFill>
                  <a:srgbClr val="00B050"/>
                </a:solidFill>
                <a:latin typeface="+mj-lt"/>
                <a:cs typeface="Arial" panose="020B0604020202020204" pitchFamily="34" charset="0"/>
              </a:rPr>
              <a:t>, S. Ratynskaia, P. </a:t>
            </a:r>
            <a:r>
              <a:rPr lang="sv-SE" sz="1600" dirty="0" err="1" smtClean="0">
                <a:solidFill>
                  <a:srgbClr val="00B050"/>
                </a:solidFill>
                <a:latin typeface="+mj-lt"/>
                <a:cs typeface="Arial" panose="020B0604020202020204" pitchFamily="34" charset="0"/>
              </a:rPr>
              <a:t>Tolias</a:t>
            </a:r>
            <a:r>
              <a:rPr lang="sv-SE" sz="1600" dirty="0" smtClean="0">
                <a:solidFill>
                  <a:srgbClr val="00B050"/>
                </a:solidFill>
                <a:latin typeface="+mj-lt"/>
                <a:cs typeface="Arial" panose="020B0604020202020204" pitchFamily="34" charset="0"/>
              </a:rPr>
              <a:t>, </a:t>
            </a:r>
            <a:r>
              <a:rPr lang="sv-SE" sz="1400" i="1" dirty="0" smtClean="0">
                <a:solidFill>
                  <a:srgbClr val="00B050"/>
                </a:solidFill>
                <a:latin typeface="+mj-lt"/>
                <a:cs typeface="Arial" panose="020B0604020202020204" pitchFamily="34" charset="0"/>
              </a:rPr>
              <a:t>PPCF </a:t>
            </a:r>
            <a:r>
              <a:rPr lang="sv-SE" sz="1400" b="1" dirty="0" smtClean="0">
                <a:solidFill>
                  <a:srgbClr val="00B050"/>
                </a:solidFill>
                <a:latin typeface="+mj-lt"/>
                <a:cs typeface="Arial" panose="020B0604020202020204" pitchFamily="34" charset="0"/>
              </a:rPr>
              <a:t>59</a:t>
            </a:r>
            <a:r>
              <a:rPr lang="sv-SE" sz="1400" dirty="0" smtClean="0">
                <a:solidFill>
                  <a:srgbClr val="00B050"/>
                </a:solidFill>
                <a:latin typeface="+mj-lt"/>
                <a:cs typeface="Arial" panose="020B0604020202020204" pitchFamily="34" charset="0"/>
              </a:rPr>
              <a:t> (2017)</a:t>
            </a:r>
            <a:endParaRPr lang="en-US" sz="1400" dirty="0">
              <a:solidFill>
                <a:srgbClr val="00B050"/>
              </a:solidFill>
              <a:latin typeface="+mj-lt"/>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12436" y="5099283"/>
            <a:ext cx="6946651" cy="1556050"/>
          </a:xfrm>
          <a:prstGeom prst="rect">
            <a:avLst/>
          </a:prstGeom>
        </p:spPr>
      </p:pic>
      <p:pic>
        <p:nvPicPr>
          <p:cNvPr id="9" name="Picture 8"/>
          <p:cNvPicPr>
            <a:picLocks noChangeAspect="1"/>
          </p:cNvPicPr>
          <p:nvPr/>
        </p:nvPicPr>
        <p:blipFill>
          <a:blip r:embed="rId5"/>
          <a:stretch>
            <a:fillRect/>
          </a:stretch>
        </p:blipFill>
        <p:spPr>
          <a:xfrm>
            <a:off x="8001560" y="4318371"/>
            <a:ext cx="4322251" cy="2449825"/>
          </a:xfrm>
          <a:prstGeom prst="rect">
            <a:avLst/>
          </a:prstGeom>
        </p:spPr>
      </p:pic>
      <p:sp>
        <p:nvSpPr>
          <p:cNvPr id="11" name="TextBox 10"/>
          <p:cNvSpPr txBox="1"/>
          <p:nvPr/>
        </p:nvSpPr>
        <p:spPr>
          <a:xfrm>
            <a:off x="425667" y="4091949"/>
            <a:ext cx="11595021" cy="1077218"/>
          </a:xfrm>
          <a:prstGeom prst="rect">
            <a:avLst/>
          </a:prstGeom>
          <a:noFill/>
        </p:spPr>
        <p:txBody>
          <a:bodyPr wrap="square" rtlCol="0">
            <a:spAutoFit/>
          </a:bodyPr>
          <a:lstStyle/>
          <a:p>
            <a:r>
              <a:rPr lang="sv-SE" sz="1600" b="1" dirty="0" smtClean="0">
                <a:latin typeface="+mj-lt"/>
                <a:cs typeface="Arial" panose="020B0604020202020204" pitchFamily="34" charset="0"/>
              </a:rPr>
              <a:t>Main </a:t>
            </a:r>
            <a:r>
              <a:rPr lang="sv-SE" sz="1600" b="1" dirty="0" err="1" smtClean="0">
                <a:latin typeface="+mj-lt"/>
                <a:cs typeface="Arial" panose="020B0604020202020204" pitchFamily="34" charset="0"/>
              </a:rPr>
              <a:t>models</a:t>
            </a:r>
            <a:r>
              <a:rPr lang="sv-SE" sz="1600" dirty="0" smtClean="0">
                <a:latin typeface="+mj-lt"/>
                <a:cs typeface="Arial" panose="020B0604020202020204" pitchFamily="34" charset="0"/>
              </a:rPr>
              <a:t>: </a:t>
            </a:r>
            <a:r>
              <a:rPr lang="sv-SE" sz="1600" dirty="0" smtClean="0">
                <a:solidFill>
                  <a:srgbClr val="00B050"/>
                </a:solidFill>
                <a:latin typeface="+mj-lt"/>
                <a:cs typeface="Arial" panose="020B0604020202020204" pitchFamily="34" charset="0"/>
              </a:rPr>
              <a:t>Bohm 1949 and Cohen 1968 </a:t>
            </a:r>
            <a:r>
              <a:rPr lang="sv-SE" sz="1600" dirty="0">
                <a:solidFill>
                  <a:srgbClr val="00B050"/>
                </a:solidFill>
                <a:latin typeface="+mj-lt"/>
                <a:cs typeface="Arial" panose="020B0604020202020204" pitchFamily="34" charset="0"/>
              </a:rPr>
              <a:t>(fluid),</a:t>
            </a:r>
            <a:r>
              <a:rPr lang="sv-SE" sz="1600" dirty="0" smtClean="0">
                <a:solidFill>
                  <a:srgbClr val="00B050"/>
                </a:solidFill>
                <a:latin typeface="+mj-lt"/>
                <a:cs typeface="Arial" panose="020B0604020202020204" pitchFamily="34" charset="0"/>
              </a:rPr>
              <a:t> </a:t>
            </a:r>
            <a:r>
              <a:rPr lang="sv-SE" sz="1600" dirty="0" err="1" smtClean="0">
                <a:solidFill>
                  <a:srgbClr val="00B050"/>
                </a:solidFill>
                <a:latin typeface="+mj-lt"/>
                <a:cs typeface="Arial" panose="020B0604020202020204" pitchFamily="34" charset="0"/>
              </a:rPr>
              <a:t>Sanmartin</a:t>
            </a:r>
            <a:r>
              <a:rPr lang="sv-SE" sz="1600" dirty="0" smtClean="0">
                <a:solidFill>
                  <a:srgbClr val="00B050"/>
                </a:solidFill>
                <a:latin typeface="+mj-lt"/>
                <a:cs typeface="Arial" panose="020B0604020202020204" pitchFamily="34" charset="0"/>
              </a:rPr>
              <a:t> 1970 (</a:t>
            </a:r>
            <a:r>
              <a:rPr lang="sv-SE" sz="1600" dirty="0" err="1" smtClean="0">
                <a:solidFill>
                  <a:srgbClr val="00B050"/>
                </a:solidFill>
                <a:latin typeface="+mj-lt"/>
                <a:cs typeface="Arial" panose="020B0604020202020204" pitchFamily="34" charset="0"/>
              </a:rPr>
              <a:t>kinetic</a:t>
            </a:r>
            <a:r>
              <a:rPr lang="sv-SE" sz="1600" dirty="0" smtClean="0">
                <a:solidFill>
                  <a:srgbClr val="00B050"/>
                </a:solidFill>
                <a:latin typeface="+mj-lt"/>
                <a:cs typeface="Arial" panose="020B0604020202020204" pitchFamily="34" charset="0"/>
              </a:rPr>
              <a:t>) and </a:t>
            </a:r>
            <a:r>
              <a:rPr lang="sv-SE" sz="1600" dirty="0" err="1" smtClean="0">
                <a:solidFill>
                  <a:srgbClr val="00B050"/>
                </a:solidFill>
                <a:latin typeface="+mj-lt"/>
                <a:cs typeface="Arial" panose="020B0604020202020204" pitchFamily="34" charset="0"/>
              </a:rPr>
              <a:t>Stangeby</a:t>
            </a:r>
            <a:r>
              <a:rPr lang="sv-SE" sz="1600" dirty="0" smtClean="0">
                <a:solidFill>
                  <a:srgbClr val="00B050"/>
                </a:solidFill>
                <a:latin typeface="+mj-lt"/>
                <a:cs typeface="Arial" panose="020B0604020202020204" pitchFamily="34" charset="0"/>
              </a:rPr>
              <a:t> (1982) &amp; </a:t>
            </a:r>
            <a:r>
              <a:rPr lang="en-US" sz="1600" dirty="0" err="1" smtClean="0">
                <a:solidFill>
                  <a:srgbClr val="00B050"/>
                </a:solidFill>
                <a:latin typeface="+mj-lt"/>
              </a:rPr>
              <a:t>Rozhanskii</a:t>
            </a:r>
            <a:r>
              <a:rPr lang="en-US" sz="1600" dirty="0" smtClean="0">
                <a:solidFill>
                  <a:srgbClr val="00B050"/>
                </a:solidFill>
                <a:latin typeface="+mj-lt"/>
              </a:rPr>
              <a:t> 1998 </a:t>
            </a:r>
            <a:r>
              <a:rPr lang="sv-SE" sz="1600" dirty="0" smtClean="0">
                <a:solidFill>
                  <a:srgbClr val="00B050"/>
                </a:solidFill>
                <a:latin typeface="+mj-lt"/>
                <a:cs typeface="Arial" panose="020B0604020202020204" pitchFamily="34" charset="0"/>
              </a:rPr>
              <a:t>(fluid)</a:t>
            </a:r>
          </a:p>
          <a:p>
            <a:pPr marL="285750" indent="-285750">
              <a:buFont typeface="Wingdings" panose="05000000000000000000" pitchFamily="2" charset="2"/>
              <a:buChar char="§"/>
            </a:pPr>
            <a:r>
              <a:rPr lang="sv-SE" sz="1600" dirty="0" err="1" smtClean="0">
                <a:latin typeface="+mj-lt"/>
                <a:cs typeface="Arial" panose="020B0604020202020204" pitchFamily="34" charset="0"/>
              </a:rPr>
              <a:t>Vastly</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streched</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collection</a:t>
            </a:r>
            <a:r>
              <a:rPr lang="sv-SE" sz="1600" dirty="0" smtClean="0">
                <a:latin typeface="+mj-lt"/>
                <a:cs typeface="Arial" panose="020B0604020202020204" pitchFamily="34" charset="0"/>
              </a:rPr>
              <a:t> area </a:t>
            </a:r>
            <a:r>
              <a:rPr lang="sv-SE" sz="1600" dirty="0" smtClean="0">
                <a:latin typeface="+mj-lt"/>
                <a:cs typeface="Arial" panose="020B0604020202020204" pitchFamily="34" charset="0"/>
                <a:sym typeface="Wingdings" panose="05000000000000000000" pitchFamily="2" charset="2"/>
              </a:rPr>
              <a:t> </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diffusive</a:t>
            </a:r>
            <a:r>
              <a:rPr lang="sv-SE" sz="1600" dirty="0" smtClean="0">
                <a:latin typeface="+mj-lt"/>
                <a:cs typeface="Arial" panose="020B0604020202020204" pitchFamily="34" charset="0"/>
              </a:rPr>
              <a:t> transport </a:t>
            </a:r>
          </a:p>
          <a:p>
            <a:pPr marL="285750" indent="-285750">
              <a:buFont typeface="Wingdings" panose="05000000000000000000" pitchFamily="2" charset="2"/>
              <a:buChar char="§"/>
            </a:pPr>
            <a:r>
              <a:rPr lang="sv-SE" sz="1600" dirty="0" err="1" smtClean="0">
                <a:latin typeface="+mj-lt"/>
                <a:cs typeface="Arial" panose="020B0604020202020204" pitchFamily="34" charset="0"/>
              </a:rPr>
              <a:t>Supression</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of</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electron</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current</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due</a:t>
            </a:r>
            <a:r>
              <a:rPr lang="sv-SE" sz="1600" dirty="0" smtClean="0">
                <a:latin typeface="+mj-lt"/>
                <a:cs typeface="Arial" panose="020B0604020202020204" pitchFamily="34" charset="0"/>
              </a:rPr>
              <a:t> to </a:t>
            </a:r>
            <a:r>
              <a:rPr lang="sv-SE" sz="1600" dirty="0" err="1" smtClean="0">
                <a:latin typeface="+mj-lt"/>
                <a:cs typeface="Arial" panose="020B0604020202020204" pitchFamily="34" charset="0"/>
              </a:rPr>
              <a:t>inhibited</a:t>
            </a:r>
            <a:r>
              <a:rPr lang="sv-SE" sz="1600" dirty="0" smtClean="0">
                <a:latin typeface="+mj-lt"/>
                <a:cs typeface="Arial" panose="020B0604020202020204" pitchFamily="34" charset="0"/>
              </a:rPr>
              <a:t> </a:t>
            </a:r>
            <a:r>
              <a:rPr lang="sv-SE" sz="1600" dirty="0" err="1" smtClean="0">
                <a:latin typeface="+mj-lt"/>
                <a:cs typeface="Arial" panose="020B0604020202020204" pitchFamily="34" charset="0"/>
              </a:rPr>
              <a:t>electron</a:t>
            </a:r>
            <a:r>
              <a:rPr lang="sv-SE" sz="1600" dirty="0" smtClean="0">
                <a:latin typeface="+mj-lt"/>
                <a:cs typeface="Arial" panose="020B0604020202020204" pitchFamily="34" charset="0"/>
              </a:rPr>
              <a:t> transport </a:t>
            </a:r>
            <a:r>
              <a:rPr lang="sv-SE" sz="1600" dirty="0" err="1" smtClean="0">
                <a:latin typeface="+mj-lt"/>
                <a:cs typeface="Arial" panose="020B0604020202020204" pitchFamily="34" charset="0"/>
              </a:rPr>
              <a:t>across</a:t>
            </a:r>
            <a:r>
              <a:rPr lang="sv-SE" sz="1600" dirty="0" smtClean="0">
                <a:latin typeface="+mj-lt"/>
                <a:cs typeface="Arial" panose="020B0604020202020204" pitchFamily="34" charset="0"/>
              </a:rPr>
              <a:t> B-</a:t>
            </a:r>
            <a:r>
              <a:rPr lang="sv-SE" sz="1600" dirty="0" err="1" smtClean="0">
                <a:latin typeface="+mj-lt"/>
                <a:cs typeface="Arial" panose="020B0604020202020204" pitchFamily="34" charset="0"/>
              </a:rPr>
              <a:t>field</a:t>
            </a:r>
            <a:endParaRPr lang="sv-SE" sz="1600" dirty="0" smtClean="0">
              <a:latin typeface="+mj-lt"/>
              <a:cs typeface="Arial" panose="020B0604020202020204" pitchFamily="34" charset="0"/>
            </a:endParaRPr>
          </a:p>
          <a:p>
            <a:pPr marL="285750" indent="-285750">
              <a:buFont typeface="Wingdings" panose="05000000000000000000" pitchFamily="2" charset="2"/>
              <a:buChar char="§"/>
            </a:pPr>
            <a:r>
              <a:rPr lang="sv-SE" sz="1600" dirty="0" smtClean="0">
                <a:latin typeface="+mj-lt"/>
                <a:cs typeface="Arial" panose="020B0604020202020204" pitchFamily="34" charset="0"/>
              </a:rPr>
              <a:t>Non-</a:t>
            </a:r>
            <a:r>
              <a:rPr lang="sv-SE" sz="1600" dirty="0" err="1" smtClean="0">
                <a:latin typeface="+mj-lt"/>
                <a:cs typeface="Arial" panose="020B0604020202020204" pitchFamily="34" charset="0"/>
              </a:rPr>
              <a:t>monotonic</a:t>
            </a:r>
            <a:r>
              <a:rPr lang="sv-SE" sz="1600" dirty="0" smtClean="0">
                <a:latin typeface="+mj-lt"/>
                <a:cs typeface="Arial" panose="020B0604020202020204" pitchFamily="34" charset="0"/>
              </a:rPr>
              <a:t> potential </a:t>
            </a:r>
          </a:p>
        </p:txBody>
      </p:sp>
      <p:sp>
        <p:nvSpPr>
          <p:cNvPr id="10" name="TextBox 9"/>
          <p:cNvSpPr txBox="1"/>
          <p:nvPr/>
        </p:nvSpPr>
        <p:spPr>
          <a:xfrm>
            <a:off x="9564490" y="4609543"/>
            <a:ext cx="1805302" cy="307777"/>
          </a:xfrm>
          <a:prstGeom prst="rect">
            <a:avLst/>
          </a:prstGeom>
          <a:noFill/>
        </p:spPr>
        <p:txBody>
          <a:bodyPr wrap="none" rtlCol="0">
            <a:spAutoFit/>
          </a:bodyPr>
          <a:lstStyle/>
          <a:p>
            <a:r>
              <a:rPr lang="sv-SE" sz="1400" dirty="0" smtClean="0"/>
              <a:t>Potential ’</a:t>
            </a:r>
            <a:r>
              <a:rPr lang="sv-SE" sz="1400" dirty="0" err="1" smtClean="0"/>
              <a:t>overshoot</a:t>
            </a:r>
            <a:r>
              <a:rPr lang="sv-SE" sz="1400" dirty="0" smtClean="0"/>
              <a:t>’</a:t>
            </a:r>
            <a:endParaRPr lang="sv-SE" sz="1400" dirty="0"/>
          </a:p>
        </p:txBody>
      </p:sp>
      <p:cxnSp>
        <p:nvCxnSpPr>
          <p:cNvPr id="13" name="Straight Arrow Connector 12"/>
          <p:cNvCxnSpPr/>
          <p:nvPr/>
        </p:nvCxnSpPr>
        <p:spPr>
          <a:xfrm flipH="1">
            <a:off x="9370931" y="4945769"/>
            <a:ext cx="1575171"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7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err="1" smtClean="0">
                <a:solidFill>
                  <a:srgbClr val="002060"/>
                </a:solidFill>
              </a:rPr>
              <a:t>First</a:t>
            </a:r>
            <a:r>
              <a:rPr lang="sv-SE" sz="3200" dirty="0" smtClean="0">
                <a:solidFill>
                  <a:srgbClr val="002060"/>
                </a:solidFill>
              </a:rPr>
              <a:t> CPIC </a:t>
            </a:r>
            <a:r>
              <a:rPr lang="sv-SE" sz="3200" dirty="0" err="1" smtClean="0">
                <a:solidFill>
                  <a:srgbClr val="002060"/>
                </a:solidFill>
              </a:rPr>
              <a:t>results</a:t>
            </a:r>
            <a:r>
              <a:rPr lang="sv-SE" sz="3200" dirty="0" smtClean="0">
                <a:solidFill>
                  <a:srgbClr val="002060"/>
                </a:solidFill>
              </a:rPr>
              <a:t> (</a:t>
            </a:r>
            <a:r>
              <a:rPr lang="sv-SE" sz="3200" dirty="0" err="1" smtClean="0">
                <a:solidFill>
                  <a:srgbClr val="002060"/>
                </a:solidFill>
              </a:rPr>
              <a:t>run</a:t>
            </a:r>
            <a:r>
              <a:rPr lang="sv-SE" sz="3200" dirty="0" smtClean="0">
                <a:solidFill>
                  <a:srgbClr val="002060"/>
                </a:solidFill>
              </a:rPr>
              <a:t> on LANL </a:t>
            </a:r>
            <a:r>
              <a:rPr lang="sv-SE" sz="3200" dirty="0" err="1" smtClean="0">
                <a:solidFill>
                  <a:srgbClr val="002060"/>
                </a:solidFill>
              </a:rPr>
              <a:t>facilities</a:t>
            </a:r>
            <a:r>
              <a:rPr lang="sv-SE" sz="3200" dirty="0" smtClean="0">
                <a:solidFill>
                  <a:srgbClr val="002060"/>
                </a:solidFill>
              </a:rPr>
              <a:t>)</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27</a:t>
            </a:fld>
            <a:endParaRPr lang="sv-SE"/>
          </a:p>
        </p:txBody>
      </p:sp>
      <p:sp>
        <p:nvSpPr>
          <p:cNvPr id="3" name="Rectangle 2"/>
          <p:cNvSpPr/>
          <p:nvPr/>
        </p:nvSpPr>
        <p:spPr>
          <a:xfrm>
            <a:off x="4822469" y="5345479"/>
            <a:ext cx="6853158" cy="1200329"/>
          </a:xfrm>
          <a:prstGeom prst="rect">
            <a:avLst/>
          </a:prstGeom>
        </p:spPr>
        <p:txBody>
          <a:bodyPr wrap="none">
            <a:spAutoFit/>
          </a:bodyPr>
          <a:lstStyle/>
          <a:p>
            <a:r>
              <a:rPr lang="sv-SE" dirty="0" smtClean="0">
                <a:solidFill>
                  <a:srgbClr val="00B050"/>
                </a:solidFill>
                <a:latin typeface="+mj-lt"/>
              </a:rPr>
              <a:t>All </a:t>
            </a:r>
            <a:r>
              <a:rPr lang="sv-SE" dirty="0" err="1" smtClean="0">
                <a:solidFill>
                  <a:srgbClr val="00B050"/>
                </a:solidFill>
                <a:latin typeface="+mj-lt"/>
              </a:rPr>
              <a:t>main</a:t>
            </a:r>
            <a:r>
              <a:rPr lang="sv-SE" dirty="0" smtClean="0">
                <a:solidFill>
                  <a:srgbClr val="00B050"/>
                </a:solidFill>
                <a:latin typeface="+mj-lt"/>
              </a:rPr>
              <a:t> </a:t>
            </a:r>
            <a:r>
              <a:rPr lang="sv-SE" dirty="0" err="1" smtClean="0">
                <a:solidFill>
                  <a:srgbClr val="00B050"/>
                </a:solidFill>
                <a:latin typeface="+mj-lt"/>
              </a:rPr>
              <a:t>predictions</a:t>
            </a:r>
            <a:r>
              <a:rPr lang="sv-SE" dirty="0" smtClean="0">
                <a:solidFill>
                  <a:srgbClr val="00B050"/>
                </a:solidFill>
                <a:latin typeface="+mj-lt"/>
              </a:rPr>
              <a:t> </a:t>
            </a:r>
            <a:r>
              <a:rPr lang="sv-SE" dirty="0" err="1" smtClean="0">
                <a:solidFill>
                  <a:srgbClr val="00B050"/>
                </a:solidFill>
                <a:latin typeface="+mj-lt"/>
              </a:rPr>
              <a:t>of</a:t>
            </a:r>
            <a:r>
              <a:rPr lang="sv-SE" dirty="0" smtClean="0">
                <a:solidFill>
                  <a:srgbClr val="00B050"/>
                </a:solidFill>
                <a:latin typeface="+mj-lt"/>
              </a:rPr>
              <a:t> </a:t>
            </a:r>
            <a:r>
              <a:rPr lang="sv-SE" dirty="0" err="1" smtClean="0">
                <a:solidFill>
                  <a:srgbClr val="00B050"/>
                </a:solidFill>
                <a:latin typeface="+mj-lt"/>
              </a:rPr>
              <a:t>analytical</a:t>
            </a:r>
            <a:r>
              <a:rPr lang="sv-SE" dirty="0" smtClean="0">
                <a:solidFill>
                  <a:srgbClr val="00B050"/>
                </a:solidFill>
                <a:latin typeface="+mj-lt"/>
              </a:rPr>
              <a:t> </a:t>
            </a:r>
            <a:r>
              <a:rPr lang="sv-SE" dirty="0" err="1" smtClean="0">
                <a:solidFill>
                  <a:srgbClr val="00B050"/>
                </a:solidFill>
                <a:latin typeface="+mj-lt"/>
              </a:rPr>
              <a:t>models</a:t>
            </a:r>
            <a:r>
              <a:rPr lang="sv-SE" dirty="0" smtClean="0">
                <a:solidFill>
                  <a:srgbClr val="00B050"/>
                </a:solidFill>
                <a:latin typeface="+mj-lt"/>
              </a:rPr>
              <a:t> </a:t>
            </a:r>
            <a:r>
              <a:rPr lang="sv-SE" dirty="0" err="1" smtClean="0">
                <a:solidFill>
                  <a:srgbClr val="00B050"/>
                </a:solidFill>
                <a:latin typeface="+mj-lt"/>
              </a:rPr>
              <a:t>confirmed</a:t>
            </a:r>
            <a:endParaRPr lang="sv-SE" dirty="0" smtClean="0">
              <a:solidFill>
                <a:srgbClr val="00B050"/>
              </a:solidFill>
              <a:latin typeface="+mj-lt"/>
            </a:endParaRPr>
          </a:p>
          <a:p>
            <a:endParaRPr lang="sv-SE" dirty="0" smtClean="0">
              <a:latin typeface="+mj-lt"/>
            </a:endParaRPr>
          </a:p>
          <a:p>
            <a:r>
              <a:rPr lang="sv-SE" dirty="0" err="1" smtClean="0">
                <a:latin typeface="+mj-lt"/>
              </a:rPr>
              <a:t>Depletion</a:t>
            </a:r>
            <a:r>
              <a:rPr lang="sv-SE" dirty="0" smtClean="0">
                <a:latin typeface="+mj-lt"/>
              </a:rPr>
              <a:t> </a:t>
            </a:r>
            <a:r>
              <a:rPr lang="sv-SE" dirty="0" err="1" smtClean="0">
                <a:latin typeface="+mj-lt"/>
              </a:rPr>
              <a:t>reaches</a:t>
            </a:r>
            <a:r>
              <a:rPr lang="sv-SE" dirty="0" smtClean="0">
                <a:latin typeface="+mj-lt"/>
              </a:rPr>
              <a:t> the </a:t>
            </a:r>
            <a:r>
              <a:rPr lang="sv-SE" dirty="0" err="1" smtClean="0">
                <a:latin typeface="+mj-lt"/>
              </a:rPr>
              <a:t>domain</a:t>
            </a:r>
            <a:r>
              <a:rPr lang="sv-SE" dirty="0" smtClean="0">
                <a:latin typeface="+mj-lt"/>
              </a:rPr>
              <a:t> </a:t>
            </a:r>
            <a:r>
              <a:rPr lang="sv-SE" dirty="0" err="1" smtClean="0">
                <a:latin typeface="+mj-lt"/>
              </a:rPr>
              <a:t>edge</a:t>
            </a:r>
            <a:r>
              <a:rPr lang="sv-SE" dirty="0" smtClean="0">
                <a:latin typeface="+mj-lt"/>
              </a:rPr>
              <a:t> – still </a:t>
            </a:r>
            <a:r>
              <a:rPr lang="sv-SE" dirty="0" err="1" smtClean="0">
                <a:latin typeface="+mj-lt"/>
              </a:rPr>
              <a:t>larger</a:t>
            </a:r>
            <a:r>
              <a:rPr lang="sv-SE" dirty="0" smtClean="0">
                <a:latin typeface="+mj-lt"/>
              </a:rPr>
              <a:t> </a:t>
            </a:r>
            <a:r>
              <a:rPr lang="sv-SE" dirty="0" err="1" smtClean="0">
                <a:latin typeface="+mj-lt"/>
              </a:rPr>
              <a:t>domain</a:t>
            </a:r>
            <a:r>
              <a:rPr lang="sv-SE" dirty="0" smtClean="0">
                <a:latin typeface="+mj-lt"/>
              </a:rPr>
              <a:t> </a:t>
            </a:r>
            <a:r>
              <a:rPr lang="sv-SE" dirty="0" err="1" smtClean="0">
                <a:latin typeface="+mj-lt"/>
              </a:rPr>
              <a:t>needed</a:t>
            </a:r>
            <a:r>
              <a:rPr lang="sv-SE" dirty="0" smtClean="0">
                <a:latin typeface="+mj-lt"/>
              </a:rPr>
              <a:t>, </a:t>
            </a:r>
          </a:p>
          <a:p>
            <a:r>
              <a:rPr lang="sv-SE" dirty="0" err="1" smtClean="0">
                <a:latin typeface="+mj-lt"/>
              </a:rPr>
              <a:t>expecting</a:t>
            </a:r>
            <a:r>
              <a:rPr lang="sv-SE" dirty="0" smtClean="0">
                <a:latin typeface="+mj-lt"/>
              </a:rPr>
              <a:t> </a:t>
            </a:r>
            <a:r>
              <a:rPr lang="sv-SE" dirty="0" err="1" smtClean="0">
                <a:latin typeface="+mj-lt"/>
              </a:rPr>
              <a:t>even</a:t>
            </a:r>
            <a:r>
              <a:rPr lang="sv-SE" dirty="0" smtClean="0">
                <a:latin typeface="+mj-lt"/>
              </a:rPr>
              <a:t> </a:t>
            </a:r>
            <a:r>
              <a:rPr lang="sv-SE" dirty="0" err="1" smtClean="0">
                <a:latin typeface="+mj-lt"/>
              </a:rPr>
              <a:t>better</a:t>
            </a:r>
            <a:r>
              <a:rPr lang="sv-SE" dirty="0" smtClean="0">
                <a:latin typeface="+mj-lt"/>
              </a:rPr>
              <a:t> fit from new </a:t>
            </a:r>
            <a:r>
              <a:rPr lang="sv-SE" dirty="0" err="1" smtClean="0">
                <a:latin typeface="+mj-lt"/>
              </a:rPr>
              <a:t>runs</a:t>
            </a:r>
            <a:r>
              <a:rPr lang="sv-SE" dirty="0" smtClean="0">
                <a:latin typeface="+mj-lt"/>
              </a:rPr>
              <a:t> (in progress)</a:t>
            </a:r>
            <a:endParaRPr lang="sv-SE" dirty="0"/>
          </a:p>
        </p:txBody>
      </p:sp>
      <p:pic>
        <p:nvPicPr>
          <p:cNvPr id="6" name="Picture 5">
            <a:extLst>
              <a:ext uri="{FF2B5EF4-FFF2-40B4-BE49-F238E27FC236}">
                <a16:creationId xmlns:a16="http://schemas.microsoft.com/office/drawing/2014/main" id="{7B0A7651-93BE-2C62-20A3-C3F7051B61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6957" y="1450931"/>
            <a:ext cx="4278880" cy="2433256"/>
          </a:xfrm>
          <a:prstGeom prst="rect">
            <a:avLst/>
          </a:prstGeom>
        </p:spPr>
      </p:pic>
      <p:pic>
        <p:nvPicPr>
          <p:cNvPr id="7" name="Picture 6"/>
          <p:cNvPicPr>
            <a:picLocks noChangeAspect="1"/>
          </p:cNvPicPr>
          <p:nvPr/>
        </p:nvPicPr>
        <p:blipFill>
          <a:blip r:embed="rId3"/>
          <a:stretch>
            <a:fillRect/>
          </a:stretch>
        </p:blipFill>
        <p:spPr>
          <a:xfrm>
            <a:off x="5101633" y="1980501"/>
            <a:ext cx="6905707" cy="315322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708324" y="1445582"/>
                <a:ext cx="6345737" cy="646331"/>
              </a:xfrm>
              <a:prstGeom prst="rect">
                <a:avLst/>
              </a:prstGeom>
            </p:spPr>
            <p:txBody>
              <a:bodyPr wrap="square">
                <a:spAutoFit/>
              </a:bodyPr>
              <a:lstStyle/>
              <a:p>
                <a:pPr algn="ctr"/>
                <a:r>
                  <a:rPr lang="en-US" dirty="0" smtClean="0">
                    <a:latin typeface="+mj-lt"/>
                  </a:rPr>
                  <a:t>2D profiles at </a:t>
                </a:r>
                <a14:m>
                  <m:oMath xmlns:m="http://schemas.openxmlformats.org/officeDocument/2006/math">
                    <m:sSub>
                      <m:sSubPr>
                        <m:ctrlPr>
                          <a:rPr lang="it-IT" i="1">
                            <a:latin typeface="Cambria Math" panose="02040503050406030204" pitchFamily="18" charset="0"/>
                          </a:rPr>
                        </m:ctrlPr>
                      </m:sSubPr>
                      <m:e>
                        <m:r>
                          <a:rPr lang="sv-SE" i="1">
                            <a:latin typeface="Cambria Math" panose="02040503050406030204" pitchFamily="18" charset="0"/>
                          </a:rPr>
                          <m:t>𝑒</m:t>
                        </m:r>
                        <m:r>
                          <a:rPr lang="sv-SE" i="1">
                            <a:latin typeface="Cambria Math" panose="02040503050406030204" pitchFamily="18" charset="0"/>
                          </a:rPr>
                          <m:t> </m:t>
                        </m:r>
                        <m:r>
                          <a:rPr lang="it-IT" i="1">
                            <a:latin typeface="Cambria Math" panose="02040503050406030204" pitchFamily="18" charset="0"/>
                          </a:rPr>
                          <m:t>𝜙</m:t>
                        </m:r>
                      </m:e>
                      <m:sub>
                        <m:r>
                          <m:rPr>
                            <m:sty m:val="p"/>
                          </m:rPr>
                          <a:rPr lang="it-IT">
                            <a:latin typeface="Cambria Math" panose="02040503050406030204" pitchFamily="18" charset="0"/>
                          </a:rPr>
                          <m:t>d</m:t>
                        </m:r>
                      </m:sub>
                    </m:sSub>
                  </m:oMath>
                </a14:m>
                <a:r>
                  <a:rPr lang="en-US" dirty="0">
                    <a:latin typeface="+mj-lt"/>
                  </a:rPr>
                  <a:t>/ </a:t>
                </a:r>
                <a14:m>
                  <m:oMath xmlns:m="http://schemas.openxmlformats.org/officeDocument/2006/math">
                    <m:sSub>
                      <m:sSubPr>
                        <m:ctrlPr>
                          <a:rPr lang="it-IT" i="1">
                            <a:latin typeface="Cambria Math" panose="02040503050406030204" pitchFamily="18" charset="0"/>
                          </a:rPr>
                        </m:ctrlPr>
                      </m:sSubPr>
                      <m:e>
                        <m:r>
                          <a:rPr lang="sv-SE" i="1">
                            <a:latin typeface="Cambria Math" panose="02040503050406030204" pitchFamily="18" charset="0"/>
                          </a:rPr>
                          <m:t>𝑇</m:t>
                        </m:r>
                      </m:e>
                      <m:sub>
                        <m:r>
                          <m:rPr>
                            <m:sty m:val="p"/>
                          </m:rPr>
                          <a:rPr lang="sv-SE">
                            <a:latin typeface="Cambria Math" panose="02040503050406030204" pitchFamily="18" charset="0"/>
                          </a:rPr>
                          <m:t>e</m:t>
                        </m:r>
                      </m:sub>
                    </m:sSub>
                  </m:oMath>
                </a14:m>
                <a:r>
                  <a:rPr lang="en-US" dirty="0">
                    <a:latin typeface="+mj-lt"/>
                  </a:rPr>
                  <a:t> = −0.5</a:t>
                </a:r>
                <a:endParaRPr lang="sv-SE" dirty="0">
                  <a:latin typeface="+mj-lt"/>
                </a:endParaRPr>
              </a:p>
              <a:p>
                <a:r>
                  <a:rPr lang="en-US" dirty="0" smtClean="0">
                    <a:solidFill>
                      <a:srgbClr val="002060"/>
                    </a:solidFill>
                    <a:latin typeface="+mj-lt"/>
                  </a:rPr>
                  <a:t>Potential profile</a:t>
                </a:r>
                <a:r>
                  <a:rPr lang="en-US" dirty="0">
                    <a:solidFill>
                      <a:srgbClr val="002060"/>
                    </a:solidFill>
                    <a:latin typeface="+mj-lt"/>
                  </a:rPr>
                  <a:t> </a:t>
                </a:r>
                <a:r>
                  <a:rPr lang="en-US" dirty="0" smtClean="0">
                    <a:solidFill>
                      <a:srgbClr val="002060"/>
                    </a:solidFill>
                    <a:latin typeface="+mj-lt"/>
                  </a:rPr>
                  <a:t>                          Electron density profile </a:t>
                </a:r>
                <a:endParaRPr lang="en-US" dirty="0">
                  <a:solidFill>
                    <a:srgbClr val="00206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708324" y="1445582"/>
                <a:ext cx="6345737" cy="646331"/>
              </a:xfrm>
              <a:prstGeom prst="rect">
                <a:avLst/>
              </a:prstGeom>
              <a:blipFill>
                <a:blip r:embed="rId4"/>
                <a:stretch>
                  <a:fillRect l="-768" t="-4717" b="-14151"/>
                </a:stretch>
              </a:blipFill>
            </p:spPr>
            <p:txBody>
              <a:bodyPr/>
              <a:lstStyle/>
              <a:p>
                <a:r>
                  <a:rPr lang="sv-SE">
                    <a:noFill/>
                  </a:rPr>
                  <a:t> </a:t>
                </a:r>
              </a:p>
            </p:txBody>
          </p:sp>
        </mc:Fallback>
      </mc:AlternateContent>
      <p:pic>
        <p:nvPicPr>
          <p:cNvPr id="9" name="Picture 8">
            <a:extLst>
              <a:ext uri="{FF2B5EF4-FFF2-40B4-BE49-F238E27FC236}">
                <a16:creationId xmlns:a16="http://schemas.microsoft.com/office/drawing/2014/main" id="{7B0A7651-93BE-2C62-20A3-C3F7051B61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1801" y="4244616"/>
            <a:ext cx="3893408" cy="220172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24201" y="827957"/>
                <a:ext cx="5088765" cy="461665"/>
              </a:xfrm>
              <a:prstGeom prst="rect">
                <a:avLst/>
              </a:prstGeom>
            </p:spPr>
            <p:txBody>
              <a:bodyPr wrap="none">
                <a:spAutoFit/>
              </a:bodyPr>
              <a:lstStyle/>
              <a:p>
                <a:r>
                  <a:rPr lang="it-IT" sz="2000" dirty="0" smtClean="0">
                    <a:latin typeface="+mj-lt"/>
                  </a:rPr>
                  <a:t>Modest magnetization case </a:t>
                </a:r>
                <a14:m>
                  <m:oMath xmlns:m="http://schemas.openxmlformats.org/officeDocument/2006/math">
                    <m:f>
                      <m:fPr>
                        <m:type m:val="lin"/>
                        <m:ctrlPr>
                          <a:rPr lang="it-IT" sz="2400" i="1" smtClean="0">
                            <a:solidFill>
                              <a:srgbClr val="FF0000"/>
                            </a:solidFill>
                            <a:latin typeface="Cambria Math" panose="02040503050406030204" pitchFamily="18" charset="0"/>
                          </a:rPr>
                        </m:ctrlPr>
                      </m:fPr>
                      <m:num>
                        <m:sSub>
                          <m:sSubPr>
                            <m:ctrlPr>
                              <a:rPr lang="it-IT" sz="2400" i="1">
                                <a:solidFill>
                                  <a:srgbClr val="FF0000"/>
                                </a:solidFill>
                                <a:latin typeface="Cambria Math" panose="02040503050406030204" pitchFamily="18" charset="0"/>
                              </a:rPr>
                            </m:ctrlPr>
                          </m:sSubPr>
                          <m:e>
                            <m:r>
                              <a:rPr lang="sv-SE" sz="2400" b="0" i="1">
                                <a:solidFill>
                                  <a:srgbClr val="FF0000"/>
                                </a:solidFill>
                                <a:latin typeface="Cambria Math" panose="02040503050406030204" pitchFamily="18" charset="0"/>
                              </a:rPr>
                              <m:t>𝑅</m:t>
                            </m:r>
                          </m:e>
                          <m:sub>
                            <m:r>
                              <m:rPr>
                                <m:sty m:val="p"/>
                              </m:rPr>
                              <a:rPr lang="it-IT" sz="2400" b="0" i="1">
                                <a:solidFill>
                                  <a:srgbClr val="FF0000"/>
                                </a:solidFill>
                                <a:latin typeface="Cambria Math" panose="02040503050406030204" pitchFamily="18" charset="0"/>
                              </a:rPr>
                              <m:t>d</m:t>
                            </m:r>
                          </m:sub>
                        </m:sSub>
                      </m:num>
                      <m:den>
                        <m:sSub>
                          <m:sSubPr>
                            <m:ctrlPr>
                              <a:rPr lang="it-IT" sz="2400" i="1">
                                <a:solidFill>
                                  <a:srgbClr val="FF0000"/>
                                </a:solidFill>
                                <a:latin typeface="Cambria Math" panose="02040503050406030204" pitchFamily="18" charset="0"/>
                              </a:rPr>
                            </m:ctrlPr>
                          </m:sSubPr>
                          <m:e>
                            <m:r>
                              <a:rPr lang="sv-SE" sz="2400" b="0" i="1" smtClean="0">
                                <a:solidFill>
                                  <a:srgbClr val="FF0000"/>
                                </a:solidFill>
                                <a:latin typeface="Cambria Math" panose="02040503050406030204" pitchFamily="18" charset="0"/>
                              </a:rPr>
                              <m:t>𝑅</m:t>
                            </m:r>
                          </m:e>
                          <m:sub>
                            <m:r>
                              <m:rPr>
                                <m:sty m:val="p"/>
                              </m:rPr>
                              <a:rPr lang="sv-SE" sz="2400" b="0" i="0" smtClean="0">
                                <a:solidFill>
                                  <a:srgbClr val="FF0000"/>
                                </a:solidFill>
                                <a:latin typeface="Cambria Math" panose="02040503050406030204" pitchFamily="18" charset="0"/>
                              </a:rPr>
                              <m:t>Le</m:t>
                            </m:r>
                          </m:sub>
                        </m:sSub>
                        <m:r>
                          <a:rPr lang="it-IT" sz="2400" b="0">
                            <a:solidFill>
                              <a:srgbClr val="FF0000"/>
                            </a:solidFill>
                            <a:latin typeface="Cambria Math" panose="02040503050406030204" pitchFamily="18" charset="0"/>
                          </a:rPr>
                          <m:t>=</m:t>
                        </m:r>
                        <m:r>
                          <a:rPr lang="it-IT" sz="2400" b="0" i="1">
                            <a:solidFill>
                              <a:srgbClr val="FF0000"/>
                            </a:solidFill>
                            <a:latin typeface="Cambria Math" panose="02040503050406030204" pitchFamily="18" charset="0"/>
                          </a:rPr>
                          <m:t>10</m:t>
                        </m:r>
                      </m:den>
                    </m:f>
                  </m:oMath>
                </a14:m>
                <a:endParaRPr lang="sv-SE" sz="2400" dirty="0"/>
              </a:p>
            </p:txBody>
          </p:sp>
        </mc:Choice>
        <mc:Fallback xmlns="">
          <p:sp>
            <p:nvSpPr>
              <p:cNvPr id="10" name="Rectangle 9"/>
              <p:cNvSpPr>
                <a:spLocks noRot="1" noChangeAspect="1" noMove="1" noResize="1" noEditPoints="1" noAdjustHandles="1" noChangeArrowheads="1" noChangeShapeType="1" noTextEdit="1"/>
              </p:cNvSpPr>
              <p:nvPr/>
            </p:nvSpPr>
            <p:spPr>
              <a:xfrm>
                <a:off x="724201" y="827957"/>
                <a:ext cx="5088765" cy="461665"/>
              </a:xfrm>
              <a:prstGeom prst="rect">
                <a:avLst/>
              </a:prstGeom>
              <a:blipFill>
                <a:blip r:embed="rId6"/>
                <a:stretch>
                  <a:fillRect l="-1317" t="-123684" b="-192105"/>
                </a:stretch>
              </a:blipFill>
            </p:spPr>
            <p:txBody>
              <a:bodyPr/>
              <a:lstStyle/>
              <a:p>
                <a:r>
                  <a:rPr lang="sv-SE">
                    <a:noFill/>
                  </a:rPr>
                  <a:t> </a:t>
                </a:r>
              </a:p>
            </p:txBody>
          </p:sp>
        </mc:Fallback>
      </mc:AlternateContent>
    </p:spTree>
    <p:extLst>
      <p:ext uri="{BB962C8B-B14F-4D97-AF65-F5344CB8AC3E}">
        <p14:creationId xmlns:p14="http://schemas.microsoft.com/office/powerpoint/2010/main" val="682068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28</a:t>
            </a:fld>
            <a:endParaRPr lang="sv-SE"/>
          </a:p>
        </p:txBody>
      </p:sp>
      <p:sp>
        <p:nvSpPr>
          <p:cNvPr id="3" name="Rectangle 2"/>
          <p:cNvSpPr/>
          <p:nvPr/>
        </p:nvSpPr>
        <p:spPr>
          <a:xfrm>
            <a:off x="420883" y="2398200"/>
            <a:ext cx="11172280" cy="1200329"/>
          </a:xfrm>
          <a:prstGeom prst="rect">
            <a:avLst/>
          </a:prstGeom>
        </p:spPr>
        <p:txBody>
          <a:bodyPr wrap="square">
            <a:spAutoFit/>
          </a:bodyPr>
          <a:lstStyle/>
          <a:p>
            <a:pPr algn="ctr"/>
            <a:r>
              <a:rPr lang="en-US" sz="3600" dirty="0" smtClean="0">
                <a:solidFill>
                  <a:srgbClr val="002060"/>
                </a:solidFill>
                <a:latin typeface="Baskerville Old Face" panose="02020602080505020303" pitchFamily="18" charset="0"/>
              </a:rPr>
              <a:t>Boron dust</a:t>
            </a:r>
          </a:p>
          <a:p>
            <a:pPr algn="ctr"/>
            <a:endParaRPr lang="en-US" sz="3600" dirty="0" smtClean="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3408860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smtClean="0">
                <a:solidFill>
                  <a:srgbClr val="002060"/>
                </a:solidFill>
              </a:rPr>
              <a:t>Surface </a:t>
            </a:r>
            <a:r>
              <a:rPr lang="sv-SE" sz="3200" dirty="0" err="1" smtClean="0">
                <a:solidFill>
                  <a:srgbClr val="002060"/>
                </a:solidFill>
              </a:rPr>
              <a:t>processes</a:t>
            </a:r>
            <a:r>
              <a:rPr lang="sv-SE" sz="3200" dirty="0" smtClean="0">
                <a:solidFill>
                  <a:srgbClr val="002060"/>
                </a:solidFill>
              </a:rPr>
              <a:t> at a </a:t>
            </a:r>
            <a:r>
              <a:rPr lang="sv-SE" sz="3200" dirty="0" err="1" smtClean="0">
                <a:solidFill>
                  <a:srgbClr val="002060"/>
                </a:solidFill>
              </a:rPr>
              <a:t>glance</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29</a:t>
            </a:fld>
            <a:endParaRPr lang="sv-SE"/>
          </a:p>
        </p:txBody>
      </p:sp>
      <p:sp>
        <p:nvSpPr>
          <p:cNvPr id="5" name="Rectangle 4"/>
          <p:cNvSpPr/>
          <p:nvPr/>
        </p:nvSpPr>
        <p:spPr>
          <a:xfrm>
            <a:off x="1" y="752732"/>
            <a:ext cx="12192000" cy="369332"/>
          </a:xfrm>
          <a:prstGeom prst="rect">
            <a:avLst/>
          </a:prstGeom>
        </p:spPr>
        <p:txBody>
          <a:bodyPr wrap="square">
            <a:spAutoFit/>
          </a:bodyPr>
          <a:lstStyle/>
          <a:p>
            <a:pPr algn="just"/>
            <a:r>
              <a:rPr lang="sv-SE" b="1" dirty="0" err="1" smtClean="0">
                <a:solidFill>
                  <a:srgbClr val="FF0000"/>
                </a:solidFill>
                <a:latin typeface="Arial" panose="020B0604020202020204" pitchFamily="34" charset="0"/>
                <a:cs typeface="Arial" panose="020B0604020202020204" pitchFamily="34" charset="0"/>
              </a:rPr>
              <a:t>Boron</a:t>
            </a:r>
            <a:r>
              <a:rPr lang="sv-SE" b="1" dirty="0" smtClean="0">
                <a:solidFill>
                  <a:srgbClr val="FF0000"/>
                </a:solidFill>
                <a:latin typeface="Arial" panose="020B0604020202020204" pitchFamily="34" charset="0"/>
                <a:cs typeface="Arial" panose="020B0604020202020204" pitchFamily="34" charset="0"/>
              </a:rPr>
              <a:t> has not </a:t>
            </a:r>
            <a:r>
              <a:rPr lang="sv-SE" b="1" dirty="0" err="1" smtClean="0">
                <a:solidFill>
                  <a:srgbClr val="FF0000"/>
                </a:solidFill>
                <a:latin typeface="Arial" panose="020B0604020202020204" pitchFamily="34" charset="0"/>
                <a:cs typeface="Arial" panose="020B0604020202020204" pitchFamily="34" charset="0"/>
              </a:rPr>
              <a:t>been</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studied</a:t>
            </a:r>
            <a:r>
              <a:rPr lang="sv-SE" b="1" dirty="0" smtClean="0">
                <a:solidFill>
                  <a:srgbClr val="FF0000"/>
                </a:solidFill>
                <a:latin typeface="Arial" panose="020B0604020202020204" pitchFamily="34" charset="0"/>
                <a:cs typeface="Arial" panose="020B0604020202020204" pitchFamily="34" charset="0"/>
              </a:rPr>
              <a:t> as </a:t>
            </a:r>
            <a:r>
              <a:rPr lang="sv-SE" b="1" dirty="0" err="1" smtClean="0">
                <a:solidFill>
                  <a:srgbClr val="FF0000"/>
                </a:solidFill>
                <a:latin typeface="Arial" panose="020B0604020202020204" pitchFamily="34" charset="0"/>
                <a:cs typeface="Arial" panose="020B0604020202020204" pitchFamily="34" charset="0"/>
              </a:rPr>
              <a:t>much</a:t>
            </a:r>
            <a:r>
              <a:rPr lang="sv-SE" b="1" dirty="0" smtClean="0">
                <a:solidFill>
                  <a:srgbClr val="FF0000"/>
                </a:solidFill>
                <a:latin typeface="Arial" panose="020B0604020202020204" pitchFamily="34" charset="0"/>
                <a:cs typeface="Arial" panose="020B0604020202020204" pitchFamily="34" charset="0"/>
              </a:rPr>
              <a:t> as W &amp; Be, as far as </a:t>
            </a:r>
            <a:r>
              <a:rPr lang="sv-SE" b="1" dirty="0" err="1" smtClean="0">
                <a:solidFill>
                  <a:srgbClr val="FF0000"/>
                </a:solidFill>
                <a:latin typeface="Arial" panose="020B0604020202020204" pitchFamily="34" charset="0"/>
                <a:cs typeface="Arial" panose="020B0604020202020204" pitchFamily="34" charset="0"/>
              </a:rPr>
              <a:t>ion</a:t>
            </a:r>
            <a:r>
              <a:rPr lang="sv-SE" b="1" dirty="0" smtClean="0">
                <a:solidFill>
                  <a:srgbClr val="FF0000"/>
                </a:solidFill>
                <a:latin typeface="Arial" panose="020B0604020202020204" pitchFamily="34" charset="0"/>
                <a:cs typeface="Arial" panose="020B0604020202020204" pitchFamily="34" charset="0"/>
              </a:rPr>
              <a:t> / </a:t>
            </a:r>
            <a:r>
              <a:rPr lang="sv-SE" b="1" dirty="0" err="1" smtClean="0">
                <a:solidFill>
                  <a:srgbClr val="FF0000"/>
                </a:solidFill>
                <a:latin typeface="Arial" panose="020B0604020202020204" pitchFamily="34" charset="0"/>
                <a:cs typeface="Arial" panose="020B0604020202020204" pitchFamily="34" charset="0"/>
              </a:rPr>
              <a:t>electron</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surface</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interactions</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are</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concerned</a:t>
            </a:r>
            <a:endParaRPr lang="sv-SE" b="1" dirty="0" smtClean="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 y="1342576"/>
            <a:ext cx="12192000" cy="5309146"/>
          </a:xfrm>
          <a:prstGeom prst="rect">
            <a:avLst/>
          </a:prstGeom>
          <a:noFill/>
        </p:spPr>
        <p:txBody>
          <a:bodyPr wrap="square" rtlCol="0">
            <a:spAutoFit/>
          </a:bodyPr>
          <a:lstStyle/>
          <a:p>
            <a:r>
              <a:rPr lang="en-US" sz="1600" b="1" dirty="0" smtClean="0">
                <a:latin typeface="+mj-lt"/>
              </a:rPr>
              <a:t>secondary electron emission</a:t>
            </a:r>
            <a:r>
              <a:rPr lang="en-US" sz="1600" dirty="0" smtClean="0">
                <a:latin typeface="+mj-lt"/>
              </a:rPr>
              <a:t>: experimental normal incidence data available, angle of incidence dependence can be extrapolated </a:t>
            </a:r>
          </a:p>
          <a:p>
            <a:r>
              <a:rPr lang="en-US" sz="1600" dirty="0">
                <a:latin typeface="+mj-lt"/>
              </a:rPr>
              <a:t>	</a:t>
            </a:r>
            <a:r>
              <a:rPr lang="en-US" sz="1600" dirty="0" smtClean="0">
                <a:latin typeface="+mj-lt"/>
              </a:rPr>
              <a:t>		   from other well-studied low-Z elements (Be, C). </a:t>
            </a:r>
          </a:p>
          <a:p>
            <a:endParaRPr lang="en-US" sz="500" dirty="0" smtClean="0">
              <a:latin typeface="+mj-lt"/>
            </a:endParaRPr>
          </a:p>
          <a:p>
            <a:r>
              <a:rPr lang="en-US" sz="1600" b="1" dirty="0">
                <a:latin typeface="+mj-lt"/>
              </a:rPr>
              <a:t>e</a:t>
            </a:r>
            <a:r>
              <a:rPr lang="en-US" sz="1600" b="1" dirty="0" smtClean="0">
                <a:latin typeface="+mj-lt"/>
              </a:rPr>
              <a:t>lectron backscattering: </a:t>
            </a:r>
            <a:r>
              <a:rPr lang="en-US" sz="1600" dirty="0" smtClean="0">
                <a:latin typeface="+mj-lt"/>
              </a:rPr>
              <a:t>no reliable experimental data available, MC simulations of electron transport (e.g. GEANT4) can yield 			          accurate results for the incident energy and incident angle dependence.</a:t>
            </a:r>
          </a:p>
          <a:p>
            <a:endParaRPr lang="en-US" sz="500" dirty="0" smtClean="0">
              <a:latin typeface="+mj-lt"/>
            </a:endParaRPr>
          </a:p>
          <a:p>
            <a:r>
              <a:rPr lang="en-US" sz="1600" b="1" dirty="0" smtClean="0">
                <a:latin typeface="+mj-lt"/>
              </a:rPr>
              <a:t>low energy reflection: </a:t>
            </a:r>
            <a:r>
              <a:rPr lang="en-US" sz="1600" dirty="0" smtClean="0">
                <a:latin typeface="+mj-lt"/>
              </a:rPr>
              <a:t>no reliable experimental data available, extrapolations from Si might be accurate, theoretical calculations </a:t>
            </a:r>
          </a:p>
          <a:p>
            <a:r>
              <a:rPr lang="en-US" sz="1600" b="1" dirty="0" smtClean="0">
                <a:latin typeface="+mj-lt"/>
              </a:rPr>
              <a:t>		      </a:t>
            </a:r>
            <a:r>
              <a:rPr lang="en-US" sz="1600" dirty="0" smtClean="0">
                <a:latin typeface="+mj-lt"/>
              </a:rPr>
              <a:t>based on the invariant embedding principle are possible but are demanding.</a:t>
            </a:r>
          </a:p>
          <a:p>
            <a:endParaRPr lang="en-US" sz="500" dirty="0" smtClean="0">
              <a:latin typeface="+mj-lt"/>
            </a:endParaRPr>
          </a:p>
          <a:p>
            <a:r>
              <a:rPr lang="en-US" sz="1600" b="1" dirty="0">
                <a:latin typeface="+mj-lt"/>
              </a:rPr>
              <a:t>i</a:t>
            </a:r>
            <a:r>
              <a:rPr lang="en-US" sz="1600" b="1" dirty="0" smtClean="0">
                <a:latin typeface="+mj-lt"/>
              </a:rPr>
              <a:t>on-induced kinetic emission: </a:t>
            </a:r>
            <a:r>
              <a:rPr lang="en-US" sz="1600" dirty="0" smtClean="0">
                <a:latin typeface="+mj-lt"/>
              </a:rPr>
              <a:t>few experimental data available, enough to construct an empirical dependence. </a:t>
            </a:r>
          </a:p>
          <a:p>
            <a:endParaRPr lang="en-US" sz="500" dirty="0" smtClean="0">
              <a:latin typeface="+mj-lt"/>
            </a:endParaRPr>
          </a:p>
          <a:p>
            <a:r>
              <a:rPr lang="en-US" sz="1600" b="1" dirty="0" smtClean="0">
                <a:latin typeface="+mj-lt"/>
              </a:rPr>
              <a:t>ion-induced potential emission: </a:t>
            </a:r>
            <a:r>
              <a:rPr lang="en-US" sz="1600" dirty="0" smtClean="0">
                <a:latin typeface="+mj-lt"/>
              </a:rPr>
              <a:t>no reliable experimental data available, the empirical </a:t>
            </a:r>
            <a:r>
              <a:rPr lang="en-US" sz="1600" dirty="0" err="1" smtClean="0">
                <a:latin typeface="+mj-lt"/>
              </a:rPr>
              <a:t>Baragiola</a:t>
            </a:r>
            <a:r>
              <a:rPr lang="en-US" sz="1600" dirty="0" smtClean="0">
                <a:latin typeface="+mj-lt"/>
              </a:rPr>
              <a:t> and </a:t>
            </a:r>
            <a:r>
              <a:rPr lang="en-US" sz="1600" dirty="0" err="1" smtClean="0">
                <a:latin typeface="+mj-lt"/>
              </a:rPr>
              <a:t>Kishinevsky</a:t>
            </a:r>
            <a:r>
              <a:rPr lang="en-US" sz="1600" dirty="0" smtClean="0">
                <a:latin typeface="+mj-lt"/>
              </a:rPr>
              <a:t> formulas should 				       be applicable for singly charged ions, the empirical Winter formula should be applicable for 				       multiply charged ions but requires extrapolations.</a:t>
            </a:r>
          </a:p>
          <a:p>
            <a:endParaRPr lang="en-US" sz="500" dirty="0" smtClean="0">
              <a:latin typeface="+mj-lt"/>
            </a:endParaRPr>
          </a:p>
          <a:p>
            <a:r>
              <a:rPr lang="en-US" sz="1600" b="1" dirty="0">
                <a:latin typeface="+mj-lt"/>
              </a:rPr>
              <a:t>t</a:t>
            </a:r>
            <a:r>
              <a:rPr lang="en-US" sz="1600" b="1" dirty="0" smtClean="0">
                <a:latin typeface="+mj-lt"/>
              </a:rPr>
              <a:t>hermionic emission: </a:t>
            </a:r>
            <a:r>
              <a:rPr lang="en-US" sz="1600" dirty="0" smtClean="0">
                <a:latin typeface="+mj-lt"/>
              </a:rPr>
              <a:t>the Richardson-</a:t>
            </a:r>
            <a:r>
              <a:rPr lang="en-US" sz="1600" dirty="0" err="1" smtClean="0">
                <a:latin typeface="+mj-lt"/>
              </a:rPr>
              <a:t>Dushman</a:t>
            </a:r>
            <a:r>
              <a:rPr lang="en-US" sz="1600" dirty="0" smtClean="0">
                <a:latin typeface="+mj-lt"/>
              </a:rPr>
              <a:t> formula is applicable provided that the band gap is added to the work function.</a:t>
            </a:r>
          </a:p>
          <a:p>
            <a:endParaRPr lang="en-US" sz="500" b="1" dirty="0" smtClean="0">
              <a:latin typeface="+mj-lt"/>
            </a:endParaRPr>
          </a:p>
          <a:p>
            <a:r>
              <a:rPr lang="en-US" sz="1600" b="1" dirty="0" smtClean="0">
                <a:latin typeface="+mj-lt"/>
              </a:rPr>
              <a:t>ion backscattering: </a:t>
            </a:r>
            <a:r>
              <a:rPr lang="en-US" sz="1600" dirty="0" smtClean="0">
                <a:latin typeface="+mj-lt"/>
              </a:rPr>
              <a:t>MC data are available for particle and energy yields (TRIM) and have been fitted to the empirical Eckstein  			  formulas for the incident energy and incident angle dependence, this concerns the H, D, T, He, B ions for the 			  energy dependence and only the D ions for the incident angle dependence.</a:t>
            </a:r>
          </a:p>
          <a:p>
            <a:endParaRPr lang="en-US" sz="500" dirty="0">
              <a:latin typeface="+mj-lt"/>
            </a:endParaRPr>
          </a:p>
          <a:p>
            <a:r>
              <a:rPr lang="en-US" sz="1600" b="1" dirty="0" smtClean="0">
                <a:latin typeface="+mj-lt"/>
              </a:rPr>
              <a:t>physical sputtering: </a:t>
            </a:r>
            <a:r>
              <a:rPr lang="en-US" sz="1600" dirty="0" smtClean="0">
                <a:latin typeface="+mj-lt"/>
              </a:rPr>
              <a:t>MC </a:t>
            </a:r>
            <a:r>
              <a:rPr lang="en-US" sz="1600" dirty="0">
                <a:latin typeface="+mj-lt"/>
              </a:rPr>
              <a:t>data are available for </a:t>
            </a:r>
            <a:r>
              <a:rPr lang="en-US" sz="1600" dirty="0" smtClean="0">
                <a:latin typeface="+mj-lt"/>
              </a:rPr>
              <a:t>the sputtering </a:t>
            </a:r>
            <a:r>
              <a:rPr lang="en-US" sz="1600" dirty="0">
                <a:latin typeface="+mj-lt"/>
              </a:rPr>
              <a:t>yields (TRIM) and have been fitted to the empirical </a:t>
            </a:r>
            <a:r>
              <a:rPr lang="en-US" sz="1600" dirty="0" smtClean="0">
                <a:latin typeface="+mj-lt"/>
              </a:rPr>
              <a:t>Eckstein-</a:t>
            </a:r>
            <a:r>
              <a:rPr lang="en-US" sz="1600" dirty="0" err="1" smtClean="0">
                <a:latin typeface="+mj-lt"/>
              </a:rPr>
              <a:t>Preuss</a:t>
            </a:r>
            <a:r>
              <a:rPr lang="en-US" sz="1600" dirty="0" smtClean="0">
                <a:latin typeface="+mj-lt"/>
              </a:rPr>
              <a:t>  </a:t>
            </a:r>
            <a:r>
              <a:rPr lang="en-US" sz="1600" dirty="0">
                <a:latin typeface="+mj-lt"/>
              </a:rPr>
              <a:t>			  </a:t>
            </a:r>
            <a:r>
              <a:rPr lang="en-US" sz="1600" dirty="0" smtClean="0">
                <a:latin typeface="+mj-lt"/>
              </a:rPr>
              <a:t> formulas </a:t>
            </a:r>
            <a:r>
              <a:rPr lang="en-US" sz="1600" dirty="0">
                <a:latin typeface="+mj-lt"/>
              </a:rPr>
              <a:t>for the incident energy and incident angle dependence, this concerns the </a:t>
            </a:r>
            <a:r>
              <a:rPr lang="en-US" sz="1600" dirty="0" smtClean="0">
                <a:latin typeface="+mj-lt"/>
              </a:rPr>
              <a:t>H, D, T, He, Ne, O,  B </a:t>
            </a:r>
            <a:r>
              <a:rPr lang="en-US" sz="1600" dirty="0">
                <a:latin typeface="+mj-lt"/>
              </a:rPr>
              <a:t>ions 			 </a:t>
            </a:r>
            <a:r>
              <a:rPr lang="en-US" sz="1600" dirty="0" smtClean="0">
                <a:latin typeface="+mj-lt"/>
              </a:rPr>
              <a:t>  for the energy </a:t>
            </a:r>
            <a:r>
              <a:rPr lang="en-US" sz="1600" dirty="0">
                <a:latin typeface="+mj-lt"/>
              </a:rPr>
              <a:t>dependence and only the </a:t>
            </a:r>
            <a:r>
              <a:rPr lang="en-US" sz="1600" dirty="0" smtClean="0">
                <a:latin typeface="+mj-lt"/>
              </a:rPr>
              <a:t>D,B </a:t>
            </a:r>
            <a:r>
              <a:rPr lang="en-US" sz="1600" dirty="0">
                <a:latin typeface="+mj-lt"/>
              </a:rPr>
              <a:t>ions for the incident angle dependence.</a:t>
            </a:r>
          </a:p>
          <a:p>
            <a:endParaRPr lang="en-US" sz="1600" b="1" dirty="0" smtClean="0">
              <a:latin typeface="+mj-lt"/>
            </a:endParaRPr>
          </a:p>
          <a:p>
            <a:r>
              <a:rPr lang="en-US" sz="1600" dirty="0" smtClean="0">
                <a:latin typeface="+mj-lt"/>
              </a:rPr>
              <a:t> </a:t>
            </a:r>
            <a:endParaRPr lang="en-US" sz="1600" b="1" dirty="0" smtClean="0">
              <a:latin typeface="+mj-lt"/>
            </a:endParaRPr>
          </a:p>
        </p:txBody>
      </p:sp>
    </p:spTree>
    <p:extLst>
      <p:ext uri="{BB962C8B-B14F-4D97-AF65-F5344CB8AC3E}">
        <p14:creationId xmlns:p14="http://schemas.microsoft.com/office/powerpoint/2010/main" val="1124870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3351" y="116632"/>
            <a:ext cx="11026843" cy="457200"/>
          </a:xfrm>
        </p:spPr>
        <p:txBody>
          <a:bodyPr>
            <a:noAutofit/>
          </a:bodyPr>
          <a:lstStyle/>
          <a:p>
            <a:r>
              <a:rPr lang="sv-SE" sz="3600" dirty="0" smtClean="0">
                <a:solidFill>
                  <a:srgbClr val="002060"/>
                </a:solidFill>
              </a:rPr>
              <a:t>Dust </a:t>
            </a:r>
            <a:r>
              <a:rPr lang="sv-SE" sz="3600" dirty="0" err="1" smtClean="0">
                <a:solidFill>
                  <a:srgbClr val="002060"/>
                </a:solidFill>
              </a:rPr>
              <a:t>inventory</a:t>
            </a:r>
            <a:r>
              <a:rPr lang="sv-SE" sz="3600" dirty="0" smtClean="0">
                <a:solidFill>
                  <a:srgbClr val="002060"/>
                </a:solidFill>
              </a:rPr>
              <a:t> evolution</a:t>
            </a:r>
            <a:endParaRPr lang="sv-SE" sz="36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3</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3825728917"/>
              </p:ext>
            </p:extLst>
          </p:nvPr>
        </p:nvGraphicFramePr>
        <p:xfrm>
          <a:off x="2463508" y="836132"/>
          <a:ext cx="8127999" cy="640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GB" dirty="0" smtClean="0">
                          <a:solidFill>
                            <a:srgbClr val="FF0000"/>
                          </a:solidFill>
                        </a:rPr>
                        <a:t>Melt</a:t>
                      </a:r>
                      <a:r>
                        <a:rPr lang="en-GB" baseline="0" dirty="0" smtClean="0">
                          <a:solidFill>
                            <a:srgbClr val="FF0000"/>
                          </a:solidFill>
                        </a:rPr>
                        <a:t> splashing</a:t>
                      </a:r>
                      <a:endParaRPr lang="en-GB" dirty="0">
                        <a:solidFill>
                          <a:srgbClr val="FF0000"/>
                        </a:solidFill>
                      </a:endParaRPr>
                    </a:p>
                  </a:txBody>
                  <a:tcPr/>
                </a:tc>
                <a:tc>
                  <a:txBody>
                    <a:bodyPr/>
                    <a:lstStyle/>
                    <a:p>
                      <a:pPr algn="ctr"/>
                      <a:r>
                        <a:rPr lang="en-GB" dirty="0" smtClean="0">
                          <a:solidFill>
                            <a:srgbClr val="0070C0"/>
                          </a:solidFill>
                        </a:rPr>
                        <a:t>Solid dust remobilization</a:t>
                      </a:r>
                      <a:endParaRPr lang="en-GB" dirty="0">
                        <a:solidFill>
                          <a:srgbClr val="0070C0"/>
                        </a:solidFill>
                      </a:endParaRPr>
                    </a:p>
                  </a:txBody>
                  <a:tcPr/>
                </a:tc>
                <a:tc>
                  <a:txBody>
                    <a:bodyPr/>
                    <a:lstStyle/>
                    <a:p>
                      <a:pPr algn="ctr"/>
                      <a:r>
                        <a:rPr lang="en-GB" dirty="0" smtClean="0">
                          <a:solidFill>
                            <a:srgbClr val="00B050"/>
                          </a:solidFill>
                        </a:rPr>
                        <a:t>Solid dust production</a:t>
                      </a:r>
                      <a:endParaRPr lang="en-GB" dirty="0">
                        <a:solidFill>
                          <a:srgbClr val="00B050"/>
                        </a:solidFill>
                      </a:endParaRPr>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96947547"/>
              </p:ext>
            </p:extLst>
          </p:nvPr>
        </p:nvGraphicFramePr>
        <p:xfrm>
          <a:off x="2463508" y="1933666"/>
          <a:ext cx="8128000" cy="21336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GB" dirty="0" smtClean="0"/>
                        <a:t>Dust-plasma interaction</a:t>
                      </a:r>
                    </a:p>
                    <a:p>
                      <a:pPr lvl="1"/>
                      <a:endParaRPr lang="en-GB" dirty="0" smtClean="0"/>
                    </a:p>
                    <a:p>
                      <a:pPr marL="742950" lvl="1" indent="-285750">
                        <a:buFont typeface="Arial" pitchFamily="34" charset="0"/>
                        <a:buChar char="•"/>
                      </a:pPr>
                      <a:r>
                        <a:rPr lang="en-GB" dirty="0" smtClean="0">
                          <a:solidFill>
                            <a:srgbClr val="7030A0"/>
                          </a:solidFill>
                        </a:rPr>
                        <a:t>Charging</a:t>
                      </a:r>
                    </a:p>
                    <a:p>
                      <a:pPr marL="742950" lvl="1" indent="-285750">
                        <a:buFont typeface="Arial" pitchFamily="34" charset="0"/>
                        <a:buChar char="•"/>
                      </a:pPr>
                      <a:r>
                        <a:rPr lang="en-GB" dirty="0" smtClean="0">
                          <a:solidFill>
                            <a:srgbClr val="7030A0"/>
                          </a:solidFill>
                        </a:rPr>
                        <a:t>Heating</a:t>
                      </a:r>
                    </a:p>
                    <a:p>
                      <a:pPr marL="742950" lvl="1" indent="-285750">
                        <a:buFont typeface="Arial" pitchFamily="34" charset="0"/>
                        <a:buChar char="•"/>
                      </a:pPr>
                      <a:r>
                        <a:rPr lang="en-GB" dirty="0" smtClean="0">
                          <a:solidFill>
                            <a:srgbClr val="7030A0"/>
                          </a:solidFill>
                        </a:rPr>
                        <a:t>Dynamics (forces)</a:t>
                      </a:r>
                    </a:p>
                    <a:p>
                      <a:pPr marL="742950" lvl="1" indent="-285750">
                        <a:buFont typeface="Arial" pitchFamily="34" charset="0"/>
                        <a:buChar char="•"/>
                      </a:pPr>
                      <a:r>
                        <a:rPr lang="en-GB" dirty="0" smtClean="0">
                          <a:solidFill>
                            <a:srgbClr val="7030A0"/>
                          </a:solidFill>
                        </a:rPr>
                        <a:t>Spinning</a:t>
                      </a:r>
                      <a:r>
                        <a:rPr lang="en-GB" baseline="0" dirty="0" smtClean="0">
                          <a:solidFill>
                            <a:srgbClr val="7030A0"/>
                          </a:solidFill>
                        </a:rPr>
                        <a:t> (torques)</a:t>
                      </a:r>
                      <a:endParaRPr lang="en-GB" dirty="0" smtClean="0">
                        <a:solidFill>
                          <a:srgbClr val="7030A0"/>
                        </a:solidFill>
                      </a:endParaRPr>
                    </a:p>
                    <a:p>
                      <a:pPr marL="742950" lvl="1" indent="-285750">
                        <a:buFont typeface="Arial" pitchFamily="34" charset="0"/>
                        <a:buChar char="•"/>
                      </a:pPr>
                      <a:r>
                        <a:rPr lang="en-GB" dirty="0" smtClean="0">
                          <a:solidFill>
                            <a:srgbClr val="7030A0"/>
                          </a:solidFill>
                        </a:rPr>
                        <a:t>Mass ablation</a:t>
                      </a:r>
                      <a:endParaRPr lang="en-GB" dirty="0">
                        <a:solidFill>
                          <a:srgbClr val="7030A0"/>
                        </a:solidFill>
                      </a:endParaRPr>
                    </a:p>
                  </a:txBody>
                  <a:tcPr/>
                </a:tc>
                <a:tc>
                  <a:txBody>
                    <a:bodyPr/>
                    <a:lstStyle/>
                    <a:p>
                      <a:pPr algn="ctr"/>
                      <a:r>
                        <a:rPr lang="en-GB" dirty="0" smtClean="0"/>
                        <a:t>Dust-wall collisions</a:t>
                      </a:r>
                    </a:p>
                    <a:p>
                      <a:pPr algn="ctr"/>
                      <a:endParaRPr lang="en-GB" sz="800" dirty="0" smtClean="0"/>
                    </a:p>
                    <a:p>
                      <a:pPr marL="742950" lvl="1" indent="-285750">
                        <a:buFont typeface="Arial" pitchFamily="34" charset="0"/>
                        <a:buChar char="•"/>
                      </a:pPr>
                      <a:r>
                        <a:rPr lang="en-GB" dirty="0" smtClean="0">
                          <a:solidFill>
                            <a:srgbClr val="0070C0"/>
                          </a:solidFill>
                        </a:rPr>
                        <a:t>Bouncing</a:t>
                      </a:r>
                    </a:p>
                    <a:p>
                      <a:pPr marL="742950" lvl="1" indent="-285750">
                        <a:buFont typeface="Arial" pitchFamily="34" charset="0"/>
                        <a:buChar char="•"/>
                      </a:pPr>
                      <a:r>
                        <a:rPr lang="en-GB" baseline="0" dirty="0" smtClean="0">
                          <a:solidFill>
                            <a:srgbClr val="0070C0"/>
                          </a:solidFill>
                        </a:rPr>
                        <a:t>Sticking</a:t>
                      </a:r>
                    </a:p>
                    <a:p>
                      <a:pPr marL="742950" lvl="1" indent="-285750">
                        <a:buFont typeface="Arial" pitchFamily="34" charset="0"/>
                        <a:buChar char="•"/>
                      </a:pPr>
                      <a:r>
                        <a:rPr lang="en-GB" baseline="0" dirty="0" smtClean="0">
                          <a:solidFill>
                            <a:srgbClr val="FF0000"/>
                          </a:solidFill>
                        </a:rPr>
                        <a:t>Spreading</a:t>
                      </a:r>
                    </a:p>
                    <a:p>
                      <a:pPr marL="742950" lvl="1" indent="-285750">
                        <a:buFont typeface="Arial" pitchFamily="34" charset="0"/>
                        <a:buChar char="•"/>
                      </a:pPr>
                      <a:r>
                        <a:rPr lang="en-GB" baseline="0" dirty="0" smtClean="0">
                          <a:solidFill>
                            <a:srgbClr val="FF0000"/>
                          </a:solidFill>
                        </a:rPr>
                        <a:t>Splashing</a:t>
                      </a:r>
                    </a:p>
                    <a:p>
                      <a:pPr marL="742950" lvl="1" indent="-285750">
                        <a:buFont typeface="Arial" pitchFamily="34" charset="0"/>
                        <a:buChar char="•"/>
                      </a:pPr>
                      <a:r>
                        <a:rPr lang="en-GB" baseline="0" dirty="0" smtClean="0">
                          <a:solidFill>
                            <a:srgbClr val="00B050"/>
                          </a:solidFill>
                        </a:rPr>
                        <a:t>Impact bonding</a:t>
                      </a:r>
                    </a:p>
                    <a:p>
                      <a:pPr marL="742950" lvl="1" indent="-285750">
                        <a:buFont typeface="Arial" pitchFamily="34" charset="0"/>
                        <a:buChar char="•"/>
                      </a:pPr>
                      <a:r>
                        <a:rPr lang="en-GB" baseline="0" dirty="0" smtClean="0">
                          <a:solidFill>
                            <a:srgbClr val="00B050"/>
                          </a:solidFill>
                        </a:rPr>
                        <a:t>Disintegration  </a:t>
                      </a:r>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20850604"/>
              </p:ext>
            </p:extLst>
          </p:nvPr>
        </p:nvGraphicFramePr>
        <p:xfrm>
          <a:off x="2463508" y="4453550"/>
          <a:ext cx="8127998" cy="370840"/>
        </p:xfrm>
        <a:graphic>
          <a:graphicData uri="http://schemas.openxmlformats.org/drawingml/2006/table">
            <a:tbl>
              <a:tblPr firstRow="1" bandRow="1">
                <a:tableStyleId>{5940675A-B579-460E-94D1-54222C63F5DA}</a:tableStyleId>
              </a:tblPr>
              <a:tblGrid>
                <a:gridCol w="1923221">
                  <a:extLst>
                    <a:ext uri="{9D8B030D-6E8A-4147-A177-3AD203B41FA5}">
                      <a16:colId xmlns:a16="http://schemas.microsoft.com/office/drawing/2014/main" val="20000"/>
                    </a:ext>
                  </a:extLst>
                </a:gridCol>
                <a:gridCol w="2247153">
                  <a:extLst>
                    <a:ext uri="{9D8B030D-6E8A-4147-A177-3AD203B41FA5}">
                      <a16:colId xmlns:a16="http://schemas.microsoft.com/office/drawing/2014/main" val="20001"/>
                    </a:ext>
                  </a:extLst>
                </a:gridCol>
                <a:gridCol w="1816847">
                  <a:extLst>
                    <a:ext uri="{9D8B030D-6E8A-4147-A177-3AD203B41FA5}">
                      <a16:colId xmlns:a16="http://schemas.microsoft.com/office/drawing/2014/main" val="20002"/>
                    </a:ext>
                  </a:extLst>
                </a:gridCol>
                <a:gridCol w="2140777">
                  <a:extLst>
                    <a:ext uri="{9D8B030D-6E8A-4147-A177-3AD203B41FA5}">
                      <a16:colId xmlns:a16="http://schemas.microsoft.com/office/drawing/2014/main" val="3805172897"/>
                    </a:ext>
                  </a:extLst>
                </a:gridCol>
              </a:tblGrid>
              <a:tr h="370840">
                <a:tc>
                  <a:txBody>
                    <a:bodyPr/>
                    <a:lstStyle/>
                    <a:p>
                      <a:pPr algn="ctr"/>
                      <a:r>
                        <a:rPr lang="en-GB" dirty="0" smtClean="0">
                          <a:solidFill>
                            <a:srgbClr val="7030A0"/>
                          </a:solidFill>
                        </a:rPr>
                        <a:t>Full</a:t>
                      </a:r>
                      <a:r>
                        <a:rPr lang="en-GB" baseline="0" dirty="0" smtClean="0">
                          <a:solidFill>
                            <a:srgbClr val="7030A0"/>
                          </a:solidFill>
                        </a:rPr>
                        <a:t> vaporization</a:t>
                      </a:r>
                      <a:endParaRPr lang="en-GB" dirty="0">
                        <a:solidFill>
                          <a:srgbClr val="7030A0"/>
                        </a:solidFill>
                      </a:endParaRPr>
                    </a:p>
                  </a:txBody>
                  <a:tcPr/>
                </a:tc>
                <a:tc>
                  <a:txBody>
                    <a:bodyPr/>
                    <a:lstStyle/>
                    <a:p>
                      <a:pPr algn="ctr"/>
                      <a:r>
                        <a:rPr lang="en-GB" dirty="0" smtClean="0">
                          <a:solidFill>
                            <a:srgbClr val="FF0000"/>
                          </a:solidFill>
                        </a:rPr>
                        <a:t>Splashing as droplet</a:t>
                      </a:r>
                      <a:endParaRPr lang="en-GB" dirty="0">
                        <a:solidFill>
                          <a:srgbClr val="FF0000"/>
                        </a:solidFill>
                      </a:endParaRPr>
                    </a:p>
                  </a:txBody>
                  <a:tcPr/>
                </a:tc>
                <a:tc>
                  <a:txBody>
                    <a:bodyPr/>
                    <a:lstStyle/>
                    <a:p>
                      <a:pPr algn="ctr"/>
                      <a:r>
                        <a:rPr lang="en-GB" dirty="0" smtClean="0">
                          <a:solidFill>
                            <a:srgbClr val="00B050"/>
                          </a:solidFill>
                        </a:rPr>
                        <a:t>Disintegration</a:t>
                      </a:r>
                      <a:endParaRPr lang="en-GB" dirty="0">
                        <a:solidFill>
                          <a:srgbClr val="00B050"/>
                        </a:solidFill>
                      </a:endParaRPr>
                    </a:p>
                  </a:txBody>
                  <a:tcPr/>
                </a:tc>
                <a:tc>
                  <a:txBody>
                    <a:bodyPr/>
                    <a:lstStyle/>
                    <a:p>
                      <a:pPr algn="ctr"/>
                      <a:r>
                        <a:rPr lang="en-GB" dirty="0" smtClean="0">
                          <a:solidFill>
                            <a:srgbClr val="0070C0"/>
                          </a:solidFill>
                        </a:rPr>
                        <a:t>Sticking as solid</a:t>
                      </a:r>
                      <a:endParaRPr lang="en-GB" dirty="0">
                        <a:solidFill>
                          <a:srgbClr val="0070C0"/>
                        </a:solidFill>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nvPr>
        </p:nvGraphicFramePr>
        <p:xfrm>
          <a:off x="2463508" y="5337114"/>
          <a:ext cx="8127999" cy="3708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GB" dirty="0" smtClean="0"/>
                        <a:t>Impurity</a:t>
                      </a:r>
                      <a:r>
                        <a:rPr lang="en-GB" baseline="0" dirty="0" smtClean="0"/>
                        <a:t> source maps</a:t>
                      </a:r>
                      <a:endParaRPr lang="en-GB" dirty="0"/>
                    </a:p>
                  </a:txBody>
                  <a:tcPr/>
                </a:tc>
                <a:tc>
                  <a:txBody>
                    <a:bodyPr/>
                    <a:lstStyle/>
                    <a:p>
                      <a:pPr algn="ctr"/>
                      <a:r>
                        <a:rPr lang="en-GB" dirty="0" smtClean="0"/>
                        <a:t>Dust inventory</a:t>
                      </a:r>
                      <a:r>
                        <a:rPr lang="en-GB" baseline="0" dirty="0" smtClean="0"/>
                        <a:t> evolution</a:t>
                      </a:r>
                      <a:endParaRPr lang="en-GB" dirty="0"/>
                    </a:p>
                  </a:txBody>
                  <a:tcPr/>
                </a:tc>
                <a:tc>
                  <a:txBody>
                    <a:bodyPr/>
                    <a:lstStyle/>
                    <a:p>
                      <a:pPr algn="ctr"/>
                      <a:r>
                        <a:rPr lang="en-GB" dirty="0" smtClean="0"/>
                        <a:t>Accumulation sites</a:t>
                      </a:r>
                      <a:endParaRPr lang="en-GB" dirty="0"/>
                    </a:p>
                  </a:txBody>
                  <a:tcPr/>
                </a:tc>
                <a:extLst>
                  <a:ext uri="{0D108BD9-81ED-4DB2-BD59-A6C34878D82A}">
                    <a16:rowId xmlns:a16="http://schemas.microsoft.com/office/drawing/2014/main" val="10000"/>
                  </a:ext>
                </a:extLst>
              </a:tr>
            </a:tbl>
          </a:graphicData>
        </a:graphic>
      </p:graphicFrame>
      <p:sp>
        <p:nvSpPr>
          <p:cNvPr id="10" name="TextBox 9"/>
          <p:cNvSpPr txBox="1"/>
          <p:nvPr/>
        </p:nvSpPr>
        <p:spPr>
          <a:xfrm>
            <a:off x="873668" y="728248"/>
            <a:ext cx="1353255" cy="646331"/>
          </a:xfrm>
          <a:prstGeom prst="rect">
            <a:avLst/>
          </a:prstGeom>
          <a:noFill/>
        </p:spPr>
        <p:txBody>
          <a:bodyPr wrap="none" rtlCol="0">
            <a:spAutoFit/>
          </a:bodyPr>
          <a:lstStyle/>
          <a:p>
            <a:pPr algn="ctr"/>
            <a:r>
              <a:rPr lang="en-GB" dirty="0" smtClean="0"/>
              <a:t>Release</a:t>
            </a:r>
          </a:p>
          <a:p>
            <a:pPr algn="ctr"/>
            <a:r>
              <a:rPr lang="en-GB" dirty="0" smtClean="0"/>
              <a:t>mechanisms</a:t>
            </a:r>
            <a:endParaRPr lang="en-GB" dirty="0"/>
          </a:p>
        </p:txBody>
      </p:sp>
      <p:sp>
        <p:nvSpPr>
          <p:cNvPr id="11" name="TextBox 10"/>
          <p:cNvSpPr txBox="1"/>
          <p:nvPr/>
        </p:nvSpPr>
        <p:spPr>
          <a:xfrm>
            <a:off x="719083" y="2688922"/>
            <a:ext cx="1541511" cy="646331"/>
          </a:xfrm>
          <a:prstGeom prst="rect">
            <a:avLst/>
          </a:prstGeom>
          <a:noFill/>
        </p:spPr>
        <p:txBody>
          <a:bodyPr wrap="none" rtlCol="0">
            <a:spAutoFit/>
          </a:bodyPr>
          <a:lstStyle/>
          <a:p>
            <a:pPr algn="ctr"/>
            <a:r>
              <a:rPr lang="en-GB" dirty="0" smtClean="0"/>
              <a:t>Dust transport</a:t>
            </a:r>
          </a:p>
          <a:p>
            <a:pPr algn="ctr"/>
            <a:r>
              <a:rPr lang="en-GB" dirty="0" smtClean="0"/>
              <a:t>simulations</a:t>
            </a:r>
            <a:endParaRPr lang="en-GB" dirty="0"/>
          </a:p>
        </p:txBody>
      </p:sp>
      <p:sp>
        <p:nvSpPr>
          <p:cNvPr id="12" name="TextBox 11"/>
          <p:cNvSpPr txBox="1"/>
          <p:nvPr/>
        </p:nvSpPr>
        <p:spPr>
          <a:xfrm>
            <a:off x="686811" y="4320797"/>
            <a:ext cx="1651413" cy="646331"/>
          </a:xfrm>
          <a:prstGeom prst="rect">
            <a:avLst/>
          </a:prstGeom>
          <a:noFill/>
        </p:spPr>
        <p:txBody>
          <a:bodyPr wrap="none" rtlCol="0">
            <a:spAutoFit/>
          </a:bodyPr>
          <a:lstStyle/>
          <a:p>
            <a:pPr algn="ctr"/>
            <a:r>
              <a:rPr lang="en-GB" dirty="0" smtClean="0"/>
              <a:t>End states for</a:t>
            </a:r>
          </a:p>
          <a:p>
            <a:pPr algn="ctr"/>
            <a:r>
              <a:rPr lang="en-GB" dirty="0" smtClean="0"/>
              <a:t>a single particle</a:t>
            </a:r>
          </a:p>
        </p:txBody>
      </p:sp>
      <p:sp>
        <p:nvSpPr>
          <p:cNvPr id="13" name="TextBox 12"/>
          <p:cNvSpPr txBox="1"/>
          <p:nvPr/>
        </p:nvSpPr>
        <p:spPr>
          <a:xfrm>
            <a:off x="678072" y="5211522"/>
            <a:ext cx="1744452" cy="646331"/>
          </a:xfrm>
          <a:prstGeom prst="rect">
            <a:avLst/>
          </a:prstGeom>
          <a:noFill/>
        </p:spPr>
        <p:txBody>
          <a:bodyPr wrap="none" rtlCol="0">
            <a:spAutoFit/>
          </a:bodyPr>
          <a:lstStyle/>
          <a:p>
            <a:pPr algn="ctr"/>
            <a:r>
              <a:rPr lang="en-GB" dirty="0" smtClean="0"/>
              <a:t>Reactor-relevant</a:t>
            </a:r>
          </a:p>
          <a:p>
            <a:pPr algn="ctr"/>
            <a:r>
              <a:rPr lang="en-GB" dirty="0" smtClean="0"/>
              <a:t>predictions</a:t>
            </a:r>
          </a:p>
        </p:txBody>
      </p:sp>
      <p:sp>
        <p:nvSpPr>
          <p:cNvPr id="14" name="Down Arrow 13"/>
          <p:cNvSpPr/>
          <p:nvPr/>
        </p:nvSpPr>
        <p:spPr>
          <a:xfrm>
            <a:off x="6339155" y="1496004"/>
            <a:ext cx="369870" cy="43151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6339155" y="4056824"/>
            <a:ext cx="369870" cy="43151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a:off x="3426600" y="4864089"/>
            <a:ext cx="0" cy="4011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22056" y="4824390"/>
            <a:ext cx="203" cy="4408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9550400" y="4835215"/>
            <a:ext cx="2989" cy="430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6600" y="4864089"/>
            <a:ext cx="2912555" cy="381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655084" y="4835215"/>
            <a:ext cx="2895316" cy="410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01124" y="1489435"/>
            <a:ext cx="3356564" cy="369332"/>
          </a:xfrm>
          <a:prstGeom prst="rect">
            <a:avLst/>
          </a:prstGeom>
          <a:noFill/>
        </p:spPr>
        <p:txBody>
          <a:bodyPr wrap="square" rtlCol="0">
            <a:spAutoFit/>
          </a:bodyPr>
          <a:lstStyle/>
          <a:p>
            <a:pPr algn="ctr"/>
            <a:r>
              <a:rPr lang="en-GB" i="1" dirty="0" smtClean="0"/>
              <a:t>Initial conditions</a:t>
            </a:r>
          </a:p>
        </p:txBody>
      </p:sp>
      <p:sp>
        <p:nvSpPr>
          <p:cNvPr id="22" name="TextBox 21"/>
          <p:cNvSpPr txBox="1"/>
          <p:nvPr/>
        </p:nvSpPr>
        <p:spPr>
          <a:xfrm>
            <a:off x="7261680" y="4064368"/>
            <a:ext cx="1277914" cy="369332"/>
          </a:xfrm>
          <a:prstGeom prst="rect">
            <a:avLst/>
          </a:prstGeom>
          <a:noFill/>
        </p:spPr>
        <p:txBody>
          <a:bodyPr wrap="none" rtlCol="0">
            <a:spAutoFit/>
          </a:bodyPr>
          <a:lstStyle/>
          <a:p>
            <a:pPr algn="ctr"/>
            <a:r>
              <a:rPr lang="en-GB" i="1" dirty="0" smtClean="0"/>
              <a:t>Raw output</a:t>
            </a:r>
          </a:p>
        </p:txBody>
      </p:sp>
      <p:sp>
        <p:nvSpPr>
          <p:cNvPr id="23" name="TextBox 22"/>
          <p:cNvSpPr txBox="1"/>
          <p:nvPr/>
        </p:nvSpPr>
        <p:spPr>
          <a:xfrm>
            <a:off x="9982200" y="4714640"/>
            <a:ext cx="2487117" cy="646331"/>
          </a:xfrm>
          <a:prstGeom prst="rect">
            <a:avLst/>
          </a:prstGeom>
          <a:noFill/>
        </p:spPr>
        <p:txBody>
          <a:bodyPr wrap="square" rtlCol="0">
            <a:spAutoFit/>
          </a:bodyPr>
          <a:lstStyle/>
          <a:p>
            <a:pPr algn="ctr"/>
            <a:r>
              <a:rPr lang="en-GB" i="1" dirty="0" smtClean="0"/>
              <a:t>Statistical</a:t>
            </a:r>
          </a:p>
          <a:p>
            <a:pPr algn="ctr"/>
            <a:r>
              <a:rPr lang="en-GB" i="1" dirty="0" smtClean="0"/>
              <a:t>Post-treatment</a:t>
            </a:r>
          </a:p>
        </p:txBody>
      </p:sp>
      <p:sp>
        <p:nvSpPr>
          <p:cNvPr id="24" name="Curved Down Arrow 23"/>
          <p:cNvSpPr/>
          <p:nvPr/>
        </p:nvSpPr>
        <p:spPr>
          <a:xfrm>
            <a:off x="6246687" y="2688922"/>
            <a:ext cx="554805" cy="32316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Curved Down Arrow 24"/>
          <p:cNvSpPr/>
          <p:nvPr/>
        </p:nvSpPr>
        <p:spPr>
          <a:xfrm rot="10800000">
            <a:off x="6205590" y="3157469"/>
            <a:ext cx="554805" cy="32316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p:cNvSpPr txBox="1"/>
          <p:nvPr/>
        </p:nvSpPr>
        <p:spPr>
          <a:xfrm>
            <a:off x="2092110" y="5983445"/>
            <a:ext cx="3127779" cy="646331"/>
          </a:xfrm>
          <a:prstGeom prst="rect">
            <a:avLst/>
          </a:prstGeom>
          <a:noFill/>
        </p:spPr>
        <p:txBody>
          <a:bodyPr wrap="none" rtlCol="0">
            <a:spAutoFit/>
          </a:bodyPr>
          <a:lstStyle/>
          <a:p>
            <a:r>
              <a:rPr lang="sv-SE" dirty="0">
                <a:solidFill>
                  <a:srgbClr val="FF0000"/>
                </a:solidFill>
              </a:rPr>
              <a:t>F</a:t>
            </a:r>
            <a:r>
              <a:rPr lang="sv-SE" dirty="0" smtClean="0">
                <a:solidFill>
                  <a:srgbClr val="FF0000"/>
                </a:solidFill>
              </a:rPr>
              <a:t>luid </a:t>
            </a:r>
            <a:r>
              <a:rPr lang="sv-SE" dirty="0" err="1">
                <a:solidFill>
                  <a:srgbClr val="FF0000"/>
                </a:solidFill>
              </a:rPr>
              <a:t>dynamics</a:t>
            </a:r>
            <a:r>
              <a:rPr lang="sv-SE" dirty="0">
                <a:solidFill>
                  <a:srgbClr val="FF0000"/>
                </a:solidFill>
              </a:rPr>
              <a:t> </a:t>
            </a:r>
            <a:r>
              <a:rPr lang="sv-SE" dirty="0" smtClean="0">
                <a:solidFill>
                  <a:srgbClr val="FF0000"/>
                </a:solidFill>
              </a:rPr>
              <a:t>problems</a:t>
            </a:r>
          </a:p>
          <a:p>
            <a:r>
              <a:rPr lang="sv-SE" dirty="0" smtClean="0">
                <a:solidFill>
                  <a:srgbClr val="0070C0"/>
                </a:solidFill>
              </a:rPr>
              <a:t>Contact </a:t>
            </a:r>
            <a:r>
              <a:rPr lang="sv-SE" dirty="0" err="1" smtClean="0">
                <a:solidFill>
                  <a:srgbClr val="0070C0"/>
                </a:solidFill>
              </a:rPr>
              <a:t>mechanics</a:t>
            </a:r>
            <a:r>
              <a:rPr lang="sv-SE" dirty="0" smtClean="0">
                <a:solidFill>
                  <a:srgbClr val="0070C0"/>
                </a:solidFill>
              </a:rPr>
              <a:t> problems</a:t>
            </a:r>
          </a:p>
        </p:txBody>
      </p:sp>
      <p:sp>
        <p:nvSpPr>
          <p:cNvPr id="26" name="TextBox 25"/>
          <p:cNvSpPr txBox="1"/>
          <p:nvPr/>
        </p:nvSpPr>
        <p:spPr>
          <a:xfrm>
            <a:off x="5359745" y="5983444"/>
            <a:ext cx="4112961" cy="646331"/>
          </a:xfrm>
          <a:prstGeom prst="rect">
            <a:avLst/>
          </a:prstGeom>
          <a:noFill/>
        </p:spPr>
        <p:txBody>
          <a:bodyPr wrap="square" rtlCol="0">
            <a:spAutoFit/>
          </a:bodyPr>
          <a:lstStyle/>
          <a:p>
            <a:r>
              <a:rPr lang="sv-SE" dirty="0" smtClean="0">
                <a:solidFill>
                  <a:srgbClr val="00B050"/>
                </a:solidFill>
              </a:rPr>
              <a:t>Solid </a:t>
            </a:r>
            <a:r>
              <a:rPr lang="sv-SE" dirty="0" err="1" smtClean="0">
                <a:solidFill>
                  <a:srgbClr val="00B050"/>
                </a:solidFill>
              </a:rPr>
              <a:t>mechanics</a:t>
            </a:r>
            <a:r>
              <a:rPr lang="sv-SE" dirty="0" smtClean="0">
                <a:solidFill>
                  <a:srgbClr val="00B050"/>
                </a:solidFill>
              </a:rPr>
              <a:t> problems</a:t>
            </a:r>
          </a:p>
          <a:p>
            <a:r>
              <a:rPr lang="sv-SE" dirty="0" smtClean="0">
                <a:solidFill>
                  <a:srgbClr val="7030A0"/>
                </a:solidFill>
              </a:rPr>
              <a:t>Plasma-</a:t>
            </a:r>
            <a:r>
              <a:rPr lang="sv-SE" dirty="0" err="1" smtClean="0">
                <a:solidFill>
                  <a:srgbClr val="7030A0"/>
                </a:solidFill>
              </a:rPr>
              <a:t>body</a:t>
            </a:r>
            <a:r>
              <a:rPr lang="sv-SE" dirty="0" smtClean="0">
                <a:solidFill>
                  <a:srgbClr val="7030A0"/>
                </a:solidFill>
              </a:rPr>
              <a:t> </a:t>
            </a:r>
            <a:r>
              <a:rPr lang="sv-SE" dirty="0" err="1" smtClean="0">
                <a:solidFill>
                  <a:srgbClr val="7030A0"/>
                </a:solidFill>
              </a:rPr>
              <a:t>interaction</a:t>
            </a:r>
            <a:r>
              <a:rPr lang="sv-SE" dirty="0" smtClean="0">
                <a:solidFill>
                  <a:srgbClr val="7030A0"/>
                </a:solidFill>
              </a:rPr>
              <a:t> problems</a:t>
            </a:r>
          </a:p>
        </p:txBody>
      </p:sp>
      <p:cxnSp>
        <p:nvCxnSpPr>
          <p:cNvPr id="27" name="Straight Arrow Connector 26"/>
          <p:cNvCxnSpPr/>
          <p:nvPr/>
        </p:nvCxnSpPr>
        <p:spPr>
          <a:xfrm>
            <a:off x="7524374" y="4837877"/>
            <a:ext cx="0" cy="4273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402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smtClean="0">
                <a:solidFill>
                  <a:srgbClr val="002060"/>
                </a:solidFill>
              </a:rPr>
              <a:t>Material </a:t>
            </a:r>
            <a:r>
              <a:rPr lang="sv-SE" sz="3200" dirty="0" err="1" smtClean="0">
                <a:solidFill>
                  <a:srgbClr val="002060"/>
                </a:solidFill>
              </a:rPr>
              <a:t>properties</a:t>
            </a:r>
            <a:r>
              <a:rPr lang="sv-SE" sz="3200" dirty="0" smtClean="0">
                <a:solidFill>
                  <a:srgbClr val="002060"/>
                </a:solidFill>
              </a:rPr>
              <a:t> at a </a:t>
            </a:r>
            <a:r>
              <a:rPr lang="sv-SE" sz="3200" dirty="0" err="1" smtClean="0">
                <a:solidFill>
                  <a:srgbClr val="002060"/>
                </a:solidFill>
              </a:rPr>
              <a:t>glance</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30</a:t>
            </a:fld>
            <a:endParaRPr lang="sv-SE"/>
          </a:p>
        </p:txBody>
      </p:sp>
      <p:sp>
        <p:nvSpPr>
          <p:cNvPr id="5" name="Rectangle 4"/>
          <p:cNvSpPr/>
          <p:nvPr/>
        </p:nvSpPr>
        <p:spPr>
          <a:xfrm>
            <a:off x="311881" y="3665080"/>
            <a:ext cx="11622024" cy="2862322"/>
          </a:xfrm>
          <a:prstGeom prst="rect">
            <a:avLst/>
          </a:prstGeom>
        </p:spPr>
        <p:txBody>
          <a:bodyPr wrap="square">
            <a:spAutoFit/>
          </a:bodyPr>
          <a:lstStyle/>
          <a:p>
            <a:pPr algn="just"/>
            <a:r>
              <a:rPr lang="en-US" dirty="0" smtClean="0">
                <a:latin typeface="Arial" panose="020B0604020202020204" pitchFamily="34" charset="0"/>
                <a:cs typeface="Arial" panose="020B0604020202020204" pitchFamily="34" charset="0"/>
              </a:rPr>
              <a:t>The situation depends on the property, but few experimental results are generally available at high temperatures. The situation is worse in the liquid phase, for which measurements are even sparser. </a:t>
            </a:r>
          </a:p>
          <a:p>
            <a:pPr algn="just"/>
            <a:endParaRPr lang="en-US" dirty="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Experimental results might have to be combined with first principles results (DFT-MD modelling, with B interaction potential that is uniformly accurate from room temperature through the normal boiling point), </a:t>
            </a:r>
            <a:r>
              <a:rPr lang="en-US" dirty="0" smtClean="0">
                <a:latin typeface="Arial" panose="020B0604020202020204" pitchFamily="34" charset="0"/>
                <a:cs typeface="Arial" panose="020B0604020202020204" pitchFamily="34" charset="0"/>
              </a:rPr>
              <a:t>if </a:t>
            </a:r>
            <a:r>
              <a:rPr lang="en-US" dirty="0" smtClean="0">
                <a:latin typeface="Arial" panose="020B0604020202020204" pitchFamily="34" charset="0"/>
                <a:cs typeface="Arial" panose="020B0604020202020204" pitchFamily="34" charset="0"/>
              </a:rPr>
              <a:t>available.</a:t>
            </a:r>
          </a:p>
          <a:p>
            <a:pPr algn="just"/>
            <a:endParaRPr lang="en-US" dirty="0" smtClean="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elatively extensive-in-frequency </a:t>
            </a:r>
            <a:r>
              <a:rPr lang="en-US" dirty="0">
                <a:latin typeface="Arial" panose="020B0604020202020204" pitchFamily="34" charset="0"/>
                <a:cs typeface="Arial" panose="020B0604020202020204" pitchFamily="34" charset="0"/>
              </a:rPr>
              <a:t>optical data </a:t>
            </a:r>
            <a:r>
              <a:rPr lang="en-US" dirty="0" smtClean="0">
                <a:latin typeface="Arial" panose="020B0604020202020204" pitchFamily="34" charset="0"/>
                <a:cs typeface="Arial" panose="020B0604020202020204" pitchFamily="34" charset="0"/>
              </a:rPr>
              <a:t>are available from measurements </a:t>
            </a:r>
            <a:r>
              <a:rPr lang="en-US" dirty="0">
                <a:latin typeface="Arial" panose="020B0604020202020204" pitchFamily="34" charset="0"/>
                <a:cs typeface="Arial" panose="020B0604020202020204" pitchFamily="34" charset="0"/>
              </a:rPr>
              <a:t>of the boron dielectric permittivity</a:t>
            </a:r>
            <a:r>
              <a:rPr lang="en-US" dirty="0" smtClean="0">
                <a:latin typeface="Arial" panose="020B0604020202020204" pitchFamily="34" charset="0"/>
                <a:cs typeface="Arial" panose="020B0604020202020204" pitchFamily="34" charset="0"/>
              </a:rPr>
              <a:t>, which constitute the input that is necessary for the calculation of the adhesive force from the </a:t>
            </a:r>
            <a:r>
              <a:rPr lang="en-US" dirty="0" err="1" smtClean="0">
                <a:latin typeface="Arial" panose="020B0604020202020204" pitchFamily="34" charset="0"/>
                <a:cs typeface="Arial" panose="020B0604020202020204" pitchFamily="34" charset="0"/>
              </a:rPr>
              <a:t>Lifshitz</a:t>
            </a:r>
            <a:r>
              <a:rPr lang="en-US" dirty="0" smtClean="0">
                <a:latin typeface="Arial" panose="020B0604020202020204" pitchFamily="34" charset="0"/>
                <a:cs typeface="Arial" panose="020B0604020202020204" pitchFamily="34" charset="0"/>
              </a:rPr>
              <a:t> theory of van der Waals forces and for the calculation of the hemispherical emissivity,</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0" y="991271"/>
            <a:ext cx="12245787" cy="369332"/>
          </a:xfrm>
          <a:prstGeom prst="rect">
            <a:avLst/>
          </a:prstGeom>
        </p:spPr>
        <p:txBody>
          <a:bodyPr wrap="square">
            <a:spAutoFit/>
          </a:bodyPr>
          <a:lstStyle/>
          <a:p>
            <a:pPr algn="just"/>
            <a:r>
              <a:rPr lang="sv-SE" b="1" dirty="0" err="1" smtClean="0">
                <a:solidFill>
                  <a:srgbClr val="FF0000"/>
                </a:solidFill>
                <a:latin typeface="Arial" panose="020B0604020202020204" pitchFamily="34" charset="0"/>
                <a:cs typeface="Arial" panose="020B0604020202020204" pitchFamily="34" charset="0"/>
              </a:rPr>
              <a:t>Boron</a:t>
            </a:r>
            <a:r>
              <a:rPr lang="sv-SE" b="1" dirty="0" smtClean="0">
                <a:solidFill>
                  <a:srgbClr val="FF0000"/>
                </a:solidFill>
                <a:latin typeface="Arial" panose="020B0604020202020204" pitchFamily="34" charset="0"/>
                <a:cs typeface="Arial" panose="020B0604020202020204" pitchFamily="34" charset="0"/>
              </a:rPr>
              <a:t> has not </a:t>
            </a:r>
            <a:r>
              <a:rPr lang="sv-SE" b="1" dirty="0" err="1" smtClean="0">
                <a:solidFill>
                  <a:srgbClr val="FF0000"/>
                </a:solidFill>
                <a:latin typeface="Arial" panose="020B0604020202020204" pitchFamily="34" charset="0"/>
                <a:cs typeface="Arial" panose="020B0604020202020204" pitchFamily="34" charset="0"/>
              </a:rPr>
              <a:t>been</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studied</a:t>
            </a:r>
            <a:r>
              <a:rPr lang="sv-SE" b="1" dirty="0" smtClean="0">
                <a:solidFill>
                  <a:srgbClr val="FF0000"/>
                </a:solidFill>
                <a:latin typeface="Arial" panose="020B0604020202020204" pitchFamily="34" charset="0"/>
                <a:cs typeface="Arial" panose="020B0604020202020204" pitchFamily="34" charset="0"/>
              </a:rPr>
              <a:t> as </a:t>
            </a:r>
            <a:r>
              <a:rPr lang="sv-SE" b="1" dirty="0" err="1" smtClean="0">
                <a:solidFill>
                  <a:srgbClr val="FF0000"/>
                </a:solidFill>
                <a:latin typeface="Arial" panose="020B0604020202020204" pitchFamily="34" charset="0"/>
                <a:cs typeface="Arial" panose="020B0604020202020204" pitchFamily="34" charset="0"/>
              </a:rPr>
              <a:t>much</a:t>
            </a:r>
            <a:r>
              <a:rPr lang="sv-SE" b="1" dirty="0" smtClean="0">
                <a:solidFill>
                  <a:srgbClr val="FF0000"/>
                </a:solidFill>
                <a:latin typeface="Arial" panose="020B0604020202020204" pitchFamily="34" charset="0"/>
                <a:cs typeface="Arial" panose="020B0604020202020204" pitchFamily="34" charset="0"/>
              </a:rPr>
              <a:t> as W &amp; Be, as far as </a:t>
            </a:r>
            <a:r>
              <a:rPr lang="sv-SE" b="1" dirty="0" err="1" smtClean="0">
                <a:solidFill>
                  <a:srgbClr val="FF0000"/>
                </a:solidFill>
                <a:latin typeface="Arial" panose="020B0604020202020204" pitchFamily="34" charset="0"/>
                <a:cs typeface="Arial" panose="020B0604020202020204" pitchFamily="34" charset="0"/>
              </a:rPr>
              <a:t>high</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temperature</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properties</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are</a:t>
            </a:r>
            <a:r>
              <a:rPr lang="sv-SE" b="1" dirty="0" smtClean="0">
                <a:solidFill>
                  <a:srgbClr val="FF0000"/>
                </a:solidFill>
                <a:latin typeface="Arial" panose="020B0604020202020204" pitchFamily="34" charset="0"/>
                <a:cs typeface="Arial" panose="020B0604020202020204" pitchFamily="34" charset="0"/>
              </a:rPr>
              <a:t> </a:t>
            </a:r>
            <a:r>
              <a:rPr lang="sv-SE" b="1" dirty="0" err="1" smtClean="0">
                <a:solidFill>
                  <a:srgbClr val="FF0000"/>
                </a:solidFill>
                <a:latin typeface="Arial" panose="020B0604020202020204" pitchFamily="34" charset="0"/>
                <a:cs typeface="Arial" panose="020B0604020202020204" pitchFamily="34" charset="0"/>
              </a:rPr>
              <a:t>concerned</a:t>
            </a:r>
            <a:endParaRPr lang="sv-SE" b="1" dirty="0" smtClean="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26957" y="1619705"/>
            <a:ext cx="11295067" cy="1631216"/>
          </a:xfrm>
          <a:prstGeom prst="rect">
            <a:avLst/>
          </a:prstGeom>
          <a:noFill/>
        </p:spPr>
        <p:txBody>
          <a:bodyPr wrap="square" rtlCol="0">
            <a:spAutoFit/>
          </a:bodyPr>
          <a:lstStyle/>
          <a:p>
            <a:r>
              <a:rPr lang="en-US" sz="1600" b="1" dirty="0" smtClean="0">
                <a:latin typeface="+mj-lt"/>
              </a:rPr>
              <a:t>thermophysical </a:t>
            </a:r>
            <a:r>
              <a:rPr lang="en-US" sz="1600" dirty="0" smtClean="0">
                <a:latin typeface="+mj-lt"/>
              </a:rPr>
              <a:t>(mass density, latent heats, thermal conductivity, specific isobaric heat capacity)</a:t>
            </a:r>
          </a:p>
          <a:p>
            <a:endParaRPr lang="en-US" sz="500" dirty="0" smtClean="0">
              <a:latin typeface="+mj-lt"/>
            </a:endParaRPr>
          </a:p>
          <a:p>
            <a:r>
              <a:rPr lang="en-US" sz="1600" b="1" dirty="0" smtClean="0">
                <a:latin typeface="+mj-lt"/>
              </a:rPr>
              <a:t>mechanical </a:t>
            </a:r>
            <a:r>
              <a:rPr lang="en-US" sz="1600" dirty="0" smtClean="0">
                <a:latin typeface="+mj-lt"/>
              </a:rPr>
              <a:t>(Young’s modulus, Poisson ratio, yield strength, yield strength size-scaling parameter, limiting pressure)</a:t>
            </a:r>
          </a:p>
          <a:p>
            <a:endParaRPr lang="en-US" sz="500" b="1" dirty="0" smtClean="0">
              <a:latin typeface="+mj-lt"/>
            </a:endParaRPr>
          </a:p>
          <a:p>
            <a:r>
              <a:rPr lang="en-US" sz="1600" b="1" dirty="0" smtClean="0">
                <a:latin typeface="+mj-lt"/>
              </a:rPr>
              <a:t>thermal </a:t>
            </a:r>
            <a:r>
              <a:rPr lang="en-US" sz="1600" dirty="0" smtClean="0">
                <a:latin typeface="+mj-lt"/>
              </a:rPr>
              <a:t>(hemispherical emissivity, work function, effective Richardson constant)</a:t>
            </a:r>
          </a:p>
          <a:p>
            <a:endParaRPr lang="en-US" sz="500" dirty="0" smtClean="0">
              <a:latin typeface="+mj-lt"/>
            </a:endParaRPr>
          </a:p>
          <a:p>
            <a:r>
              <a:rPr lang="en-US" sz="1600" b="1" dirty="0" smtClean="0">
                <a:latin typeface="+mj-lt"/>
              </a:rPr>
              <a:t>fluid </a:t>
            </a:r>
            <a:r>
              <a:rPr lang="en-US" sz="1600" dirty="0" smtClean="0">
                <a:latin typeface="+mj-lt"/>
              </a:rPr>
              <a:t>(dynamic viscosity, surface tension, vapor pressure)</a:t>
            </a:r>
          </a:p>
          <a:p>
            <a:endParaRPr lang="en-US" sz="500" b="1" dirty="0">
              <a:latin typeface="+mj-lt"/>
            </a:endParaRPr>
          </a:p>
          <a:p>
            <a:r>
              <a:rPr lang="en-US" sz="1600" b="1" dirty="0" smtClean="0">
                <a:latin typeface="+mj-lt"/>
              </a:rPr>
              <a:t>other </a:t>
            </a:r>
            <a:r>
              <a:rPr lang="en-US" sz="1600" dirty="0" smtClean="0">
                <a:latin typeface="+mj-lt"/>
              </a:rPr>
              <a:t>(surface energy, frequency dependent optical constant)</a:t>
            </a:r>
            <a:endParaRPr lang="en-US" sz="1600" b="1" dirty="0" smtClean="0">
              <a:latin typeface="+mj-lt"/>
            </a:endParaRPr>
          </a:p>
        </p:txBody>
      </p:sp>
    </p:spTree>
    <p:extLst>
      <p:ext uri="{BB962C8B-B14F-4D97-AF65-F5344CB8AC3E}">
        <p14:creationId xmlns:p14="http://schemas.microsoft.com/office/powerpoint/2010/main" val="206421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err="1" smtClean="0">
                <a:solidFill>
                  <a:srgbClr val="002060"/>
                </a:solidFill>
              </a:rPr>
              <a:t>Irregular</a:t>
            </a:r>
            <a:r>
              <a:rPr lang="sv-SE" sz="3200" dirty="0" smtClean="0">
                <a:solidFill>
                  <a:srgbClr val="002060"/>
                </a:solidFill>
              </a:rPr>
              <a:t> dust</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31</a:t>
            </a:fld>
            <a:endParaRPr lang="sv-SE"/>
          </a:p>
        </p:txBody>
      </p:sp>
      <p:sp>
        <p:nvSpPr>
          <p:cNvPr id="5" name="Rectangle 4"/>
          <p:cNvSpPr/>
          <p:nvPr/>
        </p:nvSpPr>
        <p:spPr>
          <a:xfrm>
            <a:off x="326957" y="935458"/>
            <a:ext cx="11648519" cy="5201424"/>
          </a:xfrm>
          <a:prstGeom prst="rect">
            <a:avLst/>
          </a:prstGeom>
        </p:spPr>
        <p:txBody>
          <a:bodyPr wrap="square">
            <a:spAutoFit/>
          </a:bodyPr>
          <a:lstStyle/>
          <a:p>
            <a:r>
              <a:rPr lang="sv-SE" sz="2000" dirty="0" smtClean="0">
                <a:latin typeface="Arial" panose="020B0604020202020204" pitchFamily="34" charset="0"/>
                <a:cs typeface="Arial" panose="020B0604020202020204" pitchFamily="34" charset="0"/>
              </a:rPr>
              <a:t>All W dust </a:t>
            </a:r>
            <a:r>
              <a:rPr lang="sv-SE" sz="2000" dirty="0" err="1" smtClean="0">
                <a:latin typeface="Arial" panose="020B0604020202020204" pitchFamily="34" charset="0"/>
                <a:cs typeface="Arial" panose="020B0604020202020204" pitchFamily="34" charset="0"/>
              </a:rPr>
              <a:t>remobilization</a:t>
            </a:r>
            <a:r>
              <a:rPr lang="sv-SE" sz="2000" dirty="0" smtClean="0">
                <a:latin typeface="Arial" panose="020B0604020202020204" pitchFamily="34" charset="0"/>
                <a:cs typeface="Arial" panose="020B0604020202020204" pitchFamily="34" charset="0"/>
              </a:rPr>
              <a:t>, adhesion, </a:t>
            </a:r>
            <a:r>
              <a:rPr lang="sv-SE" sz="2000" dirty="0" err="1" smtClean="0">
                <a:latin typeface="Arial" panose="020B0604020202020204" pitchFamily="34" charset="0"/>
                <a:cs typeface="Arial" panose="020B0604020202020204" pitchFamily="34" charset="0"/>
              </a:rPr>
              <a:t>impact</a:t>
            </a:r>
            <a:r>
              <a:rPr lang="sv-SE" sz="2000" dirty="0" smtClean="0">
                <a:latin typeface="Arial" panose="020B0604020202020204" pitchFamily="34" charset="0"/>
                <a:cs typeface="Arial" panose="020B0604020202020204" pitchFamily="34" charset="0"/>
              </a:rPr>
              <a:t> and </a:t>
            </a:r>
            <a:r>
              <a:rPr lang="sv-SE" sz="2000" dirty="0" err="1" smtClean="0">
                <a:latin typeface="Arial" panose="020B0604020202020204" pitchFamily="34" charset="0"/>
                <a:cs typeface="Arial" panose="020B0604020202020204" pitchFamily="34" charset="0"/>
              </a:rPr>
              <a:t>injection</a:t>
            </a:r>
            <a:r>
              <a:rPr lang="sv-SE" sz="2000" dirty="0" smtClean="0">
                <a:latin typeface="Arial" panose="020B0604020202020204" pitchFamily="34" charset="0"/>
                <a:cs typeface="Arial" panose="020B0604020202020204" pitchFamily="34" charset="0"/>
              </a:rPr>
              <a:t> experiments </a:t>
            </a:r>
            <a:r>
              <a:rPr lang="sv-SE" sz="2000" dirty="0" err="1" smtClean="0">
                <a:latin typeface="Arial" panose="020B0604020202020204" pitchFamily="34" charset="0"/>
                <a:cs typeface="Arial" panose="020B0604020202020204" pitchFamily="34" charset="0"/>
              </a:rPr>
              <a:t>conducted</a:t>
            </a:r>
            <a:r>
              <a:rPr lang="sv-SE" sz="2000" dirty="0" smtClean="0">
                <a:latin typeface="Arial" panose="020B0604020202020204" pitchFamily="34" charset="0"/>
                <a:cs typeface="Arial" panose="020B0604020202020204" pitchFamily="34" charset="0"/>
              </a:rPr>
              <a:t> </a:t>
            </a:r>
            <a:r>
              <a:rPr lang="sv-SE" sz="2000" dirty="0" err="1" smtClean="0">
                <a:latin typeface="Arial" panose="020B0604020202020204" pitchFamily="34" charset="0"/>
                <a:cs typeface="Arial" panose="020B0604020202020204" pitchFamily="34" charset="0"/>
              </a:rPr>
              <a:t>with</a:t>
            </a:r>
            <a:r>
              <a:rPr lang="sv-SE" sz="2000" dirty="0" smtClean="0">
                <a:latin typeface="Arial" panose="020B0604020202020204" pitchFamily="34" charset="0"/>
                <a:cs typeface="Arial" panose="020B0604020202020204" pitchFamily="34" charset="0"/>
              </a:rPr>
              <a:t> </a:t>
            </a:r>
            <a:r>
              <a:rPr lang="sv-SE" sz="2000" dirty="0" err="1" smtClean="0">
                <a:latin typeface="Arial" panose="020B0604020202020204" pitchFamily="34" charset="0"/>
                <a:cs typeface="Arial" panose="020B0604020202020204" pitchFamily="34" charset="0"/>
              </a:rPr>
              <a:t>spherical</a:t>
            </a:r>
            <a:r>
              <a:rPr lang="sv-SE" sz="2000" dirty="0" smtClean="0">
                <a:latin typeface="Arial" panose="020B0604020202020204" pitchFamily="34" charset="0"/>
                <a:cs typeface="Arial" panose="020B0604020202020204" pitchFamily="34" charset="0"/>
              </a:rPr>
              <a:t> W dust (</a:t>
            </a:r>
            <a:r>
              <a:rPr lang="sv-SE" sz="2000" dirty="0" err="1" smtClean="0">
                <a:latin typeface="Arial" panose="020B0604020202020204" pitchFamily="34" charset="0"/>
                <a:cs typeface="Arial" panose="020B0604020202020204" pitchFamily="34" charset="0"/>
              </a:rPr>
              <a:t>spheroidized</a:t>
            </a:r>
            <a:r>
              <a:rPr lang="sv-SE" sz="2000" dirty="0" smtClean="0">
                <a:latin typeface="Arial" panose="020B0604020202020204" pitchFamily="34" charset="0"/>
                <a:cs typeface="Arial" panose="020B0604020202020204" pitchFamily="34" charset="0"/>
              </a:rPr>
              <a:t> by </a:t>
            </a:r>
            <a:r>
              <a:rPr lang="sv-SE" sz="2000" dirty="0" err="1" smtClean="0">
                <a:latin typeface="Arial" panose="020B0604020202020204" pitchFamily="34" charset="0"/>
                <a:cs typeface="Arial" panose="020B0604020202020204" pitchFamily="34" charset="0"/>
              </a:rPr>
              <a:t>passing</a:t>
            </a:r>
            <a:r>
              <a:rPr lang="sv-SE" sz="2000" dirty="0" smtClean="0">
                <a:latin typeface="Arial" panose="020B0604020202020204" pitchFamily="34" charset="0"/>
                <a:cs typeface="Arial" panose="020B0604020202020204" pitchFamily="34" charset="0"/>
              </a:rPr>
              <a:t> </a:t>
            </a:r>
            <a:r>
              <a:rPr lang="sv-SE" sz="2000" dirty="0" err="1" smtClean="0">
                <a:latin typeface="Arial" panose="020B0604020202020204" pitchFamily="34" charset="0"/>
                <a:cs typeface="Arial" panose="020B0604020202020204" pitchFamily="34" charset="0"/>
              </a:rPr>
              <a:t>through</a:t>
            </a:r>
            <a:r>
              <a:rPr lang="sv-SE" sz="2000" dirty="0" smtClean="0">
                <a:latin typeface="Arial" panose="020B0604020202020204" pitchFamily="34" charset="0"/>
                <a:cs typeface="Arial" panose="020B0604020202020204" pitchFamily="34" charset="0"/>
              </a:rPr>
              <a:t> a plasma </a:t>
            </a:r>
            <a:r>
              <a:rPr lang="sv-SE" sz="2000" dirty="0" err="1" smtClean="0">
                <a:latin typeface="Arial" panose="020B0604020202020204" pitchFamily="34" charset="0"/>
                <a:cs typeface="Arial" panose="020B0604020202020204" pitchFamily="34" charset="0"/>
              </a:rPr>
              <a:t>torch</a:t>
            </a:r>
            <a:r>
              <a:rPr lang="sv-SE" sz="20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necessary for reproducibility of the experiment</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necessary for comparison with the theory / modelling</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relevant for tokamaks (W dust generated mainly by droplet splashing, with surface tension leading to spherical shapes)</a:t>
            </a:r>
          </a:p>
          <a:p>
            <a:pPr marL="285750" indent="-285750">
              <a:buFont typeface="Wingdings" panose="05000000000000000000" pitchFamily="2" charset="2"/>
              <a:buChar char="Ø"/>
            </a:pPr>
            <a:r>
              <a:rPr lang="en-US" dirty="0" err="1" smtClean="0">
                <a:latin typeface="Arial" panose="020B0604020202020204" pitchFamily="34" charset="0"/>
                <a:cs typeface="Arial" panose="020B0604020202020204" pitchFamily="34" charset="0"/>
              </a:rPr>
              <a:t>spheroidization</a:t>
            </a:r>
            <a:r>
              <a:rPr lang="en-US" dirty="0" smtClean="0">
                <a:latin typeface="Arial" panose="020B0604020202020204" pitchFamily="34" charset="0"/>
                <a:cs typeface="Arial" panose="020B0604020202020204" pitchFamily="34" charset="0"/>
              </a:rPr>
              <a:t> leads to low porosity (thus material properties of bulk samples can be used)</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Irregular shape should</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affect </a:t>
            </a:r>
            <a:r>
              <a:rPr lang="en-US" dirty="0" smtClean="0">
                <a:latin typeface="Arial" panose="020B0604020202020204" pitchFamily="34" charset="0"/>
                <a:cs typeface="Arial" panose="020B0604020202020204" pitchFamily="34" charset="0"/>
              </a:rPr>
              <a:t>dynamics by </a:t>
            </a:r>
            <a:r>
              <a:rPr lang="en-US" dirty="0" smtClean="0">
                <a:latin typeface="Arial" panose="020B0604020202020204" pitchFamily="34" charset="0"/>
                <a:cs typeface="Arial" panose="020B0604020202020204" pitchFamily="34" charset="0"/>
              </a:rPr>
              <a:t>altering collection </a:t>
            </a:r>
            <a:endParaRPr lang="en-U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introduce </a:t>
            </a:r>
            <a:r>
              <a:rPr lang="en-US" dirty="0" smtClean="0">
                <a:latin typeface="Arial" panose="020B0604020202020204" pitchFamily="34" charset="0"/>
                <a:cs typeface="Arial" panose="020B0604020202020204" pitchFamily="34" charset="0"/>
              </a:rPr>
              <a:t>spinning, rotation now possible also under symmetric plasma conditions</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drastically alter adhesion, local radius of curvature at contact should substitute radius</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drastically affect remobilization (multiple contact points, rolling possibilities </a:t>
            </a:r>
            <a:r>
              <a:rPr lang="en-US" dirty="0" err="1" smtClean="0">
                <a:latin typeface="Arial" panose="020B0604020202020204" pitchFamily="34" charset="0"/>
                <a:cs typeface="Arial" panose="020B0604020202020204" pitchFamily="34" charset="0"/>
              </a:rPr>
              <a:t>etc</a:t>
            </a:r>
            <a:r>
              <a:rPr lang="en-US"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Boron dust </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is more likely to be irregular in tokamaks (through delamination of co-deposits)</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could be treated as spherical in dust dynamics codes (provided that it promptly melts, see surface tension)</a:t>
            </a:r>
          </a:p>
          <a:p>
            <a:pPr marL="285750" indent="-285750">
              <a:buFont typeface="Wingdings" panose="05000000000000000000" pitchFamily="2" charset="2"/>
              <a:buChar char="Ø"/>
            </a:pPr>
            <a:r>
              <a:rPr lang="en-US" dirty="0" smtClean="0">
                <a:latin typeface="Arial" panose="020B0604020202020204" pitchFamily="34" charset="0"/>
                <a:cs typeface="Arial" panose="020B0604020202020204" pitchFamily="34" charset="0"/>
              </a:rPr>
              <a:t>should be treated as irregular in remobilization problems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405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6957" y="102451"/>
            <a:ext cx="11026843" cy="457200"/>
          </a:xfrm>
        </p:spPr>
        <p:txBody>
          <a:bodyPr>
            <a:noAutofit/>
          </a:bodyPr>
          <a:lstStyle/>
          <a:p>
            <a:r>
              <a:rPr lang="sv-SE" sz="3200" dirty="0" err="1" smtClean="0">
                <a:solidFill>
                  <a:srgbClr val="002060"/>
                </a:solidFill>
              </a:rPr>
              <a:t>Are</a:t>
            </a:r>
            <a:r>
              <a:rPr lang="sv-SE" sz="3200" dirty="0" smtClean="0">
                <a:solidFill>
                  <a:srgbClr val="002060"/>
                </a:solidFill>
              </a:rPr>
              <a:t> experiments </a:t>
            </a:r>
            <a:r>
              <a:rPr lang="sv-SE" sz="3200" dirty="0" err="1" smtClean="0">
                <a:solidFill>
                  <a:srgbClr val="002060"/>
                </a:solidFill>
              </a:rPr>
              <a:t>necessary</a:t>
            </a:r>
            <a:r>
              <a:rPr lang="sv-SE" sz="3200" dirty="0" smtClean="0">
                <a:solidFill>
                  <a:srgbClr val="002060"/>
                </a:solidFill>
              </a:rPr>
              <a:t>?</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32</a:t>
            </a:fld>
            <a:endParaRPr lang="sv-SE"/>
          </a:p>
        </p:txBody>
      </p:sp>
      <p:sp>
        <p:nvSpPr>
          <p:cNvPr id="5" name="Rectangle 4"/>
          <p:cNvSpPr/>
          <p:nvPr/>
        </p:nvSpPr>
        <p:spPr>
          <a:xfrm>
            <a:off x="0" y="935458"/>
            <a:ext cx="12080837" cy="5632311"/>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lasma-surface and plasma-wall interaction models are valid for any homogeneous dust composition, but contain numerous material constants that are adopted from experiments, theory or simulations. Some material constants will have to be approximated by best guesses </a:t>
            </a:r>
            <a:r>
              <a:rPr lang="en-US" sz="2000" dirty="0" smtClean="0">
                <a:latin typeface="Arial" panose="020B0604020202020204" pitchFamily="34" charset="0"/>
                <a:cs typeface="Arial" panose="020B0604020202020204" pitchFamily="34" charset="0"/>
                <a:sym typeface="Wingdings" panose="05000000000000000000" pitchFamily="2" charset="2"/>
              </a:rPr>
              <a:t> </a:t>
            </a:r>
            <a:r>
              <a:rPr lang="en-US" sz="2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Dust injection experiments should be helpful.</a:t>
            </a:r>
          </a:p>
          <a:p>
            <a:pPr marL="342900" indent="-342900" algn="just">
              <a:buFont typeface="Wingdings" panose="05000000000000000000" pitchFamily="2" charset="2"/>
              <a:buChar char="Ø"/>
            </a:pPr>
            <a:endParaRPr lang="en-US" sz="1000" dirty="0" smtClean="0">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Ø"/>
            </a:pPr>
            <a:r>
              <a:rPr lang="en-US" sz="2000" dirty="0" smtClean="0">
                <a:latin typeface="Arial" panose="020B0604020202020204" pitchFamily="34" charset="0"/>
                <a:cs typeface="Arial" panose="020B0604020202020204" pitchFamily="34" charset="0"/>
                <a:sym typeface="Wingdings" panose="05000000000000000000" pitchFamily="2" charset="2"/>
              </a:rPr>
              <a:t>It is difficult to make projections for the behavior of B dust based on the experience with W dust because of the many competing effects. For instance, because boron is essentially a semi-conductor, thermionic emission will be low but secondary electron emission will be high (even for SOL electron temperatures). However, again, the strength of the competing affects depends on material constants that can be very uncertain  </a:t>
            </a:r>
            <a:r>
              <a:rPr lang="en-US" sz="2000" dirty="0">
                <a:solidFill>
                  <a:srgbClr val="00B050"/>
                </a:solidFill>
                <a:latin typeface="Arial" panose="020B0604020202020204" pitchFamily="34" charset="0"/>
                <a:cs typeface="Arial" panose="020B0604020202020204" pitchFamily="34" charset="0"/>
                <a:sym typeface="Wingdings" panose="05000000000000000000" pitchFamily="2" charset="2"/>
              </a:rPr>
              <a:t>Dust injection experiments should be helpful</a:t>
            </a:r>
            <a:r>
              <a:rPr lang="en-US" sz="2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a:t>
            </a:r>
          </a:p>
          <a:p>
            <a:pPr marL="342900" indent="-342900" algn="just">
              <a:buFont typeface="Wingdings" panose="05000000000000000000" pitchFamily="2" charset="2"/>
              <a:buChar char="Ø"/>
            </a:pPr>
            <a:endParaRPr lang="en-US" sz="1000" dirty="0">
              <a:solidFill>
                <a:srgbClr val="00B050"/>
              </a:solidFill>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Ø"/>
            </a:pPr>
            <a:r>
              <a:rPr lang="en-US" sz="2000" dirty="0" smtClean="0">
                <a:latin typeface="Arial" panose="020B0604020202020204" pitchFamily="34" charset="0"/>
                <a:cs typeface="Arial" panose="020B0604020202020204" pitchFamily="34" charset="0"/>
                <a:sym typeface="Wingdings" panose="05000000000000000000" pitchFamily="2" charset="2"/>
              </a:rPr>
              <a:t>Many positive effects of boron powder injection have been observed in recent experiments (possibility of real time wall conditioning, pedestal control, heat exhaust and energy confinement improvement). Dust modelling can assist in the understanding of these benefits and optimization of the technique. Conversely, B powder droppers are already installed in devices and can be used for controlled (low density) powder injection experiments.</a:t>
            </a:r>
          </a:p>
          <a:p>
            <a:pPr marL="342900" indent="-342900" algn="just">
              <a:buFont typeface="Wingdings" panose="05000000000000000000" pitchFamily="2" charset="2"/>
              <a:buChar char="Ø"/>
            </a:pPr>
            <a:endParaRPr lang="en-US" sz="1000" dirty="0">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Ø"/>
            </a:pPr>
            <a:r>
              <a:rPr lang="en-US" sz="2000" dirty="0" smtClean="0">
                <a:latin typeface="Arial" panose="020B0604020202020204" pitchFamily="34" charset="0"/>
                <a:cs typeface="Arial" panose="020B0604020202020204" pitchFamily="34" charset="0"/>
                <a:sym typeface="Wingdings" panose="05000000000000000000" pitchFamily="2" charset="2"/>
              </a:rPr>
              <a:t>Given the strong effect of irregular shape on adhesion / remobilization, it would be wise to repeat some of </a:t>
            </a:r>
            <a:r>
              <a:rPr lang="en-US" sz="2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the controlled remobilization experiments</a:t>
            </a:r>
            <a:r>
              <a:rPr lang="en-US" sz="2000" dirty="0" smtClean="0">
                <a:latin typeface="Arial" panose="020B0604020202020204" pitchFamily="34" charset="0"/>
                <a:cs typeface="Arial" panose="020B0604020202020204" pitchFamily="34" charset="0"/>
                <a:sym typeface="Wingdings" panose="05000000000000000000" pitchFamily="2" charset="2"/>
              </a:rPr>
              <a:t>. </a:t>
            </a:r>
            <a:r>
              <a:rPr lang="en-US"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Note that only irregular B dust is commercially available</a:t>
            </a:r>
            <a:r>
              <a:rPr lang="en-US" sz="2000" dirty="0" smtClean="0">
                <a:latin typeface="Arial" panose="020B0604020202020204" pitchFamily="34" charset="0"/>
                <a:cs typeface="Arial" panose="020B0604020202020204" pitchFamily="34" charset="0"/>
                <a:sym typeface="Wingdings" panose="05000000000000000000" pitchFamily="2" charset="2"/>
              </a:rPr>
              <a:t>.</a:t>
            </a:r>
            <a:endParaRPr lang="sv-SE"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85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33</a:t>
            </a:fld>
            <a:endParaRPr lang="sv-SE"/>
          </a:p>
        </p:txBody>
      </p:sp>
      <p:sp>
        <p:nvSpPr>
          <p:cNvPr id="3" name="Rectangle 2"/>
          <p:cNvSpPr/>
          <p:nvPr/>
        </p:nvSpPr>
        <p:spPr>
          <a:xfrm>
            <a:off x="420883" y="2398200"/>
            <a:ext cx="11172280" cy="1200329"/>
          </a:xfrm>
          <a:prstGeom prst="rect">
            <a:avLst/>
          </a:prstGeom>
          <a:solidFill>
            <a:srgbClr val="FFFFCC"/>
          </a:solidFill>
        </p:spPr>
        <p:txBody>
          <a:bodyPr wrap="square">
            <a:spAutoFit/>
          </a:bodyPr>
          <a:lstStyle/>
          <a:p>
            <a:pPr algn="ctr"/>
            <a:r>
              <a:rPr lang="en-US" sz="3600" dirty="0" smtClean="0">
                <a:solidFill>
                  <a:srgbClr val="002060"/>
                </a:solidFill>
                <a:latin typeface="Baskerville Old Face" panose="02020602080505020303" pitchFamily="18" charset="0"/>
              </a:rPr>
              <a:t>Summary</a:t>
            </a:r>
          </a:p>
          <a:p>
            <a:pPr algn="ctr"/>
            <a:endParaRPr lang="en-US" sz="3600" dirty="0" smtClean="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694382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316" y="215608"/>
            <a:ext cx="11700049" cy="457200"/>
          </a:xfrm>
        </p:spPr>
        <p:txBody>
          <a:bodyPr>
            <a:noAutofit/>
          </a:bodyPr>
          <a:lstStyle/>
          <a:p>
            <a:r>
              <a:rPr lang="sv-SE" sz="3600" dirty="0" err="1" smtClean="0">
                <a:solidFill>
                  <a:srgbClr val="002060"/>
                </a:solidFill>
              </a:rPr>
              <a:t>Summary</a:t>
            </a:r>
            <a:endParaRPr lang="sv-SE" sz="3200" dirty="0">
              <a:solidFill>
                <a:srgbClr val="002060"/>
              </a:solidFill>
            </a:endParaRPr>
          </a:p>
        </p:txBody>
      </p:sp>
      <p:sp>
        <p:nvSpPr>
          <p:cNvPr id="2" name="Slide Number Placeholder 1"/>
          <p:cNvSpPr>
            <a:spLocks noGrp="1"/>
          </p:cNvSpPr>
          <p:nvPr>
            <p:ph type="sldNum" sz="quarter" idx="12"/>
          </p:nvPr>
        </p:nvSpPr>
        <p:spPr/>
        <p:txBody>
          <a:bodyPr/>
          <a:lstStyle/>
          <a:p>
            <a:fld id="{013DA533-E9F9-4704-94B3-436E32BA00B1}" type="slidenum">
              <a:rPr lang="sv-SE" smtClean="0"/>
              <a:t>34</a:t>
            </a:fld>
            <a:endParaRPr lang="sv-SE"/>
          </a:p>
        </p:txBody>
      </p:sp>
      <p:sp>
        <p:nvSpPr>
          <p:cNvPr id="5" name="TextBox 4"/>
          <p:cNvSpPr txBox="1"/>
          <p:nvPr/>
        </p:nvSpPr>
        <p:spPr>
          <a:xfrm>
            <a:off x="151517" y="847149"/>
            <a:ext cx="11624847" cy="5909310"/>
          </a:xfrm>
          <a:prstGeom prst="rect">
            <a:avLst/>
          </a:prstGeom>
          <a:noFill/>
        </p:spPr>
        <p:txBody>
          <a:bodyPr wrap="square" rtlCol="0">
            <a:spAutoFit/>
          </a:bodyPr>
          <a:lstStyle/>
          <a:p>
            <a:pPr marL="285750" indent="-285750" algn="just">
              <a:buFont typeface="Wingdings" panose="05000000000000000000" pitchFamily="2" charset="2"/>
              <a:buChar char="v"/>
            </a:pPr>
            <a:endParaRPr lang="en-US" sz="2000" dirty="0" smtClean="0">
              <a:latin typeface="+mj-lt"/>
            </a:endParaRPr>
          </a:p>
          <a:p>
            <a:pPr marL="285750" indent="-285750" algn="just">
              <a:buFont typeface="Wingdings" panose="05000000000000000000" pitchFamily="2" charset="2"/>
              <a:buChar char="v"/>
            </a:pPr>
            <a:r>
              <a:rPr lang="en-US" sz="2000" dirty="0" smtClean="0">
                <a:latin typeface="+mj-lt"/>
              </a:rPr>
              <a:t>Droplet survival and dust inventory predictions require realistic input of dust release (size, speed) and dust termination conditions. These are problems that involve more contact mechanics, solid mechanics and fluid dynamics than plasma-surface interactions.</a:t>
            </a:r>
          </a:p>
          <a:p>
            <a:pPr marL="285750" indent="-285750" algn="just">
              <a:buFont typeface="Wingdings" panose="05000000000000000000" pitchFamily="2" charset="2"/>
              <a:buChar char="v"/>
            </a:pPr>
            <a:endParaRPr lang="en-US" sz="2000" dirty="0">
              <a:latin typeface="+mj-lt"/>
            </a:endParaRPr>
          </a:p>
          <a:p>
            <a:pPr marL="285750" indent="-285750" algn="just">
              <a:buFont typeface="Wingdings" panose="05000000000000000000" pitchFamily="2" charset="2"/>
              <a:buChar char="v"/>
            </a:pPr>
            <a:r>
              <a:rPr lang="en-US" sz="2000" dirty="0" smtClean="0">
                <a:latin typeface="+mj-lt"/>
              </a:rPr>
              <a:t>Impact mechanics analytical model for dust-vessel collisions works well as p</a:t>
            </a:r>
            <a:r>
              <a:rPr lang="sv-SE" sz="2000" dirty="0" err="1" smtClean="0">
                <a:latin typeface="+mj-lt"/>
                <a:cs typeface="Arial" panose="020B0604020202020204" pitchFamily="34" charset="0"/>
              </a:rPr>
              <a:t>lasma</a:t>
            </a:r>
            <a:r>
              <a:rPr lang="sv-SE" sz="2000" dirty="0" smtClean="0">
                <a:latin typeface="+mj-lt"/>
                <a:cs typeface="Arial" panose="020B0604020202020204" pitchFamily="34" charset="0"/>
              </a:rPr>
              <a:t> is not </a:t>
            </a:r>
            <a:r>
              <a:rPr lang="sv-SE" sz="2000" dirty="0">
                <a:latin typeface="+mj-lt"/>
                <a:cs typeface="Arial" panose="020B0604020202020204" pitchFamily="34" charset="0"/>
              </a:rPr>
              <a:t>relevant for </a:t>
            </a:r>
            <a:r>
              <a:rPr lang="sv-SE" sz="2000" dirty="0" err="1">
                <a:latin typeface="+mj-lt"/>
                <a:cs typeface="Arial" panose="020B0604020202020204" pitchFamily="34" charset="0"/>
              </a:rPr>
              <a:t>instantaneous</a:t>
            </a:r>
            <a:r>
              <a:rPr lang="sv-SE" sz="2000" dirty="0">
                <a:latin typeface="+mj-lt"/>
                <a:cs typeface="Arial" panose="020B0604020202020204" pitchFamily="34" charset="0"/>
              </a:rPr>
              <a:t> </a:t>
            </a:r>
            <a:r>
              <a:rPr lang="sv-SE" sz="2000" dirty="0" err="1" smtClean="0">
                <a:latin typeface="+mj-lt"/>
                <a:cs typeface="Arial" panose="020B0604020202020204" pitchFamily="34" charset="0"/>
              </a:rPr>
              <a:t>impacts</a:t>
            </a:r>
            <a:r>
              <a:rPr lang="sv-SE" sz="2000" dirty="0" smtClean="0">
                <a:latin typeface="+mj-lt"/>
                <a:cs typeface="Arial" panose="020B0604020202020204" pitchFamily="34" charset="0"/>
              </a:rPr>
              <a:t>.</a:t>
            </a:r>
          </a:p>
          <a:p>
            <a:pPr marL="285750" indent="-285750" algn="just">
              <a:buFont typeface="Wingdings" panose="05000000000000000000" pitchFamily="2" charset="2"/>
              <a:buChar char="v"/>
            </a:pPr>
            <a:endParaRPr lang="en-US" sz="2000" dirty="0">
              <a:latin typeface="+mj-lt"/>
              <a:cs typeface="Arial" panose="020B0604020202020204" pitchFamily="34" charset="0"/>
            </a:endParaRPr>
          </a:p>
          <a:p>
            <a:pPr marL="285750" indent="-285750" algn="just">
              <a:buFont typeface="Wingdings" panose="05000000000000000000" pitchFamily="2" charset="2"/>
              <a:buChar char="v"/>
            </a:pPr>
            <a:r>
              <a:rPr lang="en-US" sz="2000" dirty="0" smtClean="0">
                <a:latin typeface="+mj-lt"/>
              </a:rPr>
              <a:t>The contact side of dust remobilization modelling can be based on surface physics models but fusion relevant peculiarities lead to extra complications </a:t>
            </a:r>
            <a:r>
              <a:rPr lang="en-GB" sz="2000" dirty="0" smtClean="0">
                <a:latin typeface="+mj-lt"/>
              </a:rPr>
              <a:t>(surface roughness, surface contamination, prolonged heating).</a:t>
            </a:r>
          </a:p>
          <a:p>
            <a:pPr marL="285750" indent="-285750" algn="just">
              <a:buFont typeface="Wingdings" panose="05000000000000000000" pitchFamily="2" charset="2"/>
              <a:buChar char="v"/>
            </a:pPr>
            <a:endParaRPr lang="en-GB" sz="2000" dirty="0">
              <a:latin typeface="+mj-lt"/>
            </a:endParaRPr>
          </a:p>
          <a:p>
            <a:pPr marL="285750" indent="-285750" algn="just">
              <a:buFont typeface="Wingdings" panose="05000000000000000000" pitchFamily="2" charset="2"/>
              <a:buChar char="v"/>
            </a:pPr>
            <a:r>
              <a:rPr lang="en-GB" sz="2000" dirty="0" smtClean="0">
                <a:latin typeface="+mj-lt"/>
              </a:rPr>
              <a:t>The plasma side of dust remobilization modelling is an archetypal sheath-within-a-sheath problem that can be reliably modelled with PIC simulations.</a:t>
            </a:r>
          </a:p>
          <a:p>
            <a:pPr marL="285750" indent="-285750" algn="just">
              <a:buFont typeface="Wingdings" panose="05000000000000000000" pitchFamily="2" charset="2"/>
              <a:buChar char="v"/>
            </a:pPr>
            <a:endParaRPr lang="en-GB" sz="2000" dirty="0">
              <a:latin typeface="+mj-lt"/>
            </a:endParaRPr>
          </a:p>
          <a:p>
            <a:pPr marL="285750" indent="-285750" algn="just">
              <a:buFont typeface="Wingdings" panose="05000000000000000000" pitchFamily="2" charset="2"/>
              <a:buChar char="v"/>
            </a:pPr>
            <a:r>
              <a:rPr lang="en-GB" sz="2000" dirty="0" smtClean="0">
                <a:latin typeface="+mj-lt"/>
              </a:rPr>
              <a:t>The main complexities of boron dust are related with the (</a:t>
            </a:r>
            <a:r>
              <a:rPr lang="en-GB" sz="2000" dirty="0" err="1" smtClean="0">
                <a:latin typeface="+mj-lt"/>
              </a:rPr>
              <a:t>i</a:t>
            </a:r>
            <a:r>
              <a:rPr lang="en-GB" sz="2000" dirty="0" smtClean="0">
                <a:latin typeface="+mj-lt"/>
              </a:rPr>
              <a:t>) material properties, (ii) irregular shape.</a:t>
            </a:r>
          </a:p>
          <a:p>
            <a:pPr marL="285750" indent="-285750" algn="just">
              <a:buFont typeface="Wingdings" panose="05000000000000000000" pitchFamily="2" charset="2"/>
              <a:buChar char="v"/>
            </a:pPr>
            <a:endParaRPr lang="en-GB" sz="2000" dirty="0">
              <a:latin typeface="+mj-lt"/>
            </a:endParaRPr>
          </a:p>
          <a:p>
            <a:pPr marL="285750" indent="-285750" algn="just">
              <a:buFont typeface="Wingdings" panose="05000000000000000000" pitchFamily="2" charset="2"/>
              <a:buChar char="v"/>
            </a:pPr>
            <a:r>
              <a:rPr lang="en-GB" sz="2000" dirty="0" smtClean="0">
                <a:latin typeface="+mj-lt"/>
              </a:rPr>
              <a:t>Boron dust injection and boron dust remobilization experiments are rather essential.</a:t>
            </a:r>
            <a:endParaRPr lang="en-GB" sz="2000" dirty="0">
              <a:latin typeface="+mj-lt"/>
            </a:endParaRPr>
          </a:p>
          <a:p>
            <a:pPr marL="285750" indent="-285750" algn="just">
              <a:buFont typeface="Wingdings" panose="05000000000000000000" pitchFamily="2" charset="2"/>
              <a:buChar char="v"/>
            </a:pPr>
            <a:endParaRPr lang="en-US" dirty="0" smtClean="0">
              <a:latin typeface="+mj-lt"/>
            </a:endParaRPr>
          </a:p>
        </p:txBody>
      </p:sp>
    </p:spTree>
    <p:extLst>
      <p:ext uri="{BB962C8B-B14F-4D97-AF65-F5344CB8AC3E}">
        <p14:creationId xmlns:p14="http://schemas.microsoft.com/office/powerpoint/2010/main" val="3472077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4</a:t>
            </a:fld>
            <a:endParaRPr lang="sv-SE"/>
          </a:p>
        </p:txBody>
      </p:sp>
      <p:sp>
        <p:nvSpPr>
          <p:cNvPr id="3" name="Rectangle 2"/>
          <p:cNvSpPr/>
          <p:nvPr/>
        </p:nvSpPr>
        <p:spPr>
          <a:xfrm>
            <a:off x="420883" y="2398200"/>
            <a:ext cx="11172280" cy="1754326"/>
          </a:xfrm>
          <a:prstGeom prst="rect">
            <a:avLst/>
          </a:prstGeom>
        </p:spPr>
        <p:txBody>
          <a:bodyPr wrap="square">
            <a:spAutoFit/>
          </a:bodyPr>
          <a:lstStyle/>
          <a:p>
            <a:pPr algn="ctr"/>
            <a:r>
              <a:rPr lang="sv-SE" sz="3600" dirty="0" smtClean="0">
                <a:solidFill>
                  <a:srgbClr val="002060"/>
                </a:solidFill>
                <a:latin typeface="Baskerville Old Face" panose="02020602080505020303" pitchFamily="18" charset="0"/>
                <a:cs typeface="Arial" panose="020B0604020202020204" pitchFamily="34" charset="0"/>
              </a:rPr>
              <a:t>Main </a:t>
            </a:r>
            <a:r>
              <a:rPr lang="sv-SE" sz="3600" dirty="0" err="1">
                <a:solidFill>
                  <a:srgbClr val="002060"/>
                </a:solidFill>
                <a:latin typeface="Baskerville Old Face" panose="02020602080505020303" pitchFamily="18" charset="0"/>
                <a:cs typeface="Arial" panose="020B0604020202020204" pitchFamily="34" charset="0"/>
              </a:rPr>
              <a:t>theoretical</a:t>
            </a:r>
            <a:r>
              <a:rPr lang="sv-SE" sz="3600" dirty="0">
                <a:solidFill>
                  <a:srgbClr val="002060"/>
                </a:solidFill>
                <a:latin typeface="Baskerville Old Face" panose="02020602080505020303" pitchFamily="18" charset="0"/>
                <a:cs typeface="Arial" panose="020B0604020202020204" pitchFamily="34" charset="0"/>
              </a:rPr>
              <a:t> </a:t>
            </a:r>
            <a:r>
              <a:rPr lang="sv-SE" sz="3600" dirty="0" err="1">
                <a:solidFill>
                  <a:srgbClr val="002060"/>
                </a:solidFill>
                <a:latin typeface="Baskerville Old Face" panose="02020602080505020303" pitchFamily="18" charset="0"/>
                <a:cs typeface="Arial" panose="020B0604020202020204" pitchFamily="34" charset="0"/>
              </a:rPr>
              <a:t>results</a:t>
            </a:r>
            <a:r>
              <a:rPr lang="sv-SE" sz="3600" dirty="0">
                <a:solidFill>
                  <a:srgbClr val="002060"/>
                </a:solidFill>
                <a:latin typeface="Baskerville Old Face" panose="02020602080505020303" pitchFamily="18" charset="0"/>
                <a:cs typeface="Arial" panose="020B0604020202020204" pitchFamily="34" charset="0"/>
              </a:rPr>
              <a:t> from </a:t>
            </a:r>
            <a:endParaRPr lang="sv-SE" sz="3600" dirty="0" smtClean="0">
              <a:solidFill>
                <a:srgbClr val="002060"/>
              </a:solidFill>
              <a:latin typeface="Baskerville Old Face" panose="02020602080505020303" pitchFamily="18" charset="0"/>
              <a:cs typeface="Arial" panose="020B0604020202020204" pitchFamily="34" charset="0"/>
            </a:endParaRPr>
          </a:p>
          <a:p>
            <a:pPr algn="ctr"/>
            <a:r>
              <a:rPr lang="sv-SE" sz="3600" dirty="0" err="1" smtClean="0">
                <a:solidFill>
                  <a:srgbClr val="002060"/>
                </a:solidFill>
                <a:latin typeface="Baskerville Old Face" panose="02020602080505020303" pitchFamily="18" charset="0"/>
                <a:cs typeface="Arial" panose="020B0604020202020204" pitchFamily="34" charset="0"/>
              </a:rPr>
              <a:t>impact</a:t>
            </a:r>
            <a:r>
              <a:rPr lang="sv-SE" sz="3600" dirty="0" smtClean="0">
                <a:solidFill>
                  <a:srgbClr val="002060"/>
                </a:solidFill>
                <a:latin typeface="Baskerville Old Face" panose="02020602080505020303" pitchFamily="18" charset="0"/>
                <a:cs typeface="Arial" panose="020B0604020202020204" pitchFamily="34" charset="0"/>
              </a:rPr>
              <a:t> </a:t>
            </a:r>
            <a:r>
              <a:rPr lang="sv-SE" sz="3600" dirty="0" err="1" smtClean="0">
                <a:solidFill>
                  <a:srgbClr val="002060"/>
                </a:solidFill>
                <a:latin typeface="Baskerville Old Face" panose="02020602080505020303" pitchFamily="18" charset="0"/>
                <a:cs typeface="Arial" panose="020B0604020202020204" pitchFamily="34" charset="0"/>
              </a:rPr>
              <a:t>mechanics</a:t>
            </a:r>
            <a:r>
              <a:rPr lang="sv-SE" sz="3600" dirty="0" smtClean="0">
                <a:solidFill>
                  <a:srgbClr val="002060"/>
                </a:solidFill>
                <a:latin typeface="Baskerville Old Face" panose="02020602080505020303" pitchFamily="18" charset="0"/>
                <a:cs typeface="Arial" panose="020B0604020202020204" pitchFamily="34" charset="0"/>
              </a:rPr>
              <a:t>, </a:t>
            </a:r>
            <a:r>
              <a:rPr lang="sv-SE" sz="3600" dirty="0" err="1" smtClean="0">
                <a:solidFill>
                  <a:srgbClr val="002060"/>
                </a:solidFill>
                <a:latin typeface="Baskerville Old Face" panose="02020602080505020303" pitchFamily="18" charset="0"/>
                <a:cs typeface="Arial" panose="020B0604020202020204" pitchFamily="34" charset="0"/>
              </a:rPr>
              <a:t>contact</a:t>
            </a:r>
            <a:r>
              <a:rPr lang="sv-SE" sz="3600" dirty="0">
                <a:solidFill>
                  <a:srgbClr val="002060"/>
                </a:solidFill>
                <a:latin typeface="Baskerville Old Face" panose="02020602080505020303" pitchFamily="18" charset="0"/>
                <a:cs typeface="Arial" panose="020B0604020202020204" pitchFamily="34" charset="0"/>
              </a:rPr>
              <a:t> </a:t>
            </a:r>
            <a:r>
              <a:rPr lang="sv-SE" sz="3600" dirty="0" err="1" smtClean="0">
                <a:solidFill>
                  <a:srgbClr val="002060"/>
                </a:solidFill>
                <a:latin typeface="Baskerville Old Face" panose="02020602080505020303" pitchFamily="18" charset="0"/>
                <a:cs typeface="Arial" panose="020B0604020202020204" pitchFamily="34" charset="0"/>
              </a:rPr>
              <a:t>mechanics</a:t>
            </a:r>
            <a:r>
              <a:rPr lang="sv-SE" sz="3600" dirty="0" smtClean="0">
                <a:solidFill>
                  <a:srgbClr val="002060"/>
                </a:solidFill>
                <a:latin typeface="Baskerville Old Face" panose="02020602080505020303" pitchFamily="18" charset="0"/>
                <a:cs typeface="Arial" panose="020B0604020202020204" pitchFamily="34" charset="0"/>
              </a:rPr>
              <a:t> </a:t>
            </a:r>
          </a:p>
          <a:p>
            <a:pPr algn="ctr"/>
            <a:r>
              <a:rPr lang="sv-SE" sz="3600" dirty="0" smtClean="0">
                <a:solidFill>
                  <a:srgbClr val="002060"/>
                </a:solidFill>
                <a:latin typeface="Baskerville Old Face" panose="02020602080505020303" pitchFamily="18" charset="0"/>
                <a:cs typeface="Arial" panose="020B0604020202020204" pitchFamily="34" charset="0"/>
              </a:rPr>
              <a:t>and </a:t>
            </a:r>
            <a:r>
              <a:rPr lang="sv-SE" sz="3600" dirty="0" err="1">
                <a:solidFill>
                  <a:srgbClr val="002060"/>
                </a:solidFill>
                <a:latin typeface="Baskerville Old Face" panose="02020602080505020303" pitchFamily="18" charset="0"/>
                <a:cs typeface="Arial" panose="020B0604020202020204" pitchFamily="34" charset="0"/>
              </a:rPr>
              <a:t>surface</a:t>
            </a:r>
            <a:r>
              <a:rPr lang="sv-SE" sz="3600" dirty="0">
                <a:solidFill>
                  <a:srgbClr val="002060"/>
                </a:solidFill>
                <a:latin typeface="Baskerville Old Face" panose="02020602080505020303" pitchFamily="18" charset="0"/>
                <a:cs typeface="Arial" panose="020B0604020202020204" pitchFamily="34" charset="0"/>
              </a:rPr>
              <a:t> </a:t>
            </a:r>
            <a:r>
              <a:rPr lang="sv-SE" sz="3600" dirty="0" err="1">
                <a:solidFill>
                  <a:srgbClr val="002060"/>
                </a:solidFill>
                <a:latin typeface="Baskerville Old Face" panose="02020602080505020303" pitchFamily="18" charset="0"/>
                <a:cs typeface="Arial" panose="020B0604020202020204" pitchFamily="34" charset="0"/>
              </a:rPr>
              <a:t>physics</a:t>
            </a:r>
            <a:r>
              <a:rPr lang="sv-SE" sz="3600" dirty="0">
                <a:solidFill>
                  <a:srgbClr val="002060"/>
                </a:solidFill>
                <a:latin typeface="Baskerville Old Face" panose="02020602080505020303" pitchFamily="18" charset="0"/>
                <a:cs typeface="Arial" panose="020B0604020202020204" pitchFamily="34" charset="0"/>
              </a:rPr>
              <a:t> </a:t>
            </a:r>
          </a:p>
        </p:txBody>
      </p:sp>
    </p:spTree>
    <p:extLst>
      <p:ext uri="{BB962C8B-B14F-4D97-AF65-F5344CB8AC3E}">
        <p14:creationId xmlns:p14="http://schemas.microsoft.com/office/powerpoint/2010/main" val="2821643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5</a:t>
            </a:fld>
            <a:endParaRPr lang="sv-SE"/>
          </a:p>
        </p:txBody>
      </p:sp>
      <p:sp>
        <p:nvSpPr>
          <p:cNvPr id="3" name="Title 2"/>
          <p:cNvSpPr>
            <a:spLocks noGrp="1"/>
          </p:cNvSpPr>
          <p:nvPr>
            <p:ph type="title"/>
          </p:nvPr>
        </p:nvSpPr>
        <p:spPr>
          <a:xfrm>
            <a:off x="259492" y="153667"/>
            <a:ext cx="11702785" cy="358345"/>
          </a:xfrm>
        </p:spPr>
        <p:txBody>
          <a:bodyPr>
            <a:noAutofit/>
          </a:bodyPr>
          <a:lstStyle/>
          <a:p>
            <a:r>
              <a:rPr lang="en-US" sz="3200" dirty="0">
                <a:solidFill>
                  <a:srgbClr val="002060"/>
                </a:solidFill>
              </a:rPr>
              <a:t>Main quantities of interest </a:t>
            </a:r>
            <a:r>
              <a:rPr lang="en-US" sz="3200" dirty="0" smtClean="0">
                <a:solidFill>
                  <a:srgbClr val="002060"/>
                </a:solidFill>
              </a:rPr>
              <a:t>: normal impacts</a:t>
            </a:r>
            <a:endParaRPr lang="sv-SE" sz="3200" dirty="0">
              <a:solidFill>
                <a:srgbClr val="002060"/>
              </a:solidFill>
            </a:endParaRPr>
          </a:p>
        </p:txBody>
      </p:sp>
      <mc:AlternateContent xmlns:mc="http://schemas.openxmlformats.org/markup-compatibility/2006" xmlns:a14="http://schemas.microsoft.com/office/drawing/2010/main">
        <mc:Choice Requires="a14">
          <p:sp>
            <p:nvSpPr>
              <p:cNvPr id="4" name="Content Placeholder 2"/>
              <p:cNvSpPr>
                <a:spLocks noGrp="1"/>
              </p:cNvSpPr>
              <p:nvPr>
                <p:ph idx="4294967295"/>
              </p:nvPr>
            </p:nvSpPr>
            <p:spPr>
              <a:xfrm>
                <a:off x="186489" y="4729982"/>
                <a:ext cx="11677134" cy="2128018"/>
              </a:xfrm>
            </p:spPr>
            <p:txBody>
              <a:bodyPr>
                <a:normAutofit/>
              </a:bodyPr>
              <a:lstStyle/>
              <a:p>
                <a:pPr marL="0" indent="0">
                  <a:buNone/>
                </a:pPr>
                <a:r>
                  <a:rPr lang="sv-SE" sz="1800" b="1" dirty="0" smtClean="0">
                    <a:latin typeface="+mj-lt"/>
                    <a:cs typeface="Arial" panose="020B0604020202020204" pitchFamily="34" charset="0"/>
                  </a:rPr>
                  <a:t>Basic </a:t>
                </a:r>
                <a:r>
                  <a:rPr lang="sv-SE" sz="1800" b="1" dirty="0" err="1" smtClean="0">
                    <a:latin typeface="+mj-lt"/>
                    <a:cs typeface="Arial" panose="020B0604020202020204" pitchFamily="34" charset="0"/>
                  </a:rPr>
                  <a:t>picture</a:t>
                </a:r>
                <a:r>
                  <a:rPr lang="sv-SE" sz="1800" b="1" dirty="0" smtClean="0">
                    <a:latin typeface="+mj-lt"/>
                    <a:cs typeface="Arial" panose="020B0604020202020204" pitchFamily="34" charset="0"/>
                  </a:rPr>
                  <a:t>:</a:t>
                </a:r>
              </a:p>
              <a:p>
                <a:pPr>
                  <a:buFont typeface="Wingdings" panose="05000000000000000000" pitchFamily="2" charset="2"/>
                  <a:buChar char="Ø"/>
                </a:pPr>
                <a:r>
                  <a:rPr lang="sv-SE" sz="1600" dirty="0" err="1" smtClean="0">
                    <a:solidFill>
                      <a:srgbClr val="0070C0"/>
                    </a:solidFill>
                    <a:latin typeface="+mj-lt"/>
                    <a:cs typeface="Arial" panose="020B0604020202020204" pitchFamily="34" charset="0"/>
                    <a:sym typeface="Wingdings" panose="05000000000000000000" pitchFamily="2" charset="2"/>
                  </a:rPr>
                  <a:t>gradual</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a:solidFill>
                      <a:srgbClr val="0070C0"/>
                    </a:solidFill>
                    <a:latin typeface="+mj-lt"/>
                    <a:cs typeface="Arial" panose="020B0604020202020204" pitchFamily="34" charset="0"/>
                    <a:sym typeface="Wingdings" panose="05000000000000000000" pitchFamily="2" charset="2"/>
                  </a:rPr>
                  <a:t>reduction</a:t>
                </a:r>
                <a:r>
                  <a:rPr lang="sv-SE" sz="1600" dirty="0">
                    <a:solidFill>
                      <a:srgbClr val="0070C0"/>
                    </a:solidFill>
                    <a:latin typeface="+mj-lt"/>
                    <a:cs typeface="Arial" panose="020B0604020202020204" pitchFamily="34" charset="0"/>
                    <a:sym typeface="Wingdings" panose="05000000000000000000" pitchFamily="2" charset="2"/>
                  </a:rPr>
                  <a:t> </a:t>
                </a:r>
                <a:r>
                  <a:rPr lang="sv-SE" sz="1600" dirty="0" err="1">
                    <a:solidFill>
                      <a:srgbClr val="0070C0"/>
                    </a:solidFill>
                    <a:latin typeface="+mj-lt"/>
                    <a:cs typeface="Arial" panose="020B0604020202020204" pitchFamily="34" charset="0"/>
                    <a:sym typeface="Wingdings" panose="05000000000000000000" pitchFamily="2" charset="2"/>
                  </a:rPr>
                  <a:t>of</a:t>
                </a:r>
                <a:r>
                  <a:rPr lang="sv-SE" sz="1600" dirty="0">
                    <a:solidFill>
                      <a:srgbClr val="0070C0"/>
                    </a:solidFill>
                    <a:latin typeface="+mj-lt"/>
                    <a:cs typeface="Arial" panose="020B0604020202020204" pitchFamily="34" charset="0"/>
                    <a:sym typeface="Wingdings" panose="05000000000000000000" pitchFamily="2" charset="2"/>
                  </a:rPr>
                  <a:t> normal </a:t>
                </a:r>
                <a:r>
                  <a:rPr lang="sv-SE" sz="1600" dirty="0" err="1">
                    <a:solidFill>
                      <a:srgbClr val="0070C0"/>
                    </a:solidFill>
                    <a:latin typeface="+mj-lt"/>
                    <a:cs typeface="Arial" panose="020B0604020202020204" pitchFamily="34" charset="0"/>
                    <a:sym typeface="Wingdings" panose="05000000000000000000" pitchFamily="2" charset="2"/>
                  </a:rPr>
                  <a:t>velocity</a:t>
                </a:r>
                <a:r>
                  <a:rPr lang="sv-SE" sz="1600" dirty="0">
                    <a:solidFill>
                      <a:srgbClr val="0070C0"/>
                    </a:solidFill>
                    <a:latin typeface="+mj-lt"/>
                    <a:cs typeface="Arial" panose="020B0604020202020204" pitchFamily="34" charset="0"/>
                    <a:sym typeface="Wingdings" panose="05000000000000000000" pitchFamily="2" charset="2"/>
                  </a:rPr>
                  <a:t>  </a:t>
                </a:r>
                <a:r>
                  <a:rPr lang="sv-SE" sz="1600" dirty="0" err="1">
                    <a:solidFill>
                      <a:srgbClr val="0070C0"/>
                    </a:solidFill>
                    <a:latin typeface="+mj-lt"/>
                    <a:cs typeface="Arial" panose="020B0604020202020204" pitchFamily="34" charset="0"/>
                    <a:sym typeface="Wingdings" panose="05000000000000000000" pitchFamily="2" charset="2"/>
                  </a:rPr>
                  <a:t>value</a:t>
                </a:r>
                <a:r>
                  <a:rPr lang="sv-SE" sz="1600" dirty="0">
                    <a:solidFill>
                      <a:srgbClr val="0070C0"/>
                    </a:solidFill>
                    <a:latin typeface="+mj-lt"/>
                    <a:cs typeface="Arial" panose="020B0604020202020204" pitchFamily="34" charset="0"/>
                    <a:sym typeface="Wingdings" panose="05000000000000000000" pitchFamily="2" charset="2"/>
                  </a:rPr>
                  <a:t> </a:t>
                </a:r>
                <a:r>
                  <a:rPr lang="sv-SE" sz="1600" dirty="0" err="1">
                    <a:solidFill>
                      <a:srgbClr val="0070C0"/>
                    </a:solidFill>
                    <a:latin typeface="+mj-lt"/>
                    <a:cs typeface="Arial" panose="020B0604020202020204" pitchFamily="34" charset="0"/>
                    <a:sym typeface="Wingdings" panose="05000000000000000000" pitchFamily="2" charset="2"/>
                  </a:rPr>
                  <a:t>below</a:t>
                </a:r>
                <a:r>
                  <a:rPr lang="sv-SE" sz="1600" dirty="0">
                    <a:solidFill>
                      <a:srgbClr val="0070C0"/>
                    </a:solidFill>
                    <a:latin typeface="+mj-lt"/>
                    <a:cs typeface="Arial" panose="020B0604020202020204" pitchFamily="34" charset="0"/>
                    <a:sym typeface="Wingdings" panose="05000000000000000000" pitchFamily="2" charset="2"/>
                  </a:rPr>
                  <a:t> the adhesive </a:t>
                </a:r>
                <a:r>
                  <a:rPr lang="sv-SE" sz="1600" dirty="0" err="1">
                    <a:solidFill>
                      <a:srgbClr val="0070C0"/>
                    </a:solidFill>
                    <a:latin typeface="+mj-lt"/>
                    <a:cs typeface="Arial" panose="020B0604020202020204" pitchFamily="34" charset="0"/>
                    <a:sym typeface="Wingdings" panose="05000000000000000000" pitchFamily="2" charset="2"/>
                  </a:rPr>
                  <a:t>velocity</a:t>
                </a:r>
                <a:r>
                  <a:rPr lang="sv-SE" sz="1600" dirty="0">
                    <a:solidFill>
                      <a:srgbClr val="0070C0"/>
                    </a:solidFill>
                    <a:latin typeface="+mj-lt"/>
                    <a:cs typeface="Arial" panose="020B0604020202020204" pitchFamily="34" charset="0"/>
                    <a:sym typeface="Wingdings" panose="05000000000000000000" pitchFamily="2" charset="2"/>
                  </a:rPr>
                  <a:t>  dust is </a:t>
                </a:r>
                <a:r>
                  <a:rPr lang="sv-SE" sz="1600" dirty="0" err="1">
                    <a:solidFill>
                      <a:srgbClr val="0070C0"/>
                    </a:solidFill>
                    <a:latin typeface="+mj-lt"/>
                    <a:cs typeface="Arial" panose="020B0604020202020204" pitchFamily="34" charset="0"/>
                    <a:sym typeface="Wingdings" panose="05000000000000000000" pitchFamily="2" charset="2"/>
                  </a:rPr>
                  <a:t>adhered</a:t>
                </a:r>
                <a:r>
                  <a:rPr lang="sv-SE" sz="1600" dirty="0">
                    <a:solidFill>
                      <a:srgbClr val="0070C0"/>
                    </a:solidFill>
                    <a:latin typeface="+mj-lt"/>
                    <a:cs typeface="Arial" panose="020B0604020202020204" pitchFamily="34" charset="0"/>
                    <a:sym typeface="Wingdings" panose="05000000000000000000" pitchFamily="2" charset="2"/>
                  </a:rPr>
                  <a:t> to the </a:t>
                </a:r>
                <a:r>
                  <a:rPr lang="sv-SE" sz="1600" dirty="0" err="1" smtClean="0">
                    <a:solidFill>
                      <a:srgbClr val="0070C0"/>
                    </a:solidFill>
                    <a:latin typeface="+mj-lt"/>
                    <a:cs typeface="Arial" panose="020B0604020202020204" pitchFamily="34" charset="0"/>
                    <a:sym typeface="Wingdings" panose="05000000000000000000" pitchFamily="2" charset="2"/>
                  </a:rPr>
                  <a:t>wall</a:t>
                </a:r>
                <a:endParaRPr lang="sv-SE" sz="1600" dirty="0">
                  <a:solidFill>
                    <a:srgbClr val="0070C0"/>
                  </a:solidFill>
                  <a:latin typeface="+mj-lt"/>
                  <a:cs typeface="Arial" panose="020B0604020202020204" pitchFamily="34" charset="0"/>
                  <a:sym typeface="Wingdings" panose="05000000000000000000" pitchFamily="2" charset="2"/>
                </a:endParaRPr>
              </a:p>
              <a:p>
                <a:pPr>
                  <a:buFont typeface="Wingdings" panose="05000000000000000000" pitchFamily="2" charset="2"/>
                  <a:buChar char="Ø"/>
                </a:pPr>
                <a:r>
                  <a:rPr lang="sv-SE" sz="1600" dirty="0" err="1" smtClean="0">
                    <a:solidFill>
                      <a:srgbClr val="0070C0"/>
                    </a:solidFill>
                    <a:latin typeface="+mj-lt"/>
                    <a:cs typeface="Arial" panose="020B0604020202020204" pitchFamily="34" charset="0"/>
                    <a:sym typeface="Wingdings" panose="05000000000000000000" pitchFamily="2" charset="2"/>
                  </a:rPr>
                  <a:t>Size</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smtClean="0">
                    <a:solidFill>
                      <a:srgbClr val="0070C0"/>
                    </a:solidFill>
                    <a:latin typeface="+mj-lt"/>
                    <a:cs typeface="Arial" panose="020B0604020202020204" pitchFamily="34" charset="0"/>
                    <a:sym typeface="Wingdings" panose="05000000000000000000" pitchFamily="2" charset="2"/>
                  </a:rPr>
                  <a:t>selectivity</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smtClean="0">
                    <a:solidFill>
                      <a:srgbClr val="0070C0"/>
                    </a:solidFill>
                    <a:latin typeface="+mj-lt"/>
                    <a:cs typeface="Arial" panose="020B0604020202020204" pitchFamily="34" charset="0"/>
                    <a:sym typeface="Wingdings" panose="05000000000000000000" pitchFamily="2" charset="2"/>
                  </a:rPr>
                  <a:t>smaller</a:t>
                </a:r>
                <a:r>
                  <a:rPr lang="sv-SE" sz="1600" dirty="0" smtClean="0">
                    <a:solidFill>
                      <a:srgbClr val="0070C0"/>
                    </a:solidFill>
                    <a:latin typeface="+mj-lt"/>
                    <a:cs typeface="Arial" panose="020B0604020202020204" pitchFamily="34" charset="0"/>
                    <a:sym typeface="Wingdings" panose="05000000000000000000" pitchFamily="2" charset="2"/>
                  </a:rPr>
                  <a:t> dust stucks </a:t>
                </a:r>
                <a:r>
                  <a:rPr lang="sv-SE" sz="1600" dirty="0" err="1" smtClean="0">
                    <a:solidFill>
                      <a:srgbClr val="0070C0"/>
                    </a:solidFill>
                    <a:latin typeface="+mj-lt"/>
                    <a:cs typeface="Arial" panose="020B0604020202020204" pitchFamily="34" charset="0"/>
                    <a:sym typeface="Wingdings" panose="05000000000000000000" pitchFamily="2" charset="2"/>
                  </a:rPr>
                  <a:t>easier</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smtClean="0">
                    <a:solidFill>
                      <a:srgbClr val="0070C0"/>
                    </a:solidFill>
                    <a:latin typeface="+mj-lt"/>
                    <a:cs typeface="Arial" panose="020B0604020202020204" pitchFamily="34" charset="0"/>
                    <a:sym typeface="Wingdings" panose="05000000000000000000" pitchFamily="2" charset="2"/>
                  </a:rPr>
                  <a:t>larger</a:t>
                </a:r>
                <a:r>
                  <a:rPr lang="sv-SE" sz="1600" dirty="0" smtClean="0">
                    <a:solidFill>
                      <a:srgbClr val="0070C0"/>
                    </a:solidFill>
                    <a:latin typeface="+mj-lt"/>
                    <a:cs typeface="Arial" panose="020B0604020202020204" pitchFamily="34" charset="0"/>
                    <a:sym typeface="Wingdings" panose="05000000000000000000" pitchFamily="2" charset="2"/>
                  </a:rPr>
                  <a:t> dust </a:t>
                </a:r>
                <a:r>
                  <a:rPr lang="sv-SE" sz="1600" dirty="0" err="1" smtClean="0">
                    <a:solidFill>
                      <a:srgbClr val="0070C0"/>
                    </a:solidFill>
                    <a:latin typeface="+mj-lt"/>
                    <a:cs typeface="Arial" panose="020B0604020202020204" pitchFamily="34" charset="0"/>
                    <a:sym typeface="Wingdings" panose="05000000000000000000" pitchFamily="2" charset="2"/>
                  </a:rPr>
                  <a:t>requires</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smtClean="0">
                    <a:solidFill>
                      <a:srgbClr val="0070C0"/>
                    </a:solidFill>
                    <a:latin typeface="+mj-lt"/>
                    <a:cs typeface="Arial" panose="020B0604020202020204" pitchFamily="34" charset="0"/>
                    <a:sym typeface="Wingdings" panose="05000000000000000000" pitchFamily="2" charset="2"/>
                  </a:rPr>
                  <a:t>more</a:t>
                </a:r>
                <a:r>
                  <a:rPr lang="sv-SE" sz="1600" dirty="0" smtClean="0">
                    <a:solidFill>
                      <a:srgbClr val="0070C0"/>
                    </a:solidFill>
                    <a:latin typeface="+mj-lt"/>
                    <a:cs typeface="Arial" panose="020B0604020202020204" pitchFamily="34" charset="0"/>
                    <a:sym typeface="Wingdings" panose="05000000000000000000" pitchFamily="2" charset="2"/>
                  </a:rPr>
                  <a:t> </a:t>
                </a:r>
                <a:r>
                  <a:rPr lang="sv-SE" sz="1600" dirty="0" err="1" smtClean="0">
                    <a:solidFill>
                      <a:srgbClr val="0070C0"/>
                    </a:solidFill>
                    <a:latin typeface="+mj-lt"/>
                    <a:cs typeface="Arial" panose="020B0604020202020204" pitchFamily="34" charset="0"/>
                    <a:sym typeface="Wingdings" panose="05000000000000000000" pitchFamily="2" charset="2"/>
                  </a:rPr>
                  <a:t>collisions</a:t>
                </a:r>
                <a:r>
                  <a:rPr lang="sv-SE" sz="1600" dirty="0" smtClean="0">
                    <a:solidFill>
                      <a:srgbClr val="0070C0"/>
                    </a:solidFill>
                    <a:latin typeface="+mj-lt"/>
                    <a:cs typeface="Arial" panose="020B0604020202020204" pitchFamily="34" charset="0"/>
                    <a:sym typeface="Wingdings" panose="05000000000000000000" pitchFamily="2" charset="2"/>
                  </a:rPr>
                  <a:t> </a:t>
                </a:r>
              </a:p>
              <a:p>
                <a:pPr marL="0" indent="0">
                  <a:buNone/>
                </a:pPr>
                <a:endParaRPr lang="sv-SE" sz="800" dirty="0" smtClean="0">
                  <a:solidFill>
                    <a:srgbClr val="0070C0"/>
                  </a:solidFill>
                  <a:latin typeface="+mj-lt"/>
                  <a:cs typeface="Arial" panose="020B0604020202020204" pitchFamily="34" charset="0"/>
                  <a:sym typeface="Wingdings" panose="05000000000000000000" pitchFamily="2" charset="2"/>
                </a:endParaRPr>
              </a:p>
              <a:p>
                <a:pPr>
                  <a:buFont typeface="Wingdings" panose="05000000000000000000" pitchFamily="2" charset="2"/>
                  <a:buChar char="Ø"/>
                </a:pPr>
                <a:r>
                  <a:rPr lang="sv-SE" sz="1600" dirty="0" smtClean="0">
                    <a:solidFill>
                      <a:schemeClr val="tx1"/>
                    </a:solidFill>
                    <a:latin typeface="+mj-lt"/>
                    <a:cs typeface="Arial" panose="020B0604020202020204" pitchFamily="34" charset="0"/>
                    <a:sym typeface="Wingdings" panose="05000000000000000000" pitchFamily="2" charset="2"/>
                  </a:rPr>
                  <a:t>Outcome </a:t>
                </a:r>
                <a:r>
                  <a:rPr lang="sv-SE" sz="1600" dirty="0" err="1" smtClean="0">
                    <a:solidFill>
                      <a:schemeClr val="tx1"/>
                    </a:solidFill>
                    <a:latin typeface="+mj-lt"/>
                    <a:cs typeface="Arial" panose="020B0604020202020204" pitchFamily="34" charset="0"/>
                    <a:sym typeface="Wingdings" panose="05000000000000000000" pitchFamily="2" charset="2"/>
                  </a:rPr>
                  <a:t>of</a:t>
                </a:r>
                <a:r>
                  <a:rPr lang="sv-SE" sz="1600" dirty="0" smtClean="0">
                    <a:solidFill>
                      <a:schemeClr val="tx1"/>
                    </a:solidFill>
                    <a:latin typeface="+mj-lt"/>
                    <a:cs typeface="Arial" panose="020B0604020202020204" pitchFamily="34" charset="0"/>
                    <a:sym typeface="Wingdings" panose="05000000000000000000" pitchFamily="2" charset="2"/>
                  </a:rPr>
                  <a:t> </a:t>
                </a:r>
                <a:r>
                  <a:rPr lang="sv-SE" sz="1600" dirty="0" err="1" smtClean="0">
                    <a:solidFill>
                      <a:schemeClr val="tx1"/>
                    </a:solidFill>
                    <a:latin typeface="+mj-lt"/>
                    <a:cs typeface="Arial" panose="020B0604020202020204" pitchFamily="34" charset="0"/>
                    <a:sym typeface="Wingdings" panose="05000000000000000000" pitchFamily="2" charset="2"/>
                  </a:rPr>
                  <a:t>collision</a:t>
                </a:r>
                <a:r>
                  <a:rPr lang="sv-SE" sz="1600" dirty="0" smtClean="0">
                    <a:solidFill>
                      <a:schemeClr val="tx1"/>
                    </a:solidFill>
                    <a:latin typeface="+mj-lt"/>
                    <a:cs typeface="Arial" panose="020B0604020202020204" pitchFamily="34" charset="0"/>
                    <a:sym typeface="Wingdings" panose="05000000000000000000" pitchFamily="2" charset="2"/>
                  </a:rPr>
                  <a:t> </a:t>
                </a:r>
                <a:r>
                  <a:rPr lang="sv-SE" sz="1600" dirty="0" err="1" smtClean="0">
                    <a:solidFill>
                      <a:schemeClr val="tx1"/>
                    </a:solidFill>
                    <a:latin typeface="+mj-lt"/>
                    <a:cs typeface="Arial" panose="020B0604020202020204" pitchFamily="34" charset="0"/>
                    <a:sym typeface="Wingdings" panose="05000000000000000000" pitchFamily="2" charset="2"/>
                  </a:rPr>
                  <a:t>can</a:t>
                </a:r>
                <a:r>
                  <a:rPr lang="sv-SE" sz="1600" dirty="0" smtClean="0">
                    <a:solidFill>
                      <a:schemeClr val="tx1"/>
                    </a:solidFill>
                    <a:latin typeface="+mj-lt"/>
                    <a:cs typeface="Arial" panose="020B0604020202020204" pitchFamily="34" charset="0"/>
                    <a:sym typeface="Wingdings" panose="05000000000000000000" pitchFamily="2" charset="2"/>
                  </a:rPr>
                  <a:t> be </a:t>
                </a:r>
                <a:r>
                  <a:rPr lang="sv-SE" sz="1600" dirty="0" err="1" smtClean="0">
                    <a:solidFill>
                      <a:schemeClr val="tx1"/>
                    </a:solidFill>
                    <a:latin typeface="+mj-lt"/>
                    <a:cs typeface="Arial" panose="020B0604020202020204" pitchFamily="34" charset="0"/>
                    <a:sym typeface="Wingdings" panose="05000000000000000000" pitchFamily="2" charset="2"/>
                  </a:rPr>
                  <a:t>predicted</a:t>
                </a:r>
                <a:r>
                  <a:rPr lang="sv-SE" sz="1600" dirty="0" smtClean="0">
                    <a:solidFill>
                      <a:schemeClr val="tx1"/>
                    </a:solidFill>
                    <a:latin typeface="+mj-lt"/>
                    <a:cs typeface="Arial" panose="020B0604020202020204" pitchFamily="34" charset="0"/>
                    <a:sym typeface="Wingdings" panose="05000000000000000000" pitchFamily="2" charset="2"/>
                  </a:rPr>
                  <a:t> by </a:t>
                </a:r>
                <a:r>
                  <a:rPr lang="sv-SE" sz="1600" dirty="0" smtClean="0">
                    <a:solidFill>
                      <a:srgbClr val="FF0000"/>
                    </a:solidFill>
                    <a:latin typeface="+mj-lt"/>
                    <a:cs typeface="Arial" panose="020B0604020202020204" pitchFamily="34" charset="0"/>
                    <a:sym typeface="Wingdings" panose="05000000000000000000" pitchFamily="2" charset="2"/>
                  </a:rPr>
                  <a:t>restitution </a:t>
                </a:r>
                <a:r>
                  <a:rPr lang="sv-SE" sz="1600" dirty="0" err="1" smtClean="0">
                    <a:solidFill>
                      <a:srgbClr val="FF0000"/>
                    </a:solidFill>
                    <a:latin typeface="+mj-lt"/>
                    <a:cs typeface="Arial" panose="020B0604020202020204" pitchFamily="34" charset="0"/>
                    <a:sym typeface="Wingdings" panose="05000000000000000000" pitchFamily="2" charset="2"/>
                  </a:rPr>
                  <a:t>coefficients</a:t>
                </a:r>
                <a:r>
                  <a:rPr lang="sv-SE" sz="1600" dirty="0" smtClean="0">
                    <a:solidFill>
                      <a:srgbClr val="FF0000"/>
                    </a:solidFill>
                    <a:latin typeface="+mj-lt"/>
                    <a:cs typeface="Arial" panose="020B0604020202020204" pitchFamily="34" charset="0"/>
                    <a:sym typeface="Wingdings" panose="05000000000000000000" pitchFamily="2" charset="2"/>
                  </a:rPr>
                  <a:t>  </a:t>
                </a:r>
                <a14:m>
                  <m:oMath xmlns:m="http://schemas.openxmlformats.org/officeDocument/2006/math">
                    <m:sSub>
                      <m:sSubPr>
                        <m:ctrlPr>
                          <a:rPr lang="sv-SE" sz="1600" i="1" smtClean="0">
                            <a:solidFill>
                              <a:srgbClr val="0070C0"/>
                            </a:solidFill>
                            <a:latin typeface="Cambria Math" panose="02040503050406030204" pitchFamily="18" charset="0"/>
                            <a:cs typeface="Arial" panose="020B0604020202020204" pitchFamily="34" charset="0"/>
                            <a:sym typeface="Wingdings" panose="05000000000000000000" pitchFamily="2" charset="2"/>
                          </a:rPr>
                        </m:ctrlPr>
                      </m:sSubPr>
                      <m:e>
                        <m:r>
                          <a:rPr lang="sv-SE" sz="1600" b="0" i="1" smtClean="0">
                            <a:solidFill>
                              <a:srgbClr val="0070C0"/>
                            </a:solidFill>
                            <a:latin typeface="Cambria Math" panose="02040503050406030204" pitchFamily="18" charset="0"/>
                            <a:cs typeface="Arial" panose="020B0604020202020204" pitchFamily="34" charset="0"/>
                            <a:sym typeface="Wingdings" panose="05000000000000000000" pitchFamily="2" charset="2"/>
                          </a:rPr>
                          <m:t>𝑒</m:t>
                        </m:r>
                      </m:e>
                      <m:sub>
                        <m:r>
                          <a:rPr lang="sv-SE" sz="1600" i="1" smtClean="0">
                            <a:solidFill>
                              <a:srgbClr val="0070C0"/>
                            </a:solidFill>
                            <a:latin typeface="Cambria Math" panose="02040503050406030204" pitchFamily="18" charset="0"/>
                            <a:cs typeface="Arial" panose="020B0604020202020204" pitchFamily="34" charset="0"/>
                            <a:sym typeface="Wingdings" panose="05000000000000000000" pitchFamily="2" charset="2"/>
                          </a:rPr>
                          <m:t>⊥</m:t>
                        </m:r>
                      </m:sub>
                    </m:sSub>
                    <m:r>
                      <a:rPr lang="sv-SE" sz="16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 </m:t>
                    </m:r>
                  </m:oMath>
                </a14:m>
                <a:r>
                  <a:rPr lang="sv-SE" sz="1600" dirty="0" smtClean="0">
                    <a:solidFill>
                      <a:schemeClr val="tx1"/>
                    </a:solidFill>
                    <a:latin typeface="+mj-lt"/>
                    <a:cs typeface="Arial" panose="020B0604020202020204" pitchFamily="34" charset="0"/>
                    <a:sym typeface="Wingdings" panose="05000000000000000000" pitchFamily="2" charset="2"/>
                  </a:rPr>
                  <a:t>(</a:t>
                </a:r>
                <a:r>
                  <a:rPr lang="sv-SE" sz="1600" dirty="0" err="1" smtClean="0">
                    <a:solidFill>
                      <a:schemeClr val="tx1"/>
                    </a:solidFill>
                    <a:latin typeface="+mj-lt"/>
                    <a:cs typeface="Arial" panose="020B0604020202020204" pitchFamily="34" charset="0"/>
                    <a:sym typeface="Wingdings" panose="05000000000000000000" pitchFamily="2" charset="2"/>
                  </a:rPr>
                  <a:t>rebound</a:t>
                </a:r>
                <a:r>
                  <a:rPr lang="sv-SE" sz="1600" dirty="0" smtClean="0">
                    <a:solidFill>
                      <a:schemeClr val="tx1"/>
                    </a:solidFill>
                    <a:latin typeface="+mj-lt"/>
                    <a:cs typeface="Arial" panose="020B0604020202020204" pitchFamily="34" charset="0"/>
                    <a:sym typeface="Wingdings" panose="05000000000000000000" pitchFamily="2" charset="2"/>
                  </a:rPr>
                  <a:t> to incident speed </a:t>
                </a:r>
                <a:r>
                  <a:rPr lang="sv-SE" sz="1600" dirty="0" err="1" smtClean="0">
                    <a:solidFill>
                      <a:schemeClr val="tx1"/>
                    </a:solidFill>
                    <a:latin typeface="+mj-lt"/>
                    <a:cs typeface="Arial" panose="020B0604020202020204" pitchFamily="34" charset="0"/>
                    <a:sym typeface="Wingdings" panose="05000000000000000000" pitchFamily="2" charset="2"/>
                  </a:rPr>
                  <a:t>ratio</a:t>
                </a:r>
                <a:r>
                  <a:rPr lang="sv-SE" sz="1600" dirty="0" smtClean="0">
                    <a:solidFill>
                      <a:schemeClr val="tx1"/>
                    </a:solidFill>
                    <a:latin typeface="+mj-lt"/>
                    <a:cs typeface="Arial" panose="020B0604020202020204" pitchFamily="34" charset="0"/>
                    <a:sym typeface="Wingdings" panose="05000000000000000000" pitchFamily="2" charset="2"/>
                  </a:rPr>
                  <a:t>)</a:t>
                </a:r>
                <a:r>
                  <a:rPr lang="sv-SE" sz="1600" dirty="0">
                    <a:solidFill>
                      <a:schemeClr val="tx1"/>
                    </a:solidFill>
                    <a:latin typeface="+mj-lt"/>
                    <a:cs typeface="Arial" panose="020B0604020202020204" pitchFamily="34" charset="0"/>
                    <a:sym typeface="Wingdings" panose="05000000000000000000" pitchFamily="2" charset="2"/>
                  </a:rPr>
                  <a:t> </a:t>
                </a:r>
                <a:r>
                  <a:rPr lang="en-US" sz="1600" dirty="0" smtClean="0">
                    <a:latin typeface="+mj-lt"/>
                  </a:rPr>
                  <a:t>the </a:t>
                </a:r>
                <a:r>
                  <a:rPr lang="en-US" sz="1600" dirty="0">
                    <a:latin typeface="+mj-lt"/>
                  </a:rPr>
                  <a:t>normal impact of </a:t>
                </a:r>
                <a:r>
                  <a:rPr lang="en-US" sz="1600" dirty="0" smtClean="0">
                    <a:latin typeface="+mj-lt"/>
                  </a:rPr>
                  <a:t>elastic–perfectly </a:t>
                </a:r>
                <a:r>
                  <a:rPr lang="sv-SE" sz="1600" dirty="0" smtClean="0">
                    <a:latin typeface="+mj-lt"/>
                  </a:rPr>
                  <a:t>plastic </a:t>
                </a:r>
                <a:r>
                  <a:rPr lang="sv-SE" sz="1600" dirty="0">
                    <a:latin typeface="+mj-lt"/>
                  </a:rPr>
                  <a:t>adhesive </a:t>
                </a:r>
                <a:r>
                  <a:rPr lang="sv-SE" sz="1600" dirty="0" err="1" smtClean="0">
                    <a:latin typeface="+mj-lt"/>
                  </a:rPr>
                  <a:t>spheres</a:t>
                </a:r>
                <a:r>
                  <a:rPr lang="sv-SE" sz="1600" dirty="0">
                    <a:latin typeface="+mj-lt"/>
                  </a:rPr>
                  <a:t> </a:t>
                </a:r>
                <a:r>
                  <a:rPr lang="sv-SE" sz="1600" dirty="0" smtClean="0">
                    <a:latin typeface="+mj-lt"/>
                  </a:rPr>
                  <a:t> </a:t>
                </a:r>
                <a:r>
                  <a:rPr lang="sv-SE" sz="1400" dirty="0" smtClean="0">
                    <a:solidFill>
                      <a:srgbClr val="00B050"/>
                    </a:solidFill>
                    <a:latin typeface="+mj-lt"/>
                  </a:rPr>
                  <a:t>[</a:t>
                </a:r>
                <a:r>
                  <a:rPr lang="en-US" sz="1400" dirty="0" smtClean="0">
                    <a:solidFill>
                      <a:srgbClr val="00B050"/>
                    </a:solidFill>
                    <a:latin typeface="+mj-lt"/>
                  </a:rPr>
                  <a:t>Thornton </a:t>
                </a:r>
                <a:r>
                  <a:rPr lang="en-US" sz="1400" dirty="0">
                    <a:solidFill>
                      <a:srgbClr val="00B050"/>
                    </a:solidFill>
                    <a:latin typeface="+mj-lt"/>
                  </a:rPr>
                  <a:t>and </a:t>
                </a:r>
                <a:r>
                  <a:rPr lang="en-US" sz="1400" dirty="0" smtClean="0">
                    <a:solidFill>
                      <a:srgbClr val="00B050"/>
                    </a:solidFill>
                    <a:latin typeface="+mj-lt"/>
                  </a:rPr>
                  <a:t>Ning, </a:t>
                </a:r>
                <a:r>
                  <a:rPr lang="en-US" sz="1400" i="1" dirty="0">
                    <a:solidFill>
                      <a:srgbClr val="00B050"/>
                    </a:solidFill>
                    <a:latin typeface="+mj-lt"/>
                  </a:rPr>
                  <a:t>Powder Technol. </a:t>
                </a:r>
                <a:r>
                  <a:rPr lang="en-US" sz="1400" b="1" dirty="0">
                    <a:solidFill>
                      <a:srgbClr val="00B050"/>
                    </a:solidFill>
                    <a:latin typeface="+mj-lt"/>
                  </a:rPr>
                  <a:t>99 </a:t>
                </a:r>
                <a:r>
                  <a:rPr lang="en-US" sz="1400" dirty="0" smtClean="0">
                    <a:solidFill>
                      <a:srgbClr val="00B050"/>
                    </a:solidFill>
                    <a:latin typeface="+mj-lt"/>
                  </a:rPr>
                  <a:t>154 (1998)]</a:t>
                </a:r>
                <a:r>
                  <a:rPr lang="sv-SE" sz="1400" dirty="0" smtClean="0">
                    <a:solidFill>
                      <a:srgbClr val="00B050"/>
                    </a:solidFill>
                    <a:latin typeface="+mj-lt"/>
                    <a:cs typeface="Arial" panose="020B0604020202020204" pitchFamily="34" charset="0"/>
                    <a:sym typeface="Wingdings" panose="05000000000000000000" pitchFamily="2" charset="2"/>
                  </a:rPr>
                  <a:t>, </a:t>
                </a:r>
                <a14:m>
                  <m:oMath xmlns:m="http://schemas.openxmlformats.org/officeDocument/2006/math">
                    <m:sSub>
                      <m:sSubPr>
                        <m:ctrlPr>
                          <a:rPr lang="sv-SE" sz="1600" i="1" smtClean="0">
                            <a:solidFill>
                              <a:srgbClr val="0070C0"/>
                            </a:solidFill>
                            <a:latin typeface="Cambria Math" panose="02040503050406030204" pitchFamily="18" charset="0"/>
                            <a:cs typeface="Arial" panose="020B0604020202020204" pitchFamily="34" charset="0"/>
                            <a:sym typeface="Wingdings" panose="05000000000000000000" pitchFamily="2" charset="2"/>
                          </a:rPr>
                        </m:ctrlPr>
                      </m:sSubPr>
                      <m:e>
                        <m:r>
                          <a:rPr lang="sv-SE" sz="1600" i="1">
                            <a:solidFill>
                              <a:srgbClr val="0070C0"/>
                            </a:solidFill>
                            <a:latin typeface="Cambria Math" panose="02040503050406030204" pitchFamily="18" charset="0"/>
                            <a:cs typeface="Arial" panose="020B0604020202020204" pitchFamily="34" charset="0"/>
                            <a:sym typeface="Wingdings" panose="05000000000000000000" pitchFamily="2" charset="2"/>
                          </a:rPr>
                          <m:t>𝑒</m:t>
                        </m:r>
                      </m:e>
                      <m:sub>
                        <m:r>
                          <a:rPr lang="sv-SE" sz="1600" i="1">
                            <a:solidFill>
                              <a:srgbClr val="0070C0"/>
                            </a:solidFill>
                            <a:latin typeface="Cambria Math" panose="02040503050406030204" pitchFamily="18" charset="0"/>
                            <a:cs typeface="Arial" panose="020B0604020202020204" pitchFamily="34" charset="0"/>
                            <a:sym typeface="Wingdings" panose="05000000000000000000" pitchFamily="2" charset="2"/>
                          </a:rPr>
                          <m:t>⊥</m:t>
                        </m:r>
                      </m:sub>
                    </m:sSub>
                  </m:oMath>
                </a14:m>
                <a:r>
                  <a:rPr lang="sv-SE" sz="1600" dirty="0" smtClean="0">
                    <a:solidFill>
                      <a:srgbClr val="00B050"/>
                    </a:solidFill>
                    <a:latin typeface="+mj-lt"/>
                    <a:cs typeface="Arial" panose="020B0604020202020204" pitchFamily="34" charset="0"/>
                    <a:sym typeface="Wingdings" panose="05000000000000000000" pitchFamily="2" charset="2"/>
                  </a:rPr>
                  <a:t> </a:t>
                </a:r>
                <a:r>
                  <a:rPr lang="sv-SE" sz="1600" dirty="0" err="1" smtClean="0">
                    <a:solidFill>
                      <a:schemeClr val="tx1"/>
                    </a:solidFill>
                    <a:latin typeface="+mj-lt"/>
                    <a:cs typeface="Arial" panose="020B0604020202020204" pitchFamily="34" charset="0"/>
                    <a:sym typeface="Wingdings" panose="05000000000000000000" pitchFamily="2" charset="2"/>
                  </a:rPr>
                  <a:t>function</a:t>
                </a:r>
                <a:r>
                  <a:rPr lang="sv-SE" sz="1600" dirty="0" smtClean="0">
                    <a:solidFill>
                      <a:schemeClr val="tx1"/>
                    </a:solidFill>
                    <a:latin typeface="+mj-lt"/>
                    <a:cs typeface="Arial" panose="020B0604020202020204" pitchFamily="34" charset="0"/>
                    <a:sym typeface="Wingdings" panose="05000000000000000000" pitchFamily="2" charset="2"/>
                  </a:rPr>
                  <a:t> </a:t>
                </a:r>
                <a:r>
                  <a:rPr lang="sv-SE" sz="1600" dirty="0" err="1" smtClean="0">
                    <a:solidFill>
                      <a:schemeClr val="tx1"/>
                    </a:solidFill>
                    <a:latin typeface="+mj-lt"/>
                    <a:cs typeface="Arial" panose="020B0604020202020204" pitchFamily="34" charset="0"/>
                    <a:sym typeface="Wingdings" panose="05000000000000000000" pitchFamily="2" charset="2"/>
                  </a:rPr>
                  <a:t>of</a:t>
                </a:r>
                <a:r>
                  <a:rPr lang="sv-SE" sz="1600" dirty="0" smtClean="0">
                    <a:solidFill>
                      <a:schemeClr val="tx1"/>
                    </a:solidFill>
                    <a:latin typeface="+mj-lt"/>
                    <a:cs typeface="Arial" panose="020B0604020202020204" pitchFamily="34" charset="0"/>
                    <a:sym typeface="Wingdings" panose="05000000000000000000" pitchFamily="2" charset="2"/>
                  </a:rPr>
                  <a:t> </a:t>
                </a:r>
                <a14:m>
                  <m:oMath xmlns:m="http://schemas.openxmlformats.org/officeDocument/2006/math">
                    <m:sSubSup>
                      <m:sSubSupPr>
                        <m:ctrlPr>
                          <a:rPr lang="en-GB" sz="1600" i="1">
                            <a:latin typeface="Cambria Math" panose="02040503050406030204" pitchFamily="18" charset="0"/>
                          </a:rPr>
                        </m:ctrlPr>
                      </m:sSubSupPr>
                      <m:e>
                        <m:r>
                          <a:rPr lang="sv-SE" sz="1600" i="1">
                            <a:latin typeface="Cambria Math" panose="02040503050406030204" pitchFamily="18" charset="0"/>
                          </a:rPr>
                          <m:t>𝑣</m:t>
                        </m:r>
                      </m:e>
                      <m:sub>
                        <m:r>
                          <a:rPr lang="en-US" sz="1600" i="1">
                            <a:latin typeface="Cambria Math" panose="02040503050406030204" pitchFamily="18" charset="0"/>
                          </a:rPr>
                          <m:t>⊥</m:t>
                        </m:r>
                      </m:sub>
                      <m:sup>
                        <m:r>
                          <a:rPr lang="en-US" sz="1600" i="1">
                            <a:latin typeface="Cambria Math" panose="02040503050406030204" pitchFamily="18" charset="0"/>
                          </a:rPr>
                          <m:t>𝑖</m:t>
                        </m:r>
                      </m:sup>
                    </m:sSubSup>
                  </m:oMath>
                </a14:m>
                <a:r>
                  <a:rPr lang="sv-SE" sz="1600" dirty="0" smtClean="0">
                    <a:solidFill>
                      <a:schemeClr val="tx1"/>
                    </a:solidFill>
                    <a:latin typeface="+mj-lt"/>
                    <a:cs typeface="Arial" panose="020B0604020202020204" pitchFamily="34" charset="0"/>
                    <a:sym typeface="Wingdings" panose="05000000000000000000" pitchFamily="2" charset="2"/>
                  </a:rPr>
                  <a:t>,</a:t>
                </a:r>
                <a:r>
                  <a:rPr lang="en-GB" sz="1600" dirty="0">
                    <a:solidFill>
                      <a:schemeClr val="tx1"/>
                    </a:solidFill>
                    <a:latin typeface="+mj-lt"/>
                  </a:rPr>
                  <a:t> </a:t>
                </a:r>
                <a14:m>
                  <m:oMath xmlns:m="http://schemas.openxmlformats.org/officeDocument/2006/math">
                    <m:sSubSup>
                      <m:sSubSupPr>
                        <m:ctrlPr>
                          <a:rPr lang="en-GB" sz="1600" i="1">
                            <a:solidFill>
                              <a:schemeClr val="tx1"/>
                            </a:solidFill>
                            <a:latin typeface="Cambria Math" panose="02040503050406030204" pitchFamily="18" charset="0"/>
                          </a:rPr>
                        </m:ctrlPr>
                      </m:sSubSupPr>
                      <m:e>
                        <m:r>
                          <a:rPr lang="sv-SE" sz="1600" i="1">
                            <a:solidFill>
                              <a:schemeClr val="tx1"/>
                            </a:solidFill>
                            <a:latin typeface="Cambria Math" panose="02040503050406030204" pitchFamily="18" charset="0"/>
                          </a:rPr>
                          <m:t>𝑣</m:t>
                        </m:r>
                      </m:e>
                      <m:sub>
                        <m:r>
                          <m:rPr>
                            <m:sty m:val="p"/>
                          </m:rPr>
                          <a:rPr lang="sv-SE" sz="1600" i="0">
                            <a:solidFill>
                              <a:schemeClr val="tx1"/>
                            </a:solidFill>
                            <a:latin typeface="Cambria Math" panose="02040503050406030204" pitchFamily="18" charset="0"/>
                          </a:rPr>
                          <m:t>s</m:t>
                        </m:r>
                      </m:sub>
                      <m:sup>
                        <m:r>
                          <m:rPr>
                            <m:sty m:val="p"/>
                          </m:rPr>
                          <a:rPr lang="sv-SE" sz="1600" i="0">
                            <a:solidFill>
                              <a:schemeClr val="tx1"/>
                            </a:solidFill>
                            <a:latin typeface="Cambria Math" panose="02040503050406030204" pitchFamily="18" charset="0"/>
                          </a:rPr>
                          <m:t>adh</m:t>
                        </m:r>
                      </m:sup>
                    </m:sSubSup>
                  </m:oMath>
                </a14:m>
                <a:r>
                  <a:rPr lang="sv-SE" sz="1600" dirty="0" smtClean="0">
                    <a:solidFill>
                      <a:schemeClr val="tx1"/>
                    </a:solidFill>
                    <a:latin typeface="+mj-lt"/>
                    <a:cs typeface="Arial" panose="020B0604020202020204" pitchFamily="34" charset="0"/>
                    <a:sym typeface="Wingdings" panose="05000000000000000000" pitchFamily="2" charset="2"/>
                  </a:rPr>
                  <a:t> and </a:t>
                </a:r>
                <a14:m>
                  <m:oMath xmlns:m="http://schemas.openxmlformats.org/officeDocument/2006/math">
                    <m:sSub>
                      <m:sSubPr>
                        <m:ctrlPr>
                          <a:rPr lang="sv-SE" sz="1600" i="1">
                            <a:solidFill>
                              <a:schemeClr val="tx1"/>
                            </a:solidFill>
                            <a:latin typeface="Cambria Math" panose="02040503050406030204" pitchFamily="18" charset="0"/>
                            <a:ea typeface="Cambria Math"/>
                          </a:rPr>
                        </m:ctrlPr>
                      </m:sSubPr>
                      <m:e>
                        <m:r>
                          <a:rPr lang="sv-SE" sz="1600" i="1">
                            <a:solidFill>
                              <a:schemeClr val="tx1"/>
                            </a:solidFill>
                            <a:latin typeface="Cambria Math" panose="02040503050406030204" pitchFamily="18" charset="0"/>
                            <a:ea typeface="Cambria Math"/>
                          </a:rPr>
                          <m:t>𝑣</m:t>
                        </m:r>
                      </m:e>
                      <m:sub>
                        <m:r>
                          <m:rPr>
                            <m:sty m:val="p"/>
                          </m:rPr>
                          <a:rPr lang="sv-SE" sz="1600" i="0">
                            <a:solidFill>
                              <a:schemeClr val="tx1"/>
                            </a:solidFill>
                            <a:latin typeface="Cambria Math" panose="02040503050406030204" pitchFamily="18" charset="0"/>
                            <a:ea typeface="Cambria Math"/>
                          </a:rPr>
                          <m:t>y</m:t>
                        </m:r>
                      </m:sub>
                    </m:sSub>
                  </m:oMath>
                </a14:m>
                <a:endParaRPr lang="sv-SE" sz="1600" dirty="0">
                  <a:solidFill>
                    <a:srgbClr val="00B050"/>
                  </a:solidFill>
                  <a:latin typeface="+mj-lt"/>
                  <a:cs typeface="Arial" panose="020B0604020202020204" pitchFamily="34" charset="0"/>
                  <a:sym typeface="Wingdings" panose="05000000000000000000" pitchFamily="2" charset="2"/>
                </a:endParaRPr>
              </a:p>
            </p:txBody>
          </p:sp>
        </mc:Choice>
        <mc:Fallback xmlns="">
          <p:sp>
            <p:nvSpPr>
              <p:cNvPr id="4" name="Content Placeholder 2"/>
              <p:cNvSpPr>
                <a:spLocks noGrp="1" noRot="1" noChangeAspect="1" noMove="1" noResize="1" noEditPoints="1" noAdjustHandles="1" noChangeArrowheads="1" noChangeShapeType="1" noTextEdit="1"/>
              </p:cNvSpPr>
              <p:nvPr>
                <p:ph idx="4294967295"/>
              </p:nvPr>
            </p:nvSpPr>
            <p:spPr>
              <a:xfrm>
                <a:off x="186489" y="4729982"/>
                <a:ext cx="11677134" cy="2128018"/>
              </a:xfrm>
              <a:blipFill>
                <a:blip r:embed="rId2"/>
                <a:stretch>
                  <a:fillRect l="-470" t="-2865"/>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5" name="Content Placeholder 2"/>
              <p:cNvSpPr txBox="1">
                <a:spLocks/>
              </p:cNvSpPr>
              <p:nvPr/>
            </p:nvSpPr>
            <p:spPr>
              <a:xfrm>
                <a:off x="186489" y="692696"/>
                <a:ext cx="8307806" cy="242949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GB" sz="1900" dirty="0" smtClean="0">
                    <a:solidFill>
                      <a:srgbClr val="FF0000"/>
                    </a:solidFill>
                    <a:latin typeface="+mj-lt"/>
                  </a:rPr>
                  <a:t>Adhesive velocity </a:t>
                </a:r>
                <a14:m>
                  <m:oMath xmlns:m="http://schemas.openxmlformats.org/officeDocument/2006/math">
                    <m:sSubSup>
                      <m:sSubSupPr>
                        <m:ctrlPr>
                          <a:rPr lang="en-GB" sz="1900" i="1" smtClean="0">
                            <a:latin typeface="Cambria Math" panose="02040503050406030204" pitchFamily="18" charset="0"/>
                          </a:rPr>
                        </m:ctrlPr>
                      </m:sSubSupPr>
                      <m:e>
                        <m:r>
                          <a:rPr lang="sv-SE" sz="1900" i="1" smtClean="0">
                            <a:latin typeface="Cambria Math" panose="02040503050406030204" pitchFamily="18" charset="0"/>
                          </a:rPr>
                          <m:t>𝑣</m:t>
                        </m:r>
                      </m:e>
                      <m:sub>
                        <m:r>
                          <a:rPr lang="sv-SE" sz="1900" i="1" smtClean="0">
                            <a:latin typeface="Cambria Math" panose="02040503050406030204" pitchFamily="18" charset="0"/>
                          </a:rPr>
                          <m:t>𝑠</m:t>
                        </m:r>
                      </m:sub>
                      <m:sup>
                        <m:r>
                          <m:rPr>
                            <m:sty m:val="p"/>
                          </m:rPr>
                          <a:rPr lang="sv-SE" sz="1900" i="0" smtClean="0">
                            <a:latin typeface="Cambria Math" panose="02040503050406030204" pitchFamily="18" charset="0"/>
                          </a:rPr>
                          <m:t>adh</m:t>
                        </m:r>
                      </m:sup>
                    </m:sSubSup>
                    <m:r>
                      <a:rPr lang="sv-SE" sz="1900" b="0" i="0" smtClean="0">
                        <a:latin typeface="Cambria Math" panose="02040503050406030204" pitchFamily="18" charset="0"/>
                      </a:rPr>
                      <m:t>  </m:t>
                    </m:r>
                  </m:oMath>
                </a14:m>
                <a:r>
                  <a:rPr lang="en-GB" sz="1900" dirty="0" smtClean="0">
                    <a:solidFill>
                      <a:srgbClr val="FF0000"/>
                    </a:solidFill>
                    <a:latin typeface="+mj-lt"/>
                  </a:rPr>
                  <a:t>in elastic-adhesive impacts </a:t>
                </a:r>
                <a:r>
                  <a:rPr lang="en-GB" sz="1900" dirty="0" smtClean="0">
                    <a:latin typeface="+mj-lt"/>
                  </a:rPr>
                  <a:t>(Newton’s equation+ JKR theory )</a:t>
                </a:r>
              </a:p>
              <a:p>
                <a:pPr marL="0" indent="0" algn="just">
                  <a:buFont typeface="Arial" panose="020B0604020202020204" pitchFamily="34" charset="0"/>
                  <a:buNone/>
                </a:pPr>
                <a:r>
                  <a:rPr lang="en-US" sz="1900" dirty="0" smtClean="0">
                    <a:solidFill>
                      <a:srgbClr val="00B050"/>
                    </a:solidFill>
                    <a:latin typeface="+mj-lt"/>
                  </a:rPr>
                  <a:t>Johnson, Kendall, Roberts, </a:t>
                </a:r>
                <a:r>
                  <a:rPr lang="en-US" sz="1900" i="1" dirty="0" smtClean="0">
                    <a:solidFill>
                      <a:srgbClr val="00B050"/>
                    </a:solidFill>
                    <a:latin typeface="+mj-lt"/>
                  </a:rPr>
                  <a:t>Proc. R. Soc. A </a:t>
                </a:r>
                <a:r>
                  <a:rPr lang="en-US" sz="1900" b="1" dirty="0" smtClean="0">
                    <a:solidFill>
                      <a:srgbClr val="00B050"/>
                    </a:solidFill>
                    <a:latin typeface="+mj-lt"/>
                  </a:rPr>
                  <a:t>324</a:t>
                </a:r>
                <a:r>
                  <a:rPr lang="en-US" sz="1900" dirty="0" smtClean="0">
                    <a:solidFill>
                      <a:srgbClr val="00B050"/>
                    </a:solidFill>
                    <a:latin typeface="+mj-lt"/>
                  </a:rPr>
                  <a:t> (1971) 301)</a:t>
                </a:r>
                <a:r>
                  <a:rPr lang="en-GB" sz="1900" dirty="0" smtClean="0">
                    <a:solidFill>
                      <a:srgbClr val="00B050"/>
                    </a:solidFill>
                    <a:latin typeface="+mj-lt"/>
                  </a:rPr>
                  <a:t>   </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Sup>
                        <m:sSubSupPr>
                          <m:ctrlPr>
                            <a:rPr lang="en-GB" sz="1900" i="1" smtClean="0">
                              <a:solidFill>
                                <a:srgbClr val="0070C0"/>
                              </a:solidFill>
                              <a:latin typeface="Cambria Math" panose="02040503050406030204" pitchFamily="18" charset="0"/>
                            </a:rPr>
                          </m:ctrlPr>
                        </m:sSubSupPr>
                        <m:e>
                          <m:r>
                            <a:rPr lang="sv-SE" sz="1900" i="1">
                              <a:solidFill>
                                <a:srgbClr val="0070C0"/>
                              </a:solidFill>
                              <a:latin typeface="Cambria Math" panose="02040503050406030204" pitchFamily="18" charset="0"/>
                            </a:rPr>
                            <m:t>𝑣</m:t>
                          </m:r>
                        </m:e>
                        <m:sub>
                          <m:r>
                            <m:rPr>
                              <m:sty m:val="p"/>
                            </m:rPr>
                            <a:rPr lang="sv-SE" sz="1900" i="0">
                              <a:solidFill>
                                <a:srgbClr val="0070C0"/>
                              </a:solidFill>
                              <a:latin typeface="Cambria Math" panose="02040503050406030204" pitchFamily="18" charset="0"/>
                            </a:rPr>
                            <m:t>s</m:t>
                          </m:r>
                        </m:sub>
                        <m:sup>
                          <m:r>
                            <m:rPr>
                              <m:sty m:val="p"/>
                            </m:rPr>
                            <a:rPr lang="sv-SE" sz="1900" i="0">
                              <a:solidFill>
                                <a:srgbClr val="0070C0"/>
                              </a:solidFill>
                              <a:latin typeface="Cambria Math" panose="02040503050406030204" pitchFamily="18" charset="0"/>
                            </a:rPr>
                            <m:t>adh</m:t>
                          </m:r>
                        </m:sup>
                      </m:sSubSup>
                      <m:r>
                        <a:rPr lang="sv-SE" sz="1900" i="1" smtClean="0">
                          <a:solidFill>
                            <a:srgbClr val="0070C0"/>
                          </a:solidFill>
                          <a:latin typeface="Cambria Math" panose="02040503050406030204" pitchFamily="18" charset="0"/>
                        </a:rPr>
                        <m:t>=</m:t>
                      </m:r>
                      <m:f>
                        <m:fPr>
                          <m:ctrlPr>
                            <a:rPr lang="sv-SE" sz="1900" i="1" smtClean="0">
                              <a:solidFill>
                                <a:srgbClr val="0070C0"/>
                              </a:solidFill>
                              <a:latin typeface="Cambria Math" panose="02040503050406030204" pitchFamily="18" charset="0"/>
                            </a:rPr>
                          </m:ctrlPr>
                        </m:fPr>
                        <m:num>
                          <m:rad>
                            <m:radPr>
                              <m:degHide m:val="on"/>
                              <m:ctrlPr>
                                <a:rPr lang="sv-SE" sz="1900" i="1" smtClean="0">
                                  <a:solidFill>
                                    <a:srgbClr val="0070C0"/>
                                  </a:solidFill>
                                  <a:latin typeface="Cambria Math" panose="02040503050406030204" pitchFamily="18" charset="0"/>
                                </a:rPr>
                              </m:ctrlPr>
                            </m:radPr>
                            <m:deg/>
                            <m:e>
                              <m:r>
                                <a:rPr lang="sv-SE" sz="1900" i="1" smtClean="0">
                                  <a:solidFill>
                                    <a:srgbClr val="0070C0"/>
                                  </a:solidFill>
                                  <a:latin typeface="Cambria Math" panose="02040503050406030204" pitchFamily="18" charset="0"/>
                                </a:rPr>
                                <m:t>3</m:t>
                              </m:r>
                            </m:e>
                          </m:rad>
                        </m:num>
                        <m:den>
                          <m:r>
                            <a:rPr lang="sv-SE" sz="1900" i="1" smtClean="0">
                              <a:solidFill>
                                <a:srgbClr val="0070C0"/>
                              </a:solidFill>
                              <a:latin typeface="Cambria Math" panose="02040503050406030204" pitchFamily="18" charset="0"/>
                            </a:rPr>
                            <m:t>2</m:t>
                          </m:r>
                        </m:den>
                      </m:f>
                      <m:sSup>
                        <m:sSupPr>
                          <m:ctrlPr>
                            <a:rPr lang="sv-SE" sz="1900" i="1" smtClean="0">
                              <a:solidFill>
                                <a:srgbClr val="0070C0"/>
                              </a:solidFill>
                              <a:latin typeface="Cambria Math" panose="02040503050406030204" pitchFamily="18" charset="0"/>
                            </a:rPr>
                          </m:ctrlPr>
                        </m:sSupPr>
                        <m:e>
                          <m:r>
                            <a:rPr lang="sv-SE" sz="1900" i="1" smtClean="0">
                              <a:solidFill>
                                <a:srgbClr val="0070C0"/>
                              </a:solidFill>
                              <a:latin typeface="Cambria Math" panose="02040503050406030204" pitchFamily="18" charset="0"/>
                              <a:ea typeface="Cambria Math"/>
                            </a:rPr>
                            <m:t>𝜋</m:t>
                          </m:r>
                        </m:e>
                        <m:sup>
                          <m:r>
                            <a:rPr lang="sv-SE" sz="1900" i="1" smtClean="0">
                              <a:solidFill>
                                <a:srgbClr val="0070C0"/>
                              </a:solidFill>
                              <a:latin typeface="Cambria Math" panose="02040503050406030204" pitchFamily="18" charset="0"/>
                            </a:rPr>
                            <m:t>1/3</m:t>
                          </m:r>
                        </m:sup>
                      </m:sSup>
                      <m:rad>
                        <m:radPr>
                          <m:degHide m:val="on"/>
                          <m:ctrlPr>
                            <a:rPr lang="sv-SE" sz="1900" i="1" smtClean="0">
                              <a:solidFill>
                                <a:srgbClr val="0070C0"/>
                              </a:solidFill>
                              <a:latin typeface="Cambria Math" panose="02040503050406030204" pitchFamily="18" charset="0"/>
                            </a:rPr>
                          </m:ctrlPr>
                        </m:radPr>
                        <m:deg/>
                        <m:e>
                          <m:f>
                            <m:fPr>
                              <m:ctrlPr>
                                <a:rPr lang="sv-SE" sz="1900" i="1" smtClean="0">
                                  <a:solidFill>
                                    <a:srgbClr val="0070C0"/>
                                  </a:solidFill>
                                  <a:latin typeface="Cambria Math" panose="02040503050406030204" pitchFamily="18" charset="0"/>
                                </a:rPr>
                              </m:ctrlPr>
                            </m:fPr>
                            <m:num>
                              <m:r>
                                <a:rPr lang="sv-SE" sz="1900" i="1" smtClean="0">
                                  <a:solidFill>
                                    <a:srgbClr val="0070C0"/>
                                  </a:solidFill>
                                  <a:latin typeface="Cambria Math" panose="02040503050406030204" pitchFamily="18" charset="0"/>
                                </a:rPr>
                                <m:t>1+6</m:t>
                              </m:r>
                              <m:r>
                                <a:rPr lang="sv-SE" sz="1900" i="1" smtClean="0">
                                  <a:solidFill>
                                    <a:srgbClr val="0070C0"/>
                                  </a:solidFill>
                                  <a:latin typeface="Cambria Math" panose="02040503050406030204" pitchFamily="18" charset="0"/>
                                  <a:ea typeface="Cambria Math"/>
                                </a:rPr>
                                <m:t>×</m:t>
                              </m:r>
                              <m:sSup>
                                <m:sSupPr>
                                  <m:ctrlPr>
                                    <a:rPr lang="sv-SE" sz="1900" i="1" smtClean="0">
                                      <a:solidFill>
                                        <a:srgbClr val="0070C0"/>
                                      </a:solidFill>
                                      <a:latin typeface="Cambria Math" panose="02040503050406030204" pitchFamily="18" charset="0"/>
                                      <a:ea typeface="Cambria Math"/>
                                    </a:rPr>
                                  </m:ctrlPr>
                                </m:sSupPr>
                                <m:e>
                                  <m:r>
                                    <a:rPr lang="sv-SE" sz="1900" i="1" smtClean="0">
                                      <a:solidFill>
                                        <a:srgbClr val="0070C0"/>
                                      </a:solidFill>
                                      <a:latin typeface="Cambria Math" panose="02040503050406030204" pitchFamily="18" charset="0"/>
                                      <a:ea typeface="Cambria Math"/>
                                    </a:rPr>
                                    <m:t>2</m:t>
                                  </m:r>
                                </m:e>
                                <m:sup>
                                  <m:r>
                                    <a:rPr lang="sv-SE" sz="1900" i="1" smtClean="0">
                                      <a:solidFill>
                                        <a:srgbClr val="0070C0"/>
                                      </a:solidFill>
                                      <a:latin typeface="Cambria Math" panose="02040503050406030204" pitchFamily="18" charset="0"/>
                                      <a:ea typeface="Cambria Math"/>
                                    </a:rPr>
                                    <m:t>2/3</m:t>
                                  </m:r>
                                </m:sup>
                              </m:sSup>
                            </m:num>
                            <m:den>
                              <m:r>
                                <a:rPr lang="sv-SE" sz="1900" i="1" smtClean="0">
                                  <a:solidFill>
                                    <a:srgbClr val="0070C0"/>
                                  </a:solidFill>
                                  <a:latin typeface="Cambria Math" panose="02040503050406030204" pitchFamily="18" charset="0"/>
                                </a:rPr>
                                <m:t>5</m:t>
                              </m:r>
                            </m:den>
                          </m:f>
                        </m:e>
                      </m:rad>
                      <m:sSup>
                        <m:sSupPr>
                          <m:ctrlPr>
                            <a:rPr lang="sv-SE" sz="1900" i="1" smtClean="0">
                              <a:solidFill>
                                <a:srgbClr val="0070C0"/>
                              </a:solidFill>
                              <a:latin typeface="Cambria Math" panose="02040503050406030204" pitchFamily="18" charset="0"/>
                            </a:rPr>
                          </m:ctrlPr>
                        </m:sSupPr>
                        <m:e>
                          <m:d>
                            <m:dPr>
                              <m:ctrlPr>
                                <a:rPr lang="sv-SE" sz="1900" i="1" smtClean="0">
                                  <a:solidFill>
                                    <a:srgbClr val="0070C0"/>
                                  </a:solidFill>
                                  <a:latin typeface="Cambria Math" panose="02040503050406030204" pitchFamily="18" charset="0"/>
                                </a:rPr>
                              </m:ctrlPr>
                            </m:dPr>
                            <m:e>
                              <m:f>
                                <m:fPr>
                                  <m:ctrlPr>
                                    <a:rPr lang="sv-SE" sz="1900" i="1" smtClean="0">
                                      <a:solidFill>
                                        <a:srgbClr val="0070C0"/>
                                      </a:solidFill>
                                      <a:latin typeface="Cambria Math" panose="02040503050406030204" pitchFamily="18" charset="0"/>
                                    </a:rPr>
                                  </m:ctrlPr>
                                </m:fPr>
                                <m:num>
                                  <m:sSup>
                                    <m:sSupPr>
                                      <m:ctrlPr>
                                        <a:rPr lang="sv-SE" sz="1900" i="1" smtClean="0">
                                          <a:solidFill>
                                            <a:srgbClr val="0070C0"/>
                                          </a:solidFill>
                                          <a:latin typeface="Cambria Math" panose="02040503050406030204" pitchFamily="18" charset="0"/>
                                        </a:rPr>
                                      </m:ctrlPr>
                                    </m:sSupPr>
                                    <m:e>
                                      <m:r>
                                        <m:rPr>
                                          <m:sty m:val="p"/>
                                        </m:rPr>
                                        <a:rPr lang="el-GR" sz="1900" i="1" smtClean="0">
                                          <a:solidFill>
                                            <a:srgbClr val="0070C0"/>
                                          </a:solidFill>
                                          <a:latin typeface="Cambria Math" panose="02040503050406030204" pitchFamily="18" charset="0"/>
                                        </a:rPr>
                                        <m:t>Γ</m:t>
                                      </m:r>
                                    </m:e>
                                    <m:sup>
                                      <m:r>
                                        <a:rPr lang="sv-SE" sz="1900" i="1" smtClean="0">
                                          <a:solidFill>
                                            <a:srgbClr val="0070C0"/>
                                          </a:solidFill>
                                          <a:latin typeface="Cambria Math" panose="02040503050406030204" pitchFamily="18" charset="0"/>
                                        </a:rPr>
                                        <m:t>5</m:t>
                                      </m:r>
                                    </m:sup>
                                  </m:sSup>
                                </m:num>
                                <m:den>
                                  <m:sSubSup>
                                    <m:sSubSupPr>
                                      <m:ctrlPr>
                                        <a:rPr lang="sv-SE" sz="1900" i="1" smtClean="0">
                                          <a:solidFill>
                                            <a:srgbClr val="0070C0"/>
                                          </a:solidFill>
                                          <a:latin typeface="Cambria Math" panose="02040503050406030204" pitchFamily="18" charset="0"/>
                                        </a:rPr>
                                      </m:ctrlPr>
                                    </m:sSubSupPr>
                                    <m:e>
                                      <m:r>
                                        <a:rPr lang="sv-SE" sz="1900" i="1" smtClean="0">
                                          <a:solidFill>
                                            <a:srgbClr val="0070C0"/>
                                          </a:solidFill>
                                          <a:latin typeface="Cambria Math" panose="02040503050406030204" pitchFamily="18" charset="0"/>
                                          <a:ea typeface="Cambria Math"/>
                                        </a:rPr>
                                        <m:t>𝜌</m:t>
                                      </m:r>
                                    </m:e>
                                    <m:sub>
                                      <m:r>
                                        <m:rPr>
                                          <m:sty m:val="p"/>
                                        </m:rPr>
                                        <a:rPr lang="sv-SE" sz="1900" i="0" smtClean="0">
                                          <a:solidFill>
                                            <a:srgbClr val="0070C0"/>
                                          </a:solidFill>
                                          <a:latin typeface="Cambria Math" panose="02040503050406030204" pitchFamily="18" charset="0"/>
                                        </a:rPr>
                                        <m:t>d</m:t>
                                      </m:r>
                                    </m:sub>
                                    <m:sup>
                                      <m:r>
                                        <a:rPr lang="sv-SE" sz="1900" i="1" smtClean="0">
                                          <a:solidFill>
                                            <a:srgbClr val="0070C0"/>
                                          </a:solidFill>
                                          <a:latin typeface="Cambria Math" panose="02040503050406030204" pitchFamily="18" charset="0"/>
                                        </a:rPr>
                                        <m:t>3</m:t>
                                      </m:r>
                                    </m:sup>
                                  </m:sSubSup>
                                  <m:sSup>
                                    <m:sSupPr>
                                      <m:ctrlPr>
                                        <a:rPr lang="sv-SE" sz="1900" i="1" smtClean="0">
                                          <a:solidFill>
                                            <a:srgbClr val="0070C0"/>
                                          </a:solidFill>
                                          <a:latin typeface="Cambria Math" panose="02040503050406030204" pitchFamily="18" charset="0"/>
                                        </a:rPr>
                                      </m:ctrlPr>
                                    </m:sSupPr>
                                    <m:e>
                                      <m:r>
                                        <a:rPr lang="sv-SE" sz="1900" i="1" smtClean="0">
                                          <a:solidFill>
                                            <a:srgbClr val="0070C0"/>
                                          </a:solidFill>
                                          <a:latin typeface="Cambria Math" panose="02040503050406030204" pitchFamily="18" charset="0"/>
                                        </a:rPr>
                                        <m:t>𝐸</m:t>
                                      </m:r>
                                    </m:e>
                                    <m:sup>
                                      <m:r>
                                        <a:rPr lang="sv-SE" sz="1900" i="1" smtClean="0">
                                          <a:solidFill>
                                            <a:srgbClr val="0070C0"/>
                                          </a:solidFill>
                                          <a:latin typeface="Cambria Math" panose="02040503050406030204" pitchFamily="18" charset="0"/>
                                        </a:rPr>
                                        <m:t>∗2</m:t>
                                      </m:r>
                                    </m:sup>
                                  </m:sSup>
                                  <m:sSubSup>
                                    <m:sSubSupPr>
                                      <m:ctrlPr>
                                        <a:rPr lang="sv-SE" sz="1900" i="1" smtClean="0">
                                          <a:solidFill>
                                            <a:srgbClr val="0070C0"/>
                                          </a:solidFill>
                                          <a:latin typeface="Cambria Math" panose="02040503050406030204" pitchFamily="18" charset="0"/>
                                        </a:rPr>
                                      </m:ctrlPr>
                                    </m:sSubSupPr>
                                    <m:e>
                                      <m:r>
                                        <a:rPr lang="sv-SE" sz="1900" i="1" smtClean="0">
                                          <a:solidFill>
                                            <a:srgbClr val="0070C0"/>
                                          </a:solidFill>
                                          <a:latin typeface="Cambria Math" panose="02040503050406030204" pitchFamily="18" charset="0"/>
                                        </a:rPr>
                                        <m:t>𝑅</m:t>
                                      </m:r>
                                    </m:e>
                                    <m:sub>
                                      <m:r>
                                        <m:rPr>
                                          <m:sty m:val="p"/>
                                        </m:rPr>
                                        <a:rPr lang="sv-SE" sz="1900" i="0" smtClean="0">
                                          <a:solidFill>
                                            <a:srgbClr val="0070C0"/>
                                          </a:solidFill>
                                          <a:latin typeface="Cambria Math" panose="02040503050406030204" pitchFamily="18" charset="0"/>
                                        </a:rPr>
                                        <m:t>d</m:t>
                                      </m:r>
                                    </m:sub>
                                    <m:sup>
                                      <m:r>
                                        <a:rPr lang="sv-SE" sz="1900" i="1" smtClean="0">
                                          <a:solidFill>
                                            <a:srgbClr val="0070C0"/>
                                          </a:solidFill>
                                          <a:latin typeface="Cambria Math" panose="02040503050406030204" pitchFamily="18" charset="0"/>
                                        </a:rPr>
                                        <m:t>5</m:t>
                                      </m:r>
                                    </m:sup>
                                  </m:sSubSup>
                                </m:den>
                              </m:f>
                            </m:e>
                          </m:d>
                        </m:e>
                        <m:sup>
                          <m:r>
                            <a:rPr lang="sv-SE" sz="1900" i="1" smtClean="0">
                              <a:solidFill>
                                <a:srgbClr val="0070C0"/>
                              </a:solidFill>
                              <a:latin typeface="Cambria Math" panose="02040503050406030204" pitchFamily="18" charset="0"/>
                            </a:rPr>
                            <m:t>1/6</m:t>
                          </m:r>
                        </m:sup>
                      </m:sSup>
                      <m:r>
                        <a:rPr lang="sv-SE" sz="1900" i="1" smtClean="0">
                          <a:solidFill>
                            <a:srgbClr val="0070C0"/>
                          </a:solidFill>
                          <a:latin typeface="Cambria Math" panose="02040503050406030204" pitchFamily="18" charset="0"/>
                        </a:rPr>
                        <m:t>≃</m:t>
                      </m:r>
                      <m:r>
                        <m:rPr>
                          <m:sty m:val="p"/>
                        </m:rPr>
                        <a:rPr lang="sv-SE" sz="1900" smtClean="0">
                          <a:solidFill>
                            <a:srgbClr val="0070C0"/>
                          </a:solidFill>
                          <a:latin typeface="Cambria Math" panose="02040503050406030204" pitchFamily="18" charset="0"/>
                        </a:rPr>
                        <m:t>few</m:t>
                      </m:r>
                      <m:r>
                        <a:rPr lang="sv-SE" sz="1900" smtClean="0">
                          <a:solidFill>
                            <a:srgbClr val="0070C0"/>
                          </a:solidFill>
                          <a:latin typeface="Cambria Math" panose="02040503050406030204" pitchFamily="18" charset="0"/>
                        </a:rPr>
                        <m:t> </m:t>
                      </m:r>
                      <m:r>
                        <m:rPr>
                          <m:sty m:val="p"/>
                        </m:rPr>
                        <a:rPr lang="sv-SE" sz="1900" smtClean="0">
                          <a:solidFill>
                            <a:srgbClr val="0070C0"/>
                          </a:solidFill>
                          <a:latin typeface="Cambria Math" panose="02040503050406030204" pitchFamily="18" charset="0"/>
                        </a:rPr>
                        <m:t>m</m:t>
                      </m:r>
                      <m:r>
                        <a:rPr lang="sv-SE" sz="1900" smtClean="0">
                          <a:solidFill>
                            <a:srgbClr val="0070C0"/>
                          </a:solidFill>
                          <a:latin typeface="Cambria Math" panose="02040503050406030204" pitchFamily="18" charset="0"/>
                        </a:rPr>
                        <m:t>/</m:t>
                      </m:r>
                      <m:r>
                        <m:rPr>
                          <m:sty m:val="p"/>
                        </m:rPr>
                        <a:rPr lang="sv-SE" sz="1900" smtClean="0">
                          <a:solidFill>
                            <a:srgbClr val="0070C0"/>
                          </a:solidFill>
                          <a:latin typeface="Cambria Math" panose="02040503050406030204" pitchFamily="18" charset="0"/>
                        </a:rPr>
                        <m:t>s</m:t>
                      </m:r>
                    </m:oMath>
                  </m:oMathPara>
                </a14:m>
                <a:endParaRPr lang="sv-SE" sz="1900" i="1" dirty="0" smtClean="0">
                  <a:solidFill>
                    <a:srgbClr val="0070C0"/>
                  </a:solidFill>
                  <a:latin typeface="+mj-lt"/>
                </a:endParaRPr>
              </a:p>
              <a:p>
                <a:pPr marL="0" indent="0">
                  <a:buFont typeface="Arial" panose="020B0604020202020204" pitchFamily="34" charset="0"/>
                  <a:buNone/>
                </a:pPr>
                <a14:m>
                  <m:oMath xmlns:m="http://schemas.openxmlformats.org/officeDocument/2006/math">
                    <m:sSub>
                      <m:sSubPr>
                        <m:ctrlPr>
                          <a:rPr lang="en-GB" sz="1900" i="1" dirty="0" smtClean="0">
                            <a:solidFill>
                              <a:srgbClr val="0070C0"/>
                            </a:solidFill>
                            <a:latin typeface="Cambria Math" panose="02040503050406030204" pitchFamily="18" charset="0"/>
                          </a:rPr>
                        </m:ctrlPr>
                      </m:sSubPr>
                      <m:e>
                        <m:r>
                          <m:rPr>
                            <m:sty m:val="p"/>
                          </m:rPr>
                          <a:rPr lang="sv-SE" sz="1900" b="0" i="0">
                            <a:solidFill>
                              <a:srgbClr val="0070C0"/>
                            </a:solidFill>
                            <a:latin typeface="Cambria Math" panose="02040503050406030204" pitchFamily="18" charset="0"/>
                            <a:ea typeface="Cambria Math"/>
                          </a:rPr>
                          <m:t>ρ</m:t>
                        </m:r>
                      </m:e>
                      <m:sub>
                        <m:r>
                          <m:rPr>
                            <m:sty m:val="p"/>
                          </m:rPr>
                          <a:rPr lang="sv-SE" sz="1900" b="0" i="0" dirty="0" smtClean="0">
                            <a:solidFill>
                              <a:srgbClr val="0070C0"/>
                            </a:solidFill>
                            <a:latin typeface="Cambria Math" panose="02040503050406030204" pitchFamily="18" charset="0"/>
                          </a:rPr>
                          <m:t>d</m:t>
                        </m:r>
                      </m:sub>
                    </m:sSub>
                    <m:r>
                      <a:rPr lang="sv-SE" sz="1900" b="0" i="0" dirty="0" smtClean="0">
                        <a:solidFill>
                          <a:srgbClr val="0070C0"/>
                        </a:solidFill>
                        <a:latin typeface="Cambria Math" panose="02040503050406030204" pitchFamily="18" charset="0"/>
                      </a:rPr>
                      <m:t> ,</m:t>
                    </m:r>
                    <m:sSub>
                      <m:sSubPr>
                        <m:ctrlPr>
                          <a:rPr lang="sv-SE" sz="1900" i="1" dirty="0" smtClean="0">
                            <a:solidFill>
                              <a:srgbClr val="0070C0"/>
                            </a:solidFill>
                            <a:latin typeface="Cambria Math" panose="02040503050406030204" pitchFamily="18" charset="0"/>
                          </a:rPr>
                        </m:ctrlPr>
                      </m:sSubPr>
                      <m:e>
                        <m:r>
                          <m:rPr>
                            <m:sty m:val="p"/>
                          </m:rPr>
                          <a:rPr lang="sv-SE" sz="1900" b="0" i="0" dirty="0" smtClean="0">
                            <a:solidFill>
                              <a:srgbClr val="0070C0"/>
                            </a:solidFill>
                            <a:latin typeface="Cambria Math" panose="02040503050406030204" pitchFamily="18" charset="0"/>
                          </a:rPr>
                          <m:t>R</m:t>
                        </m:r>
                      </m:e>
                      <m:sub>
                        <m:r>
                          <m:rPr>
                            <m:sty m:val="p"/>
                          </m:rPr>
                          <a:rPr lang="sv-SE" sz="1900" b="0" i="0" dirty="0" smtClean="0">
                            <a:solidFill>
                              <a:srgbClr val="0070C0"/>
                            </a:solidFill>
                            <a:latin typeface="Cambria Math" panose="02040503050406030204" pitchFamily="18" charset="0"/>
                          </a:rPr>
                          <m:t>d</m:t>
                        </m:r>
                      </m:sub>
                    </m:sSub>
                  </m:oMath>
                </a14:m>
                <a:r>
                  <a:rPr lang="en-GB" sz="1900" b="1" dirty="0" smtClean="0">
                    <a:solidFill>
                      <a:schemeClr val="tx1"/>
                    </a:solidFill>
                    <a:latin typeface="+mj-lt"/>
                  </a:rPr>
                  <a:t> </a:t>
                </a:r>
                <a:r>
                  <a:rPr lang="en-GB" sz="1900" dirty="0" smtClean="0">
                    <a:solidFill>
                      <a:schemeClr val="tx1"/>
                    </a:solidFill>
                    <a:latin typeface="+mj-lt"/>
                  </a:rPr>
                  <a:t>are dust mass density, radius</a:t>
                </a:r>
                <a:r>
                  <a:rPr lang="en-GB" sz="1900" b="1" dirty="0" smtClean="0">
                    <a:solidFill>
                      <a:schemeClr val="tx1"/>
                    </a:solidFill>
                    <a:latin typeface="+mj-lt"/>
                  </a:rPr>
                  <a:t>, </a:t>
                </a:r>
                <a14:m>
                  <m:oMath xmlns:m="http://schemas.openxmlformats.org/officeDocument/2006/math">
                    <m:sSup>
                      <m:sSupPr>
                        <m:ctrlPr>
                          <a:rPr lang="sv-SE" sz="1900" i="1" smtClean="0">
                            <a:solidFill>
                              <a:srgbClr val="0070C0"/>
                            </a:solidFill>
                            <a:latin typeface="Cambria Math" panose="02040503050406030204" pitchFamily="18" charset="0"/>
                          </a:rPr>
                        </m:ctrlPr>
                      </m:sSupPr>
                      <m:e>
                        <m:r>
                          <m:rPr>
                            <m:sty m:val="p"/>
                          </m:rPr>
                          <a:rPr lang="sv-SE" sz="1900" b="0" i="0">
                            <a:solidFill>
                              <a:srgbClr val="0070C0"/>
                            </a:solidFill>
                            <a:latin typeface="Cambria Math" panose="02040503050406030204" pitchFamily="18" charset="0"/>
                          </a:rPr>
                          <m:t>E</m:t>
                        </m:r>
                      </m:e>
                      <m:sup>
                        <m:r>
                          <a:rPr lang="sv-SE" sz="1900" b="0" i="0">
                            <a:solidFill>
                              <a:srgbClr val="0070C0"/>
                            </a:solidFill>
                            <a:latin typeface="Cambria Math" panose="02040503050406030204" pitchFamily="18" charset="0"/>
                          </a:rPr>
                          <m:t>∗</m:t>
                        </m:r>
                      </m:sup>
                    </m:sSup>
                  </m:oMath>
                </a14:m>
                <a:r>
                  <a:rPr lang="en-GB" sz="1900" dirty="0" smtClean="0">
                    <a:solidFill>
                      <a:schemeClr val="tx1"/>
                    </a:solidFill>
                    <a:latin typeface="+mj-lt"/>
                  </a:rPr>
                  <a:t> the reduced Young modulus</a:t>
                </a:r>
                <a:r>
                  <a:rPr lang="en-GB" sz="1900" b="1" dirty="0">
                    <a:solidFill>
                      <a:schemeClr val="tx1"/>
                    </a:solidFill>
                    <a:latin typeface="+mj-lt"/>
                  </a:rPr>
                  <a:t>,</a:t>
                </a:r>
                <a:r>
                  <a:rPr lang="en-GB" sz="1900" b="1" dirty="0" smtClean="0">
                    <a:solidFill>
                      <a:schemeClr val="tx1"/>
                    </a:solidFill>
                    <a:latin typeface="+mj-lt"/>
                  </a:rPr>
                  <a:t> </a:t>
                </a:r>
                <a14:m>
                  <m:oMath xmlns:m="http://schemas.openxmlformats.org/officeDocument/2006/math">
                    <m:r>
                      <m:rPr>
                        <m:sty m:val="p"/>
                      </m:rPr>
                      <a:rPr lang="el-GR" sz="1900" b="0" i="0" smtClean="0">
                        <a:solidFill>
                          <a:srgbClr val="0070C0"/>
                        </a:solidFill>
                        <a:latin typeface="Cambria Math" panose="02040503050406030204" pitchFamily="18" charset="0"/>
                      </a:rPr>
                      <m:t>Γ</m:t>
                    </m:r>
                    <m:r>
                      <a:rPr lang="el-GR" sz="1900" b="1" i="0" smtClean="0">
                        <a:solidFill>
                          <a:schemeClr val="tx1"/>
                        </a:solidFill>
                        <a:latin typeface="Cambria Math" panose="02040503050406030204" pitchFamily="18" charset="0"/>
                      </a:rPr>
                      <m:t> </m:t>
                    </m:r>
                  </m:oMath>
                </a14:m>
                <a:r>
                  <a:rPr lang="en-GB" sz="1900" dirty="0" smtClean="0">
                    <a:solidFill>
                      <a:schemeClr val="tx1"/>
                    </a:solidFill>
                    <a:latin typeface="+mj-lt"/>
                  </a:rPr>
                  <a:t> the interface energy</a:t>
                </a:r>
              </a:p>
              <a:p>
                <a:pPr marL="0" indent="0">
                  <a:buNone/>
                </a:pPr>
                <a:r>
                  <a:rPr lang="en-GB" sz="1900" dirty="0" smtClean="0">
                    <a:latin typeface="+mj-lt"/>
                  </a:rPr>
                  <a:t>For </a:t>
                </a:r>
                <a14:m>
                  <m:oMath xmlns:m="http://schemas.openxmlformats.org/officeDocument/2006/math">
                    <m:sSubSup>
                      <m:sSubSupPr>
                        <m:ctrlPr>
                          <a:rPr lang="en-GB" sz="1900" i="1">
                            <a:latin typeface="Cambria Math" panose="02040503050406030204" pitchFamily="18" charset="0"/>
                          </a:rPr>
                        </m:ctrlPr>
                      </m:sSubSupPr>
                      <m:e>
                        <m:r>
                          <a:rPr lang="sv-SE" sz="1900" b="0" i="1">
                            <a:latin typeface="Cambria Math" panose="02040503050406030204" pitchFamily="18" charset="0"/>
                          </a:rPr>
                          <m:t>𝑣</m:t>
                        </m:r>
                      </m:e>
                      <m:sub>
                        <m:r>
                          <a:rPr lang="en-US" sz="1900" b="0" i="1" smtClean="0">
                            <a:latin typeface="Cambria Math" panose="02040503050406030204" pitchFamily="18" charset="0"/>
                          </a:rPr>
                          <m:t>⊥</m:t>
                        </m:r>
                      </m:sub>
                      <m:sup>
                        <m:r>
                          <a:rPr lang="en-US" sz="1900" b="0" i="1" smtClean="0">
                            <a:latin typeface="Cambria Math" panose="02040503050406030204" pitchFamily="18" charset="0"/>
                          </a:rPr>
                          <m:t>𝑖</m:t>
                        </m:r>
                      </m:sup>
                    </m:sSubSup>
                  </m:oMath>
                </a14:m>
                <a:r>
                  <a:rPr lang="en-GB" sz="1900" dirty="0" smtClean="0">
                    <a:solidFill>
                      <a:schemeClr val="tx1"/>
                    </a:solidFill>
                    <a:latin typeface="+mj-lt"/>
                  </a:rPr>
                  <a:t> </a:t>
                </a:r>
                <a14:m>
                  <m:oMath xmlns:m="http://schemas.openxmlformats.org/officeDocument/2006/math">
                    <m:r>
                      <a:rPr lang="en-GB" sz="1900" i="1" dirty="0" smtClean="0">
                        <a:solidFill>
                          <a:schemeClr val="tx1"/>
                        </a:solidFill>
                        <a:latin typeface="Cambria Math" panose="02040503050406030204" pitchFamily="18" charset="0"/>
                        <a:ea typeface="Cambria Math" panose="02040503050406030204" pitchFamily="18" charset="0"/>
                      </a:rPr>
                      <m:t>≤</m:t>
                    </m:r>
                    <m:sSubSup>
                      <m:sSubSupPr>
                        <m:ctrlPr>
                          <a:rPr lang="en-GB" sz="1900" i="1">
                            <a:latin typeface="Cambria Math" panose="02040503050406030204" pitchFamily="18" charset="0"/>
                          </a:rPr>
                        </m:ctrlPr>
                      </m:sSubSupPr>
                      <m:e>
                        <m:r>
                          <a:rPr lang="sv-SE" sz="1900" b="0" i="1" smtClean="0">
                            <a:latin typeface="Cambria Math" panose="02040503050406030204" pitchFamily="18" charset="0"/>
                          </a:rPr>
                          <m:t> </m:t>
                        </m:r>
                        <m:r>
                          <a:rPr lang="sv-SE" sz="1900" b="0" i="1">
                            <a:latin typeface="Cambria Math" panose="02040503050406030204" pitchFamily="18" charset="0"/>
                          </a:rPr>
                          <m:t>𝑣</m:t>
                        </m:r>
                      </m:e>
                      <m:sub>
                        <m:r>
                          <m:rPr>
                            <m:sty m:val="p"/>
                          </m:rPr>
                          <a:rPr lang="sv-SE" sz="1900" b="0" i="0">
                            <a:latin typeface="Cambria Math" panose="02040503050406030204" pitchFamily="18" charset="0"/>
                          </a:rPr>
                          <m:t>s</m:t>
                        </m:r>
                      </m:sub>
                      <m:sup>
                        <m:r>
                          <m:rPr>
                            <m:sty m:val="p"/>
                          </m:rPr>
                          <a:rPr lang="sv-SE" sz="1900" b="0" i="0">
                            <a:latin typeface="Cambria Math" panose="02040503050406030204" pitchFamily="18" charset="0"/>
                          </a:rPr>
                          <m:t>adh</m:t>
                        </m:r>
                      </m:sup>
                    </m:sSubSup>
                  </m:oMath>
                </a14:m>
                <a:r>
                  <a:rPr lang="en-GB" sz="1900" dirty="0" smtClean="0">
                    <a:solidFill>
                      <a:schemeClr val="tx1"/>
                    </a:solidFill>
                    <a:latin typeface="+mj-lt"/>
                  </a:rPr>
                  <a:t>  </a:t>
                </a:r>
                <a:r>
                  <a:rPr lang="en-GB" sz="1900" dirty="0" smtClean="0">
                    <a:latin typeface="+mj-lt"/>
                  </a:rPr>
                  <a:t>adhesion forces make grain stuck to the surface, while</a:t>
                </a:r>
              </a:p>
              <a:p>
                <a:pPr marL="0" indent="0">
                  <a:buNone/>
                </a:pPr>
                <a:r>
                  <a:rPr lang="en-GB" sz="1900" dirty="0" smtClean="0">
                    <a:latin typeface="+mj-lt"/>
                  </a:rPr>
                  <a:t>for </a:t>
                </a:r>
                <a14:m>
                  <m:oMath xmlns:m="http://schemas.openxmlformats.org/officeDocument/2006/math">
                    <m:sSubSup>
                      <m:sSubSupPr>
                        <m:ctrlPr>
                          <a:rPr lang="en-GB" sz="1900" i="1">
                            <a:latin typeface="Cambria Math" panose="02040503050406030204" pitchFamily="18" charset="0"/>
                          </a:rPr>
                        </m:ctrlPr>
                      </m:sSubSupPr>
                      <m:e>
                        <m:r>
                          <a:rPr lang="sv-SE" sz="1900" i="1">
                            <a:latin typeface="Cambria Math" panose="02040503050406030204" pitchFamily="18" charset="0"/>
                          </a:rPr>
                          <m:t>𝑣</m:t>
                        </m:r>
                      </m:e>
                      <m:sub>
                        <m:r>
                          <a:rPr lang="en-US" sz="1900" b="0" i="1" smtClean="0">
                            <a:latin typeface="Cambria Math" panose="02040503050406030204" pitchFamily="18" charset="0"/>
                          </a:rPr>
                          <m:t>⊥</m:t>
                        </m:r>
                      </m:sub>
                      <m:sup>
                        <m:r>
                          <a:rPr lang="en-US" sz="1900" b="0" i="1" smtClean="0">
                            <a:latin typeface="Cambria Math" panose="02040503050406030204" pitchFamily="18" charset="0"/>
                          </a:rPr>
                          <m:t>𝑖</m:t>
                        </m:r>
                      </m:sup>
                    </m:sSubSup>
                  </m:oMath>
                </a14:m>
                <a:r>
                  <a:rPr lang="en-GB" sz="1900" dirty="0">
                    <a:latin typeface="+mj-lt"/>
                  </a:rPr>
                  <a:t> </a:t>
                </a:r>
                <a14:m>
                  <m:oMath xmlns:m="http://schemas.openxmlformats.org/officeDocument/2006/math">
                    <m:r>
                      <a:rPr lang="sv-SE" sz="1900" b="0" i="1" dirty="0" smtClean="0">
                        <a:latin typeface="Cambria Math" panose="02040503050406030204" pitchFamily="18" charset="0"/>
                        <a:ea typeface="Cambria Math" panose="02040503050406030204" pitchFamily="18" charset="0"/>
                      </a:rPr>
                      <m:t>&gt;</m:t>
                    </m:r>
                    <m:sSubSup>
                      <m:sSubSupPr>
                        <m:ctrlPr>
                          <a:rPr lang="en-GB" sz="1900" i="1">
                            <a:latin typeface="Cambria Math" panose="02040503050406030204" pitchFamily="18" charset="0"/>
                          </a:rPr>
                        </m:ctrlPr>
                      </m:sSubSupPr>
                      <m:e>
                        <m:r>
                          <a:rPr lang="sv-SE" sz="1900" i="1">
                            <a:latin typeface="Cambria Math" panose="02040503050406030204" pitchFamily="18" charset="0"/>
                          </a:rPr>
                          <m:t> </m:t>
                        </m:r>
                        <m:r>
                          <a:rPr lang="sv-SE" sz="1900" i="1">
                            <a:latin typeface="Cambria Math" panose="02040503050406030204" pitchFamily="18" charset="0"/>
                          </a:rPr>
                          <m:t>𝑣</m:t>
                        </m:r>
                      </m:e>
                      <m:sub>
                        <m:r>
                          <m:rPr>
                            <m:sty m:val="p"/>
                          </m:rPr>
                          <a:rPr lang="sv-SE" sz="1900" i="0">
                            <a:latin typeface="Cambria Math" panose="02040503050406030204" pitchFamily="18" charset="0"/>
                          </a:rPr>
                          <m:t>s</m:t>
                        </m:r>
                      </m:sub>
                      <m:sup>
                        <m:r>
                          <m:rPr>
                            <m:sty m:val="p"/>
                          </m:rPr>
                          <a:rPr lang="sv-SE" sz="1900" i="0">
                            <a:latin typeface="Cambria Math" panose="02040503050406030204" pitchFamily="18" charset="0"/>
                          </a:rPr>
                          <m:t>adh</m:t>
                        </m:r>
                      </m:sup>
                    </m:sSubSup>
                  </m:oMath>
                </a14:m>
                <a:r>
                  <a:rPr lang="sv-SE" sz="1900" dirty="0" smtClean="0">
                    <a:latin typeface="+mj-lt"/>
                  </a:rPr>
                  <a:t>  </a:t>
                </a:r>
                <a:r>
                  <a:rPr lang="sv-SE" sz="1900" dirty="0" err="1" smtClean="0">
                    <a:latin typeface="+mj-lt"/>
                  </a:rPr>
                  <a:t>collision</a:t>
                </a:r>
                <a:r>
                  <a:rPr lang="sv-SE" sz="1900" dirty="0" smtClean="0">
                    <a:latin typeface="+mj-lt"/>
                  </a:rPr>
                  <a:t> is </a:t>
                </a:r>
                <a:r>
                  <a:rPr lang="sv-SE" sz="1900" dirty="0" err="1" smtClean="0">
                    <a:latin typeface="+mj-lt"/>
                  </a:rPr>
                  <a:t>inelastic</a:t>
                </a:r>
                <a:r>
                  <a:rPr lang="sv-SE" sz="1900" dirty="0" smtClean="0">
                    <a:latin typeface="+mj-lt"/>
                  </a:rPr>
                  <a:t> </a:t>
                </a:r>
                <a:r>
                  <a:rPr lang="sv-SE" sz="1900" dirty="0" err="1" smtClean="0">
                    <a:latin typeface="+mj-lt"/>
                  </a:rPr>
                  <a:t>owing</a:t>
                </a:r>
                <a:r>
                  <a:rPr lang="sv-SE" sz="1900" dirty="0" smtClean="0">
                    <a:latin typeface="+mj-lt"/>
                  </a:rPr>
                  <a:t> to the </a:t>
                </a:r>
                <a:r>
                  <a:rPr lang="sv-SE" sz="1900" dirty="0" err="1" smtClean="0">
                    <a:latin typeface="+mj-lt"/>
                  </a:rPr>
                  <a:t>irreversible</a:t>
                </a:r>
                <a:r>
                  <a:rPr lang="sv-SE" sz="1900" dirty="0" smtClean="0">
                    <a:latin typeface="+mj-lt"/>
                  </a:rPr>
                  <a:t> </a:t>
                </a:r>
                <a:r>
                  <a:rPr lang="sv-SE" sz="1900" dirty="0" err="1" smtClean="0">
                    <a:latin typeface="+mj-lt"/>
                  </a:rPr>
                  <a:t>work</a:t>
                </a:r>
                <a:r>
                  <a:rPr lang="sv-SE" sz="1900" dirty="0" smtClean="0">
                    <a:latin typeface="+mj-lt"/>
                  </a:rPr>
                  <a:t>  </a:t>
                </a:r>
                <a14:m>
                  <m:oMath xmlns:m="http://schemas.openxmlformats.org/officeDocument/2006/math">
                    <m:sSubSup>
                      <m:sSubSupPr>
                        <m:ctrlPr>
                          <a:rPr lang="en-GB" sz="1900" i="1">
                            <a:latin typeface="Cambria Math" panose="02040503050406030204" pitchFamily="18" charset="0"/>
                          </a:rPr>
                        </m:ctrlPr>
                      </m:sSubSupPr>
                      <m:e>
                        <m:f>
                          <m:fPr>
                            <m:ctrlPr>
                              <a:rPr lang="sv-SE" sz="1900" i="1">
                                <a:latin typeface="Cambria Math" panose="02040503050406030204" pitchFamily="18" charset="0"/>
                              </a:rPr>
                            </m:ctrlPr>
                          </m:fPr>
                          <m:num>
                            <m:r>
                              <a:rPr lang="sv-SE" sz="1900" b="0" i="1" smtClean="0">
                                <a:latin typeface="Cambria Math" panose="02040503050406030204" pitchFamily="18" charset="0"/>
                              </a:rPr>
                              <m:t>1</m:t>
                            </m:r>
                          </m:num>
                          <m:den>
                            <m:r>
                              <a:rPr lang="sv-SE" sz="1900" i="1">
                                <a:latin typeface="Cambria Math" panose="02040503050406030204" pitchFamily="18" charset="0"/>
                              </a:rPr>
                              <m:t>2</m:t>
                            </m:r>
                          </m:den>
                        </m:f>
                        <m:sSub>
                          <m:sSubPr>
                            <m:ctrlPr>
                              <a:rPr lang="sv-SE" sz="1900" i="1">
                                <a:latin typeface="Cambria Math" panose="02040503050406030204" pitchFamily="18" charset="0"/>
                                <a:ea typeface="Cambria Math"/>
                              </a:rPr>
                            </m:ctrlPr>
                          </m:sSubPr>
                          <m:e>
                            <m:r>
                              <a:rPr lang="sv-SE" sz="1900" b="0" i="1" smtClean="0">
                                <a:latin typeface="Cambria Math" panose="02040503050406030204" pitchFamily="18" charset="0"/>
                                <a:ea typeface="Cambria Math"/>
                              </a:rPr>
                              <m:t>𝑚</m:t>
                            </m:r>
                          </m:e>
                          <m:sub>
                            <m:r>
                              <m:rPr>
                                <m:sty m:val="p"/>
                              </m:rPr>
                              <a:rPr lang="sv-SE" sz="1900" b="0" i="0" smtClean="0">
                                <a:latin typeface="Cambria Math" panose="02040503050406030204" pitchFamily="18" charset="0"/>
                                <a:ea typeface="Cambria Math"/>
                              </a:rPr>
                              <m:t>d</m:t>
                            </m:r>
                          </m:sub>
                        </m:sSub>
                        <m:r>
                          <a:rPr lang="sv-SE" sz="1900" b="0" i="1" smtClean="0">
                            <a:latin typeface="Cambria Math" panose="02040503050406030204" pitchFamily="18" charset="0"/>
                            <a:ea typeface="Cambria Math"/>
                          </a:rPr>
                          <m:t> (</m:t>
                        </m:r>
                        <m:r>
                          <a:rPr lang="sv-SE" sz="1900" i="1">
                            <a:latin typeface="Cambria Math" panose="02040503050406030204" pitchFamily="18" charset="0"/>
                          </a:rPr>
                          <m:t>𝑣</m:t>
                        </m:r>
                      </m:e>
                      <m:sub>
                        <m:r>
                          <m:rPr>
                            <m:sty m:val="p"/>
                          </m:rPr>
                          <a:rPr lang="sv-SE" sz="1900" i="0">
                            <a:latin typeface="Cambria Math" panose="02040503050406030204" pitchFamily="18" charset="0"/>
                          </a:rPr>
                          <m:t>s</m:t>
                        </m:r>
                      </m:sub>
                      <m:sup>
                        <m:r>
                          <m:rPr>
                            <m:sty m:val="p"/>
                          </m:rPr>
                          <a:rPr lang="sv-SE" sz="1900" i="0">
                            <a:latin typeface="Cambria Math" panose="02040503050406030204" pitchFamily="18" charset="0"/>
                          </a:rPr>
                          <m:t>adh</m:t>
                        </m:r>
                      </m:sup>
                    </m:sSubSup>
                    <m:sSup>
                      <m:sSupPr>
                        <m:ctrlPr>
                          <a:rPr lang="sv-SE" sz="1900" i="1" smtClean="0">
                            <a:latin typeface="Cambria Math" panose="02040503050406030204" pitchFamily="18" charset="0"/>
                          </a:rPr>
                        </m:ctrlPr>
                      </m:sSupPr>
                      <m:e>
                        <m:r>
                          <a:rPr lang="sv-SE" sz="1900" b="0" i="1" smtClean="0">
                            <a:latin typeface="Cambria Math" panose="02040503050406030204" pitchFamily="18" charset="0"/>
                          </a:rPr>
                          <m:t>)</m:t>
                        </m:r>
                      </m:e>
                      <m:sup>
                        <m:r>
                          <a:rPr lang="sv-SE" sz="1900" b="0" i="1" smtClean="0">
                            <a:latin typeface="Cambria Math" panose="02040503050406030204" pitchFamily="18" charset="0"/>
                          </a:rPr>
                          <m:t>2</m:t>
                        </m:r>
                      </m:sup>
                    </m:sSup>
                  </m:oMath>
                </a14:m>
                <a:endParaRPr lang="sv-SE" sz="1900" dirty="0">
                  <a:latin typeface="+mj-lt"/>
                </a:endParaRPr>
              </a:p>
              <a:p>
                <a:pPr marL="0" indent="0">
                  <a:buNone/>
                </a:pPr>
                <a:r>
                  <a:rPr lang="en-GB" sz="1600" dirty="0" smtClean="0"/>
                  <a:t> </a:t>
                </a:r>
                <a:endParaRPr lang="en-GB" sz="1600" dirty="0" smtClean="0">
                  <a:solidFill>
                    <a:schemeClr val="tx1"/>
                  </a:solidFill>
                </a:endParaRP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186489" y="692696"/>
                <a:ext cx="8307806" cy="2429499"/>
              </a:xfrm>
              <a:prstGeom prst="rect">
                <a:avLst/>
              </a:prstGeom>
              <a:blipFill>
                <a:blip r:embed="rId3"/>
                <a:stretch>
                  <a:fillRect l="-294" t="-2261"/>
                </a:stretch>
              </a:blipFill>
            </p:spPr>
            <p:txBody>
              <a:bodyPr/>
              <a:lstStyle/>
              <a:p>
                <a:r>
                  <a:rPr lang="sv-SE">
                    <a:noFill/>
                  </a:rPr>
                  <a:t> </a:t>
                </a:r>
              </a:p>
            </p:txBody>
          </p:sp>
        </mc:Fallback>
      </mc:AlternateContent>
      <p:pic>
        <p:nvPicPr>
          <p:cNvPr id="7" name="Picture 6"/>
          <p:cNvPicPr>
            <a:picLocks noChangeAspect="1"/>
          </p:cNvPicPr>
          <p:nvPr/>
        </p:nvPicPr>
        <p:blipFill>
          <a:blip r:embed="rId4"/>
          <a:stretch>
            <a:fillRect/>
          </a:stretch>
        </p:blipFill>
        <p:spPr>
          <a:xfrm>
            <a:off x="8022825" y="874937"/>
            <a:ext cx="4026042" cy="24019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86489" y="2737058"/>
                <a:ext cx="7110216" cy="1728422"/>
              </a:xfrm>
              <a:prstGeom prst="rect">
                <a:avLst/>
              </a:prstGeom>
              <a:noFill/>
            </p:spPr>
            <p:txBody>
              <a:bodyPr wrap="none" rtlCol="0">
                <a:spAutoFit/>
              </a:bodyPr>
              <a:lstStyle/>
              <a:p>
                <a:r>
                  <a:rPr lang="sv-SE" sz="1500" dirty="0" smtClean="0">
                    <a:solidFill>
                      <a:srgbClr val="FF0000"/>
                    </a:solidFill>
                    <a:latin typeface="+mj-lt"/>
                    <a:cs typeface="Arial" panose="020B0604020202020204" pitchFamily="34" charset="0"/>
                    <a:sym typeface="Wingdings" panose="05000000000000000000" pitchFamily="2" charset="2"/>
                  </a:rPr>
                  <a:t>Yield </a:t>
                </a:r>
                <a:r>
                  <a:rPr lang="sv-SE" sz="1500" dirty="0" err="1">
                    <a:solidFill>
                      <a:srgbClr val="FF0000"/>
                    </a:solidFill>
                    <a:latin typeface="+mj-lt"/>
                    <a:cs typeface="Arial" panose="020B0604020202020204" pitchFamily="34" charset="0"/>
                    <a:sym typeface="Wingdings" panose="05000000000000000000" pitchFamily="2" charset="2"/>
                  </a:rPr>
                  <a:t>velocity</a:t>
                </a:r>
                <a:r>
                  <a:rPr lang="sv-SE" sz="1500" dirty="0">
                    <a:solidFill>
                      <a:srgbClr val="FF0000"/>
                    </a:solidFill>
                    <a:latin typeface="+mj-lt"/>
                    <a:cs typeface="Arial" panose="020B0604020202020204" pitchFamily="34" charset="0"/>
                    <a:sym typeface="Wingdings" panose="05000000000000000000" pitchFamily="2" charset="2"/>
                  </a:rPr>
                  <a:t>  </a:t>
                </a:r>
                <a14:m>
                  <m:oMath xmlns:m="http://schemas.openxmlformats.org/officeDocument/2006/math">
                    <m:sSub>
                      <m:sSubPr>
                        <m:ctrlPr>
                          <a:rPr lang="sv-SE" i="1" smtClean="0">
                            <a:solidFill>
                              <a:srgbClr val="0070C0"/>
                            </a:solidFill>
                            <a:latin typeface="Cambria Math" panose="02040503050406030204" pitchFamily="18" charset="0"/>
                            <a:ea typeface="Cambria Math"/>
                          </a:rPr>
                        </m:ctrlPr>
                      </m:sSubPr>
                      <m:e>
                        <m:r>
                          <a:rPr lang="sv-SE" i="1">
                            <a:solidFill>
                              <a:srgbClr val="0070C0"/>
                            </a:solidFill>
                            <a:latin typeface="Cambria Math" panose="02040503050406030204" pitchFamily="18" charset="0"/>
                            <a:ea typeface="Cambria Math"/>
                          </a:rPr>
                          <m:t>𝑣</m:t>
                        </m:r>
                      </m:e>
                      <m:sub>
                        <m:r>
                          <m:rPr>
                            <m:sty m:val="p"/>
                          </m:rPr>
                          <a:rPr lang="sv-SE" i="0">
                            <a:solidFill>
                              <a:srgbClr val="0070C0"/>
                            </a:solidFill>
                            <a:latin typeface="Cambria Math" panose="02040503050406030204" pitchFamily="18" charset="0"/>
                            <a:ea typeface="Cambria Math"/>
                          </a:rPr>
                          <m:t>y</m:t>
                        </m:r>
                      </m:sub>
                    </m:sSub>
                    <m:r>
                      <a:rPr lang="sv-SE" i="1">
                        <a:solidFill>
                          <a:srgbClr val="0070C0"/>
                        </a:solidFill>
                        <a:latin typeface="Cambria Math" panose="02040503050406030204" pitchFamily="18" charset="0"/>
                      </a:rPr>
                      <m:t>=</m:t>
                    </m:r>
                    <m:f>
                      <m:fPr>
                        <m:ctrlPr>
                          <a:rPr lang="sv-SE" i="1">
                            <a:solidFill>
                              <a:srgbClr val="0070C0"/>
                            </a:solidFill>
                            <a:latin typeface="Cambria Math" panose="02040503050406030204" pitchFamily="18" charset="0"/>
                          </a:rPr>
                        </m:ctrlPr>
                      </m:fPr>
                      <m:num>
                        <m:sSup>
                          <m:sSupPr>
                            <m:ctrlPr>
                              <a:rPr lang="sv-SE" i="1">
                                <a:solidFill>
                                  <a:srgbClr val="0070C0"/>
                                </a:solidFill>
                                <a:latin typeface="Cambria Math" panose="02040503050406030204" pitchFamily="18" charset="0"/>
                              </a:rPr>
                            </m:ctrlPr>
                          </m:sSupPr>
                          <m:e>
                            <m:r>
                              <a:rPr lang="sv-SE" i="1">
                                <a:solidFill>
                                  <a:srgbClr val="0070C0"/>
                                </a:solidFill>
                                <a:latin typeface="Cambria Math" panose="02040503050406030204" pitchFamily="18" charset="0"/>
                                <a:ea typeface="Cambria Math"/>
                              </a:rPr>
                              <m:t>𝜋</m:t>
                            </m:r>
                          </m:e>
                          <m:sup>
                            <m:r>
                              <a:rPr lang="sv-SE" i="1">
                                <a:solidFill>
                                  <a:srgbClr val="0070C0"/>
                                </a:solidFill>
                                <a:latin typeface="Cambria Math" panose="02040503050406030204" pitchFamily="18" charset="0"/>
                                <a:ea typeface="Cambria Math"/>
                              </a:rPr>
                              <m:t>2</m:t>
                            </m:r>
                          </m:sup>
                        </m:sSup>
                      </m:num>
                      <m:den>
                        <m:r>
                          <a:rPr lang="sv-SE" i="1">
                            <a:solidFill>
                              <a:srgbClr val="0070C0"/>
                            </a:solidFill>
                            <a:latin typeface="Cambria Math" panose="02040503050406030204" pitchFamily="18" charset="0"/>
                          </a:rPr>
                          <m:t>2</m:t>
                        </m:r>
                        <m:rad>
                          <m:radPr>
                            <m:degHide m:val="on"/>
                            <m:ctrlPr>
                              <a:rPr lang="sv-SE" i="1">
                                <a:solidFill>
                                  <a:srgbClr val="0070C0"/>
                                </a:solidFill>
                                <a:latin typeface="Cambria Math" panose="02040503050406030204" pitchFamily="18" charset="0"/>
                              </a:rPr>
                            </m:ctrlPr>
                          </m:radPr>
                          <m:deg/>
                          <m:e>
                            <m:r>
                              <a:rPr lang="sv-SE" i="1">
                                <a:solidFill>
                                  <a:srgbClr val="0070C0"/>
                                </a:solidFill>
                                <a:latin typeface="Cambria Math" panose="02040503050406030204" pitchFamily="18" charset="0"/>
                              </a:rPr>
                              <m:t>10</m:t>
                            </m:r>
                          </m:e>
                        </m:rad>
                      </m:den>
                    </m:f>
                    <m:sSup>
                      <m:sSupPr>
                        <m:ctrlPr>
                          <a:rPr lang="sv-SE" i="1">
                            <a:solidFill>
                              <a:srgbClr val="0070C0"/>
                            </a:solidFill>
                            <a:latin typeface="Cambria Math" panose="02040503050406030204" pitchFamily="18" charset="0"/>
                          </a:rPr>
                        </m:ctrlPr>
                      </m:sSupPr>
                      <m:e>
                        <m:d>
                          <m:dPr>
                            <m:ctrlPr>
                              <a:rPr lang="sv-SE" i="1">
                                <a:solidFill>
                                  <a:srgbClr val="0070C0"/>
                                </a:solidFill>
                                <a:latin typeface="Cambria Math" panose="02040503050406030204" pitchFamily="18" charset="0"/>
                              </a:rPr>
                            </m:ctrlPr>
                          </m:dPr>
                          <m:e>
                            <m:f>
                              <m:fPr>
                                <m:ctrlPr>
                                  <a:rPr lang="sv-SE" i="1">
                                    <a:solidFill>
                                      <a:srgbClr val="0070C0"/>
                                    </a:solidFill>
                                    <a:latin typeface="Cambria Math" panose="02040503050406030204" pitchFamily="18" charset="0"/>
                                  </a:rPr>
                                </m:ctrlPr>
                              </m:fPr>
                              <m:num>
                                <m:sSubSup>
                                  <m:sSubSupPr>
                                    <m:ctrlPr>
                                      <a:rPr lang="sv-SE" i="1">
                                        <a:solidFill>
                                          <a:srgbClr val="0070C0"/>
                                        </a:solidFill>
                                        <a:latin typeface="Cambria Math" panose="02040503050406030204" pitchFamily="18" charset="0"/>
                                      </a:rPr>
                                    </m:ctrlPr>
                                  </m:sSubSupPr>
                                  <m:e>
                                    <m:r>
                                      <a:rPr lang="sv-SE" i="1">
                                        <a:solidFill>
                                          <a:srgbClr val="0070C0"/>
                                        </a:solidFill>
                                        <a:latin typeface="Cambria Math" panose="02040503050406030204" pitchFamily="18" charset="0"/>
                                      </a:rPr>
                                      <m:t>𝑝</m:t>
                                    </m:r>
                                  </m:e>
                                  <m:sub>
                                    <m:r>
                                      <m:rPr>
                                        <m:sty m:val="p"/>
                                      </m:rPr>
                                      <a:rPr lang="sv-SE" i="0">
                                        <a:solidFill>
                                          <a:srgbClr val="0070C0"/>
                                        </a:solidFill>
                                        <a:latin typeface="Cambria Math" panose="02040503050406030204" pitchFamily="18" charset="0"/>
                                      </a:rPr>
                                      <m:t>y</m:t>
                                    </m:r>
                                  </m:sub>
                                  <m:sup>
                                    <m:r>
                                      <a:rPr lang="sv-SE" i="1">
                                        <a:solidFill>
                                          <a:srgbClr val="0070C0"/>
                                        </a:solidFill>
                                        <a:latin typeface="Cambria Math" panose="02040503050406030204" pitchFamily="18" charset="0"/>
                                      </a:rPr>
                                      <m:t>5</m:t>
                                    </m:r>
                                  </m:sup>
                                </m:sSubSup>
                              </m:num>
                              <m:den>
                                <m:sSub>
                                  <m:sSubPr>
                                    <m:ctrlPr>
                                      <a:rPr lang="sv-SE" i="1">
                                        <a:solidFill>
                                          <a:srgbClr val="0070C0"/>
                                        </a:solidFill>
                                        <a:latin typeface="Cambria Math" panose="02040503050406030204" pitchFamily="18" charset="0"/>
                                      </a:rPr>
                                    </m:ctrlPr>
                                  </m:sSubPr>
                                  <m:e>
                                    <m:r>
                                      <a:rPr lang="sv-SE" i="1">
                                        <a:solidFill>
                                          <a:srgbClr val="0070C0"/>
                                        </a:solidFill>
                                        <a:latin typeface="Cambria Math" panose="02040503050406030204" pitchFamily="18" charset="0"/>
                                        <a:ea typeface="Cambria Math"/>
                                      </a:rPr>
                                      <m:t>𝜌</m:t>
                                    </m:r>
                                  </m:e>
                                  <m:sub>
                                    <m:r>
                                      <m:rPr>
                                        <m:sty m:val="p"/>
                                      </m:rPr>
                                      <a:rPr lang="sv-SE" i="0">
                                        <a:solidFill>
                                          <a:srgbClr val="0070C0"/>
                                        </a:solidFill>
                                        <a:latin typeface="Cambria Math" panose="02040503050406030204" pitchFamily="18" charset="0"/>
                                      </a:rPr>
                                      <m:t>d</m:t>
                                    </m:r>
                                  </m:sub>
                                </m:sSub>
                                <m:sSub>
                                  <m:sSubPr>
                                    <m:ctrlPr>
                                      <a:rPr lang="sv-SE" i="1">
                                        <a:solidFill>
                                          <a:srgbClr val="0070C0"/>
                                        </a:solidFill>
                                        <a:latin typeface="Cambria Math" panose="02040503050406030204" pitchFamily="18" charset="0"/>
                                      </a:rPr>
                                    </m:ctrlPr>
                                  </m:sSubPr>
                                  <m:e>
                                    <m:r>
                                      <a:rPr lang="sv-SE" i="1">
                                        <a:solidFill>
                                          <a:srgbClr val="0070C0"/>
                                        </a:solidFill>
                                        <a:latin typeface="Cambria Math" panose="02040503050406030204" pitchFamily="18" charset="0"/>
                                      </a:rPr>
                                      <m:t> </m:t>
                                    </m:r>
                                    <m:r>
                                      <a:rPr lang="sv-SE" i="1">
                                        <a:solidFill>
                                          <a:srgbClr val="0070C0"/>
                                        </a:solidFill>
                                        <a:latin typeface="Cambria Math" panose="02040503050406030204" pitchFamily="18" charset="0"/>
                                      </a:rPr>
                                      <m:t>𝐸</m:t>
                                    </m:r>
                                  </m:e>
                                  <m:sub>
                                    <m:r>
                                      <a:rPr lang="sv-SE" i="1">
                                        <a:solidFill>
                                          <a:srgbClr val="0070C0"/>
                                        </a:solidFill>
                                        <a:latin typeface="Cambria Math" panose="02040503050406030204" pitchFamily="18" charset="0"/>
                                      </a:rPr>
                                      <m:t>∗4</m:t>
                                    </m:r>
                                  </m:sub>
                                </m:sSub>
                              </m:den>
                            </m:f>
                          </m:e>
                        </m:d>
                      </m:e>
                      <m:sup>
                        <m:r>
                          <a:rPr lang="sv-SE" i="1">
                            <a:solidFill>
                              <a:srgbClr val="0070C0"/>
                            </a:solidFill>
                            <a:latin typeface="Cambria Math" panose="02040503050406030204" pitchFamily="18" charset="0"/>
                          </a:rPr>
                          <m:t>1/2</m:t>
                        </m:r>
                      </m:sup>
                    </m:sSup>
                  </m:oMath>
                </a14:m>
                <a:r>
                  <a:rPr lang="en-GB" sz="1500" dirty="0">
                    <a:solidFill>
                      <a:srgbClr val="FF0000"/>
                    </a:solidFill>
                    <a:latin typeface="+mj-lt"/>
                  </a:rPr>
                  <a:t> in </a:t>
                </a:r>
                <a:r>
                  <a:rPr lang="en-GB" sz="1500" dirty="0" smtClean="0">
                    <a:solidFill>
                      <a:srgbClr val="FF0000"/>
                    </a:solidFill>
                    <a:latin typeface="+mj-lt"/>
                  </a:rPr>
                  <a:t>elastic-perfectly plastic </a:t>
                </a:r>
                <a:r>
                  <a:rPr lang="en-GB" sz="1500" dirty="0">
                    <a:solidFill>
                      <a:srgbClr val="FF0000"/>
                    </a:solidFill>
                    <a:latin typeface="+mj-lt"/>
                  </a:rPr>
                  <a:t>impacts </a:t>
                </a:r>
                <a:endParaRPr lang="sv-SE" sz="1500" i="1" dirty="0" smtClean="0">
                  <a:solidFill>
                    <a:srgbClr val="0070C0"/>
                  </a:solidFill>
                  <a:latin typeface="+mj-lt"/>
                </a:endParaRPr>
              </a:p>
              <a:p>
                <a14:m>
                  <m:oMath xmlns:m="http://schemas.openxmlformats.org/officeDocument/2006/math">
                    <m:sSub>
                      <m:sSubPr>
                        <m:ctrlPr>
                          <a:rPr lang="en-GB" sz="1500" i="1" dirty="0">
                            <a:solidFill>
                              <a:srgbClr val="0070C0"/>
                            </a:solidFill>
                            <a:latin typeface="Cambria Math" panose="02040503050406030204" pitchFamily="18" charset="0"/>
                          </a:rPr>
                        </m:ctrlPr>
                      </m:sSubPr>
                      <m:e>
                        <m:r>
                          <m:rPr>
                            <m:sty m:val="p"/>
                          </m:rPr>
                          <a:rPr lang="sv-SE" sz="1500" b="0" i="0" smtClean="0">
                            <a:solidFill>
                              <a:srgbClr val="0070C0"/>
                            </a:solidFill>
                            <a:latin typeface="Cambria Math" panose="02040503050406030204" pitchFamily="18" charset="0"/>
                            <a:ea typeface="Cambria Math"/>
                          </a:rPr>
                          <m:t>p</m:t>
                        </m:r>
                      </m:e>
                      <m:sub>
                        <m:r>
                          <m:rPr>
                            <m:sty m:val="p"/>
                          </m:rPr>
                          <a:rPr lang="sv-SE" sz="1500" b="0" i="0" dirty="0" smtClean="0">
                            <a:solidFill>
                              <a:srgbClr val="0070C0"/>
                            </a:solidFill>
                            <a:latin typeface="Cambria Math" panose="02040503050406030204" pitchFamily="18" charset="0"/>
                          </a:rPr>
                          <m:t>y</m:t>
                        </m:r>
                      </m:sub>
                    </m:sSub>
                  </m:oMath>
                </a14:m>
                <a:r>
                  <a:rPr lang="sv-SE" sz="1500" dirty="0" smtClean="0">
                    <a:solidFill>
                      <a:srgbClr val="0070C0"/>
                    </a:solidFill>
                    <a:latin typeface="+mj-lt"/>
                  </a:rPr>
                  <a:t> </a:t>
                </a:r>
                <a:r>
                  <a:rPr lang="sv-SE" sz="1500" dirty="0" smtClean="0">
                    <a:latin typeface="+mj-lt"/>
                  </a:rPr>
                  <a:t>is </a:t>
                </a:r>
                <a:r>
                  <a:rPr lang="sv-SE" sz="1500" dirty="0" err="1" smtClean="0">
                    <a:latin typeface="+mj-lt"/>
                  </a:rPr>
                  <a:t>limiting</a:t>
                </a:r>
                <a:r>
                  <a:rPr lang="sv-SE" sz="1500" dirty="0" smtClean="0">
                    <a:latin typeface="+mj-lt"/>
                  </a:rPr>
                  <a:t> </a:t>
                </a:r>
                <a:r>
                  <a:rPr lang="sv-SE" sz="1500" dirty="0" err="1" smtClean="0">
                    <a:latin typeface="+mj-lt"/>
                  </a:rPr>
                  <a:t>contact</a:t>
                </a:r>
                <a:r>
                  <a:rPr lang="sv-SE" sz="1500" dirty="0" smtClean="0">
                    <a:latin typeface="+mj-lt"/>
                  </a:rPr>
                  <a:t> </a:t>
                </a:r>
                <a:r>
                  <a:rPr lang="sv-SE" sz="1500" dirty="0" err="1" smtClean="0">
                    <a:latin typeface="+mj-lt"/>
                  </a:rPr>
                  <a:t>pressure</a:t>
                </a:r>
                <a:r>
                  <a:rPr lang="sv-SE" sz="1500" dirty="0" smtClean="0">
                    <a:latin typeface="+mj-lt"/>
                  </a:rPr>
                  <a:t>, </a:t>
                </a:r>
                <a14:m>
                  <m:oMath xmlns:m="http://schemas.openxmlformats.org/officeDocument/2006/math">
                    <m:sSub>
                      <m:sSubPr>
                        <m:ctrlPr>
                          <a:rPr lang="en-GB" sz="1500" i="1" dirty="0">
                            <a:solidFill>
                              <a:srgbClr val="0070C0"/>
                            </a:solidFill>
                            <a:latin typeface="Cambria Math" panose="02040503050406030204" pitchFamily="18" charset="0"/>
                          </a:rPr>
                        </m:ctrlPr>
                      </m:sSubPr>
                      <m:e>
                        <m:r>
                          <m:rPr>
                            <m:sty m:val="p"/>
                          </m:rPr>
                          <a:rPr lang="sv-SE" sz="1500" b="0" i="0" dirty="0" smtClean="0">
                            <a:solidFill>
                              <a:schemeClr val="tx1"/>
                            </a:solidFill>
                            <a:latin typeface="Cambria Math" panose="02040503050406030204" pitchFamily="18" charset="0"/>
                          </a:rPr>
                          <m:t>typically</m:t>
                        </m:r>
                        <m:r>
                          <a:rPr lang="sv-SE" sz="1500" b="0" i="0" dirty="0" smtClean="0">
                            <a:solidFill>
                              <a:srgbClr val="0070C0"/>
                            </a:solidFill>
                            <a:latin typeface="Cambria Math" panose="02040503050406030204" pitchFamily="18" charset="0"/>
                          </a:rPr>
                          <m:t> 1.6−2.8 </m:t>
                        </m:r>
                        <m:r>
                          <m:rPr>
                            <m:sty m:val="p"/>
                          </m:rPr>
                          <a:rPr lang="el-GR" sz="1500" i="1" smtClean="0">
                            <a:solidFill>
                              <a:srgbClr val="0070C0"/>
                            </a:solidFill>
                            <a:latin typeface="Cambria Math" panose="02040503050406030204" pitchFamily="18" charset="0"/>
                            <a:ea typeface="Cambria Math"/>
                          </a:rPr>
                          <m:t>σ</m:t>
                        </m:r>
                      </m:e>
                      <m:sub>
                        <m:r>
                          <m:rPr>
                            <m:sty m:val="p"/>
                          </m:rPr>
                          <a:rPr lang="sv-SE" sz="1500" dirty="0">
                            <a:solidFill>
                              <a:srgbClr val="0070C0"/>
                            </a:solidFill>
                            <a:latin typeface="Cambria Math" panose="02040503050406030204" pitchFamily="18" charset="0"/>
                          </a:rPr>
                          <m:t>y</m:t>
                        </m:r>
                      </m:sub>
                    </m:sSub>
                  </m:oMath>
                </a14:m>
                <a:r>
                  <a:rPr lang="sv-SE" sz="1500" dirty="0" smtClean="0">
                    <a:solidFill>
                      <a:srgbClr val="0070C0"/>
                    </a:solidFill>
                    <a:latin typeface="+mj-lt"/>
                  </a:rPr>
                  <a:t>, </a:t>
                </a:r>
                <a14:m>
                  <m:oMath xmlns:m="http://schemas.openxmlformats.org/officeDocument/2006/math">
                    <m:sSub>
                      <m:sSubPr>
                        <m:ctrlPr>
                          <a:rPr lang="en-GB" sz="1500" i="1" dirty="0">
                            <a:solidFill>
                              <a:srgbClr val="0070C0"/>
                            </a:solidFill>
                            <a:latin typeface="Cambria Math" panose="02040503050406030204" pitchFamily="18" charset="0"/>
                          </a:rPr>
                        </m:ctrlPr>
                      </m:sSubPr>
                      <m:e>
                        <m:r>
                          <m:rPr>
                            <m:sty m:val="p"/>
                          </m:rPr>
                          <a:rPr lang="sv-SE" sz="1500" b="0" i="0" dirty="0" smtClean="0">
                            <a:solidFill>
                              <a:schemeClr val="tx1"/>
                            </a:solidFill>
                            <a:latin typeface="Cambria Math" panose="02040503050406030204" pitchFamily="18" charset="0"/>
                          </a:rPr>
                          <m:t>whe</m:t>
                        </m:r>
                        <m:r>
                          <m:rPr>
                            <m:sty m:val="p"/>
                          </m:rPr>
                          <a:rPr lang="sv-SE" sz="1500" b="0" i="0" dirty="0" smtClean="0">
                            <a:latin typeface="Cambria Math" panose="02040503050406030204" pitchFamily="18" charset="0"/>
                          </a:rPr>
                          <m:t>r</m:t>
                        </m:r>
                        <m:r>
                          <m:rPr>
                            <m:sty m:val="p"/>
                          </m:rPr>
                          <a:rPr lang="sv-SE" sz="1500" dirty="0">
                            <a:latin typeface="Cambria Math" panose="02040503050406030204" pitchFamily="18" charset="0"/>
                          </a:rPr>
                          <m:t>e</m:t>
                        </m:r>
                        <m:r>
                          <a:rPr lang="sv-SE" sz="1500" b="0" i="1" dirty="0" smtClean="0">
                            <a:solidFill>
                              <a:schemeClr val="tx1"/>
                            </a:solidFill>
                            <a:latin typeface="Cambria Math" panose="02040503050406030204" pitchFamily="18" charset="0"/>
                          </a:rPr>
                          <m:t> </m:t>
                        </m:r>
                        <m:r>
                          <m:rPr>
                            <m:sty m:val="p"/>
                          </m:rPr>
                          <a:rPr lang="el-GR" sz="1500" i="1">
                            <a:solidFill>
                              <a:srgbClr val="0070C0"/>
                            </a:solidFill>
                            <a:latin typeface="Cambria Math" panose="02040503050406030204" pitchFamily="18" charset="0"/>
                            <a:ea typeface="Cambria Math"/>
                          </a:rPr>
                          <m:t>σ</m:t>
                        </m:r>
                      </m:e>
                      <m:sub>
                        <m:r>
                          <m:rPr>
                            <m:sty m:val="p"/>
                          </m:rPr>
                          <a:rPr lang="sv-SE" sz="1500" dirty="0">
                            <a:solidFill>
                              <a:srgbClr val="0070C0"/>
                            </a:solidFill>
                            <a:latin typeface="Cambria Math" panose="02040503050406030204" pitchFamily="18" charset="0"/>
                          </a:rPr>
                          <m:t>y</m:t>
                        </m:r>
                      </m:sub>
                    </m:sSub>
                  </m:oMath>
                </a14:m>
                <a:r>
                  <a:rPr lang="sv-SE" sz="1500" dirty="0" smtClean="0">
                    <a:solidFill>
                      <a:srgbClr val="0070C0"/>
                    </a:solidFill>
                    <a:latin typeface="+mj-lt"/>
                  </a:rPr>
                  <a:t> </a:t>
                </a:r>
                <a:r>
                  <a:rPr lang="sv-SE" sz="1500" dirty="0" smtClean="0">
                    <a:latin typeface="+mj-lt"/>
                  </a:rPr>
                  <a:t>is the </a:t>
                </a:r>
                <a:r>
                  <a:rPr lang="sv-SE" sz="1500" dirty="0" err="1" smtClean="0">
                    <a:latin typeface="+mj-lt"/>
                  </a:rPr>
                  <a:t>yield</a:t>
                </a:r>
                <a:r>
                  <a:rPr lang="sv-SE" sz="1500" dirty="0" smtClean="0">
                    <a:latin typeface="+mj-lt"/>
                  </a:rPr>
                  <a:t> </a:t>
                </a:r>
                <a:r>
                  <a:rPr lang="sv-SE" sz="1500" dirty="0" err="1" smtClean="0">
                    <a:latin typeface="+mj-lt"/>
                  </a:rPr>
                  <a:t>strength</a:t>
                </a:r>
                <a:endParaRPr lang="sv-SE" sz="1500" dirty="0" smtClean="0">
                  <a:latin typeface="+mj-lt"/>
                </a:endParaRPr>
              </a:p>
              <a:p>
                <a:r>
                  <a:rPr lang="en-US" sz="1500" dirty="0" smtClean="0">
                    <a:latin typeface="+mj-lt"/>
                  </a:rPr>
                  <a:t>For W </a:t>
                </a:r>
                <a14:m>
                  <m:oMath xmlns:m="http://schemas.openxmlformats.org/officeDocument/2006/math">
                    <m:sSub>
                      <m:sSubPr>
                        <m:ctrlPr>
                          <a:rPr lang="en-GB" sz="1500" i="1" dirty="0">
                            <a:solidFill>
                              <a:srgbClr val="0070C0"/>
                            </a:solidFill>
                            <a:latin typeface="Cambria Math" panose="02040503050406030204" pitchFamily="18" charset="0"/>
                          </a:rPr>
                        </m:ctrlPr>
                      </m:sSubPr>
                      <m:e>
                        <m:r>
                          <m:rPr>
                            <m:sty m:val="p"/>
                          </m:rPr>
                          <a:rPr lang="sv-SE" sz="1500">
                            <a:solidFill>
                              <a:srgbClr val="0070C0"/>
                            </a:solidFill>
                            <a:latin typeface="Cambria Math" panose="02040503050406030204" pitchFamily="18" charset="0"/>
                            <a:ea typeface="Cambria Math"/>
                          </a:rPr>
                          <m:t>p</m:t>
                        </m:r>
                      </m:e>
                      <m:sub>
                        <m:r>
                          <m:rPr>
                            <m:sty m:val="p"/>
                          </m:rPr>
                          <a:rPr lang="sv-SE" sz="1500" dirty="0">
                            <a:solidFill>
                              <a:srgbClr val="0070C0"/>
                            </a:solidFill>
                            <a:latin typeface="Cambria Math" panose="02040503050406030204" pitchFamily="18" charset="0"/>
                          </a:rPr>
                          <m:t>y</m:t>
                        </m:r>
                      </m:sub>
                    </m:sSub>
                    <m:r>
                      <a:rPr lang="en-US" sz="1500" b="0" i="1" dirty="0" smtClean="0">
                        <a:solidFill>
                          <a:srgbClr val="0070C0"/>
                        </a:solidFill>
                        <a:latin typeface="Cambria Math" panose="02040503050406030204" pitchFamily="18" charset="0"/>
                      </a:rPr>
                      <m:t>=4</m:t>
                    </m:r>
                    <m:sSub>
                      <m:sSubPr>
                        <m:ctrlPr>
                          <a:rPr lang="en-US" sz="1500" b="0" i="1" dirty="0" smtClean="0">
                            <a:solidFill>
                              <a:srgbClr val="0070C0"/>
                            </a:solidFill>
                            <a:latin typeface="Cambria Math" panose="02040503050406030204" pitchFamily="18" charset="0"/>
                          </a:rPr>
                        </m:ctrlPr>
                      </m:sSubPr>
                      <m:e>
                        <m:r>
                          <a:rPr lang="en-US" sz="1500" b="0" i="1" dirty="0" smtClean="0">
                            <a:solidFill>
                              <a:srgbClr val="0070C0"/>
                            </a:solidFill>
                            <a:latin typeface="Cambria Math" panose="02040503050406030204" pitchFamily="18" charset="0"/>
                          </a:rPr>
                          <m:t>𝜎</m:t>
                        </m:r>
                      </m:e>
                      <m:sub>
                        <m:r>
                          <m:rPr>
                            <m:sty m:val="p"/>
                          </m:rPr>
                          <a:rPr lang="en-US" sz="1500" b="0" i="0" dirty="0" smtClean="0">
                            <a:solidFill>
                              <a:srgbClr val="0070C0"/>
                            </a:solidFill>
                            <a:latin typeface="Cambria Math" panose="02040503050406030204" pitchFamily="18" charset="0"/>
                          </a:rPr>
                          <m:t>y</m:t>
                        </m:r>
                      </m:sub>
                    </m:sSub>
                  </m:oMath>
                </a14:m>
                <a:r>
                  <a:rPr lang="sv-SE" sz="1500" dirty="0" smtClean="0">
                    <a:latin typeface="+mj-lt"/>
                  </a:rPr>
                  <a:t> </a:t>
                </a:r>
                <a:r>
                  <a:rPr lang="sv-SE" sz="1500" dirty="0" err="1" smtClean="0">
                    <a:latin typeface="+mj-lt"/>
                  </a:rPr>
                  <a:t>based</a:t>
                </a:r>
                <a:r>
                  <a:rPr lang="sv-SE" sz="1500" dirty="0" smtClean="0">
                    <a:latin typeface="+mj-lt"/>
                  </a:rPr>
                  <a:t> on experiments </a:t>
                </a:r>
                <a:r>
                  <a:rPr lang="en-US" sz="1400" dirty="0">
                    <a:solidFill>
                      <a:srgbClr val="00B050"/>
                    </a:solidFill>
                    <a:latin typeface="+mj-lt"/>
                    <a:cs typeface="Arial" pitchFamily="34" charset="0"/>
                  </a:rPr>
                  <a:t>Tolias </a:t>
                </a:r>
                <a:r>
                  <a:rPr lang="en-GB" sz="1400" i="1" dirty="0">
                    <a:solidFill>
                      <a:srgbClr val="00B050"/>
                    </a:solidFill>
                    <a:latin typeface="+mj-lt"/>
                    <a:cs typeface="Arial" pitchFamily="34" charset="0"/>
                  </a:rPr>
                  <a:t>et al</a:t>
                </a:r>
                <a:r>
                  <a:rPr lang="en-GB" sz="1400" dirty="0">
                    <a:solidFill>
                      <a:srgbClr val="00B050"/>
                    </a:solidFill>
                    <a:latin typeface="+mj-lt"/>
                    <a:cs typeface="Arial" pitchFamily="34" charset="0"/>
                  </a:rPr>
                  <a:t>,</a:t>
                </a:r>
                <a:r>
                  <a:rPr lang="en-GB" sz="1400" i="1" dirty="0">
                    <a:solidFill>
                      <a:srgbClr val="00B050"/>
                    </a:solidFill>
                    <a:latin typeface="+mj-lt"/>
                    <a:cs typeface="Arial" pitchFamily="34" charset="0"/>
                  </a:rPr>
                  <a:t> </a:t>
                </a:r>
                <a:r>
                  <a:rPr lang="en-US" sz="1400" i="1" dirty="0">
                    <a:solidFill>
                      <a:srgbClr val="00B050"/>
                    </a:solidFill>
                    <a:latin typeface="+mj-lt"/>
                    <a:cs typeface="Arial" pitchFamily="34" charset="0"/>
                  </a:rPr>
                  <a:t>NME </a:t>
                </a:r>
                <a:r>
                  <a:rPr lang="en-US" sz="1400" b="1" dirty="0">
                    <a:solidFill>
                      <a:srgbClr val="00B050"/>
                    </a:solidFill>
                    <a:latin typeface="+mj-lt"/>
                    <a:cs typeface="Arial" pitchFamily="34" charset="0"/>
                  </a:rPr>
                  <a:t>12</a:t>
                </a:r>
                <a:r>
                  <a:rPr lang="en-US" sz="1400" dirty="0">
                    <a:solidFill>
                      <a:srgbClr val="00B050"/>
                    </a:solidFill>
                    <a:latin typeface="+mj-lt"/>
                    <a:cs typeface="Arial" pitchFamily="34" charset="0"/>
                  </a:rPr>
                  <a:t> 524 (2017</a:t>
                </a:r>
                <a:r>
                  <a:rPr lang="en-US" sz="1400" dirty="0" smtClean="0">
                    <a:solidFill>
                      <a:srgbClr val="00B050"/>
                    </a:solidFill>
                    <a:latin typeface="+mj-lt"/>
                    <a:cs typeface="Arial" pitchFamily="34" charset="0"/>
                  </a:rPr>
                  <a:t>)</a:t>
                </a:r>
                <a:endParaRPr lang="sv-SE" sz="1500" dirty="0" smtClean="0">
                  <a:latin typeface="+mj-lt"/>
                </a:endParaRPr>
              </a:p>
              <a:p>
                <a:r>
                  <a:rPr lang="en-GB" sz="1500" dirty="0">
                    <a:latin typeface="+mj-lt"/>
                  </a:rPr>
                  <a:t>For</a:t>
                </a:r>
                <a14:m>
                  <m:oMath xmlns:m="http://schemas.openxmlformats.org/officeDocument/2006/math">
                    <m:r>
                      <a:rPr lang="en-US" sz="1600" b="0" i="0" smtClean="0">
                        <a:latin typeface="Cambria Math" panose="02040503050406030204" pitchFamily="18" charset="0"/>
                      </a:rPr>
                      <m:t> </m:t>
                    </m:r>
                    <m:sSubSup>
                      <m:sSubSupPr>
                        <m:ctrlPr>
                          <a:rPr lang="en-GB" sz="1600" i="1">
                            <a:latin typeface="Cambria Math" panose="02040503050406030204" pitchFamily="18" charset="0"/>
                          </a:rPr>
                        </m:ctrlPr>
                      </m:sSubSupPr>
                      <m:e>
                        <m:r>
                          <a:rPr lang="sv-SE" sz="1600" i="1">
                            <a:latin typeface="Cambria Math" panose="02040503050406030204" pitchFamily="18" charset="0"/>
                          </a:rPr>
                          <m:t>𝑣</m:t>
                        </m:r>
                      </m:e>
                      <m:sub>
                        <m:r>
                          <a:rPr lang="en-US" sz="1600" i="1">
                            <a:latin typeface="Cambria Math" panose="02040503050406030204" pitchFamily="18" charset="0"/>
                          </a:rPr>
                          <m:t>⊥</m:t>
                        </m:r>
                      </m:sub>
                      <m:sup>
                        <m:r>
                          <a:rPr lang="en-US" sz="1600" i="1">
                            <a:latin typeface="Cambria Math" panose="02040503050406030204" pitchFamily="18" charset="0"/>
                          </a:rPr>
                          <m:t>𝑖</m:t>
                        </m:r>
                      </m:sup>
                    </m:sSubSup>
                    <m:r>
                      <a:rPr lang="sv-SE" sz="1500" b="0" i="1" dirty="0" smtClean="0">
                        <a:latin typeface="Cambria Math" panose="02040503050406030204" pitchFamily="18" charset="0"/>
                        <a:ea typeface="Cambria Math" panose="02040503050406030204" pitchFamily="18" charset="0"/>
                      </a:rPr>
                      <m:t>&gt;</m:t>
                    </m:r>
                    <m:sSub>
                      <m:sSubPr>
                        <m:ctrlPr>
                          <a:rPr lang="sv-SE" sz="1500" i="1" smtClean="0">
                            <a:solidFill>
                              <a:schemeClr val="tx1"/>
                            </a:solidFill>
                            <a:latin typeface="Cambria Math" panose="02040503050406030204" pitchFamily="18" charset="0"/>
                            <a:ea typeface="Cambria Math"/>
                          </a:rPr>
                        </m:ctrlPr>
                      </m:sSubPr>
                      <m:e>
                        <m:r>
                          <a:rPr lang="sv-SE" sz="1500" i="1">
                            <a:solidFill>
                              <a:schemeClr val="tx1"/>
                            </a:solidFill>
                            <a:latin typeface="Cambria Math" panose="02040503050406030204" pitchFamily="18" charset="0"/>
                            <a:ea typeface="Cambria Math"/>
                          </a:rPr>
                          <m:t>𝑣</m:t>
                        </m:r>
                      </m:e>
                      <m:sub>
                        <m:r>
                          <m:rPr>
                            <m:sty m:val="p"/>
                          </m:rPr>
                          <a:rPr lang="sv-SE" sz="1500" i="0">
                            <a:solidFill>
                              <a:schemeClr val="tx1"/>
                            </a:solidFill>
                            <a:latin typeface="Cambria Math" panose="02040503050406030204" pitchFamily="18" charset="0"/>
                            <a:ea typeface="Cambria Math"/>
                          </a:rPr>
                          <m:t>y</m:t>
                        </m:r>
                      </m:sub>
                    </m:sSub>
                  </m:oMath>
                </a14:m>
                <a:r>
                  <a:rPr lang="en-GB" sz="1500" dirty="0" smtClean="0">
                    <a:latin typeface="+mj-lt"/>
                  </a:rPr>
                  <a:t> dust impact energy is enough to cause plastic deformation, </a:t>
                </a:r>
                <a:r>
                  <a:rPr lang="en-GB" sz="1500" dirty="0">
                    <a:latin typeface="+mj-lt"/>
                  </a:rPr>
                  <a:t>while</a:t>
                </a:r>
              </a:p>
              <a:p>
                <a:r>
                  <a:rPr lang="en-GB" sz="1500" dirty="0" smtClean="0">
                    <a:latin typeface="+mj-lt"/>
                  </a:rPr>
                  <a:t>for </a:t>
                </a:r>
                <a14:m>
                  <m:oMath xmlns:m="http://schemas.openxmlformats.org/officeDocument/2006/math">
                    <m:sSubSup>
                      <m:sSubSupPr>
                        <m:ctrlPr>
                          <a:rPr lang="en-GB" sz="1600" i="1">
                            <a:latin typeface="Cambria Math" panose="02040503050406030204" pitchFamily="18" charset="0"/>
                          </a:rPr>
                        </m:ctrlPr>
                      </m:sSubSupPr>
                      <m:e>
                        <m:r>
                          <a:rPr lang="sv-SE" sz="1600" i="1">
                            <a:latin typeface="Cambria Math" panose="02040503050406030204" pitchFamily="18" charset="0"/>
                          </a:rPr>
                          <m:t>𝑣</m:t>
                        </m:r>
                      </m:e>
                      <m:sub>
                        <m:r>
                          <a:rPr lang="en-US" sz="1600" i="1">
                            <a:latin typeface="Cambria Math" panose="02040503050406030204" pitchFamily="18" charset="0"/>
                          </a:rPr>
                          <m:t>⊥</m:t>
                        </m:r>
                      </m:sub>
                      <m:sup>
                        <m:r>
                          <a:rPr lang="en-US" sz="1600" i="1">
                            <a:latin typeface="Cambria Math" panose="02040503050406030204" pitchFamily="18" charset="0"/>
                          </a:rPr>
                          <m:t>𝑖</m:t>
                        </m:r>
                      </m:sup>
                    </m:sSubSup>
                    <m:r>
                      <a:rPr lang="en-GB" sz="1500" i="1" dirty="0">
                        <a:latin typeface="Cambria Math" panose="02040503050406030204" pitchFamily="18" charset="0"/>
                        <a:ea typeface="Cambria Math" panose="02040503050406030204" pitchFamily="18" charset="0"/>
                      </a:rPr>
                      <m:t>≤ </m:t>
                    </m:r>
                    <m:sSub>
                      <m:sSubPr>
                        <m:ctrlPr>
                          <a:rPr lang="sv-SE" sz="1500" i="1" smtClean="0">
                            <a:solidFill>
                              <a:schemeClr val="tx1"/>
                            </a:solidFill>
                            <a:latin typeface="Cambria Math" panose="02040503050406030204" pitchFamily="18" charset="0"/>
                            <a:ea typeface="Cambria Math"/>
                          </a:rPr>
                        </m:ctrlPr>
                      </m:sSubPr>
                      <m:e>
                        <m:r>
                          <a:rPr lang="sv-SE" sz="1500" i="1">
                            <a:solidFill>
                              <a:schemeClr val="tx1"/>
                            </a:solidFill>
                            <a:latin typeface="Cambria Math" panose="02040503050406030204" pitchFamily="18" charset="0"/>
                            <a:ea typeface="Cambria Math"/>
                          </a:rPr>
                          <m:t>𝑣</m:t>
                        </m:r>
                      </m:e>
                      <m:sub>
                        <m:r>
                          <m:rPr>
                            <m:sty m:val="p"/>
                          </m:rPr>
                          <a:rPr lang="sv-SE" sz="1500" i="0">
                            <a:solidFill>
                              <a:schemeClr val="tx1"/>
                            </a:solidFill>
                            <a:latin typeface="Cambria Math" panose="02040503050406030204" pitchFamily="18" charset="0"/>
                            <a:ea typeface="Cambria Math"/>
                          </a:rPr>
                          <m:t>y</m:t>
                        </m:r>
                      </m:sub>
                    </m:sSub>
                  </m:oMath>
                </a14:m>
                <a:r>
                  <a:rPr lang="sv-SE" sz="1500" dirty="0" smtClean="0">
                    <a:latin typeface="+mj-lt"/>
                  </a:rPr>
                  <a:t> the </a:t>
                </a:r>
                <a:r>
                  <a:rPr lang="sv-SE" sz="1500" dirty="0" err="1" smtClean="0">
                    <a:latin typeface="+mj-lt"/>
                  </a:rPr>
                  <a:t>collision</a:t>
                </a:r>
                <a:r>
                  <a:rPr lang="sv-SE" sz="1500" dirty="0" smtClean="0">
                    <a:latin typeface="+mj-lt"/>
                  </a:rPr>
                  <a:t> is </a:t>
                </a:r>
                <a:r>
                  <a:rPr lang="sv-SE" sz="1500" dirty="0" err="1" smtClean="0">
                    <a:latin typeface="+mj-lt"/>
                  </a:rPr>
                  <a:t>totally</a:t>
                </a:r>
                <a:r>
                  <a:rPr lang="sv-SE" sz="1500" dirty="0" smtClean="0">
                    <a:latin typeface="+mj-lt"/>
                  </a:rPr>
                  <a:t> </a:t>
                </a:r>
                <a:r>
                  <a:rPr lang="sv-SE" sz="1500" dirty="0" err="1" smtClean="0">
                    <a:latin typeface="+mj-lt"/>
                  </a:rPr>
                  <a:t>elastic</a:t>
                </a:r>
                <a:r>
                  <a:rPr lang="sv-SE" sz="1500" dirty="0" smtClean="0">
                    <a:latin typeface="+mj-lt"/>
                  </a:rPr>
                  <a:t> </a:t>
                </a:r>
                <a:r>
                  <a:rPr lang="sv-SE" sz="1500" i="1" dirty="0" err="1" smtClean="0">
                    <a:latin typeface="+mj-lt"/>
                  </a:rPr>
                  <a:t>when</a:t>
                </a:r>
                <a:r>
                  <a:rPr lang="sv-SE" sz="1500" i="1" dirty="0" smtClean="0">
                    <a:latin typeface="+mj-lt"/>
                  </a:rPr>
                  <a:t> </a:t>
                </a:r>
                <a:r>
                  <a:rPr lang="sv-SE" sz="1500" i="1" dirty="0" err="1" smtClean="0">
                    <a:latin typeface="+mj-lt"/>
                  </a:rPr>
                  <a:t>ignoring</a:t>
                </a:r>
                <a:r>
                  <a:rPr lang="sv-SE" sz="1500" i="1" dirty="0" smtClean="0">
                    <a:latin typeface="+mj-lt"/>
                  </a:rPr>
                  <a:t> adhesion</a:t>
                </a:r>
                <a:endParaRPr lang="sv-SE" sz="1500" i="1" dirty="0">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6489" y="2737058"/>
                <a:ext cx="7110216" cy="1728422"/>
              </a:xfrm>
              <a:prstGeom prst="rect">
                <a:avLst/>
              </a:prstGeom>
              <a:blipFill>
                <a:blip r:embed="rId5"/>
                <a:stretch>
                  <a:fillRect l="-343" b="-1056"/>
                </a:stretch>
              </a:blipFill>
            </p:spPr>
            <p:txBody>
              <a:bodyPr/>
              <a:lstStyle/>
              <a:p>
                <a:r>
                  <a:rPr lang="sv-SE">
                    <a:noFill/>
                  </a:rPr>
                  <a:t> </a:t>
                </a:r>
              </a:p>
            </p:txBody>
          </p:sp>
        </mc:Fallback>
      </mc:AlternateContent>
    </p:spTree>
    <p:extLst>
      <p:ext uri="{BB962C8B-B14F-4D97-AF65-F5344CB8AC3E}">
        <p14:creationId xmlns:p14="http://schemas.microsoft.com/office/powerpoint/2010/main" val="4277086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6</a:t>
            </a:fld>
            <a:endParaRPr lang="sv-SE"/>
          </a:p>
        </p:txBody>
      </p:sp>
      <p:sp>
        <p:nvSpPr>
          <p:cNvPr id="3" name="Title 2"/>
          <p:cNvSpPr>
            <a:spLocks noGrp="1"/>
          </p:cNvSpPr>
          <p:nvPr>
            <p:ph type="title"/>
          </p:nvPr>
        </p:nvSpPr>
        <p:spPr>
          <a:xfrm>
            <a:off x="186711" y="204096"/>
            <a:ext cx="12094935" cy="358345"/>
          </a:xfrm>
        </p:spPr>
        <p:txBody>
          <a:bodyPr>
            <a:noAutofit/>
          </a:bodyPr>
          <a:lstStyle/>
          <a:p>
            <a:r>
              <a:rPr lang="en-US" sz="3200" dirty="0" smtClean="0">
                <a:solidFill>
                  <a:srgbClr val="002060"/>
                </a:solidFill>
              </a:rPr>
              <a:t>Adhesion: contact mechanics picture</a:t>
            </a:r>
            <a:endParaRPr lang="sv-SE" sz="3200" dirty="0">
              <a:solidFill>
                <a:srgbClr val="002060"/>
              </a:solidFill>
            </a:endParaRPr>
          </a:p>
        </p:txBody>
      </p:sp>
      <mc:AlternateContent xmlns:mc="http://schemas.openxmlformats.org/markup-compatibility/2006" xmlns:a14="http://schemas.microsoft.com/office/drawing/2010/main">
        <mc:Choice Requires="a14">
          <p:sp>
            <p:nvSpPr>
              <p:cNvPr id="8" name="Content Placeholder 2"/>
              <p:cNvSpPr>
                <a:spLocks noGrp="1"/>
              </p:cNvSpPr>
              <p:nvPr>
                <p:ph idx="4294967295"/>
              </p:nvPr>
            </p:nvSpPr>
            <p:spPr>
              <a:xfrm>
                <a:off x="278399" y="921957"/>
                <a:ext cx="11751174" cy="5297473"/>
              </a:xfrm>
            </p:spPr>
            <p:txBody>
              <a:bodyPr>
                <a:normAutofit/>
              </a:bodyPr>
              <a:lstStyle/>
              <a:p>
                <a:pPr marL="0" indent="0">
                  <a:buNone/>
                </a:pPr>
                <a:endParaRPr lang="sv-SE" sz="1900" dirty="0" smtClean="0">
                  <a:latin typeface="+mj-lt"/>
                  <a:cs typeface="Arial" panose="020B0604020202020204" pitchFamily="34" charset="0"/>
                  <a:sym typeface="Wingdings" panose="05000000000000000000" pitchFamily="2" charset="2"/>
                </a:endParaRPr>
              </a:p>
              <a:p>
                <a:pPr>
                  <a:buFont typeface="Wingdings" panose="05000000000000000000" pitchFamily="2" charset="2"/>
                  <a:buChar char="Ø"/>
                </a:pPr>
                <a:r>
                  <a:rPr lang="sv-SE" sz="1900" dirty="0" smtClean="0">
                    <a:latin typeface="+mj-lt"/>
                    <a:cs typeface="Arial" panose="020B0604020202020204" pitchFamily="34" charset="0"/>
                    <a:sym typeface="Wingdings" panose="05000000000000000000" pitchFamily="2" charset="2"/>
                  </a:rPr>
                  <a:t>In order to </a:t>
                </a:r>
                <a:r>
                  <a:rPr lang="sv-SE" sz="1900" dirty="0" err="1" smtClean="0">
                    <a:latin typeface="+mj-lt"/>
                    <a:cs typeface="Arial" panose="020B0604020202020204" pitchFamily="34" charset="0"/>
                    <a:sym typeface="Wingdings" panose="05000000000000000000" pitchFamily="2" charset="2"/>
                  </a:rPr>
                  <a:t>remobilize</a:t>
                </a:r>
                <a:r>
                  <a:rPr lang="sv-SE" sz="1900" dirty="0" smtClean="0">
                    <a:latin typeface="+mj-lt"/>
                    <a:cs typeface="Arial" panose="020B0604020202020204" pitchFamily="34" charset="0"/>
                    <a:sym typeface="Wingdings" panose="05000000000000000000" pitchFamily="2" charset="2"/>
                  </a:rPr>
                  <a:t> dust, plasma </a:t>
                </a:r>
                <a:r>
                  <a:rPr lang="sv-SE" sz="1900" dirty="0" err="1" smtClean="0">
                    <a:latin typeface="+mj-lt"/>
                    <a:cs typeface="Arial" panose="020B0604020202020204" pitchFamily="34" charset="0"/>
                    <a:sym typeface="Wingdings" panose="05000000000000000000" pitchFamily="2" charset="2"/>
                  </a:rPr>
                  <a:t>induced</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forces</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need</a:t>
                </a:r>
                <a:r>
                  <a:rPr lang="sv-SE" sz="1900" dirty="0" smtClean="0">
                    <a:latin typeface="+mj-lt"/>
                    <a:cs typeface="Arial" panose="020B0604020202020204" pitchFamily="34" charset="0"/>
                    <a:sym typeface="Wingdings" panose="05000000000000000000" pitchFamily="2" charset="2"/>
                  </a:rPr>
                  <a:t> to overcome adhesion. </a:t>
                </a:r>
              </a:p>
              <a:p>
                <a:pPr>
                  <a:buFont typeface="Wingdings" panose="05000000000000000000" pitchFamily="2" charset="2"/>
                  <a:buChar char="Ø"/>
                </a:pPr>
                <a:endParaRPr lang="sv-SE" sz="1200" dirty="0" smtClean="0">
                  <a:latin typeface="+mj-lt"/>
                  <a:cs typeface="Arial" panose="020B0604020202020204" pitchFamily="34" charset="0"/>
                  <a:sym typeface="Wingdings" panose="05000000000000000000" pitchFamily="2" charset="2"/>
                </a:endParaRPr>
              </a:p>
              <a:p>
                <a:pPr>
                  <a:buFont typeface="Wingdings" panose="05000000000000000000" pitchFamily="2" charset="2"/>
                  <a:buChar char="Ø"/>
                </a:pPr>
                <a:r>
                  <a:rPr lang="sv-SE" sz="1900" dirty="0" smtClean="0">
                    <a:solidFill>
                      <a:srgbClr val="FF0000"/>
                    </a:solidFill>
                    <a:latin typeface="+mj-lt"/>
                    <a:cs typeface="Arial" panose="020B0604020202020204" pitchFamily="34" charset="0"/>
                    <a:sym typeface="Wingdings" panose="05000000000000000000" pitchFamily="2" charset="2"/>
                  </a:rPr>
                  <a:t>Pull-off force minimum normal force to separate </a:t>
                </a:r>
                <a:r>
                  <a:rPr lang="sv-SE" sz="1900" dirty="0" err="1" smtClean="0">
                    <a:solidFill>
                      <a:srgbClr val="FF0000"/>
                    </a:solidFill>
                    <a:latin typeface="+mj-lt"/>
                    <a:cs typeface="Arial" panose="020B0604020202020204" pitchFamily="34" charset="0"/>
                    <a:sym typeface="Wingdings" panose="05000000000000000000" pitchFamily="2" charset="2"/>
                  </a:rPr>
                  <a:t>two</a:t>
                </a:r>
                <a:r>
                  <a:rPr lang="sv-SE" sz="1900" dirty="0" smtClean="0">
                    <a:solidFill>
                      <a:srgbClr val="FF0000"/>
                    </a:solidFill>
                    <a:latin typeface="+mj-lt"/>
                    <a:cs typeface="Arial" panose="020B0604020202020204" pitchFamily="34" charset="0"/>
                    <a:sym typeface="Wingdings" panose="05000000000000000000" pitchFamily="2" charset="2"/>
                  </a:rPr>
                  <a:t> </a:t>
                </a:r>
                <a:r>
                  <a:rPr lang="sv-SE" sz="1900" dirty="0" err="1" smtClean="0">
                    <a:solidFill>
                      <a:srgbClr val="FF0000"/>
                    </a:solidFill>
                    <a:latin typeface="+mj-lt"/>
                    <a:cs typeface="Arial" panose="020B0604020202020204" pitchFamily="34" charset="0"/>
                    <a:sym typeface="Wingdings" panose="05000000000000000000" pitchFamily="2" charset="2"/>
                  </a:rPr>
                  <a:t>bodies</a:t>
                </a:r>
                <a:r>
                  <a:rPr lang="sv-SE" sz="1900" dirty="0" smtClean="0">
                    <a:solidFill>
                      <a:srgbClr val="FF0000"/>
                    </a:solidFill>
                    <a:latin typeface="+mj-lt"/>
                    <a:cs typeface="Arial" panose="020B0604020202020204" pitchFamily="34" charset="0"/>
                    <a:sym typeface="Wingdings" panose="05000000000000000000" pitchFamily="2" charset="2"/>
                  </a:rPr>
                  <a:t>. In the </a:t>
                </a:r>
                <a:r>
                  <a:rPr lang="en-US" sz="1900" dirty="0" smtClean="0">
                    <a:solidFill>
                      <a:srgbClr val="FF0000"/>
                    </a:solidFill>
                    <a:latin typeface="+mj-lt"/>
                    <a:cs typeface="Arial" panose="020B0604020202020204" pitchFamily="34" charset="0"/>
                  </a:rPr>
                  <a:t>JKR model, for the sphere-plane case</a:t>
                </a:r>
                <a:r>
                  <a:rPr lang="sv-SE" sz="1900" dirty="0" smtClean="0">
                    <a:solidFill>
                      <a:srgbClr val="FF0000"/>
                    </a:solidFill>
                    <a:latin typeface="+mj-lt"/>
                    <a:cs typeface="Arial" panose="020B0604020202020204" pitchFamily="34" charset="0"/>
                    <a:sym typeface="Wingdings" panose="05000000000000000000" pitchFamily="2" charset="2"/>
                  </a:rPr>
                  <a:t>: </a:t>
                </a:r>
              </a:p>
              <a:p>
                <a:pPr marL="0" indent="0">
                  <a:buNone/>
                </a:pPr>
                <a:r>
                  <a:rPr lang="sv-SE" sz="1900" i="1" dirty="0">
                    <a:solidFill>
                      <a:srgbClr val="FF0000"/>
                    </a:solidFill>
                    <a:latin typeface="+mj-lt"/>
                    <a:cs typeface="Arial" panose="020B0604020202020204" pitchFamily="34" charset="0"/>
                    <a:sym typeface="Wingdings" panose="05000000000000000000" pitchFamily="2" charset="2"/>
                  </a:rPr>
                  <a:t> </a:t>
                </a:r>
                <a:r>
                  <a:rPr lang="sv-SE" sz="1900" i="1" dirty="0" smtClean="0">
                    <a:solidFill>
                      <a:srgbClr val="FF0000"/>
                    </a:solidFill>
                    <a:latin typeface="+mj-lt"/>
                    <a:cs typeface="Arial" panose="020B0604020202020204" pitchFamily="34" charset="0"/>
                    <a:sym typeface="Wingdings" panose="05000000000000000000" pitchFamily="2" charset="2"/>
                  </a:rPr>
                  <a:t>                                                             </a:t>
                </a:r>
                <a14:m>
                  <m:oMath xmlns:m="http://schemas.openxmlformats.org/officeDocument/2006/math">
                    <m:d>
                      <m:dPr>
                        <m:begChr m:val="|"/>
                        <m:endChr m:val="|"/>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𝐹</m:t>
                            </m:r>
                          </m:e>
                          <m:sub>
                            <m:r>
                              <m:rPr>
                                <m:sty m:val="p"/>
                              </m:rPr>
                              <a:rPr lang="en-US" sz="2400" i="0">
                                <a:solidFill>
                                  <a:srgbClr val="FF0000"/>
                                </a:solidFill>
                                <a:latin typeface="Cambria Math" panose="02040503050406030204" pitchFamily="18" charset="0"/>
                              </a:rPr>
                              <m:t>a</m:t>
                            </m:r>
                          </m:sub>
                        </m:sSub>
                      </m:e>
                    </m:d>
                    <m:r>
                      <a:rPr lang="en-US" sz="2400" i="1">
                        <a:solidFill>
                          <a:srgbClr val="FF0000"/>
                        </a:solidFill>
                        <a:latin typeface="Cambria Math" panose="02040503050406030204" pitchFamily="18" charset="0"/>
                      </a:rPr>
                      <m:t>=</m:t>
                    </m:r>
                    <m:d>
                      <m:dPr>
                        <m:begChr m:val="|"/>
                        <m:endChr m:val="|"/>
                        <m:ctrlPr>
                          <a:rPr lang="en-US" sz="2400" i="1">
                            <a:solidFill>
                              <a:srgbClr val="FF0000"/>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𝐹</m:t>
                            </m:r>
                          </m:e>
                          <m:sub>
                            <m:r>
                              <m:rPr>
                                <m:sty m:val="p"/>
                              </m:rPr>
                              <a:rPr lang="en-US" sz="2400" i="0">
                                <a:solidFill>
                                  <a:srgbClr val="FF0000"/>
                                </a:solidFill>
                                <a:latin typeface="Cambria Math" panose="02040503050406030204" pitchFamily="18" charset="0"/>
                              </a:rPr>
                              <m:t>po</m:t>
                            </m:r>
                          </m:sub>
                        </m:sSub>
                      </m:e>
                    </m:d>
                    <m:r>
                      <a:rPr lang="en-US" sz="2400" i="1">
                        <a:solidFill>
                          <a:srgbClr val="FF0000"/>
                        </a:solidFill>
                        <a:latin typeface="Cambria Math" panose="02040503050406030204" pitchFamily="18" charset="0"/>
                      </a:rPr>
                      <m:t>=</m:t>
                    </m:r>
                    <m:f>
                      <m:fPr>
                        <m:type m:val="lin"/>
                        <m:ctrlPr>
                          <a:rPr lang="en-US" sz="2400" i="1" smtClean="0">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rPr>
                          <m:t>3</m:t>
                        </m:r>
                        <m:r>
                          <a:rPr lang="en-US" sz="2400" i="1">
                            <a:solidFill>
                              <a:srgbClr val="FF0000"/>
                            </a:solidFill>
                            <a:latin typeface="Cambria Math" panose="02040503050406030204" pitchFamily="18" charset="0"/>
                            <a:ea typeface="Cambria Math"/>
                          </a:rPr>
                          <m:t>𝜋</m:t>
                        </m:r>
                        <m:r>
                          <m:rPr>
                            <m:sty m:val="p"/>
                          </m:rPr>
                          <a:rPr lang="en-US" sz="2400" i="1">
                            <a:solidFill>
                              <a:srgbClr val="FF0000"/>
                            </a:solidFill>
                            <a:latin typeface="Cambria Math" panose="02040503050406030204" pitchFamily="18" charset="0"/>
                          </a:rPr>
                          <m:t>Γ</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𝑅</m:t>
                            </m:r>
                          </m:e>
                          <m:sub>
                            <m:r>
                              <m:rPr>
                                <m:sty m:val="p"/>
                              </m:rPr>
                              <a:rPr lang="en-US" sz="2400" i="0">
                                <a:solidFill>
                                  <a:srgbClr val="FF0000"/>
                                </a:solidFill>
                                <a:latin typeface="Cambria Math" panose="02040503050406030204" pitchFamily="18" charset="0"/>
                              </a:rPr>
                              <m:t>d</m:t>
                            </m:r>
                          </m:sub>
                        </m:sSub>
                      </m:num>
                      <m:den>
                        <m:r>
                          <a:rPr lang="sv-SE" sz="2400" b="0" i="1" smtClean="0">
                            <a:solidFill>
                              <a:srgbClr val="FF0000"/>
                            </a:solidFill>
                            <a:latin typeface="Cambria Math" panose="02040503050406030204" pitchFamily="18" charset="0"/>
                          </a:rPr>
                          <m:t>2</m:t>
                        </m:r>
                      </m:den>
                    </m:f>
                    <m:r>
                      <a:rPr lang="sv-SE" sz="2400" b="0" i="1" smtClean="0">
                        <a:solidFill>
                          <a:srgbClr val="FF0000"/>
                        </a:solidFill>
                        <a:latin typeface="Cambria Math" panose="02040503050406030204" pitchFamily="18" charset="0"/>
                      </a:rPr>
                      <m:t>∝</m:t>
                    </m:r>
                    <m:sSub>
                      <m:sSubPr>
                        <m:ctrlPr>
                          <a:rPr lang="sv-SE" sz="2400" b="0" i="1" smtClean="0">
                            <a:solidFill>
                              <a:srgbClr val="FF0000"/>
                            </a:solidFill>
                            <a:latin typeface="Cambria Math" panose="02040503050406030204" pitchFamily="18" charset="0"/>
                          </a:rPr>
                        </m:ctrlPr>
                      </m:sSubPr>
                      <m:e>
                        <m:r>
                          <a:rPr lang="sv-SE" sz="2400" b="0" i="1" smtClean="0">
                            <a:solidFill>
                              <a:srgbClr val="FF0000"/>
                            </a:solidFill>
                            <a:latin typeface="Cambria Math" panose="02040503050406030204" pitchFamily="18" charset="0"/>
                          </a:rPr>
                          <m:t>𝑅</m:t>
                        </m:r>
                      </m:e>
                      <m:sub>
                        <m:r>
                          <m:rPr>
                            <m:sty m:val="p"/>
                          </m:rPr>
                          <a:rPr lang="sv-SE" sz="2400" b="0" i="0" smtClean="0">
                            <a:solidFill>
                              <a:srgbClr val="FF0000"/>
                            </a:solidFill>
                            <a:latin typeface="Cambria Math" panose="02040503050406030204" pitchFamily="18" charset="0"/>
                          </a:rPr>
                          <m:t>d</m:t>
                        </m:r>
                      </m:sub>
                    </m:sSub>
                  </m:oMath>
                </a14:m>
                <a:endParaRPr lang="en-US" sz="2400" dirty="0" smtClean="0">
                  <a:solidFill>
                    <a:srgbClr val="FF0000"/>
                  </a:solidFill>
                  <a:latin typeface="+mj-lt"/>
                  <a:cs typeface="Arial" panose="020B0604020202020204" pitchFamily="34" charset="0"/>
                </a:endParaRPr>
              </a:p>
              <a:p>
                <a:pPr marL="0" indent="0">
                  <a:spcBef>
                    <a:spcPts val="0"/>
                  </a:spcBef>
                  <a:buNone/>
                </a:pPr>
                <a:r>
                  <a:rPr lang="en-US" sz="1900" dirty="0" smtClean="0">
                    <a:latin typeface="+mj-lt"/>
                    <a:cs typeface="Arial" panose="020B0604020202020204" pitchFamily="34" charset="0"/>
                  </a:rPr>
                  <a:t>   valid for smooth surfaces at intimate contact, metallic bonding due to the sharing of the delocalized    </a:t>
                </a:r>
              </a:p>
              <a:p>
                <a:pPr marL="0" indent="0">
                  <a:spcBef>
                    <a:spcPts val="0"/>
                  </a:spcBef>
                  <a:buNone/>
                </a:pPr>
                <a:r>
                  <a:rPr lang="en-US" sz="1900" dirty="0">
                    <a:latin typeface="+mj-lt"/>
                    <a:cs typeface="Arial" panose="020B0604020202020204" pitchFamily="34" charset="0"/>
                  </a:rPr>
                  <a:t> </a:t>
                </a:r>
                <a:r>
                  <a:rPr lang="en-US" sz="1900" dirty="0" smtClean="0">
                    <a:latin typeface="+mj-lt"/>
                    <a:cs typeface="Arial" panose="020B0604020202020204" pitchFamily="34" charset="0"/>
                  </a:rPr>
                  <a:t>  valence electrons between the two bodies</a:t>
                </a:r>
              </a:p>
              <a:p>
                <a:pPr marL="0" indent="0">
                  <a:buNone/>
                </a:pPr>
                <a:r>
                  <a:rPr lang="en-US" sz="1200" dirty="0" smtClean="0">
                    <a:latin typeface="+mj-lt"/>
                    <a:cs typeface="Arial" panose="020B0604020202020204" pitchFamily="34" charset="0"/>
                  </a:rPr>
                  <a:t> </a:t>
                </a:r>
              </a:p>
              <a:p>
                <a:pPr>
                  <a:buFont typeface="Wingdings" panose="05000000000000000000" pitchFamily="2" charset="2"/>
                  <a:buChar char="Ø"/>
                </a:pPr>
                <a:r>
                  <a:rPr lang="sv-SE" sz="1900" dirty="0" smtClean="0">
                    <a:latin typeface="+mj-lt"/>
                    <a:cs typeface="Arial" panose="020B0604020202020204" pitchFamily="34" charset="0"/>
                    <a:sym typeface="Wingdings" panose="05000000000000000000" pitchFamily="2" charset="2"/>
                  </a:rPr>
                  <a:t>Plasma forces (</a:t>
                </a:r>
                <a14:m>
                  <m:oMath xmlns:m="http://schemas.openxmlformats.org/officeDocument/2006/math">
                    <m:r>
                      <a:rPr lang="sv-SE" sz="1900" b="0" i="1" smtClean="0">
                        <a:latin typeface="Cambria Math" panose="02040503050406030204" pitchFamily="18" charset="0"/>
                        <a:sym typeface="Wingdings" panose="05000000000000000000" pitchFamily="2" charset="2"/>
                      </a:rPr>
                      <m:t>∝</m:t>
                    </m:r>
                    <m:sSubSup>
                      <m:sSubSupPr>
                        <m:ctrlPr>
                          <a:rPr lang="sv-SE" sz="1900" b="0" i="1" smtClean="0">
                            <a:latin typeface="Cambria Math" panose="02040503050406030204" pitchFamily="18" charset="0"/>
                            <a:sym typeface="Wingdings" panose="05000000000000000000" pitchFamily="2" charset="2"/>
                          </a:rPr>
                        </m:ctrlPr>
                      </m:sSubSupPr>
                      <m:e>
                        <m:r>
                          <a:rPr lang="sv-SE" sz="1900" b="0" i="1" smtClean="0">
                            <a:latin typeface="Cambria Math" panose="02040503050406030204" pitchFamily="18" charset="0"/>
                            <a:sym typeface="Wingdings" panose="05000000000000000000" pitchFamily="2" charset="2"/>
                          </a:rPr>
                          <m:t>𝑅</m:t>
                        </m:r>
                      </m:e>
                      <m:sub>
                        <m:r>
                          <m:rPr>
                            <m:sty m:val="p"/>
                          </m:rPr>
                          <a:rPr lang="sv-SE" sz="1900" b="0" i="0" smtClean="0">
                            <a:latin typeface="Cambria Math" panose="02040503050406030204" pitchFamily="18" charset="0"/>
                            <a:sym typeface="Wingdings" panose="05000000000000000000" pitchFamily="2" charset="2"/>
                          </a:rPr>
                          <m:t>d</m:t>
                        </m:r>
                      </m:sub>
                      <m:sup>
                        <m:r>
                          <a:rPr lang="sv-SE" sz="1900" b="0" i="0" smtClean="0">
                            <a:latin typeface="Cambria Math" panose="02040503050406030204" pitchFamily="18" charset="0"/>
                            <a:sym typeface="Wingdings" panose="05000000000000000000" pitchFamily="2" charset="2"/>
                          </a:rPr>
                          <m:t>2</m:t>
                        </m:r>
                      </m:sup>
                    </m:sSubSup>
                  </m:oMath>
                </a14:m>
                <a:r>
                  <a:rPr lang="sv-SE" sz="1900" dirty="0" smtClean="0">
                    <a:latin typeface="+mj-lt"/>
                    <a:cs typeface="Arial" panose="020B0604020202020204" pitchFamily="34" charset="0"/>
                    <a:sym typeface="Wingdings" panose="05000000000000000000" pitchFamily="2" charset="2"/>
                  </a:rPr>
                  <a:t>) and </a:t>
                </a:r>
                <a:r>
                  <a:rPr lang="sv-SE" sz="1900" dirty="0" err="1" smtClean="0">
                    <a:latin typeface="+mj-lt"/>
                    <a:cs typeface="Arial" panose="020B0604020202020204" pitchFamily="34" charset="0"/>
                    <a:sym typeface="Wingdings" panose="05000000000000000000" pitchFamily="2" charset="2"/>
                  </a:rPr>
                  <a:t>gravity</a:t>
                </a:r>
                <a:r>
                  <a:rPr lang="sv-SE" sz="1900" dirty="0" smtClean="0">
                    <a:latin typeface="+mj-lt"/>
                    <a:cs typeface="Arial" panose="020B0604020202020204" pitchFamily="34" charset="0"/>
                    <a:sym typeface="Wingdings" panose="05000000000000000000" pitchFamily="2" charset="2"/>
                  </a:rPr>
                  <a:t> (</a:t>
                </a:r>
                <a14:m>
                  <m:oMath xmlns:m="http://schemas.openxmlformats.org/officeDocument/2006/math">
                    <m:r>
                      <a:rPr lang="sv-SE" sz="1900" i="1">
                        <a:latin typeface="Cambria Math" panose="02040503050406030204" pitchFamily="18" charset="0"/>
                        <a:sym typeface="Wingdings" panose="05000000000000000000" pitchFamily="2" charset="2"/>
                      </a:rPr>
                      <m:t>∝</m:t>
                    </m:r>
                    <m:sSubSup>
                      <m:sSubSupPr>
                        <m:ctrlPr>
                          <a:rPr lang="sv-SE" sz="1900" i="1">
                            <a:latin typeface="Cambria Math" panose="02040503050406030204" pitchFamily="18" charset="0"/>
                            <a:sym typeface="Wingdings" panose="05000000000000000000" pitchFamily="2" charset="2"/>
                          </a:rPr>
                        </m:ctrlPr>
                      </m:sSubSupPr>
                      <m:e>
                        <m:r>
                          <a:rPr lang="sv-SE" sz="1900" i="1">
                            <a:latin typeface="Cambria Math" panose="02040503050406030204" pitchFamily="18" charset="0"/>
                            <a:sym typeface="Wingdings" panose="05000000000000000000" pitchFamily="2" charset="2"/>
                          </a:rPr>
                          <m:t>𝑅</m:t>
                        </m:r>
                      </m:e>
                      <m:sub>
                        <m:r>
                          <m:rPr>
                            <m:sty m:val="p"/>
                          </m:rPr>
                          <a:rPr lang="sv-SE" sz="1900">
                            <a:latin typeface="Cambria Math" panose="02040503050406030204" pitchFamily="18" charset="0"/>
                            <a:sym typeface="Wingdings" panose="05000000000000000000" pitchFamily="2" charset="2"/>
                          </a:rPr>
                          <m:t>d</m:t>
                        </m:r>
                      </m:sub>
                      <m:sup>
                        <m:r>
                          <a:rPr lang="sv-SE" sz="1900" b="0" i="0" smtClean="0">
                            <a:latin typeface="Cambria Math" panose="02040503050406030204" pitchFamily="18" charset="0"/>
                            <a:sym typeface="Wingdings" panose="05000000000000000000" pitchFamily="2" charset="2"/>
                          </a:rPr>
                          <m:t>3</m:t>
                        </m:r>
                      </m:sup>
                    </m:sSubSup>
                  </m:oMath>
                </a14:m>
                <a:r>
                  <a:rPr lang="sv-SE" sz="1900" dirty="0">
                    <a:latin typeface="+mj-lt"/>
                    <a:cs typeface="Arial" panose="020B0604020202020204" pitchFamily="34" charset="0"/>
                    <a:sym typeface="Wingdings" panose="05000000000000000000" pitchFamily="2" charset="2"/>
                  </a:rPr>
                  <a:t>)</a:t>
                </a:r>
                <a:r>
                  <a:rPr lang="sv-SE" sz="1900" dirty="0" smtClean="0">
                    <a:latin typeface="+mj-lt"/>
                    <a:cs typeface="Arial" panose="020B0604020202020204" pitchFamily="34" charset="0"/>
                    <a:sym typeface="Wingdings" panose="05000000000000000000" pitchFamily="2" charset="2"/>
                  </a:rPr>
                  <a:t> cannot detach </a:t>
                </a:r>
                <a:r>
                  <a:rPr lang="sv-SE" sz="1900" dirty="0" smtClean="0">
                    <a:solidFill>
                      <a:srgbClr val="0070C0"/>
                    </a:solidFill>
                    <a:latin typeface="+mj-lt"/>
                    <a:cs typeface="Arial" panose="020B0604020202020204" pitchFamily="34" charset="0"/>
                    <a:sym typeface="Wingdings" panose="05000000000000000000" pitchFamily="2" charset="2"/>
                  </a:rPr>
                  <a:t>10 </a:t>
                </a:r>
                <a14:m>
                  <m:oMath xmlns:m="http://schemas.openxmlformats.org/officeDocument/2006/math">
                    <m:r>
                      <a:rPr lang="sv-SE" sz="1900" b="0" i="1" smtClean="0">
                        <a:solidFill>
                          <a:srgbClr val="0070C0"/>
                        </a:solidFill>
                        <a:latin typeface="Cambria Math" panose="02040503050406030204" pitchFamily="18" charset="0"/>
                        <a:sym typeface="Wingdings" panose="05000000000000000000" pitchFamily="2" charset="2"/>
                      </a:rPr>
                      <m:t>𝜇</m:t>
                    </m:r>
                  </m:oMath>
                </a14:m>
                <a:r>
                  <a:rPr lang="sv-SE" sz="1900" dirty="0" smtClean="0">
                    <a:solidFill>
                      <a:srgbClr val="0070C0"/>
                    </a:solidFill>
                    <a:latin typeface="+mj-lt"/>
                    <a:cs typeface="Arial" panose="020B0604020202020204" pitchFamily="34" charset="0"/>
                    <a:sym typeface="Wingdings" panose="05000000000000000000" pitchFamily="2" charset="2"/>
                  </a:rPr>
                  <a:t>m </a:t>
                </a:r>
                <a:r>
                  <a:rPr lang="sv-SE" sz="1900" dirty="0" err="1" smtClean="0">
                    <a:latin typeface="+mj-lt"/>
                    <a:cs typeface="Arial" panose="020B0604020202020204" pitchFamily="34" charset="0"/>
                    <a:sym typeface="Wingdings" panose="05000000000000000000" pitchFamily="2" charset="2"/>
                  </a:rPr>
                  <a:t>sized</a:t>
                </a:r>
                <a:r>
                  <a:rPr lang="sv-SE" sz="1900" dirty="0" smtClean="0">
                    <a:solidFill>
                      <a:srgbClr val="0070C0"/>
                    </a:solidFill>
                    <a:latin typeface="+mj-lt"/>
                    <a:cs typeface="Arial" panose="020B0604020202020204" pitchFamily="34" charset="0"/>
                    <a:sym typeface="Wingdings" panose="05000000000000000000" pitchFamily="2" charset="2"/>
                  </a:rPr>
                  <a:t> </a:t>
                </a:r>
                <a:r>
                  <a:rPr lang="sv-SE" sz="1900" dirty="0" smtClean="0">
                    <a:latin typeface="+mj-lt"/>
                    <a:cs typeface="Arial" panose="020B0604020202020204" pitchFamily="34" charset="0"/>
                    <a:sym typeface="Wingdings" panose="05000000000000000000" pitchFamily="2" charset="2"/>
                  </a:rPr>
                  <a:t>W dust, for ITER </a:t>
                </a:r>
                <a:r>
                  <a:rPr lang="sv-SE" sz="1900" dirty="0" err="1" smtClean="0">
                    <a:latin typeface="+mj-lt"/>
                    <a:cs typeface="Arial" panose="020B0604020202020204" pitchFamily="34" charset="0"/>
                    <a:sym typeface="Wingdings" panose="05000000000000000000" pitchFamily="2" charset="2"/>
                  </a:rPr>
                  <a:t>divertor</a:t>
                </a:r>
                <a:r>
                  <a:rPr lang="sv-SE" sz="1900" dirty="0" smtClean="0">
                    <a:latin typeface="+mj-lt"/>
                    <a:cs typeface="Arial" panose="020B0604020202020204" pitchFamily="34" charset="0"/>
                    <a:sym typeface="Wingdings" panose="05000000000000000000" pitchFamily="2" charset="2"/>
                  </a:rPr>
                  <a:t> parameters</a:t>
                </a:r>
              </a:p>
              <a:p>
                <a:pPr marL="0" indent="0" algn="ctr">
                  <a:buNone/>
                </a:pPr>
                <a14:m>
                  <m:oMath xmlns:m="http://schemas.openxmlformats.org/officeDocument/2006/math">
                    <m:r>
                      <a:rPr lang="sv-SE" sz="1900" b="0" i="1" smtClean="0">
                        <a:solidFill>
                          <a:srgbClr val="0070C0"/>
                        </a:solidFill>
                        <a:latin typeface="Cambria Math" panose="02040503050406030204" pitchFamily="18" charset="0"/>
                      </a:rPr>
                      <m:t>     </m:t>
                    </m:r>
                    <m:sSub>
                      <m:sSubPr>
                        <m:ctrlPr>
                          <a:rPr lang="en-US" sz="1900" i="1">
                            <a:solidFill>
                              <a:srgbClr val="0070C0"/>
                            </a:solidFill>
                            <a:latin typeface="Cambria Math" panose="02040503050406030204" pitchFamily="18" charset="0"/>
                          </a:rPr>
                        </m:ctrlPr>
                      </m:sSubPr>
                      <m:e>
                        <m:r>
                          <a:rPr lang="en-US" sz="1900" i="1">
                            <a:solidFill>
                              <a:srgbClr val="0070C0"/>
                            </a:solidFill>
                            <a:latin typeface="Cambria Math" panose="02040503050406030204" pitchFamily="18" charset="0"/>
                          </a:rPr>
                          <m:t>𝐹</m:t>
                        </m:r>
                      </m:e>
                      <m:sub>
                        <m:r>
                          <m:rPr>
                            <m:sty m:val="p"/>
                          </m:rPr>
                          <a:rPr lang="en-US" sz="1900" i="0">
                            <a:solidFill>
                              <a:srgbClr val="0070C0"/>
                            </a:solidFill>
                            <a:latin typeface="Cambria Math" panose="02040503050406030204" pitchFamily="18" charset="0"/>
                          </a:rPr>
                          <m:t>po</m:t>
                        </m:r>
                      </m:sub>
                    </m:sSub>
                    <m:r>
                      <a:rPr lang="en-US" sz="1900" i="1">
                        <a:solidFill>
                          <a:srgbClr val="0070C0"/>
                        </a:solidFill>
                        <a:latin typeface="Cambria Math" panose="02040503050406030204" pitchFamily="18" charset="0"/>
                      </a:rPr>
                      <m:t> </m:t>
                    </m:r>
                    <m:r>
                      <a:rPr lang="en-US" sz="1900" i="1">
                        <a:solidFill>
                          <a:srgbClr val="0070C0"/>
                        </a:solidFill>
                        <a:latin typeface="Cambria Math" panose="02040503050406030204" pitchFamily="18" charset="0"/>
                        <a:ea typeface="Cambria Math"/>
                      </a:rPr>
                      <m:t>~ </m:t>
                    </m:r>
                    <m:sSup>
                      <m:sSupPr>
                        <m:ctrlPr>
                          <a:rPr lang="en-US" sz="1900" i="1">
                            <a:solidFill>
                              <a:srgbClr val="0070C0"/>
                            </a:solidFill>
                            <a:latin typeface="Cambria Math" panose="02040503050406030204" pitchFamily="18" charset="0"/>
                            <a:ea typeface="Cambria Math"/>
                          </a:rPr>
                        </m:ctrlPr>
                      </m:sSupPr>
                      <m:e>
                        <m:r>
                          <a:rPr lang="en-US" sz="1900" i="1">
                            <a:solidFill>
                              <a:srgbClr val="0070C0"/>
                            </a:solidFill>
                            <a:latin typeface="Cambria Math" panose="02040503050406030204" pitchFamily="18" charset="0"/>
                            <a:ea typeface="Cambria Math"/>
                          </a:rPr>
                          <m:t>10</m:t>
                        </m:r>
                      </m:e>
                      <m:sup>
                        <m:r>
                          <a:rPr lang="en-US" sz="1900" i="1">
                            <a:solidFill>
                              <a:srgbClr val="0070C0"/>
                            </a:solidFill>
                            <a:latin typeface="Cambria Math" panose="02040503050406030204" pitchFamily="18" charset="0"/>
                            <a:ea typeface="Cambria Math"/>
                          </a:rPr>
                          <m:t>2</m:t>
                        </m:r>
                      </m:sup>
                    </m:sSup>
                    <m:sSubSup>
                      <m:sSubSupPr>
                        <m:ctrlPr>
                          <a:rPr lang="en-US" sz="1900" i="1">
                            <a:solidFill>
                              <a:srgbClr val="0070C0"/>
                            </a:solidFill>
                            <a:latin typeface="Cambria Math" panose="02040503050406030204" pitchFamily="18" charset="0"/>
                            <a:ea typeface="Cambria Math"/>
                          </a:rPr>
                        </m:ctrlPr>
                      </m:sSubSupPr>
                      <m:e>
                        <m:r>
                          <a:rPr lang="en-US" sz="1900" i="1">
                            <a:solidFill>
                              <a:srgbClr val="0070C0"/>
                            </a:solidFill>
                            <a:latin typeface="Cambria Math" panose="02040503050406030204" pitchFamily="18" charset="0"/>
                            <a:ea typeface="Cambria Math"/>
                          </a:rPr>
                          <m:t>𝐹</m:t>
                        </m:r>
                      </m:e>
                      <m:sub>
                        <m:r>
                          <m:rPr>
                            <m:sty m:val="p"/>
                          </m:rPr>
                          <a:rPr lang="en-US" sz="1900" b="0" i="0" smtClean="0">
                            <a:solidFill>
                              <a:srgbClr val="0070C0"/>
                            </a:solidFill>
                            <a:latin typeface="Cambria Math" panose="02040503050406030204" pitchFamily="18" charset="0"/>
                            <a:ea typeface="Cambria Math"/>
                          </a:rPr>
                          <m:t>i</m:t>
                        </m:r>
                        <m:r>
                          <m:rPr>
                            <m:sty m:val="p"/>
                          </m:rPr>
                          <a:rPr lang="en-US" sz="1900" i="0">
                            <a:solidFill>
                              <a:srgbClr val="0070C0"/>
                            </a:solidFill>
                            <a:latin typeface="Cambria Math" panose="02040503050406030204" pitchFamily="18" charset="0"/>
                            <a:ea typeface="Cambria Math"/>
                          </a:rPr>
                          <m:t>d</m:t>
                        </m:r>
                      </m:sub>
                      <m:sup>
                        <m:r>
                          <m:rPr>
                            <m:sty m:val="p"/>
                          </m:rPr>
                          <a:rPr lang="en-US" sz="1900" i="0">
                            <a:solidFill>
                              <a:srgbClr val="0070C0"/>
                            </a:solidFill>
                            <a:latin typeface="Cambria Math" panose="02040503050406030204" pitchFamily="18" charset="0"/>
                            <a:ea typeface="Cambria Math"/>
                          </a:rPr>
                          <m:t>sc</m:t>
                        </m:r>
                      </m:sup>
                    </m:sSubSup>
                    <m:r>
                      <a:rPr lang="en-US" sz="1900" i="1">
                        <a:solidFill>
                          <a:srgbClr val="0070C0"/>
                        </a:solidFill>
                        <a:latin typeface="Cambria Math" panose="02040503050406030204" pitchFamily="18" charset="0"/>
                        <a:ea typeface="Cambria Math"/>
                      </a:rPr>
                      <m:t> ~ </m:t>
                    </m:r>
                    <m:sSup>
                      <m:sSupPr>
                        <m:ctrlPr>
                          <a:rPr lang="en-US" sz="1900" i="1">
                            <a:solidFill>
                              <a:srgbClr val="0070C0"/>
                            </a:solidFill>
                            <a:latin typeface="Cambria Math" panose="02040503050406030204" pitchFamily="18" charset="0"/>
                            <a:ea typeface="Cambria Math"/>
                          </a:rPr>
                        </m:ctrlPr>
                      </m:sSupPr>
                      <m:e>
                        <m:r>
                          <a:rPr lang="en-US" sz="1900" i="1">
                            <a:solidFill>
                              <a:srgbClr val="0070C0"/>
                            </a:solidFill>
                            <a:latin typeface="Cambria Math" panose="02040503050406030204" pitchFamily="18" charset="0"/>
                            <a:ea typeface="Cambria Math"/>
                          </a:rPr>
                          <m:t>10</m:t>
                        </m:r>
                      </m:e>
                      <m:sup>
                        <m:r>
                          <a:rPr lang="en-US" sz="1900" i="1">
                            <a:solidFill>
                              <a:srgbClr val="0070C0"/>
                            </a:solidFill>
                            <a:latin typeface="Cambria Math" panose="02040503050406030204" pitchFamily="18" charset="0"/>
                            <a:ea typeface="Cambria Math"/>
                          </a:rPr>
                          <m:t>3</m:t>
                        </m:r>
                      </m:sup>
                    </m:sSup>
                    <m:sSubSup>
                      <m:sSubSupPr>
                        <m:ctrlPr>
                          <a:rPr lang="en-US" sz="1900" i="1">
                            <a:solidFill>
                              <a:srgbClr val="0070C0"/>
                            </a:solidFill>
                            <a:latin typeface="Cambria Math" panose="02040503050406030204" pitchFamily="18" charset="0"/>
                            <a:ea typeface="Cambria Math"/>
                          </a:rPr>
                        </m:ctrlPr>
                      </m:sSubSupPr>
                      <m:e>
                        <m:r>
                          <a:rPr lang="en-US" sz="1900" i="1">
                            <a:solidFill>
                              <a:srgbClr val="0070C0"/>
                            </a:solidFill>
                            <a:latin typeface="Cambria Math" panose="02040503050406030204" pitchFamily="18" charset="0"/>
                            <a:ea typeface="Cambria Math"/>
                          </a:rPr>
                          <m:t>𝐹</m:t>
                        </m:r>
                      </m:e>
                      <m:sub>
                        <m:r>
                          <m:rPr>
                            <m:sty m:val="p"/>
                          </m:rPr>
                          <a:rPr lang="en-US" sz="1900" b="0" i="0" smtClean="0">
                            <a:solidFill>
                              <a:srgbClr val="0070C0"/>
                            </a:solidFill>
                            <a:latin typeface="Cambria Math" panose="02040503050406030204" pitchFamily="18" charset="0"/>
                            <a:ea typeface="Cambria Math"/>
                          </a:rPr>
                          <m:t>i</m:t>
                        </m:r>
                        <m:r>
                          <m:rPr>
                            <m:sty m:val="p"/>
                          </m:rPr>
                          <a:rPr lang="en-US" sz="1900" i="0">
                            <a:solidFill>
                              <a:srgbClr val="0070C0"/>
                            </a:solidFill>
                            <a:latin typeface="Cambria Math" panose="02040503050406030204" pitchFamily="18" charset="0"/>
                            <a:ea typeface="Cambria Math"/>
                          </a:rPr>
                          <m:t>d</m:t>
                        </m:r>
                      </m:sub>
                      <m:sup>
                        <m:r>
                          <m:rPr>
                            <m:sty m:val="p"/>
                          </m:rPr>
                          <a:rPr lang="en-US" sz="1900" i="0">
                            <a:solidFill>
                              <a:srgbClr val="0070C0"/>
                            </a:solidFill>
                            <a:latin typeface="Cambria Math" panose="02040503050406030204" pitchFamily="18" charset="0"/>
                            <a:ea typeface="Cambria Math"/>
                          </a:rPr>
                          <m:t>abs</m:t>
                        </m:r>
                      </m:sup>
                    </m:sSubSup>
                  </m:oMath>
                </a14:m>
                <a:r>
                  <a:rPr lang="en-US" sz="1900" dirty="0">
                    <a:solidFill>
                      <a:srgbClr val="0070C0"/>
                    </a:solidFill>
                    <a:latin typeface="+mj-lt"/>
                    <a:ea typeface="Cambria Math"/>
                    <a:cs typeface="Arial" panose="020B0604020202020204" pitchFamily="34" charset="0"/>
                  </a:rPr>
                  <a:t> </a:t>
                </a:r>
                <a14:m>
                  <m:oMath xmlns:m="http://schemas.openxmlformats.org/officeDocument/2006/math">
                    <m:r>
                      <a:rPr lang="en-US" sz="1900" i="1">
                        <a:solidFill>
                          <a:srgbClr val="0070C0"/>
                        </a:solidFill>
                        <a:latin typeface="Cambria Math" panose="02040503050406030204" pitchFamily="18" charset="0"/>
                        <a:ea typeface="Cambria Math"/>
                      </a:rPr>
                      <m:t>~</m:t>
                    </m:r>
                    <m:sSup>
                      <m:sSupPr>
                        <m:ctrlPr>
                          <a:rPr lang="en-US" sz="1900" i="1">
                            <a:solidFill>
                              <a:srgbClr val="0070C0"/>
                            </a:solidFill>
                            <a:latin typeface="Cambria Math" panose="02040503050406030204" pitchFamily="18" charset="0"/>
                            <a:ea typeface="Cambria Math"/>
                          </a:rPr>
                        </m:ctrlPr>
                      </m:sSupPr>
                      <m:e>
                        <m:r>
                          <a:rPr lang="en-US" sz="1900" i="1">
                            <a:solidFill>
                              <a:srgbClr val="0070C0"/>
                            </a:solidFill>
                            <a:latin typeface="Cambria Math" panose="02040503050406030204" pitchFamily="18" charset="0"/>
                            <a:ea typeface="Cambria Math"/>
                          </a:rPr>
                          <m:t> 10</m:t>
                        </m:r>
                      </m:e>
                      <m:sup>
                        <m:r>
                          <a:rPr lang="en-US" sz="1900" i="1">
                            <a:solidFill>
                              <a:srgbClr val="0070C0"/>
                            </a:solidFill>
                            <a:latin typeface="Cambria Math" panose="02040503050406030204" pitchFamily="18" charset="0"/>
                            <a:ea typeface="Cambria Math"/>
                          </a:rPr>
                          <m:t>3</m:t>
                        </m:r>
                      </m:sup>
                    </m:sSup>
                    <m:sSub>
                      <m:sSubPr>
                        <m:ctrlPr>
                          <a:rPr lang="en-US" sz="1900" i="1">
                            <a:solidFill>
                              <a:srgbClr val="0070C0"/>
                            </a:solidFill>
                            <a:latin typeface="Cambria Math" panose="02040503050406030204" pitchFamily="18" charset="0"/>
                            <a:ea typeface="Cambria Math"/>
                          </a:rPr>
                        </m:ctrlPr>
                      </m:sSubPr>
                      <m:e>
                        <m:r>
                          <a:rPr lang="en-US" sz="1900" i="1">
                            <a:solidFill>
                              <a:srgbClr val="0070C0"/>
                            </a:solidFill>
                            <a:latin typeface="Cambria Math" panose="02040503050406030204" pitchFamily="18" charset="0"/>
                            <a:ea typeface="Cambria Math"/>
                          </a:rPr>
                          <m:t>𝐹</m:t>
                        </m:r>
                      </m:e>
                      <m:sub>
                        <m:r>
                          <m:rPr>
                            <m:sty m:val="p"/>
                          </m:rPr>
                          <a:rPr lang="en-US" sz="1900" i="0">
                            <a:solidFill>
                              <a:srgbClr val="0070C0"/>
                            </a:solidFill>
                            <a:latin typeface="Cambria Math" panose="02040503050406030204" pitchFamily="18" charset="0"/>
                            <a:ea typeface="Cambria Math"/>
                          </a:rPr>
                          <m:t>E</m:t>
                        </m:r>
                      </m:sub>
                    </m:sSub>
                    <m:r>
                      <a:rPr lang="en-US" sz="1900" i="1">
                        <a:solidFill>
                          <a:srgbClr val="0070C0"/>
                        </a:solidFill>
                        <a:latin typeface="Cambria Math" panose="02040503050406030204" pitchFamily="18" charset="0"/>
                        <a:ea typeface="Cambria Math"/>
                      </a:rPr>
                      <m:t>~</m:t>
                    </m:r>
                    <m:sSup>
                      <m:sSupPr>
                        <m:ctrlPr>
                          <a:rPr lang="en-US" sz="1900" i="1">
                            <a:solidFill>
                              <a:srgbClr val="0070C0"/>
                            </a:solidFill>
                            <a:latin typeface="Cambria Math" panose="02040503050406030204" pitchFamily="18" charset="0"/>
                            <a:ea typeface="Cambria Math"/>
                          </a:rPr>
                        </m:ctrlPr>
                      </m:sSupPr>
                      <m:e>
                        <m:r>
                          <a:rPr lang="en-US" sz="1900" i="1">
                            <a:solidFill>
                              <a:srgbClr val="0070C0"/>
                            </a:solidFill>
                            <a:latin typeface="Cambria Math" panose="02040503050406030204" pitchFamily="18" charset="0"/>
                            <a:ea typeface="Cambria Math"/>
                          </a:rPr>
                          <m:t> 10</m:t>
                        </m:r>
                      </m:e>
                      <m:sup>
                        <m:r>
                          <a:rPr lang="en-US" sz="1900" i="1">
                            <a:solidFill>
                              <a:srgbClr val="0070C0"/>
                            </a:solidFill>
                            <a:latin typeface="Cambria Math" panose="02040503050406030204" pitchFamily="18" charset="0"/>
                            <a:ea typeface="Cambria Math"/>
                          </a:rPr>
                          <m:t>6</m:t>
                        </m:r>
                      </m:sup>
                    </m:sSup>
                    <m:sSub>
                      <m:sSubPr>
                        <m:ctrlPr>
                          <a:rPr lang="en-US" sz="1900" i="1">
                            <a:solidFill>
                              <a:srgbClr val="0070C0"/>
                            </a:solidFill>
                            <a:latin typeface="Cambria Math" panose="02040503050406030204" pitchFamily="18" charset="0"/>
                            <a:ea typeface="Cambria Math"/>
                          </a:rPr>
                        </m:ctrlPr>
                      </m:sSubPr>
                      <m:e>
                        <m:r>
                          <a:rPr lang="en-US" sz="1900" i="1">
                            <a:solidFill>
                              <a:srgbClr val="0070C0"/>
                            </a:solidFill>
                            <a:latin typeface="Cambria Math" panose="02040503050406030204" pitchFamily="18" charset="0"/>
                            <a:ea typeface="Cambria Math"/>
                          </a:rPr>
                          <m:t>𝐹</m:t>
                        </m:r>
                      </m:e>
                      <m:sub>
                        <m:r>
                          <m:rPr>
                            <m:sty m:val="p"/>
                          </m:rPr>
                          <a:rPr lang="en-US" sz="1900" i="0">
                            <a:solidFill>
                              <a:srgbClr val="0070C0"/>
                            </a:solidFill>
                            <a:latin typeface="Cambria Math" panose="02040503050406030204" pitchFamily="18" charset="0"/>
                            <a:ea typeface="Cambria Math"/>
                          </a:rPr>
                          <m:t>g</m:t>
                        </m:r>
                      </m:sub>
                    </m:sSub>
                  </m:oMath>
                </a14:m>
                <a:endParaRPr lang="sv-SE" sz="1900" dirty="0" smtClean="0">
                  <a:latin typeface="+mj-lt"/>
                  <a:cs typeface="Arial" panose="020B0604020202020204" pitchFamily="34" charset="0"/>
                  <a:sym typeface="Wingdings" panose="05000000000000000000" pitchFamily="2" charset="2"/>
                </a:endParaRPr>
              </a:p>
              <a:p>
                <a:pPr marL="0" indent="0" algn="ctr">
                  <a:buNone/>
                </a:pPr>
                <a:r>
                  <a:rPr lang="sv-SE" sz="1900" dirty="0" smtClean="0">
                    <a:latin typeface="+mj-lt"/>
                    <a:cs typeface="Arial" panose="020B0604020202020204" pitchFamily="34" charset="0"/>
                    <a:sym typeface="Wingdings" panose="05000000000000000000" pitchFamily="2" charset="2"/>
                  </a:rPr>
                  <a:t>      </a:t>
                </a:r>
                <a:r>
                  <a:rPr lang="sv-SE" sz="1600" dirty="0" smtClean="0">
                    <a:solidFill>
                      <a:srgbClr val="00B050"/>
                    </a:solidFill>
                    <a:latin typeface="+mj-lt"/>
                    <a:cs typeface="Arial" panose="020B0604020202020204" pitchFamily="34" charset="0"/>
                    <a:sym typeface="Wingdings" panose="05000000000000000000" pitchFamily="2" charset="2"/>
                  </a:rPr>
                  <a:t>Tolias</a:t>
                </a:r>
                <a:r>
                  <a:rPr lang="sv-SE" sz="1600" dirty="0">
                    <a:solidFill>
                      <a:srgbClr val="00B050"/>
                    </a:solidFill>
                    <a:latin typeface="+mj-lt"/>
                    <a:cs typeface="Arial" panose="020B0604020202020204" pitchFamily="34" charset="0"/>
                    <a:sym typeface="Wingdings" panose="05000000000000000000" pitchFamily="2" charset="2"/>
                  </a:rPr>
                  <a:t>, </a:t>
                </a:r>
                <a:r>
                  <a:rPr lang="sv-SE" sz="1600" dirty="0" smtClean="0">
                    <a:solidFill>
                      <a:srgbClr val="00B050"/>
                    </a:solidFill>
                    <a:latin typeface="+mj-lt"/>
                    <a:cs typeface="Arial" panose="020B0604020202020204" pitchFamily="34" charset="0"/>
                    <a:sym typeface="Wingdings" panose="05000000000000000000" pitchFamily="2" charset="2"/>
                  </a:rPr>
                  <a:t>Ratynskaia, De Angeli </a:t>
                </a:r>
                <a:r>
                  <a:rPr lang="sv-SE" sz="1600" i="1" dirty="0" smtClean="0">
                    <a:solidFill>
                      <a:srgbClr val="00B050"/>
                    </a:solidFill>
                    <a:latin typeface="+mj-lt"/>
                    <a:cs typeface="Arial" panose="020B0604020202020204" pitchFamily="34" charset="0"/>
                    <a:sym typeface="Wingdings" panose="05000000000000000000" pitchFamily="2" charset="2"/>
                  </a:rPr>
                  <a:t>et al, PPCF </a:t>
                </a:r>
                <a:r>
                  <a:rPr lang="sv-SE" sz="1600" b="1" dirty="0" smtClean="0">
                    <a:solidFill>
                      <a:srgbClr val="00B050"/>
                    </a:solidFill>
                    <a:latin typeface="+mj-lt"/>
                    <a:cs typeface="Arial" panose="020B0604020202020204" pitchFamily="34" charset="0"/>
                    <a:sym typeface="Wingdings" panose="05000000000000000000" pitchFamily="2" charset="2"/>
                  </a:rPr>
                  <a:t>56 </a:t>
                </a:r>
                <a:r>
                  <a:rPr lang="sv-SE" sz="1600" dirty="0">
                    <a:solidFill>
                      <a:srgbClr val="00B050"/>
                    </a:solidFill>
                    <a:latin typeface="+mj-lt"/>
                    <a:cs typeface="Arial" panose="020B0604020202020204" pitchFamily="34" charset="0"/>
                    <a:sym typeface="Wingdings" panose="05000000000000000000" pitchFamily="2" charset="2"/>
                  </a:rPr>
                  <a:t>123002 (2016</a:t>
                </a:r>
                <a:r>
                  <a:rPr lang="sv-SE" sz="1600" dirty="0" smtClean="0">
                    <a:solidFill>
                      <a:srgbClr val="00B050"/>
                    </a:solidFill>
                    <a:latin typeface="+mj-lt"/>
                    <a:cs typeface="Arial" panose="020B0604020202020204" pitchFamily="34" charset="0"/>
                    <a:sym typeface="Wingdings" panose="05000000000000000000" pitchFamily="2" charset="2"/>
                  </a:rPr>
                  <a:t>)</a:t>
                </a:r>
              </a:p>
              <a:p>
                <a:pPr marL="0" indent="0">
                  <a:buNone/>
                </a:pPr>
                <a:endParaRPr lang="sv-SE" sz="1200" dirty="0" smtClean="0">
                  <a:latin typeface="+mj-lt"/>
                  <a:cs typeface="Arial" panose="020B0604020202020204" pitchFamily="34" charset="0"/>
                  <a:sym typeface="Wingdings" panose="05000000000000000000" pitchFamily="2" charset="2"/>
                </a:endParaRPr>
              </a:p>
              <a:p>
                <a:pPr>
                  <a:buFont typeface="Wingdings" panose="05000000000000000000" pitchFamily="2" charset="2"/>
                  <a:buChar char="Ø"/>
                </a:pPr>
                <a:r>
                  <a:rPr lang="sv-SE" sz="1900" dirty="0" err="1" smtClean="0">
                    <a:latin typeface="+mj-lt"/>
                    <a:cs typeface="Arial" panose="020B0604020202020204" pitchFamily="34" charset="0"/>
                    <a:sym typeface="Wingdings" panose="05000000000000000000" pitchFamily="2" charset="2"/>
                  </a:rPr>
                  <a:t>Size</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scalings</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linear</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versus</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quadratic</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cubic</a:t>
                </a:r>
                <a:r>
                  <a:rPr lang="sv-SE" sz="1900" dirty="0" smtClean="0">
                    <a:latin typeface="+mj-lt"/>
                    <a:cs typeface="Arial" panose="020B0604020202020204" pitchFamily="34" charset="0"/>
                    <a:sym typeface="Wingdings" panose="05000000000000000000" pitchFamily="2" charset="2"/>
                  </a:rPr>
                  <a:t>) suggest that </a:t>
                </a:r>
                <a:r>
                  <a:rPr lang="sv-SE" sz="1900" dirty="0" err="1" smtClean="0">
                    <a:latin typeface="+mj-lt"/>
                    <a:cs typeface="Arial" panose="020B0604020202020204" pitchFamily="34" charset="0"/>
                    <a:sym typeface="Wingdings" panose="05000000000000000000" pitchFamily="2" charset="2"/>
                  </a:rPr>
                  <a:t>larger</a:t>
                </a:r>
                <a:r>
                  <a:rPr lang="sv-SE" sz="1900" dirty="0" smtClean="0">
                    <a:latin typeface="+mj-lt"/>
                    <a:cs typeface="Arial" panose="020B0604020202020204" pitchFamily="34" charset="0"/>
                    <a:sym typeface="Wingdings" panose="05000000000000000000" pitchFamily="2" charset="2"/>
                  </a:rPr>
                  <a:t> dust </a:t>
                </a:r>
                <a:r>
                  <a:rPr lang="sv-SE" sz="1900" dirty="0" err="1" smtClean="0">
                    <a:latin typeface="+mj-lt"/>
                    <a:cs typeface="Arial" panose="020B0604020202020204" pitchFamily="34" charset="0"/>
                    <a:sym typeface="Wingdings" panose="05000000000000000000" pitchFamily="2" charset="2"/>
                  </a:rPr>
                  <a:t>can</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remobilize</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more</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easily</a:t>
                </a:r>
                <a:r>
                  <a:rPr lang="sv-SE" sz="1900" dirty="0" smtClean="0">
                    <a:latin typeface="+mj-lt"/>
                    <a:cs typeface="Arial" panose="020B0604020202020204" pitchFamily="34" charset="0"/>
                    <a:sym typeface="Wingdings" panose="05000000000000000000" pitchFamily="2" charset="2"/>
                  </a:rPr>
                  <a:t>.</a:t>
                </a:r>
                <a:endParaRPr lang="sv-SE" sz="1900" dirty="0">
                  <a:latin typeface="+mj-lt"/>
                  <a:cs typeface="Arial" panose="020B0604020202020204" pitchFamily="34" charset="0"/>
                  <a:sym typeface="Wingdings" panose="05000000000000000000" pitchFamily="2" charset="2"/>
                </a:endParaRPr>
              </a:p>
              <a:p>
                <a:pPr marL="0" indent="0">
                  <a:buNone/>
                </a:pPr>
                <a:r>
                  <a:rPr lang="sv-SE" sz="1900" dirty="0" smtClean="0">
                    <a:latin typeface="+mj-lt"/>
                    <a:cs typeface="Arial" panose="020B0604020202020204" pitchFamily="34" charset="0"/>
                    <a:sym typeface="Wingdings" panose="05000000000000000000" pitchFamily="2" charset="2"/>
                  </a:rPr>
                  <a:t>    For </a:t>
                </a:r>
                <a:r>
                  <a:rPr lang="sv-SE" sz="1900" dirty="0" err="1" smtClean="0">
                    <a:latin typeface="+mj-lt"/>
                    <a:cs typeface="Arial" panose="020B0604020202020204" pitchFamily="34" charset="0"/>
                    <a:sym typeface="Wingdings" panose="05000000000000000000" pitchFamily="2" charset="2"/>
                  </a:rPr>
                  <a:t>sphere-sphere</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case</a:t>
                </a:r>
                <a:r>
                  <a:rPr lang="sv-SE" sz="1900" dirty="0" smtClean="0">
                    <a:latin typeface="+mj-lt"/>
                    <a:cs typeface="Arial" panose="020B0604020202020204" pitchFamily="34" charset="0"/>
                    <a:sym typeface="Wingdings" panose="05000000000000000000" pitchFamily="2" charset="2"/>
                  </a:rPr>
                  <a:t>, </a:t>
                </a:r>
                <a:r>
                  <a:rPr lang="sv-SE" sz="1900" dirty="0" err="1" smtClean="0">
                    <a:latin typeface="+mj-lt"/>
                    <a:cs typeface="Arial" panose="020B0604020202020204" pitchFamily="34" charset="0"/>
                    <a:sym typeface="Wingdings" panose="05000000000000000000" pitchFamily="2" charset="2"/>
                  </a:rPr>
                  <a:t>substitute</a:t>
                </a:r>
                <a:r>
                  <a:rPr lang="sv-SE" sz="1900" dirty="0" smtClean="0">
                    <a:latin typeface="+mj-lt"/>
                    <a:cs typeface="Arial" panose="020B0604020202020204" pitchFamily="34" charset="0"/>
                    <a:sym typeface="Wingdings" panose="05000000000000000000" pitchFamily="2" charset="2"/>
                  </a:rPr>
                  <a:t>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𝑅</m:t>
                        </m:r>
                      </m:e>
                      <m:sub>
                        <m:r>
                          <m:rPr>
                            <m:sty m:val="p"/>
                          </m:rPr>
                          <a:rPr lang="en-US" sz="2000" i="0">
                            <a:solidFill>
                              <a:srgbClr val="FF0000"/>
                            </a:solidFill>
                            <a:latin typeface="Cambria Math" panose="02040503050406030204" pitchFamily="18" charset="0"/>
                          </a:rPr>
                          <m:t>d</m:t>
                        </m:r>
                      </m:sub>
                    </m:sSub>
                  </m:oMath>
                </a14:m>
                <a:r>
                  <a:rPr lang="sv-SE" sz="1900" dirty="0" smtClean="0">
                    <a:latin typeface="+mj-lt"/>
                    <a:cs typeface="Arial" panose="020B0604020202020204" pitchFamily="34" charset="0"/>
                    <a:sym typeface="Wingdings" panose="05000000000000000000" pitchFamily="2" charset="2"/>
                  </a:rPr>
                  <a:t> with </a:t>
                </a:r>
                <a14:m>
                  <m:oMath xmlns:m="http://schemas.openxmlformats.org/officeDocument/2006/math">
                    <m:sSubSup>
                      <m:sSubSupPr>
                        <m:ctrlPr>
                          <a:rPr lang="en-US" sz="2000" b="0" i="1" smtClean="0">
                            <a:solidFill>
                              <a:srgbClr val="FF0000"/>
                            </a:solidFill>
                            <a:latin typeface="Cambria Math" panose="02040503050406030204" pitchFamily="18" charset="0"/>
                          </a:rPr>
                        </m:ctrlPr>
                      </m:sSubSupPr>
                      <m:e>
                        <m:r>
                          <a:rPr lang="en-US" sz="2000" i="1">
                            <a:solidFill>
                              <a:srgbClr val="FF0000"/>
                            </a:solidFill>
                            <a:latin typeface="Cambria Math" panose="02040503050406030204" pitchFamily="18" charset="0"/>
                          </a:rPr>
                          <m:t>𝑅</m:t>
                        </m:r>
                      </m:e>
                      <m:sub>
                        <m:r>
                          <m:rPr>
                            <m:sty m:val="p"/>
                          </m:rPr>
                          <a:rPr lang="en-US" sz="2000" b="0" i="0" smtClean="0">
                            <a:solidFill>
                              <a:srgbClr val="FF0000"/>
                            </a:solidFill>
                            <a:latin typeface="Cambria Math" panose="02040503050406030204" pitchFamily="18" charset="0"/>
                          </a:rPr>
                          <m:t>eff</m:t>
                        </m:r>
                      </m:sub>
                      <m:sup>
                        <m:r>
                          <a:rPr lang="en-US" sz="2000" b="0" i="1" smtClean="0">
                            <a:solidFill>
                              <a:srgbClr val="FF0000"/>
                            </a:solidFill>
                            <a:latin typeface="Cambria Math" panose="02040503050406030204" pitchFamily="18" charset="0"/>
                          </a:rPr>
                          <m:t>−1</m:t>
                        </m:r>
                      </m:sup>
                    </m:sSubSup>
                    <m:r>
                      <a:rPr lang="en-US" sz="2000" b="0" i="1" smtClean="0">
                        <a:solidFill>
                          <a:srgbClr val="FF0000"/>
                        </a:solidFill>
                        <a:latin typeface="Cambria Math" panose="02040503050406030204" pitchFamily="18" charset="0"/>
                      </a:rPr>
                      <m:t>=</m:t>
                    </m:r>
                    <m:sSubSup>
                      <m:sSubSupPr>
                        <m:ctrlPr>
                          <a:rPr lang="en-US" sz="2000" b="0" i="1" smtClean="0">
                            <a:solidFill>
                              <a:srgbClr val="FF0000"/>
                            </a:solidFill>
                            <a:latin typeface="Cambria Math" panose="02040503050406030204" pitchFamily="18" charset="0"/>
                          </a:rPr>
                        </m:ctrlPr>
                      </m:sSubSupPr>
                      <m:e>
                        <m:r>
                          <a:rPr lang="en-US" sz="2000" b="0" i="1" smtClean="0">
                            <a:solidFill>
                              <a:srgbClr val="FF0000"/>
                            </a:solidFill>
                            <a:latin typeface="Cambria Math" panose="02040503050406030204" pitchFamily="18" charset="0"/>
                          </a:rPr>
                          <m:t>𝑅</m:t>
                        </m:r>
                      </m:e>
                      <m:sub>
                        <m:r>
                          <m:rPr>
                            <m:sty m:val="p"/>
                          </m:rPr>
                          <a:rPr lang="en-US" sz="2000" b="0" i="0" smtClean="0">
                            <a:solidFill>
                              <a:srgbClr val="FF0000"/>
                            </a:solidFill>
                            <a:latin typeface="Cambria Math" panose="02040503050406030204" pitchFamily="18" charset="0"/>
                          </a:rPr>
                          <m:t>d</m:t>
                        </m:r>
                        <m:r>
                          <a:rPr lang="en-US" sz="2000" b="0" i="0" smtClean="0">
                            <a:solidFill>
                              <a:srgbClr val="FF0000"/>
                            </a:solidFill>
                            <a:latin typeface="Cambria Math" panose="02040503050406030204" pitchFamily="18" charset="0"/>
                          </a:rPr>
                          <m:t>1</m:t>
                        </m:r>
                      </m:sub>
                      <m:sup>
                        <m:r>
                          <a:rPr lang="en-US" sz="2000" b="0" i="1" smtClean="0">
                            <a:solidFill>
                              <a:srgbClr val="FF0000"/>
                            </a:solidFill>
                            <a:latin typeface="Cambria Math" panose="02040503050406030204" pitchFamily="18" charset="0"/>
                          </a:rPr>
                          <m:t>−1</m:t>
                        </m:r>
                      </m:sup>
                    </m:sSubSup>
                    <m:r>
                      <a:rPr lang="en-US" sz="2000" b="0" i="1" smtClean="0">
                        <a:solidFill>
                          <a:srgbClr val="FF0000"/>
                        </a:solidFill>
                        <a:latin typeface="Cambria Math" panose="02040503050406030204" pitchFamily="18" charset="0"/>
                      </a:rPr>
                      <m:t>+</m:t>
                    </m:r>
                    <m:sSubSup>
                      <m:sSubSupPr>
                        <m:ctrlPr>
                          <a:rPr lang="en-US" sz="2000" b="0" i="1" smtClean="0">
                            <a:solidFill>
                              <a:srgbClr val="FF0000"/>
                            </a:solidFill>
                            <a:latin typeface="Cambria Math" panose="02040503050406030204" pitchFamily="18" charset="0"/>
                          </a:rPr>
                        </m:ctrlPr>
                      </m:sSubSupPr>
                      <m:e>
                        <m:r>
                          <a:rPr lang="en-US" sz="2000" b="0" i="1" smtClean="0">
                            <a:solidFill>
                              <a:srgbClr val="FF0000"/>
                            </a:solidFill>
                            <a:latin typeface="Cambria Math" panose="02040503050406030204" pitchFamily="18" charset="0"/>
                          </a:rPr>
                          <m:t>𝑅</m:t>
                        </m:r>
                      </m:e>
                      <m:sub>
                        <m:r>
                          <m:rPr>
                            <m:sty m:val="p"/>
                          </m:rPr>
                          <a:rPr lang="en-US" sz="2000" b="0" i="0" smtClean="0">
                            <a:solidFill>
                              <a:srgbClr val="FF0000"/>
                            </a:solidFill>
                            <a:latin typeface="Cambria Math" panose="02040503050406030204" pitchFamily="18" charset="0"/>
                          </a:rPr>
                          <m:t>d</m:t>
                        </m:r>
                        <m:r>
                          <a:rPr lang="en-US" sz="2000" b="0" i="0" smtClean="0">
                            <a:solidFill>
                              <a:srgbClr val="FF0000"/>
                            </a:solidFill>
                            <a:latin typeface="Cambria Math" panose="02040503050406030204" pitchFamily="18" charset="0"/>
                          </a:rPr>
                          <m:t>2</m:t>
                        </m:r>
                      </m:sub>
                      <m:sup>
                        <m:r>
                          <a:rPr lang="en-US" sz="2000" b="0" i="1" smtClean="0">
                            <a:solidFill>
                              <a:srgbClr val="FF0000"/>
                            </a:solidFill>
                            <a:latin typeface="Cambria Math" panose="02040503050406030204" pitchFamily="18" charset="0"/>
                          </a:rPr>
                          <m:t>−1</m:t>
                        </m:r>
                      </m:sup>
                    </m:sSubSup>
                  </m:oMath>
                </a14:m>
                <a:r>
                  <a:rPr lang="sv-SE" sz="1900" dirty="0" smtClean="0">
                    <a:latin typeface="+mj-lt"/>
                    <a:cs typeface="Arial" panose="020B0604020202020204" pitchFamily="34" charset="0"/>
                    <a:sym typeface="Wingdings" panose="05000000000000000000" pitchFamily="2" charset="2"/>
                  </a:rPr>
                  <a:t>, agglomerates can remobilize more easily</a:t>
                </a:r>
              </a:p>
              <a:p>
                <a:pPr marL="0" indent="0">
                  <a:buNone/>
                </a:pPr>
                <a:endParaRPr lang="sv-SE" sz="1900" dirty="0" smtClean="0">
                  <a:latin typeface="+mj-lt"/>
                </a:endParaRPr>
              </a:p>
              <a:p>
                <a:pPr marL="457200" lvl="1" indent="0">
                  <a:buNone/>
                </a:pPr>
                <a:endParaRPr lang="sv-SE" sz="1600" dirty="0"/>
              </a:p>
            </p:txBody>
          </p:sp>
        </mc:Choice>
        <mc:Fallback xmlns="">
          <p:sp>
            <p:nvSpPr>
              <p:cNvPr id="8" name="Content Placeholder 2"/>
              <p:cNvSpPr>
                <a:spLocks noGrp="1" noRot="1" noChangeAspect="1" noMove="1" noResize="1" noEditPoints="1" noAdjustHandles="1" noChangeArrowheads="1" noChangeShapeType="1" noTextEdit="1"/>
              </p:cNvSpPr>
              <p:nvPr>
                <p:ph idx="4294967295"/>
              </p:nvPr>
            </p:nvSpPr>
            <p:spPr>
              <a:xfrm>
                <a:off x="278399" y="921957"/>
                <a:ext cx="11751174" cy="5297473"/>
              </a:xfrm>
              <a:blipFill>
                <a:blip r:embed="rId2"/>
                <a:stretch>
                  <a:fillRect l="-415" r="-363"/>
                </a:stretch>
              </a:blipFill>
            </p:spPr>
            <p:txBody>
              <a:bodyPr/>
              <a:lstStyle/>
              <a:p>
                <a:r>
                  <a:rPr lang="sv-SE">
                    <a:noFill/>
                  </a:rPr>
                  <a:t> </a:t>
                </a:r>
              </a:p>
            </p:txBody>
          </p:sp>
        </mc:Fallback>
      </mc:AlternateContent>
    </p:spTree>
    <p:extLst>
      <p:ext uri="{BB962C8B-B14F-4D97-AF65-F5344CB8AC3E}">
        <p14:creationId xmlns:p14="http://schemas.microsoft.com/office/powerpoint/2010/main" val="2598187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7</a:t>
            </a:fld>
            <a:endParaRPr lang="sv-SE"/>
          </a:p>
        </p:txBody>
      </p:sp>
      <mc:AlternateContent xmlns:mc="http://schemas.openxmlformats.org/markup-compatibility/2006">
        <mc:Choice xmlns:a14="http://schemas.microsoft.com/office/drawing/2010/main" Requires="a14">
          <p:sp>
            <p:nvSpPr>
              <p:cNvPr id="5" name="Content Placeholder 2"/>
              <p:cNvSpPr txBox="1">
                <a:spLocks/>
              </p:cNvSpPr>
              <p:nvPr/>
            </p:nvSpPr>
            <p:spPr>
              <a:xfrm>
                <a:off x="0" y="739471"/>
                <a:ext cx="12192000" cy="2900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600" dirty="0" smtClean="0">
                    <a:sym typeface="Wingdings" panose="05000000000000000000" pitchFamily="2" charset="2"/>
                  </a:rPr>
                  <a:t>Contact mechanics models implicitly assume that </a:t>
                </a:r>
                <a:r>
                  <a:rPr lang="en-US" sz="1600" i="1" dirty="0">
                    <a:sym typeface="Wingdings" panose="05000000000000000000" pitchFamily="2" charset="2"/>
                  </a:rPr>
                  <a:t>extremely short range strong metallic forces </a:t>
                </a:r>
                <a:r>
                  <a:rPr lang="en-US" sz="1600" dirty="0" smtClean="0">
                    <a:sym typeface="Wingdings" panose="05000000000000000000" pitchFamily="2" charset="2"/>
                  </a:rPr>
                  <a:t>produce adhesion. JKR theory, DMT theory and generalizations (classical contact mechanics).</a:t>
                </a:r>
              </a:p>
              <a:p>
                <a:pPr>
                  <a:buFont typeface="Wingdings" panose="05000000000000000000" pitchFamily="2" charset="2"/>
                  <a:buChar char="Ø"/>
                </a:pPr>
                <a:endParaRPr lang="en-US" sz="800" dirty="0" smtClean="0">
                  <a:sym typeface="Wingdings" panose="05000000000000000000" pitchFamily="2" charset="2"/>
                </a:endParaRPr>
              </a:p>
              <a:p>
                <a:pPr>
                  <a:buFont typeface="Wingdings" panose="05000000000000000000" pitchFamily="2" charset="2"/>
                  <a:buChar char="Ø"/>
                </a:pPr>
                <a:r>
                  <a:rPr lang="en-US" sz="1600" dirty="0" smtClean="0">
                    <a:sym typeface="Wingdings" panose="05000000000000000000" pitchFamily="2" charset="2"/>
                  </a:rPr>
                  <a:t>Surface physics </a:t>
                </a:r>
                <a:r>
                  <a:rPr lang="en-US" sz="1600" dirty="0">
                    <a:sym typeface="Wingdings" panose="05000000000000000000" pitchFamily="2" charset="2"/>
                  </a:rPr>
                  <a:t>models explicitly assume that </a:t>
                </a:r>
                <a:r>
                  <a:rPr lang="en-US" sz="1600" i="1" dirty="0">
                    <a:sym typeface="Wingdings" panose="05000000000000000000" pitchFamily="2" charset="2"/>
                  </a:rPr>
                  <a:t>long range weak induced multipole interactions </a:t>
                </a:r>
                <a:r>
                  <a:rPr lang="en-US" sz="1600" dirty="0" smtClean="0">
                    <a:sym typeface="Wingdings" panose="05000000000000000000" pitchFamily="2" charset="2"/>
                  </a:rPr>
                  <a:t>produce </a:t>
                </a:r>
                <a:r>
                  <a:rPr lang="en-US" sz="1600" dirty="0">
                    <a:sym typeface="Wingdings" panose="05000000000000000000" pitchFamily="2" charset="2"/>
                  </a:rPr>
                  <a:t>adhesion</a:t>
                </a:r>
                <a:r>
                  <a:rPr lang="en-US" sz="1600" dirty="0" smtClean="0">
                    <a:sym typeface="Wingdings" panose="05000000000000000000" pitchFamily="2" charset="2"/>
                  </a:rPr>
                  <a:t>.</a:t>
                </a:r>
              </a:p>
              <a:p>
                <a:pPr marL="0" indent="0">
                  <a:buNone/>
                </a:pPr>
                <a:r>
                  <a:rPr lang="en-US" sz="1600" dirty="0" smtClean="0">
                    <a:sym typeface="Wingdings" panose="05000000000000000000" pitchFamily="2" charset="2"/>
                  </a:rPr>
                  <a:t>      </a:t>
                </a:r>
                <a:r>
                  <a:rPr lang="en-US" sz="1600" dirty="0" err="1" smtClean="0">
                    <a:sym typeface="Wingdings" panose="05000000000000000000" pitchFamily="2" charset="2"/>
                  </a:rPr>
                  <a:t>Lifshitz</a:t>
                </a:r>
                <a:r>
                  <a:rPr lang="en-US" sz="1600" dirty="0" smtClean="0">
                    <a:sym typeface="Wingdings" panose="05000000000000000000" pitchFamily="2" charset="2"/>
                  </a:rPr>
                  <a:t> theory of van der Waals forces (thermal quantum field theory).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1600" i="1">
                              <a:solidFill>
                                <a:srgbClr val="FF0000"/>
                              </a:solidFill>
                              <a:latin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𝐹</m:t>
                              </m:r>
                            </m:e>
                            <m:sub>
                              <m:r>
                                <m:rPr>
                                  <m:sty m:val="p"/>
                                </m:rPr>
                                <a:rPr lang="en-US" sz="1600">
                                  <a:solidFill>
                                    <a:srgbClr val="FF0000"/>
                                  </a:solidFill>
                                  <a:latin typeface="Cambria Math" panose="02040503050406030204" pitchFamily="18" charset="0"/>
                                </a:rPr>
                                <m:t>a</m:t>
                              </m:r>
                            </m:sub>
                          </m:sSub>
                        </m:e>
                      </m:d>
                      <m:r>
                        <a:rPr lang="en-US" sz="1600" i="1">
                          <a:solidFill>
                            <a:srgbClr val="FF0000"/>
                          </a:solidFill>
                          <a:latin typeface="Cambria Math" panose="02040503050406030204" pitchFamily="18" charset="0"/>
                        </a:rPr>
                        <m:t>=</m:t>
                      </m:r>
                      <m:d>
                        <m:dPr>
                          <m:begChr m:val="|"/>
                          <m:endChr m:val="|"/>
                          <m:ctrlPr>
                            <a:rPr lang="en-US" sz="1600" i="1">
                              <a:solidFill>
                                <a:srgbClr val="FF0000"/>
                              </a:solidFill>
                              <a:latin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𝐹</m:t>
                              </m:r>
                            </m:e>
                            <m:sub>
                              <m:r>
                                <m:rPr>
                                  <m:sty m:val="p"/>
                                </m:rPr>
                                <a:rPr lang="en-US" sz="1600" b="0" i="0" smtClean="0">
                                  <a:solidFill>
                                    <a:srgbClr val="FF0000"/>
                                  </a:solidFill>
                                  <a:latin typeface="Cambria Math" panose="02040503050406030204" pitchFamily="18" charset="0"/>
                                </a:rPr>
                                <m:t>vdW</m:t>
                              </m:r>
                            </m:sub>
                          </m:sSub>
                        </m:e>
                      </m:d>
                      <m:r>
                        <a:rPr lang="en-US" sz="1600" i="1">
                          <a:solidFill>
                            <a:srgbClr val="FF0000"/>
                          </a:solidFill>
                          <a:latin typeface="Cambria Math" panose="02040503050406030204" pitchFamily="18" charset="0"/>
                        </a:rPr>
                        <m:t>=</m:t>
                      </m:r>
                      <m:f>
                        <m:fPr>
                          <m:ctrlPr>
                            <a:rPr lang="en-US" sz="1600" b="0" i="1" smtClean="0">
                              <a:solidFill>
                                <a:srgbClr val="FF0000"/>
                              </a:solidFill>
                              <a:latin typeface="Cambria Math" panose="02040503050406030204" pitchFamily="18" charset="0"/>
                            </a:rPr>
                          </m:ctrlPr>
                        </m:fPr>
                        <m:num>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𝐴</m:t>
                              </m:r>
                            </m:e>
                            <m:sub>
                              <m:r>
                                <a:rPr lang="en-US" sz="1600" b="0" i="1" smtClean="0">
                                  <a:solidFill>
                                    <a:srgbClr val="FF0000"/>
                                  </a:solidFill>
                                  <a:latin typeface="Cambria Math" panose="02040503050406030204" pitchFamily="18" charset="0"/>
                                </a:rPr>
                                <m:t>𝐻</m:t>
                              </m:r>
                            </m:sub>
                          </m:sSub>
                        </m:num>
                        <m:den>
                          <m:r>
                            <a:rPr lang="en-US" sz="1600" b="0" i="1" smtClean="0">
                              <a:solidFill>
                                <a:srgbClr val="FF0000"/>
                              </a:solidFill>
                              <a:latin typeface="Cambria Math" panose="02040503050406030204" pitchFamily="18" charset="0"/>
                            </a:rPr>
                            <m:t>6</m:t>
                          </m:r>
                          <m:sSubSup>
                            <m:sSubSupPr>
                              <m:ctrlPr>
                                <a:rPr lang="en-US" sz="1600" b="0" i="1" smtClean="0">
                                  <a:solidFill>
                                    <a:srgbClr val="FF0000"/>
                                  </a:solidFill>
                                  <a:latin typeface="Cambria Math" panose="02040503050406030204" pitchFamily="18" charset="0"/>
                                </a:rPr>
                              </m:ctrlPr>
                            </m:sSubSupPr>
                            <m:e>
                              <m:r>
                                <a:rPr lang="en-US" sz="1600" b="0" i="1" smtClean="0">
                                  <a:solidFill>
                                    <a:srgbClr val="FF0000"/>
                                  </a:solidFill>
                                  <a:latin typeface="Cambria Math" panose="02040503050406030204" pitchFamily="18" charset="0"/>
                                </a:rPr>
                                <m:t>𝑧</m:t>
                              </m:r>
                            </m:e>
                            <m:sub>
                              <m:r>
                                <a:rPr lang="en-US" sz="1600" b="0" i="1" smtClean="0">
                                  <a:solidFill>
                                    <a:srgbClr val="FF0000"/>
                                  </a:solidFill>
                                  <a:latin typeface="Cambria Math" panose="02040503050406030204" pitchFamily="18" charset="0"/>
                                </a:rPr>
                                <m:t>0</m:t>
                              </m:r>
                            </m:sub>
                            <m:sup>
                              <m:r>
                                <a:rPr lang="en-US" sz="1600" b="0" i="1" smtClean="0">
                                  <a:solidFill>
                                    <a:srgbClr val="FF0000"/>
                                  </a:solidFill>
                                  <a:latin typeface="Cambria Math" panose="02040503050406030204" pitchFamily="18" charset="0"/>
                                </a:rPr>
                                <m:t>2</m:t>
                              </m:r>
                            </m:sup>
                          </m:sSubSup>
                        </m:den>
                      </m:f>
                      <m:sSub>
                        <m:sSubPr>
                          <m:ctrlPr>
                            <a:rPr lang="sv-SE" sz="1600" i="1">
                              <a:solidFill>
                                <a:srgbClr val="FF0000"/>
                              </a:solidFill>
                              <a:latin typeface="Cambria Math" panose="02040503050406030204" pitchFamily="18" charset="0"/>
                            </a:rPr>
                          </m:ctrlPr>
                        </m:sSubPr>
                        <m:e>
                          <m:r>
                            <a:rPr lang="sv-SE" sz="1600" i="1">
                              <a:solidFill>
                                <a:srgbClr val="FF0000"/>
                              </a:solidFill>
                              <a:latin typeface="Cambria Math" panose="02040503050406030204" pitchFamily="18" charset="0"/>
                            </a:rPr>
                            <m:t>𝑅</m:t>
                          </m:r>
                        </m:e>
                        <m:sub>
                          <m:r>
                            <m:rPr>
                              <m:sty m:val="p"/>
                            </m:rPr>
                            <a:rPr lang="sv-SE" sz="1600">
                              <a:solidFill>
                                <a:srgbClr val="FF0000"/>
                              </a:solidFill>
                              <a:latin typeface="Cambria Math" panose="02040503050406030204" pitchFamily="18" charset="0"/>
                            </a:rPr>
                            <m:t>d</m:t>
                          </m:r>
                        </m:sub>
                      </m:sSub>
                    </m:oMath>
                  </m:oMathPara>
                </a14:m>
                <a:endParaRPr lang="en-US" sz="1600" dirty="0" smtClean="0">
                  <a:sym typeface="Wingdings" panose="05000000000000000000" pitchFamily="2" charset="2"/>
                </a:endParaRPr>
              </a:p>
              <a:p>
                <a:pPr marL="0" indent="0">
                  <a:buNone/>
                </a:pPr>
                <a:r>
                  <a:rPr lang="en-US" sz="1600" dirty="0" smtClean="0">
                    <a:sym typeface="Wingdings" panose="05000000000000000000" pitchFamily="2" charset="2"/>
                  </a:rPr>
                  <a:t>      with </a:t>
                </a:r>
                <a14:m>
                  <m:oMath xmlns:m="http://schemas.openxmlformats.org/officeDocument/2006/math">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𝐴</m:t>
                        </m:r>
                      </m:e>
                      <m:sub>
                        <m:r>
                          <a:rPr lang="en-US" sz="1600" i="1">
                            <a:solidFill>
                              <a:srgbClr val="FF0000"/>
                            </a:solidFill>
                            <a:latin typeface="Cambria Math" panose="02040503050406030204" pitchFamily="18" charset="0"/>
                          </a:rPr>
                          <m:t>𝐻</m:t>
                        </m:r>
                      </m:sub>
                    </m:sSub>
                  </m:oMath>
                </a14:m>
                <a:r>
                  <a:rPr lang="en-US" sz="1600" dirty="0" smtClean="0">
                    <a:sym typeface="Wingdings" panose="05000000000000000000" pitchFamily="2" charset="2"/>
                  </a:rPr>
                  <a:t> the non-retarded </a:t>
                </a:r>
                <a:r>
                  <a:rPr lang="en-US" sz="1600" dirty="0" err="1" smtClean="0">
                    <a:sym typeface="Wingdings" panose="05000000000000000000" pitchFamily="2" charset="2"/>
                  </a:rPr>
                  <a:t>Hamaker</a:t>
                </a:r>
                <a:r>
                  <a:rPr lang="en-US" sz="1600" dirty="0" smtClean="0">
                    <a:sym typeface="Wingdings" panose="05000000000000000000" pitchFamily="2" charset="2"/>
                  </a:rPr>
                  <a:t> constant and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𝑧</m:t>
                        </m:r>
                      </m:e>
                      <m:sub>
                        <m:r>
                          <a:rPr lang="en-US" sz="1600" b="0" i="1" smtClean="0">
                            <a:latin typeface="Cambria Math" panose="02040503050406030204" pitchFamily="18" charset="0"/>
                            <a:sym typeface="Wingdings" panose="05000000000000000000" pitchFamily="2" charset="2"/>
                          </a:rPr>
                          <m:t>0</m:t>
                        </m:r>
                      </m:sub>
                    </m:sSub>
                    <m:r>
                      <a:rPr lang="en-US" sz="1600" b="0" i="1" smtClean="0">
                        <a:latin typeface="Cambria Math" panose="02040503050406030204" pitchFamily="18" charset="0"/>
                        <a:sym typeface="Wingdings" panose="05000000000000000000" pitchFamily="2" charset="2"/>
                      </a:rPr>
                      <m:t>≃0.4</m:t>
                    </m:r>
                    <m:r>
                      <m:rPr>
                        <m:sty m:val="p"/>
                      </m:rPr>
                      <a:rPr lang="en-US" sz="1600" b="0" i="0" smtClean="0">
                        <a:latin typeface="Cambria Math" panose="02040503050406030204" pitchFamily="18" charset="0"/>
                        <a:sym typeface="Wingdings" panose="05000000000000000000" pitchFamily="2" charset="2"/>
                      </a:rPr>
                      <m:t>nm</m:t>
                    </m:r>
                  </m:oMath>
                </a14:m>
                <a:r>
                  <a:rPr lang="en-US" sz="1600" dirty="0" smtClean="0">
                    <a:sym typeface="Wingdings" panose="05000000000000000000" pitchFamily="2" charset="2"/>
                  </a:rPr>
                  <a:t> of the order of the lattice parameter.</a:t>
                </a:r>
                <a:endParaRPr lang="en-US" sz="1600" dirty="0">
                  <a:sym typeface="Wingdings" panose="05000000000000000000" pitchFamily="2" charset="2"/>
                </a:endParaRPr>
              </a:p>
              <a:p>
                <a:pPr marL="0" indent="0">
                  <a:buNone/>
                </a:pPr>
                <a:endParaRPr lang="sv-SE" sz="800" dirty="0">
                  <a:sym typeface="Wingdings" panose="05000000000000000000" pitchFamily="2" charset="2"/>
                </a:endParaRPr>
              </a:p>
              <a:p>
                <a:pPr>
                  <a:buFont typeface="Wingdings" panose="05000000000000000000" pitchFamily="2" charset="2"/>
                  <a:buChar char="Ø"/>
                </a:pPr>
                <a:r>
                  <a:rPr lang="en-US" sz="1600" dirty="0" err="1">
                    <a:sym typeface="Wingdings" panose="05000000000000000000" pitchFamily="2" charset="2"/>
                  </a:rPr>
                  <a:t>Hamaker</a:t>
                </a:r>
                <a:r>
                  <a:rPr lang="en-US" sz="1600" dirty="0">
                    <a:sym typeface="Wingdings" panose="05000000000000000000" pitchFamily="2" charset="2"/>
                  </a:rPr>
                  <a:t> </a:t>
                </a:r>
                <a:r>
                  <a:rPr lang="en-US" sz="1600" dirty="0" smtClean="0">
                    <a:sym typeface="Wingdings" panose="05000000000000000000" pitchFamily="2" charset="2"/>
                  </a:rPr>
                  <a:t>constant can be calculated </a:t>
                </a:r>
                <a:r>
                  <a:rPr lang="en-US" sz="1600" dirty="0"/>
                  <a:t>provided that the optical permittivity of a given material is available at an extended frequency range </a:t>
                </a:r>
                <a:r>
                  <a:rPr lang="en-US" sz="1600" dirty="0" smtClean="0">
                    <a:sym typeface="Wingdings" panose="05000000000000000000" pitchFamily="2" charset="2"/>
                  </a:rPr>
                  <a:t> </a:t>
                </a:r>
                <a:endParaRPr lang="sv-SE" sz="1600" dirty="0" smtClean="0">
                  <a:sym typeface="Wingdings" panose="05000000000000000000" pitchFamily="2" charset="2"/>
                </a:endParaRPr>
              </a:p>
            </p:txBody>
          </p:sp>
        </mc:Choice>
        <mc:Fallback>
          <p:sp>
            <p:nvSpPr>
              <p:cNvPr id="5" name="Content Placeholder 2"/>
              <p:cNvSpPr txBox="1">
                <a:spLocks noRot="1" noChangeAspect="1" noMove="1" noResize="1" noEditPoints="1" noAdjustHandles="1" noChangeArrowheads="1" noChangeShapeType="1" noTextEdit="1"/>
              </p:cNvSpPr>
              <p:nvPr/>
            </p:nvSpPr>
            <p:spPr>
              <a:xfrm>
                <a:off x="0" y="739471"/>
                <a:ext cx="12192000" cy="2900201"/>
              </a:xfrm>
              <a:prstGeom prst="rect">
                <a:avLst/>
              </a:prstGeom>
              <a:blipFill>
                <a:blip r:embed="rId2"/>
                <a:stretch>
                  <a:fillRect l="-200" t="-630" r="-650"/>
                </a:stretch>
              </a:blipFill>
            </p:spPr>
            <p:txBody>
              <a:bodyPr/>
              <a:lstStyle/>
              <a:p>
                <a:r>
                  <a:rPr lang="sv-SE">
                    <a:noFill/>
                  </a:rPr>
                  <a:t> </a:t>
                </a:r>
              </a:p>
            </p:txBody>
          </p:sp>
        </mc:Fallback>
      </mc:AlternateContent>
      <p:sp>
        <p:nvSpPr>
          <p:cNvPr id="6" name="Title 2"/>
          <p:cNvSpPr txBox="1">
            <a:spLocks/>
          </p:cNvSpPr>
          <p:nvPr/>
        </p:nvSpPr>
        <p:spPr>
          <a:xfrm>
            <a:off x="210617" y="227393"/>
            <a:ext cx="12094935" cy="358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002060"/>
                </a:solidFill>
              </a:rPr>
              <a:t>Adhesion: surface physics picture</a:t>
            </a:r>
            <a:endParaRPr lang="sv-SE" sz="3200" dirty="0">
              <a:solidFill>
                <a:srgbClr val="002060"/>
              </a:solidFill>
            </a:endParaRPr>
          </a:p>
        </p:txBody>
      </p:sp>
      <p:sp>
        <p:nvSpPr>
          <p:cNvPr id="3" name="Rectangle 2"/>
          <p:cNvSpPr/>
          <p:nvPr/>
        </p:nvSpPr>
        <p:spPr>
          <a:xfrm>
            <a:off x="-61582" y="5036859"/>
            <a:ext cx="6096000" cy="1077218"/>
          </a:xfrm>
          <a:prstGeom prst="rect">
            <a:avLst/>
          </a:prstGeom>
        </p:spPr>
        <p:txBody>
          <a:bodyPr>
            <a:spAutoFit/>
          </a:bodyPr>
          <a:lstStyle/>
          <a:p>
            <a:pPr marL="342900" lvl="1" indent="0">
              <a:buNone/>
            </a:pPr>
            <a:r>
              <a:rPr lang="en-US" sz="1600" dirty="0">
                <a:latin typeface="Arial" panose="020B0604020202020204" pitchFamily="34" charset="0"/>
                <a:cs typeface="Arial" panose="020B0604020202020204" pitchFamily="34" charset="0"/>
              </a:rPr>
              <a:t>non-retarded calculations </a:t>
            </a:r>
            <a:r>
              <a:rPr lang="en-US" sz="1600" dirty="0">
                <a:solidFill>
                  <a:srgbClr val="0000FF"/>
                </a:solidFill>
                <a:latin typeface="Arial" panose="020B0604020202020204" pitchFamily="34" charset="0"/>
                <a:cs typeface="Arial" panose="020B0604020202020204" pitchFamily="34" charset="0"/>
              </a:rPr>
              <a:t>[P. Tolias, </a:t>
            </a:r>
            <a:r>
              <a:rPr lang="en-US" sz="1600" u="sng" dirty="0" err="1" smtClean="0">
                <a:solidFill>
                  <a:srgbClr val="0000FF"/>
                </a:solidFill>
                <a:latin typeface="Arial" panose="020B0604020202020204" pitchFamily="34" charset="0"/>
                <a:cs typeface="Arial" panose="020B0604020202020204" pitchFamily="34" charset="0"/>
              </a:rPr>
              <a:t>Fus</a:t>
            </a:r>
            <a:r>
              <a:rPr lang="en-US" sz="1600" u="sng" dirty="0" smtClean="0">
                <a:solidFill>
                  <a:srgbClr val="0000FF"/>
                </a:solidFill>
                <a:latin typeface="Arial" panose="020B0604020202020204" pitchFamily="34" charset="0"/>
                <a:cs typeface="Arial" panose="020B0604020202020204" pitchFamily="34" charset="0"/>
              </a:rPr>
              <a:t>. Eng. Des. </a:t>
            </a:r>
            <a:r>
              <a:rPr lang="en-US" sz="1600" b="1" dirty="0" smtClean="0">
                <a:solidFill>
                  <a:srgbClr val="0000FF"/>
                </a:solidFill>
                <a:latin typeface="Arial" panose="020B0604020202020204" pitchFamily="34" charset="0"/>
                <a:cs typeface="Arial" panose="020B0604020202020204" pitchFamily="34" charset="0"/>
              </a:rPr>
              <a:t>133</a:t>
            </a:r>
            <a:r>
              <a:rPr lang="en-US" sz="1600" dirty="0" smtClean="0">
                <a:solidFill>
                  <a:srgbClr val="0000FF"/>
                </a:solidFill>
                <a:latin typeface="Arial" panose="020B0604020202020204" pitchFamily="34" charset="0"/>
                <a:cs typeface="Arial" panose="020B0604020202020204" pitchFamily="34" charset="0"/>
              </a:rPr>
              <a:t>, 110 (2018); P. Tolias, </a:t>
            </a:r>
            <a:r>
              <a:rPr lang="en-US" sz="1600" u="sng" dirty="0" smtClean="0">
                <a:solidFill>
                  <a:srgbClr val="0000FF"/>
                </a:solidFill>
                <a:latin typeface="Arial" panose="020B0604020202020204" pitchFamily="34" charset="0"/>
                <a:cs typeface="Arial" panose="020B0604020202020204" pitchFamily="34" charset="0"/>
              </a:rPr>
              <a:t>Surf</a:t>
            </a:r>
            <a:r>
              <a:rPr lang="en-US" sz="1600" u="sng" dirty="0">
                <a:solidFill>
                  <a:srgbClr val="0000FF"/>
                </a:solidFill>
                <a:latin typeface="Arial" panose="020B0604020202020204" pitchFamily="34" charset="0"/>
                <a:cs typeface="Arial" panose="020B0604020202020204" pitchFamily="34" charset="0"/>
              </a:rPr>
              <a:t>. Sci</a:t>
            </a:r>
            <a:r>
              <a:rPr lang="en-US" sz="1600" dirty="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700</a:t>
            </a:r>
            <a:r>
              <a:rPr lang="en-US" sz="1600" dirty="0">
                <a:solidFill>
                  <a:srgbClr val="0000FF"/>
                </a:solidFill>
                <a:latin typeface="Arial" panose="020B0604020202020204" pitchFamily="34" charset="0"/>
                <a:cs typeface="Arial" panose="020B0604020202020204" pitchFamily="34" charset="0"/>
              </a:rPr>
              <a:t>, 121652 (2020)]</a:t>
            </a:r>
            <a:r>
              <a:rPr lang="en-US" sz="1600" dirty="0">
                <a:latin typeface="Arial" panose="020B0604020202020204" pitchFamily="34" charset="0"/>
                <a:cs typeface="Arial" panose="020B0604020202020204" pitchFamily="34" charset="0"/>
              </a:rPr>
              <a:t> and even </a:t>
            </a:r>
            <a:r>
              <a:rPr lang="en-US" sz="1600" dirty="0" smtClean="0">
                <a:latin typeface="Arial" panose="020B0604020202020204" pitchFamily="34" charset="0"/>
                <a:cs typeface="Arial" panose="020B0604020202020204" pitchFamily="34" charset="0"/>
              </a:rPr>
              <a:t>fully relativistic retarded </a:t>
            </a:r>
            <a:r>
              <a:rPr lang="en-US" sz="1600" dirty="0">
                <a:latin typeface="Arial" panose="020B0604020202020204" pitchFamily="34" charset="0"/>
                <a:cs typeface="Arial" panose="020B0604020202020204" pitchFamily="34" charset="0"/>
              </a:rPr>
              <a:t>calculations possible </a:t>
            </a:r>
            <a:r>
              <a:rPr lang="en-US" sz="1600" dirty="0">
                <a:solidFill>
                  <a:srgbClr val="0000FF"/>
                </a:solidFill>
                <a:latin typeface="Arial" panose="020B0604020202020204" pitchFamily="34" charset="0"/>
                <a:cs typeface="Arial" panose="020B0604020202020204" pitchFamily="34" charset="0"/>
              </a:rPr>
              <a:t>[P. Tolias, </a:t>
            </a:r>
            <a:r>
              <a:rPr lang="en-US" sz="1600" u="sng" dirty="0">
                <a:solidFill>
                  <a:srgbClr val="0000FF"/>
                </a:solidFill>
                <a:latin typeface="Arial" panose="020B0604020202020204" pitchFamily="34" charset="0"/>
                <a:cs typeface="Arial" panose="020B0604020202020204" pitchFamily="34" charset="0"/>
              </a:rPr>
              <a:t>Surf. Sci</a:t>
            </a:r>
            <a:r>
              <a:rPr lang="en-US" sz="1600" dirty="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723</a:t>
            </a:r>
            <a:r>
              <a:rPr lang="en-US" sz="1600" dirty="0">
                <a:solidFill>
                  <a:srgbClr val="0000FF"/>
                </a:solidFill>
                <a:latin typeface="Arial" panose="020B0604020202020204" pitchFamily="34" charset="0"/>
                <a:cs typeface="Arial" panose="020B0604020202020204" pitchFamily="34" charset="0"/>
              </a:rPr>
              <a:t>, 122123 (2022)]</a:t>
            </a:r>
            <a:r>
              <a:rPr lang="en-US" sz="1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Rectangle 8"/>
              <p:cNvSpPr/>
              <p:nvPr/>
            </p:nvSpPr>
            <p:spPr>
              <a:xfrm>
                <a:off x="-77696" y="3533999"/>
                <a:ext cx="6090024" cy="14499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1954A6"/>
                              </a:solidFill>
                              <a:latin typeface="Cambria Math" panose="02040503050406030204" pitchFamily="18" charset="0"/>
                            </a:rPr>
                          </m:ctrlPr>
                        </m:sSubPr>
                        <m:e>
                          <m:r>
                            <a:rPr lang="en-US" b="0" i="1" smtClean="0">
                              <a:solidFill>
                                <a:srgbClr val="1954A6"/>
                              </a:solidFill>
                              <a:latin typeface="Cambria Math" panose="02040503050406030204" pitchFamily="18" charset="0"/>
                            </a:rPr>
                            <m:t>𝐴</m:t>
                          </m:r>
                        </m:e>
                        <m:sub>
                          <m:r>
                            <a:rPr lang="en-US" b="0" i="1" smtClean="0">
                              <a:solidFill>
                                <a:srgbClr val="1954A6"/>
                              </a:solidFill>
                              <a:latin typeface="Cambria Math" panose="02040503050406030204" pitchFamily="18" charset="0"/>
                            </a:rPr>
                            <m:t>𝐻</m:t>
                          </m:r>
                        </m:sub>
                      </m:sSub>
                      <m:r>
                        <a:rPr lang="en-US" b="0" i="1" smtClean="0">
                          <a:solidFill>
                            <a:srgbClr val="1954A6"/>
                          </a:solidFill>
                          <a:latin typeface="Cambria Math" panose="02040503050406030204" pitchFamily="18" charset="0"/>
                        </a:rPr>
                        <m:t>=</m:t>
                      </m:r>
                      <m:r>
                        <a:rPr lang="en-US" i="1">
                          <a:solidFill>
                            <a:srgbClr val="1954A6"/>
                          </a:solidFill>
                          <a:latin typeface="Cambria Math" panose="02040503050406030204" pitchFamily="18" charset="0"/>
                        </a:rPr>
                        <m:t>−</m:t>
                      </m:r>
                      <m:f>
                        <m:fPr>
                          <m:ctrlPr>
                            <a:rPr lang="en-US" i="1">
                              <a:solidFill>
                                <a:srgbClr val="1954A6"/>
                              </a:solidFill>
                              <a:latin typeface="Cambria Math" panose="02040503050406030204" pitchFamily="18" charset="0"/>
                            </a:rPr>
                          </m:ctrlPr>
                        </m:fPr>
                        <m:num>
                          <m:r>
                            <a:rPr lang="en-US" i="1">
                              <a:solidFill>
                                <a:srgbClr val="1954A6"/>
                              </a:solidFill>
                              <a:latin typeface="Cambria Math" panose="02040503050406030204" pitchFamily="18" charset="0"/>
                            </a:rPr>
                            <m:t>3</m:t>
                          </m:r>
                        </m:num>
                        <m:den>
                          <m:r>
                            <a:rPr lang="en-US" i="1">
                              <a:solidFill>
                                <a:srgbClr val="1954A6"/>
                              </a:solidFill>
                              <a:latin typeface="Cambria Math" panose="02040503050406030204" pitchFamily="18" charset="0"/>
                            </a:rPr>
                            <m:t>2</m:t>
                          </m:r>
                        </m:den>
                      </m:f>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𝑘</m:t>
                          </m:r>
                        </m:e>
                        <m:sub>
                          <m:r>
                            <m:rPr>
                              <m:sty m:val="p"/>
                            </m:rPr>
                            <a:rPr lang="en-US">
                              <a:solidFill>
                                <a:srgbClr val="1954A6"/>
                              </a:solidFill>
                              <a:latin typeface="Cambria Math" panose="02040503050406030204" pitchFamily="18" charset="0"/>
                            </a:rPr>
                            <m:t>b</m:t>
                          </m:r>
                        </m:sub>
                      </m:sSub>
                      <m:r>
                        <a:rPr lang="en-US" i="1">
                          <a:solidFill>
                            <a:srgbClr val="1954A6"/>
                          </a:solidFill>
                          <a:latin typeface="Cambria Math" panose="02040503050406030204" pitchFamily="18" charset="0"/>
                        </a:rPr>
                        <m:t>𝑇</m:t>
                      </m:r>
                      <m:nary>
                        <m:naryPr>
                          <m:chr m:val="∑"/>
                          <m:ctrlPr>
                            <a:rPr lang="en-US" i="1">
                              <a:solidFill>
                                <a:srgbClr val="1954A6"/>
                              </a:solidFill>
                              <a:latin typeface="Cambria Math" panose="02040503050406030204" pitchFamily="18" charset="0"/>
                            </a:rPr>
                          </m:ctrlPr>
                        </m:naryPr>
                        <m:sub>
                          <m:r>
                            <m:rPr>
                              <m:brk m:alnAt="23"/>
                            </m:rPr>
                            <a:rPr lang="en-US" i="1">
                              <a:solidFill>
                                <a:srgbClr val="1954A6"/>
                              </a:solidFill>
                              <a:latin typeface="Cambria Math" panose="02040503050406030204" pitchFamily="18" charset="0"/>
                            </a:rPr>
                            <m:t>𝑛</m:t>
                          </m:r>
                          <m:r>
                            <a:rPr lang="en-US" i="1">
                              <a:solidFill>
                                <a:srgbClr val="1954A6"/>
                              </a:solidFill>
                              <a:latin typeface="Cambria Math" panose="02040503050406030204" pitchFamily="18" charset="0"/>
                            </a:rPr>
                            <m:t>=0</m:t>
                          </m:r>
                        </m:sub>
                        <m:sup>
                          <m:r>
                            <a:rPr lang="en-US" i="1">
                              <a:solidFill>
                                <a:srgbClr val="1954A6"/>
                              </a:solidFill>
                              <a:latin typeface="Cambria Math" panose="02040503050406030204" pitchFamily="18" charset="0"/>
                            </a:rPr>
                            <m:t>∞</m:t>
                          </m:r>
                        </m:sup>
                        <m:e>
                          <m:nary>
                            <m:naryPr>
                              <m:ctrlPr>
                                <a:rPr lang="en-US" i="1">
                                  <a:solidFill>
                                    <a:srgbClr val="1954A6"/>
                                  </a:solidFill>
                                  <a:latin typeface="Cambria Math" panose="02040503050406030204" pitchFamily="18" charset="0"/>
                                </a:rPr>
                              </m:ctrlPr>
                            </m:naryPr>
                            <m:sub>
                              <m:r>
                                <a:rPr lang="en-US" i="1">
                                  <a:solidFill>
                                    <a:srgbClr val="1954A6"/>
                                  </a:solidFill>
                                  <a:latin typeface="Cambria Math" panose="02040503050406030204" pitchFamily="18" charset="0"/>
                                </a:rPr>
                                <m:t>0</m:t>
                              </m:r>
                            </m:sub>
                            <m:sup>
                              <m:r>
                                <a:rPr lang="en-US" i="1">
                                  <a:solidFill>
                                    <a:srgbClr val="1954A6"/>
                                  </a:solidFill>
                                  <a:latin typeface="Cambria Math" panose="02040503050406030204" pitchFamily="18" charset="0"/>
                                </a:rPr>
                                <m:t>∞</m:t>
                              </m:r>
                            </m:sup>
                            <m:e>
                              <m:r>
                                <a:rPr lang="en-US" i="1">
                                  <a:solidFill>
                                    <a:srgbClr val="1954A6"/>
                                  </a:solidFill>
                                  <a:latin typeface="Cambria Math" panose="02040503050406030204" pitchFamily="18" charset="0"/>
                                </a:rPr>
                                <m:t>𝑥</m:t>
                              </m:r>
                              <m:r>
                                <m:rPr>
                                  <m:sty m:val="p"/>
                                </m:rPr>
                                <a:rPr lang="en-US">
                                  <a:solidFill>
                                    <a:srgbClr val="1954A6"/>
                                  </a:solidFill>
                                  <a:latin typeface="Cambria Math" panose="02040503050406030204" pitchFamily="18" charset="0"/>
                                </a:rPr>
                                <m:t>ln</m:t>
                              </m:r>
                              <m:d>
                                <m:dPr>
                                  <m:begChr m:val="{"/>
                                  <m:endChr m:val="}"/>
                                  <m:ctrlPr>
                                    <a:rPr lang="en-US" i="1">
                                      <a:solidFill>
                                        <a:srgbClr val="1954A6"/>
                                      </a:solidFill>
                                      <a:latin typeface="Cambria Math" panose="02040503050406030204" pitchFamily="18" charset="0"/>
                                    </a:rPr>
                                  </m:ctrlPr>
                                </m:dPr>
                                <m:e>
                                  <m:r>
                                    <a:rPr lang="en-US" i="1">
                                      <a:solidFill>
                                        <a:srgbClr val="1954A6"/>
                                      </a:solidFill>
                                      <a:latin typeface="Cambria Math" panose="02040503050406030204" pitchFamily="18" charset="0"/>
                                    </a:rPr>
                                    <m:t>1−</m:t>
                                  </m:r>
                                  <m:sSup>
                                    <m:sSupPr>
                                      <m:ctrlPr>
                                        <a:rPr lang="en-US" b="0" i="1" smtClean="0">
                                          <a:solidFill>
                                            <a:srgbClr val="1954A6"/>
                                          </a:solidFill>
                                          <a:latin typeface="Cambria Math" panose="02040503050406030204" pitchFamily="18" charset="0"/>
                                        </a:rPr>
                                      </m:ctrlPr>
                                    </m:sSupPr>
                                    <m:e>
                                      <m:d>
                                        <m:dPr>
                                          <m:begChr m:val="["/>
                                          <m:endChr m:val="]"/>
                                          <m:ctrlPr>
                                            <a:rPr lang="en-US" i="1">
                                              <a:solidFill>
                                                <a:srgbClr val="1954A6"/>
                                              </a:solidFill>
                                              <a:latin typeface="Cambria Math" panose="02040503050406030204" pitchFamily="18" charset="0"/>
                                            </a:rPr>
                                          </m:ctrlPr>
                                        </m:dPr>
                                        <m:e>
                                          <m:f>
                                            <m:fPr>
                                              <m:ctrlPr>
                                                <a:rPr lang="en-US" i="1">
                                                  <a:solidFill>
                                                    <a:srgbClr val="1954A6"/>
                                                  </a:solidFill>
                                                  <a:latin typeface="Cambria Math" panose="02040503050406030204" pitchFamily="18" charset="0"/>
                                                </a:rPr>
                                              </m:ctrlPr>
                                            </m:fPr>
                                            <m:num>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𝜖</m:t>
                                                  </m:r>
                                                </m:e>
                                                <m:sub>
                                                  <m:r>
                                                    <a:rPr lang="en-US" i="1">
                                                      <a:solidFill>
                                                        <a:srgbClr val="1954A6"/>
                                                      </a:solidFill>
                                                      <a:latin typeface="Cambria Math" panose="02040503050406030204" pitchFamily="18" charset="0"/>
                                                    </a:rPr>
                                                    <m:t>1</m:t>
                                                  </m:r>
                                                </m:sub>
                                              </m:sSub>
                                              <m:d>
                                                <m:dPr>
                                                  <m:ctrlPr>
                                                    <a:rPr lang="en-US" i="1">
                                                      <a:solidFill>
                                                        <a:srgbClr val="1954A6"/>
                                                      </a:solidFill>
                                                      <a:latin typeface="Cambria Math" panose="02040503050406030204" pitchFamily="18" charset="0"/>
                                                    </a:rPr>
                                                  </m:ctrlPr>
                                                </m:dPr>
                                                <m:e>
                                                  <m:r>
                                                    <a:rPr lang="en-US" i="1">
                                                      <a:solidFill>
                                                        <a:srgbClr val="1954A6"/>
                                                      </a:solidFill>
                                                      <a:latin typeface="Cambria Math" panose="02040503050406030204" pitchFamily="18" charset="0"/>
                                                    </a:rPr>
                                                    <m:t>𝚤</m:t>
                                                  </m:r>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𝜉</m:t>
                                                      </m:r>
                                                    </m:e>
                                                    <m:sub>
                                                      <m:r>
                                                        <a:rPr lang="en-US" i="1">
                                                          <a:solidFill>
                                                            <a:srgbClr val="1954A6"/>
                                                          </a:solidFill>
                                                          <a:latin typeface="Cambria Math" panose="02040503050406030204" pitchFamily="18" charset="0"/>
                                                        </a:rPr>
                                                        <m:t>𝑛</m:t>
                                                      </m:r>
                                                    </m:sub>
                                                  </m:sSub>
                                                </m:e>
                                              </m:d>
                                              <m:r>
                                                <a:rPr lang="en-US" i="1">
                                                  <a:solidFill>
                                                    <a:srgbClr val="1954A6"/>
                                                  </a:solidFill>
                                                  <a:latin typeface="Cambria Math" panose="02040503050406030204" pitchFamily="18" charset="0"/>
                                                </a:rPr>
                                                <m:t>−</m:t>
                                              </m:r>
                                              <m:r>
                                                <a:rPr lang="en-US" b="0" i="1" smtClean="0">
                                                  <a:solidFill>
                                                    <a:srgbClr val="1954A6"/>
                                                  </a:solidFill>
                                                  <a:latin typeface="Cambria Math" panose="02040503050406030204" pitchFamily="18" charset="0"/>
                                                </a:rPr>
                                                <m:t>1</m:t>
                                              </m:r>
                                            </m:num>
                                            <m:den>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𝜖</m:t>
                                                  </m:r>
                                                </m:e>
                                                <m:sub>
                                                  <m:r>
                                                    <a:rPr lang="en-US" i="1">
                                                      <a:solidFill>
                                                        <a:srgbClr val="1954A6"/>
                                                      </a:solidFill>
                                                      <a:latin typeface="Cambria Math" panose="02040503050406030204" pitchFamily="18" charset="0"/>
                                                    </a:rPr>
                                                    <m:t>1</m:t>
                                                  </m:r>
                                                </m:sub>
                                              </m:sSub>
                                              <m:d>
                                                <m:dPr>
                                                  <m:ctrlPr>
                                                    <a:rPr lang="en-US" i="1">
                                                      <a:solidFill>
                                                        <a:srgbClr val="1954A6"/>
                                                      </a:solidFill>
                                                      <a:latin typeface="Cambria Math" panose="02040503050406030204" pitchFamily="18" charset="0"/>
                                                    </a:rPr>
                                                  </m:ctrlPr>
                                                </m:dPr>
                                                <m:e>
                                                  <m:r>
                                                    <a:rPr lang="en-US" i="1">
                                                      <a:solidFill>
                                                        <a:srgbClr val="1954A6"/>
                                                      </a:solidFill>
                                                      <a:latin typeface="Cambria Math" panose="02040503050406030204" pitchFamily="18" charset="0"/>
                                                    </a:rPr>
                                                    <m:t>𝚤</m:t>
                                                  </m:r>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𝜉</m:t>
                                                      </m:r>
                                                    </m:e>
                                                    <m:sub>
                                                      <m:r>
                                                        <a:rPr lang="en-US" i="1">
                                                          <a:solidFill>
                                                            <a:srgbClr val="1954A6"/>
                                                          </a:solidFill>
                                                          <a:latin typeface="Cambria Math" panose="02040503050406030204" pitchFamily="18" charset="0"/>
                                                        </a:rPr>
                                                        <m:t>𝑛</m:t>
                                                      </m:r>
                                                    </m:sub>
                                                  </m:sSub>
                                                </m:e>
                                              </m:d>
                                              <m:r>
                                                <a:rPr lang="en-US" i="1">
                                                  <a:solidFill>
                                                    <a:srgbClr val="1954A6"/>
                                                  </a:solidFill>
                                                  <a:latin typeface="Cambria Math" panose="02040503050406030204" pitchFamily="18" charset="0"/>
                                                </a:rPr>
                                                <m:t>+</m:t>
                                              </m:r>
                                              <m:r>
                                                <a:rPr lang="en-US" b="0" i="1" smtClean="0">
                                                  <a:solidFill>
                                                    <a:srgbClr val="1954A6"/>
                                                  </a:solidFill>
                                                  <a:latin typeface="Cambria Math" panose="02040503050406030204" pitchFamily="18" charset="0"/>
                                                </a:rPr>
                                                <m:t>1</m:t>
                                              </m:r>
                                            </m:den>
                                          </m:f>
                                        </m:e>
                                      </m:d>
                                    </m:e>
                                    <m:sup>
                                      <m:r>
                                        <a:rPr lang="en-US" b="0" i="1" smtClean="0">
                                          <a:solidFill>
                                            <a:srgbClr val="1954A6"/>
                                          </a:solidFill>
                                          <a:latin typeface="Cambria Math" panose="02040503050406030204" pitchFamily="18" charset="0"/>
                                        </a:rPr>
                                        <m:t>2</m:t>
                                      </m:r>
                                    </m:sup>
                                  </m:sSup>
                                  <m:sSup>
                                    <m:sSupPr>
                                      <m:ctrlPr>
                                        <a:rPr lang="en-US" i="1">
                                          <a:solidFill>
                                            <a:srgbClr val="1954A6"/>
                                          </a:solidFill>
                                          <a:latin typeface="Cambria Math" panose="02040503050406030204" pitchFamily="18" charset="0"/>
                                        </a:rPr>
                                      </m:ctrlPr>
                                    </m:sSupPr>
                                    <m:e>
                                      <m:r>
                                        <a:rPr lang="en-US" i="1">
                                          <a:solidFill>
                                            <a:srgbClr val="1954A6"/>
                                          </a:solidFill>
                                          <a:latin typeface="Cambria Math" panose="02040503050406030204" pitchFamily="18" charset="0"/>
                                        </a:rPr>
                                        <m:t>𝑒</m:t>
                                      </m:r>
                                    </m:e>
                                    <m:sup>
                                      <m:r>
                                        <a:rPr lang="en-US" i="1">
                                          <a:solidFill>
                                            <a:srgbClr val="1954A6"/>
                                          </a:solidFill>
                                          <a:latin typeface="Cambria Math" panose="02040503050406030204" pitchFamily="18" charset="0"/>
                                        </a:rPr>
                                        <m:t>−</m:t>
                                      </m:r>
                                      <m:r>
                                        <a:rPr lang="en-US" i="1">
                                          <a:solidFill>
                                            <a:srgbClr val="1954A6"/>
                                          </a:solidFill>
                                          <a:latin typeface="Cambria Math" panose="02040503050406030204" pitchFamily="18" charset="0"/>
                                        </a:rPr>
                                        <m:t>𝑥</m:t>
                                      </m:r>
                                    </m:sup>
                                  </m:sSup>
                                </m:e>
                              </m:d>
                            </m:e>
                          </m:nary>
                        </m:e>
                      </m:nary>
                      <m:r>
                        <a:rPr lang="en-US" i="1">
                          <a:solidFill>
                            <a:srgbClr val="1954A6"/>
                          </a:solidFill>
                          <a:latin typeface="Cambria Math" panose="02040503050406030204" pitchFamily="18" charset="0"/>
                        </a:rPr>
                        <m:t>𝑑𝑥</m:t>
                      </m:r>
                    </m:oMath>
                  </m:oMathPara>
                </a14:m>
                <a:endParaRPr lang="en-US" dirty="0" smtClean="0">
                  <a:solidFill>
                    <a:srgbClr val="1954A6"/>
                  </a:solidFill>
                </a:endParaRPr>
              </a:p>
              <a:p>
                <a:pPr/>
                <a14:m>
                  <m:oMathPara xmlns:m="http://schemas.openxmlformats.org/officeDocument/2006/math">
                    <m:oMathParaPr>
                      <m:jc m:val="centerGroup"/>
                    </m:oMathParaPr>
                    <m:oMath xmlns:m="http://schemas.openxmlformats.org/officeDocument/2006/math">
                      <m:r>
                        <a:rPr lang="en-US" i="1">
                          <a:solidFill>
                            <a:srgbClr val="1954A6"/>
                          </a:solidFill>
                          <a:latin typeface="Cambria Math" panose="02040503050406030204" pitchFamily="18" charset="0"/>
                        </a:rPr>
                        <m:t>𝜖</m:t>
                      </m:r>
                      <m:d>
                        <m:dPr>
                          <m:ctrlPr>
                            <a:rPr lang="en-US" i="1">
                              <a:solidFill>
                                <a:srgbClr val="1954A6"/>
                              </a:solidFill>
                              <a:latin typeface="Cambria Math" panose="02040503050406030204" pitchFamily="18" charset="0"/>
                            </a:rPr>
                          </m:ctrlPr>
                        </m:dPr>
                        <m:e>
                          <m:r>
                            <a:rPr lang="en-US" i="1">
                              <a:solidFill>
                                <a:srgbClr val="1954A6"/>
                              </a:solidFill>
                              <a:latin typeface="Cambria Math" panose="02040503050406030204" pitchFamily="18" charset="0"/>
                            </a:rPr>
                            <m:t>𝚤</m:t>
                          </m:r>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𝜉</m:t>
                              </m:r>
                            </m:e>
                            <m:sub>
                              <m:r>
                                <a:rPr lang="en-US" i="1">
                                  <a:solidFill>
                                    <a:srgbClr val="1954A6"/>
                                  </a:solidFill>
                                  <a:latin typeface="Cambria Math" panose="02040503050406030204" pitchFamily="18" charset="0"/>
                                </a:rPr>
                                <m:t>𝑛</m:t>
                              </m:r>
                            </m:sub>
                          </m:sSub>
                        </m:e>
                      </m:d>
                      <m:r>
                        <a:rPr lang="en-US" i="1">
                          <a:solidFill>
                            <a:srgbClr val="1954A6"/>
                          </a:solidFill>
                          <a:latin typeface="Cambria Math" panose="02040503050406030204" pitchFamily="18" charset="0"/>
                        </a:rPr>
                        <m:t>=1+</m:t>
                      </m:r>
                      <m:f>
                        <m:fPr>
                          <m:ctrlPr>
                            <a:rPr lang="en-US" i="1">
                              <a:solidFill>
                                <a:srgbClr val="1954A6"/>
                              </a:solidFill>
                              <a:latin typeface="Cambria Math" panose="02040503050406030204" pitchFamily="18" charset="0"/>
                            </a:rPr>
                          </m:ctrlPr>
                        </m:fPr>
                        <m:num>
                          <m:r>
                            <a:rPr lang="en-US" i="1">
                              <a:solidFill>
                                <a:srgbClr val="1954A6"/>
                              </a:solidFill>
                              <a:latin typeface="Cambria Math" panose="02040503050406030204" pitchFamily="18" charset="0"/>
                            </a:rPr>
                            <m:t>2</m:t>
                          </m:r>
                        </m:num>
                        <m:den>
                          <m:r>
                            <a:rPr lang="en-US" i="1">
                              <a:solidFill>
                                <a:srgbClr val="1954A6"/>
                              </a:solidFill>
                              <a:latin typeface="Cambria Math" panose="02040503050406030204" pitchFamily="18" charset="0"/>
                            </a:rPr>
                            <m:t>𝜋</m:t>
                          </m:r>
                        </m:den>
                      </m:f>
                      <m:nary>
                        <m:naryPr>
                          <m:ctrlPr>
                            <a:rPr lang="en-US" i="1">
                              <a:solidFill>
                                <a:srgbClr val="1954A6"/>
                              </a:solidFill>
                              <a:latin typeface="Cambria Math" panose="02040503050406030204" pitchFamily="18" charset="0"/>
                            </a:rPr>
                          </m:ctrlPr>
                        </m:naryPr>
                        <m:sub>
                          <m:r>
                            <m:rPr>
                              <m:brk m:alnAt="23"/>
                            </m:rPr>
                            <a:rPr lang="en-US" i="1">
                              <a:solidFill>
                                <a:srgbClr val="1954A6"/>
                              </a:solidFill>
                              <a:latin typeface="Cambria Math" panose="02040503050406030204" pitchFamily="18" charset="0"/>
                            </a:rPr>
                            <m:t>0</m:t>
                          </m:r>
                        </m:sub>
                        <m:sup>
                          <m:r>
                            <a:rPr lang="en-US" i="1">
                              <a:solidFill>
                                <a:srgbClr val="1954A6"/>
                              </a:solidFill>
                              <a:latin typeface="Cambria Math" panose="02040503050406030204" pitchFamily="18" charset="0"/>
                            </a:rPr>
                            <m:t>∞</m:t>
                          </m:r>
                        </m:sup>
                        <m:e>
                          <m:f>
                            <m:fPr>
                              <m:ctrlPr>
                                <a:rPr lang="en-US" i="1">
                                  <a:solidFill>
                                    <a:srgbClr val="1954A6"/>
                                  </a:solidFill>
                                  <a:latin typeface="Cambria Math" panose="02040503050406030204" pitchFamily="18" charset="0"/>
                                </a:rPr>
                              </m:ctrlPr>
                            </m:fPr>
                            <m:num>
                              <m:r>
                                <a:rPr lang="en-US" i="1">
                                  <a:solidFill>
                                    <a:srgbClr val="1954A6"/>
                                  </a:solidFill>
                                  <a:latin typeface="Cambria Math" panose="02040503050406030204" pitchFamily="18" charset="0"/>
                                </a:rPr>
                                <m:t>𝜔</m:t>
                              </m:r>
                              <m:r>
                                <a:rPr lang="en-US" i="1">
                                  <a:solidFill>
                                    <a:srgbClr val="1954A6"/>
                                  </a:solidFill>
                                  <a:latin typeface="Cambria Math" panose="02040503050406030204" pitchFamily="18" charset="0"/>
                                </a:rPr>
                                <m:t>ℑ</m:t>
                              </m:r>
                              <m:d>
                                <m:dPr>
                                  <m:begChr m:val="{"/>
                                  <m:endChr m:val="}"/>
                                  <m:ctrlPr>
                                    <a:rPr lang="en-US" i="1">
                                      <a:solidFill>
                                        <a:srgbClr val="1954A6"/>
                                      </a:solidFill>
                                      <a:latin typeface="Cambria Math" panose="02040503050406030204" pitchFamily="18" charset="0"/>
                                    </a:rPr>
                                  </m:ctrlPr>
                                </m:dPr>
                                <m:e>
                                  <m:r>
                                    <a:rPr lang="en-US" i="1">
                                      <a:solidFill>
                                        <a:srgbClr val="1954A6"/>
                                      </a:solidFill>
                                      <a:latin typeface="Cambria Math" panose="02040503050406030204" pitchFamily="18" charset="0"/>
                                    </a:rPr>
                                    <m:t>𝜖</m:t>
                                  </m:r>
                                  <m:r>
                                    <a:rPr lang="en-US" i="1">
                                      <a:solidFill>
                                        <a:srgbClr val="1954A6"/>
                                      </a:solidFill>
                                      <a:latin typeface="Cambria Math" panose="02040503050406030204" pitchFamily="18" charset="0"/>
                                    </a:rPr>
                                    <m:t>(</m:t>
                                  </m:r>
                                  <m:r>
                                    <a:rPr lang="en-US" i="1">
                                      <a:solidFill>
                                        <a:srgbClr val="1954A6"/>
                                      </a:solidFill>
                                      <a:latin typeface="Cambria Math" panose="02040503050406030204" pitchFamily="18" charset="0"/>
                                    </a:rPr>
                                    <m:t>𝜔</m:t>
                                  </m:r>
                                  <m:r>
                                    <a:rPr lang="en-US" i="1">
                                      <a:solidFill>
                                        <a:srgbClr val="1954A6"/>
                                      </a:solidFill>
                                      <a:latin typeface="Cambria Math" panose="02040503050406030204" pitchFamily="18" charset="0"/>
                                    </a:rPr>
                                    <m:t>)</m:t>
                                  </m:r>
                                </m:e>
                              </m:d>
                            </m:num>
                            <m:den>
                              <m:sSup>
                                <m:sSupPr>
                                  <m:ctrlPr>
                                    <a:rPr lang="en-US" i="1">
                                      <a:solidFill>
                                        <a:srgbClr val="1954A6"/>
                                      </a:solidFill>
                                      <a:latin typeface="Cambria Math" panose="02040503050406030204" pitchFamily="18" charset="0"/>
                                    </a:rPr>
                                  </m:ctrlPr>
                                </m:sSupPr>
                                <m:e>
                                  <m:r>
                                    <a:rPr lang="en-US" i="1">
                                      <a:solidFill>
                                        <a:srgbClr val="1954A6"/>
                                      </a:solidFill>
                                      <a:latin typeface="Cambria Math" panose="02040503050406030204" pitchFamily="18" charset="0"/>
                                    </a:rPr>
                                    <m:t>𝜔</m:t>
                                  </m:r>
                                </m:e>
                                <m:sup>
                                  <m:r>
                                    <a:rPr lang="en-US" i="1">
                                      <a:solidFill>
                                        <a:srgbClr val="1954A6"/>
                                      </a:solidFill>
                                      <a:latin typeface="Cambria Math" panose="02040503050406030204" pitchFamily="18" charset="0"/>
                                    </a:rPr>
                                    <m:t>2</m:t>
                                  </m:r>
                                </m:sup>
                              </m:sSup>
                              <m:r>
                                <a:rPr lang="en-US" i="1">
                                  <a:solidFill>
                                    <a:srgbClr val="1954A6"/>
                                  </a:solidFill>
                                  <a:latin typeface="Cambria Math" panose="02040503050406030204" pitchFamily="18" charset="0"/>
                                </a:rPr>
                                <m:t>+</m:t>
                              </m:r>
                              <m:sSubSup>
                                <m:sSubSupPr>
                                  <m:ctrlPr>
                                    <a:rPr lang="en-US" i="1">
                                      <a:solidFill>
                                        <a:srgbClr val="1954A6"/>
                                      </a:solidFill>
                                      <a:latin typeface="Cambria Math" panose="02040503050406030204" pitchFamily="18" charset="0"/>
                                    </a:rPr>
                                  </m:ctrlPr>
                                </m:sSubSupPr>
                                <m:e>
                                  <m:r>
                                    <a:rPr lang="en-US" i="1">
                                      <a:solidFill>
                                        <a:srgbClr val="1954A6"/>
                                      </a:solidFill>
                                      <a:latin typeface="Cambria Math" panose="02040503050406030204" pitchFamily="18" charset="0"/>
                                    </a:rPr>
                                    <m:t>𝜉</m:t>
                                  </m:r>
                                </m:e>
                                <m:sub>
                                  <m:r>
                                    <a:rPr lang="en-US" i="1">
                                      <a:solidFill>
                                        <a:srgbClr val="1954A6"/>
                                      </a:solidFill>
                                      <a:latin typeface="Cambria Math" panose="02040503050406030204" pitchFamily="18" charset="0"/>
                                    </a:rPr>
                                    <m:t>𝑛</m:t>
                                  </m:r>
                                </m:sub>
                                <m:sup>
                                  <m:r>
                                    <a:rPr lang="en-US" i="1">
                                      <a:solidFill>
                                        <a:srgbClr val="1954A6"/>
                                      </a:solidFill>
                                      <a:latin typeface="Cambria Math" panose="02040503050406030204" pitchFamily="18" charset="0"/>
                                    </a:rPr>
                                    <m:t>2</m:t>
                                  </m:r>
                                </m:sup>
                              </m:sSubSup>
                            </m:den>
                          </m:f>
                          <m:r>
                            <a:rPr lang="en-US" i="1">
                              <a:solidFill>
                                <a:srgbClr val="1954A6"/>
                              </a:solidFill>
                              <a:latin typeface="Cambria Math" panose="02040503050406030204" pitchFamily="18" charset="0"/>
                            </a:rPr>
                            <m:t>𝑑</m:t>
                          </m:r>
                          <m:r>
                            <a:rPr lang="en-US" i="1">
                              <a:solidFill>
                                <a:srgbClr val="1954A6"/>
                              </a:solidFill>
                              <a:latin typeface="Cambria Math" panose="02040503050406030204" pitchFamily="18" charset="0"/>
                            </a:rPr>
                            <m:t>𝜔</m:t>
                          </m:r>
                        </m:e>
                      </m:nary>
                      <m:r>
                        <a:rPr lang="en-US" b="0" i="1" smtClean="0">
                          <a:solidFill>
                            <a:srgbClr val="1954A6"/>
                          </a:solidFill>
                          <a:latin typeface="Cambria Math" panose="02040503050406030204" pitchFamily="18" charset="0"/>
                        </a:rPr>
                        <m:t>  </m:t>
                      </m:r>
                      <m:r>
                        <m:rPr>
                          <m:sty m:val="p"/>
                        </m:rPr>
                        <a:rPr lang="en-US" b="0" i="0" smtClean="0">
                          <a:solidFill>
                            <a:srgbClr val="1954A6"/>
                          </a:solidFill>
                          <a:latin typeface="Cambria Math" panose="02040503050406030204" pitchFamily="18" charset="0"/>
                        </a:rPr>
                        <m:t>with</m:t>
                      </m:r>
                      <m:r>
                        <a:rPr lang="en-US" b="0" i="1" smtClean="0">
                          <a:solidFill>
                            <a:srgbClr val="1954A6"/>
                          </a:solidFill>
                          <a:latin typeface="Cambria Math" panose="02040503050406030204" pitchFamily="18" charset="0"/>
                        </a:rPr>
                        <m:t>  </m:t>
                      </m:r>
                      <m:sSub>
                        <m:sSubPr>
                          <m:ctrlPr>
                            <a:rPr lang="en-US" i="1">
                              <a:solidFill>
                                <a:srgbClr val="1954A6"/>
                              </a:solidFill>
                              <a:latin typeface="Cambria Math" panose="02040503050406030204" pitchFamily="18" charset="0"/>
                            </a:rPr>
                          </m:ctrlPr>
                        </m:sSubPr>
                        <m:e>
                          <m:r>
                            <a:rPr lang="en-US" i="1">
                              <a:solidFill>
                                <a:srgbClr val="1954A6"/>
                              </a:solidFill>
                              <a:latin typeface="Cambria Math" panose="02040503050406030204" pitchFamily="18" charset="0"/>
                            </a:rPr>
                            <m:t>𝜉</m:t>
                          </m:r>
                        </m:e>
                        <m:sub>
                          <m:r>
                            <a:rPr lang="en-US" i="1">
                              <a:solidFill>
                                <a:srgbClr val="1954A6"/>
                              </a:solidFill>
                              <a:latin typeface="Cambria Math" panose="02040503050406030204" pitchFamily="18" charset="0"/>
                            </a:rPr>
                            <m:t>𝑛</m:t>
                          </m:r>
                        </m:sub>
                      </m:sSub>
                      <m:r>
                        <a:rPr lang="en-US" b="0" i="1" smtClean="0">
                          <a:solidFill>
                            <a:srgbClr val="1954A6"/>
                          </a:solidFill>
                          <a:latin typeface="Cambria Math" panose="02040503050406030204" pitchFamily="18" charset="0"/>
                        </a:rPr>
                        <m:t>=</m:t>
                      </m:r>
                      <m:f>
                        <m:fPr>
                          <m:ctrlPr>
                            <a:rPr lang="en-US" b="0" i="1" smtClean="0">
                              <a:solidFill>
                                <a:srgbClr val="1954A6"/>
                              </a:solidFill>
                              <a:latin typeface="Cambria Math" panose="02040503050406030204" pitchFamily="18" charset="0"/>
                            </a:rPr>
                          </m:ctrlPr>
                        </m:fPr>
                        <m:num>
                          <m:r>
                            <a:rPr lang="en-US" b="0" i="1" smtClean="0">
                              <a:solidFill>
                                <a:srgbClr val="1954A6"/>
                              </a:solidFill>
                              <a:latin typeface="Cambria Math" panose="02040503050406030204" pitchFamily="18" charset="0"/>
                            </a:rPr>
                            <m:t>2</m:t>
                          </m:r>
                          <m:r>
                            <a:rPr lang="en-US" b="0" i="1" smtClean="0">
                              <a:solidFill>
                                <a:srgbClr val="1954A6"/>
                              </a:solidFill>
                              <a:latin typeface="Cambria Math" panose="02040503050406030204" pitchFamily="18" charset="0"/>
                            </a:rPr>
                            <m:t>𝜋</m:t>
                          </m:r>
                          <m:r>
                            <a:rPr lang="en-US" b="0" i="1" smtClean="0">
                              <a:solidFill>
                                <a:srgbClr val="1954A6"/>
                              </a:solidFill>
                              <a:latin typeface="Cambria Math" panose="02040503050406030204" pitchFamily="18" charset="0"/>
                            </a:rPr>
                            <m:t>𝑛</m:t>
                          </m:r>
                          <m:sSub>
                            <m:sSubPr>
                              <m:ctrlPr>
                                <a:rPr lang="en-US" b="0" i="1" smtClean="0">
                                  <a:solidFill>
                                    <a:srgbClr val="1954A6"/>
                                  </a:solidFill>
                                  <a:latin typeface="Cambria Math" panose="02040503050406030204" pitchFamily="18" charset="0"/>
                                </a:rPr>
                              </m:ctrlPr>
                            </m:sSubPr>
                            <m:e>
                              <m:r>
                                <a:rPr lang="en-US" b="0" i="1" smtClean="0">
                                  <a:solidFill>
                                    <a:srgbClr val="1954A6"/>
                                  </a:solidFill>
                                  <a:latin typeface="Cambria Math" panose="02040503050406030204" pitchFamily="18" charset="0"/>
                                </a:rPr>
                                <m:t>𝑘</m:t>
                              </m:r>
                            </m:e>
                            <m:sub>
                              <m:r>
                                <m:rPr>
                                  <m:sty m:val="p"/>
                                </m:rPr>
                                <a:rPr lang="en-US" b="0" i="0" smtClean="0">
                                  <a:solidFill>
                                    <a:srgbClr val="1954A6"/>
                                  </a:solidFill>
                                  <a:latin typeface="Cambria Math" panose="02040503050406030204" pitchFamily="18" charset="0"/>
                                </a:rPr>
                                <m:t>b</m:t>
                              </m:r>
                            </m:sub>
                          </m:sSub>
                          <m:r>
                            <a:rPr lang="en-US" b="0" i="1" smtClean="0">
                              <a:solidFill>
                                <a:srgbClr val="1954A6"/>
                              </a:solidFill>
                              <a:latin typeface="Cambria Math" panose="02040503050406030204" pitchFamily="18" charset="0"/>
                            </a:rPr>
                            <m:t>𝑇</m:t>
                          </m:r>
                        </m:num>
                        <m:den>
                          <m:r>
                            <a:rPr lang="en-US" b="0" i="1" smtClean="0">
                              <a:solidFill>
                                <a:srgbClr val="1954A6"/>
                              </a:solidFill>
                              <a:latin typeface="Cambria Math" panose="02040503050406030204" pitchFamily="18" charset="0"/>
                            </a:rPr>
                            <m:t>ℏ</m:t>
                          </m:r>
                        </m:den>
                      </m:f>
                    </m:oMath>
                  </m:oMathPara>
                </a14:m>
                <a:endParaRPr lang="en-US" dirty="0">
                  <a:solidFill>
                    <a:srgbClr val="1954A6"/>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77696" y="3533999"/>
                <a:ext cx="6090024" cy="1449949"/>
              </a:xfrm>
              <a:prstGeom prst="rect">
                <a:avLst/>
              </a:prstGeom>
              <a:blipFill>
                <a:blip r:embed="rId3"/>
                <a:stretch>
                  <a:fillRect/>
                </a:stretch>
              </a:blipFill>
            </p:spPr>
            <p:txBody>
              <a:bodyPr/>
              <a:lstStyle/>
              <a:p>
                <a:r>
                  <a:rPr lang="sv-SE">
                    <a:noFill/>
                  </a:rPr>
                  <a:t> </a:t>
                </a:r>
              </a:p>
            </p:txBody>
          </p:sp>
        </mc:Fallback>
      </mc:AlternateContent>
      <p:pic>
        <p:nvPicPr>
          <p:cNvPr id="10" name="Picture 9"/>
          <p:cNvPicPr>
            <a:picLocks noChangeAspect="1"/>
          </p:cNvPicPr>
          <p:nvPr/>
        </p:nvPicPr>
        <p:blipFill>
          <a:blip r:embed="rId4"/>
          <a:stretch>
            <a:fillRect/>
          </a:stretch>
        </p:blipFill>
        <p:spPr>
          <a:xfrm>
            <a:off x="5903048" y="4051726"/>
            <a:ext cx="6300903" cy="2669749"/>
          </a:xfrm>
          <a:prstGeom prst="rect">
            <a:avLst/>
          </a:prstGeom>
        </p:spPr>
      </p:pic>
    </p:spTree>
    <p:extLst>
      <p:ext uri="{BB962C8B-B14F-4D97-AF65-F5344CB8AC3E}">
        <p14:creationId xmlns:p14="http://schemas.microsoft.com/office/powerpoint/2010/main" val="3414301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8</a:t>
            </a:fld>
            <a:endParaRPr lang="sv-SE"/>
          </a:p>
        </p:txBody>
      </p:sp>
      <p:sp>
        <p:nvSpPr>
          <p:cNvPr id="3" name="Rectangle 2"/>
          <p:cNvSpPr/>
          <p:nvPr/>
        </p:nvSpPr>
        <p:spPr>
          <a:xfrm>
            <a:off x="420883" y="2398200"/>
            <a:ext cx="11172280" cy="646331"/>
          </a:xfrm>
          <a:prstGeom prst="rect">
            <a:avLst/>
          </a:prstGeom>
        </p:spPr>
        <p:txBody>
          <a:bodyPr wrap="square">
            <a:spAutoFit/>
          </a:bodyPr>
          <a:lstStyle/>
          <a:p>
            <a:pPr algn="ctr"/>
            <a:r>
              <a:rPr lang="en-US" sz="3600" dirty="0" smtClean="0">
                <a:solidFill>
                  <a:srgbClr val="002060"/>
                </a:solidFill>
                <a:latin typeface="Baskerville Old Face" panose="02020602080505020303" pitchFamily="18" charset="0"/>
              </a:rPr>
              <a:t>Do they work for fusion applications?</a:t>
            </a:r>
            <a:endParaRPr lang="sv-SE" sz="3600" dirty="0">
              <a:solidFill>
                <a:schemeClr val="bg1">
                  <a:lumMod val="75000"/>
                </a:schemeClr>
              </a:solidFill>
              <a:latin typeface="Baskerville Old Face" panose="02020602080505020303" pitchFamily="18" charset="0"/>
            </a:endParaRPr>
          </a:p>
        </p:txBody>
      </p:sp>
    </p:spTree>
    <p:extLst>
      <p:ext uri="{BB962C8B-B14F-4D97-AF65-F5344CB8AC3E}">
        <p14:creationId xmlns:p14="http://schemas.microsoft.com/office/powerpoint/2010/main" val="1700820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3DA533-E9F9-4704-94B3-436E32BA00B1}" type="slidenum">
              <a:rPr lang="sv-SE" smtClean="0"/>
              <a:t>9</a:t>
            </a:fld>
            <a:endParaRPr lang="sv-SE"/>
          </a:p>
        </p:txBody>
      </p:sp>
      <p:sp>
        <p:nvSpPr>
          <p:cNvPr id="3" name="Title 2"/>
          <p:cNvSpPr>
            <a:spLocks noGrp="1"/>
          </p:cNvSpPr>
          <p:nvPr>
            <p:ph type="title"/>
          </p:nvPr>
        </p:nvSpPr>
        <p:spPr>
          <a:xfrm>
            <a:off x="259492" y="153667"/>
            <a:ext cx="11702785" cy="358345"/>
          </a:xfrm>
        </p:spPr>
        <p:txBody>
          <a:bodyPr>
            <a:noAutofit/>
          </a:bodyPr>
          <a:lstStyle/>
          <a:p>
            <a:r>
              <a:rPr lang="en-US" sz="3200" dirty="0" smtClean="0">
                <a:solidFill>
                  <a:srgbClr val="002060"/>
                </a:solidFill>
              </a:rPr>
              <a:t>Dust impact validation in plasma environments (Pilot-PSI) </a:t>
            </a:r>
            <a:endParaRPr lang="sv-SE" sz="3200" dirty="0">
              <a:solidFill>
                <a:srgbClr val="002060"/>
              </a:solidFill>
            </a:endParaRPr>
          </a:p>
        </p:txBody>
      </p:sp>
      <p:pic>
        <p:nvPicPr>
          <p:cNvPr id="6" name="shot48_side_view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71725" y="899286"/>
            <a:ext cx="2696427" cy="4381420"/>
          </a:xfrm>
          <a:prstGeom prst="rect">
            <a:avLst/>
          </a:prstGeom>
        </p:spPr>
      </p:pic>
      <p:pic>
        <p:nvPicPr>
          <p:cNvPr id="8" name="shot48_side_view_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323136" y="899285"/>
            <a:ext cx="2719832" cy="4419449"/>
          </a:xfrm>
          <a:prstGeom prst="rect">
            <a:avLst/>
          </a:prstGeom>
        </p:spPr>
      </p:pic>
      <p:pic>
        <p:nvPicPr>
          <p:cNvPr id="10" name="shot48_side_view_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247704" y="875800"/>
            <a:ext cx="2707105" cy="4398770"/>
          </a:xfrm>
          <a:prstGeom prst="rect">
            <a:avLst/>
          </a:prstGeom>
        </p:spPr>
      </p:pic>
      <p:pic>
        <p:nvPicPr>
          <p:cNvPr id="11" name="shot49_side_view_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9209793" y="899285"/>
            <a:ext cx="2678198" cy="4351800"/>
          </a:xfrm>
          <a:prstGeom prst="rect">
            <a:avLst/>
          </a:prstGeom>
        </p:spPr>
      </p:pic>
      <p:sp>
        <p:nvSpPr>
          <p:cNvPr id="12" name="Rectangle 11"/>
          <p:cNvSpPr/>
          <p:nvPr/>
        </p:nvSpPr>
        <p:spPr>
          <a:xfrm>
            <a:off x="2292298" y="5615582"/>
            <a:ext cx="6096000" cy="830997"/>
          </a:xfrm>
          <a:prstGeom prst="rect">
            <a:avLst/>
          </a:prstGeom>
        </p:spPr>
        <p:txBody>
          <a:bodyPr>
            <a:spAutoFit/>
          </a:bodyPr>
          <a:lstStyle/>
          <a:p>
            <a:pPr algn="ctr"/>
            <a:r>
              <a:rPr lang="en-GB" sz="1600" dirty="0">
                <a:solidFill>
                  <a:srgbClr val="00B050"/>
                </a:solidFill>
                <a:latin typeface="+mj-lt"/>
                <a:cs typeface="Arial" pitchFamily="34" charset="0"/>
              </a:rPr>
              <a:t>Ratynskaia </a:t>
            </a:r>
            <a:r>
              <a:rPr lang="en-GB" sz="1600" i="1" dirty="0">
                <a:solidFill>
                  <a:srgbClr val="00B050"/>
                </a:solidFill>
                <a:latin typeface="+mj-lt"/>
                <a:cs typeface="Arial" pitchFamily="34" charset="0"/>
              </a:rPr>
              <a:t>et al</a:t>
            </a:r>
            <a:r>
              <a:rPr lang="en-GB" sz="1600" dirty="0">
                <a:solidFill>
                  <a:srgbClr val="00B050"/>
                </a:solidFill>
                <a:latin typeface="+mj-lt"/>
                <a:cs typeface="Arial" pitchFamily="34" charset="0"/>
              </a:rPr>
              <a:t>,</a:t>
            </a:r>
            <a:r>
              <a:rPr lang="en-GB" sz="1600" i="1" dirty="0">
                <a:solidFill>
                  <a:srgbClr val="00B050"/>
                </a:solidFill>
                <a:latin typeface="+mj-lt"/>
                <a:cs typeface="Arial" pitchFamily="34" charset="0"/>
              </a:rPr>
              <a:t> JNM </a:t>
            </a:r>
            <a:r>
              <a:rPr lang="en-GB" sz="1600" b="1" dirty="0">
                <a:solidFill>
                  <a:srgbClr val="00B050"/>
                </a:solidFill>
                <a:latin typeface="+mj-lt"/>
                <a:cs typeface="Arial" pitchFamily="34" charset="0"/>
              </a:rPr>
              <a:t>463</a:t>
            </a:r>
            <a:r>
              <a:rPr lang="en-GB" sz="1600" dirty="0">
                <a:solidFill>
                  <a:srgbClr val="00B050"/>
                </a:solidFill>
                <a:latin typeface="+mj-lt"/>
                <a:cs typeface="Arial" pitchFamily="34" charset="0"/>
              </a:rPr>
              <a:t> 877 (2015)</a:t>
            </a:r>
          </a:p>
          <a:p>
            <a:pPr algn="ctr"/>
            <a:r>
              <a:rPr lang="en-GB" sz="1600" dirty="0" err="1">
                <a:solidFill>
                  <a:srgbClr val="00B050"/>
                </a:solidFill>
                <a:latin typeface="+mj-lt"/>
                <a:cs typeface="Arial" pitchFamily="34" charset="0"/>
              </a:rPr>
              <a:t>Shalpegin</a:t>
            </a:r>
            <a:r>
              <a:rPr lang="en-GB" sz="1600" dirty="0">
                <a:solidFill>
                  <a:srgbClr val="00B050"/>
                </a:solidFill>
                <a:latin typeface="+mj-lt"/>
                <a:cs typeface="Arial" pitchFamily="34" charset="0"/>
              </a:rPr>
              <a:t> </a:t>
            </a:r>
            <a:r>
              <a:rPr lang="en-GB" sz="1600" i="1" dirty="0">
                <a:solidFill>
                  <a:srgbClr val="00B050"/>
                </a:solidFill>
                <a:latin typeface="+mj-lt"/>
                <a:cs typeface="Arial" pitchFamily="34" charset="0"/>
              </a:rPr>
              <a:t>et al</a:t>
            </a:r>
            <a:r>
              <a:rPr lang="en-GB" sz="1600" dirty="0">
                <a:solidFill>
                  <a:srgbClr val="00B050"/>
                </a:solidFill>
                <a:latin typeface="+mj-lt"/>
                <a:cs typeface="Arial" pitchFamily="34" charset="0"/>
              </a:rPr>
              <a:t>,</a:t>
            </a:r>
            <a:r>
              <a:rPr lang="en-GB" sz="1600" i="1" dirty="0">
                <a:solidFill>
                  <a:srgbClr val="00B050"/>
                </a:solidFill>
                <a:latin typeface="+mj-lt"/>
                <a:cs typeface="Arial" pitchFamily="34" charset="0"/>
              </a:rPr>
              <a:t> </a:t>
            </a:r>
            <a:r>
              <a:rPr lang="it-IT" sz="1600" i="1" dirty="0">
                <a:solidFill>
                  <a:srgbClr val="00B050"/>
                </a:solidFill>
                <a:latin typeface="+mj-lt"/>
                <a:cs typeface="Arial" pitchFamily="34" charset="0"/>
              </a:rPr>
              <a:t> NF </a:t>
            </a:r>
            <a:r>
              <a:rPr lang="it-IT" sz="1600" b="1" dirty="0">
                <a:solidFill>
                  <a:srgbClr val="00B050"/>
                </a:solidFill>
                <a:latin typeface="+mj-lt"/>
                <a:cs typeface="Arial" pitchFamily="34" charset="0"/>
              </a:rPr>
              <a:t>55</a:t>
            </a:r>
            <a:r>
              <a:rPr lang="it-IT" sz="1600" dirty="0">
                <a:solidFill>
                  <a:srgbClr val="00B050"/>
                </a:solidFill>
                <a:latin typeface="+mj-lt"/>
                <a:cs typeface="Arial" pitchFamily="34" charset="0"/>
              </a:rPr>
              <a:t> </a:t>
            </a:r>
            <a:r>
              <a:rPr lang="en-US" sz="1600" dirty="0">
                <a:solidFill>
                  <a:srgbClr val="00B050"/>
                </a:solidFill>
                <a:latin typeface="+mj-lt"/>
                <a:cs typeface="Arial" pitchFamily="34" charset="0"/>
              </a:rPr>
              <a:t>112001 (2015)</a:t>
            </a:r>
          </a:p>
          <a:p>
            <a:pPr algn="ctr"/>
            <a:r>
              <a:rPr lang="en-US" sz="1600" dirty="0" err="1">
                <a:solidFill>
                  <a:srgbClr val="00B050"/>
                </a:solidFill>
                <a:latin typeface="+mj-lt"/>
                <a:cs typeface="Arial" pitchFamily="34" charset="0"/>
              </a:rPr>
              <a:t>Tolias</a:t>
            </a:r>
            <a:r>
              <a:rPr lang="en-US" sz="1600" dirty="0">
                <a:solidFill>
                  <a:srgbClr val="00B050"/>
                </a:solidFill>
                <a:latin typeface="+mj-lt"/>
                <a:cs typeface="Arial" pitchFamily="34" charset="0"/>
              </a:rPr>
              <a:t> </a:t>
            </a:r>
            <a:r>
              <a:rPr lang="en-GB" sz="1600" i="1" dirty="0">
                <a:solidFill>
                  <a:srgbClr val="00B050"/>
                </a:solidFill>
                <a:latin typeface="+mj-lt"/>
                <a:cs typeface="Arial" pitchFamily="34" charset="0"/>
              </a:rPr>
              <a:t>et al</a:t>
            </a:r>
            <a:r>
              <a:rPr lang="en-GB" sz="1600" dirty="0">
                <a:solidFill>
                  <a:srgbClr val="00B050"/>
                </a:solidFill>
                <a:latin typeface="+mj-lt"/>
                <a:cs typeface="Arial" pitchFamily="34" charset="0"/>
              </a:rPr>
              <a:t>,</a:t>
            </a:r>
            <a:r>
              <a:rPr lang="en-GB" sz="1600" i="1" dirty="0">
                <a:solidFill>
                  <a:srgbClr val="00B050"/>
                </a:solidFill>
                <a:latin typeface="+mj-lt"/>
                <a:cs typeface="Arial" pitchFamily="34" charset="0"/>
              </a:rPr>
              <a:t> </a:t>
            </a:r>
            <a:r>
              <a:rPr lang="en-US" sz="1600" i="1" dirty="0">
                <a:solidFill>
                  <a:srgbClr val="00B050"/>
                </a:solidFill>
                <a:latin typeface="+mj-lt"/>
                <a:cs typeface="Arial" pitchFamily="34" charset="0"/>
              </a:rPr>
              <a:t>NME </a:t>
            </a:r>
            <a:r>
              <a:rPr lang="en-US" sz="1600" b="1" dirty="0">
                <a:solidFill>
                  <a:srgbClr val="00B050"/>
                </a:solidFill>
                <a:latin typeface="+mj-lt"/>
                <a:cs typeface="Arial" pitchFamily="34" charset="0"/>
              </a:rPr>
              <a:t>12</a:t>
            </a:r>
            <a:r>
              <a:rPr lang="en-US" sz="1600" dirty="0">
                <a:solidFill>
                  <a:srgbClr val="00B050"/>
                </a:solidFill>
                <a:latin typeface="+mj-lt"/>
                <a:cs typeface="Arial" pitchFamily="34" charset="0"/>
              </a:rPr>
              <a:t> 524 (2017)</a:t>
            </a:r>
            <a:endParaRPr lang="en-GB" sz="1600" dirty="0">
              <a:solidFill>
                <a:srgbClr val="00B050"/>
              </a:solidFill>
              <a:latin typeface="+mj-lt"/>
              <a:cs typeface="Arial" pitchFamily="34" charset="0"/>
            </a:endParaRPr>
          </a:p>
        </p:txBody>
      </p:sp>
    </p:spTree>
    <p:extLst>
      <p:ext uri="{BB962C8B-B14F-4D97-AF65-F5344CB8AC3E}">
        <p14:creationId xmlns:p14="http://schemas.microsoft.com/office/powerpoint/2010/main" val="6590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0" fill="hold"/>
                                        <p:tgtEl>
                                          <p:spTgt spid="6"/>
                                        </p:tgtEl>
                                      </p:cBhvr>
                                    </p:cmd>
                                  </p:childTnLst>
                                </p:cTn>
                              </p:par>
                              <p:par>
                                <p:cTn id="7" presetID="1" presetClass="mediacall" presetSubtype="0" fill="hold" nodeType="withEffect">
                                  <p:stCondLst>
                                    <p:cond delay="0"/>
                                  </p:stCondLst>
                                  <p:childTnLst>
                                    <p:cmd type="call" cmd="playFrom(0.0)">
                                      <p:cBhvr>
                                        <p:cTn id="8" dur="5000" fill="hold"/>
                                        <p:tgtEl>
                                          <p:spTgt spid="8"/>
                                        </p:tgtEl>
                                      </p:cBhvr>
                                    </p:cmd>
                                  </p:childTnLst>
                                </p:cTn>
                              </p:par>
                              <p:par>
                                <p:cTn id="9" presetID="1" presetClass="mediacall" presetSubtype="0" fill="hold" nodeType="withEffect">
                                  <p:stCondLst>
                                    <p:cond delay="0"/>
                                  </p:stCondLst>
                                  <p:childTnLst>
                                    <p:cmd type="call" cmd="playFrom(0.0)">
                                      <p:cBhvr>
                                        <p:cTn id="10" dur="11600" fill="hold"/>
                                        <p:tgtEl>
                                          <p:spTgt spid="10"/>
                                        </p:tgtEl>
                                      </p:cBhvr>
                                    </p:cmd>
                                  </p:childTnLst>
                                </p:cTn>
                              </p:par>
                              <p:par>
                                <p:cTn id="11" presetID="1" presetClass="mediacall" presetSubtype="0" fill="hold" nodeType="withEffect">
                                  <p:stCondLst>
                                    <p:cond delay="0"/>
                                  </p:stCondLst>
                                  <p:childTnLst>
                                    <p:cmd type="call" cmd="playFrom(0.0)">
                                      <p:cBhvr>
                                        <p:cTn id="12" dur="6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vol="80000">
                <p:cTn id="25" repeatCount="indefinite"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repeatCount="indefinite" fill="hold" display="0">
                  <p:stCondLst>
                    <p:cond delay="indefinite"/>
                  </p:stCondLst>
                </p:cTn>
                <p:tgtEl>
                  <p:spTgt spid="11"/>
                </p:tgtEl>
              </p:cMediaNode>
            </p:vide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H_Word">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14424</TotalTime>
  <Words>5374</Words>
  <Application>Microsoft Office PowerPoint</Application>
  <PresentationFormat>Widescreen</PresentationFormat>
  <Paragraphs>524</Paragraphs>
  <Slides>34</Slides>
  <Notes>0</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Baskerville Old Face</vt:lpstr>
      <vt:lpstr>Calibri</vt:lpstr>
      <vt:lpstr>Cambria Math</vt:lpstr>
      <vt:lpstr>Courier New</vt:lpstr>
      <vt:lpstr>Georgia</vt:lpstr>
      <vt:lpstr>Symbol</vt:lpstr>
      <vt:lpstr>Times New Roman</vt:lpstr>
      <vt:lpstr>Wingdings</vt:lpstr>
      <vt:lpstr>Office Theme</vt:lpstr>
      <vt:lpstr>Acrobat Document</vt:lpstr>
      <vt:lpstr>Dust ‘survey’</vt:lpstr>
      <vt:lpstr>Outline</vt:lpstr>
      <vt:lpstr>Dust inventory evolution</vt:lpstr>
      <vt:lpstr>PowerPoint Presentation</vt:lpstr>
      <vt:lpstr>Main quantities of interest : normal impacts</vt:lpstr>
      <vt:lpstr>Adhesion: contact mechanics picture</vt:lpstr>
      <vt:lpstr>PowerPoint Presentation</vt:lpstr>
      <vt:lpstr>PowerPoint Presentation</vt:lpstr>
      <vt:lpstr>Dust impact validation in plasma environments (Pilot-PSI) </vt:lpstr>
      <vt:lpstr>Dust impact validation in plasma environments (Pilot-PSI) </vt:lpstr>
      <vt:lpstr>Dust remobilization in plasma environments (linear devices)</vt:lpstr>
      <vt:lpstr>Dust remobilization in plasma environments (fusion devices)</vt:lpstr>
      <vt:lpstr>Dust remobilization in plasma environments (cross-machine)</vt:lpstr>
      <vt:lpstr>W-on-W adhesion: measurements</vt:lpstr>
      <vt:lpstr>PowerPoint Presentation</vt:lpstr>
      <vt:lpstr>Heating effects: molten dust / droplets</vt:lpstr>
      <vt:lpstr>Remobilization under ELM-like heat loads: Wetting induced coagulation</vt:lpstr>
      <vt:lpstr>Adhered dust on hot surfaces</vt:lpstr>
      <vt:lpstr>PowerPoint Presentation</vt:lpstr>
      <vt:lpstr>CPIC: dust-plasma interactions in arbitrary geometry</vt:lpstr>
      <vt:lpstr>CPIC: evaluation of plasma induced forces</vt:lpstr>
      <vt:lpstr>CPIC: sheath-within-a-sheath simulations</vt:lpstr>
      <vt:lpstr>CPIC: sheath-within-a-sheath simulations</vt:lpstr>
      <vt:lpstr>PowerPoint Presentation</vt:lpstr>
      <vt:lpstr>Dust transport studies </vt:lpstr>
      <vt:lpstr>Dust in magnetized plasmas</vt:lpstr>
      <vt:lpstr>First CPIC results (run on LANL facilities)</vt:lpstr>
      <vt:lpstr>PowerPoint Presentation</vt:lpstr>
      <vt:lpstr>Surface processes at a glance</vt:lpstr>
      <vt:lpstr>Material properties at a glance</vt:lpstr>
      <vt:lpstr>Irregular dust</vt:lpstr>
      <vt:lpstr>Are experiments necessary?</vt:lpstr>
      <vt:lpstr>PowerPoint Presentation</vt:lpstr>
      <vt:lpstr>Summary</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MEMOS-3D upgrades and application to the ASDEX-Upgrade W leading edge melt experiment</dc:title>
  <dc:creator>Emil Thorén</dc:creator>
  <cp:lastModifiedBy>Svetlana Ratynskaia</cp:lastModifiedBy>
  <cp:revision>974</cp:revision>
  <cp:lastPrinted>2020-08-05T19:00:27Z</cp:lastPrinted>
  <dcterms:created xsi:type="dcterms:W3CDTF">2019-06-19T12:52:54Z</dcterms:created>
  <dcterms:modified xsi:type="dcterms:W3CDTF">2024-04-10T19:20:41Z</dcterms:modified>
</cp:coreProperties>
</file>