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34" r:id="rId2"/>
    <p:sldId id="257" r:id="rId3"/>
    <p:sldId id="337" r:id="rId4"/>
    <p:sldId id="318" r:id="rId5"/>
    <p:sldId id="336" r:id="rId6"/>
    <p:sldId id="922" r:id="rId7"/>
    <p:sldId id="923" r:id="rId8"/>
    <p:sldId id="931" r:id="rId9"/>
    <p:sldId id="364" r:id="rId10"/>
    <p:sldId id="368" r:id="rId11"/>
    <p:sldId id="338" r:id="rId12"/>
    <p:sldId id="332" r:id="rId13"/>
    <p:sldId id="331" r:id="rId14"/>
    <p:sldId id="925" r:id="rId15"/>
    <p:sldId id="932" r:id="rId16"/>
    <p:sldId id="929" r:id="rId17"/>
    <p:sldId id="933" r:id="rId18"/>
    <p:sldId id="342" r:id="rId19"/>
    <p:sldId id="345" r:id="rId20"/>
    <p:sldId id="343" r:id="rId21"/>
    <p:sldId id="344" r:id="rId22"/>
    <p:sldId id="335" r:id="rId23"/>
    <p:sldId id="934" r:id="rId24"/>
    <p:sldId id="935" r:id="rId25"/>
  </p:sldIdLst>
  <p:sldSz cx="9144000" cy="5143500" type="screen16x9"/>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FF5050"/>
    <a:srgbClr val="E3E3E3"/>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1" autoAdjust="0"/>
    <p:restoredTop sz="95400" autoAdjust="0"/>
  </p:normalViewPr>
  <p:slideViewPr>
    <p:cSldViewPr showGuides="1">
      <p:cViewPr varScale="1">
        <p:scale>
          <a:sx n="84" d="100"/>
          <a:sy n="84" d="100"/>
        </p:scale>
        <p:origin x="712" y="6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44" d="100"/>
          <a:sy n="44" d="100"/>
        </p:scale>
        <p:origin x="2740" y="36"/>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Dokumendid/DIFFER2023/Experiment_results/HP%20210_He_day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Dokumendid/WEST2020/C4-32iH-MDR.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Dokumendid/WEST2020/C4-32iN-MDR.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none"/>
          </c:marker>
          <c:yVal>
            <c:numRef>
              <c:f>Data!$C$4:$I$4</c:f>
              <c:numCache>
                <c:formatCode>General</c:formatCode>
                <c:ptCount val="7"/>
                <c:pt idx="0">
                  <c:v>671.39718846405299</c:v>
                </c:pt>
                <c:pt idx="1">
                  <c:v>1585.054578926417</c:v>
                </c:pt>
                <c:pt idx="2">
                  <c:v>2556.7799125542579</c:v>
                </c:pt>
                <c:pt idx="3">
                  <c:v>2452.304063996934</c:v>
                </c:pt>
                <c:pt idx="4">
                  <c:v>1703.6580633344727</c:v>
                </c:pt>
                <c:pt idx="5">
                  <c:v>444.74464021590592</c:v>
                </c:pt>
                <c:pt idx="6">
                  <c:v>345.225777886255</c:v>
                </c:pt>
              </c:numCache>
            </c:numRef>
          </c:yVal>
          <c:smooth val="0"/>
          <c:extLst>
            <c:ext xmlns:c16="http://schemas.microsoft.com/office/drawing/2014/chart" uri="{C3380CC4-5D6E-409C-BE32-E72D297353CC}">
              <c16:uniqueId val="{00000000-0E12-4CCB-A0B3-E649AA119265}"/>
            </c:ext>
          </c:extLst>
        </c:ser>
        <c:dLbls>
          <c:showLegendKey val="0"/>
          <c:showVal val="0"/>
          <c:showCatName val="0"/>
          <c:showSerName val="0"/>
          <c:showPercent val="0"/>
          <c:showBubbleSize val="0"/>
        </c:dLbls>
        <c:axId val="421016000"/>
        <c:axId val="531560816"/>
      </c:scatterChart>
      <c:valAx>
        <c:axId val="421016000"/>
        <c:scaling>
          <c:orientation val="minMax"/>
          <c:max val="7"/>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Crater nr</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531560816"/>
        <c:crosses val="autoZero"/>
        <c:crossBetween val="midCat"/>
        <c:majorUnit val="1"/>
      </c:valAx>
      <c:valAx>
        <c:axId val="531560816"/>
        <c:scaling>
          <c:orientation val="minMax"/>
          <c:max val="3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He intensity (a.u.)</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4210160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2853587809711"/>
          <c:y val="0.18926582005446357"/>
          <c:w val="0.63058715619564931"/>
          <c:h val="0.51056161904993536"/>
        </c:manualLayout>
      </c:layout>
      <c:scatterChart>
        <c:scatterStyle val="lineMarker"/>
        <c:varyColors val="0"/>
        <c:ser>
          <c:idx val="0"/>
          <c:order val="0"/>
          <c:tx>
            <c:strRef>
              <c:f>'259'!$C$1:$C$2</c:f>
              <c:strCache>
                <c:ptCount val="2"/>
                <c:pt idx="0">
                  <c:v>1</c:v>
                </c:pt>
              </c:strCache>
            </c:strRef>
          </c:tx>
          <c:spPr>
            <a:ln w="19050" cap="rnd">
              <a:solidFill>
                <a:srgbClr val="C00000"/>
              </a:solidFill>
              <a:round/>
            </a:ln>
            <a:effectLst/>
          </c:spPr>
          <c:marker>
            <c:symbol val="none"/>
          </c:marker>
          <c:xVal>
            <c:numRef>
              <c:f>'259'!$A$450:$A$750</c:f>
              <c:numCache>
                <c:formatCode>General</c:formatCode>
                <c:ptCount val="301"/>
                <c:pt idx="0">
                  <c:v>245.1713</c:v>
                </c:pt>
                <c:pt idx="1">
                  <c:v>245.18800000000002</c:v>
                </c:pt>
                <c:pt idx="2">
                  <c:v>245.2047</c:v>
                </c:pt>
                <c:pt idx="3">
                  <c:v>245.22140000000002</c:v>
                </c:pt>
                <c:pt idx="4">
                  <c:v>245.2381</c:v>
                </c:pt>
                <c:pt idx="5">
                  <c:v>245.25480000000002</c:v>
                </c:pt>
                <c:pt idx="6">
                  <c:v>245.2715</c:v>
                </c:pt>
                <c:pt idx="7">
                  <c:v>245.28820000000002</c:v>
                </c:pt>
                <c:pt idx="8">
                  <c:v>245.3049</c:v>
                </c:pt>
                <c:pt idx="9">
                  <c:v>245.32160000000002</c:v>
                </c:pt>
                <c:pt idx="10">
                  <c:v>245.3383</c:v>
                </c:pt>
                <c:pt idx="11">
                  <c:v>245.35500000000002</c:v>
                </c:pt>
                <c:pt idx="12">
                  <c:v>245.3717</c:v>
                </c:pt>
                <c:pt idx="13">
                  <c:v>245.38840000000002</c:v>
                </c:pt>
                <c:pt idx="14">
                  <c:v>245.4051</c:v>
                </c:pt>
                <c:pt idx="15">
                  <c:v>245.42180000000002</c:v>
                </c:pt>
                <c:pt idx="16">
                  <c:v>245.4385</c:v>
                </c:pt>
                <c:pt idx="17">
                  <c:v>245.45520000000002</c:v>
                </c:pt>
                <c:pt idx="18">
                  <c:v>245.47190000000001</c:v>
                </c:pt>
                <c:pt idx="19">
                  <c:v>245.48860000000002</c:v>
                </c:pt>
                <c:pt idx="20">
                  <c:v>245.50530000000001</c:v>
                </c:pt>
                <c:pt idx="21">
                  <c:v>245.52200000000002</c:v>
                </c:pt>
                <c:pt idx="22">
                  <c:v>245.53870000000001</c:v>
                </c:pt>
                <c:pt idx="23">
                  <c:v>245.55540000000002</c:v>
                </c:pt>
                <c:pt idx="24">
                  <c:v>245.57210000000001</c:v>
                </c:pt>
                <c:pt idx="25">
                  <c:v>245.58880000000002</c:v>
                </c:pt>
                <c:pt idx="26">
                  <c:v>245.60550000000001</c:v>
                </c:pt>
                <c:pt idx="27">
                  <c:v>245.62220000000002</c:v>
                </c:pt>
                <c:pt idx="28">
                  <c:v>245.63890000000001</c:v>
                </c:pt>
                <c:pt idx="29">
                  <c:v>245.65560000000002</c:v>
                </c:pt>
                <c:pt idx="30">
                  <c:v>245.67230000000001</c:v>
                </c:pt>
                <c:pt idx="31">
                  <c:v>245.68900000000002</c:v>
                </c:pt>
                <c:pt idx="32">
                  <c:v>245.70570000000001</c:v>
                </c:pt>
                <c:pt idx="33">
                  <c:v>245.72240000000002</c:v>
                </c:pt>
                <c:pt idx="34">
                  <c:v>245.73910000000001</c:v>
                </c:pt>
                <c:pt idx="35">
                  <c:v>245.75580000000002</c:v>
                </c:pt>
                <c:pt idx="36">
                  <c:v>245.77250000000001</c:v>
                </c:pt>
                <c:pt idx="37">
                  <c:v>245.78920000000002</c:v>
                </c:pt>
                <c:pt idx="38">
                  <c:v>245.80590000000001</c:v>
                </c:pt>
                <c:pt idx="39">
                  <c:v>245.82260000000002</c:v>
                </c:pt>
                <c:pt idx="40">
                  <c:v>245.83930000000001</c:v>
                </c:pt>
                <c:pt idx="41">
                  <c:v>245.85600000000002</c:v>
                </c:pt>
                <c:pt idx="42">
                  <c:v>245.87270000000001</c:v>
                </c:pt>
                <c:pt idx="43">
                  <c:v>245.88940000000002</c:v>
                </c:pt>
                <c:pt idx="44">
                  <c:v>245.90610000000001</c:v>
                </c:pt>
                <c:pt idx="45">
                  <c:v>245.92280000000002</c:v>
                </c:pt>
                <c:pt idx="46">
                  <c:v>245.93950000000001</c:v>
                </c:pt>
                <c:pt idx="47">
                  <c:v>245.95620000000002</c:v>
                </c:pt>
                <c:pt idx="48">
                  <c:v>245.97290000000001</c:v>
                </c:pt>
                <c:pt idx="49">
                  <c:v>245.98960000000002</c:v>
                </c:pt>
                <c:pt idx="50">
                  <c:v>246.00630000000001</c:v>
                </c:pt>
                <c:pt idx="51">
                  <c:v>246.02300000000002</c:v>
                </c:pt>
                <c:pt idx="52">
                  <c:v>246.03970000000001</c:v>
                </c:pt>
                <c:pt idx="53">
                  <c:v>246.05640000000002</c:v>
                </c:pt>
                <c:pt idx="54">
                  <c:v>246.07310000000001</c:v>
                </c:pt>
                <c:pt idx="55">
                  <c:v>246.08980000000003</c:v>
                </c:pt>
                <c:pt idx="56">
                  <c:v>246.10650000000001</c:v>
                </c:pt>
                <c:pt idx="57">
                  <c:v>246.12320000000003</c:v>
                </c:pt>
                <c:pt idx="58">
                  <c:v>246.13990000000001</c:v>
                </c:pt>
                <c:pt idx="59">
                  <c:v>246.15660000000003</c:v>
                </c:pt>
                <c:pt idx="60">
                  <c:v>246.17330000000001</c:v>
                </c:pt>
                <c:pt idx="61">
                  <c:v>246.19000000000003</c:v>
                </c:pt>
                <c:pt idx="62">
                  <c:v>246.20670000000001</c:v>
                </c:pt>
                <c:pt idx="63">
                  <c:v>246.22340000000003</c:v>
                </c:pt>
                <c:pt idx="64">
                  <c:v>246.24010000000001</c:v>
                </c:pt>
                <c:pt idx="65">
                  <c:v>246.25680000000003</c:v>
                </c:pt>
                <c:pt idx="66">
                  <c:v>246.27350000000001</c:v>
                </c:pt>
                <c:pt idx="67">
                  <c:v>246.29020000000003</c:v>
                </c:pt>
                <c:pt idx="68">
                  <c:v>246.30690000000001</c:v>
                </c:pt>
                <c:pt idx="69">
                  <c:v>246.32360000000003</c:v>
                </c:pt>
                <c:pt idx="70">
                  <c:v>246.34030000000001</c:v>
                </c:pt>
                <c:pt idx="71">
                  <c:v>246.35700000000003</c:v>
                </c:pt>
                <c:pt idx="72">
                  <c:v>246.37370000000001</c:v>
                </c:pt>
                <c:pt idx="73">
                  <c:v>246.3904</c:v>
                </c:pt>
                <c:pt idx="74">
                  <c:v>246.40710000000001</c:v>
                </c:pt>
                <c:pt idx="75">
                  <c:v>246.4238</c:v>
                </c:pt>
                <c:pt idx="76">
                  <c:v>246.44050000000001</c:v>
                </c:pt>
                <c:pt idx="77">
                  <c:v>246.4572</c:v>
                </c:pt>
                <c:pt idx="78">
                  <c:v>246.47390000000001</c:v>
                </c:pt>
                <c:pt idx="79">
                  <c:v>246.4906</c:v>
                </c:pt>
                <c:pt idx="80">
                  <c:v>246.50730000000001</c:v>
                </c:pt>
                <c:pt idx="81">
                  <c:v>246.524</c:v>
                </c:pt>
                <c:pt idx="82">
                  <c:v>246.54070000000002</c:v>
                </c:pt>
                <c:pt idx="83">
                  <c:v>246.5574</c:v>
                </c:pt>
                <c:pt idx="84">
                  <c:v>246.57410000000002</c:v>
                </c:pt>
                <c:pt idx="85">
                  <c:v>246.5908</c:v>
                </c:pt>
                <c:pt idx="86">
                  <c:v>246.60750000000002</c:v>
                </c:pt>
                <c:pt idx="87">
                  <c:v>246.6242</c:v>
                </c:pt>
                <c:pt idx="88">
                  <c:v>246.64090000000002</c:v>
                </c:pt>
                <c:pt idx="89">
                  <c:v>246.6576</c:v>
                </c:pt>
                <c:pt idx="90">
                  <c:v>246.67430000000002</c:v>
                </c:pt>
                <c:pt idx="91">
                  <c:v>246.691</c:v>
                </c:pt>
                <c:pt idx="92">
                  <c:v>246.70770000000002</c:v>
                </c:pt>
                <c:pt idx="93">
                  <c:v>246.7244</c:v>
                </c:pt>
                <c:pt idx="94">
                  <c:v>246.74110000000002</c:v>
                </c:pt>
                <c:pt idx="95">
                  <c:v>246.7578</c:v>
                </c:pt>
                <c:pt idx="96">
                  <c:v>246.77450000000002</c:v>
                </c:pt>
                <c:pt idx="97">
                  <c:v>246.7912</c:v>
                </c:pt>
                <c:pt idx="98">
                  <c:v>246.80790000000002</c:v>
                </c:pt>
                <c:pt idx="99">
                  <c:v>246.8246</c:v>
                </c:pt>
                <c:pt idx="100">
                  <c:v>246.84130000000002</c:v>
                </c:pt>
                <c:pt idx="101">
                  <c:v>246.858</c:v>
                </c:pt>
                <c:pt idx="102">
                  <c:v>246.87470000000002</c:v>
                </c:pt>
                <c:pt idx="103">
                  <c:v>246.8914</c:v>
                </c:pt>
                <c:pt idx="104">
                  <c:v>246.90810000000002</c:v>
                </c:pt>
                <c:pt idx="105">
                  <c:v>246.9248</c:v>
                </c:pt>
                <c:pt idx="106">
                  <c:v>246.94150000000002</c:v>
                </c:pt>
                <c:pt idx="107">
                  <c:v>246.95820000000001</c:v>
                </c:pt>
                <c:pt idx="108">
                  <c:v>246.97490000000002</c:v>
                </c:pt>
                <c:pt idx="109">
                  <c:v>246.99160000000001</c:v>
                </c:pt>
                <c:pt idx="110">
                  <c:v>247.00830000000002</c:v>
                </c:pt>
                <c:pt idx="111">
                  <c:v>247.02500000000001</c:v>
                </c:pt>
                <c:pt idx="112">
                  <c:v>247.04170000000002</c:v>
                </c:pt>
                <c:pt idx="113">
                  <c:v>247.05840000000001</c:v>
                </c:pt>
                <c:pt idx="114">
                  <c:v>247.07510000000002</c:v>
                </c:pt>
                <c:pt idx="115">
                  <c:v>247.09180000000001</c:v>
                </c:pt>
                <c:pt idx="116">
                  <c:v>247.10850000000002</c:v>
                </c:pt>
                <c:pt idx="117">
                  <c:v>247.12520000000001</c:v>
                </c:pt>
                <c:pt idx="118">
                  <c:v>247.14190000000002</c:v>
                </c:pt>
                <c:pt idx="119">
                  <c:v>247.15860000000001</c:v>
                </c:pt>
                <c:pt idx="120">
                  <c:v>247.17530000000002</c:v>
                </c:pt>
                <c:pt idx="121">
                  <c:v>247.19200000000001</c:v>
                </c:pt>
                <c:pt idx="122">
                  <c:v>247.20870000000002</c:v>
                </c:pt>
                <c:pt idx="123">
                  <c:v>247.22540000000001</c:v>
                </c:pt>
                <c:pt idx="124">
                  <c:v>247.24210000000002</c:v>
                </c:pt>
                <c:pt idx="125">
                  <c:v>247.25880000000001</c:v>
                </c:pt>
                <c:pt idx="126">
                  <c:v>247.27550000000002</c:v>
                </c:pt>
                <c:pt idx="127">
                  <c:v>247.29220000000001</c:v>
                </c:pt>
                <c:pt idx="128">
                  <c:v>247.30890000000002</c:v>
                </c:pt>
                <c:pt idx="129">
                  <c:v>247.32560000000001</c:v>
                </c:pt>
                <c:pt idx="130">
                  <c:v>247.34230000000002</c:v>
                </c:pt>
                <c:pt idx="131">
                  <c:v>247.35900000000001</c:v>
                </c:pt>
                <c:pt idx="132">
                  <c:v>247.37570000000002</c:v>
                </c:pt>
                <c:pt idx="133">
                  <c:v>247.39240000000001</c:v>
                </c:pt>
                <c:pt idx="134">
                  <c:v>247.40910000000002</c:v>
                </c:pt>
                <c:pt idx="135">
                  <c:v>247.42580000000001</c:v>
                </c:pt>
                <c:pt idx="136">
                  <c:v>247.44250000000002</c:v>
                </c:pt>
                <c:pt idx="137">
                  <c:v>247.45920000000001</c:v>
                </c:pt>
                <c:pt idx="138">
                  <c:v>247.47590000000002</c:v>
                </c:pt>
                <c:pt idx="139">
                  <c:v>247.49260000000001</c:v>
                </c:pt>
                <c:pt idx="140">
                  <c:v>247.50930000000002</c:v>
                </c:pt>
                <c:pt idx="141">
                  <c:v>247.52600000000001</c:v>
                </c:pt>
                <c:pt idx="142">
                  <c:v>247.54270000000002</c:v>
                </c:pt>
                <c:pt idx="143">
                  <c:v>247.55940000000001</c:v>
                </c:pt>
                <c:pt idx="144">
                  <c:v>247.57610000000003</c:v>
                </c:pt>
                <c:pt idx="145">
                  <c:v>247.59280000000001</c:v>
                </c:pt>
                <c:pt idx="146">
                  <c:v>247.60950000000003</c:v>
                </c:pt>
                <c:pt idx="147">
                  <c:v>247.62620000000001</c:v>
                </c:pt>
                <c:pt idx="148">
                  <c:v>247.64290000000003</c:v>
                </c:pt>
                <c:pt idx="149">
                  <c:v>247.65960000000001</c:v>
                </c:pt>
                <c:pt idx="150">
                  <c:v>247.67630000000003</c:v>
                </c:pt>
                <c:pt idx="151">
                  <c:v>247.69300000000001</c:v>
                </c:pt>
                <c:pt idx="152">
                  <c:v>247.70970000000003</c:v>
                </c:pt>
                <c:pt idx="153">
                  <c:v>247.72640000000001</c:v>
                </c:pt>
                <c:pt idx="154">
                  <c:v>247.74310000000003</c:v>
                </c:pt>
                <c:pt idx="155">
                  <c:v>247.75980000000001</c:v>
                </c:pt>
                <c:pt idx="156">
                  <c:v>247.77650000000003</c:v>
                </c:pt>
                <c:pt idx="157">
                  <c:v>247.79320000000001</c:v>
                </c:pt>
                <c:pt idx="158">
                  <c:v>247.80990000000003</c:v>
                </c:pt>
                <c:pt idx="159">
                  <c:v>247.82660000000001</c:v>
                </c:pt>
                <c:pt idx="160">
                  <c:v>247.84330000000003</c:v>
                </c:pt>
                <c:pt idx="161">
                  <c:v>247.86</c:v>
                </c:pt>
                <c:pt idx="162">
                  <c:v>247.8767</c:v>
                </c:pt>
                <c:pt idx="163">
                  <c:v>247.89340000000001</c:v>
                </c:pt>
                <c:pt idx="164">
                  <c:v>247.9101</c:v>
                </c:pt>
                <c:pt idx="165">
                  <c:v>247.92680000000001</c:v>
                </c:pt>
                <c:pt idx="166">
                  <c:v>247.9435</c:v>
                </c:pt>
                <c:pt idx="167">
                  <c:v>247.96020000000001</c:v>
                </c:pt>
                <c:pt idx="168">
                  <c:v>247.9769</c:v>
                </c:pt>
                <c:pt idx="169">
                  <c:v>247.99360000000001</c:v>
                </c:pt>
                <c:pt idx="170">
                  <c:v>248.0103</c:v>
                </c:pt>
                <c:pt idx="171">
                  <c:v>248.02700000000002</c:v>
                </c:pt>
                <c:pt idx="172">
                  <c:v>248.0437</c:v>
                </c:pt>
                <c:pt idx="173">
                  <c:v>248.06040000000002</c:v>
                </c:pt>
                <c:pt idx="174">
                  <c:v>248.0771</c:v>
                </c:pt>
                <c:pt idx="175">
                  <c:v>248.09380000000002</c:v>
                </c:pt>
                <c:pt idx="176">
                  <c:v>248.1105</c:v>
                </c:pt>
                <c:pt idx="177">
                  <c:v>248.12720000000002</c:v>
                </c:pt>
                <c:pt idx="178">
                  <c:v>248.1439</c:v>
                </c:pt>
                <c:pt idx="179">
                  <c:v>248.16060000000002</c:v>
                </c:pt>
                <c:pt idx="180">
                  <c:v>248.1773</c:v>
                </c:pt>
                <c:pt idx="181">
                  <c:v>248.19400000000002</c:v>
                </c:pt>
                <c:pt idx="182">
                  <c:v>248.2107</c:v>
                </c:pt>
                <c:pt idx="183">
                  <c:v>248.22740000000002</c:v>
                </c:pt>
                <c:pt idx="184">
                  <c:v>248.2441</c:v>
                </c:pt>
                <c:pt idx="185">
                  <c:v>248.26080000000002</c:v>
                </c:pt>
                <c:pt idx="186">
                  <c:v>248.2775</c:v>
                </c:pt>
                <c:pt idx="187">
                  <c:v>248.29420000000002</c:v>
                </c:pt>
                <c:pt idx="188">
                  <c:v>248.3109</c:v>
                </c:pt>
                <c:pt idx="189">
                  <c:v>248.32760000000002</c:v>
                </c:pt>
                <c:pt idx="190">
                  <c:v>248.3443</c:v>
                </c:pt>
                <c:pt idx="191">
                  <c:v>248.36100000000002</c:v>
                </c:pt>
                <c:pt idx="192">
                  <c:v>248.3777</c:v>
                </c:pt>
                <c:pt idx="193">
                  <c:v>248.39440000000002</c:v>
                </c:pt>
                <c:pt idx="194">
                  <c:v>248.4111</c:v>
                </c:pt>
                <c:pt idx="195">
                  <c:v>248.42780000000002</c:v>
                </c:pt>
                <c:pt idx="196">
                  <c:v>248.44450000000001</c:v>
                </c:pt>
                <c:pt idx="197">
                  <c:v>248.46120000000002</c:v>
                </c:pt>
                <c:pt idx="198">
                  <c:v>248.47790000000001</c:v>
                </c:pt>
                <c:pt idx="199">
                  <c:v>248.49460000000002</c:v>
                </c:pt>
                <c:pt idx="200">
                  <c:v>248.51130000000001</c:v>
                </c:pt>
                <c:pt idx="201">
                  <c:v>248.52800000000002</c:v>
                </c:pt>
                <c:pt idx="202">
                  <c:v>248.54470000000001</c:v>
                </c:pt>
                <c:pt idx="203">
                  <c:v>248.56140000000002</c:v>
                </c:pt>
                <c:pt idx="204">
                  <c:v>248.57810000000001</c:v>
                </c:pt>
                <c:pt idx="205">
                  <c:v>248.59480000000002</c:v>
                </c:pt>
                <c:pt idx="206">
                  <c:v>248.61150000000001</c:v>
                </c:pt>
                <c:pt idx="207">
                  <c:v>248.62820000000002</c:v>
                </c:pt>
                <c:pt idx="208">
                  <c:v>248.64490000000001</c:v>
                </c:pt>
                <c:pt idx="209">
                  <c:v>248.66160000000002</c:v>
                </c:pt>
                <c:pt idx="210">
                  <c:v>248.67830000000001</c:v>
                </c:pt>
                <c:pt idx="211">
                  <c:v>248.69500000000002</c:v>
                </c:pt>
                <c:pt idx="212">
                  <c:v>248.71170000000001</c:v>
                </c:pt>
                <c:pt idx="213">
                  <c:v>248.72840000000002</c:v>
                </c:pt>
                <c:pt idx="214">
                  <c:v>248.74510000000001</c:v>
                </c:pt>
                <c:pt idx="215">
                  <c:v>248.76180000000002</c:v>
                </c:pt>
                <c:pt idx="216">
                  <c:v>248.77850000000001</c:v>
                </c:pt>
                <c:pt idx="217">
                  <c:v>248.79520000000002</c:v>
                </c:pt>
                <c:pt idx="218">
                  <c:v>248.81190000000001</c:v>
                </c:pt>
                <c:pt idx="219">
                  <c:v>248.82860000000002</c:v>
                </c:pt>
                <c:pt idx="220">
                  <c:v>248.84530000000001</c:v>
                </c:pt>
                <c:pt idx="221">
                  <c:v>248.86200000000002</c:v>
                </c:pt>
                <c:pt idx="222">
                  <c:v>248.87870000000001</c:v>
                </c:pt>
                <c:pt idx="223">
                  <c:v>248.89540000000002</c:v>
                </c:pt>
                <c:pt idx="224">
                  <c:v>248.91210000000001</c:v>
                </c:pt>
                <c:pt idx="225">
                  <c:v>248.92880000000002</c:v>
                </c:pt>
                <c:pt idx="226">
                  <c:v>248.94550000000001</c:v>
                </c:pt>
                <c:pt idx="227">
                  <c:v>248.96220000000002</c:v>
                </c:pt>
                <c:pt idx="228">
                  <c:v>248.97890000000001</c:v>
                </c:pt>
                <c:pt idx="229">
                  <c:v>248.99560000000002</c:v>
                </c:pt>
                <c:pt idx="230">
                  <c:v>249.01230000000001</c:v>
                </c:pt>
                <c:pt idx="231">
                  <c:v>249.02900000000002</c:v>
                </c:pt>
                <c:pt idx="232">
                  <c:v>249.04570000000001</c:v>
                </c:pt>
                <c:pt idx="233">
                  <c:v>249.06240000000003</c:v>
                </c:pt>
                <c:pt idx="234">
                  <c:v>249.07910000000001</c:v>
                </c:pt>
                <c:pt idx="235">
                  <c:v>249.09580000000003</c:v>
                </c:pt>
                <c:pt idx="236">
                  <c:v>249.11250000000001</c:v>
                </c:pt>
                <c:pt idx="237">
                  <c:v>249.12920000000003</c:v>
                </c:pt>
                <c:pt idx="238">
                  <c:v>249.14590000000001</c:v>
                </c:pt>
                <c:pt idx="239">
                  <c:v>249.16260000000003</c:v>
                </c:pt>
                <c:pt idx="240">
                  <c:v>249.17930000000001</c:v>
                </c:pt>
                <c:pt idx="241">
                  <c:v>249.19600000000003</c:v>
                </c:pt>
                <c:pt idx="242">
                  <c:v>249.21270000000001</c:v>
                </c:pt>
                <c:pt idx="243">
                  <c:v>249.22940000000003</c:v>
                </c:pt>
                <c:pt idx="244">
                  <c:v>249.24610000000001</c:v>
                </c:pt>
                <c:pt idx="245">
                  <c:v>249.26280000000003</c:v>
                </c:pt>
                <c:pt idx="246">
                  <c:v>249.27950000000001</c:v>
                </c:pt>
                <c:pt idx="247">
                  <c:v>249.29620000000003</c:v>
                </c:pt>
                <c:pt idx="248">
                  <c:v>249.31290000000001</c:v>
                </c:pt>
                <c:pt idx="249">
                  <c:v>249.32960000000003</c:v>
                </c:pt>
                <c:pt idx="250">
                  <c:v>249.34630000000001</c:v>
                </c:pt>
                <c:pt idx="251">
                  <c:v>249.363</c:v>
                </c:pt>
                <c:pt idx="252">
                  <c:v>249.37970000000001</c:v>
                </c:pt>
                <c:pt idx="253">
                  <c:v>249.3964</c:v>
                </c:pt>
                <c:pt idx="254">
                  <c:v>249.41310000000001</c:v>
                </c:pt>
                <c:pt idx="255">
                  <c:v>249.4298</c:v>
                </c:pt>
                <c:pt idx="256">
                  <c:v>249.44650000000001</c:v>
                </c:pt>
                <c:pt idx="257">
                  <c:v>249.4632</c:v>
                </c:pt>
                <c:pt idx="258">
                  <c:v>249.47990000000001</c:v>
                </c:pt>
                <c:pt idx="259">
                  <c:v>249.4966</c:v>
                </c:pt>
                <c:pt idx="260">
                  <c:v>249.51330000000002</c:v>
                </c:pt>
                <c:pt idx="261">
                  <c:v>249.53</c:v>
                </c:pt>
                <c:pt idx="262">
                  <c:v>249.54670000000002</c:v>
                </c:pt>
                <c:pt idx="263">
                  <c:v>249.5634</c:v>
                </c:pt>
                <c:pt idx="264">
                  <c:v>249.58010000000002</c:v>
                </c:pt>
                <c:pt idx="265">
                  <c:v>249.5968</c:v>
                </c:pt>
                <c:pt idx="266">
                  <c:v>249.61350000000002</c:v>
                </c:pt>
                <c:pt idx="267">
                  <c:v>249.6302</c:v>
                </c:pt>
                <c:pt idx="268">
                  <c:v>249.64690000000002</c:v>
                </c:pt>
                <c:pt idx="269">
                  <c:v>249.6636</c:v>
                </c:pt>
                <c:pt idx="270">
                  <c:v>249.68030000000002</c:v>
                </c:pt>
                <c:pt idx="271">
                  <c:v>249.697</c:v>
                </c:pt>
                <c:pt idx="272">
                  <c:v>249.71370000000002</c:v>
                </c:pt>
                <c:pt idx="273">
                  <c:v>249.7304</c:v>
                </c:pt>
                <c:pt idx="274">
                  <c:v>249.74710000000002</c:v>
                </c:pt>
                <c:pt idx="275">
                  <c:v>249.7638</c:v>
                </c:pt>
                <c:pt idx="276">
                  <c:v>249.78050000000002</c:v>
                </c:pt>
                <c:pt idx="277">
                  <c:v>249.7972</c:v>
                </c:pt>
                <c:pt idx="278">
                  <c:v>249.81390000000002</c:v>
                </c:pt>
                <c:pt idx="279">
                  <c:v>249.8306</c:v>
                </c:pt>
                <c:pt idx="280">
                  <c:v>249.84730000000002</c:v>
                </c:pt>
                <c:pt idx="281">
                  <c:v>249.864</c:v>
                </c:pt>
                <c:pt idx="282">
                  <c:v>249.88070000000002</c:v>
                </c:pt>
                <c:pt idx="283">
                  <c:v>249.8974</c:v>
                </c:pt>
                <c:pt idx="284">
                  <c:v>249.91410000000002</c:v>
                </c:pt>
                <c:pt idx="285">
                  <c:v>249.9308</c:v>
                </c:pt>
                <c:pt idx="286">
                  <c:v>249.94750000000002</c:v>
                </c:pt>
                <c:pt idx="287">
                  <c:v>249.96420000000001</c:v>
                </c:pt>
                <c:pt idx="288">
                  <c:v>249.98090000000002</c:v>
                </c:pt>
                <c:pt idx="289">
                  <c:v>249.99760000000001</c:v>
                </c:pt>
                <c:pt idx="290">
                  <c:v>250.01430000000002</c:v>
                </c:pt>
                <c:pt idx="291">
                  <c:v>250.03100000000001</c:v>
                </c:pt>
                <c:pt idx="292">
                  <c:v>250.04770000000002</c:v>
                </c:pt>
                <c:pt idx="293">
                  <c:v>250.06440000000001</c:v>
                </c:pt>
                <c:pt idx="294">
                  <c:v>250.08110000000002</c:v>
                </c:pt>
                <c:pt idx="295">
                  <c:v>250.09780000000001</c:v>
                </c:pt>
                <c:pt idx="296">
                  <c:v>250.11450000000002</c:v>
                </c:pt>
                <c:pt idx="297">
                  <c:v>250.13120000000001</c:v>
                </c:pt>
                <c:pt idx="298">
                  <c:v>250.14790000000002</c:v>
                </c:pt>
                <c:pt idx="299">
                  <c:v>250.16460000000001</c:v>
                </c:pt>
                <c:pt idx="300">
                  <c:v>250.18130000000002</c:v>
                </c:pt>
              </c:numCache>
            </c:numRef>
          </c:xVal>
          <c:yVal>
            <c:numRef>
              <c:f>'259'!$C$450:$C$750</c:f>
              <c:numCache>
                <c:formatCode>General</c:formatCode>
                <c:ptCount val="301"/>
                <c:pt idx="0">
                  <c:v>4285</c:v>
                </c:pt>
                <c:pt idx="1">
                  <c:v>5085</c:v>
                </c:pt>
                <c:pt idx="2">
                  <c:v>5590</c:v>
                </c:pt>
                <c:pt idx="3">
                  <c:v>4751</c:v>
                </c:pt>
                <c:pt idx="4">
                  <c:v>3763</c:v>
                </c:pt>
                <c:pt idx="5">
                  <c:v>3348</c:v>
                </c:pt>
                <c:pt idx="6">
                  <c:v>2936</c:v>
                </c:pt>
                <c:pt idx="7">
                  <c:v>3250</c:v>
                </c:pt>
                <c:pt idx="8">
                  <c:v>3784</c:v>
                </c:pt>
                <c:pt idx="9">
                  <c:v>4045</c:v>
                </c:pt>
                <c:pt idx="10">
                  <c:v>3867</c:v>
                </c:pt>
                <c:pt idx="11">
                  <c:v>3341</c:v>
                </c:pt>
                <c:pt idx="12">
                  <c:v>3114</c:v>
                </c:pt>
                <c:pt idx="13">
                  <c:v>2996</c:v>
                </c:pt>
                <c:pt idx="14">
                  <c:v>2987</c:v>
                </c:pt>
                <c:pt idx="15">
                  <c:v>3579</c:v>
                </c:pt>
                <c:pt idx="16">
                  <c:v>4551</c:v>
                </c:pt>
                <c:pt idx="17">
                  <c:v>5157</c:v>
                </c:pt>
                <c:pt idx="18">
                  <c:v>5010</c:v>
                </c:pt>
                <c:pt idx="19">
                  <c:v>4335</c:v>
                </c:pt>
                <c:pt idx="20">
                  <c:v>3979</c:v>
                </c:pt>
                <c:pt idx="21">
                  <c:v>4141</c:v>
                </c:pt>
                <c:pt idx="22">
                  <c:v>4451</c:v>
                </c:pt>
                <c:pt idx="23">
                  <c:v>4882</c:v>
                </c:pt>
                <c:pt idx="24">
                  <c:v>4557</c:v>
                </c:pt>
                <c:pt idx="25">
                  <c:v>3938</c:v>
                </c:pt>
                <c:pt idx="26">
                  <c:v>3440</c:v>
                </c:pt>
                <c:pt idx="27">
                  <c:v>3065</c:v>
                </c:pt>
                <c:pt idx="28">
                  <c:v>3210</c:v>
                </c:pt>
                <c:pt idx="29">
                  <c:v>3697</c:v>
                </c:pt>
                <c:pt idx="30">
                  <c:v>4408</c:v>
                </c:pt>
                <c:pt idx="31">
                  <c:v>5293</c:v>
                </c:pt>
                <c:pt idx="32">
                  <c:v>5452</c:v>
                </c:pt>
                <c:pt idx="33">
                  <c:v>4739</c:v>
                </c:pt>
                <c:pt idx="34">
                  <c:v>3738</c:v>
                </c:pt>
                <c:pt idx="35">
                  <c:v>2822</c:v>
                </c:pt>
                <c:pt idx="36">
                  <c:v>2532</c:v>
                </c:pt>
                <c:pt idx="37">
                  <c:v>2322</c:v>
                </c:pt>
                <c:pt idx="38">
                  <c:v>2785</c:v>
                </c:pt>
                <c:pt idx="39">
                  <c:v>3060</c:v>
                </c:pt>
                <c:pt idx="40">
                  <c:v>3351</c:v>
                </c:pt>
                <c:pt idx="41">
                  <c:v>3352</c:v>
                </c:pt>
                <c:pt idx="42">
                  <c:v>3277</c:v>
                </c:pt>
                <c:pt idx="43">
                  <c:v>3526</c:v>
                </c:pt>
                <c:pt idx="44">
                  <c:v>3753</c:v>
                </c:pt>
                <c:pt idx="45">
                  <c:v>4394</c:v>
                </c:pt>
                <c:pt idx="46">
                  <c:v>4875</c:v>
                </c:pt>
                <c:pt idx="47">
                  <c:v>5307</c:v>
                </c:pt>
                <c:pt idx="48">
                  <c:v>5492</c:v>
                </c:pt>
                <c:pt idx="49">
                  <c:v>6208</c:v>
                </c:pt>
                <c:pt idx="50">
                  <c:v>6210</c:v>
                </c:pt>
                <c:pt idx="51">
                  <c:v>5497</c:v>
                </c:pt>
                <c:pt idx="52">
                  <c:v>5519</c:v>
                </c:pt>
                <c:pt idx="53">
                  <c:v>6169</c:v>
                </c:pt>
                <c:pt idx="54">
                  <c:v>6991</c:v>
                </c:pt>
                <c:pt idx="55">
                  <c:v>8168</c:v>
                </c:pt>
                <c:pt idx="56">
                  <c:v>9170</c:v>
                </c:pt>
                <c:pt idx="57">
                  <c:v>9285</c:v>
                </c:pt>
                <c:pt idx="58">
                  <c:v>10319</c:v>
                </c:pt>
                <c:pt idx="59">
                  <c:v>11620</c:v>
                </c:pt>
                <c:pt idx="60">
                  <c:v>11409</c:v>
                </c:pt>
                <c:pt idx="61">
                  <c:v>8917</c:v>
                </c:pt>
                <c:pt idx="62">
                  <c:v>6072</c:v>
                </c:pt>
                <c:pt idx="63">
                  <c:v>4286</c:v>
                </c:pt>
                <c:pt idx="64">
                  <c:v>3387</c:v>
                </c:pt>
                <c:pt idx="65">
                  <c:v>3053</c:v>
                </c:pt>
                <c:pt idx="66">
                  <c:v>3170</c:v>
                </c:pt>
                <c:pt idx="67">
                  <c:v>3565</c:v>
                </c:pt>
                <c:pt idx="68">
                  <c:v>4451</c:v>
                </c:pt>
                <c:pt idx="69">
                  <c:v>5200</c:v>
                </c:pt>
                <c:pt idx="70">
                  <c:v>5219</c:v>
                </c:pt>
                <c:pt idx="71">
                  <c:v>4514</c:v>
                </c:pt>
                <c:pt idx="72">
                  <c:v>3674</c:v>
                </c:pt>
                <c:pt idx="73">
                  <c:v>2989</c:v>
                </c:pt>
                <c:pt idx="74">
                  <c:v>3042</c:v>
                </c:pt>
                <c:pt idx="75">
                  <c:v>3509</c:v>
                </c:pt>
                <c:pt idx="76">
                  <c:v>4152</c:v>
                </c:pt>
                <c:pt idx="77">
                  <c:v>4797</c:v>
                </c:pt>
                <c:pt idx="78">
                  <c:v>5495</c:v>
                </c:pt>
                <c:pt idx="79">
                  <c:v>5119</c:v>
                </c:pt>
                <c:pt idx="80">
                  <c:v>5083</c:v>
                </c:pt>
                <c:pt idx="81">
                  <c:v>5488</c:v>
                </c:pt>
                <c:pt idx="82">
                  <c:v>6722</c:v>
                </c:pt>
                <c:pt idx="83">
                  <c:v>7741</c:v>
                </c:pt>
                <c:pt idx="84">
                  <c:v>6951</c:v>
                </c:pt>
                <c:pt idx="85">
                  <c:v>5584</c:v>
                </c:pt>
                <c:pt idx="86">
                  <c:v>5177</c:v>
                </c:pt>
                <c:pt idx="87">
                  <c:v>5889</c:v>
                </c:pt>
                <c:pt idx="88">
                  <c:v>6851</c:v>
                </c:pt>
                <c:pt idx="89">
                  <c:v>5934</c:v>
                </c:pt>
                <c:pt idx="90">
                  <c:v>4782</c:v>
                </c:pt>
                <c:pt idx="91">
                  <c:v>3962</c:v>
                </c:pt>
                <c:pt idx="92">
                  <c:v>3829</c:v>
                </c:pt>
                <c:pt idx="93">
                  <c:v>3857</c:v>
                </c:pt>
                <c:pt idx="94">
                  <c:v>4224</c:v>
                </c:pt>
                <c:pt idx="95">
                  <c:v>4345</c:v>
                </c:pt>
                <c:pt idx="96">
                  <c:v>4342</c:v>
                </c:pt>
                <c:pt idx="97">
                  <c:v>4070</c:v>
                </c:pt>
                <c:pt idx="98">
                  <c:v>3463</c:v>
                </c:pt>
                <c:pt idx="99">
                  <c:v>3423</c:v>
                </c:pt>
                <c:pt idx="100">
                  <c:v>3469</c:v>
                </c:pt>
                <c:pt idx="101">
                  <c:v>3662</c:v>
                </c:pt>
                <c:pt idx="102">
                  <c:v>3633</c:v>
                </c:pt>
                <c:pt idx="103">
                  <c:v>3211</c:v>
                </c:pt>
                <c:pt idx="104">
                  <c:v>2888</c:v>
                </c:pt>
                <c:pt idx="105">
                  <c:v>2965</c:v>
                </c:pt>
                <c:pt idx="106">
                  <c:v>3389</c:v>
                </c:pt>
                <c:pt idx="107">
                  <c:v>4417</c:v>
                </c:pt>
                <c:pt idx="108">
                  <c:v>5708</c:v>
                </c:pt>
                <c:pt idx="109">
                  <c:v>6898</c:v>
                </c:pt>
                <c:pt idx="110">
                  <c:v>6517</c:v>
                </c:pt>
                <c:pt idx="111">
                  <c:v>5066</c:v>
                </c:pt>
                <c:pt idx="112">
                  <c:v>3651</c:v>
                </c:pt>
                <c:pt idx="113">
                  <c:v>3261</c:v>
                </c:pt>
                <c:pt idx="114">
                  <c:v>3142</c:v>
                </c:pt>
                <c:pt idx="115">
                  <c:v>3607</c:v>
                </c:pt>
                <c:pt idx="116">
                  <c:v>4800</c:v>
                </c:pt>
                <c:pt idx="117">
                  <c:v>6537</c:v>
                </c:pt>
                <c:pt idx="118">
                  <c:v>8468</c:v>
                </c:pt>
                <c:pt idx="119">
                  <c:v>10611</c:v>
                </c:pt>
                <c:pt idx="120">
                  <c:v>12131</c:v>
                </c:pt>
                <c:pt idx="121">
                  <c:v>14133</c:v>
                </c:pt>
                <c:pt idx="122">
                  <c:v>12601</c:v>
                </c:pt>
                <c:pt idx="123">
                  <c:v>10513</c:v>
                </c:pt>
                <c:pt idx="124">
                  <c:v>9586</c:v>
                </c:pt>
                <c:pt idx="125">
                  <c:v>9182</c:v>
                </c:pt>
                <c:pt idx="126">
                  <c:v>7966</c:v>
                </c:pt>
                <c:pt idx="127">
                  <c:v>7099</c:v>
                </c:pt>
                <c:pt idx="128">
                  <c:v>5926</c:v>
                </c:pt>
                <c:pt idx="129">
                  <c:v>4956</c:v>
                </c:pt>
                <c:pt idx="130">
                  <c:v>4152</c:v>
                </c:pt>
                <c:pt idx="131">
                  <c:v>3861</c:v>
                </c:pt>
                <c:pt idx="132">
                  <c:v>4099</c:v>
                </c:pt>
                <c:pt idx="133">
                  <c:v>4865</c:v>
                </c:pt>
                <c:pt idx="134">
                  <c:v>5010</c:v>
                </c:pt>
                <c:pt idx="135">
                  <c:v>4445</c:v>
                </c:pt>
                <c:pt idx="136">
                  <c:v>4051</c:v>
                </c:pt>
                <c:pt idx="137">
                  <c:v>4158</c:v>
                </c:pt>
                <c:pt idx="138">
                  <c:v>4551</c:v>
                </c:pt>
                <c:pt idx="139">
                  <c:v>5112</c:v>
                </c:pt>
                <c:pt idx="140">
                  <c:v>6394</c:v>
                </c:pt>
                <c:pt idx="141">
                  <c:v>7390</c:v>
                </c:pt>
                <c:pt idx="142">
                  <c:v>7622</c:v>
                </c:pt>
                <c:pt idx="143">
                  <c:v>6605</c:v>
                </c:pt>
                <c:pt idx="144">
                  <c:v>5938</c:v>
                </c:pt>
                <c:pt idx="145">
                  <c:v>5833</c:v>
                </c:pt>
                <c:pt idx="146">
                  <c:v>5493</c:v>
                </c:pt>
                <c:pt idx="147">
                  <c:v>5073</c:v>
                </c:pt>
                <c:pt idx="148">
                  <c:v>4627</c:v>
                </c:pt>
                <c:pt idx="149">
                  <c:v>4312</c:v>
                </c:pt>
                <c:pt idx="150">
                  <c:v>4725</c:v>
                </c:pt>
                <c:pt idx="151">
                  <c:v>5837</c:v>
                </c:pt>
                <c:pt idx="152">
                  <c:v>6734</c:v>
                </c:pt>
                <c:pt idx="153">
                  <c:v>7587</c:v>
                </c:pt>
                <c:pt idx="154">
                  <c:v>8575</c:v>
                </c:pt>
                <c:pt idx="155">
                  <c:v>9919</c:v>
                </c:pt>
                <c:pt idx="156">
                  <c:v>11006</c:v>
                </c:pt>
                <c:pt idx="157">
                  <c:v>11159</c:v>
                </c:pt>
                <c:pt idx="158">
                  <c:v>9737</c:v>
                </c:pt>
                <c:pt idx="159">
                  <c:v>7413</c:v>
                </c:pt>
                <c:pt idx="160">
                  <c:v>5855</c:v>
                </c:pt>
                <c:pt idx="161">
                  <c:v>4914</c:v>
                </c:pt>
                <c:pt idx="162">
                  <c:v>4860</c:v>
                </c:pt>
                <c:pt idx="163">
                  <c:v>5383</c:v>
                </c:pt>
                <c:pt idx="164">
                  <c:v>5572</c:v>
                </c:pt>
                <c:pt idx="165">
                  <c:v>5375</c:v>
                </c:pt>
                <c:pt idx="166">
                  <c:v>5613</c:v>
                </c:pt>
                <c:pt idx="167">
                  <c:v>6145</c:v>
                </c:pt>
                <c:pt idx="168">
                  <c:v>6732</c:v>
                </c:pt>
                <c:pt idx="169">
                  <c:v>6037</c:v>
                </c:pt>
                <c:pt idx="170">
                  <c:v>5346</c:v>
                </c:pt>
                <c:pt idx="171">
                  <c:v>4691</c:v>
                </c:pt>
                <c:pt idx="172">
                  <c:v>4656</c:v>
                </c:pt>
                <c:pt idx="173">
                  <c:v>4779</c:v>
                </c:pt>
                <c:pt idx="174">
                  <c:v>5007</c:v>
                </c:pt>
                <c:pt idx="175">
                  <c:v>5966</c:v>
                </c:pt>
                <c:pt idx="176">
                  <c:v>7397</c:v>
                </c:pt>
                <c:pt idx="177">
                  <c:v>8849</c:v>
                </c:pt>
                <c:pt idx="178">
                  <c:v>10643</c:v>
                </c:pt>
                <c:pt idx="179">
                  <c:v>13702</c:v>
                </c:pt>
                <c:pt idx="180">
                  <c:v>18400</c:v>
                </c:pt>
                <c:pt idx="181">
                  <c:v>23606</c:v>
                </c:pt>
                <c:pt idx="182">
                  <c:v>27248</c:v>
                </c:pt>
                <c:pt idx="183">
                  <c:v>26659</c:v>
                </c:pt>
                <c:pt idx="184">
                  <c:v>23473</c:v>
                </c:pt>
                <c:pt idx="185">
                  <c:v>17924</c:v>
                </c:pt>
                <c:pt idx="186">
                  <c:v>13120</c:v>
                </c:pt>
                <c:pt idx="187">
                  <c:v>9975</c:v>
                </c:pt>
                <c:pt idx="188">
                  <c:v>8739</c:v>
                </c:pt>
                <c:pt idx="189">
                  <c:v>9094</c:v>
                </c:pt>
                <c:pt idx="190">
                  <c:v>9642</c:v>
                </c:pt>
                <c:pt idx="191">
                  <c:v>10284</c:v>
                </c:pt>
                <c:pt idx="192">
                  <c:v>9804</c:v>
                </c:pt>
                <c:pt idx="193">
                  <c:v>8225</c:v>
                </c:pt>
                <c:pt idx="194">
                  <c:v>6996</c:v>
                </c:pt>
                <c:pt idx="195">
                  <c:v>6359</c:v>
                </c:pt>
                <c:pt idx="196">
                  <c:v>6642</c:v>
                </c:pt>
                <c:pt idx="197">
                  <c:v>7024</c:v>
                </c:pt>
                <c:pt idx="198">
                  <c:v>7379</c:v>
                </c:pt>
                <c:pt idx="199">
                  <c:v>7563</c:v>
                </c:pt>
                <c:pt idx="200">
                  <c:v>7982</c:v>
                </c:pt>
                <c:pt idx="201">
                  <c:v>8667</c:v>
                </c:pt>
                <c:pt idx="202">
                  <c:v>10262</c:v>
                </c:pt>
                <c:pt idx="203">
                  <c:v>12775</c:v>
                </c:pt>
                <c:pt idx="204">
                  <c:v>13744</c:v>
                </c:pt>
                <c:pt idx="205">
                  <c:v>12418</c:v>
                </c:pt>
                <c:pt idx="206">
                  <c:v>9407</c:v>
                </c:pt>
                <c:pt idx="207">
                  <c:v>7261</c:v>
                </c:pt>
                <c:pt idx="208">
                  <c:v>5441</c:v>
                </c:pt>
                <c:pt idx="209">
                  <c:v>4503</c:v>
                </c:pt>
                <c:pt idx="210">
                  <c:v>4306</c:v>
                </c:pt>
                <c:pt idx="211">
                  <c:v>4149</c:v>
                </c:pt>
                <c:pt idx="212">
                  <c:v>4232</c:v>
                </c:pt>
                <c:pt idx="213">
                  <c:v>4719</c:v>
                </c:pt>
                <c:pt idx="214">
                  <c:v>5420</c:v>
                </c:pt>
                <c:pt idx="215">
                  <c:v>5724</c:v>
                </c:pt>
                <c:pt idx="216">
                  <c:v>6374</c:v>
                </c:pt>
                <c:pt idx="217">
                  <c:v>7277</c:v>
                </c:pt>
                <c:pt idx="218">
                  <c:v>7801</c:v>
                </c:pt>
                <c:pt idx="219">
                  <c:v>8062</c:v>
                </c:pt>
                <c:pt idx="220">
                  <c:v>8757</c:v>
                </c:pt>
                <c:pt idx="221">
                  <c:v>10748</c:v>
                </c:pt>
                <c:pt idx="222">
                  <c:v>14416</c:v>
                </c:pt>
                <c:pt idx="223">
                  <c:v>19848</c:v>
                </c:pt>
                <c:pt idx="224">
                  <c:v>27102</c:v>
                </c:pt>
                <c:pt idx="225">
                  <c:v>29843</c:v>
                </c:pt>
                <c:pt idx="226">
                  <c:v>27742</c:v>
                </c:pt>
                <c:pt idx="227">
                  <c:v>25866</c:v>
                </c:pt>
                <c:pt idx="228">
                  <c:v>29818</c:v>
                </c:pt>
                <c:pt idx="229">
                  <c:v>34339</c:v>
                </c:pt>
                <c:pt idx="230">
                  <c:v>36608</c:v>
                </c:pt>
                <c:pt idx="231">
                  <c:v>32812</c:v>
                </c:pt>
                <c:pt idx="232">
                  <c:v>24290</c:v>
                </c:pt>
                <c:pt idx="233">
                  <c:v>17002</c:v>
                </c:pt>
                <c:pt idx="234">
                  <c:v>12463</c:v>
                </c:pt>
                <c:pt idx="235">
                  <c:v>11080</c:v>
                </c:pt>
                <c:pt idx="236">
                  <c:v>11725</c:v>
                </c:pt>
                <c:pt idx="237">
                  <c:v>12175</c:v>
                </c:pt>
                <c:pt idx="238">
                  <c:v>13038</c:v>
                </c:pt>
                <c:pt idx="239">
                  <c:v>15265</c:v>
                </c:pt>
                <c:pt idx="240">
                  <c:v>16894</c:v>
                </c:pt>
                <c:pt idx="241">
                  <c:v>17022</c:v>
                </c:pt>
                <c:pt idx="242">
                  <c:v>16831</c:v>
                </c:pt>
                <c:pt idx="243">
                  <c:v>13536</c:v>
                </c:pt>
                <c:pt idx="244">
                  <c:v>9977</c:v>
                </c:pt>
                <c:pt idx="245">
                  <c:v>7953</c:v>
                </c:pt>
                <c:pt idx="246">
                  <c:v>6345</c:v>
                </c:pt>
                <c:pt idx="247">
                  <c:v>6400</c:v>
                </c:pt>
                <c:pt idx="248">
                  <c:v>6988</c:v>
                </c:pt>
                <c:pt idx="249">
                  <c:v>6813</c:v>
                </c:pt>
                <c:pt idx="250">
                  <c:v>6522</c:v>
                </c:pt>
                <c:pt idx="251">
                  <c:v>6525</c:v>
                </c:pt>
                <c:pt idx="252">
                  <c:v>6563</c:v>
                </c:pt>
                <c:pt idx="253">
                  <c:v>6034</c:v>
                </c:pt>
                <c:pt idx="254">
                  <c:v>5848</c:v>
                </c:pt>
                <c:pt idx="255">
                  <c:v>5361</c:v>
                </c:pt>
                <c:pt idx="256">
                  <c:v>4619</c:v>
                </c:pt>
                <c:pt idx="257">
                  <c:v>4036</c:v>
                </c:pt>
                <c:pt idx="258">
                  <c:v>3992</c:v>
                </c:pt>
                <c:pt idx="259">
                  <c:v>4156</c:v>
                </c:pt>
                <c:pt idx="260">
                  <c:v>4079</c:v>
                </c:pt>
                <c:pt idx="261">
                  <c:v>4166</c:v>
                </c:pt>
                <c:pt idx="262">
                  <c:v>4574</c:v>
                </c:pt>
                <c:pt idx="263">
                  <c:v>4438</c:v>
                </c:pt>
                <c:pt idx="264">
                  <c:v>4051</c:v>
                </c:pt>
                <c:pt idx="265">
                  <c:v>3986</c:v>
                </c:pt>
                <c:pt idx="266">
                  <c:v>3988</c:v>
                </c:pt>
                <c:pt idx="267">
                  <c:v>3961</c:v>
                </c:pt>
                <c:pt idx="268">
                  <c:v>4069</c:v>
                </c:pt>
                <c:pt idx="269">
                  <c:v>4283</c:v>
                </c:pt>
                <c:pt idx="270">
                  <c:v>4725</c:v>
                </c:pt>
                <c:pt idx="271">
                  <c:v>5302</c:v>
                </c:pt>
                <c:pt idx="272">
                  <c:v>5933</c:v>
                </c:pt>
                <c:pt idx="273">
                  <c:v>7658</c:v>
                </c:pt>
                <c:pt idx="274">
                  <c:v>9624</c:v>
                </c:pt>
                <c:pt idx="275">
                  <c:v>10738</c:v>
                </c:pt>
                <c:pt idx="276">
                  <c:v>9808</c:v>
                </c:pt>
                <c:pt idx="277">
                  <c:v>7527</c:v>
                </c:pt>
                <c:pt idx="278">
                  <c:v>5738</c:v>
                </c:pt>
                <c:pt idx="279">
                  <c:v>5495</c:v>
                </c:pt>
                <c:pt idx="280">
                  <c:v>5803</c:v>
                </c:pt>
                <c:pt idx="281">
                  <c:v>6055</c:v>
                </c:pt>
                <c:pt idx="282">
                  <c:v>5544</c:v>
                </c:pt>
                <c:pt idx="283">
                  <c:v>5061</c:v>
                </c:pt>
                <c:pt idx="284">
                  <c:v>5160</c:v>
                </c:pt>
                <c:pt idx="285">
                  <c:v>5481</c:v>
                </c:pt>
                <c:pt idx="286">
                  <c:v>5357</c:v>
                </c:pt>
                <c:pt idx="287">
                  <c:v>4773</c:v>
                </c:pt>
                <c:pt idx="288">
                  <c:v>5211</c:v>
                </c:pt>
                <c:pt idx="289">
                  <c:v>5064</c:v>
                </c:pt>
                <c:pt idx="290">
                  <c:v>4355</c:v>
                </c:pt>
                <c:pt idx="291">
                  <c:v>4122</c:v>
                </c:pt>
                <c:pt idx="292">
                  <c:v>4188</c:v>
                </c:pt>
                <c:pt idx="293">
                  <c:v>4521</c:v>
                </c:pt>
                <c:pt idx="294">
                  <c:v>5264</c:v>
                </c:pt>
                <c:pt idx="295">
                  <c:v>6928</c:v>
                </c:pt>
                <c:pt idx="296">
                  <c:v>9143</c:v>
                </c:pt>
                <c:pt idx="297">
                  <c:v>11276</c:v>
                </c:pt>
                <c:pt idx="298">
                  <c:v>13981</c:v>
                </c:pt>
                <c:pt idx="299">
                  <c:v>15356</c:v>
                </c:pt>
                <c:pt idx="300">
                  <c:v>13366</c:v>
                </c:pt>
              </c:numCache>
            </c:numRef>
          </c:yVal>
          <c:smooth val="0"/>
          <c:extLst>
            <c:ext xmlns:c16="http://schemas.microsoft.com/office/drawing/2014/chart" uri="{C3380CC4-5D6E-409C-BE32-E72D297353CC}">
              <c16:uniqueId val="{00000000-A911-4207-88E6-FC424EFC70E1}"/>
            </c:ext>
          </c:extLst>
        </c:ser>
        <c:ser>
          <c:idx val="1"/>
          <c:order val="1"/>
          <c:tx>
            <c:strRef>
              <c:f>'259'!$D$1:$D$2</c:f>
              <c:strCache>
                <c:ptCount val="2"/>
                <c:pt idx="0">
                  <c:v>2</c:v>
                </c:pt>
              </c:strCache>
            </c:strRef>
          </c:tx>
          <c:spPr>
            <a:ln w="19050" cap="rnd">
              <a:solidFill>
                <a:srgbClr val="FFC000"/>
              </a:solidFill>
              <a:round/>
            </a:ln>
            <a:effectLst/>
          </c:spPr>
          <c:marker>
            <c:symbol val="none"/>
          </c:marker>
          <c:xVal>
            <c:numRef>
              <c:f>'259'!$A$450:$A$750</c:f>
              <c:numCache>
                <c:formatCode>General</c:formatCode>
                <c:ptCount val="301"/>
                <c:pt idx="0">
                  <c:v>245.1713</c:v>
                </c:pt>
                <c:pt idx="1">
                  <c:v>245.18800000000002</c:v>
                </c:pt>
                <c:pt idx="2">
                  <c:v>245.2047</c:v>
                </c:pt>
                <c:pt idx="3">
                  <c:v>245.22140000000002</c:v>
                </c:pt>
                <c:pt idx="4">
                  <c:v>245.2381</c:v>
                </c:pt>
                <c:pt idx="5">
                  <c:v>245.25480000000002</c:v>
                </c:pt>
                <c:pt idx="6">
                  <c:v>245.2715</c:v>
                </c:pt>
                <c:pt idx="7">
                  <c:v>245.28820000000002</c:v>
                </c:pt>
                <c:pt idx="8">
                  <c:v>245.3049</c:v>
                </c:pt>
                <c:pt idx="9">
                  <c:v>245.32160000000002</c:v>
                </c:pt>
                <c:pt idx="10">
                  <c:v>245.3383</c:v>
                </c:pt>
                <c:pt idx="11">
                  <c:v>245.35500000000002</c:v>
                </c:pt>
                <c:pt idx="12">
                  <c:v>245.3717</c:v>
                </c:pt>
                <c:pt idx="13">
                  <c:v>245.38840000000002</c:v>
                </c:pt>
                <c:pt idx="14">
                  <c:v>245.4051</c:v>
                </c:pt>
                <c:pt idx="15">
                  <c:v>245.42180000000002</c:v>
                </c:pt>
                <c:pt idx="16">
                  <c:v>245.4385</c:v>
                </c:pt>
                <c:pt idx="17">
                  <c:v>245.45520000000002</c:v>
                </c:pt>
                <c:pt idx="18">
                  <c:v>245.47190000000001</c:v>
                </c:pt>
                <c:pt idx="19">
                  <c:v>245.48860000000002</c:v>
                </c:pt>
                <c:pt idx="20">
                  <c:v>245.50530000000001</c:v>
                </c:pt>
                <c:pt idx="21">
                  <c:v>245.52200000000002</c:v>
                </c:pt>
                <c:pt idx="22">
                  <c:v>245.53870000000001</c:v>
                </c:pt>
                <c:pt idx="23">
                  <c:v>245.55540000000002</c:v>
                </c:pt>
                <c:pt idx="24">
                  <c:v>245.57210000000001</c:v>
                </c:pt>
                <c:pt idx="25">
                  <c:v>245.58880000000002</c:v>
                </c:pt>
                <c:pt idx="26">
                  <c:v>245.60550000000001</c:v>
                </c:pt>
                <c:pt idx="27">
                  <c:v>245.62220000000002</c:v>
                </c:pt>
                <c:pt idx="28">
                  <c:v>245.63890000000001</c:v>
                </c:pt>
                <c:pt idx="29">
                  <c:v>245.65560000000002</c:v>
                </c:pt>
                <c:pt idx="30">
                  <c:v>245.67230000000001</c:v>
                </c:pt>
                <c:pt idx="31">
                  <c:v>245.68900000000002</c:v>
                </c:pt>
                <c:pt idx="32">
                  <c:v>245.70570000000001</c:v>
                </c:pt>
                <c:pt idx="33">
                  <c:v>245.72240000000002</c:v>
                </c:pt>
                <c:pt idx="34">
                  <c:v>245.73910000000001</c:v>
                </c:pt>
                <c:pt idx="35">
                  <c:v>245.75580000000002</c:v>
                </c:pt>
                <c:pt idx="36">
                  <c:v>245.77250000000001</c:v>
                </c:pt>
                <c:pt idx="37">
                  <c:v>245.78920000000002</c:v>
                </c:pt>
                <c:pt idx="38">
                  <c:v>245.80590000000001</c:v>
                </c:pt>
                <c:pt idx="39">
                  <c:v>245.82260000000002</c:v>
                </c:pt>
                <c:pt idx="40">
                  <c:v>245.83930000000001</c:v>
                </c:pt>
                <c:pt idx="41">
                  <c:v>245.85600000000002</c:v>
                </c:pt>
                <c:pt idx="42">
                  <c:v>245.87270000000001</c:v>
                </c:pt>
                <c:pt idx="43">
                  <c:v>245.88940000000002</c:v>
                </c:pt>
                <c:pt idx="44">
                  <c:v>245.90610000000001</c:v>
                </c:pt>
                <c:pt idx="45">
                  <c:v>245.92280000000002</c:v>
                </c:pt>
                <c:pt idx="46">
                  <c:v>245.93950000000001</c:v>
                </c:pt>
                <c:pt idx="47">
                  <c:v>245.95620000000002</c:v>
                </c:pt>
                <c:pt idx="48">
                  <c:v>245.97290000000001</c:v>
                </c:pt>
                <c:pt idx="49">
                  <c:v>245.98960000000002</c:v>
                </c:pt>
                <c:pt idx="50">
                  <c:v>246.00630000000001</c:v>
                </c:pt>
                <c:pt idx="51">
                  <c:v>246.02300000000002</c:v>
                </c:pt>
                <c:pt idx="52">
                  <c:v>246.03970000000001</c:v>
                </c:pt>
                <c:pt idx="53">
                  <c:v>246.05640000000002</c:v>
                </c:pt>
                <c:pt idx="54">
                  <c:v>246.07310000000001</c:v>
                </c:pt>
                <c:pt idx="55">
                  <c:v>246.08980000000003</c:v>
                </c:pt>
                <c:pt idx="56">
                  <c:v>246.10650000000001</c:v>
                </c:pt>
                <c:pt idx="57">
                  <c:v>246.12320000000003</c:v>
                </c:pt>
                <c:pt idx="58">
                  <c:v>246.13990000000001</c:v>
                </c:pt>
                <c:pt idx="59">
                  <c:v>246.15660000000003</c:v>
                </c:pt>
                <c:pt idx="60">
                  <c:v>246.17330000000001</c:v>
                </c:pt>
                <c:pt idx="61">
                  <c:v>246.19000000000003</c:v>
                </c:pt>
                <c:pt idx="62">
                  <c:v>246.20670000000001</c:v>
                </c:pt>
                <c:pt idx="63">
                  <c:v>246.22340000000003</c:v>
                </c:pt>
                <c:pt idx="64">
                  <c:v>246.24010000000001</c:v>
                </c:pt>
                <c:pt idx="65">
                  <c:v>246.25680000000003</c:v>
                </c:pt>
                <c:pt idx="66">
                  <c:v>246.27350000000001</c:v>
                </c:pt>
                <c:pt idx="67">
                  <c:v>246.29020000000003</c:v>
                </c:pt>
                <c:pt idx="68">
                  <c:v>246.30690000000001</c:v>
                </c:pt>
                <c:pt idx="69">
                  <c:v>246.32360000000003</c:v>
                </c:pt>
                <c:pt idx="70">
                  <c:v>246.34030000000001</c:v>
                </c:pt>
                <c:pt idx="71">
                  <c:v>246.35700000000003</c:v>
                </c:pt>
                <c:pt idx="72">
                  <c:v>246.37370000000001</c:v>
                </c:pt>
                <c:pt idx="73">
                  <c:v>246.3904</c:v>
                </c:pt>
                <c:pt idx="74">
                  <c:v>246.40710000000001</c:v>
                </c:pt>
                <c:pt idx="75">
                  <c:v>246.4238</c:v>
                </c:pt>
                <c:pt idx="76">
                  <c:v>246.44050000000001</c:v>
                </c:pt>
                <c:pt idx="77">
                  <c:v>246.4572</c:v>
                </c:pt>
                <c:pt idx="78">
                  <c:v>246.47390000000001</c:v>
                </c:pt>
                <c:pt idx="79">
                  <c:v>246.4906</c:v>
                </c:pt>
                <c:pt idx="80">
                  <c:v>246.50730000000001</c:v>
                </c:pt>
                <c:pt idx="81">
                  <c:v>246.524</c:v>
                </c:pt>
                <c:pt idx="82">
                  <c:v>246.54070000000002</c:v>
                </c:pt>
                <c:pt idx="83">
                  <c:v>246.5574</c:v>
                </c:pt>
                <c:pt idx="84">
                  <c:v>246.57410000000002</c:v>
                </c:pt>
                <c:pt idx="85">
                  <c:v>246.5908</c:v>
                </c:pt>
                <c:pt idx="86">
                  <c:v>246.60750000000002</c:v>
                </c:pt>
                <c:pt idx="87">
                  <c:v>246.6242</c:v>
                </c:pt>
                <c:pt idx="88">
                  <c:v>246.64090000000002</c:v>
                </c:pt>
                <c:pt idx="89">
                  <c:v>246.6576</c:v>
                </c:pt>
                <c:pt idx="90">
                  <c:v>246.67430000000002</c:v>
                </c:pt>
                <c:pt idx="91">
                  <c:v>246.691</c:v>
                </c:pt>
                <c:pt idx="92">
                  <c:v>246.70770000000002</c:v>
                </c:pt>
                <c:pt idx="93">
                  <c:v>246.7244</c:v>
                </c:pt>
                <c:pt idx="94">
                  <c:v>246.74110000000002</c:v>
                </c:pt>
                <c:pt idx="95">
                  <c:v>246.7578</c:v>
                </c:pt>
                <c:pt idx="96">
                  <c:v>246.77450000000002</c:v>
                </c:pt>
                <c:pt idx="97">
                  <c:v>246.7912</c:v>
                </c:pt>
                <c:pt idx="98">
                  <c:v>246.80790000000002</c:v>
                </c:pt>
                <c:pt idx="99">
                  <c:v>246.8246</c:v>
                </c:pt>
                <c:pt idx="100">
                  <c:v>246.84130000000002</c:v>
                </c:pt>
                <c:pt idx="101">
                  <c:v>246.858</c:v>
                </c:pt>
                <c:pt idx="102">
                  <c:v>246.87470000000002</c:v>
                </c:pt>
                <c:pt idx="103">
                  <c:v>246.8914</c:v>
                </c:pt>
                <c:pt idx="104">
                  <c:v>246.90810000000002</c:v>
                </c:pt>
                <c:pt idx="105">
                  <c:v>246.9248</c:v>
                </c:pt>
                <c:pt idx="106">
                  <c:v>246.94150000000002</c:v>
                </c:pt>
                <c:pt idx="107">
                  <c:v>246.95820000000001</c:v>
                </c:pt>
                <c:pt idx="108">
                  <c:v>246.97490000000002</c:v>
                </c:pt>
                <c:pt idx="109">
                  <c:v>246.99160000000001</c:v>
                </c:pt>
                <c:pt idx="110">
                  <c:v>247.00830000000002</c:v>
                </c:pt>
                <c:pt idx="111">
                  <c:v>247.02500000000001</c:v>
                </c:pt>
                <c:pt idx="112">
                  <c:v>247.04170000000002</c:v>
                </c:pt>
                <c:pt idx="113">
                  <c:v>247.05840000000001</c:v>
                </c:pt>
                <c:pt idx="114">
                  <c:v>247.07510000000002</c:v>
                </c:pt>
                <c:pt idx="115">
                  <c:v>247.09180000000001</c:v>
                </c:pt>
                <c:pt idx="116">
                  <c:v>247.10850000000002</c:v>
                </c:pt>
                <c:pt idx="117">
                  <c:v>247.12520000000001</c:v>
                </c:pt>
                <c:pt idx="118">
                  <c:v>247.14190000000002</c:v>
                </c:pt>
                <c:pt idx="119">
                  <c:v>247.15860000000001</c:v>
                </c:pt>
                <c:pt idx="120">
                  <c:v>247.17530000000002</c:v>
                </c:pt>
                <c:pt idx="121">
                  <c:v>247.19200000000001</c:v>
                </c:pt>
                <c:pt idx="122">
                  <c:v>247.20870000000002</c:v>
                </c:pt>
                <c:pt idx="123">
                  <c:v>247.22540000000001</c:v>
                </c:pt>
                <c:pt idx="124">
                  <c:v>247.24210000000002</c:v>
                </c:pt>
                <c:pt idx="125">
                  <c:v>247.25880000000001</c:v>
                </c:pt>
                <c:pt idx="126">
                  <c:v>247.27550000000002</c:v>
                </c:pt>
                <c:pt idx="127">
                  <c:v>247.29220000000001</c:v>
                </c:pt>
                <c:pt idx="128">
                  <c:v>247.30890000000002</c:v>
                </c:pt>
                <c:pt idx="129">
                  <c:v>247.32560000000001</c:v>
                </c:pt>
                <c:pt idx="130">
                  <c:v>247.34230000000002</c:v>
                </c:pt>
                <c:pt idx="131">
                  <c:v>247.35900000000001</c:v>
                </c:pt>
                <c:pt idx="132">
                  <c:v>247.37570000000002</c:v>
                </c:pt>
                <c:pt idx="133">
                  <c:v>247.39240000000001</c:v>
                </c:pt>
                <c:pt idx="134">
                  <c:v>247.40910000000002</c:v>
                </c:pt>
                <c:pt idx="135">
                  <c:v>247.42580000000001</c:v>
                </c:pt>
                <c:pt idx="136">
                  <c:v>247.44250000000002</c:v>
                </c:pt>
                <c:pt idx="137">
                  <c:v>247.45920000000001</c:v>
                </c:pt>
                <c:pt idx="138">
                  <c:v>247.47590000000002</c:v>
                </c:pt>
                <c:pt idx="139">
                  <c:v>247.49260000000001</c:v>
                </c:pt>
                <c:pt idx="140">
                  <c:v>247.50930000000002</c:v>
                </c:pt>
                <c:pt idx="141">
                  <c:v>247.52600000000001</c:v>
                </c:pt>
                <c:pt idx="142">
                  <c:v>247.54270000000002</c:v>
                </c:pt>
                <c:pt idx="143">
                  <c:v>247.55940000000001</c:v>
                </c:pt>
                <c:pt idx="144">
                  <c:v>247.57610000000003</c:v>
                </c:pt>
                <c:pt idx="145">
                  <c:v>247.59280000000001</c:v>
                </c:pt>
                <c:pt idx="146">
                  <c:v>247.60950000000003</c:v>
                </c:pt>
                <c:pt idx="147">
                  <c:v>247.62620000000001</c:v>
                </c:pt>
                <c:pt idx="148">
                  <c:v>247.64290000000003</c:v>
                </c:pt>
                <c:pt idx="149">
                  <c:v>247.65960000000001</c:v>
                </c:pt>
                <c:pt idx="150">
                  <c:v>247.67630000000003</c:v>
                </c:pt>
                <c:pt idx="151">
                  <c:v>247.69300000000001</c:v>
                </c:pt>
                <c:pt idx="152">
                  <c:v>247.70970000000003</c:v>
                </c:pt>
                <c:pt idx="153">
                  <c:v>247.72640000000001</c:v>
                </c:pt>
                <c:pt idx="154">
                  <c:v>247.74310000000003</c:v>
                </c:pt>
                <c:pt idx="155">
                  <c:v>247.75980000000001</c:v>
                </c:pt>
                <c:pt idx="156">
                  <c:v>247.77650000000003</c:v>
                </c:pt>
                <c:pt idx="157">
                  <c:v>247.79320000000001</c:v>
                </c:pt>
                <c:pt idx="158">
                  <c:v>247.80990000000003</c:v>
                </c:pt>
                <c:pt idx="159">
                  <c:v>247.82660000000001</c:v>
                </c:pt>
                <c:pt idx="160">
                  <c:v>247.84330000000003</c:v>
                </c:pt>
                <c:pt idx="161">
                  <c:v>247.86</c:v>
                </c:pt>
                <c:pt idx="162">
                  <c:v>247.8767</c:v>
                </c:pt>
                <c:pt idx="163">
                  <c:v>247.89340000000001</c:v>
                </c:pt>
                <c:pt idx="164">
                  <c:v>247.9101</c:v>
                </c:pt>
                <c:pt idx="165">
                  <c:v>247.92680000000001</c:v>
                </c:pt>
                <c:pt idx="166">
                  <c:v>247.9435</c:v>
                </c:pt>
                <c:pt idx="167">
                  <c:v>247.96020000000001</c:v>
                </c:pt>
                <c:pt idx="168">
                  <c:v>247.9769</c:v>
                </c:pt>
                <c:pt idx="169">
                  <c:v>247.99360000000001</c:v>
                </c:pt>
                <c:pt idx="170">
                  <c:v>248.0103</c:v>
                </c:pt>
                <c:pt idx="171">
                  <c:v>248.02700000000002</c:v>
                </c:pt>
                <c:pt idx="172">
                  <c:v>248.0437</c:v>
                </c:pt>
                <c:pt idx="173">
                  <c:v>248.06040000000002</c:v>
                </c:pt>
                <c:pt idx="174">
                  <c:v>248.0771</c:v>
                </c:pt>
                <c:pt idx="175">
                  <c:v>248.09380000000002</c:v>
                </c:pt>
                <c:pt idx="176">
                  <c:v>248.1105</c:v>
                </c:pt>
                <c:pt idx="177">
                  <c:v>248.12720000000002</c:v>
                </c:pt>
                <c:pt idx="178">
                  <c:v>248.1439</c:v>
                </c:pt>
                <c:pt idx="179">
                  <c:v>248.16060000000002</c:v>
                </c:pt>
                <c:pt idx="180">
                  <c:v>248.1773</c:v>
                </c:pt>
                <c:pt idx="181">
                  <c:v>248.19400000000002</c:v>
                </c:pt>
                <c:pt idx="182">
                  <c:v>248.2107</c:v>
                </c:pt>
                <c:pt idx="183">
                  <c:v>248.22740000000002</c:v>
                </c:pt>
                <c:pt idx="184">
                  <c:v>248.2441</c:v>
                </c:pt>
                <c:pt idx="185">
                  <c:v>248.26080000000002</c:v>
                </c:pt>
                <c:pt idx="186">
                  <c:v>248.2775</c:v>
                </c:pt>
                <c:pt idx="187">
                  <c:v>248.29420000000002</c:v>
                </c:pt>
                <c:pt idx="188">
                  <c:v>248.3109</c:v>
                </c:pt>
                <c:pt idx="189">
                  <c:v>248.32760000000002</c:v>
                </c:pt>
                <c:pt idx="190">
                  <c:v>248.3443</c:v>
                </c:pt>
                <c:pt idx="191">
                  <c:v>248.36100000000002</c:v>
                </c:pt>
                <c:pt idx="192">
                  <c:v>248.3777</c:v>
                </c:pt>
                <c:pt idx="193">
                  <c:v>248.39440000000002</c:v>
                </c:pt>
                <c:pt idx="194">
                  <c:v>248.4111</c:v>
                </c:pt>
                <c:pt idx="195">
                  <c:v>248.42780000000002</c:v>
                </c:pt>
                <c:pt idx="196">
                  <c:v>248.44450000000001</c:v>
                </c:pt>
                <c:pt idx="197">
                  <c:v>248.46120000000002</c:v>
                </c:pt>
                <c:pt idx="198">
                  <c:v>248.47790000000001</c:v>
                </c:pt>
                <c:pt idx="199">
                  <c:v>248.49460000000002</c:v>
                </c:pt>
                <c:pt idx="200">
                  <c:v>248.51130000000001</c:v>
                </c:pt>
                <c:pt idx="201">
                  <c:v>248.52800000000002</c:v>
                </c:pt>
                <c:pt idx="202">
                  <c:v>248.54470000000001</c:v>
                </c:pt>
                <c:pt idx="203">
                  <c:v>248.56140000000002</c:v>
                </c:pt>
                <c:pt idx="204">
                  <c:v>248.57810000000001</c:v>
                </c:pt>
                <c:pt idx="205">
                  <c:v>248.59480000000002</c:v>
                </c:pt>
                <c:pt idx="206">
                  <c:v>248.61150000000001</c:v>
                </c:pt>
                <c:pt idx="207">
                  <c:v>248.62820000000002</c:v>
                </c:pt>
                <c:pt idx="208">
                  <c:v>248.64490000000001</c:v>
                </c:pt>
                <c:pt idx="209">
                  <c:v>248.66160000000002</c:v>
                </c:pt>
                <c:pt idx="210">
                  <c:v>248.67830000000001</c:v>
                </c:pt>
                <c:pt idx="211">
                  <c:v>248.69500000000002</c:v>
                </c:pt>
                <c:pt idx="212">
                  <c:v>248.71170000000001</c:v>
                </c:pt>
                <c:pt idx="213">
                  <c:v>248.72840000000002</c:v>
                </c:pt>
                <c:pt idx="214">
                  <c:v>248.74510000000001</c:v>
                </c:pt>
                <c:pt idx="215">
                  <c:v>248.76180000000002</c:v>
                </c:pt>
                <c:pt idx="216">
                  <c:v>248.77850000000001</c:v>
                </c:pt>
                <c:pt idx="217">
                  <c:v>248.79520000000002</c:v>
                </c:pt>
                <c:pt idx="218">
                  <c:v>248.81190000000001</c:v>
                </c:pt>
                <c:pt idx="219">
                  <c:v>248.82860000000002</c:v>
                </c:pt>
                <c:pt idx="220">
                  <c:v>248.84530000000001</c:v>
                </c:pt>
                <c:pt idx="221">
                  <c:v>248.86200000000002</c:v>
                </c:pt>
                <c:pt idx="222">
                  <c:v>248.87870000000001</c:v>
                </c:pt>
                <c:pt idx="223">
                  <c:v>248.89540000000002</c:v>
                </c:pt>
                <c:pt idx="224">
                  <c:v>248.91210000000001</c:v>
                </c:pt>
                <c:pt idx="225">
                  <c:v>248.92880000000002</c:v>
                </c:pt>
                <c:pt idx="226">
                  <c:v>248.94550000000001</c:v>
                </c:pt>
                <c:pt idx="227">
                  <c:v>248.96220000000002</c:v>
                </c:pt>
                <c:pt idx="228">
                  <c:v>248.97890000000001</c:v>
                </c:pt>
                <c:pt idx="229">
                  <c:v>248.99560000000002</c:v>
                </c:pt>
                <c:pt idx="230">
                  <c:v>249.01230000000001</c:v>
                </c:pt>
                <c:pt idx="231">
                  <c:v>249.02900000000002</c:v>
                </c:pt>
                <c:pt idx="232">
                  <c:v>249.04570000000001</c:v>
                </c:pt>
                <c:pt idx="233">
                  <c:v>249.06240000000003</c:v>
                </c:pt>
                <c:pt idx="234">
                  <c:v>249.07910000000001</c:v>
                </c:pt>
                <c:pt idx="235">
                  <c:v>249.09580000000003</c:v>
                </c:pt>
                <c:pt idx="236">
                  <c:v>249.11250000000001</c:v>
                </c:pt>
                <c:pt idx="237">
                  <c:v>249.12920000000003</c:v>
                </c:pt>
                <c:pt idx="238">
                  <c:v>249.14590000000001</c:v>
                </c:pt>
                <c:pt idx="239">
                  <c:v>249.16260000000003</c:v>
                </c:pt>
                <c:pt idx="240">
                  <c:v>249.17930000000001</c:v>
                </c:pt>
                <c:pt idx="241">
                  <c:v>249.19600000000003</c:v>
                </c:pt>
                <c:pt idx="242">
                  <c:v>249.21270000000001</c:v>
                </c:pt>
                <c:pt idx="243">
                  <c:v>249.22940000000003</c:v>
                </c:pt>
                <c:pt idx="244">
                  <c:v>249.24610000000001</c:v>
                </c:pt>
                <c:pt idx="245">
                  <c:v>249.26280000000003</c:v>
                </c:pt>
                <c:pt idx="246">
                  <c:v>249.27950000000001</c:v>
                </c:pt>
                <c:pt idx="247">
                  <c:v>249.29620000000003</c:v>
                </c:pt>
                <c:pt idx="248">
                  <c:v>249.31290000000001</c:v>
                </c:pt>
                <c:pt idx="249">
                  <c:v>249.32960000000003</c:v>
                </c:pt>
                <c:pt idx="250">
                  <c:v>249.34630000000001</c:v>
                </c:pt>
                <c:pt idx="251">
                  <c:v>249.363</c:v>
                </c:pt>
                <c:pt idx="252">
                  <c:v>249.37970000000001</c:v>
                </c:pt>
                <c:pt idx="253">
                  <c:v>249.3964</c:v>
                </c:pt>
                <c:pt idx="254">
                  <c:v>249.41310000000001</c:v>
                </c:pt>
                <c:pt idx="255">
                  <c:v>249.4298</c:v>
                </c:pt>
                <c:pt idx="256">
                  <c:v>249.44650000000001</c:v>
                </c:pt>
                <c:pt idx="257">
                  <c:v>249.4632</c:v>
                </c:pt>
                <c:pt idx="258">
                  <c:v>249.47990000000001</c:v>
                </c:pt>
                <c:pt idx="259">
                  <c:v>249.4966</c:v>
                </c:pt>
                <c:pt idx="260">
                  <c:v>249.51330000000002</c:v>
                </c:pt>
                <c:pt idx="261">
                  <c:v>249.53</c:v>
                </c:pt>
                <c:pt idx="262">
                  <c:v>249.54670000000002</c:v>
                </c:pt>
                <c:pt idx="263">
                  <c:v>249.5634</c:v>
                </c:pt>
                <c:pt idx="264">
                  <c:v>249.58010000000002</c:v>
                </c:pt>
                <c:pt idx="265">
                  <c:v>249.5968</c:v>
                </c:pt>
                <c:pt idx="266">
                  <c:v>249.61350000000002</c:v>
                </c:pt>
                <c:pt idx="267">
                  <c:v>249.6302</c:v>
                </c:pt>
                <c:pt idx="268">
                  <c:v>249.64690000000002</c:v>
                </c:pt>
                <c:pt idx="269">
                  <c:v>249.6636</c:v>
                </c:pt>
                <c:pt idx="270">
                  <c:v>249.68030000000002</c:v>
                </c:pt>
                <c:pt idx="271">
                  <c:v>249.697</c:v>
                </c:pt>
                <c:pt idx="272">
                  <c:v>249.71370000000002</c:v>
                </c:pt>
                <c:pt idx="273">
                  <c:v>249.7304</c:v>
                </c:pt>
                <c:pt idx="274">
                  <c:v>249.74710000000002</c:v>
                </c:pt>
                <c:pt idx="275">
                  <c:v>249.7638</c:v>
                </c:pt>
                <c:pt idx="276">
                  <c:v>249.78050000000002</c:v>
                </c:pt>
                <c:pt idx="277">
                  <c:v>249.7972</c:v>
                </c:pt>
                <c:pt idx="278">
                  <c:v>249.81390000000002</c:v>
                </c:pt>
                <c:pt idx="279">
                  <c:v>249.8306</c:v>
                </c:pt>
                <c:pt idx="280">
                  <c:v>249.84730000000002</c:v>
                </c:pt>
                <c:pt idx="281">
                  <c:v>249.864</c:v>
                </c:pt>
                <c:pt idx="282">
                  <c:v>249.88070000000002</c:v>
                </c:pt>
                <c:pt idx="283">
                  <c:v>249.8974</c:v>
                </c:pt>
                <c:pt idx="284">
                  <c:v>249.91410000000002</c:v>
                </c:pt>
                <c:pt idx="285">
                  <c:v>249.9308</c:v>
                </c:pt>
                <c:pt idx="286">
                  <c:v>249.94750000000002</c:v>
                </c:pt>
                <c:pt idx="287">
                  <c:v>249.96420000000001</c:v>
                </c:pt>
                <c:pt idx="288">
                  <c:v>249.98090000000002</c:v>
                </c:pt>
                <c:pt idx="289">
                  <c:v>249.99760000000001</c:v>
                </c:pt>
                <c:pt idx="290">
                  <c:v>250.01430000000002</c:v>
                </c:pt>
                <c:pt idx="291">
                  <c:v>250.03100000000001</c:v>
                </c:pt>
                <c:pt idx="292">
                  <c:v>250.04770000000002</c:v>
                </c:pt>
                <c:pt idx="293">
                  <c:v>250.06440000000001</c:v>
                </c:pt>
                <c:pt idx="294">
                  <c:v>250.08110000000002</c:v>
                </c:pt>
                <c:pt idx="295">
                  <c:v>250.09780000000001</c:v>
                </c:pt>
                <c:pt idx="296">
                  <c:v>250.11450000000002</c:v>
                </c:pt>
                <c:pt idx="297">
                  <c:v>250.13120000000001</c:v>
                </c:pt>
                <c:pt idx="298">
                  <c:v>250.14790000000002</c:v>
                </c:pt>
                <c:pt idx="299">
                  <c:v>250.16460000000001</c:v>
                </c:pt>
                <c:pt idx="300">
                  <c:v>250.18130000000002</c:v>
                </c:pt>
              </c:numCache>
            </c:numRef>
          </c:xVal>
          <c:yVal>
            <c:numRef>
              <c:f>'259'!$D$450:$D$750</c:f>
              <c:numCache>
                <c:formatCode>General</c:formatCode>
                <c:ptCount val="301"/>
                <c:pt idx="0">
                  <c:v>3058</c:v>
                </c:pt>
                <c:pt idx="1">
                  <c:v>3606</c:v>
                </c:pt>
                <c:pt idx="2">
                  <c:v>3578</c:v>
                </c:pt>
                <c:pt idx="3">
                  <c:v>3142</c:v>
                </c:pt>
                <c:pt idx="4">
                  <c:v>2922</c:v>
                </c:pt>
                <c:pt idx="5">
                  <c:v>2696</c:v>
                </c:pt>
                <c:pt idx="6">
                  <c:v>2439</c:v>
                </c:pt>
                <c:pt idx="7">
                  <c:v>2402</c:v>
                </c:pt>
                <c:pt idx="8">
                  <c:v>2685</c:v>
                </c:pt>
                <c:pt idx="9">
                  <c:v>2618</c:v>
                </c:pt>
                <c:pt idx="10">
                  <c:v>2190</c:v>
                </c:pt>
                <c:pt idx="11">
                  <c:v>2048</c:v>
                </c:pt>
                <c:pt idx="12">
                  <c:v>2027</c:v>
                </c:pt>
                <c:pt idx="13">
                  <c:v>2048</c:v>
                </c:pt>
                <c:pt idx="14">
                  <c:v>2415</c:v>
                </c:pt>
                <c:pt idx="15">
                  <c:v>2877</c:v>
                </c:pt>
                <c:pt idx="16">
                  <c:v>3590</c:v>
                </c:pt>
                <c:pt idx="17">
                  <c:v>4247</c:v>
                </c:pt>
                <c:pt idx="18">
                  <c:v>3914</c:v>
                </c:pt>
                <c:pt idx="19">
                  <c:v>3366</c:v>
                </c:pt>
                <c:pt idx="20">
                  <c:v>3038</c:v>
                </c:pt>
                <c:pt idx="21">
                  <c:v>2719</c:v>
                </c:pt>
                <c:pt idx="22">
                  <c:v>2861</c:v>
                </c:pt>
                <c:pt idx="23">
                  <c:v>2992</c:v>
                </c:pt>
                <c:pt idx="24">
                  <c:v>2930</c:v>
                </c:pt>
                <c:pt idx="25">
                  <c:v>2625</c:v>
                </c:pt>
                <c:pt idx="26">
                  <c:v>2452</c:v>
                </c:pt>
                <c:pt idx="27">
                  <c:v>2445</c:v>
                </c:pt>
                <c:pt idx="28">
                  <c:v>2408</c:v>
                </c:pt>
                <c:pt idx="29">
                  <c:v>2820</c:v>
                </c:pt>
                <c:pt idx="30">
                  <c:v>3653</c:v>
                </c:pt>
                <c:pt idx="31">
                  <c:v>3799</c:v>
                </c:pt>
                <c:pt idx="32">
                  <c:v>4075</c:v>
                </c:pt>
                <c:pt idx="33">
                  <c:v>3578</c:v>
                </c:pt>
                <c:pt idx="34">
                  <c:v>3035</c:v>
                </c:pt>
                <c:pt idx="35">
                  <c:v>2421</c:v>
                </c:pt>
                <c:pt idx="36">
                  <c:v>2034</c:v>
                </c:pt>
                <c:pt idx="37">
                  <c:v>2088</c:v>
                </c:pt>
                <c:pt idx="38">
                  <c:v>2197</c:v>
                </c:pt>
                <c:pt idx="39">
                  <c:v>2383</c:v>
                </c:pt>
                <c:pt idx="40">
                  <c:v>2417</c:v>
                </c:pt>
                <c:pt idx="41">
                  <c:v>2485</c:v>
                </c:pt>
                <c:pt idx="42">
                  <c:v>2579</c:v>
                </c:pt>
                <c:pt idx="43">
                  <c:v>2608</c:v>
                </c:pt>
                <c:pt idx="44">
                  <c:v>2821</c:v>
                </c:pt>
                <c:pt idx="45">
                  <c:v>3210</c:v>
                </c:pt>
                <c:pt idx="46">
                  <c:v>3820</c:v>
                </c:pt>
                <c:pt idx="47">
                  <c:v>4124</c:v>
                </c:pt>
                <c:pt idx="48">
                  <c:v>4090</c:v>
                </c:pt>
                <c:pt idx="49">
                  <c:v>4367</c:v>
                </c:pt>
                <c:pt idx="50">
                  <c:v>4101</c:v>
                </c:pt>
                <c:pt idx="51">
                  <c:v>3922</c:v>
                </c:pt>
                <c:pt idx="52">
                  <c:v>3951</c:v>
                </c:pt>
                <c:pt idx="53">
                  <c:v>4301</c:v>
                </c:pt>
                <c:pt idx="54">
                  <c:v>5046</c:v>
                </c:pt>
                <c:pt idx="55">
                  <c:v>6094</c:v>
                </c:pt>
                <c:pt idx="56">
                  <c:v>6022</c:v>
                </c:pt>
                <c:pt idx="57">
                  <c:v>6520</c:v>
                </c:pt>
                <c:pt idx="58">
                  <c:v>7714</c:v>
                </c:pt>
                <c:pt idx="59">
                  <c:v>8558</c:v>
                </c:pt>
                <c:pt idx="60">
                  <c:v>8257</c:v>
                </c:pt>
                <c:pt idx="61">
                  <c:v>6804</c:v>
                </c:pt>
                <c:pt idx="62">
                  <c:v>4644</c:v>
                </c:pt>
                <c:pt idx="63">
                  <c:v>3350</c:v>
                </c:pt>
                <c:pt idx="64">
                  <c:v>2542</c:v>
                </c:pt>
                <c:pt idx="65">
                  <c:v>2229</c:v>
                </c:pt>
                <c:pt idx="66">
                  <c:v>2226</c:v>
                </c:pt>
                <c:pt idx="67">
                  <c:v>2659</c:v>
                </c:pt>
                <c:pt idx="68">
                  <c:v>3386</c:v>
                </c:pt>
                <c:pt idx="69">
                  <c:v>3890</c:v>
                </c:pt>
                <c:pt idx="70">
                  <c:v>3921</c:v>
                </c:pt>
                <c:pt idx="71">
                  <c:v>3353</c:v>
                </c:pt>
                <c:pt idx="72">
                  <c:v>2840</c:v>
                </c:pt>
                <c:pt idx="73">
                  <c:v>2279</c:v>
                </c:pt>
                <c:pt idx="74">
                  <c:v>2396</c:v>
                </c:pt>
                <c:pt idx="75">
                  <c:v>2693</c:v>
                </c:pt>
                <c:pt idx="76">
                  <c:v>2956</c:v>
                </c:pt>
                <c:pt idx="77">
                  <c:v>3447</c:v>
                </c:pt>
                <c:pt idx="78">
                  <c:v>4055</c:v>
                </c:pt>
                <c:pt idx="79">
                  <c:v>3790</c:v>
                </c:pt>
                <c:pt idx="80">
                  <c:v>3469</c:v>
                </c:pt>
                <c:pt idx="81">
                  <c:v>4045</c:v>
                </c:pt>
                <c:pt idx="82">
                  <c:v>5333</c:v>
                </c:pt>
                <c:pt idx="83">
                  <c:v>5763</c:v>
                </c:pt>
                <c:pt idx="84">
                  <c:v>4894</c:v>
                </c:pt>
                <c:pt idx="85">
                  <c:v>3737</c:v>
                </c:pt>
                <c:pt idx="86">
                  <c:v>3778</c:v>
                </c:pt>
                <c:pt idx="87">
                  <c:v>4487</c:v>
                </c:pt>
                <c:pt idx="88">
                  <c:v>4713</c:v>
                </c:pt>
                <c:pt idx="89">
                  <c:v>4260</c:v>
                </c:pt>
                <c:pt idx="90">
                  <c:v>3340</c:v>
                </c:pt>
                <c:pt idx="91">
                  <c:v>2841</c:v>
                </c:pt>
                <c:pt idx="92">
                  <c:v>3237</c:v>
                </c:pt>
                <c:pt idx="93">
                  <c:v>3314</c:v>
                </c:pt>
                <c:pt idx="94">
                  <c:v>3241</c:v>
                </c:pt>
                <c:pt idx="95">
                  <c:v>3025</c:v>
                </c:pt>
                <c:pt idx="96">
                  <c:v>3076</c:v>
                </c:pt>
                <c:pt idx="97">
                  <c:v>3054</c:v>
                </c:pt>
                <c:pt idx="98">
                  <c:v>3042</c:v>
                </c:pt>
                <c:pt idx="99">
                  <c:v>2861</c:v>
                </c:pt>
                <c:pt idx="100">
                  <c:v>2914</c:v>
                </c:pt>
                <c:pt idx="101">
                  <c:v>2920</c:v>
                </c:pt>
                <c:pt idx="102">
                  <c:v>3064</c:v>
                </c:pt>
                <c:pt idx="103">
                  <c:v>2541</c:v>
                </c:pt>
                <c:pt idx="104">
                  <c:v>2202</c:v>
                </c:pt>
                <c:pt idx="105">
                  <c:v>2361</c:v>
                </c:pt>
                <c:pt idx="106">
                  <c:v>2679</c:v>
                </c:pt>
                <c:pt idx="107">
                  <c:v>3073</c:v>
                </c:pt>
                <c:pt idx="108">
                  <c:v>3987</c:v>
                </c:pt>
                <c:pt idx="109">
                  <c:v>4551</c:v>
                </c:pt>
                <c:pt idx="110">
                  <c:v>4513</c:v>
                </c:pt>
                <c:pt idx="111">
                  <c:v>3565</c:v>
                </c:pt>
                <c:pt idx="112">
                  <c:v>2630</c:v>
                </c:pt>
                <c:pt idx="113">
                  <c:v>2555</c:v>
                </c:pt>
                <c:pt idx="114">
                  <c:v>2703</c:v>
                </c:pt>
                <c:pt idx="115">
                  <c:v>2786</c:v>
                </c:pt>
                <c:pt idx="116">
                  <c:v>3411</c:v>
                </c:pt>
                <c:pt idx="117">
                  <c:v>4503</c:v>
                </c:pt>
                <c:pt idx="118">
                  <c:v>5987</c:v>
                </c:pt>
                <c:pt idx="119">
                  <c:v>7586</c:v>
                </c:pt>
                <c:pt idx="120">
                  <c:v>9197</c:v>
                </c:pt>
                <c:pt idx="121">
                  <c:v>10463</c:v>
                </c:pt>
                <c:pt idx="122">
                  <c:v>10024</c:v>
                </c:pt>
                <c:pt idx="123">
                  <c:v>7755</c:v>
                </c:pt>
                <c:pt idx="124">
                  <c:v>6754</c:v>
                </c:pt>
                <c:pt idx="125">
                  <c:v>6486</c:v>
                </c:pt>
                <c:pt idx="126">
                  <c:v>5801</c:v>
                </c:pt>
                <c:pt idx="127">
                  <c:v>4806</c:v>
                </c:pt>
                <c:pt idx="128">
                  <c:v>3902</c:v>
                </c:pt>
                <c:pt idx="129">
                  <c:v>3204</c:v>
                </c:pt>
                <c:pt idx="130">
                  <c:v>2720</c:v>
                </c:pt>
                <c:pt idx="131">
                  <c:v>3037</c:v>
                </c:pt>
                <c:pt idx="132">
                  <c:v>3314</c:v>
                </c:pt>
                <c:pt idx="133">
                  <c:v>3743</c:v>
                </c:pt>
                <c:pt idx="134">
                  <c:v>3796</c:v>
                </c:pt>
                <c:pt idx="135">
                  <c:v>3420</c:v>
                </c:pt>
                <c:pt idx="136">
                  <c:v>3011</c:v>
                </c:pt>
                <c:pt idx="137">
                  <c:v>3170</c:v>
                </c:pt>
                <c:pt idx="138">
                  <c:v>3409</c:v>
                </c:pt>
                <c:pt idx="139">
                  <c:v>4128</c:v>
                </c:pt>
                <c:pt idx="140">
                  <c:v>4602</c:v>
                </c:pt>
                <c:pt idx="141">
                  <c:v>5200</c:v>
                </c:pt>
                <c:pt idx="142">
                  <c:v>5371</c:v>
                </c:pt>
                <c:pt idx="143">
                  <c:v>4771</c:v>
                </c:pt>
                <c:pt idx="144">
                  <c:v>4431</c:v>
                </c:pt>
                <c:pt idx="145">
                  <c:v>4496</c:v>
                </c:pt>
                <c:pt idx="146">
                  <c:v>4350</c:v>
                </c:pt>
                <c:pt idx="147">
                  <c:v>3955</c:v>
                </c:pt>
                <c:pt idx="148">
                  <c:v>3933</c:v>
                </c:pt>
                <c:pt idx="149">
                  <c:v>3694</c:v>
                </c:pt>
                <c:pt idx="150">
                  <c:v>3799</c:v>
                </c:pt>
                <c:pt idx="151">
                  <c:v>4409</c:v>
                </c:pt>
                <c:pt idx="152">
                  <c:v>4856</c:v>
                </c:pt>
                <c:pt idx="153">
                  <c:v>5553</c:v>
                </c:pt>
                <c:pt idx="154">
                  <c:v>6113</c:v>
                </c:pt>
                <c:pt idx="155">
                  <c:v>7315</c:v>
                </c:pt>
                <c:pt idx="156">
                  <c:v>7855</c:v>
                </c:pt>
                <c:pt idx="157">
                  <c:v>8057</c:v>
                </c:pt>
                <c:pt idx="158">
                  <c:v>7177</c:v>
                </c:pt>
                <c:pt idx="159">
                  <c:v>5794</c:v>
                </c:pt>
                <c:pt idx="160">
                  <c:v>5125</c:v>
                </c:pt>
                <c:pt idx="161">
                  <c:v>4306</c:v>
                </c:pt>
                <c:pt idx="162">
                  <c:v>4222</c:v>
                </c:pt>
                <c:pt idx="163">
                  <c:v>4340</c:v>
                </c:pt>
                <c:pt idx="164">
                  <c:v>4252</c:v>
                </c:pt>
                <c:pt idx="165">
                  <c:v>4232</c:v>
                </c:pt>
                <c:pt idx="166">
                  <c:v>4433</c:v>
                </c:pt>
                <c:pt idx="167">
                  <c:v>4544</c:v>
                </c:pt>
                <c:pt idx="168">
                  <c:v>4997</c:v>
                </c:pt>
                <c:pt idx="169">
                  <c:v>4445</c:v>
                </c:pt>
                <c:pt idx="170">
                  <c:v>3852</c:v>
                </c:pt>
                <c:pt idx="171">
                  <c:v>3451</c:v>
                </c:pt>
                <c:pt idx="172">
                  <c:v>3281</c:v>
                </c:pt>
                <c:pt idx="173">
                  <c:v>3461</c:v>
                </c:pt>
                <c:pt idx="174">
                  <c:v>3920</c:v>
                </c:pt>
                <c:pt idx="175">
                  <c:v>4657</c:v>
                </c:pt>
                <c:pt idx="176">
                  <c:v>5841</c:v>
                </c:pt>
                <c:pt idx="177">
                  <c:v>7133</c:v>
                </c:pt>
                <c:pt idx="178">
                  <c:v>8745</c:v>
                </c:pt>
                <c:pt idx="179">
                  <c:v>11162</c:v>
                </c:pt>
                <c:pt idx="180">
                  <c:v>15075</c:v>
                </c:pt>
                <c:pt idx="181">
                  <c:v>20806</c:v>
                </c:pt>
                <c:pt idx="182">
                  <c:v>22829</c:v>
                </c:pt>
                <c:pt idx="183">
                  <c:v>22302</c:v>
                </c:pt>
                <c:pt idx="184">
                  <c:v>19193</c:v>
                </c:pt>
                <c:pt idx="185">
                  <c:v>15027</c:v>
                </c:pt>
                <c:pt idx="186">
                  <c:v>10329</c:v>
                </c:pt>
                <c:pt idx="187">
                  <c:v>8433</c:v>
                </c:pt>
                <c:pt idx="188">
                  <c:v>7166</c:v>
                </c:pt>
                <c:pt idx="189">
                  <c:v>6619</c:v>
                </c:pt>
                <c:pt idx="190">
                  <c:v>7569</c:v>
                </c:pt>
                <c:pt idx="191">
                  <c:v>8442</c:v>
                </c:pt>
                <c:pt idx="192">
                  <c:v>8343</c:v>
                </c:pt>
                <c:pt idx="193">
                  <c:v>7145</c:v>
                </c:pt>
                <c:pt idx="194">
                  <c:v>5780</c:v>
                </c:pt>
                <c:pt idx="195">
                  <c:v>5701</c:v>
                </c:pt>
                <c:pt idx="196">
                  <c:v>5580</c:v>
                </c:pt>
                <c:pt idx="197">
                  <c:v>5953</c:v>
                </c:pt>
                <c:pt idx="198">
                  <c:v>5987</c:v>
                </c:pt>
                <c:pt idx="199">
                  <c:v>6074</c:v>
                </c:pt>
                <c:pt idx="200">
                  <c:v>6467</c:v>
                </c:pt>
                <c:pt idx="201">
                  <c:v>7281</c:v>
                </c:pt>
                <c:pt idx="202">
                  <c:v>8727</c:v>
                </c:pt>
                <c:pt idx="203">
                  <c:v>10467</c:v>
                </c:pt>
                <c:pt idx="204">
                  <c:v>12083</c:v>
                </c:pt>
                <c:pt idx="205">
                  <c:v>10743</c:v>
                </c:pt>
                <c:pt idx="206">
                  <c:v>9165</c:v>
                </c:pt>
                <c:pt idx="207">
                  <c:v>7447</c:v>
                </c:pt>
                <c:pt idx="208">
                  <c:v>5491</c:v>
                </c:pt>
                <c:pt idx="209">
                  <c:v>4821</c:v>
                </c:pt>
                <c:pt idx="210">
                  <c:v>4618</c:v>
                </c:pt>
                <c:pt idx="211">
                  <c:v>4448</c:v>
                </c:pt>
                <c:pt idx="212">
                  <c:v>4847</c:v>
                </c:pt>
                <c:pt idx="213">
                  <c:v>5606</c:v>
                </c:pt>
                <c:pt idx="214">
                  <c:v>6416</c:v>
                </c:pt>
                <c:pt idx="215">
                  <c:v>6830</c:v>
                </c:pt>
                <c:pt idx="216">
                  <c:v>7380</c:v>
                </c:pt>
                <c:pt idx="217">
                  <c:v>8678</c:v>
                </c:pt>
                <c:pt idx="218">
                  <c:v>9805</c:v>
                </c:pt>
                <c:pt idx="219">
                  <c:v>11162</c:v>
                </c:pt>
                <c:pt idx="220">
                  <c:v>13083</c:v>
                </c:pt>
                <c:pt idx="221">
                  <c:v>17027</c:v>
                </c:pt>
                <c:pt idx="222">
                  <c:v>23795</c:v>
                </c:pt>
                <c:pt idx="223">
                  <c:v>32825</c:v>
                </c:pt>
                <c:pt idx="224">
                  <c:v>41950</c:v>
                </c:pt>
                <c:pt idx="225">
                  <c:v>47778</c:v>
                </c:pt>
                <c:pt idx="226">
                  <c:v>48392</c:v>
                </c:pt>
                <c:pt idx="227">
                  <c:v>46846</c:v>
                </c:pt>
                <c:pt idx="228">
                  <c:v>48384</c:v>
                </c:pt>
                <c:pt idx="229">
                  <c:v>53426</c:v>
                </c:pt>
                <c:pt idx="230">
                  <c:v>55322</c:v>
                </c:pt>
                <c:pt idx="231">
                  <c:v>52315</c:v>
                </c:pt>
                <c:pt idx="232">
                  <c:v>42835</c:v>
                </c:pt>
                <c:pt idx="233">
                  <c:v>32390</c:v>
                </c:pt>
                <c:pt idx="234">
                  <c:v>23798</c:v>
                </c:pt>
                <c:pt idx="235">
                  <c:v>18792</c:v>
                </c:pt>
                <c:pt idx="236">
                  <c:v>15803</c:v>
                </c:pt>
                <c:pt idx="237">
                  <c:v>14412</c:v>
                </c:pt>
                <c:pt idx="238">
                  <c:v>14399</c:v>
                </c:pt>
                <c:pt idx="239">
                  <c:v>14839</c:v>
                </c:pt>
                <c:pt idx="240">
                  <c:v>15217</c:v>
                </c:pt>
                <c:pt idx="241">
                  <c:v>15193</c:v>
                </c:pt>
                <c:pt idx="242">
                  <c:v>14286</c:v>
                </c:pt>
                <c:pt idx="243">
                  <c:v>12403</c:v>
                </c:pt>
                <c:pt idx="244">
                  <c:v>9369</c:v>
                </c:pt>
                <c:pt idx="245">
                  <c:v>7450</c:v>
                </c:pt>
                <c:pt idx="246">
                  <c:v>6642</c:v>
                </c:pt>
                <c:pt idx="247">
                  <c:v>6357</c:v>
                </c:pt>
                <c:pt idx="248">
                  <c:v>6198</c:v>
                </c:pt>
                <c:pt idx="249">
                  <c:v>6012</c:v>
                </c:pt>
                <c:pt idx="250">
                  <c:v>5666</c:v>
                </c:pt>
                <c:pt idx="251">
                  <c:v>5335</c:v>
                </c:pt>
                <c:pt idx="252">
                  <c:v>5395</c:v>
                </c:pt>
                <c:pt idx="253">
                  <c:v>5453</c:v>
                </c:pt>
                <c:pt idx="254">
                  <c:v>5489</c:v>
                </c:pt>
                <c:pt idx="255">
                  <c:v>5011</c:v>
                </c:pt>
                <c:pt idx="256">
                  <c:v>4408</c:v>
                </c:pt>
                <c:pt idx="257">
                  <c:v>3985</c:v>
                </c:pt>
                <c:pt idx="258">
                  <c:v>3872</c:v>
                </c:pt>
                <c:pt idx="259">
                  <c:v>4016</c:v>
                </c:pt>
                <c:pt idx="260">
                  <c:v>4081</c:v>
                </c:pt>
                <c:pt idx="261">
                  <c:v>4052</c:v>
                </c:pt>
                <c:pt idx="262">
                  <c:v>4291</c:v>
                </c:pt>
                <c:pt idx="263">
                  <c:v>4236</c:v>
                </c:pt>
                <c:pt idx="264">
                  <c:v>3853</c:v>
                </c:pt>
                <c:pt idx="265">
                  <c:v>3566</c:v>
                </c:pt>
                <c:pt idx="266">
                  <c:v>3586</c:v>
                </c:pt>
                <c:pt idx="267">
                  <c:v>3351</c:v>
                </c:pt>
                <c:pt idx="268">
                  <c:v>3278</c:v>
                </c:pt>
                <c:pt idx="269">
                  <c:v>3247</c:v>
                </c:pt>
                <c:pt idx="270">
                  <c:v>3612</c:v>
                </c:pt>
                <c:pt idx="271">
                  <c:v>4043</c:v>
                </c:pt>
                <c:pt idx="272">
                  <c:v>4794</c:v>
                </c:pt>
                <c:pt idx="273">
                  <c:v>6019</c:v>
                </c:pt>
                <c:pt idx="274">
                  <c:v>7358</c:v>
                </c:pt>
                <c:pt idx="275">
                  <c:v>8056</c:v>
                </c:pt>
                <c:pt idx="276">
                  <c:v>7429</c:v>
                </c:pt>
                <c:pt idx="277">
                  <c:v>5606</c:v>
                </c:pt>
                <c:pt idx="278">
                  <c:v>4591</c:v>
                </c:pt>
                <c:pt idx="279">
                  <c:v>4245</c:v>
                </c:pt>
                <c:pt idx="280">
                  <c:v>4206</c:v>
                </c:pt>
                <c:pt idx="281">
                  <c:v>4321</c:v>
                </c:pt>
                <c:pt idx="282">
                  <c:v>4332</c:v>
                </c:pt>
                <c:pt idx="283">
                  <c:v>4088</c:v>
                </c:pt>
                <c:pt idx="284">
                  <c:v>4180</c:v>
                </c:pt>
                <c:pt idx="285">
                  <c:v>4178</c:v>
                </c:pt>
                <c:pt idx="286">
                  <c:v>4380</c:v>
                </c:pt>
                <c:pt idx="287">
                  <c:v>4362</c:v>
                </c:pt>
                <c:pt idx="288">
                  <c:v>3979</c:v>
                </c:pt>
                <c:pt idx="289">
                  <c:v>3877</c:v>
                </c:pt>
                <c:pt idx="290">
                  <c:v>3784</c:v>
                </c:pt>
                <c:pt idx="291">
                  <c:v>3376</c:v>
                </c:pt>
                <c:pt idx="292">
                  <c:v>3172</c:v>
                </c:pt>
                <c:pt idx="293">
                  <c:v>3403</c:v>
                </c:pt>
                <c:pt idx="294">
                  <c:v>4097</c:v>
                </c:pt>
                <c:pt idx="295">
                  <c:v>4990</c:v>
                </c:pt>
                <c:pt idx="296">
                  <c:v>6464</c:v>
                </c:pt>
                <c:pt idx="297">
                  <c:v>8150</c:v>
                </c:pt>
                <c:pt idx="298">
                  <c:v>10030</c:v>
                </c:pt>
                <c:pt idx="299">
                  <c:v>11231</c:v>
                </c:pt>
                <c:pt idx="300">
                  <c:v>10306</c:v>
                </c:pt>
              </c:numCache>
            </c:numRef>
          </c:yVal>
          <c:smooth val="0"/>
          <c:extLst>
            <c:ext xmlns:c16="http://schemas.microsoft.com/office/drawing/2014/chart" uri="{C3380CC4-5D6E-409C-BE32-E72D297353CC}">
              <c16:uniqueId val="{00000001-A911-4207-88E6-FC424EFC70E1}"/>
            </c:ext>
          </c:extLst>
        </c:ser>
        <c:ser>
          <c:idx val="2"/>
          <c:order val="2"/>
          <c:tx>
            <c:strRef>
              <c:f>'259'!$G$1:$G$2</c:f>
              <c:strCache>
                <c:ptCount val="2"/>
                <c:pt idx="0">
                  <c:v>5</c:v>
                </c:pt>
              </c:strCache>
            </c:strRef>
          </c:tx>
          <c:spPr>
            <a:ln w="19050" cap="rnd">
              <a:solidFill>
                <a:srgbClr val="92D050"/>
              </a:solidFill>
              <a:round/>
            </a:ln>
            <a:effectLst/>
          </c:spPr>
          <c:marker>
            <c:symbol val="none"/>
          </c:marker>
          <c:xVal>
            <c:numRef>
              <c:f>'259'!$A$450:$A$750</c:f>
              <c:numCache>
                <c:formatCode>General</c:formatCode>
                <c:ptCount val="301"/>
                <c:pt idx="0">
                  <c:v>245.1713</c:v>
                </c:pt>
                <c:pt idx="1">
                  <c:v>245.18800000000002</c:v>
                </c:pt>
                <c:pt idx="2">
                  <c:v>245.2047</c:v>
                </c:pt>
                <c:pt idx="3">
                  <c:v>245.22140000000002</c:v>
                </c:pt>
                <c:pt idx="4">
                  <c:v>245.2381</c:v>
                </c:pt>
                <c:pt idx="5">
                  <c:v>245.25480000000002</c:v>
                </c:pt>
                <c:pt idx="6">
                  <c:v>245.2715</c:v>
                </c:pt>
                <c:pt idx="7">
                  <c:v>245.28820000000002</c:v>
                </c:pt>
                <c:pt idx="8">
                  <c:v>245.3049</c:v>
                </c:pt>
                <c:pt idx="9">
                  <c:v>245.32160000000002</c:v>
                </c:pt>
                <c:pt idx="10">
                  <c:v>245.3383</c:v>
                </c:pt>
                <c:pt idx="11">
                  <c:v>245.35500000000002</c:v>
                </c:pt>
                <c:pt idx="12">
                  <c:v>245.3717</c:v>
                </c:pt>
                <c:pt idx="13">
                  <c:v>245.38840000000002</c:v>
                </c:pt>
                <c:pt idx="14">
                  <c:v>245.4051</c:v>
                </c:pt>
                <c:pt idx="15">
                  <c:v>245.42180000000002</c:v>
                </c:pt>
                <c:pt idx="16">
                  <c:v>245.4385</c:v>
                </c:pt>
                <c:pt idx="17">
                  <c:v>245.45520000000002</c:v>
                </c:pt>
                <c:pt idx="18">
                  <c:v>245.47190000000001</c:v>
                </c:pt>
                <c:pt idx="19">
                  <c:v>245.48860000000002</c:v>
                </c:pt>
                <c:pt idx="20">
                  <c:v>245.50530000000001</c:v>
                </c:pt>
                <c:pt idx="21">
                  <c:v>245.52200000000002</c:v>
                </c:pt>
                <c:pt idx="22">
                  <c:v>245.53870000000001</c:v>
                </c:pt>
                <c:pt idx="23">
                  <c:v>245.55540000000002</c:v>
                </c:pt>
                <c:pt idx="24">
                  <c:v>245.57210000000001</c:v>
                </c:pt>
                <c:pt idx="25">
                  <c:v>245.58880000000002</c:v>
                </c:pt>
                <c:pt idx="26">
                  <c:v>245.60550000000001</c:v>
                </c:pt>
                <c:pt idx="27">
                  <c:v>245.62220000000002</c:v>
                </c:pt>
                <c:pt idx="28">
                  <c:v>245.63890000000001</c:v>
                </c:pt>
                <c:pt idx="29">
                  <c:v>245.65560000000002</c:v>
                </c:pt>
                <c:pt idx="30">
                  <c:v>245.67230000000001</c:v>
                </c:pt>
                <c:pt idx="31">
                  <c:v>245.68900000000002</c:v>
                </c:pt>
                <c:pt idx="32">
                  <c:v>245.70570000000001</c:v>
                </c:pt>
                <c:pt idx="33">
                  <c:v>245.72240000000002</c:v>
                </c:pt>
                <c:pt idx="34">
                  <c:v>245.73910000000001</c:v>
                </c:pt>
                <c:pt idx="35">
                  <c:v>245.75580000000002</c:v>
                </c:pt>
                <c:pt idx="36">
                  <c:v>245.77250000000001</c:v>
                </c:pt>
                <c:pt idx="37">
                  <c:v>245.78920000000002</c:v>
                </c:pt>
                <c:pt idx="38">
                  <c:v>245.80590000000001</c:v>
                </c:pt>
                <c:pt idx="39">
                  <c:v>245.82260000000002</c:v>
                </c:pt>
                <c:pt idx="40">
                  <c:v>245.83930000000001</c:v>
                </c:pt>
                <c:pt idx="41">
                  <c:v>245.85600000000002</c:v>
                </c:pt>
                <c:pt idx="42">
                  <c:v>245.87270000000001</c:v>
                </c:pt>
                <c:pt idx="43">
                  <c:v>245.88940000000002</c:v>
                </c:pt>
                <c:pt idx="44">
                  <c:v>245.90610000000001</c:v>
                </c:pt>
                <c:pt idx="45">
                  <c:v>245.92280000000002</c:v>
                </c:pt>
                <c:pt idx="46">
                  <c:v>245.93950000000001</c:v>
                </c:pt>
                <c:pt idx="47">
                  <c:v>245.95620000000002</c:v>
                </c:pt>
                <c:pt idx="48">
                  <c:v>245.97290000000001</c:v>
                </c:pt>
                <c:pt idx="49">
                  <c:v>245.98960000000002</c:v>
                </c:pt>
                <c:pt idx="50">
                  <c:v>246.00630000000001</c:v>
                </c:pt>
                <c:pt idx="51">
                  <c:v>246.02300000000002</c:v>
                </c:pt>
                <c:pt idx="52">
                  <c:v>246.03970000000001</c:v>
                </c:pt>
                <c:pt idx="53">
                  <c:v>246.05640000000002</c:v>
                </c:pt>
                <c:pt idx="54">
                  <c:v>246.07310000000001</c:v>
                </c:pt>
                <c:pt idx="55">
                  <c:v>246.08980000000003</c:v>
                </c:pt>
                <c:pt idx="56">
                  <c:v>246.10650000000001</c:v>
                </c:pt>
                <c:pt idx="57">
                  <c:v>246.12320000000003</c:v>
                </c:pt>
                <c:pt idx="58">
                  <c:v>246.13990000000001</c:v>
                </c:pt>
                <c:pt idx="59">
                  <c:v>246.15660000000003</c:v>
                </c:pt>
                <c:pt idx="60">
                  <c:v>246.17330000000001</c:v>
                </c:pt>
                <c:pt idx="61">
                  <c:v>246.19000000000003</c:v>
                </c:pt>
                <c:pt idx="62">
                  <c:v>246.20670000000001</c:v>
                </c:pt>
                <c:pt idx="63">
                  <c:v>246.22340000000003</c:v>
                </c:pt>
                <c:pt idx="64">
                  <c:v>246.24010000000001</c:v>
                </c:pt>
                <c:pt idx="65">
                  <c:v>246.25680000000003</c:v>
                </c:pt>
                <c:pt idx="66">
                  <c:v>246.27350000000001</c:v>
                </c:pt>
                <c:pt idx="67">
                  <c:v>246.29020000000003</c:v>
                </c:pt>
                <c:pt idx="68">
                  <c:v>246.30690000000001</c:v>
                </c:pt>
                <c:pt idx="69">
                  <c:v>246.32360000000003</c:v>
                </c:pt>
                <c:pt idx="70">
                  <c:v>246.34030000000001</c:v>
                </c:pt>
                <c:pt idx="71">
                  <c:v>246.35700000000003</c:v>
                </c:pt>
                <c:pt idx="72">
                  <c:v>246.37370000000001</c:v>
                </c:pt>
                <c:pt idx="73">
                  <c:v>246.3904</c:v>
                </c:pt>
                <c:pt idx="74">
                  <c:v>246.40710000000001</c:v>
                </c:pt>
                <c:pt idx="75">
                  <c:v>246.4238</c:v>
                </c:pt>
                <c:pt idx="76">
                  <c:v>246.44050000000001</c:v>
                </c:pt>
                <c:pt idx="77">
                  <c:v>246.4572</c:v>
                </c:pt>
                <c:pt idx="78">
                  <c:v>246.47390000000001</c:v>
                </c:pt>
                <c:pt idx="79">
                  <c:v>246.4906</c:v>
                </c:pt>
                <c:pt idx="80">
                  <c:v>246.50730000000001</c:v>
                </c:pt>
                <c:pt idx="81">
                  <c:v>246.524</c:v>
                </c:pt>
                <c:pt idx="82">
                  <c:v>246.54070000000002</c:v>
                </c:pt>
                <c:pt idx="83">
                  <c:v>246.5574</c:v>
                </c:pt>
                <c:pt idx="84">
                  <c:v>246.57410000000002</c:v>
                </c:pt>
                <c:pt idx="85">
                  <c:v>246.5908</c:v>
                </c:pt>
                <c:pt idx="86">
                  <c:v>246.60750000000002</c:v>
                </c:pt>
                <c:pt idx="87">
                  <c:v>246.6242</c:v>
                </c:pt>
                <c:pt idx="88">
                  <c:v>246.64090000000002</c:v>
                </c:pt>
                <c:pt idx="89">
                  <c:v>246.6576</c:v>
                </c:pt>
                <c:pt idx="90">
                  <c:v>246.67430000000002</c:v>
                </c:pt>
                <c:pt idx="91">
                  <c:v>246.691</c:v>
                </c:pt>
                <c:pt idx="92">
                  <c:v>246.70770000000002</c:v>
                </c:pt>
                <c:pt idx="93">
                  <c:v>246.7244</c:v>
                </c:pt>
                <c:pt idx="94">
                  <c:v>246.74110000000002</c:v>
                </c:pt>
                <c:pt idx="95">
                  <c:v>246.7578</c:v>
                </c:pt>
                <c:pt idx="96">
                  <c:v>246.77450000000002</c:v>
                </c:pt>
                <c:pt idx="97">
                  <c:v>246.7912</c:v>
                </c:pt>
                <c:pt idx="98">
                  <c:v>246.80790000000002</c:v>
                </c:pt>
                <c:pt idx="99">
                  <c:v>246.8246</c:v>
                </c:pt>
                <c:pt idx="100">
                  <c:v>246.84130000000002</c:v>
                </c:pt>
                <c:pt idx="101">
                  <c:v>246.858</c:v>
                </c:pt>
                <c:pt idx="102">
                  <c:v>246.87470000000002</c:v>
                </c:pt>
                <c:pt idx="103">
                  <c:v>246.8914</c:v>
                </c:pt>
                <c:pt idx="104">
                  <c:v>246.90810000000002</c:v>
                </c:pt>
                <c:pt idx="105">
                  <c:v>246.9248</c:v>
                </c:pt>
                <c:pt idx="106">
                  <c:v>246.94150000000002</c:v>
                </c:pt>
                <c:pt idx="107">
                  <c:v>246.95820000000001</c:v>
                </c:pt>
                <c:pt idx="108">
                  <c:v>246.97490000000002</c:v>
                </c:pt>
                <c:pt idx="109">
                  <c:v>246.99160000000001</c:v>
                </c:pt>
                <c:pt idx="110">
                  <c:v>247.00830000000002</c:v>
                </c:pt>
                <c:pt idx="111">
                  <c:v>247.02500000000001</c:v>
                </c:pt>
                <c:pt idx="112">
                  <c:v>247.04170000000002</c:v>
                </c:pt>
                <c:pt idx="113">
                  <c:v>247.05840000000001</c:v>
                </c:pt>
                <c:pt idx="114">
                  <c:v>247.07510000000002</c:v>
                </c:pt>
                <c:pt idx="115">
                  <c:v>247.09180000000001</c:v>
                </c:pt>
                <c:pt idx="116">
                  <c:v>247.10850000000002</c:v>
                </c:pt>
                <c:pt idx="117">
                  <c:v>247.12520000000001</c:v>
                </c:pt>
                <c:pt idx="118">
                  <c:v>247.14190000000002</c:v>
                </c:pt>
                <c:pt idx="119">
                  <c:v>247.15860000000001</c:v>
                </c:pt>
                <c:pt idx="120">
                  <c:v>247.17530000000002</c:v>
                </c:pt>
                <c:pt idx="121">
                  <c:v>247.19200000000001</c:v>
                </c:pt>
                <c:pt idx="122">
                  <c:v>247.20870000000002</c:v>
                </c:pt>
                <c:pt idx="123">
                  <c:v>247.22540000000001</c:v>
                </c:pt>
                <c:pt idx="124">
                  <c:v>247.24210000000002</c:v>
                </c:pt>
                <c:pt idx="125">
                  <c:v>247.25880000000001</c:v>
                </c:pt>
                <c:pt idx="126">
                  <c:v>247.27550000000002</c:v>
                </c:pt>
                <c:pt idx="127">
                  <c:v>247.29220000000001</c:v>
                </c:pt>
                <c:pt idx="128">
                  <c:v>247.30890000000002</c:v>
                </c:pt>
                <c:pt idx="129">
                  <c:v>247.32560000000001</c:v>
                </c:pt>
                <c:pt idx="130">
                  <c:v>247.34230000000002</c:v>
                </c:pt>
                <c:pt idx="131">
                  <c:v>247.35900000000001</c:v>
                </c:pt>
                <c:pt idx="132">
                  <c:v>247.37570000000002</c:v>
                </c:pt>
                <c:pt idx="133">
                  <c:v>247.39240000000001</c:v>
                </c:pt>
                <c:pt idx="134">
                  <c:v>247.40910000000002</c:v>
                </c:pt>
                <c:pt idx="135">
                  <c:v>247.42580000000001</c:v>
                </c:pt>
                <c:pt idx="136">
                  <c:v>247.44250000000002</c:v>
                </c:pt>
                <c:pt idx="137">
                  <c:v>247.45920000000001</c:v>
                </c:pt>
                <c:pt idx="138">
                  <c:v>247.47590000000002</c:v>
                </c:pt>
                <c:pt idx="139">
                  <c:v>247.49260000000001</c:v>
                </c:pt>
                <c:pt idx="140">
                  <c:v>247.50930000000002</c:v>
                </c:pt>
                <c:pt idx="141">
                  <c:v>247.52600000000001</c:v>
                </c:pt>
                <c:pt idx="142">
                  <c:v>247.54270000000002</c:v>
                </c:pt>
                <c:pt idx="143">
                  <c:v>247.55940000000001</c:v>
                </c:pt>
                <c:pt idx="144">
                  <c:v>247.57610000000003</c:v>
                </c:pt>
                <c:pt idx="145">
                  <c:v>247.59280000000001</c:v>
                </c:pt>
                <c:pt idx="146">
                  <c:v>247.60950000000003</c:v>
                </c:pt>
                <c:pt idx="147">
                  <c:v>247.62620000000001</c:v>
                </c:pt>
                <c:pt idx="148">
                  <c:v>247.64290000000003</c:v>
                </c:pt>
                <c:pt idx="149">
                  <c:v>247.65960000000001</c:v>
                </c:pt>
                <c:pt idx="150">
                  <c:v>247.67630000000003</c:v>
                </c:pt>
                <c:pt idx="151">
                  <c:v>247.69300000000001</c:v>
                </c:pt>
                <c:pt idx="152">
                  <c:v>247.70970000000003</c:v>
                </c:pt>
                <c:pt idx="153">
                  <c:v>247.72640000000001</c:v>
                </c:pt>
                <c:pt idx="154">
                  <c:v>247.74310000000003</c:v>
                </c:pt>
                <c:pt idx="155">
                  <c:v>247.75980000000001</c:v>
                </c:pt>
                <c:pt idx="156">
                  <c:v>247.77650000000003</c:v>
                </c:pt>
                <c:pt idx="157">
                  <c:v>247.79320000000001</c:v>
                </c:pt>
                <c:pt idx="158">
                  <c:v>247.80990000000003</c:v>
                </c:pt>
                <c:pt idx="159">
                  <c:v>247.82660000000001</c:v>
                </c:pt>
                <c:pt idx="160">
                  <c:v>247.84330000000003</c:v>
                </c:pt>
                <c:pt idx="161">
                  <c:v>247.86</c:v>
                </c:pt>
                <c:pt idx="162">
                  <c:v>247.8767</c:v>
                </c:pt>
                <c:pt idx="163">
                  <c:v>247.89340000000001</c:v>
                </c:pt>
                <c:pt idx="164">
                  <c:v>247.9101</c:v>
                </c:pt>
                <c:pt idx="165">
                  <c:v>247.92680000000001</c:v>
                </c:pt>
                <c:pt idx="166">
                  <c:v>247.9435</c:v>
                </c:pt>
                <c:pt idx="167">
                  <c:v>247.96020000000001</c:v>
                </c:pt>
                <c:pt idx="168">
                  <c:v>247.9769</c:v>
                </c:pt>
                <c:pt idx="169">
                  <c:v>247.99360000000001</c:v>
                </c:pt>
                <c:pt idx="170">
                  <c:v>248.0103</c:v>
                </c:pt>
                <c:pt idx="171">
                  <c:v>248.02700000000002</c:v>
                </c:pt>
                <c:pt idx="172">
                  <c:v>248.0437</c:v>
                </c:pt>
                <c:pt idx="173">
                  <c:v>248.06040000000002</c:v>
                </c:pt>
                <c:pt idx="174">
                  <c:v>248.0771</c:v>
                </c:pt>
                <c:pt idx="175">
                  <c:v>248.09380000000002</c:v>
                </c:pt>
                <c:pt idx="176">
                  <c:v>248.1105</c:v>
                </c:pt>
                <c:pt idx="177">
                  <c:v>248.12720000000002</c:v>
                </c:pt>
                <c:pt idx="178">
                  <c:v>248.1439</c:v>
                </c:pt>
                <c:pt idx="179">
                  <c:v>248.16060000000002</c:v>
                </c:pt>
                <c:pt idx="180">
                  <c:v>248.1773</c:v>
                </c:pt>
                <c:pt idx="181">
                  <c:v>248.19400000000002</c:v>
                </c:pt>
                <c:pt idx="182">
                  <c:v>248.2107</c:v>
                </c:pt>
                <c:pt idx="183">
                  <c:v>248.22740000000002</c:v>
                </c:pt>
                <c:pt idx="184">
                  <c:v>248.2441</c:v>
                </c:pt>
                <c:pt idx="185">
                  <c:v>248.26080000000002</c:v>
                </c:pt>
                <c:pt idx="186">
                  <c:v>248.2775</c:v>
                </c:pt>
                <c:pt idx="187">
                  <c:v>248.29420000000002</c:v>
                </c:pt>
                <c:pt idx="188">
                  <c:v>248.3109</c:v>
                </c:pt>
                <c:pt idx="189">
                  <c:v>248.32760000000002</c:v>
                </c:pt>
                <c:pt idx="190">
                  <c:v>248.3443</c:v>
                </c:pt>
                <c:pt idx="191">
                  <c:v>248.36100000000002</c:v>
                </c:pt>
                <c:pt idx="192">
                  <c:v>248.3777</c:v>
                </c:pt>
                <c:pt idx="193">
                  <c:v>248.39440000000002</c:v>
                </c:pt>
                <c:pt idx="194">
                  <c:v>248.4111</c:v>
                </c:pt>
                <c:pt idx="195">
                  <c:v>248.42780000000002</c:v>
                </c:pt>
                <c:pt idx="196">
                  <c:v>248.44450000000001</c:v>
                </c:pt>
                <c:pt idx="197">
                  <c:v>248.46120000000002</c:v>
                </c:pt>
                <c:pt idx="198">
                  <c:v>248.47790000000001</c:v>
                </c:pt>
                <c:pt idx="199">
                  <c:v>248.49460000000002</c:v>
                </c:pt>
                <c:pt idx="200">
                  <c:v>248.51130000000001</c:v>
                </c:pt>
                <c:pt idx="201">
                  <c:v>248.52800000000002</c:v>
                </c:pt>
                <c:pt idx="202">
                  <c:v>248.54470000000001</c:v>
                </c:pt>
                <c:pt idx="203">
                  <c:v>248.56140000000002</c:v>
                </c:pt>
                <c:pt idx="204">
                  <c:v>248.57810000000001</c:v>
                </c:pt>
                <c:pt idx="205">
                  <c:v>248.59480000000002</c:v>
                </c:pt>
                <c:pt idx="206">
                  <c:v>248.61150000000001</c:v>
                </c:pt>
                <c:pt idx="207">
                  <c:v>248.62820000000002</c:v>
                </c:pt>
                <c:pt idx="208">
                  <c:v>248.64490000000001</c:v>
                </c:pt>
                <c:pt idx="209">
                  <c:v>248.66160000000002</c:v>
                </c:pt>
                <c:pt idx="210">
                  <c:v>248.67830000000001</c:v>
                </c:pt>
                <c:pt idx="211">
                  <c:v>248.69500000000002</c:v>
                </c:pt>
                <c:pt idx="212">
                  <c:v>248.71170000000001</c:v>
                </c:pt>
                <c:pt idx="213">
                  <c:v>248.72840000000002</c:v>
                </c:pt>
                <c:pt idx="214">
                  <c:v>248.74510000000001</c:v>
                </c:pt>
                <c:pt idx="215">
                  <c:v>248.76180000000002</c:v>
                </c:pt>
                <c:pt idx="216">
                  <c:v>248.77850000000001</c:v>
                </c:pt>
                <c:pt idx="217">
                  <c:v>248.79520000000002</c:v>
                </c:pt>
                <c:pt idx="218">
                  <c:v>248.81190000000001</c:v>
                </c:pt>
                <c:pt idx="219">
                  <c:v>248.82860000000002</c:v>
                </c:pt>
                <c:pt idx="220">
                  <c:v>248.84530000000001</c:v>
                </c:pt>
                <c:pt idx="221">
                  <c:v>248.86200000000002</c:v>
                </c:pt>
                <c:pt idx="222">
                  <c:v>248.87870000000001</c:v>
                </c:pt>
                <c:pt idx="223">
                  <c:v>248.89540000000002</c:v>
                </c:pt>
                <c:pt idx="224">
                  <c:v>248.91210000000001</c:v>
                </c:pt>
                <c:pt idx="225">
                  <c:v>248.92880000000002</c:v>
                </c:pt>
                <c:pt idx="226">
                  <c:v>248.94550000000001</c:v>
                </c:pt>
                <c:pt idx="227">
                  <c:v>248.96220000000002</c:v>
                </c:pt>
                <c:pt idx="228">
                  <c:v>248.97890000000001</c:v>
                </c:pt>
                <c:pt idx="229">
                  <c:v>248.99560000000002</c:v>
                </c:pt>
                <c:pt idx="230">
                  <c:v>249.01230000000001</c:v>
                </c:pt>
                <c:pt idx="231">
                  <c:v>249.02900000000002</c:v>
                </c:pt>
                <c:pt idx="232">
                  <c:v>249.04570000000001</c:v>
                </c:pt>
                <c:pt idx="233">
                  <c:v>249.06240000000003</c:v>
                </c:pt>
                <c:pt idx="234">
                  <c:v>249.07910000000001</c:v>
                </c:pt>
                <c:pt idx="235">
                  <c:v>249.09580000000003</c:v>
                </c:pt>
                <c:pt idx="236">
                  <c:v>249.11250000000001</c:v>
                </c:pt>
                <c:pt idx="237">
                  <c:v>249.12920000000003</c:v>
                </c:pt>
                <c:pt idx="238">
                  <c:v>249.14590000000001</c:v>
                </c:pt>
                <c:pt idx="239">
                  <c:v>249.16260000000003</c:v>
                </c:pt>
                <c:pt idx="240">
                  <c:v>249.17930000000001</c:v>
                </c:pt>
                <c:pt idx="241">
                  <c:v>249.19600000000003</c:v>
                </c:pt>
                <c:pt idx="242">
                  <c:v>249.21270000000001</c:v>
                </c:pt>
                <c:pt idx="243">
                  <c:v>249.22940000000003</c:v>
                </c:pt>
                <c:pt idx="244">
                  <c:v>249.24610000000001</c:v>
                </c:pt>
                <c:pt idx="245">
                  <c:v>249.26280000000003</c:v>
                </c:pt>
                <c:pt idx="246">
                  <c:v>249.27950000000001</c:v>
                </c:pt>
                <c:pt idx="247">
                  <c:v>249.29620000000003</c:v>
                </c:pt>
                <c:pt idx="248">
                  <c:v>249.31290000000001</c:v>
                </c:pt>
                <c:pt idx="249">
                  <c:v>249.32960000000003</c:v>
                </c:pt>
                <c:pt idx="250">
                  <c:v>249.34630000000001</c:v>
                </c:pt>
                <c:pt idx="251">
                  <c:v>249.363</c:v>
                </c:pt>
                <c:pt idx="252">
                  <c:v>249.37970000000001</c:v>
                </c:pt>
                <c:pt idx="253">
                  <c:v>249.3964</c:v>
                </c:pt>
                <c:pt idx="254">
                  <c:v>249.41310000000001</c:v>
                </c:pt>
                <c:pt idx="255">
                  <c:v>249.4298</c:v>
                </c:pt>
                <c:pt idx="256">
                  <c:v>249.44650000000001</c:v>
                </c:pt>
                <c:pt idx="257">
                  <c:v>249.4632</c:v>
                </c:pt>
                <c:pt idx="258">
                  <c:v>249.47990000000001</c:v>
                </c:pt>
                <c:pt idx="259">
                  <c:v>249.4966</c:v>
                </c:pt>
                <c:pt idx="260">
                  <c:v>249.51330000000002</c:v>
                </c:pt>
                <c:pt idx="261">
                  <c:v>249.53</c:v>
                </c:pt>
                <c:pt idx="262">
                  <c:v>249.54670000000002</c:v>
                </c:pt>
                <c:pt idx="263">
                  <c:v>249.5634</c:v>
                </c:pt>
                <c:pt idx="264">
                  <c:v>249.58010000000002</c:v>
                </c:pt>
                <c:pt idx="265">
                  <c:v>249.5968</c:v>
                </c:pt>
                <c:pt idx="266">
                  <c:v>249.61350000000002</c:v>
                </c:pt>
                <c:pt idx="267">
                  <c:v>249.6302</c:v>
                </c:pt>
                <c:pt idx="268">
                  <c:v>249.64690000000002</c:v>
                </c:pt>
                <c:pt idx="269">
                  <c:v>249.6636</c:v>
                </c:pt>
                <c:pt idx="270">
                  <c:v>249.68030000000002</c:v>
                </c:pt>
                <c:pt idx="271">
                  <c:v>249.697</c:v>
                </c:pt>
                <c:pt idx="272">
                  <c:v>249.71370000000002</c:v>
                </c:pt>
                <c:pt idx="273">
                  <c:v>249.7304</c:v>
                </c:pt>
                <c:pt idx="274">
                  <c:v>249.74710000000002</c:v>
                </c:pt>
                <c:pt idx="275">
                  <c:v>249.7638</c:v>
                </c:pt>
                <c:pt idx="276">
                  <c:v>249.78050000000002</c:v>
                </c:pt>
                <c:pt idx="277">
                  <c:v>249.7972</c:v>
                </c:pt>
                <c:pt idx="278">
                  <c:v>249.81390000000002</c:v>
                </c:pt>
                <c:pt idx="279">
                  <c:v>249.8306</c:v>
                </c:pt>
                <c:pt idx="280">
                  <c:v>249.84730000000002</c:v>
                </c:pt>
                <c:pt idx="281">
                  <c:v>249.864</c:v>
                </c:pt>
                <c:pt idx="282">
                  <c:v>249.88070000000002</c:v>
                </c:pt>
                <c:pt idx="283">
                  <c:v>249.8974</c:v>
                </c:pt>
                <c:pt idx="284">
                  <c:v>249.91410000000002</c:v>
                </c:pt>
                <c:pt idx="285">
                  <c:v>249.9308</c:v>
                </c:pt>
                <c:pt idx="286">
                  <c:v>249.94750000000002</c:v>
                </c:pt>
                <c:pt idx="287">
                  <c:v>249.96420000000001</c:v>
                </c:pt>
                <c:pt idx="288">
                  <c:v>249.98090000000002</c:v>
                </c:pt>
                <c:pt idx="289">
                  <c:v>249.99760000000001</c:v>
                </c:pt>
                <c:pt idx="290">
                  <c:v>250.01430000000002</c:v>
                </c:pt>
                <c:pt idx="291">
                  <c:v>250.03100000000001</c:v>
                </c:pt>
                <c:pt idx="292">
                  <c:v>250.04770000000002</c:v>
                </c:pt>
                <c:pt idx="293">
                  <c:v>250.06440000000001</c:v>
                </c:pt>
                <c:pt idx="294">
                  <c:v>250.08110000000002</c:v>
                </c:pt>
                <c:pt idx="295">
                  <c:v>250.09780000000001</c:v>
                </c:pt>
                <c:pt idx="296">
                  <c:v>250.11450000000002</c:v>
                </c:pt>
                <c:pt idx="297">
                  <c:v>250.13120000000001</c:v>
                </c:pt>
                <c:pt idx="298">
                  <c:v>250.14790000000002</c:v>
                </c:pt>
                <c:pt idx="299">
                  <c:v>250.16460000000001</c:v>
                </c:pt>
                <c:pt idx="300">
                  <c:v>250.18130000000002</c:v>
                </c:pt>
              </c:numCache>
            </c:numRef>
          </c:xVal>
          <c:yVal>
            <c:numRef>
              <c:f>'259'!$G$450:$G$750</c:f>
              <c:numCache>
                <c:formatCode>General</c:formatCode>
                <c:ptCount val="301"/>
                <c:pt idx="0">
                  <c:v>3494</c:v>
                </c:pt>
                <c:pt idx="1">
                  <c:v>4013</c:v>
                </c:pt>
                <c:pt idx="2">
                  <c:v>4129</c:v>
                </c:pt>
                <c:pt idx="3">
                  <c:v>3933</c:v>
                </c:pt>
                <c:pt idx="4">
                  <c:v>3029</c:v>
                </c:pt>
                <c:pt idx="5">
                  <c:v>2688</c:v>
                </c:pt>
                <c:pt idx="6">
                  <c:v>2519</c:v>
                </c:pt>
                <c:pt idx="7">
                  <c:v>2765</c:v>
                </c:pt>
                <c:pt idx="8">
                  <c:v>3144</c:v>
                </c:pt>
                <c:pt idx="9">
                  <c:v>2957</c:v>
                </c:pt>
                <c:pt idx="10">
                  <c:v>2417</c:v>
                </c:pt>
                <c:pt idx="11">
                  <c:v>2102</c:v>
                </c:pt>
                <c:pt idx="12">
                  <c:v>2244</c:v>
                </c:pt>
                <c:pt idx="13">
                  <c:v>2238</c:v>
                </c:pt>
                <c:pt idx="14">
                  <c:v>2311</c:v>
                </c:pt>
                <c:pt idx="15">
                  <c:v>2695</c:v>
                </c:pt>
                <c:pt idx="16">
                  <c:v>3531</c:v>
                </c:pt>
                <c:pt idx="17">
                  <c:v>3835</c:v>
                </c:pt>
                <c:pt idx="18">
                  <c:v>3784</c:v>
                </c:pt>
                <c:pt idx="19">
                  <c:v>3670</c:v>
                </c:pt>
                <c:pt idx="20">
                  <c:v>3523</c:v>
                </c:pt>
                <c:pt idx="21">
                  <c:v>3378</c:v>
                </c:pt>
                <c:pt idx="22">
                  <c:v>3380</c:v>
                </c:pt>
                <c:pt idx="23">
                  <c:v>3771</c:v>
                </c:pt>
                <c:pt idx="24">
                  <c:v>3528</c:v>
                </c:pt>
                <c:pt idx="25">
                  <c:v>3078</c:v>
                </c:pt>
                <c:pt idx="26">
                  <c:v>2583</c:v>
                </c:pt>
                <c:pt idx="27">
                  <c:v>2417</c:v>
                </c:pt>
                <c:pt idx="28">
                  <c:v>2077</c:v>
                </c:pt>
                <c:pt idx="29">
                  <c:v>2430</c:v>
                </c:pt>
                <c:pt idx="30">
                  <c:v>3279</c:v>
                </c:pt>
                <c:pt idx="31">
                  <c:v>3937</c:v>
                </c:pt>
                <c:pt idx="32">
                  <c:v>3743</c:v>
                </c:pt>
                <c:pt idx="33">
                  <c:v>3161</c:v>
                </c:pt>
                <c:pt idx="34">
                  <c:v>2619</c:v>
                </c:pt>
                <c:pt idx="35">
                  <c:v>2185</c:v>
                </c:pt>
                <c:pt idx="36">
                  <c:v>1799</c:v>
                </c:pt>
                <c:pt idx="37">
                  <c:v>1807</c:v>
                </c:pt>
                <c:pt idx="38">
                  <c:v>1997</c:v>
                </c:pt>
                <c:pt idx="39">
                  <c:v>1964</c:v>
                </c:pt>
                <c:pt idx="40">
                  <c:v>2056</c:v>
                </c:pt>
                <c:pt idx="41">
                  <c:v>2361</c:v>
                </c:pt>
                <c:pt idx="42">
                  <c:v>2565</c:v>
                </c:pt>
                <c:pt idx="43">
                  <c:v>2473</c:v>
                </c:pt>
                <c:pt idx="44">
                  <c:v>2723</c:v>
                </c:pt>
                <c:pt idx="45">
                  <c:v>3428</c:v>
                </c:pt>
                <c:pt idx="46">
                  <c:v>3751</c:v>
                </c:pt>
                <c:pt idx="47">
                  <c:v>3879</c:v>
                </c:pt>
                <c:pt idx="48">
                  <c:v>4132</c:v>
                </c:pt>
                <c:pt idx="49">
                  <c:v>4749</c:v>
                </c:pt>
                <c:pt idx="50">
                  <c:v>4809</c:v>
                </c:pt>
                <c:pt idx="51">
                  <c:v>4396</c:v>
                </c:pt>
                <c:pt idx="52">
                  <c:v>4070</c:v>
                </c:pt>
                <c:pt idx="53">
                  <c:v>4953</c:v>
                </c:pt>
                <c:pt idx="54">
                  <c:v>5895</c:v>
                </c:pt>
                <c:pt idx="55">
                  <c:v>6333</c:v>
                </c:pt>
                <c:pt idx="56">
                  <c:v>6806</c:v>
                </c:pt>
                <c:pt idx="57">
                  <c:v>7453</c:v>
                </c:pt>
                <c:pt idx="58">
                  <c:v>8245</c:v>
                </c:pt>
                <c:pt idx="59">
                  <c:v>9150</c:v>
                </c:pt>
                <c:pt idx="60">
                  <c:v>8907</c:v>
                </c:pt>
                <c:pt idx="61">
                  <c:v>7007</c:v>
                </c:pt>
                <c:pt idx="62">
                  <c:v>4749</c:v>
                </c:pt>
                <c:pt idx="63">
                  <c:v>3285</c:v>
                </c:pt>
                <c:pt idx="64">
                  <c:v>2422</c:v>
                </c:pt>
                <c:pt idx="65">
                  <c:v>2254</c:v>
                </c:pt>
                <c:pt idx="66">
                  <c:v>2277</c:v>
                </c:pt>
                <c:pt idx="67">
                  <c:v>2727</c:v>
                </c:pt>
                <c:pt idx="68">
                  <c:v>3449</c:v>
                </c:pt>
                <c:pt idx="69">
                  <c:v>3972</c:v>
                </c:pt>
                <c:pt idx="70">
                  <c:v>4063</c:v>
                </c:pt>
                <c:pt idx="71">
                  <c:v>3414</c:v>
                </c:pt>
                <c:pt idx="72">
                  <c:v>2584</c:v>
                </c:pt>
                <c:pt idx="73">
                  <c:v>2372</c:v>
                </c:pt>
                <c:pt idx="74">
                  <c:v>2448</c:v>
                </c:pt>
                <c:pt idx="75">
                  <c:v>2339</c:v>
                </c:pt>
                <c:pt idx="76">
                  <c:v>2652</c:v>
                </c:pt>
                <c:pt idx="77">
                  <c:v>3601</c:v>
                </c:pt>
                <c:pt idx="78">
                  <c:v>4276</c:v>
                </c:pt>
                <c:pt idx="79">
                  <c:v>4125</c:v>
                </c:pt>
                <c:pt idx="80">
                  <c:v>3828</c:v>
                </c:pt>
                <c:pt idx="81">
                  <c:v>4005</c:v>
                </c:pt>
                <c:pt idx="82">
                  <c:v>5056</c:v>
                </c:pt>
                <c:pt idx="83">
                  <c:v>5449</c:v>
                </c:pt>
                <c:pt idx="84">
                  <c:v>4861</c:v>
                </c:pt>
                <c:pt idx="85">
                  <c:v>4128</c:v>
                </c:pt>
                <c:pt idx="86">
                  <c:v>4218</c:v>
                </c:pt>
                <c:pt idx="87">
                  <c:v>4839</c:v>
                </c:pt>
                <c:pt idx="88">
                  <c:v>5583</c:v>
                </c:pt>
                <c:pt idx="89">
                  <c:v>4825</c:v>
                </c:pt>
                <c:pt idx="90">
                  <c:v>3679</c:v>
                </c:pt>
                <c:pt idx="91">
                  <c:v>2983</c:v>
                </c:pt>
                <c:pt idx="92">
                  <c:v>2856</c:v>
                </c:pt>
                <c:pt idx="93">
                  <c:v>2942</c:v>
                </c:pt>
                <c:pt idx="94">
                  <c:v>2948</c:v>
                </c:pt>
                <c:pt idx="95">
                  <c:v>3215</c:v>
                </c:pt>
                <c:pt idx="96">
                  <c:v>3147</c:v>
                </c:pt>
                <c:pt idx="97">
                  <c:v>3072</c:v>
                </c:pt>
                <c:pt idx="98">
                  <c:v>2786</c:v>
                </c:pt>
                <c:pt idx="99">
                  <c:v>2603</c:v>
                </c:pt>
                <c:pt idx="100">
                  <c:v>2624</c:v>
                </c:pt>
                <c:pt idx="101">
                  <c:v>2960</c:v>
                </c:pt>
                <c:pt idx="102">
                  <c:v>2878</c:v>
                </c:pt>
                <c:pt idx="103">
                  <c:v>2436</c:v>
                </c:pt>
                <c:pt idx="104">
                  <c:v>2374</c:v>
                </c:pt>
                <c:pt idx="105">
                  <c:v>2291</c:v>
                </c:pt>
                <c:pt idx="106">
                  <c:v>2634</c:v>
                </c:pt>
                <c:pt idx="107">
                  <c:v>3247</c:v>
                </c:pt>
                <c:pt idx="108">
                  <c:v>4482</c:v>
                </c:pt>
                <c:pt idx="109">
                  <c:v>5143</c:v>
                </c:pt>
                <c:pt idx="110">
                  <c:v>5195</c:v>
                </c:pt>
                <c:pt idx="111">
                  <c:v>4263</c:v>
                </c:pt>
                <c:pt idx="112">
                  <c:v>3212</c:v>
                </c:pt>
                <c:pt idx="113">
                  <c:v>2739</c:v>
                </c:pt>
                <c:pt idx="114">
                  <c:v>2559</c:v>
                </c:pt>
                <c:pt idx="115">
                  <c:v>2762</c:v>
                </c:pt>
                <c:pt idx="116">
                  <c:v>3462</c:v>
                </c:pt>
                <c:pt idx="117">
                  <c:v>5035</c:v>
                </c:pt>
                <c:pt idx="118">
                  <c:v>6193</c:v>
                </c:pt>
                <c:pt idx="119">
                  <c:v>7815</c:v>
                </c:pt>
                <c:pt idx="120">
                  <c:v>9070</c:v>
                </c:pt>
                <c:pt idx="121">
                  <c:v>10116</c:v>
                </c:pt>
                <c:pt idx="122">
                  <c:v>9601</c:v>
                </c:pt>
                <c:pt idx="123">
                  <c:v>7632</c:v>
                </c:pt>
                <c:pt idx="124">
                  <c:v>6758</c:v>
                </c:pt>
                <c:pt idx="125">
                  <c:v>6422</c:v>
                </c:pt>
                <c:pt idx="126">
                  <c:v>5547</c:v>
                </c:pt>
                <c:pt idx="127">
                  <c:v>4947</c:v>
                </c:pt>
                <c:pt idx="128">
                  <c:v>4060</c:v>
                </c:pt>
                <c:pt idx="129">
                  <c:v>3396</c:v>
                </c:pt>
                <c:pt idx="130">
                  <c:v>2956</c:v>
                </c:pt>
                <c:pt idx="131">
                  <c:v>2646</c:v>
                </c:pt>
                <c:pt idx="132">
                  <c:v>2986</c:v>
                </c:pt>
                <c:pt idx="133">
                  <c:v>3475</c:v>
                </c:pt>
                <c:pt idx="134">
                  <c:v>3671</c:v>
                </c:pt>
                <c:pt idx="135">
                  <c:v>3645</c:v>
                </c:pt>
                <c:pt idx="136">
                  <c:v>3291</c:v>
                </c:pt>
                <c:pt idx="137">
                  <c:v>3150</c:v>
                </c:pt>
                <c:pt idx="138">
                  <c:v>3409</c:v>
                </c:pt>
                <c:pt idx="139">
                  <c:v>4215</c:v>
                </c:pt>
                <c:pt idx="140">
                  <c:v>5384</c:v>
                </c:pt>
                <c:pt idx="141">
                  <c:v>6066</c:v>
                </c:pt>
                <c:pt idx="142">
                  <c:v>6256</c:v>
                </c:pt>
                <c:pt idx="143">
                  <c:v>5344</c:v>
                </c:pt>
                <c:pt idx="144">
                  <c:v>4776</c:v>
                </c:pt>
                <c:pt idx="145">
                  <c:v>4404</c:v>
                </c:pt>
                <c:pt idx="146">
                  <c:v>3802</c:v>
                </c:pt>
                <c:pt idx="147">
                  <c:v>3361</c:v>
                </c:pt>
                <c:pt idx="148">
                  <c:v>3235</c:v>
                </c:pt>
                <c:pt idx="149">
                  <c:v>3139</c:v>
                </c:pt>
                <c:pt idx="150">
                  <c:v>3446</c:v>
                </c:pt>
                <c:pt idx="151">
                  <c:v>4158</c:v>
                </c:pt>
                <c:pt idx="152">
                  <c:v>5072</c:v>
                </c:pt>
                <c:pt idx="153">
                  <c:v>6105</c:v>
                </c:pt>
                <c:pt idx="154">
                  <c:v>7105</c:v>
                </c:pt>
                <c:pt idx="155">
                  <c:v>7813</c:v>
                </c:pt>
                <c:pt idx="156">
                  <c:v>8841</c:v>
                </c:pt>
                <c:pt idx="157">
                  <c:v>8909</c:v>
                </c:pt>
                <c:pt idx="158">
                  <c:v>7204</c:v>
                </c:pt>
                <c:pt idx="159">
                  <c:v>5897</c:v>
                </c:pt>
                <c:pt idx="160">
                  <c:v>4927</c:v>
                </c:pt>
                <c:pt idx="161">
                  <c:v>3945</c:v>
                </c:pt>
                <c:pt idx="162">
                  <c:v>3905</c:v>
                </c:pt>
                <c:pt idx="163">
                  <c:v>3861</c:v>
                </c:pt>
                <c:pt idx="164">
                  <c:v>4163</c:v>
                </c:pt>
                <c:pt idx="165">
                  <c:v>4340</c:v>
                </c:pt>
                <c:pt idx="166">
                  <c:v>4463</c:v>
                </c:pt>
                <c:pt idx="167">
                  <c:v>4862</c:v>
                </c:pt>
                <c:pt idx="168">
                  <c:v>5009</c:v>
                </c:pt>
                <c:pt idx="169">
                  <c:v>4940</c:v>
                </c:pt>
                <c:pt idx="170">
                  <c:v>4164</c:v>
                </c:pt>
                <c:pt idx="171">
                  <c:v>3353</c:v>
                </c:pt>
                <c:pt idx="172">
                  <c:v>3523</c:v>
                </c:pt>
                <c:pt idx="173">
                  <c:v>3643</c:v>
                </c:pt>
                <c:pt idx="174">
                  <c:v>3859</c:v>
                </c:pt>
                <c:pt idx="175">
                  <c:v>4426</c:v>
                </c:pt>
                <c:pt idx="176">
                  <c:v>5697</c:v>
                </c:pt>
                <c:pt idx="177">
                  <c:v>7147</c:v>
                </c:pt>
                <c:pt idx="178">
                  <c:v>8697</c:v>
                </c:pt>
                <c:pt idx="179">
                  <c:v>10688</c:v>
                </c:pt>
                <c:pt idx="180">
                  <c:v>13728</c:v>
                </c:pt>
                <c:pt idx="181">
                  <c:v>17392</c:v>
                </c:pt>
                <c:pt idx="182">
                  <c:v>19881</c:v>
                </c:pt>
                <c:pt idx="183">
                  <c:v>19683</c:v>
                </c:pt>
                <c:pt idx="184">
                  <c:v>17540</c:v>
                </c:pt>
                <c:pt idx="185">
                  <c:v>13348</c:v>
                </c:pt>
                <c:pt idx="186">
                  <c:v>9775</c:v>
                </c:pt>
                <c:pt idx="187">
                  <c:v>7816</c:v>
                </c:pt>
                <c:pt idx="188">
                  <c:v>6740</c:v>
                </c:pt>
                <c:pt idx="189">
                  <c:v>6433</c:v>
                </c:pt>
                <c:pt idx="190">
                  <c:v>7166</c:v>
                </c:pt>
                <c:pt idx="191">
                  <c:v>8234</c:v>
                </c:pt>
                <c:pt idx="192">
                  <c:v>7736</c:v>
                </c:pt>
                <c:pt idx="193">
                  <c:v>6466</c:v>
                </c:pt>
                <c:pt idx="194">
                  <c:v>5406</c:v>
                </c:pt>
                <c:pt idx="195">
                  <c:v>4771</c:v>
                </c:pt>
                <c:pt idx="196">
                  <c:v>5173</c:v>
                </c:pt>
                <c:pt idx="197">
                  <c:v>5574</c:v>
                </c:pt>
                <c:pt idx="198">
                  <c:v>5960</c:v>
                </c:pt>
                <c:pt idx="199">
                  <c:v>5976</c:v>
                </c:pt>
                <c:pt idx="200">
                  <c:v>5878</c:v>
                </c:pt>
                <c:pt idx="201">
                  <c:v>6370</c:v>
                </c:pt>
                <c:pt idx="202">
                  <c:v>7349</c:v>
                </c:pt>
                <c:pt idx="203">
                  <c:v>8833</c:v>
                </c:pt>
                <c:pt idx="204">
                  <c:v>9695</c:v>
                </c:pt>
                <c:pt idx="205">
                  <c:v>8825</c:v>
                </c:pt>
                <c:pt idx="206">
                  <c:v>6929</c:v>
                </c:pt>
                <c:pt idx="207">
                  <c:v>5572</c:v>
                </c:pt>
                <c:pt idx="208">
                  <c:v>4439</c:v>
                </c:pt>
                <c:pt idx="209">
                  <c:v>3806</c:v>
                </c:pt>
                <c:pt idx="210">
                  <c:v>3592</c:v>
                </c:pt>
                <c:pt idx="211">
                  <c:v>3572</c:v>
                </c:pt>
                <c:pt idx="212">
                  <c:v>3953</c:v>
                </c:pt>
                <c:pt idx="213">
                  <c:v>4453</c:v>
                </c:pt>
                <c:pt idx="214">
                  <c:v>5060</c:v>
                </c:pt>
                <c:pt idx="215">
                  <c:v>5504</c:v>
                </c:pt>
                <c:pt idx="216">
                  <c:v>5852</c:v>
                </c:pt>
                <c:pt idx="217">
                  <c:v>6923</c:v>
                </c:pt>
                <c:pt idx="218">
                  <c:v>7711</c:v>
                </c:pt>
                <c:pt idx="219">
                  <c:v>8523</c:v>
                </c:pt>
                <c:pt idx="220">
                  <c:v>9068</c:v>
                </c:pt>
                <c:pt idx="221">
                  <c:v>10469</c:v>
                </c:pt>
                <c:pt idx="222">
                  <c:v>13984</c:v>
                </c:pt>
                <c:pt idx="223">
                  <c:v>20949</c:v>
                </c:pt>
                <c:pt idx="224">
                  <c:v>28600</c:v>
                </c:pt>
                <c:pt idx="225">
                  <c:v>32254</c:v>
                </c:pt>
                <c:pt idx="226">
                  <c:v>29956</c:v>
                </c:pt>
                <c:pt idx="227">
                  <c:v>28537</c:v>
                </c:pt>
                <c:pt idx="228">
                  <c:v>30333</c:v>
                </c:pt>
                <c:pt idx="229">
                  <c:v>35024</c:v>
                </c:pt>
                <c:pt idx="230">
                  <c:v>36245</c:v>
                </c:pt>
                <c:pt idx="231">
                  <c:v>32831</c:v>
                </c:pt>
                <c:pt idx="232">
                  <c:v>25934</c:v>
                </c:pt>
                <c:pt idx="233">
                  <c:v>18785</c:v>
                </c:pt>
                <c:pt idx="234">
                  <c:v>13555</c:v>
                </c:pt>
                <c:pt idx="235">
                  <c:v>11368</c:v>
                </c:pt>
                <c:pt idx="236">
                  <c:v>9908</c:v>
                </c:pt>
                <c:pt idx="237">
                  <c:v>9924</c:v>
                </c:pt>
                <c:pt idx="238">
                  <c:v>11241</c:v>
                </c:pt>
                <c:pt idx="239">
                  <c:v>12864</c:v>
                </c:pt>
                <c:pt idx="240">
                  <c:v>13796</c:v>
                </c:pt>
                <c:pt idx="241">
                  <c:v>14566</c:v>
                </c:pt>
                <c:pt idx="242">
                  <c:v>13864</c:v>
                </c:pt>
                <c:pt idx="243">
                  <c:v>11135</c:v>
                </c:pt>
                <c:pt idx="244">
                  <c:v>8621</c:v>
                </c:pt>
                <c:pt idx="245">
                  <c:v>6391</c:v>
                </c:pt>
                <c:pt idx="246">
                  <c:v>5571</c:v>
                </c:pt>
                <c:pt idx="247">
                  <c:v>5356</c:v>
                </c:pt>
                <c:pt idx="248">
                  <c:v>5764</c:v>
                </c:pt>
                <c:pt idx="249">
                  <c:v>5811</c:v>
                </c:pt>
                <c:pt idx="250">
                  <c:v>5733</c:v>
                </c:pt>
                <c:pt idx="251">
                  <c:v>5410</c:v>
                </c:pt>
                <c:pt idx="252">
                  <c:v>5452</c:v>
                </c:pt>
                <c:pt idx="253">
                  <c:v>5430</c:v>
                </c:pt>
                <c:pt idx="254">
                  <c:v>5433</c:v>
                </c:pt>
                <c:pt idx="255">
                  <c:v>4844</c:v>
                </c:pt>
                <c:pt idx="256">
                  <c:v>4021</c:v>
                </c:pt>
                <c:pt idx="257">
                  <c:v>3465</c:v>
                </c:pt>
                <c:pt idx="258">
                  <c:v>3200</c:v>
                </c:pt>
                <c:pt idx="259">
                  <c:v>3374</c:v>
                </c:pt>
                <c:pt idx="260">
                  <c:v>3266</c:v>
                </c:pt>
                <c:pt idx="261">
                  <c:v>3229</c:v>
                </c:pt>
                <c:pt idx="262">
                  <c:v>3333</c:v>
                </c:pt>
                <c:pt idx="263">
                  <c:v>3083</c:v>
                </c:pt>
                <c:pt idx="264">
                  <c:v>3182</c:v>
                </c:pt>
                <c:pt idx="265">
                  <c:v>3156</c:v>
                </c:pt>
                <c:pt idx="266">
                  <c:v>2939</c:v>
                </c:pt>
                <c:pt idx="267">
                  <c:v>3011</c:v>
                </c:pt>
                <c:pt idx="268">
                  <c:v>3137</c:v>
                </c:pt>
                <c:pt idx="269">
                  <c:v>3168</c:v>
                </c:pt>
                <c:pt idx="270">
                  <c:v>3241</c:v>
                </c:pt>
                <c:pt idx="271">
                  <c:v>3785</c:v>
                </c:pt>
                <c:pt idx="272">
                  <c:v>4775</c:v>
                </c:pt>
                <c:pt idx="273">
                  <c:v>6157</c:v>
                </c:pt>
                <c:pt idx="274">
                  <c:v>7477</c:v>
                </c:pt>
                <c:pt idx="275">
                  <c:v>8383</c:v>
                </c:pt>
                <c:pt idx="276">
                  <c:v>7494</c:v>
                </c:pt>
                <c:pt idx="277">
                  <c:v>5400</c:v>
                </c:pt>
                <c:pt idx="278">
                  <c:v>4695</c:v>
                </c:pt>
                <c:pt idx="279">
                  <c:v>4353</c:v>
                </c:pt>
                <c:pt idx="280">
                  <c:v>4201</c:v>
                </c:pt>
                <c:pt idx="281">
                  <c:v>4408</c:v>
                </c:pt>
                <c:pt idx="282">
                  <c:v>4380</c:v>
                </c:pt>
                <c:pt idx="283">
                  <c:v>4018</c:v>
                </c:pt>
                <c:pt idx="284">
                  <c:v>3963</c:v>
                </c:pt>
                <c:pt idx="285">
                  <c:v>4416</c:v>
                </c:pt>
                <c:pt idx="286">
                  <c:v>4568</c:v>
                </c:pt>
                <c:pt idx="287">
                  <c:v>4191</c:v>
                </c:pt>
                <c:pt idx="288">
                  <c:v>3647</c:v>
                </c:pt>
                <c:pt idx="289">
                  <c:v>3891</c:v>
                </c:pt>
                <c:pt idx="290">
                  <c:v>3835</c:v>
                </c:pt>
                <c:pt idx="291">
                  <c:v>3387</c:v>
                </c:pt>
                <c:pt idx="292">
                  <c:v>3295</c:v>
                </c:pt>
                <c:pt idx="293">
                  <c:v>3353</c:v>
                </c:pt>
                <c:pt idx="294">
                  <c:v>4216</c:v>
                </c:pt>
                <c:pt idx="295">
                  <c:v>5315</c:v>
                </c:pt>
                <c:pt idx="296">
                  <c:v>6762</c:v>
                </c:pt>
                <c:pt idx="297">
                  <c:v>8986</c:v>
                </c:pt>
                <c:pt idx="298">
                  <c:v>10457</c:v>
                </c:pt>
                <c:pt idx="299">
                  <c:v>11485</c:v>
                </c:pt>
                <c:pt idx="300">
                  <c:v>10809</c:v>
                </c:pt>
              </c:numCache>
            </c:numRef>
          </c:yVal>
          <c:smooth val="0"/>
          <c:extLst>
            <c:ext xmlns:c16="http://schemas.microsoft.com/office/drawing/2014/chart" uri="{C3380CC4-5D6E-409C-BE32-E72D297353CC}">
              <c16:uniqueId val="{00000002-A911-4207-88E6-FC424EFC70E1}"/>
            </c:ext>
          </c:extLst>
        </c:ser>
        <c:ser>
          <c:idx val="3"/>
          <c:order val="3"/>
          <c:tx>
            <c:strRef>
              <c:f>'259'!$GT$1:$GT$2</c:f>
              <c:strCache>
                <c:ptCount val="2"/>
                <c:pt idx="0">
                  <c:v>200</c:v>
                </c:pt>
              </c:strCache>
            </c:strRef>
          </c:tx>
          <c:spPr>
            <a:ln w="19050" cap="rnd">
              <a:solidFill>
                <a:srgbClr val="0070C0"/>
              </a:solidFill>
              <a:round/>
            </a:ln>
            <a:effectLst/>
          </c:spPr>
          <c:marker>
            <c:symbol val="none"/>
          </c:marker>
          <c:xVal>
            <c:numRef>
              <c:f>'259'!$A$450:$A$750</c:f>
              <c:numCache>
                <c:formatCode>General</c:formatCode>
                <c:ptCount val="301"/>
                <c:pt idx="0">
                  <c:v>245.1713</c:v>
                </c:pt>
                <c:pt idx="1">
                  <c:v>245.18800000000002</c:v>
                </c:pt>
                <c:pt idx="2">
                  <c:v>245.2047</c:v>
                </c:pt>
                <c:pt idx="3">
                  <c:v>245.22140000000002</c:v>
                </c:pt>
                <c:pt idx="4">
                  <c:v>245.2381</c:v>
                </c:pt>
                <c:pt idx="5">
                  <c:v>245.25480000000002</c:v>
                </c:pt>
                <c:pt idx="6">
                  <c:v>245.2715</c:v>
                </c:pt>
                <c:pt idx="7">
                  <c:v>245.28820000000002</c:v>
                </c:pt>
                <c:pt idx="8">
                  <c:v>245.3049</c:v>
                </c:pt>
                <c:pt idx="9">
                  <c:v>245.32160000000002</c:v>
                </c:pt>
                <c:pt idx="10">
                  <c:v>245.3383</c:v>
                </c:pt>
                <c:pt idx="11">
                  <c:v>245.35500000000002</c:v>
                </c:pt>
                <c:pt idx="12">
                  <c:v>245.3717</c:v>
                </c:pt>
                <c:pt idx="13">
                  <c:v>245.38840000000002</c:v>
                </c:pt>
                <c:pt idx="14">
                  <c:v>245.4051</c:v>
                </c:pt>
                <c:pt idx="15">
                  <c:v>245.42180000000002</c:v>
                </c:pt>
                <c:pt idx="16">
                  <c:v>245.4385</c:v>
                </c:pt>
                <c:pt idx="17">
                  <c:v>245.45520000000002</c:v>
                </c:pt>
                <c:pt idx="18">
                  <c:v>245.47190000000001</c:v>
                </c:pt>
                <c:pt idx="19">
                  <c:v>245.48860000000002</c:v>
                </c:pt>
                <c:pt idx="20">
                  <c:v>245.50530000000001</c:v>
                </c:pt>
                <c:pt idx="21">
                  <c:v>245.52200000000002</c:v>
                </c:pt>
                <c:pt idx="22">
                  <c:v>245.53870000000001</c:v>
                </c:pt>
                <c:pt idx="23">
                  <c:v>245.55540000000002</c:v>
                </c:pt>
                <c:pt idx="24">
                  <c:v>245.57210000000001</c:v>
                </c:pt>
                <c:pt idx="25">
                  <c:v>245.58880000000002</c:v>
                </c:pt>
                <c:pt idx="26">
                  <c:v>245.60550000000001</c:v>
                </c:pt>
                <c:pt idx="27">
                  <c:v>245.62220000000002</c:v>
                </c:pt>
                <c:pt idx="28">
                  <c:v>245.63890000000001</c:v>
                </c:pt>
                <c:pt idx="29">
                  <c:v>245.65560000000002</c:v>
                </c:pt>
                <c:pt idx="30">
                  <c:v>245.67230000000001</c:v>
                </c:pt>
                <c:pt idx="31">
                  <c:v>245.68900000000002</c:v>
                </c:pt>
                <c:pt idx="32">
                  <c:v>245.70570000000001</c:v>
                </c:pt>
                <c:pt idx="33">
                  <c:v>245.72240000000002</c:v>
                </c:pt>
                <c:pt idx="34">
                  <c:v>245.73910000000001</c:v>
                </c:pt>
                <c:pt idx="35">
                  <c:v>245.75580000000002</c:v>
                </c:pt>
                <c:pt idx="36">
                  <c:v>245.77250000000001</c:v>
                </c:pt>
                <c:pt idx="37">
                  <c:v>245.78920000000002</c:v>
                </c:pt>
                <c:pt idx="38">
                  <c:v>245.80590000000001</c:v>
                </c:pt>
                <c:pt idx="39">
                  <c:v>245.82260000000002</c:v>
                </c:pt>
                <c:pt idx="40">
                  <c:v>245.83930000000001</c:v>
                </c:pt>
                <c:pt idx="41">
                  <c:v>245.85600000000002</c:v>
                </c:pt>
                <c:pt idx="42">
                  <c:v>245.87270000000001</c:v>
                </c:pt>
                <c:pt idx="43">
                  <c:v>245.88940000000002</c:v>
                </c:pt>
                <c:pt idx="44">
                  <c:v>245.90610000000001</c:v>
                </c:pt>
                <c:pt idx="45">
                  <c:v>245.92280000000002</c:v>
                </c:pt>
                <c:pt idx="46">
                  <c:v>245.93950000000001</c:v>
                </c:pt>
                <c:pt idx="47">
                  <c:v>245.95620000000002</c:v>
                </c:pt>
                <c:pt idx="48">
                  <c:v>245.97290000000001</c:v>
                </c:pt>
                <c:pt idx="49">
                  <c:v>245.98960000000002</c:v>
                </c:pt>
                <c:pt idx="50">
                  <c:v>246.00630000000001</c:v>
                </c:pt>
                <c:pt idx="51">
                  <c:v>246.02300000000002</c:v>
                </c:pt>
                <c:pt idx="52">
                  <c:v>246.03970000000001</c:v>
                </c:pt>
                <c:pt idx="53">
                  <c:v>246.05640000000002</c:v>
                </c:pt>
                <c:pt idx="54">
                  <c:v>246.07310000000001</c:v>
                </c:pt>
                <c:pt idx="55">
                  <c:v>246.08980000000003</c:v>
                </c:pt>
                <c:pt idx="56">
                  <c:v>246.10650000000001</c:v>
                </c:pt>
                <c:pt idx="57">
                  <c:v>246.12320000000003</c:v>
                </c:pt>
                <c:pt idx="58">
                  <c:v>246.13990000000001</c:v>
                </c:pt>
                <c:pt idx="59">
                  <c:v>246.15660000000003</c:v>
                </c:pt>
                <c:pt idx="60">
                  <c:v>246.17330000000001</c:v>
                </c:pt>
                <c:pt idx="61">
                  <c:v>246.19000000000003</c:v>
                </c:pt>
                <c:pt idx="62">
                  <c:v>246.20670000000001</c:v>
                </c:pt>
                <c:pt idx="63">
                  <c:v>246.22340000000003</c:v>
                </c:pt>
                <c:pt idx="64">
                  <c:v>246.24010000000001</c:v>
                </c:pt>
                <c:pt idx="65">
                  <c:v>246.25680000000003</c:v>
                </c:pt>
                <c:pt idx="66">
                  <c:v>246.27350000000001</c:v>
                </c:pt>
                <c:pt idx="67">
                  <c:v>246.29020000000003</c:v>
                </c:pt>
                <c:pt idx="68">
                  <c:v>246.30690000000001</c:v>
                </c:pt>
                <c:pt idx="69">
                  <c:v>246.32360000000003</c:v>
                </c:pt>
                <c:pt idx="70">
                  <c:v>246.34030000000001</c:v>
                </c:pt>
                <c:pt idx="71">
                  <c:v>246.35700000000003</c:v>
                </c:pt>
                <c:pt idx="72">
                  <c:v>246.37370000000001</c:v>
                </c:pt>
                <c:pt idx="73">
                  <c:v>246.3904</c:v>
                </c:pt>
                <c:pt idx="74">
                  <c:v>246.40710000000001</c:v>
                </c:pt>
                <c:pt idx="75">
                  <c:v>246.4238</c:v>
                </c:pt>
                <c:pt idx="76">
                  <c:v>246.44050000000001</c:v>
                </c:pt>
                <c:pt idx="77">
                  <c:v>246.4572</c:v>
                </c:pt>
                <c:pt idx="78">
                  <c:v>246.47390000000001</c:v>
                </c:pt>
                <c:pt idx="79">
                  <c:v>246.4906</c:v>
                </c:pt>
                <c:pt idx="80">
                  <c:v>246.50730000000001</c:v>
                </c:pt>
                <c:pt idx="81">
                  <c:v>246.524</c:v>
                </c:pt>
                <c:pt idx="82">
                  <c:v>246.54070000000002</c:v>
                </c:pt>
                <c:pt idx="83">
                  <c:v>246.5574</c:v>
                </c:pt>
                <c:pt idx="84">
                  <c:v>246.57410000000002</c:v>
                </c:pt>
                <c:pt idx="85">
                  <c:v>246.5908</c:v>
                </c:pt>
                <c:pt idx="86">
                  <c:v>246.60750000000002</c:v>
                </c:pt>
                <c:pt idx="87">
                  <c:v>246.6242</c:v>
                </c:pt>
                <c:pt idx="88">
                  <c:v>246.64090000000002</c:v>
                </c:pt>
                <c:pt idx="89">
                  <c:v>246.6576</c:v>
                </c:pt>
                <c:pt idx="90">
                  <c:v>246.67430000000002</c:v>
                </c:pt>
                <c:pt idx="91">
                  <c:v>246.691</c:v>
                </c:pt>
                <c:pt idx="92">
                  <c:v>246.70770000000002</c:v>
                </c:pt>
                <c:pt idx="93">
                  <c:v>246.7244</c:v>
                </c:pt>
                <c:pt idx="94">
                  <c:v>246.74110000000002</c:v>
                </c:pt>
                <c:pt idx="95">
                  <c:v>246.7578</c:v>
                </c:pt>
                <c:pt idx="96">
                  <c:v>246.77450000000002</c:v>
                </c:pt>
                <c:pt idx="97">
                  <c:v>246.7912</c:v>
                </c:pt>
                <c:pt idx="98">
                  <c:v>246.80790000000002</c:v>
                </c:pt>
                <c:pt idx="99">
                  <c:v>246.8246</c:v>
                </c:pt>
                <c:pt idx="100">
                  <c:v>246.84130000000002</c:v>
                </c:pt>
                <c:pt idx="101">
                  <c:v>246.858</c:v>
                </c:pt>
                <c:pt idx="102">
                  <c:v>246.87470000000002</c:v>
                </c:pt>
                <c:pt idx="103">
                  <c:v>246.8914</c:v>
                </c:pt>
                <c:pt idx="104">
                  <c:v>246.90810000000002</c:v>
                </c:pt>
                <c:pt idx="105">
                  <c:v>246.9248</c:v>
                </c:pt>
                <c:pt idx="106">
                  <c:v>246.94150000000002</c:v>
                </c:pt>
                <c:pt idx="107">
                  <c:v>246.95820000000001</c:v>
                </c:pt>
                <c:pt idx="108">
                  <c:v>246.97490000000002</c:v>
                </c:pt>
                <c:pt idx="109">
                  <c:v>246.99160000000001</c:v>
                </c:pt>
                <c:pt idx="110">
                  <c:v>247.00830000000002</c:v>
                </c:pt>
                <c:pt idx="111">
                  <c:v>247.02500000000001</c:v>
                </c:pt>
                <c:pt idx="112">
                  <c:v>247.04170000000002</c:v>
                </c:pt>
                <c:pt idx="113">
                  <c:v>247.05840000000001</c:v>
                </c:pt>
                <c:pt idx="114">
                  <c:v>247.07510000000002</c:v>
                </c:pt>
                <c:pt idx="115">
                  <c:v>247.09180000000001</c:v>
                </c:pt>
                <c:pt idx="116">
                  <c:v>247.10850000000002</c:v>
                </c:pt>
                <c:pt idx="117">
                  <c:v>247.12520000000001</c:v>
                </c:pt>
                <c:pt idx="118">
                  <c:v>247.14190000000002</c:v>
                </c:pt>
                <c:pt idx="119">
                  <c:v>247.15860000000001</c:v>
                </c:pt>
                <c:pt idx="120">
                  <c:v>247.17530000000002</c:v>
                </c:pt>
                <c:pt idx="121">
                  <c:v>247.19200000000001</c:v>
                </c:pt>
                <c:pt idx="122">
                  <c:v>247.20870000000002</c:v>
                </c:pt>
                <c:pt idx="123">
                  <c:v>247.22540000000001</c:v>
                </c:pt>
                <c:pt idx="124">
                  <c:v>247.24210000000002</c:v>
                </c:pt>
                <c:pt idx="125">
                  <c:v>247.25880000000001</c:v>
                </c:pt>
                <c:pt idx="126">
                  <c:v>247.27550000000002</c:v>
                </c:pt>
                <c:pt idx="127">
                  <c:v>247.29220000000001</c:v>
                </c:pt>
                <c:pt idx="128">
                  <c:v>247.30890000000002</c:v>
                </c:pt>
                <c:pt idx="129">
                  <c:v>247.32560000000001</c:v>
                </c:pt>
                <c:pt idx="130">
                  <c:v>247.34230000000002</c:v>
                </c:pt>
                <c:pt idx="131">
                  <c:v>247.35900000000001</c:v>
                </c:pt>
                <c:pt idx="132">
                  <c:v>247.37570000000002</c:v>
                </c:pt>
                <c:pt idx="133">
                  <c:v>247.39240000000001</c:v>
                </c:pt>
                <c:pt idx="134">
                  <c:v>247.40910000000002</c:v>
                </c:pt>
                <c:pt idx="135">
                  <c:v>247.42580000000001</c:v>
                </c:pt>
                <c:pt idx="136">
                  <c:v>247.44250000000002</c:v>
                </c:pt>
                <c:pt idx="137">
                  <c:v>247.45920000000001</c:v>
                </c:pt>
                <c:pt idx="138">
                  <c:v>247.47590000000002</c:v>
                </c:pt>
                <c:pt idx="139">
                  <c:v>247.49260000000001</c:v>
                </c:pt>
                <c:pt idx="140">
                  <c:v>247.50930000000002</c:v>
                </c:pt>
                <c:pt idx="141">
                  <c:v>247.52600000000001</c:v>
                </c:pt>
                <c:pt idx="142">
                  <c:v>247.54270000000002</c:v>
                </c:pt>
                <c:pt idx="143">
                  <c:v>247.55940000000001</c:v>
                </c:pt>
                <c:pt idx="144">
                  <c:v>247.57610000000003</c:v>
                </c:pt>
                <c:pt idx="145">
                  <c:v>247.59280000000001</c:v>
                </c:pt>
                <c:pt idx="146">
                  <c:v>247.60950000000003</c:v>
                </c:pt>
                <c:pt idx="147">
                  <c:v>247.62620000000001</c:v>
                </c:pt>
                <c:pt idx="148">
                  <c:v>247.64290000000003</c:v>
                </c:pt>
                <c:pt idx="149">
                  <c:v>247.65960000000001</c:v>
                </c:pt>
                <c:pt idx="150">
                  <c:v>247.67630000000003</c:v>
                </c:pt>
                <c:pt idx="151">
                  <c:v>247.69300000000001</c:v>
                </c:pt>
                <c:pt idx="152">
                  <c:v>247.70970000000003</c:v>
                </c:pt>
                <c:pt idx="153">
                  <c:v>247.72640000000001</c:v>
                </c:pt>
                <c:pt idx="154">
                  <c:v>247.74310000000003</c:v>
                </c:pt>
                <c:pt idx="155">
                  <c:v>247.75980000000001</c:v>
                </c:pt>
                <c:pt idx="156">
                  <c:v>247.77650000000003</c:v>
                </c:pt>
                <c:pt idx="157">
                  <c:v>247.79320000000001</c:v>
                </c:pt>
                <c:pt idx="158">
                  <c:v>247.80990000000003</c:v>
                </c:pt>
                <c:pt idx="159">
                  <c:v>247.82660000000001</c:v>
                </c:pt>
                <c:pt idx="160">
                  <c:v>247.84330000000003</c:v>
                </c:pt>
                <c:pt idx="161">
                  <c:v>247.86</c:v>
                </c:pt>
                <c:pt idx="162">
                  <c:v>247.8767</c:v>
                </c:pt>
                <c:pt idx="163">
                  <c:v>247.89340000000001</c:v>
                </c:pt>
                <c:pt idx="164">
                  <c:v>247.9101</c:v>
                </c:pt>
                <c:pt idx="165">
                  <c:v>247.92680000000001</c:v>
                </c:pt>
                <c:pt idx="166">
                  <c:v>247.9435</c:v>
                </c:pt>
                <c:pt idx="167">
                  <c:v>247.96020000000001</c:v>
                </c:pt>
                <c:pt idx="168">
                  <c:v>247.9769</c:v>
                </c:pt>
                <c:pt idx="169">
                  <c:v>247.99360000000001</c:v>
                </c:pt>
                <c:pt idx="170">
                  <c:v>248.0103</c:v>
                </c:pt>
                <c:pt idx="171">
                  <c:v>248.02700000000002</c:v>
                </c:pt>
                <c:pt idx="172">
                  <c:v>248.0437</c:v>
                </c:pt>
                <c:pt idx="173">
                  <c:v>248.06040000000002</c:v>
                </c:pt>
                <c:pt idx="174">
                  <c:v>248.0771</c:v>
                </c:pt>
                <c:pt idx="175">
                  <c:v>248.09380000000002</c:v>
                </c:pt>
                <c:pt idx="176">
                  <c:v>248.1105</c:v>
                </c:pt>
                <c:pt idx="177">
                  <c:v>248.12720000000002</c:v>
                </c:pt>
                <c:pt idx="178">
                  <c:v>248.1439</c:v>
                </c:pt>
                <c:pt idx="179">
                  <c:v>248.16060000000002</c:v>
                </c:pt>
                <c:pt idx="180">
                  <c:v>248.1773</c:v>
                </c:pt>
                <c:pt idx="181">
                  <c:v>248.19400000000002</c:v>
                </c:pt>
                <c:pt idx="182">
                  <c:v>248.2107</c:v>
                </c:pt>
                <c:pt idx="183">
                  <c:v>248.22740000000002</c:v>
                </c:pt>
                <c:pt idx="184">
                  <c:v>248.2441</c:v>
                </c:pt>
                <c:pt idx="185">
                  <c:v>248.26080000000002</c:v>
                </c:pt>
                <c:pt idx="186">
                  <c:v>248.2775</c:v>
                </c:pt>
                <c:pt idx="187">
                  <c:v>248.29420000000002</c:v>
                </c:pt>
                <c:pt idx="188">
                  <c:v>248.3109</c:v>
                </c:pt>
                <c:pt idx="189">
                  <c:v>248.32760000000002</c:v>
                </c:pt>
                <c:pt idx="190">
                  <c:v>248.3443</c:v>
                </c:pt>
                <c:pt idx="191">
                  <c:v>248.36100000000002</c:v>
                </c:pt>
                <c:pt idx="192">
                  <c:v>248.3777</c:v>
                </c:pt>
                <c:pt idx="193">
                  <c:v>248.39440000000002</c:v>
                </c:pt>
                <c:pt idx="194">
                  <c:v>248.4111</c:v>
                </c:pt>
                <c:pt idx="195">
                  <c:v>248.42780000000002</c:v>
                </c:pt>
                <c:pt idx="196">
                  <c:v>248.44450000000001</c:v>
                </c:pt>
                <c:pt idx="197">
                  <c:v>248.46120000000002</c:v>
                </c:pt>
                <c:pt idx="198">
                  <c:v>248.47790000000001</c:v>
                </c:pt>
                <c:pt idx="199">
                  <c:v>248.49460000000002</c:v>
                </c:pt>
                <c:pt idx="200">
                  <c:v>248.51130000000001</c:v>
                </c:pt>
                <c:pt idx="201">
                  <c:v>248.52800000000002</c:v>
                </c:pt>
                <c:pt idx="202">
                  <c:v>248.54470000000001</c:v>
                </c:pt>
                <c:pt idx="203">
                  <c:v>248.56140000000002</c:v>
                </c:pt>
                <c:pt idx="204">
                  <c:v>248.57810000000001</c:v>
                </c:pt>
                <c:pt idx="205">
                  <c:v>248.59480000000002</c:v>
                </c:pt>
                <c:pt idx="206">
                  <c:v>248.61150000000001</c:v>
                </c:pt>
                <c:pt idx="207">
                  <c:v>248.62820000000002</c:v>
                </c:pt>
                <c:pt idx="208">
                  <c:v>248.64490000000001</c:v>
                </c:pt>
                <c:pt idx="209">
                  <c:v>248.66160000000002</c:v>
                </c:pt>
                <c:pt idx="210">
                  <c:v>248.67830000000001</c:v>
                </c:pt>
                <c:pt idx="211">
                  <c:v>248.69500000000002</c:v>
                </c:pt>
                <c:pt idx="212">
                  <c:v>248.71170000000001</c:v>
                </c:pt>
                <c:pt idx="213">
                  <c:v>248.72840000000002</c:v>
                </c:pt>
                <c:pt idx="214">
                  <c:v>248.74510000000001</c:v>
                </c:pt>
                <c:pt idx="215">
                  <c:v>248.76180000000002</c:v>
                </c:pt>
                <c:pt idx="216">
                  <c:v>248.77850000000001</c:v>
                </c:pt>
                <c:pt idx="217">
                  <c:v>248.79520000000002</c:v>
                </c:pt>
                <c:pt idx="218">
                  <c:v>248.81190000000001</c:v>
                </c:pt>
                <c:pt idx="219">
                  <c:v>248.82860000000002</c:v>
                </c:pt>
                <c:pt idx="220">
                  <c:v>248.84530000000001</c:v>
                </c:pt>
                <c:pt idx="221">
                  <c:v>248.86200000000002</c:v>
                </c:pt>
                <c:pt idx="222">
                  <c:v>248.87870000000001</c:v>
                </c:pt>
                <c:pt idx="223">
                  <c:v>248.89540000000002</c:v>
                </c:pt>
                <c:pt idx="224">
                  <c:v>248.91210000000001</c:v>
                </c:pt>
                <c:pt idx="225">
                  <c:v>248.92880000000002</c:v>
                </c:pt>
                <c:pt idx="226">
                  <c:v>248.94550000000001</c:v>
                </c:pt>
                <c:pt idx="227">
                  <c:v>248.96220000000002</c:v>
                </c:pt>
                <c:pt idx="228">
                  <c:v>248.97890000000001</c:v>
                </c:pt>
                <c:pt idx="229">
                  <c:v>248.99560000000002</c:v>
                </c:pt>
                <c:pt idx="230">
                  <c:v>249.01230000000001</c:v>
                </c:pt>
                <c:pt idx="231">
                  <c:v>249.02900000000002</c:v>
                </c:pt>
                <c:pt idx="232">
                  <c:v>249.04570000000001</c:v>
                </c:pt>
                <c:pt idx="233">
                  <c:v>249.06240000000003</c:v>
                </c:pt>
                <c:pt idx="234">
                  <c:v>249.07910000000001</c:v>
                </c:pt>
                <c:pt idx="235">
                  <c:v>249.09580000000003</c:v>
                </c:pt>
                <c:pt idx="236">
                  <c:v>249.11250000000001</c:v>
                </c:pt>
                <c:pt idx="237">
                  <c:v>249.12920000000003</c:v>
                </c:pt>
                <c:pt idx="238">
                  <c:v>249.14590000000001</c:v>
                </c:pt>
                <c:pt idx="239">
                  <c:v>249.16260000000003</c:v>
                </c:pt>
                <c:pt idx="240">
                  <c:v>249.17930000000001</c:v>
                </c:pt>
                <c:pt idx="241">
                  <c:v>249.19600000000003</c:v>
                </c:pt>
                <c:pt idx="242">
                  <c:v>249.21270000000001</c:v>
                </c:pt>
                <c:pt idx="243">
                  <c:v>249.22940000000003</c:v>
                </c:pt>
                <c:pt idx="244">
                  <c:v>249.24610000000001</c:v>
                </c:pt>
                <c:pt idx="245">
                  <c:v>249.26280000000003</c:v>
                </c:pt>
                <c:pt idx="246">
                  <c:v>249.27950000000001</c:v>
                </c:pt>
                <c:pt idx="247">
                  <c:v>249.29620000000003</c:v>
                </c:pt>
                <c:pt idx="248">
                  <c:v>249.31290000000001</c:v>
                </c:pt>
                <c:pt idx="249">
                  <c:v>249.32960000000003</c:v>
                </c:pt>
                <c:pt idx="250">
                  <c:v>249.34630000000001</c:v>
                </c:pt>
                <c:pt idx="251">
                  <c:v>249.363</c:v>
                </c:pt>
                <c:pt idx="252">
                  <c:v>249.37970000000001</c:v>
                </c:pt>
                <c:pt idx="253">
                  <c:v>249.3964</c:v>
                </c:pt>
                <c:pt idx="254">
                  <c:v>249.41310000000001</c:v>
                </c:pt>
                <c:pt idx="255">
                  <c:v>249.4298</c:v>
                </c:pt>
                <c:pt idx="256">
                  <c:v>249.44650000000001</c:v>
                </c:pt>
                <c:pt idx="257">
                  <c:v>249.4632</c:v>
                </c:pt>
                <c:pt idx="258">
                  <c:v>249.47990000000001</c:v>
                </c:pt>
                <c:pt idx="259">
                  <c:v>249.4966</c:v>
                </c:pt>
                <c:pt idx="260">
                  <c:v>249.51330000000002</c:v>
                </c:pt>
                <c:pt idx="261">
                  <c:v>249.53</c:v>
                </c:pt>
                <c:pt idx="262">
                  <c:v>249.54670000000002</c:v>
                </c:pt>
                <c:pt idx="263">
                  <c:v>249.5634</c:v>
                </c:pt>
                <c:pt idx="264">
                  <c:v>249.58010000000002</c:v>
                </c:pt>
                <c:pt idx="265">
                  <c:v>249.5968</c:v>
                </c:pt>
                <c:pt idx="266">
                  <c:v>249.61350000000002</c:v>
                </c:pt>
                <c:pt idx="267">
                  <c:v>249.6302</c:v>
                </c:pt>
                <c:pt idx="268">
                  <c:v>249.64690000000002</c:v>
                </c:pt>
                <c:pt idx="269">
                  <c:v>249.6636</c:v>
                </c:pt>
                <c:pt idx="270">
                  <c:v>249.68030000000002</c:v>
                </c:pt>
                <c:pt idx="271">
                  <c:v>249.697</c:v>
                </c:pt>
                <c:pt idx="272">
                  <c:v>249.71370000000002</c:v>
                </c:pt>
                <c:pt idx="273">
                  <c:v>249.7304</c:v>
                </c:pt>
                <c:pt idx="274">
                  <c:v>249.74710000000002</c:v>
                </c:pt>
                <c:pt idx="275">
                  <c:v>249.7638</c:v>
                </c:pt>
                <c:pt idx="276">
                  <c:v>249.78050000000002</c:v>
                </c:pt>
                <c:pt idx="277">
                  <c:v>249.7972</c:v>
                </c:pt>
                <c:pt idx="278">
                  <c:v>249.81390000000002</c:v>
                </c:pt>
                <c:pt idx="279">
                  <c:v>249.8306</c:v>
                </c:pt>
                <c:pt idx="280">
                  <c:v>249.84730000000002</c:v>
                </c:pt>
                <c:pt idx="281">
                  <c:v>249.864</c:v>
                </c:pt>
                <c:pt idx="282">
                  <c:v>249.88070000000002</c:v>
                </c:pt>
                <c:pt idx="283">
                  <c:v>249.8974</c:v>
                </c:pt>
                <c:pt idx="284">
                  <c:v>249.91410000000002</c:v>
                </c:pt>
                <c:pt idx="285">
                  <c:v>249.9308</c:v>
                </c:pt>
                <c:pt idx="286">
                  <c:v>249.94750000000002</c:v>
                </c:pt>
                <c:pt idx="287">
                  <c:v>249.96420000000001</c:v>
                </c:pt>
                <c:pt idx="288">
                  <c:v>249.98090000000002</c:v>
                </c:pt>
                <c:pt idx="289">
                  <c:v>249.99760000000001</c:v>
                </c:pt>
                <c:pt idx="290">
                  <c:v>250.01430000000002</c:v>
                </c:pt>
                <c:pt idx="291">
                  <c:v>250.03100000000001</c:v>
                </c:pt>
                <c:pt idx="292">
                  <c:v>250.04770000000002</c:v>
                </c:pt>
                <c:pt idx="293">
                  <c:v>250.06440000000001</c:v>
                </c:pt>
                <c:pt idx="294">
                  <c:v>250.08110000000002</c:v>
                </c:pt>
                <c:pt idx="295">
                  <c:v>250.09780000000001</c:v>
                </c:pt>
                <c:pt idx="296">
                  <c:v>250.11450000000002</c:v>
                </c:pt>
                <c:pt idx="297">
                  <c:v>250.13120000000001</c:v>
                </c:pt>
                <c:pt idx="298">
                  <c:v>250.14790000000002</c:v>
                </c:pt>
                <c:pt idx="299">
                  <c:v>250.16460000000001</c:v>
                </c:pt>
                <c:pt idx="300">
                  <c:v>250.18130000000002</c:v>
                </c:pt>
              </c:numCache>
            </c:numRef>
          </c:xVal>
          <c:yVal>
            <c:numRef>
              <c:f>'259'!$GT$450:$GT$750</c:f>
              <c:numCache>
                <c:formatCode>General</c:formatCode>
                <c:ptCount val="301"/>
                <c:pt idx="0">
                  <c:v>1537</c:v>
                </c:pt>
                <c:pt idx="1">
                  <c:v>1965</c:v>
                </c:pt>
                <c:pt idx="2">
                  <c:v>1653</c:v>
                </c:pt>
                <c:pt idx="3">
                  <c:v>1211</c:v>
                </c:pt>
                <c:pt idx="4">
                  <c:v>1088</c:v>
                </c:pt>
                <c:pt idx="5">
                  <c:v>967</c:v>
                </c:pt>
                <c:pt idx="6">
                  <c:v>1014</c:v>
                </c:pt>
                <c:pt idx="7">
                  <c:v>1079</c:v>
                </c:pt>
                <c:pt idx="8">
                  <c:v>1402</c:v>
                </c:pt>
                <c:pt idx="9">
                  <c:v>1221</c:v>
                </c:pt>
                <c:pt idx="10">
                  <c:v>1059</c:v>
                </c:pt>
                <c:pt idx="11">
                  <c:v>1187</c:v>
                </c:pt>
                <c:pt idx="12">
                  <c:v>1158</c:v>
                </c:pt>
                <c:pt idx="13">
                  <c:v>1166</c:v>
                </c:pt>
                <c:pt idx="14">
                  <c:v>1288</c:v>
                </c:pt>
                <c:pt idx="15">
                  <c:v>1360</c:v>
                </c:pt>
                <c:pt idx="16">
                  <c:v>1372</c:v>
                </c:pt>
                <c:pt idx="17">
                  <c:v>1445</c:v>
                </c:pt>
                <c:pt idx="18">
                  <c:v>1307</c:v>
                </c:pt>
                <c:pt idx="19">
                  <c:v>1288</c:v>
                </c:pt>
                <c:pt idx="20">
                  <c:v>1202</c:v>
                </c:pt>
                <c:pt idx="21">
                  <c:v>1296</c:v>
                </c:pt>
                <c:pt idx="22">
                  <c:v>1656</c:v>
                </c:pt>
                <c:pt idx="23">
                  <c:v>1600</c:v>
                </c:pt>
                <c:pt idx="24">
                  <c:v>1423</c:v>
                </c:pt>
                <c:pt idx="25">
                  <c:v>1191</c:v>
                </c:pt>
                <c:pt idx="26">
                  <c:v>896</c:v>
                </c:pt>
                <c:pt idx="27">
                  <c:v>874</c:v>
                </c:pt>
                <c:pt idx="28">
                  <c:v>885</c:v>
                </c:pt>
                <c:pt idx="29">
                  <c:v>1020</c:v>
                </c:pt>
                <c:pt idx="30">
                  <c:v>1478</c:v>
                </c:pt>
                <c:pt idx="31">
                  <c:v>1551</c:v>
                </c:pt>
                <c:pt idx="32">
                  <c:v>1479</c:v>
                </c:pt>
                <c:pt idx="33">
                  <c:v>1353</c:v>
                </c:pt>
                <c:pt idx="34">
                  <c:v>1066</c:v>
                </c:pt>
                <c:pt idx="35">
                  <c:v>851</c:v>
                </c:pt>
                <c:pt idx="36">
                  <c:v>761</c:v>
                </c:pt>
                <c:pt idx="37">
                  <c:v>801</c:v>
                </c:pt>
                <c:pt idx="38">
                  <c:v>909</c:v>
                </c:pt>
                <c:pt idx="39">
                  <c:v>902</c:v>
                </c:pt>
                <c:pt idx="40">
                  <c:v>962</c:v>
                </c:pt>
                <c:pt idx="41">
                  <c:v>1129</c:v>
                </c:pt>
                <c:pt idx="42">
                  <c:v>1026</c:v>
                </c:pt>
                <c:pt idx="43">
                  <c:v>967</c:v>
                </c:pt>
                <c:pt idx="44">
                  <c:v>1219</c:v>
                </c:pt>
                <c:pt idx="45">
                  <c:v>1441</c:v>
                </c:pt>
                <c:pt idx="46">
                  <c:v>1630</c:v>
                </c:pt>
                <c:pt idx="47">
                  <c:v>1565</c:v>
                </c:pt>
                <c:pt idx="48">
                  <c:v>1805</c:v>
                </c:pt>
                <c:pt idx="49">
                  <c:v>1761</c:v>
                </c:pt>
                <c:pt idx="50">
                  <c:v>1808</c:v>
                </c:pt>
                <c:pt idx="51">
                  <c:v>1903</c:v>
                </c:pt>
                <c:pt idx="52">
                  <c:v>1742</c:v>
                </c:pt>
                <c:pt idx="53">
                  <c:v>2205</c:v>
                </c:pt>
                <c:pt idx="54">
                  <c:v>2630</c:v>
                </c:pt>
                <c:pt idx="55">
                  <c:v>2621</c:v>
                </c:pt>
                <c:pt idx="56">
                  <c:v>2790</c:v>
                </c:pt>
                <c:pt idx="57">
                  <c:v>3216</c:v>
                </c:pt>
                <c:pt idx="58">
                  <c:v>3835</c:v>
                </c:pt>
                <c:pt idx="59">
                  <c:v>4657</c:v>
                </c:pt>
                <c:pt idx="60">
                  <c:v>4393</c:v>
                </c:pt>
                <c:pt idx="61">
                  <c:v>3153</c:v>
                </c:pt>
                <c:pt idx="62">
                  <c:v>2050</c:v>
                </c:pt>
                <c:pt idx="63">
                  <c:v>1442</c:v>
                </c:pt>
                <c:pt idx="64">
                  <c:v>1183</c:v>
                </c:pt>
                <c:pt idx="65">
                  <c:v>1108</c:v>
                </c:pt>
                <c:pt idx="66">
                  <c:v>1154</c:v>
                </c:pt>
                <c:pt idx="67">
                  <c:v>1258</c:v>
                </c:pt>
                <c:pt idx="68">
                  <c:v>1478</c:v>
                </c:pt>
                <c:pt idx="69">
                  <c:v>1628</c:v>
                </c:pt>
                <c:pt idx="70">
                  <c:v>1639</c:v>
                </c:pt>
                <c:pt idx="71">
                  <c:v>1517</c:v>
                </c:pt>
                <c:pt idx="72">
                  <c:v>1192</c:v>
                </c:pt>
                <c:pt idx="73">
                  <c:v>1089</c:v>
                </c:pt>
                <c:pt idx="74">
                  <c:v>1203</c:v>
                </c:pt>
                <c:pt idx="75">
                  <c:v>1116</c:v>
                </c:pt>
                <c:pt idx="76">
                  <c:v>1347</c:v>
                </c:pt>
                <c:pt idx="77">
                  <c:v>1711</c:v>
                </c:pt>
                <c:pt idx="78">
                  <c:v>2227</c:v>
                </c:pt>
                <c:pt idx="79">
                  <c:v>1914</c:v>
                </c:pt>
                <c:pt idx="80">
                  <c:v>1677</c:v>
                </c:pt>
                <c:pt idx="81">
                  <c:v>1851</c:v>
                </c:pt>
                <c:pt idx="82">
                  <c:v>2385</c:v>
                </c:pt>
                <c:pt idx="83">
                  <c:v>2569</c:v>
                </c:pt>
                <c:pt idx="84">
                  <c:v>2085</c:v>
                </c:pt>
                <c:pt idx="85">
                  <c:v>1618</c:v>
                </c:pt>
                <c:pt idx="86">
                  <c:v>1587</c:v>
                </c:pt>
                <c:pt idx="87">
                  <c:v>2121</c:v>
                </c:pt>
                <c:pt idx="88">
                  <c:v>2324</c:v>
                </c:pt>
                <c:pt idx="89">
                  <c:v>1780</c:v>
                </c:pt>
                <c:pt idx="90">
                  <c:v>1210</c:v>
                </c:pt>
                <c:pt idx="91">
                  <c:v>1117</c:v>
                </c:pt>
                <c:pt idx="92">
                  <c:v>1103</c:v>
                </c:pt>
                <c:pt idx="93">
                  <c:v>1088</c:v>
                </c:pt>
                <c:pt idx="94">
                  <c:v>1235</c:v>
                </c:pt>
                <c:pt idx="95">
                  <c:v>1287</c:v>
                </c:pt>
                <c:pt idx="96">
                  <c:v>1198</c:v>
                </c:pt>
                <c:pt idx="97">
                  <c:v>1173</c:v>
                </c:pt>
                <c:pt idx="98">
                  <c:v>897</c:v>
                </c:pt>
                <c:pt idx="99">
                  <c:v>1028</c:v>
                </c:pt>
                <c:pt idx="100">
                  <c:v>1048</c:v>
                </c:pt>
                <c:pt idx="101">
                  <c:v>1048</c:v>
                </c:pt>
                <c:pt idx="102">
                  <c:v>1144</c:v>
                </c:pt>
                <c:pt idx="103">
                  <c:v>1110</c:v>
                </c:pt>
                <c:pt idx="104">
                  <c:v>931</c:v>
                </c:pt>
                <c:pt idx="105">
                  <c:v>996</c:v>
                </c:pt>
                <c:pt idx="106">
                  <c:v>1215</c:v>
                </c:pt>
                <c:pt idx="107">
                  <c:v>1658</c:v>
                </c:pt>
                <c:pt idx="108">
                  <c:v>2223</c:v>
                </c:pt>
                <c:pt idx="109">
                  <c:v>2321</c:v>
                </c:pt>
                <c:pt idx="110">
                  <c:v>2166</c:v>
                </c:pt>
                <c:pt idx="111">
                  <c:v>1691</c:v>
                </c:pt>
                <c:pt idx="112">
                  <c:v>1417</c:v>
                </c:pt>
                <c:pt idx="113">
                  <c:v>1236</c:v>
                </c:pt>
                <c:pt idx="114">
                  <c:v>1359</c:v>
                </c:pt>
                <c:pt idx="115">
                  <c:v>1454</c:v>
                </c:pt>
                <c:pt idx="116">
                  <c:v>1813</c:v>
                </c:pt>
                <c:pt idx="117">
                  <c:v>2630</c:v>
                </c:pt>
                <c:pt idx="118">
                  <c:v>3361</c:v>
                </c:pt>
                <c:pt idx="119">
                  <c:v>4582</c:v>
                </c:pt>
                <c:pt idx="120">
                  <c:v>5649</c:v>
                </c:pt>
                <c:pt idx="121">
                  <c:v>6570</c:v>
                </c:pt>
                <c:pt idx="122">
                  <c:v>6198</c:v>
                </c:pt>
                <c:pt idx="123">
                  <c:v>6724</c:v>
                </c:pt>
                <c:pt idx="124">
                  <c:v>8962</c:v>
                </c:pt>
                <c:pt idx="125">
                  <c:v>10530</c:v>
                </c:pt>
                <c:pt idx="126">
                  <c:v>10205</c:v>
                </c:pt>
                <c:pt idx="127">
                  <c:v>6697</c:v>
                </c:pt>
                <c:pt idx="128">
                  <c:v>4024</c:v>
                </c:pt>
                <c:pt idx="129">
                  <c:v>2673</c:v>
                </c:pt>
                <c:pt idx="130">
                  <c:v>1987</c:v>
                </c:pt>
                <c:pt idx="131">
                  <c:v>1758</c:v>
                </c:pt>
                <c:pt idx="132">
                  <c:v>1803</c:v>
                </c:pt>
                <c:pt idx="133">
                  <c:v>1656</c:v>
                </c:pt>
                <c:pt idx="134">
                  <c:v>1658</c:v>
                </c:pt>
                <c:pt idx="135">
                  <c:v>1411</c:v>
                </c:pt>
                <c:pt idx="136">
                  <c:v>1311</c:v>
                </c:pt>
                <c:pt idx="137">
                  <c:v>1415</c:v>
                </c:pt>
                <c:pt idx="138">
                  <c:v>1582</c:v>
                </c:pt>
                <c:pt idx="139">
                  <c:v>1971</c:v>
                </c:pt>
                <c:pt idx="140">
                  <c:v>2308</c:v>
                </c:pt>
                <c:pt idx="141">
                  <c:v>2569</c:v>
                </c:pt>
                <c:pt idx="142">
                  <c:v>2400</c:v>
                </c:pt>
                <c:pt idx="143">
                  <c:v>2080</c:v>
                </c:pt>
                <c:pt idx="144">
                  <c:v>1760</c:v>
                </c:pt>
                <c:pt idx="145">
                  <c:v>1577</c:v>
                </c:pt>
                <c:pt idx="146">
                  <c:v>1610</c:v>
                </c:pt>
                <c:pt idx="147">
                  <c:v>1446</c:v>
                </c:pt>
                <c:pt idx="148">
                  <c:v>1421</c:v>
                </c:pt>
                <c:pt idx="149">
                  <c:v>1367</c:v>
                </c:pt>
                <c:pt idx="150">
                  <c:v>1668</c:v>
                </c:pt>
                <c:pt idx="151">
                  <c:v>2067</c:v>
                </c:pt>
                <c:pt idx="152">
                  <c:v>2408</c:v>
                </c:pt>
                <c:pt idx="153">
                  <c:v>2620</c:v>
                </c:pt>
                <c:pt idx="154">
                  <c:v>2959</c:v>
                </c:pt>
                <c:pt idx="155">
                  <c:v>3545</c:v>
                </c:pt>
                <c:pt idx="156">
                  <c:v>3788</c:v>
                </c:pt>
                <c:pt idx="157">
                  <c:v>3581</c:v>
                </c:pt>
                <c:pt idx="158">
                  <c:v>3085</c:v>
                </c:pt>
                <c:pt idx="159">
                  <c:v>2315</c:v>
                </c:pt>
                <c:pt idx="160">
                  <c:v>1820</c:v>
                </c:pt>
                <c:pt idx="161">
                  <c:v>1631</c:v>
                </c:pt>
                <c:pt idx="162">
                  <c:v>1504</c:v>
                </c:pt>
                <c:pt idx="163">
                  <c:v>1637</c:v>
                </c:pt>
                <c:pt idx="164">
                  <c:v>1707</c:v>
                </c:pt>
                <c:pt idx="165">
                  <c:v>1604</c:v>
                </c:pt>
                <c:pt idx="166">
                  <c:v>1600</c:v>
                </c:pt>
                <c:pt idx="167">
                  <c:v>1559</c:v>
                </c:pt>
                <c:pt idx="168">
                  <c:v>1908</c:v>
                </c:pt>
                <c:pt idx="169">
                  <c:v>1616</c:v>
                </c:pt>
                <c:pt idx="170">
                  <c:v>1435</c:v>
                </c:pt>
                <c:pt idx="171">
                  <c:v>1317</c:v>
                </c:pt>
                <c:pt idx="172">
                  <c:v>1505</c:v>
                </c:pt>
                <c:pt idx="173">
                  <c:v>1544</c:v>
                </c:pt>
                <c:pt idx="174">
                  <c:v>1770</c:v>
                </c:pt>
                <c:pt idx="175">
                  <c:v>2108</c:v>
                </c:pt>
                <c:pt idx="176">
                  <c:v>2713</c:v>
                </c:pt>
                <c:pt idx="177">
                  <c:v>3352</c:v>
                </c:pt>
                <c:pt idx="178">
                  <c:v>4345</c:v>
                </c:pt>
                <c:pt idx="179">
                  <c:v>6138</c:v>
                </c:pt>
                <c:pt idx="180">
                  <c:v>8657</c:v>
                </c:pt>
                <c:pt idx="181">
                  <c:v>10349</c:v>
                </c:pt>
                <c:pt idx="182">
                  <c:v>10777</c:v>
                </c:pt>
                <c:pt idx="183">
                  <c:v>10338</c:v>
                </c:pt>
                <c:pt idx="184">
                  <c:v>8428</c:v>
                </c:pt>
                <c:pt idx="185">
                  <c:v>5950</c:v>
                </c:pt>
                <c:pt idx="186">
                  <c:v>3836</c:v>
                </c:pt>
                <c:pt idx="187">
                  <c:v>3001</c:v>
                </c:pt>
                <c:pt idx="188">
                  <c:v>2589</c:v>
                </c:pt>
                <c:pt idx="189">
                  <c:v>2703</c:v>
                </c:pt>
                <c:pt idx="190">
                  <c:v>3229</c:v>
                </c:pt>
                <c:pt idx="191">
                  <c:v>3697</c:v>
                </c:pt>
                <c:pt idx="192">
                  <c:v>3094</c:v>
                </c:pt>
                <c:pt idx="193">
                  <c:v>2348</c:v>
                </c:pt>
                <c:pt idx="194">
                  <c:v>1942</c:v>
                </c:pt>
                <c:pt idx="195">
                  <c:v>2013</c:v>
                </c:pt>
                <c:pt idx="196">
                  <c:v>1952</c:v>
                </c:pt>
                <c:pt idx="197">
                  <c:v>2225</c:v>
                </c:pt>
                <c:pt idx="198">
                  <c:v>2203</c:v>
                </c:pt>
                <c:pt idx="199">
                  <c:v>2184</c:v>
                </c:pt>
                <c:pt idx="200">
                  <c:v>2089</c:v>
                </c:pt>
                <c:pt idx="201">
                  <c:v>2529</c:v>
                </c:pt>
                <c:pt idx="202">
                  <c:v>3182</c:v>
                </c:pt>
                <c:pt idx="203">
                  <c:v>3614</c:v>
                </c:pt>
                <c:pt idx="204">
                  <c:v>3387</c:v>
                </c:pt>
                <c:pt idx="205">
                  <c:v>2697</c:v>
                </c:pt>
                <c:pt idx="206">
                  <c:v>1801</c:v>
                </c:pt>
                <c:pt idx="207">
                  <c:v>1446</c:v>
                </c:pt>
                <c:pt idx="208">
                  <c:v>1230</c:v>
                </c:pt>
                <c:pt idx="209">
                  <c:v>1196</c:v>
                </c:pt>
                <c:pt idx="210">
                  <c:v>1113</c:v>
                </c:pt>
                <c:pt idx="211">
                  <c:v>1057</c:v>
                </c:pt>
                <c:pt idx="212">
                  <c:v>1139</c:v>
                </c:pt>
                <c:pt idx="213">
                  <c:v>1187</c:v>
                </c:pt>
                <c:pt idx="214">
                  <c:v>1297</c:v>
                </c:pt>
                <c:pt idx="215">
                  <c:v>1476</c:v>
                </c:pt>
                <c:pt idx="216">
                  <c:v>1636</c:v>
                </c:pt>
                <c:pt idx="217">
                  <c:v>1755</c:v>
                </c:pt>
                <c:pt idx="218">
                  <c:v>1991</c:v>
                </c:pt>
                <c:pt idx="219">
                  <c:v>1771</c:v>
                </c:pt>
                <c:pt idx="220">
                  <c:v>1942</c:v>
                </c:pt>
                <c:pt idx="221">
                  <c:v>2138</c:v>
                </c:pt>
                <c:pt idx="222">
                  <c:v>2724</c:v>
                </c:pt>
                <c:pt idx="223">
                  <c:v>3477</c:v>
                </c:pt>
                <c:pt idx="224">
                  <c:v>3807</c:v>
                </c:pt>
                <c:pt idx="225">
                  <c:v>3079</c:v>
                </c:pt>
                <c:pt idx="226">
                  <c:v>2917</c:v>
                </c:pt>
                <c:pt idx="227">
                  <c:v>3426</c:v>
                </c:pt>
                <c:pt idx="228">
                  <c:v>3544</c:v>
                </c:pt>
                <c:pt idx="229">
                  <c:v>3300</c:v>
                </c:pt>
                <c:pt idx="230">
                  <c:v>2296</c:v>
                </c:pt>
                <c:pt idx="231">
                  <c:v>1674</c:v>
                </c:pt>
                <c:pt idx="232">
                  <c:v>1583</c:v>
                </c:pt>
                <c:pt idx="233">
                  <c:v>1741</c:v>
                </c:pt>
                <c:pt idx="234">
                  <c:v>1634</c:v>
                </c:pt>
                <c:pt idx="235">
                  <c:v>1585</c:v>
                </c:pt>
                <c:pt idx="236">
                  <c:v>2005</c:v>
                </c:pt>
                <c:pt idx="237">
                  <c:v>2703</c:v>
                </c:pt>
                <c:pt idx="238">
                  <c:v>3705</c:v>
                </c:pt>
                <c:pt idx="239">
                  <c:v>5001</c:v>
                </c:pt>
                <c:pt idx="240">
                  <c:v>5886</c:v>
                </c:pt>
                <c:pt idx="241">
                  <c:v>6125</c:v>
                </c:pt>
                <c:pt idx="242">
                  <c:v>5344</c:v>
                </c:pt>
                <c:pt idx="243">
                  <c:v>3841</c:v>
                </c:pt>
                <c:pt idx="244">
                  <c:v>2869</c:v>
                </c:pt>
                <c:pt idx="245">
                  <c:v>2078</c:v>
                </c:pt>
                <c:pt idx="246">
                  <c:v>1528</c:v>
                </c:pt>
                <c:pt idx="247">
                  <c:v>1741</c:v>
                </c:pt>
                <c:pt idx="248">
                  <c:v>1900</c:v>
                </c:pt>
                <c:pt idx="249">
                  <c:v>1737</c:v>
                </c:pt>
                <c:pt idx="250">
                  <c:v>1909</c:v>
                </c:pt>
                <c:pt idx="251">
                  <c:v>1895</c:v>
                </c:pt>
                <c:pt idx="252">
                  <c:v>2110</c:v>
                </c:pt>
                <c:pt idx="253">
                  <c:v>2142</c:v>
                </c:pt>
                <c:pt idx="254">
                  <c:v>2034</c:v>
                </c:pt>
                <c:pt idx="255">
                  <c:v>1562</c:v>
                </c:pt>
                <c:pt idx="256">
                  <c:v>1216</c:v>
                </c:pt>
                <c:pt idx="257">
                  <c:v>1098</c:v>
                </c:pt>
                <c:pt idx="258">
                  <c:v>1058</c:v>
                </c:pt>
                <c:pt idx="259">
                  <c:v>1034</c:v>
                </c:pt>
                <c:pt idx="260">
                  <c:v>1019</c:v>
                </c:pt>
                <c:pt idx="261">
                  <c:v>1107</c:v>
                </c:pt>
                <c:pt idx="262">
                  <c:v>997</c:v>
                </c:pt>
                <c:pt idx="263">
                  <c:v>959</c:v>
                </c:pt>
                <c:pt idx="264">
                  <c:v>1031</c:v>
                </c:pt>
                <c:pt idx="265">
                  <c:v>1108</c:v>
                </c:pt>
                <c:pt idx="266">
                  <c:v>1244</c:v>
                </c:pt>
                <c:pt idx="267">
                  <c:v>1075</c:v>
                </c:pt>
                <c:pt idx="268">
                  <c:v>1170</c:v>
                </c:pt>
                <c:pt idx="269">
                  <c:v>1120</c:v>
                </c:pt>
                <c:pt idx="270">
                  <c:v>1270</c:v>
                </c:pt>
                <c:pt idx="271">
                  <c:v>1529</c:v>
                </c:pt>
                <c:pt idx="272">
                  <c:v>1922</c:v>
                </c:pt>
                <c:pt idx="273">
                  <c:v>2615</c:v>
                </c:pt>
                <c:pt idx="274">
                  <c:v>3062</c:v>
                </c:pt>
                <c:pt idx="275">
                  <c:v>3222</c:v>
                </c:pt>
                <c:pt idx="276">
                  <c:v>2867</c:v>
                </c:pt>
                <c:pt idx="277">
                  <c:v>2170</c:v>
                </c:pt>
                <c:pt idx="278">
                  <c:v>1791</c:v>
                </c:pt>
                <c:pt idx="279">
                  <c:v>1790</c:v>
                </c:pt>
                <c:pt idx="280">
                  <c:v>1814</c:v>
                </c:pt>
                <c:pt idx="281">
                  <c:v>1893</c:v>
                </c:pt>
                <c:pt idx="282">
                  <c:v>1650</c:v>
                </c:pt>
                <c:pt idx="283">
                  <c:v>1703</c:v>
                </c:pt>
                <c:pt idx="284">
                  <c:v>1893</c:v>
                </c:pt>
                <c:pt idx="285">
                  <c:v>1653</c:v>
                </c:pt>
                <c:pt idx="286">
                  <c:v>1751</c:v>
                </c:pt>
                <c:pt idx="287">
                  <c:v>1664</c:v>
                </c:pt>
                <c:pt idx="288">
                  <c:v>1525</c:v>
                </c:pt>
                <c:pt idx="289">
                  <c:v>1434</c:v>
                </c:pt>
                <c:pt idx="290">
                  <c:v>1441</c:v>
                </c:pt>
                <c:pt idx="291">
                  <c:v>1676</c:v>
                </c:pt>
                <c:pt idx="292">
                  <c:v>1789</c:v>
                </c:pt>
                <c:pt idx="293">
                  <c:v>1706</c:v>
                </c:pt>
                <c:pt idx="294">
                  <c:v>1899</c:v>
                </c:pt>
                <c:pt idx="295">
                  <c:v>2385</c:v>
                </c:pt>
                <c:pt idx="296">
                  <c:v>3267</c:v>
                </c:pt>
                <c:pt idx="297">
                  <c:v>4386</c:v>
                </c:pt>
                <c:pt idx="298">
                  <c:v>5171</c:v>
                </c:pt>
                <c:pt idx="299">
                  <c:v>5134</c:v>
                </c:pt>
                <c:pt idx="300">
                  <c:v>4189</c:v>
                </c:pt>
              </c:numCache>
            </c:numRef>
          </c:yVal>
          <c:smooth val="0"/>
          <c:extLst>
            <c:ext xmlns:c16="http://schemas.microsoft.com/office/drawing/2014/chart" uri="{C3380CC4-5D6E-409C-BE32-E72D297353CC}">
              <c16:uniqueId val="{00000003-A911-4207-88E6-FC424EFC70E1}"/>
            </c:ext>
          </c:extLst>
        </c:ser>
        <c:dLbls>
          <c:showLegendKey val="0"/>
          <c:showVal val="0"/>
          <c:showCatName val="0"/>
          <c:showSerName val="0"/>
          <c:showPercent val="0"/>
          <c:showBubbleSize val="0"/>
        </c:dLbls>
        <c:axId val="1251835071"/>
        <c:axId val="1820527007"/>
      </c:scatterChart>
      <c:valAx>
        <c:axId val="1251835071"/>
        <c:scaling>
          <c:orientation val="minMax"/>
          <c:max val="250"/>
          <c:min val="248"/>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t>Wavelength (nm)</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1820527007"/>
        <c:crosses val="autoZero"/>
        <c:crossBetween val="midCat"/>
      </c:valAx>
      <c:valAx>
        <c:axId val="1820527007"/>
        <c:scaling>
          <c:orientation val="minMax"/>
          <c:max val="80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t>Intensity (a.u.)</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1251835071"/>
        <c:crosses val="autoZero"/>
        <c:crossBetween val="midCat"/>
        <c:dispUnits>
          <c:builtInUnit val="thousands"/>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B</c:v>
          </c:tx>
          <c:spPr>
            <a:ln w="19050" cap="rnd">
              <a:solidFill>
                <a:srgbClr val="C00000"/>
              </a:solidFill>
              <a:round/>
            </a:ln>
            <a:effectLst/>
          </c:spPr>
          <c:marker>
            <c:symbol val="none"/>
          </c:marker>
          <c:yVal>
            <c:numRef>
              <c:f>'259'!$C$2051:$AE$2051</c:f>
              <c:numCache>
                <c:formatCode>General</c:formatCode>
                <c:ptCount val="29"/>
                <c:pt idx="0">
                  <c:v>95178.005440401743</c:v>
                </c:pt>
                <c:pt idx="1">
                  <c:v>150134.65866790537</c:v>
                </c:pt>
                <c:pt idx="2">
                  <c:v>128395.53428967496</c:v>
                </c:pt>
                <c:pt idx="3">
                  <c:v>75557.270542326965</c:v>
                </c:pt>
                <c:pt idx="4">
                  <c:v>46271.936773973415</c:v>
                </c:pt>
                <c:pt idx="5">
                  <c:v>40556.213949910067</c:v>
                </c:pt>
                <c:pt idx="6">
                  <c:v>32049.311818460093</c:v>
                </c:pt>
                <c:pt idx="7">
                  <c:v>29725.850138047565</c:v>
                </c:pt>
                <c:pt idx="8">
                  <c:v>23490.082681909476</c:v>
                </c:pt>
                <c:pt idx="9">
                  <c:v>25101.157136090249</c:v>
                </c:pt>
                <c:pt idx="10">
                  <c:v>23829.293092166714</c:v>
                </c:pt>
                <c:pt idx="11">
                  <c:v>24498.344377289464</c:v>
                </c:pt>
                <c:pt idx="12">
                  <c:v>18898.669123747597</c:v>
                </c:pt>
                <c:pt idx="13">
                  <c:v>21108.303549427183</c:v>
                </c:pt>
                <c:pt idx="14">
                  <c:v>21122.13445620918</c:v>
                </c:pt>
                <c:pt idx="15">
                  <c:v>17284.861103416442</c:v>
                </c:pt>
                <c:pt idx="16">
                  <c:v>17167.603869988394</c:v>
                </c:pt>
                <c:pt idx="17">
                  <c:v>19469.092742774475</c:v>
                </c:pt>
                <c:pt idx="18">
                  <c:v>19638.572018401224</c:v>
                </c:pt>
                <c:pt idx="19">
                  <c:v>19044.914142070669</c:v>
                </c:pt>
                <c:pt idx="20">
                  <c:v>20229.074080674425</c:v>
                </c:pt>
                <c:pt idx="21">
                  <c:v>18267.18529003446</c:v>
                </c:pt>
                <c:pt idx="22">
                  <c:v>18186.564836732221</c:v>
                </c:pt>
                <c:pt idx="23">
                  <c:v>18257.217027149512</c:v>
                </c:pt>
                <c:pt idx="24">
                  <c:v>17390.945036676094</c:v>
                </c:pt>
                <c:pt idx="25">
                  <c:v>16392.988557664903</c:v>
                </c:pt>
                <c:pt idx="26">
                  <c:v>21016.78609293167</c:v>
                </c:pt>
                <c:pt idx="27">
                  <c:v>17417.348258853632</c:v>
                </c:pt>
                <c:pt idx="28">
                  <c:v>17467.323970015914</c:v>
                </c:pt>
              </c:numCache>
            </c:numRef>
          </c:yVal>
          <c:smooth val="0"/>
          <c:extLst>
            <c:ext xmlns:c16="http://schemas.microsoft.com/office/drawing/2014/chart" uri="{C3380CC4-5D6E-409C-BE32-E72D297353CC}">
              <c16:uniqueId val="{00000000-ADED-45B2-92B9-87E8EDC483A9}"/>
            </c:ext>
          </c:extLst>
        </c:ser>
        <c:dLbls>
          <c:showLegendKey val="0"/>
          <c:showVal val="0"/>
          <c:showCatName val="0"/>
          <c:showSerName val="0"/>
          <c:showPercent val="0"/>
          <c:showBubbleSize val="0"/>
        </c:dLbls>
        <c:axId val="1459752831"/>
        <c:axId val="1820546975"/>
      </c:scatterChart>
      <c:scatterChart>
        <c:scatterStyle val="lineMarker"/>
        <c:varyColors val="0"/>
        <c:ser>
          <c:idx val="2"/>
          <c:order val="1"/>
          <c:tx>
            <c:v>O</c:v>
          </c:tx>
          <c:spPr>
            <a:ln w="19050" cap="rnd">
              <a:solidFill>
                <a:schemeClr val="bg1">
                  <a:lumMod val="50000"/>
                </a:schemeClr>
              </a:solidFill>
              <a:round/>
            </a:ln>
            <a:effectLst/>
          </c:spPr>
          <c:marker>
            <c:symbol val="none"/>
          </c:marker>
          <c:yVal>
            <c:numRef>
              <c:f>'780'!$C$2052:$AF$2052</c:f>
              <c:numCache>
                <c:formatCode>General</c:formatCode>
                <c:ptCount val="30"/>
                <c:pt idx="0">
                  <c:v>8381.9352456549168</c:v>
                </c:pt>
                <c:pt idx="1">
                  <c:v>7984.4580107352313</c:v>
                </c:pt>
                <c:pt idx="2">
                  <c:v>9069.9185726428459</c:v>
                </c:pt>
                <c:pt idx="3">
                  <c:v>6650.3881401618892</c:v>
                </c:pt>
                <c:pt idx="4">
                  <c:v>4089.7773284514997</c:v>
                </c:pt>
                <c:pt idx="5">
                  <c:v>3857.4939638305486</c:v>
                </c:pt>
                <c:pt idx="6">
                  <c:v>1519.3158391005861</c:v>
                </c:pt>
                <c:pt idx="7">
                  <c:v>1944.6274772679458</c:v>
                </c:pt>
                <c:pt idx="8">
                  <c:v>2630.5382256937487</c:v>
                </c:pt>
                <c:pt idx="9">
                  <c:v>1435.1631852229089</c:v>
                </c:pt>
                <c:pt idx="10">
                  <c:v>1030.7850169496141</c:v>
                </c:pt>
                <c:pt idx="11">
                  <c:v>963.33572437288274</c:v>
                </c:pt>
                <c:pt idx="12">
                  <c:v>1205.0546855902639</c:v>
                </c:pt>
                <c:pt idx="13">
                  <c:v>115.06101474135043</c:v>
                </c:pt>
                <c:pt idx="14">
                  <c:v>761.29761943268602</c:v>
                </c:pt>
                <c:pt idx="15">
                  <c:v>425.04343867256586</c:v>
                </c:pt>
                <c:pt idx="16">
                  <c:v>376.64892708437213</c:v>
                </c:pt>
                <c:pt idx="17">
                  <c:v>422.43310529038331</c:v>
                </c:pt>
                <c:pt idx="18">
                  <c:v>434.10088563491007</c:v>
                </c:pt>
                <c:pt idx="19">
                  <c:v>672.4541992493065</c:v>
                </c:pt>
                <c:pt idx="20">
                  <c:v>237.82004438969489</c:v>
                </c:pt>
                <c:pt idx="21">
                  <c:v>781.16460099779579</c:v>
                </c:pt>
                <c:pt idx="22">
                  <c:v>1018.5340932321184</c:v>
                </c:pt>
                <c:pt idx="23">
                  <c:v>142.95450083601219</c:v>
                </c:pt>
                <c:pt idx="24">
                  <c:v>391.06892620339613</c:v>
                </c:pt>
                <c:pt idx="25">
                  <c:v>-101.65803267573513</c:v>
                </c:pt>
                <c:pt idx="26">
                  <c:v>241.34533138517531</c:v>
                </c:pt>
                <c:pt idx="27">
                  <c:v>1264.4849432751948</c:v>
                </c:pt>
                <c:pt idx="28">
                  <c:v>117.21109283197922</c:v>
                </c:pt>
                <c:pt idx="29">
                  <c:v>502.67401734010804</c:v>
                </c:pt>
              </c:numCache>
            </c:numRef>
          </c:yVal>
          <c:smooth val="0"/>
          <c:extLst>
            <c:ext xmlns:c16="http://schemas.microsoft.com/office/drawing/2014/chart" uri="{C3380CC4-5D6E-409C-BE32-E72D297353CC}">
              <c16:uniqueId val="{00000001-ADED-45B2-92B9-87E8EDC483A9}"/>
            </c:ext>
          </c:extLst>
        </c:ser>
        <c:ser>
          <c:idx val="3"/>
          <c:order val="2"/>
          <c:tx>
            <c:v>Mo</c:v>
          </c:tx>
          <c:spPr>
            <a:ln w="19050" cap="rnd">
              <a:solidFill>
                <a:srgbClr val="0070C0"/>
              </a:solidFill>
              <a:round/>
            </a:ln>
            <a:effectLst/>
          </c:spPr>
          <c:marker>
            <c:symbol val="none"/>
          </c:marker>
          <c:yVal>
            <c:numRef>
              <c:f>'553'!$B$2054:$AE$2054</c:f>
              <c:numCache>
                <c:formatCode>General</c:formatCode>
                <c:ptCount val="30"/>
                <c:pt idx="0">
                  <c:v>10900.563592198761</c:v>
                </c:pt>
                <c:pt idx="1">
                  <c:v>10481.590187133197</c:v>
                </c:pt>
                <c:pt idx="2">
                  <c:v>11790.897165499953</c:v>
                </c:pt>
                <c:pt idx="3">
                  <c:v>11530.771542566341</c:v>
                </c:pt>
                <c:pt idx="4">
                  <c:v>11245.185480636361</c:v>
                </c:pt>
                <c:pt idx="5">
                  <c:v>13852.298562193928</c:v>
                </c:pt>
                <c:pt idx="6">
                  <c:v>11911.870070463379</c:v>
                </c:pt>
                <c:pt idx="7">
                  <c:v>11133.613754560431</c:v>
                </c:pt>
                <c:pt idx="8">
                  <c:v>12371.994391335929</c:v>
                </c:pt>
                <c:pt idx="9">
                  <c:v>10778.754318381676</c:v>
                </c:pt>
                <c:pt idx="10">
                  <c:v>9076.592032572873</c:v>
                </c:pt>
                <c:pt idx="11">
                  <c:v>9541.9126577988845</c:v>
                </c:pt>
                <c:pt idx="12">
                  <c:v>9202.8231831121884</c:v>
                </c:pt>
                <c:pt idx="13">
                  <c:v>8202.7818895500113</c:v>
                </c:pt>
                <c:pt idx="14">
                  <c:v>8745.1952211022854</c:v>
                </c:pt>
                <c:pt idx="15">
                  <c:v>8416.7824474994868</c:v>
                </c:pt>
                <c:pt idx="16">
                  <c:v>8507.5310321085763</c:v>
                </c:pt>
                <c:pt idx="17">
                  <c:v>8798.6541839277306</c:v>
                </c:pt>
                <c:pt idx="18">
                  <c:v>8089.9394488396183</c:v>
                </c:pt>
                <c:pt idx="19">
                  <c:v>7614.3021580683817</c:v>
                </c:pt>
                <c:pt idx="20">
                  <c:v>7045.3799791681367</c:v>
                </c:pt>
                <c:pt idx="21">
                  <c:v>6548.3487057066804</c:v>
                </c:pt>
                <c:pt idx="22">
                  <c:v>6952.5323967388867</c:v>
                </c:pt>
                <c:pt idx="23">
                  <c:v>6443.5688716665272</c:v>
                </c:pt>
                <c:pt idx="24">
                  <c:v>6341.6892766778692</c:v>
                </c:pt>
                <c:pt idx="25">
                  <c:v>6525.3908375601568</c:v>
                </c:pt>
                <c:pt idx="26">
                  <c:v>5071.843865258722</c:v>
                </c:pt>
                <c:pt idx="27">
                  <c:v>4811.2714293841436</c:v>
                </c:pt>
                <c:pt idx="28">
                  <c:v>6212.4670338408541</c:v>
                </c:pt>
                <c:pt idx="29">
                  <c:v>5439.3691183200062</c:v>
                </c:pt>
              </c:numCache>
            </c:numRef>
          </c:yVal>
          <c:smooth val="0"/>
          <c:extLst>
            <c:ext xmlns:c16="http://schemas.microsoft.com/office/drawing/2014/chart" uri="{C3380CC4-5D6E-409C-BE32-E72D297353CC}">
              <c16:uniqueId val="{00000002-ADED-45B2-92B9-87E8EDC483A9}"/>
            </c:ext>
          </c:extLst>
        </c:ser>
        <c:dLbls>
          <c:showLegendKey val="0"/>
          <c:showVal val="0"/>
          <c:showCatName val="0"/>
          <c:showSerName val="0"/>
          <c:showPercent val="0"/>
          <c:showBubbleSize val="0"/>
        </c:dLbls>
        <c:axId val="999083568"/>
        <c:axId val="999082320"/>
      </c:scatterChart>
      <c:valAx>
        <c:axId val="1459752831"/>
        <c:scaling>
          <c:orientation val="minMax"/>
          <c:max val="3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t>LIBS shot nr.</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1820546975"/>
        <c:crosses val="autoZero"/>
        <c:crossBetween val="midCat"/>
      </c:valAx>
      <c:valAx>
        <c:axId val="1820546975"/>
        <c:scaling>
          <c:orientation val="minMax"/>
          <c:max val="200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t>Intensity (a.u.)</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1459752831"/>
        <c:crosses val="autoZero"/>
        <c:crossBetween val="midCat"/>
        <c:dispUnits>
          <c:builtInUnit val="thousands"/>
        </c:dispUnits>
      </c:valAx>
      <c:valAx>
        <c:axId val="999082320"/>
        <c:scaling>
          <c:orientation val="minMax"/>
          <c:max val="20000"/>
          <c:min val="0"/>
        </c:scaling>
        <c:delete val="0"/>
        <c:axPos val="r"/>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999083568"/>
        <c:crosses val="max"/>
        <c:crossBetween val="midCat"/>
        <c:dispUnits>
          <c:builtInUnit val="thousands"/>
        </c:dispUnits>
      </c:valAx>
      <c:valAx>
        <c:axId val="999083568"/>
        <c:scaling>
          <c:orientation val="minMax"/>
        </c:scaling>
        <c:delete val="1"/>
        <c:axPos val="b"/>
        <c:majorTickMark val="out"/>
        <c:minorTickMark val="none"/>
        <c:tickLblPos val="nextTo"/>
        <c:crossAx val="999082320"/>
        <c:crosses val="autoZero"/>
        <c:crossBetween val="midCat"/>
      </c:valAx>
      <c:spPr>
        <a:noFill/>
        <a:ln>
          <a:noFill/>
        </a:ln>
        <a:effectLst/>
      </c:spPr>
    </c:plotArea>
    <c:legend>
      <c:legendPos val="r"/>
      <c:layout>
        <c:manualLayout>
          <c:xMode val="edge"/>
          <c:yMode val="edge"/>
          <c:x val="0.57807058547126733"/>
          <c:y val="6.4309633584081538E-2"/>
          <c:w val="0.2946176192026157"/>
          <c:h val="0.28069089949096965"/>
        </c:manualLayout>
      </c:layout>
      <c:overlay val="1"/>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drawing1.xml><?xml version="1.0" encoding="utf-8"?>
<c:userShapes xmlns:c="http://schemas.openxmlformats.org/drawingml/2006/chart">
  <cdr:relSizeAnchor xmlns:cdr="http://schemas.openxmlformats.org/drawingml/2006/chartDrawing">
    <cdr:from>
      <cdr:x>0.4846</cdr:x>
      <cdr:y>0.18831</cdr:y>
    </cdr:from>
    <cdr:to>
      <cdr:x>0.67396</cdr:x>
      <cdr:y>0.38436</cdr:y>
    </cdr:to>
    <cdr:sp macro="" textlink="">
      <cdr:nvSpPr>
        <cdr:cNvPr id="2" name="TextBox 1">
          <a:extLst xmlns:a="http://schemas.openxmlformats.org/drawingml/2006/main">
            <a:ext uri="{FF2B5EF4-FFF2-40B4-BE49-F238E27FC236}">
              <a16:creationId xmlns:a16="http://schemas.microsoft.com/office/drawing/2014/main" id="{EF9CD44A-5C63-4442-AE76-29BA24C62BB5}"/>
            </a:ext>
          </a:extLst>
        </cdr:cNvPr>
        <cdr:cNvSpPr txBox="1"/>
      </cdr:nvSpPr>
      <cdr:spPr>
        <a:xfrm xmlns:a="http://schemas.openxmlformats.org/drawingml/2006/main">
          <a:off x="880202" y="349206"/>
          <a:ext cx="343934" cy="3635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t-EE" sz="1100" dirty="0"/>
            <a:t>B</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5591" tIns="47796" rIns="95591" bIns="47796" rtlCol="0"/>
          <a:lstStyle>
            <a:lvl1pPr algn="l">
              <a:defRPr sz="13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3851343" y="0"/>
            <a:ext cx="2946347" cy="496491"/>
          </a:xfrm>
          <a:prstGeom prst="rect">
            <a:avLst/>
          </a:prstGeom>
        </p:spPr>
        <p:txBody>
          <a:bodyPr vert="horz" lIns="95591" tIns="47796" rIns="95591" bIns="47796" rtlCol="0"/>
          <a:lstStyle>
            <a:lvl1pPr algn="r">
              <a:defRPr sz="1300"/>
            </a:lvl1pPr>
          </a:lstStyle>
          <a:p>
            <a:fld id="{15B2C45A-E869-45FE-B529-AF49C0F3C669}" type="datetimeFigureOut">
              <a:rPr lang="en-GB" smtClean="0">
                <a:latin typeface="Arial" panose="020B0604020202020204" pitchFamily="34" charset="0"/>
              </a:rPr>
              <a:pPr/>
              <a:t>11/04/2024</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9431599"/>
            <a:ext cx="2946347" cy="496491"/>
          </a:xfrm>
          <a:prstGeom prst="rect">
            <a:avLst/>
          </a:prstGeom>
        </p:spPr>
        <p:txBody>
          <a:bodyPr vert="horz" lIns="95591" tIns="47796" rIns="95591" bIns="47796" rtlCol="0" anchor="b"/>
          <a:lstStyle>
            <a:lvl1pPr algn="l">
              <a:defRPr sz="13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3851343" y="9431599"/>
            <a:ext cx="2946347" cy="496491"/>
          </a:xfrm>
          <a:prstGeom prst="rect">
            <a:avLst/>
          </a:prstGeom>
        </p:spPr>
        <p:txBody>
          <a:bodyPr vert="horz" lIns="95591" tIns="47796" rIns="95591" bIns="47796" rtlCol="0" anchor="b"/>
          <a:lstStyle>
            <a:lvl1pPr algn="r">
              <a:defRPr sz="1300"/>
            </a:lvl1pPr>
          </a:lstStyle>
          <a:p>
            <a:fld id="{A1166760-0E69-430F-A97F-08802152DB5E}" type="slidenum">
              <a:rPr lang="en-GB" smtClean="0">
                <a:latin typeface="Arial" panose="020B0604020202020204" pitchFamily="34" charset="0"/>
              </a:rPr>
              <a:pPr/>
              <a:t>‹#›</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5591" tIns="47796" rIns="95591" bIns="47796" rtlCol="0"/>
          <a:lstStyle>
            <a:lvl1pPr algn="l">
              <a:defRPr sz="13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51343" y="0"/>
            <a:ext cx="2946347" cy="496491"/>
          </a:xfrm>
          <a:prstGeom prst="rect">
            <a:avLst/>
          </a:prstGeom>
        </p:spPr>
        <p:txBody>
          <a:bodyPr vert="horz" lIns="95591" tIns="47796" rIns="95591" bIns="47796" rtlCol="0"/>
          <a:lstStyle>
            <a:lvl1pPr algn="r">
              <a:defRPr sz="1300">
                <a:latin typeface="Arial" panose="020B0604020202020204" pitchFamily="34" charset="0"/>
              </a:defRPr>
            </a:lvl1pPr>
          </a:lstStyle>
          <a:p>
            <a:fld id="{F93E6C17-F35F-4654-8DE9-B693AC206066}" type="datetimeFigureOut">
              <a:rPr lang="en-GB" smtClean="0"/>
              <a:pPr/>
              <a:t>11/04/2024</a:t>
            </a:fld>
            <a:endParaRPr lang="en-GB" dirty="0"/>
          </a:p>
        </p:txBody>
      </p:sp>
      <p:sp>
        <p:nvSpPr>
          <p:cNvPr id="4" name="Slide Image Placeholder 3"/>
          <p:cNvSpPr>
            <a:spLocks noGrp="1" noRot="1" noChangeAspect="1"/>
          </p:cNvSpPr>
          <p:nvPr>
            <p:ph type="sldImg" idx="2"/>
          </p:nvPr>
        </p:nvSpPr>
        <p:spPr>
          <a:xfrm>
            <a:off x="92075" y="746125"/>
            <a:ext cx="6615113" cy="3722688"/>
          </a:xfrm>
          <a:prstGeom prst="rect">
            <a:avLst/>
          </a:prstGeom>
          <a:noFill/>
          <a:ln w="12700">
            <a:solidFill>
              <a:prstClr val="black"/>
            </a:solidFill>
          </a:ln>
        </p:spPr>
        <p:txBody>
          <a:bodyPr vert="horz" lIns="95591" tIns="47796" rIns="95591" bIns="47796" rtlCol="0" anchor="ctr"/>
          <a:lstStyle/>
          <a:p>
            <a:endParaRPr lang="en-GB" dirty="0"/>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5591" tIns="47796" rIns="95591" bIns="4779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31599"/>
            <a:ext cx="2946347" cy="496491"/>
          </a:xfrm>
          <a:prstGeom prst="rect">
            <a:avLst/>
          </a:prstGeom>
        </p:spPr>
        <p:txBody>
          <a:bodyPr vert="horz" lIns="95591" tIns="47796" rIns="95591" bIns="47796" rtlCol="0" anchor="b"/>
          <a:lstStyle>
            <a:lvl1pPr algn="l">
              <a:defRPr sz="13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51343" y="9431599"/>
            <a:ext cx="2946347" cy="496491"/>
          </a:xfrm>
          <a:prstGeom prst="rect">
            <a:avLst/>
          </a:prstGeom>
        </p:spPr>
        <p:txBody>
          <a:bodyPr vert="horz" lIns="95591" tIns="47796" rIns="95591" bIns="47796" rtlCol="0" anchor="b"/>
          <a:lstStyle>
            <a:lvl1pPr algn="r">
              <a:defRPr sz="1300">
                <a:latin typeface="Arial" panose="020B0604020202020204" pitchFamily="34" charset="0"/>
              </a:defRPr>
            </a:lvl1pPr>
          </a:lstStyle>
          <a:p>
            <a:fld id="{49027E0A-1465-4A40-B1D5-9126D49509FC}" type="slidenum">
              <a:rPr lang="en-GB" smtClean="0"/>
              <a:pPr/>
              <a:t>‹#›</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746125"/>
            <a:ext cx="6615113" cy="37226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2</a:t>
            </a:fld>
            <a:endParaRPr lang="en-GB" dirty="0"/>
          </a:p>
        </p:txBody>
      </p:sp>
    </p:spTree>
    <p:extLst>
      <p:ext uri="{BB962C8B-B14F-4D97-AF65-F5344CB8AC3E}">
        <p14:creationId xmlns:p14="http://schemas.microsoft.com/office/powerpoint/2010/main" val="1428375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746125"/>
            <a:ext cx="6615113" cy="3722688"/>
          </a:xfrm>
        </p:spPr>
      </p:sp>
      <p:sp>
        <p:nvSpPr>
          <p:cNvPr id="3" name="Notizenplatzhalter 2"/>
          <p:cNvSpPr>
            <a:spLocks noGrp="1"/>
          </p:cNvSpPr>
          <p:nvPr>
            <p:ph type="body" idx="1"/>
          </p:nvPr>
        </p:nvSpPr>
        <p:spPr/>
        <p:txBody>
          <a:bodyPr/>
          <a:lstStyle/>
          <a:p>
            <a:r>
              <a:rPr lang="de-DE" dirty="0" err="1"/>
              <a:t>Facilties</a:t>
            </a:r>
            <a:r>
              <a:rPr lang="de-DE" dirty="0"/>
              <a:t>:</a:t>
            </a:r>
            <a:r>
              <a:rPr lang="de-DE" baseline="0" dirty="0"/>
              <a:t> JUST GIVE </a:t>
            </a:r>
            <a:r>
              <a:rPr lang="de-DE" baseline="0" dirty="0" err="1"/>
              <a:t>the</a:t>
            </a:r>
            <a:r>
              <a:rPr lang="de-DE" baseline="0" dirty="0"/>
              <a:t> integral </a:t>
            </a:r>
            <a:r>
              <a:rPr lang="de-DE" baseline="0" dirty="0" err="1"/>
              <a:t>numbers</a:t>
            </a:r>
            <a:r>
              <a:rPr lang="de-DE" baseline="0" dirty="0"/>
              <a:t> </a:t>
            </a:r>
            <a:r>
              <a:rPr lang="de-DE" baseline="0" dirty="0" err="1"/>
              <a:t>for</a:t>
            </a:r>
            <a:r>
              <a:rPr lang="de-DE" baseline="0" dirty="0"/>
              <a:t> </a:t>
            </a:r>
            <a:r>
              <a:rPr lang="de-DE" baseline="0" dirty="0" err="1"/>
              <a:t>the</a:t>
            </a:r>
            <a:r>
              <a:rPr lang="de-DE" baseline="0" dirty="0"/>
              <a:t> </a:t>
            </a:r>
            <a:r>
              <a:rPr lang="de-DE" baseline="0" dirty="0" err="1"/>
              <a:t>groups</a:t>
            </a:r>
            <a:endParaRPr lang="de-DE" baseline="0" dirty="0"/>
          </a:p>
          <a:p>
            <a:r>
              <a:rPr lang="de-DE" baseline="0" dirty="0"/>
              <a:t>PD: Plasma </a:t>
            </a:r>
            <a:r>
              <a:rPr lang="de-DE" baseline="0" dirty="0" err="1"/>
              <a:t>devices</a:t>
            </a:r>
            <a:r>
              <a:rPr lang="de-DE" baseline="0" dirty="0"/>
              <a:t> (MAGNUM, PSI-2, UPP, TOMAS, </a:t>
            </a:r>
            <a:r>
              <a:rPr lang="de-DE" baseline="0" dirty="0" err="1"/>
              <a:t>GyM</a:t>
            </a:r>
            <a:r>
              <a:rPr lang="de-DE" baseline="0" dirty="0"/>
              <a:t>) </a:t>
            </a:r>
          </a:p>
          <a:p>
            <a:r>
              <a:rPr lang="de-DE" baseline="0" dirty="0"/>
              <a:t>HHF: JUDITH, GLADIS, QSPA, OLMAT</a:t>
            </a:r>
          </a:p>
          <a:p>
            <a:r>
              <a:rPr lang="de-DE" baseline="0" dirty="0"/>
              <a:t>Analysis </a:t>
            </a:r>
            <a:r>
              <a:rPr lang="de-DE" baseline="0" dirty="0" err="1"/>
              <a:t>station</a:t>
            </a:r>
            <a:r>
              <a:rPr lang="de-DE" baseline="0" dirty="0"/>
              <a:t>: Ion beam</a:t>
            </a:r>
          </a:p>
          <a:p>
            <a:r>
              <a:rPr lang="de-DE" baseline="0" dirty="0" err="1"/>
              <a:t>If</a:t>
            </a:r>
            <a:r>
              <a:rPr lang="de-DE" baseline="0" dirty="0"/>
              <a:t> </a:t>
            </a:r>
            <a:r>
              <a:rPr lang="de-DE" baseline="0" dirty="0" err="1"/>
              <a:t>Facilties</a:t>
            </a:r>
            <a:r>
              <a:rPr lang="de-DE" baseline="0" dirty="0"/>
              <a:t>, </a:t>
            </a:r>
            <a:r>
              <a:rPr lang="de-DE" baseline="0" dirty="0" err="1"/>
              <a:t>Modelling</a:t>
            </a:r>
            <a:r>
              <a:rPr lang="de-DE" baseline="0" dirty="0"/>
              <a:t>, Link not </a:t>
            </a:r>
            <a:r>
              <a:rPr lang="de-DE" baseline="0" dirty="0" err="1"/>
              <a:t>applicable</a:t>
            </a:r>
            <a:r>
              <a:rPr lang="de-DE" baseline="0" dirty="0"/>
              <a:t>, </a:t>
            </a:r>
            <a:r>
              <a:rPr lang="de-DE" baseline="0" dirty="0" err="1"/>
              <a:t>remove</a:t>
            </a:r>
            <a:r>
              <a:rPr lang="de-DE" baseline="0" dirty="0"/>
              <a:t> </a:t>
            </a:r>
            <a:r>
              <a:rPr lang="de-DE" baseline="0" dirty="0" err="1"/>
              <a:t>the</a:t>
            </a:r>
            <a:r>
              <a:rPr lang="de-DE" baseline="0" dirty="0"/>
              <a:t> </a:t>
            </a:r>
            <a:r>
              <a:rPr lang="de-DE" baseline="0" dirty="0" err="1"/>
              <a:t>lines</a:t>
            </a:r>
            <a:r>
              <a:rPr lang="de-DE" baseline="0" dirty="0"/>
              <a:t>. I </a:t>
            </a:r>
            <a:r>
              <a:rPr lang="de-DE" baseline="0" dirty="0" err="1"/>
              <a:t>assume</a:t>
            </a:r>
            <a:r>
              <a:rPr lang="de-DE" baseline="0" dirty="0"/>
              <a:t> </a:t>
            </a:r>
            <a:r>
              <a:rPr lang="de-DE" baseline="0" dirty="0" err="1"/>
              <a:t>that</a:t>
            </a:r>
            <a:r>
              <a:rPr lang="de-DE" baseline="0" dirty="0"/>
              <a:t> </a:t>
            </a:r>
            <a:r>
              <a:rPr lang="de-DE" baseline="0" dirty="0" err="1"/>
              <a:t>it</a:t>
            </a:r>
            <a:r>
              <a:rPr lang="de-DE" baseline="0" dirty="0"/>
              <a:t> </a:t>
            </a:r>
            <a:r>
              <a:rPr lang="de-DE" baseline="0" dirty="0" err="1"/>
              <a:t>is</a:t>
            </a:r>
            <a:r>
              <a:rPr lang="de-DE" baseline="0" dirty="0"/>
              <a:t> EITHER EXPERIMENT </a:t>
            </a:r>
            <a:r>
              <a:rPr lang="de-DE" baseline="0" dirty="0" err="1"/>
              <a:t>or</a:t>
            </a:r>
            <a:r>
              <a:rPr lang="de-DE" baseline="0" dirty="0"/>
              <a:t> MODELLING, </a:t>
            </a:r>
            <a:r>
              <a:rPr lang="de-DE" baseline="0" dirty="0" err="1"/>
              <a:t>thus</a:t>
            </a:r>
            <a:r>
              <a:rPr lang="de-DE" baseline="0" dirty="0"/>
              <a:t> 1 </a:t>
            </a:r>
            <a:r>
              <a:rPr lang="de-DE" baseline="0" dirty="0" err="1"/>
              <a:t>more</a:t>
            </a:r>
            <a:r>
              <a:rPr lang="de-DE" baseline="0" dirty="0"/>
              <a:t> </a:t>
            </a:r>
            <a:r>
              <a:rPr lang="de-DE" baseline="0" dirty="0" err="1"/>
              <a:t>line</a:t>
            </a:r>
            <a:r>
              <a:rPr lang="de-DE" baseline="0" dirty="0"/>
              <a:t> </a:t>
            </a:r>
            <a:r>
              <a:rPr lang="de-DE" baseline="0" dirty="0" err="1"/>
              <a:t>for</a:t>
            </a:r>
            <a:r>
              <a:rPr lang="de-DE" baseline="0" dirty="0"/>
              <a:t> TASKS </a:t>
            </a:r>
            <a:r>
              <a:rPr lang="de-DE" baseline="0" dirty="0" err="1"/>
              <a:t>or</a:t>
            </a:r>
            <a:r>
              <a:rPr lang="de-DE" baseline="0" dirty="0"/>
              <a:t> </a:t>
            </a:r>
            <a:r>
              <a:rPr lang="de-DE" baseline="0" dirty="0" err="1"/>
              <a:t>Deliveables</a:t>
            </a:r>
            <a:r>
              <a:rPr lang="de-DE" baseline="0" dirty="0"/>
              <a:t>.</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12</a:t>
            </a:fld>
            <a:endParaRPr lang="en-GB" dirty="0"/>
          </a:p>
        </p:txBody>
      </p:sp>
    </p:spTree>
    <p:extLst>
      <p:ext uri="{BB962C8B-B14F-4D97-AF65-F5344CB8AC3E}">
        <p14:creationId xmlns:p14="http://schemas.microsoft.com/office/powerpoint/2010/main" val="4171373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746125"/>
            <a:ext cx="6615113" cy="3722688"/>
          </a:xfrm>
        </p:spPr>
      </p:sp>
      <p:sp>
        <p:nvSpPr>
          <p:cNvPr id="3" name="Notizenplatzhalter 2"/>
          <p:cNvSpPr>
            <a:spLocks noGrp="1"/>
          </p:cNvSpPr>
          <p:nvPr>
            <p:ph type="body" idx="1"/>
          </p:nvPr>
        </p:nvSpPr>
        <p:spPr/>
        <p:txBody>
          <a:bodyPr/>
          <a:lstStyle/>
          <a:p>
            <a:r>
              <a:rPr lang="de-DE" dirty="0" err="1"/>
              <a:t>Facilties</a:t>
            </a:r>
            <a:r>
              <a:rPr lang="de-DE" dirty="0"/>
              <a:t>:</a:t>
            </a:r>
            <a:r>
              <a:rPr lang="de-DE" baseline="0" dirty="0"/>
              <a:t> JUST GIVE </a:t>
            </a:r>
            <a:r>
              <a:rPr lang="de-DE" baseline="0" dirty="0" err="1"/>
              <a:t>the</a:t>
            </a:r>
            <a:r>
              <a:rPr lang="de-DE" baseline="0" dirty="0"/>
              <a:t> integral </a:t>
            </a:r>
            <a:r>
              <a:rPr lang="de-DE" baseline="0" dirty="0" err="1"/>
              <a:t>numbers</a:t>
            </a:r>
            <a:r>
              <a:rPr lang="de-DE" baseline="0" dirty="0"/>
              <a:t> </a:t>
            </a:r>
            <a:r>
              <a:rPr lang="de-DE" baseline="0" dirty="0" err="1"/>
              <a:t>for</a:t>
            </a:r>
            <a:r>
              <a:rPr lang="de-DE" baseline="0" dirty="0"/>
              <a:t> </a:t>
            </a:r>
            <a:r>
              <a:rPr lang="de-DE" baseline="0" dirty="0" err="1"/>
              <a:t>the</a:t>
            </a:r>
            <a:r>
              <a:rPr lang="de-DE" baseline="0" dirty="0"/>
              <a:t> </a:t>
            </a:r>
            <a:r>
              <a:rPr lang="de-DE" baseline="0" dirty="0" err="1"/>
              <a:t>groups</a:t>
            </a:r>
            <a:endParaRPr lang="de-DE" baseline="0" dirty="0"/>
          </a:p>
          <a:p>
            <a:r>
              <a:rPr lang="de-DE" baseline="0" dirty="0"/>
              <a:t>PD: Plasma </a:t>
            </a:r>
            <a:r>
              <a:rPr lang="de-DE" baseline="0" dirty="0" err="1"/>
              <a:t>devices</a:t>
            </a:r>
            <a:r>
              <a:rPr lang="de-DE" baseline="0" dirty="0"/>
              <a:t> (MAGNUM, PSI-2, UPP, TOMAS, </a:t>
            </a:r>
            <a:r>
              <a:rPr lang="de-DE" baseline="0" dirty="0" err="1"/>
              <a:t>GyM</a:t>
            </a:r>
            <a:r>
              <a:rPr lang="de-DE" baseline="0" dirty="0"/>
              <a:t>) </a:t>
            </a:r>
          </a:p>
          <a:p>
            <a:r>
              <a:rPr lang="de-DE" baseline="0" dirty="0"/>
              <a:t>HHF: JUDITH, GLADIS, QSPA, OLMAT</a:t>
            </a:r>
          </a:p>
          <a:p>
            <a:r>
              <a:rPr lang="de-DE" baseline="0" dirty="0"/>
              <a:t>Analysis </a:t>
            </a:r>
            <a:r>
              <a:rPr lang="de-DE" baseline="0" dirty="0" err="1"/>
              <a:t>station</a:t>
            </a:r>
            <a:r>
              <a:rPr lang="de-DE" baseline="0" dirty="0"/>
              <a:t>: Ion beam</a:t>
            </a:r>
          </a:p>
          <a:p>
            <a:r>
              <a:rPr lang="de-DE" baseline="0" dirty="0" err="1"/>
              <a:t>If</a:t>
            </a:r>
            <a:r>
              <a:rPr lang="de-DE" baseline="0" dirty="0"/>
              <a:t> </a:t>
            </a:r>
            <a:r>
              <a:rPr lang="de-DE" baseline="0" dirty="0" err="1"/>
              <a:t>Facilties</a:t>
            </a:r>
            <a:r>
              <a:rPr lang="de-DE" baseline="0" dirty="0"/>
              <a:t>, </a:t>
            </a:r>
            <a:r>
              <a:rPr lang="de-DE" baseline="0" dirty="0" err="1"/>
              <a:t>Modelling</a:t>
            </a:r>
            <a:r>
              <a:rPr lang="de-DE" baseline="0" dirty="0"/>
              <a:t>, Link not </a:t>
            </a:r>
            <a:r>
              <a:rPr lang="de-DE" baseline="0" dirty="0" err="1"/>
              <a:t>applicable</a:t>
            </a:r>
            <a:r>
              <a:rPr lang="de-DE" baseline="0" dirty="0"/>
              <a:t>, </a:t>
            </a:r>
            <a:r>
              <a:rPr lang="de-DE" baseline="0" dirty="0" err="1"/>
              <a:t>remove</a:t>
            </a:r>
            <a:r>
              <a:rPr lang="de-DE" baseline="0" dirty="0"/>
              <a:t> </a:t>
            </a:r>
            <a:r>
              <a:rPr lang="de-DE" baseline="0" dirty="0" err="1"/>
              <a:t>the</a:t>
            </a:r>
            <a:r>
              <a:rPr lang="de-DE" baseline="0" dirty="0"/>
              <a:t> </a:t>
            </a:r>
            <a:r>
              <a:rPr lang="de-DE" baseline="0" dirty="0" err="1"/>
              <a:t>lines</a:t>
            </a:r>
            <a:r>
              <a:rPr lang="de-DE" baseline="0" dirty="0"/>
              <a:t>. I </a:t>
            </a:r>
            <a:r>
              <a:rPr lang="de-DE" baseline="0" dirty="0" err="1"/>
              <a:t>assume</a:t>
            </a:r>
            <a:r>
              <a:rPr lang="de-DE" baseline="0" dirty="0"/>
              <a:t> </a:t>
            </a:r>
            <a:r>
              <a:rPr lang="de-DE" baseline="0" dirty="0" err="1"/>
              <a:t>that</a:t>
            </a:r>
            <a:r>
              <a:rPr lang="de-DE" baseline="0" dirty="0"/>
              <a:t> </a:t>
            </a:r>
            <a:r>
              <a:rPr lang="de-DE" baseline="0" dirty="0" err="1"/>
              <a:t>it</a:t>
            </a:r>
            <a:r>
              <a:rPr lang="de-DE" baseline="0" dirty="0"/>
              <a:t> </a:t>
            </a:r>
            <a:r>
              <a:rPr lang="de-DE" baseline="0" dirty="0" err="1"/>
              <a:t>is</a:t>
            </a:r>
            <a:r>
              <a:rPr lang="de-DE" baseline="0" dirty="0"/>
              <a:t> EITHER EXPERIMENT </a:t>
            </a:r>
            <a:r>
              <a:rPr lang="de-DE" baseline="0" dirty="0" err="1"/>
              <a:t>or</a:t>
            </a:r>
            <a:r>
              <a:rPr lang="de-DE" baseline="0" dirty="0"/>
              <a:t> MODELLING, </a:t>
            </a:r>
            <a:r>
              <a:rPr lang="de-DE" baseline="0" dirty="0" err="1"/>
              <a:t>thus</a:t>
            </a:r>
            <a:r>
              <a:rPr lang="de-DE" baseline="0" dirty="0"/>
              <a:t> 1 </a:t>
            </a:r>
            <a:r>
              <a:rPr lang="de-DE" baseline="0" dirty="0" err="1"/>
              <a:t>more</a:t>
            </a:r>
            <a:r>
              <a:rPr lang="de-DE" baseline="0" dirty="0"/>
              <a:t> </a:t>
            </a:r>
            <a:r>
              <a:rPr lang="de-DE" baseline="0" dirty="0" err="1"/>
              <a:t>line</a:t>
            </a:r>
            <a:r>
              <a:rPr lang="de-DE" baseline="0" dirty="0"/>
              <a:t> </a:t>
            </a:r>
            <a:r>
              <a:rPr lang="de-DE" baseline="0" dirty="0" err="1"/>
              <a:t>for</a:t>
            </a:r>
            <a:r>
              <a:rPr lang="de-DE" baseline="0" dirty="0"/>
              <a:t> TASKS </a:t>
            </a:r>
            <a:r>
              <a:rPr lang="de-DE" baseline="0" dirty="0" err="1"/>
              <a:t>or</a:t>
            </a:r>
            <a:r>
              <a:rPr lang="de-DE" baseline="0" dirty="0"/>
              <a:t> </a:t>
            </a:r>
            <a:r>
              <a:rPr lang="de-DE" baseline="0" dirty="0" err="1"/>
              <a:t>Deliveables</a:t>
            </a:r>
            <a:r>
              <a:rPr lang="de-DE" baseline="0" dirty="0"/>
              <a:t>.</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13</a:t>
            </a:fld>
            <a:endParaRPr lang="en-GB" dirty="0"/>
          </a:p>
        </p:txBody>
      </p:sp>
    </p:spTree>
    <p:extLst>
      <p:ext uri="{BB962C8B-B14F-4D97-AF65-F5344CB8AC3E}">
        <p14:creationId xmlns:p14="http://schemas.microsoft.com/office/powerpoint/2010/main" val="2958457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746125"/>
            <a:ext cx="6615113" cy="3722688"/>
          </a:xfrm>
        </p:spPr>
      </p:sp>
      <p:sp>
        <p:nvSpPr>
          <p:cNvPr id="3" name="Notizenplatzhalter 2"/>
          <p:cNvSpPr>
            <a:spLocks noGrp="1"/>
          </p:cNvSpPr>
          <p:nvPr>
            <p:ph type="body" idx="1"/>
          </p:nvPr>
        </p:nvSpPr>
        <p:spPr/>
        <p:txBody>
          <a:bodyPr/>
          <a:lstStyle/>
          <a:p>
            <a:r>
              <a:rPr lang="de-DE" dirty="0" err="1"/>
              <a:t>Facilties</a:t>
            </a:r>
            <a:r>
              <a:rPr lang="de-DE" dirty="0"/>
              <a:t>:</a:t>
            </a:r>
            <a:r>
              <a:rPr lang="de-DE" baseline="0" dirty="0"/>
              <a:t> JUST GIVE </a:t>
            </a:r>
            <a:r>
              <a:rPr lang="de-DE" baseline="0" dirty="0" err="1"/>
              <a:t>the</a:t>
            </a:r>
            <a:r>
              <a:rPr lang="de-DE" baseline="0" dirty="0"/>
              <a:t> integral </a:t>
            </a:r>
            <a:r>
              <a:rPr lang="de-DE" baseline="0" dirty="0" err="1"/>
              <a:t>numbers</a:t>
            </a:r>
            <a:r>
              <a:rPr lang="de-DE" baseline="0" dirty="0"/>
              <a:t> </a:t>
            </a:r>
            <a:r>
              <a:rPr lang="de-DE" baseline="0" dirty="0" err="1"/>
              <a:t>for</a:t>
            </a:r>
            <a:r>
              <a:rPr lang="de-DE" baseline="0" dirty="0"/>
              <a:t> </a:t>
            </a:r>
            <a:r>
              <a:rPr lang="de-DE" baseline="0" dirty="0" err="1"/>
              <a:t>the</a:t>
            </a:r>
            <a:r>
              <a:rPr lang="de-DE" baseline="0" dirty="0"/>
              <a:t> </a:t>
            </a:r>
            <a:r>
              <a:rPr lang="de-DE" baseline="0" dirty="0" err="1"/>
              <a:t>groups</a:t>
            </a:r>
            <a:endParaRPr lang="de-DE" baseline="0" dirty="0"/>
          </a:p>
          <a:p>
            <a:r>
              <a:rPr lang="de-DE" baseline="0" dirty="0"/>
              <a:t>PD: Plasma </a:t>
            </a:r>
            <a:r>
              <a:rPr lang="de-DE" baseline="0" dirty="0" err="1"/>
              <a:t>devices</a:t>
            </a:r>
            <a:r>
              <a:rPr lang="de-DE" baseline="0" dirty="0"/>
              <a:t> (MAGNUM, PSI-2, UPP, TOMAS, </a:t>
            </a:r>
            <a:r>
              <a:rPr lang="de-DE" baseline="0" dirty="0" err="1"/>
              <a:t>GyM</a:t>
            </a:r>
            <a:r>
              <a:rPr lang="de-DE" baseline="0" dirty="0"/>
              <a:t>) </a:t>
            </a:r>
          </a:p>
          <a:p>
            <a:r>
              <a:rPr lang="de-DE" baseline="0" dirty="0"/>
              <a:t>HHF: JUDITH, GLADIS, QSPA, OLMAT</a:t>
            </a:r>
          </a:p>
          <a:p>
            <a:r>
              <a:rPr lang="de-DE" baseline="0" dirty="0"/>
              <a:t>Analysis </a:t>
            </a:r>
            <a:r>
              <a:rPr lang="de-DE" baseline="0" dirty="0" err="1"/>
              <a:t>station</a:t>
            </a:r>
            <a:r>
              <a:rPr lang="de-DE" baseline="0" dirty="0"/>
              <a:t>: Ion beam</a:t>
            </a:r>
          </a:p>
          <a:p>
            <a:r>
              <a:rPr lang="de-DE" baseline="0" dirty="0" err="1"/>
              <a:t>If</a:t>
            </a:r>
            <a:r>
              <a:rPr lang="de-DE" baseline="0" dirty="0"/>
              <a:t> </a:t>
            </a:r>
            <a:r>
              <a:rPr lang="de-DE" baseline="0" dirty="0" err="1"/>
              <a:t>Facilties</a:t>
            </a:r>
            <a:r>
              <a:rPr lang="de-DE" baseline="0" dirty="0"/>
              <a:t>, </a:t>
            </a:r>
            <a:r>
              <a:rPr lang="de-DE" baseline="0" dirty="0" err="1"/>
              <a:t>Modelling</a:t>
            </a:r>
            <a:r>
              <a:rPr lang="de-DE" baseline="0" dirty="0"/>
              <a:t>, Link not </a:t>
            </a:r>
            <a:r>
              <a:rPr lang="de-DE" baseline="0" dirty="0" err="1"/>
              <a:t>applicable</a:t>
            </a:r>
            <a:r>
              <a:rPr lang="de-DE" baseline="0" dirty="0"/>
              <a:t>, </a:t>
            </a:r>
            <a:r>
              <a:rPr lang="de-DE" baseline="0" dirty="0" err="1"/>
              <a:t>remove</a:t>
            </a:r>
            <a:r>
              <a:rPr lang="de-DE" baseline="0" dirty="0"/>
              <a:t> </a:t>
            </a:r>
            <a:r>
              <a:rPr lang="de-DE" baseline="0" dirty="0" err="1"/>
              <a:t>the</a:t>
            </a:r>
            <a:r>
              <a:rPr lang="de-DE" baseline="0" dirty="0"/>
              <a:t> </a:t>
            </a:r>
            <a:r>
              <a:rPr lang="de-DE" baseline="0" dirty="0" err="1"/>
              <a:t>lines</a:t>
            </a:r>
            <a:r>
              <a:rPr lang="de-DE" baseline="0" dirty="0"/>
              <a:t>. I </a:t>
            </a:r>
            <a:r>
              <a:rPr lang="de-DE" baseline="0" dirty="0" err="1"/>
              <a:t>assume</a:t>
            </a:r>
            <a:r>
              <a:rPr lang="de-DE" baseline="0" dirty="0"/>
              <a:t> </a:t>
            </a:r>
            <a:r>
              <a:rPr lang="de-DE" baseline="0" dirty="0" err="1"/>
              <a:t>that</a:t>
            </a:r>
            <a:r>
              <a:rPr lang="de-DE" baseline="0" dirty="0"/>
              <a:t> </a:t>
            </a:r>
            <a:r>
              <a:rPr lang="de-DE" baseline="0" dirty="0" err="1"/>
              <a:t>it</a:t>
            </a:r>
            <a:r>
              <a:rPr lang="de-DE" baseline="0" dirty="0"/>
              <a:t> </a:t>
            </a:r>
            <a:r>
              <a:rPr lang="de-DE" baseline="0" dirty="0" err="1"/>
              <a:t>is</a:t>
            </a:r>
            <a:r>
              <a:rPr lang="de-DE" baseline="0" dirty="0"/>
              <a:t> EITHER EXPERIMENT </a:t>
            </a:r>
            <a:r>
              <a:rPr lang="de-DE" baseline="0" dirty="0" err="1"/>
              <a:t>or</a:t>
            </a:r>
            <a:r>
              <a:rPr lang="de-DE" baseline="0" dirty="0"/>
              <a:t> MODELLING, </a:t>
            </a:r>
            <a:r>
              <a:rPr lang="de-DE" baseline="0" dirty="0" err="1"/>
              <a:t>thus</a:t>
            </a:r>
            <a:r>
              <a:rPr lang="de-DE" baseline="0" dirty="0"/>
              <a:t> 1 </a:t>
            </a:r>
            <a:r>
              <a:rPr lang="de-DE" baseline="0" dirty="0" err="1"/>
              <a:t>more</a:t>
            </a:r>
            <a:r>
              <a:rPr lang="de-DE" baseline="0" dirty="0"/>
              <a:t> </a:t>
            </a:r>
            <a:r>
              <a:rPr lang="de-DE" baseline="0" dirty="0" err="1"/>
              <a:t>line</a:t>
            </a:r>
            <a:r>
              <a:rPr lang="de-DE" baseline="0" dirty="0"/>
              <a:t> </a:t>
            </a:r>
            <a:r>
              <a:rPr lang="de-DE" baseline="0" dirty="0" err="1"/>
              <a:t>for</a:t>
            </a:r>
            <a:r>
              <a:rPr lang="de-DE" baseline="0" dirty="0"/>
              <a:t> TASKS </a:t>
            </a:r>
            <a:r>
              <a:rPr lang="de-DE" baseline="0" dirty="0" err="1"/>
              <a:t>or</a:t>
            </a:r>
            <a:r>
              <a:rPr lang="de-DE" baseline="0" dirty="0"/>
              <a:t> </a:t>
            </a:r>
            <a:r>
              <a:rPr lang="de-DE" baseline="0" dirty="0" err="1"/>
              <a:t>Deliveables</a:t>
            </a:r>
            <a:r>
              <a:rPr lang="de-DE" baseline="0" dirty="0"/>
              <a:t>.</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14</a:t>
            </a:fld>
            <a:endParaRPr lang="en-GB" dirty="0"/>
          </a:p>
        </p:txBody>
      </p:sp>
    </p:spTree>
    <p:extLst>
      <p:ext uri="{BB962C8B-B14F-4D97-AF65-F5344CB8AC3E}">
        <p14:creationId xmlns:p14="http://schemas.microsoft.com/office/powerpoint/2010/main" val="1008506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746125"/>
            <a:ext cx="6615113" cy="3722688"/>
          </a:xfrm>
        </p:spPr>
      </p:sp>
      <p:sp>
        <p:nvSpPr>
          <p:cNvPr id="3" name="Notizenplatzhalter 2"/>
          <p:cNvSpPr>
            <a:spLocks noGrp="1"/>
          </p:cNvSpPr>
          <p:nvPr>
            <p:ph type="body" idx="1"/>
          </p:nvPr>
        </p:nvSpPr>
        <p:spPr/>
        <p:txBody>
          <a:bodyPr/>
          <a:lstStyle/>
          <a:p>
            <a:r>
              <a:rPr lang="de-DE" dirty="0" err="1"/>
              <a:t>Facilties</a:t>
            </a:r>
            <a:r>
              <a:rPr lang="de-DE" dirty="0"/>
              <a:t>:</a:t>
            </a:r>
            <a:r>
              <a:rPr lang="de-DE" baseline="0" dirty="0"/>
              <a:t> JUST GIVE </a:t>
            </a:r>
            <a:r>
              <a:rPr lang="de-DE" baseline="0" dirty="0" err="1"/>
              <a:t>the</a:t>
            </a:r>
            <a:r>
              <a:rPr lang="de-DE" baseline="0" dirty="0"/>
              <a:t> integral </a:t>
            </a:r>
            <a:r>
              <a:rPr lang="de-DE" baseline="0" dirty="0" err="1"/>
              <a:t>numbers</a:t>
            </a:r>
            <a:r>
              <a:rPr lang="de-DE" baseline="0" dirty="0"/>
              <a:t> </a:t>
            </a:r>
            <a:r>
              <a:rPr lang="de-DE" baseline="0" dirty="0" err="1"/>
              <a:t>for</a:t>
            </a:r>
            <a:r>
              <a:rPr lang="de-DE" baseline="0" dirty="0"/>
              <a:t> </a:t>
            </a:r>
            <a:r>
              <a:rPr lang="de-DE" baseline="0" dirty="0" err="1"/>
              <a:t>the</a:t>
            </a:r>
            <a:r>
              <a:rPr lang="de-DE" baseline="0" dirty="0"/>
              <a:t> </a:t>
            </a:r>
            <a:r>
              <a:rPr lang="de-DE" baseline="0" dirty="0" err="1"/>
              <a:t>groups</a:t>
            </a:r>
            <a:endParaRPr lang="de-DE" baseline="0" dirty="0"/>
          </a:p>
          <a:p>
            <a:r>
              <a:rPr lang="de-DE" baseline="0" dirty="0"/>
              <a:t>PD: Plasma </a:t>
            </a:r>
            <a:r>
              <a:rPr lang="de-DE" baseline="0" dirty="0" err="1"/>
              <a:t>devices</a:t>
            </a:r>
            <a:r>
              <a:rPr lang="de-DE" baseline="0" dirty="0"/>
              <a:t> (MAGNUM, PSI-2, UPP, TOMAS, </a:t>
            </a:r>
            <a:r>
              <a:rPr lang="de-DE" baseline="0" dirty="0" err="1"/>
              <a:t>GyM</a:t>
            </a:r>
            <a:r>
              <a:rPr lang="de-DE" baseline="0" dirty="0"/>
              <a:t>) </a:t>
            </a:r>
          </a:p>
          <a:p>
            <a:r>
              <a:rPr lang="de-DE" baseline="0" dirty="0"/>
              <a:t>HHF: JUDITH, GLADIS, QSPA, OLMAT</a:t>
            </a:r>
          </a:p>
          <a:p>
            <a:r>
              <a:rPr lang="de-DE" baseline="0" dirty="0"/>
              <a:t>Analysis </a:t>
            </a:r>
            <a:r>
              <a:rPr lang="de-DE" baseline="0" dirty="0" err="1"/>
              <a:t>station</a:t>
            </a:r>
            <a:r>
              <a:rPr lang="de-DE" baseline="0" dirty="0"/>
              <a:t>: Ion beam</a:t>
            </a:r>
          </a:p>
          <a:p>
            <a:r>
              <a:rPr lang="de-DE" baseline="0" dirty="0" err="1"/>
              <a:t>If</a:t>
            </a:r>
            <a:r>
              <a:rPr lang="de-DE" baseline="0" dirty="0"/>
              <a:t> </a:t>
            </a:r>
            <a:r>
              <a:rPr lang="de-DE" baseline="0" dirty="0" err="1"/>
              <a:t>Facilties</a:t>
            </a:r>
            <a:r>
              <a:rPr lang="de-DE" baseline="0" dirty="0"/>
              <a:t>, </a:t>
            </a:r>
            <a:r>
              <a:rPr lang="de-DE" baseline="0" dirty="0" err="1"/>
              <a:t>Modelling</a:t>
            </a:r>
            <a:r>
              <a:rPr lang="de-DE" baseline="0" dirty="0"/>
              <a:t>, Link not </a:t>
            </a:r>
            <a:r>
              <a:rPr lang="de-DE" baseline="0" dirty="0" err="1"/>
              <a:t>applicable</a:t>
            </a:r>
            <a:r>
              <a:rPr lang="de-DE" baseline="0" dirty="0"/>
              <a:t>, </a:t>
            </a:r>
            <a:r>
              <a:rPr lang="de-DE" baseline="0" dirty="0" err="1"/>
              <a:t>remove</a:t>
            </a:r>
            <a:r>
              <a:rPr lang="de-DE" baseline="0" dirty="0"/>
              <a:t> </a:t>
            </a:r>
            <a:r>
              <a:rPr lang="de-DE" baseline="0" dirty="0" err="1"/>
              <a:t>the</a:t>
            </a:r>
            <a:r>
              <a:rPr lang="de-DE" baseline="0" dirty="0"/>
              <a:t> </a:t>
            </a:r>
            <a:r>
              <a:rPr lang="de-DE" baseline="0" dirty="0" err="1"/>
              <a:t>lines</a:t>
            </a:r>
            <a:r>
              <a:rPr lang="de-DE" baseline="0" dirty="0"/>
              <a:t>. I </a:t>
            </a:r>
            <a:r>
              <a:rPr lang="de-DE" baseline="0" dirty="0" err="1"/>
              <a:t>assume</a:t>
            </a:r>
            <a:r>
              <a:rPr lang="de-DE" baseline="0" dirty="0"/>
              <a:t> </a:t>
            </a:r>
            <a:r>
              <a:rPr lang="de-DE" baseline="0" dirty="0" err="1"/>
              <a:t>that</a:t>
            </a:r>
            <a:r>
              <a:rPr lang="de-DE" baseline="0" dirty="0"/>
              <a:t> </a:t>
            </a:r>
            <a:r>
              <a:rPr lang="de-DE" baseline="0" dirty="0" err="1"/>
              <a:t>it</a:t>
            </a:r>
            <a:r>
              <a:rPr lang="de-DE" baseline="0" dirty="0"/>
              <a:t> </a:t>
            </a:r>
            <a:r>
              <a:rPr lang="de-DE" baseline="0" dirty="0" err="1"/>
              <a:t>is</a:t>
            </a:r>
            <a:r>
              <a:rPr lang="de-DE" baseline="0" dirty="0"/>
              <a:t> EITHER EXPERIMENT </a:t>
            </a:r>
            <a:r>
              <a:rPr lang="de-DE" baseline="0" dirty="0" err="1"/>
              <a:t>or</a:t>
            </a:r>
            <a:r>
              <a:rPr lang="de-DE" baseline="0" dirty="0"/>
              <a:t> MODELLING, </a:t>
            </a:r>
            <a:r>
              <a:rPr lang="de-DE" baseline="0" dirty="0" err="1"/>
              <a:t>thus</a:t>
            </a:r>
            <a:r>
              <a:rPr lang="de-DE" baseline="0" dirty="0"/>
              <a:t> 1 </a:t>
            </a:r>
            <a:r>
              <a:rPr lang="de-DE" baseline="0" dirty="0" err="1"/>
              <a:t>more</a:t>
            </a:r>
            <a:r>
              <a:rPr lang="de-DE" baseline="0" dirty="0"/>
              <a:t> </a:t>
            </a:r>
            <a:r>
              <a:rPr lang="de-DE" baseline="0" dirty="0" err="1"/>
              <a:t>line</a:t>
            </a:r>
            <a:r>
              <a:rPr lang="de-DE" baseline="0" dirty="0"/>
              <a:t> </a:t>
            </a:r>
            <a:r>
              <a:rPr lang="de-DE" baseline="0" dirty="0" err="1"/>
              <a:t>for</a:t>
            </a:r>
            <a:r>
              <a:rPr lang="de-DE" baseline="0" dirty="0"/>
              <a:t> TASKS </a:t>
            </a:r>
            <a:r>
              <a:rPr lang="de-DE" baseline="0" dirty="0" err="1"/>
              <a:t>or</a:t>
            </a:r>
            <a:r>
              <a:rPr lang="de-DE" baseline="0" dirty="0"/>
              <a:t> </a:t>
            </a:r>
            <a:r>
              <a:rPr lang="de-DE" baseline="0" dirty="0" err="1"/>
              <a:t>Deliveables</a:t>
            </a:r>
            <a:r>
              <a:rPr lang="de-DE" baseline="0" dirty="0"/>
              <a:t>.</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15</a:t>
            </a:fld>
            <a:endParaRPr lang="en-GB" dirty="0"/>
          </a:p>
        </p:txBody>
      </p:sp>
    </p:spTree>
    <p:extLst>
      <p:ext uri="{BB962C8B-B14F-4D97-AF65-F5344CB8AC3E}">
        <p14:creationId xmlns:p14="http://schemas.microsoft.com/office/powerpoint/2010/main" val="2544579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746125"/>
            <a:ext cx="6615113" cy="3722688"/>
          </a:xfrm>
        </p:spPr>
      </p:sp>
      <p:sp>
        <p:nvSpPr>
          <p:cNvPr id="3" name="Notizenplatzhalter 2"/>
          <p:cNvSpPr>
            <a:spLocks noGrp="1"/>
          </p:cNvSpPr>
          <p:nvPr>
            <p:ph type="body" idx="1"/>
          </p:nvPr>
        </p:nvSpPr>
        <p:spPr/>
        <p:txBody>
          <a:bodyPr/>
          <a:lstStyle/>
          <a:p>
            <a:r>
              <a:rPr lang="de-DE" dirty="0" err="1"/>
              <a:t>Facilties</a:t>
            </a:r>
            <a:r>
              <a:rPr lang="de-DE" dirty="0"/>
              <a:t>:</a:t>
            </a:r>
            <a:r>
              <a:rPr lang="de-DE" baseline="0" dirty="0"/>
              <a:t> JUST GIVE </a:t>
            </a:r>
            <a:r>
              <a:rPr lang="de-DE" baseline="0" dirty="0" err="1"/>
              <a:t>the</a:t>
            </a:r>
            <a:r>
              <a:rPr lang="de-DE" baseline="0" dirty="0"/>
              <a:t> integral </a:t>
            </a:r>
            <a:r>
              <a:rPr lang="de-DE" baseline="0" dirty="0" err="1"/>
              <a:t>numbers</a:t>
            </a:r>
            <a:r>
              <a:rPr lang="de-DE" baseline="0" dirty="0"/>
              <a:t> </a:t>
            </a:r>
            <a:r>
              <a:rPr lang="de-DE" baseline="0" dirty="0" err="1"/>
              <a:t>for</a:t>
            </a:r>
            <a:r>
              <a:rPr lang="de-DE" baseline="0" dirty="0"/>
              <a:t> </a:t>
            </a:r>
            <a:r>
              <a:rPr lang="de-DE" baseline="0" dirty="0" err="1"/>
              <a:t>the</a:t>
            </a:r>
            <a:r>
              <a:rPr lang="de-DE" baseline="0" dirty="0"/>
              <a:t> </a:t>
            </a:r>
            <a:r>
              <a:rPr lang="de-DE" baseline="0" dirty="0" err="1"/>
              <a:t>groups</a:t>
            </a:r>
            <a:endParaRPr lang="de-DE" baseline="0" dirty="0"/>
          </a:p>
          <a:p>
            <a:r>
              <a:rPr lang="de-DE" baseline="0" dirty="0"/>
              <a:t>PD: Plasma </a:t>
            </a:r>
            <a:r>
              <a:rPr lang="de-DE" baseline="0" dirty="0" err="1"/>
              <a:t>devices</a:t>
            </a:r>
            <a:r>
              <a:rPr lang="de-DE" baseline="0" dirty="0"/>
              <a:t> (MAGNUM, PSI-2, UPP, TOMAS, </a:t>
            </a:r>
            <a:r>
              <a:rPr lang="de-DE" baseline="0" dirty="0" err="1"/>
              <a:t>GyM</a:t>
            </a:r>
            <a:r>
              <a:rPr lang="de-DE" baseline="0" dirty="0"/>
              <a:t>) </a:t>
            </a:r>
          </a:p>
          <a:p>
            <a:r>
              <a:rPr lang="de-DE" baseline="0" dirty="0"/>
              <a:t>HHF: JUDITH, GLADIS, QSPA, OLMAT</a:t>
            </a:r>
          </a:p>
          <a:p>
            <a:r>
              <a:rPr lang="de-DE" baseline="0" dirty="0"/>
              <a:t>Analysis </a:t>
            </a:r>
            <a:r>
              <a:rPr lang="de-DE" baseline="0" dirty="0" err="1"/>
              <a:t>station</a:t>
            </a:r>
            <a:r>
              <a:rPr lang="de-DE" baseline="0" dirty="0"/>
              <a:t>: Ion beam</a:t>
            </a:r>
          </a:p>
          <a:p>
            <a:r>
              <a:rPr lang="de-DE" baseline="0" dirty="0" err="1"/>
              <a:t>If</a:t>
            </a:r>
            <a:r>
              <a:rPr lang="de-DE" baseline="0" dirty="0"/>
              <a:t> </a:t>
            </a:r>
            <a:r>
              <a:rPr lang="de-DE" baseline="0" dirty="0" err="1"/>
              <a:t>Facilties</a:t>
            </a:r>
            <a:r>
              <a:rPr lang="de-DE" baseline="0" dirty="0"/>
              <a:t>, </a:t>
            </a:r>
            <a:r>
              <a:rPr lang="de-DE" baseline="0" dirty="0" err="1"/>
              <a:t>Modelling</a:t>
            </a:r>
            <a:r>
              <a:rPr lang="de-DE" baseline="0" dirty="0"/>
              <a:t>, Link not </a:t>
            </a:r>
            <a:r>
              <a:rPr lang="de-DE" baseline="0" dirty="0" err="1"/>
              <a:t>applicable</a:t>
            </a:r>
            <a:r>
              <a:rPr lang="de-DE" baseline="0" dirty="0"/>
              <a:t>, </a:t>
            </a:r>
            <a:r>
              <a:rPr lang="de-DE" baseline="0" dirty="0" err="1"/>
              <a:t>remove</a:t>
            </a:r>
            <a:r>
              <a:rPr lang="de-DE" baseline="0" dirty="0"/>
              <a:t> </a:t>
            </a:r>
            <a:r>
              <a:rPr lang="de-DE" baseline="0" dirty="0" err="1"/>
              <a:t>the</a:t>
            </a:r>
            <a:r>
              <a:rPr lang="de-DE" baseline="0" dirty="0"/>
              <a:t> </a:t>
            </a:r>
            <a:r>
              <a:rPr lang="de-DE" baseline="0" dirty="0" err="1"/>
              <a:t>lines</a:t>
            </a:r>
            <a:r>
              <a:rPr lang="de-DE" baseline="0" dirty="0"/>
              <a:t>. I </a:t>
            </a:r>
            <a:r>
              <a:rPr lang="de-DE" baseline="0" dirty="0" err="1"/>
              <a:t>assume</a:t>
            </a:r>
            <a:r>
              <a:rPr lang="de-DE" baseline="0" dirty="0"/>
              <a:t> </a:t>
            </a:r>
            <a:r>
              <a:rPr lang="de-DE" baseline="0" dirty="0" err="1"/>
              <a:t>that</a:t>
            </a:r>
            <a:r>
              <a:rPr lang="de-DE" baseline="0" dirty="0"/>
              <a:t> </a:t>
            </a:r>
            <a:r>
              <a:rPr lang="de-DE" baseline="0" dirty="0" err="1"/>
              <a:t>it</a:t>
            </a:r>
            <a:r>
              <a:rPr lang="de-DE" baseline="0" dirty="0"/>
              <a:t> </a:t>
            </a:r>
            <a:r>
              <a:rPr lang="de-DE" baseline="0" dirty="0" err="1"/>
              <a:t>is</a:t>
            </a:r>
            <a:r>
              <a:rPr lang="de-DE" baseline="0" dirty="0"/>
              <a:t> EITHER EXPERIMENT </a:t>
            </a:r>
            <a:r>
              <a:rPr lang="de-DE" baseline="0" dirty="0" err="1"/>
              <a:t>or</a:t>
            </a:r>
            <a:r>
              <a:rPr lang="de-DE" baseline="0" dirty="0"/>
              <a:t> MODELLING, </a:t>
            </a:r>
            <a:r>
              <a:rPr lang="de-DE" baseline="0" dirty="0" err="1"/>
              <a:t>thus</a:t>
            </a:r>
            <a:r>
              <a:rPr lang="de-DE" baseline="0" dirty="0"/>
              <a:t> 1 </a:t>
            </a:r>
            <a:r>
              <a:rPr lang="de-DE" baseline="0" dirty="0" err="1"/>
              <a:t>more</a:t>
            </a:r>
            <a:r>
              <a:rPr lang="de-DE" baseline="0" dirty="0"/>
              <a:t> </a:t>
            </a:r>
            <a:r>
              <a:rPr lang="de-DE" baseline="0" dirty="0" err="1"/>
              <a:t>line</a:t>
            </a:r>
            <a:r>
              <a:rPr lang="de-DE" baseline="0" dirty="0"/>
              <a:t> </a:t>
            </a:r>
            <a:r>
              <a:rPr lang="de-DE" baseline="0" dirty="0" err="1"/>
              <a:t>for</a:t>
            </a:r>
            <a:r>
              <a:rPr lang="de-DE" baseline="0" dirty="0"/>
              <a:t> TASKS </a:t>
            </a:r>
            <a:r>
              <a:rPr lang="de-DE" baseline="0" dirty="0" err="1"/>
              <a:t>or</a:t>
            </a:r>
            <a:r>
              <a:rPr lang="de-DE" baseline="0" dirty="0"/>
              <a:t> </a:t>
            </a:r>
            <a:r>
              <a:rPr lang="de-DE" baseline="0" dirty="0" err="1"/>
              <a:t>Deliveables</a:t>
            </a:r>
            <a:r>
              <a:rPr lang="de-DE" baseline="0" dirty="0"/>
              <a:t>.</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16</a:t>
            </a:fld>
            <a:endParaRPr lang="en-GB" dirty="0"/>
          </a:p>
        </p:txBody>
      </p:sp>
    </p:spTree>
    <p:extLst>
      <p:ext uri="{BB962C8B-B14F-4D97-AF65-F5344CB8AC3E}">
        <p14:creationId xmlns:p14="http://schemas.microsoft.com/office/powerpoint/2010/main" val="756387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746125"/>
            <a:ext cx="6615113" cy="3722688"/>
          </a:xfrm>
        </p:spPr>
      </p:sp>
      <p:sp>
        <p:nvSpPr>
          <p:cNvPr id="3" name="Notizenplatzhalter 2"/>
          <p:cNvSpPr>
            <a:spLocks noGrp="1"/>
          </p:cNvSpPr>
          <p:nvPr>
            <p:ph type="body" idx="1"/>
          </p:nvPr>
        </p:nvSpPr>
        <p:spPr/>
        <p:txBody>
          <a:bodyPr/>
          <a:lstStyle/>
          <a:p>
            <a:r>
              <a:rPr lang="de-DE" dirty="0" err="1"/>
              <a:t>Facilties</a:t>
            </a:r>
            <a:r>
              <a:rPr lang="de-DE" dirty="0"/>
              <a:t>:</a:t>
            </a:r>
            <a:r>
              <a:rPr lang="de-DE" baseline="0" dirty="0"/>
              <a:t> JUST GIVE </a:t>
            </a:r>
            <a:r>
              <a:rPr lang="de-DE" baseline="0" dirty="0" err="1"/>
              <a:t>the</a:t>
            </a:r>
            <a:r>
              <a:rPr lang="de-DE" baseline="0" dirty="0"/>
              <a:t> integral </a:t>
            </a:r>
            <a:r>
              <a:rPr lang="de-DE" baseline="0" dirty="0" err="1"/>
              <a:t>numbers</a:t>
            </a:r>
            <a:r>
              <a:rPr lang="de-DE" baseline="0" dirty="0"/>
              <a:t> </a:t>
            </a:r>
            <a:r>
              <a:rPr lang="de-DE" baseline="0" dirty="0" err="1"/>
              <a:t>for</a:t>
            </a:r>
            <a:r>
              <a:rPr lang="de-DE" baseline="0" dirty="0"/>
              <a:t> </a:t>
            </a:r>
            <a:r>
              <a:rPr lang="de-DE" baseline="0" dirty="0" err="1"/>
              <a:t>the</a:t>
            </a:r>
            <a:r>
              <a:rPr lang="de-DE" baseline="0" dirty="0"/>
              <a:t> </a:t>
            </a:r>
            <a:r>
              <a:rPr lang="de-DE" baseline="0" dirty="0" err="1"/>
              <a:t>groups</a:t>
            </a:r>
            <a:endParaRPr lang="de-DE" baseline="0" dirty="0"/>
          </a:p>
          <a:p>
            <a:r>
              <a:rPr lang="de-DE" baseline="0" dirty="0"/>
              <a:t>PD: Plasma </a:t>
            </a:r>
            <a:r>
              <a:rPr lang="de-DE" baseline="0" dirty="0" err="1"/>
              <a:t>devices</a:t>
            </a:r>
            <a:r>
              <a:rPr lang="de-DE" baseline="0" dirty="0"/>
              <a:t> (MAGNUM, PSI-2, UPP, TOMAS, </a:t>
            </a:r>
            <a:r>
              <a:rPr lang="de-DE" baseline="0" dirty="0" err="1"/>
              <a:t>GyM</a:t>
            </a:r>
            <a:r>
              <a:rPr lang="de-DE" baseline="0" dirty="0"/>
              <a:t>) </a:t>
            </a:r>
          </a:p>
          <a:p>
            <a:r>
              <a:rPr lang="de-DE" baseline="0" dirty="0"/>
              <a:t>HHF: JUDITH, GLADIS, QSPA, OLMAT</a:t>
            </a:r>
          </a:p>
          <a:p>
            <a:r>
              <a:rPr lang="de-DE" baseline="0" dirty="0"/>
              <a:t>Analysis </a:t>
            </a:r>
            <a:r>
              <a:rPr lang="de-DE" baseline="0" dirty="0" err="1"/>
              <a:t>station</a:t>
            </a:r>
            <a:r>
              <a:rPr lang="de-DE" baseline="0" dirty="0"/>
              <a:t>: Ion beam</a:t>
            </a:r>
          </a:p>
          <a:p>
            <a:r>
              <a:rPr lang="de-DE" baseline="0" dirty="0" err="1"/>
              <a:t>If</a:t>
            </a:r>
            <a:r>
              <a:rPr lang="de-DE" baseline="0" dirty="0"/>
              <a:t> </a:t>
            </a:r>
            <a:r>
              <a:rPr lang="de-DE" baseline="0" dirty="0" err="1"/>
              <a:t>Facilties</a:t>
            </a:r>
            <a:r>
              <a:rPr lang="de-DE" baseline="0" dirty="0"/>
              <a:t>, </a:t>
            </a:r>
            <a:r>
              <a:rPr lang="de-DE" baseline="0" dirty="0" err="1"/>
              <a:t>Modelling</a:t>
            </a:r>
            <a:r>
              <a:rPr lang="de-DE" baseline="0" dirty="0"/>
              <a:t>, Link not </a:t>
            </a:r>
            <a:r>
              <a:rPr lang="de-DE" baseline="0" dirty="0" err="1"/>
              <a:t>applicable</a:t>
            </a:r>
            <a:r>
              <a:rPr lang="de-DE" baseline="0" dirty="0"/>
              <a:t>, </a:t>
            </a:r>
            <a:r>
              <a:rPr lang="de-DE" baseline="0" dirty="0" err="1"/>
              <a:t>remove</a:t>
            </a:r>
            <a:r>
              <a:rPr lang="de-DE" baseline="0" dirty="0"/>
              <a:t> </a:t>
            </a:r>
            <a:r>
              <a:rPr lang="de-DE" baseline="0" dirty="0" err="1"/>
              <a:t>the</a:t>
            </a:r>
            <a:r>
              <a:rPr lang="de-DE" baseline="0" dirty="0"/>
              <a:t> </a:t>
            </a:r>
            <a:r>
              <a:rPr lang="de-DE" baseline="0" dirty="0" err="1"/>
              <a:t>lines</a:t>
            </a:r>
            <a:r>
              <a:rPr lang="de-DE" baseline="0" dirty="0"/>
              <a:t>. I </a:t>
            </a:r>
            <a:r>
              <a:rPr lang="de-DE" baseline="0" dirty="0" err="1"/>
              <a:t>assume</a:t>
            </a:r>
            <a:r>
              <a:rPr lang="de-DE" baseline="0" dirty="0"/>
              <a:t> </a:t>
            </a:r>
            <a:r>
              <a:rPr lang="de-DE" baseline="0" dirty="0" err="1"/>
              <a:t>that</a:t>
            </a:r>
            <a:r>
              <a:rPr lang="de-DE" baseline="0" dirty="0"/>
              <a:t> </a:t>
            </a:r>
            <a:r>
              <a:rPr lang="de-DE" baseline="0" dirty="0" err="1"/>
              <a:t>it</a:t>
            </a:r>
            <a:r>
              <a:rPr lang="de-DE" baseline="0" dirty="0"/>
              <a:t> </a:t>
            </a:r>
            <a:r>
              <a:rPr lang="de-DE" baseline="0" dirty="0" err="1"/>
              <a:t>is</a:t>
            </a:r>
            <a:r>
              <a:rPr lang="de-DE" baseline="0" dirty="0"/>
              <a:t> EITHER EXPERIMENT </a:t>
            </a:r>
            <a:r>
              <a:rPr lang="de-DE" baseline="0" dirty="0" err="1"/>
              <a:t>or</a:t>
            </a:r>
            <a:r>
              <a:rPr lang="de-DE" baseline="0" dirty="0"/>
              <a:t> MODELLING, </a:t>
            </a:r>
            <a:r>
              <a:rPr lang="de-DE" baseline="0" dirty="0" err="1"/>
              <a:t>thus</a:t>
            </a:r>
            <a:r>
              <a:rPr lang="de-DE" baseline="0" dirty="0"/>
              <a:t> 1 </a:t>
            </a:r>
            <a:r>
              <a:rPr lang="de-DE" baseline="0" dirty="0" err="1"/>
              <a:t>more</a:t>
            </a:r>
            <a:r>
              <a:rPr lang="de-DE" baseline="0" dirty="0"/>
              <a:t> </a:t>
            </a:r>
            <a:r>
              <a:rPr lang="de-DE" baseline="0" dirty="0" err="1"/>
              <a:t>line</a:t>
            </a:r>
            <a:r>
              <a:rPr lang="de-DE" baseline="0" dirty="0"/>
              <a:t> </a:t>
            </a:r>
            <a:r>
              <a:rPr lang="de-DE" baseline="0" dirty="0" err="1"/>
              <a:t>for</a:t>
            </a:r>
            <a:r>
              <a:rPr lang="de-DE" baseline="0" dirty="0"/>
              <a:t> TASKS </a:t>
            </a:r>
            <a:r>
              <a:rPr lang="de-DE" baseline="0" dirty="0" err="1"/>
              <a:t>or</a:t>
            </a:r>
            <a:r>
              <a:rPr lang="de-DE" baseline="0" dirty="0"/>
              <a:t> </a:t>
            </a:r>
            <a:r>
              <a:rPr lang="de-DE" baseline="0" dirty="0" err="1"/>
              <a:t>Deliveables</a:t>
            </a:r>
            <a:r>
              <a:rPr lang="de-DE" baseline="0" dirty="0"/>
              <a:t>.</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17</a:t>
            </a:fld>
            <a:endParaRPr lang="en-GB" dirty="0"/>
          </a:p>
        </p:txBody>
      </p:sp>
    </p:spTree>
    <p:extLst>
      <p:ext uri="{BB962C8B-B14F-4D97-AF65-F5344CB8AC3E}">
        <p14:creationId xmlns:p14="http://schemas.microsoft.com/office/powerpoint/2010/main" val="2863493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746125"/>
            <a:ext cx="6615113" cy="3722688"/>
          </a:xfrm>
        </p:spPr>
      </p:sp>
      <p:sp>
        <p:nvSpPr>
          <p:cNvPr id="3" name="Notizenplatzhalter 2"/>
          <p:cNvSpPr>
            <a:spLocks noGrp="1"/>
          </p:cNvSpPr>
          <p:nvPr>
            <p:ph type="body" idx="1"/>
          </p:nvPr>
        </p:nvSpPr>
        <p:spPr/>
        <p:txBody>
          <a:bodyPr/>
          <a:lstStyle/>
          <a:p>
            <a:r>
              <a:rPr lang="de-DE" dirty="0" err="1"/>
              <a:t>Facilties</a:t>
            </a:r>
            <a:r>
              <a:rPr lang="de-DE" dirty="0"/>
              <a:t>:</a:t>
            </a:r>
            <a:r>
              <a:rPr lang="de-DE" baseline="0" dirty="0"/>
              <a:t> JUST GIVE </a:t>
            </a:r>
            <a:r>
              <a:rPr lang="de-DE" baseline="0" dirty="0" err="1"/>
              <a:t>the</a:t>
            </a:r>
            <a:r>
              <a:rPr lang="de-DE" baseline="0" dirty="0"/>
              <a:t> integral </a:t>
            </a:r>
            <a:r>
              <a:rPr lang="de-DE" baseline="0" dirty="0" err="1"/>
              <a:t>numbers</a:t>
            </a:r>
            <a:r>
              <a:rPr lang="de-DE" baseline="0" dirty="0"/>
              <a:t> </a:t>
            </a:r>
            <a:r>
              <a:rPr lang="de-DE" baseline="0" dirty="0" err="1"/>
              <a:t>for</a:t>
            </a:r>
            <a:r>
              <a:rPr lang="de-DE" baseline="0" dirty="0"/>
              <a:t> </a:t>
            </a:r>
            <a:r>
              <a:rPr lang="de-DE" baseline="0" dirty="0" err="1"/>
              <a:t>the</a:t>
            </a:r>
            <a:r>
              <a:rPr lang="de-DE" baseline="0" dirty="0"/>
              <a:t> </a:t>
            </a:r>
            <a:r>
              <a:rPr lang="de-DE" baseline="0" dirty="0" err="1"/>
              <a:t>groups</a:t>
            </a:r>
            <a:endParaRPr lang="de-DE" baseline="0" dirty="0"/>
          </a:p>
          <a:p>
            <a:r>
              <a:rPr lang="de-DE" baseline="0" dirty="0"/>
              <a:t>PD: Plasma </a:t>
            </a:r>
            <a:r>
              <a:rPr lang="de-DE" baseline="0" dirty="0" err="1"/>
              <a:t>devices</a:t>
            </a:r>
            <a:r>
              <a:rPr lang="de-DE" baseline="0" dirty="0"/>
              <a:t> (MAGNUM, PSI-2, UPP, TOMAS, </a:t>
            </a:r>
            <a:r>
              <a:rPr lang="de-DE" baseline="0" dirty="0" err="1"/>
              <a:t>GyM</a:t>
            </a:r>
            <a:r>
              <a:rPr lang="de-DE" baseline="0" dirty="0"/>
              <a:t>) </a:t>
            </a:r>
          </a:p>
          <a:p>
            <a:r>
              <a:rPr lang="de-DE" baseline="0" dirty="0"/>
              <a:t>HHF: JUDITH, GLADIS, QSPA, OLMAT</a:t>
            </a:r>
          </a:p>
          <a:p>
            <a:r>
              <a:rPr lang="de-DE" baseline="0" dirty="0"/>
              <a:t>Analysis </a:t>
            </a:r>
            <a:r>
              <a:rPr lang="de-DE" baseline="0" dirty="0" err="1"/>
              <a:t>station</a:t>
            </a:r>
            <a:r>
              <a:rPr lang="de-DE" baseline="0" dirty="0"/>
              <a:t>: Ion beam</a:t>
            </a:r>
          </a:p>
          <a:p>
            <a:r>
              <a:rPr lang="de-DE" baseline="0" dirty="0" err="1"/>
              <a:t>If</a:t>
            </a:r>
            <a:r>
              <a:rPr lang="de-DE" baseline="0" dirty="0"/>
              <a:t> </a:t>
            </a:r>
            <a:r>
              <a:rPr lang="de-DE" baseline="0" dirty="0" err="1"/>
              <a:t>Facilties</a:t>
            </a:r>
            <a:r>
              <a:rPr lang="de-DE" baseline="0" dirty="0"/>
              <a:t>, </a:t>
            </a:r>
            <a:r>
              <a:rPr lang="de-DE" baseline="0" dirty="0" err="1"/>
              <a:t>Modelling</a:t>
            </a:r>
            <a:r>
              <a:rPr lang="de-DE" baseline="0" dirty="0"/>
              <a:t>, Link not </a:t>
            </a:r>
            <a:r>
              <a:rPr lang="de-DE" baseline="0" dirty="0" err="1"/>
              <a:t>applicable</a:t>
            </a:r>
            <a:r>
              <a:rPr lang="de-DE" baseline="0" dirty="0"/>
              <a:t>, </a:t>
            </a:r>
            <a:r>
              <a:rPr lang="de-DE" baseline="0" dirty="0" err="1"/>
              <a:t>remove</a:t>
            </a:r>
            <a:r>
              <a:rPr lang="de-DE" baseline="0" dirty="0"/>
              <a:t> </a:t>
            </a:r>
            <a:r>
              <a:rPr lang="de-DE" baseline="0" dirty="0" err="1"/>
              <a:t>the</a:t>
            </a:r>
            <a:r>
              <a:rPr lang="de-DE" baseline="0" dirty="0"/>
              <a:t> </a:t>
            </a:r>
            <a:r>
              <a:rPr lang="de-DE" baseline="0" dirty="0" err="1"/>
              <a:t>lines</a:t>
            </a:r>
            <a:r>
              <a:rPr lang="de-DE" baseline="0" dirty="0"/>
              <a:t>. I </a:t>
            </a:r>
            <a:r>
              <a:rPr lang="de-DE" baseline="0" dirty="0" err="1"/>
              <a:t>assume</a:t>
            </a:r>
            <a:r>
              <a:rPr lang="de-DE" baseline="0" dirty="0"/>
              <a:t> </a:t>
            </a:r>
            <a:r>
              <a:rPr lang="de-DE" baseline="0" dirty="0" err="1"/>
              <a:t>that</a:t>
            </a:r>
            <a:r>
              <a:rPr lang="de-DE" baseline="0" dirty="0"/>
              <a:t> </a:t>
            </a:r>
            <a:r>
              <a:rPr lang="de-DE" baseline="0" dirty="0" err="1"/>
              <a:t>it</a:t>
            </a:r>
            <a:r>
              <a:rPr lang="de-DE" baseline="0" dirty="0"/>
              <a:t> </a:t>
            </a:r>
            <a:r>
              <a:rPr lang="de-DE" baseline="0" dirty="0" err="1"/>
              <a:t>is</a:t>
            </a:r>
            <a:r>
              <a:rPr lang="de-DE" baseline="0" dirty="0"/>
              <a:t> EITHER EXPERIMENT </a:t>
            </a:r>
            <a:r>
              <a:rPr lang="de-DE" baseline="0" dirty="0" err="1"/>
              <a:t>or</a:t>
            </a:r>
            <a:r>
              <a:rPr lang="de-DE" baseline="0" dirty="0"/>
              <a:t> MODELLING, </a:t>
            </a:r>
            <a:r>
              <a:rPr lang="de-DE" baseline="0" dirty="0" err="1"/>
              <a:t>thus</a:t>
            </a:r>
            <a:r>
              <a:rPr lang="de-DE" baseline="0" dirty="0"/>
              <a:t> 1 </a:t>
            </a:r>
            <a:r>
              <a:rPr lang="de-DE" baseline="0" dirty="0" err="1"/>
              <a:t>more</a:t>
            </a:r>
            <a:r>
              <a:rPr lang="de-DE" baseline="0" dirty="0"/>
              <a:t> </a:t>
            </a:r>
            <a:r>
              <a:rPr lang="de-DE" baseline="0" dirty="0" err="1"/>
              <a:t>line</a:t>
            </a:r>
            <a:r>
              <a:rPr lang="de-DE" baseline="0" dirty="0"/>
              <a:t> </a:t>
            </a:r>
            <a:r>
              <a:rPr lang="de-DE" baseline="0" dirty="0" err="1"/>
              <a:t>for</a:t>
            </a:r>
            <a:r>
              <a:rPr lang="de-DE" baseline="0" dirty="0"/>
              <a:t> TASKS </a:t>
            </a:r>
            <a:r>
              <a:rPr lang="de-DE" baseline="0" dirty="0" err="1"/>
              <a:t>or</a:t>
            </a:r>
            <a:r>
              <a:rPr lang="de-DE" baseline="0" dirty="0"/>
              <a:t> </a:t>
            </a:r>
            <a:r>
              <a:rPr lang="de-DE" baseline="0" dirty="0" err="1"/>
              <a:t>Deliveables</a:t>
            </a:r>
            <a:r>
              <a:rPr lang="de-DE" baseline="0" dirty="0"/>
              <a:t>.</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18</a:t>
            </a:fld>
            <a:endParaRPr lang="en-GB" dirty="0"/>
          </a:p>
        </p:txBody>
      </p:sp>
    </p:spTree>
    <p:extLst>
      <p:ext uri="{BB962C8B-B14F-4D97-AF65-F5344CB8AC3E}">
        <p14:creationId xmlns:p14="http://schemas.microsoft.com/office/powerpoint/2010/main" val="2615850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746125"/>
            <a:ext cx="6615113" cy="3722688"/>
          </a:xfrm>
        </p:spPr>
      </p:sp>
      <p:sp>
        <p:nvSpPr>
          <p:cNvPr id="3" name="Notizenplatzhalter 2"/>
          <p:cNvSpPr>
            <a:spLocks noGrp="1"/>
          </p:cNvSpPr>
          <p:nvPr>
            <p:ph type="body" idx="1"/>
          </p:nvPr>
        </p:nvSpPr>
        <p:spPr/>
        <p:txBody>
          <a:bodyPr/>
          <a:lstStyle/>
          <a:p>
            <a:r>
              <a:rPr lang="de-DE" dirty="0" err="1"/>
              <a:t>Facilties</a:t>
            </a:r>
            <a:r>
              <a:rPr lang="de-DE" dirty="0"/>
              <a:t>:</a:t>
            </a:r>
            <a:r>
              <a:rPr lang="de-DE" baseline="0" dirty="0"/>
              <a:t> JUST GIVE </a:t>
            </a:r>
            <a:r>
              <a:rPr lang="de-DE" baseline="0" dirty="0" err="1"/>
              <a:t>the</a:t>
            </a:r>
            <a:r>
              <a:rPr lang="de-DE" baseline="0" dirty="0"/>
              <a:t> integral </a:t>
            </a:r>
            <a:r>
              <a:rPr lang="de-DE" baseline="0" dirty="0" err="1"/>
              <a:t>numbers</a:t>
            </a:r>
            <a:r>
              <a:rPr lang="de-DE" baseline="0" dirty="0"/>
              <a:t> </a:t>
            </a:r>
            <a:r>
              <a:rPr lang="de-DE" baseline="0" dirty="0" err="1"/>
              <a:t>for</a:t>
            </a:r>
            <a:r>
              <a:rPr lang="de-DE" baseline="0" dirty="0"/>
              <a:t> </a:t>
            </a:r>
            <a:r>
              <a:rPr lang="de-DE" baseline="0" dirty="0" err="1"/>
              <a:t>the</a:t>
            </a:r>
            <a:r>
              <a:rPr lang="de-DE" baseline="0" dirty="0"/>
              <a:t> </a:t>
            </a:r>
            <a:r>
              <a:rPr lang="de-DE" baseline="0" dirty="0" err="1"/>
              <a:t>groups</a:t>
            </a:r>
            <a:endParaRPr lang="de-DE" baseline="0" dirty="0"/>
          </a:p>
          <a:p>
            <a:r>
              <a:rPr lang="de-DE" baseline="0" dirty="0"/>
              <a:t>PD: Plasma </a:t>
            </a:r>
            <a:r>
              <a:rPr lang="de-DE" baseline="0" dirty="0" err="1"/>
              <a:t>devices</a:t>
            </a:r>
            <a:r>
              <a:rPr lang="de-DE" baseline="0" dirty="0"/>
              <a:t> (MAGNUM, PSI-2, UPP, TOMAS, </a:t>
            </a:r>
            <a:r>
              <a:rPr lang="de-DE" baseline="0" dirty="0" err="1"/>
              <a:t>GyM</a:t>
            </a:r>
            <a:r>
              <a:rPr lang="de-DE" baseline="0" dirty="0"/>
              <a:t>) </a:t>
            </a:r>
          </a:p>
          <a:p>
            <a:r>
              <a:rPr lang="de-DE" baseline="0" dirty="0"/>
              <a:t>HHF: JUDITH, GLADIS, QSPA, OLMAT</a:t>
            </a:r>
          </a:p>
          <a:p>
            <a:r>
              <a:rPr lang="de-DE" baseline="0" dirty="0"/>
              <a:t>Analysis </a:t>
            </a:r>
            <a:r>
              <a:rPr lang="de-DE" baseline="0" dirty="0" err="1"/>
              <a:t>station</a:t>
            </a:r>
            <a:r>
              <a:rPr lang="de-DE" baseline="0" dirty="0"/>
              <a:t>: Ion beam</a:t>
            </a:r>
          </a:p>
          <a:p>
            <a:r>
              <a:rPr lang="de-DE" baseline="0" dirty="0" err="1"/>
              <a:t>If</a:t>
            </a:r>
            <a:r>
              <a:rPr lang="de-DE" baseline="0" dirty="0"/>
              <a:t> </a:t>
            </a:r>
            <a:r>
              <a:rPr lang="de-DE" baseline="0" dirty="0" err="1"/>
              <a:t>Facilties</a:t>
            </a:r>
            <a:r>
              <a:rPr lang="de-DE" baseline="0" dirty="0"/>
              <a:t>, </a:t>
            </a:r>
            <a:r>
              <a:rPr lang="de-DE" baseline="0" dirty="0" err="1"/>
              <a:t>Modelling</a:t>
            </a:r>
            <a:r>
              <a:rPr lang="de-DE" baseline="0" dirty="0"/>
              <a:t>, Link not </a:t>
            </a:r>
            <a:r>
              <a:rPr lang="de-DE" baseline="0" dirty="0" err="1"/>
              <a:t>applicable</a:t>
            </a:r>
            <a:r>
              <a:rPr lang="de-DE" baseline="0" dirty="0"/>
              <a:t>, </a:t>
            </a:r>
            <a:r>
              <a:rPr lang="de-DE" baseline="0" dirty="0" err="1"/>
              <a:t>remove</a:t>
            </a:r>
            <a:r>
              <a:rPr lang="de-DE" baseline="0" dirty="0"/>
              <a:t> </a:t>
            </a:r>
            <a:r>
              <a:rPr lang="de-DE" baseline="0" dirty="0" err="1"/>
              <a:t>the</a:t>
            </a:r>
            <a:r>
              <a:rPr lang="de-DE" baseline="0" dirty="0"/>
              <a:t> </a:t>
            </a:r>
            <a:r>
              <a:rPr lang="de-DE" baseline="0" dirty="0" err="1"/>
              <a:t>lines</a:t>
            </a:r>
            <a:r>
              <a:rPr lang="de-DE" baseline="0" dirty="0"/>
              <a:t>. I </a:t>
            </a:r>
            <a:r>
              <a:rPr lang="de-DE" baseline="0" dirty="0" err="1"/>
              <a:t>assume</a:t>
            </a:r>
            <a:r>
              <a:rPr lang="de-DE" baseline="0" dirty="0"/>
              <a:t> </a:t>
            </a:r>
            <a:r>
              <a:rPr lang="de-DE" baseline="0" dirty="0" err="1"/>
              <a:t>that</a:t>
            </a:r>
            <a:r>
              <a:rPr lang="de-DE" baseline="0" dirty="0"/>
              <a:t> </a:t>
            </a:r>
            <a:r>
              <a:rPr lang="de-DE" baseline="0" dirty="0" err="1"/>
              <a:t>it</a:t>
            </a:r>
            <a:r>
              <a:rPr lang="de-DE" baseline="0" dirty="0"/>
              <a:t> </a:t>
            </a:r>
            <a:r>
              <a:rPr lang="de-DE" baseline="0" dirty="0" err="1"/>
              <a:t>is</a:t>
            </a:r>
            <a:r>
              <a:rPr lang="de-DE" baseline="0" dirty="0"/>
              <a:t> EITHER EXPERIMENT </a:t>
            </a:r>
            <a:r>
              <a:rPr lang="de-DE" baseline="0" dirty="0" err="1"/>
              <a:t>or</a:t>
            </a:r>
            <a:r>
              <a:rPr lang="de-DE" baseline="0" dirty="0"/>
              <a:t> MODELLING, </a:t>
            </a:r>
            <a:r>
              <a:rPr lang="de-DE" baseline="0" dirty="0" err="1"/>
              <a:t>thus</a:t>
            </a:r>
            <a:r>
              <a:rPr lang="de-DE" baseline="0" dirty="0"/>
              <a:t> 1 </a:t>
            </a:r>
            <a:r>
              <a:rPr lang="de-DE" baseline="0" dirty="0" err="1"/>
              <a:t>more</a:t>
            </a:r>
            <a:r>
              <a:rPr lang="de-DE" baseline="0" dirty="0"/>
              <a:t> </a:t>
            </a:r>
            <a:r>
              <a:rPr lang="de-DE" baseline="0" dirty="0" err="1"/>
              <a:t>line</a:t>
            </a:r>
            <a:r>
              <a:rPr lang="de-DE" baseline="0" dirty="0"/>
              <a:t> </a:t>
            </a:r>
            <a:r>
              <a:rPr lang="de-DE" baseline="0" dirty="0" err="1"/>
              <a:t>for</a:t>
            </a:r>
            <a:r>
              <a:rPr lang="de-DE" baseline="0" dirty="0"/>
              <a:t> TASKS </a:t>
            </a:r>
            <a:r>
              <a:rPr lang="de-DE" baseline="0" dirty="0" err="1"/>
              <a:t>or</a:t>
            </a:r>
            <a:r>
              <a:rPr lang="de-DE" baseline="0" dirty="0"/>
              <a:t> </a:t>
            </a:r>
            <a:r>
              <a:rPr lang="de-DE" baseline="0" dirty="0" err="1"/>
              <a:t>Deliveables</a:t>
            </a:r>
            <a:r>
              <a:rPr lang="de-DE" baseline="0" dirty="0"/>
              <a:t>.</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19</a:t>
            </a:fld>
            <a:endParaRPr lang="en-GB" dirty="0"/>
          </a:p>
        </p:txBody>
      </p:sp>
    </p:spTree>
    <p:extLst>
      <p:ext uri="{BB962C8B-B14F-4D97-AF65-F5344CB8AC3E}">
        <p14:creationId xmlns:p14="http://schemas.microsoft.com/office/powerpoint/2010/main" val="3772523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746125"/>
            <a:ext cx="6615113" cy="3722688"/>
          </a:xfrm>
        </p:spPr>
      </p:sp>
      <p:sp>
        <p:nvSpPr>
          <p:cNvPr id="3" name="Notizenplatzhalter 2"/>
          <p:cNvSpPr>
            <a:spLocks noGrp="1"/>
          </p:cNvSpPr>
          <p:nvPr>
            <p:ph type="body" idx="1"/>
          </p:nvPr>
        </p:nvSpPr>
        <p:spPr/>
        <p:txBody>
          <a:bodyPr/>
          <a:lstStyle/>
          <a:p>
            <a:r>
              <a:rPr lang="de-DE" dirty="0" err="1"/>
              <a:t>Facilties</a:t>
            </a:r>
            <a:r>
              <a:rPr lang="de-DE" dirty="0"/>
              <a:t>:</a:t>
            </a:r>
            <a:r>
              <a:rPr lang="de-DE" baseline="0" dirty="0"/>
              <a:t> JUST GIVE </a:t>
            </a:r>
            <a:r>
              <a:rPr lang="de-DE" baseline="0" dirty="0" err="1"/>
              <a:t>the</a:t>
            </a:r>
            <a:r>
              <a:rPr lang="de-DE" baseline="0" dirty="0"/>
              <a:t> integral </a:t>
            </a:r>
            <a:r>
              <a:rPr lang="de-DE" baseline="0" dirty="0" err="1"/>
              <a:t>numbers</a:t>
            </a:r>
            <a:r>
              <a:rPr lang="de-DE" baseline="0" dirty="0"/>
              <a:t> </a:t>
            </a:r>
            <a:r>
              <a:rPr lang="de-DE" baseline="0" dirty="0" err="1"/>
              <a:t>for</a:t>
            </a:r>
            <a:r>
              <a:rPr lang="de-DE" baseline="0" dirty="0"/>
              <a:t> </a:t>
            </a:r>
            <a:r>
              <a:rPr lang="de-DE" baseline="0" dirty="0" err="1"/>
              <a:t>the</a:t>
            </a:r>
            <a:r>
              <a:rPr lang="de-DE" baseline="0" dirty="0"/>
              <a:t> </a:t>
            </a:r>
            <a:r>
              <a:rPr lang="de-DE" baseline="0" dirty="0" err="1"/>
              <a:t>groups</a:t>
            </a:r>
            <a:endParaRPr lang="de-DE" baseline="0" dirty="0"/>
          </a:p>
          <a:p>
            <a:r>
              <a:rPr lang="de-DE" baseline="0" dirty="0"/>
              <a:t>PD: Plasma </a:t>
            </a:r>
            <a:r>
              <a:rPr lang="de-DE" baseline="0" dirty="0" err="1"/>
              <a:t>devices</a:t>
            </a:r>
            <a:r>
              <a:rPr lang="de-DE" baseline="0" dirty="0"/>
              <a:t> (MAGNUM, PSI-2, UPP, TOMAS, </a:t>
            </a:r>
            <a:r>
              <a:rPr lang="de-DE" baseline="0" dirty="0" err="1"/>
              <a:t>GyM</a:t>
            </a:r>
            <a:r>
              <a:rPr lang="de-DE" baseline="0" dirty="0"/>
              <a:t>) </a:t>
            </a:r>
          </a:p>
          <a:p>
            <a:r>
              <a:rPr lang="de-DE" baseline="0" dirty="0"/>
              <a:t>HHF: JUDITH, GLADIS, QSPA, OLMAT</a:t>
            </a:r>
          </a:p>
          <a:p>
            <a:r>
              <a:rPr lang="de-DE" baseline="0" dirty="0"/>
              <a:t>Analysis </a:t>
            </a:r>
            <a:r>
              <a:rPr lang="de-DE" baseline="0" dirty="0" err="1"/>
              <a:t>station</a:t>
            </a:r>
            <a:r>
              <a:rPr lang="de-DE" baseline="0" dirty="0"/>
              <a:t>: Ion beam</a:t>
            </a:r>
          </a:p>
          <a:p>
            <a:r>
              <a:rPr lang="de-DE" baseline="0" dirty="0" err="1"/>
              <a:t>If</a:t>
            </a:r>
            <a:r>
              <a:rPr lang="de-DE" baseline="0" dirty="0"/>
              <a:t> </a:t>
            </a:r>
            <a:r>
              <a:rPr lang="de-DE" baseline="0" dirty="0" err="1"/>
              <a:t>Facilties</a:t>
            </a:r>
            <a:r>
              <a:rPr lang="de-DE" baseline="0" dirty="0"/>
              <a:t>, </a:t>
            </a:r>
            <a:r>
              <a:rPr lang="de-DE" baseline="0" dirty="0" err="1"/>
              <a:t>Modelling</a:t>
            </a:r>
            <a:r>
              <a:rPr lang="de-DE" baseline="0" dirty="0"/>
              <a:t>, Link not </a:t>
            </a:r>
            <a:r>
              <a:rPr lang="de-DE" baseline="0" dirty="0" err="1"/>
              <a:t>applicable</a:t>
            </a:r>
            <a:r>
              <a:rPr lang="de-DE" baseline="0" dirty="0"/>
              <a:t>, </a:t>
            </a:r>
            <a:r>
              <a:rPr lang="de-DE" baseline="0" dirty="0" err="1"/>
              <a:t>remove</a:t>
            </a:r>
            <a:r>
              <a:rPr lang="de-DE" baseline="0" dirty="0"/>
              <a:t> </a:t>
            </a:r>
            <a:r>
              <a:rPr lang="de-DE" baseline="0" dirty="0" err="1"/>
              <a:t>the</a:t>
            </a:r>
            <a:r>
              <a:rPr lang="de-DE" baseline="0" dirty="0"/>
              <a:t> </a:t>
            </a:r>
            <a:r>
              <a:rPr lang="de-DE" baseline="0" dirty="0" err="1"/>
              <a:t>lines</a:t>
            </a:r>
            <a:r>
              <a:rPr lang="de-DE" baseline="0" dirty="0"/>
              <a:t>. I </a:t>
            </a:r>
            <a:r>
              <a:rPr lang="de-DE" baseline="0" dirty="0" err="1"/>
              <a:t>assume</a:t>
            </a:r>
            <a:r>
              <a:rPr lang="de-DE" baseline="0" dirty="0"/>
              <a:t> </a:t>
            </a:r>
            <a:r>
              <a:rPr lang="de-DE" baseline="0" dirty="0" err="1"/>
              <a:t>that</a:t>
            </a:r>
            <a:r>
              <a:rPr lang="de-DE" baseline="0" dirty="0"/>
              <a:t> </a:t>
            </a:r>
            <a:r>
              <a:rPr lang="de-DE" baseline="0" dirty="0" err="1"/>
              <a:t>it</a:t>
            </a:r>
            <a:r>
              <a:rPr lang="de-DE" baseline="0" dirty="0"/>
              <a:t> </a:t>
            </a:r>
            <a:r>
              <a:rPr lang="de-DE" baseline="0" dirty="0" err="1"/>
              <a:t>is</a:t>
            </a:r>
            <a:r>
              <a:rPr lang="de-DE" baseline="0" dirty="0"/>
              <a:t> EITHER EXPERIMENT </a:t>
            </a:r>
            <a:r>
              <a:rPr lang="de-DE" baseline="0" dirty="0" err="1"/>
              <a:t>or</a:t>
            </a:r>
            <a:r>
              <a:rPr lang="de-DE" baseline="0" dirty="0"/>
              <a:t> MODELLING, </a:t>
            </a:r>
            <a:r>
              <a:rPr lang="de-DE" baseline="0" dirty="0" err="1"/>
              <a:t>thus</a:t>
            </a:r>
            <a:r>
              <a:rPr lang="de-DE" baseline="0" dirty="0"/>
              <a:t> 1 </a:t>
            </a:r>
            <a:r>
              <a:rPr lang="de-DE" baseline="0" dirty="0" err="1"/>
              <a:t>more</a:t>
            </a:r>
            <a:r>
              <a:rPr lang="de-DE" baseline="0" dirty="0"/>
              <a:t> </a:t>
            </a:r>
            <a:r>
              <a:rPr lang="de-DE" baseline="0" dirty="0" err="1"/>
              <a:t>line</a:t>
            </a:r>
            <a:r>
              <a:rPr lang="de-DE" baseline="0" dirty="0"/>
              <a:t> </a:t>
            </a:r>
            <a:r>
              <a:rPr lang="de-DE" baseline="0" dirty="0" err="1"/>
              <a:t>for</a:t>
            </a:r>
            <a:r>
              <a:rPr lang="de-DE" baseline="0" dirty="0"/>
              <a:t> TASKS </a:t>
            </a:r>
            <a:r>
              <a:rPr lang="de-DE" baseline="0" dirty="0" err="1"/>
              <a:t>or</a:t>
            </a:r>
            <a:r>
              <a:rPr lang="de-DE" baseline="0" dirty="0"/>
              <a:t> </a:t>
            </a:r>
            <a:r>
              <a:rPr lang="de-DE" baseline="0" dirty="0" err="1"/>
              <a:t>Deliveables</a:t>
            </a:r>
            <a:r>
              <a:rPr lang="de-DE" baseline="0" dirty="0"/>
              <a:t>.</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20</a:t>
            </a:fld>
            <a:endParaRPr lang="en-GB" dirty="0"/>
          </a:p>
        </p:txBody>
      </p:sp>
    </p:spTree>
    <p:extLst>
      <p:ext uri="{BB962C8B-B14F-4D97-AF65-F5344CB8AC3E}">
        <p14:creationId xmlns:p14="http://schemas.microsoft.com/office/powerpoint/2010/main" val="3359525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746125"/>
            <a:ext cx="6615113" cy="3722688"/>
          </a:xfrm>
        </p:spPr>
      </p:sp>
      <p:sp>
        <p:nvSpPr>
          <p:cNvPr id="3" name="Notizenplatzhalter 2"/>
          <p:cNvSpPr>
            <a:spLocks noGrp="1"/>
          </p:cNvSpPr>
          <p:nvPr>
            <p:ph type="body" idx="1"/>
          </p:nvPr>
        </p:nvSpPr>
        <p:spPr/>
        <p:txBody>
          <a:bodyPr/>
          <a:lstStyle/>
          <a:p>
            <a:r>
              <a:rPr lang="de-DE" dirty="0" err="1"/>
              <a:t>Facilties</a:t>
            </a:r>
            <a:r>
              <a:rPr lang="de-DE" dirty="0"/>
              <a:t>:</a:t>
            </a:r>
            <a:r>
              <a:rPr lang="de-DE" baseline="0" dirty="0"/>
              <a:t> JUST GIVE </a:t>
            </a:r>
            <a:r>
              <a:rPr lang="de-DE" baseline="0" dirty="0" err="1"/>
              <a:t>the</a:t>
            </a:r>
            <a:r>
              <a:rPr lang="de-DE" baseline="0" dirty="0"/>
              <a:t> integral </a:t>
            </a:r>
            <a:r>
              <a:rPr lang="de-DE" baseline="0" dirty="0" err="1"/>
              <a:t>numbers</a:t>
            </a:r>
            <a:r>
              <a:rPr lang="de-DE" baseline="0" dirty="0"/>
              <a:t> </a:t>
            </a:r>
            <a:r>
              <a:rPr lang="de-DE" baseline="0" dirty="0" err="1"/>
              <a:t>for</a:t>
            </a:r>
            <a:r>
              <a:rPr lang="de-DE" baseline="0" dirty="0"/>
              <a:t> </a:t>
            </a:r>
            <a:r>
              <a:rPr lang="de-DE" baseline="0" dirty="0" err="1"/>
              <a:t>the</a:t>
            </a:r>
            <a:r>
              <a:rPr lang="de-DE" baseline="0" dirty="0"/>
              <a:t> </a:t>
            </a:r>
            <a:r>
              <a:rPr lang="de-DE" baseline="0" dirty="0" err="1"/>
              <a:t>groups</a:t>
            </a:r>
            <a:endParaRPr lang="de-DE" baseline="0" dirty="0"/>
          </a:p>
          <a:p>
            <a:r>
              <a:rPr lang="de-DE" baseline="0" dirty="0"/>
              <a:t>PD: Plasma </a:t>
            </a:r>
            <a:r>
              <a:rPr lang="de-DE" baseline="0" dirty="0" err="1"/>
              <a:t>devices</a:t>
            </a:r>
            <a:r>
              <a:rPr lang="de-DE" baseline="0" dirty="0"/>
              <a:t> (MAGNUM, PSI-2, UPP, TOMAS, </a:t>
            </a:r>
            <a:r>
              <a:rPr lang="de-DE" baseline="0" dirty="0" err="1"/>
              <a:t>GyM</a:t>
            </a:r>
            <a:r>
              <a:rPr lang="de-DE" baseline="0" dirty="0"/>
              <a:t>) </a:t>
            </a:r>
          </a:p>
          <a:p>
            <a:r>
              <a:rPr lang="de-DE" baseline="0" dirty="0"/>
              <a:t>HHF: JUDITH, GLADIS, QSPA, OLMAT</a:t>
            </a:r>
          </a:p>
          <a:p>
            <a:r>
              <a:rPr lang="de-DE" baseline="0" dirty="0"/>
              <a:t>Analysis </a:t>
            </a:r>
            <a:r>
              <a:rPr lang="de-DE" baseline="0" dirty="0" err="1"/>
              <a:t>station</a:t>
            </a:r>
            <a:r>
              <a:rPr lang="de-DE" baseline="0" dirty="0"/>
              <a:t>: Ion beam</a:t>
            </a:r>
          </a:p>
          <a:p>
            <a:r>
              <a:rPr lang="de-DE" baseline="0" dirty="0" err="1"/>
              <a:t>If</a:t>
            </a:r>
            <a:r>
              <a:rPr lang="de-DE" baseline="0" dirty="0"/>
              <a:t> </a:t>
            </a:r>
            <a:r>
              <a:rPr lang="de-DE" baseline="0" dirty="0" err="1"/>
              <a:t>Facilties</a:t>
            </a:r>
            <a:r>
              <a:rPr lang="de-DE" baseline="0" dirty="0"/>
              <a:t>, </a:t>
            </a:r>
            <a:r>
              <a:rPr lang="de-DE" baseline="0" dirty="0" err="1"/>
              <a:t>Modelling</a:t>
            </a:r>
            <a:r>
              <a:rPr lang="de-DE" baseline="0" dirty="0"/>
              <a:t>, Link not </a:t>
            </a:r>
            <a:r>
              <a:rPr lang="de-DE" baseline="0" dirty="0" err="1"/>
              <a:t>applicable</a:t>
            </a:r>
            <a:r>
              <a:rPr lang="de-DE" baseline="0" dirty="0"/>
              <a:t>, </a:t>
            </a:r>
            <a:r>
              <a:rPr lang="de-DE" baseline="0" dirty="0" err="1"/>
              <a:t>remove</a:t>
            </a:r>
            <a:r>
              <a:rPr lang="de-DE" baseline="0" dirty="0"/>
              <a:t> </a:t>
            </a:r>
            <a:r>
              <a:rPr lang="de-DE" baseline="0" dirty="0" err="1"/>
              <a:t>the</a:t>
            </a:r>
            <a:r>
              <a:rPr lang="de-DE" baseline="0" dirty="0"/>
              <a:t> </a:t>
            </a:r>
            <a:r>
              <a:rPr lang="de-DE" baseline="0" dirty="0" err="1"/>
              <a:t>lines</a:t>
            </a:r>
            <a:r>
              <a:rPr lang="de-DE" baseline="0" dirty="0"/>
              <a:t>. I </a:t>
            </a:r>
            <a:r>
              <a:rPr lang="de-DE" baseline="0" dirty="0" err="1"/>
              <a:t>assume</a:t>
            </a:r>
            <a:r>
              <a:rPr lang="de-DE" baseline="0" dirty="0"/>
              <a:t> </a:t>
            </a:r>
            <a:r>
              <a:rPr lang="de-DE" baseline="0" dirty="0" err="1"/>
              <a:t>that</a:t>
            </a:r>
            <a:r>
              <a:rPr lang="de-DE" baseline="0" dirty="0"/>
              <a:t> </a:t>
            </a:r>
            <a:r>
              <a:rPr lang="de-DE" baseline="0" dirty="0" err="1"/>
              <a:t>it</a:t>
            </a:r>
            <a:r>
              <a:rPr lang="de-DE" baseline="0" dirty="0"/>
              <a:t> </a:t>
            </a:r>
            <a:r>
              <a:rPr lang="de-DE" baseline="0" dirty="0" err="1"/>
              <a:t>is</a:t>
            </a:r>
            <a:r>
              <a:rPr lang="de-DE" baseline="0" dirty="0"/>
              <a:t> EITHER EXPERIMENT </a:t>
            </a:r>
            <a:r>
              <a:rPr lang="de-DE" baseline="0" dirty="0" err="1"/>
              <a:t>or</a:t>
            </a:r>
            <a:r>
              <a:rPr lang="de-DE" baseline="0" dirty="0"/>
              <a:t> MODELLING, </a:t>
            </a:r>
            <a:r>
              <a:rPr lang="de-DE" baseline="0" dirty="0" err="1"/>
              <a:t>thus</a:t>
            </a:r>
            <a:r>
              <a:rPr lang="de-DE" baseline="0" dirty="0"/>
              <a:t> 1 </a:t>
            </a:r>
            <a:r>
              <a:rPr lang="de-DE" baseline="0" dirty="0" err="1"/>
              <a:t>more</a:t>
            </a:r>
            <a:r>
              <a:rPr lang="de-DE" baseline="0" dirty="0"/>
              <a:t> </a:t>
            </a:r>
            <a:r>
              <a:rPr lang="de-DE" baseline="0" dirty="0" err="1"/>
              <a:t>line</a:t>
            </a:r>
            <a:r>
              <a:rPr lang="de-DE" baseline="0" dirty="0"/>
              <a:t> </a:t>
            </a:r>
            <a:r>
              <a:rPr lang="de-DE" baseline="0" dirty="0" err="1"/>
              <a:t>for</a:t>
            </a:r>
            <a:r>
              <a:rPr lang="de-DE" baseline="0" dirty="0"/>
              <a:t> TASKS </a:t>
            </a:r>
            <a:r>
              <a:rPr lang="de-DE" baseline="0" dirty="0" err="1"/>
              <a:t>or</a:t>
            </a:r>
            <a:r>
              <a:rPr lang="de-DE" baseline="0" dirty="0"/>
              <a:t> </a:t>
            </a:r>
            <a:r>
              <a:rPr lang="de-DE" baseline="0" dirty="0" err="1"/>
              <a:t>Deliveables</a:t>
            </a:r>
            <a:r>
              <a:rPr lang="de-DE" baseline="0" dirty="0"/>
              <a:t>.</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21</a:t>
            </a:fld>
            <a:endParaRPr lang="en-GB" dirty="0"/>
          </a:p>
        </p:txBody>
      </p:sp>
    </p:spTree>
    <p:extLst>
      <p:ext uri="{BB962C8B-B14F-4D97-AF65-F5344CB8AC3E}">
        <p14:creationId xmlns:p14="http://schemas.microsoft.com/office/powerpoint/2010/main" val="1922834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746125"/>
            <a:ext cx="6615113" cy="3722688"/>
          </a:xfrm>
        </p:spPr>
      </p:sp>
      <p:sp>
        <p:nvSpPr>
          <p:cNvPr id="3" name="Notizenplatzhalter 2"/>
          <p:cNvSpPr>
            <a:spLocks noGrp="1"/>
          </p:cNvSpPr>
          <p:nvPr>
            <p:ph type="body" idx="1"/>
          </p:nvPr>
        </p:nvSpPr>
        <p:spPr/>
        <p:txBody>
          <a:bodyPr/>
          <a:lstStyle/>
          <a:p>
            <a:r>
              <a:rPr lang="de-DE" dirty="0" err="1"/>
              <a:t>Facilties</a:t>
            </a:r>
            <a:r>
              <a:rPr lang="de-DE" dirty="0"/>
              <a:t>:</a:t>
            </a:r>
            <a:r>
              <a:rPr lang="de-DE" baseline="0" dirty="0"/>
              <a:t> JUST GIVE </a:t>
            </a:r>
            <a:r>
              <a:rPr lang="de-DE" baseline="0" dirty="0" err="1"/>
              <a:t>the</a:t>
            </a:r>
            <a:r>
              <a:rPr lang="de-DE" baseline="0" dirty="0"/>
              <a:t> integral </a:t>
            </a:r>
            <a:r>
              <a:rPr lang="de-DE" baseline="0" dirty="0" err="1"/>
              <a:t>numbers</a:t>
            </a:r>
            <a:r>
              <a:rPr lang="de-DE" baseline="0" dirty="0"/>
              <a:t> </a:t>
            </a:r>
            <a:r>
              <a:rPr lang="de-DE" baseline="0" dirty="0" err="1"/>
              <a:t>for</a:t>
            </a:r>
            <a:r>
              <a:rPr lang="de-DE" baseline="0" dirty="0"/>
              <a:t> </a:t>
            </a:r>
            <a:r>
              <a:rPr lang="de-DE" baseline="0" dirty="0" err="1"/>
              <a:t>the</a:t>
            </a:r>
            <a:r>
              <a:rPr lang="de-DE" baseline="0" dirty="0"/>
              <a:t> </a:t>
            </a:r>
            <a:r>
              <a:rPr lang="de-DE" baseline="0" dirty="0" err="1"/>
              <a:t>groups</a:t>
            </a:r>
            <a:endParaRPr lang="de-DE" baseline="0" dirty="0"/>
          </a:p>
          <a:p>
            <a:r>
              <a:rPr lang="de-DE" baseline="0" dirty="0"/>
              <a:t>PD: Plasma </a:t>
            </a:r>
            <a:r>
              <a:rPr lang="de-DE" baseline="0" dirty="0" err="1"/>
              <a:t>devices</a:t>
            </a:r>
            <a:r>
              <a:rPr lang="de-DE" baseline="0" dirty="0"/>
              <a:t> (MAGNUM, PSI-2, UPP, TOMAS, </a:t>
            </a:r>
            <a:r>
              <a:rPr lang="de-DE" baseline="0" dirty="0" err="1"/>
              <a:t>GyM</a:t>
            </a:r>
            <a:r>
              <a:rPr lang="de-DE" baseline="0" dirty="0"/>
              <a:t>) </a:t>
            </a:r>
          </a:p>
          <a:p>
            <a:r>
              <a:rPr lang="de-DE" baseline="0" dirty="0"/>
              <a:t>HHF: JUDITH, GLADIS, QSPA, OLMAT</a:t>
            </a:r>
          </a:p>
          <a:p>
            <a:r>
              <a:rPr lang="de-DE" baseline="0" dirty="0"/>
              <a:t>Analysis </a:t>
            </a:r>
            <a:r>
              <a:rPr lang="de-DE" baseline="0" dirty="0" err="1"/>
              <a:t>station</a:t>
            </a:r>
            <a:r>
              <a:rPr lang="de-DE" baseline="0" dirty="0"/>
              <a:t>: Ion beam</a:t>
            </a:r>
          </a:p>
          <a:p>
            <a:r>
              <a:rPr lang="de-DE" baseline="0" dirty="0" err="1"/>
              <a:t>If</a:t>
            </a:r>
            <a:r>
              <a:rPr lang="de-DE" baseline="0" dirty="0"/>
              <a:t> </a:t>
            </a:r>
            <a:r>
              <a:rPr lang="de-DE" baseline="0" dirty="0" err="1"/>
              <a:t>Facilties</a:t>
            </a:r>
            <a:r>
              <a:rPr lang="de-DE" baseline="0" dirty="0"/>
              <a:t>, </a:t>
            </a:r>
            <a:r>
              <a:rPr lang="de-DE" baseline="0" dirty="0" err="1"/>
              <a:t>Modelling</a:t>
            </a:r>
            <a:r>
              <a:rPr lang="de-DE" baseline="0" dirty="0"/>
              <a:t>, Link not </a:t>
            </a:r>
            <a:r>
              <a:rPr lang="de-DE" baseline="0" dirty="0" err="1"/>
              <a:t>applicable</a:t>
            </a:r>
            <a:r>
              <a:rPr lang="de-DE" baseline="0" dirty="0"/>
              <a:t>, </a:t>
            </a:r>
            <a:r>
              <a:rPr lang="de-DE" baseline="0" dirty="0" err="1"/>
              <a:t>remove</a:t>
            </a:r>
            <a:r>
              <a:rPr lang="de-DE" baseline="0" dirty="0"/>
              <a:t> </a:t>
            </a:r>
            <a:r>
              <a:rPr lang="de-DE" baseline="0" dirty="0" err="1"/>
              <a:t>the</a:t>
            </a:r>
            <a:r>
              <a:rPr lang="de-DE" baseline="0" dirty="0"/>
              <a:t> </a:t>
            </a:r>
            <a:r>
              <a:rPr lang="de-DE" baseline="0" dirty="0" err="1"/>
              <a:t>lines</a:t>
            </a:r>
            <a:r>
              <a:rPr lang="de-DE" baseline="0" dirty="0"/>
              <a:t>. I </a:t>
            </a:r>
            <a:r>
              <a:rPr lang="de-DE" baseline="0" dirty="0" err="1"/>
              <a:t>assume</a:t>
            </a:r>
            <a:r>
              <a:rPr lang="de-DE" baseline="0" dirty="0"/>
              <a:t> </a:t>
            </a:r>
            <a:r>
              <a:rPr lang="de-DE" baseline="0" dirty="0" err="1"/>
              <a:t>that</a:t>
            </a:r>
            <a:r>
              <a:rPr lang="de-DE" baseline="0" dirty="0"/>
              <a:t> </a:t>
            </a:r>
            <a:r>
              <a:rPr lang="de-DE" baseline="0" dirty="0" err="1"/>
              <a:t>it</a:t>
            </a:r>
            <a:r>
              <a:rPr lang="de-DE" baseline="0" dirty="0"/>
              <a:t> </a:t>
            </a:r>
            <a:r>
              <a:rPr lang="de-DE" baseline="0" dirty="0" err="1"/>
              <a:t>is</a:t>
            </a:r>
            <a:r>
              <a:rPr lang="de-DE" baseline="0" dirty="0"/>
              <a:t> EITHER EXPERIMENT </a:t>
            </a:r>
            <a:r>
              <a:rPr lang="de-DE" baseline="0" dirty="0" err="1"/>
              <a:t>or</a:t>
            </a:r>
            <a:r>
              <a:rPr lang="de-DE" baseline="0" dirty="0"/>
              <a:t> MODELLING, </a:t>
            </a:r>
            <a:r>
              <a:rPr lang="de-DE" baseline="0" dirty="0" err="1"/>
              <a:t>thus</a:t>
            </a:r>
            <a:r>
              <a:rPr lang="de-DE" baseline="0" dirty="0"/>
              <a:t> 1 </a:t>
            </a:r>
            <a:r>
              <a:rPr lang="de-DE" baseline="0" dirty="0" err="1"/>
              <a:t>more</a:t>
            </a:r>
            <a:r>
              <a:rPr lang="de-DE" baseline="0" dirty="0"/>
              <a:t> </a:t>
            </a:r>
            <a:r>
              <a:rPr lang="de-DE" baseline="0" dirty="0" err="1"/>
              <a:t>line</a:t>
            </a:r>
            <a:r>
              <a:rPr lang="de-DE" baseline="0" dirty="0"/>
              <a:t> </a:t>
            </a:r>
            <a:r>
              <a:rPr lang="de-DE" baseline="0" dirty="0" err="1"/>
              <a:t>for</a:t>
            </a:r>
            <a:r>
              <a:rPr lang="de-DE" baseline="0" dirty="0"/>
              <a:t> TASKS </a:t>
            </a:r>
            <a:r>
              <a:rPr lang="de-DE" baseline="0" dirty="0" err="1"/>
              <a:t>or</a:t>
            </a:r>
            <a:r>
              <a:rPr lang="de-DE" baseline="0" dirty="0"/>
              <a:t> </a:t>
            </a:r>
            <a:r>
              <a:rPr lang="de-DE" baseline="0" dirty="0" err="1"/>
              <a:t>Deliveables</a:t>
            </a:r>
            <a:r>
              <a:rPr lang="de-DE" baseline="0" dirty="0"/>
              <a:t>.</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3</a:t>
            </a:fld>
            <a:endParaRPr lang="en-GB" dirty="0"/>
          </a:p>
        </p:txBody>
      </p:sp>
    </p:spTree>
    <p:extLst>
      <p:ext uri="{BB962C8B-B14F-4D97-AF65-F5344CB8AC3E}">
        <p14:creationId xmlns:p14="http://schemas.microsoft.com/office/powerpoint/2010/main" val="4103228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746125"/>
            <a:ext cx="6615113" cy="3722688"/>
          </a:xfrm>
        </p:spPr>
      </p:sp>
      <p:sp>
        <p:nvSpPr>
          <p:cNvPr id="3" name="Notizenplatzhalter 2"/>
          <p:cNvSpPr>
            <a:spLocks noGrp="1"/>
          </p:cNvSpPr>
          <p:nvPr>
            <p:ph type="body" idx="1"/>
          </p:nvPr>
        </p:nvSpPr>
        <p:spPr/>
        <p:txBody>
          <a:bodyPr/>
          <a:lstStyle/>
          <a:p>
            <a:r>
              <a:rPr lang="de-DE" dirty="0" err="1"/>
              <a:t>Facilties</a:t>
            </a:r>
            <a:r>
              <a:rPr lang="de-DE" dirty="0"/>
              <a:t>:</a:t>
            </a:r>
            <a:r>
              <a:rPr lang="de-DE" baseline="0" dirty="0"/>
              <a:t> JUST GIVE </a:t>
            </a:r>
            <a:r>
              <a:rPr lang="de-DE" baseline="0" dirty="0" err="1"/>
              <a:t>the</a:t>
            </a:r>
            <a:r>
              <a:rPr lang="de-DE" baseline="0" dirty="0"/>
              <a:t> integral </a:t>
            </a:r>
            <a:r>
              <a:rPr lang="de-DE" baseline="0" dirty="0" err="1"/>
              <a:t>numbers</a:t>
            </a:r>
            <a:r>
              <a:rPr lang="de-DE" baseline="0" dirty="0"/>
              <a:t> </a:t>
            </a:r>
            <a:r>
              <a:rPr lang="de-DE" baseline="0" dirty="0" err="1"/>
              <a:t>for</a:t>
            </a:r>
            <a:r>
              <a:rPr lang="de-DE" baseline="0" dirty="0"/>
              <a:t> </a:t>
            </a:r>
            <a:r>
              <a:rPr lang="de-DE" baseline="0" dirty="0" err="1"/>
              <a:t>the</a:t>
            </a:r>
            <a:r>
              <a:rPr lang="de-DE" baseline="0" dirty="0"/>
              <a:t> </a:t>
            </a:r>
            <a:r>
              <a:rPr lang="de-DE" baseline="0" dirty="0" err="1"/>
              <a:t>groups</a:t>
            </a:r>
            <a:endParaRPr lang="de-DE" baseline="0" dirty="0"/>
          </a:p>
          <a:p>
            <a:r>
              <a:rPr lang="de-DE" baseline="0" dirty="0"/>
              <a:t>PD: Plasma </a:t>
            </a:r>
            <a:r>
              <a:rPr lang="de-DE" baseline="0" dirty="0" err="1"/>
              <a:t>devices</a:t>
            </a:r>
            <a:r>
              <a:rPr lang="de-DE" baseline="0" dirty="0"/>
              <a:t> (MAGNUM, PSI-2, UPP, TOMAS, </a:t>
            </a:r>
            <a:r>
              <a:rPr lang="de-DE" baseline="0" dirty="0" err="1"/>
              <a:t>GyM</a:t>
            </a:r>
            <a:r>
              <a:rPr lang="de-DE" baseline="0" dirty="0"/>
              <a:t>) </a:t>
            </a:r>
          </a:p>
          <a:p>
            <a:r>
              <a:rPr lang="de-DE" baseline="0" dirty="0"/>
              <a:t>HHF: JUDITH, GLADIS, QSPA, OLMAT</a:t>
            </a:r>
          </a:p>
          <a:p>
            <a:r>
              <a:rPr lang="de-DE" baseline="0" dirty="0"/>
              <a:t>Analysis </a:t>
            </a:r>
            <a:r>
              <a:rPr lang="de-DE" baseline="0" dirty="0" err="1"/>
              <a:t>station</a:t>
            </a:r>
            <a:r>
              <a:rPr lang="de-DE" baseline="0" dirty="0"/>
              <a:t>: Ion beam</a:t>
            </a:r>
          </a:p>
          <a:p>
            <a:r>
              <a:rPr lang="de-DE" baseline="0" dirty="0" err="1"/>
              <a:t>If</a:t>
            </a:r>
            <a:r>
              <a:rPr lang="de-DE" baseline="0" dirty="0"/>
              <a:t> </a:t>
            </a:r>
            <a:r>
              <a:rPr lang="de-DE" baseline="0" dirty="0" err="1"/>
              <a:t>Facilties</a:t>
            </a:r>
            <a:r>
              <a:rPr lang="de-DE" baseline="0" dirty="0"/>
              <a:t>, </a:t>
            </a:r>
            <a:r>
              <a:rPr lang="de-DE" baseline="0" dirty="0" err="1"/>
              <a:t>Modelling</a:t>
            </a:r>
            <a:r>
              <a:rPr lang="de-DE" baseline="0" dirty="0"/>
              <a:t>, Link not </a:t>
            </a:r>
            <a:r>
              <a:rPr lang="de-DE" baseline="0" dirty="0" err="1"/>
              <a:t>applicable</a:t>
            </a:r>
            <a:r>
              <a:rPr lang="de-DE" baseline="0" dirty="0"/>
              <a:t>, </a:t>
            </a:r>
            <a:r>
              <a:rPr lang="de-DE" baseline="0" dirty="0" err="1"/>
              <a:t>remove</a:t>
            </a:r>
            <a:r>
              <a:rPr lang="de-DE" baseline="0" dirty="0"/>
              <a:t> </a:t>
            </a:r>
            <a:r>
              <a:rPr lang="de-DE" baseline="0" dirty="0" err="1"/>
              <a:t>the</a:t>
            </a:r>
            <a:r>
              <a:rPr lang="de-DE" baseline="0" dirty="0"/>
              <a:t> </a:t>
            </a:r>
            <a:r>
              <a:rPr lang="de-DE" baseline="0" dirty="0" err="1"/>
              <a:t>lines</a:t>
            </a:r>
            <a:r>
              <a:rPr lang="de-DE" baseline="0" dirty="0"/>
              <a:t>. I </a:t>
            </a:r>
            <a:r>
              <a:rPr lang="de-DE" baseline="0" dirty="0" err="1"/>
              <a:t>assume</a:t>
            </a:r>
            <a:r>
              <a:rPr lang="de-DE" baseline="0" dirty="0"/>
              <a:t> </a:t>
            </a:r>
            <a:r>
              <a:rPr lang="de-DE" baseline="0" dirty="0" err="1"/>
              <a:t>that</a:t>
            </a:r>
            <a:r>
              <a:rPr lang="de-DE" baseline="0" dirty="0"/>
              <a:t> </a:t>
            </a:r>
            <a:r>
              <a:rPr lang="de-DE" baseline="0" dirty="0" err="1"/>
              <a:t>it</a:t>
            </a:r>
            <a:r>
              <a:rPr lang="de-DE" baseline="0" dirty="0"/>
              <a:t> </a:t>
            </a:r>
            <a:r>
              <a:rPr lang="de-DE" baseline="0" dirty="0" err="1"/>
              <a:t>is</a:t>
            </a:r>
            <a:r>
              <a:rPr lang="de-DE" baseline="0" dirty="0"/>
              <a:t> EITHER EXPERIMENT </a:t>
            </a:r>
            <a:r>
              <a:rPr lang="de-DE" baseline="0" dirty="0" err="1"/>
              <a:t>or</a:t>
            </a:r>
            <a:r>
              <a:rPr lang="de-DE" baseline="0" dirty="0"/>
              <a:t> MODELLING, </a:t>
            </a:r>
            <a:r>
              <a:rPr lang="de-DE" baseline="0" dirty="0" err="1"/>
              <a:t>thus</a:t>
            </a:r>
            <a:r>
              <a:rPr lang="de-DE" baseline="0" dirty="0"/>
              <a:t> 1 </a:t>
            </a:r>
            <a:r>
              <a:rPr lang="de-DE" baseline="0" dirty="0" err="1"/>
              <a:t>more</a:t>
            </a:r>
            <a:r>
              <a:rPr lang="de-DE" baseline="0" dirty="0"/>
              <a:t> </a:t>
            </a:r>
            <a:r>
              <a:rPr lang="de-DE" baseline="0" dirty="0" err="1"/>
              <a:t>line</a:t>
            </a:r>
            <a:r>
              <a:rPr lang="de-DE" baseline="0" dirty="0"/>
              <a:t> </a:t>
            </a:r>
            <a:r>
              <a:rPr lang="de-DE" baseline="0" dirty="0" err="1"/>
              <a:t>for</a:t>
            </a:r>
            <a:r>
              <a:rPr lang="de-DE" baseline="0" dirty="0"/>
              <a:t> TASKS </a:t>
            </a:r>
            <a:r>
              <a:rPr lang="de-DE" baseline="0" dirty="0" err="1"/>
              <a:t>or</a:t>
            </a:r>
            <a:r>
              <a:rPr lang="de-DE" baseline="0" dirty="0"/>
              <a:t> </a:t>
            </a:r>
            <a:r>
              <a:rPr lang="de-DE" baseline="0" dirty="0" err="1"/>
              <a:t>Deliveables</a:t>
            </a:r>
            <a:r>
              <a:rPr lang="de-DE" baseline="0" dirty="0"/>
              <a:t>.</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22</a:t>
            </a:fld>
            <a:endParaRPr lang="en-GB" dirty="0"/>
          </a:p>
        </p:txBody>
      </p:sp>
    </p:spTree>
    <p:extLst>
      <p:ext uri="{BB962C8B-B14F-4D97-AF65-F5344CB8AC3E}">
        <p14:creationId xmlns:p14="http://schemas.microsoft.com/office/powerpoint/2010/main" val="1295079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746125"/>
            <a:ext cx="6615113" cy="3722688"/>
          </a:xfrm>
        </p:spPr>
      </p:sp>
      <p:sp>
        <p:nvSpPr>
          <p:cNvPr id="3" name="Notizenplatzhalter 2"/>
          <p:cNvSpPr>
            <a:spLocks noGrp="1"/>
          </p:cNvSpPr>
          <p:nvPr>
            <p:ph type="body" idx="1"/>
          </p:nvPr>
        </p:nvSpPr>
        <p:spPr/>
        <p:txBody>
          <a:bodyPr/>
          <a:lstStyle/>
          <a:p>
            <a:r>
              <a:rPr lang="de-DE" dirty="0" err="1"/>
              <a:t>Facilties</a:t>
            </a:r>
            <a:r>
              <a:rPr lang="de-DE" dirty="0"/>
              <a:t>:</a:t>
            </a:r>
            <a:r>
              <a:rPr lang="de-DE" baseline="0" dirty="0"/>
              <a:t> JUST GIVE </a:t>
            </a:r>
            <a:r>
              <a:rPr lang="de-DE" baseline="0" dirty="0" err="1"/>
              <a:t>the</a:t>
            </a:r>
            <a:r>
              <a:rPr lang="de-DE" baseline="0" dirty="0"/>
              <a:t> integral </a:t>
            </a:r>
            <a:r>
              <a:rPr lang="de-DE" baseline="0" dirty="0" err="1"/>
              <a:t>numbers</a:t>
            </a:r>
            <a:r>
              <a:rPr lang="de-DE" baseline="0" dirty="0"/>
              <a:t> </a:t>
            </a:r>
            <a:r>
              <a:rPr lang="de-DE" baseline="0" dirty="0" err="1"/>
              <a:t>for</a:t>
            </a:r>
            <a:r>
              <a:rPr lang="de-DE" baseline="0" dirty="0"/>
              <a:t> </a:t>
            </a:r>
            <a:r>
              <a:rPr lang="de-DE" baseline="0" dirty="0" err="1"/>
              <a:t>the</a:t>
            </a:r>
            <a:r>
              <a:rPr lang="de-DE" baseline="0" dirty="0"/>
              <a:t> </a:t>
            </a:r>
            <a:r>
              <a:rPr lang="de-DE" baseline="0" dirty="0" err="1"/>
              <a:t>groups</a:t>
            </a:r>
            <a:endParaRPr lang="de-DE" baseline="0" dirty="0"/>
          </a:p>
          <a:p>
            <a:r>
              <a:rPr lang="de-DE" baseline="0" dirty="0"/>
              <a:t>PD: Plasma </a:t>
            </a:r>
            <a:r>
              <a:rPr lang="de-DE" baseline="0" dirty="0" err="1"/>
              <a:t>devices</a:t>
            </a:r>
            <a:r>
              <a:rPr lang="de-DE" baseline="0" dirty="0"/>
              <a:t> (MAGNUM, PSI-2, UPP, TOMAS, </a:t>
            </a:r>
            <a:r>
              <a:rPr lang="de-DE" baseline="0" dirty="0" err="1"/>
              <a:t>GyM</a:t>
            </a:r>
            <a:r>
              <a:rPr lang="de-DE" baseline="0" dirty="0"/>
              <a:t>) </a:t>
            </a:r>
          </a:p>
          <a:p>
            <a:r>
              <a:rPr lang="de-DE" baseline="0" dirty="0"/>
              <a:t>HHF: JUDITH, GLADIS, QSPA, OLMAT</a:t>
            </a:r>
          </a:p>
          <a:p>
            <a:r>
              <a:rPr lang="de-DE" baseline="0" dirty="0"/>
              <a:t>Analysis </a:t>
            </a:r>
            <a:r>
              <a:rPr lang="de-DE" baseline="0" dirty="0" err="1"/>
              <a:t>station</a:t>
            </a:r>
            <a:r>
              <a:rPr lang="de-DE" baseline="0" dirty="0"/>
              <a:t>: Ion beam</a:t>
            </a:r>
          </a:p>
          <a:p>
            <a:r>
              <a:rPr lang="de-DE" baseline="0" dirty="0" err="1"/>
              <a:t>If</a:t>
            </a:r>
            <a:r>
              <a:rPr lang="de-DE" baseline="0" dirty="0"/>
              <a:t> </a:t>
            </a:r>
            <a:r>
              <a:rPr lang="de-DE" baseline="0" dirty="0" err="1"/>
              <a:t>Facilties</a:t>
            </a:r>
            <a:r>
              <a:rPr lang="de-DE" baseline="0" dirty="0"/>
              <a:t>, </a:t>
            </a:r>
            <a:r>
              <a:rPr lang="de-DE" baseline="0" dirty="0" err="1"/>
              <a:t>Modelling</a:t>
            </a:r>
            <a:r>
              <a:rPr lang="de-DE" baseline="0" dirty="0"/>
              <a:t>, Link not </a:t>
            </a:r>
            <a:r>
              <a:rPr lang="de-DE" baseline="0" dirty="0" err="1"/>
              <a:t>applicable</a:t>
            </a:r>
            <a:r>
              <a:rPr lang="de-DE" baseline="0" dirty="0"/>
              <a:t>, </a:t>
            </a:r>
            <a:r>
              <a:rPr lang="de-DE" baseline="0" dirty="0" err="1"/>
              <a:t>remove</a:t>
            </a:r>
            <a:r>
              <a:rPr lang="de-DE" baseline="0" dirty="0"/>
              <a:t> </a:t>
            </a:r>
            <a:r>
              <a:rPr lang="de-DE" baseline="0" dirty="0" err="1"/>
              <a:t>the</a:t>
            </a:r>
            <a:r>
              <a:rPr lang="de-DE" baseline="0" dirty="0"/>
              <a:t> </a:t>
            </a:r>
            <a:r>
              <a:rPr lang="de-DE" baseline="0" dirty="0" err="1"/>
              <a:t>lines</a:t>
            </a:r>
            <a:r>
              <a:rPr lang="de-DE" baseline="0" dirty="0"/>
              <a:t>. I </a:t>
            </a:r>
            <a:r>
              <a:rPr lang="de-DE" baseline="0" dirty="0" err="1"/>
              <a:t>assume</a:t>
            </a:r>
            <a:r>
              <a:rPr lang="de-DE" baseline="0" dirty="0"/>
              <a:t> </a:t>
            </a:r>
            <a:r>
              <a:rPr lang="de-DE" baseline="0" dirty="0" err="1"/>
              <a:t>that</a:t>
            </a:r>
            <a:r>
              <a:rPr lang="de-DE" baseline="0" dirty="0"/>
              <a:t> </a:t>
            </a:r>
            <a:r>
              <a:rPr lang="de-DE" baseline="0" dirty="0" err="1"/>
              <a:t>it</a:t>
            </a:r>
            <a:r>
              <a:rPr lang="de-DE" baseline="0" dirty="0"/>
              <a:t> </a:t>
            </a:r>
            <a:r>
              <a:rPr lang="de-DE" baseline="0" dirty="0" err="1"/>
              <a:t>is</a:t>
            </a:r>
            <a:r>
              <a:rPr lang="de-DE" baseline="0" dirty="0"/>
              <a:t> EITHER EXPERIMENT </a:t>
            </a:r>
            <a:r>
              <a:rPr lang="de-DE" baseline="0" dirty="0" err="1"/>
              <a:t>or</a:t>
            </a:r>
            <a:r>
              <a:rPr lang="de-DE" baseline="0" dirty="0"/>
              <a:t> MODELLING, </a:t>
            </a:r>
            <a:r>
              <a:rPr lang="de-DE" baseline="0" dirty="0" err="1"/>
              <a:t>thus</a:t>
            </a:r>
            <a:r>
              <a:rPr lang="de-DE" baseline="0" dirty="0"/>
              <a:t> 1 </a:t>
            </a:r>
            <a:r>
              <a:rPr lang="de-DE" baseline="0" dirty="0" err="1"/>
              <a:t>more</a:t>
            </a:r>
            <a:r>
              <a:rPr lang="de-DE" baseline="0" dirty="0"/>
              <a:t> </a:t>
            </a:r>
            <a:r>
              <a:rPr lang="de-DE" baseline="0" dirty="0" err="1"/>
              <a:t>line</a:t>
            </a:r>
            <a:r>
              <a:rPr lang="de-DE" baseline="0" dirty="0"/>
              <a:t> </a:t>
            </a:r>
            <a:r>
              <a:rPr lang="de-DE" baseline="0" dirty="0" err="1"/>
              <a:t>for</a:t>
            </a:r>
            <a:r>
              <a:rPr lang="de-DE" baseline="0" dirty="0"/>
              <a:t> TASKS </a:t>
            </a:r>
            <a:r>
              <a:rPr lang="de-DE" baseline="0" dirty="0" err="1"/>
              <a:t>or</a:t>
            </a:r>
            <a:r>
              <a:rPr lang="de-DE" baseline="0" dirty="0"/>
              <a:t> </a:t>
            </a:r>
            <a:r>
              <a:rPr lang="de-DE" baseline="0" dirty="0" err="1"/>
              <a:t>Deliveables</a:t>
            </a:r>
            <a:r>
              <a:rPr lang="de-DE" baseline="0" dirty="0"/>
              <a:t>.</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23</a:t>
            </a:fld>
            <a:endParaRPr lang="en-GB" dirty="0"/>
          </a:p>
        </p:txBody>
      </p:sp>
    </p:spTree>
    <p:extLst>
      <p:ext uri="{BB962C8B-B14F-4D97-AF65-F5344CB8AC3E}">
        <p14:creationId xmlns:p14="http://schemas.microsoft.com/office/powerpoint/2010/main" val="1174538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746125"/>
            <a:ext cx="6615113" cy="3722688"/>
          </a:xfrm>
        </p:spPr>
      </p:sp>
      <p:sp>
        <p:nvSpPr>
          <p:cNvPr id="3" name="Notizenplatzhalter 2"/>
          <p:cNvSpPr>
            <a:spLocks noGrp="1"/>
          </p:cNvSpPr>
          <p:nvPr>
            <p:ph type="body" idx="1"/>
          </p:nvPr>
        </p:nvSpPr>
        <p:spPr/>
        <p:txBody>
          <a:bodyPr/>
          <a:lstStyle/>
          <a:p>
            <a:r>
              <a:rPr lang="de-DE" dirty="0" err="1"/>
              <a:t>Facilties</a:t>
            </a:r>
            <a:r>
              <a:rPr lang="de-DE" dirty="0"/>
              <a:t>:</a:t>
            </a:r>
            <a:r>
              <a:rPr lang="de-DE" baseline="0" dirty="0"/>
              <a:t> JUST GIVE </a:t>
            </a:r>
            <a:r>
              <a:rPr lang="de-DE" baseline="0" dirty="0" err="1"/>
              <a:t>the</a:t>
            </a:r>
            <a:r>
              <a:rPr lang="de-DE" baseline="0" dirty="0"/>
              <a:t> integral </a:t>
            </a:r>
            <a:r>
              <a:rPr lang="de-DE" baseline="0" dirty="0" err="1"/>
              <a:t>numbers</a:t>
            </a:r>
            <a:r>
              <a:rPr lang="de-DE" baseline="0" dirty="0"/>
              <a:t> </a:t>
            </a:r>
            <a:r>
              <a:rPr lang="de-DE" baseline="0" dirty="0" err="1"/>
              <a:t>for</a:t>
            </a:r>
            <a:r>
              <a:rPr lang="de-DE" baseline="0" dirty="0"/>
              <a:t> </a:t>
            </a:r>
            <a:r>
              <a:rPr lang="de-DE" baseline="0" dirty="0" err="1"/>
              <a:t>the</a:t>
            </a:r>
            <a:r>
              <a:rPr lang="de-DE" baseline="0" dirty="0"/>
              <a:t> </a:t>
            </a:r>
            <a:r>
              <a:rPr lang="de-DE" baseline="0" dirty="0" err="1"/>
              <a:t>groups</a:t>
            </a:r>
            <a:endParaRPr lang="de-DE" baseline="0" dirty="0"/>
          </a:p>
          <a:p>
            <a:r>
              <a:rPr lang="de-DE" baseline="0" dirty="0"/>
              <a:t>PD: Plasma </a:t>
            </a:r>
            <a:r>
              <a:rPr lang="de-DE" baseline="0" dirty="0" err="1"/>
              <a:t>devices</a:t>
            </a:r>
            <a:r>
              <a:rPr lang="de-DE" baseline="0" dirty="0"/>
              <a:t> (MAGNUM, PSI-2, UPP, TOMAS, </a:t>
            </a:r>
            <a:r>
              <a:rPr lang="de-DE" baseline="0" dirty="0" err="1"/>
              <a:t>GyM</a:t>
            </a:r>
            <a:r>
              <a:rPr lang="de-DE" baseline="0" dirty="0"/>
              <a:t>) </a:t>
            </a:r>
          </a:p>
          <a:p>
            <a:r>
              <a:rPr lang="de-DE" baseline="0" dirty="0"/>
              <a:t>HHF: JUDITH, GLADIS, QSPA, OLMAT</a:t>
            </a:r>
          </a:p>
          <a:p>
            <a:r>
              <a:rPr lang="de-DE" baseline="0" dirty="0"/>
              <a:t>Analysis </a:t>
            </a:r>
            <a:r>
              <a:rPr lang="de-DE" baseline="0" dirty="0" err="1"/>
              <a:t>station</a:t>
            </a:r>
            <a:r>
              <a:rPr lang="de-DE" baseline="0" dirty="0"/>
              <a:t>: Ion beam</a:t>
            </a:r>
          </a:p>
          <a:p>
            <a:r>
              <a:rPr lang="de-DE" baseline="0" dirty="0" err="1"/>
              <a:t>If</a:t>
            </a:r>
            <a:r>
              <a:rPr lang="de-DE" baseline="0" dirty="0"/>
              <a:t> </a:t>
            </a:r>
            <a:r>
              <a:rPr lang="de-DE" baseline="0" dirty="0" err="1"/>
              <a:t>Facilties</a:t>
            </a:r>
            <a:r>
              <a:rPr lang="de-DE" baseline="0" dirty="0"/>
              <a:t>, </a:t>
            </a:r>
            <a:r>
              <a:rPr lang="de-DE" baseline="0" dirty="0" err="1"/>
              <a:t>Modelling</a:t>
            </a:r>
            <a:r>
              <a:rPr lang="de-DE" baseline="0" dirty="0"/>
              <a:t>, Link not </a:t>
            </a:r>
            <a:r>
              <a:rPr lang="de-DE" baseline="0" dirty="0" err="1"/>
              <a:t>applicable</a:t>
            </a:r>
            <a:r>
              <a:rPr lang="de-DE" baseline="0" dirty="0"/>
              <a:t>, </a:t>
            </a:r>
            <a:r>
              <a:rPr lang="de-DE" baseline="0" dirty="0" err="1"/>
              <a:t>remove</a:t>
            </a:r>
            <a:r>
              <a:rPr lang="de-DE" baseline="0" dirty="0"/>
              <a:t> </a:t>
            </a:r>
            <a:r>
              <a:rPr lang="de-DE" baseline="0" dirty="0" err="1"/>
              <a:t>the</a:t>
            </a:r>
            <a:r>
              <a:rPr lang="de-DE" baseline="0" dirty="0"/>
              <a:t> </a:t>
            </a:r>
            <a:r>
              <a:rPr lang="de-DE" baseline="0" dirty="0" err="1"/>
              <a:t>lines</a:t>
            </a:r>
            <a:r>
              <a:rPr lang="de-DE" baseline="0" dirty="0"/>
              <a:t>. I </a:t>
            </a:r>
            <a:r>
              <a:rPr lang="de-DE" baseline="0" dirty="0" err="1"/>
              <a:t>assume</a:t>
            </a:r>
            <a:r>
              <a:rPr lang="de-DE" baseline="0" dirty="0"/>
              <a:t> </a:t>
            </a:r>
            <a:r>
              <a:rPr lang="de-DE" baseline="0" dirty="0" err="1"/>
              <a:t>that</a:t>
            </a:r>
            <a:r>
              <a:rPr lang="de-DE" baseline="0" dirty="0"/>
              <a:t> </a:t>
            </a:r>
            <a:r>
              <a:rPr lang="de-DE" baseline="0" dirty="0" err="1"/>
              <a:t>it</a:t>
            </a:r>
            <a:r>
              <a:rPr lang="de-DE" baseline="0" dirty="0"/>
              <a:t> </a:t>
            </a:r>
            <a:r>
              <a:rPr lang="de-DE" baseline="0" dirty="0" err="1"/>
              <a:t>is</a:t>
            </a:r>
            <a:r>
              <a:rPr lang="de-DE" baseline="0" dirty="0"/>
              <a:t> EITHER EXPERIMENT </a:t>
            </a:r>
            <a:r>
              <a:rPr lang="de-DE" baseline="0" dirty="0" err="1"/>
              <a:t>or</a:t>
            </a:r>
            <a:r>
              <a:rPr lang="de-DE" baseline="0" dirty="0"/>
              <a:t> MODELLING, </a:t>
            </a:r>
            <a:r>
              <a:rPr lang="de-DE" baseline="0" dirty="0" err="1"/>
              <a:t>thus</a:t>
            </a:r>
            <a:r>
              <a:rPr lang="de-DE" baseline="0" dirty="0"/>
              <a:t> 1 </a:t>
            </a:r>
            <a:r>
              <a:rPr lang="de-DE" baseline="0" dirty="0" err="1"/>
              <a:t>more</a:t>
            </a:r>
            <a:r>
              <a:rPr lang="de-DE" baseline="0" dirty="0"/>
              <a:t> </a:t>
            </a:r>
            <a:r>
              <a:rPr lang="de-DE" baseline="0" dirty="0" err="1"/>
              <a:t>line</a:t>
            </a:r>
            <a:r>
              <a:rPr lang="de-DE" baseline="0" dirty="0"/>
              <a:t> </a:t>
            </a:r>
            <a:r>
              <a:rPr lang="de-DE" baseline="0" dirty="0" err="1"/>
              <a:t>for</a:t>
            </a:r>
            <a:r>
              <a:rPr lang="de-DE" baseline="0" dirty="0"/>
              <a:t> TASKS </a:t>
            </a:r>
            <a:r>
              <a:rPr lang="de-DE" baseline="0" dirty="0" err="1"/>
              <a:t>or</a:t>
            </a:r>
            <a:r>
              <a:rPr lang="de-DE" baseline="0" dirty="0"/>
              <a:t> </a:t>
            </a:r>
            <a:r>
              <a:rPr lang="de-DE" baseline="0" dirty="0" err="1"/>
              <a:t>Deliveables</a:t>
            </a:r>
            <a:r>
              <a:rPr lang="de-DE" baseline="0" dirty="0"/>
              <a:t>.</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24</a:t>
            </a:fld>
            <a:endParaRPr lang="en-GB" dirty="0"/>
          </a:p>
        </p:txBody>
      </p:sp>
    </p:spTree>
    <p:extLst>
      <p:ext uri="{BB962C8B-B14F-4D97-AF65-F5344CB8AC3E}">
        <p14:creationId xmlns:p14="http://schemas.microsoft.com/office/powerpoint/2010/main" val="103166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746125"/>
            <a:ext cx="6615113" cy="3722688"/>
          </a:xfrm>
        </p:spPr>
      </p:sp>
      <p:sp>
        <p:nvSpPr>
          <p:cNvPr id="3" name="Notizenplatzhalter 2"/>
          <p:cNvSpPr>
            <a:spLocks noGrp="1"/>
          </p:cNvSpPr>
          <p:nvPr>
            <p:ph type="body" idx="1"/>
          </p:nvPr>
        </p:nvSpPr>
        <p:spPr/>
        <p:txBody>
          <a:bodyPr/>
          <a:lstStyle/>
          <a:p>
            <a:r>
              <a:rPr lang="de-DE" dirty="0" err="1"/>
              <a:t>Facilties</a:t>
            </a:r>
            <a:r>
              <a:rPr lang="de-DE" dirty="0"/>
              <a:t>:</a:t>
            </a:r>
            <a:r>
              <a:rPr lang="de-DE" baseline="0" dirty="0"/>
              <a:t> JUST GIVE </a:t>
            </a:r>
            <a:r>
              <a:rPr lang="de-DE" baseline="0" dirty="0" err="1"/>
              <a:t>the</a:t>
            </a:r>
            <a:r>
              <a:rPr lang="de-DE" baseline="0" dirty="0"/>
              <a:t> integral </a:t>
            </a:r>
            <a:r>
              <a:rPr lang="de-DE" baseline="0" dirty="0" err="1"/>
              <a:t>numbers</a:t>
            </a:r>
            <a:r>
              <a:rPr lang="de-DE" baseline="0" dirty="0"/>
              <a:t> </a:t>
            </a:r>
            <a:r>
              <a:rPr lang="de-DE" baseline="0" dirty="0" err="1"/>
              <a:t>for</a:t>
            </a:r>
            <a:r>
              <a:rPr lang="de-DE" baseline="0" dirty="0"/>
              <a:t> </a:t>
            </a:r>
            <a:r>
              <a:rPr lang="de-DE" baseline="0" dirty="0" err="1"/>
              <a:t>the</a:t>
            </a:r>
            <a:r>
              <a:rPr lang="de-DE" baseline="0" dirty="0"/>
              <a:t> </a:t>
            </a:r>
            <a:r>
              <a:rPr lang="de-DE" baseline="0" dirty="0" err="1"/>
              <a:t>groups</a:t>
            </a:r>
            <a:endParaRPr lang="de-DE" baseline="0" dirty="0"/>
          </a:p>
          <a:p>
            <a:r>
              <a:rPr lang="de-DE" baseline="0" dirty="0"/>
              <a:t>PD: Plasma </a:t>
            </a:r>
            <a:r>
              <a:rPr lang="de-DE" baseline="0" dirty="0" err="1"/>
              <a:t>devices</a:t>
            </a:r>
            <a:r>
              <a:rPr lang="de-DE" baseline="0" dirty="0"/>
              <a:t> (MAGNUM, PSI-2, UPP, TOMAS, </a:t>
            </a:r>
            <a:r>
              <a:rPr lang="de-DE" baseline="0" dirty="0" err="1"/>
              <a:t>GyM</a:t>
            </a:r>
            <a:r>
              <a:rPr lang="de-DE" baseline="0" dirty="0"/>
              <a:t>) </a:t>
            </a:r>
          </a:p>
          <a:p>
            <a:r>
              <a:rPr lang="de-DE" baseline="0" dirty="0"/>
              <a:t>HHF: JUDITH, GLADIS, QSPA, OLMAT</a:t>
            </a:r>
          </a:p>
          <a:p>
            <a:r>
              <a:rPr lang="de-DE" baseline="0" dirty="0"/>
              <a:t>Analysis </a:t>
            </a:r>
            <a:r>
              <a:rPr lang="de-DE" baseline="0" dirty="0" err="1"/>
              <a:t>station</a:t>
            </a:r>
            <a:r>
              <a:rPr lang="de-DE" baseline="0" dirty="0"/>
              <a:t>: Ion beam</a:t>
            </a:r>
          </a:p>
          <a:p>
            <a:r>
              <a:rPr lang="de-DE" baseline="0" dirty="0" err="1"/>
              <a:t>If</a:t>
            </a:r>
            <a:r>
              <a:rPr lang="de-DE" baseline="0" dirty="0"/>
              <a:t> </a:t>
            </a:r>
            <a:r>
              <a:rPr lang="de-DE" baseline="0" dirty="0" err="1"/>
              <a:t>Facilties</a:t>
            </a:r>
            <a:r>
              <a:rPr lang="de-DE" baseline="0" dirty="0"/>
              <a:t>, </a:t>
            </a:r>
            <a:r>
              <a:rPr lang="de-DE" baseline="0" dirty="0" err="1"/>
              <a:t>Modelling</a:t>
            </a:r>
            <a:r>
              <a:rPr lang="de-DE" baseline="0" dirty="0"/>
              <a:t>, Link not </a:t>
            </a:r>
            <a:r>
              <a:rPr lang="de-DE" baseline="0" dirty="0" err="1"/>
              <a:t>applicable</a:t>
            </a:r>
            <a:r>
              <a:rPr lang="de-DE" baseline="0" dirty="0"/>
              <a:t>, </a:t>
            </a:r>
            <a:r>
              <a:rPr lang="de-DE" baseline="0" dirty="0" err="1"/>
              <a:t>remove</a:t>
            </a:r>
            <a:r>
              <a:rPr lang="de-DE" baseline="0" dirty="0"/>
              <a:t> </a:t>
            </a:r>
            <a:r>
              <a:rPr lang="de-DE" baseline="0" dirty="0" err="1"/>
              <a:t>the</a:t>
            </a:r>
            <a:r>
              <a:rPr lang="de-DE" baseline="0" dirty="0"/>
              <a:t> </a:t>
            </a:r>
            <a:r>
              <a:rPr lang="de-DE" baseline="0" dirty="0" err="1"/>
              <a:t>lines</a:t>
            </a:r>
            <a:r>
              <a:rPr lang="de-DE" baseline="0" dirty="0"/>
              <a:t>. I </a:t>
            </a:r>
            <a:r>
              <a:rPr lang="de-DE" baseline="0" dirty="0" err="1"/>
              <a:t>assume</a:t>
            </a:r>
            <a:r>
              <a:rPr lang="de-DE" baseline="0" dirty="0"/>
              <a:t> </a:t>
            </a:r>
            <a:r>
              <a:rPr lang="de-DE" baseline="0" dirty="0" err="1"/>
              <a:t>that</a:t>
            </a:r>
            <a:r>
              <a:rPr lang="de-DE" baseline="0" dirty="0"/>
              <a:t> </a:t>
            </a:r>
            <a:r>
              <a:rPr lang="de-DE" baseline="0" dirty="0" err="1"/>
              <a:t>it</a:t>
            </a:r>
            <a:r>
              <a:rPr lang="de-DE" baseline="0" dirty="0"/>
              <a:t> </a:t>
            </a:r>
            <a:r>
              <a:rPr lang="de-DE" baseline="0" dirty="0" err="1"/>
              <a:t>is</a:t>
            </a:r>
            <a:r>
              <a:rPr lang="de-DE" baseline="0" dirty="0"/>
              <a:t> EITHER EXPERIMENT </a:t>
            </a:r>
            <a:r>
              <a:rPr lang="de-DE" baseline="0" dirty="0" err="1"/>
              <a:t>or</a:t>
            </a:r>
            <a:r>
              <a:rPr lang="de-DE" baseline="0" dirty="0"/>
              <a:t> MODELLING, </a:t>
            </a:r>
            <a:r>
              <a:rPr lang="de-DE" baseline="0" dirty="0" err="1"/>
              <a:t>thus</a:t>
            </a:r>
            <a:r>
              <a:rPr lang="de-DE" baseline="0" dirty="0"/>
              <a:t> 1 </a:t>
            </a:r>
            <a:r>
              <a:rPr lang="de-DE" baseline="0" dirty="0" err="1"/>
              <a:t>more</a:t>
            </a:r>
            <a:r>
              <a:rPr lang="de-DE" baseline="0" dirty="0"/>
              <a:t> </a:t>
            </a:r>
            <a:r>
              <a:rPr lang="de-DE" baseline="0" dirty="0" err="1"/>
              <a:t>line</a:t>
            </a:r>
            <a:r>
              <a:rPr lang="de-DE" baseline="0" dirty="0"/>
              <a:t> </a:t>
            </a:r>
            <a:r>
              <a:rPr lang="de-DE" baseline="0" dirty="0" err="1"/>
              <a:t>for</a:t>
            </a:r>
            <a:r>
              <a:rPr lang="de-DE" baseline="0" dirty="0"/>
              <a:t> TASKS </a:t>
            </a:r>
            <a:r>
              <a:rPr lang="de-DE" baseline="0" dirty="0" err="1"/>
              <a:t>or</a:t>
            </a:r>
            <a:r>
              <a:rPr lang="de-DE" baseline="0" dirty="0"/>
              <a:t> </a:t>
            </a:r>
            <a:r>
              <a:rPr lang="de-DE" baseline="0" dirty="0" err="1"/>
              <a:t>Deliveables</a:t>
            </a:r>
            <a:r>
              <a:rPr lang="de-DE" baseline="0" dirty="0"/>
              <a:t>.</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4</a:t>
            </a:fld>
            <a:endParaRPr lang="en-GB" dirty="0"/>
          </a:p>
        </p:txBody>
      </p:sp>
    </p:spTree>
    <p:extLst>
      <p:ext uri="{BB962C8B-B14F-4D97-AF65-F5344CB8AC3E}">
        <p14:creationId xmlns:p14="http://schemas.microsoft.com/office/powerpoint/2010/main" val="1438647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746125"/>
            <a:ext cx="6615113" cy="3722688"/>
          </a:xfrm>
        </p:spPr>
      </p:sp>
      <p:sp>
        <p:nvSpPr>
          <p:cNvPr id="3" name="Notizenplatzhalter 2"/>
          <p:cNvSpPr>
            <a:spLocks noGrp="1"/>
          </p:cNvSpPr>
          <p:nvPr>
            <p:ph type="body" idx="1"/>
          </p:nvPr>
        </p:nvSpPr>
        <p:spPr/>
        <p:txBody>
          <a:bodyPr/>
          <a:lstStyle/>
          <a:p>
            <a:r>
              <a:rPr lang="de-DE" dirty="0" err="1"/>
              <a:t>Facilties</a:t>
            </a:r>
            <a:r>
              <a:rPr lang="de-DE" dirty="0"/>
              <a:t>:</a:t>
            </a:r>
            <a:r>
              <a:rPr lang="de-DE" baseline="0" dirty="0"/>
              <a:t> JUST GIVE </a:t>
            </a:r>
            <a:r>
              <a:rPr lang="de-DE" baseline="0" dirty="0" err="1"/>
              <a:t>the</a:t>
            </a:r>
            <a:r>
              <a:rPr lang="de-DE" baseline="0" dirty="0"/>
              <a:t> integral </a:t>
            </a:r>
            <a:r>
              <a:rPr lang="de-DE" baseline="0" dirty="0" err="1"/>
              <a:t>numbers</a:t>
            </a:r>
            <a:r>
              <a:rPr lang="de-DE" baseline="0" dirty="0"/>
              <a:t> </a:t>
            </a:r>
            <a:r>
              <a:rPr lang="de-DE" baseline="0" dirty="0" err="1"/>
              <a:t>for</a:t>
            </a:r>
            <a:r>
              <a:rPr lang="de-DE" baseline="0" dirty="0"/>
              <a:t> </a:t>
            </a:r>
            <a:r>
              <a:rPr lang="de-DE" baseline="0" dirty="0" err="1"/>
              <a:t>the</a:t>
            </a:r>
            <a:r>
              <a:rPr lang="de-DE" baseline="0" dirty="0"/>
              <a:t> </a:t>
            </a:r>
            <a:r>
              <a:rPr lang="de-DE" baseline="0" dirty="0" err="1"/>
              <a:t>groups</a:t>
            </a:r>
            <a:endParaRPr lang="de-DE" baseline="0" dirty="0"/>
          </a:p>
          <a:p>
            <a:r>
              <a:rPr lang="de-DE" baseline="0" dirty="0"/>
              <a:t>PD: Plasma </a:t>
            </a:r>
            <a:r>
              <a:rPr lang="de-DE" baseline="0" dirty="0" err="1"/>
              <a:t>devices</a:t>
            </a:r>
            <a:r>
              <a:rPr lang="de-DE" baseline="0" dirty="0"/>
              <a:t> (MAGNUM, PSI-2, UPP, TOMAS, </a:t>
            </a:r>
            <a:r>
              <a:rPr lang="de-DE" baseline="0" dirty="0" err="1"/>
              <a:t>GyM</a:t>
            </a:r>
            <a:r>
              <a:rPr lang="de-DE" baseline="0" dirty="0"/>
              <a:t>) </a:t>
            </a:r>
          </a:p>
          <a:p>
            <a:r>
              <a:rPr lang="de-DE" baseline="0" dirty="0"/>
              <a:t>HHF: JUDITH, GLADIS, QSPA, OLMAT</a:t>
            </a:r>
          </a:p>
          <a:p>
            <a:r>
              <a:rPr lang="de-DE" baseline="0" dirty="0"/>
              <a:t>Analysis </a:t>
            </a:r>
            <a:r>
              <a:rPr lang="de-DE" baseline="0" dirty="0" err="1"/>
              <a:t>station</a:t>
            </a:r>
            <a:r>
              <a:rPr lang="de-DE" baseline="0" dirty="0"/>
              <a:t>: Ion beam</a:t>
            </a:r>
          </a:p>
          <a:p>
            <a:r>
              <a:rPr lang="de-DE" baseline="0" dirty="0" err="1"/>
              <a:t>If</a:t>
            </a:r>
            <a:r>
              <a:rPr lang="de-DE" baseline="0" dirty="0"/>
              <a:t> </a:t>
            </a:r>
            <a:r>
              <a:rPr lang="de-DE" baseline="0" dirty="0" err="1"/>
              <a:t>Facilties</a:t>
            </a:r>
            <a:r>
              <a:rPr lang="de-DE" baseline="0" dirty="0"/>
              <a:t>, </a:t>
            </a:r>
            <a:r>
              <a:rPr lang="de-DE" baseline="0" dirty="0" err="1"/>
              <a:t>Modelling</a:t>
            </a:r>
            <a:r>
              <a:rPr lang="de-DE" baseline="0" dirty="0"/>
              <a:t>, Link not </a:t>
            </a:r>
            <a:r>
              <a:rPr lang="de-DE" baseline="0" dirty="0" err="1"/>
              <a:t>applicable</a:t>
            </a:r>
            <a:r>
              <a:rPr lang="de-DE" baseline="0" dirty="0"/>
              <a:t>, </a:t>
            </a:r>
            <a:r>
              <a:rPr lang="de-DE" baseline="0" dirty="0" err="1"/>
              <a:t>remove</a:t>
            </a:r>
            <a:r>
              <a:rPr lang="de-DE" baseline="0" dirty="0"/>
              <a:t> </a:t>
            </a:r>
            <a:r>
              <a:rPr lang="de-DE" baseline="0" dirty="0" err="1"/>
              <a:t>the</a:t>
            </a:r>
            <a:r>
              <a:rPr lang="de-DE" baseline="0" dirty="0"/>
              <a:t> </a:t>
            </a:r>
            <a:r>
              <a:rPr lang="de-DE" baseline="0" dirty="0" err="1"/>
              <a:t>lines</a:t>
            </a:r>
            <a:r>
              <a:rPr lang="de-DE" baseline="0" dirty="0"/>
              <a:t>. I </a:t>
            </a:r>
            <a:r>
              <a:rPr lang="de-DE" baseline="0" dirty="0" err="1"/>
              <a:t>assume</a:t>
            </a:r>
            <a:r>
              <a:rPr lang="de-DE" baseline="0" dirty="0"/>
              <a:t> </a:t>
            </a:r>
            <a:r>
              <a:rPr lang="de-DE" baseline="0" dirty="0" err="1"/>
              <a:t>that</a:t>
            </a:r>
            <a:r>
              <a:rPr lang="de-DE" baseline="0" dirty="0"/>
              <a:t> </a:t>
            </a:r>
            <a:r>
              <a:rPr lang="de-DE" baseline="0" dirty="0" err="1"/>
              <a:t>it</a:t>
            </a:r>
            <a:r>
              <a:rPr lang="de-DE" baseline="0" dirty="0"/>
              <a:t> </a:t>
            </a:r>
            <a:r>
              <a:rPr lang="de-DE" baseline="0" dirty="0" err="1"/>
              <a:t>is</a:t>
            </a:r>
            <a:r>
              <a:rPr lang="de-DE" baseline="0" dirty="0"/>
              <a:t> EITHER EXPERIMENT </a:t>
            </a:r>
            <a:r>
              <a:rPr lang="de-DE" baseline="0" dirty="0" err="1"/>
              <a:t>or</a:t>
            </a:r>
            <a:r>
              <a:rPr lang="de-DE" baseline="0" dirty="0"/>
              <a:t> MODELLING, </a:t>
            </a:r>
            <a:r>
              <a:rPr lang="de-DE" baseline="0" dirty="0" err="1"/>
              <a:t>thus</a:t>
            </a:r>
            <a:r>
              <a:rPr lang="de-DE" baseline="0" dirty="0"/>
              <a:t> 1 </a:t>
            </a:r>
            <a:r>
              <a:rPr lang="de-DE" baseline="0" dirty="0" err="1"/>
              <a:t>more</a:t>
            </a:r>
            <a:r>
              <a:rPr lang="de-DE" baseline="0" dirty="0"/>
              <a:t> </a:t>
            </a:r>
            <a:r>
              <a:rPr lang="de-DE" baseline="0" dirty="0" err="1"/>
              <a:t>line</a:t>
            </a:r>
            <a:r>
              <a:rPr lang="de-DE" baseline="0" dirty="0"/>
              <a:t> </a:t>
            </a:r>
            <a:r>
              <a:rPr lang="de-DE" baseline="0" dirty="0" err="1"/>
              <a:t>for</a:t>
            </a:r>
            <a:r>
              <a:rPr lang="de-DE" baseline="0" dirty="0"/>
              <a:t> TASKS </a:t>
            </a:r>
            <a:r>
              <a:rPr lang="de-DE" baseline="0" dirty="0" err="1"/>
              <a:t>or</a:t>
            </a:r>
            <a:r>
              <a:rPr lang="de-DE" baseline="0" dirty="0"/>
              <a:t> </a:t>
            </a:r>
            <a:r>
              <a:rPr lang="de-DE" baseline="0" dirty="0" err="1"/>
              <a:t>Deliveables</a:t>
            </a:r>
            <a:r>
              <a:rPr lang="de-DE" baseline="0" dirty="0"/>
              <a:t>.</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5</a:t>
            </a:fld>
            <a:endParaRPr lang="en-GB" dirty="0"/>
          </a:p>
        </p:txBody>
      </p:sp>
    </p:spTree>
    <p:extLst>
      <p:ext uri="{BB962C8B-B14F-4D97-AF65-F5344CB8AC3E}">
        <p14:creationId xmlns:p14="http://schemas.microsoft.com/office/powerpoint/2010/main" val="3276283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746125"/>
            <a:ext cx="6615113" cy="37226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6</a:t>
            </a:fld>
            <a:endParaRPr lang="en-GB" dirty="0"/>
          </a:p>
        </p:txBody>
      </p:sp>
    </p:spTree>
    <p:extLst>
      <p:ext uri="{BB962C8B-B14F-4D97-AF65-F5344CB8AC3E}">
        <p14:creationId xmlns:p14="http://schemas.microsoft.com/office/powerpoint/2010/main" val="3719131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746125"/>
            <a:ext cx="6615113" cy="37226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7</a:t>
            </a:fld>
            <a:endParaRPr lang="en-GB" dirty="0"/>
          </a:p>
        </p:txBody>
      </p:sp>
    </p:spTree>
    <p:extLst>
      <p:ext uri="{BB962C8B-B14F-4D97-AF65-F5344CB8AC3E}">
        <p14:creationId xmlns:p14="http://schemas.microsoft.com/office/powerpoint/2010/main" val="2217190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746125"/>
            <a:ext cx="6615113" cy="37226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9027E0A-1465-4A40-B1D5-9126D49509FC}" type="slidenum">
              <a:rPr lang="en-GB" smtClean="0"/>
              <a:pPr/>
              <a:t>8</a:t>
            </a:fld>
            <a:endParaRPr lang="en-GB" dirty="0"/>
          </a:p>
        </p:txBody>
      </p:sp>
    </p:spTree>
    <p:extLst>
      <p:ext uri="{BB962C8B-B14F-4D97-AF65-F5344CB8AC3E}">
        <p14:creationId xmlns:p14="http://schemas.microsoft.com/office/powerpoint/2010/main" val="1593969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746125"/>
            <a:ext cx="6615113" cy="37226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9027E0A-1465-4A40-B1D5-9126D49509FC}" type="slidenum">
              <a:rPr lang="en-GB" smtClean="0"/>
              <a:pPr/>
              <a:t>10</a:t>
            </a:fld>
            <a:endParaRPr lang="en-GB" dirty="0"/>
          </a:p>
        </p:txBody>
      </p:sp>
    </p:spTree>
    <p:extLst>
      <p:ext uri="{BB962C8B-B14F-4D97-AF65-F5344CB8AC3E}">
        <p14:creationId xmlns:p14="http://schemas.microsoft.com/office/powerpoint/2010/main" val="4188261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746125"/>
            <a:ext cx="6615113" cy="3722688"/>
          </a:xfrm>
        </p:spPr>
      </p:sp>
      <p:sp>
        <p:nvSpPr>
          <p:cNvPr id="3" name="Notizenplatzhalter 2"/>
          <p:cNvSpPr>
            <a:spLocks noGrp="1"/>
          </p:cNvSpPr>
          <p:nvPr>
            <p:ph type="body" idx="1"/>
          </p:nvPr>
        </p:nvSpPr>
        <p:spPr/>
        <p:txBody>
          <a:bodyPr/>
          <a:lstStyle/>
          <a:p>
            <a:r>
              <a:rPr lang="de-DE" dirty="0" err="1"/>
              <a:t>Facilties</a:t>
            </a:r>
            <a:r>
              <a:rPr lang="de-DE" dirty="0"/>
              <a:t>:</a:t>
            </a:r>
            <a:r>
              <a:rPr lang="de-DE" baseline="0" dirty="0"/>
              <a:t> JUST GIVE </a:t>
            </a:r>
            <a:r>
              <a:rPr lang="de-DE" baseline="0" dirty="0" err="1"/>
              <a:t>the</a:t>
            </a:r>
            <a:r>
              <a:rPr lang="de-DE" baseline="0" dirty="0"/>
              <a:t> integral </a:t>
            </a:r>
            <a:r>
              <a:rPr lang="de-DE" baseline="0" dirty="0" err="1"/>
              <a:t>numbers</a:t>
            </a:r>
            <a:r>
              <a:rPr lang="de-DE" baseline="0" dirty="0"/>
              <a:t> </a:t>
            </a:r>
            <a:r>
              <a:rPr lang="de-DE" baseline="0" dirty="0" err="1"/>
              <a:t>for</a:t>
            </a:r>
            <a:r>
              <a:rPr lang="de-DE" baseline="0" dirty="0"/>
              <a:t> </a:t>
            </a:r>
            <a:r>
              <a:rPr lang="de-DE" baseline="0" dirty="0" err="1"/>
              <a:t>the</a:t>
            </a:r>
            <a:r>
              <a:rPr lang="de-DE" baseline="0" dirty="0"/>
              <a:t> </a:t>
            </a:r>
            <a:r>
              <a:rPr lang="de-DE" baseline="0" dirty="0" err="1"/>
              <a:t>groups</a:t>
            </a:r>
            <a:endParaRPr lang="de-DE" baseline="0" dirty="0"/>
          </a:p>
          <a:p>
            <a:r>
              <a:rPr lang="de-DE" baseline="0" dirty="0"/>
              <a:t>PD: Plasma </a:t>
            </a:r>
            <a:r>
              <a:rPr lang="de-DE" baseline="0" dirty="0" err="1"/>
              <a:t>devices</a:t>
            </a:r>
            <a:r>
              <a:rPr lang="de-DE" baseline="0" dirty="0"/>
              <a:t> (MAGNUM, PSI-2, UPP, TOMAS, </a:t>
            </a:r>
            <a:r>
              <a:rPr lang="de-DE" baseline="0" dirty="0" err="1"/>
              <a:t>GyM</a:t>
            </a:r>
            <a:r>
              <a:rPr lang="de-DE" baseline="0" dirty="0"/>
              <a:t>) </a:t>
            </a:r>
          </a:p>
          <a:p>
            <a:r>
              <a:rPr lang="de-DE" baseline="0" dirty="0"/>
              <a:t>HHF: JUDITH, GLADIS, QSPA, OLMAT</a:t>
            </a:r>
          </a:p>
          <a:p>
            <a:r>
              <a:rPr lang="de-DE" baseline="0" dirty="0"/>
              <a:t>Analysis </a:t>
            </a:r>
            <a:r>
              <a:rPr lang="de-DE" baseline="0" dirty="0" err="1"/>
              <a:t>station</a:t>
            </a:r>
            <a:r>
              <a:rPr lang="de-DE" baseline="0" dirty="0"/>
              <a:t>: Ion beam</a:t>
            </a:r>
          </a:p>
          <a:p>
            <a:r>
              <a:rPr lang="de-DE" baseline="0" dirty="0" err="1"/>
              <a:t>If</a:t>
            </a:r>
            <a:r>
              <a:rPr lang="de-DE" baseline="0" dirty="0"/>
              <a:t> </a:t>
            </a:r>
            <a:r>
              <a:rPr lang="de-DE" baseline="0" dirty="0" err="1"/>
              <a:t>Facilties</a:t>
            </a:r>
            <a:r>
              <a:rPr lang="de-DE" baseline="0" dirty="0"/>
              <a:t>, </a:t>
            </a:r>
            <a:r>
              <a:rPr lang="de-DE" baseline="0" dirty="0" err="1"/>
              <a:t>Modelling</a:t>
            </a:r>
            <a:r>
              <a:rPr lang="de-DE" baseline="0" dirty="0"/>
              <a:t>, Link not </a:t>
            </a:r>
            <a:r>
              <a:rPr lang="de-DE" baseline="0" dirty="0" err="1"/>
              <a:t>applicable</a:t>
            </a:r>
            <a:r>
              <a:rPr lang="de-DE" baseline="0" dirty="0"/>
              <a:t>, </a:t>
            </a:r>
            <a:r>
              <a:rPr lang="de-DE" baseline="0" dirty="0" err="1"/>
              <a:t>remove</a:t>
            </a:r>
            <a:r>
              <a:rPr lang="de-DE" baseline="0" dirty="0"/>
              <a:t> </a:t>
            </a:r>
            <a:r>
              <a:rPr lang="de-DE" baseline="0" dirty="0" err="1"/>
              <a:t>the</a:t>
            </a:r>
            <a:r>
              <a:rPr lang="de-DE" baseline="0" dirty="0"/>
              <a:t> </a:t>
            </a:r>
            <a:r>
              <a:rPr lang="de-DE" baseline="0" dirty="0" err="1"/>
              <a:t>lines</a:t>
            </a:r>
            <a:r>
              <a:rPr lang="de-DE" baseline="0" dirty="0"/>
              <a:t>. I </a:t>
            </a:r>
            <a:r>
              <a:rPr lang="de-DE" baseline="0" dirty="0" err="1"/>
              <a:t>assume</a:t>
            </a:r>
            <a:r>
              <a:rPr lang="de-DE" baseline="0" dirty="0"/>
              <a:t> </a:t>
            </a:r>
            <a:r>
              <a:rPr lang="de-DE" baseline="0" dirty="0" err="1"/>
              <a:t>that</a:t>
            </a:r>
            <a:r>
              <a:rPr lang="de-DE" baseline="0" dirty="0"/>
              <a:t> </a:t>
            </a:r>
            <a:r>
              <a:rPr lang="de-DE" baseline="0" dirty="0" err="1"/>
              <a:t>it</a:t>
            </a:r>
            <a:r>
              <a:rPr lang="de-DE" baseline="0" dirty="0"/>
              <a:t> </a:t>
            </a:r>
            <a:r>
              <a:rPr lang="de-DE" baseline="0" dirty="0" err="1"/>
              <a:t>is</a:t>
            </a:r>
            <a:r>
              <a:rPr lang="de-DE" baseline="0" dirty="0"/>
              <a:t> EITHER EXPERIMENT </a:t>
            </a:r>
            <a:r>
              <a:rPr lang="de-DE" baseline="0" dirty="0" err="1"/>
              <a:t>or</a:t>
            </a:r>
            <a:r>
              <a:rPr lang="de-DE" baseline="0" dirty="0"/>
              <a:t> MODELLING, </a:t>
            </a:r>
            <a:r>
              <a:rPr lang="de-DE" baseline="0" dirty="0" err="1"/>
              <a:t>thus</a:t>
            </a:r>
            <a:r>
              <a:rPr lang="de-DE" baseline="0" dirty="0"/>
              <a:t> 1 </a:t>
            </a:r>
            <a:r>
              <a:rPr lang="de-DE" baseline="0" dirty="0" err="1"/>
              <a:t>more</a:t>
            </a:r>
            <a:r>
              <a:rPr lang="de-DE" baseline="0" dirty="0"/>
              <a:t> </a:t>
            </a:r>
            <a:r>
              <a:rPr lang="de-DE" baseline="0" dirty="0" err="1"/>
              <a:t>line</a:t>
            </a:r>
            <a:r>
              <a:rPr lang="de-DE" baseline="0" dirty="0"/>
              <a:t> </a:t>
            </a:r>
            <a:r>
              <a:rPr lang="de-DE" baseline="0" dirty="0" err="1"/>
              <a:t>for</a:t>
            </a:r>
            <a:r>
              <a:rPr lang="de-DE" baseline="0" dirty="0"/>
              <a:t> TASKS </a:t>
            </a:r>
            <a:r>
              <a:rPr lang="de-DE" baseline="0" dirty="0" err="1"/>
              <a:t>or</a:t>
            </a:r>
            <a:r>
              <a:rPr lang="de-DE" baseline="0" dirty="0"/>
              <a:t> </a:t>
            </a:r>
            <a:r>
              <a:rPr lang="de-DE" baseline="0" dirty="0" err="1"/>
              <a:t>Deliveables</a:t>
            </a:r>
            <a:r>
              <a:rPr lang="de-DE" baseline="0" dirty="0"/>
              <a:t>.</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11</a:t>
            </a:fld>
            <a:endParaRPr lang="en-GB" dirty="0"/>
          </a:p>
        </p:txBody>
      </p:sp>
    </p:spTree>
    <p:extLst>
      <p:ext uri="{BB962C8B-B14F-4D97-AF65-F5344CB8AC3E}">
        <p14:creationId xmlns:p14="http://schemas.microsoft.com/office/powerpoint/2010/main" val="25631243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1761660"/>
            <a:ext cx="8496944" cy="972108"/>
          </a:xfrm>
        </p:spPr>
        <p:txBody>
          <a:bodyPr>
            <a:noAutofit/>
          </a:bodyPr>
          <a:lstStyle>
            <a:lvl1pPr algn="l">
              <a:defRPr sz="3500" b="1" baseline="0">
                <a:latin typeface="Arial" panose="020B0604020202020204" pitchFamily="34" charset="0"/>
                <a:cs typeface="Arial" panose="020B0604020202020204" pitchFamily="34" charset="0"/>
              </a:defRPr>
            </a:lvl1pPr>
          </a:lstStyle>
          <a:p>
            <a:r>
              <a:rPr lang="en-GB" dirty="0"/>
              <a:t>Presentation title</a:t>
            </a:r>
          </a:p>
        </p:txBody>
      </p:sp>
      <p:sp>
        <p:nvSpPr>
          <p:cNvPr id="3" name="Subtitle 2"/>
          <p:cNvSpPr>
            <a:spLocks noGrp="1"/>
          </p:cNvSpPr>
          <p:nvPr>
            <p:ph type="subTitle" idx="1" hasCustomPrompt="1"/>
          </p:nvPr>
        </p:nvSpPr>
        <p:spPr>
          <a:xfrm>
            <a:off x="395536" y="3219822"/>
            <a:ext cx="4392488" cy="324036"/>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Name </a:t>
            </a:r>
            <a:r>
              <a:rPr lang="en-US"/>
              <a:t>of presenter</a:t>
            </a:r>
            <a:endParaRPr lang="en-US" dirty="0"/>
          </a:p>
        </p:txBody>
      </p:sp>
      <p:sp>
        <p:nvSpPr>
          <p:cNvPr id="5" name="AutoShape 2" descr="https://idw-online.de/pages/de/institutionlogo921"/>
          <p:cNvSpPr>
            <a:spLocks noChangeAspect="1" noChangeArrowheads="1"/>
          </p:cNvSpPr>
          <p:nvPr userDrawn="1"/>
        </p:nvSpPr>
        <p:spPr bwMode="auto">
          <a:xfrm>
            <a:off x="155576" y="-342900"/>
            <a:ext cx="1076325" cy="71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p>
        </p:txBody>
      </p:sp>
      <p:sp>
        <p:nvSpPr>
          <p:cNvPr id="6" name="Picture Placeholder 10"/>
          <p:cNvSpPr>
            <a:spLocks noGrp="1"/>
          </p:cNvSpPr>
          <p:nvPr>
            <p:ph type="pic" sz="quarter" idx="10" hasCustomPrompt="1"/>
          </p:nvPr>
        </p:nvSpPr>
        <p:spPr>
          <a:xfrm>
            <a:off x="395538" y="4268763"/>
            <a:ext cx="1295375" cy="679252"/>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a:t>Logo of presenter</a:t>
            </a:r>
            <a:endParaRPr lang="en-GB" dirty="0"/>
          </a:p>
        </p:txBody>
      </p:sp>
      <p:sp>
        <p:nvSpPr>
          <p:cNvPr id="11" name="Rectangle 10"/>
          <p:cNvSpPr/>
          <p:nvPr userDrawn="1"/>
        </p:nvSpPr>
        <p:spPr>
          <a:xfrm>
            <a:off x="5724129" y="4245936"/>
            <a:ext cx="3168352" cy="7020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grpSp>
        <p:nvGrpSpPr>
          <p:cNvPr id="9" name="Group 8"/>
          <p:cNvGrpSpPr/>
          <p:nvPr userDrawn="1"/>
        </p:nvGrpSpPr>
        <p:grpSpPr>
          <a:xfrm>
            <a:off x="18230283" y="30189674"/>
            <a:ext cx="9924896" cy="1336231"/>
            <a:chOff x="18230283" y="40396912"/>
            <a:chExt cx="9924896" cy="1781641"/>
          </a:xfrm>
        </p:grpSpPr>
        <p:sp>
          <p:nvSpPr>
            <p:cNvPr id="10" name="Rectangle 9"/>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171846"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3" name="Picture 12"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4" name="Group 13"/>
          <p:cNvGrpSpPr/>
          <p:nvPr userDrawn="1"/>
        </p:nvGrpSpPr>
        <p:grpSpPr>
          <a:xfrm>
            <a:off x="18382683" y="30303974"/>
            <a:ext cx="9924896" cy="1336231"/>
            <a:chOff x="18230283" y="40396912"/>
            <a:chExt cx="9924896" cy="1781641"/>
          </a:xfrm>
        </p:grpSpPr>
        <p:sp>
          <p:nvSpPr>
            <p:cNvPr id="15" name="Rectangle 14"/>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171846"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6" name="Picture 15"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7" name="Group 16"/>
          <p:cNvGrpSpPr/>
          <p:nvPr userDrawn="1"/>
        </p:nvGrpSpPr>
        <p:grpSpPr>
          <a:xfrm>
            <a:off x="18535083" y="30418272"/>
            <a:ext cx="9924896" cy="1336231"/>
            <a:chOff x="18230283" y="40396912"/>
            <a:chExt cx="9924896" cy="1781641"/>
          </a:xfrm>
        </p:grpSpPr>
        <p:sp>
          <p:nvSpPr>
            <p:cNvPr id="18" name="Rectangle 17"/>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171846"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9" name="Picture 18"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20" name="Group 19"/>
          <p:cNvGrpSpPr/>
          <p:nvPr userDrawn="1"/>
        </p:nvGrpSpPr>
        <p:grpSpPr>
          <a:xfrm>
            <a:off x="18687483" y="30532574"/>
            <a:ext cx="9924896" cy="1336231"/>
            <a:chOff x="18230283" y="40396912"/>
            <a:chExt cx="9924896" cy="1781641"/>
          </a:xfrm>
        </p:grpSpPr>
        <p:sp>
          <p:nvSpPr>
            <p:cNvPr id="21" name="Rectangle 20"/>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171846"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22" name="Picture 21"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pic>
        <p:nvPicPr>
          <p:cNvPr id="24" name="Bild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 b="27348"/>
          <a:stretch/>
        </p:blipFill>
        <p:spPr>
          <a:xfrm>
            <a:off x="0" y="0"/>
            <a:ext cx="9144000" cy="4176000"/>
          </a:xfrm>
          <a:prstGeom prst="rect">
            <a:avLst/>
          </a:prstGeom>
        </p:spPr>
      </p:pic>
      <p:pic>
        <p:nvPicPr>
          <p:cNvPr id="23" name="Picture 22">
            <a:extLst>
              <a:ext uri="{FF2B5EF4-FFF2-40B4-BE49-F238E27FC236}">
                <a16:creationId xmlns:a16="http://schemas.microsoft.com/office/drawing/2014/main" id="{1DB9FE51-9F90-4822-8976-9F8B533BD01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80757" y="4299942"/>
            <a:ext cx="3627747" cy="744154"/>
          </a:xfrm>
          <a:prstGeom prst="rect">
            <a:avLst/>
          </a:prstGeom>
        </p:spPr>
      </p:pic>
    </p:spTree>
    <p:extLst>
      <p:ext uri="{BB962C8B-B14F-4D97-AF65-F5344CB8AC3E}">
        <p14:creationId xmlns:p14="http://schemas.microsoft.com/office/powerpoint/2010/main" val="169429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5" name="Rectangle 4"/>
          <p:cNvSpPr/>
          <p:nvPr userDrawn="1"/>
        </p:nvSpPr>
        <p:spPr>
          <a:xfrm>
            <a:off x="0" y="0"/>
            <a:ext cx="9144000" cy="51435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effectLst/>
            </a:endParaRPr>
          </a:p>
        </p:txBody>
      </p:sp>
      <p:sp>
        <p:nvSpPr>
          <p:cNvPr id="2" name="Title 1"/>
          <p:cNvSpPr>
            <a:spLocks noGrp="1"/>
          </p:cNvSpPr>
          <p:nvPr>
            <p:ph type="title"/>
          </p:nvPr>
        </p:nvSpPr>
        <p:spPr>
          <a:xfrm>
            <a:off x="-61609" y="82253"/>
            <a:ext cx="7543800" cy="342900"/>
          </a:xfrm>
        </p:spPr>
        <p:txBody>
          <a:bodyPr>
            <a:noAutofit/>
          </a:bodyPr>
          <a:lstStyle>
            <a:lvl1pPr algn="l">
              <a:lnSpc>
                <a:spcPts val="3200"/>
              </a:lnSpc>
              <a:defRPr sz="2800" b="1">
                <a:latin typeface="Arial" panose="020B0604020202020204" pitchFamily="34" charset="0"/>
                <a:cs typeface="Arial" panose="020B0604020202020204" pitchFamily="34" charset="0"/>
              </a:defRPr>
            </a:lvl1pPr>
          </a:lstStyle>
          <a:p>
            <a:r>
              <a:rPr lang="de-DE" dirty="0"/>
              <a:t>Titelmasterformat durch Klicken bearbeiten</a:t>
            </a:r>
            <a:endParaRPr lang="en-GB" dirty="0"/>
          </a:p>
        </p:txBody>
      </p:sp>
      <p:sp>
        <p:nvSpPr>
          <p:cNvPr id="3" name="Content Placeholder 2"/>
          <p:cNvSpPr>
            <a:spLocks noGrp="1"/>
          </p:cNvSpPr>
          <p:nvPr>
            <p:ph idx="1"/>
          </p:nvPr>
        </p:nvSpPr>
        <p:spPr>
          <a:xfrm>
            <a:off x="457200" y="1254135"/>
            <a:ext cx="8229600" cy="3672408"/>
          </a:xfrm>
        </p:spPr>
        <p:txBody>
          <a:bodyPr/>
          <a:lstStyle>
            <a:lvl1pPr marL="342891" indent="-342891">
              <a:buFont typeface="Wingdings" panose="05000000000000000000" pitchFamily="2" charset="2"/>
              <a:buChar char="§"/>
              <a:defRPr sz="2400">
                <a:latin typeface="Arial" panose="020B0604020202020204" pitchFamily="34" charset="0"/>
                <a:cs typeface="Arial" panose="020B0604020202020204" pitchFamily="34" charset="0"/>
              </a:defRPr>
            </a:lvl1pPr>
            <a:lvl2pPr marL="742932" indent="-285744">
              <a:buFont typeface="Wingdings" panose="05000000000000000000" pitchFamily="2" charset="2"/>
              <a:buChar char="§"/>
              <a:defRPr sz="20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1800">
                <a:latin typeface="Arial" panose="020B0604020202020204" pitchFamily="34" charset="0"/>
                <a:cs typeface="Arial" panose="020B0604020202020204" pitchFamily="34" charset="0"/>
              </a:defRPr>
            </a:lvl3pPr>
            <a:lvl4pPr>
              <a:defRPr/>
            </a:lvl4pPr>
            <a:lvl5pPr>
              <a:defRPr/>
            </a:lvl5pPr>
          </a:lstStyle>
          <a:p>
            <a:pPr lvl="0"/>
            <a:r>
              <a:rPr lang="de-DE" dirty="0"/>
              <a:t>Formatvorlagen des Textmasters bearbeiten</a:t>
            </a:r>
          </a:p>
          <a:p>
            <a:pPr lvl="1"/>
            <a:r>
              <a:rPr lang="de-DE" dirty="0"/>
              <a:t>Zweite Ebene</a:t>
            </a:r>
          </a:p>
          <a:p>
            <a:pPr lvl="2"/>
            <a:r>
              <a:rPr lang="de-DE" dirty="0"/>
              <a:t>Dritte Ebene</a:t>
            </a:r>
          </a:p>
        </p:txBody>
      </p:sp>
      <p:sp>
        <p:nvSpPr>
          <p:cNvPr id="8" name="Footer Placeholder 4"/>
          <p:cNvSpPr>
            <a:spLocks noGrp="1"/>
          </p:cNvSpPr>
          <p:nvPr>
            <p:ph type="ftr" sz="quarter" idx="11"/>
          </p:nvPr>
        </p:nvSpPr>
        <p:spPr>
          <a:xfrm>
            <a:off x="467545" y="4908928"/>
            <a:ext cx="8240228" cy="201104"/>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Hennie van der Meiden | PWIE Midterm meeting SP X  | 11-04-2024 | Page </a:t>
            </a:r>
            <a:fld id="{6A6D9FA1-99C7-4910-8E32-B85D378B0060}" type="slidenum">
              <a:rPr lang="en-GB" smtClean="0"/>
              <a:pPr algn="r"/>
              <a:t>‹#›</a:t>
            </a:fld>
            <a:endParaRPr lang="en-GB" dirty="0"/>
          </a:p>
        </p:txBody>
      </p:sp>
      <p:pic>
        <p:nvPicPr>
          <p:cNvPr id="7" name="Picture 6"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6417" y="70180"/>
            <a:ext cx="367959" cy="373990"/>
          </a:xfrm>
          <a:prstGeom prst="rect">
            <a:avLst/>
          </a:prstGeom>
        </p:spPr>
      </p:pic>
    </p:spTree>
    <p:extLst>
      <p:ext uri="{BB962C8B-B14F-4D97-AF65-F5344CB8AC3E}">
        <p14:creationId xmlns:p14="http://schemas.microsoft.com/office/powerpoint/2010/main" val="1996975160"/>
      </p:ext>
    </p:extLst>
  </p:cSld>
  <p:clrMapOvr>
    <a:masterClrMapping/>
  </p:clrMapOvr>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AEB1851A-CFBC-47C7-80F8-04FF84B1759D}" type="datetimeFigureOut">
              <a:rPr lang="en-GB" smtClean="0"/>
              <a:pPr/>
              <a:t>11/04/2024</a:t>
            </a:fld>
            <a:endParaRPr lang="en-GB" dirty="0"/>
          </a:p>
        </p:txBody>
      </p:sp>
      <p:sp>
        <p:nvSpPr>
          <p:cNvPr id="5" name="Footer Placeholder 4"/>
          <p:cNvSpPr>
            <a:spLocks noGrp="1"/>
          </p:cNvSpPr>
          <p:nvPr>
            <p:ph type="ftr" sz="quarter" idx="3"/>
          </p:nvPr>
        </p:nvSpPr>
        <p:spPr>
          <a:xfrm>
            <a:off x="2590800" y="4767263"/>
            <a:ext cx="6553200" cy="273844"/>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r>
              <a:rPr lang="en-GB" dirty="0"/>
              <a:t>Hennie van der Meiden | Kick-of meeting WP SP X PWIE  | Zoom | xx.xx.2021 | Page </a:t>
            </a:r>
            <a:fld id="{6A6D9FA1-99C7-4910-8E32-B85D378B0060}" type="slidenum">
              <a:rPr lang="en-GB" smtClean="0"/>
              <a:pPr/>
              <a:t>‹#›</a:t>
            </a:fld>
            <a:endParaRPr lang="en-GB" dirty="0"/>
          </a:p>
          <a:p>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377"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3.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8.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923679"/>
            <a:ext cx="8496944" cy="972108"/>
          </a:xfrm>
        </p:spPr>
        <p:txBody>
          <a:bodyPr/>
          <a:lstStyle/>
          <a:p>
            <a:r>
              <a:rPr lang="en-US" sz="3200" dirty="0">
                <a:solidFill>
                  <a:schemeClr val="bg1"/>
                </a:solidFill>
              </a:rPr>
              <a:t>Update and plans SP X</a:t>
            </a:r>
            <a:endParaRPr lang="en-US" sz="2400" i="1" dirty="0">
              <a:solidFill>
                <a:schemeClr val="bg1"/>
              </a:solidFill>
            </a:endParaRPr>
          </a:p>
        </p:txBody>
      </p:sp>
      <p:sp>
        <p:nvSpPr>
          <p:cNvPr id="3" name="Subtitle 2"/>
          <p:cNvSpPr>
            <a:spLocks noGrp="1"/>
          </p:cNvSpPr>
          <p:nvPr>
            <p:ph type="subTitle" idx="1"/>
          </p:nvPr>
        </p:nvSpPr>
        <p:spPr>
          <a:xfrm>
            <a:off x="395536" y="3301243"/>
            <a:ext cx="5400600" cy="926692"/>
          </a:xfrm>
        </p:spPr>
        <p:txBody>
          <a:bodyPr>
            <a:normAutofit/>
          </a:bodyPr>
          <a:lstStyle/>
          <a:p>
            <a:r>
              <a:rPr lang="en-US" dirty="0"/>
              <a:t>Hennie van der Meiden</a:t>
            </a:r>
          </a:p>
        </p:txBody>
      </p:sp>
      <p:pic>
        <p:nvPicPr>
          <p:cNvPr id="5" name="Picture 4">
            <a:extLst>
              <a:ext uri="{FF2B5EF4-FFF2-40B4-BE49-F238E27FC236}">
                <a16:creationId xmlns:a16="http://schemas.microsoft.com/office/drawing/2014/main" id="{61E47CED-0541-4DB0-8A76-75D801F187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4323355"/>
            <a:ext cx="2471352" cy="624659"/>
          </a:xfrm>
          <a:prstGeom prst="rect">
            <a:avLst/>
          </a:prstGeom>
        </p:spPr>
      </p:pic>
    </p:spTree>
    <p:extLst>
      <p:ext uri="{BB962C8B-B14F-4D97-AF65-F5344CB8AC3E}">
        <p14:creationId xmlns:p14="http://schemas.microsoft.com/office/powerpoint/2010/main" val="1832149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9DE2B51-D9E2-4BA5-A191-97BB499CA6DC}"/>
              </a:ext>
            </a:extLst>
          </p:cNvPr>
          <p:cNvSpPr>
            <a:spLocks noGrp="1"/>
          </p:cNvSpPr>
          <p:nvPr>
            <p:ph type="title"/>
          </p:nvPr>
        </p:nvSpPr>
        <p:spPr>
          <a:xfrm>
            <a:off x="-61610" y="44153"/>
            <a:ext cx="8522041" cy="342900"/>
          </a:xfrm>
        </p:spPr>
        <p:txBody>
          <a:bodyPr/>
          <a:lstStyle/>
          <a:p>
            <a:r>
              <a:rPr lang="en-US" sz="1800" spc="-15" dirty="0">
                <a:ea typeface="SimSun" panose="02010600030101010101" pitchFamily="2" charset="-122"/>
              </a:rPr>
              <a:t>	OES results H/H</a:t>
            </a:r>
            <a:r>
              <a:rPr lang="en-US" sz="1800" spc="-15" baseline="-25000" dirty="0">
                <a:ea typeface="SimSun" panose="02010600030101010101" pitchFamily="2" charset="-122"/>
              </a:rPr>
              <a:t>2</a:t>
            </a:r>
            <a:r>
              <a:rPr lang="en-US" sz="1800" spc="-15" dirty="0">
                <a:ea typeface="SimSun" panose="02010600030101010101" pitchFamily="2" charset="-122"/>
              </a:rPr>
              <a:t>, </a:t>
            </a:r>
            <a:r>
              <a:rPr lang="en-US" sz="1800" spc="-15" dirty="0">
                <a:solidFill>
                  <a:srgbClr val="000000"/>
                </a:solidFill>
                <a:ea typeface="SimSun" panose="02010600030101010101" pitchFamily="2" charset="-122"/>
              </a:rPr>
              <a:t>ne, Te and 2D distribution in  PSI2/JULE-PSI</a:t>
            </a:r>
            <a:endParaRPr lang="de-DE" sz="1800" dirty="0"/>
          </a:p>
        </p:txBody>
      </p:sp>
      <p:pic>
        <p:nvPicPr>
          <p:cNvPr id="5" name="Grafik 4" descr="Ein Bild, das drinnen, schließen enthält.&#10;&#10;Automatisch generierte Beschreibung">
            <a:extLst>
              <a:ext uri="{FF2B5EF4-FFF2-40B4-BE49-F238E27FC236}">
                <a16:creationId xmlns:a16="http://schemas.microsoft.com/office/drawing/2014/main" id="{21AE3DF3-414D-504C-3175-C46CA2C006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699543"/>
            <a:ext cx="1898911" cy="1923679"/>
          </a:xfrm>
          <a:prstGeom prst="rect">
            <a:avLst/>
          </a:prstGeom>
        </p:spPr>
      </p:pic>
      <p:sp>
        <p:nvSpPr>
          <p:cNvPr id="6" name="Textfeld 5">
            <a:extLst>
              <a:ext uri="{FF2B5EF4-FFF2-40B4-BE49-F238E27FC236}">
                <a16:creationId xmlns:a16="http://schemas.microsoft.com/office/drawing/2014/main" id="{4B07ECA0-6551-B20D-5F8F-E654AE6986D5}"/>
              </a:ext>
            </a:extLst>
          </p:cNvPr>
          <p:cNvSpPr txBox="1"/>
          <p:nvPr/>
        </p:nvSpPr>
        <p:spPr>
          <a:xfrm>
            <a:off x="2339752" y="656789"/>
            <a:ext cx="6804248" cy="1938992"/>
          </a:xfrm>
          <a:prstGeom prst="rect">
            <a:avLst/>
          </a:prstGeom>
          <a:noFill/>
        </p:spPr>
        <p:txBody>
          <a:bodyPr wrap="square">
            <a:spAutoFit/>
          </a:bodyPr>
          <a:lstStyle/>
          <a:p>
            <a:r>
              <a:rPr lang="de-DE" sz="2000" b="1" dirty="0">
                <a:solidFill>
                  <a:srgbClr val="FF0000"/>
                </a:solidFill>
              </a:rPr>
              <a:t>Plans 2024</a:t>
            </a:r>
            <a:endParaRPr lang="de-DE" sz="2000" b="1" dirty="0"/>
          </a:p>
          <a:p>
            <a:pPr marL="342900" indent="-342900">
              <a:buClr>
                <a:srgbClr val="FF0000"/>
              </a:buClr>
              <a:buFont typeface="Wingdings" panose="05000000000000000000" pitchFamily="2" charset="2"/>
              <a:buChar char="Ø"/>
            </a:pPr>
            <a:r>
              <a:rPr lang="de-DE" sz="2000" dirty="0"/>
              <a:t>JULE-PSI: </a:t>
            </a:r>
            <a:r>
              <a:rPr lang="de-DE" sz="2000" dirty="0" err="1"/>
              <a:t>Acquiring</a:t>
            </a:r>
            <a:r>
              <a:rPr lang="de-DE" sz="2000" dirty="0"/>
              <a:t> </a:t>
            </a:r>
            <a:r>
              <a:rPr lang="de-DE" sz="2000" dirty="0" err="1"/>
              <a:t>permission</a:t>
            </a:r>
            <a:r>
              <a:rPr lang="de-DE" sz="2000" dirty="0"/>
              <a:t> hydrogen </a:t>
            </a:r>
            <a:r>
              <a:rPr lang="de-DE" sz="2000" dirty="0" err="1"/>
              <a:t>operation</a:t>
            </a:r>
            <a:r>
              <a:rPr lang="de-DE" sz="2000" dirty="0"/>
              <a:t> </a:t>
            </a:r>
          </a:p>
          <a:p>
            <a:pPr>
              <a:buClr>
                <a:srgbClr val="FF0000"/>
              </a:buClr>
            </a:pPr>
            <a:r>
              <a:rPr lang="de-DE" sz="2000" dirty="0"/>
              <a:t>      </a:t>
            </a:r>
            <a:r>
              <a:rPr lang="de-DE" sz="2000" dirty="0">
                <a:sym typeface="Wingdings" panose="05000000000000000000" pitchFamily="2" charset="2"/>
              </a:rPr>
              <a:t> </a:t>
            </a:r>
            <a:r>
              <a:rPr lang="de-DE" sz="2000" dirty="0"/>
              <a:t>H/H2 OES </a:t>
            </a:r>
            <a:r>
              <a:rPr lang="de-DE" sz="2000" dirty="0" err="1"/>
              <a:t>results</a:t>
            </a:r>
            <a:r>
              <a:rPr lang="de-DE" sz="2000" dirty="0"/>
              <a:t>: </a:t>
            </a:r>
            <a:r>
              <a:rPr lang="de-DE" sz="2000" dirty="0" err="1"/>
              <a:t>only</a:t>
            </a:r>
            <a:r>
              <a:rPr lang="de-DE" sz="2000" dirty="0"/>
              <a:t> after </a:t>
            </a:r>
            <a:r>
              <a:rPr lang="de-DE" sz="2000" dirty="0" err="1"/>
              <a:t>permission</a:t>
            </a:r>
            <a:r>
              <a:rPr lang="de-DE" sz="2000" dirty="0"/>
              <a:t> </a:t>
            </a:r>
          </a:p>
          <a:p>
            <a:pPr>
              <a:buClr>
                <a:srgbClr val="FF0000"/>
              </a:buClr>
            </a:pPr>
            <a:endParaRPr lang="de-DE" sz="2000" dirty="0"/>
          </a:p>
          <a:p>
            <a:pPr marL="342900" indent="-342900">
              <a:buClr>
                <a:srgbClr val="FF0000"/>
              </a:buClr>
              <a:buFont typeface="Wingdings" panose="05000000000000000000" pitchFamily="2" charset="2"/>
              <a:buChar char="Ø"/>
            </a:pPr>
            <a:r>
              <a:rPr lang="de-DE" sz="2000" dirty="0"/>
              <a:t>PSI-2: 2D VIS </a:t>
            </a:r>
            <a:r>
              <a:rPr lang="de-DE" sz="2000" dirty="0" err="1"/>
              <a:t>molecular</a:t>
            </a:r>
            <a:r>
              <a:rPr lang="de-DE" sz="2000" dirty="0"/>
              <a:t>/</a:t>
            </a:r>
            <a:r>
              <a:rPr lang="de-DE" sz="2000" dirty="0" err="1"/>
              <a:t>atomic</a:t>
            </a:r>
            <a:r>
              <a:rPr lang="de-DE" sz="2000" dirty="0"/>
              <a:t> </a:t>
            </a:r>
            <a:r>
              <a:rPr lang="de-DE" sz="2000" dirty="0" err="1"/>
              <a:t>spectroscopy</a:t>
            </a:r>
            <a:r>
              <a:rPr lang="de-DE" sz="2000" dirty="0"/>
              <a:t> in PSI2 (radial </a:t>
            </a:r>
            <a:r>
              <a:rPr lang="de-DE" sz="2000" dirty="0" err="1"/>
              <a:t>resolution</a:t>
            </a:r>
            <a:r>
              <a:rPr lang="de-DE" sz="2000" dirty="0"/>
              <a:t>) (370-1200 </a:t>
            </a:r>
            <a:r>
              <a:rPr lang="de-DE" sz="2000" dirty="0" err="1"/>
              <a:t>nm</a:t>
            </a:r>
            <a:r>
              <a:rPr lang="de-DE" sz="2000" dirty="0"/>
              <a:t> </a:t>
            </a:r>
            <a:r>
              <a:rPr lang="de-DE" sz="2000" dirty="0" err="1"/>
              <a:t>range</a:t>
            </a:r>
            <a:r>
              <a:rPr lang="de-DE" sz="2000" dirty="0"/>
              <a:t>).</a:t>
            </a:r>
          </a:p>
        </p:txBody>
      </p:sp>
      <p:grpSp>
        <p:nvGrpSpPr>
          <p:cNvPr id="2" name="Group 1">
            <a:extLst>
              <a:ext uri="{FF2B5EF4-FFF2-40B4-BE49-F238E27FC236}">
                <a16:creationId xmlns:a16="http://schemas.microsoft.com/office/drawing/2014/main" id="{CA8EB3E8-CA27-41C2-A043-D1EEFCEACFEA}"/>
              </a:ext>
            </a:extLst>
          </p:cNvPr>
          <p:cNvGrpSpPr/>
          <p:nvPr/>
        </p:nvGrpSpPr>
        <p:grpSpPr>
          <a:xfrm>
            <a:off x="35496" y="3000965"/>
            <a:ext cx="2254920" cy="1747356"/>
            <a:chOff x="35496" y="3000965"/>
            <a:chExt cx="2254920" cy="1747356"/>
          </a:xfrm>
        </p:grpSpPr>
        <p:pic>
          <p:nvPicPr>
            <p:cNvPr id="3" name="Grafik 2">
              <a:extLst>
                <a:ext uri="{FF2B5EF4-FFF2-40B4-BE49-F238E27FC236}">
                  <a16:creationId xmlns:a16="http://schemas.microsoft.com/office/drawing/2014/main" id="{64E0F123-CA2E-765E-474F-C359D17C9DCC}"/>
                </a:ext>
              </a:extLst>
            </p:cNvPr>
            <p:cNvPicPr>
              <a:picLocks noChangeAspect="1"/>
            </p:cNvPicPr>
            <p:nvPr/>
          </p:nvPicPr>
          <p:blipFill>
            <a:blip r:embed="rId4"/>
            <a:stretch>
              <a:fillRect/>
            </a:stretch>
          </p:blipFill>
          <p:spPr>
            <a:xfrm>
              <a:off x="160472" y="3000965"/>
              <a:ext cx="2129944" cy="1296144"/>
            </a:xfrm>
            <a:prstGeom prst="rect">
              <a:avLst/>
            </a:prstGeom>
          </p:spPr>
        </p:pic>
        <p:sp>
          <p:nvSpPr>
            <p:cNvPr id="9" name="Textfeld 8">
              <a:extLst>
                <a:ext uri="{FF2B5EF4-FFF2-40B4-BE49-F238E27FC236}">
                  <a16:creationId xmlns:a16="http://schemas.microsoft.com/office/drawing/2014/main" id="{045B3155-D9E2-31E3-77C0-A488141BFC42}"/>
                </a:ext>
              </a:extLst>
            </p:cNvPr>
            <p:cNvSpPr txBox="1"/>
            <p:nvPr/>
          </p:nvSpPr>
          <p:spPr>
            <a:xfrm>
              <a:off x="1225444" y="3075806"/>
              <a:ext cx="1026475" cy="430887"/>
            </a:xfrm>
            <a:prstGeom prst="rect">
              <a:avLst/>
            </a:prstGeom>
            <a:noFill/>
          </p:spPr>
          <p:txBody>
            <a:bodyPr wrap="square" rtlCol="0">
              <a:spAutoFit/>
            </a:bodyPr>
            <a:lstStyle/>
            <a:p>
              <a:pPr marL="342891" indent="-342891">
                <a:buFont typeface="Arial" panose="020B0604020202020204" pitchFamily="34" charset="0"/>
                <a:buChar char="•"/>
              </a:pPr>
              <a:r>
                <a:rPr lang="de-DE" sz="1100" dirty="0">
                  <a:solidFill>
                    <a:srgbClr val="023D6B"/>
                  </a:solidFill>
                </a:rPr>
                <a:t>JULE-PSI</a:t>
              </a:r>
            </a:p>
            <a:p>
              <a:pPr marL="342891" indent="-342891">
                <a:buFont typeface="Arial" panose="020B0604020202020204" pitchFamily="34" charset="0"/>
                <a:buChar char="•"/>
              </a:pPr>
              <a:r>
                <a:rPr lang="de-DE" sz="1100" dirty="0">
                  <a:solidFill>
                    <a:srgbClr val="C00000"/>
                  </a:solidFill>
                </a:rPr>
                <a:t>PSI-2</a:t>
              </a:r>
            </a:p>
          </p:txBody>
        </p:sp>
        <p:sp>
          <p:nvSpPr>
            <p:cNvPr id="13" name="Textfeld 12">
              <a:extLst>
                <a:ext uri="{FF2B5EF4-FFF2-40B4-BE49-F238E27FC236}">
                  <a16:creationId xmlns:a16="http://schemas.microsoft.com/office/drawing/2014/main" id="{4AB6710F-9B05-A83E-1BD6-07ED5A4C8B8F}"/>
                </a:ext>
              </a:extLst>
            </p:cNvPr>
            <p:cNvSpPr txBox="1"/>
            <p:nvPr/>
          </p:nvSpPr>
          <p:spPr>
            <a:xfrm>
              <a:off x="35496" y="4225101"/>
              <a:ext cx="2247031" cy="523220"/>
            </a:xfrm>
            <a:prstGeom prst="rect">
              <a:avLst/>
            </a:prstGeom>
            <a:noFill/>
          </p:spPr>
          <p:txBody>
            <a:bodyPr wrap="square">
              <a:spAutoFit/>
            </a:bodyPr>
            <a:lstStyle/>
            <a:p>
              <a:pPr algn="ctr" defTabSz="4176326">
                <a:defRPr/>
              </a:pPr>
              <a:r>
                <a:rPr lang="en-GB" sz="1400" dirty="0"/>
                <a:t>Ion flux [</a:t>
              </a:r>
              <a:r>
                <a:rPr lang="en-GB" sz="1400" dirty="0">
                  <a:sym typeface="Symbol" panose="05050102010706020507" pitchFamily="18" charset="2"/>
                </a:rPr>
                <a:t>m</a:t>
              </a:r>
              <a:r>
                <a:rPr lang="en-GB" sz="1400" baseline="30000" dirty="0">
                  <a:sym typeface="Symbol" panose="05050102010706020507" pitchFamily="18" charset="2"/>
                </a:rPr>
                <a:t>-2</a:t>
              </a:r>
              <a:r>
                <a:rPr lang="en-GB" sz="1400" dirty="0">
                  <a:sym typeface="Symbol" panose="05050102010706020507" pitchFamily="18" charset="2"/>
                </a:rPr>
                <a:t>s</a:t>
              </a:r>
              <a:r>
                <a:rPr lang="en-GB" sz="1400" baseline="30000" dirty="0">
                  <a:sym typeface="Symbol" panose="05050102010706020507" pitchFamily="18" charset="2"/>
                </a:rPr>
                <a:t>-1</a:t>
              </a:r>
              <a:r>
                <a:rPr lang="en-GB" sz="1400" dirty="0">
                  <a:sym typeface="Symbol" panose="05050102010706020507" pitchFamily="18" charset="2"/>
                </a:rPr>
                <a:t>] vs plasma </a:t>
              </a:r>
            </a:p>
            <a:p>
              <a:pPr algn="ctr" defTabSz="4176326">
                <a:defRPr/>
              </a:pPr>
              <a:r>
                <a:rPr lang="en-GB" sz="1400" dirty="0">
                  <a:sym typeface="Symbol" panose="05050102010706020507" pitchFamily="18" charset="2"/>
                </a:rPr>
                <a:t>radius [cm]</a:t>
              </a:r>
              <a:endParaRPr lang="en-GB" sz="1400" dirty="0"/>
            </a:p>
          </p:txBody>
        </p:sp>
      </p:grpSp>
      <p:sp>
        <p:nvSpPr>
          <p:cNvPr id="10" name="Textfeld 12">
            <a:extLst>
              <a:ext uri="{FF2B5EF4-FFF2-40B4-BE49-F238E27FC236}">
                <a16:creationId xmlns:a16="http://schemas.microsoft.com/office/drawing/2014/main" id="{1FD0BBDC-0797-487A-8990-0C16067E0ECE}"/>
              </a:ext>
            </a:extLst>
          </p:cNvPr>
          <p:cNvSpPr txBox="1"/>
          <p:nvPr/>
        </p:nvSpPr>
        <p:spPr>
          <a:xfrm>
            <a:off x="251520" y="2587218"/>
            <a:ext cx="2247031" cy="307777"/>
          </a:xfrm>
          <a:prstGeom prst="rect">
            <a:avLst/>
          </a:prstGeom>
          <a:noFill/>
        </p:spPr>
        <p:txBody>
          <a:bodyPr wrap="square">
            <a:spAutoFit/>
          </a:bodyPr>
          <a:lstStyle/>
          <a:p>
            <a:pPr algn="ctr" defTabSz="4176326">
              <a:defRPr/>
            </a:pPr>
            <a:r>
              <a:rPr lang="en-GB" sz="1400" dirty="0"/>
              <a:t>JULE-PSI</a:t>
            </a:r>
          </a:p>
        </p:txBody>
      </p:sp>
    </p:spTree>
    <p:extLst>
      <p:ext uri="{BB962C8B-B14F-4D97-AF65-F5344CB8AC3E}">
        <p14:creationId xmlns:p14="http://schemas.microsoft.com/office/powerpoint/2010/main" val="2346370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75858" y="1445911"/>
            <a:ext cx="45719" cy="369332"/>
          </a:xfrm>
          <a:prstGeom prst="rect">
            <a:avLst/>
          </a:prstGeom>
          <a:noFill/>
        </p:spPr>
        <p:txBody>
          <a:bodyPr wrap="square" rtlCol="0">
            <a:spAutoFit/>
          </a:bodyPr>
          <a:lstStyle/>
          <a:p>
            <a:endParaRPr lang="de-DE" dirty="0"/>
          </a:p>
        </p:txBody>
      </p:sp>
      <p:sp>
        <p:nvSpPr>
          <p:cNvPr id="4" name="Rectangle 3">
            <a:extLst>
              <a:ext uri="{FF2B5EF4-FFF2-40B4-BE49-F238E27FC236}">
                <a16:creationId xmlns:a16="http://schemas.microsoft.com/office/drawing/2014/main" id="{5E7D9E21-EB8A-43A5-9F88-9EC25416F699}"/>
              </a:ext>
            </a:extLst>
          </p:cNvPr>
          <p:cNvSpPr/>
          <p:nvPr/>
        </p:nvSpPr>
        <p:spPr>
          <a:xfrm>
            <a:off x="0" y="2139702"/>
            <a:ext cx="9144000" cy="5040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t>SP X.2: </a:t>
            </a:r>
            <a:r>
              <a:rPr lang="en-US" sz="2000" b="1" dirty="0"/>
              <a:t>Optimization of laser-based surface analysis diagnostics</a:t>
            </a:r>
          </a:p>
        </p:txBody>
      </p:sp>
    </p:spTree>
    <p:extLst>
      <p:ext uri="{BB962C8B-B14F-4D97-AF65-F5344CB8AC3E}">
        <p14:creationId xmlns:p14="http://schemas.microsoft.com/office/powerpoint/2010/main" val="752941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610" y="82253"/>
            <a:ext cx="8450033" cy="342900"/>
          </a:xfrm>
        </p:spPr>
        <p:txBody>
          <a:bodyPr/>
          <a:lstStyle/>
          <a:p>
            <a:r>
              <a:rPr lang="de-DE" sz="2000" dirty="0"/>
              <a:t>SP X.2: </a:t>
            </a:r>
            <a:r>
              <a:rPr lang="en-GB" sz="2000" dirty="0"/>
              <a:t>Optimization of laser-based surface analysis diagnostics</a:t>
            </a:r>
            <a:endParaRPr lang="de-DE" sz="2000" i="1" dirty="0"/>
          </a:p>
        </p:txBody>
      </p:sp>
      <p:sp>
        <p:nvSpPr>
          <p:cNvPr id="8" name="Textfeld 7"/>
          <p:cNvSpPr txBox="1"/>
          <p:nvPr/>
        </p:nvSpPr>
        <p:spPr>
          <a:xfrm>
            <a:off x="3275858" y="1445911"/>
            <a:ext cx="45719" cy="369332"/>
          </a:xfrm>
          <a:prstGeom prst="rect">
            <a:avLst/>
          </a:prstGeom>
          <a:noFill/>
        </p:spPr>
        <p:txBody>
          <a:bodyPr wrap="square" rtlCol="0">
            <a:spAutoFit/>
          </a:bodyPr>
          <a:lstStyle/>
          <a:p>
            <a:endParaRPr lang="de-DE" dirty="0"/>
          </a:p>
        </p:txBody>
      </p:sp>
      <p:sp>
        <p:nvSpPr>
          <p:cNvPr id="9" name="Textfeld 8"/>
          <p:cNvSpPr txBox="1"/>
          <p:nvPr/>
        </p:nvSpPr>
        <p:spPr>
          <a:xfrm>
            <a:off x="0" y="483518"/>
            <a:ext cx="9144000" cy="3415294"/>
          </a:xfrm>
          <a:prstGeom prst="rect">
            <a:avLst/>
          </a:prstGeom>
          <a:solidFill>
            <a:srgbClr val="E3E3E3"/>
          </a:solidFill>
          <a:ln w="12700">
            <a:solidFill>
              <a:schemeClr val="tx1"/>
            </a:solidFill>
          </a:ln>
        </p:spPr>
        <p:txBody>
          <a:bodyPr wrap="square" rtlCol="0">
            <a:spAutoFit/>
          </a:bodyPr>
          <a:lstStyle/>
          <a:p>
            <a:pPr>
              <a:lnSpc>
                <a:spcPct val="113000"/>
              </a:lnSpc>
              <a:buClr>
                <a:srgbClr val="FF0000"/>
              </a:buClr>
            </a:pPr>
            <a:r>
              <a:rPr lang="en-US" dirty="0"/>
              <a:t>According to the new ITER baseline the first wall will be regularly coated with a </a:t>
            </a:r>
            <a:r>
              <a:rPr lang="en-US" dirty="0">
                <a:solidFill>
                  <a:srgbClr val="FF0000"/>
                </a:solidFill>
              </a:rPr>
              <a:t>~50 nm </a:t>
            </a:r>
            <a:r>
              <a:rPr lang="en-US" dirty="0"/>
              <a:t>layer of boron (B) by glow-discharge </a:t>
            </a:r>
            <a:r>
              <a:rPr lang="en-US" dirty="0" err="1"/>
              <a:t>boronization</a:t>
            </a:r>
            <a:r>
              <a:rPr lang="en-US" dirty="0"/>
              <a:t>. This boron will be eroded and co-deposited forming multiple layers that contain D and T.    </a:t>
            </a:r>
            <a:r>
              <a:rPr lang="en-US" dirty="0">
                <a:sym typeface="Wingdings" panose="05000000000000000000" pitchFamily="2" charset="2"/>
              </a:rPr>
              <a:t> </a:t>
            </a:r>
            <a:r>
              <a:rPr lang="en-US" dirty="0"/>
              <a:t>for more information I refer to talk Sebastijan </a:t>
            </a:r>
          </a:p>
          <a:p>
            <a:pPr>
              <a:lnSpc>
                <a:spcPct val="113000"/>
              </a:lnSpc>
              <a:buClr>
                <a:srgbClr val="FF0000"/>
              </a:buClr>
            </a:pPr>
            <a:br>
              <a:rPr lang="en-US" dirty="0"/>
            </a:br>
            <a:r>
              <a:rPr lang="en-US" b="1" dirty="0">
                <a:solidFill>
                  <a:schemeClr val="bg1"/>
                </a:solidFill>
                <a:highlight>
                  <a:srgbClr val="FF0000"/>
                </a:highlight>
              </a:rPr>
              <a:t>LIBS has to be optimized as a research tool for exploring thin layers </a:t>
            </a:r>
            <a:r>
              <a:rPr lang="en-US" b="1" dirty="0">
                <a:solidFill>
                  <a:schemeClr val="bg1"/>
                </a:solidFill>
                <a:highlight>
                  <a:srgbClr val="FF0000"/>
                </a:highlight>
                <a:sym typeface="Wingdings" panose="05000000000000000000" pitchFamily="2" charset="2"/>
              </a:rPr>
              <a:t> bullet points for </a:t>
            </a:r>
            <a:r>
              <a:rPr lang="en-US" b="1" dirty="0">
                <a:solidFill>
                  <a:schemeClr val="bg1"/>
                </a:solidFill>
                <a:highlight>
                  <a:srgbClr val="FF0000"/>
                </a:highlight>
              </a:rPr>
              <a:t> 2024:</a:t>
            </a:r>
          </a:p>
          <a:p>
            <a:pPr marL="285744" indent="-285744">
              <a:buClr>
                <a:srgbClr val="FF0000"/>
              </a:buClr>
              <a:buFont typeface="Wingdings" panose="05000000000000000000" pitchFamily="2" charset="2"/>
              <a:buChar char="Ø"/>
            </a:pPr>
            <a:r>
              <a:rPr lang="en-US" dirty="0"/>
              <a:t>Ablation rate, how to obtain a depth resolution in the 10-20 nm range?</a:t>
            </a:r>
          </a:p>
          <a:p>
            <a:pPr marL="285744" indent="-285744">
              <a:buClr>
                <a:srgbClr val="FF0000"/>
              </a:buClr>
              <a:buFont typeface="Wingdings" panose="05000000000000000000" pitchFamily="2" charset="2"/>
              <a:buChar char="Ø"/>
            </a:pPr>
            <a:r>
              <a:rPr lang="en-US" dirty="0"/>
              <a:t>Line distinguishability for fuel detection at elevated Ar pressures (now with boron lines in!)</a:t>
            </a:r>
          </a:p>
          <a:p>
            <a:pPr marL="285744" indent="-285744">
              <a:buClr>
                <a:srgbClr val="FF0000"/>
              </a:buClr>
              <a:buFont typeface="Wingdings" panose="05000000000000000000" pitchFamily="2" charset="2"/>
              <a:buChar char="Ø"/>
            </a:pPr>
            <a:r>
              <a:rPr lang="en-US" dirty="0"/>
              <a:t>Machine Learning</a:t>
            </a:r>
          </a:p>
          <a:p>
            <a:pPr>
              <a:buClr>
                <a:srgbClr val="FF0000"/>
              </a:buClr>
            </a:pPr>
            <a:endParaRPr lang="en-US" dirty="0"/>
          </a:p>
          <a:p>
            <a:pPr>
              <a:buClr>
                <a:srgbClr val="FF0000"/>
              </a:buClr>
            </a:pPr>
            <a:r>
              <a:rPr lang="en-US" b="1" dirty="0">
                <a:solidFill>
                  <a:schemeClr val="bg1"/>
                </a:solidFill>
                <a:highlight>
                  <a:srgbClr val="FF0000"/>
                </a:highlight>
              </a:rPr>
              <a:t>In addition in support of RH LIBS at JET:</a:t>
            </a:r>
          </a:p>
          <a:p>
            <a:pPr marL="285744" indent="-285744">
              <a:buClr>
                <a:srgbClr val="FF0000"/>
              </a:buClr>
              <a:buFont typeface="Wingdings" panose="05000000000000000000" pitchFamily="2" charset="2"/>
              <a:buChar char="Ø"/>
            </a:pPr>
            <a:r>
              <a:rPr lang="en-US" dirty="0"/>
              <a:t>Be campaign at VTT</a:t>
            </a:r>
          </a:p>
          <a:p>
            <a:pPr>
              <a:lnSpc>
                <a:spcPct val="113000"/>
              </a:lnSpc>
            </a:pPr>
            <a:endParaRPr lang="en-US" sz="600"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FA7155D-F38A-42B5-B2F1-A6A66AD8467D}"/>
              </a:ext>
            </a:extLst>
          </p:cNvPr>
          <p:cNvSpPr/>
          <p:nvPr/>
        </p:nvSpPr>
        <p:spPr>
          <a:xfrm>
            <a:off x="11967" y="4083918"/>
            <a:ext cx="5567999" cy="369332"/>
          </a:xfrm>
          <a:prstGeom prst="rect">
            <a:avLst/>
          </a:prstGeom>
        </p:spPr>
        <p:txBody>
          <a:bodyPr wrap="none">
            <a:spAutoFit/>
          </a:bodyPr>
          <a:lstStyle/>
          <a:p>
            <a:r>
              <a:rPr lang="en-US" dirty="0"/>
              <a:t>Required samples to be determined in separate meeting</a:t>
            </a:r>
          </a:p>
        </p:txBody>
      </p:sp>
    </p:spTree>
    <p:extLst>
      <p:ext uri="{BB962C8B-B14F-4D97-AF65-F5344CB8AC3E}">
        <p14:creationId xmlns:p14="http://schemas.microsoft.com/office/powerpoint/2010/main" val="3305648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610" y="82253"/>
            <a:ext cx="8450033" cy="342900"/>
          </a:xfrm>
        </p:spPr>
        <p:txBody>
          <a:bodyPr/>
          <a:lstStyle/>
          <a:p>
            <a:r>
              <a:rPr lang="de-DE" sz="2000" dirty="0"/>
              <a:t>SP X.2: </a:t>
            </a:r>
            <a:r>
              <a:rPr lang="en-GB" sz="2000" dirty="0"/>
              <a:t>Optimization of laser-based surface analysis diagnostics</a:t>
            </a:r>
            <a:endParaRPr lang="de-DE" sz="2000" i="1" dirty="0"/>
          </a:p>
        </p:txBody>
      </p:sp>
      <p:sp>
        <p:nvSpPr>
          <p:cNvPr id="8" name="Textfeld 7"/>
          <p:cNvSpPr txBox="1"/>
          <p:nvPr/>
        </p:nvSpPr>
        <p:spPr>
          <a:xfrm>
            <a:off x="3275858" y="1445911"/>
            <a:ext cx="45719" cy="369332"/>
          </a:xfrm>
          <a:prstGeom prst="rect">
            <a:avLst/>
          </a:prstGeom>
          <a:noFill/>
        </p:spPr>
        <p:txBody>
          <a:bodyPr wrap="square" rtlCol="0">
            <a:spAutoFit/>
          </a:bodyPr>
          <a:lstStyle/>
          <a:p>
            <a:endParaRPr lang="de-DE" dirty="0"/>
          </a:p>
        </p:txBody>
      </p:sp>
      <p:sp>
        <p:nvSpPr>
          <p:cNvPr id="9" name="Textfeld 8"/>
          <p:cNvSpPr txBox="1"/>
          <p:nvPr/>
        </p:nvSpPr>
        <p:spPr>
          <a:xfrm>
            <a:off x="66729" y="653303"/>
            <a:ext cx="8897761" cy="1005788"/>
          </a:xfrm>
          <a:prstGeom prst="rect">
            <a:avLst/>
          </a:prstGeom>
          <a:solidFill>
            <a:srgbClr val="E3E3E3"/>
          </a:solidFill>
          <a:ln w="12700">
            <a:solidFill>
              <a:schemeClr val="tx1"/>
            </a:solidFill>
          </a:ln>
        </p:spPr>
        <p:txBody>
          <a:bodyPr wrap="square" rtlCol="0">
            <a:spAutoFit/>
          </a:bodyPr>
          <a:lstStyle/>
          <a:p>
            <a:pPr>
              <a:lnSpc>
                <a:spcPct val="113000"/>
              </a:lnSpc>
            </a:pPr>
            <a:r>
              <a:rPr lang="en-US" b="1" dirty="0">
                <a:latin typeface="Arial" panose="020B0604020202020204" pitchFamily="34" charset="0"/>
                <a:cs typeface="Arial" panose="020B0604020202020204" pitchFamily="34" charset="0"/>
              </a:rPr>
              <a:t>Main tasks for this year 2023:</a:t>
            </a:r>
          </a:p>
          <a:p>
            <a:pPr>
              <a:lnSpc>
                <a:spcPct val="113000"/>
              </a:lnSpc>
            </a:pPr>
            <a:endParaRPr lang="en-US" b="1" dirty="0">
              <a:latin typeface="Arial" panose="020B0604020202020204" pitchFamily="34" charset="0"/>
              <a:cs typeface="Arial" panose="020B0604020202020204" pitchFamily="34" charset="0"/>
            </a:endParaRPr>
          </a:p>
          <a:p>
            <a:pPr>
              <a:lnSpc>
                <a:spcPct val="113000"/>
              </a:lnSpc>
            </a:pPr>
            <a:endParaRPr lang="en-US" b="1"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8CE2F1B1-8E90-4765-89E0-B1BC97D803B1}"/>
              </a:ext>
            </a:extLst>
          </p:cNvPr>
          <p:cNvGraphicFramePr>
            <a:graphicFrameLocks noGrp="1"/>
          </p:cNvGraphicFramePr>
          <p:nvPr>
            <p:extLst>
              <p:ext uri="{D42A27DB-BD31-4B8C-83A1-F6EECF244321}">
                <p14:modId xmlns:p14="http://schemas.microsoft.com/office/powerpoint/2010/main" val="2558794235"/>
              </p:ext>
            </p:extLst>
          </p:nvPr>
        </p:nvGraphicFramePr>
        <p:xfrm>
          <a:off x="-16071" y="555526"/>
          <a:ext cx="9121532" cy="4376218"/>
        </p:xfrm>
        <a:graphic>
          <a:graphicData uri="http://schemas.openxmlformats.org/drawingml/2006/table">
            <a:tbl>
              <a:tblPr firstRow="1" firstCol="1" bandRow="1">
                <a:tableStyleId>{5C22544A-7EE6-4342-B048-85BDC9FD1C3A}</a:tableStyleId>
              </a:tblPr>
              <a:tblGrid>
                <a:gridCol w="1638237">
                  <a:extLst>
                    <a:ext uri="{9D8B030D-6E8A-4147-A177-3AD203B41FA5}">
                      <a16:colId xmlns:a16="http://schemas.microsoft.com/office/drawing/2014/main" val="280474464"/>
                    </a:ext>
                  </a:extLst>
                </a:gridCol>
                <a:gridCol w="7483295">
                  <a:extLst>
                    <a:ext uri="{9D8B030D-6E8A-4147-A177-3AD203B41FA5}">
                      <a16:colId xmlns:a16="http://schemas.microsoft.com/office/drawing/2014/main" val="3769578451"/>
                    </a:ext>
                  </a:extLst>
                </a:gridCol>
              </a:tblGrid>
              <a:tr h="197993">
                <a:tc>
                  <a:txBody>
                    <a:bodyPr/>
                    <a:lstStyle/>
                    <a:p>
                      <a:pPr>
                        <a:lnSpc>
                          <a:spcPct val="115000"/>
                        </a:lnSpc>
                        <a:spcBef>
                          <a:spcPts val="240"/>
                        </a:spcBef>
                        <a:spcAft>
                          <a:spcPts val="240"/>
                        </a:spcAft>
                        <a:tabLst>
                          <a:tab pos="-914400" algn="l"/>
                          <a:tab pos="228600" algn="l"/>
                        </a:tabLst>
                      </a:pPr>
                      <a:r>
                        <a:rPr lang="en-GB" sz="1200" spc="-15" dirty="0">
                          <a:effectLst/>
                        </a:rPr>
                        <a:t>Deliverable ID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493" marR="42493" marT="0" marB="0"/>
                </a:tc>
                <a:tc>
                  <a:txBody>
                    <a:bodyPr/>
                    <a:lstStyle/>
                    <a:p>
                      <a:pPr>
                        <a:lnSpc>
                          <a:spcPct val="115000"/>
                        </a:lnSpc>
                        <a:spcBef>
                          <a:spcPts val="240"/>
                        </a:spcBef>
                        <a:spcAft>
                          <a:spcPts val="240"/>
                        </a:spcAft>
                        <a:tabLst>
                          <a:tab pos="-914400" algn="l"/>
                          <a:tab pos="228600" algn="l"/>
                        </a:tabLst>
                      </a:pPr>
                      <a:r>
                        <a:rPr lang="en-GB" sz="1200" spc="-15" dirty="0">
                          <a:effectLst/>
                        </a:rPr>
                        <a:t>Deliverable Title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493" marR="42493" marT="0" marB="0"/>
                </a:tc>
                <a:extLst>
                  <a:ext uri="{0D108BD9-81ED-4DB2-BD59-A6C34878D82A}">
                    <a16:rowId xmlns:a16="http://schemas.microsoft.com/office/drawing/2014/main" val="4042816850"/>
                  </a:ext>
                </a:extLst>
              </a:tr>
              <a:tr h="491161">
                <a:tc>
                  <a:txBody>
                    <a:bodyPr/>
                    <a:lstStyle/>
                    <a:p>
                      <a:pPr>
                        <a:lnSpc>
                          <a:spcPct val="115000"/>
                        </a:lnSpc>
                        <a:spcBef>
                          <a:spcPts val="240"/>
                        </a:spcBef>
                        <a:spcAft>
                          <a:spcPts val="240"/>
                        </a:spcAft>
                        <a:tabLst>
                          <a:tab pos="-914400" algn="l"/>
                          <a:tab pos="228600" algn="l"/>
                        </a:tabLst>
                      </a:pPr>
                      <a:r>
                        <a:rPr lang="en-GB" sz="1200" spc="-15" dirty="0">
                          <a:effectLst/>
                        </a:rPr>
                        <a:t>D001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493" marR="42493" marT="0" marB="0"/>
                </a:tc>
                <a:tc>
                  <a:txBody>
                    <a:bodyPr/>
                    <a:lstStyle/>
                    <a:p>
                      <a:pPr>
                        <a:lnSpc>
                          <a:spcPct val="115000"/>
                        </a:lnSpc>
                        <a:spcBef>
                          <a:spcPts val="240"/>
                        </a:spcBef>
                        <a:spcAft>
                          <a:spcPts val="240"/>
                        </a:spcAft>
                        <a:tabLst>
                          <a:tab pos="-914400" algn="l"/>
                          <a:tab pos="228600" algn="l"/>
                        </a:tabLst>
                      </a:pPr>
                      <a:r>
                        <a:rPr lang="en-GB" sz="1200" dirty="0">
                          <a:effectLst/>
                        </a:rPr>
                        <a:t>Comparison of  ps vs. ns LIBS: absolute content and composition  / Comparison SP vs. DP LIBS, or alternative LIBS signal enhancement methods: absolute fuel content in W samples and composition (CEA)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493" marR="42493" marT="0" marB="0"/>
                </a:tc>
                <a:extLst>
                  <a:ext uri="{0D108BD9-81ED-4DB2-BD59-A6C34878D82A}">
                    <a16:rowId xmlns:a16="http://schemas.microsoft.com/office/drawing/2014/main" val="2626758794"/>
                  </a:ext>
                </a:extLst>
              </a:tr>
              <a:tr h="408305">
                <a:tc>
                  <a:txBody>
                    <a:bodyPr/>
                    <a:lstStyle/>
                    <a:p>
                      <a:pPr>
                        <a:lnSpc>
                          <a:spcPct val="115000"/>
                        </a:lnSpc>
                        <a:spcBef>
                          <a:spcPts val="240"/>
                        </a:spcBef>
                        <a:spcAft>
                          <a:spcPts val="240"/>
                        </a:spcAft>
                        <a:tabLst>
                          <a:tab pos="-914400" algn="l"/>
                          <a:tab pos="228600" algn="l"/>
                        </a:tabLst>
                      </a:pPr>
                      <a:r>
                        <a:rPr lang="en-GB" sz="1200" spc="-15" dirty="0">
                          <a:effectLst/>
                        </a:rPr>
                        <a:t>D002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493" marR="42493" marT="0" marB="0"/>
                </a:tc>
                <a:tc>
                  <a:txBody>
                    <a:bodyPr/>
                    <a:lstStyle/>
                    <a:p>
                      <a:pPr>
                        <a:lnSpc>
                          <a:spcPct val="115000"/>
                        </a:lnSpc>
                        <a:spcBef>
                          <a:spcPts val="240"/>
                        </a:spcBef>
                        <a:spcAft>
                          <a:spcPts val="240"/>
                        </a:spcAft>
                        <a:tabLst>
                          <a:tab pos="-914400" algn="l"/>
                          <a:tab pos="228600" algn="l"/>
                        </a:tabLst>
                      </a:pPr>
                      <a:r>
                        <a:rPr lang="en-GB" sz="1200" dirty="0">
                          <a:effectLst/>
                        </a:rPr>
                        <a:t>Reference measurements of outgassing, recycling, and retention after D plasma loading: absolute content and composition in W and reference samples (DIFFER)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493" marR="42493" marT="0" marB="0"/>
                </a:tc>
                <a:extLst>
                  <a:ext uri="{0D108BD9-81ED-4DB2-BD59-A6C34878D82A}">
                    <a16:rowId xmlns:a16="http://schemas.microsoft.com/office/drawing/2014/main" val="274101322"/>
                  </a:ext>
                </a:extLst>
              </a:tr>
              <a:tr h="408305">
                <a:tc>
                  <a:txBody>
                    <a:bodyPr/>
                    <a:lstStyle/>
                    <a:p>
                      <a:pPr>
                        <a:lnSpc>
                          <a:spcPct val="115000"/>
                        </a:lnSpc>
                        <a:spcBef>
                          <a:spcPts val="240"/>
                        </a:spcBef>
                        <a:spcAft>
                          <a:spcPts val="240"/>
                        </a:spcAft>
                        <a:tabLst>
                          <a:tab pos="-914400" algn="l"/>
                          <a:tab pos="228600" algn="l"/>
                        </a:tabLst>
                      </a:pPr>
                      <a:r>
                        <a:rPr lang="en-GB" sz="1200" spc="-15" dirty="0">
                          <a:effectLst/>
                        </a:rPr>
                        <a:t>D003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493" marR="42493" marT="0" marB="0"/>
                </a:tc>
                <a:tc>
                  <a:txBody>
                    <a:bodyPr/>
                    <a:lstStyle/>
                    <a:p>
                      <a:pPr>
                        <a:lnSpc>
                          <a:spcPct val="115000"/>
                        </a:lnSpc>
                        <a:spcBef>
                          <a:spcPts val="240"/>
                        </a:spcBef>
                        <a:spcAft>
                          <a:spcPts val="240"/>
                        </a:spcAft>
                        <a:tabLst>
                          <a:tab pos="-914400" algn="l"/>
                          <a:tab pos="228600" algn="l"/>
                        </a:tabLst>
                      </a:pPr>
                      <a:r>
                        <a:rPr lang="en-GB" sz="1200" dirty="0">
                          <a:effectLst/>
                        </a:rPr>
                        <a:t>Comparison SP vs. DP LIBS, or alternative LIBS signal enhancement methods: absolute fuel content in W samples and composition / (CF)-LIBS results He loaded samples and surface modifications (ENEA)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493" marR="42493" marT="0" marB="0"/>
                </a:tc>
                <a:extLst>
                  <a:ext uri="{0D108BD9-81ED-4DB2-BD59-A6C34878D82A}">
                    <a16:rowId xmlns:a16="http://schemas.microsoft.com/office/drawing/2014/main" val="137481877"/>
                  </a:ext>
                </a:extLst>
              </a:tr>
              <a:tr h="1039241">
                <a:tc>
                  <a:txBody>
                    <a:bodyPr/>
                    <a:lstStyle/>
                    <a:p>
                      <a:pPr>
                        <a:lnSpc>
                          <a:spcPct val="115000"/>
                        </a:lnSpc>
                        <a:spcBef>
                          <a:spcPts val="240"/>
                        </a:spcBef>
                        <a:spcAft>
                          <a:spcPts val="240"/>
                        </a:spcAft>
                        <a:tabLst>
                          <a:tab pos="-914400" algn="l"/>
                          <a:tab pos="228600" algn="l"/>
                        </a:tabLst>
                      </a:pPr>
                      <a:r>
                        <a:rPr lang="en-GB" sz="1200" spc="-15" dirty="0">
                          <a:effectLst/>
                        </a:rPr>
                        <a:t>D004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493" marR="42493" marT="0" marB="0"/>
                </a:tc>
                <a:tc>
                  <a:txBody>
                    <a:bodyPr/>
                    <a:lstStyle/>
                    <a:p>
                      <a:pPr>
                        <a:lnSpc>
                          <a:spcPct val="115000"/>
                        </a:lnSpc>
                        <a:spcBef>
                          <a:spcPts val="240"/>
                        </a:spcBef>
                        <a:spcAft>
                          <a:spcPts val="240"/>
                        </a:spcAft>
                        <a:tabLst>
                          <a:tab pos="-914400" algn="l"/>
                          <a:tab pos="228600" algn="l"/>
                        </a:tabLst>
                      </a:pPr>
                      <a:r>
                        <a:rPr lang="en-GB" sz="1200" dirty="0">
                          <a:effectLst/>
                        </a:rPr>
                        <a:t>Comparison of  ps vs. ns LIBS: absolute content and composition  / Comparison SP vs. DP LIBS, or alternative LIBS signal enhancement methods: absolute fuel content in W samples and composition / Reference measurements of outgassing, recycling, and retention after D plasma loading: absolute content and composition in damaged and undamaged </a:t>
                      </a:r>
                      <a:r>
                        <a:rPr lang="en-GB" sz="1200" dirty="0" err="1">
                          <a:effectLst/>
                        </a:rPr>
                        <a:t>Wsamples</a:t>
                      </a:r>
                      <a:r>
                        <a:rPr lang="en-GB" sz="1200" dirty="0">
                          <a:effectLst/>
                        </a:rPr>
                        <a:t> / LAMIS measurements and identification of C and N containing molecules /Explore TALIF and LIBS for W isotope identification (FZJ)</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493" marR="42493" marT="0" marB="0"/>
                </a:tc>
                <a:extLst>
                  <a:ext uri="{0D108BD9-81ED-4DB2-BD59-A6C34878D82A}">
                    <a16:rowId xmlns:a16="http://schemas.microsoft.com/office/drawing/2014/main" val="3974366154"/>
                  </a:ext>
                </a:extLst>
              </a:tr>
              <a:tr h="197993">
                <a:tc>
                  <a:txBody>
                    <a:bodyPr/>
                    <a:lstStyle/>
                    <a:p>
                      <a:pPr>
                        <a:lnSpc>
                          <a:spcPct val="115000"/>
                        </a:lnSpc>
                        <a:spcBef>
                          <a:spcPts val="240"/>
                        </a:spcBef>
                        <a:spcAft>
                          <a:spcPts val="240"/>
                        </a:spcAft>
                        <a:tabLst>
                          <a:tab pos="-914400" algn="l"/>
                          <a:tab pos="228600" algn="l"/>
                        </a:tabLst>
                      </a:pPr>
                      <a:r>
                        <a:rPr lang="en-GB" sz="1200" spc="-15" dirty="0">
                          <a:effectLst/>
                        </a:rPr>
                        <a:t>D005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493" marR="42493" marT="0" marB="0"/>
                </a:tc>
                <a:tc>
                  <a:txBody>
                    <a:bodyPr/>
                    <a:lstStyle/>
                    <a:p>
                      <a:pPr>
                        <a:lnSpc>
                          <a:spcPct val="115000"/>
                        </a:lnSpc>
                        <a:spcBef>
                          <a:spcPts val="240"/>
                        </a:spcBef>
                        <a:spcAft>
                          <a:spcPts val="240"/>
                        </a:spcAft>
                        <a:tabLst>
                          <a:tab pos="-914400" algn="l"/>
                          <a:tab pos="228600" algn="l"/>
                        </a:tabLst>
                      </a:pPr>
                      <a:r>
                        <a:rPr lang="en-GB" sz="1200" spc="-15" dirty="0">
                          <a:effectLst/>
                        </a:rPr>
                        <a:t>Report on LIBS analysis by application of machine learning algorithm (IPPLM)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493" marR="42493" marT="0" marB="0"/>
                </a:tc>
                <a:extLst>
                  <a:ext uri="{0D108BD9-81ED-4DB2-BD59-A6C34878D82A}">
                    <a16:rowId xmlns:a16="http://schemas.microsoft.com/office/drawing/2014/main" val="439336720"/>
                  </a:ext>
                </a:extLst>
              </a:tr>
              <a:tr h="408305">
                <a:tc>
                  <a:txBody>
                    <a:bodyPr/>
                    <a:lstStyle/>
                    <a:p>
                      <a:pPr>
                        <a:lnSpc>
                          <a:spcPct val="115000"/>
                        </a:lnSpc>
                        <a:spcBef>
                          <a:spcPts val="240"/>
                        </a:spcBef>
                        <a:spcAft>
                          <a:spcPts val="240"/>
                        </a:spcAft>
                        <a:tabLst>
                          <a:tab pos="-914400" algn="l"/>
                          <a:tab pos="228600" algn="l"/>
                        </a:tabLst>
                      </a:pPr>
                      <a:r>
                        <a:rPr lang="en-GB" sz="1200" spc="-15" dirty="0">
                          <a:effectLst/>
                        </a:rPr>
                        <a:t>D006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493" marR="42493" marT="0" marB="0"/>
                </a:tc>
                <a:tc>
                  <a:txBody>
                    <a:bodyPr/>
                    <a:lstStyle/>
                    <a:p>
                      <a:pPr>
                        <a:lnSpc>
                          <a:spcPct val="115000"/>
                        </a:lnSpc>
                        <a:spcBef>
                          <a:spcPts val="240"/>
                        </a:spcBef>
                        <a:spcAft>
                          <a:spcPts val="240"/>
                        </a:spcAft>
                        <a:tabLst>
                          <a:tab pos="-914400" algn="l"/>
                          <a:tab pos="228600" algn="l"/>
                        </a:tabLst>
                      </a:pPr>
                      <a:r>
                        <a:rPr lang="en-GB" sz="1200" dirty="0">
                          <a:effectLst/>
                        </a:rPr>
                        <a:t>Comparison of  ps vs. ns LIBS: absolute content and composition / (CF)-LIBS results He loaded samples and surface modifications. (CF-)LIBS on Be containing coatings with different type of fuel content  (CU)</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493" marR="42493" marT="0" marB="0"/>
                </a:tc>
                <a:extLst>
                  <a:ext uri="{0D108BD9-81ED-4DB2-BD59-A6C34878D82A}">
                    <a16:rowId xmlns:a16="http://schemas.microsoft.com/office/drawing/2014/main" val="1185431808"/>
                  </a:ext>
                </a:extLst>
              </a:tr>
              <a:tr h="828929">
                <a:tc>
                  <a:txBody>
                    <a:bodyPr/>
                    <a:lstStyle/>
                    <a:p>
                      <a:pPr>
                        <a:lnSpc>
                          <a:spcPct val="115000"/>
                        </a:lnSpc>
                        <a:spcBef>
                          <a:spcPts val="240"/>
                        </a:spcBef>
                        <a:spcAft>
                          <a:spcPts val="240"/>
                        </a:spcAft>
                        <a:tabLst>
                          <a:tab pos="-914400" algn="l"/>
                          <a:tab pos="228600" algn="l"/>
                        </a:tabLst>
                      </a:pPr>
                      <a:r>
                        <a:rPr lang="en-GB" sz="1200" spc="-15" dirty="0">
                          <a:effectLst/>
                        </a:rPr>
                        <a:t>D007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493" marR="42493" marT="0" marB="0"/>
                </a:tc>
                <a:tc>
                  <a:txBody>
                    <a:bodyPr/>
                    <a:lstStyle/>
                    <a:p>
                      <a:pPr>
                        <a:lnSpc>
                          <a:spcPct val="115000"/>
                        </a:lnSpc>
                        <a:spcBef>
                          <a:spcPts val="240"/>
                        </a:spcBef>
                        <a:spcAft>
                          <a:spcPts val="240"/>
                        </a:spcAft>
                        <a:tabLst>
                          <a:tab pos="-914400" algn="l"/>
                          <a:tab pos="228600" algn="l"/>
                        </a:tabLst>
                      </a:pPr>
                      <a:r>
                        <a:rPr lang="en-GB" sz="1200" dirty="0">
                          <a:effectLst/>
                        </a:rPr>
                        <a:t>Analysis of B containing coatings and/or W coatings with (CF)-LIBS: absolute content and composition  / (CF)-LIBS results He loaded samples and surface modifications / Reference measurements of outgassing, recycling, and retention after D plasma loading: absolute content and composition in W and reference samples. (CF-)LIBS on Be containing coatings with different type of fuel content (UT)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493" marR="42493" marT="0" marB="0"/>
                </a:tc>
                <a:extLst>
                  <a:ext uri="{0D108BD9-81ED-4DB2-BD59-A6C34878D82A}">
                    <a16:rowId xmlns:a16="http://schemas.microsoft.com/office/drawing/2014/main" val="1944807778"/>
                  </a:ext>
                </a:extLst>
              </a:tr>
              <a:tr h="197993">
                <a:tc>
                  <a:txBody>
                    <a:bodyPr/>
                    <a:lstStyle/>
                    <a:p>
                      <a:pPr>
                        <a:lnSpc>
                          <a:spcPct val="115000"/>
                        </a:lnSpc>
                        <a:spcBef>
                          <a:spcPts val="240"/>
                        </a:spcBef>
                        <a:spcAft>
                          <a:spcPts val="240"/>
                        </a:spcAft>
                        <a:tabLst>
                          <a:tab pos="-914400" algn="l"/>
                          <a:tab pos="228600" algn="l"/>
                        </a:tabLst>
                      </a:pPr>
                      <a:r>
                        <a:rPr lang="en-GB" sz="1200" spc="-15" dirty="0">
                          <a:effectLst/>
                        </a:rPr>
                        <a:t>D008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493" marR="42493" marT="0" marB="0"/>
                </a:tc>
                <a:tc>
                  <a:txBody>
                    <a:bodyPr/>
                    <a:lstStyle/>
                    <a:p>
                      <a:pPr>
                        <a:lnSpc>
                          <a:spcPct val="115000"/>
                        </a:lnSpc>
                        <a:spcBef>
                          <a:spcPts val="240"/>
                        </a:spcBef>
                        <a:spcAft>
                          <a:spcPts val="240"/>
                        </a:spcAft>
                        <a:tabLst>
                          <a:tab pos="-914400" algn="l"/>
                          <a:tab pos="228600" algn="l"/>
                        </a:tabLst>
                      </a:pPr>
                      <a:r>
                        <a:rPr lang="en-GB" sz="1200" dirty="0">
                          <a:effectLst/>
                        </a:rPr>
                        <a:t>Comparison of  ps vs. ns LIBS: absolute content and composition  (ISSP-UL)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493" marR="42493" marT="0" marB="0"/>
                </a:tc>
                <a:extLst>
                  <a:ext uri="{0D108BD9-81ED-4DB2-BD59-A6C34878D82A}">
                    <a16:rowId xmlns:a16="http://schemas.microsoft.com/office/drawing/2014/main" val="3516292202"/>
                  </a:ext>
                </a:extLst>
              </a:tr>
              <a:tr h="197993">
                <a:tc>
                  <a:txBody>
                    <a:bodyPr/>
                    <a:lstStyle/>
                    <a:p>
                      <a:pPr>
                        <a:lnSpc>
                          <a:spcPct val="115000"/>
                        </a:lnSpc>
                        <a:spcBef>
                          <a:spcPts val="240"/>
                        </a:spcBef>
                        <a:spcAft>
                          <a:spcPts val="240"/>
                        </a:spcAft>
                        <a:tabLst>
                          <a:tab pos="-914400" algn="l"/>
                          <a:tab pos="228600" algn="l"/>
                        </a:tabLst>
                      </a:pPr>
                      <a:r>
                        <a:rPr lang="en-GB" sz="1200" spc="-15" dirty="0">
                          <a:effectLst/>
                        </a:rPr>
                        <a:t>D009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493" marR="42493" marT="0" marB="0"/>
                </a:tc>
                <a:tc>
                  <a:txBody>
                    <a:bodyPr/>
                    <a:lstStyle/>
                    <a:p>
                      <a:pPr>
                        <a:lnSpc>
                          <a:spcPct val="115000"/>
                        </a:lnSpc>
                        <a:spcBef>
                          <a:spcPts val="240"/>
                        </a:spcBef>
                        <a:spcAft>
                          <a:spcPts val="240"/>
                        </a:spcAft>
                        <a:tabLst>
                          <a:tab pos="-914400" algn="l"/>
                          <a:tab pos="228600" algn="l"/>
                        </a:tabLst>
                      </a:pPr>
                      <a:r>
                        <a:rPr lang="en-GB" sz="1200" dirty="0">
                          <a:effectLst/>
                        </a:rPr>
                        <a:t>(CF-)LIBS on Be containing coatings with different type of fuel content (VTT)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493" marR="42493" marT="0" marB="0"/>
                </a:tc>
                <a:extLst>
                  <a:ext uri="{0D108BD9-81ED-4DB2-BD59-A6C34878D82A}">
                    <a16:rowId xmlns:a16="http://schemas.microsoft.com/office/drawing/2014/main" val="3921996101"/>
                  </a:ext>
                </a:extLst>
              </a:tr>
            </a:tbl>
          </a:graphicData>
        </a:graphic>
      </p:graphicFrame>
      <p:sp>
        <p:nvSpPr>
          <p:cNvPr id="7" name="Rectangle 6">
            <a:extLst>
              <a:ext uri="{FF2B5EF4-FFF2-40B4-BE49-F238E27FC236}">
                <a16:creationId xmlns:a16="http://schemas.microsoft.com/office/drawing/2014/main" id="{8BA39EA4-3E4C-4B72-8EDE-F2E3D265F620}"/>
              </a:ext>
            </a:extLst>
          </p:cNvPr>
          <p:cNvSpPr/>
          <p:nvPr/>
        </p:nvSpPr>
        <p:spPr>
          <a:xfrm>
            <a:off x="1616628" y="3381225"/>
            <a:ext cx="7488833" cy="15477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chemeClr val="bg1"/>
              </a:buClr>
              <a:buFont typeface="Wingdings" panose="05000000000000000000" pitchFamily="2" charset="2"/>
              <a:buChar char="Ø"/>
            </a:pPr>
            <a:r>
              <a:rPr lang="de-DE" sz="2000" b="1" dirty="0" err="1">
                <a:solidFill>
                  <a:schemeClr val="bg1"/>
                </a:solidFill>
              </a:rPr>
              <a:t>Comparizon</a:t>
            </a:r>
            <a:r>
              <a:rPr lang="de-DE" sz="2000" b="1" dirty="0">
                <a:solidFill>
                  <a:schemeClr val="bg1"/>
                </a:solidFill>
              </a:rPr>
              <a:t> </a:t>
            </a:r>
            <a:r>
              <a:rPr lang="de-DE" sz="2000" b="1" dirty="0" err="1">
                <a:solidFill>
                  <a:schemeClr val="bg1"/>
                </a:solidFill>
              </a:rPr>
              <a:t>performance</a:t>
            </a:r>
            <a:r>
              <a:rPr lang="de-DE" sz="2000" b="1" dirty="0">
                <a:solidFill>
                  <a:schemeClr val="bg1"/>
                </a:solidFill>
              </a:rPr>
              <a:t> different LIBS </a:t>
            </a:r>
            <a:r>
              <a:rPr lang="de-DE" sz="2000" b="1" dirty="0" err="1">
                <a:solidFill>
                  <a:schemeClr val="bg1"/>
                </a:solidFill>
              </a:rPr>
              <a:t>systems</a:t>
            </a:r>
            <a:r>
              <a:rPr lang="de-DE" sz="2000" b="1" dirty="0">
                <a:solidFill>
                  <a:schemeClr val="bg1"/>
                </a:solidFill>
              </a:rPr>
              <a:t> (</a:t>
            </a:r>
            <a:r>
              <a:rPr lang="de-DE" sz="2000" b="1" dirty="0" err="1">
                <a:solidFill>
                  <a:schemeClr val="bg1"/>
                </a:solidFill>
              </a:rPr>
              <a:t>ablation</a:t>
            </a:r>
            <a:r>
              <a:rPr lang="de-DE" sz="2000" b="1" dirty="0">
                <a:solidFill>
                  <a:schemeClr val="bg1"/>
                </a:solidFill>
              </a:rPr>
              <a:t> rate)</a:t>
            </a:r>
          </a:p>
          <a:p>
            <a:pPr marL="342900" indent="-342900">
              <a:buClr>
                <a:schemeClr val="bg1"/>
              </a:buClr>
              <a:buFont typeface="Wingdings" panose="05000000000000000000" pitchFamily="2" charset="2"/>
              <a:buChar char="Ø"/>
            </a:pPr>
            <a:r>
              <a:rPr lang="de-DE" sz="2000" b="1" dirty="0" err="1">
                <a:solidFill>
                  <a:schemeClr val="bg1"/>
                </a:solidFill>
              </a:rPr>
              <a:t>Sensitivity</a:t>
            </a:r>
            <a:r>
              <a:rPr lang="de-DE" sz="2000" b="1" dirty="0">
                <a:solidFill>
                  <a:schemeClr val="bg1"/>
                </a:solidFill>
              </a:rPr>
              <a:t> LIBS </a:t>
            </a:r>
          </a:p>
          <a:p>
            <a:pPr marL="342900" indent="-342900">
              <a:buClr>
                <a:schemeClr val="bg1"/>
              </a:buClr>
              <a:buFont typeface="Wingdings" panose="05000000000000000000" pitchFamily="2" charset="2"/>
              <a:buChar char="Ø"/>
            </a:pPr>
            <a:r>
              <a:rPr lang="de-DE" sz="2000" b="1" dirty="0"/>
              <a:t>LIBS on Be </a:t>
            </a:r>
            <a:r>
              <a:rPr lang="de-DE" sz="2000" b="1" dirty="0" err="1"/>
              <a:t>coatings</a:t>
            </a:r>
            <a:r>
              <a:rPr lang="de-DE" sz="2000" b="1" dirty="0"/>
              <a:t> (in support of JET </a:t>
            </a:r>
            <a:r>
              <a:rPr lang="de-DE" sz="2000" b="1" dirty="0" err="1"/>
              <a:t>campaign</a:t>
            </a:r>
            <a:r>
              <a:rPr lang="de-DE" sz="2000" b="1" dirty="0"/>
              <a:t>) and B </a:t>
            </a:r>
            <a:r>
              <a:rPr lang="de-DE" sz="2000" b="1" dirty="0" err="1"/>
              <a:t>coatings</a:t>
            </a:r>
            <a:endParaRPr lang="de-DE" sz="2000" b="1" dirty="0"/>
          </a:p>
          <a:p>
            <a:pPr marL="342900" indent="-342900">
              <a:buClr>
                <a:schemeClr val="bg1"/>
              </a:buClr>
              <a:buFont typeface="Wingdings" panose="05000000000000000000" pitchFamily="2" charset="2"/>
              <a:buChar char="Ø"/>
            </a:pPr>
            <a:r>
              <a:rPr lang="de-DE" sz="2000" b="1" dirty="0"/>
              <a:t>D </a:t>
            </a:r>
            <a:r>
              <a:rPr lang="de-DE" sz="2000" b="1" dirty="0" err="1"/>
              <a:t>retention</a:t>
            </a:r>
            <a:r>
              <a:rPr lang="de-DE" sz="2000" b="1" dirty="0"/>
              <a:t> and outgassing</a:t>
            </a:r>
          </a:p>
          <a:p>
            <a:pPr marL="342900" indent="-342900">
              <a:buClr>
                <a:schemeClr val="bg1"/>
              </a:buClr>
              <a:buFont typeface="Wingdings" panose="05000000000000000000" pitchFamily="2" charset="2"/>
              <a:buChar char="Ø"/>
            </a:pPr>
            <a:r>
              <a:rPr lang="de-DE" sz="2000" b="1" dirty="0"/>
              <a:t>Maschine </a:t>
            </a:r>
            <a:r>
              <a:rPr lang="de-DE" sz="2000" b="1" dirty="0" err="1"/>
              <a:t>learning</a:t>
            </a:r>
            <a:r>
              <a:rPr lang="de-DE" sz="2000" b="1" dirty="0"/>
              <a:t> </a:t>
            </a:r>
            <a:r>
              <a:rPr lang="de-DE" sz="2000" b="1" dirty="0" err="1"/>
              <a:t>for</a:t>
            </a:r>
            <a:r>
              <a:rPr lang="de-DE" sz="2000" b="1" dirty="0"/>
              <a:t> LIBS </a:t>
            </a:r>
            <a:r>
              <a:rPr lang="de-DE" sz="2000" b="1" dirty="0" err="1"/>
              <a:t>analysis</a:t>
            </a:r>
            <a:r>
              <a:rPr lang="de-DE" sz="2000" b="1" dirty="0"/>
              <a:t> </a:t>
            </a:r>
          </a:p>
        </p:txBody>
      </p:sp>
    </p:spTree>
    <p:extLst>
      <p:ext uri="{BB962C8B-B14F-4D97-AF65-F5344CB8AC3E}">
        <p14:creationId xmlns:p14="http://schemas.microsoft.com/office/powerpoint/2010/main" val="83925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72117"/>
            <a:ext cx="9205611" cy="648072"/>
          </a:xfrm>
        </p:spPr>
        <p:txBody>
          <a:bodyPr/>
          <a:lstStyle/>
          <a:p>
            <a:pPr>
              <a:lnSpc>
                <a:spcPct val="100000"/>
              </a:lnSpc>
            </a:pPr>
            <a:r>
              <a:rPr lang="de-DE" sz="1800" dirty="0" err="1"/>
              <a:t>Comparizon</a:t>
            </a:r>
            <a:r>
              <a:rPr lang="de-DE" sz="1800" dirty="0"/>
              <a:t> </a:t>
            </a:r>
            <a:r>
              <a:rPr lang="de-DE" sz="1800" dirty="0" err="1"/>
              <a:t>performance</a:t>
            </a:r>
            <a:r>
              <a:rPr lang="de-DE" sz="1800" dirty="0"/>
              <a:t> different LIBS </a:t>
            </a:r>
            <a:r>
              <a:rPr lang="de-DE" sz="1800" dirty="0" err="1"/>
              <a:t>configurations</a:t>
            </a:r>
            <a:endParaRPr lang="de-DE" sz="1800" i="1" dirty="0"/>
          </a:p>
        </p:txBody>
      </p:sp>
      <p:sp>
        <p:nvSpPr>
          <p:cNvPr id="8" name="Textfeld 7"/>
          <p:cNvSpPr txBox="1"/>
          <p:nvPr/>
        </p:nvSpPr>
        <p:spPr>
          <a:xfrm>
            <a:off x="3275858" y="1302927"/>
            <a:ext cx="45719" cy="369332"/>
          </a:xfrm>
          <a:prstGeom prst="rect">
            <a:avLst/>
          </a:prstGeom>
          <a:noFill/>
        </p:spPr>
        <p:txBody>
          <a:bodyPr wrap="square" rtlCol="0">
            <a:spAutoFit/>
          </a:bodyPr>
          <a:lstStyle/>
          <a:p>
            <a:endParaRPr lang="de-DE" dirty="0"/>
          </a:p>
        </p:txBody>
      </p:sp>
      <p:sp>
        <p:nvSpPr>
          <p:cNvPr id="6" name="TextBox 5">
            <a:extLst>
              <a:ext uri="{FF2B5EF4-FFF2-40B4-BE49-F238E27FC236}">
                <a16:creationId xmlns:a16="http://schemas.microsoft.com/office/drawing/2014/main" id="{36CBA0ED-FA6D-457F-A61B-62E042F8DA2D}"/>
              </a:ext>
            </a:extLst>
          </p:cNvPr>
          <p:cNvSpPr txBox="1"/>
          <p:nvPr/>
        </p:nvSpPr>
        <p:spPr>
          <a:xfrm>
            <a:off x="35496" y="2139702"/>
            <a:ext cx="9108504" cy="2585323"/>
          </a:xfrm>
          <a:prstGeom prst="rect">
            <a:avLst/>
          </a:prstGeom>
          <a:noFill/>
        </p:spPr>
        <p:txBody>
          <a:bodyPr wrap="square" rtlCol="0">
            <a:spAutoFit/>
          </a:bodyPr>
          <a:lstStyle/>
          <a:p>
            <a:r>
              <a:rPr lang="en-US" b="1" dirty="0">
                <a:solidFill>
                  <a:srgbClr val="FF0000"/>
                </a:solidFill>
              </a:rPr>
              <a:t>CORIA/CEA </a:t>
            </a:r>
            <a:r>
              <a:rPr lang="en-US" b="1" dirty="0"/>
              <a:t>will compare ns-LIBS/ps-LIBS, but also SP-DP/ps-LIBS </a:t>
            </a:r>
            <a:r>
              <a:rPr lang="en-US" dirty="0"/>
              <a:t> (incl. ablation rate)</a:t>
            </a:r>
          </a:p>
          <a:p>
            <a:pPr marL="285750" indent="-285750">
              <a:buClr>
                <a:srgbClr val="FF0000"/>
              </a:buClr>
              <a:buFont typeface="Wingdings" panose="05000000000000000000" pitchFamily="2" charset="2"/>
              <a:buChar char="Ø"/>
            </a:pPr>
            <a:r>
              <a:rPr lang="en-US" dirty="0"/>
              <a:t>Some work is already done in Al samples, using very localized D content in the material</a:t>
            </a:r>
          </a:p>
          <a:p>
            <a:pPr>
              <a:buClr>
                <a:srgbClr val="FF0000"/>
              </a:buClr>
            </a:pPr>
            <a:endParaRPr lang="en-US" dirty="0"/>
          </a:p>
          <a:p>
            <a:pPr>
              <a:buClr>
                <a:srgbClr val="FF0000"/>
              </a:buClr>
            </a:pPr>
            <a:r>
              <a:rPr lang="en-US" b="1" dirty="0">
                <a:solidFill>
                  <a:srgbClr val="FF0000"/>
                </a:solidFill>
                <a:latin typeface="Arial" panose="020B0604020202020204" pitchFamily="34" charset="0"/>
                <a:cs typeface="Arial" panose="020B0604020202020204" pitchFamily="34" charset="0"/>
              </a:rPr>
              <a:t>Plans 2024</a:t>
            </a:r>
          </a:p>
          <a:p>
            <a:pPr marL="285750" indent="-285750">
              <a:buClr>
                <a:srgbClr val="FF0000"/>
              </a:buClr>
              <a:buFont typeface="Wingdings" panose="05000000000000000000" pitchFamily="2" charset="2"/>
              <a:buChar char="Ø"/>
            </a:pPr>
            <a:r>
              <a:rPr lang="en-US" dirty="0"/>
              <a:t>Continuation comparison different LIBS configurations</a:t>
            </a:r>
          </a:p>
          <a:p>
            <a:pPr marL="285750" indent="-285750">
              <a:buClr>
                <a:srgbClr val="FF0000"/>
              </a:buClr>
              <a:buFont typeface="Wingdings" panose="05000000000000000000" pitchFamily="2" charset="2"/>
              <a:buChar char="Ø"/>
            </a:pPr>
            <a:r>
              <a:rPr lang="en-US" dirty="0"/>
              <a:t>With He3 beam </a:t>
            </a:r>
            <a:r>
              <a:rPr lang="en-US" dirty="0">
                <a:solidFill>
                  <a:srgbClr val="FF0000"/>
                </a:solidFill>
              </a:rPr>
              <a:t>known implantation profiles</a:t>
            </a:r>
            <a:r>
              <a:rPr lang="en-US" dirty="0"/>
              <a:t> will be realized inside different materials and will be used as depth profile reference for LIBS. The same will be done for D in W and Al.</a:t>
            </a:r>
          </a:p>
          <a:p>
            <a:pPr>
              <a:buClr>
                <a:srgbClr val="FF0000"/>
              </a:buClr>
            </a:pPr>
            <a:r>
              <a:rPr lang="en-US" dirty="0"/>
              <a:t>      In addition: self-developed Merlin software (including comprehensive database for CF-LIBS) </a:t>
            </a:r>
            <a:br>
              <a:rPr lang="en-US" dirty="0"/>
            </a:br>
            <a:r>
              <a:rPr lang="en-US" dirty="0"/>
              <a:t>      will be applied in deep learning for enabling real time analysis </a:t>
            </a:r>
          </a:p>
        </p:txBody>
      </p:sp>
      <p:sp>
        <p:nvSpPr>
          <p:cNvPr id="13" name="Textfeld 4">
            <a:extLst>
              <a:ext uri="{FF2B5EF4-FFF2-40B4-BE49-F238E27FC236}">
                <a16:creationId xmlns:a16="http://schemas.microsoft.com/office/drawing/2014/main" id="{E3C00924-750C-4BB9-BC3E-5562EEA39CE3}"/>
              </a:ext>
            </a:extLst>
          </p:cNvPr>
          <p:cNvSpPr txBox="1"/>
          <p:nvPr/>
        </p:nvSpPr>
        <p:spPr>
          <a:xfrm>
            <a:off x="0" y="524512"/>
            <a:ext cx="9108504" cy="1327158"/>
          </a:xfrm>
          <a:prstGeom prst="rect">
            <a:avLst/>
          </a:prstGeom>
          <a:solidFill>
            <a:srgbClr val="E3E3E3"/>
          </a:solidFill>
          <a:ln w="12700">
            <a:solidFill>
              <a:schemeClr val="tx1"/>
            </a:solidFill>
          </a:ln>
        </p:spPr>
        <p:txBody>
          <a:bodyPr wrap="square" rtlCol="0">
            <a:spAutoFit/>
          </a:bodyPr>
          <a:lstStyle/>
          <a:p>
            <a:pPr marL="285744" indent="-285744">
              <a:lnSpc>
                <a:spcPct val="113000"/>
              </a:lnSpc>
              <a:buClr>
                <a:srgbClr val="FF0000"/>
              </a:buClr>
              <a:buFont typeface="Wingdings" panose="05000000000000000000" pitchFamily="2" charset="2"/>
              <a:buChar char="Ø"/>
            </a:pPr>
            <a:r>
              <a:rPr lang="en-GB" dirty="0"/>
              <a:t>Comparison SP vs. DP LIBS, or alternative LIBS signal enhancement methods: absolute fuel content in W samples and composition (CEA, D001), (ENEA, D003), (FZJ, D004)</a:t>
            </a:r>
          </a:p>
          <a:p>
            <a:pPr marL="285744" indent="-285744">
              <a:lnSpc>
                <a:spcPct val="113000"/>
              </a:lnSpc>
              <a:buClr>
                <a:srgbClr val="FF0000"/>
              </a:buClr>
              <a:buFont typeface="Wingdings" panose="05000000000000000000" pitchFamily="2" charset="2"/>
              <a:buChar char="Ø"/>
            </a:pPr>
            <a:r>
              <a:rPr lang="en-GB" dirty="0"/>
              <a:t>Comparison of  ps vs. ns LIBS: absolute content and composition </a:t>
            </a:r>
            <a:r>
              <a:rPr lang="de-DE" dirty="0"/>
              <a:t>(CEA, D001), (FZJ, D004), (CU, D006) and (ISSP-UL, D008)</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4213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72117"/>
            <a:ext cx="9205611" cy="648072"/>
          </a:xfrm>
        </p:spPr>
        <p:txBody>
          <a:bodyPr/>
          <a:lstStyle/>
          <a:p>
            <a:pPr>
              <a:lnSpc>
                <a:spcPct val="100000"/>
              </a:lnSpc>
            </a:pPr>
            <a:r>
              <a:rPr lang="de-DE" sz="1800" dirty="0" err="1"/>
              <a:t>Comparizon</a:t>
            </a:r>
            <a:r>
              <a:rPr lang="de-DE" sz="1800" dirty="0"/>
              <a:t> </a:t>
            </a:r>
            <a:r>
              <a:rPr lang="de-DE" sz="1800" dirty="0" err="1"/>
              <a:t>performance</a:t>
            </a:r>
            <a:r>
              <a:rPr lang="de-DE" sz="1800" dirty="0"/>
              <a:t> different LIBS </a:t>
            </a:r>
            <a:r>
              <a:rPr lang="de-DE" sz="1800" dirty="0" err="1"/>
              <a:t>configurations</a:t>
            </a:r>
            <a:endParaRPr lang="de-DE" sz="1800" i="1" dirty="0"/>
          </a:p>
        </p:txBody>
      </p:sp>
      <p:sp>
        <p:nvSpPr>
          <p:cNvPr id="8" name="Textfeld 7"/>
          <p:cNvSpPr txBox="1"/>
          <p:nvPr/>
        </p:nvSpPr>
        <p:spPr>
          <a:xfrm>
            <a:off x="3275858" y="1446943"/>
            <a:ext cx="45719" cy="369332"/>
          </a:xfrm>
          <a:prstGeom prst="rect">
            <a:avLst/>
          </a:prstGeom>
          <a:noFill/>
        </p:spPr>
        <p:txBody>
          <a:bodyPr wrap="square" rtlCol="0">
            <a:spAutoFit/>
          </a:bodyPr>
          <a:lstStyle/>
          <a:p>
            <a:endParaRPr lang="de-DE" dirty="0"/>
          </a:p>
        </p:txBody>
      </p:sp>
      <p:sp>
        <p:nvSpPr>
          <p:cNvPr id="11" name="文本框 18">
            <a:extLst>
              <a:ext uri="{FF2B5EF4-FFF2-40B4-BE49-F238E27FC236}">
                <a16:creationId xmlns:a16="http://schemas.microsoft.com/office/drawing/2014/main" id="{8FBB3251-D66F-4B4C-A1F7-5F603201CCE0}"/>
              </a:ext>
            </a:extLst>
          </p:cNvPr>
          <p:cNvSpPr txBox="1"/>
          <p:nvPr/>
        </p:nvSpPr>
        <p:spPr>
          <a:xfrm>
            <a:off x="-7654" y="439749"/>
            <a:ext cx="9141937" cy="738664"/>
          </a:xfrm>
          <a:prstGeom prst="rect">
            <a:avLst/>
          </a:prstGeom>
          <a:noFill/>
        </p:spPr>
        <p:txBody>
          <a:bodyPr wrap="square" rtlCol="0">
            <a:spAutoFit/>
          </a:bodyPr>
          <a:lstStyle/>
          <a:p>
            <a:pPr>
              <a:buClr>
                <a:srgbClr val="FF0000"/>
              </a:buClr>
            </a:pPr>
            <a:r>
              <a:rPr lang="en-US" b="1" dirty="0">
                <a:solidFill>
                  <a:srgbClr val="FF0000"/>
                </a:solidFill>
              </a:rPr>
              <a:t>FZJ</a:t>
            </a:r>
            <a:r>
              <a:rPr lang="en-US" b="1" dirty="0"/>
              <a:t> compared ns-LIBS and ps-LIBS: absolute content </a:t>
            </a:r>
          </a:p>
          <a:p>
            <a:pPr>
              <a:buClr>
                <a:srgbClr val="FF0000"/>
              </a:buClr>
            </a:pPr>
            <a:endParaRPr lang="en-US" altLang="zh-CN" sz="600" dirty="0">
              <a:latin typeface="Calibri" panose="020F0502020204030204" pitchFamily="34" charset="0"/>
              <a:ea typeface="微软雅黑" panose="020B0503020204020204" pitchFamily="34" charset="-122"/>
              <a:cs typeface="Calibri" panose="020F0502020204030204" pitchFamily="34" charset="0"/>
            </a:endParaRPr>
          </a:p>
          <a:p>
            <a:pPr marL="285750" indent="-285750">
              <a:buClr>
                <a:srgbClr val="FF0000"/>
              </a:buClr>
              <a:buFont typeface="Wingdings" panose="05000000000000000000" pitchFamily="2" charset="2"/>
              <a:buChar char="Ø"/>
            </a:pPr>
            <a:r>
              <a:rPr lang="en-US" altLang="zh-CN" dirty="0">
                <a:latin typeface="Calibri" panose="020F0502020204030204" pitchFamily="34" charset="0"/>
                <a:ea typeface="微软雅黑" panose="020B0503020204020204" pitchFamily="34" charset="-122"/>
                <a:cs typeface="Calibri" panose="020F0502020204030204" pitchFamily="34" charset="0"/>
              </a:rPr>
              <a:t>Measurement boron film on W by ps-LIBS (</a:t>
            </a:r>
            <a:r>
              <a:rPr lang="en-US" altLang="zh-CN" b="1" dirty="0">
                <a:solidFill>
                  <a:srgbClr val="FF0000"/>
                </a:solidFill>
                <a:latin typeface="Calibri" panose="020F0502020204030204" pitchFamily="34" charset="0"/>
                <a:ea typeface="微软雅黑" panose="020B0503020204020204" pitchFamily="34" charset="-122"/>
                <a:cs typeface="Calibri" panose="020F0502020204030204" pitchFamily="34" charset="0"/>
                <a:sym typeface="Symbol" panose="05050102010706020507" pitchFamily="18" charset="2"/>
              </a:rPr>
              <a:t>=</a:t>
            </a:r>
            <a:r>
              <a:rPr lang="en-US" altLang="zh-CN" b="1" dirty="0">
                <a:solidFill>
                  <a:srgbClr val="FF0000"/>
                </a:solidFill>
                <a:latin typeface="Calibri" panose="020F0502020204030204" pitchFamily="34" charset="0"/>
                <a:ea typeface="微软雅黑" panose="020B0503020204020204" pitchFamily="34" charset="-122"/>
                <a:cs typeface="Calibri" panose="020F0502020204030204" pitchFamily="34" charset="0"/>
              </a:rPr>
              <a:t>355nm</a:t>
            </a:r>
            <a:r>
              <a:rPr lang="en-US" altLang="zh-CN" dirty="0">
                <a:latin typeface="Calibri" panose="020F0502020204030204" pitchFamily="34" charset="0"/>
                <a:ea typeface="微软雅黑" panose="020B0503020204020204" pitchFamily="34" charset="-122"/>
                <a:cs typeface="Calibri" panose="020F0502020204030204" pitchFamily="34" charset="0"/>
              </a:rPr>
              <a:t>, 35 ps) at </a:t>
            </a:r>
            <a:r>
              <a:rPr lang="en-US" altLang="zh-CN" b="1" dirty="0">
                <a:solidFill>
                  <a:srgbClr val="FF0000"/>
                </a:solidFill>
                <a:latin typeface="Calibri" panose="020F0502020204030204" pitchFamily="34" charset="0"/>
                <a:ea typeface="微软雅黑" panose="020B0503020204020204" pitchFamily="34" charset="-122"/>
                <a:cs typeface="Calibri" panose="020F0502020204030204" pitchFamily="34" charset="0"/>
              </a:rPr>
              <a:t>vacuum</a:t>
            </a:r>
            <a:r>
              <a:rPr lang="en-US" altLang="zh-CN" dirty="0">
                <a:latin typeface="Calibri" panose="020F0502020204030204" pitchFamily="34" charset="0"/>
                <a:ea typeface="微软雅黑" panose="020B0503020204020204" pitchFamily="34" charset="-122"/>
                <a:cs typeface="Calibri" panose="020F0502020204030204" pitchFamily="34" charset="0"/>
              </a:rPr>
              <a:t> pressure 3 10</a:t>
            </a:r>
            <a:r>
              <a:rPr lang="en-US" altLang="zh-CN" baseline="30000" dirty="0">
                <a:latin typeface="Calibri" panose="020F0502020204030204" pitchFamily="34" charset="0"/>
                <a:ea typeface="微软雅黑" panose="020B0503020204020204" pitchFamily="34" charset="-122"/>
                <a:cs typeface="Calibri" panose="020F0502020204030204" pitchFamily="34" charset="0"/>
              </a:rPr>
              <a:t>-5</a:t>
            </a:r>
            <a:r>
              <a:rPr lang="en-US" altLang="zh-CN" dirty="0">
                <a:latin typeface="Calibri" panose="020F0502020204030204" pitchFamily="34" charset="0"/>
                <a:ea typeface="微软雅黑" panose="020B0503020204020204" pitchFamily="34" charset="-122"/>
                <a:cs typeface="Calibri" panose="020F0502020204030204" pitchFamily="34" charset="0"/>
              </a:rPr>
              <a:t>  Pa</a:t>
            </a:r>
          </a:p>
        </p:txBody>
      </p:sp>
      <p:graphicFrame>
        <p:nvGraphicFramePr>
          <p:cNvPr id="12" name="对象 16">
            <a:extLst>
              <a:ext uri="{FF2B5EF4-FFF2-40B4-BE49-F238E27FC236}">
                <a16:creationId xmlns:a16="http://schemas.microsoft.com/office/drawing/2014/main" id="{5CF769D6-3F69-4793-AC29-A20966CC8FB6}"/>
              </a:ext>
            </a:extLst>
          </p:cNvPr>
          <p:cNvGraphicFramePr>
            <a:graphicFrameLocks noChangeAspect="1"/>
          </p:cNvGraphicFramePr>
          <p:nvPr>
            <p:extLst>
              <p:ext uri="{D42A27DB-BD31-4B8C-83A1-F6EECF244321}">
                <p14:modId xmlns:p14="http://schemas.microsoft.com/office/powerpoint/2010/main" val="56757027"/>
              </p:ext>
            </p:extLst>
          </p:nvPr>
        </p:nvGraphicFramePr>
        <p:xfrm>
          <a:off x="43481" y="1047084"/>
          <a:ext cx="3120921" cy="2388762"/>
        </p:xfrm>
        <a:graphic>
          <a:graphicData uri="http://schemas.openxmlformats.org/presentationml/2006/ole">
            <mc:AlternateContent xmlns:mc="http://schemas.openxmlformats.org/markup-compatibility/2006">
              <mc:Choice xmlns:v="urn:schemas-microsoft-com:vml" Requires="v">
                <p:oleObj spid="_x0000_s3264" name="Graph" r:id="rId4" imgW="3920760" imgH="3000960" progId="Origin95.Graph">
                  <p:embed/>
                </p:oleObj>
              </mc:Choice>
              <mc:Fallback>
                <p:oleObj name="Graph" r:id="rId4" imgW="3920760" imgH="3000960" progId="Origin95.Graph">
                  <p:embed/>
                  <p:pic>
                    <p:nvPicPr>
                      <p:cNvPr id="34" name="对象 16">
                        <a:extLst>
                          <a:ext uri="{FF2B5EF4-FFF2-40B4-BE49-F238E27FC236}">
                            <a16:creationId xmlns:a16="http://schemas.microsoft.com/office/drawing/2014/main" id="{4B936E03-6454-4CC9-B2D1-A3AB72574345}"/>
                          </a:ext>
                        </a:extLst>
                      </p:cNvPr>
                      <p:cNvPicPr/>
                      <p:nvPr/>
                    </p:nvPicPr>
                    <p:blipFill>
                      <a:blip r:embed="rId5"/>
                      <a:stretch>
                        <a:fillRect/>
                      </a:stretch>
                    </p:blipFill>
                    <p:spPr>
                      <a:xfrm>
                        <a:off x="43481" y="1047084"/>
                        <a:ext cx="3120921" cy="2388762"/>
                      </a:xfrm>
                      <a:prstGeom prst="rect">
                        <a:avLst/>
                      </a:prstGeom>
                    </p:spPr>
                  </p:pic>
                </p:oleObj>
              </mc:Fallback>
            </mc:AlternateContent>
          </a:graphicData>
        </a:graphic>
      </p:graphicFrame>
      <p:sp>
        <p:nvSpPr>
          <p:cNvPr id="13" name="文本框 19">
            <a:extLst>
              <a:ext uri="{FF2B5EF4-FFF2-40B4-BE49-F238E27FC236}">
                <a16:creationId xmlns:a16="http://schemas.microsoft.com/office/drawing/2014/main" id="{FB9162DD-0EE4-442C-AF99-437D5C120B21}"/>
              </a:ext>
            </a:extLst>
          </p:cNvPr>
          <p:cNvSpPr txBox="1"/>
          <p:nvPr/>
        </p:nvSpPr>
        <p:spPr>
          <a:xfrm>
            <a:off x="5574584" y="1457037"/>
            <a:ext cx="3364946" cy="646331"/>
          </a:xfrm>
          <a:prstGeom prst="rect">
            <a:avLst/>
          </a:prstGeom>
          <a:noFill/>
        </p:spPr>
        <p:txBody>
          <a:bodyPr wrap="square" rtlCol="0">
            <a:spAutoFit/>
          </a:bodyPr>
          <a:lstStyle/>
          <a:p>
            <a:r>
              <a:rPr lang="en-US" altLang="zh-CN" b="1" dirty="0"/>
              <a:t>Depth resolution in B for ps-LIBS </a:t>
            </a:r>
            <a:br>
              <a:rPr lang="en-US" altLang="zh-CN" b="1" dirty="0"/>
            </a:br>
            <a:r>
              <a:rPr lang="en-US" altLang="zh-CN" dirty="0">
                <a:solidFill>
                  <a:srgbClr val="FF0000"/>
                </a:solidFill>
              </a:rPr>
              <a:t>(</a:t>
            </a:r>
            <a:r>
              <a:rPr lang="en-US" altLang="zh-CN" b="1" dirty="0">
                <a:solidFill>
                  <a:srgbClr val="FF0000"/>
                </a:solidFill>
              </a:rPr>
              <a:t>67</a:t>
            </a:r>
            <a:r>
              <a:rPr lang="en-GB" dirty="0">
                <a:solidFill>
                  <a:srgbClr val="FF0000"/>
                </a:solidFill>
                <a:cs typeface="times" panose="02020603050405020304" pitchFamily="18" charset="0"/>
              </a:rPr>
              <a:t> nm/pulse)</a:t>
            </a:r>
            <a:r>
              <a:rPr lang="en-US" altLang="zh-CN" b="1" dirty="0"/>
              <a:t> better than ns-LIBS</a:t>
            </a:r>
            <a:endParaRPr lang="zh-CN" altLang="en-US" b="1" dirty="0" err="1"/>
          </a:p>
        </p:txBody>
      </p:sp>
      <p:grpSp>
        <p:nvGrpSpPr>
          <p:cNvPr id="14" name="Group 13">
            <a:extLst>
              <a:ext uri="{FF2B5EF4-FFF2-40B4-BE49-F238E27FC236}">
                <a16:creationId xmlns:a16="http://schemas.microsoft.com/office/drawing/2014/main" id="{C094AAF6-3842-4BE3-A0FE-8AF775BE2C20}"/>
              </a:ext>
            </a:extLst>
          </p:cNvPr>
          <p:cNvGrpSpPr/>
          <p:nvPr/>
        </p:nvGrpSpPr>
        <p:grpSpPr>
          <a:xfrm>
            <a:off x="2771800" y="1049447"/>
            <a:ext cx="3252556" cy="2386399"/>
            <a:chOff x="2308486" y="1724901"/>
            <a:chExt cx="5004931" cy="3301056"/>
          </a:xfrm>
        </p:grpSpPr>
        <p:graphicFrame>
          <p:nvGraphicFramePr>
            <p:cNvPr id="15" name="对象 15">
              <a:extLst>
                <a:ext uri="{FF2B5EF4-FFF2-40B4-BE49-F238E27FC236}">
                  <a16:creationId xmlns:a16="http://schemas.microsoft.com/office/drawing/2014/main" id="{5EA1A3C9-D4A1-4314-9DE6-55A9C7E6D13A}"/>
                </a:ext>
              </a:extLst>
            </p:cNvPr>
            <p:cNvGraphicFramePr>
              <a:graphicFrameLocks noChangeAspect="1"/>
            </p:cNvGraphicFramePr>
            <p:nvPr>
              <p:extLst>
                <p:ext uri="{D42A27DB-BD31-4B8C-83A1-F6EECF244321}">
                  <p14:modId xmlns:p14="http://schemas.microsoft.com/office/powerpoint/2010/main" val="3368792347"/>
                </p:ext>
              </p:extLst>
            </p:nvPr>
          </p:nvGraphicFramePr>
          <p:xfrm>
            <a:off x="2308486" y="1724901"/>
            <a:ext cx="4312836" cy="3301056"/>
          </p:xfrm>
          <a:graphic>
            <a:graphicData uri="http://schemas.openxmlformats.org/presentationml/2006/ole">
              <mc:AlternateContent xmlns:mc="http://schemas.openxmlformats.org/markup-compatibility/2006">
                <mc:Choice xmlns:v="urn:schemas-microsoft-com:vml" Requires="v">
                  <p:oleObj spid="_x0000_s3265" name="Graph" r:id="rId6" imgW="3920760" imgH="3000960" progId="Origin95.Graph">
                    <p:embed/>
                  </p:oleObj>
                </mc:Choice>
                <mc:Fallback>
                  <p:oleObj name="Graph" r:id="rId6" imgW="3920760" imgH="3000960" progId="Origin95.Graph">
                    <p:embed/>
                    <p:pic>
                      <p:nvPicPr>
                        <p:cNvPr id="39" name="对象 15">
                          <a:extLst>
                            <a:ext uri="{FF2B5EF4-FFF2-40B4-BE49-F238E27FC236}">
                              <a16:creationId xmlns:a16="http://schemas.microsoft.com/office/drawing/2014/main" id="{1F03085C-4B81-4CC3-B02C-AF236C24B13D}"/>
                            </a:ext>
                          </a:extLst>
                        </p:cNvPr>
                        <p:cNvPicPr/>
                        <p:nvPr/>
                      </p:nvPicPr>
                      <p:blipFill>
                        <a:blip r:embed="rId7"/>
                        <a:stretch>
                          <a:fillRect/>
                        </a:stretch>
                      </p:blipFill>
                      <p:spPr>
                        <a:xfrm>
                          <a:off x="2308486" y="1724901"/>
                          <a:ext cx="4312836" cy="3301056"/>
                        </a:xfrm>
                        <a:prstGeom prst="rect">
                          <a:avLst/>
                        </a:prstGeom>
                      </p:spPr>
                    </p:pic>
                  </p:oleObj>
                </mc:Fallback>
              </mc:AlternateContent>
            </a:graphicData>
          </a:graphic>
        </p:graphicFrame>
        <p:pic>
          <p:nvPicPr>
            <p:cNvPr id="16" name="Picture 15">
              <a:extLst>
                <a:ext uri="{FF2B5EF4-FFF2-40B4-BE49-F238E27FC236}">
                  <a16:creationId xmlns:a16="http://schemas.microsoft.com/office/drawing/2014/main" id="{EAC54652-FF7E-4FD9-89F6-942F02136A83}"/>
                </a:ext>
              </a:extLst>
            </p:cNvPr>
            <p:cNvPicPr>
              <a:picLocks noChangeAspect="1"/>
            </p:cNvPicPr>
            <p:nvPr/>
          </p:nvPicPr>
          <p:blipFill rotWithShape="1">
            <a:blip r:embed="rId8"/>
            <a:srcRect r="5680"/>
            <a:stretch/>
          </p:blipFill>
          <p:spPr>
            <a:xfrm>
              <a:off x="6075810" y="3501008"/>
              <a:ext cx="1237607" cy="1224136"/>
            </a:xfrm>
            <a:prstGeom prst="rect">
              <a:avLst/>
            </a:prstGeom>
            <a:solidFill>
              <a:schemeClr val="bg1"/>
            </a:solidFill>
          </p:spPr>
        </p:pic>
      </p:grpSp>
      <p:sp>
        <p:nvSpPr>
          <p:cNvPr id="3" name="Rectangle 2">
            <a:extLst>
              <a:ext uri="{FF2B5EF4-FFF2-40B4-BE49-F238E27FC236}">
                <a16:creationId xmlns:a16="http://schemas.microsoft.com/office/drawing/2014/main" id="{FF122CCC-E560-4828-9ADD-074DA99BEC7D}"/>
              </a:ext>
            </a:extLst>
          </p:cNvPr>
          <p:cNvSpPr/>
          <p:nvPr/>
        </p:nvSpPr>
        <p:spPr>
          <a:xfrm>
            <a:off x="0" y="3528248"/>
            <a:ext cx="9050674" cy="923330"/>
          </a:xfrm>
          <a:prstGeom prst="rect">
            <a:avLst/>
          </a:prstGeom>
        </p:spPr>
        <p:txBody>
          <a:bodyPr wrap="square">
            <a:spAutoFit/>
          </a:bodyPr>
          <a:lstStyle/>
          <a:p>
            <a:pPr algn="just">
              <a:buClr>
                <a:srgbClr val="FF0000"/>
              </a:buClr>
            </a:pPr>
            <a:r>
              <a:rPr lang="en-GB" b="1" dirty="0">
                <a:solidFill>
                  <a:srgbClr val="FF0000"/>
                </a:solidFill>
                <a:latin typeface="Arial" panose="020B0604020202020204" pitchFamily="34" charset="0"/>
                <a:cs typeface="Arial" panose="020B0604020202020204" pitchFamily="34" charset="0"/>
              </a:rPr>
              <a:t>Plans 2024</a:t>
            </a:r>
          </a:p>
          <a:p>
            <a:pPr marL="442913" indent="-442913" algn="just">
              <a:buClr>
                <a:srgbClr val="FF0000"/>
              </a:buClr>
              <a:buFont typeface="Wingdings" panose="05000000000000000000" pitchFamily="2" charset="2"/>
              <a:buChar char="Ø"/>
            </a:pPr>
            <a:r>
              <a:rPr lang="en-GB" dirty="0">
                <a:cs typeface="Arial" panose="020B0604020202020204" pitchFamily="34" charset="0"/>
              </a:rPr>
              <a:t>Continuation comparison of  ps vs. ns LIBS: absolute content and composition </a:t>
            </a:r>
            <a:endParaRPr lang="en-US" dirty="0">
              <a:cs typeface="Arial" panose="020B0604020202020204" pitchFamily="34" charset="0"/>
            </a:endParaRPr>
          </a:p>
          <a:p>
            <a:pPr marL="442913" indent="-442913" algn="just">
              <a:buClr>
                <a:srgbClr val="FF0000"/>
              </a:buClr>
              <a:buFont typeface="Wingdings" panose="05000000000000000000" pitchFamily="2" charset="2"/>
              <a:buChar char="Ø"/>
            </a:pPr>
            <a:r>
              <a:rPr lang="it-IT" dirty="0">
                <a:cs typeface="Arial" panose="020B0604020202020204" pitchFamily="34" charset="0"/>
                <a:sym typeface="Symbol" panose="05050102010706020507" pitchFamily="18" charset="2"/>
              </a:rPr>
              <a:t>Comparison SP vs. DP LIBS, or alternative LIBS signal enhancement methods </a:t>
            </a:r>
          </a:p>
        </p:txBody>
      </p:sp>
    </p:spTree>
    <p:extLst>
      <p:ext uri="{BB962C8B-B14F-4D97-AF65-F5344CB8AC3E}">
        <p14:creationId xmlns:p14="http://schemas.microsoft.com/office/powerpoint/2010/main" val="1572017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72117"/>
            <a:ext cx="9205611" cy="648072"/>
          </a:xfrm>
        </p:spPr>
        <p:txBody>
          <a:bodyPr/>
          <a:lstStyle/>
          <a:p>
            <a:pPr>
              <a:lnSpc>
                <a:spcPct val="100000"/>
              </a:lnSpc>
            </a:pPr>
            <a:r>
              <a:rPr lang="de-DE" sz="1800" dirty="0" err="1"/>
              <a:t>Comparizon</a:t>
            </a:r>
            <a:r>
              <a:rPr lang="de-DE" sz="1800" dirty="0"/>
              <a:t> </a:t>
            </a:r>
            <a:r>
              <a:rPr lang="de-DE" sz="1800" dirty="0" err="1"/>
              <a:t>performance</a:t>
            </a:r>
            <a:r>
              <a:rPr lang="de-DE" sz="1800" dirty="0"/>
              <a:t> different LIBS </a:t>
            </a:r>
            <a:r>
              <a:rPr lang="de-DE" sz="1800" dirty="0" err="1"/>
              <a:t>configurations</a:t>
            </a:r>
            <a:endParaRPr lang="de-DE" sz="1800" i="1" dirty="0">
              <a:solidFill>
                <a:srgbClr val="FF0000"/>
              </a:solidFill>
            </a:endParaRPr>
          </a:p>
        </p:txBody>
      </p:sp>
      <p:sp>
        <p:nvSpPr>
          <p:cNvPr id="8" name="Textfeld 7"/>
          <p:cNvSpPr txBox="1"/>
          <p:nvPr/>
        </p:nvSpPr>
        <p:spPr>
          <a:xfrm>
            <a:off x="3275858" y="1302927"/>
            <a:ext cx="45719" cy="369332"/>
          </a:xfrm>
          <a:prstGeom prst="rect">
            <a:avLst/>
          </a:prstGeom>
          <a:noFill/>
        </p:spPr>
        <p:txBody>
          <a:bodyPr wrap="square" rtlCol="0">
            <a:spAutoFit/>
          </a:bodyPr>
          <a:lstStyle/>
          <a:p>
            <a:endParaRPr lang="de-DE" dirty="0"/>
          </a:p>
        </p:txBody>
      </p:sp>
      <p:sp>
        <p:nvSpPr>
          <p:cNvPr id="9" name="TextBox 8">
            <a:extLst>
              <a:ext uri="{FF2B5EF4-FFF2-40B4-BE49-F238E27FC236}">
                <a16:creationId xmlns:a16="http://schemas.microsoft.com/office/drawing/2014/main" id="{3535FB85-CD69-4383-8FE2-3057366380A0}"/>
              </a:ext>
            </a:extLst>
          </p:cNvPr>
          <p:cNvSpPr txBox="1"/>
          <p:nvPr/>
        </p:nvSpPr>
        <p:spPr>
          <a:xfrm>
            <a:off x="0" y="485259"/>
            <a:ext cx="9108504" cy="369332"/>
          </a:xfrm>
          <a:prstGeom prst="rect">
            <a:avLst/>
          </a:prstGeom>
          <a:noFill/>
        </p:spPr>
        <p:txBody>
          <a:bodyPr wrap="square" rtlCol="0">
            <a:spAutoFit/>
          </a:bodyPr>
          <a:lstStyle/>
          <a:p>
            <a:pPr>
              <a:buClr>
                <a:srgbClr val="FF0000"/>
              </a:buClr>
            </a:pPr>
            <a:r>
              <a:rPr lang="en-US" b="1" dirty="0">
                <a:solidFill>
                  <a:srgbClr val="FF0000"/>
                </a:solidFill>
              </a:rPr>
              <a:t>CU </a:t>
            </a:r>
            <a:r>
              <a:rPr lang="en-US" b="1" dirty="0" err="1"/>
              <a:t>comparizon</a:t>
            </a:r>
            <a:r>
              <a:rPr lang="en-US" b="1" dirty="0"/>
              <a:t> ps-ns LIBS and methods to </a:t>
            </a:r>
            <a:r>
              <a:rPr lang="en-US" b="1" dirty="0">
                <a:solidFill>
                  <a:srgbClr val="FF0000"/>
                </a:solidFill>
              </a:rPr>
              <a:t>reduce ablation rates </a:t>
            </a:r>
            <a:r>
              <a:rPr lang="en-US" b="1" dirty="0"/>
              <a:t>resonant-LIBS</a:t>
            </a:r>
            <a:endParaRPr lang="en-US" b="1" dirty="0">
              <a:ea typeface="Times New Roman" panose="02020603050405020304" pitchFamily="18" charset="0"/>
              <a:cs typeface="Times New Roman" panose="02020603050405020304" pitchFamily="18" charset="0"/>
            </a:endParaRPr>
          </a:p>
        </p:txBody>
      </p:sp>
      <p:pic>
        <p:nvPicPr>
          <p:cNvPr id="10" name="Picture 9" descr="A picture containing text, screenshot, font, plot&#10;&#10;Description automatically generated">
            <a:extLst>
              <a:ext uri="{FF2B5EF4-FFF2-40B4-BE49-F238E27FC236}">
                <a16:creationId xmlns:a16="http://schemas.microsoft.com/office/drawing/2014/main" id="{4FDE2150-B49F-4976-907B-AFE1736C54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6987" y="843558"/>
            <a:ext cx="2238310" cy="1695878"/>
          </a:xfrm>
          <a:prstGeom prst="rect">
            <a:avLst/>
          </a:prstGeom>
        </p:spPr>
      </p:pic>
      <p:pic>
        <p:nvPicPr>
          <p:cNvPr id="11" name="Picture 10" descr="A picture containing text, screenshot, font, plot&#10;&#10;Description automatically generated">
            <a:extLst>
              <a:ext uri="{FF2B5EF4-FFF2-40B4-BE49-F238E27FC236}">
                <a16:creationId xmlns:a16="http://schemas.microsoft.com/office/drawing/2014/main" id="{029AEABF-D091-4436-87FC-30B645738E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2731" y="2576426"/>
            <a:ext cx="2321402" cy="1723516"/>
          </a:xfrm>
          <a:prstGeom prst="rect">
            <a:avLst/>
          </a:prstGeom>
        </p:spPr>
      </p:pic>
      <p:sp>
        <p:nvSpPr>
          <p:cNvPr id="14" name="TextBox 13">
            <a:extLst>
              <a:ext uri="{FF2B5EF4-FFF2-40B4-BE49-F238E27FC236}">
                <a16:creationId xmlns:a16="http://schemas.microsoft.com/office/drawing/2014/main" id="{66A21146-467C-4532-B862-3AAB3A43BFFC}"/>
              </a:ext>
            </a:extLst>
          </p:cNvPr>
          <p:cNvSpPr txBox="1"/>
          <p:nvPr/>
        </p:nvSpPr>
        <p:spPr>
          <a:xfrm>
            <a:off x="9962" y="2715766"/>
            <a:ext cx="5563259" cy="923330"/>
          </a:xfrm>
          <a:prstGeom prst="rect">
            <a:avLst/>
          </a:prstGeom>
          <a:noFill/>
        </p:spPr>
        <p:txBody>
          <a:bodyPr wrap="square">
            <a:spAutoFit/>
          </a:bodyPr>
          <a:lstStyle/>
          <a:p>
            <a:r>
              <a:rPr lang="cs-CZ" b="1" dirty="0">
                <a:solidFill>
                  <a:srgbClr val="FF0000"/>
                </a:solidFill>
                <a:ea typeface="Times New Roman" panose="02020603050405020304" pitchFamily="18" charset="0"/>
                <a:cs typeface="Times New Roman" panose="02020603050405020304" pitchFamily="18" charset="0"/>
              </a:rPr>
              <a:t>NR-</a:t>
            </a:r>
            <a:r>
              <a:rPr lang="en-US" b="1" dirty="0">
                <a:solidFill>
                  <a:srgbClr val="FF0000"/>
                </a:solidFill>
                <a:ea typeface="Times New Roman" panose="02020603050405020304" pitchFamily="18" charset="0"/>
                <a:cs typeface="Times New Roman" panose="02020603050405020304" pitchFamily="18" charset="0"/>
              </a:rPr>
              <a:t> LIBS </a:t>
            </a:r>
            <a:r>
              <a:rPr lang="en-US" b="1" dirty="0">
                <a:ea typeface="Times New Roman" panose="02020603050405020304" pitchFamily="18" charset="0"/>
                <a:cs typeface="Times New Roman" panose="02020603050405020304" pitchFamily="18" charset="0"/>
              </a:rPr>
              <a:t>@</a:t>
            </a:r>
            <a:r>
              <a:rPr lang="cs-CZ" b="1" dirty="0">
                <a:ea typeface="Times New Roman" panose="02020603050405020304" pitchFamily="18" charset="0"/>
                <a:cs typeface="Times New Roman" panose="02020603050405020304" pitchFamily="18" charset="0"/>
              </a:rPr>
              <a:t> 222.75 nm (</a:t>
            </a:r>
            <a:r>
              <a:rPr lang="en-US" b="1" dirty="0">
                <a:ea typeface="Times New Roman" panose="02020603050405020304" pitchFamily="18" charset="0"/>
                <a:cs typeface="Times New Roman" panose="02020603050405020304" pitchFamily="18" charset="0"/>
              </a:rPr>
              <a:t>out of </a:t>
            </a:r>
            <a:r>
              <a:rPr lang="cs-CZ" b="1" dirty="0">
                <a:ea typeface="Times New Roman" panose="02020603050405020304" pitchFamily="18" charset="0"/>
                <a:cs typeface="Times New Roman" panose="02020603050405020304" pitchFamily="18" charset="0"/>
              </a:rPr>
              <a:t>W I</a:t>
            </a:r>
            <a:r>
              <a:rPr lang="en-US" b="1" dirty="0">
                <a:ea typeface="Times New Roman" panose="02020603050405020304" pitchFamily="18" charset="0"/>
                <a:cs typeface="Times New Roman" panose="02020603050405020304" pitchFamily="18" charset="0"/>
              </a:rPr>
              <a:t>-II, Ta I-II</a:t>
            </a:r>
            <a:r>
              <a:rPr lang="cs-CZ" b="1" dirty="0">
                <a:ea typeface="Times New Roman" panose="02020603050405020304" pitchFamily="18" charset="0"/>
                <a:cs typeface="Times New Roman" panose="02020603050405020304" pitchFamily="18" charset="0"/>
              </a:rPr>
              <a:t>)</a:t>
            </a:r>
          </a:p>
          <a:p>
            <a:r>
              <a:rPr lang="cs-CZ" dirty="0">
                <a:ea typeface="Times New Roman" panose="02020603050405020304" pitchFamily="18" charset="0"/>
                <a:cs typeface="Times New Roman" panose="02020603050405020304" pitchFamily="18" charset="0"/>
              </a:rPr>
              <a:t>2 mJ</a:t>
            </a:r>
            <a:r>
              <a:rPr lang="en-US" dirty="0">
                <a:ea typeface="Times New Roman" panose="02020603050405020304" pitchFamily="18" charset="0"/>
                <a:cs typeface="Times New Roman" panose="02020603050405020304" pitchFamily="18" charset="0"/>
              </a:rPr>
              <a:t>/pulse</a:t>
            </a:r>
            <a:r>
              <a:rPr lang="en-US" b="1" dirty="0">
                <a:ea typeface="Times New Roman" panose="02020603050405020304" pitchFamily="18" charset="0"/>
                <a:cs typeface="Times New Roman" panose="02020603050405020304" pitchFamily="18" charset="0"/>
              </a:rPr>
              <a:t>, </a:t>
            </a:r>
            <a:r>
              <a:rPr lang="en-US" b="1" dirty="0">
                <a:solidFill>
                  <a:srgbClr val="FF0000"/>
                </a:solidFill>
                <a:ea typeface="Times New Roman" panose="02020603050405020304" pitchFamily="18" charset="0"/>
                <a:cs typeface="Times New Roman" panose="02020603050405020304" pitchFamily="18" charset="0"/>
              </a:rPr>
              <a:t>air 1 bar </a:t>
            </a:r>
            <a:r>
              <a:rPr lang="en-US" b="1" dirty="0">
                <a:solidFill>
                  <a:srgbClr val="FF0000"/>
                </a:solidFill>
                <a:ea typeface="Times New Roman" panose="02020603050405020304" pitchFamily="18" charset="0"/>
                <a:cs typeface="Times New Roman" panose="02020603050405020304" pitchFamily="18" charset="0"/>
                <a:sym typeface="Wingdings" panose="05000000000000000000" pitchFamily="2" charset="2"/>
              </a:rPr>
              <a:t> </a:t>
            </a:r>
            <a:r>
              <a:rPr lang="cs-CZ" dirty="0">
                <a:ea typeface="Times New Roman" panose="02020603050405020304" pitchFamily="18" charset="0"/>
                <a:cs typeface="Times New Roman" panose="02020603050405020304" pitchFamily="18" charset="0"/>
              </a:rPr>
              <a:t>Ablation</a:t>
            </a:r>
            <a:r>
              <a:rPr lang="cs-CZ" b="1" dirty="0">
                <a:solidFill>
                  <a:srgbClr val="FF0000"/>
                </a:solidFill>
                <a:ea typeface="Times New Roman" panose="02020603050405020304" pitchFamily="18" charset="0"/>
                <a:cs typeface="Times New Roman" panose="02020603050405020304" pitchFamily="18" charset="0"/>
              </a:rPr>
              <a:t> rate- 2</a:t>
            </a:r>
            <a:r>
              <a:rPr lang="en-US" b="1" dirty="0">
                <a:solidFill>
                  <a:srgbClr val="FF0000"/>
                </a:solidFill>
                <a:ea typeface="Times New Roman" panose="02020603050405020304" pitchFamily="18" charset="0"/>
                <a:cs typeface="Times New Roman" panose="02020603050405020304" pitchFamily="18" charset="0"/>
              </a:rPr>
              <a:t>50</a:t>
            </a:r>
            <a:r>
              <a:rPr lang="en-GB" b="1" dirty="0">
                <a:solidFill>
                  <a:srgbClr val="FF0000"/>
                </a:solidFill>
                <a:ea typeface="Times New Roman" panose="02020603050405020304" pitchFamily="18" charset="0"/>
                <a:cs typeface="Times New Roman" panose="02020603050405020304" pitchFamily="18" charset="0"/>
              </a:rPr>
              <a:t> nm/pulse</a:t>
            </a:r>
            <a:endParaRPr lang="cs-CZ" b="1" dirty="0">
              <a:solidFill>
                <a:srgbClr val="FF0000"/>
              </a:solidFill>
              <a:ea typeface="Times New Roman" panose="02020603050405020304" pitchFamily="18" charset="0"/>
              <a:cs typeface="Times New Roman" panose="02020603050405020304" pitchFamily="18" charset="0"/>
            </a:endParaRPr>
          </a:p>
          <a:p>
            <a:r>
              <a:rPr lang="cs-CZ" dirty="0" err="1">
                <a:ea typeface="Times New Roman" panose="02020603050405020304" pitchFamily="18" charset="0"/>
                <a:cs typeface="Times New Roman" panose="02020603050405020304" pitchFamily="18" charset="0"/>
              </a:rPr>
              <a:t>Layer</a:t>
            </a:r>
            <a:r>
              <a:rPr lang="cs-CZ" dirty="0">
                <a:ea typeface="Times New Roman" panose="02020603050405020304" pitchFamily="18" charset="0"/>
                <a:cs typeface="Times New Roman" panose="02020603050405020304" pitchFamily="18" charset="0"/>
              </a:rPr>
              <a:t> </a:t>
            </a:r>
            <a:r>
              <a:rPr lang="cs-CZ" dirty="0" err="1">
                <a:ea typeface="Times New Roman" panose="02020603050405020304" pitchFamily="18" charset="0"/>
                <a:cs typeface="Times New Roman" panose="02020603050405020304" pitchFamily="18" charset="0"/>
              </a:rPr>
              <a:t>thickness</a:t>
            </a:r>
            <a:r>
              <a:rPr lang="cs-CZ" dirty="0">
                <a:ea typeface="Times New Roman" panose="02020603050405020304" pitchFamily="18" charset="0"/>
                <a:cs typeface="Times New Roman" panose="02020603050405020304" pitchFamily="18" charset="0"/>
              </a:rPr>
              <a:t>- </a:t>
            </a:r>
            <a:r>
              <a:rPr lang="en-GB" dirty="0">
                <a:ea typeface="Times New Roman" panose="02020603050405020304" pitchFamily="18" charset="0"/>
                <a:cs typeface="Times New Roman" panose="02020603050405020304" pitchFamily="18" charset="0"/>
              </a:rPr>
              <a:t>6.</a:t>
            </a:r>
            <a:r>
              <a:rPr lang="cs-CZ" dirty="0">
                <a:ea typeface="Times New Roman" panose="02020603050405020304" pitchFamily="18" charset="0"/>
                <a:cs typeface="Times New Roman" panose="02020603050405020304" pitchFamily="18" charset="0"/>
              </a:rPr>
              <a:t>2</a:t>
            </a:r>
            <a:r>
              <a:rPr lang="en-GB" dirty="0">
                <a:ea typeface="Times New Roman" panose="02020603050405020304" pitchFamily="18" charset="0"/>
                <a:cs typeface="Times New Roman" panose="02020603050405020304" pitchFamily="18" charset="0"/>
              </a:rPr>
              <a:t> μm </a:t>
            </a:r>
            <a:endParaRPr lang="en-GB" dirty="0">
              <a:cs typeface="Times New Roman" panose="02020603050405020304" pitchFamily="18" charset="0"/>
            </a:endParaRPr>
          </a:p>
        </p:txBody>
      </p:sp>
      <p:cxnSp>
        <p:nvCxnSpPr>
          <p:cNvPr id="17" name="Straight Arrow Connector 16">
            <a:extLst>
              <a:ext uri="{FF2B5EF4-FFF2-40B4-BE49-F238E27FC236}">
                <a16:creationId xmlns:a16="http://schemas.microsoft.com/office/drawing/2014/main" id="{C3D2EDEA-A021-42E5-AD62-2DEFB9D60A72}"/>
              </a:ext>
            </a:extLst>
          </p:cNvPr>
          <p:cNvCxnSpPr/>
          <p:nvPr/>
        </p:nvCxnSpPr>
        <p:spPr>
          <a:xfrm>
            <a:off x="5344288" y="1707654"/>
            <a:ext cx="797432" cy="0"/>
          </a:xfrm>
          <a:prstGeom prst="straightConnector1">
            <a:avLst/>
          </a:prstGeom>
          <a:ln w="101600" cap="rnd">
            <a:solidFill>
              <a:srgbClr val="4E0DD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27DEA52-BEDC-4BF1-9DA8-BE44D34B3EDF}"/>
              </a:ext>
            </a:extLst>
          </p:cNvPr>
          <p:cNvCxnSpPr/>
          <p:nvPr/>
        </p:nvCxnSpPr>
        <p:spPr>
          <a:xfrm>
            <a:off x="5344288" y="3219822"/>
            <a:ext cx="797432" cy="0"/>
          </a:xfrm>
          <a:prstGeom prst="straightConnector1">
            <a:avLst/>
          </a:prstGeom>
          <a:ln w="101600" cap="rnd">
            <a:solidFill>
              <a:srgbClr val="4E0DD1"/>
            </a:solidFill>
            <a:round/>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1161FDE-BE85-4BAB-8C57-530BAADE9733}"/>
              </a:ext>
            </a:extLst>
          </p:cNvPr>
          <p:cNvSpPr txBox="1"/>
          <p:nvPr/>
        </p:nvSpPr>
        <p:spPr>
          <a:xfrm>
            <a:off x="3876527" y="843558"/>
            <a:ext cx="2196627" cy="369332"/>
          </a:xfrm>
          <a:prstGeom prst="rect">
            <a:avLst/>
          </a:prstGeom>
          <a:solidFill>
            <a:srgbClr val="FFC000"/>
          </a:solidFill>
        </p:spPr>
        <p:txBody>
          <a:bodyPr wrap="none" rtlCol="0">
            <a:spAutoFit/>
          </a:bodyPr>
          <a:lstStyle/>
          <a:p>
            <a:pPr>
              <a:buClr>
                <a:srgbClr val="FF0000"/>
              </a:buClr>
            </a:pPr>
            <a:r>
              <a:rPr lang="en-US" b="1" dirty="0"/>
              <a:t>     W/Ta-Mo samples</a:t>
            </a:r>
          </a:p>
        </p:txBody>
      </p:sp>
      <p:sp>
        <p:nvSpPr>
          <p:cNvPr id="22" name="TextBox 21">
            <a:extLst>
              <a:ext uri="{FF2B5EF4-FFF2-40B4-BE49-F238E27FC236}">
                <a16:creationId xmlns:a16="http://schemas.microsoft.com/office/drawing/2014/main" id="{6600E294-855A-4C59-89FC-D0F4918D4368}"/>
              </a:ext>
            </a:extLst>
          </p:cNvPr>
          <p:cNvSpPr txBox="1"/>
          <p:nvPr/>
        </p:nvSpPr>
        <p:spPr>
          <a:xfrm>
            <a:off x="0" y="3651870"/>
            <a:ext cx="9144000" cy="1477328"/>
          </a:xfrm>
          <a:prstGeom prst="rect">
            <a:avLst/>
          </a:prstGeom>
          <a:noFill/>
        </p:spPr>
        <p:txBody>
          <a:bodyPr wrap="square" rtlCol="0">
            <a:spAutoFit/>
          </a:bodyPr>
          <a:lstStyle/>
          <a:p>
            <a:pPr>
              <a:buClr>
                <a:srgbClr val="FF0000"/>
              </a:buClr>
            </a:pPr>
            <a:r>
              <a:rPr lang="en-US" b="1" dirty="0">
                <a:solidFill>
                  <a:srgbClr val="FF0000"/>
                </a:solidFill>
                <a:latin typeface="Arial" panose="020B0604020202020204" pitchFamily="34" charset="0"/>
                <a:cs typeface="Arial" panose="020B0604020202020204" pitchFamily="34" charset="0"/>
              </a:rPr>
              <a:t>Plans 2024 </a:t>
            </a:r>
          </a:p>
          <a:p>
            <a:pPr marL="285750" indent="-285750">
              <a:buClr>
                <a:srgbClr val="FF0000"/>
              </a:buClr>
              <a:buFont typeface="Wingdings" panose="05000000000000000000" pitchFamily="2" charset="2"/>
              <a:buChar char="Ø"/>
            </a:pPr>
            <a:r>
              <a:rPr lang="en-US" dirty="0"/>
              <a:t>Continuation exploration R-LIBS</a:t>
            </a:r>
          </a:p>
          <a:p>
            <a:pPr marL="285750" indent="-285750">
              <a:buClr>
                <a:srgbClr val="FF0000"/>
              </a:buClr>
              <a:buFont typeface="Wingdings" panose="05000000000000000000" pitchFamily="2" charset="2"/>
              <a:buChar char="Ø"/>
            </a:pPr>
            <a:r>
              <a:rPr lang="en-US" dirty="0"/>
              <a:t>Modification laser beam to top flat beam profile for homogeneous ablation, combined with c</a:t>
            </a:r>
            <a:r>
              <a:rPr lang="en-US" u="sng" dirty="0">
                <a:cs typeface="Arial" panose="020B0604020202020204" pitchFamily="34" charset="0"/>
              </a:rPr>
              <a:t>onfocal microscopy </a:t>
            </a:r>
            <a:r>
              <a:rPr lang="en-US" dirty="0">
                <a:cs typeface="Arial" panose="020B0604020202020204" pitchFamily="34" charset="0"/>
              </a:rPr>
              <a:t>for evaluation of ablation rate</a:t>
            </a:r>
          </a:p>
          <a:p>
            <a:pPr marL="285750" indent="-285750">
              <a:buClr>
                <a:srgbClr val="FF0000"/>
              </a:buClr>
              <a:buFont typeface="Wingdings" panose="05000000000000000000" pitchFamily="2" charset="2"/>
              <a:buChar char="Ø"/>
            </a:pPr>
            <a:r>
              <a:rPr lang="en-US" dirty="0" err="1">
                <a:cs typeface="Arial" panose="020B0604020202020204" pitchFamily="34" charset="0"/>
              </a:rPr>
              <a:t>Comparizon</a:t>
            </a:r>
            <a:r>
              <a:rPr lang="en-US" dirty="0">
                <a:cs typeface="Arial" panose="020B0604020202020204" pitchFamily="34" charset="0"/>
              </a:rPr>
              <a:t> ps/ns LIBS</a:t>
            </a:r>
          </a:p>
        </p:txBody>
      </p:sp>
      <p:sp>
        <p:nvSpPr>
          <p:cNvPr id="3" name="Rectangle 2">
            <a:extLst>
              <a:ext uri="{FF2B5EF4-FFF2-40B4-BE49-F238E27FC236}">
                <a16:creationId xmlns:a16="http://schemas.microsoft.com/office/drawing/2014/main" id="{26A46DA9-02EF-463A-ACDA-924F96E19DC9}"/>
              </a:ext>
            </a:extLst>
          </p:cNvPr>
          <p:cNvSpPr/>
          <p:nvPr/>
        </p:nvSpPr>
        <p:spPr>
          <a:xfrm>
            <a:off x="0" y="1266418"/>
            <a:ext cx="5765331" cy="923330"/>
          </a:xfrm>
          <a:prstGeom prst="rect">
            <a:avLst/>
          </a:prstGeom>
        </p:spPr>
        <p:txBody>
          <a:bodyPr wrap="square">
            <a:spAutoFit/>
          </a:bodyPr>
          <a:lstStyle/>
          <a:p>
            <a:pPr algn="just"/>
            <a:r>
              <a:rPr lang="cs-CZ" b="1" dirty="0">
                <a:solidFill>
                  <a:srgbClr val="FF0000"/>
                </a:solidFill>
                <a:ea typeface="Times New Roman" panose="02020603050405020304" pitchFamily="18" charset="0"/>
                <a:cs typeface="Times New Roman" panose="02020603050405020304" pitchFamily="18" charset="0"/>
              </a:rPr>
              <a:t>R-</a:t>
            </a:r>
            <a:r>
              <a:rPr lang="en-US" b="1" dirty="0">
                <a:solidFill>
                  <a:srgbClr val="FF0000"/>
                </a:solidFill>
                <a:ea typeface="Times New Roman" panose="02020603050405020304" pitchFamily="18" charset="0"/>
                <a:cs typeface="Times New Roman" panose="02020603050405020304" pitchFamily="18" charset="0"/>
              </a:rPr>
              <a:t>LIBS</a:t>
            </a:r>
            <a:r>
              <a:rPr lang="en-US" b="1" dirty="0">
                <a:ea typeface="Times New Roman" panose="02020603050405020304" pitchFamily="18" charset="0"/>
                <a:cs typeface="Times New Roman" panose="02020603050405020304" pitchFamily="18" charset="0"/>
              </a:rPr>
              <a:t> @</a:t>
            </a:r>
            <a:r>
              <a:rPr lang="cs-CZ" b="1" dirty="0">
                <a:ea typeface="Times New Roman" panose="02020603050405020304" pitchFamily="18" charset="0"/>
                <a:cs typeface="Times New Roman" panose="02020603050405020304" pitchFamily="18" charset="0"/>
              </a:rPr>
              <a:t> 255.135 nm (W I)</a:t>
            </a:r>
          </a:p>
          <a:p>
            <a:pPr algn="just"/>
            <a:r>
              <a:rPr lang="cs-CZ" dirty="0">
                <a:ea typeface="Times New Roman" panose="02020603050405020304" pitchFamily="18" charset="0"/>
                <a:cs typeface="Times New Roman" panose="02020603050405020304" pitchFamily="18" charset="0"/>
              </a:rPr>
              <a:t>2 mJ</a:t>
            </a:r>
            <a:r>
              <a:rPr lang="en-US" dirty="0">
                <a:ea typeface="Times New Roman" panose="02020603050405020304" pitchFamily="18" charset="0"/>
                <a:cs typeface="Times New Roman" panose="02020603050405020304" pitchFamily="18" charset="0"/>
              </a:rPr>
              <a:t>/pulse,</a:t>
            </a:r>
            <a:r>
              <a:rPr lang="en-US" b="1" dirty="0">
                <a:ea typeface="Times New Roman" panose="02020603050405020304" pitchFamily="18" charset="0"/>
                <a:cs typeface="Times New Roman" panose="02020603050405020304" pitchFamily="18" charset="0"/>
              </a:rPr>
              <a:t> </a:t>
            </a:r>
            <a:r>
              <a:rPr lang="en-US" b="1" dirty="0">
                <a:solidFill>
                  <a:srgbClr val="FF0000"/>
                </a:solidFill>
                <a:ea typeface="Times New Roman" panose="02020603050405020304" pitchFamily="18" charset="0"/>
                <a:cs typeface="Times New Roman" panose="02020603050405020304" pitchFamily="18" charset="0"/>
              </a:rPr>
              <a:t>air 1 bar  </a:t>
            </a:r>
            <a:r>
              <a:rPr lang="en-US" b="1" dirty="0">
                <a:solidFill>
                  <a:srgbClr val="FF0000"/>
                </a:solidFill>
                <a:ea typeface="Times New Roman" panose="02020603050405020304" pitchFamily="18" charset="0"/>
                <a:cs typeface="Times New Roman" panose="02020603050405020304" pitchFamily="18" charset="0"/>
                <a:sym typeface="Wingdings" panose="05000000000000000000" pitchFamily="2" charset="2"/>
              </a:rPr>
              <a:t></a:t>
            </a:r>
            <a:r>
              <a:rPr lang="en-US" b="1" dirty="0">
                <a:ea typeface="Times New Roman" panose="02020603050405020304" pitchFamily="18" charset="0"/>
                <a:cs typeface="Times New Roman" panose="02020603050405020304" pitchFamily="18" charset="0"/>
              </a:rPr>
              <a:t> </a:t>
            </a:r>
            <a:r>
              <a:rPr lang="cs-CZ" dirty="0">
                <a:ea typeface="Times New Roman" panose="02020603050405020304" pitchFamily="18" charset="0"/>
                <a:cs typeface="Times New Roman" panose="02020603050405020304" pitchFamily="18" charset="0"/>
              </a:rPr>
              <a:t>Ablation</a:t>
            </a:r>
            <a:r>
              <a:rPr lang="cs-CZ" b="1" dirty="0">
                <a:ea typeface="Times New Roman" panose="02020603050405020304" pitchFamily="18" charset="0"/>
                <a:cs typeface="Times New Roman" panose="02020603050405020304" pitchFamily="18" charset="0"/>
              </a:rPr>
              <a:t> </a:t>
            </a:r>
            <a:r>
              <a:rPr lang="cs-CZ" b="1" dirty="0">
                <a:solidFill>
                  <a:srgbClr val="FF0000"/>
                </a:solidFill>
                <a:ea typeface="Times New Roman" panose="02020603050405020304" pitchFamily="18" charset="0"/>
                <a:cs typeface="Times New Roman" panose="02020603050405020304" pitchFamily="18" charset="0"/>
              </a:rPr>
              <a:t>rate- 90</a:t>
            </a:r>
            <a:r>
              <a:rPr lang="en-GB" b="1" dirty="0">
                <a:solidFill>
                  <a:srgbClr val="FF0000"/>
                </a:solidFill>
                <a:ea typeface="Times New Roman" panose="02020603050405020304" pitchFamily="18" charset="0"/>
                <a:cs typeface="Times New Roman" panose="02020603050405020304" pitchFamily="18" charset="0"/>
              </a:rPr>
              <a:t> </a:t>
            </a:r>
            <a:r>
              <a:rPr lang="cs-CZ" b="1" dirty="0">
                <a:solidFill>
                  <a:srgbClr val="FF0000"/>
                </a:solidFill>
                <a:ea typeface="Times New Roman" panose="02020603050405020304" pitchFamily="18" charset="0"/>
                <a:cs typeface="Times New Roman" panose="02020603050405020304" pitchFamily="18" charset="0"/>
              </a:rPr>
              <a:t>n</a:t>
            </a:r>
            <a:r>
              <a:rPr lang="en-GB" b="1" dirty="0">
                <a:solidFill>
                  <a:srgbClr val="FF0000"/>
                </a:solidFill>
                <a:ea typeface="Times New Roman" panose="02020603050405020304" pitchFamily="18" charset="0"/>
                <a:cs typeface="Times New Roman" panose="02020603050405020304" pitchFamily="18" charset="0"/>
              </a:rPr>
              <a:t>m/pulse </a:t>
            </a:r>
            <a:endParaRPr lang="cs-CZ" b="1" dirty="0">
              <a:solidFill>
                <a:srgbClr val="FF0000"/>
              </a:solidFill>
              <a:ea typeface="Times New Roman" panose="02020603050405020304" pitchFamily="18" charset="0"/>
              <a:cs typeface="Times New Roman" panose="02020603050405020304" pitchFamily="18" charset="0"/>
            </a:endParaRPr>
          </a:p>
          <a:p>
            <a:pPr algn="just"/>
            <a:r>
              <a:rPr lang="cs-CZ" dirty="0">
                <a:cs typeface="Times New Roman" panose="02020603050405020304" pitchFamily="18" charset="0"/>
              </a:rPr>
              <a:t>Layer thickness- </a:t>
            </a:r>
            <a:r>
              <a:rPr lang="en-GB" dirty="0">
                <a:ea typeface="Times New Roman" panose="02020603050405020304" pitchFamily="18" charset="0"/>
                <a:cs typeface="Times New Roman" panose="02020603050405020304" pitchFamily="18" charset="0"/>
              </a:rPr>
              <a:t>7.</a:t>
            </a:r>
            <a:r>
              <a:rPr lang="cs-CZ" dirty="0">
                <a:ea typeface="Times New Roman" panose="02020603050405020304" pitchFamily="18" charset="0"/>
                <a:cs typeface="Times New Roman" panose="02020603050405020304" pitchFamily="18" charset="0"/>
              </a:rPr>
              <a:t>7</a:t>
            </a:r>
            <a:r>
              <a:rPr lang="en-GB" dirty="0">
                <a:ea typeface="Times New Roman" panose="02020603050405020304" pitchFamily="18" charset="0"/>
                <a:cs typeface="Times New Roman" panose="02020603050405020304" pitchFamily="18" charset="0"/>
              </a:rPr>
              <a:t> μm </a:t>
            </a:r>
            <a:endParaRPr lang="en-GB" dirty="0">
              <a:cs typeface="Times New Roman" panose="02020603050405020304" pitchFamily="18" charset="0"/>
            </a:endParaRPr>
          </a:p>
        </p:txBody>
      </p:sp>
      <p:sp>
        <p:nvSpPr>
          <p:cNvPr id="4" name="Rectangle 3">
            <a:extLst>
              <a:ext uri="{FF2B5EF4-FFF2-40B4-BE49-F238E27FC236}">
                <a16:creationId xmlns:a16="http://schemas.microsoft.com/office/drawing/2014/main" id="{494C1B82-138A-4741-AD1B-37E539015FDC}"/>
              </a:ext>
            </a:extLst>
          </p:cNvPr>
          <p:cNvSpPr/>
          <p:nvPr/>
        </p:nvSpPr>
        <p:spPr>
          <a:xfrm>
            <a:off x="395536" y="843558"/>
            <a:ext cx="1568058" cy="369332"/>
          </a:xfrm>
          <a:prstGeom prst="rect">
            <a:avLst/>
          </a:prstGeom>
          <a:solidFill>
            <a:srgbClr val="FFC000"/>
          </a:solidFill>
        </p:spPr>
        <p:txBody>
          <a:bodyPr wrap="none">
            <a:spAutoFit/>
          </a:bodyPr>
          <a:lstStyle/>
          <a:p>
            <a:r>
              <a:rPr lang="en-US" b="1" dirty="0">
                <a:solidFill>
                  <a:srgbClr val="FF0000"/>
                </a:solidFill>
                <a:ea typeface="Times New Roman" panose="02020603050405020304" pitchFamily="18" charset="0"/>
                <a:cs typeface="Times New Roman" panose="02020603050405020304" pitchFamily="18" charset="0"/>
              </a:rPr>
              <a:t>3 ns </a:t>
            </a:r>
            <a:r>
              <a:rPr lang="en-US" b="1" dirty="0">
                <a:ea typeface="Times New Roman" panose="02020603050405020304" pitchFamily="18" charset="0"/>
                <a:cs typeface="Times New Roman" panose="02020603050405020304" pitchFamily="18" charset="0"/>
              </a:rPr>
              <a:t>OPO laser</a:t>
            </a:r>
            <a:endParaRPr lang="en-US" dirty="0"/>
          </a:p>
        </p:txBody>
      </p:sp>
    </p:spTree>
    <p:extLst>
      <p:ext uri="{BB962C8B-B14F-4D97-AF65-F5344CB8AC3E}">
        <p14:creationId xmlns:p14="http://schemas.microsoft.com/office/powerpoint/2010/main" val="1474011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72117"/>
            <a:ext cx="9205611" cy="648072"/>
          </a:xfrm>
        </p:spPr>
        <p:txBody>
          <a:bodyPr/>
          <a:lstStyle/>
          <a:p>
            <a:pPr>
              <a:lnSpc>
                <a:spcPct val="100000"/>
              </a:lnSpc>
            </a:pPr>
            <a:r>
              <a:rPr lang="de-DE" sz="1800" dirty="0" err="1"/>
              <a:t>Comparizon</a:t>
            </a:r>
            <a:r>
              <a:rPr lang="de-DE" sz="1800" dirty="0"/>
              <a:t> </a:t>
            </a:r>
            <a:r>
              <a:rPr lang="de-DE" sz="1800" dirty="0" err="1"/>
              <a:t>performance</a:t>
            </a:r>
            <a:r>
              <a:rPr lang="de-DE" sz="1800" dirty="0"/>
              <a:t> different LIBS </a:t>
            </a:r>
            <a:r>
              <a:rPr lang="de-DE" sz="1800" dirty="0" err="1"/>
              <a:t>configurations</a:t>
            </a:r>
            <a:endParaRPr lang="de-DE" sz="1800" i="1" dirty="0">
              <a:solidFill>
                <a:srgbClr val="FF0000"/>
              </a:solidFill>
            </a:endParaRPr>
          </a:p>
        </p:txBody>
      </p:sp>
      <p:sp>
        <p:nvSpPr>
          <p:cNvPr id="9" name="TextBox 8">
            <a:extLst>
              <a:ext uri="{FF2B5EF4-FFF2-40B4-BE49-F238E27FC236}">
                <a16:creationId xmlns:a16="http://schemas.microsoft.com/office/drawing/2014/main" id="{3535FB85-CD69-4383-8FE2-3057366380A0}"/>
              </a:ext>
            </a:extLst>
          </p:cNvPr>
          <p:cNvSpPr txBox="1"/>
          <p:nvPr/>
        </p:nvSpPr>
        <p:spPr>
          <a:xfrm>
            <a:off x="0" y="485259"/>
            <a:ext cx="9108504" cy="369332"/>
          </a:xfrm>
          <a:prstGeom prst="rect">
            <a:avLst/>
          </a:prstGeom>
          <a:noFill/>
        </p:spPr>
        <p:txBody>
          <a:bodyPr wrap="square" rtlCol="0">
            <a:spAutoFit/>
          </a:bodyPr>
          <a:lstStyle/>
          <a:p>
            <a:pPr>
              <a:buClr>
                <a:srgbClr val="FF0000"/>
              </a:buClr>
            </a:pPr>
            <a:r>
              <a:rPr lang="en-US" b="1" dirty="0">
                <a:solidFill>
                  <a:srgbClr val="FF0000"/>
                </a:solidFill>
              </a:rPr>
              <a:t>ENEA </a:t>
            </a:r>
            <a:r>
              <a:rPr lang="en-US" b="1" dirty="0" err="1"/>
              <a:t>comparizon</a:t>
            </a:r>
            <a:r>
              <a:rPr lang="en-US" b="1" dirty="0"/>
              <a:t> ps-ns LIBS and SP/DP-LIBS</a:t>
            </a:r>
          </a:p>
        </p:txBody>
      </p:sp>
      <p:sp>
        <p:nvSpPr>
          <p:cNvPr id="22" name="TextBox 21">
            <a:extLst>
              <a:ext uri="{FF2B5EF4-FFF2-40B4-BE49-F238E27FC236}">
                <a16:creationId xmlns:a16="http://schemas.microsoft.com/office/drawing/2014/main" id="{6600E294-855A-4C59-89FC-D0F4918D4368}"/>
              </a:ext>
            </a:extLst>
          </p:cNvPr>
          <p:cNvSpPr txBox="1"/>
          <p:nvPr/>
        </p:nvSpPr>
        <p:spPr>
          <a:xfrm>
            <a:off x="-35496" y="1131590"/>
            <a:ext cx="9144000" cy="3793603"/>
          </a:xfrm>
          <a:prstGeom prst="rect">
            <a:avLst/>
          </a:prstGeom>
          <a:noFill/>
        </p:spPr>
        <p:txBody>
          <a:bodyPr wrap="square" rtlCol="0">
            <a:spAutoFit/>
          </a:bodyPr>
          <a:lstStyle/>
          <a:p>
            <a:pPr>
              <a:buClr>
                <a:srgbClr val="FF0000"/>
              </a:buClr>
            </a:pPr>
            <a:r>
              <a:rPr lang="en-US" b="1" dirty="0">
                <a:solidFill>
                  <a:srgbClr val="FF0000"/>
                </a:solidFill>
                <a:latin typeface="Arial" panose="020B0604020202020204" pitchFamily="34" charset="0"/>
                <a:cs typeface="Arial" panose="020B0604020202020204" pitchFamily="34" charset="0"/>
              </a:rPr>
              <a:t>Plans 2024 </a:t>
            </a:r>
          </a:p>
          <a:p>
            <a:pPr marL="285750" indent="-285750" algn="just">
              <a:lnSpc>
                <a:spcPct val="113000"/>
              </a:lnSpc>
              <a:buClr>
                <a:srgbClr val="FF0000"/>
              </a:buClr>
              <a:buFont typeface="Wingdings" panose="05000000000000000000" pitchFamily="2" charset="2"/>
              <a:buChar char="Ø"/>
            </a:pPr>
            <a:r>
              <a:rPr lang="en-US" dirty="0" err="1">
                <a:cs typeface="Arial" panose="020B0604020202020204" pitchFamily="34" charset="0"/>
              </a:rPr>
              <a:t>Comparizon</a:t>
            </a:r>
            <a:r>
              <a:rPr lang="en-US" dirty="0">
                <a:cs typeface="Arial" panose="020B0604020202020204" pitchFamily="34" charset="0"/>
              </a:rPr>
              <a:t> ps-ns LIBS: new efforts for optimization of depth resolution </a:t>
            </a:r>
            <a:r>
              <a:rPr lang="en-US" b="1" dirty="0">
                <a:cs typeface="Arial" panose="020B0604020202020204" pitchFamily="34" charset="0"/>
              </a:rPr>
              <a:t>ns-LIBS</a:t>
            </a:r>
          </a:p>
          <a:p>
            <a:pPr algn="just">
              <a:lnSpc>
                <a:spcPct val="113000"/>
              </a:lnSpc>
              <a:buClr>
                <a:srgbClr val="FF0000"/>
              </a:buClr>
            </a:pPr>
            <a:r>
              <a:rPr lang="en-US" dirty="0">
                <a:cs typeface="Arial" panose="020B0604020202020204" pitchFamily="34" charset="0"/>
              </a:rPr>
              <a:t>      Newly purchased optical profiler will allow to measure LIBS spots with high axial resolution:</a:t>
            </a:r>
          </a:p>
          <a:p>
            <a:pPr marL="742950" lvl="1" indent="-285750" algn="just">
              <a:lnSpc>
                <a:spcPct val="113000"/>
              </a:lnSpc>
              <a:buClr>
                <a:srgbClr val="FF0000"/>
              </a:buClr>
              <a:buFont typeface="Wingdings" panose="05000000000000000000" pitchFamily="2" charset="2"/>
              <a:buChar char="Ø"/>
            </a:pPr>
            <a:r>
              <a:rPr lang="en-US" dirty="0">
                <a:cs typeface="Arial" panose="020B0604020202020204" pitchFamily="34" charset="0"/>
              </a:rPr>
              <a:t>Depth profiling </a:t>
            </a:r>
            <a:r>
              <a:rPr lang="en-US" dirty="0">
                <a:cs typeface="Arial" panose="020B0604020202020204" pitchFamily="34" charset="0"/>
                <a:sym typeface="Wingdings" panose="05000000000000000000" pitchFamily="2" charset="2"/>
              </a:rPr>
              <a:t> </a:t>
            </a:r>
            <a:r>
              <a:rPr lang="en-US" dirty="0">
                <a:cs typeface="Arial" panose="020B0604020202020204" pitchFamily="34" charset="0"/>
              </a:rPr>
              <a:t>ablation rate (for both ps and ns laser)   </a:t>
            </a:r>
          </a:p>
          <a:p>
            <a:pPr marL="742950" lvl="1" indent="-285750" algn="just">
              <a:lnSpc>
                <a:spcPct val="113000"/>
              </a:lnSpc>
              <a:buClr>
                <a:srgbClr val="FF0000"/>
              </a:buClr>
              <a:buFont typeface="Wingdings" panose="05000000000000000000" pitchFamily="2" charset="2"/>
              <a:buChar char="Ø"/>
            </a:pPr>
            <a:r>
              <a:rPr lang="en-US" dirty="0">
                <a:cs typeface="Arial" panose="020B0604020202020204" pitchFamily="34" charset="0"/>
              </a:rPr>
              <a:t>Layer thickness (Boron or other) </a:t>
            </a:r>
          </a:p>
          <a:p>
            <a:pPr algn="just">
              <a:lnSpc>
                <a:spcPct val="113000"/>
              </a:lnSpc>
              <a:buClr>
                <a:srgbClr val="FF0000"/>
              </a:buClr>
            </a:pPr>
            <a:r>
              <a:rPr lang="en-US" dirty="0">
                <a:cs typeface="Arial" panose="020B0604020202020204" pitchFamily="34" charset="0"/>
              </a:rPr>
              <a:t>      Mass removal will be determined also </a:t>
            </a:r>
          </a:p>
          <a:p>
            <a:pPr algn="just">
              <a:lnSpc>
                <a:spcPct val="113000"/>
              </a:lnSpc>
            </a:pPr>
            <a:endParaRPr lang="en-US" dirty="0">
              <a:cs typeface="Arial" panose="020B0604020202020204" pitchFamily="34" charset="0"/>
            </a:endParaRPr>
          </a:p>
          <a:p>
            <a:pPr marL="285750" indent="-285750" algn="just">
              <a:lnSpc>
                <a:spcPct val="113000"/>
              </a:lnSpc>
              <a:buClr>
                <a:srgbClr val="FF0000"/>
              </a:buClr>
              <a:buFont typeface="Wingdings" panose="05000000000000000000" pitchFamily="2" charset="2"/>
              <a:buChar char="Ø"/>
            </a:pPr>
            <a:r>
              <a:rPr lang="en-US" dirty="0">
                <a:cs typeface="Arial" panose="020B0604020202020204" pitchFamily="34" charset="0"/>
              </a:rPr>
              <a:t>Line distinguishability </a:t>
            </a:r>
            <a:r>
              <a:rPr lang="en-US" dirty="0">
                <a:solidFill>
                  <a:srgbClr val="FF0000"/>
                </a:solidFill>
                <a:cs typeface="Arial" panose="020B0604020202020204" pitchFamily="34" charset="0"/>
              </a:rPr>
              <a:t>at Ar atmospheric pressure</a:t>
            </a:r>
            <a:r>
              <a:rPr lang="en-US" dirty="0">
                <a:cs typeface="Arial" panose="020B0604020202020204" pitchFamily="34" charset="0"/>
              </a:rPr>
              <a:t>:</a:t>
            </a:r>
          </a:p>
          <a:p>
            <a:pPr algn="just">
              <a:lnSpc>
                <a:spcPct val="113000"/>
              </a:lnSpc>
              <a:buClr>
                <a:srgbClr val="FF0000"/>
              </a:buClr>
            </a:pPr>
            <a:r>
              <a:rPr lang="en-US" dirty="0">
                <a:cs typeface="Arial" panose="020B0604020202020204" pitchFamily="34" charset="0"/>
              </a:rPr>
              <a:t>      LIBS experiments under Ar flow and are being carried out, with focus on line </a:t>
            </a:r>
            <a:br>
              <a:rPr lang="en-US" dirty="0">
                <a:cs typeface="Arial" panose="020B0604020202020204" pitchFamily="34" charset="0"/>
              </a:rPr>
            </a:br>
            <a:r>
              <a:rPr lang="en-US" dirty="0">
                <a:cs typeface="Arial" panose="020B0604020202020204" pitchFamily="34" charset="0"/>
              </a:rPr>
              <a:t>      distinguishability by acting on:</a:t>
            </a:r>
          </a:p>
          <a:p>
            <a:pPr marL="742950" lvl="1" indent="-285750" algn="just">
              <a:lnSpc>
                <a:spcPct val="113000"/>
              </a:lnSpc>
              <a:buClr>
                <a:srgbClr val="FF0000"/>
              </a:buClr>
              <a:buFont typeface="Wingdings" panose="05000000000000000000" pitchFamily="2" charset="2"/>
              <a:buChar char="Ø"/>
            </a:pPr>
            <a:r>
              <a:rPr lang="en-US" dirty="0">
                <a:cs typeface="Arial" panose="020B0604020202020204" pitchFamily="34" charset="0"/>
              </a:rPr>
              <a:t>Gate delay, integration time and energy laser pulse</a:t>
            </a:r>
          </a:p>
          <a:p>
            <a:pPr marL="742950" lvl="1" indent="-285750" algn="just">
              <a:lnSpc>
                <a:spcPct val="113000"/>
              </a:lnSpc>
              <a:buClr>
                <a:srgbClr val="FF0000"/>
              </a:buClr>
              <a:buFont typeface="Wingdings" panose="05000000000000000000" pitchFamily="2" charset="2"/>
              <a:buChar char="Ø"/>
            </a:pPr>
            <a:r>
              <a:rPr lang="en-US" dirty="0">
                <a:cs typeface="Arial" panose="020B0604020202020204" pitchFamily="34" charset="0"/>
              </a:rPr>
              <a:t>Comparison of single and double pulse LIBS</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919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72117"/>
            <a:ext cx="9205611" cy="648072"/>
          </a:xfrm>
        </p:spPr>
        <p:txBody>
          <a:bodyPr/>
          <a:lstStyle/>
          <a:p>
            <a:pPr>
              <a:lnSpc>
                <a:spcPct val="100000"/>
              </a:lnSpc>
            </a:pPr>
            <a:r>
              <a:rPr lang="de-DE" sz="1800" dirty="0" err="1"/>
              <a:t>Sensitivity</a:t>
            </a:r>
            <a:r>
              <a:rPr lang="de-DE" sz="1800" dirty="0"/>
              <a:t> LIBS</a:t>
            </a:r>
            <a:endParaRPr lang="de-DE" sz="1800" i="1" dirty="0"/>
          </a:p>
        </p:txBody>
      </p:sp>
      <p:sp>
        <p:nvSpPr>
          <p:cNvPr id="5" name="Textfeld 4"/>
          <p:cNvSpPr txBox="1"/>
          <p:nvPr/>
        </p:nvSpPr>
        <p:spPr>
          <a:xfrm>
            <a:off x="0" y="590835"/>
            <a:ext cx="9144000" cy="701089"/>
          </a:xfrm>
          <a:prstGeom prst="rect">
            <a:avLst/>
          </a:prstGeom>
          <a:solidFill>
            <a:srgbClr val="E3E3E3"/>
          </a:solidFill>
          <a:ln w="12700">
            <a:solidFill>
              <a:schemeClr val="tx1"/>
            </a:solidFill>
          </a:ln>
        </p:spPr>
        <p:txBody>
          <a:bodyPr wrap="square" rtlCol="0">
            <a:spAutoFit/>
          </a:bodyPr>
          <a:lstStyle/>
          <a:p>
            <a:pPr marL="285744" indent="-285744">
              <a:lnSpc>
                <a:spcPct val="113000"/>
              </a:lnSpc>
              <a:buClr>
                <a:srgbClr val="FF0000"/>
              </a:buClr>
              <a:buFont typeface="Wingdings" panose="05000000000000000000" pitchFamily="2" charset="2"/>
              <a:buChar char="Ø"/>
            </a:pPr>
            <a:r>
              <a:rPr lang="en-GB" dirty="0"/>
              <a:t>LIBS results He loaded samples and surface modifications (DIFFER,D002),(ENEA, D003), (CU, D006) and (UT, D007)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feld 7"/>
          <p:cNvSpPr txBox="1"/>
          <p:nvPr/>
        </p:nvSpPr>
        <p:spPr>
          <a:xfrm>
            <a:off x="3275858" y="1445911"/>
            <a:ext cx="45719" cy="369332"/>
          </a:xfrm>
          <a:prstGeom prst="rect">
            <a:avLst/>
          </a:prstGeom>
          <a:noFill/>
        </p:spPr>
        <p:txBody>
          <a:bodyPr wrap="square" rtlCol="0">
            <a:spAutoFit/>
          </a:bodyPr>
          <a:lstStyle/>
          <a:p>
            <a:endParaRPr lang="de-DE" dirty="0"/>
          </a:p>
        </p:txBody>
      </p:sp>
      <p:sp>
        <p:nvSpPr>
          <p:cNvPr id="6" name="TextBox 5">
            <a:extLst>
              <a:ext uri="{FF2B5EF4-FFF2-40B4-BE49-F238E27FC236}">
                <a16:creationId xmlns:a16="http://schemas.microsoft.com/office/drawing/2014/main" id="{36CBA0ED-FA6D-457F-A61B-62E042F8DA2D}"/>
              </a:ext>
            </a:extLst>
          </p:cNvPr>
          <p:cNvSpPr txBox="1"/>
          <p:nvPr/>
        </p:nvSpPr>
        <p:spPr>
          <a:xfrm>
            <a:off x="-4684" y="1303627"/>
            <a:ext cx="7745036" cy="369332"/>
          </a:xfrm>
          <a:prstGeom prst="rect">
            <a:avLst/>
          </a:prstGeom>
          <a:noFill/>
        </p:spPr>
        <p:txBody>
          <a:bodyPr wrap="square" rtlCol="0">
            <a:spAutoFit/>
          </a:bodyPr>
          <a:lstStyle/>
          <a:p>
            <a:r>
              <a:rPr lang="en-US" b="1" dirty="0">
                <a:solidFill>
                  <a:srgbClr val="FF0000"/>
                </a:solidFill>
              </a:rPr>
              <a:t>UT (DIFFER) </a:t>
            </a:r>
            <a:r>
              <a:rPr lang="en-US" dirty="0"/>
              <a:t>CF)-LIBS results </a:t>
            </a:r>
            <a:r>
              <a:rPr lang="en-US" b="1" dirty="0">
                <a:solidFill>
                  <a:srgbClr val="FF0000"/>
                </a:solidFill>
              </a:rPr>
              <a:t>He</a:t>
            </a:r>
            <a:r>
              <a:rPr lang="en-US" dirty="0"/>
              <a:t> loaded samples and surface modifications </a:t>
            </a:r>
            <a:endParaRPr lang="et-EE" dirty="0"/>
          </a:p>
        </p:txBody>
      </p:sp>
      <p:sp>
        <p:nvSpPr>
          <p:cNvPr id="9" name="Rectangle 8">
            <a:extLst>
              <a:ext uri="{FF2B5EF4-FFF2-40B4-BE49-F238E27FC236}">
                <a16:creationId xmlns:a16="http://schemas.microsoft.com/office/drawing/2014/main" id="{309DA645-D6CC-4303-8A6A-9DB2BB680307}"/>
              </a:ext>
            </a:extLst>
          </p:cNvPr>
          <p:cNvSpPr/>
          <p:nvPr/>
        </p:nvSpPr>
        <p:spPr>
          <a:xfrm>
            <a:off x="1" y="3867894"/>
            <a:ext cx="9144000" cy="1200329"/>
          </a:xfrm>
          <a:prstGeom prst="rect">
            <a:avLst/>
          </a:prstGeom>
        </p:spPr>
        <p:txBody>
          <a:bodyPr wrap="square">
            <a:spAutoFit/>
          </a:bodyPr>
          <a:lstStyle/>
          <a:p>
            <a:pPr marL="0" lvl="1" indent="0">
              <a:buNone/>
            </a:pPr>
            <a:r>
              <a:rPr lang="en-US" b="1" dirty="0">
                <a:solidFill>
                  <a:srgbClr val="FF0000"/>
                </a:solidFill>
                <a:latin typeface="Arial" panose="020B0604020202020204" pitchFamily="34" charset="0"/>
                <a:cs typeface="Arial" panose="020B0604020202020204" pitchFamily="34" charset="0"/>
              </a:rPr>
              <a:t>Plans 2024</a:t>
            </a:r>
          </a:p>
          <a:p>
            <a:pPr marL="285750" lvl="1" indent="-285750">
              <a:buClr>
                <a:srgbClr val="FF0000"/>
              </a:buClr>
              <a:buFont typeface="Wingdings" panose="05000000000000000000" pitchFamily="2" charset="2"/>
              <a:buChar char="Ø"/>
            </a:pPr>
            <a:r>
              <a:rPr lang="en-US" dirty="0">
                <a:cs typeface="Arial" panose="020B0604020202020204" pitchFamily="34" charset="0"/>
              </a:rPr>
              <a:t>Analysis of He in Magnum-PSI loaded samples and deposited coatings with He</a:t>
            </a:r>
            <a:r>
              <a:rPr lang="et-EE" dirty="0">
                <a:cs typeface="Arial" panose="020B0604020202020204" pitchFamily="34" charset="0"/>
              </a:rPr>
              <a:t>.</a:t>
            </a:r>
            <a:endParaRPr lang="en-US" dirty="0">
              <a:cs typeface="Arial" panose="020B0604020202020204" pitchFamily="34" charset="0"/>
            </a:endParaRPr>
          </a:p>
          <a:p>
            <a:pPr marL="0" lvl="1">
              <a:buClr>
                <a:srgbClr val="FF0000"/>
              </a:buClr>
            </a:pPr>
            <a:r>
              <a:rPr lang="en-US" dirty="0">
                <a:cs typeface="Arial" panose="020B0604020202020204" pitchFamily="34" charset="0"/>
              </a:rPr>
              <a:t>     (publication of VTT and DIFFER</a:t>
            </a:r>
            <a:r>
              <a:rPr lang="et-EE" dirty="0">
                <a:cs typeface="Arial" panose="020B0604020202020204" pitchFamily="34" charset="0"/>
              </a:rPr>
              <a:t> </a:t>
            </a:r>
            <a:r>
              <a:rPr lang="et-EE" dirty="0" err="1">
                <a:cs typeface="Arial" panose="020B0604020202020204" pitchFamily="34" charset="0"/>
              </a:rPr>
              <a:t>campaign</a:t>
            </a:r>
            <a:r>
              <a:rPr lang="en-US" dirty="0">
                <a:cs typeface="Arial" panose="020B0604020202020204" pitchFamily="34" charset="0"/>
              </a:rPr>
              <a:t> results)</a:t>
            </a:r>
          </a:p>
          <a:p>
            <a:pPr marL="285750" lvl="1" indent="-285750">
              <a:buClr>
                <a:srgbClr val="FF0000"/>
              </a:buClr>
              <a:buFont typeface="Wingdings" panose="05000000000000000000" pitchFamily="2" charset="2"/>
              <a:buChar char="Ø"/>
            </a:pPr>
            <a:r>
              <a:rPr lang="en-US" dirty="0">
                <a:cs typeface="Arial" panose="020B0604020202020204" pitchFamily="34" charset="0"/>
              </a:rPr>
              <a:t>He loading in Magnum</a:t>
            </a:r>
          </a:p>
        </p:txBody>
      </p:sp>
      <p:pic>
        <p:nvPicPr>
          <p:cNvPr id="10" name="Picture 9">
            <a:extLst>
              <a:ext uri="{FF2B5EF4-FFF2-40B4-BE49-F238E27FC236}">
                <a16:creationId xmlns:a16="http://schemas.microsoft.com/office/drawing/2014/main" id="{31E1C815-AF1B-4923-8EED-18418733C960}"/>
              </a:ext>
            </a:extLst>
          </p:cNvPr>
          <p:cNvPicPr>
            <a:picLocks noChangeAspect="1"/>
          </p:cNvPicPr>
          <p:nvPr/>
        </p:nvPicPr>
        <p:blipFill>
          <a:blip r:embed="rId3"/>
          <a:stretch>
            <a:fillRect/>
          </a:stretch>
        </p:blipFill>
        <p:spPr>
          <a:xfrm>
            <a:off x="395536" y="2059238"/>
            <a:ext cx="1561252" cy="1602784"/>
          </a:xfrm>
          <a:prstGeom prst="rect">
            <a:avLst/>
          </a:prstGeom>
        </p:spPr>
      </p:pic>
      <p:graphicFrame>
        <p:nvGraphicFramePr>
          <p:cNvPr id="11" name="Chart 10">
            <a:extLst>
              <a:ext uri="{FF2B5EF4-FFF2-40B4-BE49-F238E27FC236}">
                <a16:creationId xmlns:a16="http://schemas.microsoft.com/office/drawing/2014/main" id="{64BD1D3D-AA86-4D89-AB2F-98C8402247F9}"/>
              </a:ext>
            </a:extLst>
          </p:cNvPr>
          <p:cNvGraphicFramePr>
            <a:graphicFrameLocks/>
          </p:cNvGraphicFramePr>
          <p:nvPr>
            <p:extLst>
              <p:ext uri="{D42A27DB-BD31-4B8C-83A1-F6EECF244321}">
                <p14:modId xmlns:p14="http://schemas.microsoft.com/office/powerpoint/2010/main" val="4018932854"/>
              </p:ext>
            </p:extLst>
          </p:nvPr>
        </p:nvGraphicFramePr>
        <p:xfrm>
          <a:off x="2255089" y="1957970"/>
          <a:ext cx="2325114" cy="190992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1471D933-E28D-4487-9307-E34D593B9CE3}"/>
              </a:ext>
            </a:extLst>
          </p:cNvPr>
          <p:cNvSpPr txBox="1"/>
          <p:nvPr/>
        </p:nvSpPr>
        <p:spPr>
          <a:xfrm>
            <a:off x="649741" y="1734578"/>
            <a:ext cx="1091966" cy="369332"/>
          </a:xfrm>
          <a:prstGeom prst="rect">
            <a:avLst/>
          </a:prstGeom>
          <a:noFill/>
        </p:spPr>
        <p:txBody>
          <a:bodyPr wrap="none" rtlCol="0">
            <a:spAutoFit/>
          </a:bodyPr>
          <a:lstStyle/>
          <a:p>
            <a:r>
              <a:rPr lang="et-EE" dirty="0"/>
              <a:t>1 </a:t>
            </a:r>
            <a:r>
              <a:rPr lang="el-GR" dirty="0"/>
              <a:t>μ</a:t>
            </a:r>
            <a:r>
              <a:rPr lang="et-EE" dirty="0"/>
              <a:t>m c-W</a:t>
            </a:r>
            <a:endParaRPr lang="en-US" dirty="0"/>
          </a:p>
        </p:txBody>
      </p:sp>
      <p:sp>
        <p:nvSpPr>
          <p:cNvPr id="13" name="TextBox 12">
            <a:extLst>
              <a:ext uri="{FF2B5EF4-FFF2-40B4-BE49-F238E27FC236}">
                <a16:creationId xmlns:a16="http://schemas.microsoft.com/office/drawing/2014/main" id="{F3861562-F08F-4CBD-99C2-294E18CB87F8}"/>
              </a:ext>
            </a:extLst>
          </p:cNvPr>
          <p:cNvSpPr txBox="1"/>
          <p:nvPr/>
        </p:nvSpPr>
        <p:spPr>
          <a:xfrm>
            <a:off x="5181408" y="2367350"/>
            <a:ext cx="2740957" cy="646331"/>
          </a:xfrm>
          <a:prstGeom prst="rect">
            <a:avLst/>
          </a:prstGeom>
          <a:noFill/>
        </p:spPr>
        <p:txBody>
          <a:bodyPr wrap="square" rtlCol="0">
            <a:spAutoFit/>
          </a:bodyPr>
          <a:lstStyle/>
          <a:p>
            <a:r>
              <a:rPr lang="et-EE" dirty="0"/>
              <a:t>Edge	16·10</a:t>
            </a:r>
            <a:r>
              <a:rPr lang="et-EE" baseline="30000" dirty="0"/>
              <a:t>15</a:t>
            </a:r>
            <a:r>
              <a:rPr lang="et-EE" dirty="0"/>
              <a:t> at/cm</a:t>
            </a:r>
            <a:r>
              <a:rPr lang="et-EE" baseline="30000" dirty="0"/>
              <a:t>2</a:t>
            </a:r>
            <a:endParaRPr lang="et-EE" dirty="0"/>
          </a:p>
          <a:p>
            <a:r>
              <a:rPr lang="et-EE" dirty="0"/>
              <a:t>Center	250·10</a:t>
            </a:r>
            <a:r>
              <a:rPr lang="et-EE" baseline="30000" dirty="0"/>
              <a:t>15</a:t>
            </a:r>
            <a:r>
              <a:rPr lang="et-EE" dirty="0"/>
              <a:t> at/cm</a:t>
            </a:r>
            <a:r>
              <a:rPr lang="et-EE" baseline="30000" dirty="0"/>
              <a:t>2</a:t>
            </a:r>
            <a:endParaRPr lang="en-US" dirty="0"/>
          </a:p>
        </p:txBody>
      </p:sp>
      <p:sp>
        <p:nvSpPr>
          <p:cNvPr id="14" name="Rectangle 13">
            <a:extLst>
              <a:ext uri="{FF2B5EF4-FFF2-40B4-BE49-F238E27FC236}">
                <a16:creationId xmlns:a16="http://schemas.microsoft.com/office/drawing/2014/main" id="{BFEA97AC-C273-4743-A6E1-7B0DEA5583F1}"/>
              </a:ext>
            </a:extLst>
          </p:cNvPr>
          <p:cNvSpPr/>
          <p:nvPr/>
        </p:nvSpPr>
        <p:spPr>
          <a:xfrm>
            <a:off x="5283622" y="1773304"/>
            <a:ext cx="1100301" cy="369332"/>
          </a:xfrm>
          <a:prstGeom prst="rect">
            <a:avLst/>
          </a:prstGeom>
        </p:spPr>
        <p:txBody>
          <a:bodyPr wrap="none">
            <a:spAutoFit/>
          </a:bodyPr>
          <a:lstStyle/>
          <a:p>
            <a:r>
              <a:rPr lang="en-US" b="1" dirty="0" err="1"/>
              <a:t>ToF</a:t>
            </a:r>
            <a:r>
              <a:rPr lang="en-US" b="1" dirty="0"/>
              <a:t>-ERDA</a:t>
            </a:r>
            <a:endParaRPr lang="en-US" dirty="0"/>
          </a:p>
        </p:txBody>
      </p:sp>
      <p:sp>
        <p:nvSpPr>
          <p:cNvPr id="15" name="Rectangle 14">
            <a:extLst>
              <a:ext uri="{FF2B5EF4-FFF2-40B4-BE49-F238E27FC236}">
                <a16:creationId xmlns:a16="http://schemas.microsoft.com/office/drawing/2014/main" id="{19658635-141F-4A47-BC7D-0CA11D780232}"/>
              </a:ext>
            </a:extLst>
          </p:cNvPr>
          <p:cNvSpPr/>
          <p:nvPr/>
        </p:nvSpPr>
        <p:spPr>
          <a:xfrm>
            <a:off x="3255095" y="1734578"/>
            <a:ext cx="582211" cy="369332"/>
          </a:xfrm>
          <a:prstGeom prst="rect">
            <a:avLst/>
          </a:prstGeom>
        </p:spPr>
        <p:txBody>
          <a:bodyPr wrap="none">
            <a:spAutoFit/>
          </a:bodyPr>
          <a:lstStyle/>
          <a:p>
            <a:r>
              <a:rPr lang="et-EE" b="1" dirty="0"/>
              <a:t>LIBS</a:t>
            </a:r>
            <a:endParaRPr lang="en-US" dirty="0"/>
          </a:p>
        </p:txBody>
      </p:sp>
    </p:spTree>
    <p:extLst>
      <p:ext uri="{BB962C8B-B14F-4D97-AF65-F5344CB8AC3E}">
        <p14:creationId xmlns:p14="http://schemas.microsoft.com/office/powerpoint/2010/main" val="223748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72117"/>
            <a:ext cx="9205611" cy="648072"/>
          </a:xfrm>
        </p:spPr>
        <p:txBody>
          <a:bodyPr/>
          <a:lstStyle/>
          <a:p>
            <a:pPr>
              <a:lnSpc>
                <a:spcPct val="100000"/>
              </a:lnSpc>
            </a:pPr>
            <a:r>
              <a:rPr lang="de-DE" sz="1800" dirty="0">
                <a:solidFill>
                  <a:srgbClr val="FF0000"/>
                </a:solidFill>
              </a:rPr>
              <a:t>Be</a:t>
            </a:r>
            <a:r>
              <a:rPr lang="de-DE" sz="1800" dirty="0"/>
              <a:t> </a:t>
            </a:r>
            <a:r>
              <a:rPr lang="de-DE" sz="1800" dirty="0" err="1"/>
              <a:t>coatings</a:t>
            </a:r>
            <a:r>
              <a:rPr lang="de-DE" sz="1800" dirty="0"/>
              <a:t> (in support of JET </a:t>
            </a:r>
            <a:r>
              <a:rPr lang="de-DE" sz="1800" dirty="0" err="1"/>
              <a:t>campaign</a:t>
            </a:r>
            <a:r>
              <a:rPr lang="de-DE" sz="1800" dirty="0"/>
              <a:t>) and </a:t>
            </a:r>
            <a:r>
              <a:rPr lang="de-DE" sz="1800" dirty="0">
                <a:solidFill>
                  <a:srgbClr val="FF0000"/>
                </a:solidFill>
              </a:rPr>
              <a:t>B</a:t>
            </a:r>
            <a:r>
              <a:rPr lang="de-DE" sz="1800" dirty="0"/>
              <a:t> </a:t>
            </a:r>
            <a:r>
              <a:rPr lang="de-DE" sz="1800" dirty="0" err="1"/>
              <a:t>containing</a:t>
            </a:r>
            <a:r>
              <a:rPr lang="de-DE" sz="1800" dirty="0"/>
              <a:t> </a:t>
            </a:r>
            <a:r>
              <a:rPr lang="de-DE" sz="1800" dirty="0" err="1"/>
              <a:t>coatings</a:t>
            </a:r>
            <a:endParaRPr lang="de-DE" sz="1800" i="1" dirty="0"/>
          </a:p>
        </p:txBody>
      </p:sp>
      <p:sp>
        <p:nvSpPr>
          <p:cNvPr id="5" name="Textfeld 4"/>
          <p:cNvSpPr txBox="1"/>
          <p:nvPr/>
        </p:nvSpPr>
        <p:spPr>
          <a:xfrm>
            <a:off x="0" y="590833"/>
            <a:ext cx="9144000" cy="1014124"/>
          </a:xfrm>
          <a:prstGeom prst="rect">
            <a:avLst/>
          </a:prstGeom>
          <a:solidFill>
            <a:srgbClr val="E3E3E3"/>
          </a:solidFill>
          <a:ln w="12700">
            <a:solidFill>
              <a:schemeClr val="tx1"/>
            </a:solidFill>
          </a:ln>
        </p:spPr>
        <p:txBody>
          <a:bodyPr wrap="square" rtlCol="0">
            <a:spAutoFit/>
          </a:bodyPr>
          <a:lstStyle/>
          <a:p>
            <a:pPr marL="285744" indent="-285744">
              <a:lnSpc>
                <a:spcPct val="113000"/>
              </a:lnSpc>
              <a:buClr>
                <a:srgbClr val="FF0000"/>
              </a:buClr>
              <a:buFont typeface="Wingdings" panose="05000000000000000000" pitchFamily="2" charset="2"/>
              <a:buChar char="Ø"/>
            </a:pPr>
            <a:r>
              <a:rPr lang="en-GB" dirty="0"/>
              <a:t>(CF-)LIBS on Be containing coatings with different type of fuel content (CU, D006), (UT, D007), (VTT,009) </a:t>
            </a:r>
          </a:p>
          <a:p>
            <a:pPr marL="285744" indent="-285744">
              <a:lnSpc>
                <a:spcPct val="113000"/>
              </a:lnSpc>
              <a:buClr>
                <a:srgbClr val="FF0000"/>
              </a:buClr>
              <a:buFont typeface="Wingdings" panose="05000000000000000000" pitchFamily="2" charset="2"/>
              <a:buChar char="Ø"/>
            </a:pPr>
            <a:r>
              <a:rPr lang="en-GB" dirty="0"/>
              <a:t>(CF-) LIBS on B containing coatings and/or W coatings (UT, D007)</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feld 7"/>
          <p:cNvSpPr txBox="1"/>
          <p:nvPr/>
        </p:nvSpPr>
        <p:spPr>
          <a:xfrm>
            <a:off x="3275858" y="1445911"/>
            <a:ext cx="45719" cy="369332"/>
          </a:xfrm>
          <a:prstGeom prst="rect">
            <a:avLst/>
          </a:prstGeom>
          <a:noFill/>
        </p:spPr>
        <p:txBody>
          <a:bodyPr wrap="square" rtlCol="0">
            <a:spAutoFit/>
          </a:bodyPr>
          <a:lstStyle/>
          <a:p>
            <a:endParaRPr lang="de-DE" dirty="0"/>
          </a:p>
        </p:txBody>
      </p:sp>
      <p:sp>
        <p:nvSpPr>
          <p:cNvPr id="6" name="TextBox 5">
            <a:extLst>
              <a:ext uri="{FF2B5EF4-FFF2-40B4-BE49-F238E27FC236}">
                <a16:creationId xmlns:a16="http://schemas.microsoft.com/office/drawing/2014/main" id="{36CBA0ED-FA6D-457F-A61B-62E042F8DA2D}"/>
              </a:ext>
            </a:extLst>
          </p:cNvPr>
          <p:cNvSpPr txBox="1"/>
          <p:nvPr/>
        </p:nvSpPr>
        <p:spPr>
          <a:xfrm>
            <a:off x="1" y="1699927"/>
            <a:ext cx="9143999" cy="3139321"/>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Plans 2024</a:t>
            </a:r>
          </a:p>
          <a:p>
            <a:pPr marL="285750" indent="-285750">
              <a:buClr>
                <a:srgbClr val="FF0000"/>
              </a:buClr>
              <a:buFont typeface="Wingdings" panose="05000000000000000000" pitchFamily="2" charset="2"/>
              <a:buChar char="Ø"/>
            </a:pPr>
            <a:r>
              <a:rPr lang="en-US" b="1" dirty="0">
                <a:solidFill>
                  <a:srgbClr val="FF0000"/>
                </a:solidFill>
              </a:rPr>
              <a:t>VTT, CU, UT </a:t>
            </a:r>
            <a:r>
              <a:rPr lang="en-US" dirty="0"/>
              <a:t>and</a:t>
            </a:r>
            <a:r>
              <a:rPr lang="en-US" dirty="0">
                <a:solidFill>
                  <a:srgbClr val="FF0000"/>
                </a:solidFill>
              </a:rPr>
              <a:t> </a:t>
            </a:r>
            <a:r>
              <a:rPr lang="en-US" b="1" dirty="0">
                <a:solidFill>
                  <a:srgbClr val="FF0000"/>
                </a:solidFill>
              </a:rPr>
              <a:t>ENEA</a:t>
            </a:r>
            <a:r>
              <a:rPr lang="en-US" dirty="0">
                <a:solidFill>
                  <a:srgbClr val="FF0000"/>
                </a:solidFill>
              </a:rPr>
              <a:t> i</a:t>
            </a:r>
            <a:r>
              <a:rPr lang="en-US" dirty="0"/>
              <a:t>n support of JET RH LIBS campaign a joined campaign at VTT was performed for LIBS on Be (at elevated pressure) (done: some things to be checked)</a:t>
            </a:r>
          </a:p>
          <a:p>
            <a:pPr marL="285750" indent="-285750">
              <a:buClr>
                <a:srgbClr val="FF0000"/>
              </a:buClr>
              <a:buFont typeface="Wingdings" panose="05000000000000000000" pitchFamily="2" charset="2"/>
              <a:buChar char="Ø"/>
            </a:pPr>
            <a:r>
              <a:rPr lang="en-US" b="1" dirty="0">
                <a:solidFill>
                  <a:srgbClr val="FF0000"/>
                </a:solidFill>
              </a:rPr>
              <a:t>ENEA </a:t>
            </a:r>
            <a:r>
              <a:rPr lang="en-US" dirty="0"/>
              <a:t>contribution regarding Be/B: See presentation Salvatore!</a:t>
            </a:r>
            <a:endParaRPr lang="en-US" b="1" dirty="0">
              <a:solidFill>
                <a:srgbClr val="FF0000"/>
              </a:solidFill>
            </a:endParaRPr>
          </a:p>
          <a:p>
            <a:pPr marL="285750" indent="-285750">
              <a:buClr>
                <a:srgbClr val="FF0000"/>
              </a:buClr>
              <a:buFont typeface="Wingdings" panose="05000000000000000000" pitchFamily="2" charset="2"/>
              <a:buChar char="Ø"/>
            </a:pPr>
            <a:r>
              <a:rPr lang="en-US" b="1" dirty="0">
                <a:solidFill>
                  <a:srgbClr val="FF0000"/>
                </a:solidFill>
              </a:rPr>
              <a:t>UT</a:t>
            </a:r>
            <a:r>
              <a:rPr lang="en-US" dirty="0"/>
              <a:t> will analyze Boron containing WEST samples with (CF)-LIBS </a:t>
            </a:r>
          </a:p>
          <a:p>
            <a:pPr>
              <a:buClr>
                <a:srgbClr val="FF0000"/>
              </a:buClr>
            </a:pPr>
            <a:endParaRPr lang="en-US" dirty="0"/>
          </a:p>
          <a:p>
            <a:pPr>
              <a:buClr>
                <a:srgbClr val="FF0000"/>
              </a:buClr>
            </a:pPr>
            <a:endParaRPr lang="en-US" dirty="0"/>
          </a:p>
          <a:p>
            <a:pPr>
              <a:buClr>
                <a:srgbClr val="FF0000"/>
              </a:buClr>
            </a:pPr>
            <a:endParaRPr lang="en-US" dirty="0"/>
          </a:p>
          <a:p>
            <a:pPr>
              <a:buClr>
                <a:srgbClr val="FF0000"/>
              </a:buClr>
            </a:pPr>
            <a:endParaRPr lang="en-US" dirty="0"/>
          </a:p>
          <a:p>
            <a:pPr>
              <a:buClr>
                <a:srgbClr val="FF0000"/>
              </a:buClr>
            </a:pPr>
            <a:endParaRPr lang="en-US" dirty="0"/>
          </a:p>
          <a:p>
            <a:pPr>
              <a:buClr>
                <a:srgbClr val="FF0000"/>
              </a:buClr>
            </a:pPr>
            <a:endParaRPr lang="en-US" dirty="0"/>
          </a:p>
        </p:txBody>
      </p:sp>
      <p:sp>
        <p:nvSpPr>
          <p:cNvPr id="7" name="Textfeld 7">
            <a:extLst>
              <a:ext uri="{FF2B5EF4-FFF2-40B4-BE49-F238E27FC236}">
                <a16:creationId xmlns:a16="http://schemas.microsoft.com/office/drawing/2014/main" id="{E77EF5F8-A59E-4981-9510-D195A1AEE653}"/>
              </a:ext>
            </a:extLst>
          </p:cNvPr>
          <p:cNvSpPr txBox="1"/>
          <p:nvPr/>
        </p:nvSpPr>
        <p:spPr>
          <a:xfrm>
            <a:off x="3275858" y="3179826"/>
            <a:ext cx="45719" cy="369332"/>
          </a:xfrm>
          <a:prstGeom prst="rect">
            <a:avLst/>
          </a:prstGeom>
          <a:noFill/>
        </p:spPr>
        <p:txBody>
          <a:bodyPr wrap="square" rtlCol="0">
            <a:spAutoFit/>
          </a:bodyPr>
          <a:lstStyle/>
          <a:p>
            <a:endParaRPr lang="de-DE" dirty="0"/>
          </a:p>
        </p:txBody>
      </p:sp>
      <p:graphicFrame>
        <p:nvGraphicFramePr>
          <p:cNvPr id="11" name="Chart 10">
            <a:extLst>
              <a:ext uri="{FF2B5EF4-FFF2-40B4-BE49-F238E27FC236}">
                <a16:creationId xmlns:a16="http://schemas.microsoft.com/office/drawing/2014/main" id="{660F9B37-DA9A-4377-9299-329DAC7E0615}"/>
              </a:ext>
            </a:extLst>
          </p:cNvPr>
          <p:cNvGraphicFramePr>
            <a:graphicFrameLocks/>
          </p:cNvGraphicFramePr>
          <p:nvPr>
            <p:extLst>
              <p:ext uri="{D42A27DB-BD31-4B8C-83A1-F6EECF244321}">
                <p14:modId xmlns:p14="http://schemas.microsoft.com/office/powerpoint/2010/main" val="2798212316"/>
              </p:ext>
            </p:extLst>
          </p:nvPr>
        </p:nvGraphicFramePr>
        <p:xfrm>
          <a:off x="4482389" y="3195605"/>
          <a:ext cx="1816331" cy="18544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FA10A36F-9AD6-4B39-9634-036F8CEA9F78}"/>
              </a:ext>
            </a:extLst>
          </p:cNvPr>
          <p:cNvGraphicFramePr>
            <a:graphicFrameLocks/>
          </p:cNvGraphicFramePr>
          <p:nvPr>
            <p:extLst>
              <p:ext uri="{D42A27DB-BD31-4B8C-83A1-F6EECF244321}">
                <p14:modId xmlns:p14="http://schemas.microsoft.com/office/powerpoint/2010/main" val="1038903352"/>
              </p:ext>
            </p:extLst>
          </p:nvPr>
        </p:nvGraphicFramePr>
        <p:xfrm>
          <a:off x="6440814" y="3147814"/>
          <a:ext cx="2451666" cy="18544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622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PWIE 2024: SP X </a:t>
            </a:r>
          </a:p>
        </p:txBody>
      </p:sp>
      <p:sp>
        <p:nvSpPr>
          <p:cNvPr id="4" name="Fußzeilenplatzhalter 3"/>
          <p:cNvSpPr>
            <a:spLocks noGrp="1"/>
          </p:cNvSpPr>
          <p:nvPr>
            <p:ph type="ftr" sz="quarter" idx="11"/>
          </p:nvPr>
        </p:nvSpPr>
        <p:spPr>
          <a:xfrm>
            <a:off x="652252" y="4962934"/>
            <a:ext cx="8240228" cy="201104"/>
          </a:xfrm>
        </p:spPr>
        <p:txBody>
          <a:bodyPr/>
          <a:lstStyle/>
          <a:p>
            <a:pPr algn="r"/>
            <a:r>
              <a:rPr lang="en-GB" dirty="0"/>
              <a:t>Hennie van der Meiden| Midterm meeting WP PWIE| 11 April 2024 | Page </a:t>
            </a:r>
            <a:fld id="{6A6D9FA1-99C7-4910-8E32-B85D378B0060}" type="slidenum">
              <a:rPr lang="en-GB"/>
              <a:pPr algn="r"/>
              <a:t>2</a:t>
            </a:fld>
            <a:endParaRPr lang="en-GB" dirty="0"/>
          </a:p>
        </p:txBody>
      </p:sp>
      <p:sp>
        <p:nvSpPr>
          <p:cNvPr id="15" name="Rectangle 14">
            <a:extLst>
              <a:ext uri="{FF2B5EF4-FFF2-40B4-BE49-F238E27FC236}">
                <a16:creationId xmlns:a16="http://schemas.microsoft.com/office/drawing/2014/main" id="{88F660FC-447E-43F6-ADE4-77AD7585FE5A}"/>
              </a:ext>
            </a:extLst>
          </p:cNvPr>
          <p:cNvSpPr/>
          <p:nvPr/>
        </p:nvSpPr>
        <p:spPr>
          <a:xfrm>
            <a:off x="0" y="2499742"/>
            <a:ext cx="9144000" cy="9057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t>In 2024 SP X </a:t>
            </a:r>
            <a:r>
              <a:rPr lang="de-DE" sz="2000" b="1" dirty="0" err="1"/>
              <a:t>consists</a:t>
            </a:r>
            <a:r>
              <a:rPr lang="de-DE" sz="2000" b="1" dirty="0"/>
              <a:t> of 2 </a:t>
            </a:r>
            <a:r>
              <a:rPr lang="de-DE" sz="2000" b="1" dirty="0" err="1"/>
              <a:t>parts</a:t>
            </a:r>
            <a:r>
              <a:rPr lang="de-DE" sz="2000" b="1" dirty="0"/>
              <a:t>:</a:t>
            </a:r>
          </a:p>
          <a:p>
            <a:pPr marL="342900" indent="-342900">
              <a:buClr>
                <a:schemeClr val="bg1"/>
              </a:buClr>
              <a:buFont typeface="Wingdings" panose="05000000000000000000" pitchFamily="2" charset="2"/>
              <a:buChar char="Ø"/>
            </a:pPr>
            <a:r>
              <a:rPr lang="de-DE" sz="2000" b="1" dirty="0"/>
              <a:t>SP X.1: </a:t>
            </a:r>
            <a:r>
              <a:rPr lang="en-GB" sz="2000" b="1" dirty="0"/>
              <a:t>Atomic and molecular processes in attached/detached plasmas</a:t>
            </a:r>
          </a:p>
          <a:p>
            <a:pPr marL="342900" indent="-342900">
              <a:buClr>
                <a:schemeClr val="bg1"/>
              </a:buClr>
              <a:buFont typeface="Wingdings" panose="05000000000000000000" pitchFamily="2" charset="2"/>
              <a:buChar char="Ø"/>
            </a:pPr>
            <a:r>
              <a:rPr lang="de-DE" sz="2000" b="1" dirty="0"/>
              <a:t>SP X.2: </a:t>
            </a:r>
            <a:r>
              <a:rPr lang="de-DE" sz="2000" b="1" dirty="0" err="1"/>
              <a:t>Optimization</a:t>
            </a:r>
            <a:r>
              <a:rPr lang="de-DE" sz="2000" b="1" dirty="0"/>
              <a:t> of laser-</a:t>
            </a:r>
            <a:r>
              <a:rPr lang="de-DE" sz="2000" b="1" dirty="0" err="1"/>
              <a:t>based</a:t>
            </a:r>
            <a:r>
              <a:rPr lang="de-DE" sz="2000" b="1" dirty="0"/>
              <a:t> </a:t>
            </a:r>
            <a:r>
              <a:rPr lang="de-DE" sz="2000" b="1" dirty="0" err="1"/>
              <a:t>surface</a:t>
            </a:r>
            <a:r>
              <a:rPr lang="de-DE" sz="2000" b="1" dirty="0"/>
              <a:t> </a:t>
            </a:r>
            <a:r>
              <a:rPr lang="de-DE" sz="2000" b="1" dirty="0" err="1"/>
              <a:t>analysis</a:t>
            </a:r>
            <a:r>
              <a:rPr lang="de-DE" sz="2000" b="1" dirty="0"/>
              <a:t> </a:t>
            </a:r>
            <a:r>
              <a:rPr lang="de-DE" sz="2000" b="1" dirty="0" err="1"/>
              <a:t>diagnostics</a:t>
            </a:r>
            <a:endParaRPr lang="en-US" sz="2000" b="1" dirty="0"/>
          </a:p>
        </p:txBody>
      </p:sp>
    </p:spTree>
    <p:extLst>
      <p:ext uri="{BB962C8B-B14F-4D97-AF65-F5344CB8AC3E}">
        <p14:creationId xmlns:p14="http://schemas.microsoft.com/office/powerpoint/2010/main" val="2416931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72117"/>
            <a:ext cx="9205611" cy="648072"/>
          </a:xfrm>
        </p:spPr>
        <p:txBody>
          <a:bodyPr/>
          <a:lstStyle/>
          <a:p>
            <a:pPr>
              <a:lnSpc>
                <a:spcPct val="100000"/>
              </a:lnSpc>
            </a:pPr>
            <a:r>
              <a:rPr lang="de-DE" sz="1800" dirty="0"/>
              <a:t>D </a:t>
            </a:r>
            <a:r>
              <a:rPr lang="de-DE" sz="1800" dirty="0" err="1"/>
              <a:t>retention</a:t>
            </a:r>
            <a:r>
              <a:rPr lang="de-DE" sz="1800" dirty="0"/>
              <a:t> and outgassing </a:t>
            </a:r>
          </a:p>
        </p:txBody>
      </p:sp>
      <p:sp>
        <p:nvSpPr>
          <p:cNvPr id="5" name="Textfeld 4"/>
          <p:cNvSpPr txBox="1"/>
          <p:nvPr/>
        </p:nvSpPr>
        <p:spPr>
          <a:xfrm>
            <a:off x="0" y="590835"/>
            <a:ext cx="9144000" cy="710707"/>
          </a:xfrm>
          <a:prstGeom prst="rect">
            <a:avLst/>
          </a:prstGeom>
          <a:solidFill>
            <a:srgbClr val="E3E3E3"/>
          </a:solidFill>
          <a:ln w="12700">
            <a:solidFill>
              <a:schemeClr val="tx1"/>
            </a:solidFill>
          </a:ln>
        </p:spPr>
        <p:txBody>
          <a:bodyPr wrap="square" rtlCol="0">
            <a:spAutoFit/>
          </a:bodyPr>
          <a:lstStyle/>
          <a:p>
            <a:pPr>
              <a:lnSpc>
                <a:spcPct val="115000"/>
              </a:lnSpc>
              <a:spcBef>
                <a:spcPts val="240"/>
              </a:spcBef>
              <a:spcAft>
                <a:spcPts val="240"/>
              </a:spcAft>
              <a:tabLst>
                <a:tab pos="-914377" algn="l"/>
                <a:tab pos="228594" algn="l"/>
              </a:tabLst>
            </a:pPr>
            <a:r>
              <a:rPr lang="en-GB" dirty="0"/>
              <a:t>Reference measurements outgassing, recycling, and retention after D plasma loading: absolute content and composition in W and reference samples (DIFFER, 002), (FZJ, 004), (UT, D007). </a:t>
            </a:r>
          </a:p>
        </p:txBody>
      </p:sp>
      <p:sp>
        <p:nvSpPr>
          <p:cNvPr id="8" name="Textfeld 7"/>
          <p:cNvSpPr txBox="1"/>
          <p:nvPr/>
        </p:nvSpPr>
        <p:spPr>
          <a:xfrm>
            <a:off x="3131842" y="2639619"/>
            <a:ext cx="45719" cy="369332"/>
          </a:xfrm>
          <a:prstGeom prst="rect">
            <a:avLst/>
          </a:prstGeom>
          <a:noFill/>
        </p:spPr>
        <p:txBody>
          <a:bodyPr wrap="square" rtlCol="0">
            <a:spAutoFit/>
          </a:bodyPr>
          <a:lstStyle/>
          <a:p>
            <a:endParaRPr lang="de-DE" dirty="0"/>
          </a:p>
        </p:txBody>
      </p:sp>
      <p:sp>
        <p:nvSpPr>
          <p:cNvPr id="6" name="TextBox 5">
            <a:extLst>
              <a:ext uri="{FF2B5EF4-FFF2-40B4-BE49-F238E27FC236}">
                <a16:creationId xmlns:a16="http://schemas.microsoft.com/office/drawing/2014/main" id="{36CBA0ED-FA6D-457F-A61B-62E042F8DA2D}"/>
              </a:ext>
            </a:extLst>
          </p:cNvPr>
          <p:cNvSpPr txBox="1"/>
          <p:nvPr/>
        </p:nvSpPr>
        <p:spPr>
          <a:xfrm>
            <a:off x="-22820" y="1326703"/>
            <a:ext cx="9108504" cy="3600986"/>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Plans 2024</a:t>
            </a:r>
            <a:endParaRPr lang="en-US" b="1" dirty="0">
              <a:solidFill>
                <a:srgbClr val="FF0000"/>
              </a:solidFill>
            </a:endParaRPr>
          </a:p>
          <a:p>
            <a:pPr marL="285750" indent="-285750">
              <a:buClr>
                <a:srgbClr val="FF0000"/>
              </a:buClr>
              <a:buFont typeface="Wingdings" panose="05000000000000000000" pitchFamily="2" charset="2"/>
              <a:buChar char="Ø"/>
            </a:pPr>
            <a:r>
              <a:rPr lang="en-US" b="1" dirty="0">
                <a:solidFill>
                  <a:srgbClr val="FF0000"/>
                </a:solidFill>
              </a:rPr>
              <a:t>FZJ </a:t>
            </a:r>
            <a:r>
              <a:rPr lang="en-GB" dirty="0"/>
              <a:t>absolute content and composition in damaged and undamaged </a:t>
            </a:r>
            <a:r>
              <a:rPr lang="en-GB" dirty="0" err="1"/>
              <a:t>Wsamples</a:t>
            </a:r>
            <a:endParaRPr lang="en-GB" dirty="0"/>
          </a:p>
          <a:p>
            <a:pPr>
              <a:buClr>
                <a:srgbClr val="FF0000"/>
              </a:buClr>
            </a:pPr>
            <a:r>
              <a:rPr lang="en-GB" dirty="0"/>
              <a:t>     LAMIS (</a:t>
            </a:r>
            <a:r>
              <a:rPr lang="en-US" dirty="0"/>
              <a:t>Laser Ablation Molecular Isotopic Spectrometry</a:t>
            </a:r>
            <a:r>
              <a:rPr lang="en-GB" dirty="0"/>
              <a:t>) measurements and identification of </a:t>
            </a:r>
            <a:br>
              <a:rPr lang="en-GB" dirty="0"/>
            </a:br>
            <a:r>
              <a:rPr lang="en-GB" dirty="0"/>
              <a:t>     C and N containing molecules</a:t>
            </a:r>
          </a:p>
          <a:p>
            <a:pPr>
              <a:buClr>
                <a:srgbClr val="FF0000"/>
              </a:buClr>
            </a:pPr>
            <a:r>
              <a:rPr lang="en-GB" dirty="0"/>
              <a:t>     Explore TALIF and LIBS for H isotope identification </a:t>
            </a:r>
            <a:endParaRPr lang="en-US" b="1" dirty="0">
              <a:solidFill>
                <a:srgbClr val="FF0000"/>
              </a:solidFill>
            </a:endParaRPr>
          </a:p>
          <a:p>
            <a:pPr>
              <a:buClr>
                <a:srgbClr val="FF0000"/>
              </a:buClr>
            </a:pPr>
            <a:endParaRPr lang="en-US" sz="600" b="1" dirty="0">
              <a:solidFill>
                <a:srgbClr val="FF0000"/>
              </a:solidFill>
            </a:endParaRPr>
          </a:p>
          <a:p>
            <a:pPr>
              <a:buClr>
                <a:srgbClr val="FF0000"/>
              </a:buClr>
            </a:pPr>
            <a:endParaRPr lang="en-US" sz="600" b="1" dirty="0">
              <a:solidFill>
                <a:srgbClr val="FF0000"/>
              </a:solidFill>
            </a:endParaRPr>
          </a:p>
          <a:p>
            <a:pPr marL="285750" indent="-285750">
              <a:buClr>
                <a:srgbClr val="FF0000"/>
              </a:buClr>
              <a:buFont typeface="Wingdings" panose="05000000000000000000" pitchFamily="2" charset="2"/>
              <a:buChar char="Ø"/>
            </a:pPr>
            <a:r>
              <a:rPr lang="en-US" b="1" dirty="0">
                <a:solidFill>
                  <a:srgbClr val="FF0000"/>
                </a:solidFill>
              </a:rPr>
              <a:t>UT (CU, DIFFER) </a:t>
            </a:r>
            <a:r>
              <a:rPr lang="en-US" dirty="0"/>
              <a:t>D loading, outgassing and retention (</a:t>
            </a:r>
            <a:r>
              <a:rPr lang="en-US" dirty="0" err="1"/>
              <a:t>tbd</a:t>
            </a:r>
            <a:r>
              <a:rPr lang="en-US" dirty="0"/>
              <a:t>)</a:t>
            </a:r>
          </a:p>
          <a:p>
            <a:pPr>
              <a:buClr>
                <a:srgbClr val="FF0000"/>
              </a:buClr>
            </a:pPr>
            <a:r>
              <a:rPr lang="en-US" dirty="0"/>
              <a:t>      Possibly Boron related PLD tests in Magnum(?), </a:t>
            </a:r>
            <a:br>
              <a:rPr lang="en-US" dirty="0"/>
            </a:br>
            <a:r>
              <a:rPr lang="en-US" dirty="0"/>
              <a:t>      </a:t>
            </a:r>
            <a:r>
              <a:rPr lang="en-US" u="sng" dirty="0"/>
              <a:t>not sure yet if LIBS on (PLD) B can be done this year</a:t>
            </a:r>
          </a:p>
          <a:p>
            <a:pPr>
              <a:buClr>
                <a:srgbClr val="FF0000"/>
              </a:buClr>
            </a:pPr>
            <a:r>
              <a:rPr lang="en-US" dirty="0"/>
              <a:t>      Layer thickness monitored by QMS and or ion beam</a:t>
            </a:r>
          </a:p>
          <a:p>
            <a:pPr>
              <a:buClr>
                <a:srgbClr val="FF0000"/>
              </a:buClr>
            </a:pPr>
            <a:r>
              <a:rPr lang="en-US" dirty="0"/>
              <a:t>      First ideas fore more realistic:</a:t>
            </a:r>
          </a:p>
          <a:p>
            <a:pPr marL="742950" lvl="1" indent="-285750">
              <a:buClr>
                <a:srgbClr val="FF0000"/>
              </a:buClr>
              <a:buFont typeface="Wingdings" panose="05000000000000000000" pitchFamily="2" charset="2"/>
              <a:buChar char="Ø"/>
            </a:pPr>
            <a:r>
              <a:rPr lang="en-US" dirty="0"/>
              <a:t>Explore LIBS depth resolution (inside crater) with NRA (Indrek)</a:t>
            </a:r>
          </a:p>
          <a:p>
            <a:pPr marL="742950" lvl="1" indent="-285750">
              <a:buClr>
                <a:srgbClr val="FF0000"/>
              </a:buClr>
              <a:buFont typeface="Wingdings" panose="05000000000000000000" pitchFamily="2" charset="2"/>
              <a:buChar char="Ø"/>
            </a:pPr>
            <a:r>
              <a:rPr lang="en-US" dirty="0"/>
              <a:t>Expose Boron containing samples (Bobby, Matti, David) </a:t>
            </a:r>
          </a:p>
        </p:txBody>
      </p:sp>
      <p:pic>
        <p:nvPicPr>
          <p:cNvPr id="4" name="Picture 3">
            <a:extLst>
              <a:ext uri="{FF2B5EF4-FFF2-40B4-BE49-F238E27FC236}">
                <a16:creationId xmlns:a16="http://schemas.microsoft.com/office/drawing/2014/main" id="{46891CC9-8892-44B6-95C4-3A8764CF66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1019" y="2557731"/>
            <a:ext cx="2478377" cy="2030243"/>
          </a:xfrm>
          <a:prstGeom prst="rect">
            <a:avLst/>
          </a:prstGeom>
        </p:spPr>
      </p:pic>
      <p:sp>
        <p:nvSpPr>
          <p:cNvPr id="7" name="TextBox 6">
            <a:extLst>
              <a:ext uri="{FF2B5EF4-FFF2-40B4-BE49-F238E27FC236}">
                <a16:creationId xmlns:a16="http://schemas.microsoft.com/office/drawing/2014/main" id="{2B3AD1F5-583C-4A0E-A381-E9CC4F5E4323}"/>
              </a:ext>
            </a:extLst>
          </p:cNvPr>
          <p:cNvSpPr txBox="1"/>
          <p:nvPr/>
        </p:nvSpPr>
        <p:spPr>
          <a:xfrm rot="18053669">
            <a:off x="7056592" y="3143178"/>
            <a:ext cx="2253505" cy="523220"/>
          </a:xfrm>
          <a:prstGeom prst="rect">
            <a:avLst/>
          </a:prstGeom>
          <a:noFill/>
        </p:spPr>
        <p:txBody>
          <a:bodyPr wrap="square" rtlCol="0">
            <a:spAutoFit/>
          </a:bodyPr>
          <a:lstStyle/>
          <a:p>
            <a:r>
              <a:rPr lang="en-US" sz="1400" b="1" dirty="0">
                <a:solidFill>
                  <a:srgbClr val="339966"/>
                </a:solidFill>
              </a:rPr>
              <a:t>Collaboration with Matteo, David and Bobby desired</a:t>
            </a:r>
          </a:p>
        </p:txBody>
      </p:sp>
    </p:spTree>
    <p:extLst>
      <p:ext uri="{BB962C8B-B14F-4D97-AF65-F5344CB8AC3E}">
        <p14:creationId xmlns:p14="http://schemas.microsoft.com/office/powerpoint/2010/main" val="199395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72117"/>
            <a:ext cx="9205611" cy="648072"/>
          </a:xfrm>
        </p:spPr>
        <p:txBody>
          <a:bodyPr/>
          <a:lstStyle/>
          <a:p>
            <a:pPr>
              <a:lnSpc>
                <a:spcPct val="100000"/>
              </a:lnSpc>
            </a:pPr>
            <a:r>
              <a:rPr lang="de-DE" sz="1800" dirty="0"/>
              <a:t>Maschine </a:t>
            </a:r>
            <a:r>
              <a:rPr lang="de-DE" sz="1800" dirty="0" err="1"/>
              <a:t>learning</a:t>
            </a:r>
            <a:r>
              <a:rPr lang="de-DE" sz="1800" dirty="0"/>
              <a:t> and additional </a:t>
            </a:r>
            <a:r>
              <a:rPr lang="de-DE" sz="1800" dirty="0" err="1"/>
              <a:t>analysis</a:t>
            </a:r>
            <a:r>
              <a:rPr lang="de-DE" sz="1800" dirty="0"/>
              <a:t> </a:t>
            </a:r>
            <a:r>
              <a:rPr lang="de-DE" sz="1800" dirty="0" err="1"/>
              <a:t>tools</a:t>
            </a:r>
            <a:r>
              <a:rPr lang="de-DE" sz="1800" dirty="0"/>
              <a:t> </a:t>
            </a:r>
            <a:r>
              <a:rPr lang="de-DE" sz="1800" dirty="0" err="1"/>
              <a:t>for</a:t>
            </a:r>
            <a:r>
              <a:rPr lang="de-DE" sz="1800" dirty="0"/>
              <a:t> LIBS</a:t>
            </a:r>
          </a:p>
        </p:txBody>
      </p:sp>
      <p:sp>
        <p:nvSpPr>
          <p:cNvPr id="5" name="Textfeld 4"/>
          <p:cNvSpPr txBox="1"/>
          <p:nvPr/>
        </p:nvSpPr>
        <p:spPr>
          <a:xfrm>
            <a:off x="0" y="590833"/>
            <a:ext cx="9144000" cy="392159"/>
          </a:xfrm>
          <a:prstGeom prst="rect">
            <a:avLst/>
          </a:prstGeom>
          <a:solidFill>
            <a:srgbClr val="E3E3E3"/>
          </a:solidFill>
          <a:ln w="12700">
            <a:solidFill>
              <a:schemeClr val="tx1"/>
            </a:solidFill>
          </a:ln>
        </p:spPr>
        <p:txBody>
          <a:bodyPr wrap="square" rtlCol="0">
            <a:spAutoFit/>
          </a:bodyPr>
          <a:lstStyle/>
          <a:p>
            <a:pPr>
              <a:lnSpc>
                <a:spcPct val="115000"/>
              </a:lnSpc>
              <a:spcBef>
                <a:spcPts val="240"/>
              </a:spcBef>
              <a:spcAft>
                <a:spcPts val="240"/>
              </a:spcAft>
              <a:tabLst>
                <a:tab pos="-914377" algn="l"/>
                <a:tab pos="228594" algn="l"/>
              </a:tabLst>
            </a:pPr>
            <a:r>
              <a:rPr lang="en-GB" dirty="0"/>
              <a:t>LIBS analysis by application of machine learning algorithm (IPPLM, D005)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5A65D39E-DBB0-4A31-BACD-01428B77E4E9}"/>
              </a:ext>
            </a:extLst>
          </p:cNvPr>
          <p:cNvSpPr/>
          <p:nvPr/>
        </p:nvSpPr>
        <p:spPr>
          <a:xfrm>
            <a:off x="35496" y="1113105"/>
            <a:ext cx="9073008" cy="3635547"/>
          </a:xfrm>
          <a:prstGeom prst="rect">
            <a:avLst/>
          </a:prstGeom>
        </p:spPr>
        <p:txBody>
          <a:bodyPr wrap="square">
            <a:spAutoFit/>
          </a:bodyPr>
          <a:lstStyle/>
          <a:p>
            <a:pPr algn="just">
              <a:lnSpc>
                <a:spcPct val="107000"/>
              </a:lnSpc>
              <a:spcAft>
                <a:spcPts val="0"/>
              </a:spcAft>
              <a:buClr>
                <a:srgbClr val="FF0000"/>
              </a:buClr>
            </a:pPr>
            <a:r>
              <a:rPr lang="en-GB"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IPPLM</a:t>
            </a:r>
          </a:p>
          <a:p>
            <a:pPr marL="285750" indent="-285750" algn="just">
              <a:lnSpc>
                <a:spcPct val="107000"/>
              </a:lnSpc>
              <a:spcAft>
                <a:spcPts val="0"/>
              </a:spcAft>
              <a:buClr>
                <a:srgbClr val="FF0000"/>
              </a:buClr>
              <a:buFont typeface="Wingdings" panose="05000000000000000000" pitchFamily="2" charset="2"/>
              <a:buChar char="Ø"/>
            </a:pPr>
            <a:r>
              <a:rPr lang="en-GB" b="1" dirty="0">
                <a:latin typeface="Calibri" panose="020F0502020204030204" pitchFamily="34" charset="0"/>
                <a:ea typeface="Calibri" panose="020F0502020204030204" pitchFamily="34" charset="0"/>
                <a:cs typeface="Times New Roman" panose="02020603050405020304" pitchFamily="18" charset="0"/>
              </a:rPr>
              <a:t>Machine learning models based on deep artificial neural networks (DNN) successfully operated on quasi-experimental data</a:t>
            </a:r>
            <a:r>
              <a:rPr lang="en-GB" dirty="0">
                <a:latin typeface="Calibri" panose="020F0502020204030204" pitchFamily="34" charset="0"/>
                <a:ea typeface="Calibri" panose="020F0502020204030204" pitchFamily="34" charset="0"/>
                <a:cs typeface="Times New Roman" panose="02020603050405020304" pitchFamily="18" charset="0"/>
              </a:rPr>
              <a:t>, i.e. model for estimation of chemical composition was trained on dimensionally reduced synthetic data, then dimensionally reduced quasi experimental spectra were converted by another DNN model for conversion and applied for validation on the model for estimation of chemical composition. The validation brought correct results which confirmed its feasibility.</a:t>
            </a:r>
          </a:p>
          <a:p>
            <a:pPr algn="just">
              <a:lnSpc>
                <a:spcPct val="107000"/>
              </a:lnSpc>
              <a:spcAft>
                <a:spcPts val="0"/>
              </a:spcAft>
              <a:buClr>
                <a:srgbClr val="FF0000"/>
              </a:buClr>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buClr>
                <a:srgbClr val="FF0000"/>
              </a:buClr>
            </a:pPr>
            <a:r>
              <a:rPr lang="en-US" b="1" dirty="0">
                <a:solidFill>
                  <a:srgbClr val="FF0000"/>
                </a:solidFill>
                <a:latin typeface="Arial" panose="020B0604020202020204" pitchFamily="34" charset="0"/>
                <a:ea typeface="Calibri" panose="020F0502020204030204" pitchFamily="34" charset="0"/>
                <a:cs typeface="Arial" panose="020B0604020202020204" pitchFamily="34" charset="0"/>
              </a:rPr>
              <a:t>Plans 2024</a:t>
            </a:r>
          </a:p>
          <a:p>
            <a:pPr marL="285750" indent="-285750" algn="just">
              <a:lnSpc>
                <a:spcPct val="107000"/>
              </a:lnSpc>
              <a:spcAft>
                <a:spcPts val="0"/>
              </a:spcAft>
              <a:buClr>
                <a:srgbClr val="FF0000"/>
              </a:buClr>
              <a:buFont typeface="Wingdings" panose="05000000000000000000" pitchFamily="2" charset="2"/>
              <a:buChar char="Ø"/>
            </a:pPr>
            <a:r>
              <a:rPr lang="en-GB" b="1" dirty="0">
                <a:latin typeface="Calibri" panose="020F0502020204030204" pitchFamily="34" charset="0"/>
                <a:ea typeface="Calibri" panose="020F0502020204030204" pitchFamily="34" charset="0"/>
                <a:cs typeface="Times New Roman" panose="02020603050405020304" pitchFamily="18" charset="0"/>
              </a:rPr>
              <a:t>Models will be under further development to obtain compatibility with boron and residual gasses/contaminations. </a:t>
            </a:r>
            <a:r>
              <a:rPr lang="en-GB" dirty="0">
                <a:latin typeface="Calibri" panose="020F0502020204030204" pitchFamily="34" charset="0"/>
                <a:ea typeface="Calibri" panose="020F0502020204030204" pitchFamily="34" charset="0"/>
                <a:cs typeface="Times New Roman" panose="02020603050405020304" pitchFamily="18" charset="0"/>
              </a:rPr>
              <a:t>Besides of synthetic data, spectra from ongoing experiments will be employed for validation and training.</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0229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75858" y="1445911"/>
            <a:ext cx="45719" cy="369332"/>
          </a:xfrm>
          <a:prstGeom prst="rect">
            <a:avLst/>
          </a:prstGeom>
          <a:noFill/>
        </p:spPr>
        <p:txBody>
          <a:bodyPr wrap="square" rtlCol="0">
            <a:spAutoFit/>
          </a:bodyPr>
          <a:lstStyle/>
          <a:p>
            <a:endParaRPr lang="de-DE" dirty="0"/>
          </a:p>
        </p:txBody>
      </p:sp>
      <p:sp>
        <p:nvSpPr>
          <p:cNvPr id="4" name="Rectangle 3">
            <a:extLst>
              <a:ext uri="{FF2B5EF4-FFF2-40B4-BE49-F238E27FC236}">
                <a16:creationId xmlns:a16="http://schemas.microsoft.com/office/drawing/2014/main" id="{5E7D9E21-EB8A-43A5-9F88-9EC25416F699}"/>
              </a:ext>
            </a:extLst>
          </p:cNvPr>
          <p:cNvSpPr/>
          <p:nvPr/>
        </p:nvSpPr>
        <p:spPr>
          <a:xfrm>
            <a:off x="0" y="2139702"/>
            <a:ext cx="9144000" cy="5040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SPARE </a:t>
            </a:r>
          </a:p>
        </p:txBody>
      </p:sp>
      <p:sp>
        <p:nvSpPr>
          <p:cNvPr id="5" name="TextBox 4">
            <a:extLst>
              <a:ext uri="{FF2B5EF4-FFF2-40B4-BE49-F238E27FC236}">
                <a16:creationId xmlns:a16="http://schemas.microsoft.com/office/drawing/2014/main" id="{7C077B9F-73E4-4940-B91F-4EC14DD620A5}"/>
              </a:ext>
            </a:extLst>
          </p:cNvPr>
          <p:cNvSpPr txBox="1"/>
          <p:nvPr/>
        </p:nvSpPr>
        <p:spPr>
          <a:xfrm>
            <a:off x="0" y="859838"/>
            <a:ext cx="9144000" cy="1077218"/>
          </a:xfrm>
          <a:prstGeom prst="rect">
            <a:avLst/>
          </a:prstGeom>
          <a:noFill/>
        </p:spPr>
        <p:txBody>
          <a:bodyPr wrap="square" rtlCol="0">
            <a:spAutoFit/>
          </a:bodyPr>
          <a:lstStyle/>
          <a:p>
            <a:r>
              <a:rPr lang="en-US" sz="1600" dirty="0"/>
              <a:t>Question: according to Fredric </a:t>
            </a:r>
            <a:r>
              <a:rPr lang="en-US" sz="1600" dirty="0" err="1"/>
              <a:t>Grandberg</a:t>
            </a:r>
            <a:r>
              <a:rPr lang="en-US" sz="1600" dirty="0"/>
              <a:t> (referring to Mason): more D retention in W, means lower binding energy for W. </a:t>
            </a:r>
          </a:p>
          <a:p>
            <a:r>
              <a:rPr lang="en-US" sz="1600" dirty="0"/>
              <a:t>For LIBS we see: more retention means higher ablation rate. </a:t>
            </a:r>
          </a:p>
          <a:p>
            <a:r>
              <a:rPr lang="en-US" sz="1600" dirty="0"/>
              <a:t>Is there a relation between these results, or is first statement more a superficial effect? </a:t>
            </a:r>
          </a:p>
        </p:txBody>
      </p:sp>
    </p:spTree>
    <p:extLst>
      <p:ext uri="{BB962C8B-B14F-4D97-AF65-F5344CB8AC3E}">
        <p14:creationId xmlns:p14="http://schemas.microsoft.com/office/powerpoint/2010/main" val="734608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75858" y="1445911"/>
            <a:ext cx="45719" cy="369332"/>
          </a:xfrm>
          <a:prstGeom prst="rect">
            <a:avLst/>
          </a:prstGeom>
          <a:noFill/>
        </p:spPr>
        <p:txBody>
          <a:bodyPr wrap="square" rtlCol="0">
            <a:spAutoFit/>
          </a:bodyPr>
          <a:lstStyle/>
          <a:p>
            <a:endParaRPr lang="de-DE" dirty="0"/>
          </a:p>
        </p:txBody>
      </p:sp>
      <p:sp>
        <p:nvSpPr>
          <p:cNvPr id="3" name="TextBox 2">
            <a:extLst>
              <a:ext uri="{FF2B5EF4-FFF2-40B4-BE49-F238E27FC236}">
                <a16:creationId xmlns:a16="http://schemas.microsoft.com/office/drawing/2014/main" id="{AAF55FEF-4ACE-4AAE-BC1D-92B43A812F98}"/>
              </a:ext>
            </a:extLst>
          </p:cNvPr>
          <p:cNvSpPr txBox="1"/>
          <p:nvPr/>
        </p:nvSpPr>
        <p:spPr>
          <a:xfrm>
            <a:off x="5436096" y="2067694"/>
            <a:ext cx="3456384" cy="338554"/>
          </a:xfrm>
          <a:prstGeom prst="rect">
            <a:avLst/>
          </a:prstGeom>
          <a:noFill/>
        </p:spPr>
        <p:txBody>
          <a:bodyPr wrap="square" rtlCol="0">
            <a:spAutoFit/>
          </a:bodyPr>
          <a:lstStyle/>
          <a:p>
            <a:r>
              <a:rPr lang="en-US" sz="1600" i="1" dirty="0"/>
              <a:t>Thesis Willem-Jan </a:t>
            </a:r>
            <a:r>
              <a:rPr lang="en-US" sz="1600" i="1" dirty="0" err="1"/>
              <a:t>Harskamp</a:t>
            </a:r>
            <a:r>
              <a:rPr lang="en-US" sz="1600" i="1" dirty="0"/>
              <a:t> 2012 TU/e</a:t>
            </a:r>
          </a:p>
        </p:txBody>
      </p:sp>
      <p:pic>
        <p:nvPicPr>
          <p:cNvPr id="5" name="Picture 4">
            <a:extLst>
              <a:ext uri="{FF2B5EF4-FFF2-40B4-BE49-F238E27FC236}">
                <a16:creationId xmlns:a16="http://schemas.microsoft.com/office/drawing/2014/main" id="{319B4CFC-FCC6-458E-9F16-1324D0B3514B}"/>
              </a:ext>
            </a:extLst>
          </p:cNvPr>
          <p:cNvPicPr>
            <a:picLocks noChangeAspect="1"/>
          </p:cNvPicPr>
          <p:nvPr/>
        </p:nvPicPr>
        <p:blipFill rotWithShape="1">
          <a:blip r:embed="rId3"/>
          <a:srcRect l="43700" t="10800" r="21363" b="26200"/>
          <a:stretch/>
        </p:blipFill>
        <p:spPr>
          <a:xfrm>
            <a:off x="995369" y="555526"/>
            <a:ext cx="4472497" cy="4536504"/>
          </a:xfrm>
          <a:prstGeom prst="rect">
            <a:avLst/>
          </a:prstGeom>
        </p:spPr>
      </p:pic>
      <p:sp>
        <p:nvSpPr>
          <p:cNvPr id="4" name="TextBox 3">
            <a:extLst>
              <a:ext uri="{FF2B5EF4-FFF2-40B4-BE49-F238E27FC236}">
                <a16:creationId xmlns:a16="http://schemas.microsoft.com/office/drawing/2014/main" id="{66F3AE7A-C21D-46D8-96EF-300AC7F3B5FA}"/>
              </a:ext>
            </a:extLst>
          </p:cNvPr>
          <p:cNvSpPr txBox="1"/>
          <p:nvPr/>
        </p:nvSpPr>
        <p:spPr>
          <a:xfrm>
            <a:off x="6300192" y="4371950"/>
            <a:ext cx="2987824" cy="338554"/>
          </a:xfrm>
          <a:prstGeom prst="rect">
            <a:avLst/>
          </a:prstGeom>
          <a:noFill/>
        </p:spPr>
        <p:txBody>
          <a:bodyPr wrap="square" rtlCol="0">
            <a:spAutoFit/>
          </a:bodyPr>
          <a:lstStyle/>
          <a:p>
            <a:r>
              <a:rPr lang="en-US" sz="1600" dirty="0"/>
              <a:t>Mutual neutralization processes</a:t>
            </a:r>
          </a:p>
        </p:txBody>
      </p:sp>
      <p:cxnSp>
        <p:nvCxnSpPr>
          <p:cNvPr id="7" name="Straight Arrow Connector 6">
            <a:extLst>
              <a:ext uri="{FF2B5EF4-FFF2-40B4-BE49-F238E27FC236}">
                <a16:creationId xmlns:a16="http://schemas.microsoft.com/office/drawing/2014/main" id="{05B05F1E-55C7-4E99-8209-B9D7A63628FE}"/>
              </a:ext>
            </a:extLst>
          </p:cNvPr>
          <p:cNvCxnSpPr>
            <a:stCxn id="4" idx="1"/>
          </p:cNvCxnSpPr>
          <p:nvPr/>
        </p:nvCxnSpPr>
        <p:spPr>
          <a:xfrm flipH="1" flipV="1">
            <a:off x="1907704" y="4083918"/>
            <a:ext cx="4392488" cy="45730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D8E75B9-9800-4EC2-A4D8-600B6B94D39F}"/>
              </a:ext>
            </a:extLst>
          </p:cNvPr>
          <p:cNvCxnSpPr>
            <a:cxnSpLocks/>
            <a:stCxn id="4" idx="1"/>
          </p:cNvCxnSpPr>
          <p:nvPr/>
        </p:nvCxnSpPr>
        <p:spPr>
          <a:xfrm flipH="1" flipV="1">
            <a:off x="3779912" y="4083918"/>
            <a:ext cx="2520280" cy="45730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593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75858" y="1445911"/>
            <a:ext cx="45719" cy="369332"/>
          </a:xfrm>
          <a:prstGeom prst="rect">
            <a:avLst/>
          </a:prstGeom>
          <a:noFill/>
        </p:spPr>
        <p:txBody>
          <a:bodyPr wrap="square" rtlCol="0">
            <a:spAutoFit/>
          </a:bodyPr>
          <a:lstStyle/>
          <a:p>
            <a:endParaRPr lang="de-DE" dirty="0"/>
          </a:p>
        </p:txBody>
      </p:sp>
      <p:pic>
        <p:nvPicPr>
          <p:cNvPr id="2" name="Picture 1">
            <a:extLst>
              <a:ext uri="{FF2B5EF4-FFF2-40B4-BE49-F238E27FC236}">
                <a16:creationId xmlns:a16="http://schemas.microsoft.com/office/drawing/2014/main" id="{14E92B70-4D30-455B-A299-A25CA52ADFD6}"/>
              </a:ext>
            </a:extLst>
          </p:cNvPr>
          <p:cNvPicPr>
            <a:picLocks noChangeAspect="1"/>
          </p:cNvPicPr>
          <p:nvPr/>
        </p:nvPicPr>
        <p:blipFill rotWithShape="1">
          <a:blip r:embed="rId3"/>
          <a:srcRect l="26375" t="22000" r="11413" b="37400"/>
          <a:stretch/>
        </p:blipFill>
        <p:spPr>
          <a:xfrm>
            <a:off x="256486" y="1449329"/>
            <a:ext cx="8631028" cy="3168352"/>
          </a:xfrm>
          <a:prstGeom prst="rect">
            <a:avLst/>
          </a:prstGeom>
        </p:spPr>
      </p:pic>
    </p:spTree>
    <p:extLst>
      <p:ext uri="{BB962C8B-B14F-4D97-AF65-F5344CB8AC3E}">
        <p14:creationId xmlns:p14="http://schemas.microsoft.com/office/powerpoint/2010/main" val="4203799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75858" y="1445911"/>
            <a:ext cx="45719" cy="369332"/>
          </a:xfrm>
          <a:prstGeom prst="rect">
            <a:avLst/>
          </a:prstGeom>
          <a:noFill/>
        </p:spPr>
        <p:txBody>
          <a:bodyPr wrap="square" rtlCol="0">
            <a:spAutoFit/>
          </a:bodyPr>
          <a:lstStyle/>
          <a:p>
            <a:endParaRPr lang="de-DE" dirty="0"/>
          </a:p>
        </p:txBody>
      </p:sp>
      <p:sp>
        <p:nvSpPr>
          <p:cNvPr id="4" name="Rectangle 3">
            <a:extLst>
              <a:ext uri="{FF2B5EF4-FFF2-40B4-BE49-F238E27FC236}">
                <a16:creationId xmlns:a16="http://schemas.microsoft.com/office/drawing/2014/main" id="{5E7D9E21-EB8A-43A5-9F88-9EC25416F699}"/>
              </a:ext>
            </a:extLst>
          </p:cNvPr>
          <p:cNvSpPr/>
          <p:nvPr/>
        </p:nvSpPr>
        <p:spPr>
          <a:xfrm>
            <a:off x="0" y="2490450"/>
            <a:ext cx="9144000" cy="3693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t>SP X.1: </a:t>
            </a:r>
            <a:r>
              <a:rPr lang="en-GB" sz="2000" b="1" dirty="0"/>
              <a:t>Atomic and molecular processes in attached/detached plasmas</a:t>
            </a:r>
            <a:endParaRPr lang="en-US" sz="2000" b="1" dirty="0"/>
          </a:p>
        </p:txBody>
      </p:sp>
    </p:spTree>
    <p:extLst>
      <p:ext uri="{BB962C8B-B14F-4D97-AF65-F5344CB8AC3E}">
        <p14:creationId xmlns:p14="http://schemas.microsoft.com/office/powerpoint/2010/main" val="2257846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72117"/>
            <a:ext cx="9205611" cy="648072"/>
          </a:xfrm>
        </p:spPr>
        <p:txBody>
          <a:bodyPr/>
          <a:lstStyle/>
          <a:p>
            <a:pPr>
              <a:lnSpc>
                <a:spcPct val="100000"/>
              </a:lnSpc>
            </a:pPr>
            <a:r>
              <a:rPr lang="de-DE" sz="1800" dirty="0"/>
              <a:t>SP X.1: </a:t>
            </a:r>
            <a:r>
              <a:rPr lang="en-GB" sz="1800" dirty="0"/>
              <a:t>Atomic and molecular processes in attached/detached plasmas </a:t>
            </a:r>
            <a:r>
              <a:rPr lang="en-GB" sz="1800" dirty="0">
                <a:sym typeface="Wingdings" panose="05000000000000000000" pitchFamily="2" charset="2"/>
              </a:rPr>
              <a:t></a:t>
            </a:r>
            <a:endParaRPr lang="de-DE" sz="1800" i="1" dirty="0"/>
          </a:p>
        </p:txBody>
      </p:sp>
      <p:sp>
        <p:nvSpPr>
          <p:cNvPr id="3" name="Rectangle 2">
            <a:extLst>
              <a:ext uri="{FF2B5EF4-FFF2-40B4-BE49-F238E27FC236}">
                <a16:creationId xmlns:a16="http://schemas.microsoft.com/office/drawing/2014/main" id="{33C410F5-A300-4FDA-8155-7D8AD0803B07}"/>
              </a:ext>
            </a:extLst>
          </p:cNvPr>
          <p:cNvSpPr/>
          <p:nvPr/>
        </p:nvSpPr>
        <p:spPr>
          <a:xfrm>
            <a:off x="0" y="762258"/>
            <a:ext cx="1246752" cy="369332"/>
          </a:xfrm>
          <a:prstGeom prst="rect">
            <a:avLst/>
          </a:prstGeom>
        </p:spPr>
        <p:txBody>
          <a:bodyPr wrap="none">
            <a:spAutoFit/>
          </a:bodyPr>
          <a:lstStyle/>
          <a:p>
            <a:r>
              <a:rPr lang="en-GB" b="1" dirty="0">
                <a:sym typeface="Wingdings" panose="05000000000000000000" pitchFamily="2" charset="2"/>
              </a:rPr>
              <a:t>Motivation</a:t>
            </a:r>
            <a:endParaRPr lang="en-US" b="1" dirty="0"/>
          </a:p>
        </p:txBody>
      </p:sp>
      <p:pic>
        <p:nvPicPr>
          <p:cNvPr id="5" name="Picture 4">
            <a:extLst>
              <a:ext uri="{FF2B5EF4-FFF2-40B4-BE49-F238E27FC236}">
                <a16:creationId xmlns:a16="http://schemas.microsoft.com/office/drawing/2014/main" id="{49049B14-BF75-4032-80B8-8CDFC8392C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271" y="483518"/>
            <a:ext cx="3300115" cy="3061774"/>
          </a:xfrm>
          <a:prstGeom prst="rect">
            <a:avLst/>
          </a:prstGeom>
        </p:spPr>
      </p:pic>
      <p:sp>
        <p:nvSpPr>
          <p:cNvPr id="9" name="Textfeld 8"/>
          <p:cNvSpPr txBox="1"/>
          <p:nvPr/>
        </p:nvSpPr>
        <p:spPr>
          <a:xfrm>
            <a:off x="11614" y="3579862"/>
            <a:ext cx="9128718" cy="923330"/>
          </a:xfrm>
          <a:prstGeom prst="rect">
            <a:avLst/>
          </a:prstGeom>
          <a:solidFill>
            <a:srgbClr val="E3E3E3"/>
          </a:solidFill>
          <a:ln w="12700">
            <a:solidFill>
              <a:schemeClr val="tx1"/>
            </a:solidFill>
          </a:ln>
        </p:spPr>
        <p:txBody>
          <a:bodyPr wrap="square" rtlCol="0">
            <a:spAutoFit/>
          </a:bodyPr>
          <a:lstStyle/>
          <a:p>
            <a:pPr marL="285744" indent="-285744">
              <a:buClr>
                <a:srgbClr val="FF0000"/>
              </a:buClr>
              <a:buFont typeface="Wingdings" panose="05000000000000000000" pitchFamily="2" charset="2"/>
              <a:buChar char="Ø"/>
            </a:pPr>
            <a:r>
              <a:rPr lang="en-US" b="1" dirty="0">
                <a:cs typeface="Arial" panose="020B0604020202020204" pitchFamily="34" charset="0"/>
              </a:rPr>
              <a:t>MAR is thought to be important for power mitigation,</a:t>
            </a:r>
            <a:r>
              <a:rPr lang="en-GB" b="1" dirty="0">
                <a:ea typeface="Verdana" panose="020B0604030504040204" pitchFamily="34" charset="0"/>
                <a:cs typeface="Verdana" panose="020B0604030504040204" pitchFamily="34" charset="0"/>
                <a:sym typeface="Wingdings" panose="05000000000000000000" pitchFamily="2" charset="2"/>
              </a:rPr>
              <a:t> but </a:t>
            </a:r>
            <a:r>
              <a:rPr lang="en-US" b="1" dirty="0">
                <a:cs typeface="Arial" panose="020B0604020202020204" pitchFamily="34" charset="0"/>
              </a:rPr>
              <a:t>MAR rates vary orders of </a:t>
            </a:r>
            <a:r>
              <a:rPr lang="en-US" b="1" dirty="0" err="1">
                <a:cs typeface="Arial" panose="020B0604020202020204" pitchFamily="34" charset="0"/>
              </a:rPr>
              <a:t>magn</a:t>
            </a:r>
            <a:r>
              <a:rPr lang="en-US" b="1" dirty="0">
                <a:cs typeface="Arial" panose="020B0604020202020204" pitchFamily="34" charset="0"/>
              </a:rPr>
              <a:t>. with </a:t>
            </a:r>
            <a:r>
              <a:rPr lang="en-US" b="1" dirty="0" err="1">
                <a:cs typeface="Arial" panose="020B0604020202020204" pitchFamily="34" charset="0"/>
              </a:rPr>
              <a:t>ro</a:t>
            </a:r>
            <a:r>
              <a:rPr lang="en-US" b="1" dirty="0">
                <a:cs typeface="Arial" panose="020B0604020202020204" pitchFamily="34" charset="0"/>
              </a:rPr>
              <a:t>-vibrational levels (</a:t>
            </a:r>
            <a:r>
              <a:rPr lang="en-GB" b="1" i="1" dirty="0" err="1">
                <a:ea typeface="Verdana" panose="020B0604030504040204" pitchFamily="34" charset="0"/>
                <a:cs typeface="Verdana" panose="020B0604030504040204" pitchFamily="34" charset="0"/>
              </a:rPr>
              <a:t>v</a:t>
            </a:r>
            <a:r>
              <a:rPr lang="en-GB" b="1" dirty="0" err="1">
                <a:ea typeface="Verdana" panose="020B0604030504040204" pitchFamily="34" charset="0"/>
                <a:cs typeface="Verdana" panose="020B0604030504040204" pitchFamily="34" charset="0"/>
              </a:rPr>
              <a:t>,j</a:t>
            </a:r>
            <a:r>
              <a:rPr lang="en-GB" b="1" dirty="0">
                <a:ea typeface="Verdana" panose="020B0604030504040204" pitchFamily="34" charset="0"/>
                <a:cs typeface="Verdana" panose="020B0604030504040204" pitchFamily="34" charset="0"/>
              </a:rPr>
              <a:t>)</a:t>
            </a:r>
            <a:r>
              <a:rPr lang="en-US" b="1" dirty="0">
                <a:cs typeface="Arial" panose="020B0604020202020204" pitchFamily="34" charset="0"/>
              </a:rPr>
              <a:t>!!          </a:t>
            </a:r>
            <a:r>
              <a:rPr lang="en-US" b="1" dirty="0">
                <a:cs typeface="Arial" panose="020B0604020202020204" pitchFamily="34" charset="0"/>
                <a:sym typeface="Wingdings" panose="05000000000000000000" pitchFamily="2" charset="2"/>
              </a:rPr>
              <a:t></a:t>
            </a:r>
            <a:r>
              <a:rPr lang="en-US" b="1" dirty="0">
                <a:cs typeface="Arial" panose="020B0604020202020204" pitchFamily="34" charset="0"/>
              </a:rPr>
              <a:t>                 (1e step MAR) </a:t>
            </a:r>
            <a:r>
              <a:rPr lang="en-GB" b="1" dirty="0">
                <a:ea typeface="Verdana" panose="020B0604030504040204" pitchFamily="34" charset="0"/>
                <a:cs typeface="Verdana" panose="020B0604030504040204" pitchFamily="34" charset="0"/>
              </a:rPr>
              <a:t>H</a:t>
            </a:r>
            <a:r>
              <a:rPr lang="en-GB" b="1" baseline="-25000" dirty="0">
                <a:ea typeface="Verdana" panose="020B0604030504040204" pitchFamily="34" charset="0"/>
                <a:cs typeface="Verdana" panose="020B0604030504040204" pitchFamily="34" charset="0"/>
              </a:rPr>
              <a:t>2</a:t>
            </a:r>
            <a:r>
              <a:rPr lang="en-GB" b="1" dirty="0">
                <a:ea typeface="Verdana" panose="020B0604030504040204" pitchFamily="34" charset="0"/>
                <a:cs typeface="Verdana" panose="020B0604030504040204" pitchFamily="34" charset="0"/>
              </a:rPr>
              <a:t>(</a:t>
            </a:r>
            <a:r>
              <a:rPr lang="en-GB" b="1" i="1" dirty="0" err="1">
                <a:ea typeface="Verdana" panose="020B0604030504040204" pitchFamily="34" charset="0"/>
                <a:cs typeface="Verdana" panose="020B0604030504040204" pitchFamily="34" charset="0"/>
              </a:rPr>
              <a:t>v</a:t>
            </a:r>
            <a:r>
              <a:rPr lang="en-GB" b="1" dirty="0" err="1">
                <a:ea typeface="Verdana" panose="020B0604030504040204" pitchFamily="34" charset="0"/>
                <a:cs typeface="Verdana" panose="020B0604030504040204" pitchFamily="34" charset="0"/>
              </a:rPr>
              <a:t>,j</a:t>
            </a:r>
            <a:r>
              <a:rPr lang="en-GB" b="1" dirty="0">
                <a:ea typeface="Verdana" panose="020B0604030504040204" pitchFamily="34" charset="0"/>
                <a:cs typeface="Verdana" panose="020B0604030504040204" pitchFamily="34" charset="0"/>
              </a:rPr>
              <a:t>) +  H</a:t>
            </a:r>
            <a:r>
              <a:rPr lang="en-GB" b="1" baseline="30000" dirty="0">
                <a:ea typeface="Verdana" panose="020B0604030504040204" pitchFamily="34" charset="0"/>
                <a:cs typeface="Verdana" panose="020B0604030504040204" pitchFamily="34" charset="0"/>
              </a:rPr>
              <a:t>+  </a:t>
            </a:r>
            <a:r>
              <a:rPr lang="en-GB" b="1" dirty="0">
                <a:ea typeface="Verdana" panose="020B0604030504040204" pitchFamily="34" charset="0"/>
                <a:cs typeface="Verdana" panose="020B0604030504040204" pitchFamily="34" charset="0"/>
                <a:sym typeface="Wingdings" panose="05000000000000000000" pitchFamily="2" charset="2"/>
              </a:rPr>
              <a:t> H</a:t>
            </a:r>
            <a:r>
              <a:rPr lang="en-GB" b="1" baseline="-25000" dirty="0">
                <a:ea typeface="Verdana" panose="020B0604030504040204" pitchFamily="34" charset="0"/>
                <a:cs typeface="Verdana" panose="020B0604030504040204" pitchFamily="34" charset="0"/>
                <a:sym typeface="Wingdings" panose="05000000000000000000" pitchFamily="2" charset="2"/>
              </a:rPr>
              <a:t>2</a:t>
            </a:r>
            <a:r>
              <a:rPr lang="en-GB" b="1" baseline="30000" dirty="0">
                <a:ea typeface="Verdana" panose="020B0604030504040204" pitchFamily="34" charset="0"/>
                <a:cs typeface="Verdana" panose="020B0604030504040204" pitchFamily="34" charset="0"/>
                <a:sym typeface="Wingdings" panose="05000000000000000000" pitchFamily="2" charset="2"/>
              </a:rPr>
              <a:t>+  </a:t>
            </a:r>
            <a:r>
              <a:rPr lang="en-GB" b="1" dirty="0">
                <a:ea typeface="Verdana" panose="020B0604030504040204" pitchFamily="34" charset="0"/>
                <a:cs typeface="Verdana" panose="020B0604030504040204" pitchFamily="34" charset="0"/>
                <a:sym typeface="Wingdings" panose="05000000000000000000" pitchFamily="2" charset="2"/>
              </a:rPr>
              <a:t>+ H(1s) </a:t>
            </a:r>
            <a:endParaRPr lang="en-US" b="1" dirty="0">
              <a:cs typeface="Arial" panose="020B0604020202020204" pitchFamily="34" charset="0"/>
            </a:endParaRPr>
          </a:p>
          <a:p>
            <a:pPr>
              <a:buClr>
                <a:srgbClr val="FF0000"/>
              </a:buClr>
            </a:pPr>
            <a:r>
              <a:rPr lang="en-US" b="1" dirty="0"/>
              <a:t>This lack of </a:t>
            </a:r>
            <a:r>
              <a:rPr lang="en-US" b="1" dirty="0" err="1"/>
              <a:t>ro</a:t>
            </a:r>
            <a:r>
              <a:rPr lang="en-US" b="1" dirty="0"/>
              <a:t>-vibrational data can lead to major deviations in predicting plasma performance</a:t>
            </a:r>
            <a:endParaRPr lang="en-US" sz="3600" b="1" dirty="0">
              <a:cs typeface="Arial" panose="020B0604020202020204" pitchFamily="34" charset="0"/>
            </a:endParaRPr>
          </a:p>
        </p:txBody>
      </p:sp>
      <p:sp>
        <p:nvSpPr>
          <p:cNvPr id="8" name="Rectangle 7">
            <a:extLst>
              <a:ext uri="{FF2B5EF4-FFF2-40B4-BE49-F238E27FC236}">
                <a16:creationId xmlns:a16="http://schemas.microsoft.com/office/drawing/2014/main" id="{09302DF9-1A23-4096-A4B7-81185FBF481E}"/>
              </a:ext>
            </a:extLst>
          </p:cNvPr>
          <p:cNvSpPr/>
          <p:nvPr/>
        </p:nvSpPr>
        <p:spPr>
          <a:xfrm>
            <a:off x="0" y="4515966"/>
            <a:ext cx="9140331" cy="59396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FF0000"/>
              </a:buClr>
            </a:pPr>
            <a:r>
              <a:rPr lang="en-US" sz="2000" b="1" dirty="0">
                <a:cs typeface="Arial" panose="020B0604020202020204" pitchFamily="34" charset="0"/>
              </a:rPr>
              <a:t>To obtain this missing </a:t>
            </a:r>
            <a:r>
              <a:rPr lang="en-US" sz="2000" b="1" dirty="0" err="1">
                <a:cs typeface="Arial" panose="020B0604020202020204" pitchFamily="34" charset="0"/>
              </a:rPr>
              <a:t>ro</a:t>
            </a:r>
            <a:r>
              <a:rPr lang="en-US" sz="2000" b="1" dirty="0">
                <a:cs typeface="Arial" panose="020B0604020202020204" pitchFamily="34" charset="0"/>
              </a:rPr>
              <a:t>-vibrational distribution P(</a:t>
            </a:r>
            <a:r>
              <a:rPr lang="en-GB" sz="2000" b="1" i="1" dirty="0" err="1">
                <a:ea typeface="Verdana" panose="020B0604030504040204" pitchFamily="34" charset="0"/>
                <a:cs typeface="Verdana" panose="020B0604030504040204" pitchFamily="34" charset="0"/>
              </a:rPr>
              <a:t>v</a:t>
            </a:r>
            <a:r>
              <a:rPr lang="en-GB" sz="2000" b="1" dirty="0" err="1">
                <a:ea typeface="Verdana" panose="020B0604030504040204" pitchFamily="34" charset="0"/>
                <a:cs typeface="Verdana" panose="020B0604030504040204" pitchFamily="34" charset="0"/>
              </a:rPr>
              <a:t>,j</a:t>
            </a:r>
            <a:r>
              <a:rPr lang="en-GB" sz="2000" b="1" dirty="0">
                <a:ea typeface="Verdana" panose="020B0604030504040204" pitchFamily="34" charset="0"/>
                <a:cs typeface="Verdana" panose="020B0604030504040204" pitchFamily="34" charset="0"/>
              </a:rPr>
              <a:t>)</a:t>
            </a:r>
            <a:r>
              <a:rPr lang="en-US" sz="2000" b="1" dirty="0">
                <a:cs typeface="Arial" panose="020B0604020202020204" pitchFamily="34" charset="0"/>
              </a:rPr>
              <a:t> of ground state hydrogen and isotopes, the focus will be on molecular spectroscopy in linear devices  </a:t>
            </a:r>
            <a:endParaRPr lang="en-US" sz="2000" b="1" dirty="0">
              <a:solidFill>
                <a:srgbClr val="FF0000"/>
              </a:solidFill>
              <a:cs typeface="Arial" panose="020B0604020202020204" pitchFamily="34" charset="0"/>
            </a:endParaRPr>
          </a:p>
        </p:txBody>
      </p:sp>
      <p:sp>
        <p:nvSpPr>
          <p:cNvPr id="16" name="Tijdelijke aanduiding voor inhoud 44">
            <a:extLst>
              <a:ext uri="{FF2B5EF4-FFF2-40B4-BE49-F238E27FC236}">
                <a16:creationId xmlns:a16="http://schemas.microsoft.com/office/drawing/2014/main" id="{F382B41A-5914-4BF1-B903-0CE5BE066C51}"/>
              </a:ext>
            </a:extLst>
          </p:cNvPr>
          <p:cNvSpPr txBox="1">
            <a:spLocks/>
          </p:cNvSpPr>
          <p:nvPr/>
        </p:nvSpPr>
        <p:spPr>
          <a:xfrm>
            <a:off x="0" y="1122982"/>
            <a:ext cx="7261381" cy="130475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Clr>
                <a:srgbClr val="FF0000"/>
              </a:buClr>
              <a:buFont typeface="Wingdings" panose="05000000000000000000" pitchFamily="2" charset="2"/>
              <a:buChar char="Ø"/>
            </a:pPr>
            <a:r>
              <a:rPr lang="en-GB" sz="1800" dirty="0"/>
              <a:t>Without precautions divertor components </a:t>
            </a:r>
            <a:r>
              <a:rPr lang="en-GB" sz="1800" dirty="0">
                <a:latin typeface="+mn-lt"/>
              </a:rPr>
              <a:t>are subject to unacceptable high particle fluxes</a:t>
            </a:r>
            <a:endParaRPr lang="en-GB" sz="1800" baseline="30000" dirty="0">
              <a:latin typeface="+mn-lt"/>
            </a:endParaRPr>
          </a:p>
          <a:p>
            <a:pPr>
              <a:spcBef>
                <a:spcPts val="0"/>
              </a:spcBef>
              <a:buClr>
                <a:srgbClr val="FF0000"/>
              </a:buClr>
              <a:buFont typeface="Wingdings" panose="05000000000000000000" pitchFamily="2" charset="2"/>
              <a:buChar char="Ø"/>
            </a:pPr>
            <a:r>
              <a:rPr lang="en-GB" sz="1800" dirty="0">
                <a:latin typeface="+mn-lt"/>
              </a:rPr>
              <a:t>Neutral particles are beneficial for mitigating these plasma </a:t>
            </a:r>
            <a:br>
              <a:rPr lang="en-GB" sz="1800" dirty="0">
                <a:latin typeface="+mn-lt"/>
              </a:rPr>
            </a:br>
            <a:r>
              <a:rPr lang="en-GB" sz="1800" dirty="0">
                <a:latin typeface="+mn-lt"/>
              </a:rPr>
              <a:t>fluxes, by removing momentum and energy</a:t>
            </a:r>
            <a:endParaRPr lang="en-GB" sz="1800" dirty="0">
              <a:solidFill>
                <a:srgbClr val="FF0000"/>
              </a:solidFill>
              <a:latin typeface="+mn-lt"/>
            </a:endParaRPr>
          </a:p>
        </p:txBody>
      </p:sp>
      <p:cxnSp>
        <p:nvCxnSpPr>
          <p:cNvPr id="6" name="Straight Arrow Connector 5">
            <a:extLst>
              <a:ext uri="{FF2B5EF4-FFF2-40B4-BE49-F238E27FC236}">
                <a16:creationId xmlns:a16="http://schemas.microsoft.com/office/drawing/2014/main" id="{818B4C90-FE56-4199-9EA9-575663E7F239}"/>
              </a:ext>
            </a:extLst>
          </p:cNvPr>
          <p:cNvCxnSpPr>
            <a:cxnSpLocks/>
          </p:cNvCxnSpPr>
          <p:nvPr/>
        </p:nvCxnSpPr>
        <p:spPr>
          <a:xfrm flipH="1" flipV="1">
            <a:off x="6732241" y="2571750"/>
            <a:ext cx="576063" cy="136815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06D04E0-87F1-48D3-931A-0927C803B7F0}"/>
              </a:ext>
            </a:extLst>
          </p:cNvPr>
          <p:cNvCxnSpPr>
            <a:cxnSpLocks/>
          </p:cNvCxnSpPr>
          <p:nvPr/>
        </p:nvCxnSpPr>
        <p:spPr>
          <a:xfrm flipV="1">
            <a:off x="6444208" y="3068054"/>
            <a:ext cx="209350" cy="871848"/>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93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154" y="51470"/>
            <a:ext cx="8295262" cy="410814"/>
          </a:xfrm>
        </p:spPr>
        <p:txBody>
          <a:bodyPr/>
          <a:lstStyle/>
          <a:p>
            <a:pPr>
              <a:lnSpc>
                <a:spcPct val="100000"/>
              </a:lnSpc>
            </a:pPr>
            <a:r>
              <a:rPr lang="de-DE" sz="1800" dirty="0">
                <a:solidFill>
                  <a:srgbClr val="FF0000"/>
                </a:solidFill>
              </a:rPr>
              <a:t>Plan 2024:</a:t>
            </a:r>
            <a:r>
              <a:rPr lang="de-DE" sz="1800" dirty="0"/>
              <a:t> </a:t>
            </a:r>
            <a:r>
              <a:rPr lang="de-DE" sz="1800" dirty="0" err="1"/>
              <a:t>active</a:t>
            </a:r>
            <a:r>
              <a:rPr lang="de-DE" sz="1800" dirty="0"/>
              <a:t> and/</a:t>
            </a:r>
            <a:r>
              <a:rPr lang="de-DE" sz="1800" dirty="0" err="1"/>
              <a:t>or</a:t>
            </a:r>
            <a:r>
              <a:rPr lang="de-DE" sz="1800" dirty="0"/>
              <a:t> passive </a:t>
            </a:r>
            <a:r>
              <a:rPr lang="de-DE" sz="1800" dirty="0" err="1"/>
              <a:t>spectroscopy</a:t>
            </a:r>
            <a:r>
              <a:rPr lang="de-DE" sz="1800" dirty="0"/>
              <a:t> on linear plasma </a:t>
            </a:r>
            <a:br>
              <a:rPr lang="de-DE" sz="1800" dirty="0"/>
            </a:br>
            <a:r>
              <a:rPr lang="de-DE" sz="1800" dirty="0" err="1"/>
              <a:t>generators</a:t>
            </a:r>
            <a:r>
              <a:rPr lang="de-DE" sz="1800" dirty="0"/>
              <a:t>: PSI-2, Magnum-PSI, UPP, JULE-PSI</a:t>
            </a:r>
            <a:endParaRPr lang="de-DE" sz="1800" i="1" dirty="0"/>
          </a:p>
        </p:txBody>
      </p:sp>
      <p:sp>
        <p:nvSpPr>
          <p:cNvPr id="5" name="Textfeld 4"/>
          <p:cNvSpPr txBox="1"/>
          <p:nvPr/>
        </p:nvSpPr>
        <p:spPr>
          <a:xfrm>
            <a:off x="0" y="1275606"/>
            <a:ext cx="9144000" cy="2266261"/>
          </a:xfrm>
          <a:prstGeom prst="rect">
            <a:avLst/>
          </a:prstGeom>
          <a:solidFill>
            <a:srgbClr val="E3E3E3"/>
          </a:solidFill>
          <a:ln w="12700">
            <a:solidFill>
              <a:schemeClr val="tx1"/>
            </a:solidFill>
          </a:ln>
        </p:spPr>
        <p:txBody>
          <a:bodyPr wrap="square" rtlCol="0">
            <a:spAutoFit/>
          </a:bodyPr>
          <a:lstStyle/>
          <a:p>
            <a:pPr marL="285744" indent="-285744">
              <a:lnSpc>
                <a:spcPct val="113000"/>
              </a:lnSpc>
              <a:buClr>
                <a:srgbClr val="FF0000"/>
              </a:buClr>
              <a:buFont typeface="Wingdings" panose="05000000000000000000" pitchFamily="2" charset="2"/>
              <a:buChar char="Ø"/>
            </a:pPr>
            <a:r>
              <a:rPr lang="en-GB" spc="-15" dirty="0"/>
              <a:t>Atomic density (TALIF) measured in MAGNUM-PSI and CARS installed in MAGNUM-PSI or UPP.</a:t>
            </a:r>
            <a:r>
              <a:rPr lang="en-GB" dirty="0"/>
              <a:t> </a:t>
            </a:r>
            <a:r>
              <a:rPr lang="en-GB" spc="-15" dirty="0"/>
              <a:t>VUV OES results H/H2  and  ne/Te measurements in UPP and/or Magnum-PSI </a:t>
            </a:r>
            <a:r>
              <a:rPr lang="en-GB" dirty="0"/>
              <a:t>(DIFFER)</a:t>
            </a:r>
          </a:p>
          <a:p>
            <a:pPr marL="285744" indent="-285744">
              <a:lnSpc>
                <a:spcPct val="113000"/>
              </a:lnSpc>
              <a:buClr>
                <a:srgbClr val="FF0000"/>
              </a:buClr>
              <a:buFont typeface="Wingdings" panose="05000000000000000000" pitchFamily="2" charset="2"/>
              <a:buChar char="Ø"/>
            </a:pPr>
            <a:r>
              <a:rPr lang="en-US" spc="-15" dirty="0"/>
              <a:t>VUV OES hydrogen atom and molecule analysis of MAGNUM-PSI/UPP results H/H2 (CU)</a:t>
            </a:r>
          </a:p>
          <a:p>
            <a:pPr marL="285744" indent="-285744">
              <a:lnSpc>
                <a:spcPct val="113000"/>
              </a:lnSpc>
              <a:buClr>
                <a:srgbClr val="FF0000"/>
              </a:buClr>
              <a:buFont typeface="Wingdings" panose="05000000000000000000" pitchFamily="2" charset="2"/>
              <a:buChar char="Ø"/>
            </a:pPr>
            <a:r>
              <a:rPr lang="en-GB" spc="-15" dirty="0"/>
              <a:t>Interpretation spectroscopy results (Magnum) using spectra simulation and (CR) modelling with YACORA (MPG)</a:t>
            </a:r>
          </a:p>
          <a:p>
            <a:pPr marL="285744" indent="-285744">
              <a:lnSpc>
                <a:spcPct val="113000"/>
              </a:lnSpc>
              <a:buClr>
                <a:srgbClr val="FF0000"/>
              </a:buClr>
              <a:buFont typeface="Wingdings" panose="05000000000000000000" pitchFamily="2" charset="2"/>
              <a:buChar char="Ø"/>
            </a:pPr>
            <a:r>
              <a:rPr lang="en-GB" spc="-15" dirty="0"/>
              <a:t>OES results H/H</a:t>
            </a:r>
            <a:r>
              <a:rPr lang="en-GB" spc="-15" baseline="-25000" dirty="0"/>
              <a:t>2</a:t>
            </a:r>
            <a:r>
              <a:rPr lang="en-GB" spc="-15" dirty="0"/>
              <a:t>, ne, Te and 2D distribution in  JULE-PSI. VIS molecular and atomic spectroscopy in PSI-2 under ionising and recombining plasmas (FZJ)</a:t>
            </a:r>
            <a:endParaRPr lang="en-GB" dirty="0"/>
          </a:p>
        </p:txBody>
      </p:sp>
      <p:sp>
        <p:nvSpPr>
          <p:cNvPr id="8" name="Textfeld 7"/>
          <p:cNvSpPr txBox="1"/>
          <p:nvPr/>
        </p:nvSpPr>
        <p:spPr>
          <a:xfrm>
            <a:off x="3275858" y="1445911"/>
            <a:ext cx="45719" cy="369332"/>
          </a:xfrm>
          <a:prstGeom prst="rect">
            <a:avLst/>
          </a:prstGeom>
          <a:noFill/>
        </p:spPr>
        <p:txBody>
          <a:bodyPr wrap="square" rtlCol="0">
            <a:spAutoFit/>
          </a:bodyPr>
          <a:lstStyle/>
          <a:p>
            <a:endParaRPr lang="de-DE" dirty="0"/>
          </a:p>
        </p:txBody>
      </p:sp>
      <p:sp>
        <p:nvSpPr>
          <p:cNvPr id="6" name="Titel 1">
            <a:extLst>
              <a:ext uri="{FF2B5EF4-FFF2-40B4-BE49-F238E27FC236}">
                <a16:creationId xmlns:a16="http://schemas.microsoft.com/office/drawing/2014/main" id="{532BB451-D934-487A-954E-6BEEA80B43AC}"/>
              </a:ext>
            </a:extLst>
          </p:cNvPr>
          <p:cNvSpPr txBox="1">
            <a:spLocks/>
          </p:cNvSpPr>
          <p:nvPr/>
        </p:nvSpPr>
        <p:spPr>
          <a:xfrm>
            <a:off x="-36512" y="3701954"/>
            <a:ext cx="8856984" cy="410814"/>
          </a:xfrm>
          <a:prstGeom prst="rect">
            <a:avLst/>
          </a:prstGeom>
        </p:spPr>
        <p:txBody>
          <a:bodyPr vert="horz" lIns="91440" tIns="45720" rIns="91440" bIns="45720" rtlCol="0" anchor="ctr">
            <a:noAutofit/>
          </a:bodyPr>
          <a:lstStyle>
            <a:lvl1pPr algn="l" defTabSz="914377" rtl="0" eaLnBrk="1" latinLnBrk="0" hangingPunct="1">
              <a:lnSpc>
                <a:spcPts val="32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nSpc>
                <a:spcPct val="100000"/>
              </a:lnSpc>
            </a:pPr>
            <a:r>
              <a:rPr lang="de-DE" sz="1800" b="0" dirty="0" err="1">
                <a:latin typeface="+mn-lt"/>
              </a:rPr>
              <a:t>Deliverable</a:t>
            </a:r>
            <a:r>
              <a:rPr lang="de-DE" sz="1800" b="0" dirty="0">
                <a:latin typeface="+mn-lt"/>
              </a:rPr>
              <a:t> </a:t>
            </a:r>
            <a:r>
              <a:rPr lang="de-DE" sz="1800" b="0" dirty="0" err="1">
                <a:latin typeface="+mn-lt"/>
              </a:rPr>
              <a:t>owners</a:t>
            </a:r>
            <a:r>
              <a:rPr lang="de-DE" sz="1800" b="0" dirty="0">
                <a:latin typeface="+mn-lt"/>
              </a:rPr>
              <a:t>: D001 (Differ), D002 (FZJ), D003 (CU) and D004 (MPG)</a:t>
            </a:r>
            <a:endParaRPr lang="de-DE" sz="1800" b="0" i="1" dirty="0">
              <a:latin typeface="+mn-lt"/>
            </a:endParaRPr>
          </a:p>
        </p:txBody>
      </p:sp>
    </p:spTree>
    <p:extLst>
      <p:ext uri="{BB962C8B-B14F-4D97-AF65-F5344CB8AC3E}">
        <p14:creationId xmlns:p14="http://schemas.microsoft.com/office/powerpoint/2010/main" val="218302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512" y="33468"/>
            <a:ext cx="9049674" cy="533256"/>
          </a:xfrm>
        </p:spPr>
        <p:txBody>
          <a:bodyPr/>
          <a:lstStyle/>
          <a:p>
            <a:pPr>
              <a:lnSpc>
                <a:spcPct val="100000"/>
              </a:lnSpc>
            </a:pPr>
            <a:r>
              <a:rPr lang="de-DE" sz="1800" dirty="0"/>
              <a:t>SP</a:t>
            </a:r>
            <a:r>
              <a:rPr lang="de-DE" sz="1800" dirty="0">
                <a:solidFill>
                  <a:srgbClr val="FF0000"/>
                </a:solidFill>
              </a:rPr>
              <a:t>X.1:</a:t>
            </a:r>
            <a:r>
              <a:rPr lang="de-DE" sz="1800" dirty="0"/>
              <a:t> </a:t>
            </a:r>
            <a:r>
              <a:rPr lang="en-US" sz="1800" dirty="0">
                <a:solidFill>
                  <a:schemeClr val="dk1"/>
                </a:solidFill>
              </a:rPr>
              <a:t>Atomic density (TALIF) measured in Magnum-PSI and/or UPP </a:t>
            </a:r>
            <a:r>
              <a:rPr lang="de-DE" sz="1800" dirty="0"/>
              <a:t>  </a:t>
            </a:r>
            <a:r>
              <a:rPr lang="de-DE" sz="1800" dirty="0">
                <a:solidFill>
                  <a:srgbClr val="FF0000"/>
                </a:solidFill>
              </a:rPr>
              <a:t>DIFFER</a:t>
            </a:r>
          </a:p>
        </p:txBody>
      </p:sp>
      <p:sp>
        <p:nvSpPr>
          <p:cNvPr id="4" name="Fußzeilenplatzhalter 3"/>
          <p:cNvSpPr>
            <a:spLocks noGrp="1"/>
          </p:cNvSpPr>
          <p:nvPr>
            <p:ph type="ftr" sz="quarter" idx="11"/>
          </p:nvPr>
        </p:nvSpPr>
        <p:spPr>
          <a:xfrm>
            <a:off x="467545" y="4916548"/>
            <a:ext cx="8240228" cy="201104"/>
          </a:xfrm>
        </p:spPr>
        <p:txBody>
          <a:bodyPr/>
          <a:lstStyle/>
          <a:p>
            <a:pPr algn="r"/>
            <a:r>
              <a:rPr lang="en-GB" dirty="0"/>
              <a:t> Page </a:t>
            </a:r>
            <a:fld id="{6A6D9FA1-99C7-4910-8E32-B85D378B0060}" type="slidenum">
              <a:rPr lang="en-GB" smtClean="0"/>
              <a:pPr algn="r"/>
              <a:t>6</a:t>
            </a:fld>
            <a:endParaRPr lang="en-GB" dirty="0"/>
          </a:p>
        </p:txBody>
      </p:sp>
      <p:sp>
        <p:nvSpPr>
          <p:cNvPr id="5" name="Textfeld 4"/>
          <p:cNvSpPr txBox="1"/>
          <p:nvPr/>
        </p:nvSpPr>
        <p:spPr>
          <a:xfrm>
            <a:off x="47162" y="560715"/>
            <a:ext cx="9049675" cy="369332"/>
          </a:xfrm>
          <a:prstGeom prst="rect">
            <a:avLst/>
          </a:prstGeom>
          <a:noFill/>
          <a:ln w="12700">
            <a:noFill/>
          </a:ln>
        </p:spPr>
        <p:txBody>
          <a:bodyPr wrap="square" rtlCol="0">
            <a:spAutoFit/>
          </a:bodyPr>
          <a:lstStyle/>
          <a:p>
            <a:pPr marL="285744" indent="-285744">
              <a:buClr>
                <a:srgbClr val="FF0000"/>
              </a:buClr>
              <a:buFont typeface="Wingdings" panose="05000000000000000000" pitchFamily="2" charset="2"/>
              <a:buChar char="Ø"/>
            </a:pPr>
            <a:r>
              <a:rPr lang="en-US" dirty="0">
                <a:cs typeface="Arial" panose="020B0604020202020204" pitchFamily="34" charset="0"/>
              </a:rPr>
              <a:t>First TALIF results (atomic neutral densities) obtained in UPP (2023)</a:t>
            </a:r>
            <a:endParaRPr lang="en-US" b="1" i="1" dirty="0">
              <a:cs typeface="Arial" panose="020B0604020202020204" pitchFamily="34" charset="0"/>
            </a:endParaRPr>
          </a:p>
        </p:txBody>
      </p:sp>
      <p:pic>
        <p:nvPicPr>
          <p:cNvPr id="8" name="Picture 7">
            <a:extLst>
              <a:ext uri="{FF2B5EF4-FFF2-40B4-BE49-F238E27FC236}">
                <a16:creationId xmlns:a16="http://schemas.microsoft.com/office/drawing/2014/main" id="{81730BAF-7F0A-4633-BFEF-B8274BC17F37}"/>
              </a:ext>
            </a:extLst>
          </p:cNvPr>
          <p:cNvPicPr/>
          <p:nvPr/>
        </p:nvPicPr>
        <p:blipFill rotWithShape="1">
          <a:blip r:embed="rId3"/>
          <a:srcRect b="7894"/>
          <a:stretch/>
        </p:blipFill>
        <p:spPr bwMode="auto">
          <a:xfrm>
            <a:off x="29193" y="1071721"/>
            <a:ext cx="2365970" cy="1753511"/>
          </a:xfrm>
          <a:prstGeom prst="rect">
            <a:avLst/>
          </a:prstGeom>
          <a:ln>
            <a:noFill/>
          </a:ln>
          <a:extLst>
            <a:ext uri="{53640926-AAD7-44D8-BBD7-CCE9431645EC}">
              <a14:shadowObscured xmlns:a14="http://schemas.microsoft.com/office/drawing/2010/main"/>
            </a:ext>
          </a:extLst>
        </p:spPr>
      </p:pic>
      <p:sp>
        <p:nvSpPr>
          <p:cNvPr id="13" name="Textfeld 4">
            <a:extLst>
              <a:ext uri="{FF2B5EF4-FFF2-40B4-BE49-F238E27FC236}">
                <a16:creationId xmlns:a16="http://schemas.microsoft.com/office/drawing/2014/main" id="{EC659D33-FE3E-47B9-BB8C-823AE05672D7}"/>
              </a:ext>
            </a:extLst>
          </p:cNvPr>
          <p:cNvSpPr txBox="1"/>
          <p:nvPr/>
        </p:nvSpPr>
        <p:spPr>
          <a:xfrm>
            <a:off x="0" y="3579862"/>
            <a:ext cx="9144000" cy="1508105"/>
          </a:xfrm>
          <a:prstGeom prst="rect">
            <a:avLst/>
          </a:prstGeom>
          <a:noFill/>
          <a:ln w="12700">
            <a:noFill/>
          </a:ln>
        </p:spPr>
        <p:txBody>
          <a:bodyPr wrap="square" rtlCol="0">
            <a:spAutoFit/>
          </a:bodyPr>
          <a:lstStyle/>
          <a:p>
            <a:r>
              <a:rPr lang="en-US" sz="2000" b="1" dirty="0">
                <a:solidFill>
                  <a:srgbClr val="FF0000"/>
                </a:solidFill>
                <a:cs typeface="Arial" panose="020B0604020202020204" pitchFamily="34" charset="0"/>
              </a:rPr>
              <a:t>Plans TALIF 2024</a:t>
            </a:r>
            <a:r>
              <a:rPr lang="en-US" sz="2000" dirty="0">
                <a:solidFill>
                  <a:srgbClr val="FF0000"/>
                </a:solidFill>
                <a:cs typeface="Arial" panose="020B0604020202020204" pitchFamily="34" charset="0"/>
              </a:rPr>
              <a:t> </a:t>
            </a:r>
          </a:p>
          <a:p>
            <a:pPr>
              <a:buClr>
                <a:srgbClr val="FF0000"/>
              </a:buClr>
              <a:buFont typeface="Wingdings" panose="05000000000000000000" pitchFamily="2" charset="2"/>
              <a:buChar char="Ø"/>
            </a:pPr>
            <a:r>
              <a:rPr lang="en-US" dirty="0">
                <a:cs typeface="Arial" panose="020B0604020202020204" pitchFamily="34" charset="0"/>
              </a:rPr>
              <a:t>  In March TALIF was performed again in UPP at lower P</a:t>
            </a:r>
            <a:r>
              <a:rPr lang="en-US" baseline="-25000" dirty="0">
                <a:cs typeface="Arial" panose="020B0604020202020204" pitchFamily="34" charset="0"/>
              </a:rPr>
              <a:t>laser</a:t>
            </a:r>
            <a:r>
              <a:rPr lang="en-US" dirty="0">
                <a:cs typeface="Arial" panose="020B0604020202020204" pitchFamily="34" charset="0"/>
              </a:rPr>
              <a:t> to avoid ionization effects and </a:t>
            </a:r>
            <a:br>
              <a:rPr lang="en-US" dirty="0">
                <a:cs typeface="Arial" panose="020B0604020202020204" pitchFamily="34" charset="0"/>
              </a:rPr>
            </a:br>
            <a:r>
              <a:rPr lang="en-US" dirty="0">
                <a:cs typeface="Arial" panose="020B0604020202020204" pitchFamily="34" charset="0"/>
              </a:rPr>
              <a:t>      improving statistics </a:t>
            </a:r>
            <a:r>
              <a:rPr lang="en-US" dirty="0">
                <a:cs typeface="Arial" panose="020B0604020202020204" pitchFamily="34" charset="0"/>
                <a:sym typeface="Wingdings" panose="05000000000000000000" pitchFamily="2" charset="2"/>
              </a:rPr>
              <a:t> </a:t>
            </a:r>
            <a:r>
              <a:rPr lang="en-US" i="1" dirty="0">
                <a:cs typeface="Arial" panose="020B0604020202020204" pitchFamily="34" charset="0"/>
                <a:sym typeface="Wingdings" panose="05000000000000000000" pitchFamily="2" charset="2"/>
              </a:rPr>
              <a:t>To be published </a:t>
            </a:r>
            <a:r>
              <a:rPr lang="en-US" sz="1200" i="1" dirty="0">
                <a:cs typeface="Arial" panose="020B0604020202020204" pitchFamily="34" charset="0"/>
                <a:sym typeface="Wingdings" panose="05000000000000000000" pitchFamily="2" charset="2"/>
              </a:rPr>
              <a:t>Kaden Jay Loring et al.</a:t>
            </a:r>
          </a:p>
          <a:p>
            <a:pPr>
              <a:buClr>
                <a:srgbClr val="FF0000"/>
              </a:buClr>
              <a:buFont typeface="Wingdings" panose="05000000000000000000" pitchFamily="2" charset="2"/>
              <a:buChar char="Ø"/>
            </a:pPr>
            <a:r>
              <a:rPr lang="en-US" dirty="0">
                <a:cs typeface="Arial" panose="020B0604020202020204" pitchFamily="34" charset="0"/>
              </a:rPr>
              <a:t>  TALIF will be done in Magnum-PSI, using a lens based relay system (ray tracing done)</a:t>
            </a:r>
            <a:r>
              <a:rPr lang="en-US" dirty="0">
                <a:cs typeface="Arial" panose="020B0604020202020204" pitchFamily="34" charset="0"/>
                <a:sym typeface="Wingdings" panose="05000000000000000000" pitchFamily="2" charset="2"/>
              </a:rPr>
              <a:t> (May)</a:t>
            </a:r>
          </a:p>
          <a:p>
            <a:pPr>
              <a:buClr>
                <a:srgbClr val="FF0000"/>
              </a:buClr>
            </a:pPr>
            <a:r>
              <a:rPr lang="en-US" i="1" dirty="0">
                <a:cs typeface="Arial" panose="020B0604020202020204" pitchFamily="34" charset="0"/>
                <a:sym typeface="Wingdings" panose="05000000000000000000" pitchFamily="2" charset="2"/>
              </a:rPr>
              <a:t>                         </a:t>
            </a:r>
            <a:r>
              <a:rPr lang="en-US" sz="1400" dirty="0">
                <a:cs typeface="Arial" panose="020B0604020202020204" pitchFamily="34" charset="0"/>
                <a:sym typeface="Wingdings" panose="05000000000000000000" pitchFamily="2" charset="2"/>
              </a:rPr>
              <a:t>TALIF stands for: </a:t>
            </a:r>
            <a:r>
              <a:rPr lang="en-GB" sz="1400" dirty="0"/>
              <a:t>Two photon Absorption Laser Induced Fluorescence</a:t>
            </a:r>
            <a:endParaRPr lang="en-US" sz="1400" i="1" dirty="0">
              <a:cs typeface="Arial" panose="020B0604020202020204" pitchFamily="34" charset="0"/>
            </a:endParaRPr>
          </a:p>
        </p:txBody>
      </p:sp>
      <p:pic>
        <p:nvPicPr>
          <p:cNvPr id="9" name="Picture 8">
            <a:extLst>
              <a:ext uri="{FF2B5EF4-FFF2-40B4-BE49-F238E27FC236}">
                <a16:creationId xmlns:a16="http://schemas.microsoft.com/office/drawing/2014/main" id="{FEB35A0B-BD38-4918-A398-59175550C9FE}"/>
              </a:ext>
            </a:extLst>
          </p:cNvPr>
          <p:cNvPicPr>
            <a:picLocks noChangeAspect="1"/>
          </p:cNvPicPr>
          <p:nvPr/>
        </p:nvPicPr>
        <p:blipFill>
          <a:blip r:embed="rId4"/>
          <a:stretch>
            <a:fillRect/>
          </a:stretch>
        </p:blipFill>
        <p:spPr>
          <a:xfrm>
            <a:off x="2292683" y="913894"/>
            <a:ext cx="3034842" cy="2197099"/>
          </a:xfrm>
          <a:prstGeom prst="rect">
            <a:avLst/>
          </a:prstGeom>
        </p:spPr>
      </p:pic>
      <p:grpSp>
        <p:nvGrpSpPr>
          <p:cNvPr id="30" name="Group 29">
            <a:extLst>
              <a:ext uri="{FF2B5EF4-FFF2-40B4-BE49-F238E27FC236}">
                <a16:creationId xmlns:a16="http://schemas.microsoft.com/office/drawing/2014/main" id="{7120BC60-C607-4423-8BAD-6D081799A160}"/>
              </a:ext>
            </a:extLst>
          </p:cNvPr>
          <p:cNvGrpSpPr/>
          <p:nvPr/>
        </p:nvGrpSpPr>
        <p:grpSpPr>
          <a:xfrm>
            <a:off x="3131840" y="1399329"/>
            <a:ext cx="5941647" cy="2180533"/>
            <a:chOff x="3131840" y="1364142"/>
            <a:chExt cx="5941647" cy="2180533"/>
          </a:xfrm>
        </p:grpSpPr>
        <p:grpSp>
          <p:nvGrpSpPr>
            <p:cNvPr id="14" name="Group 13">
              <a:extLst>
                <a:ext uri="{FF2B5EF4-FFF2-40B4-BE49-F238E27FC236}">
                  <a16:creationId xmlns:a16="http://schemas.microsoft.com/office/drawing/2014/main" id="{9B5D06F8-7AA2-4F46-8D60-5C1960021365}"/>
                </a:ext>
              </a:extLst>
            </p:cNvPr>
            <p:cNvGrpSpPr/>
            <p:nvPr/>
          </p:nvGrpSpPr>
          <p:grpSpPr>
            <a:xfrm>
              <a:off x="5000219" y="2139702"/>
              <a:ext cx="4073268" cy="1404973"/>
              <a:chOff x="4836461" y="2817111"/>
              <a:chExt cx="4164794" cy="1443429"/>
            </a:xfrm>
          </p:grpSpPr>
          <p:pic>
            <p:nvPicPr>
              <p:cNvPr id="16" name="Google Shape;68;p15">
                <a:extLst>
                  <a:ext uri="{FF2B5EF4-FFF2-40B4-BE49-F238E27FC236}">
                    <a16:creationId xmlns:a16="http://schemas.microsoft.com/office/drawing/2014/main" id="{032BE2EE-2018-4A58-B62F-50CC797CFF70}"/>
                  </a:ext>
                </a:extLst>
              </p:cNvPr>
              <p:cNvPicPr preferRelativeResize="0"/>
              <p:nvPr/>
            </p:nvPicPr>
            <p:blipFill>
              <a:blip r:embed="rId5">
                <a:alphaModFix/>
              </a:blip>
              <a:stretch>
                <a:fillRect/>
              </a:stretch>
            </p:blipFill>
            <p:spPr>
              <a:xfrm>
                <a:off x="4836461" y="2817111"/>
                <a:ext cx="2076562" cy="1443429"/>
              </a:xfrm>
              <a:prstGeom prst="rect">
                <a:avLst/>
              </a:prstGeom>
              <a:noFill/>
              <a:ln>
                <a:noFill/>
              </a:ln>
            </p:spPr>
          </p:pic>
          <p:pic>
            <p:nvPicPr>
              <p:cNvPr id="18" name="Google Shape;69;p15">
                <a:extLst>
                  <a:ext uri="{FF2B5EF4-FFF2-40B4-BE49-F238E27FC236}">
                    <a16:creationId xmlns:a16="http://schemas.microsoft.com/office/drawing/2014/main" id="{603A2D07-5DCD-419C-AF93-349146934C54}"/>
                  </a:ext>
                </a:extLst>
              </p:cNvPr>
              <p:cNvPicPr preferRelativeResize="0"/>
              <p:nvPr/>
            </p:nvPicPr>
            <p:blipFill>
              <a:blip r:embed="rId6">
                <a:alphaModFix/>
              </a:blip>
              <a:stretch>
                <a:fillRect/>
              </a:stretch>
            </p:blipFill>
            <p:spPr>
              <a:xfrm>
                <a:off x="6985031" y="2821467"/>
                <a:ext cx="2016224" cy="1439073"/>
              </a:xfrm>
              <a:prstGeom prst="rect">
                <a:avLst/>
              </a:prstGeom>
              <a:noFill/>
              <a:ln>
                <a:noFill/>
              </a:ln>
            </p:spPr>
          </p:pic>
        </p:grpSp>
        <p:sp>
          <p:nvSpPr>
            <p:cNvPr id="3" name="TextBox 2">
              <a:extLst>
                <a:ext uri="{FF2B5EF4-FFF2-40B4-BE49-F238E27FC236}">
                  <a16:creationId xmlns:a16="http://schemas.microsoft.com/office/drawing/2014/main" id="{F77F9541-24D4-45EC-BC95-D16562EE980E}"/>
                </a:ext>
              </a:extLst>
            </p:cNvPr>
            <p:cNvSpPr txBox="1"/>
            <p:nvPr/>
          </p:nvSpPr>
          <p:spPr>
            <a:xfrm flipH="1">
              <a:off x="6575361" y="1753909"/>
              <a:ext cx="1512168" cy="369332"/>
            </a:xfrm>
            <a:prstGeom prst="rect">
              <a:avLst/>
            </a:prstGeom>
            <a:noFill/>
          </p:spPr>
          <p:txBody>
            <a:bodyPr wrap="square" rtlCol="0">
              <a:spAutoFit/>
            </a:bodyPr>
            <a:lstStyle/>
            <a:p>
              <a:r>
                <a:rPr lang="en-US" b="1" dirty="0">
                  <a:solidFill>
                    <a:srgbClr val="339966"/>
                  </a:solidFill>
                </a:rPr>
                <a:t>2023 data</a:t>
              </a:r>
            </a:p>
          </p:txBody>
        </p:sp>
        <p:cxnSp>
          <p:nvCxnSpPr>
            <p:cNvPr id="7" name="Straight Arrow Connector 6">
              <a:extLst>
                <a:ext uri="{FF2B5EF4-FFF2-40B4-BE49-F238E27FC236}">
                  <a16:creationId xmlns:a16="http://schemas.microsoft.com/office/drawing/2014/main" id="{90A93CF3-F08F-414D-B725-F4E294CAC67A}"/>
                </a:ext>
              </a:extLst>
            </p:cNvPr>
            <p:cNvCxnSpPr>
              <a:cxnSpLocks/>
            </p:cNvCxnSpPr>
            <p:nvPr/>
          </p:nvCxnSpPr>
          <p:spPr>
            <a:xfrm>
              <a:off x="3131840" y="1364142"/>
              <a:ext cx="2448272" cy="1510033"/>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54B0011-7CA8-42FF-8838-6089C81082AD}"/>
                </a:ext>
              </a:extLst>
            </p:cNvPr>
            <p:cNvCxnSpPr>
              <a:cxnSpLocks/>
            </p:cNvCxnSpPr>
            <p:nvPr/>
          </p:nvCxnSpPr>
          <p:spPr>
            <a:xfrm>
              <a:off x="3419872" y="1364142"/>
              <a:ext cx="4392488" cy="1590603"/>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0976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829" y="33469"/>
            <a:ext cx="9049675" cy="561820"/>
          </a:xfrm>
        </p:spPr>
        <p:txBody>
          <a:bodyPr/>
          <a:lstStyle/>
          <a:p>
            <a:pPr>
              <a:lnSpc>
                <a:spcPct val="100000"/>
              </a:lnSpc>
            </a:pPr>
            <a:r>
              <a:rPr lang="de-DE" sz="1800" dirty="0"/>
              <a:t>SP</a:t>
            </a:r>
            <a:r>
              <a:rPr lang="de-DE" sz="1800" dirty="0">
                <a:solidFill>
                  <a:srgbClr val="FF0000"/>
                </a:solidFill>
              </a:rPr>
              <a:t>X.1:</a:t>
            </a:r>
            <a:r>
              <a:rPr lang="de-DE" sz="1800" b="0" dirty="0"/>
              <a:t> </a:t>
            </a:r>
            <a:r>
              <a:rPr lang="de-DE" sz="1800" dirty="0">
                <a:solidFill>
                  <a:srgbClr val="FF0000"/>
                </a:solidFill>
              </a:rPr>
              <a:t>CARS</a:t>
            </a:r>
            <a:r>
              <a:rPr lang="de-DE" sz="1800" dirty="0"/>
              <a:t>: </a:t>
            </a:r>
            <a:r>
              <a:rPr lang="de-DE" sz="1800" dirty="0" err="1"/>
              <a:t>probing</a:t>
            </a:r>
            <a:r>
              <a:rPr lang="de-DE" sz="1800" dirty="0"/>
              <a:t> </a:t>
            </a:r>
            <a:r>
              <a:rPr lang="de-DE" sz="1800" dirty="0" err="1"/>
              <a:t>first</a:t>
            </a:r>
            <a:r>
              <a:rPr lang="de-DE" sz="1800" dirty="0"/>
              <a:t> </a:t>
            </a:r>
            <a:r>
              <a:rPr lang="de-DE" sz="1800" dirty="0" err="1"/>
              <a:t>ro-vibrational</a:t>
            </a:r>
            <a:r>
              <a:rPr lang="de-DE" sz="1800" dirty="0"/>
              <a:t> </a:t>
            </a:r>
            <a:r>
              <a:rPr lang="de-DE" sz="1800" dirty="0" err="1"/>
              <a:t>states</a:t>
            </a:r>
            <a:r>
              <a:rPr lang="de-DE" sz="1800" dirty="0"/>
              <a:t> of H</a:t>
            </a:r>
            <a:r>
              <a:rPr lang="de-DE" sz="1800" baseline="-25000" dirty="0"/>
              <a:t>2         </a:t>
            </a:r>
            <a:r>
              <a:rPr lang="de-DE" sz="1800" dirty="0"/>
              <a:t> </a:t>
            </a:r>
            <a:r>
              <a:rPr lang="de-DE" sz="1800" dirty="0">
                <a:solidFill>
                  <a:srgbClr val="FF0000"/>
                </a:solidFill>
              </a:rPr>
              <a:t>DIFFER</a:t>
            </a:r>
          </a:p>
        </p:txBody>
      </p:sp>
      <p:sp>
        <p:nvSpPr>
          <p:cNvPr id="4" name="Fußzeilenplatzhalter 3"/>
          <p:cNvSpPr>
            <a:spLocks noGrp="1"/>
          </p:cNvSpPr>
          <p:nvPr>
            <p:ph type="ftr" sz="quarter" idx="11"/>
          </p:nvPr>
        </p:nvSpPr>
        <p:spPr/>
        <p:txBody>
          <a:bodyPr/>
          <a:lstStyle/>
          <a:p>
            <a:pPr algn="r"/>
            <a:r>
              <a:rPr lang="en-GB" dirty="0"/>
              <a:t> Page </a:t>
            </a:r>
            <a:fld id="{6A6D9FA1-99C7-4910-8E32-B85D378B0060}" type="slidenum">
              <a:rPr lang="en-GB" smtClean="0"/>
              <a:pPr algn="r"/>
              <a:t>7</a:t>
            </a:fld>
            <a:endParaRPr lang="en-GB" dirty="0"/>
          </a:p>
        </p:txBody>
      </p:sp>
      <p:sp>
        <p:nvSpPr>
          <p:cNvPr id="13" name="Textfeld 4">
            <a:extLst>
              <a:ext uri="{FF2B5EF4-FFF2-40B4-BE49-F238E27FC236}">
                <a16:creationId xmlns:a16="http://schemas.microsoft.com/office/drawing/2014/main" id="{EC659D33-FE3E-47B9-BB8C-823AE05672D7}"/>
              </a:ext>
            </a:extLst>
          </p:cNvPr>
          <p:cNvSpPr txBox="1"/>
          <p:nvPr/>
        </p:nvSpPr>
        <p:spPr>
          <a:xfrm>
            <a:off x="-11667" y="3003798"/>
            <a:ext cx="9120171" cy="1846659"/>
          </a:xfrm>
          <a:prstGeom prst="rect">
            <a:avLst/>
          </a:prstGeom>
          <a:noFill/>
          <a:ln w="12700">
            <a:noFill/>
          </a:ln>
        </p:spPr>
        <p:txBody>
          <a:bodyPr wrap="square" rtlCol="0">
            <a:spAutoFit/>
          </a:bodyPr>
          <a:lstStyle/>
          <a:p>
            <a:pPr marL="285744" indent="-285744">
              <a:buClr>
                <a:srgbClr val="FF0000"/>
              </a:buClr>
              <a:buFont typeface="Wingdings" panose="05000000000000000000" pitchFamily="2" charset="2"/>
              <a:buChar char="Ø"/>
            </a:pPr>
            <a:r>
              <a:rPr lang="en-US" b="1" dirty="0">
                <a:solidFill>
                  <a:srgbClr val="FF0000"/>
                </a:solidFill>
                <a:cs typeface="Arial" panose="020B0604020202020204" pitchFamily="34" charset="0"/>
              </a:rPr>
              <a:t>First CARS signals </a:t>
            </a:r>
            <a:r>
              <a:rPr lang="en-US" dirty="0">
                <a:cs typeface="Arial" panose="020B0604020202020204" pitchFamily="34" charset="0"/>
              </a:rPr>
              <a:t>in detached hydrogen plasma</a:t>
            </a:r>
            <a:r>
              <a:rPr lang="en-US" baseline="-25000" dirty="0">
                <a:cs typeface="Arial" panose="020B0604020202020204" pitchFamily="34" charset="0"/>
              </a:rPr>
              <a:t> </a:t>
            </a:r>
            <a:r>
              <a:rPr lang="en-US" dirty="0">
                <a:cs typeface="Arial" panose="020B0604020202020204" pitchFamily="34" charset="0"/>
              </a:rPr>
              <a:t>measured </a:t>
            </a:r>
            <a:br>
              <a:rPr lang="en-US" dirty="0">
                <a:cs typeface="Arial" panose="020B0604020202020204" pitchFamily="34" charset="0"/>
              </a:rPr>
            </a:br>
            <a:r>
              <a:rPr lang="en-US" dirty="0">
                <a:cs typeface="Arial" panose="020B0604020202020204" pitchFamily="34" charset="0"/>
              </a:rPr>
              <a:t>in UPP with few mm spatial resolution! </a:t>
            </a:r>
          </a:p>
          <a:p>
            <a:pPr marL="285744" indent="-285744">
              <a:buClr>
                <a:srgbClr val="FF0000"/>
              </a:buClr>
              <a:buFont typeface="Wingdings" panose="05000000000000000000" pitchFamily="2" charset="2"/>
              <a:buChar char="Ø"/>
            </a:pPr>
            <a:endParaRPr lang="en-US" sz="400" dirty="0">
              <a:cs typeface="Arial" panose="020B0604020202020204" pitchFamily="34" charset="0"/>
            </a:endParaRPr>
          </a:p>
          <a:p>
            <a:pPr>
              <a:buClr>
                <a:srgbClr val="FF0000"/>
              </a:buClr>
            </a:pPr>
            <a:r>
              <a:rPr lang="en-US" sz="2000" b="1" dirty="0">
                <a:solidFill>
                  <a:srgbClr val="FF0000"/>
                </a:solidFill>
                <a:cs typeface="Arial" panose="020B0604020202020204" pitchFamily="34" charset="0"/>
              </a:rPr>
              <a:t>Plans 2024:</a:t>
            </a:r>
            <a:endParaRPr lang="en-US" sz="2000" dirty="0">
              <a:solidFill>
                <a:srgbClr val="FF0000"/>
              </a:solidFill>
              <a:cs typeface="Arial" panose="020B0604020202020204" pitchFamily="34" charset="0"/>
            </a:endParaRPr>
          </a:p>
          <a:p>
            <a:pPr>
              <a:buClr>
                <a:srgbClr val="FF0000"/>
              </a:buClr>
              <a:buFont typeface="Wingdings" panose="05000000000000000000" pitchFamily="2" charset="2"/>
              <a:buChar char="Ø"/>
            </a:pPr>
            <a:r>
              <a:rPr lang="en-US" dirty="0">
                <a:cs typeface="Arial" panose="020B0604020202020204" pitchFamily="34" charset="0"/>
              </a:rPr>
              <a:t> Redo CARS with improved performance (reduction non-resonant CARS by filters) in UPP</a:t>
            </a:r>
            <a:endParaRPr lang="en-US" dirty="0">
              <a:solidFill>
                <a:srgbClr val="FF0000"/>
              </a:solidFill>
              <a:cs typeface="Arial" panose="020B0604020202020204" pitchFamily="34" charset="0"/>
            </a:endParaRPr>
          </a:p>
          <a:p>
            <a:pPr>
              <a:buClr>
                <a:srgbClr val="FF0000"/>
              </a:buClr>
              <a:buFont typeface="Wingdings" panose="05000000000000000000" pitchFamily="2" charset="2"/>
              <a:buChar char="Ø"/>
            </a:pPr>
            <a:r>
              <a:rPr lang="en-US" dirty="0">
                <a:cs typeface="Arial" panose="020B0604020202020204" pitchFamily="34" charset="0"/>
              </a:rPr>
              <a:t> CARS system installed in Magnum-PSI, measurements expected this year </a:t>
            </a:r>
          </a:p>
          <a:p>
            <a:pPr>
              <a:buClr>
                <a:srgbClr val="FF0000"/>
              </a:buClr>
              <a:buFont typeface="Wingdings" panose="05000000000000000000" pitchFamily="2" charset="2"/>
              <a:buChar char="Ø"/>
            </a:pPr>
            <a:r>
              <a:rPr lang="en-US" dirty="0">
                <a:cs typeface="Arial" panose="020B0604020202020204" pitchFamily="34" charset="0"/>
              </a:rPr>
              <a:t> Installation VUV passive OES at UPP and measurements October 2024 (with CU)</a:t>
            </a:r>
          </a:p>
        </p:txBody>
      </p:sp>
      <p:pic>
        <p:nvPicPr>
          <p:cNvPr id="12" name="Picture 11">
            <a:extLst>
              <a:ext uri="{FF2B5EF4-FFF2-40B4-BE49-F238E27FC236}">
                <a16:creationId xmlns:a16="http://schemas.microsoft.com/office/drawing/2014/main" id="{6FC263DC-2141-4A60-8B19-EBBB218EA02B}"/>
              </a:ext>
            </a:extLst>
          </p:cNvPr>
          <p:cNvPicPr>
            <a:picLocks noChangeAspect="1"/>
          </p:cNvPicPr>
          <p:nvPr/>
        </p:nvPicPr>
        <p:blipFill>
          <a:blip r:embed="rId3"/>
          <a:stretch>
            <a:fillRect/>
          </a:stretch>
        </p:blipFill>
        <p:spPr>
          <a:xfrm>
            <a:off x="5817089" y="605095"/>
            <a:ext cx="3187152" cy="1898435"/>
          </a:xfrm>
          <a:prstGeom prst="rect">
            <a:avLst/>
          </a:prstGeom>
        </p:spPr>
      </p:pic>
      <p:grpSp>
        <p:nvGrpSpPr>
          <p:cNvPr id="5" name="Group 4">
            <a:extLst>
              <a:ext uri="{FF2B5EF4-FFF2-40B4-BE49-F238E27FC236}">
                <a16:creationId xmlns:a16="http://schemas.microsoft.com/office/drawing/2014/main" id="{A70D7C54-F4F5-4548-847E-87DD2E6DEC7B}"/>
              </a:ext>
            </a:extLst>
          </p:cNvPr>
          <p:cNvGrpSpPr/>
          <p:nvPr/>
        </p:nvGrpSpPr>
        <p:grpSpPr>
          <a:xfrm>
            <a:off x="5696159" y="595289"/>
            <a:ext cx="3429011" cy="2331752"/>
            <a:chOff x="6389352" y="3554151"/>
            <a:chExt cx="2422844" cy="1490101"/>
          </a:xfrm>
        </p:grpSpPr>
        <p:pic>
          <p:nvPicPr>
            <p:cNvPr id="1026" name="Picture 2" descr="74946fbb-dc7c-4b07-b23f-2f52afbbfd84">
              <a:extLst>
                <a:ext uri="{FF2B5EF4-FFF2-40B4-BE49-F238E27FC236}">
                  <a16:creationId xmlns:a16="http://schemas.microsoft.com/office/drawing/2014/main" id="{606029FB-8713-4B66-AE2F-46CC0FB1D8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9352" y="3554151"/>
              <a:ext cx="2341037" cy="149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feld 4">
              <a:extLst>
                <a:ext uri="{FF2B5EF4-FFF2-40B4-BE49-F238E27FC236}">
                  <a16:creationId xmlns:a16="http://schemas.microsoft.com/office/drawing/2014/main" id="{667CBE38-EE78-4DC1-97E1-1C3AC23A31FE}"/>
                </a:ext>
              </a:extLst>
            </p:cNvPr>
            <p:cNvSpPr txBox="1"/>
            <p:nvPr/>
          </p:nvSpPr>
          <p:spPr>
            <a:xfrm>
              <a:off x="6478520" y="3780824"/>
              <a:ext cx="2333676" cy="376099"/>
            </a:xfrm>
            <a:prstGeom prst="rect">
              <a:avLst/>
            </a:prstGeom>
            <a:noFill/>
            <a:ln w="12700">
              <a:noFill/>
            </a:ln>
          </p:spPr>
          <p:txBody>
            <a:bodyPr wrap="square" rtlCol="0">
              <a:spAutoFit/>
            </a:bodyPr>
            <a:lstStyle/>
            <a:p>
              <a:pPr>
                <a:buClr>
                  <a:srgbClr val="FF0000"/>
                </a:buClr>
              </a:pPr>
              <a:r>
                <a:rPr lang="en-US" sz="1000" b="1" dirty="0">
                  <a:cs typeface="Arial" panose="020B0604020202020204" pitchFamily="34" charset="0"/>
                </a:rPr>
                <a:t>CARS spectrum measured in vessel filled with H</a:t>
              </a:r>
              <a:r>
                <a:rPr lang="en-US" sz="1000" b="1" baseline="-25000" dirty="0">
                  <a:cs typeface="Arial" panose="020B0604020202020204" pitchFamily="34" charset="0"/>
                </a:rPr>
                <a:t>2 </a:t>
              </a:r>
              <a:r>
                <a:rPr lang="en-US" sz="1000" b="1" dirty="0">
                  <a:cs typeface="Arial" panose="020B0604020202020204" pitchFamily="34" charset="0"/>
                </a:rPr>
                <a:t>gas (short scans around transitions) </a:t>
              </a:r>
              <a:r>
                <a:rPr lang="en-US" sz="1000" i="1" dirty="0">
                  <a:cs typeface="Arial" panose="020B0604020202020204" pitchFamily="34" charset="0"/>
                  <a:sym typeface="Wingdings" panose="05000000000000000000" pitchFamily="2" charset="2"/>
                </a:rPr>
                <a:t>Kay Schutjes et al.</a:t>
              </a:r>
              <a:endParaRPr lang="en-US" sz="1000" dirty="0">
                <a:cs typeface="Arial" panose="020B0604020202020204" pitchFamily="34" charset="0"/>
              </a:endParaRPr>
            </a:p>
            <a:p>
              <a:pPr>
                <a:buClr>
                  <a:srgbClr val="FF0000"/>
                </a:buClr>
              </a:pPr>
              <a:r>
                <a:rPr lang="en-US" sz="1000" b="1" i="1" dirty="0">
                  <a:cs typeface="Arial" panose="020B0604020202020204" pitchFamily="34" charset="0"/>
                </a:rPr>
                <a:t>v</a:t>
              </a:r>
              <a:r>
                <a:rPr lang="en-US" sz="1000" b="1" dirty="0">
                  <a:cs typeface="Arial" panose="020B0604020202020204" pitchFamily="34" charset="0"/>
                </a:rPr>
                <a:t>=0,j=0,1,2,3,4</a:t>
              </a:r>
            </a:p>
          </p:txBody>
        </p:sp>
      </p:grpSp>
      <p:pic>
        <p:nvPicPr>
          <p:cNvPr id="17" name="Picture 16">
            <a:extLst>
              <a:ext uri="{FF2B5EF4-FFF2-40B4-BE49-F238E27FC236}">
                <a16:creationId xmlns:a16="http://schemas.microsoft.com/office/drawing/2014/main" id="{41C7517F-2924-40BB-850A-828F9716F7D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86"/>
          <a:stretch/>
        </p:blipFill>
        <p:spPr>
          <a:xfrm>
            <a:off x="35496" y="339502"/>
            <a:ext cx="5402138" cy="2652055"/>
          </a:xfrm>
          <a:prstGeom prst="rect">
            <a:avLst/>
          </a:prstGeom>
        </p:spPr>
      </p:pic>
      <p:sp>
        <p:nvSpPr>
          <p:cNvPr id="3" name="Rectangle 2">
            <a:extLst>
              <a:ext uri="{FF2B5EF4-FFF2-40B4-BE49-F238E27FC236}">
                <a16:creationId xmlns:a16="http://schemas.microsoft.com/office/drawing/2014/main" id="{7212F0FF-2AAF-43C6-8DC8-4820652B49A2}"/>
              </a:ext>
            </a:extLst>
          </p:cNvPr>
          <p:cNvSpPr/>
          <p:nvPr/>
        </p:nvSpPr>
        <p:spPr>
          <a:xfrm>
            <a:off x="2740737" y="4784253"/>
            <a:ext cx="4479175" cy="307777"/>
          </a:xfrm>
          <a:prstGeom prst="rect">
            <a:avLst/>
          </a:prstGeom>
        </p:spPr>
        <p:txBody>
          <a:bodyPr wrap="none">
            <a:spAutoFit/>
          </a:bodyPr>
          <a:lstStyle/>
          <a:p>
            <a:r>
              <a:rPr lang="en-GB" sz="1400" dirty="0">
                <a:latin typeface="Calibri" panose="020F0502020204030204" pitchFamily="34" charset="0"/>
                <a:ea typeface="Calibri" panose="020F0502020204030204" pitchFamily="34" charset="0"/>
              </a:rPr>
              <a:t>CARS stands for  Coherent </a:t>
            </a:r>
            <a:r>
              <a:rPr lang="en-US" sz="1400" dirty="0">
                <a:latin typeface="Calibri" panose="020F0502020204030204" pitchFamily="34" charset="0"/>
                <a:ea typeface="Calibri" panose="020F0502020204030204" pitchFamily="34" charset="0"/>
              </a:rPr>
              <a:t>anti-Stokes Raman spectroscopy </a:t>
            </a:r>
            <a:endParaRPr lang="en-US" sz="1400" dirty="0"/>
          </a:p>
        </p:txBody>
      </p:sp>
    </p:spTree>
    <p:extLst>
      <p:ext uri="{BB962C8B-B14F-4D97-AF65-F5344CB8AC3E}">
        <p14:creationId xmlns:p14="http://schemas.microsoft.com/office/powerpoint/2010/main" val="239123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9DE2B51-D9E2-4BA5-A191-97BB499CA6DC}"/>
              </a:ext>
            </a:extLst>
          </p:cNvPr>
          <p:cNvSpPr>
            <a:spLocks noGrp="1"/>
          </p:cNvSpPr>
          <p:nvPr>
            <p:ph type="title"/>
          </p:nvPr>
        </p:nvSpPr>
        <p:spPr>
          <a:xfrm>
            <a:off x="10398" y="123478"/>
            <a:ext cx="9026098" cy="342900"/>
          </a:xfrm>
        </p:spPr>
        <p:txBody>
          <a:bodyPr/>
          <a:lstStyle/>
          <a:p>
            <a:pPr>
              <a:lnSpc>
                <a:spcPct val="113000"/>
              </a:lnSpc>
              <a:buClr>
                <a:srgbClr val="FF0000"/>
              </a:buClr>
            </a:pPr>
            <a:r>
              <a:rPr lang="en-GB" sz="1800" spc="-15" dirty="0"/>
              <a:t>Simulation and (CR-YACORA) modelling/interpret. results Magnum-PSI  </a:t>
            </a:r>
            <a:r>
              <a:rPr lang="en-GB" sz="1800" spc="-15" dirty="0">
                <a:solidFill>
                  <a:srgbClr val="FF0000"/>
                </a:solidFill>
              </a:rPr>
              <a:t>MPG</a:t>
            </a:r>
          </a:p>
        </p:txBody>
      </p:sp>
      <p:sp>
        <p:nvSpPr>
          <p:cNvPr id="6" name="Textfeld 5">
            <a:extLst>
              <a:ext uri="{FF2B5EF4-FFF2-40B4-BE49-F238E27FC236}">
                <a16:creationId xmlns:a16="http://schemas.microsoft.com/office/drawing/2014/main" id="{4B07ECA0-6551-B20D-5F8F-E654AE6986D5}"/>
              </a:ext>
            </a:extLst>
          </p:cNvPr>
          <p:cNvSpPr txBox="1"/>
          <p:nvPr/>
        </p:nvSpPr>
        <p:spPr>
          <a:xfrm>
            <a:off x="107504" y="4659982"/>
            <a:ext cx="8789148" cy="400110"/>
          </a:xfrm>
          <a:prstGeom prst="rect">
            <a:avLst/>
          </a:prstGeom>
          <a:noFill/>
        </p:spPr>
        <p:txBody>
          <a:bodyPr wrap="square">
            <a:spAutoFit/>
          </a:bodyPr>
          <a:lstStyle/>
          <a:p>
            <a:r>
              <a:rPr lang="de-DE" sz="2000" b="1" dirty="0">
                <a:solidFill>
                  <a:srgbClr val="FF0000"/>
                </a:solidFill>
              </a:rPr>
              <a:t>Plans 2024</a:t>
            </a:r>
            <a:r>
              <a:rPr lang="de-DE" sz="2000" b="1" dirty="0">
                <a:solidFill>
                  <a:srgbClr val="FF0000"/>
                </a:solidFill>
                <a:sym typeface="Wingdings" panose="05000000000000000000" pitchFamily="2" charset="2"/>
              </a:rPr>
              <a:t> </a:t>
            </a:r>
            <a:r>
              <a:rPr lang="en-US" dirty="0"/>
              <a:t>Analyzing Magnum PSI data and participating in the measurements.</a:t>
            </a:r>
            <a:endParaRPr lang="de-DE" sz="2000" dirty="0"/>
          </a:p>
        </p:txBody>
      </p:sp>
      <p:pic>
        <p:nvPicPr>
          <p:cNvPr id="7" name="Picture 6">
            <a:extLst>
              <a:ext uri="{FF2B5EF4-FFF2-40B4-BE49-F238E27FC236}">
                <a16:creationId xmlns:a16="http://schemas.microsoft.com/office/drawing/2014/main" id="{5EA41177-95B9-4DFA-BC55-B2CD09EE84C9}"/>
              </a:ext>
            </a:extLst>
          </p:cNvPr>
          <p:cNvPicPr>
            <a:picLocks noChangeAspect="1"/>
          </p:cNvPicPr>
          <p:nvPr/>
        </p:nvPicPr>
        <p:blipFill rotWithShape="1">
          <a:blip r:embed="rId3"/>
          <a:srcRect l="13775" t="16401" r="15350" b="12201"/>
          <a:stretch/>
        </p:blipFill>
        <p:spPr>
          <a:xfrm>
            <a:off x="35495" y="529122"/>
            <a:ext cx="7416825" cy="4202868"/>
          </a:xfrm>
          <a:prstGeom prst="rect">
            <a:avLst/>
          </a:prstGeom>
        </p:spPr>
      </p:pic>
      <p:sp>
        <p:nvSpPr>
          <p:cNvPr id="2" name="Oval 1">
            <a:extLst>
              <a:ext uri="{FF2B5EF4-FFF2-40B4-BE49-F238E27FC236}">
                <a16:creationId xmlns:a16="http://schemas.microsoft.com/office/drawing/2014/main" id="{B96670C1-1EFB-4050-94C0-F36F798B49AD}"/>
              </a:ext>
            </a:extLst>
          </p:cNvPr>
          <p:cNvSpPr/>
          <p:nvPr/>
        </p:nvSpPr>
        <p:spPr>
          <a:xfrm>
            <a:off x="100274" y="4147140"/>
            <a:ext cx="4104456" cy="3619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350303ED-2536-4C4F-9F37-7D34FC37F9A5}"/>
              </a:ext>
            </a:extLst>
          </p:cNvPr>
          <p:cNvGrpSpPr/>
          <p:nvPr/>
        </p:nvGrpSpPr>
        <p:grpSpPr>
          <a:xfrm>
            <a:off x="7556670" y="1311714"/>
            <a:ext cx="1500594" cy="707886"/>
            <a:chOff x="7556670" y="1311714"/>
            <a:chExt cx="1500594" cy="707886"/>
          </a:xfrm>
        </p:grpSpPr>
        <p:sp>
          <p:nvSpPr>
            <p:cNvPr id="5" name="Rectangle 4">
              <a:extLst>
                <a:ext uri="{FF2B5EF4-FFF2-40B4-BE49-F238E27FC236}">
                  <a16:creationId xmlns:a16="http://schemas.microsoft.com/office/drawing/2014/main" id="{F45893A4-936E-4A34-8F1B-8BCCAAA0EAC4}"/>
                </a:ext>
              </a:extLst>
            </p:cNvPr>
            <p:cNvSpPr/>
            <p:nvPr/>
          </p:nvSpPr>
          <p:spPr>
            <a:xfrm>
              <a:off x="7596336" y="1464704"/>
              <a:ext cx="117727" cy="1177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CA1FFD5-29D3-493E-9760-C942E2CA3A29}"/>
                </a:ext>
              </a:extLst>
            </p:cNvPr>
            <p:cNvSpPr txBox="1"/>
            <p:nvPr/>
          </p:nvSpPr>
          <p:spPr>
            <a:xfrm>
              <a:off x="7740352" y="1311714"/>
              <a:ext cx="1316912" cy="707886"/>
            </a:xfrm>
            <a:prstGeom prst="rect">
              <a:avLst/>
            </a:prstGeom>
            <a:noFill/>
          </p:spPr>
          <p:txBody>
            <a:bodyPr wrap="square" rtlCol="0">
              <a:spAutoFit/>
            </a:bodyPr>
            <a:lstStyle/>
            <a:p>
              <a:r>
                <a:rPr lang="en-US" dirty="0"/>
                <a:t>Experiment</a:t>
              </a:r>
            </a:p>
            <a:p>
              <a:endParaRPr lang="en-US" sz="400" dirty="0"/>
            </a:p>
            <a:p>
              <a:r>
                <a:rPr lang="en-US" dirty="0" err="1"/>
                <a:t>Yacora</a:t>
              </a:r>
              <a:endParaRPr lang="en-US" dirty="0"/>
            </a:p>
          </p:txBody>
        </p:sp>
        <p:sp>
          <p:nvSpPr>
            <p:cNvPr id="12" name="Isosceles Triangle 11">
              <a:extLst>
                <a:ext uri="{FF2B5EF4-FFF2-40B4-BE49-F238E27FC236}">
                  <a16:creationId xmlns:a16="http://schemas.microsoft.com/office/drawing/2014/main" id="{7D38FC3A-23C6-47D4-930F-DFBCA2C5AF0D}"/>
                </a:ext>
              </a:extLst>
            </p:cNvPr>
            <p:cNvSpPr/>
            <p:nvPr/>
          </p:nvSpPr>
          <p:spPr>
            <a:xfrm>
              <a:off x="7556670" y="1751388"/>
              <a:ext cx="213402" cy="17444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843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9DE2B51-D9E2-4BA5-A191-97BB499CA6DC}"/>
              </a:ext>
            </a:extLst>
          </p:cNvPr>
          <p:cNvSpPr>
            <a:spLocks noGrp="1"/>
          </p:cNvSpPr>
          <p:nvPr>
            <p:ph type="title"/>
          </p:nvPr>
        </p:nvSpPr>
        <p:spPr>
          <a:xfrm>
            <a:off x="107505" y="51471"/>
            <a:ext cx="8306017" cy="342900"/>
          </a:xfrm>
        </p:spPr>
        <p:txBody>
          <a:bodyPr/>
          <a:lstStyle/>
          <a:p>
            <a:pPr>
              <a:lnSpc>
                <a:spcPct val="100000"/>
              </a:lnSpc>
            </a:pPr>
            <a:r>
              <a:rPr lang="en-US" sz="1800" dirty="0">
                <a:solidFill>
                  <a:srgbClr val="000000"/>
                </a:solidFill>
                <a:ea typeface="Times New Roman" panose="02020603050405020304" pitchFamily="18" charset="0"/>
              </a:rPr>
              <a:t>Results VUV passive spectroscopy atom/</a:t>
            </a:r>
            <a:r>
              <a:rPr lang="en-US" sz="1800" dirty="0" err="1">
                <a:solidFill>
                  <a:srgbClr val="000000"/>
                </a:solidFill>
                <a:ea typeface="Times New Roman" panose="02020603050405020304" pitchFamily="18" charset="0"/>
              </a:rPr>
              <a:t>ro</a:t>
            </a:r>
            <a:r>
              <a:rPr lang="en-US" sz="1800" dirty="0">
                <a:solidFill>
                  <a:srgbClr val="000000"/>
                </a:solidFill>
                <a:ea typeface="Times New Roman" panose="02020603050405020304" pitchFamily="18" charset="0"/>
              </a:rPr>
              <a:t>-vibrational data H/H</a:t>
            </a:r>
            <a:r>
              <a:rPr lang="en-US" sz="1800" baseline="-25000" dirty="0">
                <a:solidFill>
                  <a:srgbClr val="000000"/>
                </a:solidFill>
                <a:ea typeface="Times New Roman" panose="02020603050405020304" pitchFamily="18" charset="0"/>
              </a:rPr>
              <a:t>2</a:t>
            </a:r>
            <a:r>
              <a:rPr lang="en-US" sz="1800" dirty="0">
                <a:solidFill>
                  <a:srgbClr val="000000"/>
                </a:solidFill>
                <a:ea typeface="Times New Roman" panose="02020603050405020304" pitchFamily="18" charset="0"/>
              </a:rPr>
              <a:t> and isotopes in PSI-2 </a:t>
            </a:r>
            <a:endParaRPr lang="de-DE" sz="1600" dirty="0"/>
          </a:p>
        </p:txBody>
      </p:sp>
      <p:pic>
        <p:nvPicPr>
          <p:cNvPr id="3" name="Grafik 2" descr="Ein Bild, das drinnen, Haushaltsgerät enthält.&#10;&#10;Automatisch generierte Beschreibung">
            <a:extLst>
              <a:ext uri="{FF2B5EF4-FFF2-40B4-BE49-F238E27FC236}">
                <a16:creationId xmlns:a16="http://schemas.microsoft.com/office/drawing/2014/main" id="{203FE12E-1292-DE3B-9D90-8E9E5F69C4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30" y="771550"/>
            <a:ext cx="2052228" cy="2736304"/>
          </a:xfrm>
          <a:prstGeom prst="rect">
            <a:avLst/>
          </a:prstGeom>
        </p:spPr>
      </p:pic>
      <p:sp>
        <p:nvSpPr>
          <p:cNvPr id="2" name="Textfeld 1">
            <a:extLst>
              <a:ext uri="{FF2B5EF4-FFF2-40B4-BE49-F238E27FC236}">
                <a16:creationId xmlns:a16="http://schemas.microsoft.com/office/drawing/2014/main" id="{BFE1FA56-A9BC-09F2-C1A0-139EB2F73DE0}"/>
              </a:ext>
            </a:extLst>
          </p:cNvPr>
          <p:cNvSpPr txBox="1"/>
          <p:nvPr/>
        </p:nvSpPr>
        <p:spPr>
          <a:xfrm>
            <a:off x="2607106" y="694890"/>
            <a:ext cx="6114351" cy="2246769"/>
          </a:xfrm>
          <a:prstGeom prst="rect">
            <a:avLst/>
          </a:prstGeom>
          <a:noFill/>
        </p:spPr>
        <p:txBody>
          <a:bodyPr wrap="square">
            <a:spAutoFit/>
          </a:bodyPr>
          <a:lstStyle/>
          <a:p>
            <a:r>
              <a:rPr lang="de-DE" sz="2000" b="1" dirty="0" err="1"/>
              <a:t>Good</a:t>
            </a:r>
            <a:r>
              <a:rPr lang="de-DE" sz="2000" b="1" dirty="0"/>
              <a:t> Progress: </a:t>
            </a:r>
            <a:r>
              <a:rPr lang="de-DE" sz="2000" dirty="0"/>
              <a:t>First VUV </a:t>
            </a:r>
            <a:r>
              <a:rPr lang="de-DE" sz="2000" dirty="0" err="1"/>
              <a:t>results</a:t>
            </a:r>
            <a:r>
              <a:rPr lang="de-DE" sz="2000" dirty="0"/>
              <a:t> PSI-2 </a:t>
            </a:r>
            <a:r>
              <a:rPr lang="de-DE" sz="2000" dirty="0" err="1"/>
              <a:t>feasible</a:t>
            </a:r>
            <a:r>
              <a:rPr lang="de-DE" sz="2000" dirty="0"/>
              <a:t>! </a:t>
            </a:r>
          </a:p>
          <a:p>
            <a:endParaRPr lang="de-DE" sz="2000" b="1" dirty="0"/>
          </a:p>
          <a:p>
            <a:r>
              <a:rPr lang="de-DE" sz="2000" b="1" dirty="0">
                <a:solidFill>
                  <a:srgbClr val="FF0000"/>
                </a:solidFill>
              </a:rPr>
              <a:t>Plans 2024  </a:t>
            </a:r>
            <a:endParaRPr lang="de-DE" sz="2000" dirty="0">
              <a:solidFill>
                <a:srgbClr val="FF0000"/>
              </a:solidFill>
            </a:endParaRPr>
          </a:p>
          <a:p>
            <a:pPr marL="342900" indent="-342900">
              <a:buClr>
                <a:srgbClr val="FF0000"/>
              </a:buClr>
              <a:buFont typeface="Wingdings" panose="05000000000000000000" pitchFamily="2" charset="2"/>
              <a:buChar char="Ø"/>
            </a:pPr>
            <a:r>
              <a:rPr lang="de-DE" sz="2000" dirty="0" err="1"/>
              <a:t>Seya-Namioka</a:t>
            </a:r>
            <a:r>
              <a:rPr lang="de-DE" sz="2000" dirty="0"/>
              <a:t> </a:t>
            </a:r>
            <a:r>
              <a:rPr lang="de-DE" sz="2000" dirty="0" err="1"/>
              <a:t>Vacuum</a:t>
            </a:r>
            <a:r>
              <a:rPr lang="de-DE" sz="2000" dirty="0"/>
              <a:t> Monochromator </a:t>
            </a:r>
            <a:r>
              <a:rPr lang="de-DE" sz="2000" dirty="0" err="1"/>
              <a:t>with</a:t>
            </a:r>
            <a:r>
              <a:rPr lang="de-DE" sz="2000" dirty="0"/>
              <a:t> 500 mm  </a:t>
            </a:r>
            <a:r>
              <a:rPr lang="de-DE" sz="2000" dirty="0" err="1"/>
              <a:t>spectrometer</a:t>
            </a:r>
            <a:r>
              <a:rPr lang="de-DE" sz="2000" dirty="0"/>
              <a:t> </a:t>
            </a:r>
            <a:r>
              <a:rPr lang="de-DE" sz="2000" dirty="0" err="1"/>
              <a:t>being</a:t>
            </a:r>
            <a:r>
              <a:rPr lang="de-DE" sz="2000" dirty="0"/>
              <a:t> </a:t>
            </a:r>
            <a:r>
              <a:rPr lang="de-DE" sz="2000" dirty="0" err="1"/>
              <a:t>calibrated</a:t>
            </a:r>
            <a:r>
              <a:rPr lang="de-DE" sz="2000" dirty="0"/>
              <a:t> </a:t>
            </a:r>
          </a:p>
          <a:p>
            <a:pPr marL="342900" indent="-342900">
              <a:buClr>
                <a:srgbClr val="FF0000"/>
              </a:buClr>
              <a:buFont typeface="Wingdings" panose="05000000000000000000" pitchFamily="2" charset="2"/>
              <a:buChar char="Ø"/>
            </a:pPr>
            <a:r>
              <a:rPr lang="de-DE" sz="2000" dirty="0"/>
              <a:t>Installation of VUV </a:t>
            </a:r>
            <a:r>
              <a:rPr lang="de-DE" sz="2000" dirty="0" err="1"/>
              <a:t>Spectrometer</a:t>
            </a:r>
            <a:r>
              <a:rPr lang="de-DE" sz="2000" dirty="0"/>
              <a:t> at PSI-2 </a:t>
            </a:r>
          </a:p>
          <a:p>
            <a:pPr marL="342900" indent="-342900">
              <a:buClr>
                <a:srgbClr val="FF0000"/>
              </a:buClr>
              <a:buFont typeface="Wingdings" panose="05000000000000000000" pitchFamily="2" charset="2"/>
              <a:buChar char="Ø"/>
            </a:pPr>
            <a:r>
              <a:rPr lang="de-DE" sz="2000" dirty="0" err="1"/>
              <a:t>Results</a:t>
            </a:r>
            <a:r>
              <a:rPr lang="de-DE" sz="2000" dirty="0"/>
              <a:t> H/H2 and isotopes</a:t>
            </a:r>
          </a:p>
        </p:txBody>
      </p:sp>
    </p:spTree>
    <p:extLst>
      <p:ext uri="{BB962C8B-B14F-4D97-AF65-F5344CB8AC3E}">
        <p14:creationId xmlns:p14="http://schemas.microsoft.com/office/powerpoint/2010/main" val="355028913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EUROfusion6x9_5_3_2019</Template>
  <TotalTime>4637</TotalTime>
  <Words>3613</Words>
  <Application>Microsoft Office PowerPoint</Application>
  <PresentationFormat>On-screen Show (16:9)</PresentationFormat>
  <Paragraphs>311</Paragraphs>
  <Slides>24</Slides>
  <Notes>22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6" baseType="lpstr">
      <vt:lpstr>微软雅黑</vt:lpstr>
      <vt:lpstr>宋体</vt:lpstr>
      <vt:lpstr>宋体</vt:lpstr>
      <vt:lpstr>Arial</vt:lpstr>
      <vt:lpstr>Calibri</vt:lpstr>
      <vt:lpstr>Symbol</vt:lpstr>
      <vt:lpstr>times</vt:lpstr>
      <vt:lpstr>Times New Roman</vt:lpstr>
      <vt:lpstr>Verdana</vt:lpstr>
      <vt:lpstr>Wingdings</vt:lpstr>
      <vt:lpstr>Office</vt:lpstr>
      <vt:lpstr>Graph</vt:lpstr>
      <vt:lpstr>Update and plans SP X</vt:lpstr>
      <vt:lpstr>PWIE 2024: SP X </vt:lpstr>
      <vt:lpstr>PowerPoint Presentation</vt:lpstr>
      <vt:lpstr>SP X.1: Atomic and molecular processes in attached/detached plasmas </vt:lpstr>
      <vt:lpstr>Plan 2024: active and/or passive spectroscopy on linear plasma  generators: PSI-2, Magnum-PSI, UPP, JULE-PSI</vt:lpstr>
      <vt:lpstr>SPX.1: Atomic density (TALIF) measured in Magnum-PSI and/or UPP   DIFFER</vt:lpstr>
      <vt:lpstr>SPX.1: CARS: probing first ro-vibrational states of H2          DIFFER</vt:lpstr>
      <vt:lpstr>Simulation and (CR-YACORA) modelling/interpret. results Magnum-PSI  MPG</vt:lpstr>
      <vt:lpstr>Results VUV passive spectroscopy atom/ro-vibrational data H/H2 and isotopes in PSI-2 </vt:lpstr>
      <vt:lpstr> OES results H/H2, ne, Te and 2D distribution in  PSI2/JULE-PSI</vt:lpstr>
      <vt:lpstr>PowerPoint Presentation</vt:lpstr>
      <vt:lpstr>SP X.2: Optimization of laser-based surface analysis diagnostics</vt:lpstr>
      <vt:lpstr>SP X.2: Optimization of laser-based surface analysis diagnostics</vt:lpstr>
      <vt:lpstr>Comparizon performance different LIBS configurations</vt:lpstr>
      <vt:lpstr>Comparizon performance different LIBS configurations</vt:lpstr>
      <vt:lpstr>Comparizon performance different LIBS configurations</vt:lpstr>
      <vt:lpstr>Comparizon performance different LIBS configurations</vt:lpstr>
      <vt:lpstr>Sensitivity LIBS</vt:lpstr>
      <vt:lpstr>Be coatings (in support of JET campaign) and B containing coatings</vt:lpstr>
      <vt:lpstr>D retention and outgassing </vt:lpstr>
      <vt:lpstr>Maschine learning and additional analysis tools for LIBS</vt:lpstr>
      <vt:lpstr>PowerPoint Presentation</vt:lpstr>
      <vt:lpstr>PowerPoint Presentation</vt:lpstr>
      <vt:lpstr>PowerPoint Presentation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Brezinse</dc:creator>
  <cp:lastModifiedBy>Hennie van der Meiden</cp:lastModifiedBy>
  <cp:revision>421</cp:revision>
  <cp:lastPrinted>2024-04-03T13:38:56Z</cp:lastPrinted>
  <dcterms:created xsi:type="dcterms:W3CDTF">2020-10-16T13:52:18Z</dcterms:created>
  <dcterms:modified xsi:type="dcterms:W3CDTF">2024-04-11T05:05:02Z</dcterms:modified>
</cp:coreProperties>
</file>