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6"/>
  </p:notesMasterIdLst>
  <p:sldIdLst>
    <p:sldId id="27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11888A-87B4-45CD-A187-AFFFF915E94C}" v="1" dt="2024-03-26T08:51:45.9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09" autoAdjust="0"/>
    <p:restoredTop sz="94660"/>
  </p:normalViewPr>
  <p:slideViewPr>
    <p:cSldViewPr snapToGrid="0">
      <p:cViewPr varScale="1">
        <p:scale>
          <a:sx n="63" d="100"/>
          <a:sy n="63" d="100"/>
        </p:scale>
        <p:origin x="88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Douai" userId="db7eacd8-ec09-48c8-a0ee-3aecb47c32c8" providerId="ADAL" clId="{4211888A-87B4-45CD-A187-AFFFF915E94C}"/>
    <pc:docChg chg="delSld modSld">
      <pc:chgData name="David Douai" userId="db7eacd8-ec09-48c8-a0ee-3aecb47c32c8" providerId="ADAL" clId="{4211888A-87B4-45CD-A187-AFFFF915E94C}" dt="2024-03-26T08:52:02.727" v="4" actId="47"/>
      <pc:docMkLst>
        <pc:docMk/>
      </pc:docMkLst>
      <pc:sldChg chg="delSp modSp del mod">
        <pc:chgData name="David Douai" userId="db7eacd8-ec09-48c8-a0ee-3aecb47c32c8" providerId="ADAL" clId="{4211888A-87B4-45CD-A187-AFFFF915E94C}" dt="2024-03-26T08:52:02.727" v="4" actId="47"/>
        <pc:sldMkLst>
          <pc:docMk/>
          <pc:sldMk cId="2433776321" sldId="776"/>
        </pc:sldMkLst>
        <pc:spChg chg="del">
          <ac:chgData name="David Douai" userId="db7eacd8-ec09-48c8-a0ee-3aecb47c32c8" providerId="ADAL" clId="{4211888A-87B4-45CD-A187-AFFFF915E94C}" dt="2024-03-26T08:51:45.991" v="0" actId="478"/>
          <ac:spMkLst>
            <pc:docMk/>
            <pc:sldMk cId="2433776321" sldId="776"/>
            <ac:spMk id="10" creationId="{00000000-0000-0000-0000-000000000000}"/>
          </ac:spMkLst>
        </pc:spChg>
        <pc:grpChg chg="mod">
          <ac:chgData name="David Douai" userId="db7eacd8-ec09-48c8-a0ee-3aecb47c32c8" providerId="ADAL" clId="{4211888A-87B4-45CD-A187-AFFFF915E94C}" dt="2024-03-26T08:51:52.631" v="3" actId="1076"/>
          <ac:grpSpMkLst>
            <pc:docMk/>
            <pc:sldMk cId="2433776321" sldId="776"/>
            <ac:grpSpMk id="11" creationId="{00000000-0000-0000-0000-000000000000}"/>
          </ac:grpSpMkLst>
        </pc:gr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4A44FA-4650-435C-A3D2-B995C294C1E1}" type="datetimeFigureOut">
              <a:rPr lang="fr-FR" smtClean="0"/>
              <a:t>26/03/2024</a:t>
            </a:fld>
            <a:endParaRPr lang="fr-FR"/>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8A7E7B-1DB1-41B9-8F22-ABA547D5F019}" type="slidenum">
              <a:rPr lang="fr-FR" smtClean="0"/>
              <a:t>‹Nr.›</a:t>
            </a:fld>
            <a:endParaRPr lang="fr-FR"/>
          </a:p>
        </p:txBody>
      </p:sp>
    </p:spTree>
    <p:extLst>
      <p:ext uri="{BB962C8B-B14F-4D97-AF65-F5344CB8AC3E}">
        <p14:creationId xmlns:p14="http://schemas.microsoft.com/office/powerpoint/2010/main" val="812778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UROfusion_cover">
    <p:spTree>
      <p:nvGrpSpPr>
        <p:cNvPr id="1" name=""/>
        <p:cNvGrpSpPr/>
        <p:nvPr/>
      </p:nvGrpSpPr>
      <p:grpSpPr>
        <a:xfrm>
          <a:off x="0" y="0"/>
          <a:ext cx="0" cy="0"/>
          <a:chOff x="0" y="0"/>
          <a:chExt cx="0" cy="0"/>
        </a:xfrm>
      </p:grpSpPr>
      <p:grpSp>
        <p:nvGrpSpPr>
          <p:cNvPr id="4" name="Gruppieren 3"/>
          <p:cNvGrpSpPr/>
          <p:nvPr userDrawn="1"/>
        </p:nvGrpSpPr>
        <p:grpSpPr>
          <a:xfrm>
            <a:off x="411869" y="6034962"/>
            <a:ext cx="4392488" cy="497895"/>
            <a:chOff x="5735960" y="5717361"/>
            <a:chExt cx="6120680" cy="713919"/>
          </a:xfrm>
        </p:grpSpPr>
        <p:pic>
          <p:nvPicPr>
            <p:cNvPr id="25" name="Grafik 24"/>
            <p:cNvPicPr preferRelativeResize="0">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5735960" y="5774784"/>
              <a:ext cx="997207" cy="656496"/>
            </a:xfrm>
            <a:prstGeom prst="rect">
              <a:avLst/>
            </a:prstGeom>
            <a:noFill/>
            <a:ln>
              <a:noFill/>
            </a:ln>
          </p:spPr>
        </p:pic>
        <p:sp>
          <p:nvSpPr>
            <p:cNvPr id="3" name="Rechteck 2"/>
            <p:cNvSpPr/>
            <p:nvPr userDrawn="1"/>
          </p:nvSpPr>
          <p:spPr>
            <a:xfrm>
              <a:off x="6744072" y="5717361"/>
              <a:ext cx="5112568" cy="480131"/>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Calibri"/>
                  <a:ea typeface="+mn-ea"/>
                  <a:cs typeface="+mn-cs"/>
                </a:rPr>
                <a:t>This work has been carried out within the framework of the EUROfusion Consortium, funded by the European Union via the Euratom Research and Training Programme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p>
          </p:txBody>
        </p:sp>
      </p:grpSp>
      <p:pic>
        <p:nvPicPr>
          <p:cNvPr id="2060" name="Picture 12" descr="Contract between EC and EUROfusion is signed | FuseNet">
            <a:extLst>
              <a:ext uri="{FF2B5EF4-FFF2-40B4-BE49-F238E27FC236}">
                <a16:creationId xmlns:a16="http://schemas.microsoft.com/office/drawing/2014/main" id="{E55ACA25-9DC9-FAB0-0545-200C2AAAE0C4}"/>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445066" y="325143"/>
            <a:ext cx="2304256" cy="596340"/>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20">
            <a:extLst>
              <a:ext uri="{FF2B5EF4-FFF2-40B4-BE49-F238E27FC236}">
                <a16:creationId xmlns:a16="http://schemas.microsoft.com/office/drawing/2014/main" id="{596FC8EF-089A-D210-0D75-51A8CBEF1EC8}"/>
              </a:ext>
            </a:extLst>
          </p:cNvPr>
          <p:cNvSpPr>
            <a:spLocks noGrp="1"/>
          </p:cNvSpPr>
          <p:nvPr>
            <p:ph type="title"/>
          </p:nvPr>
        </p:nvSpPr>
        <p:spPr>
          <a:xfrm>
            <a:off x="407368" y="2074188"/>
            <a:ext cx="5544615" cy="620251"/>
          </a:xfrm>
        </p:spPr>
        <p:txBody>
          <a:bodyPr/>
          <a:lstStyle>
            <a:lvl1pPr algn="l">
              <a:defRPr b="1"/>
            </a:lvl1pPr>
          </a:lstStyle>
          <a:p>
            <a:r>
              <a:rPr lang="en-US" dirty="0"/>
              <a:t>Click to edit Master title style</a:t>
            </a:r>
            <a:endParaRPr lang="en-DE" dirty="0"/>
          </a:p>
        </p:txBody>
      </p:sp>
      <p:sp>
        <p:nvSpPr>
          <p:cNvPr id="14" name="Text Placeholder 22">
            <a:extLst>
              <a:ext uri="{FF2B5EF4-FFF2-40B4-BE49-F238E27FC236}">
                <a16:creationId xmlns:a16="http://schemas.microsoft.com/office/drawing/2014/main" id="{A1DB4B7A-0368-ADFA-B0E8-5A32A1976D23}"/>
              </a:ext>
            </a:extLst>
          </p:cNvPr>
          <p:cNvSpPr>
            <a:spLocks noGrp="1"/>
          </p:cNvSpPr>
          <p:nvPr>
            <p:ph type="body" sz="quarter" idx="10" hasCustomPrompt="1"/>
          </p:nvPr>
        </p:nvSpPr>
        <p:spPr>
          <a:xfrm>
            <a:off x="407368" y="3693074"/>
            <a:ext cx="4375150" cy="457848"/>
          </a:xfrm>
        </p:spPr>
        <p:txBody>
          <a:bodyPr/>
          <a:lstStyle>
            <a:lvl1pPr marL="0" indent="0">
              <a:buNone/>
              <a:defRPr b="1"/>
            </a:lvl1pPr>
            <a:lvl2pPr marL="342900" indent="0">
              <a:buNone/>
              <a:defRPr/>
            </a:lvl2pPr>
          </a:lstStyle>
          <a:p>
            <a:pPr lvl="0"/>
            <a:r>
              <a:rPr lang="en-US" dirty="0"/>
              <a:t>Click to edit Lecturer’s name</a:t>
            </a:r>
          </a:p>
        </p:txBody>
      </p:sp>
      <p:sp>
        <p:nvSpPr>
          <p:cNvPr id="15" name="Text Placeholder 22">
            <a:extLst>
              <a:ext uri="{FF2B5EF4-FFF2-40B4-BE49-F238E27FC236}">
                <a16:creationId xmlns:a16="http://schemas.microsoft.com/office/drawing/2014/main" id="{29BB6B8D-6CB9-54B7-0DF9-DBDB0E37634E}"/>
              </a:ext>
            </a:extLst>
          </p:cNvPr>
          <p:cNvSpPr>
            <a:spLocks noGrp="1"/>
          </p:cNvSpPr>
          <p:nvPr>
            <p:ph type="body" sz="quarter" idx="11" hasCustomPrompt="1"/>
          </p:nvPr>
        </p:nvSpPr>
        <p:spPr>
          <a:xfrm>
            <a:off x="407368" y="4159260"/>
            <a:ext cx="4375150" cy="457848"/>
          </a:xfrm>
        </p:spPr>
        <p:txBody>
          <a:bodyPr/>
          <a:lstStyle>
            <a:lvl1pPr marL="0" indent="0">
              <a:buNone/>
              <a:defRPr b="0"/>
            </a:lvl1pPr>
            <a:lvl2pPr marL="342900" indent="0">
              <a:buNone/>
              <a:defRPr/>
            </a:lvl2pPr>
          </a:lstStyle>
          <a:p>
            <a:pPr lvl="0"/>
            <a:r>
              <a:rPr lang="en-US" dirty="0"/>
              <a:t>Click to edit Lecturer’s affiliation</a:t>
            </a:r>
          </a:p>
        </p:txBody>
      </p:sp>
      <p:sp>
        <p:nvSpPr>
          <p:cNvPr id="20" name="Text Placeholder 22">
            <a:extLst>
              <a:ext uri="{FF2B5EF4-FFF2-40B4-BE49-F238E27FC236}">
                <a16:creationId xmlns:a16="http://schemas.microsoft.com/office/drawing/2014/main" id="{4EC3B6D3-D545-C458-117A-3FC426AC87B1}"/>
              </a:ext>
            </a:extLst>
          </p:cNvPr>
          <p:cNvSpPr>
            <a:spLocks noGrp="1"/>
          </p:cNvSpPr>
          <p:nvPr>
            <p:ph type="body" sz="quarter" idx="12" hasCustomPrompt="1"/>
          </p:nvPr>
        </p:nvSpPr>
        <p:spPr>
          <a:xfrm>
            <a:off x="407368" y="1650286"/>
            <a:ext cx="5544614" cy="338554"/>
          </a:xfrm>
        </p:spPr>
        <p:txBody>
          <a:bodyPr>
            <a:normAutofit/>
          </a:bodyPr>
          <a:lstStyle>
            <a:lvl1pPr marL="0" indent="0">
              <a:buNone/>
              <a:defRPr sz="1600" b="0"/>
            </a:lvl1pPr>
            <a:lvl2pPr marL="342900" indent="0">
              <a:buNone/>
              <a:defRPr/>
            </a:lvl2pPr>
          </a:lstStyle>
          <a:p>
            <a:pPr lvl="0"/>
            <a:r>
              <a:rPr lang="en-US" dirty="0"/>
              <a:t>Click to edit Event title</a:t>
            </a:r>
          </a:p>
        </p:txBody>
      </p:sp>
      <p:pic>
        <p:nvPicPr>
          <p:cNvPr id="2" name="Picture 1">
            <a:extLst>
              <a:ext uri="{FF2B5EF4-FFF2-40B4-BE49-F238E27FC236}">
                <a16:creationId xmlns:a16="http://schemas.microsoft.com/office/drawing/2014/main" id="{54C79CBA-5ECC-767B-846D-8D461051DE87}"/>
              </a:ext>
            </a:extLst>
          </p:cNvPr>
          <p:cNvPicPr>
            <a:picLocks noChangeAspect="1"/>
          </p:cNvPicPr>
          <p:nvPr userDrawn="1"/>
        </p:nvPicPr>
        <p:blipFill>
          <a:blip r:embed="rId4" cstate="email">
            <a:alphaModFix/>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solidFill>
            <a:schemeClr val="bg1"/>
          </a:solidFill>
        </p:spPr>
      </p:pic>
    </p:spTree>
    <p:extLst>
      <p:ext uri="{BB962C8B-B14F-4D97-AF65-F5344CB8AC3E}">
        <p14:creationId xmlns:p14="http://schemas.microsoft.com/office/powerpoint/2010/main" val="640704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EUROfusion_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7ECB478-BAE3-9650-1ED0-40553289DFEC}"/>
              </a:ext>
            </a:extLst>
          </p:cNvPr>
          <p:cNvSpPr/>
          <p:nvPr userDrawn="1"/>
        </p:nvSpPr>
        <p:spPr>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983432" y="192515"/>
            <a:ext cx="9451776" cy="457200"/>
          </a:xfrm>
        </p:spPr>
        <p:txBody>
          <a:bodyPr>
            <a:noAutofit/>
          </a:bodyPr>
          <a:lstStyle>
            <a:lvl1pPr algn="l">
              <a:lnSpc>
                <a:spcPts val="2400"/>
              </a:lnSpc>
              <a:defRPr sz="2800" b="1">
                <a:solidFill>
                  <a:schemeClr val="tx2"/>
                </a:solidFill>
                <a:latin typeface="+mn-lt"/>
                <a:cs typeface="Arial" panose="020B0604020202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609600" y="836712"/>
            <a:ext cx="11103024" cy="5688632"/>
          </a:xfrm>
        </p:spPr>
        <p:txBody>
          <a:bodyPr>
            <a:normAutofit/>
          </a:bodyPr>
          <a:lstStyle>
            <a:lvl1pPr marL="257175" indent="-257175">
              <a:buFont typeface="Arial" panose="020B0604020202020204" pitchFamily="34" charset="0"/>
              <a:buChar char="•"/>
              <a:defRPr sz="2400">
                <a:latin typeface="+mn-lt"/>
                <a:cs typeface="Arial" panose="020B0604020202020204" pitchFamily="34" charset="0"/>
              </a:defRPr>
            </a:lvl1pPr>
            <a:lvl2pPr marL="557213" indent="-214313">
              <a:buFont typeface="Arial" panose="020B0604020202020204" pitchFamily="34" charset="0"/>
              <a:buChar char="•"/>
              <a:defRPr sz="1800">
                <a:latin typeface="+mn-lt"/>
                <a:cs typeface="Arial" panose="020B0604020202020204" pitchFamily="34" charset="0"/>
              </a:defRPr>
            </a:lvl2pPr>
            <a:lvl3pPr marL="857250" indent="-171450">
              <a:buFont typeface="Arial" panose="020B0604020202020204" pitchFamily="34" charset="0"/>
              <a:buChar char="•"/>
              <a:defRPr sz="1600">
                <a:latin typeface="+mn-lt"/>
                <a:cs typeface="Arial" panose="020B0604020202020204" pitchFamily="34" charset="0"/>
              </a:defRPr>
            </a:lvl3pPr>
            <a:lvl4pPr>
              <a:defRPr/>
            </a:lvl4pPr>
            <a:lvl5pPr>
              <a:defRPr/>
            </a:lvl5pPr>
          </a:lstStyle>
          <a:p>
            <a:pPr lvl="0"/>
            <a:r>
              <a:rPr lang="en-US" dirty="0"/>
              <a:t>Click to edit Master text styles</a:t>
            </a:r>
          </a:p>
          <a:p>
            <a:pPr lvl="1"/>
            <a:r>
              <a:rPr lang="en-US" dirty="0"/>
              <a:t>Second level</a:t>
            </a:r>
          </a:p>
          <a:p>
            <a:pPr lvl="2"/>
            <a:r>
              <a:rPr lang="en-US" dirty="0"/>
              <a:t>Third level</a:t>
            </a:r>
          </a:p>
        </p:txBody>
      </p:sp>
      <p:sp>
        <p:nvSpPr>
          <p:cNvPr id="8" name="Footer Placeholder 7"/>
          <p:cNvSpPr>
            <a:spLocks noGrp="1"/>
          </p:cNvSpPr>
          <p:nvPr>
            <p:ph type="ftr" sz="quarter" idx="11"/>
          </p:nvPr>
        </p:nvSpPr>
        <p:spPr>
          <a:xfrm>
            <a:off x="825624" y="6555770"/>
            <a:ext cx="3470176" cy="329614"/>
          </a:xfrm>
          <a:prstGeom prst="rect">
            <a:avLst/>
          </a:prstGeom>
        </p:spPr>
        <p:txBody>
          <a:bodyPr anchor="t"/>
          <a:lstStyle>
            <a:lvl1pPr>
              <a:defRPr sz="1200">
                <a:solidFill>
                  <a:schemeClr val="bg1"/>
                </a:solidFill>
              </a:defRPr>
            </a:lvl1pPr>
          </a:lstStyle>
          <a:p>
            <a:r>
              <a:rPr lang="en-GB" dirty="0">
                <a:solidFill>
                  <a:prstClr val="white"/>
                </a:solidFill>
              </a:rPr>
              <a:t>Author | Event | dd Month </a:t>
            </a:r>
            <a:r>
              <a:rPr lang="en-GB" dirty="0" err="1">
                <a:solidFill>
                  <a:prstClr val="white"/>
                </a:solidFill>
              </a:rPr>
              <a:t>yyyy</a:t>
            </a:r>
            <a:endParaRPr lang="en-GB" dirty="0">
              <a:solidFill>
                <a:prstClr val="white"/>
              </a:solidFill>
            </a:endParaRPr>
          </a:p>
        </p:txBody>
      </p:sp>
      <p:sp>
        <p:nvSpPr>
          <p:cNvPr id="9" name="Slide Number Placeholder 8"/>
          <p:cNvSpPr>
            <a:spLocks noGrp="1"/>
          </p:cNvSpPr>
          <p:nvPr>
            <p:ph type="sldNum" sz="quarter" idx="12"/>
          </p:nvPr>
        </p:nvSpPr>
        <p:spPr>
          <a:xfrm>
            <a:off x="0" y="6590037"/>
            <a:ext cx="720080" cy="199174"/>
          </a:xfrm>
        </p:spPr>
        <p:txBody>
          <a:bodyPr anchor="ctr"/>
          <a:lstStyle>
            <a:lvl1pPr>
              <a:defRPr sz="1400">
                <a:solidFill>
                  <a:schemeClr val="bg1"/>
                </a:solidFill>
              </a:defRPr>
            </a:lvl1pPr>
          </a:lstStyle>
          <a:p>
            <a:fld id="{6A6D9FA1-99C7-4910-8E32-B85D378B0060}" type="slidenum">
              <a:rPr lang="en-GB" smtClean="0">
                <a:solidFill>
                  <a:prstClr val="white"/>
                </a:solidFill>
              </a:rPr>
              <a:pPr/>
              <a:t>‹Nr.›</a:t>
            </a:fld>
            <a:endParaRPr lang="en-GB" dirty="0">
              <a:solidFill>
                <a:prstClr val="white"/>
              </a:solidFill>
            </a:endParaRPr>
          </a:p>
        </p:txBody>
      </p:sp>
      <p:pic>
        <p:nvPicPr>
          <p:cNvPr id="1026" name="Picture 2" descr="EUROfusion - Realising Fusion Energy">
            <a:extLst>
              <a:ext uri="{FF2B5EF4-FFF2-40B4-BE49-F238E27FC236}">
                <a16:creationId xmlns:a16="http://schemas.microsoft.com/office/drawing/2014/main" id="{D76DEB2B-40A9-CD88-03A2-1B2D1E8A0C70}"/>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91344" y="57007"/>
            <a:ext cx="636023" cy="6360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40CFE93D-B60A-5519-67CA-2FB5FDAACE49}"/>
              </a:ext>
            </a:extLst>
          </p:cNvPr>
          <p:cNvPicPr>
            <a:picLocks noChangeAspect="1"/>
          </p:cNvPicPr>
          <p:nvPr userDrawn="1"/>
        </p:nvPicPr>
        <p:blipFill>
          <a:blip r:embed="rId3" cstate="email">
            <a:alphaModFix amt="65000"/>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noFill/>
        </p:spPr>
      </p:pic>
    </p:spTree>
    <p:extLst>
      <p:ext uri="{BB962C8B-B14F-4D97-AF65-F5344CB8AC3E}">
        <p14:creationId xmlns:p14="http://schemas.microsoft.com/office/powerpoint/2010/main" val="4285183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UROfusion_content_empty">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7ECB478-BAE3-9650-1ED0-40553289DFEC}"/>
              </a:ext>
            </a:extLst>
          </p:cNvPr>
          <p:cNvSpPr/>
          <p:nvPr userDrawn="1"/>
        </p:nvSpPr>
        <p:spPr>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983432" y="192515"/>
            <a:ext cx="9451776" cy="457200"/>
          </a:xfrm>
        </p:spPr>
        <p:txBody>
          <a:bodyPr>
            <a:noAutofit/>
          </a:bodyPr>
          <a:lstStyle>
            <a:lvl1pPr algn="l">
              <a:lnSpc>
                <a:spcPts val="2400"/>
              </a:lnSpc>
              <a:defRPr sz="2800" b="1">
                <a:solidFill>
                  <a:schemeClr val="tx2"/>
                </a:solidFill>
                <a:latin typeface="+mn-lt"/>
                <a:cs typeface="Arial" panose="020B0604020202020204" pitchFamily="34" charset="0"/>
              </a:defRPr>
            </a:lvl1pPr>
          </a:lstStyle>
          <a:p>
            <a:r>
              <a:rPr lang="en-US" dirty="0"/>
              <a:t>Click to edit Master title style</a:t>
            </a:r>
            <a:endParaRPr lang="en-GB" dirty="0"/>
          </a:p>
        </p:txBody>
      </p:sp>
      <p:sp>
        <p:nvSpPr>
          <p:cNvPr id="8" name="Footer Placeholder 7"/>
          <p:cNvSpPr>
            <a:spLocks noGrp="1"/>
          </p:cNvSpPr>
          <p:nvPr>
            <p:ph type="ftr" sz="quarter" idx="11"/>
          </p:nvPr>
        </p:nvSpPr>
        <p:spPr>
          <a:xfrm>
            <a:off x="825624" y="6555770"/>
            <a:ext cx="3470176" cy="329614"/>
          </a:xfrm>
          <a:prstGeom prst="rect">
            <a:avLst/>
          </a:prstGeom>
        </p:spPr>
        <p:txBody>
          <a:bodyPr anchor="t"/>
          <a:lstStyle>
            <a:lvl1pPr>
              <a:defRPr sz="1200">
                <a:solidFill>
                  <a:schemeClr val="bg1"/>
                </a:solidFill>
              </a:defRPr>
            </a:lvl1pPr>
          </a:lstStyle>
          <a:p>
            <a:r>
              <a:rPr lang="en-GB" dirty="0">
                <a:solidFill>
                  <a:prstClr val="white"/>
                </a:solidFill>
              </a:rPr>
              <a:t>Author | Event | dd Month </a:t>
            </a:r>
            <a:r>
              <a:rPr lang="en-GB" dirty="0" err="1">
                <a:solidFill>
                  <a:prstClr val="white"/>
                </a:solidFill>
              </a:rPr>
              <a:t>yyyy</a:t>
            </a:r>
            <a:endParaRPr lang="en-GB" dirty="0">
              <a:solidFill>
                <a:prstClr val="white"/>
              </a:solidFill>
            </a:endParaRPr>
          </a:p>
        </p:txBody>
      </p:sp>
      <p:sp>
        <p:nvSpPr>
          <p:cNvPr id="9" name="Slide Number Placeholder 8"/>
          <p:cNvSpPr>
            <a:spLocks noGrp="1"/>
          </p:cNvSpPr>
          <p:nvPr>
            <p:ph type="sldNum" sz="quarter" idx="12"/>
          </p:nvPr>
        </p:nvSpPr>
        <p:spPr>
          <a:xfrm>
            <a:off x="0" y="6590037"/>
            <a:ext cx="720080" cy="199174"/>
          </a:xfrm>
        </p:spPr>
        <p:txBody>
          <a:bodyPr anchor="ctr"/>
          <a:lstStyle>
            <a:lvl1pPr>
              <a:defRPr sz="1400">
                <a:solidFill>
                  <a:schemeClr val="bg1"/>
                </a:solidFill>
              </a:defRPr>
            </a:lvl1pPr>
          </a:lstStyle>
          <a:p>
            <a:fld id="{6A6D9FA1-99C7-4910-8E32-B85D378B0060}" type="slidenum">
              <a:rPr lang="en-GB" smtClean="0">
                <a:solidFill>
                  <a:prstClr val="white"/>
                </a:solidFill>
              </a:rPr>
              <a:pPr/>
              <a:t>‹Nr.›</a:t>
            </a:fld>
            <a:endParaRPr lang="en-GB" dirty="0">
              <a:solidFill>
                <a:prstClr val="white"/>
              </a:solidFill>
            </a:endParaRPr>
          </a:p>
        </p:txBody>
      </p:sp>
      <p:pic>
        <p:nvPicPr>
          <p:cNvPr id="1026" name="Picture 2" descr="EUROfusion - Realising Fusion Energy">
            <a:extLst>
              <a:ext uri="{FF2B5EF4-FFF2-40B4-BE49-F238E27FC236}">
                <a16:creationId xmlns:a16="http://schemas.microsoft.com/office/drawing/2014/main" id="{D76DEB2B-40A9-CD88-03A2-1B2D1E8A0C70}"/>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91344" y="57007"/>
            <a:ext cx="636023" cy="6360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6459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UROfusion_Value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0CFE93D-B60A-5519-67CA-2FB5FDAACE49}"/>
              </a:ext>
            </a:extLst>
          </p:cNvPr>
          <p:cNvPicPr>
            <a:picLocks noChangeAspect="1"/>
          </p:cNvPicPr>
          <p:nvPr userDrawn="1"/>
        </p:nvPicPr>
        <p:blipFill>
          <a:blip r:embed="rId2" cstate="email">
            <a:alphaModFix amt="65000"/>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noFill/>
        </p:spPr>
      </p:pic>
      <p:sp>
        <p:nvSpPr>
          <p:cNvPr id="5" name="Rectangle 4">
            <a:extLst>
              <a:ext uri="{FF2B5EF4-FFF2-40B4-BE49-F238E27FC236}">
                <a16:creationId xmlns:a16="http://schemas.microsoft.com/office/drawing/2014/main" id="{A136BB05-CDE1-71D8-95B1-3A5C6CD699AD}"/>
              </a:ext>
            </a:extLst>
          </p:cNvPr>
          <p:cNvSpPr/>
          <p:nvPr userDrawn="1"/>
        </p:nvSpPr>
        <p:spPr>
          <a:xfrm>
            <a:off x="6408751" y="2146852"/>
            <a:ext cx="2170706" cy="161411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55464233-290E-F450-429D-1C58FA6BE3BA}"/>
              </a:ext>
            </a:extLst>
          </p:cNvPr>
          <p:cNvSpPr/>
          <p:nvPr userDrawn="1"/>
        </p:nvSpPr>
        <p:spPr>
          <a:xfrm>
            <a:off x="9129423" y="1957346"/>
            <a:ext cx="2170706" cy="187518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47ECB478-BAE3-9650-1ED0-40553289DFEC}"/>
              </a:ext>
            </a:extLst>
          </p:cNvPr>
          <p:cNvSpPr/>
          <p:nvPr userDrawn="1"/>
        </p:nvSpPr>
        <p:spPr>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hasCustomPrompt="1"/>
          </p:nvPr>
        </p:nvSpPr>
        <p:spPr>
          <a:xfrm>
            <a:off x="983432" y="192515"/>
            <a:ext cx="9451776" cy="457200"/>
          </a:xfrm>
        </p:spPr>
        <p:txBody>
          <a:bodyPr>
            <a:noAutofit/>
          </a:bodyPr>
          <a:lstStyle>
            <a:lvl1pPr algn="l">
              <a:lnSpc>
                <a:spcPts val="2400"/>
              </a:lnSpc>
              <a:defRPr sz="2800" b="1">
                <a:solidFill>
                  <a:schemeClr val="tx2"/>
                </a:solidFill>
                <a:latin typeface="+mn-lt"/>
                <a:cs typeface="Arial" panose="020B0604020202020204" pitchFamily="34" charset="0"/>
              </a:defRPr>
            </a:lvl1pPr>
          </a:lstStyle>
          <a:p>
            <a:r>
              <a:rPr lang="en-US" dirty="0"/>
              <a:t>EUROfusion Values</a:t>
            </a:r>
            <a:endParaRPr lang="en-GB" dirty="0"/>
          </a:p>
        </p:txBody>
      </p:sp>
      <p:sp>
        <p:nvSpPr>
          <p:cNvPr id="8" name="Footer Placeholder 7"/>
          <p:cNvSpPr>
            <a:spLocks noGrp="1"/>
          </p:cNvSpPr>
          <p:nvPr>
            <p:ph type="ftr" sz="quarter" idx="11"/>
          </p:nvPr>
        </p:nvSpPr>
        <p:spPr>
          <a:xfrm>
            <a:off x="825624" y="6555770"/>
            <a:ext cx="3470176" cy="329614"/>
          </a:xfrm>
          <a:prstGeom prst="rect">
            <a:avLst/>
          </a:prstGeom>
        </p:spPr>
        <p:txBody>
          <a:bodyPr anchor="t"/>
          <a:lstStyle>
            <a:lvl1pPr>
              <a:defRPr sz="1200">
                <a:solidFill>
                  <a:schemeClr val="bg1"/>
                </a:solidFill>
              </a:defRPr>
            </a:lvl1pPr>
          </a:lstStyle>
          <a:p>
            <a:r>
              <a:rPr lang="en-GB" dirty="0">
                <a:solidFill>
                  <a:prstClr val="white"/>
                </a:solidFill>
              </a:rPr>
              <a:t>EUROfusion Values | Event | dd Month </a:t>
            </a:r>
            <a:r>
              <a:rPr lang="en-GB" dirty="0" err="1">
                <a:solidFill>
                  <a:prstClr val="white"/>
                </a:solidFill>
              </a:rPr>
              <a:t>yyyy</a:t>
            </a:r>
            <a:endParaRPr lang="en-GB" dirty="0">
              <a:solidFill>
                <a:prstClr val="white"/>
              </a:solidFill>
            </a:endParaRPr>
          </a:p>
        </p:txBody>
      </p:sp>
      <p:sp>
        <p:nvSpPr>
          <p:cNvPr id="9" name="Slide Number Placeholder 8"/>
          <p:cNvSpPr>
            <a:spLocks noGrp="1"/>
          </p:cNvSpPr>
          <p:nvPr>
            <p:ph type="sldNum" sz="quarter" idx="12"/>
          </p:nvPr>
        </p:nvSpPr>
        <p:spPr>
          <a:xfrm>
            <a:off x="0" y="6590037"/>
            <a:ext cx="720080" cy="199174"/>
          </a:xfrm>
        </p:spPr>
        <p:txBody>
          <a:bodyPr anchor="ctr"/>
          <a:lstStyle>
            <a:lvl1pPr>
              <a:defRPr sz="1400">
                <a:solidFill>
                  <a:schemeClr val="bg1"/>
                </a:solidFill>
              </a:defRPr>
            </a:lvl1pPr>
          </a:lstStyle>
          <a:p>
            <a:fld id="{6A6D9FA1-99C7-4910-8E32-B85D378B0060}" type="slidenum">
              <a:rPr lang="en-GB" smtClean="0">
                <a:solidFill>
                  <a:prstClr val="white"/>
                </a:solidFill>
              </a:rPr>
              <a:pPr/>
              <a:t>‹Nr.›</a:t>
            </a:fld>
            <a:endParaRPr lang="en-GB" dirty="0">
              <a:solidFill>
                <a:prstClr val="white"/>
              </a:solidFill>
            </a:endParaRPr>
          </a:p>
        </p:txBody>
      </p:sp>
      <p:pic>
        <p:nvPicPr>
          <p:cNvPr id="1026" name="Picture 2" descr="EUROfusion - Realising Fusion Energy">
            <a:extLst>
              <a:ext uri="{FF2B5EF4-FFF2-40B4-BE49-F238E27FC236}">
                <a16:creationId xmlns:a16="http://schemas.microsoft.com/office/drawing/2014/main" id="{D76DEB2B-40A9-CD88-03A2-1B2D1E8A0C70}"/>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91344" y="57007"/>
            <a:ext cx="636023" cy="63602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E8D0878B-E5A6-2FA4-87BE-E46364DC8E55}"/>
              </a:ext>
            </a:extLst>
          </p:cNvPr>
          <p:cNvPicPr>
            <a:picLocks noChangeAspect="1"/>
          </p:cNvPicPr>
          <p:nvPr userDrawn="1"/>
        </p:nvPicPr>
        <p:blipFill rotWithShape="1">
          <a:blip r:embed="rId4"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5414" y="979851"/>
            <a:ext cx="12181172" cy="5577840"/>
          </a:xfrm>
          <a:prstGeom prst="rect">
            <a:avLst/>
          </a:prstGeom>
        </p:spPr>
      </p:pic>
    </p:spTree>
    <p:extLst>
      <p:ext uri="{BB962C8B-B14F-4D97-AF65-F5344CB8AC3E}">
        <p14:creationId xmlns:p14="http://schemas.microsoft.com/office/powerpoint/2010/main" val="1308084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10848528" y="6356353"/>
            <a:ext cx="733872" cy="365125"/>
          </a:xfrm>
          <a:prstGeom prst="rect">
            <a:avLst/>
          </a:prstGeom>
        </p:spPr>
        <p:txBody>
          <a:bodyPr vert="horz" lIns="91440" tIns="45720" rIns="91440" bIns="45720" rtlCol="0" anchor="ctr"/>
          <a:lstStyle>
            <a:lvl1pPr algn="r">
              <a:defRPr sz="1000">
                <a:solidFill>
                  <a:schemeClr val="tx1">
                    <a:tint val="75000"/>
                  </a:schemeClr>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6D9FA1-99C7-4910-8E32-B85D378B0060}" type="slidenum">
              <a:rPr kumimoji="0" lang="en-GB" sz="10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en-GB" sz="10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402646876"/>
      </p:ext>
    </p:extLst>
  </p:cSld>
  <p:clrMap bg1="lt1" tx1="dk1" bg2="lt2" tx2="dk2" accent1="accent1" accent2="accent2" accent3="accent3" accent4="accent4" accent5="accent5" accent6="accent6" hlink="hlink" folHlink="folHlink"/>
  <p:sldLayoutIdLst>
    <p:sldLayoutId id="2147483658" r:id="rId1"/>
    <p:sldLayoutId id="2147483663" r:id="rId2"/>
    <p:sldLayoutId id="2147483664" r:id="rId3"/>
    <p:sldLayoutId id="2147483669" r:id="rId4"/>
  </p:sldLayoutIdLst>
  <p:hf hd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43151A-E190-BA72-DEB3-837063D57AFE}"/>
              </a:ext>
            </a:extLst>
          </p:cNvPr>
          <p:cNvSpPr>
            <a:spLocks noGrp="1"/>
          </p:cNvSpPr>
          <p:nvPr>
            <p:ph type="title"/>
          </p:nvPr>
        </p:nvSpPr>
        <p:spPr/>
        <p:txBody>
          <a:bodyPr/>
          <a:lstStyle/>
          <a:p>
            <a:r>
              <a:rPr lang="en-US" dirty="0"/>
              <a:t>Science Coordination Meeting : transition of JT-60SA to W</a:t>
            </a:r>
            <a:endParaRPr lang="fr-FR" dirty="0"/>
          </a:p>
        </p:txBody>
      </p:sp>
      <p:sp>
        <p:nvSpPr>
          <p:cNvPr id="3" name="Inhaltsplatzhalter 2">
            <a:extLst>
              <a:ext uri="{FF2B5EF4-FFF2-40B4-BE49-F238E27FC236}">
                <a16:creationId xmlns:a16="http://schemas.microsoft.com/office/drawing/2014/main" id="{0ADEBA75-DE89-EAE8-71B2-E64029C44369}"/>
              </a:ext>
            </a:extLst>
          </p:cNvPr>
          <p:cNvSpPr>
            <a:spLocks noGrp="1"/>
          </p:cNvSpPr>
          <p:nvPr>
            <p:ph idx="1"/>
          </p:nvPr>
        </p:nvSpPr>
        <p:spPr/>
        <p:txBody>
          <a:bodyPr>
            <a:normAutofit lnSpcReduction="10000"/>
          </a:bodyPr>
          <a:lstStyle/>
          <a:p>
            <a:pPr marL="0" indent="0">
              <a:buNone/>
            </a:pPr>
            <a:r>
              <a:rPr lang="en-US" dirty="0"/>
              <a:t>This meeting:</a:t>
            </a:r>
          </a:p>
          <a:p>
            <a:r>
              <a:rPr lang="en-US" dirty="0"/>
              <a:t>inform on the work done in </a:t>
            </a:r>
            <a:r>
              <a:rPr lang="en-US" dirty="0" err="1"/>
              <a:t>EUROfusion</a:t>
            </a:r>
            <a:r>
              <a:rPr lang="en-US" dirty="0"/>
              <a:t> and F4E in this area</a:t>
            </a:r>
          </a:p>
          <a:p>
            <a:r>
              <a:rPr lang="en-US" dirty="0"/>
              <a:t>coordinate our effort in view of the transition of JT60-SA to a metallic device</a:t>
            </a:r>
          </a:p>
          <a:p>
            <a:pPr marL="0" indent="0">
              <a:buNone/>
            </a:pPr>
            <a:endParaRPr lang="en-US" dirty="0"/>
          </a:p>
          <a:p>
            <a:pPr marL="0" indent="0">
              <a:buNone/>
            </a:pPr>
            <a:r>
              <a:rPr lang="en-US" dirty="0"/>
              <a:t>Several topics to be addressed: </a:t>
            </a:r>
          </a:p>
          <a:p>
            <a:r>
              <a:rPr lang="en-US" sz="2600" dirty="0"/>
              <a:t>PWI (divertor PFCs), heating mix, diagnostics, modelling</a:t>
            </a:r>
          </a:p>
          <a:p>
            <a:endParaRPr lang="en-US" dirty="0"/>
          </a:p>
          <a:p>
            <a:r>
              <a:rPr lang="en-US" dirty="0"/>
              <a:t>Agenda</a:t>
            </a:r>
          </a:p>
          <a:p>
            <a:pPr lvl="1"/>
            <a:endParaRPr lang="en-US" sz="2000" dirty="0"/>
          </a:p>
          <a:p>
            <a:pPr lvl="1"/>
            <a:r>
              <a:rPr lang="en-US" sz="2000" dirty="0"/>
              <a:t>Jeronimo Garcia: 	Physics challenges of a W JT60-SA </a:t>
            </a:r>
          </a:p>
          <a:p>
            <a:pPr lvl="1"/>
            <a:r>
              <a:rPr lang="en-US" sz="2000" dirty="0"/>
              <a:t>Valerio Tomarchio : 	F4E view for a transition of JT-60 SA to W</a:t>
            </a:r>
          </a:p>
          <a:p>
            <a:pPr lvl="1"/>
            <a:r>
              <a:rPr lang="en-US" sz="2000" dirty="0"/>
              <a:t>Marianne </a:t>
            </a:r>
            <a:r>
              <a:rPr lang="en-US" sz="2000" dirty="0" err="1"/>
              <a:t>Richou</a:t>
            </a:r>
            <a:r>
              <a:rPr lang="en-US" sz="2000" dirty="0"/>
              <a:t> : 	Current activities by WP DIV for JT-60SA</a:t>
            </a:r>
          </a:p>
          <a:p>
            <a:pPr lvl="1"/>
            <a:r>
              <a:rPr lang="en-US" sz="2000" dirty="0"/>
              <a:t>Gloria </a:t>
            </a:r>
            <a:r>
              <a:rPr lang="en-US" sz="2000" dirty="0" err="1"/>
              <a:t>Falchetto</a:t>
            </a:r>
            <a:r>
              <a:rPr lang="en-US" sz="2000" dirty="0"/>
              <a:t> : 	Status and planned modelling activities in view of a W JT60-SA </a:t>
            </a:r>
          </a:p>
          <a:p>
            <a:pPr lvl="1"/>
            <a:r>
              <a:rPr lang="en-US" sz="2000" dirty="0"/>
              <a:t>Carlo Sozzi : 		Upgrade/adaptation of subsystems (heating, diagnostics </a:t>
            </a:r>
            <a:r>
              <a:rPr lang="en-US" sz="2000" dirty="0" err="1"/>
              <a:t>etc</a:t>
            </a:r>
            <a:r>
              <a:rPr lang="en-US" sz="2000" dirty="0"/>
              <a:t>) to support W-wall 				operation </a:t>
            </a:r>
          </a:p>
        </p:txBody>
      </p:sp>
      <p:sp>
        <p:nvSpPr>
          <p:cNvPr id="4" name="Fußzeilenplatzhalter 3">
            <a:extLst>
              <a:ext uri="{FF2B5EF4-FFF2-40B4-BE49-F238E27FC236}">
                <a16:creationId xmlns:a16="http://schemas.microsoft.com/office/drawing/2014/main" id="{F3E737D9-5C85-ABB3-F32D-D614B00065FD}"/>
              </a:ext>
            </a:extLst>
          </p:cNvPr>
          <p:cNvSpPr>
            <a:spLocks noGrp="1"/>
          </p:cNvSpPr>
          <p:nvPr>
            <p:ph type="ftr" sz="quarter" idx="11"/>
          </p:nvPr>
        </p:nvSpPr>
        <p:spPr/>
        <p:txBody>
          <a:bodyPr/>
          <a:lstStyle/>
          <a:p>
            <a:r>
              <a:rPr lang="en-GB">
                <a:solidFill>
                  <a:prstClr val="white"/>
                </a:solidFill>
              </a:rPr>
              <a:t>Author | Event | dd Month yyyy</a:t>
            </a:r>
            <a:endParaRPr lang="en-GB" dirty="0">
              <a:solidFill>
                <a:prstClr val="white"/>
              </a:solidFill>
            </a:endParaRPr>
          </a:p>
        </p:txBody>
      </p:sp>
      <p:sp>
        <p:nvSpPr>
          <p:cNvPr id="5" name="Foliennummernplatzhalter 4">
            <a:extLst>
              <a:ext uri="{FF2B5EF4-FFF2-40B4-BE49-F238E27FC236}">
                <a16:creationId xmlns:a16="http://schemas.microsoft.com/office/drawing/2014/main" id="{97755E56-3B53-BEA8-B6DE-C29DE6106718}"/>
              </a:ext>
            </a:extLst>
          </p:cNvPr>
          <p:cNvSpPr>
            <a:spLocks noGrp="1"/>
          </p:cNvSpPr>
          <p:nvPr>
            <p:ph type="sldNum" sz="quarter" idx="12"/>
          </p:nvPr>
        </p:nvSpPr>
        <p:spPr/>
        <p:txBody>
          <a:bodyPr/>
          <a:lstStyle/>
          <a:p>
            <a:fld id="{6A6D9FA1-99C7-4910-8E32-B85D378B0060}" type="slidenum">
              <a:rPr lang="en-GB" smtClean="0">
                <a:solidFill>
                  <a:prstClr val="white"/>
                </a:solidFill>
              </a:rPr>
              <a:pPr/>
              <a:t>1</a:t>
            </a:fld>
            <a:endParaRPr lang="en-GB" dirty="0">
              <a:solidFill>
                <a:prstClr val="white"/>
              </a:solidFill>
            </a:endParaRPr>
          </a:p>
        </p:txBody>
      </p:sp>
    </p:spTree>
    <p:extLst>
      <p:ext uri="{BB962C8B-B14F-4D97-AF65-F5344CB8AC3E}">
        <p14:creationId xmlns:p14="http://schemas.microsoft.com/office/powerpoint/2010/main" val="3672001764"/>
      </p:ext>
    </p:extLst>
  </p:cSld>
  <p:clrMapOvr>
    <a:masterClrMapping/>
  </p:clrMapOvr>
</p:sld>
</file>

<file path=ppt/theme/theme1.xml><?xml version="1.0" encoding="utf-8"?>
<a:theme xmlns:a="http://schemas.openxmlformats.org/drawingml/2006/main" name="EUROfusion.1line_5_3_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lgn="l">
          <a:defRPr sz="2800" b="1" dirty="0" smtClean="0"/>
        </a:defPPr>
      </a:lstStyle>
    </a:txDef>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e5ba6352-0726-4226-96e7-82f7f1c59ac0" xsi:nil="true"/>
    <Dateofrelease xmlns="cbbfa1f3-60c2-42de-b5b6-3ee8cb87d964" xsi:nil="true"/>
    <lcf76f155ced4ddcb4097134ff3c332f xmlns="cbbfa1f3-60c2-42de-b5b6-3ee8cb87d964">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C5E97A0C0FEBC408E67B127B9678D93" ma:contentTypeVersion="16" ma:contentTypeDescription="Create a new document." ma:contentTypeScope="" ma:versionID="1d2a0d8c6deb6b6d65149e488cbe144b">
  <xsd:schema xmlns:xsd="http://www.w3.org/2001/XMLSchema" xmlns:xs="http://www.w3.org/2001/XMLSchema" xmlns:p="http://schemas.microsoft.com/office/2006/metadata/properties" xmlns:ns2="cbbfa1f3-60c2-42de-b5b6-3ee8cb87d964" xmlns:ns3="e5ba6352-0726-4226-96e7-82f7f1c59ac0" targetNamespace="http://schemas.microsoft.com/office/2006/metadata/properties" ma:root="true" ma:fieldsID="0760925279f4376d2d8626e0085fb012" ns2:_="" ns3:_="">
    <xsd:import namespace="cbbfa1f3-60c2-42de-b5b6-3ee8cb87d964"/>
    <xsd:import namespace="e5ba6352-0726-4226-96e7-82f7f1c59ac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Dateofrelease"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DateTaken"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bbfa1f3-60c2-42de-b5b6-3ee8cb87d96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Dateofrelease" ma:index="14" nillable="true" ma:displayName="Date of release" ma:format="Dropdown" ma:internalName="Dateofrelease">
      <xsd:simpleType>
        <xsd:restriction base="dms:Text">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51e10cb2-14f7-4eda-9ec0-27c7232f3f48" ma:termSetId="09814cd3-568e-fe90-9814-8d621ff8fb84" ma:anchorId="fba54fb3-c3e1-fe81-a776-ca4b69148c4d" ma:open="true" ma:isKeyword="false">
      <xsd:complexType>
        <xsd:sequence>
          <xsd:element ref="pc:Terms" minOccurs="0" maxOccurs="1"/>
        </xsd:sequence>
      </xsd:complexType>
    </xsd:element>
    <xsd:element name="MediaServiceDateTaken" ma:index="21" nillable="true" ma:displayName="MediaServiceDateTaken" ma:hidden="true" ma:internalName="MediaServiceDateTake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5ba6352-0726-4226-96e7-82f7f1c59ac0"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a5fc3690-ba4d-4b93-9ca3-ace776e65a5b}" ma:internalName="TaxCatchAll" ma:showField="CatchAllData" ma:web="e5ba6352-0726-4226-96e7-82f7f1c59ac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1581EFF-75CA-400B-8B14-07B3BB5FE4A6}">
  <ds:schemaRefs>
    <ds:schemaRef ds:uri="http://purl.org/dc/terms/"/>
    <ds:schemaRef ds:uri="e5ba6352-0726-4226-96e7-82f7f1c59ac0"/>
    <ds:schemaRef ds:uri="http://schemas.microsoft.com/office/2006/documentManagement/types"/>
    <ds:schemaRef ds:uri="http://purl.org/dc/elements/1.1/"/>
    <ds:schemaRef ds:uri="cbbfa1f3-60c2-42de-b5b6-3ee8cb87d964"/>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8620B528-A52D-4A7D-BA72-76895AB575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bbfa1f3-60c2-42de-b5b6-3ee8cb87d964"/>
    <ds:schemaRef ds:uri="e5ba6352-0726-4226-96e7-82f7f1c59a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29BB5A6-9C9C-4509-BBBE-0C2B5904D09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138</Words>
  <Application>Microsoft Office PowerPoint</Application>
  <PresentationFormat>Breitbild</PresentationFormat>
  <Paragraphs>17</Paragraphs>
  <Slides>1</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vt:i4>
      </vt:variant>
    </vt:vector>
  </HeadingPairs>
  <TitlesOfParts>
    <vt:vector size="4" baseType="lpstr">
      <vt:lpstr>Arial</vt:lpstr>
      <vt:lpstr>Calibri</vt:lpstr>
      <vt:lpstr>EUROfusion.1line_5_3_2019</vt:lpstr>
      <vt:lpstr>Science Coordination Meeting : transition of JT-60SA to 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Fabio Vinagre</dc:creator>
  <cp:lastModifiedBy>David Douai</cp:lastModifiedBy>
  <cp:revision>23</cp:revision>
  <dcterms:created xsi:type="dcterms:W3CDTF">2023-11-15T09:40:03Z</dcterms:created>
  <dcterms:modified xsi:type="dcterms:W3CDTF">2024-03-26T08:52:03Z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0x0101006C5E97A0C0FEBC408E67B127B9678D93</vt:lpwstr>
  </property>
</Properties>
</file>