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4" r:id="rId2"/>
  </p:sldMasterIdLst>
  <p:notesMasterIdLst>
    <p:notesMasterId r:id="rId23"/>
  </p:notesMasterIdLst>
  <p:sldIdLst>
    <p:sldId id="417" r:id="rId3"/>
    <p:sldId id="374" r:id="rId4"/>
    <p:sldId id="397" r:id="rId5"/>
    <p:sldId id="398" r:id="rId6"/>
    <p:sldId id="399" r:id="rId7"/>
    <p:sldId id="315" r:id="rId8"/>
    <p:sldId id="415" r:id="rId9"/>
    <p:sldId id="377" r:id="rId10"/>
    <p:sldId id="401" r:id="rId11"/>
    <p:sldId id="413" r:id="rId12"/>
    <p:sldId id="414" r:id="rId13"/>
    <p:sldId id="394" r:id="rId14"/>
    <p:sldId id="392" r:id="rId15"/>
    <p:sldId id="368" r:id="rId16"/>
    <p:sldId id="389" r:id="rId17"/>
    <p:sldId id="418" r:id="rId18"/>
    <p:sldId id="419" r:id="rId19"/>
    <p:sldId id="395" r:id="rId20"/>
    <p:sldId id="314" r:id="rId21"/>
    <p:sldId id="416"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00"/>
    <a:srgbClr val="3333FF"/>
    <a:srgbClr val="FF66FF"/>
    <a:srgbClr val="EBE6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34" autoAdjust="0"/>
    <p:restoredTop sz="92637" autoAdjust="0"/>
  </p:normalViewPr>
  <p:slideViewPr>
    <p:cSldViewPr snapToGrid="0">
      <p:cViewPr varScale="1">
        <p:scale>
          <a:sx n="108" d="100"/>
          <a:sy n="108" d="100"/>
        </p:scale>
        <p:origin x="13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F269990\Documents\Modelisations\Test_1\Tir%202529\Comparaison_simu_exp_V3%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F269990\Documents\Modelisations\Test_1\Tir%202529\Comparaison_simu_exp_V3%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baseline="0" dirty="0"/>
              <a:t>Maximum </a:t>
            </a:r>
            <a:r>
              <a:rPr lang="fr-FR" sz="1800" baseline="0" dirty="0" err="1"/>
              <a:t>temperature</a:t>
            </a:r>
            <a:r>
              <a:rPr lang="fr-FR" sz="1800" baseline="0" dirty="0"/>
              <a:t> °C in </a:t>
            </a:r>
            <a:r>
              <a:rPr lang="fr-FR" sz="1800" baseline="0" dirty="0" err="1"/>
              <a:t>CuCrZr</a:t>
            </a:r>
            <a:endParaRPr lang="fr-FR" sz="1800" baseline="0" dirty="0"/>
          </a:p>
        </c:rich>
      </c:tx>
      <c:layout>
        <c:manualLayout>
          <c:xMode val="edge"/>
          <c:yMode val="edge"/>
          <c:x val="0.23994818395628675"/>
          <c:y val="0.13986629524511954"/>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5139794437714342E-2"/>
          <c:y val="0.17171296296296298"/>
          <c:w val="0.86886008882371557"/>
          <c:h val="0.65552825356729905"/>
        </c:manualLayout>
      </c:layout>
      <c:scatterChart>
        <c:scatterStyle val="smoothMarker"/>
        <c:varyColors val="0"/>
        <c:dLbls>
          <c:showLegendKey val="0"/>
          <c:showVal val="0"/>
          <c:showCatName val="0"/>
          <c:showSerName val="0"/>
          <c:showPercent val="0"/>
          <c:showBubbleSize val="0"/>
        </c:dLbls>
        <c:axId val="467751688"/>
        <c:axId val="467749064"/>
        <c:extLst>
          <c:ext xmlns:c15="http://schemas.microsoft.com/office/drawing/2012/chart" uri="{02D57815-91ED-43cb-92C2-25804820EDAC}">
            <c15:filteredScatterSeries>
              <c15:ser>
                <c:idx val="0"/>
                <c:order val="1"/>
                <c:tx>
                  <c:v>Simulation avec rayonnement</c:v>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'Simu_Tir 2529_Campagne_2002'!$AB$37:$AB$45</c15:sqref>
                        </c15:formulaRef>
                      </c:ext>
                    </c:extLst>
                    <c:numCache>
                      <c:formatCode>General</c:formatCode>
                      <c:ptCount val="9"/>
                      <c:pt idx="0">
                        <c:v>5.54</c:v>
                      </c:pt>
                      <c:pt idx="1">
                        <c:v>7.74</c:v>
                      </c:pt>
                      <c:pt idx="2">
                        <c:v>9.73</c:v>
                      </c:pt>
                      <c:pt idx="3">
                        <c:v>12.03</c:v>
                      </c:pt>
                      <c:pt idx="4">
                        <c:v>15.24</c:v>
                      </c:pt>
                      <c:pt idx="5">
                        <c:v>17.559999999999999</c:v>
                      </c:pt>
                      <c:pt idx="6">
                        <c:v>20.04</c:v>
                      </c:pt>
                      <c:pt idx="7">
                        <c:v>22.25</c:v>
                      </c:pt>
                      <c:pt idx="8">
                        <c:v>24.64</c:v>
                      </c:pt>
                    </c:numCache>
                  </c:numRef>
                </c:xVal>
                <c:yVal>
                  <c:numRef>
                    <c:extLst>
                      <c:ext uri="{02D57815-91ED-43cb-92C2-25804820EDAC}">
                        <c15:formulaRef>
                          <c15:sqref>'Simu_Tir 2529_Campagne_2002'!$AD$37:$AD$45</c15:sqref>
                        </c15:formulaRef>
                      </c:ext>
                    </c:extLst>
                    <c:numCache>
                      <c:formatCode>General</c:formatCode>
                      <c:ptCount val="9"/>
                    </c:numCache>
                  </c:numRef>
                </c:yVal>
                <c:smooth val="1"/>
                <c:extLst>
                  <c:ext xmlns:c16="http://schemas.microsoft.com/office/drawing/2014/chart" uri="{C3380CC4-5D6E-409C-BE32-E72D297353CC}">
                    <c16:uniqueId val="{00000002-1B3A-4E0D-BBCF-841F6C7573D3}"/>
                  </c:ext>
                </c:extLst>
              </c15:ser>
            </c15:filteredScatterSeries>
          </c:ext>
        </c:extLst>
      </c:scatterChart>
      <c:scatterChart>
        <c:scatterStyle val="lineMarker"/>
        <c:varyColors val="0"/>
        <c:ser>
          <c:idx val="1"/>
          <c:order val="0"/>
          <c:tx>
            <c:v>Pyrométrie</c:v>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percentage"/>
            <c:noEndCap val="0"/>
            <c:val val="8"/>
            <c:spPr>
              <a:noFill/>
              <a:ln w="15875" cap="flat" cmpd="sng" algn="ctr">
                <a:solidFill>
                  <a:schemeClr val="accent2"/>
                </a:solidFill>
                <a:round/>
              </a:ln>
              <a:effectLst/>
            </c:spPr>
          </c:errBars>
          <c:xVal>
            <c:numRef>
              <c:f>'Simu_Tir 2529_Campagne_2002'!$W$37:$W$45</c:f>
              <c:numCache>
                <c:formatCode>General</c:formatCode>
                <c:ptCount val="9"/>
                <c:pt idx="0">
                  <c:v>5.54</c:v>
                </c:pt>
                <c:pt idx="1">
                  <c:v>7.74</c:v>
                </c:pt>
                <c:pt idx="2">
                  <c:v>9.73</c:v>
                </c:pt>
                <c:pt idx="3">
                  <c:v>12.03</c:v>
                </c:pt>
                <c:pt idx="4">
                  <c:v>15.24</c:v>
                </c:pt>
                <c:pt idx="5">
                  <c:v>17.559999999999999</c:v>
                </c:pt>
                <c:pt idx="6">
                  <c:v>20.04</c:v>
                </c:pt>
                <c:pt idx="7">
                  <c:v>22.25</c:v>
                </c:pt>
                <c:pt idx="8">
                  <c:v>24.64</c:v>
                </c:pt>
              </c:numCache>
            </c:numRef>
          </c:xVal>
          <c:yVal>
            <c:numRef>
              <c:f>'Simu_Tir 2529_Campagne_2002'!$X$37:$X$45</c:f>
              <c:numCache>
                <c:formatCode>0</c:formatCode>
                <c:ptCount val="9"/>
                <c:pt idx="0">
                  <c:v>271.15935200000001</c:v>
                </c:pt>
                <c:pt idx="1">
                  <c:v>299.02495099999999</c:v>
                </c:pt>
                <c:pt idx="2">
                  <c:v>352.73893199999998</c:v>
                </c:pt>
                <c:pt idx="3">
                  <c:v>399.54678999999999</c:v>
                </c:pt>
                <c:pt idx="4">
                  <c:v>459.33836400000001</c:v>
                </c:pt>
                <c:pt idx="5">
                  <c:v>502.77174600000001</c:v>
                </c:pt>
                <c:pt idx="6">
                  <c:v>565.04128500000002</c:v>
                </c:pt>
                <c:pt idx="7">
                  <c:v>678.19823299999996</c:v>
                </c:pt>
                <c:pt idx="8">
                  <c:v>812.94338300000004</c:v>
                </c:pt>
              </c:numCache>
            </c:numRef>
          </c:yVal>
          <c:smooth val="0"/>
          <c:extLst>
            <c:ext xmlns:c16="http://schemas.microsoft.com/office/drawing/2014/chart" uri="{C3380CC4-5D6E-409C-BE32-E72D297353CC}">
              <c16:uniqueId val="{00000001-1B3A-4E0D-BBCF-841F6C7573D3}"/>
            </c:ext>
          </c:extLst>
        </c:ser>
        <c:dLbls>
          <c:showLegendKey val="0"/>
          <c:showVal val="0"/>
          <c:showCatName val="0"/>
          <c:showSerName val="0"/>
          <c:showPercent val="0"/>
          <c:showBubbleSize val="0"/>
        </c:dLbls>
        <c:axId val="467751688"/>
        <c:axId val="467749064"/>
      </c:scatterChart>
      <c:valAx>
        <c:axId val="467751688"/>
        <c:scaling>
          <c:orientation val="minMax"/>
          <c:min val="5"/>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dirty="0"/>
                  <a:t>Incident heat flux (MW/m</a:t>
                </a:r>
                <a:r>
                  <a:rPr lang="en-US" sz="1600" b="1" dirty="0">
                    <a:latin typeface="Times New Roman" panose="02020603050405020304" pitchFamily="18" charset="0"/>
                    <a:cs typeface="Times New Roman" panose="02020603050405020304" pitchFamily="18" charset="0"/>
                  </a:rPr>
                  <a:t>²)</a:t>
                </a:r>
                <a:endParaRPr lang="en-US" sz="1600" b="1" dirty="0"/>
              </a:p>
            </c:rich>
          </c:tx>
          <c:layout>
            <c:manualLayout>
              <c:xMode val="edge"/>
              <c:yMode val="edge"/>
              <c:x val="0.65756918479500348"/>
              <c:y val="0.7464484856830764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467749064"/>
        <c:crosses val="autoZero"/>
        <c:crossBetween val="midCat"/>
      </c:valAx>
      <c:valAx>
        <c:axId val="467749064"/>
        <c:scaling>
          <c:orientation val="minMax"/>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467751688"/>
        <c:crosses val="autoZero"/>
        <c:crossBetween val="midCat"/>
        <c:majorUnit val="150"/>
      </c:valAx>
      <c:spPr>
        <a:noFill/>
        <a:ln>
          <a:noFill/>
        </a:ln>
        <a:effectLst/>
      </c:spPr>
    </c:plotArea>
    <c:legend>
      <c:legendPos val="b"/>
      <c:legendEntry>
        <c:idx val="0"/>
        <c:delete val="1"/>
      </c:legendEntry>
      <c:layout>
        <c:manualLayout>
          <c:xMode val="edge"/>
          <c:yMode val="edge"/>
          <c:x val="0.50314696055717367"/>
          <c:y val="0.62993588426958946"/>
          <c:w val="0.42982382470485347"/>
          <c:h val="6.25268413141507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39794437714342E-2"/>
          <c:y val="0.17171296296296298"/>
          <c:w val="0.86886008882371557"/>
          <c:h val="0.65552825356729905"/>
        </c:manualLayout>
      </c:layout>
      <c:scatterChart>
        <c:scatterStyle val="smoothMarker"/>
        <c:varyColors val="0"/>
        <c:ser>
          <c:idx val="2"/>
          <c:order val="1"/>
          <c:tx>
            <c:v>Simulation Ansys</c:v>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f>'Simu_Tir 2529_Campagne_2002'!$W$37:$W$45</c:f>
              <c:numCache>
                <c:formatCode>General</c:formatCode>
                <c:ptCount val="9"/>
                <c:pt idx="0">
                  <c:v>5.54</c:v>
                </c:pt>
                <c:pt idx="1">
                  <c:v>7.74</c:v>
                </c:pt>
                <c:pt idx="2">
                  <c:v>9.73</c:v>
                </c:pt>
                <c:pt idx="3">
                  <c:v>12.03</c:v>
                </c:pt>
                <c:pt idx="4">
                  <c:v>15.24</c:v>
                </c:pt>
                <c:pt idx="5">
                  <c:v>17.559999999999999</c:v>
                </c:pt>
                <c:pt idx="6">
                  <c:v>20.04</c:v>
                </c:pt>
                <c:pt idx="7">
                  <c:v>22.25</c:v>
                </c:pt>
                <c:pt idx="8">
                  <c:v>24.64</c:v>
                </c:pt>
              </c:numCache>
            </c:numRef>
          </c:xVal>
          <c:yVal>
            <c:numRef>
              <c:f>'Simu_Tir 2529_Campagne_2002'!$Y$37:$Y$47</c:f>
              <c:numCache>
                <c:formatCode>General</c:formatCode>
                <c:ptCount val="11"/>
                <c:pt idx="0">
                  <c:v>242.6</c:v>
                </c:pt>
                <c:pt idx="1">
                  <c:v>306.08999999999997</c:v>
                </c:pt>
                <c:pt idx="2">
                  <c:v>361.63</c:v>
                </c:pt>
                <c:pt idx="3">
                  <c:v>408.01</c:v>
                </c:pt>
                <c:pt idx="4">
                  <c:v>463.98</c:v>
                </c:pt>
                <c:pt idx="5">
                  <c:v>502.7</c:v>
                </c:pt>
                <c:pt idx="6">
                  <c:v>543.25</c:v>
                </c:pt>
                <c:pt idx="7">
                  <c:v>578.66999999999996</c:v>
                </c:pt>
                <c:pt idx="8">
                  <c:v>619.32000000000005</c:v>
                </c:pt>
              </c:numCache>
            </c:numRef>
          </c:yVal>
          <c:smooth val="1"/>
          <c:extLst>
            <c:ext xmlns:c16="http://schemas.microsoft.com/office/drawing/2014/chart" uri="{C3380CC4-5D6E-409C-BE32-E72D297353CC}">
              <c16:uniqueId val="{00000000-ED8E-414B-AAB3-221A0AD09125}"/>
            </c:ext>
          </c:extLst>
        </c:ser>
        <c:dLbls>
          <c:showLegendKey val="0"/>
          <c:showVal val="0"/>
          <c:showCatName val="0"/>
          <c:showSerName val="0"/>
          <c:showPercent val="0"/>
          <c:showBubbleSize val="0"/>
        </c:dLbls>
        <c:axId val="467751688"/>
        <c:axId val="467749064"/>
        <c:extLst>
          <c:ext xmlns:c15="http://schemas.microsoft.com/office/drawing/2012/chart" uri="{02D57815-91ED-43cb-92C2-25804820EDAC}">
            <c15:filteredScatterSeries>
              <c15:ser>
                <c:idx val="0"/>
                <c:order val="2"/>
                <c:tx>
                  <c:v>Simulation avec rayonnement</c:v>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'Simu_Tir 2529_Campagne_2002'!$AB$37:$AB$45</c15:sqref>
                        </c15:formulaRef>
                      </c:ext>
                    </c:extLst>
                    <c:numCache>
                      <c:formatCode>General</c:formatCode>
                      <c:ptCount val="9"/>
                      <c:pt idx="0">
                        <c:v>5.54</c:v>
                      </c:pt>
                      <c:pt idx="1">
                        <c:v>7.74</c:v>
                      </c:pt>
                      <c:pt idx="2">
                        <c:v>9.73</c:v>
                      </c:pt>
                      <c:pt idx="3">
                        <c:v>12.03</c:v>
                      </c:pt>
                      <c:pt idx="4">
                        <c:v>15.24</c:v>
                      </c:pt>
                      <c:pt idx="5">
                        <c:v>17.559999999999999</c:v>
                      </c:pt>
                      <c:pt idx="6">
                        <c:v>20.04</c:v>
                      </c:pt>
                      <c:pt idx="7">
                        <c:v>22.25</c:v>
                      </c:pt>
                      <c:pt idx="8">
                        <c:v>24.64</c:v>
                      </c:pt>
                    </c:numCache>
                  </c:numRef>
                </c:xVal>
                <c:yVal>
                  <c:numRef>
                    <c:extLst>
                      <c:ext uri="{02D57815-91ED-43cb-92C2-25804820EDAC}">
                        <c15:formulaRef>
                          <c15:sqref>'Simu_Tir 2529_Campagne_2002'!$AD$37:$AD$45</c15:sqref>
                        </c15:formulaRef>
                      </c:ext>
                    </c:extLst>
                    <c:numCache>
                      <c:formatCode>General</c:formatCode>
                      <c:ptCount val="9"/>
                    </c:numCache>
                  </c:numRef>
                </c:yVal>
                <c:smooth val="1"/>
                <c:extLst>
                  <c:ext xmlns:c16="http://schemas.microsoft.com/office/drawing/2014/chart" uri="{C3380CC4-5D6E-409C-BE32-E72D297353CC}">
                    <c16:uniqueId val="{00000002-ED8E-414B-AAB3-221A0AD09125}"/>
                  </c:ext>
                </c:extLst>
              </c15:ser>
            </c15:filteredScatterSeries>
          </c:ext>
        </c:extLst>
      </c:scatterChart>
      <c:scatterChart>
        <c:scatterStyle val="lineMarker"/>
        <c:varyColors val="0"/>
        <c:ser>
          <c:idx val="1"/>
          <c:order val="0"/>
          <c:tx>
            <c:v>Pyrométrie</c:v>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percentage"/>
            <c:noEndCap val="0"/>
            <c:val val="8"/>
            <c:spPr>
              <a:noFill/>
              <a:ln w="15875" cap="flat" cmpd="sng" algn="ctr">
                <a:solidFill>
                  <a:schemeClr val="accent2"/>
                </a:solidFill>
                <a:round/>
              </a:ln>
              <a:effectLst/>
            </c:spPr>
          </c:errBars>
          <c:xVal>
            <c:numRef>
              <c:f>'Simu_Tir 2529_Campagne_2002'!$W$37:$W$45</c:f>
              <c:numCache>
                <c:formatCode>General</c:formatCode>
                <c:ptCount val="9"/>
                <c:pt idx="0">
                  <c:v>5.54</c:v>
                </c:pt>
                <c:pt idx="1">
                  <c:v>7.74</c:v>
                </c:pt>
                <c:pt idx="2">
                  <c:v>9.73</c:v>
                </c:pt>
                <c:pt idx="3">
                  <c:v>12.03</c:v>
                </c:pt>
                <c:pt idx="4">
                  <c:v>15.24</c:v>
                </c:pt>
                <c:pt idx="5">
                  <c:v>17.559999999999999</c:v>
                </c:pt>
                <c:pt idx="6">
                  <c:v>20.04</c:v>
                </c:pt>
                <c:pt idx="7">
                  <c:v>22.25</c:v>
                </c:pt>
                <c:pt idx="8">
                  <c:v>24.64</c:v>
                </c:pt>
              </c:numCache>
            </c:numRef>
          </c:xVal>
          <c:yVal>
            <c:numRef>
              <c:f>'Simu_Tir 2529_Campagne_2002'!$X$37:$X$45</c:f>
              <c:numCache>
                <c:formatCode>0</c:formatCode>
                <c:ptCount val="9"/>
                <c:pt idx="0">
                  <c:v>271.15935200000001</c:v>
                </c:pt>
                <c:pt idx="1">
                  <c:v>299.02495099999999</c:v>
                </c:pt>
                <c:pt idx="2">
                  <c:v>352.73893199999998</c:v>
                </c:pt>
                <c:pt idx="3">
                  <c:v>399.54678999999999</c:v>
                </c:pt>
                <c:pt idx="4">
                  <c:v>459.33836400000001</c:v>
                </c:pt>
                <c:pt idx="5">
                  <c:v>502.77174600000001</c:v>
                </c:pt>
                <c:pt idx="6">
                  <c:v>565.04128500000002</c:v>
                </c:pt>
                <c:pt idx="7">
                  <c:v>678.19823299999996</c:v>
                </c:pt>
                <c:pt idx="8">
                  <c:v>812.94338300000004</c:v>
                </c:pt>
              </c:numCache>
            </c:numRef>
          </c:yVal>
          <c:smooth val="0"/>
          <c:extLst>
            <c:ext xmlns:c16="http://schemas.microsoft.com/office/drawing/2014/chart" uri="{C3380CC4-5D6E-409C-BE32-E72D297353CC}">
              <c16:uniqueId val="{00000001-ED8E-414B-AAB3-221A0AD09125}"/>
            </c:ext>
          </c:extLst>
        </c:ser>
        <c:dLbls>
          <c:showLegendKey val="0"/>
          <c:showVal val="0"/>
          <c:showCatName val="0"/>
          <c:showSerName val="0"/>
          <c:showPercent val="0"/>
          <c:showBubbleSize val="0"/>
        </c:dLbls>
        <c:axId val="467751688"/>
        <c:axId val="467749064"/>
      </c:scatterChart>
      <c:valAx>
        <c:axId val="467751688"/>
        <c:scaling>
          <c:orientation val="minMax"/>
          <c:min val="5"/>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467749064"/>
        <c:crosses val="autoZero"/>
        <c:crossBetween val="midCat"/>
      </c:valAx>
      <c:valAx>
        <c:axId val="467749064"/>
        <c:scaling>
          <c:orientation val="minMax"/>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467751688"/>
        <c:crosses val="autoZero"/>
        <c:crossBetween val="midCat"/>
        <c:majorUnit val="150"/>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45078-A38E-408A-9B26-2A6FE699AD04}" type="datetimeFigureOut">
              <a:rPr lang="de-DE" smtClean="0"/>
              <a:t>26.03.2024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A15DF-D075-42E2-BF51-9A5F2B0B811C}" type="slidenum">
              <a:rPr lang="de-DE" smtClean="0"/>
              <a:t>‹N°›</a:t>
            </a:fld>
            <a:endParaRPr lang="de-DE"/>
          </a:p>
        </p:txBody>
      </p:sp>
    </p:spTree>
    <p:extLst>
      <p:ext uri="{BB962C8B-B14F-4D97-AF65-F5344CB8AC3E}">
        <p14:creationId xmlns:p14="http://schemas.microsoft.com/office/powerpoint/2010/main" val="2758497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Stellarator</a:t>
            </a:r>
            <a:r>
              <a:rPr lang="fr-FR" baseline="0" dirty="0"/>
              <a:t> and tokamak are </a:t>
            </a:r>
            <a:r>
              <a:rPr lang="fr-FR" baseline="0" dirty="0" err="1"/>
              <a:t>included</a:t>
            </a:r>
            <a:r>
              <a:rPr lang="fr-FR" baseline="0" dirty="0"/>
              <a:t> as </a:t>
            </a:r>
            <a:r>
              <a:rPr lang="fr-FR" baseline="0" dirty="0" err="1"/>
              <a:t>pilars</a:t>
            </a:r>
            <a:r>
              <a:rPr lang="fr-FR" baseline="0" dirty="0"/>
              <a:t> for the </a:t>
            </a:r>
            <a:r>
              <a:rPr lang="fr-FR" baseline="0" dirty="0" err="1"/>
              <a:t>definition</a:t>
            </a:r>
            <a:r>
              <a:rPr lang="fr-FR" baseline="0" dirty="0"/>
              <a:t> of </a:t>
            </a:r>
            <a:r>
              <a:rPr lang="fr-FR" baseline="0" dirty="0" smtClean="0"/>
              <a:t>the technologie for </a:t>
            </a:r>
            <a:r>
              <a:rPr lang="fr-FR" baseline="0" dirty="0"/>
              <a:t>fusion power plant </a:t>
            </a:r>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2</a:t>
            </a:fld>
            <a:endParaRPr lang="de-DE"/>
          </a:p>
        </p:txBody>
      </p:sp>
    </p:spTree>
    <p:extLst>
      <p:ext uri="{BB962C8B-B14F-4D97-AF65-F5344CB8AC3E}">
        <p14:creationId xmlns:p14="http://schemas.microsoft.com/office/powerpoint/2010/main" val="2496927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smtClean="0"/>
              <a:t>In the frame </a:t>
            </a:r>
            <a:r>
              <a:rPr lang="fr-FR" dirty="0" err="1" smtClean="0"/>
              <a:t>work</a:t>
            </a:r>
            <a:r>
              <a:rPr lang="fr-FR" dirty="0" smtClean="0"/>
              <a:t> of the BA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1"/>
            <a:r>
              <a:rPr lang="en-US" dirty="0" smtClean="0"/>
              <a:t>Inlet </a:t>
            </a:r>
            <a:r>
              <a:rPr lang="en-US" dirty="0"/>
              <a:t>diameter 12 </a:t>
            </a:r>
            <a:r>
              <a:rPr lang="en-US" dirty="0" smtClean="0"/>
              <a:t>mm</a:t>
            </a:r>
          </a:p>
          <a:p>
            <a:pPr lvl="1"/>
            <a:endParaRPr lang="fr-FR" dirty="0" smtClean="0"/>
          </a:p>
          <a:p>
            <a:pPr lvl="1"/>
            <a:r>
              <a:rPr lang="fr-FR" dirty="0" smtClean="0"/>
              <a:t>2025</a:t>
            </a:r>
            <a:r>
              <a:rPr lang="fr-FR" baseline="0" dirty="0" smtClean="0"/>
              <a:t> : fin fabrication </a:t>
            </a:r>
            <a:r>
              <a:rPr lang="fr-FR" baseline="0" dirty="0" err="1" smtClean="0"/>
              <a:t>target</a:t>
            </a:r>
            <a:endParaRPr lang="fr-FR" baseline="0" dirty="0" smtClean="0"/>
          </a:p>
          <a:p>
            <a:pPr lvl="1"/>
            <a:r>
              <a:rPr lang="fr-FR" baseline="0" dirty="0" smtClean="0"/>
              <a:t>2025 : début d’intégration sur la cassette</a:t>
            </a:r>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6</a:t>
            </a:fld>
            <a:endParaRPr lang="de-DE"/>
          </a:p>
        </p:txBody>
      </p:sp>
    </p:spTree>
    <p:extLst>
      <p:ext uri="{BB962C8B-B14F-4D97-AF65-F5344CB8AC3E}">
        <p14:creationId xmlns:p14="http://schemas.microsoft.com/office/powerpoint/2010/main" val="46210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Activity started in 2021 </a:t>
            </a:r>
            <a:r>
              <a:rPr lang="en-US" sz="1200" dirty="0" smtClean="0">
                <a:highlight>
                  <a:srgbClr val="FF0000"/>
                </a:highlight>
              </a:rPr>
              <a:t>(based on CFC divertor geometry)</a:t>
            </a:r>
          </a:p>
          <a:p>
            <a:r>
              <a:rPr lang="en-US" sz="1200" dirty="0" smtClean="0"/>
              <a:t>(</a:t>
            </a:r>
            <a:r>
              <a:rPr lang="en-US" sz="1200" dirty="0"/>
              <a:t>PID Plant Integration Document )</a:t>
            </a:r>
          </a:p>
          <a:p>
            <a:r>
              <a:rPr lang="fr-FR" sz="1200" dirty="0"/>
              <a:t>PSOL (MAX) : 35 MW (p175 PID V4.3)</a:t>
            </a:r>
            <a:endParaRPr lang="en-US" sz="1200" dirty="0"/>
          </a:p>
          <a:p>
            <a:endParaRPr lang="fr-FR" dirty="0"/>
          </a:p>
          <a:p>
            <a:r>
              <a:rPr lang="fr-FR" dirty="0" smtClean="0"/>
              <a:t>Feedback </a:t>
            </a:r>
            <a:r>
              <a:rPr lang="fr-FR" dirty="0" err="1" smtClean="0"/>
              <a:t>from</a:t>
            </a:r>
            <a:r>
              <a:rPr lang="fr-FR" dirty="0" smtClean="0"/>
              <a:t> the </a:t>
            </a:r>
            <a:r>
              <a:rPr lang="fr-FR" dirty="0" err="1" smtClean="0"/>
              <a:t>assembly</a:t>
            </a:r>
            <a:r>
              <a:rPr lang="fr-FR" dirty="0" smtClean="0"/>
              <a:t> of the </a:t>
            </a:r>
            <a:r>
              <a:rPr lang="fr-FR" dirty="0" err="1" smtClean="0"/>
              <a:t>activelly</a:t>
            </a:r>
            <a:r>
              <a:rPr lang="fr-FR" dirty="0" smtClean="0"/>
              <a:t> </a:t>
            </a:r>
            <a:r>
              <a:rPr lang="fr-FR" dirty="0" err="1" smtClean="0"/>
              <a:t>cooled</a:t>
            </a:r>
            <a:r>
              <a:rPr lang="fr-FR" dirty="0" smtClean="0"/>
              <a:t> divertor</a:t>
            </a:r>
            <a:r>
              <a:rPr lang="fr-FR" baseline="0" dirty="0" smtClean="0"/>
              <a:t> (</a:t>
            </a:r>
            <a:endParaRPr lang="fr-FR" dirty="0"/>
          </a:p>
          <a:p>
            <a:endParaRPr lang="fr-FR" dirty="0"/>
          </a:p>
          <a:p>
            <a:r>
              <a:rPr lang="fr-FR" dirty="0" err="1"/>
              <a:t>WèX</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metallic wall in W7-X will help to understand the impurity ingress of and radiation losses by high Z materials and their effect on plasma performance (stellarator configuration)</a:t>
            </a:r>
          </a:p>
          <a:p>
            <a:endParaRPr lang="fr-FR" dirty="0"/>
          </a:p>
          <a:p>
            <a:endParaRPr lang="fr-FR" dirty="0"/>
          </a:p>
          <a:p>
            <a:r>
              <a:rPr lang="fr-FR" dirty="0" smtClean="0"/>
              <a:t>JT60SA</a:t>
            </a:r>
          </a:p>
          <a:p>
            <a:r>
              <a:rPr lang="fr-FR" dirty="0" smtClean="0"/>
              <a:t>10 MW/m² </a:t>
            </a:r>
            <a:r>
              <a:rPr lang="fr-FR" sz="1200" dirty="0" smtClean="0"/>
              <a:t>100s, 10000 cycles</a:t>
            </a:r>
          </a:p>
          <a:p>
            <a:r>
              <a:rPr lang="fr-FR" sz="1200" dirty="0" smtClean="0"/>
              <a:t>15 MW/m² 100s 3000 cycles</a:t>
            </a:r>
            <a:endParaRPr lang="fr-FR" dirty="0"/>
          </a:p>
          <a:p>
            <a:r>
              <a:rPr lang="en-US" dirty="0"/>
              <a:t>Based on simulations of the divertor heat load and pumping flux for an ITER-shape LSN plasma with Ip~3MA and </a:t>
            </a:r>
            <a:r>
              <a:rPr lang="en-US" dirty="0" err="1"/>
              <a:t>Bt</a:t>
            </a:r>
            <a:r>
              <a:rPr lang="en-US" dirty="0"/>
              <a:t> =2.45 T, for the vertical target divertor with a V-shaped corner, a significant reduction in the peak heat flux is expected, with plasma detachment foreseen for the maximum level of heating power of 41 MW, provided that radiation fraction is relatively large, i.e. </a:t>
            </a:r>
            <a:r>
              <a:rPr lang="en-US" dirty="0" err="1"/>
              <a:t>Prad</a:t>
            </a:r>
            <a:r>
              <a:rPr lang="en-US" dirty="0"/>
              <a:t>/Pout &gt;~ 50%. It is also foreseen that control of the divertor detachment and reduction in the plasma density could be established by an X-point shift as well by reducing the gas puff rate. Based on scaling of particle confinement time for the </a:t>
            </a:r>
            <a:r>
              <a:rPr lang="en-US" dirty="0" err="1"/>
              <a:t>ELMy</a:t>
            </a:r>
            <a:r>
              <a:rPr lang="en-US" dirty="0"/>
              <a:t> H-mode plasmas in JT-60U, pellet </a:t>
            </a:r>
            <a:r>
              <a:rPr lang="en-US" dirty="0" err="1"/>
              <a:t>fuelling</a:t>
            </a:r>
            <a:r>
              <a:rPr lang="en-US" dirty="0"/>
              <a:t> from the high-field-side with a </a:t>
            </a:r>
            <a:r>
              <a:rPr lang="en-US" dirty="0" err="1"/>
              <a:t>fuelling</a:t>
            </a:r>
            <a:r>
              <a:rPr lang="en-US" dirty="0"/>
              <a:t> rate of ~1x1022 s -1 will be required to increase the density up to the Greenwald density (1.3x1020 m-3 ) in a 5.5 MA plasma. This </a:t>
            </a:r>
            <a:r>
              <a:rPr lang="en-US" dirty="0" err="1"/>
              <a:t>fuelling</a:t>
            </a:r>
            <a:r>
              <a:rPr lang="en-US" dirty="0"/>
              <a:t> rate shall be achieved at an injection frequency of ~12 Hz using 2.5 mm cube pellets, or ~20 Hz with 2.1 mm cube pellets</a:t>
            </a:r>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8</a:t>
            </a:fld>
            <a:endParaRPr lang="de-DE"/>
          </a:p>
        </p:txBody>
      </p:sp>
    </p:spTree>
    <p:extLst>
      <p:ext uri="{BB962C8B-B14F-4D97-AF65-F5344CB8AC3E}">
        <p14:creationId xmlns:p14="http://schemas.microsoft.com/office/powerpoint/2010/main" val="116050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l">
              <a:buFont typeface="Arial" panose="020B0604020202020204" pitchFamily="34" charset="0"/>
              <a:buChar char="•"/>
            </a:pPr>
            <a:r>
              <a:rPr lang="fr-FR" sz="1200" b="1" dirty="0" smtClean="0"/>
              <a:t>For </a:t>
            </a:r>
            <a:r>
              <a:rPr lang="fr-FR" sz="1200" b="1" dirty="0" err="1" smtClean="0"/>
              <a:t>already</a:t>
            </a:r>
            <a:r>
              <a:rPr lang="fr-FR" sz="1200" b="1" dirty="0" smtClean="0"/>
              <a:t> </a:t>
            </a:r>
            <a:r>
              <a:rPr lang="fr-FR" sz="1200" b="1" dirty="0" err="1" smtClean="0"/>
              <a:t>improved</a:t>
            </a:r>
            <a:r>
              <a:rPr lang="fr-FR" sz="1200" b="1" dirty="0" smtClean="0"/>
              <a:t> </a:t>
            </a:r>
            <a:r>
              <a:rPr lang="fr-FR" sz="1200" b="1" dirty="0" err="1" smtClean="0"/>
              <a:t>technology</a:t>
            </a:r>
            <a:r>
              <a:rPr lang="fr-FR" sz="1200" b="1" dirty="0" smtClean="0"/>
              <a:t> </a:t>
            </a:r>
            <a:r>
              <a:rPr lang="fr-FR" sz="1200" dirty="0" smtClean="0"/>
              <a:t>(no qualification of new </a:t>
            </a:r>
            <a:r>
              <a:rPr lang="fr-FR" sz="1200" dirty="0" err="1" smtClean="0"/>
              <a:t>joining</a:t>
            </a:r>
            <a:r>
              <a:rPr lang="fr-FR" sz="1200" dirty="0" smtClean="0"/>
              <a:t> </a:t>
            </a:r>
            <a:r>
              <a:rPr lang="fr-FR" sz="1200" dirty="0" err="1" smtClean="0"/>
              <a:t>technology</a:t>
            </a:r>
            <a:r>
              <a:rPr lang="fr-FR" sz="1200" dirty="0" smtClean="0"/>
              <a:t> </a:t>
            </a:r>
            <a:r>
              <a:rPr lang="fr-FR" sz="1200" dirty="0" err="1" smtClean="0"/>
              <a:t>such</a:t>
            </a:r>
            <a:r>
              <a:rPr lang="fr-FR" sz="1200" dirty="0" smtClean="0"/>
              <a:t> as W flat </a:t>
            </a:r>
            <a:r>
              <a:rPr lang="fr-FR" sz="1200" dirty="0" err="1" smtClean="0"/>
              <a:t>tile</a:t>
            </a:r>
            <a:r>
              <a:rPr lang="fr-FR" sz="1200" dirty="0" smtClean="0"/>
              <a:t> (W on </a:t>
            </a:r>
            <a:r>
              <a:rPr lang="fr-FR" sz="1200" dirty="0" err="1" smtClean="0"/>
              <a:t>CuCrZr</a:t>
            </a:r>
            <a:r>
              <a:rPr lang="fr-FR" sz="1200" dirty="0" smtClean="0"/>
              <a:t>) or W </a:t>
            </a:r>
            <a:r>
              <a:rPr lang="fr-FR" sz="1200" dirty="0" err="1" smtClean="0"/>
              <a:t>monoblock</a:t>
            </a:r>
            <a:r>
              <a:rPr lang="fr-FR" sz="1200" dirty="0" smtClean="0"/>
              <a:t>)</a:t>
            </a:r>
          </a:p>
          <a:p>
            <a:pPr marL="285750" indent="-285750" algn="l">
              <a:buFontTx/>
              <a:buChar char="-"/>
            </a:pPr>
            <a:r>
              <a:rPr lang="fr-FR" sz="1200" dirty="0" err="1" smtClean="0"/>
              <a:t>Based</a:t>
            </a:r>
            <a:r>
              <a:rPr lang="fr-FR" sz="1200" dirty="0" smtClean="0"/>
              <a:t> on WEST </a:t>
            </a:r>
            <a:r>
              <a:rPr lang="fr-FR" sz="1200" dirty="0" err="1" smtClean="0"/>
              <a:t>series</a:t>
            </a:r>
            <a:r>
              <a:rPr lang="fr-FR" sz="1200" dirty="0" smtClean="0"/>
              <a:t> </a:t>
            </a:r>
            <a:r>
              <a:rPr lang="fr-FR" sz="1200" dirty="0" err="1" smtClean="0"/>
              <a:t>manufacturing</a:t>
            </a:r>
            <a:r>
              <a:rPr lang="fr-FR" sz="1200" dirty="0" smtClean="0"/>
              <a:t> (2 </a:t>
            </a:r>
            <a:r>
              <a:rPr lang="fr-FR" sz="1200" dirty="0" err="1" smtClean="0"/>
              <a:t>years</a:t>
            </a:r>
            <a:r>
              <a:rPr lang="fr-FR" sz="1200" dirty="0" smtClean="0"/>
              <a:t> 450 </a:t>
            </a:r>
            <a:r>
              <a:rPr lang="fr-FR" sz="1200" dirty="0" err="1" smtClean="0"/>
              <a:t>PFUs</a:t>
            </a:r>
            <a:r>
              <a:rPr lang="fr-FR" sz="1200" dirty="0" smtClean="0"/>
              <a:t> 500 mm long – For 1000 components 4 </a:t>
            </a:r>
            <a:r>
              <a:rPr lang="fr-FR" sz="1200" dirty="0" err="1" smtClean="0"/>
              <a:t>years</a:t>
            </a:r>
            <a:r>
              <a:rPr lang="fr-FR" sz="1200" dirty="0" smtClean="0"/>
              <a:t>)</a:t>
            </a:r>
          </a:p>
          <a:p>
            <a:pPr marL="285750" indent="-285750" algn="l">
              <a:buFontTx/>
              <a:buChar char="-"/>
            </a:pPr>
            <a:r>
              <a:rPr lang="fr-FR" sz="1200" dirty="0" err="1" smtClean="0"/>
              <a:t>Same</a:t>
            </a:r>
            <a:r>
              <a:rPr lang="fr-FR" sz="1200" dirty="0" smtClean="0"/>
              <a:t> trend for the </a:t>
            </a:r>
            <a:r>
              <a:rPr lang="fr-FR" sz="1200" dirty="0" err="1" smtClean="0"/>
              <a:t>series</a:t>
            </a:r>
            <a:r>
              <a:rPr lang="fr-FR" sz="1200" dirty="0" smtClean="0"/>
              <a:t> </a:t>
            </a:r>
            <a:r>
              <a:rPr lang="fr-FR" sz="1200" dirty="0" err="1" smtClean="0"/>
              <a:t>manufacturing</a:t>
            </a:r>
            <a:r>
              <a:rPr lang="fr-FR" sz="1200" dirty="0" smtClean="0"/>
              <a:t> </a:t>
            </a:r>
            <a:r>
              <a:rPr lang="fr-FR" sz="1200" dirty="0" err="1" smtClean="0"/>
              <a:t>performed</a:t>
            </a:r>
            <a:r>
              <a:rPr lang="fr-FR" sz="1200" dirty="0" smtClean="0"/>
              <a:t> for W7X C ACD – IDTT</a:t>
            </a:r>
          </a:p>
          <a:p>
            <a:pPr marL="285750" indent="-285750" algn="l">
              <a:buFontTx/>
              <a:buChar char="-"/>
            </a:pPr>
            <a:endParaRPr lang="fr-FR" sz="1200" dirty="0" smtClean="0"/>
          </a:p>
          <a:p>
            <a:pPr marL="285750" indent="-285750" algn="l">
              <a:buFontTx/>
              <a:buChar char="-"/>
            </a:pPr>
            <a:r>
              <a:rPr lang="fr-FR" sz="1200" dirty="0" smtClean="0"/>
              <a:t>WEST Assemblage 6 mois pour 12</a:t>
            </a:r>
            <a:r>
              <a:rPr lang="fr-FR" sz="1200" baseline="0" dirty="0" smtClean="0"/>
              <a:t> secteurs de 38 composants</a:t>
            </a:r>
          </a:p>
          <a:p>
            <a:pPr marL="285750" indent="-285750" algn="l">
              <a:buFontTx/>
              <a:buChar char="-"/>
            </a:pPr>
            <a:r>
              <a:rPr lang="fr-FR" sz="1200" baseline="0" dirty="0" smtClean="0"/>
              <a:t>JT60SA 36 </a:t>
            </a:r>
            <a:r>
              <a:rPr lang="fr-FR" sz="1200" baseline="0" dirty="0" err="1" smtClean="0"/>
              <a:t>units</a:t>
            </a:r>
            <a:r>
              <a:rPr lang="fr-FR" sz="1200" baseline="0" dirty="0" smtClean="0"/>
              <a:t> de 24 PFC - </a:t>
            </a:r>
            <a:endParaRPr lang="fr-FR"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9</a:t>
            </a:fld>
            <a:endParaRPr lang="de-DE"/>
          </a:p>
        </p:txBody>
      </p:sp>
    </p:spTree>
    <p:extLst>
      <p:ext uri="{BB962C8B-B14F-4D97-AF65-F5344CB8AC3E}">
        <p14:creationId xmlns:p14="http://schemas.microsoft.com/office/powerpoint/2010/main" val="269328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Here</a:t>
            </a:r>
            <a:r>
              <a:rPr lang="fr-FR" dirty="0"/>
              <a:t> W </a:t>
            </a:r>
            <a:r>
              <a:rPr lang="fr-FR" dirty="0" err="1"/>
              <a:t>is</a:t>
            </a:r>
            <a:r>
              <a:rPr lang="fr-FR" dirty="0"/>
              <a:t> 3,5 mm </a:t>
            </a:r>
            <a:r>
              <a:rPr lang="fr-FR" dirty="0" err="1"/>
              <a:t>interlayer</a:t>
            </a:r>
            <a:r>
              <a:rPr lang="fr-FR" dirty="0"/>
              <a:t> 2 mm </a:t>
            </a:r>
            <a:r>
              <a:rPr lang="fr-FR" dirty="0" err="1"/>
              <a:t>Heat</a:t>
            </a:r>
            <a:r>
              <a:rPr lang="fr-FR" dirty="0"/>
              <a:t> </a:t>
            </a:r>
            <a:r>
              <a:rPr lang="fr-FR" dirty="0" err="1"/>
              <a:t>sink</a:t>
            </a:r>
            <a:r>
              <a:rPr lang="fr-FR" dirty="0"/>
              <a:t> 19 mm</a:t>
            </a:r>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14</a:t>
            </a:fld>
            <a:endParaRPr lang="de-DE"/>
          </a:p>
        </p:txBody>
      </p:sp>
    </p:spTree>
    <p:extLst>
      <p:ext uri="{BB962C8B-B14F-4D97-AF65-F5344CB8AC3E}">
        <p14:creationId xmlns:p14="http://schemas.microsoft.com/office/powerpoint/2010/main" val="322711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W-Target : W= 32 mm, 3 mm </a:t>
            </a:r>
            <a:r>
              <a:rPr lang="fr-FR" dirty="0" err="1">
                <a:sym typeface="Wingdings" panose="05000000000000000000" pitchFamily="2" charset="2"/>
              </a:rPr>
              <a:t>heat</a:t>
            </a:r>
            <a:r>
              <a:rPr lang="fr-FR" dirty="0">
                <a:sym typeface="Wingdings" panose="05000000000000000000" pitchFamily="2" charset="2"/>
              </a:rPr>
              <a:t> </a:t>
            </a:r>
            <a:r>
              <a:rPr lang="fr-FR" dirty="0" err="1">
                <a:sym typeface="Wingdings" panose="05000000000000000000" pitchFamily="2" charset="2"/>
              </a:rPr>
              <a:t>sink</a:t>
            </a:r>
            <a:r>
              <a:rPr lang="fr-FR" dirty="0">
                <a:sym typeface="Wingdings" panose="05000000000000000000" pitchFamily="2" charset="2"/>
              </a:rPr>
              <a:t>  </a:t>
            </a:r>
            <a:endParaRPr lang="fr-FR"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ym typeface="Wingdings" panose="05000000000000000000" pitchFamily="2" charset="2"/>
              </a:rPr>
              <a:t>For a tested geometry similar to the one needed for the W JT60SA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ym typeface="Wingdings" panose="05000000000000000000" pitchFamily="2" charset="2"/>
              </a:rPr>
              <a:t>Equivalent stress </a:t>
            </a:r>
            <a:r>
              <a:rPr lang="fr-FR" sz="1200" dirty="0" err="1" smtClean="0">
                <a:sym typeface="Wingdings" panose="05000000000000000000" pitchFamily="2" charset="2"/>
              </a:rPr>
              <a:t>strain</a:t>
            </a:r>
            <a:r>
              <a:rPr lang="fr-FR" sz="1200" dirty="0" smtClean="0">
                <a:sym typeface="Wingdings" panose="05000000000000000000" pitchFamily="2" charset="2"/>
              </a:rPr>
              <a:t> </a:t>
            </a:r>
            <a:r>
              <a:rPr lang="fr-FR" sz="1200" dirty="0" err="1" smtClean="0">
                <a:sym typeface="Wingdings" panose="05000000000000000000" pitchFamily="2" charset="2"/>
              </a:rPr>
              <a:t>curve</a:t>
            </a:r>
            <a:r>
              <a:rPr lang="fr-FR" sz="1200" dirty="0" smtClean="0">
                <a:sym typeface="Wingdings" panose="05000000000000000000" pitchFamily="2" charset="2"/>
              </a:rPr>
              <a:t> as for </a:t>
            </a:r>
            <a:r>
              <a:rPr lang="fr-FR" sz="1200" dirty="0" err="1" smtClean="0">
                <a:sym typeface="Wingdings" panose="05000000000000000000" pitchFamily="2" charset="2"/>
              </a:rPr>
              <a:t>forged</a:t>
            </a:r>
            <a:r>
              <a:rPr lang="fr-FR" sz="1200" baseline="0" dirty="0" smtClean="0">
                <a:sym typeface="Wingdings" panose="05000000000000000000" pitchFamily="2" charset="2"/>
              </a:rPr>
              <a:t> </a:t>
            </a:r>
            <a:r>
              <a:rPr lang="fr-FR" sz="1200" baseline="0" dirty="0" err="1" smtClean="0">
                <a:sym typeface="Wingdings" panose="05000000000000000000" pitchFamily="2" charset="2"/>
              </a:rPr>
              <a:t>CuCrZr</a:t>
            </a:r>
            <a:endParaRPr lang="en-US" sz="120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The </a:t>
            </a:r>
            <a:r>
              <a:rPr lang="fr-FR" sz="1200" dirty="0" err="1"/>
              <a:t>existing</a:t>
            </a:r>
            <a:r>
              <a:rPr lang="fr-FR" sz="1200" dirty="0"/>
              <a:t> </a:t>
            </a:r>
            <a:r>
              <a:rPr lang="fr-FR" sz="1200" dirty="0" err="1"/>
              <a:t>correlations</a:t>
            </a:r>
            <a:r>
              <a:rPr lang="fr-FR" sz="1200" dirty="0"/>
              <a:t> for </a:t>
            </a:r>
            <a:r>
              <a:rPr lang="fr-FR" sz="1200" dirty="0" err="1"/>
              <a:t>convected</a:t>
            </a:r>
            <a:r>
              <a:rPr lang="fr-FR" sz="1200" dirty="0"/>
              <a:t> coefficient </a:t>
            </a:r>
            <a:r>
              <a:rPr lang="fr-FR" sz="1200" dirty="0" err="1"/>
              <a:t>may</a:t>
            </a:r>
            <a:r>
              <a:rPr lang="fr-FR" sz="1200" dirty="0"/>
              <a:t> </a:t>
            </a:r>
            <a:r>
              <a:rPr lang="fr-FR" sz="1200" dirty="0" err="1"/>
              <a:t>be</a:t>
            </a:r>
            <a:r>
              <a:rPr lang="fr-FR" sz="1200" dirty="0"/>
              <a:t> </a:t>
            </a:r>
            <a:r>
              <a:rPr lang="fr-FR" sz="1200" dirty="0" err="1"/>
              <a:t>used</a:t>
            </a:r>
            <a:r>
              <a:rPr lang="fr-FR" sz="1200" dirty="0"/>
              <a:t> if final </a:t>
            </a:r>
            <a:r>
              <a:rPr lang="fr-FR" sz="1200" dirty="0" err="1"/>
              <a:t>geometry</a:t>
            </a:r>
            <a:r>
              <a:rPr lang="fr-FR" sz="1200" dirty="0"/>
              <a:t> </a:t>
            </a:r>
            <a:r>
              <a:rPr lang="fr-FR" sz="1200" dirty="0" err="1"/>
              <a:t>is</a:t>
            </a:r>
            <a:r>
              <a:rPr lang="fr-FR" sz="1200" dirty="0"/>
              <a:t> the </a:t>
            </a:r>
            <a:r>
              <a:rPr lang="fr-FR" sz="1200" dirty="0" err="1"/>
              <a:t>same</a:t>
            </a:r>
            <a:r>
              <a:rPr lang="fr-FR" sz="1200" dirty="0"/>
              <a:t> as the one </a:t>
            </a:r>
            <a:r>
              <a:rPr lang="fr-FR" sz="1200" dirty="0" err="1"/>
              <a:t>already</a:t>
            </a:r>
            <a:r>
              <a:rPr lang="fr-FR" sz="1200" dirty="0"/>
              <a:t> </a:t>
            </a:r>
            <a:r>
              <a:rPr lang="fr-FR" sz="1200" dirty="0" err="1"/>
              <a:t>tested</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15</a:t>
            </a:fld>
            <a:endParaRPr lang="de-DE"/>
          </a:p>
        </p:txBody>
      </p:sp>
    </p:spTree>
    <p:extLst>
      <p:ext uri="{BB962C8B-B14F-4D97-AF65-F5344CB8AC3E}">
        <p14:creationId xmlns:p14="http://schemas.microsoft.com/office/powerpoint/2010/main" val="153766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More </a:t>
            </a:r>
            <a:r>
              <a:rPr lang="fr-FR" dirty="0" err="1" smtClean="0"/>
              <a:t>neutrals</a:t>
            </a:r>
            <a:r>
              <a:rPr lang="fr-FR" baseline="0" dirty="0" smtClean="0"/>
              <a:t> </a:t>
            </a:r>
            <a:r>
              <a:rPr lang="fr-FR" baseline="0" dirty="0" err="1" smtClean="0"/>
              <a:t>into</a:t>
            </a:r>
            <a:r>
              <a:rPr lang="fr-FR" baseline="0" dirty="0" smtClean="0"/>
              <a:t> the </a:t>
            </a:r>
            <a:r>
              <a:rPr lang="fr-FR" baseline="0" dirty="0" err="1" smtClean="0"/>
              <a:t>pumping</a:t>
            </a:r>
            <a:r>
              <a:rPr lang="fr-FR" baseline="0" dirty="0" smtClean="0"/>
              <a:t> gap</a:t>
            </a:r>
          </a:p>
          <a:p>
            <a:r>
              <a:rPr lang="fr-FR" baseline="0" dirty="0" smtClean="0"/>
              <a:t>W </a:t>
            </a:r>
            <a:r>
              <a:rPr lang="fr-FR" baseline="0" dirty="0" err="1" smtClean="0"/>
              <a:t>target</a:t>
            </a:r>
            <a:r>
              <a:rPr lang="fr-FR" baseline="0" dirty="0" smtClean="0"/>
              <a:t> </a:t>
            </a:r>
            <a:r>
              <a:rPr lang="fr-FR" baseline="0" dirty="0" err="1" smtClean="0"/>
              <a:t>is</a:t>
            </a:r>
            <a:r>
              <a:rPr lang="fr-FR" baseline="0" dirty="0" smtClean="0"/>
              <a:t> a </a:t>
            </a:r>
            <a:r>
              <a:rPr lang="fr-FR" baseline="0" dirty="0" err="1" smtClean="0"/>
              <a:t>opportunity</a:t>
            </a:r>
            <a:r>
              <a:rPr lang="fr-FR" baseline="0" dirty="0" smtClean="0"/>
              <a:t> to </a:t>
            </a:r>
            <a:r>
              <a:rPr lang="fr-FR" baseline="0" dirty="0" err="1" smtClean="0"/>
              <a:t>improve</a:t>
            </a:r>
            <a:r>
              <a:rPr lang="fr-FR" baseline="0" dirty="0" smtClean="0"/>
              <a:t> power </a:t>
            </a:r>
            <a:r>
              <a:rPr lang="fr-FR" baseline="0" dirty="0" err="1" smtClean="0"/>
              <a:t>exhaust</a:t>
            </a:r>
            <a:endParaRPr lang="fr-FR" baseline="0" dirty="0" smtClean="0"/>
          </a:p>
          <a:p>
            <a:r>
              <a:rPr lang="fr-FR" baseline="0" dirty="0" smtClean="0"/>
              <a:t>Change the angle of the PFC </a:t>
            </a:r>
          </a:p>
          <a:p>
            <a:r>
              <a:rPr lang="fr-FR" baseline="0" dirty="0" err="1" smtClean="0"/>
              <a:t>Improve</a:t>
            </a:r>
            <a:r>
              <a:rPr lang="fr-FR" baseline="0" dirty="0" smtClean="0"/>
              <a:t> the </a:t>
            </a:r>
            <a:r>
              <a:rPr lang="fr-FR" baseline="0" dirty="0" err="1" smtClean="0"/>
              <a:t>edge</a:t>
            </a:r>
            <a:r>
              <a:rPr lang="fr-FR" baseline="0" dirty="0" smtClean="0"/>
              <a:t> </a:t>
            </a:r>
            <a:r>
              <a:rPr lang="fr-FR" baseline="0" dirty="0" err="1" smtClean="0"/>
              <a:t>tile</a:t>
            </a:r>
            <a:r>
              <a:rPr lang="fr-FR" baseline="0" dirty="0" smtClean="0"/>
              <a:t> </a:t>
            </a:r>
            <a:r>
              <a:rPr lang="fr-FR" baseline="0" dirty="0" err="1" smtClean="0"/>
              <a:t>technology</a:t>
            </a:r>
            <a:r>
              <a:rPr lang="fr-FR" baseline="0" dirty="0" smtClean="0"/>
              <a:t> to </a:t>
            </a:r>
            <a:r>
              <a:rPr lang="fr-FR" baseline="0" dirty="0" err="1" smtClean="0"/>
              <a:t>handle</a:t>
            </a:r>
            <a:r>
              <a:rPr lang="fr-FR" baseline="0" dirty="0" smtClean="0"/>
              <a:t> </a:t>
            </a:r>
            <a:r>
              <a:rPr lang="fr-FR" baseline="0" dirty="0" err="1" smtClean="0"/>
              <a:t>higher</a:t>
            </a:r>
            <a:r>
              <a:rPr lang="fr-FR" baseline="0" dirty="0" smtClean="0"/>
              <a:t> </a:t>
            </a:r>
            <a:r>
              <a:rPr lang="fr-FR" baseline="0" dirty="0" err="1" smtClean="0"/>
              <a:t>heat</a:t>
            </a:r>
            <a:r>
              <a:rPr lang="fr-FR" baseline="0" dirty="0" smtClean="0"/>
              <a:t> flux.</a:t>
            </a:r>
          </a:p>
          <a:p>
            <a:endParaRPr lang="fr-FR" baseline="0" dirty="0" smtClean="0"/>
          </a:p>
          <a:p>
            <a:r>
              <a:rPr lang="fr-FR" sz="1200" kern="1200" dirty="0" smtClean="0">
                <a:solidFill>
                  <a:schemeClr val="tx1"/>
                </a:solidFill>
                <a:latin typeface="+mn-lt"/>
                <a:ea typeface="+mn-ea"/>
                <a:cs typeface="+mn-cs"/>
              </a:rPr>
              <a:t>In </a:t>
            </a:r>
            <a:r>
              <a:rPr lang="fr-FR" sz="1200" kern="1200" dirty="0" err="1" smtClean="0">
                <a:solidFill>
                  <a:schemeClr val="tx1"/>
                </a:solidFill>
                <a:latin typeface="+mn-lt"/>
                <a:ea typeface="+mn-ea"/>
                <a:cs typeface="+mn-cs"/>
              </a:rPr>
              <a:t>these</a:t>
            </a:r>
            <a:r>
              <a:rPr lang="fr-FR" sz="1200" kern="1200" dirty="0" smtClean="0">
                <a:solidFill>
                  <a:schemeClr val="tx1"/>
                </a:solidFill>
                <a:latin typeface="+mn-lt"/>
                <a:ea typeface="+mn-ea"/>
                <a:cs typeface="+mn-cs"/>
              </a:rPr>
              <a:t> fusion </a:t>
            </a:r>
            <a:r>
              <a:rPr lang="fr-FR" sz="1200" kern="1200" dirty="0" err="1" smtClean="0">
                <a:solidFill>
                  <a:schemeClr val="tx1"/>
                </a:solidFill>
                <a:latin typeface="+mn-lt"/>
                <a:ea typeface="+mn-ea"/>
                <a:cs typeface="+mn-cs"/>
              </a:rPr>
              <a:t>devices</a:t>
            </a:r>
            <a:r>
              <a:rPr lang="fr-FR" sz="1200" kern="1200" dirty="0" smtClean="0">
                <a:solidFill>
                  <a:schemeClr val="tx1"/>
                </a:solidFill>
                <a:latin typeface="+mn-lt"/>
                <a:ea typeface="+mn-ea"/>
                <a:cs typeface="+mn-cs"/>
              </a:rPr>
              <a:t>, divertor </a:t>
            </a:r>
            <a:r>
              <a:rPr lang="fr-FR" sz="1200" kern="1200" dirty="0" err="1" smtClean="0">
                <a:solidFill>
                  <a:schemeClr val="tx1"/>
                </a:solidFill>
                <a:latin typeface="+mn-lt"/>
                <a:ea typeface="+mn-ea"/>
                <a:cs typeface="+mn-cs"/>
              </a:rPr>
              <a:t>target</a:t>
            </a:r>
            <a:r>
              <a:rPr lang="fr-FR" sz="1200" kern="1200" dirty="0" smtClean="0">
                <a:solidFill>
                  <a:schemeClr val="tx1"/>
                </a:solidFill>
                <a:latin typeface="+mn-lt"/>
                <a:ea typeface="+mn-ea"/>
                <a:cs typeface="+mn-cs"/>
              </a:rPr>
              <a:t> are </a:t>
            </a:r>
            <a:r>
              <a:rPr lang="fr-FR" sz="1200" kern="1200" dirty="0" err="1" smtClean="0">
                <a:solidFill>
                  <a:schemeClr val="tx1"/>
                </a:solidFill>
                <a:latin typeface="+mn-lt"/>
                <a:ea typeface="+mn-ea"/>
                <a:cs typeface="+mn-cs"/>
              </a:rPr>
              <a:t>tools</a:t>
            </a:r>
            <a:r>
              <a:rPr lang="fr-FR" sz="1200" kern="1200" dirty="0" smtClean="0">
                <a:solidFill>
                  <a:schemeClr val="tx1"/>
                </a:solidFill>
                <a:latin typeface="+mn-lt"/>
                <a:ea typeface="+mn-ea"/>
                <a:cs typeface="+mn-cs"/>
              </a:rPr>
              <a:t> to serve the </a:t>
            </a:r>
            <a:r>
              <a:rPr lang="fr-FR" sz="1200" kern="1200" dirty="0" err="1" smtClean="0">
                <a:solidFill>
                  <a:schemeClr val="tx1"/>
                </a:solidFill>
                <a:latin typeface="+mn-lt"/>
                <a:ea typeface="+mn-ea"/>
                <a:cs typeface="+mn-cs"/>
              </a:rPr>
              <a:t>physics</a:t>
            </a:r>
            <a:endParaRPr lang="en-US" dirty="0"/>
          </a:p>
        </p:txBody>
      </p:sp>
      <p:sp>
        <p:nvSpPr>
          <p:cNvPr id="4" name="Espace réservé du numéro de diapositive 3"/>
          <p:cNvSpPr>
            <a:spLocks noGrp="1"/>
          </p:cNvSpPr>
          <p:nvPr>
            <p:ph type="sldNum" sz="quarter" idx="10"/>
          </p:nvPr>
        </p:nvSpPr>
        <p:spPr/>
        <p:txBody>
          <a:bodyPr/>
          <a:lstStyle/>
          <a:p>
            <a:fld id="{782A15DF-D075-42E2-BF51-9A5F2B0B811C}" type="slidenum">
              <a:rPr lang="de-DE" smtClean="0"/>
              <a:t>19</a:t>
            </a:fld>
            <a:endParaRPr lang="de-DE"/>
          </a:p>
        </p:txBody>
      </p:sp>
    </p:spTree>
    <p:extLst>
      <p:ext uri="{BB962C8B-B14F-4D97-AF65-F5344CB8AC3E}">
        <p14:creationId xmlns:p14="http://schemas.microsoft.com/office/powerpoint/2010/main" val="2640317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a:xfrm>
            <a:off x="262467" y="704945"/>
            <a:ext cx="11726333" cy="586970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a:xfrm>
            <a:off x="11557000" y="6582549"/>
            <a:ext cx="431800" cy="275451"/>
          </a:xfrm>
          <a:prstGeom prst="rect">
            <a:avLst/>
          </a:prstGeom>
        </p:spPr>
        <p:txBody>
          <a:bodyPr/>
          <a:lstStyle/>
          <a:p>
            <a:fld id="{2F181969-B51F-4CC8-8A5D-B69C971A979C}" type="slidenum">
              <a:rPr lang="de-DE" smtClean="0"/>
              <a:t>‹N°›</a:t>
            </a:fld>
            <a:endParaRPr lang="de-DE" dirty="0"/>
          </a:p>
        </p:txBody>
      </p:sp>
      <p:sp>
        <p:nvSpPr>
          <p:cNvPr id="8" name="Espace réservé du pied de page 3"/>
          <p:cNvSpPr>
            <a:spLocks noGrp="1"/>
          </p:cNvSpPr>
          <p:nvPr>
            <p:ph type="ftr" sz="quarter" idx="3"/>
          </p:nvPr>
        </p:nvSpPr>
        <p:spPr>
          <a:xfrm>
            <a:off x="3657600" y="6526200"/>
            <a:ext cx="7865533" cy="260325"/>
          </a:xfrm>
          <a:prstGeom prst="rect">
            <a:avLst/>
          </a:prstGeom>
        </p:spPr>
        <p:txBody>
          <a:bodyPr/>
          <a:lstStyle>
            <a:lvl1pPr>
              <a:defRPr sz="1200" b="1"/>
            </a:lvl1pPr>
          </a:lstStyle>
          <a:p>
            <a:pPr algn="r"/>
            <a:r>
              <a:rPr lang="en-US" dirty="0" smtClean="0"/>
              <a:t>M. Richou- </a:t>
            </a:r>
            <a:r>
              <a:rPr lang="en-US" dirty="0" err="1" smtClean="0"/>
              <a:t>EUROfusion</a:t>
            </a:r>
            <a:r>
              <a:rPr lang="en-US" dirty="0" smtClean="0"/>
              <a:t> WPDIV JT60SA-  JT-60SA experiment leaders meeting</a:t>
            </a:r>
            <a:r>
              <a:rPr lang="en-GB" dirty="0" smtClean="0">
                <a:latin typeface="Arial" panose="020B0604020202020204" pitchFamily="34" charset="0"/>
                <a:cs typeface="Arial" panose="020B0604020202020204" pitchFamily="34" charset="0"/>
              </a:rPr>
              <a:t>– </a:t>
            </a:r>
            <a:r>
              <a:rPr lang="en-GB" dirty="0" smtClean="0"/>
              <a:t>11th of Jan. 2024</a:t>
            </a:r>
            <a:endParaRPr lang="en-GB" dirty="0"/>
          </a:p>
        </p:txBody>
      </p:sp>
    </p:spTree>
    <p:extLst>
      <p:ext uri="{BB962C8B-B14F-4D97-AF65-F5344CB8AC3E}">
        <p14:creationId xmlns:p14="http://schemas.microsoft.com/office/powerpoint/2010/main" val="17748831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6" name="Foliennummernplatzhalter 5"/>
          <p:cNvSpPr>
            <a:spLocks noGrp="1"/>
          </p:cNvSpPr>
          <p:nvPr>
            <p:ph type="sldNum" sz="quarter" idx="12"/>
          </p:nvPr>
        </p:nvSpPr>
        <p:spPr>
          <a:xfrm>
            <a:off x="11557000" y="6582549"/>
            <a:ext cx="431800" cy="275451"/>
          </a:xfrm>
          <a:prstGeom prst="rect">
            <a:avLst/>
          </a:prstGeom>
        </p:spPr>
        <p:txBody>
          <a:bodyPr/>
          <a:lstStyle/>
          <a:p>
            <a:fld id="{2F181969-B51F-4CC8-8A5D-B69C971A979C}" type="slidenum">
              <a:rPr lang="de-DE" smtClean="0"/>
              <a:t>‹N°›</a:t>
            </a:fld>
            <a:endParaRPr lang="de-DE" dirty="0"/>
          </a:p>
        </p:txBody>
      </p:sp>
      <p:sp>
        <p:nvSpPr>
          <p:cNvPr id="5" name="Espace réservé du pied de page 3"/>
          <p:cNvSpPr>
            <a:spLocks noGrp="1"/>
          </p:cNvSpPr>
          <p:nvPr>
            <p:ph type="ftr" sz="quarter" idx="3"/>
          </p:nvPr>
        </p:nvSpPr>
        <p:spPr>
          <a:xfrm>
            <a:off x="3657600" y="6526200"/>
            <a:ext cx="7865533" cy="260325"/>
          </a:xfrm>
          <a:prstGeom prst="rect">
            <a:avLst/>
          </a:prstGeom>
        </p:spPr>
        <p:txBody>
          <a:bodyPr/>
          <a:lstStyle>
            <a:lvl1pPr>
              <a:defRPr sz="1200" b="1"/>
            </a:lvl1pPr>
          </a:lstStyle>
          <a:p>
            <a:pPr algn="r"/>
            <a:r>
              <a:rPr lang="en-US" dirty="0" smtClean="0"/>
              <a:t>M. Richou- </a:t>
            </a:r>
            <a:r>
              <a:rPr lang="en-US" dirty="0" err="1" smtClean="0"/>
              <a:t>EUROfusion</a:t>
            </a:r>
            <a:r>
              <a:rPr lang="en-US" dirty="0" smtClean="0"/>
              <a:t> WPDIV JT60SA-  JT-60SA experiment leaders meeting</a:t>
            </a:r>
            <a:r>
              <a:rPr lang="en-GB" dirty="0" smtClean="0">
                <a:latin typeface="Arial" panose="020B0604020202020204" pitchFamily="34" charset="0"/>
                <a:cs typeface="Arial" panose="020B0604020202020204" pitchFamily="34" charset="0"/>
              </a:rPr>
              <a:t>– </a:t>
            </a:r>
            <a:r>
              <a:rPr lang="en-GB" dirty="0" smtClean="0"/>
              <a:t>11th of Jan. 2024</a:t>
            </a:r>
            <a:endParaRPr lang="en-GB" dirty="0"/>
          </a:p>
        </p:txBody>
      </p:sp>
    </p:spTree>
    <p:extLst>
      <p:ext uri="{BB962C8B-B14F-4D97-AF65-F5344CB8AC3E}">
        <p14:creationId xmlns:p14="http://schemas.microsoft.com/office/powerpoint/2010/main" val="14008567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6" name="Picture Placeholder 10"/>
          <p:cNvSpPr>
            <a:spLocks noGrp="1"/>
          </p:cNvSpPr>
          <p:nvPr>
            <p:ph type="pic" sz="quarter" idx="10" hasCustomPrompt="1"/>
          </p:nvPr>
        </p:nvSpPr>
        <p:spPr>
          <a:xfrm>
            <a:off x="527383" y="5691684"/>
            <a:ext cx="1727167" cy="905669"/>
          </a:xfrm>
        </p:spPr>
        <p:txBody>
          <a:bodyPr>
            <a:normAutofit/>
          </a:bodyPr>
          <a:lstStyle>
            <a:lvl1pPr marL="0" indent="0" algn="ctr">
              <a:buFontTx/>
              <a:buNone/>
              <a:defRPr sz="24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pic>
        <p:nvPicPr>
          <p:cNvPr id="25" name="Bild 13" descr="EU_und_Tex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128" y="5760001"/>
            <a:ext cx="4608512" cy="865604"/>
          </a:xfrm>
          <a:prstGeom prst="rect">
            <a:avLst/>
          </a:prstGeom>
        </p:spPr>
      </p:pic>
      <p:pic>
        <p:nvPicPr>
          <p:cNvPr id="9" name="Picture 8">
            <a:extLst>
              <a:ext uri="{FF2B5EF4-FFF2-40B4-BE49-F238E27FC236}">
                <a16:creationId xmlns:a16="http://schemas.microsoft.com/office/drawing/2014/main" id="{A7BFE644-41C6-BBC9-71C2-A93857612700}"/>
              </a:ext>
            </a:extLst>
          </p:cNvPr>
          <p:cNvPicPr>
            <a:picLocks noChangeAspect="1"/>
          </p:cNvPicPr>
          <p:nvPr userDrawn="1"/>
        </p:nvPicPr>
        <p:blipFill>
          <a:blip r:embed="rId3"/>
          <a:stretch>
            <a:fillRect/>
          </a:stretch>
        </p:blipFill>
        <p:spPr>
          <a:xfrm>
            <a:off x="0" y="-27384"/>
            <a:ext cx="12192000" cy="5567680"/>
          </a:xfrm>
          <a:prstGeom prst="rect">
            <a:avLst/>
          </a:prstGeom>
        </p:spPr>
      </p:pic>
    </p:spTree>
    <p:extLst>
      <p:ext uri="{BB962C8B-B14F-4D97-AF65-F5344CB8AC3E}">
        <p14:creationId xmlns:p14="http://schemas.microsoft.com/office/powerpoint/2010/main" val="314928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6" name="Picture Placeholder 10"/>
          <p:cNvSpPr>
            <a:spLocks noGrp="1"/>
          </p:cNvSpPr>
          <p:nvPr>
            <p:ph type="pic" sz="quarter" idx="10" hasCustomPrompt="1"/>
          </p:nvPr>
        </p:nvSpPr>
        <p:spPr>
          <a:xfrm>
            <a:off x="527383" y="5691684"/>
            <a:ext cx="1727167" cy="905669"/>
          </a:xfrm>
        </p:spPr>
        <p:txBody>
          <a:bodyPr>
            <a:normAutofit/>
          </a:bodyPr>
          <a:lstStyle>
            <a:lvl1pPr marL="0" indent="0" algn="ctr">
              <a:buFontTx/>
              <a:buNone/>
              <a:defRPr sz="24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pic>
        <p:nvPicPr>
          <p:cNvPr id="25" name="Bild 13" descr="EU_und_Tex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128" y="5760001"/>
            <a:ext cx="4608512" cy="865604"/>
          </a:xfrm>
          <a:prstGeom prst="rect">
            <a:avLst/>
          </a:prstGeom>
        </p:spPr>
      </p:pic>
      <p:pic>
        <p:nvPicPr>
          <p:cNvPr id="9" name="Picture 8">
            <a:extLst>
              <a:ext uri="{FF2B5EF4-FFF2-40B4-BE49-F238E27FC236}">
                <a16:creationId xmlns:a16="http://schemas.microsoft.com/office/drawing/2014/main" id="{A7BFE644-41C6-BBC9-71C2-A93857612700}"/>
              </a:ext>
            </a:extLst>
          </p:cNvPr>
          <p:cNvPicPr>
            <a:picLocks noChangeAspect="1"/>
          </p:cNvPicPr>
          <p:nvPr userDrawn="1"/>
        </p:nvPicPr>
        <p:blipFill>
          <a:blip r:embed="rId3"/>
          <a:stretch>
            <a:fillRect/>
          </a:stretch>
        </p:blipFill>
        <p:spPr>
          <a:xfrm>
            <a:off x="0" y="-27384"/>
            <a:ext cx="12192000" cy="5567680"/>
          </a:xfrm>
          <a:prstGeom prst="rect">
            <a:avLst/>
          </a:prstGeom>
        </p:spPr>
      </p:pic>
    </p:spTree>
    <p:extLst>
      <p:ext uri="{BB962C8B-B14F-4D97-AF65-F5344CB8AC3E}">
        <p14:creationId xmlns:p14="http://schemas.microsoft.com/office/powerpoint/2010/main" val="108789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effectLst/>
            </a:endParaRPr>
          </a:p>
        </p:txBody>
      </p:sp>
      <p:sp>
        <p:nvSpPr>
          <p:cNvPr id="2" name="Title 1"/>
          <p:cNvSpPr>
            <a:spLocks noGrp="1"/>
          </p:cNvSpPr>
          <p:nvPr>
            <p:ph type="title"/>
          </p:nvPr>
        </p:nvSpPr>
        <p:spPr>
          <a:xfrm>
            <a:off x="609600" y="76200"/>
            <a:ext cx="10058400" cy="457200"/>
          </a:xfrm>
        </p:spPr>
        <p:txBody>
          <a:bodyPr>
            <a:noAutofit/>
          </a:bodyPr>
          <a:lstStyle>
            <a:lvl1pPr algn="l">
              <a:lnSpc>
                <a:spcPts val="4267"/>
              </a:lnSpc>
              <a:defRPr sz="3733" b="1">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Content Placeholder 2"/>
          <p:cNvSpPr>
            <a:spLocks noGrp="1"/>
          </p:cNvSpPr>
          <p:nvPr>
            <p:ph idx="1"/>
          </p:nvPr>
        </p:nvSpPr>
        <p:spPr>
          <a:xfrm>
            <a:off x="609600" y="1412776"/>
            <a:ext cx="10972800" cy="4896544"/>
          </a:xfrm>
        </p:spPr>
        <p:txBody>
          <a:bodyPr>
            <a:normAutofit/>
          </a:bodyPr>
          <a:lstStyle>
            <a:lvl1pPr marL="457189" indent="-457189">
              <a:buFont typeface="Arial" panose="020B0604020202020204" pitchFamily="34" charset="0"/>
              <a:buChar char="•"/>
              <a:defRPr sz="2667">
                <a:latin typeface="Arial" panose="020B0604020202020204" pitchFamily="34" charset="0"/>
                <a:cs typeface="Arial" panose="020B0604020202020204" pitchFamily="34" charset="0"/>
              </a:defRPr>
            </a:lvl1pPr>
            <a:lvl2pPr marL="990575" indent="-380990">
              <a:buFont typeface="Arial" panose="020B0604020202020204" pitchFamily="34" charset="0"/>
              <a:buChar char="•"/>
              <a:defRPr sz="2400">
                <a:latin typeface="Arial" panose="020B0604020202020204" pitchFamily="34" charset="0"/>
                <a:cs typeface="Arial" panose="020B0604020202020204" pitchFamily="34" charset="0"/>
              </a:defRPr>
            </a:lvl2pPr>
            <a:lvl3pPr marL="1523962" indent="-304792">
              <a:buFont typeface="Arial" panose="020B0604020202020204" pitchFamily="34" charset="0"/>
              <a:buChar char="•"/>
              <a:defRPr sz="2133">
                <a:latin typeface="Arial" panose="020B0604020202020204" pitchFamily="34" charset="0"/>
                <a:cs typeface="Arial" panose="020B0604020202020204" pitchFamily="34" charset="0"/>
              </a:defRPr>
            </a:lvl3pPr>
            <a:lvl4pPr>
              <a:defRPr/>
            </a:lvl4pPr>
            <a:lvl5pPr>
              <a:defRPr/>
            </a:lvl5pPr>
          </a:lstStyle>
          <a:p>
            <a:pPr lvl="0"/>
            <a:r>
              <a:rPr lang="en-GB"/>
              <a:t>Click to edit Master text styles</a:t>
            </a:r>
          </a:p>
          <a:p>
            <a:pPr lvl="1"/>
            <a:r>
              <a:rPr lang="en-GB"/>
              <a:t>Second level</a:t>
            </a:r>
          </a:p>
          <a:p>
            <a:pPr lvl="2"/>
            <a:r>
              <a:rPr lang="en-GB"/>
              <a:t>Third level</a:t>
            </a:r>
          </a:p>
        </p:txBody>
      </p:sp>
      <p:sp>
        <p:nvSpPr>
          <p:cNvPr id="8" name="Footer Placeholder 4"/>
          <p:cNvSpPr>
            <a:spLocks noGrp="1"/>
          </p:cNvSpPr>
          <p:nvPr>
            <p:ph type="ftr" sz="quarter" idx="11"/>
          </p:nvPr>
        </p:nvSpPr>
        <p:spPr>
          <a:xfrm>
            <a:off x="623392" y="6545237"/>
            <a:ext cx="10986971" cy="268139"/>
          </a:xfrm>
        </p:spPr>
        <p:txBody>
          <a:bodyPr/>
          <a:lstStyle>
            <a:lvl1pPr>
              <a:defRPr sz="1467">
                <a:solidFill>
                  <a:schemeClr val="tx1"/>
                </a:solidFill>
                <a:latin typeface="Arial" panose="020B0604020202020204" pitchFamily="34" charset="0"/>
                <a:cs typeface="Arial" panose="020B0604020202020204" pitchFamily="34" charset="0"/>
              </a:defRPr>
            </a:lvl1pPr>
          </a:lstStyle>
          <a:p>
            <a:pPr algn="r"/>
            <a:r>
              <a:rPr lang="en-GB" dirty="0"/>
              <a:t>Name of presenter | Conference | Venue | Date </a:t>
            </a:r>
            <a:r>
              <a:rPr lang="en-GB"/>
              <a:t>| Page </a:t>
            </a:r>
            <a:fld id="{6A6D9FA1-99C7-4910-8E32-B85D378B0060}" type="slidenum">
              <a:rPr lang="en-GB" smtClean="0"/>
              <a:pPr algn="r"/>
              <a:t>‹N°›</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Tree>
    <p:extLst>
      <p:ext uri="{BB962C8B-B14F-4D97-AF65-F5344CB8AC3E}">
        <p14:creationId xmlns:p14="http://schemas.microsoft.com/office/powerpoint/2010/main" val="1861425125"/>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62467" y="128889"/>
            <a:ext cx="10295466" cy="455886"/>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262467" y="704945"/>
            <a:ext cx="11726333" cy="547201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9"/>
          <p:cNvPicPr>
            <a:picLocks noChangeAspect="1"/>
          </p:cNvPicPr>
          <p:nvPr userDrawn="1"/>
        </p:nvPicPr>
        <p:blipFill>
          <a:blip r:embed="rId5"/>
          <a:stretch>
            <a:fillRect/>
          </a:stretch>
        </p:blipFill>
        <p:spPr>
          <a:xfrm>
            <a:off x="10630950" y="123540"/>
            <a:ext cx="1445699" cy="348234"/>
          </a:xfrm>
          <a:prstGeom prst="rect">
            <a:avLst/>
          </a:prstGeom>
        </p:spPr>
      </p:pic>
      <p:cxnSp>
        <p:nvCxnSpPr>
          <p:cNvPr id="9" name="Gerade Verbindung 15"/>
          <p:cNvCxnSpPr/>
          <p:nvPr userDrawn="1"/>
        </p:nvCxnSpPr>
        <p:spPr>
          <a:xfrm>
            <a:off x="0" y="584775"/>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Foliennummernplatzhalter 5"/>
          <p:cNvSpPr>
            <a:spLocks noGrp="1"/>
          </p:cNvSpPr>
          <p:nvPr>
            <p:ph type="sldNum" sz="quarter" idx="4"/>
          </p:nvPr>
        </p:nvSpPr>
        <p:spPr>
          <a:xfrm>
            <a:off x="11523132" y="6406030"/>
            <a:ext cx="553517" cy="365125"/>
          </a:xfrm>
          <a:prstGeom prst="rect">
            <a:avLst/>
          </a:prstGeom>
        </p:spPr>
        <p:txBody>
          <a:bodyPr/>
          <a:lstStyle>
            <a:lvl1pPr>
              <a:defRPr sz="1400"/>
            </a:lvl1pPr>
          </a:lstStyle>
          <a:p>
            <a:fld id="{2F181969-B51F-4CC8-8A5D-B69C971A979C}" type="slidenum">
              <a:rPr lang="de-DE" smtClean="0"/>
              <a:pPr/>
              <a:t>‹N°›</a:t>
            </a:fld>
            <a:endParaRPr lang="de-DE" dirty="0"/>
          </a:p>
        </p:txBody>
      </p:sp>
      <p:sp>
        <p:nvSpPr>
          <p:cNvPr id="10" name="Espace réservé du pied de page 3"/>
          <p:cNvSpPr>
            <a:spLocks noGrp="1"/>
          </p:cNvSpPr>
          <p:nvPr>
            <p:ph type="ftr" sz="quarter" idx="3"/>
          </p:nvPr>
        </p:nvSpPr>
        <p:spPr>
          <a:xfrm>
            <a:off x="3657600" y="6526200"/>
            <a:ext cx="7865533" cy="260325"/>
          </a:xfrm>
          <a:prstGeom prst="rect">
            <a:avLst/>
          </a:prstGeom>
        </p:spPr>
        <p:txBody>
          <a:bodyPr/>
          <a:lstStyle>
            <a:lvl1pPr>
              <a:defRPr sz="1200" b="1"/>
            </a:lvl1pPr>
          </a:lstStyle>
          <a:p>
            <a:pPr algn="r"/>
            <a:r>
              <a:rPr lang="en-US" dirty="0" smtClean="0"/>
              <a:t>M. Richou- </a:t>
            </a:r>
            <a:r>
              <a:rPr lang="en-US" dirty="0" err="1" smtClean="0"/>
              <a:t>EUROfusion</a:t>
            </a:r>
            <a:r>
              <a:rPr lang="en-US" dirty="0" smtClean="0"/>
              <a:t> WPDIV JT60SA-  JT-60SA experiment leaders meeting</a:t>
            </a:r>
            <a:r>
              <a:rPr lang="en-GB" dirty="0" smtClean="0">
                <a:latin typeface="Arial" panose="020B0604020202020204" pitchFamily="34" charset="0"/>
                <a:cs typeface="Arial" panose="020B0604020202020204" pitchFamily="34" charset="0"/>
              </a:rPr>
              <a:t>– </a:t>
            </a:r>
            <a:r>
              <a:rPr lang="en-GB" dirty="0" smtClean="0"/>
              <a:t>11th of Jan. 2024</a:t>
            </a:r>
            <a:endParaRPr lang="en-GB" dirty="0"/>
          </a:p>
        </p:txBody>
      </p:sp>
    </p:spTree>
    <p:extLst>
      <p:ext uri="{BB962C8B-B14F-4D97-AF65-F5344CB8AC3E}">
        <p14:creationId xmlns:p14="http://schemas.microsoft.com/office/powerpoint/2010/main" val="208563917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AEB1851A-CFBC-47C7-80F8-04FF84B1759D}" type="datetimeFigureOut">
              <a:rPr lang="en-GB" smtClean="0"/>
              <a:pPr/>
              <a:t>26/03/2024</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2552596602"/>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wmf"/><Relationship Id="rId2" Type="http://schemas.openxmlformats.org/officeDocument/2006/relationships/image" Target="../media/image25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p:txBody>
          <a:bodyPr>
            <a:normAutofit fontScale="92500" lnSpcReduction="10000"/>
          </a:bodyPr>
          <a:lstStyle/>
          <a:p>
            <a:r>
              <a:rPr lang="en-US" dirty="0" smtClean="0"/>
              <a:t>M. Richou</a:t>
            </a:r>
            <a:endParaRPr lang="en-US" dirty="0"/>
          </a:p>
        </p:txBody>
      </p:sp>
      <p:sp>
        <p:nvSpPr>
          <p:cNvPr id="5" name="Rectangle 4">
            <a:extLst>
              <a:ext uri="{FF2B5EF4-FFF2-40B4-BE49-F238E27FC236}">
                <a16:creationId xmlns:a16="http://schemas.microsoft.com/office/drawing/2014/main" id="{13A575D9-4B2C-9547-A865-6D57039CF7B9}"/>
              </a:ext>
            </a:extLst>
          </p:cNvPr>
          <p:cNvSpPr/>
          <p:nvPr/>
        </p:nvSpPr>
        <p:spPr>
          <a:xfrm>
            <a:off x="6960097" y="5733256"/>
            <a:ext cx="5187847" cy="913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a:p>
        </p:txBody>
      </p:sp>
      <p:pic>
        <p:nvPicPr>
          <p:cNvPr id="6" name="Picture 5">
            <a:extLst>
              <a:ext uri="{FF2B5EF4-FFF2-40B4-BE49-F238E27FC236}">
                <a16:creationId xmlns:a16="http://schemas.microsoft.com/office/drawing/2014/main" id="{811F0D9A-94BA-EE48-9317-87017801B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
        <p:nvSpPr>
          <p:cNvPr id="7" name="TextBox 6">
            <a:extLst>
              <a:ext uri="{FF2B5EF4-FFF2-40B4-BE49-F238E27FC236}">
                <a16:creationId xmlns:a16="http://schemas.microsoft.com/office/drawing/2014/main" id="{DD1B1AE2-8012-4110-B7D7-AABE6E96FDCC}"/>
              </a:ext>
            </a:extLst>
          </p:cNvPr>
          <p:cNvSpPr txBox="1"/>
          <p:nvPr/>
        </p:nvSpPr>
        <p:spPr>
          <a:xfrm>
            <a:off x="527381" y="2442953"/>
            <a:ext cx="10938478" cy="1138773"/>
          </a:xfrm>
          <a:prstGeom prst="rect">
            <a:avLst/>
          </a:prstGeom>
          <a:noFill/>
        </p:spPr>
        <p:txBody>
          <a:bodyPr wrap="square" rtlCol="0">
            <a:spAutoFit/>
          </a:bodyPr>
          <a:lstStyle/>
          <a:p>
            <a:r>
              <a:rPr lang="en-GB" sz="4000" dirty="0" smtClean="0"/>
              <a:t>Current </a:t>
            </a:r>
            <a:r>
              <a:rPr lang="en-GB" sz="4000" dirty="0"/>
              <a:t>activities by WP DIV for JT-60SA </a:t>
            </a:r>
            <a:r>
              <a:rPr lang="en-US" sz="5400" b="1" dirty="0"/>
              <a:t/>
            </a:r>
            <a:br>
              <a:rPr lang="en-US" sz="5400" b="1" dirty="0"/>
            </a:br>
            <a:endParaRPr lang="en-GB" sz="2800" b="1" dirty="0">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91F6B464-B5C8-43C3-9696-8BEE95CA6FB6}"/>
              </a:ext>
            </a:extLst>
          </p:cNvPr>
          <p:cNvSpPr txBox="1">
            <a:spLocks/>
          </p:cNvSpPr>
          <p:nvPr/>
        </p:nvSpPr>
        <p:spPr>
          <a:xfrm>
            <a:off x="527381" y="5727213"/>
            <a:ext cx="5856651" cy="432048"/>
          </a:xfrm>
          <a:prstGeom prst="rect">
            <a:avLst/>
          </a:prstGeom>
        </p:spPr>
        <p:txBody>
          <a:bodyPr vert="horz" lIns="121920" tIns="60960" rIns="121920" bIns="60960" rtlCol="0">
            <a:normAutofit fontScale="85000" lnSpcReduction="20000"/>
          </a:bodyPr>
          <a:lstStyle>
            <a:lvl1pPr marL="0" indent="0" algn="l" defTabSz="914400" rtl="0" eaLnBrk="1" latinLnBrk="0" hangingPunct="1">
              <a:spcBef>
                <a:spcPct val="20000"/>
              </a:spcBef>
              <a:buFont typeface="Arial" panose="020B0604020202020204" pitchFamily="34" charset="0"/>
              <a:buNone/>
              <a:defRPr sz="2200" b="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2933" dirty="0"/>
          </a:p>
        </p:txBody>
      </p:sp>
      <p:sp>
        <p:nvSpPr>
          <p:cNvPr id="9" name="Subtitle 2">
            <a:extLst>
              <a:ext uri="{FF2B5EF4-FFF2-40B4-BE49-F238E27FC236}">
                <a16:creationId xmlns:a16="http://schemas.microsoft.com/office/drawing/2014/main" id="{04490AAA-1C10-4E66-AD10-FFF9E925EEA3}"/>
              </a:ext>
            </a:extLst>
          </p:cNvPr>
          <p:cNvSpPr txBox="1">
            <a:spLocks/>
          </p:cNvSpPr>
          <p:nvPr/>
        </p:nvSpPr>
        <p:spPr>
          <a:xfrm>
            <a:off x="527381" y="5727213"/>
            <a:ext cx="6333434" cy="432048"/>
          </a:xfrm>
          <a:prstGeom prst="rect">
            <a:avLst/>
          </a:prstGeom>
        </p:spPr>
        <p:txBody>
          <a:bodyPr vert="horz" lIns="121920" tIns="60960" rIns="121920" bIns="60960" rtlCol="0">
            <a:normAutofit fontScale="47500" lnSpcReduction="20000"/>
          </a:bodyPr>
          <a:lstStyle>
            <a:lvl1pPr marL="0" indent="0" algn="l" defTabSz="914400" rtl="0" eaLnBrk="1" latinLnBrk="0" hangingPunct="1">
              <a:spcBef>
                <a:spcPct val="20000"/>
              </a:spcBef>
              <a:buFont typeface="Arial" panose="020B0604020202020204" pitchFamily="34" charset="0"/>
              <a:buNone/>
              <a:defRPr sz="2200" b="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0" dirty="0" err="1">
                <a:solidFill>
                  <a:schemeClr val="tx1"/>
                </a:solidFill>
              </a:rPr>
              <a:t>EUROfusion</a:t>
            </a:r>
            <a:r>
              <a:rPr lang="en-US" sz="2400" b="0" dirty="0">
                <a:solidFill>
                  <a:schemeClr val="tx1"/>
                </a:solidFill>
              </a:rPr>
              <a:t> Science Coordination Meeting on the transition of JT-60SA to W</a:t>
            </a:r>
          </a:p>
          <a:p>
            <a:r>
              <a:rPr lang="en-US" sz="2400" b="0" dirty="0" smtClean="0">
                <a:solidFill>
                  <a:schemeClr val="tx1"/>
                </a:solidFill>
              </a:rPr>
              <a:t>| 26/03/2024</a:t>
            </a:r>
            <a:endParaRPr lang="en-US" sz="2400" b="0" dirty="0">
              <a:solidFill>
                <a:schemeClr val="tx1"/>
              </a:solidFill>
            </a:endParaRPr>
          </a:p>
        </p:txBody>
      </p:sp>
    </p:spTree>
    <p:extLst>
      <p:ext uri="{BB962C8B-B14F-4D97-AF65-F5344CB8AC3E}">
        <p14:creationId xmlns:p14="http://schemas.microsoft.com/office/powerpoint/2010/main" val="3711175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p:cNvSpPr/>
          <p:nvPr/>
        </p:nvSpPr>
        <p:spPr>
          <a:xfrm>
            <a:off x="1015977" y="4168322"/>
            <a:ext cx="10541023" cy="2414227"/>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14704" y="670330"/>
            <a:ext cx="6096589" cy="3372863"/>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6892" y="672278"/>
            <a:ext cx="5357697" cy="3372863"/>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262467" y="128889"/>
            <a:ext cx="11198152" cy="455886"/>
          </a:xfrm>
        </p:spPr>
        <p:txBody>
          <a:bodyPr/>
          <a:lstStyle/>
          <a:p>
            <a:r>
              <a:rPr lang="en-US" dirty="0" smtClean="0"/>
              <a:t>2.2 W-ACD-</a:t>
            </a:r>
            <a:r>
              <a:rPr lang="en-US" dirty="0"/>
              <a:t>&gt; </a:t>
            </a:r>
            <a:r>
              <a:rPr lang="fr-FR" dirty="0" err="1" smtClean="0"/>
              <a:t>Assessed</a:t>
            </a:r>
            <a:r>
              <a:rPr lang="fr-FR" dirty="0" smtClean="0"/>
              <a:t> concepts</a:t>
            </a:r>
            <a:endParaRPr lang="en-US" dirty="0"/>
          </a:p>
        </p:txBody>
      </p:sp>
      <p:sp>
        <p:nvSpPr>
          <p:cNvPr id="6" name="Rectangle 5"/>
          <p:cNvSpPr/>
          <p:nvPr/>
        </p:nvSpPr>
        <p:spPr>
          <a:xfrm>
            <a:off x="2724525" y="1490346"/>
            <a:ext cx="2236310" cy="31753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W – 3 mm</a:t>
            </a:r>
            <a:endParaRPr lang="en-US" dirty="0"/>
          </a:p>
        </p:txBody>
      </p:sp>
      <p:sp>
        <p:nvSpPr>
          <p:cNvPr id="7" name="Rectangle 6"/>
          <p:cNvSpPr/>
          <p:nvPr/>
        </p:nvSpPr>
        <p:spPr>
          <a:xfrm>
            <a:off x="2730132" y="1803584"/>
            <a:ext cx="2236310" cy="155773"/>
          </a:xfrm>
          <a:prstGeom prst="rect">
            <a:avLst/>
          </a:prstGeom>
          <a:solidFill>
            <a:srgbClr val="FF33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Interlayer </a:t>
            </a:r>
            <a:endParaRPr lang="en-US" dirty="0"/>
          </a:p>
        </p:txBody>
      </p:sp>
      <p:sp>
        <p:nvSpPr>
          <p:cNvPr id="8" name="Rectangle 7"/>
          <p:cNvSpPr/>
          <p:nvPr/>
        </p:nvSpPr>
        <p:spPr>
          <a:xfrm>
            <a:off x="2730131" y="1959357"/>
            <a:ext cx="2236310" cy="11530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347887" lvl="4" indent="138014" algn="ctr"/>
            <a:endParaRPr lang="en-US" dirty="0" smtClean="0"/>
          </a:p>
          <a:p>
            <a:pPr marL="1347887" lvl="4" indent="138014" algn="ctr"/>
            <a:endParaRPr lang="en-US" dirty="0" smtClean="0"/>
          </a:p>
          <a:p>
            <a:pPr marL="1347887" lvl="4" indent="138014" algn="ctr"/>
            <a:endParaRPr lang="en-US" dirty="0" smtClean="0"/>
          </a:p>
          <a:p>
            <a:pPr indent="1" algn="ctr"/>
            <a:r>
              <a:rPr lang="en-US" sz="1400" dirty="0" smtClean="0"/>
              <a:t>Heat sink ( TZM, </a:t>
            </a:r>
            <a:r>
              <a:rPr lang="en-US" sz="1400" dirty="0" err="1" smtClean="0"/>
              <a:t>CuCrZr</a:t>
            </a:r>
            <a:r>
              <a:rPr lang="en-US" sz="1400" dirty="0" smtClean="0"/>
              <a:t>…)</a:t>
            </a:r>
            <a:endParaRPr lang="en-US" sz="1400" dirty="0"/>
          </a:p>
        </p:txBody>
      </p:sp>
      <p:sp>
        <p:nvSpPr>
          <p:cNvPr id="9" name="Ellipse 8"/>
          <p:cNvSpPr>
            <a:spLocks/>
          </p:cNvSpPr>
          <p:nvPr/>
        </p:nvSpPr>
        <p:spPr>
          <a:xfrm>
            <a:off x="3503803" y="2094802"/>
            <a:ext cx="702000" cy="7031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Connecteur droit avec flèche 9"/>
          <p:cNvCxnSpPr/>
          <p:nvPr/>
        </p:nvCxnSpPr>
        <p:spPr>
          <a:xfrm flipV="1">
            <a:off x="3578834" y="2219931"/>
            <a:ext cx="531784" cy="451597"/>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 name="ZoneTexte 10"/>
              <p:cNvSpPr txBox="1"/>
              <p:nvPr/>
            </p:nvSpPr>
            <p:spPr>
              <a:xfrm rot="19359034">
                <a:off x="3436928" y="2210592"/>
                <a:ext cx="572995" cy="2235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853" i="1" smtClean="0">
                          <a:latin typeface="Cambria Math" panose="02040503050406030204" pitchFamily="18" charset="0"/>
                        </a:rPr>
                        <m:t>𝜙</m:t>
                      </m:r>
                      <m:r>
                        <a:rPr lang="en-US" sz="853" i="1" smtClean="0">
                          <a:latin typeface="Cambria Math" panose="02040503050406030204" pitchFamily="18" charset="0"/>
                        </a:rPr>
                        <m:t> 12</m:t>
                      </m:r>
                      <m:r>
                        <a:rPr lang="en-US" sz="853">
                          <a:latin typeface="Cambria Math" panose="02040503050406030204" pitchFamily="18" charset="0"/>
                        </a:rPr>
                        <m:t> </m:t>
                      </m:r>
                      <m:r>
                        <m:rPr>
                          <m:sty m:val="p"/>
                        </m:rPr>
                        <a:rPr lang="en-US" sz="853">
                          <a:latin typeface="Cambria Math" panose="02040503050406030204" pitchFamily="18" charset="0"/>
                        </a:rPr>
                        <m:t>mm</m:t>
                      </m:r>
                    </m:oMath>
                  </m:oMathPara>
                </a14:m>
                <a:endParaRPr lang="en-US" sz="853" dirty="0"/>
              </a:p>
            </p:txBody>
          </p:sp>
        </mc:Choice>
        <mc:Fallback xmlns="">
          <p:sp>
            <p:nvSpPr>
              <p:cNvPr id="11" name="ZoneTexte 10"/>
              <p:cNvSpPr txBox="1">
                <a:spLocks noRot="1" noChangeAspect="1" noMove="1" noResize="1" noEditPoints="1" noAdjustHandles="1" noChangeArrowheads="1" noChangeShapeType="1" noTextEdit="1"/>
              </p:cNvSpPr>
              <p:nvPr/>
            </p:nvSpPr>
            <p:spPr>
              <a:xfrm rot="19359034">
                <a:off x="3436928" y="2210592"/>
                <a:ext cx="572995" cy="223587"/>
              </a:xfrm>
              <a:prstGeom prst="rect">
                <a:avLst/>
              </a:prstGeom>
              <a:blipFill>
                <a:blip r:embed="rId2"/>
                <a:stretch>
                  <a:fillRect/>
                </a:stretch>
              </a:blipFill>
            </p:spPr>
            <p:txBody>
              <a:bodyPr/>
              <a:lstStyle/>
              <a:p>
                <a:r>
                  <a:rPr lang="en-US">
                    <a:noFill/>
                  </a:rPr>
                  <a:t> </a:t>
                </a:r>
              </a:p>
            </p:txBody>
          </p:sp>
        </mc:Fallback>
      </mc:AlternateContent>
      <p:cxnSp>
        <p:nvCxnSpPr>
          <p:cNvPr id="12" name="Connecteur droit avec flèche 11"/>
          <p:cNvCxnSpPr/>
          <p:nvPr/>
        </p:nvCxnSpPr>
        <p:spPr>
          <a:xfrm flipH="1">
            <a:off x="4476760" y="1218606"/>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2820062" y="1074708"/>
            <a:ext cx="1582484" cy="369332"/>
          </a:xfrm>
          <a:prstGeom prst="rect">
            <a:avLst/>
          </a:prstGeom>
          <a:noFill/>
        </p:spPr>
        <p:txBody>
          <a:bodyPr wrap="none" rtlCol="0">
            <a:spAutoFit/>
          </a:bodyPr>
          <a:lstStyle/>
          <a:p>
            <a:r>
              <a:rPr lang="en-US" dirty="0" smtClean="0">
                <a:solidFill>
                  <a:srgbClr val="FF0000"/>
                </a:solidFill>
              </a:rPr>
              <a:t>10-15 MW/m²</a:t>
            </a:r>
            <a:endParaRPr lang="en-US" dirty="0">
              <a:solidFill>
                <a:srgbClr val="FF0000"/>
              </a:solidFill>
            </a:endParaRPr>
          </a:p>
        </p:txBody>
      </p:sp>
      <p:cxnSp>
        <p:nvCxnSpPr>
          <p:cNvPr id="16" name="Connecteur droit avec flèche 15"/>
          <p:cNvCxnSpPr/>
          <p:nvPr/>
        </p:nvCxnSpPr>
        <p:spPr>
          <a:xfrm flipH="1">
            <a:off x="2718918" y="3168069"/>
            <a:ext cx="2223123" cy="96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442960" y="3219462"/>
            <a:ext cx="889987" cy="369332"/>
          </a:xfrm>
          <a:prstGeom prst="rect">
            <a:avLst/>
          </a:prstGeom>
          <a:noFill/>
        </p:spPr>
        <p:txBody>
          <a:bodyPr wrap="none" rtlCol="0">
            <a:spAutoFit/>
          </a:bodyPr>
          <a:lstStyle/>
          <a:p>
            <a:r>
              <a:rPr lang="en-US" dirty="0" smtClean="0"/>
              <a:t>32 mm</a:t>
            </a:r>
            <a:endParaRPr lang="en-US" dirty="0"/>
          </a:p>
        </p:txBody>
      </p:sp>
      <p:sp>
        <p:nvSpPr>
          <p:cNvPr id="20" name="ZoneTexte 19"/>
          <p:cNvSpPr txBox="1"/>
          <p:nvPr/>
        </p:nvSpPr>
        <p:spPr>
          <a:xfrm>
            <a:off x="1133932" y="615278"/>
            <a:ext cx="3303468" cy="523220"/>
          </a:xfrm>
          <a:prstGeom prst="rect">
            <a:avLst/>
          </a:prstGeom>
          <a:noFill/>
        </p:spPr>
        <p:txBody>
          <a:bodyPr wrap="none" rtlCol="0">
            <a:spAutoFit/>
          </a:bodyPr>
          <a:lstStyle/>
          <a:p>
            <a:r>
              <a:rPr lang="fr-FR" sz="2800" b="1" dirty="0" err="1" smtClean="0"/>
              <a:t>Conventional</a:t>
            </a:r>
            <a:r>
              <a:rPr lang="fr-FR" sz="2800" b="1" dirty="0" smtClean="0"/>
              <a:t> flat </a:t>
            </a:r>
            <a:r>
              <a:rPr lang="fr-FR" sz="2800" b="1" dirty="0" err="1" smtClean="0"/>
              <a:t>tile</a:t>
            </a:r>
            <a:endParaRPr lang="en-US" sz="2800" b="1" dirty="0"/>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910" y="1673344"/>
            <a:ext cx="2673805" cy="210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Connecteur droit avec flèche 21"/>
          <p:cNvCxnSpPr/>
          <p:nvPr/>
        </p:nvCxnSpPr>
        <p:spPr>
          <a:xfrm>
            <a:off x="8058484" y="1661453"/>
            <a:ext cx="352106" cy="14213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8365690" y="1310165"/>
            <a:ext cx="787395" cy="369332"/>
          </a:xfrm>
          <a:prstGeom prst="rect">
            <a:avLst/>
          </a:prstGeom>
          <a:noFill/>
        </p:spPr>
        <p:txBody>
          <a:bodyPr wrap="none" rtlCol="0">
            <a:spAutoFit/>
          </a:bodyPr>
          <a:lstStyle/>
          <a:p>
            <a:r>
              <a:rPr lang="en-US" dirty="0" smtClean="0"/>
              <a:t>32mm</a:t>
            </a:r>
            <a:endParaRPr lang="en-US" dirty="0"/>
          </a:p>
        </p:txBody>
      </p:sp>
      <p:cxnSp>
        <p:nvCxnSpPr>
          <p:cNvPr id="24" name="Connecteur droit avec flèche 23"/>
          <p:cNvCxnSpPr/>
          <p:nvPr/>
        </p:nvCxnSpPr>
        <p:spPr>
          <a:xfrm flipH="1">
            <a:off x="7983601" y="1532213"/>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121218" y="1245954"/>
            <a:ext cx="1249060" cy="369332"/>
          </a:xfrm>
          <a:prstGeom prst="rect">
            <a:avLst/>
          </a:prstGeom>
          <a:noFill/>
        </p:spPr>
        <p:txBody>
          <a:bodyPr wrap="none" rtlCol="0">
            <a:spAutoFit/>
          </a:bodyPr>
          <a:lstStyle/>
          <a:p>
            <a:r>
              <a:rPr lang="en-US" dirty="0" smtClean="0">
                <a:solidFill>
                  <a:srgbClr val="FF0000"/>
                </a:solidFill>
              </a:rPr>
              <a:t>20 MW/m²</a:t>
            </a:r>
            <a:endParaRPr lang="en-US" dirty="0">
              <a:solidFill>
                <a:srgbClr val="FF0000"/>
              </a:solidFill>
            </a:endParaRPr>
          </a:p>
        </p:txBody>
      </p:sp>
      <p:sp>
        <p:nvSpPr>
          <p:cNvPr id="27" name="ZoneTexte 26"/>
          <p:cNvSpPr txBox="1"/>
          <p:nvPr/>
        </p:nvSpPr>
        <p:spPr>
          <a:xfrm>
            <a:off x="6065570" y="695024"/>
            <a:ext cx="1872629" cy="523220"/>
          </a:xfrm>
          <a:prstGeom prst="rect">
            <a:avLst/>
          </a:prstGeom>
          <a:noFill/>
        </p:spPr>
        <p:txBody>
          <a:bodyPr wrap="none" rtlCol="0">
            <a:spAutoFit/>
          </a:bodyPr>
          <a:lstStyle/>
          <a:p>
            <a:r>
              <a:rPr lang="fr-FR" sz="2800" b="1" dirty="0" err="1" smtClean="0"/>
              <a:t>Monoblock</a:t>
            </a:r>
            <a:endParaRPr lang="en-US" sz="2800" b="1" dirty="0"/>
          </a:p>
        </p:txBody>
      </p:sp>
      <p:grpSp>
        <p:nvGrpSpPr>
          <p:cNvPr id="28" name="Group 4"/>
          <p:cNvGrpSpPr>
            <a:grpSpLocks noChangeAspect="1"/>
          </p:cNvGrpSpPr>
          <p:nvPr/>
        </p:nvGrpSpPr>
        <p:grpSpPr bwMode="auto">
          <a:xfrm>
            <a:off x="5129156" y="4880275"/>
            <a:ext cx="3555915" cy="1237369"/>
            <a:chOff x="2855" y="518"/>
            <a:chExt cx="4338" cy="1229"/>
          </a:xfrm>
        </p:grpSpPr>
        <p:sp>
          <p:nvSpPr>
            <p:cNvPr id="29" name="AutoShape 3"/>
            <p:cNvSpPr>
              <a:spLocks noChangeAspect="1" noChangeArrowheads="1" noTextEdit="1"/>
            </p:cNvSpPr>
            <p:nvPr/>
          </p:nvSpPr>
          <p:spPr bwMode="auto">
            <a:xfrm>
              <a:off x="2855" y="769"/>
              <a:ext cx="4252"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nvGrpSpPr>
            <p:cNvPr id="30" name="Group 41"/>
            <p:cNvGrpSpPr>
              <a:grpSpLocks/>
            </p:cNvGrpSpPr>
            <p:nvPr/>
          </p:nvGrpSpPr>
          <p:grpSpPr bwMode="auto">
            <a:xfrm>
              <a:off x="2860" y="774"/>
              <a:ext cx="856" cy="952"/>
              <a:chOff x="2860" y="774"/>
              <a:chExt cx="856" cy="952"/>
            </a:xfrm>
          </p:grpSpPr>
          <p:sp>
            <p:nvSpPr>
              <p:cNvPr id="143" name="Rectangle 5"/>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44" name="Rectangle 6"/>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975" dirty="0">
                    <a:solidFill>
                      <a:srgbClr val="000000"/>
                    </a:solidFill>
                  </a:rPr>
                  <a:t>6</a:t>
                </a:r>
                <a:endParaRPr kumimoji="0" lang="en-US" altLang="fr-FR" sz="1463" dirty="0"/>
              </a:p>
            </p:txBody>
          </p:sp>
          <p:sp>
            <p:nvSpPr>
              <p:cNvPr id="145" name="Rectangle 7"/>
              <p:cNvSpPr>
                <a:spLocks noChangeArrowheads="1"/>
              </p:cNvSpPr>
              <p:nvPr/>
            </p:nvSpPr>
            <p:spPr bwMode="auto">
              <a:xfrm>
                <a:off x="3093" y="1610"/>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nvGrpSpPr>
              <p:cNvPr id="146" name="Group 40"/>
              <p:cNvGrpSpPr>
                <a:grpSpLocks/>
              </p:cNvGrpSpPr>
              <p:nvPr/>
            </p:nvGrpSpPr>
            <p:grpSpPr bwMode="auto">
              <a:xfrm>
                <a:off x="2860" y="774"/>
                <a:ext cx="681" cy="861"/>
                <a:chOff x="2860" y="774"/>
                <a:chExt cx="681" cy="861"/>
              </a:xfrm>
            </p:grpSpPr>
            <p:sp>
              <p:nvSpPr>
                <p:cNvPr id="147" name="Line 9"/>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48" name="Line 10"/>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149" name="Group 14"/>
                <p:cNvGrpSpPr>
                  <a:grpSpLocks/>
                </p:cNvGrpSpPr>
                <p:nvPr/>
              </p:nvGrpSpPr>
              <p:grpSpPr bwMode="auto">
                <a:xfrm>
                  <a:off x="3499" y="851"/>
                  <a:ext cx="42" cy="178"/>
                  <a:chOff x="3499" y="851"/>
                  <a:chExt cx="42" cy="178"/>
                </a:xfrm>
              </p:grpSpPr>
              <p:sp>
                <p:nvSpPr>
                  <p:cNvPr id="175" name="Line 11"/>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76" name="Freeform 12"/>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77" name="Freeform 13"/>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50" name="Group 21"/>
                <p:cNvGrpSpPr>
                  <a:grpSpLocks/>
                </p:cNvGrpSpPr>
                <p:nvPr/>
              </p:nvGrpSpPr>
              <p:grpSpPr bwMode="auto">
                <a:xfrm>
                  <a:off x="2897" y="844"/>
                  <a:ext cx="563" cy="655"/>
                  <a:chOff x="2897" y="844"/>
                  <a:chExt cx="563" cy="655"/>
                </a:xfrm>
              </p:grpSpPr>
              <p:sp>
                <p:nvSpPr>
                  <p:cNvPr id="169" name="Rectangle 15"/>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170" name="Freeform 16"/>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171" name="Rectangle 17"/>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172" name="Group 20"/>
                  <p:cNvGrpSpPr>
                    <a:grpSpLocks/>
                  </p:cNvGrpSpPr>
                  <p:nvPr/>
                </p:nvGrpSpPr>
                <p:grpSpPr bwMode="auto">
                  <a:xfrm>
                    <a:off x="2897" y="844"/>
                    <a:ext cx="563" cy="186"/>
                    <a:chOff x="2897" y="844"/>
                    <a:chExt cx="563" cy="186"/>
                  </a:xfrm>
                </p:grpSpPr>
                <p:sp>
                  <p:nvSpPr>
                    <p:cNvPr id="173" name="Rectangle 18"/>
                    <p:cNvSpPr>
                      <a:spLocks noChangeArrowheads="1"/>
                    </p:cNvSpPr>
                    <p:nvPr/>
                  </p:nvSpPr>
                  <p:spPr bwMode="auto">
                    <a:xfrm>
                      <a:off x="2897" y="844"/>
                      <a:ext cx="562" cy="18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74" name="Rectangle 19"/>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151" name="Line 22"/>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52" name="Line 23"/>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153" name="Group 27"/>
                <p:cNvGrpSpPr>
                  <a:grpSpLocks/>
                </p:cNvGrpSpPr>
                <p:nvPr/>
              </p:nvGrpSpPr>
              <p:grpSpPr bwMode="auto">
                <a:xfrm>
                  <a:off x="2889" y="1539"/>
                  <a:ext cx="566" cy="41"/>
                  <a:chOff x="2889" y="1539"/>
                  <a:chExt cx="566" cy="41"/>
                </a:xfrm>
              </p:grpSpPr>
              <p:sp>
                <p:nvSpPr>
                  <p:cNvPr id="166" name="Line 24"/>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67" name="Freeform 25"/>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68" name="Freeform 26"/>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54" name="Group 30"/>
                <p:cNvGrpSpPr>
                  <a:grpSpLocks/>
                </p:cNvGrpSpPr>
                <p:nvPr/>
              </p:nvGrpSpPr>
              <p:grpSpPr bwMode="auto">
                <a:xfrm>
                  <a:off x="3361" y="774"/>
                  <a:ext cx="99" cy="69"/>
                  <a:chOff x="3361" y="774"/>
                  <a:chExt cx="99" cy="69"/>
                </a:xfrm>
              </p:grpSpPr>
              <p:sp>
                <p:nvSpPr>
                  <p:cNvPr id="164" name="Line 28"/>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65" name="Freeform 29"/>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55" name="Group 33"/>
                <p:cNvGrpSpPr>
                  <a:grpSpLocks/>
                </p:cNvGrpSpPr>
                <p:nvPr/>
              </p:nvGrpSpPr>
              <p:grpSpPr bwMode="auto">
                <a:xfrm>
                  <a:off x="3030" y="774"/>
                  <a:ext cx="99" cy="69"/>
                  <a:chOff x="3030" y="774"/>
                  <a:chExt cx="99" cy="69"/>
                </a:xfrm>
              </p:grpSpPr>
              <p:sp>
                <p:nvSpPr>
                  <p:cNvPr id="162" name="Line 31"/>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63" name="Freeform 32"/>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56" name="Group 36"/>
                <p:cNvGrpSpPr>
                  <a:grpSpLocks/>
                </p:cNvGrpSpPr>
                <p:nvPr/>
              </p:nvGrpSpPr>
              <p:grpSpPr bwMode="auto">
                <a:xfrm>
                  <a:off x="3209" y="774"/>
                  <a:ext cx="99" cy="69"/>
                  <a:chOff x="3209" y="774"/>
                  <a:chExt cx="99" cy="69"/>
                </a:xfrm>
              </p:grpSpPr>
              <p:sp>
                <p:nvSpPr>
                  <p:cNvPr id="160" name="Line 34"/>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61" name="Freeform 35"/>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57" name="Group 39"/>
                <p:cNvGrpSpPr>
                  <a:grpSpLocks/>
                </p:cNvGrpSpPr>
                <p:nvPr/>
              </p:nvGrpSpPr>
              <p:grpSpPr bwMode="auto">
                <a:xfrm>
                  <a:off x="2860" y="774"/>
                  <a:ext cx="99" cy="69"/>
                  <a:chOff x="2860" y="774"/>
                  <a:chExt cx="99" cy="69"/>
                </a:xfrm>
              </p:grpSpPr>
              <p:sp>
                <p:nvSpPr>
                  <p:cNvPr id="158" name="Line 37"/>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59" name="Freeform 38"/>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grpSp>
        <p:grpSp>
          <p:nvGrpSpPr>
            <p:cNvPr id="31" name="Group 44"/>
            <p:cNvGrpSpPr>
              <a:grpSpLocks/>
            </p:cNvGrpSpPr>
            <p:nvPr/>
          </p:nvGrpSpPr>
          <p:grpSpPr bwMode="auto">
            <a:xfrm>
              <a:off x="3835" y="790"/>
              <a:ext cx="3262" cy="936"/>
              <a:chOff x="3835" y="790"/>
              <a:chExt cx="3262" cy="936"/>
            </a:xfrm>
          </p:grpSpPr>
          <p:sp>
            <p:nvSpPr>
              <p:cNvPr id="141" name="Rectangle 42"/>
              <p:cNvSpPr>
                <a:spLocks noChangeArrowheads="1"/>
              </p:cNvSpPr>
              <p:nvPr/>
            </p:nvSpPr>
            <p:spPr bwMode="auto">
              <a:xfrm>
                <a:off x="3840" y="790"/>
                <a:ext cx="6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1544" dirty="0">
                    <a:solidFill>
                      <a:srgbClr val="000000"/>
                    </a:solidFill>
                    <a:latin typeface="Times New Roman" panose="02020603050405020304" pitchFamily="18" charset="0"/>
                  </a:rPr>
                  <a:t> </a:t>
                </a:r>
                <a:endParaRPr kumimoji="0" lang="en-US" altLang="fr-FR" sz="1463" dirty="0"/>
              </a:p>
            </p:txBody>
          </p:sp>
          <p:pic>
            <p:nvPicPr>
              <p:cNvPr id="142"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 y="790"/>
                <a:ext cx="3262"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Rectangle 45"/>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33" name="Rectangle 46"/>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975" dirty="0">
                  <a:solidFill>
                    <a:srgbClr val="000000"/>
                  </a:solidFill>
                </a:rPr>
                <a:t>6</a:t>
              </a:r>
              <a:endParaRPr kumimoji="0" lang="en-US" altLang="fr-FR" sz="1463" dirty="0"/>
            </a:p>
          </p:txBody>
        </p:sp>
        <p:sp>
          <p:nvSpPr>
            <p:cNvPr id="34" name="Rectangle 47"/>
            <p:cNvSpPr>
              <a:spLocks noChangeArrowheads="1"/>
            </p:cNvSpPr>
            <p:nvPr/>
          </p:nvSpPr>
          <p:spPr bwMode="auto">
            <a:xfrm>
              <a:off x="3093" y="1610"/>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nvGrpSpPr>
            <p:cNvPr id="35" name="Group 80"/>
            <p:cNvGrpSpPr>
              <a:grpSpLocks/>
            </p:cNvGrpSpPr>
            <p:nvPr/>
          </p:nvGrpSpPr>
          <p:grpSpPr bwMode="auto">
            <a:xfrm>
              <a:off x="2860" y="774"/>
              <a:ext cx="681" cy="861"/>
              <a:chOff x="2860" y="774"/>
              <a:chExt cx="681" cy="861"/>
            </a:xfrm>
          </p:grpSpPr>
          <p:sp>
            <p:nvSpPr>
              <p:cNvPr id="110" name="Line 49"/>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11" name="Line 50"/>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112" name="Group 54"/>
              <p:cNvGrpSpPr>
                <a:grpSpLocks/>
              </p:cNvGrpSpPr>
              <p:nvPr/>
            </p:nvGrpSpPr>
            <p:grpSpPr bwMode="auto">
              <a:xfrm>
                <a:off x="3499" y="851"/>
                <a:ext cx="42" cy="178"/>
                <a:chOff x="3499" y="851"/>
                <a:chExt cx="42" cy="178"/>
              </a:xfrm>
            </p:grpSpPr>
            <p:sp>
              <p:nvSpPr>
                <p:cNvPr id="138" name="Line 51"/>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39" name="Freeform 52"/>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40" name="Freeform 53"/>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13" name="Group 61"/>
              <p:cNvGrpSpPr>
                <a:grpSpLocks/>
              </p:cNvGrpSpPr>
              <p:nvPr/>
            </p:nvGrpSpPr>
            <p:grpSpPr bwMode="auto">
              <a:xfrm>
                <a:off x="2897" y="844"/>
                <a:ext cx="563" cy="655"/>
                <a:chOff x="2897" y="844"/>
                <a:chExt cx="563" cy="655"/>
              </a:xfrm>
            </p:grpSpPr>
            <p:sp>
              <p:nvSpPr>
                <p:cNvPr id="132" name="Rectangle 55"/>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133" name="Freeform 56"/>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134" name="Rectangle 57"/>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135" name="Group 60"/>
                <p:cNvGrpSpPr>
                  <a:grpSpLocks/>
                </p:cNvGrpSpPr>
                <p:nvPr/>
              </p:nvGrpSpPr>
              <p:grpSpPr bwMode="auto">
                <a:xfrm>
                  <a:off x="2897" y="844"/>
                  <a:ext cx="563" cy="186"/>
                  <a:chOff x="2897" y="844"/>
                  <a:chExt cx="563" cy="186"/>
                </a:xfrm>
              </p:grpSpPr>
              <p:sp>
                <p:nvSpPr>
                  <p:cNvPr id="136" name="Rectangle 58"/>
                  <p:cNvSpPr>
                    <a:spLocks noChangeArrowheads="1"/>
                  </p:cNvSpPr>
                  <p:nvPr/>
                </p:nvSpPr>
                <p:spPr bwMode="auto">
                  <a:xfrm>
                    <a:off x="2897" y="844"/>
                    <a:ext cx="562" cy="18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37" name="Rectangle 59"/>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114" name="Line 62"/>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15" name="Line 63"/>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116" name="Group 67"/>
              <p:cNvGrpSpPr>
                <a:grpSpLocks/>
              </p:cNvGrpSpPr>
              <p:nvPr/>
            </p:nvGrpSpPr>
            <p:grpSpPr bwMode="auto">
              <a:xfrm>
                <a:off x="2889" y="1539"/>
                <a:ext cx="566" cy="41"/>
                <a:chOff x="2889" y="1539"/>
                <a:chExt cx="566" cy="41"/>
              </a:xfrm>
            </p:grpSpPr>
            <p:sp>
              <p:nvSpPr>
                <p:cNvPr id="129" name="Line 64"/>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30" name="Freeform 65"/>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31" name="Freeform 66"/>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17" name="Group 70"/>
              <p:cNvGrpSpPr>
                <a:grpSpLocks/>
              </p:cNvGrpSpPr>
              <p:nvPr/>
            </p:nvGrpSpPr>
            <p:grpSpPr bwMode="auto">
              <a:xfrm>
                <a:off x="3361" y="774"/>
                <a:ext cx="99" cy="69"/>
                <a:chOff x="3361" y="774"/>
                <a:chExt cx="99" cy="69"/>
              </a:xfrm>
            </p:grpSpPr>
            <p:sp>
              <p:nvSpPr>
                <p:cNvPr id="127" name="Line 68"/>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28" name="Freeform 69"/>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18" name="Group 73"/>
              <p:cNvGrpSpPr>
                <a:grpSpLocks/>
              </p:cNvGrpSpPr>
              <p:nvPr/>
            </p:nvGrpSpPr>
            <p:grpSpPr bwMode="auto">
              <a:xfrm>
                <a:off x="3030" y="774"/>
                <a:ext cx="99" cy="69"/>
                <a:chOff x="3030" y="774"/>
                <a:chExt cx="99" cy="69"/>
              </a:xfrm>
            </p:grpSpPr>
            <p:sp>
              <p:nvSpPr>
                <p:cNvPr id="125" name="Line 71"/>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26" name="Freeform 72"/>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19" name="Group 76"/>
              <p:cNvGrpSpPr>
                <a:grpSpLocks/>
              </p:cNvGrpSpPr>
              <p:nvPr/>
            </p:nvGrpSpPr>
            <p:grpSpPr bwMode="auto">
              <a:xfrm>
                <a:off x="3209" y="774"/>
                <a:ext cx="99" cy="69"/>
                <a:chOff x="3209" y="774"/>
                <a:chExt cx="99" cy="69"/>
              </a:xfrm>
            </p:grpSpPr>
            <p:sp>
              <p:nvSpPr>
                <p:cNvPr id="123" name="Line 74"/>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24" name="Freeform 75"/>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20" name="Group 79"/>
              <p:cNvGrpSpPr>
                <a:grpSpLocks/>
              </p:cNvGrpSpPr>
              <p:nvPr/>
            </p:nvGrpSpPr>
            <p:grpSpPr bwMode="auto">
              <a:xfrm>
                <a:off x="2860" y="774"/>
                <a:ext cx="99" cy="69"/>
                <a:chOff x="2860" y="774"/>
                <a:chExt cx="99" cy="69"/>
              </a:xfrm>
            </p:grpSpPr>
            <p:sp>
              <p:nvSpPr>
                <p:cNvPr id="121" name="Line 77"/>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22" name="Freeform 78"/>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36" name="Rectangle 81"/>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37" name="Rectangle 82"/>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975" dirty="0">
                  <a:solidFill>
                    <a:srgbClr val="000000"/>
                  </a:solidFill>
                </a:rPr>
                <a:t>6</a:t>
              </a:r>
              <a:endParaRPr kumimoji="0" lang="en-US" altLang="fr-FR" sz="1463" dirty="0"/>
            </a:p>
          </p:txBody>
        </p:sp>
        <p:sp>
          <p:nvSpPr>
            <p:cNvPr id="38" name="Rectangle 83"/>
            <p:cNvSpPr>
              <a:spLocks noChangeArrowheads="1"/>
            </p:cNvSpPr>
            <p:nvPr/>
          </p:nvSpPr>
          <p:spPr bwMode="auto">
            <a:xfrm>
              <a:off x="3093" y="1610"/>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39" name="Line 85"/>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40" name="Line 86"/>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41" name="Group 90"/>
            <p:cNvGrpSpPr>
              <a:grpSpLocks/>
            </p:cNvGrpSpPr>
            <p:nvPr/>
          </p:nvGrpSpPr>
          <p:grpSpPr bwMode="auto">
            <a:xfrm>
              <a:off x="3499" y="851"/>
              <a:ext cx="42" cy="178"/>
              <a:chOff x="3499" y="851"/>
              <a:chExt cx="42" cy="178"/>
            </a:xfrm>
          </p:grpSpPr>
          <p:sp>
            <p:nvSpPr>
              <p:cNvPr id="107" name="Line 87"/>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08" name="Freeform 88"/>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09" name="Freeform 89"/>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2" name="Group 97"/>
            <p:cNvGrpSpPr>
              <a:grpSpLocks/>
            </p:cNvGrpSpPr>
            <p:nvPr/>
          </p:nvGrpSpPr>
          <p:grpSpPr bwMode="auto">
            <a:xfrm>
              <a:off x="2897" y="844"/>
              <a:ext cx="563" cy="655"/>
              <a:chOff x="2897" y="844"/>
              <a:chExt cx="563" cy="655"/>
            </a:xfrm>
          </p:grpSpPr>
          <p:sp>
            <p:nvSpPr>
              <p:cNvPr id="101" name="Rectangle 91"/>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102" name="Freeform 92"/>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103" name="Rectangle 93"/>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104" name="Group 96"/>
              <p:cNvGrpSpPr>
                <a:grpSpLocks/>
              </p:cNvGrpSpPr>
              <p:nvPr/>
            </p:nvGrpSpPr>
            <p:grpSpPr bwMode="auto">
              <a:xfrm>
                <a:off x="2897" y="844"/>
                <a:ext cx="563" cy="186"/>
                <a:chOff x="2897" y="844"/>
                <a:chExt cx="563" cy="186"/>
              </a:xfrm>
            </p:grpSpPr>
            <p:sp>
              <p:nvSpPr>
                <p:cNvPr id="105" name="Rectangle 94"/>
                <p:cNvSpPr>
                  <a:spLocks noChangeArrowheads="1"/>
                </p:cNvSpPr>
                <p:nvPr/>
              </p:nvSpPr>
              <p:spPr bwMode="auto">
                <a:xfrm>
                  <a:off x="2897" y="844"/>
                  <a:ext cx="562" cy="18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06" name="Rectangle 95"/>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43" name="Line 98"/>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44" name="Line 99"/>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45" name="Group 103"/>
            <p:cNvGrpSpPr>
              <a:grpSpLocks/>
            </p:cNvGrpSpPr>
            <p:nvPr/>
          </p:nvGrpSpPr>
          <p:grpSpPr bwMode="auto">
            <a:xfrm>
              <a:off x="2889" y="1539"/>
              <a:ext cx="566" cy="41"/>
              <a:chOff x="2889" y="1539"/>
              <a:chExt cx="566" cy="41"/>
            </a:xfrm>
          </p:grpSpPr>
          <p:sp>
            <p:nvSpPr>
              <p:cNvPr id="98" name="Line 100"/>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9" name="Freeform 101"/>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00" name="Freeform 102"/>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6" name="Group 106"/>
            <p:cNvGrpSpPr>
              <a:grpSpLocks/>
            </p:cNvGrpSpPr>
            <p:nvPr/>
          </p:nvGrpSpPr>
          <p:grpSpPr bwMode="auto">
            <a:xfrm>
              <a:off x="3361" y="774"/>
              <a:ext cx="99" cy="69"/>
              <a:chOff x="3361" y="774"/>
              <a:chExt cx="99" cy="69"/>
            </a:xfrm>
          </p:grpSpPr>
          <p:sp>
            <p:nvSpPr>
              <p:cNvPr id="96" name="Line 104"/>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7" name="Freeform 105"/>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7" name="Group 109"/>
            <p:cNvGrpSpPr>
              <a:grpSpLocks/>
            </p:cNvGrpSpPr>
            <p:nvPr/>
          </p:nvGrpSpPr>
          <p:grpSpPr bwMode="auto">
            <a:xfrm>
              <a:off x="3030" y="774"/>
              <a:ext cx="99" cy="69"/>
              <a:chOff x="3030" y="774"/>
              <a:chExt cx="99" cy="69"/>
            </a:xfrm>
          </p:grpSpPr>
          <p:sp>
            <p:nvSpPr>
              <p:cNvPr id="94" name="Line 107"/>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5" name="Freeform 108"/>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8" name="Group 112"/>
            <p:cNvGrpSpPr>
              <a:grpSpLocks/>
            </p:cNvGrpSpPr>
            <p:nvPr/>
          </p:nvGrpSpPr>
          <p:grpSpPr bwMode="auto">
            <a:xfrm>
              <a:off x="3209" y="774"/>
              <a:ext cx="99" cy="69"/>
              <a:chOff x="3209" y="774"/>
              <a:chExt cx="99" cy="69"/>
            </a:xfrm>
          </p:grpSpPr>
          <p:sp>
            <p:nvSpPr>
              <p:cNvPr id="92" name="Line 110"/>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3" name="Freeform 111"/>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9" name="Group 115"/>
            <p:cNvGrpSpPr>
              <a:grpSpLocks/>
            </p:cNvGrpSpPr>
            <p:nvPr/>
          </p:nvGrpSpPr>
          <p:grpSpPr bwMode="auto">
            <a:xfrm>
              <a:off x="2860" y="774"/>
              <a:ext cx="99" cy="69"/>
              <a:chOff x="2860" y="774"/>
              <a:chExt cx="99" cy="69"/>
            </a:xfrm>
          </p:grpSpPr>
          <p:sp>
            <p:nvSpPr>
              <p:cNvPr id="90" name="Line 113"/>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1" name="Freeform 114"/>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sp>
          <p:nvSpPr>
            <p:cNvPr id="50" name="Line 116"/>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51" name="Line 117"/>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52" name="Group 121"/>
            <p:cNvGrpSpPr>
              <a:grpSpLocks/>
            </p:cNvGrpSpPr>
            <p:nvPr/>
          </p:nvGrpSpPr>
          <p:grpSpPr bwMode="auto">
            <a:xfrm>
              <a:off x="3499" y="851"/>
              <a:ext cx="42" cy="178"/>
              <a:chOff x="3499" y="851"/>
              <a:chExt cx="42" cy="178"/>
            </a:xfrm>
          </p:grpSpPr>
          <p:sp>
            <p:nvSpPr>
              <p:cNvPr id="87" name="Line 118"/>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88" name="Freeform 119"/>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9" name="Freeform 120"/>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53" name="Group 155"/>
            <p:cNvGrpSpPr>
              <a:grpSpLocks/>
            </p:cNvGrpSpPr>
            <p:nvPr/>
          </p:nvGrpSpPr>
          <p:grpSpPr bwMode="auto">
            <a:xfrm>
              <a:off x="2855" y="518"/>
              <a:ext cx="4338" cy="1229"/>
              <a:chOff x="2855" y="518"/>
              <a:chExt cx="4338" cy="1229"/>
            </a:xfrm>
          </p:grpSpPr>
          <p:sp>
            <p:nvSpPr>
              <p:cNvPr id="54" name="Rectangle 122"/>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55" name="Freeform 123"/>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56" name="Rectangle 124"/>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57" name="Group 127"/>
              <p:cNvGrpSpPr>
                <a:grpSpLocks/>
              </p:cNvGrpSpPr>
              <p:nvPr/>
            </p:nvGrpSpPr>
            <p:grpSpPr bwMode="auto">
              <a:xfrm>
                <a:off x="2897" y="844"/>
                <a:ext cx="563" cy="186"/>
                <a:chOff x="2897" y="844"/>
                <a:chExt cx="563" cy="186"/>
              </a:xfrm>
            </p:grpSpPr>
            <p:sp>
              <p:nvSpPr>
                <p:cNvPr id="85" name="Rectangle 125"/>
                <p:cNvSpPr>
                  <a:spLocks noChangeArrowheads="1"/>
                </p:cNvSpPr>
                <p:nvPr/>
              </p:nvSpPr>
              <p:spPr bwMode="auto">
                <a:xfrm>
                  <a:off x="2897" y="844"/>
                  <a:ext cx="562" cy="18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6" name="Rectangle 126"/>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sp>
            <p:nvSpPr>
              <p:cNvPr id="58" name="Rectangle 128"/>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59" name="Freeform 129"/>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60" name="Rectangle 130"/>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61" name="Group 133"/>
              <p:cNvGrpSpPr>
                <a:grpSpLocks/>
              </p:cNvGrpSpPr>
              <p:nvPr/>
            </p:nvGrpSpPr>
            <p:grpSpPr bwMode="auto">
              <a:xfrm>
                <a:off x="2897" y="844"/>
                <a:ext cx="563" cy="186"/>
                <a:chOff x="2897" y="844"/>
                <a:chExt cx="563" cy="186"/>
              </a:xfrm>
            </p:grpSpPr>
            <p:sp>
              <p:nvSpPr>
                <p:cNvPr id="83" name="Rectangle 131"/>
                <p:cNvSpPr>
                  <a:spLocks noChangeArrowheads="1"/>
                </p:cNvSpPr>
                <p:nvPr/>
              </p:nvSpPr>
              <p:spPr bwMode="auto">
                <a:xfrm>
                  <a:off x="2897" y="844"/>
                  <a:ext cx="562" cy="18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4" name="Rectangle 132"/>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sp>
            <p:nvSpPr>
              <p:cNvPr id="62" name="Line 134"/>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63" name="Line 135"/>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64" name="Group 139"/>
              <p:cNvGrpSpPr>
                <a:grpSpLocks/>
              </p:cNvGrpSpPr>
              <p:nvPr/>
            </p:nvGrpSpPr>
            <p:grpSpPr bwMode="auto">
              <a:xfrm>
                <a:off x="2889" y="1539"/>
                <a:ext cx="566" cy="41"/>
                <a:chOff x="2889" y="1539"/>
                <a:chExt cx="566" cy="41"/>
              </a:xfrm>
            </p:grpSpPr>
            <p:sp>
              <p:nvSpPr>
                <p:cNvPr id="80" name="Line 136"/>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81" name="Freeform 137"/>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2" name="Freeform 138"/>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65" name="Group 142"/>
              <p:cNvGrpSpPr>
                <a:grpSpLocks/>
              </p:cNvGrpSpPr>
              <p:nvPr/>
            </p:nvGrpSpPr>
            <p:grpSpPr bwMode="auto">
              <a:xfrm>
                <a:off x="3361" y="774"/>
                <a:ext cx="99" cy="69"/>
                <a:chOff x="3361" y="774"/>
                <a:chExt cx="99" cy="69"/>
              </a:xfrm>
            </p:grpSpPr>
            <p:sp>
              <p:nvSpPr>
                <p:cNvPr id="78" name="Line 140"/>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9" name="Freeform 141"/>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66" name="Group 145"/>
              <p:cNvGrpSpPr>
                <a:grpSpLocks/>
              </p:cNvGrpSpPr>
              <p:nvPr/>
            </p:nvGrpSpPr>
            <p:grpSpPr bwMode="auto">
              <a:xfrm>
                <a:off x="3030" y="774"/>
                <a:ext cx="99" cy="69"/>
                <a:chOff x="3030" y="774"/>
                <a:chExt cx="99" cy="69"/>
              </a:xfrm>
            </p:grpSpPr>
            <p:sp>
              <p:nvSpPr>
                <p:cNvPr id="76" name="Line 143"/>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7" name="Freeform 144"/>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67" name="Group 148"/>
              <p:cNvGrpSpPr>
                <a:grpSpLocks/>
              </p:cNvGrpSpPr>
              <p:nvPr/>
            </p:nvGrpSpPr>
            <p:grpSpPr bwMode="auto">
              <a:xfrm>
                <a:off x="3209" y="774"/>
                <a:ext cx="99" cy="69"/>
                <a:chOff x="3209" y="774"/>
                <a:chExt cx="99" cy="69"/>
              </a:xfrm>
            </p:grpSpPr>
            <p:sp>
              <p:nvSpPr>
                <p:cNvPr id="74" name="Line 146"/>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5" name="Freeform 147"/>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68" name="Group 151"/>
              <p:cNvGrpSpPr>
                <a:grpSpLocks/>
              </p:cNvGrpSpPr>
              <p:nvPr/>
            </p:nvGrpSpPr>
            <p:grpSpPr bwMode="auto">
              <a:xfrm>
                <a:off x="2860" y="774"/>
                <a:ext cx="99" cy="69"/>
                <a:chOff x="2860" y="774"/>
                <a:chExt cx="99" cy="69"/>
              </a:xfrm>
            </p:grpSpPr>
            <p:sp>
              <p:nvSpPr>
                <p:cNvPr id="72" name="Line 149"/>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3" name="Freeform 150"/>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69" name="Group 154"/>
              <p:cNvGrpSpPr>
                <a:grpSpLocks/>
              </p:cNvGrpSpPr>
              <p:nvPr/>
            </p:nvGrpSpPr>
            <p:grpSpPr bwMode="auto">
              <a:xfrm>
                <a:off x="2855" y="518"/>
                <a:ext cx="4338" cy="1229"/>
                <a:chOff x="2855" y="518"/>
                <a:chExt cx="4338" cy="1229"/>
              </a:xfrm>
            </p:grpSpPr>
            <p:sp>
              <p:nvSpPr>
                <p:cNvPr id="70" name="Rectangle 152"/>
                <p:cNvSpPr>
                  <a:spLocks noChangeArrowheads="1"/>
                </p:cNvSpPr>
                <p:nvPr/>
              </p:nvSpPr>
              <p:spPr bwMode="auto">
                <a:xfrm>
                  <a:off x="3840" y="790"/>
                  <a:ext cx="6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1544" dirty="0">
                      <a:solidFill>
                        <a:srgbClr val="000000"/>
                      </a:solidFill>
                      <a:latin typeface="Times New Roman" panose="02020603050405020304" pitchFamily="18" charset="0"/>
                    </a:rPr>
                    <a:t> </a:t>
                  </a:r>
                  <a:endParaRPr kumimoji="0" lang="en-US" altLang="fr-FR" sz="1463" dirty="0"/>
                </a:p>
              </p:txBody>
            </p:sp>
            <p:pic>
              <p:nvPicPr>
                <p:cNvPr id="71" name="Picture 1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5" y="518"/>
                  <a:ext cx="433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178" name="Picture 6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725"/>
          <a:stretch/>
        </p:blipFill>
        <p:spPr bwMode="auto">
          <a:xfrm>
            <a:off x="9206987" y="5123161"/>
            <a:ext cx="2257559" cy="112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 name="ZoneTexte 178"/>
          <p:cNvSpPr txBox="1"/>
          <p:nvPr/>
        </p:nvSpPr>
        <p:spPr>
          <a:xfrm>
            <a:off x="4999666" y="4646315"/>
            <a:ext cx="2841040" cy="267446"/>
          </a:xfrm>
          <a:prstGeom prst="rect">
            <a:avLst/>
          </a:prstGeom>
          <a:noFill/>
        </p:spPr>
        <p:txBody>
          <a:bodyPr wrap="square" rtlCol="0">
            <a:spAutoFit/>
          </a:bodyPr>
          <a:lstStyle/>
          <a:p>
            <a:pPr algn="ctr"/>
            <a:r>
              <a:rPr lang="en-US" sz="1138" u="sng" dirty="0"/>
              <a:t>Example of </a:t>
            </a:r>
            <a:r>
              <a:rPr lang="en-US" sz="1138" u="sng" dirty="0" err="1"/>
              <a:t>Hypervapotron</a:t>
            </a:r>
            <a:r>
              <a:rPr lang="en-US" sz="1138" u="sng" dirty="0"/>
              <a:t> </a:t>
            </a:r>
            <a:r>
              <a:rPr lang="en-US" sz="1138" u="sng" dirty="0" smtClean="0"/>
              <a:t>mock-up</a:t>
            </a:r>
            <a:endParaRPr lang="en-US" sz="1138" u="sng" dirty="0"/>
          </a:p>
        </p:txBody>
      </p:sp>
      <p:sp>
        <p:nvSpPr>
          <p:cNvPr id="180" name="ZoneTexte 179"/>
          <p:cNvSpPr txBox="1"/>
          <p:nvPr/>
        </p:nvSpPr>
        <p:spPr>
          <a:xfrm>
            <a:off x="9087263" y="4450018"/>
            <a:ext cx="1961648" cy="267446"/>
          </a:xfrm>
          <a:prstGeom prst="rect">
            <a:avLst/>
          </a:prstGeom>
          <a:noFill/>
        </p:spPr>
        <p:txBody>
          <a:bodyPr wrap="square" rtlCol="0">
            <a:spAutoFit/>
          </a:bodyPr>
          <a:lstStyle/>
          <a:p>
            <a:pPr algn="ctr"/>
            <a:r>
              <a:rPr lang="en-US" sz="1138" u="sng" dirty="0"/>
              <a:t>Schematic cut view</a:t>
            </a:r>
          </a:p>
        </p:txBody>
      </p:sp>
      <p:sp>
        <p:nvSpPr>
          <p:cNvPr id="181" name="ZoneTexte 180"/>
          <p:cNvSpPr txBox="1"/>
          <p:nvPr/>
        </p:nvSpPr>
        <p:spPr>
          <a:xfrm>
            <a:off x="9821097" y="5642819"/>
            <a:ext cx="979755" cy="369332"/>
          </a:xfrm>
          <a:prstGeom prst="rect">
            <a:avLst/>
          </a:prstGeom>
          <a:noFill/>
        </p:spPr>
        <p:txBody>
          <a:bodyPr wrap="none" rtlCol="0">
            <a:spAutoFit/>
          </a:bodyPr>
          <a:lstStyle/>
          <a:p>
            <a:r>
              <a:rPr lang="en-US" b="1" dirty="0" err="1" smtClean="0"/>
              <a:t>CuCrZr</a:t>
            </a:r>
            <a:endParaRPr lang="en-US" b="1" dirty="0"/>
          </a:p>
        </p:txBody>
      </p:sp>
      <p:sp>
        <p:nvSpPr>
          <p:cNvPr id="182" name="ZoneTexte 181"/>
          <p:cNvSpPr txBox="1"/>
          <p:nvPr/>
        </p:nvSpPr>
        <p:spPr>
          <a:xfrm>
            <a:off x="9821096" y="5125298"/>
            <a:ext cx="979755" cy="369332"/>
          </a:xfrm>
          <a:prstGeom prst="rect">
            <a:avLst/>
          </a:prstGeom>
          <a:noFill/>
        </p:spPr>
        <p:txBody>
          <a:bodyPr wrap="none" rtlCol="0">
            <a:spAutoFit/>
          </a:bodyPr>
          <a:lstStyle/>
          <a:p>
            <a:r>
              <a:rPr lang="en-US" b="1" dirty="0" err="1" smtClean="0"/>
              <a:t>CuCrZr</a:t>
            </a:r>
            <a:endParaRPr lang="en-US" b="1" dirty="0"/>
          </a:p>
        </p:txBody>
      </p:sp>
      <p:cxnSp>
        <p:nvCxnSpPr>
          <p:cNvPr id="183" name="Connecteur droit avec flèche 182"/>
          <p:cNvCxnSpPr/>
          <p:nvPr/>
        </p:nvCxnSpPr>
        <p:spPr>
          <a:xfrm>
            <a:off x="5353757" y="5692770"/>
            <a:ext cx="316026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 name="ZoneTexte 183"/>
          <p:cNvSpPr txBox="1"/>
          <p:nvPr/>
        </p:nvSpPr>
        <p:spPr>
          <a:xfrm>
            <a:off x="4009380" y="5580174"/>
            <a:ext cx="1018227" cy="369332"/>
          </a:xfrm>
          <a:prstGeom prst="rect">
            <a:avLst/>
          </a:prstGeom>
          <a:noFill/>
        </p:spPr>
        <p:txBody>
          <a:bodyPr wrap="none" rtlCol="0">
            <a:spAutoFit/>
          </a:bodyPr>
          <a:lstStyle/>
          <a:p>
            <a:r>
              <a:rPr lang="en-US" dirty="0" smtClean="0"/>
              <a:t>491 mm</a:t>
            </a:r>
            <a:endParaRPr lang="en-US" dirty="0"/>
          </a:p>
        </p:txBody>
      </p:sp>
      <p:cxnSp>
        <p:nvCxnSpPr>
          <p:cNvPr id="186" name="Connecteur droit avec flèche 185"/>
          <p:cNvCxnSpPr/>
          <p:nvPr/>
        </p:nvCxnSpPr>
        <p:spPr>
          <a:xfrm flipH="1">
            <a:off x="10026924" y="4933028"/>
            <a:ext cx="11937" cy="25747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87" name="ZoneTexte 186"/>
          <p:cNvSpPr txBox="1"/>
          <p:nvPr/>
        </p:nvSpPr>
        <p:spPr>
          <a:xfrm>
            <a:off x="9878135" y="4616207"/>
            <a:ext cx="1582484" cy="369332"/>
          </a:xfrm>
          <a:prstGeom prst="rect">
            <a:avLst/>
          </a:prstGeom>
          <a:noFill/>
        </p:spPr>
        <p:txBody>
          <a:bodyPr wrap="none" rtlCol="0">
            <a:spAutoFit/>
          </a:bodyPr>
          <a:lstStyle/>
          <a:p>
            <a:r>
              <a:rPr lang="en-US" dirty="0" smtClean="0">
                <a:solidFill>
                  <a:srgbClr val="FF0000"/>
                </a:solidFill>
              </a:rPr>
              <a:t>10-25 MW/m²</a:t>
            </a:r>
            <a:endParaRPr lang="en-US" dirty="0">
              <a:solidFill>
                <a:srgbClr val="FF0000"/>
              </a:solidFill>
            </a:endParaRPr>
          </a:p>
        </p:txBody>
      </p:sp>
      <p:sp>
        <p:nvSpPr>
          <p:cNvPr id="188" name="ZoneTexte 187"/>
          <p:cNvSpPr txBox="1"/>
          <p:nvPr/>
        </p:nvSpPr>
        <p:spPr>
          <a:xfrm>
            <a:off x="3931142" y="4118059"/>
            <a:ext cx="2786212" cy="523220"/>
          </a:xfrm>
          <a:prstGeom prst="rect">
            <a:avLst/>
          </a:prstGeom>
          <a:noFill/>
        </p:spPr>
        <p:txBody>
          <a:bodyPr wrap="none" rtlCol="0">
            <a:spAutoFit/>
          </a:bodyPr>
          <a:lstStyle/>
          <a:p>
            <a:r>
              <a:rPr lang="fr-FR" sz="2800" b="1" dirty="0" err="1" smtClean="0"/>
              <a:t>Enhanced</a:t>
            </a:r>
            <a:r>
              <a:rPr lang="fr-FR" sz="2800" b="1" dirty="0" smtClean="0"/>
              <a:t> flat </a:t>
            </a:r>
            <a:r>
              <a:rPr lang="fr-FR" sz="2800" b="1" dirty="0" err="1" smtClean="0"/>
              <a:t>tile</a:t>
            </a:r>
            <a:endParaRPr lang="en-US" sz="2800" b="1" dirty="0"/>
          </a:p>
        </p:txBody>
      </p:sp>
      <p:pic>
        <p:nvPicPr>
          <p:cNvPr id="189" name="Image 188"/>
          <p:cNvPicPr>
            <a:picLocks noChangeAspect="1"/>
          </p:cNvPicPr>
          <p:nvPr/>
        </p:nvPicPr>
        <p:blipFill>
          <a:blip r:embed="rId8"/>
          <a:stretch>
            <a:fillRect/>
          </a:stretch>
        </p:blipFill>
        <p:spPr>
          <a:xfrm>
            <a:off x="9232661" y="1557392"/>
            <a:ext cx="2625915" cy="1774063"/>
          </a:xfrm>
          <a:prstGeom prst="rect">
            <a:avLst/>
          </a:prstGeom>
        </p:spPr>
      </p:pic>
      <p:pic>
        <p:nvPicPr>
          <p:cNvPr id="190" name="Image 189"/>
          <p:cNvPicPr>
            <a:picLocks noChangeAspect="1"/>
          </p:cNvPicPr>
          <p:nvPr/>
        </p:nvPicPr>
        <p:blipFill>
          <a:blip r:embed="rId9"/>
          <a:stretch>
            <a:fillRect/>
          </a:stretch>
        </p:blipFill>
        <p:spPr>
          <a:xfrm>
            <a:off x="655515" y="1480382"/>
            <a:ext cx="1925541" cy="1851073"/>
          </a:xfrm>
          <a:prstGeom prst="rect">
            <a:avLst/>
          </a:prstGeom>
        </p:spPr>
      </p:pic>
      <p:sp>
        <p:nvSpPr>
          <p:cNvPr id="191" name="ZoneTexte 190"/>
          <p:cNvSpPr txBox="1"/>
          <p:nvPr/>
        </p:nvSpPr>
        <p:spPr>
          <a:xfrm>
            <a:off x="1202627" y="1125499"/>
            <a:ext cx="643831" cy="369332"/>
          </a:xfrm>
          <a:prstGeom prst="rect">
            <a:avLst/>
          </a:prstGeom>
          <a:noFill/>
        </p:spPr>
        <p:txBody>
          <a:bodyPr wrap="none" rtlCol="0">
            <a:spAutoFit/>
          </a:bodyPr>
          <a:lstStyle/>
          <a:p>
            <a:r>
              <a:rPr lang="fr-FR" dirty="0" smtClean="0">
                <a:effectLst>
                  <a:outerShdw blurRad="38100" dist="38100" dir="2700000" algn="tl">
                    <a:srgbClr val="000000">
                      <a:alpha val="43137"/>
                    </a:srgbClr>
                  </a:outerShdw>
                </a:effectLst>
              </a:rPr>
              <a:t>EAST</a:t>
            </a:r>
            <a:endParaRPr lang="en-US" dirty="0">
              <a:effectLst>
                <a:outerShdw blurRad="38100" dist="38100" dir="2700000" algn="tl">
                  <a:srgbClr val="000000">
                    <a:alpha val="43137"/>
                  </a:srgbClr>
                </a:outerShdw>
              </a:effectLst>
            </a:endParaRPr>
          </a:p>
        </p:txBody>
      </p:sp>
      <p:sp>
        <p:nvSpPr>
          <p:cNvPr id="192" name="ZoneTexte 191"/>
          <p:cNvSpPr txBox="1"/>
          <p:nvPr/>
        </p:nvSpPr>
        <p:spPr>
          <a:xfrm>
            <a:off x="599285" y="3317006"/>
            <a:ext cx="1823641" cy="369332"/>
          </a:xfrm>
          <a:prstGeom prst="rect">
            <a:avLst/>
          </a:prstGeom>
          <a:noFill/>
        </p:spPr>
        <p:txBody>
          <a:bodyPr wrap="none" rtlCol="0">
            <a:spAutoFit/>
          </a:bodyPr>
          <a:lstStyle/>
          <a:p>
            <a:r>
              <a:rPr lang="fr-FR" dirty="0" smtClean="0"/>
              <a:t>Massive </a:t>
            </a:r>
            <a:r>
              <a:rPr lang="fr-FR" dirty="0" err="1" smtClean="0"/>
              <a:t>tungsten</a:t>
            </a:r>
            <a:endParaRPr lang="en-US" dirty="0"/>
          </a:p>
        </p:txBody>
      </p:sp>
      <p:pic>
        <p:nvPicPr>
          <p:cNvPr id="193" name="Image 192"/>
          <p:cNvPicPr>
            <a:picLocks noChangeAspect="1"/>
          </p:cNvPicPr>
          <p:nvPr/>
        </p:nvPicPr>
        <p:blipFill>
          <a:blip r:embed="rId10"/>
          <a:stretch>
            <a:fillRect/>
          </a:stretch>
        </p:blipFill>
        <p:spPr>
          <a:xfrm>
            <a:off x="1334708" y="4606158"/>
            <a:ext cx="2357171" cy="1776944"/>
          </a:xfrm>
          <a:prstGeom prst="rect">
            <a:avLst/>
          </a:prstGeom>
        </p:spPr>
      </p:pic>
      <p:sp>
        <p:nvSpPr>
          <p:cNvPr id="194" name="ZoneTexte 193"/>
          <p:cNvSpPr txBox="1"/>
          <p:nvPr/>
        </p:nvSpPr>
        <p:spPr>
          <a:xfrm>
            <a:off x="2191377" y="4231538"/>
            <a:ext cx="1208985" cy="369332"/>
          </a:xfrm>
          <a:prstGeom prst="rect">
            <a:avLst/>
          </a:prstGeom>
          <a:noFill/>
        </p:spPr>
        <p:txBody>
          <a:bodyPr wrap="none" rtlCol="0">
            <a:spAutoFit/>
          </a:bodyPr>
          <a:lstStyle/>
          <a:p>
            <a:r>
              <a:rPr lang="fr-FR" dirty="0" smtClean="0">
                <a:effectLst>
                  <a:outerShdw blurRad="38100" dist="38100" dir="2700000" algn="tl">
                    <a:srgbClr val="000000">
                      <a:alpha val="43137"/>
                    </a:srgbClr>
                  </a:outerShdw>
                </a:effectLst>
              </a:rPr>
              <a:t>ITER </a:t>
            </a:r>
            <a:r>
              <a:rPr lang="fr-FR" dirty="0" err="1" smtClean="0">
                <a:effectLst>
                  <a:outerShdw blurRad="38100" dist="38100" dir="2700000" algn="tl">
                    <a:srgbClr val="000000">
                      <a:alpha val="43137"/>
                    </a:srgbClr>
                  </a:outerShdw>
                </a:effectLst>
              </a:rPr>
              <a:t>Dome</a:t>
            </a:r>
            <a:endParaRPr lang="en-US" dirty="0">
              <a:effectLst>
                <a:outerShdw blurRad="38100" dist="38100" dir="2700000" algn="tl">
                  <a:srgbClr val="000000">
                    <a:alpha val="43137"/>
                  </a:srgbClr>
                </a:outerShdw>
              </a:effectLst>
            </a:endParaRPr>
          </a:p>
        </p:txBody>
      </p:sp>
      <p:sp>
        <p:nvSpPr>
          <p:cNvPr id="3" name="Rectangle 2"/>
          <p:cNvSpPr/>
          <p:nvPr/>
        </p:nvSpPr>
        <p:spPr>
          <a:xfrm>
            <a:off x="12676569" y="1732518"/>
            <a:ext cx="6096000" cy="1200329"/>
          </a:xfrm>
          <a:prstGeom prst="rect">
            <a:avLst/>
          </a:prstGeom>
        </p:spPr>
        <p:txBody>
          <a:bodyPr>
            <a:spAutoFit/>
          </a:bodyPr>
          <a:lstStyle/>
          <a:p>
            <a:pPr lvl="0">
              <a:defRPr/>
            </a:pPr>
            <a:r>
              <a:rPr lang="en-GB" dirty="0">
                <a:solidFill>
                  <a:srgbClr val="3F3F3F">
                    <a:lumMod val="75000"/>
                    <a:lumOff val="25000"/>
                  </a:srgbClr>
                </a:solidFill>
              </a:rPr>
              <a:t>Water cooled</a:t>
            </a:r>
          </a:p>
          <a:p>
            <a:pPr lvl="0">
              <a:defRPr/>
            </a:pPr>
            <a:r>
              <a:rPr lang="en-GB" dirty="0">
                <a:solidFill>
                  <a:srgbClr val="3F3F3F">
                    <a:lumMod val="75000"/>
                    <a:lumOff val="25000"/>
                  </a:srgbClr>
                </a:solidFill>
              </a:rPr>
              <a:t>- Should handle ~100MW</a:t>
            </a:r>
          </a:p>
          <a:p>
            <a:pPr lvl="0">
              <a:defRPr/>
            </a:pPr>
            <a:r>
              <a:rPr lang="en-GB" dirty="0">
                <a:solidFill>
                  <a:srgbClr val="3F3F3F">
                    <a:lumMod val="75000"/>
                    <a:lumOff val="25000"/>
                  </a:srgbClr>
                </a:solidFill>
              </a:rPr>
              <a:t>     10MW.m</a:t>
            </a:r>
            <a:r>
              <a:rPr lang="en-GB" baseline="30000" dirty="0">
                <a:solidFill>
                  <a:srgbClr val="3F3F3F">
                    <a:lumMod val="75000"/>
                    <a:lumOff val="25000"/>
                  </a:srgbClr>
                </a:solidFill>
              </a:rPr>
              <a:t>-2</a:t>
            </a:r>
            <a:r>
              <a:rPr lang="en-GB" dirty="0">
                <a:solidFill>
                  <a:srgbClr val="3F3F3F">
                    <a:lumMod val="75000"/>
                    <a:lumOff val="25000"/>
                  </a:srgbClr>
                </a:solidFill>
              </a:rPr>
              <a:t> steady state</a:t>
            </a:r>
          </a:p>
          <a:p>
            <a:pPr lvl="0">
              <a:defRPr/>
            </a:pPr>
            <a:r>
              <a:rPr lang="en-GB" dirty="0">
                <a:solidFill>
                  <a:srgbClr val="3F3F3F">
                    <a:lumMod val="75000"/>
                    <a:lumOff val="25000"/>
                  </a:srgbClr>
                </a:solidFill>
              </a:rPr>
              <a:t>     20MW.m</a:t>
            </a:r>
            <a:r>
              <a:rPr lang="en-GB" baseline="30000" dirty="0">
                <a:solidFill>
                  <a:srgbClr val="3F3F3F">
                    <a:lumMod val="75000"/>
                    <a:lumOff val="25000"/>
                  </a:srgbClr>
                </a:solidFill>
              </a:rPr>
              <a:t>-2</a:t>
            </a:r>
            <a:r>
              <a:rPr lang="en-GB" dirty="0">
                <a:solidFill>
                  <a:srgbClr val="3F3F3F">
                    <a:lumMod val="75000"/>
                    <a:lumOff val="25000"/>
                  </a:srgbClr>
                </a:solidFill>
              </a:rPr>
              <a:t> transient </a:t>
            </a:r>
          </a:p>
        </p:txBody>
      </p:sp>
      <p:sp>
        <p:nvSpPr>
          <p:cNvPr id="197"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10</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927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180" grpId="0"/>
      <p:bldP spid="181" grpId="0"/>
      <p:bldP spid="182" grpId="0"/>
      <p:bldP spid="184" grpId="0"/>
      <p:bldP spid="1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2.2 W-ACD -&gt; Schedule </a:t>
            </a:r>
            <a:r>
              <a:rPr lang="en-US" dirty="0" smtClean="0"/>
              <a:t>and analysis (1/2</a:t>
            </a:r>
            <a:r>
              <a:rPr lang="en-US" dirty="0"/>
              <a:t>)</a:t>
            </a:r>
          </a:p>
        </p:txBody>
      </p:sp>
      <p:graphicFrame>
        <p:nvGraphicFramePr>
          <p:cNvPr id="6" name="Tableau 5"/>
          <p:cNvGraphicFramePr>
            <a:graphicFrameLocks noGrp="1"/>
          </p:cNvGraphicFramePr>
          <p:nvPr>
            <p:extLst>
              <p:ext uri="{D42A27DB-BD31-4B8C-83A1-F6EECF244321}">
                <p14:modId xmlns:p14="http://schemas.microsoft.com/office/powerpoint/2010/main" val="3111569806"/>
              </p:ext>
            </p:extLst>
          </p:nvPr>
        </p:nvGraphicFramePr>
        <p:xfrm>
          <a:off x="262467" y="629073"/>
          <a:ext cx="10750706" cy="5678424"/>
        </p:xfrm>
        <a:graphic>
          <a:graphicData uri="http://schemas.openxmlformats.org/drawingml/2006/table">
            <a:tbl>
              <a:tblPr firstRow="1" firstCol="1" bandRow="1">
                <a:tableStyleId>{5C22544A-7EE6-4342-B048-85BDC9FD1C3A}</a:tableStyleId>
              </a:tblPr>
              <a:tblGrid>
                <a:gridCol w="2167573">
                  <a:extLst>
                    <a:ext uri="{9D8B030D-6E8A-4147-A177-3AD203B41FA5}">
                      <a16:colId xmlns:a16="http://schemas.microsoft.com/office/drawing/2014/main" val="3459569026"/>
                    </a:ext>
                  </a:extLst>
                </a:gridCol>
                <a:gridCol w="986600">
                  <a:extLst>
                    <a:ext uri="{9D8B030D-6E8A-4147-A177-3AD203B41FA5}">
                      <a16:colId xmlns:a16="http://schemas.microsoft.com/office/drawing/2014/main" val="2269786657"/>
                    </a:ext>
                  </a:extLst>
                </a:gridCol>
                <a:gridCol w="3505844">
                  <a:extLst>
                    <a:ext uri="{9D8B030D-6E8A-4147-A177-3AD203B41FA5}">
                      <a16:colId xmlns:a16="http://schemas.microsoft.com/office/drawing/2014/main" val="3798222857"/>
                    </a:ext>
                  </a:extLst>
                </a:gridCol>
                <a:gridCol w="1717104">
                  <a:extLst>
                    <a:ext uri="{9D8B030D-6E8A-4147-A177-3AD203B41FA5}">
                      <a16:colId xmlns:a16="http://schemas.microsoft.com/office/drawing/2014/main" val="119463295"/>
                    </a:ext>
                  </a:extLst>
                </a:gridCol>
                <a:gridCol w="2373585">
                  <a:extLst>
                    <a:ext uri="{9D8B030D-6E8A-4147-A177-3AD203B41FA5}">
                      <a16:colId xmlns:a16="http://schemas.microsoft.com/office/drawing/2014/main" val="2110280276"/>
                    </a:ext>
                  </a:extLst>
                </a:gridCol>
              </a:tblGrid>
              <a:tr h="0">
                <a:tc>
                  <a:txBody>
                    <a:bodyPr/>
                    <a:lstStyle/>
                    <a:p>
                      <a:pPr algn="just">
                        <a:lnSpc>
                          <a:spcPct val="115000"/>
                        </a:lnSpc>
                        <a:spcAft>
                          <a:spcPts val="0"/>
                        </a:spcAft>
                      </a:pPr>
                      <a:r>
                        <a:rPr lang="en-US" sz="1800" dirty="0">
                          <a:effectLst/>
                        </a:rPr>
                        <a:t> </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smtClean="0">
                          <a:effectLst/>
                        </a:rPr>
                        <a:t>Thermal</a:t>
                      </a:r>
                    </a:p>
                    <a:p>
                      <a:pPr algn="just">
                        <a:lnSpc>
                          <a:spcPct val="115000"/>
                        </a:lnSpc>
                        <a:spcAft>
                          <a:spcPts val="0"/>
                        </a:spcAft>
                      </a:pPr>
                      <a:r>
                        <a:rPr lang="en-US" sz="1800" dirty="0" smtClean="0">
                          <a:effectLst/>
                        </a:rPr>
                        <a:t> </a:t>
                      </a:r>
                      <a:r>
                        <a:rPr lang="en-US" sz="1800" dirty="0">
                          <a:effectLst/>
                        </a:rPr>
                        <a:t>analysis</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effectLst/>
                        </a:rPr>
                        <a:t>Thermo-mechanical </a:t>
                      </a:r>
                      <a:endParaRPr lang="en-US" sz="1800" dirty="0" smtClean="0">
                        <a:effectLst/>
                      </a:endParaRPr>
                    </a:p>
                    <a:p>
                      <a:pPr algn="just">
                        <a:lnSpc>
                          <a:spcPct val="115000"/>
                        </a:lnSpc>
                        <a:spcAft>
                          <a:spcPts val="0"/>
                        </a:spcAft>
                      </a:pPr>
                      <a:r>
                        <a:rPr lang="en-US" sz="1800" dirty="0" smtClean="0">
                          <a:effectLst/>
                        </a:rPr>
                        <a:t>analysis </a:t>
                      </a:r>
                    </a:p>
                    <a:p>
                      <a:pPr algn="just">
                        <a:lnSpc>
                          <a:spcPct val="115000"/>
                        </a:lnSpc>
                        <a:spcAft>
                          <a:spcPts val="0"/>
                        </a:spcAft>
                      </a:pPr>
                      <a:r>
                        <a:rPr lang="en-US" sz="1800" dirty="0" smtClean="0">
                          <a:effectLst/>
                        </a:rPr>
                        <a:t>(assuming same interfaces to</a:t>
                      </a:r>
                      <a:r>
                        <a:rPr lang="en-US" sz="1800" baseline="0" dirty="0" smtClean="0">
                          <a:effectLst/>
                        </a:rPr>
                        <a:t> the CB as the carbon target ones)</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a:effectLst/>
                        </a:rPr>
                        <a:t>Electromagnetic</a:t>
                      </a:r>
                    </a:p>
                    <a:p>
                      <a:pPr algn="just">
                        <a:lnSpc>
                          <a:spcPct val="115000"/>
                        </a:lnSpc>
                        <a:spcAft>
                          <a:spcPts val="0"/>
                        </a:spcAft>
                      </a:pPr>
                      <a:r>
                        <a:rPr lang="en-US" sz="1800">
                          <a:effectLst/>
                        </a:rPr>
                        <a:t>analysis</a:t>
                      </a:r>
                      <a:endParaRPr lang="en-US"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effectLst/>
                        </a:rPr>
                        <a:t>Manufacturing</a:t>
                      </a:r>
                    </a:p>
                    <a:p>
                      <a:pPr algn="just">
                        <a:lnSpc>
                          <a:spcPct val="115000"/>
                        </a:lnSpc>
                        <a:spcAft>
                          <a:spcPts val="0"/>
                        </a:spcAft>
                      </a:pPr>
                      <a:r>
                        <a:rPr lang="en-US" sz="1800" dirty="0">
                          <a:effectLst/>
                        </a:rPr>
                        <a:t>feasibility </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3528431"/>
                  </a:ext>
                </a:extLst>
              </a:tr>
              <a:tr h="0">
                <a:tc>
                  <a:txBody>
                    <a:bodyPr/>
                    <a:lstStyle/>
                    <a:p>
                      <a:pPr algn="just">
                        <a:lnSpc>
                          <a:spcPct val="115000"/>
                        </a:lnSpc>
                        <a:spcAft>
                          <a:spcPts val="0"/>
                        </a:spcAft>
                      </a:pPr>
                      <a:r>
                        <a:rPr lang="en-US" sz="1800" dirty="0" smtClean="0">
                          <a:effectLst/>
                        </a:rPr>
                        <a:t>Conventional flat tile</a:t>
                      </a:r>
                    </a:p>
                    <a:p>
                      <a:pPr algn="just">
                        <a:lnSpc>
                          <a:spcPct val="115000"/>
                        </a:lnSpc>
                        <a:spcAft>
                          <a:spcPts val="0"/>
                        </a:spcAft>
                      </a:pPr>
                      <a:r>
                        <a:rPr lang="fr-FR" sz="1800" dirty="0" smtClean="0">
                          <a:effectLst/>
                          <a:latin typeface="Cambria" panose="02040503050406030204" pitchFamily="18" charset="0"/>
                          <a:ea typeface="Calibri" panose="020F0502020204030204" pitchFamily="34" charset="0"/>
                          <a:cs typeface="Times New Roman" panose="02020603050405020304" pitchFamily="18" charset="0"/>
                        </a:rPr>
                        <a:t>Massive </a:t>
                      </a:r>
                      <a:r>
                        <a:rPr lang="fr-FR" sz="1800" dirty="0" err="1" smtClean="0">
                          <a:effectLst/>
                          <a:latin typeface="Cambria" panose="02040503050406030204" pitchFamily="18" charset="0"/>
                          <a:ea typeface="Calibri" panose="020F0502020204030204" pitchFamily="34" charset="0"/>
                          <a:cs typeface="Times New Roman" panose="02020603050405020304" pitchFamily="18" charset="0"/>
                        </a:rPr>
                        <a:t>tungsten</a:t>
                      </a: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effectLst/>
                        </a:rPr>
                        <a:t>2023</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15000"/>
                        </a:lnSpc>
                        <a:spcAft>
                          <a:spcPts val="0"/>
                        </a:spcAft>
                      </a:pPr>
                      <a:r>
                        <a:rPr lang="en-US" sz="1800" dirty="0">
                          <a:effectLst/>
                        </a:rPr>
                        <a:t>2023</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15000"/>
                        </a:lnSpc>
                        <a:spcAft>
                          <a:spcPts val="0"/>
                        </a:spcAft>
                      </a:pPr>
                      <a:r>
                        <a:rPr lang="en-US" sz="1800" dirty="0">
                          <a:effectLst/>
                        </a:rPr>
                        <a:t>2023</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15000"/>
                        </a:lnSpc>
                        <a:spcAft>
                          <a:spcPts val="0"/>
                        </a:spcAft>
                      </a:pPr>
                      <a:r>
                        <a:rPr lang="en-US" sz="1800" dirty="0" smtClean="0">
                          <a:effectLst/>
                        </a:rPr>
                        <a:t>2023 </a:t>
                      </a:r>
                      <a:r>
                        <a:rPr lang="en-US" sz="1600" dirty="0" smtClean="0">
                          <a:effectLst/>
                        </a:rPr>
                        <a:t>(feedback from fusion devices series manufacturing)</a:t>
                      </a:r>
                      <a:endParaRPr lang="en-US" sz="16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114265059"/>
                  </a:ext>
                </a:extLst>
              </a:tr>
              <a:tr h="0">
                <a:tc>
                  <a:txBody>
                    <a:bodyPr/>
                    <a:lstStyle/>
                    <a:p>
                      <a:pPr algn="just">
                        <a:lnSpc>
                          <a:spcPct val="115000"/>
                        </a:lnSpc>
                        <a:spcAft>
                          <a:spcPts val="0"/>
                        </a:spcAft>
                      </a:pPr>
                      <a:r>
                        <a:rPr lang="en-US" sz="1800" dirty="0" err="1" smtClean="0">
                          <a:effectLst/>
                        </a:rPr>
                        <a:t>Monoblock</a:t>
                      </a:r>
                      <a:endParaRPr lang="en-US" sz="1800" dirty="0" smtClean="0">
                        <a:effectLst/>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fr-FR" sz="1800" dirty="0" smtClean="0">
                          <a:effectLst/>
                          <a:latin typeface="Cambria" panose="02040503050406030204" pitchFamily="18" charset="0"/>
                          <a:ea typeface="Calibri" panose="020F0502020204030204" pitchFamily="34" charset="0"/>
                          <a:cs typeface="Times New Roman" panose="02020603050405020304" pitchFamily="18" charset="0"/>
                        </a:rPr>
                        <a:t>Massive </a:t>
                      </a:r>
                      <a:r>
                        <a:rPr lang="fr-FR" sz="1800" dirty="0" err="1" smtClean="0">
                          <a:effectLst/>
                          <a:latin typeface="Cambria" panose="02040503050406030204" pitchFamily="18" charset="0"/>
                          <a:ea typeface="Calibri" panose="020F0502020204030204" pitchFamily="34" charset="0"/>
                          <a:cs typeface="Times New Roman" panose="02020603050405020304" pitchFamily="18" charset="0"/>
                        </a:rPr>
                        <a:t>tungsten</a:t>
                      </a: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lang="en-US" sz="1800" dirty="0" smtClean="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effectLst/>
                        </a:rPr>
                        <a:t>2024 </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1800" dirty="0">
                          <a:effectLst/>
                        </a:rPr>
                        <a:t>2024</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1800" dirty="0">
                          <a:effectLst/>
                        </a:rPr>
                        <a:t>2024</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dirty="0" smtClean="0">
                          <a:effectLst/>
                        </a:rPr>
                        <a:t>2022 </a:t>
                      </a:r>
                      <a:r>
                        <a:rPr lang="en-US" sz="1600" dirty="0" smtClean="0">
                          <a:effectLst/>
                        </a:rPr>
                        <a:t>(feedback from fusion</a:t>
                      </a:r>
                      <a:r>
                        <a:rPr lang="en-US" sz="1600" baseline="0" dirty="0" smtClean="0">
                          <a:effectLst/>
                        </a:rPr>
                        <a:t> devices </a:t>
                      </a:r>
                      <a:r>
                        <a:rPr lang="en-US" sz="1600" dirty="0" smtClean="0">
                          <a:effectLst/>
                        </a:rPr>
                        <a:t>series </a:t>
                      </a:r>
                      <a:r>
                        <a:rPr lang="en-US" sz="1600" smtClean="0">
                          <a:effectLst/>
                        </a:rPr>
                        <a:t>manufacturing)</a:t>
                      </a:r>
                      <a:endParaRPr lang="en-US" sz="1600" dirty="0" smtClean="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234742417"/>
                  </a:ext>
                </a:extLst>
              </a:tr>
              <a:tr h="0">
                <a:tc>
                  <a:txBody>
                    <a:bodyPr/>
                    <a:lstStyle/>
                    <a:p>
                      <a:pPr algn="just">
                        <a:lnSpc>
                          <a:spcPct val="115000"/>
                        </a:lnSpc>
                        <a:spcAft>
                          <a:spcPts val="0"/>
                        </a:spcAft>
                      </a:pPr>
                      <a:r>
                        <a:rPr lang="en-US" sz="1800" dirty="0" smtClean="0">
                          <a:effectLst/>
                        </a:rPr>
                        <a:t>Enhanced flat tile</a:t>
                      </a:r>
                    </a:p>
                    <a:p>
                      <a:pPr marL="0" marR="0" lvl="0" indent="0" algn="just" defTabSz="914400" rtl="0" eaLnBrk="1" fontAlgn="auto" latinLnBrk="0" hangingPunct="1">
                        <a:lnSpc>
                          <a:spcPct val="115000"/>
                        </a:lnSpc>
                        <a:spcBef>
                          <a:spcPts val="0"/>
                        </a:spcBef>
                        <a:spcAft>
                          <a:spcPts val="0"/>
                        </a:spcAft>
                        <a:buClrTx/>
                        <a:buSzTx/>
                        <a:buFontTx/>
                        <a:buNone/>
                        <a:tabLst/>
                        <a:defRPr/>
                      </a:pPr>
                      <a:r>
                        <a:rPr lang="fr-FR" sz="1800" dirty="0" smtClean="0">
                          <a:effectLst/>
                          <a:latin typeface="Cambria" panose="02040503050406030204" pitchFamily="18" charset="0"/>
                          <a:ea typeface="Calibri" panose="020F0502020204030204" pitchFamily="34" charset="0"/>
                          <a:cs typeface="Times New Roman" panose="02020603050405020304" pitchFamily="18" charset="0"/>
                        </a:rPr>
                        <a:t>Massive </a:t>
                      </a:r>
                      <a:r>
                        <a:rPr lang="fr-FR" sz="1800" dirty="0" err="1" smtClean="0">
                          <a:effectLst/>
                          <a:latin typeface="Cambria" panose="02040503050406030204" pitchFamily="18" charset="0"/>
                          <a:ea typeface="Calibri" panose="020F0502020204030204" pitchFamily="34" charset="0"/>
                          <a:cs typeface="Times New Roman" panose="02020603050405020304" pitchFamily="18" charset="0"/>
                        </a:rPr>
                        <a:t>tungsten</a:t>
                      </a: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lang="fr-FR" sz="1800" dirty="0" smtClean="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a:effectLst/>
                        </a:rPr>
                        <a:t>2024</a:t>
                      </a:r>
                      <a:endParaRPr lang="en-US" sz="18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1800" dirty="0">
                          <a:effectLst/>
                        </a:rPr>
                        <a:t>2024</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1800" dirty="0">
                          <a:effectLst/>
                        </a:rPr>
                        <a:t>2024</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0"/>
                        </a:spcAft>
                      </a:pPr>
                      <a:r>
                        <a:rPr lang="en-US" sz="1800" dirty="0">
                          <a:effectLst/>
                        </a:rPr>
                        <a:t>2024</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518202"/>
                  </a:ext>
                </a:extLst>
              </a:tr>
            </a:tbl>
          </a:graphicData>
        </a:graphic>
      </p:graphicFrame>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440" y="4042658"/>
            <a:ext cx="1190788" cy="93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4"/>
          <p:cNvGrpSpPr>
            <a:grpSpLocks noChangeAspect="1"/>
          </p:cNvGrpSpPr>
          <p:nvPr/>
        </p:nvGrpSpPr>
        <p:grpSpPr bwMode="auto">
          <a:xfrm>
            <a:off x="481721" y="5723687"/>
            <a:ext cx="1955675" cy="680526"/>
            <a:chOff x="2855" y="518"/>
            <a:chExt cx="4338" cy="1229"/>
          </a:xfrm>
        </p:grpSpPr>
        <p:sp>
          <p:nvSpPr>
            <p:cNvPr id="9" name="AutoShape 3"/>
            <p:cNvSpPr>
              <a:spLocks noChangeAspect="1" noChangeArrowheads="1" noTextEdit="1"/>
            </p:cNvSpPr>
            <p:nvPr/>
          </p:nvSpPr>
          <p:spPr bwMode="auto">
            <a:xfrm>
              <a:off x="2855" y="769"/>
              <a:ext cx="4252"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nvGrpSpPr>
            <p:cNvPr id="10" name="Group 41"/>
            <p:cNvGrpSpPr>
              <a:grpSpLocks/>
            </p:cNvGrpSpPr>
            <p:nvPr/>
          </p:nvGrpSpPr>
          <p:grpSpPr bwMode="auto">
            <a:xfrm>
              <a:off x="2860" y="774"/>
              <a:ext cx="856" cy="952"/>
              <a:chOff x="2860" y="774"/>
              <a:chExt cx="856" cy="952"/>
            </a:xfrm>
          </p:grpSpPr>
          <p:sp>
            <p:nvSpPr>
              <p:cNvPr id="123" name="Rectangle 5"/>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24" name="Rectangle 6"/>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975" dirty="0">
                    <a:solidFill>
                      <a:srgbClr val="000000"/>
                    </a:solidFill>
                  </a:rPr>
                  <a:t>6</a:t>
                </a:r>
                <a:endParaRPr kumimoji="0" lang="en-US" altLang="fr-FR" sz="1463" dirty="0"/>
              </a:p>
            </p:txBody>
          </p:sp>
          <p:sp>
            <p:nvSpPr>
              <p:cNvPr id="125" name="Rectangle 7"/>
              <p:cNvSpPr>
                <a:spLocks noChangeArrowheads="1"/>
              </p:cNvSpPr>
              <p:nvPr/>
            </p:nvSpPr>
            <p:spPr bwMode="auto">
              <a:xfrm>
                <a:off x="3093" y="1610"/>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nvGrpSpPr>
              <p:cNvPr id="126" name="Group 40"/>
              <p:cNvGrpSpPr>
                <a:grpSpLocks/>
              </p:cNvGrpSpPr>
              <p:nvPr/>
            </p:nvGrpSpPr>
            <p:grpSpPr bwMode="auto">
              <a:xfrm>
                <a:off x="2860" y="774"/>
                <a:ext cx="681" cy="861"/>
                <a:chOff x="2860" y="774"/>
                <a:chExt cx="681" cy="861"/>
              </a:xfrm>
            </p:grpSpPr>
            <p:sp>
              <p:nvSpPr>
                <p:cNvPr id="127" name="Line 9"/>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28" name="Line 10"/>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129" name="Group 14"/>
                <p:cNvGrpSpPr>
                  <a:grpSpLocks/>
                </p:cNvGrpSpPr>
                <p:nvPr/>
              </p:nvGrpSpPr>
              <p:grpSpPr bwMode="auto">
                <a:xfrm>
                  <a:off x="3499" y="851"/>
                  <a:ext cx="42" cy="178"/>
                  <a:chOff x="3499" y="851"/>
                  <a:chExt cx="42" cy="178"/>
                </a:xfrm>
              </p:grpSpPr>
              <p:sp>
                <p:nvSpPr>
                  <p:cNvPr id="155" name="Line 11"/>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56" name="Freeform 12"/>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57" name="Freeform 13"/>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30" name="Group 21"/>
                <p:cNvGrpSpPr>
                  <a:grpSpLocks/>
                </p:cNvGrpSpPr>
                <p:nvPr/>
              </p:nvGrpSpPr>
              <p:grpSpPr bwMode="auto">
                <a:xfrm>
                  <a:off x="2897" y="844"/>
                  <a:ext cx="563" cy="655"/>
                  <a:chOff x="2897" y="844"/>
                  <a:chExt cx="563" cy="655"/>
                </a:xfrm>
              </p:grpSpPr>
              <p:sp>
                <p:nvSpPr>
                  <p:cNvPr id="149" name="Rectangle 15"/>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150" name="Freeform 16"/>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151" name="Rectangle 17"/>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152" name="Group 20"/>
                  <p:cNvGrpSpPr>
                    <a:grpSpLocks/>
                  </p:cNvGrpSpPr>
                  <p:nvPr/>
                </p:nvGrpSpPr>
                <p:grpSpPr bwMode="auto">
                  <a:xfrm>
                    <a:off x="2897" y="844"/>
                    <a:ext cx="563" cy="186"/>
                    <a:chOff x="2897" y="844"/>
                    <a:chExt cx="563" cy="186"/>
                  </a:xfrm>
                </p:grpSpPr>
                <p:sp>
                  <p:nvSpPr>
                    <p:cNvPr id="153" name="Rectangle 18"/>
                    <p:cNvSpPr>
                      <a:spLocks noChangeArrowheads="1"/>
                    </p:cNvSpPr>
                    <p:nvPr/>
                  </p:nvSpPr>
                  <p:spPr bwMode="auto">
                    <a:xfrm>
                      <a:off x="2897" y="844"/>
                      <a:ext cx="562" cy="18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54" name="Rectangle 19"/>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131" name="Line 22"/>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32" name="Line 23"/>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133" name="Group 27"/>
                <p:cNvGrpSpPr>
                  <a:grpSpLocks/>
                </p:cNvGrpSpPr>
                <p:nvPr/>
              </p:nvGrpSpPr>
              <p:grpSpPr bwMode="auto">
                <a:xfrm>
                  <a:off x="2889" y="1539"/>
                  <a:ext cx="566" cy="41"/>
                  <a:chOff x="2889" y="1539"/>
                  <a:chExt cx="566" cy="41"/>
                </a:xfrm>
              </p:grpSpPr>
              <p:sp>
                <p:nvSpPr>
                  <p:cNvPr id="146" name="Line 24"/>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47" name="Freeform 25"/>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48" name="Freeform 26"/>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34" name="Group 30"/>
                <p:cNvGrpSpPr>
                  <a:grpSpLocks/>
                </p:cNvGrpSpPr>
                <p:nvPr/>
              </p:nvGrpSpPr>
              <p:grpSpPr bwMode="auto">
                <a:xfrm>
                  <a:off x="3361" y="774"/>
                  <a:ext cx="99" cy="69"/>
                  <a:chOff x="3361" y="774"/>
                  <a:chExt cx="99" cy="69"/>
                </a:xfrm>
              </p:grpSpPr>
              <p:sp>
                <p:nvSpPr>
                  <p:cNvPr id="144" name="Line 28"/>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45" name="Freeform 29"/>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35" name="Group 33"/>
                <p:cNvGrpSpPr>
                  <a:grpSpLocks/>
                </p:cNvGrpSpPr>
                <p:nvPr/>
              </p:nvGrpSpPr>
              <p:grpSpPr bwMode="auto">
                <a:xfrm>
                  <a:off x="3030" y="774"/>
                  <a:ext cx="99" cy="69"/>
                  <a:chOff x="3030" y="774"/>
                  <a:chExt cx="99" cy="69"/>
                </a:xfrm>
              </p:grpSpPr>
              <p:sp>
                <p:nvSpPr>
                  <p:cNvPr id="142" name="Line 31"/>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43" name="Freeform 32"/>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36" name="Group 36"/>
                <p:cNvGrpSpPr>
                  <a:grpSpLocks/>
                </p:cNvGrpSpPr>
                <p:nvPr/>
              </p:nvGrpSpPr>
              <p:grpSpPr bwMode="auto">
                <a:xfrm>
                  <a:off x="3209" y="774"/>
                  <a:ext cx="99" cy="69"/>
                  <a:chOff x="3209" y="774"/>
                  <a:chExt cx="99" cy="69"/>
                </a:xfrm>
              </p:grpSpPr>
              <p:sp>
                <p:nvSpPr>
                  <p:cNvPr id="140" name="Line 34"/>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41" name="Freeform 35"/>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37" name="Group 39"/>
                <p:cNvGrpSpPr>
                  <a:grpSpLocks/>
                </p:cNvGrpSpPr>
                <p:nvPr/>
              </p:nvGrpSpPr>
              <p:grpSpPr bwMode="auto">
                <a:xfrm>
                  <a:off x="2860" y="774"/>
                  <a:ext cx="99" cy="69"/>
                  <a:chOff x="2860" y="774"/>
                  <a:chExt cx="99" cy="69"/>
                </a:xfrm>
              </p:grpSpPr>
              <p:sp>
                <p:nvSpPr>
                  <p:cNvPr id="138" name="Line 37"/>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39" name="Freeform 38"/>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grpSp>
        <p:grpSp>
          <p:nvGrpSpPr>
            <p:cNvPr id="11" name="Group 44"/>
            <p:cNvGrpSpPr>
              <a:grpSpLocks/>
            </p:cNvGrpSpPr>
            <p:nvPr/>
          </p:nvGrpSpPr>
          <p:grpSpPr bwMode="auto">
            <a:xfrm>
              <a:off x="3835" y="790"/>
              <a:ext cx="3262" cy="936"/>
              <a:chOff x="3835" y="790"/>
              <a:chExt cx="3262" cy="936"/>
            </a:xfrm>
          </p:grpSpPr>
          <p:sp>
            <p:nvSpPr>
              <p:cNvPr id="121" name="Rectangle 42"/>
              <p:cNvSpPr>
                <a:spLocks noChangeArrowheads="1"/>
              </p:cNvSpPr>
              <p:nvPr/>
            </p:nvSpPr>
            <p:spPr bwMode="auto">
              <a:xfrm>
                <a:off x="3840" y="790"/>
                <a:ext cx="6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1544" dirty="0">
                    <a:solidFill>
                      <a:srgbClr val="000000"/>
                    </a:solidFill>
                    <a:latin typeface="Times New Roman" panose="02020603050405020304" pitchFamily="18" charset="0"/>
                  </a:rPr>
                  <a:t> </a:t>
                </a:r>
                <a:endParaRPr kumimoji="0" lang="en-US" altLang="fr-FR" sz="1463" dirty="0"/>
              </a:p>
            </p:txBody>
          </p:sp>
          <p:pic>
            <p:nvPicPr>
              <p:cNvPr id="122" name="Picture 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5" y="790"/>
                <a:ext cx="3262"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45"/>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3" name="Rectangle 46"/>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975" dirty="0">
                  <a:solidFill>
                    <a:srgbClr val="000000"/>
                  </a:solidFill>
                </a:rPr>
                <a:t>6</a:t>
              </a:r>
              <a:endParaRPr kumimoji="0" lang="en-US" altLang="fr-FR" sz="1463" dirty="0"/>
            </a:p>
          </p:txBody>
        </p:sp>
        <p:sp>
          <p:nvSpPr>
            <p:cNvPr id="14" name="Rectangle 47"/>
            <p:cNvSpPr>
              <a:spLocks noChangeArrowheads="1"/>
            </p:cNvSpPr>
            <p:nvPr/>
          </p:nvSpPr>
          <p:spPr bwMode="auto">
            <a:xfrm>
              <a:off x="3093" y="1610"/>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nvGrpSpPr>
            <p:cNvPr id="15" name="Group 80"/>
            <p:cNvGrpSpPr>
              <a:grpSpLocks/>
            </p:cNvGrpSpPr>
            <p:nvPr/>
          </p:nvGrpSpPr>
          <p:grpSpPr bwMode="auto">
            <a:xfrm>
              <a:off x="2860" y="774"/>
              <a:ext cx="681" cy="861"/>
              <a:chOff x="2860" y="774"/>
              <a:chExt cx="681" cy="861"/>
            </a:xfrm>
          </p:grpSpPr>
          <p:sp>
            <p:nvSpPr>
              <p:cNvPr id="90" name="Line 49"/>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1" name="Line 50"/>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92" name="Group 54"/>
              <p:cNvGrpSpPr>
                <a:grpSpLocks/>
              </p:cNvGrpSpPr>
              <p:nvPr/>
            </p:nvGrpSpPr>
            <p:grpSpPr bwMode="auto">
              <a:xfrm>
                <a:off x="3499" y="851"/>
                <a:ext cx="42" cy="178"/>
                <a:chOff x="3499" y="851"/>
                <a:chExt cx="42" cy="178"/>
              </a:xfrm>
            </p:grpSpPr>
            <p:sp>
              <p:nvSpPr>
                <p:cNvPr id="118" name="Line 51"/>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19" name="Freeform 52"/>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20" name="Freeform 53"/>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93" name="Group 61"/>
              <p:cNvGrpSpPr>
                <a:grpSpLocks/>
              </p:cNvGrpSpPr>
              <p:nvPr/>
            </p:nvGrpSpPr>
            <p:grpSpPr bwMode="auto">
              <a:xfrm>
                <a:off x="2897" y="844"/>
                <a:ext cx="563" cy="655"/>
                <a:chOff x="2897" y="844"/>
                <a:chExt cx="563" cy="655"/>
              </a:xfrm>
            </p:grpSpPr>
            <p:sp>
              <p:nvSpPr>
                <p:cNvPr id="112" name="Rectangle 55"/>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113" name="Freeform 56"/>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114" name="Rectangle 57"/>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115" name="Group 60"/>
                <p:cNvGrpSpPr>
                  <a:grpSpLocks/>
                </p:cNvGrpSpPr>
                <p:nvPr/>
              </p:nvGrpSpPr>
              <p:grpSpPr bwMode="auto">
                <a:xfrm>
                  <a:off x="2897" y="844"/>
                  <a:ext cx="563" cy="186"/>
                  <a:chOff x="2897" y="844"/>
                  <a:chExt cx="563" cy="186"/>
                </a:xfrm>
              </p:grpSpPr>
              <p:sp>
                <p:nvSpPr>
                  <p:cNvPr id="116" name="Rectangle 58"/>
                  <p:cNvSpPr>
                    <a:spLocks noChangeArrowheads="1"/>
                  </p:cNvSpPr>
                  <p:nvPr/>
                </p:nvSpPr>
                <p:spPr bwMode="auto">
                  <a:xfrm>
                    <a:off x="2897" y="844"/>
                    <a:ext cx="562" cy="18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17" name="Rectangle 59"/>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94" name="Line 62"/>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95" name="Line 63"/>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96" name="Group 67"/>
              <p:cNvGrpSpPr>
                <a:grpSpLocks/>
              </p:cNvGrpSpPr>
              <p:nvPr/>
            </p:nvGrpSpPr>
            <p:grpSpPr bwMode="auto">
              <a:xfrm>
                <a:off x="2889" y="1539"/>
                <a:ext cx="566" cy="41"/>
                <a:chOff x="2889" y="1539"/>
                <a:chExt cx="566" cy="41"/>
              </a:xfrm>
            </p:grpSpPr>
            <p:sp>
              <p:nvSpPr>
                <p:cNvPr id="109" name="Line 64"/>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10" name="Freeform 65"/>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11" name="Freeform 66"/>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97" name="Group 70"/>
              <p:cNvGrpSpPr>
                <a:grpSpLocks/>
              </p:cNvGrpSpPr>
              <p:nvPr/>
            </p:nvGrpSpPr>
            <p:grpSpPr bwMode="auto">
              <a:xfrm>
                <a:off x="3361" y="774"/>
                <a:ext cx="99" cy="69"/>
                <a:chOff x="3361" y="774"/>
                <a:chExt cx="99" cy="69"/>
              </a:xfrm>
            </p:grpSpPr>
            <p:sp>
              <p:nvSpPr>
                <p:cNvPr id="107" name="Line 68"/>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08" name="Freeform 69"/>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98" name="Group 73"/>
              <p:cNvGrpSpPr>
                <a:grpSpLocks/>
              </p:cNvGrpSpPr>
              <p:nvPr/>
            </p:nvGrpSpPr>
            <p:grpSpPr bwMode="auto">
              <a:xfrm>
                <a:off x="3030" y="774"/>
                <a:ext cx="99" cy="69"/>
                <a:chOff x="3030" y="774"/>
                <a:chExt cx="99" cy="69"/>
              </a:xfrm>
            </p:grpSpPr>
            <p:sp>
              <p:nvSpPr>
                <p:cNvPr id="105" name="Line 71"/>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06" name="Freeform 72"/>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99" name="Group 76"/>
              <p:cNvGrpSpPr>
                <a:grpSpLocks/>
              </p:cNvGrpSpPr>
              <p:nvPr/>
            </p:nvGrpSpPr>
            <p:grpSpPr bwMode="auto">
              <a:xfrm>
                <a:off x="3209" y="774"/>
                <a:ext cx="99" cy="69"/>
                <a:chOff x="3209" y="774"/>
                <a:chExt cx="99" cy="69"/>
              </a:xfrm>
            </p:grpSpPr>
            <p:sp>
              <p:nvSpPr>
                <p:cNvPr id="103" name="Line 74"/>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04" name="Freeform 75"/>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100" name="Group 79"/>
              <p:cNvGrpSpPr>
                <a:grpSpLocks/>
              </p:cNvGrpSpPr>
              <p:nvPr/>
            </p:nvGrpSpPr>
            <p:grpSpPr bwMode="auto">
              <a:xfrm>
                <a:off x="2860" y="774"/>
                <a:ext cx="99" cy="69"/>
                <a:chOff x="2860" y="774"/>
                <a:chExt cx="99" cy="69"/>
              </a:xfrm>
            </p:grpSpPr>
            <p:sp>
              <p:nvSpPr>
                <p:cNvPr id="101" name="Line 77"/>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102" name="Freeform 78"/>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16" name="Rectangle 81"/>
            <p:cNvSpPr>
              <a:spLocks noChangeArrowheads="1"/>
            </p:cNvSpPr>
            <p:nvPr/>
          </p:nvSpPr>
          <p:spPr bwMode="auto">
            <a:xfrm>
              <a:off x="3554" y="896"/>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7" name="Rectangle 82"/>
            <p:cNvSpPr>
              <a:spLocks noChangeArrowheads="1"/>
            </p:cNvSpPr>
            <p:nvPr/>
          </p:nvSpPr>
          <p:spPr bwMode="auto">
            <a:xfrm>
              <a:off x="3608" y="904"/>
              <a:ext cx="84"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975" dirty="0">
                  <a:solidFill>
                    <a:srgbClr val="000000"/>
                  </a:solidFill>
                </a:rPr>
                <a:t>6</a:t>
              </a:r>
              <a:endParaRPr kumimoji="0" lang="en-US" altLang="fr-FR" sz="1463" dirty="0"/>
            </a:p>
          </p:txBody>
        </p:sp>
        <p:sp>
          <p:nvSpPr>
            <p:cNvPr id="18" name="Rectangle 83"/>
            <p:cNvSpPr>
              <a:spLocks noChangeArrowheads="1"/>
            </p:cNvSpPr>
            <p:nvPr/>
          </p:nvSpPr>
          <p:spPr bwMode="auto">
            <a:xfrm>
              <a:off x="3093" y="1610"/>
              <a:ext cx="1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19" name="Line 85"/>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20" name="Line 86"/>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21" name="Group 90"/>
            <p:cNvGrpSpPr>
              <a:grpSpLocks/>
            </p:cNvGrpSpPr>
            <p:nvPr/>
          </p:nvGrpSpPr>
          <p:grpSpPr bwMode="auto">
            <a:xfrm>
              <a:off x="3499" y="851"/>
              <a:ext cx="42" cy="178"/>
              <a:chOff x="3499" y="851"/>
              <a:chExt cx="42" cy="178"/>
            </a:xfrm>
          </p:grpSpPr>
          <p:sp>
            <p:nvSpPr>
              <p:cNvPr id="87" name="Line 87"/>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88" name="Freeform 88"/>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9" name="Freeform 89"/>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22" name="Group 97"/>
            <p:cNvGrpSpPr>
              <a:grpSpLocks/>
            </p:cNvGrpSpPr>
            <p:nvPr/>
          </p:nvGrpSpPr>
          <p:grpSpPr bwMode="auto">
            <a:xfrm>
              <a:off x="2897" y="844"/>
              <a:ext cx="563" cy="655"/>
              <a:chOff x="2897" y="844"/>
              <a:chExt cx="563" cy="655"/>
            </a:xfrm>
          </p:grpSpPr>
          <p:sp>
            <p:nvSpPr>
              <p:cNvPr id="81" name="Rectangle 91"/>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82" name="Freeform 92"/>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83" name="Rectangle 93"/>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84" name="Group 96"/>
              <p:cNvGrpSpPr>
                <a:grpSpLocks/>
              </p:cNvGrpSpPr>
              <p:nvPr/>
            </p:nvGrpSpPr>
            <p:grpSpPr bwMode="auto">
              <a:xfrm>
                <a:off x="2897" y="844"/>
                <a:ext cx="563" cy="186"/>
                <a:chOff x="2897" y="844"/>
                <a:chExt cx="563" cy="186"/>
              </a:xfrm>
            </p:grpSpPr>
            <p:sp>
              <p:nvSpPr>
                <p:cNvPr id="85" name="Rectangle 94"/>
                <p:cNvSpPr>
                  <a:spLocks noChangeArrowheads="1"/>
                </p:cNvSpPr>
                <p:nvPr/>
              </p:nvSpPr>
              <p:spPr bwMode="auto">
                <a:xfrm>
                  <a:off x="2897" y="844"/>
                  <a:ext cx="562" cy="18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6" name="Rectangle 95"/>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sp>
          <p:nvSpPr>
            <p:cNvPr id="23" name="Line 98"/>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24" name="Line 99"/>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25" name="Group 103"/>
            <p:cNvGrpSpPr>
              <a:grpSpLocks/>
            </p:cNvGrpSpPr>
            <p:nvPr/>
          </p:nvGrpSpPr>
          <p:grpSpPr bwMode="auto">
            <a:xfrm>
              <a:off x="2889" y="1539"/>
              <a:ext cx="566" cy="41"/>
              <a:chOff x="2889" y="1539"/>
              <a:chExt cx="566" cy="41"/>
            </a:xfrm>
          </p:grpSpPr>
          <p:sp>
            <p:nvSpPr>
              <p:cNvPr id="78" name="Line 100"/>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9" name="Freeform 101"/>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80" name="Freeform 102"/>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26" name="Group 106"/>
            <p:cNvGrpSpPr>
              <a:grpSpLocks/>
            </p:cNvGrpSpPr>
            <p:nvPr/>
          </p:nvGrpSpPr>
          <p:grpSpPr bwMode="auto">
            <a:xfrm>
              <a:off x="3361" y="774"/>
              <a:ext cx="99" cy="69"/>
              <a:chOff x="3361" y="774"/>
              <a:chExt cx="99" cy="69"/>
            </a:xfrm>
          </p:grpSpPr>
          <p:sp>
            <p:nvSpPr>
              <p:cNvPr id="76" name="Line 104"/>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7" name="Freeform 105"/>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27" name="Group 109"/>
            <p:cNvGrpSpPr>
              <a:grpSpLocks/>
            </p:cNvGrpSpPr>
            <p:nvPr/>
          </p:nvGrpSpPr>
          <p:grpSpPr bwMode="auto">
            <a:xfrm>
              <a:off x="3030" y="774"/>
              <a:ext cx="99" cy="69"/>
              <a:chOff x="3030" y="774"/>
              <a:chExt cx="99" cy="69"/>
            </a:xfrm>
          </p:grpSpPr>
          <p:sp>
            <p:nvSpPr>
              <p:cNvPr id="74" name="Line 107"/>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5" name="Freeform 108"/>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28" name="Group 112"/>
            <p:cNvGrpSpPr>
              <a:grpSpLocks/>
            </p:cNvGrpSpPr>
            <p:nvPr/>
          </p:nvGrpSpPr>
          <p:grpSpPr bwMode="auto">
            <a:xfrm>
              <a:off x="3209" y="774"/>
              <a:ext cx="99" cy="69"/>
              <a:chOff x="3209" y="774"/>
              <a:chExt cx="99" cy="69"/>
            </a:xfrm>
          </p:grpSpPr>
          <p:sp>
            <p:nvSpPr>
              <p:cNvPr id="72" name="Line 110"/>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3" name="Freeform 111"/>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29" name="Group 115"/>
            <p:cNvGrpSpPr>
              <a:grpSpLocks/>
            </p:cNvGrpSpPr>
            <p:nvPr/>
          </p:nvGrpSpPr>
          <p:grpSpPr bwMode="auto">
            <a:xfrm>
              <a:off x="2860" y="774"/>
              <a:ext cx="99" cy="69"/>
              <a:chOff x="2860" y="774"/>
              <a:chExt cx="99" cy="69"/>
            </a:xfrm>
          </p:grpSpPr>
          <p:sp>
            <p:nvSpPr>
              <p:cNvPr id="70" name="Line 113"/>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71" name="Freeform 114"/>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sp>
          <p:nvSpPr>
            <p:cNvPr id="30" name="Line 116"/>
            <p:cNvSpPr>
              <a:spLocks noChangeShapeType="1"/>
            </p:cNvSpPr>
            <p:nvPr/>
          </p:nvSpPr>
          <p:spPr bwMode="auto">
            <a:xfrm>
              <a:off x="3381" y="845"/>
              <a:ext cx="155"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31" name="Line 117"/>
            <p:cNvSpPr>
              <a:spLocks noChangeShapeType="1"/>
            </p:cNvSpPr>
            <p:nvPr/>
          </p:nvSpPr>
          <p:spPr bwMode="auto">
            <a:xfrm>
              <a:off x="3376" y="1028"/>
              <a:ext cx="158"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32" name="Group 121"/>
            <p:cNvGrpSpPr>
              <a:grpSpLocks/>
            </p:cNvGrpSpPr>
            <p:nvPr/>
          </p:nvGrpSpPr>
          <p:grpSpPr bwMode="auto">
            <a:xfrm>
              <a:off x="3499" y="851"/>
              <a:ext cx="42" cy="178"/>
              <a:chOff x="3499" y="851"/>
              <a:chExt cx="42" cy="178"/>
            </a:xfrm>
          </p:grpSpPr>
          <p:sp>
            <p:nvSpPr>
              <p:cNvPr id="67" name="Line 118"/>
              <p:cNvSpPr>
                <a:spLocks noChangeShapeType="1"/>
              </p:cNvSpPr>
              <p:nvPr/>
            </p:nvSpPr>
            <p:spPr bwMode="auto">
              <a:xfrm flipH="1">
                <a:off x="3519" y="877"/>
                <a:ext cx="1" cy="12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68" name="Freeform 119"/>
              <p:cNvSpPr>
                <a:spLocks/>
              </p:cNvSpPr>
              <p:nvPr/>
            </p:nvSpPr>
            <p:spPr bwMode="auto">
              <a:xfrm>
                <a:off x="3500" y="851"/>
                <a:ext cx="41" cy="41"/>
              </a:xfrm>
              <a:custGeom>
                <a:avLst/>
                <a:gdLst>
                  <a:gd name="T0" fmla="*/ 41 w 41"/>
                  <a:gd name="T1" fmla="*/ 41 h 41"/>
                  <a:gd name="T2" fmla="*/ 21 w 41"/>
                  <a:gd name="T3" fmla="*/ 0 h 41"/>
                  <a:gd name="T4" fmla="*/ 0 w 41"/>
                  <a:gd name="T5" fmla="*/ 41 h 41"/>
                  <a:gd name="T6" fmla="*/ 21 w 41"/>
                  <a:gd name="T7" fmla="*/ 29 h 41"/>
                  <a:gd name="T8" fmla="*/ 41 w 41"/>
                  <a:gd name="T9" fmla="*/ 41 h 41"/>
                </a:gdLst>
                <a:ahLst/>
                <a:cxnLst>
                  <a:cxn ang="0">
                    <a:pos x="T0" y="T1"/>
                  </a:cxn>
                  <a:cxn ang="0">
                    <a:pos x="T2" y="T3"/>
                  </a:cxn>
                  <a:cxn ang="0">
                    <a:pos x="T4" y="T5"/>
                  </a:cxn>
                  <a:cxn ang="0">
                    <a:pos x="T6" y="T7"/>
                  </a:cxn>
                  <a:cxn ang="0">
                    <a:pos x="T8" y="T9"/>
                  </a:cxn>
                </a:cxnLst>
                <a:rect l="0" t="0" r="r" b="b"/>
                <a:pathLst>
                  <a:path w="41" h="41">
                    <a:moveTo>
                      <a:pt x="41" y="41"/>
                    </a:moveTo>
                    <a:lnTo>
                      <a:pt x="21" y="0"/>
                    </a:lnTo>
                    <a:lnTo>
                      <a:pt x="0" y="41"/>
                    </a:lnTo>
                    <a:lnTo>
                      <a:pt x="21" y="29"/>
                    </a:lnTo>
                    <a:lnTo>
                      <a:pt x="4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69" name="Freeform 120"/>
              <p:cNvSpPr>
                <a:spLocks/>
              </p:cNvSpPr>
              <p:nvPr/>
            </p:nvSpPr>
            <p:spPr bwMode="auto">
              <a:xfrm>
                <a:off x="3499" y="989"/>
                <a:ext cx="41" cy="40"/>
              </a:xfrm>
              <a:custGeom>
                <a:avLst/>
                <a:gdLst>
                  <a:gd name="T0" fmla="*/ 0 w 41"/>
                  <a:gd name="T1" fmla="*/ 0 h 40"/>
                  <a:gd name="T2" fmla="*/ 20 w 41"/>
                  <a:gd name="T3" fmla="*/ 40 h 40"/>
                  <a:gd name="T4" fmla="*/ 41 w 41"/>
                  <a:gd name="T5" fmla="*/ 0 h 40"/>
                  <a:gd name="T6" fmla="*/ 20 w 41"/>
                  <a:gd name="T7" fmla="*/ 12 h 40"/>
                  <a:gd name="T8" fmla="*/ 0 w 41"/>
                  <a:gd name="T9" fmla="*/ 0 h 40"/>
                </a:gdLst>
                <a:ahLst/>
                <a:cxnLst>
                  <a:cxn ang="0">
                    <a:pos x="T0" y="T1"/>
                  </a:cxn>
                  <a:cxn ang="0">
                    <a:pos x="T2" y="T3"/>
                  </a:cxn>
                  <a:cxn ang="0">
                    <a:pos x="T4" y="T5"/>
                  </a:cxn>
                  <a:cxn ang="0">
                    <a:pos x="T6" y="T7"/>
                  </a:cxn>
                  <a:cxn ang="0">
                    <a:pos x="T8" y="T9"/>
                  </a:cxn>
                </a:cxnLst>
                <a:rect l="0" t="0" r="r" b="b"/>
                <a:pathLst>
                  <a:path w="41" h="40">
                    <a:moveTo>
                      <a:pt x="0" y="0"/>
                    </a:moveTo>
                    <a:lnTo>
                      <a:pt x="20" y="40"/>
                    </a:lnTo>
                    <a:lnTo>
                      <a:pt x="41" y="0"/>
                    </a:lnTo>
                    <a:lnTo>
                      <a:pt x="20"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33" name="Group 155"/>
            <p:cNvGrpSpPr>
              <a:grpSpLocks/>
            </p:cNvGrpSpPr>
            <p:nvPr/>
          </p:nvGrpSpPr>
          <p:grpSpPr bwMode="auto">
            <a:xfrm>
              <a:off x="2855" y="518"/>
              <a:ext cx="4338" cy="1229"/>
              <a:chOff x="2855" y="518"/>
              <a:chExt cx="4338" cy="1229"/>
            </a:xfrm>
          </p:grpSpPr>
          <p:sp>
            <p:nvSpPr>
              <p:cNvPr id="34" name="Rectangle 122"/>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35" name="Freeform 123"/>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36" name="Rectangle 124"/>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37" name="Group 127"/>
              <p:cNvGrpSpPr>
                <a:grpSpLocks/>
              </p:cNvGrpSpPr>
              <p:nvPr/>
            </p:nvGrpSpPr>
            <p:grpSpPr bwMode="auto">
              <a:xfrm>
                <a:off x="2897" y="844"/>
                <a:ext cx="563" cy="186"/>
                <a:chOff x="2897" y="844"/>
                <a:chExt cx="563" cy="186"/>
              </a:xfrm>
            </p:grpSpPr>
            <p:sp>
              <p:nvSpPr>
                <p:cNvPr id="65" name="Rectangle 125"/>
                <p:cNvSpPr>
                  <a:spLocks noChangeArrowheads="1"/>
                </p:cNvSpPr>
                <p:nvPr/>
              </p:nvSpPr>
              <p:spPr bwMode="auto">
                <a:xfrm>
                  <a:off x="2897" y="844"/>
                  <a:ext cx="562" cy="18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66" name="Rectangle 126"/>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sp>
            <p:nvSpPr>
              <p:cNvPr id="38" name="Rectangle 128"/>
              <p:cNvSpPr>
                <a:spLocks noChangeArrowheads="1"/>
              </p:cNvSpPr>
              <p:nvPr/>
            </p:nvSpPr>
            <p:spPr bwMode="auto">
              <a:xfrm>
                <a:off x="2899" y="1023"/>
                <a:ext cx="559" cy="474"/>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sp>
            <p:nvSpPr>
              <p:cNvPr id="39" name="Freeform 129"/>
              <p:cNvSpPr>
                <a:spLocks/>
              </p:cNvSpPr>
              <p:nvPr/>
            </p:nvSpPr>
            <p:spPr bwMode="auto">
              <a:xfrm>
                <a:off x="2983" y="1097"/>
                <a:ext cx="388" cy="228"/>
              </a:xfrm>
              <a:custGeom>
                <a:avLst/>
                <a:gdLst>
                  <a:gd name="T0" fmla="*/ 0 w 388"/>
                  <a:gd name="T1" fmla="*/ 0 h 228"/>
                  <a:gd name="T2" fmla="*/ 27 w 388"/>
                  <a:gd name="T3" fmla="*/ 0 h 228"/>
                  <a:gd name="T4" fmla="*/ 27 w 388"/>
                  <a:gd name="T5" fmla="*/ 78 h 228"/>
                  <a:gd name="T6" fmla="*/ 359 w 388"/>
                  <a:gd name="T7" fmla="*/ 78 h 228"/>
                  <a:gd name="T8" fmla="*/ 359 w 388"/>
                  <a:gd name="T9" fmla="*/ 0 h 228"/>
                  <a:gd name="T10" fmla="*/ 388 w 388"/>
                  <a:gd name="T11" fmla="*/ 0 h 228"/>
                  <a:gd name="T12" fmla="*/ 388 w 388"/>
                  <a:gd name="T13" fmla="*/ 228 h 228"/>
                  <a:gd name="T14" fmla="*/ 2 w 388"/>
                  <a:gd name="T15" fmla="*/ 228 h 228"/>
                  <a:gd name="T16" fmla="*/ 0 w 388"/>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228">
                    <a:moveTo>
                      <a:pt x="0" y="0"/>
                    </a:moveTo>
                    <a:lnTo>
                      <a:pt x="27" y="0"/>
                    </a:lnTo>
                    <a:lnTo>
                      <a:pt x="27" y="78"/>
                    </a:lnTo>
                    <a:lnTo>
                      <a:pt x="359" y="78"/>
                    </a:lnTo>
                    <a:lnTo>
                      <a:pt x="359" y="0"/>
                    </a:lnTo>
                    <a:lnTo>
                      <a:pt x="388" y="0"/>
                    </a:lnTo>
                    <a:lnTo>
                      <a:pt x="388" y="228"/>
                    </a:lnTo>
                    <a:lnTo>
                      <a:pt x="2" y="228"/>
                    </a:lnTo>
                    <a:lnTo>
                      <a:pt x="0" y="0"/>
                    </a:lnTo>
                    <a:close/>
                  </a:path>
                </a:pathLst>
              </a:custGeom>
              <a:solidFill>
                <a:srgbClr val="FFFFFF"/>
              </a:solidFill>
              <a:ln w="12700">
                <a:solidFill>
                  <a:srgbClr val="000000"/>
                </a:solidFill>
                <a:prstDash val="solid"/>
                <a:round/>
                <a:headEnd/>
                <a:tailEnd/>
              </a:ln>
            </p:spPr>
            <p:txBody>
              <a:bodyPr vert="horz" wrap="square" lIns="74295" tIns="37148" rIns="74295" bIns="37148" numCol="1" anchor="t" anchorCtr="0" compatLnSpc="1">
                <a:prstTxWarp prst="textNoShape">
                  <a:avLst/>
                </a:prstTxWarp>
              </a:bodyPr>
              <a:lstStyle/>
              <a:p>
                <a:endParaRPr lang="en-US" dirty="0"/>
              </a:p>
            </p:txBody>
          </p:sp>
          <p:sp>
            <p:nvSpPr>
              <p:cNvPr id="40" name="Rectangle 130"/>
              <p:cNvSpPr>
                <a:spLocks noChangeArrowheads="1"/>
              </p:cNvSpPr>
              <p:nvPr/>
            </p:nvSpPr>
            <p:spPr bwMode="auto">
              <a:xfrm>
                <a:off x="2951" y="1294"/>
                <a:ext cx="447" cy="205"/>
              </a:xfrm>
              <a:prstGeom prst="rect">
                <a:avLst/>
              </a:prstGeom>
              <a:solidFill>
                <a:srgbClr val="FFCC99"/>
              </a:solidFill>
              <a:ln w="12700">
                <a:solidFill>
                  <a:srgbClr val="000000"/>
                </a:solidFill>
                <a:prstDash val="solid"/>
                <a:miter lim="800000"/>
                <a:headEnd/>
                <a:tailEnd/>
              </a:ln>
            </p:spPr>
            <p:txBody>
              <a:bodyPr vert="horz" wrap="square" lIns="74295" tIns="37148" rIns="74295" bIns="37148" numCol="1" anchor="t" anchorCtr="0" compatLnSpc="1">
                <a:prstTxWarp prst="textNoShape">
                  <a:avLst/>
                </a:prstTxWarp>
              </a:bodyPr>
              <a:lstStyle/>
              <a:p>
                <a:endParaRPr lang="en-US" dirty="0"/>
              </a:p>
            </p:txBody>
          </p:sp>
          <p:grpSp>
            <p:nvGrpSpPr>
              <p:cNvPr id="41" name="Group 133"/>
              <p:cNvGrpSpPr>
                <a:grpSpLocks/>
              </p:cNvGrpSpPr>
              <p:nvPr/>
            </p:nvGrpSpPr>
            <p:grpSpPr bwMode="auto">
              <a:xfrm>
                <a:off x="2897" y="844"/>
                <a:ext cx="563" cy="186"/>
                <a:chOff x="2897" y="844"/>
                <a:chExt cx="563" cy="186"/>
              </a:xfrm>
            </p:grpSpPr>
            <p:sp>
              <p:nvSpPr>
                <p:cNvPr id="63" name="Rectangle 131"/>
                <p:cNvSpPr>
                  <a:spLocks noChangeArrowheads="1"/>
                </p:cNvSpPr>
                <p:nvPr/>
              </p:nvSpPr>
              <p:spPr bwMode="auto">
                <a:xfrm>
                  <a:off x="2897" y="844"/>
                  <a:ext cx="562" cy="18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64" name="Rectangle 132"/>
                <p:cNvSpPr>
                  <a:spLocks noChangeArrowheads="1"/>
                </p:cNvSpPr>
                <p:nvPr/>
              </p:nvSpPr>
              <p:spPr bwMode="auto">
                <a:xfrm>
                  <a:off x="2897" y="844"/>
                  <a:ext cx="563" cy="186"/>
                </a:xfrm>
                <a:prstGeom prst="rect">
                  <a:avLst/>
                </a:prstGeom>
                <a:noFill/>
                <a:ln w="95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sp>
            <p:nvSpPr>
              <p:cNvPr id="42" name="Line 134"/>
              <p:cNvSpPr>
                <a:spLocks noChangeShapeType="1"/>
              </p:cNvSpPr>
              <p:nvPr/>
            </p:nvSpPr>
            <p:spPr bwMode="auto">
              <a:xfrm>
                <a:off x="2894" y="1459"/>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43" name="Line 135"/>
              <p:cNvSpPr>
                <a:spLocks noChangeShapeType="1"/>
              </p:cNvSpPr>
              <p:nvPr/>
            </p:nvSpPr>
            <p:spPr bwMode="auto">
              <a:xfrm>
                <a:off x="3454" y="1456"/>
                <a:ext cx="0" cy="17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grpSp>
            <p:nvGrpSpPr>
              <p:cNvPr id="44" name="Group 139"/>
              <p:cNvGrpSpPr>
                <a:grpSpLocks/>
              </p:cNvGrpSpPr>
              <p:nvPr/>
            </p:nvGrpSpPr>
            <p:grpSpPr bwMode="auto">
              <a:xfrm>
                <a:off x="2889" y="1539"/>
                <a:ext cx="566" cy="41"/>
                <a:chOff x="2889" y="1539"/>
                <a:chExt cx="566" cy="41"/>
              </a:xfrm>
            </p:grpSpPr>
            <p:sp>
              <p:nvSpPr>
                <p:cNvPr id="60" name="Line 136"/>
                <p:cNvSpPr>
                  <a:spLocks noChangeShapeType="1"/>
                </p:cNvSpPr>
                <p:nvPr/>
              </p:nvSpPr>
              <p:spPr bwMode="auto">
                <a:xfrm>
                  <a:off x="2914" y="1559"/>
                  <a:ext cx="515"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61" name="Freeform 137"/>
                <p:cNvSpPr>
                  <a:spLocks/>
                </p:cNvSpPr>
                <p:nvPr/>
              </p:nvSpPr>
              <p:spPr bwMode="auto">
                <a:xfrm>
                  <a:off x="2889" y="1539"/>
                  <a:ext cx="40" cy="41"/>
                </a:xfrm>
                <a:custGeom>
                  <a:avLst/>
                  <a:gdLst>
                    <a:gd name="T0" fmla="*/ 40 w 40"/>
                    <a:gd name="T1" fmla="*/ 0 h 41"/>
                    <a:gd name="T2" fmla="*/ 0 w 40"/>
                    <a:gd name="T3" fmla="*/ 20 h 41"/>
                    <a:gd name="T4" fmla="*/ 40 w 40"/>
                    <a:gd name="T5" fmla="*/ 41 h 41"/>
                    <a:gd name="T6" fmla="*/ 28 w 40"/>
                    <a:gd name="T7" fmla="*/ 20 h 41"/>
                    <a:gd name="T8" fmla="*/ 40 w 40"/>
                    <a:gd name="T9" fmla="*/ 0 h 41"/>
                  </a:gdLst>
                  <a:ahLst/>
                  <a:cxnLst>
                    <a:cxn ang="0">
                      <a:pos x="T0" y="T1"/>
                    </a:cxn>
                    <a:cxn ang="0">
                      <a:pos x="T2" y="T3"/>
                    </a:cxn>
                    <a:cxn ang="0">
                      <a:pos x="T4" y="T5"/>
                    </a:cxn>
                    <a:cxn ang="0">
                      <a:pos x="T6" y="T7"/>
                    </a:cxn>
                    <a:cxn ang="0">
                      <a:pos x="T8" y="T9"/>
                    </a:cxn>
                  </a:cxnLst>
                  <a:rect l="0" t="0" r="r" b="b"/>
                  <a:pathLst>
                    <a:path w="40" h="41">
                      <a:moveTo>
                        <a:pt x="40" y="0"/>
                      </a:moveTo>
                      <a:lnTo>
                        <a:pt x="0" y="20"/>
                      </a:lnTo>
                      <a:lnTo>
                        <a:pt x="40" y="41"/>
                      </a:lnTo>
                      <a:lnTo>
                        <a:pt x="28" y="2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sp>
              <p:nvSpPr>
                <p:cNvPr id="62" name="Freeform 138"/>
                <p:cNvSpPr>
                  <a:spLocks/>
                </p:cNvSpPr>
                <p:nvPr/>
              </p:nvSpPr>
              <p:spPr bwMode="auto">
                <a:xfrm>
                  <a:off x="3415" y="1539"/>
                  <a:ext cx="40" cy="41"/>
                </a:xfrm>
                <a:custGeom>
                  <a:avLst/>
                  <a:gdLst>
                    <a:gd name="T0" fmla="*/ 0 w 40"/>
                    <a:gd name="T1" fmla="*/ 41 h 41"/>
                    <a:gd name="T2" fmla="*/ 40 w 40"/>
                    <a:gd name="T3" fmla="*/ 20 h 41"/>
                    <a:gd name="T4" fmla="*/ 0 w 40"/>
                    <a:gd name="T5" fmla="*/ 0 h 41"/>
                    <a:gd name="T6" fmla="*/ 12 w 40"/>
                    <a:gd name="T7" fmla="*/ 20 h 41"/>
                    <a:gd name="T8" fmla="*/ 0 w 40"/>
                    <a:gd name="T9" fmla="*/ 41 h 41"/>
                  </a:gdLst>
                  <a:ahLst/>
                  <a:cxnLst>
                    <a:cxn ang="0">
                      <a:pos x="T0" y="T1"/>
                    </a:cxn>
                    <a:cxn ang="0">
                      <a:pos x="T2" y="T3"/>
                    </a:cxn>
                    <a:cxn ang="0">
                      <a:pos x="T4" y="T5"/>
                    </a:cxn>
                    <a:cxn ang="0">
                      <a:pos x="T6" y="T7"/>
                    </a:cxn>
                    <a:cxn ang="0">
                      <a:pos x="T8" y="T9"/>
                    </a:cxn>
                  </a:cxnLst>
                  <a:rect l="0" t="0" r="r" b="b"/>
                  <a:pathLst>
                    <a:path w="40" h="41">
                      <a:moveTo>
                        <a:pt x="0" y="41"/>
                      </a:moveTo>
                      <a:lnTo>
                        <a:pt x="40" y="20"/>
                      </a:lnTo>
                      <a:lnTo>
                        <a:pt x="0" y="0"/>
                      </a:lnTo>
                      <a:lnTo>
                        <a:pt x="12" y="2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5" name="Group 142"/>
              <p:cNvGrpSpPr>
                <a:grpSpLocks/>
              </p:cNvGrpSpPr>
              <p:nvPr/>
            </p:nvGrpSpPr>
            <p:grpSpPr bwMode="auto">
              <a:xfrm>
                <a:off x="3361" y="774"/>
                <a:ext cx="99" cy="69"/>
                <a:chOff x="3361" y="774"/>
                <a:chExt cx="99" cy="69"/>
              </a:xfrm>
            </p:grpSpPr>
            <p:sp>
              <p:nvSpPr>
                <p:cNvPr id="58" name="Line 140"/>
                <p:cNvSpPr>
                  <a:spLocks noChangeShapeType="1"/>
                </p:cNvSpPr>
                <p:nvPr/>
              </p:nvSpPr>
              <p:spPr bwMode="auto">
                <a:xfrm>
                  <a:off x="3410"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59" name="Freeform 141"/>
                <p:cNvSpPr>
                  <a:spLocks/>
                </p:cNvSpPr>
                <p:nvPr/>
              </p:nvSpPr>
              <p:spPr bwMode="auto">
                <a:xfrm>
                  <a:off x="3361"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6" name="Group 145"/>
              <p:cNvGrpSpPr>
                <a:grpSpLocks/>
              </p:cNvGrpSpPr>
              <p:nvPr/>
            </p:nvGrpSpPr>
            <p:grpSpPr bwMode="auto">
              <a:xfrm>
                <a:off x="3030" y="774"/>
                <a:ext cx="99" cy="69"/>
                <a:chOff x="3030" y="774"/>
                <a:chExt cx="99" cy="69"/>
              </a:xfrm>
            </p:grpSpPr>
            <p:sp>
              <p:nvSpPr>
                <p:cNvPr id="56" name="Line 143"/>
                <p:cNvSpPr>
                  <a:spLocks noChangeShapeType="1"/>
                </p:cNvSpPr>
                <p:nvPr/>
              </p:nvSpPr>
              <p:spPr bwMode="auto">
                <a:xfrm>
                  <a:off x="307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57" name="Freeform 144"/>
                <p:cNvSpPr>
                  <a:spLocks/>
                </p:cNvSpPr>
                <p:nvPr/>
              </p:nvSpPr>
              <p:spPr bwMode="auto">
                <a:xfrm>
                  <a:off x="303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7" name="Group 148"/>
              <p:cNvGrpSpPr>
                <a:grpSpLocks/>
              </p:cNvGrpSpPr>
              <p:nvPr/>
            </p:nvGrpSpPr>
            <p:grpSpPr bwMode="auto">
              <a:xfrm>
                <a:off x="3209" y="774"/>
                <a:ext cx="99" cy="69"/>
                <a:chOff x="3209" y="774"/>
                <a:chExt cx="99" cy="69"/>
              </a:xfrm>
            </p:grpSpPr>
            <p:sp>
              <p:nvSpPr>
                <p:cNvPr id="54" name="Line 146"/>
                <p:cNvSpPr>
                  <a:spLocks noChangeShapeType="1"/>
                </p:cNvSpPr>
                <p:nvPr/>
              </p:nvSpPr>
              <p:spPr bwMode="auto">
                <a:xfrm>
                  <a:off x="3258"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55" name="Freeform 147"/>
                <p:cNvSpPr>
                  <a:spLocks/>
                </p:cNvSpPr>
                <p:nvPr/>
              </p:nvSpPr>
              <p:spPr bwMode="auto">
                <a:xfrm>
                  <a:off x="3209" y="775"/>
                  <a:ext cx="99" cy="68"/>
                </a:xfrm>
                <a:custGeom>
                  <a:avLst/>
                  <a:gdLst>
                    <a:gd name="T0" fmla="*/ 0 w 99"/>
                    <a:gd name="T1" fmla="*/ 0 h 68"/>
                    <a:gd name="T2" fmla="*/ 50 w 99"/>
                    <a:gd name="T3" fmla="*/ 68 h 68"/>
                    <a:gd name="T4" fmla="*/ 99 w 99"/>
                    <a:gd name="T5" fmla="*/ 0 h 68"/>
                  </a:gdLst>
                  <a:ahLst/>
                  <a:cxnLst>
                    <a:cxn ang="0">
                      <a:pos x="T0" y="T1"/>
                    </a:cxn>
                    <a:cxn ang="0">
                      <a:pos x="T2" y="T3"/>
                    </a:cxn>
                    <a:cxn ang="0">
                      <a:pos x="T4" y="T5"/>
                    </a:cxn>
                  </a:cxnLst>
                  <a:rect l="0" t="0" r="r" b="b"/>
                  <a:pathLst>
                    <a:path w="99" h="68">
                      <a:moveTo>
                        <a:pt x="0" y="0"/>
                      </a:moveTo>
                      <a:lnTo>
                        <a:pt x="50"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8" name="Group 151"/>
              <p:cNvGrpSpPr>
                <a:grpSpLocks/>
              </p:cNvGrpSpPr>
              <p:nvPr/>
            </p:nvGrpSpPr>
            <p:grpSpPr bwMode="auto">
              <a:xfrm>
                <a:off x="2860" y="774"/>
                <a:ext cx="99" cy="69"/>
                <a:chOff x="2860" y="774"/>
                <a:chExt cx="99" cy="69"/>
              </a:xfrm>
            </p:grpSpPr>
            <p:sp>
              <p:nvSpPr>
                <p:cNvPr id="52" name="Line 149"/>
                <p:cNvSpPr>
                  <a:spLocks noChangeShapeType="1"/>
                </p:cNvSpPr>
                <p:nvPr/>
              </p:nvSpPr>
              <p:spPr bwMode="auto">
                <a:xfrm>
                  <a:off x="2909" y="774"/>
                  <a:ext cx="0" cy="68"/>
                </a:xfrm>
                <a:prstGeom prst="line">
                  <a:avLst/>
                </a:prstGeom>
                <a:noFill/>
                <a:ln w="1270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74295" tIns="37148" rIns="74295" bIns="37148" numCol="1" anchor="t" anchorCtr="0" compatLnSpc="1">
                  <a:prstTxWarp prst="textNoShape">
                    <a:avLst/>
                  </a:prstTxWarp>
                </a:bodyPr>
                <a:lstStyle/>
                <a:p>
                  <a:endParaRPr lang="en-US" dirty="0"/>
                </a:p>
              </p:txBody>
            </p:sp>
            <p:sp>
              <p:nvSpPr>
                <p:cNvPr id="53" name="Freeform 150"/>
                <p:cNvSpPr>
                  <a:spLocks/>
                </p:cNvSpPr>
                <p:nvPr/>
              </p:nvSpPr>
              <p:spPr bwMode="auto">
                <a:xfrm>
                  <a:off x="2860" y="775"/>
                  <a:ext cx="99" cy="68"/>
                </a:xfrm>
                <a:custGeom>
                  <a:avLst/>
                  <a:gdLst>
                    <a:gd name="T0" fmla="*/ 0 w 99"/>
                    <a:gd name="T1" fmla="*/ 0 h 68"/>
                    <a:gd name="T2" fmla="*/ 49 w 99"/>
                    <a:gd name="T3" fmla="*/ 68 h 68"/>
                    <a:gd name="T4" fmla="*/ 99 w 99"/>
                    <a:gd name="T5" fmla="*/ 0 h 68"/>
                  </a:gdLst>
                  <a:ahLst/>
                  <a:cxnLst>
                    <a:cxn ang="0">
                      <a:pos x="T0" y="T1"/>
                    </a:cxn>
                    <a:cxn ang="0">
                      <a:pos x="T2" y="T3"/>
                    </a:cxn>
                    <a:cxn ang="0">
                      <a:pos x="T4" y="T5"/>
                    </a:cxn>
                  </a:cxnLst>
                  <a:rect l="0" t="0" r="r" b="b"/>
                  <a:pathLst>
                    <a:path w="99" h="68">
                      <a:moveTo>
                        <a:pt x="0" y="0"/>
                      </a:moveTo>
                      <a:lnTo>
                        <a:pt x="49" y="68"/>
                      </a:lnTo>
                      <a:lnTo>
                        <a:pt x="99" y="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US" dirty="0"/>
                </a:p>
              </p:txBody>
            </p:sp>
          </p:grpSp>
          <p:grpSp>
            <p:nvGrpSpPr>
              <p:cNvPr id="49" name="Group 154"/>
              <p:cNvGrpSpPr>
                <a:grpSpLocks/>
              </p:cNvGrpSpPr>
              <p:nvPr/>
            </p:nvGrpSpPr>
            <p:grpSpPr bwMode="auto">
              <a:xfrm>
                <a:off x="2855" y="518"/>
                <a:ext cx="4338" cy="1229"/>
                <a:chOff x="2855" y="518"/>
                <a:chExt cx="4338" cy="1229"/>
              </a:xfrm>
            </p:grpSpPr>
            <p:sp>
              <p:nvSpPr>
                <p:cNvPr id="50" name="Rectangle 152"/>
                <p:cNvSpPr>
                  <a:spLocks noChangeArrowheads="1"/>
                </p:cNvSpPr>
                <p:nvPr/>
              </p:nvSpPr>
              <p:spPr bwMode="auto">
                <a:xfrm>
                  <a:off x="3840" y="790"/>
                  <a:ext cx="6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2950"/>
                  <a:r>
                    <a:rPr kumimoji="0" lang="en-US" altLang="fr-FR" sz="1544" dirty="0">
                      <a:solidFill>
                        <a:srgbClr val="000000"/>
                      </a:solidFill>
                      <a:latin typeface="Times New Roman" panose="02020603050405020304" pitchFamily="18" charset="0"/>
                    </a:rPr>
                    <a:t> </a:t>
                  </a:r>
                  <a:endParaRPr kumimoji="0" lang="en-US" altLang="fr-FR" sz="1463" dirty="0"/>
                </a:p>
              </p:txBody>
            </p:sp>
            <p:pic>
              <p:nvPicPr>
                <p:cNvPr id="51" name="Picture 1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 y="518"/>
                  <a:ext cx="433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3" name="Image 2"/>
          <p:cNvPicPr>
            <a:picLocks noChangeAspect="1"/>
          </p:cNvPicPr>
          <p:nvPr/>
        </p:nvPicPr>
        <p:blipFill rotWithShape="1">
          <a:blip r:embed="rId6"/>
          <a:srcRect t="16032" b="18360"/>
          <a:stretch/>
        </p:blipFill>
        <p:spPr>
          <a:xfrm>
            <a:off x="953283" y="2591862"/>
            <a:ext cx="1037103" cy="753504"/>
          </a:xfrm>
          <a:prstGeom prst="rect">
            <a:avLst/>
          </a:prstGeom>
        </p:spPr>
      </p:pic>
      <p:sp>
        <p:nvSpPr>
          <p:cNvPr id="158"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11</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098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466" y="128889"/>
            <a:ext cx="11009271" cy="455886"/>
          </a:xfrm>
        </p:spPr>
        <p:txBody>
          <a:bodyPr/>
          <a:lstStyle/>
          <a:p>
            <a:r>
              <a:rPr lang="en-US" dirty="0" smtClean="0"/>
              <a:t>2.2 W-ACD -&gt; Schedule (2/2)</a:t>
            </a:r>
            <a:endParaRPr lang="en-US" dirty="0"/>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927311" y="1096963"/>
            <a:ext cx="10532852" cy="4392331"/>
          </a:xfrm>
          <a:prstGeom prst="rect">
            <a:avLst/>
          </a:prstGeom>
          <a:noFill/>
          <a:ln>
            <a:noFill/>
          </a:ln>
        </p:spPr>
      </p:pic>
      <p:sp>
        <p:nvSpPr>
          <p:cNvPr id="8" name="Rectangle 7"/>
          <p:cNvSpPr/>
          <p:nvPr/>
        </p:nvSpPr>
        <p:spPr>
          <a:xfrm>
            <a:off x="2346274" y="5597650"/>
            <a:ext cx="2776016" cy="646331"/>
          </a:xfrm>
          <a:prstGeom prst="rect">
            <a:avLst/>
          </a:prstGeom>
        </p:spPr>
        <p:txBody>
          <a:bodyPr wrap="none">
            <a:spAutoFit/>
          </a:bodyPr>
          <a:lstStyle/>
          <a:p>
            <a:r>
              <a:rPr lang="en-US" b="1" dirty="0" smtClean="0"/>
              <a:t>Assessment</a:t>
            </a:r>
            <a:r>
              <a:rPr lang="en-US" dirty="0" smtClean="0"/>
              <a:t> by modeling </a:t>
            </a:r>
          </a:p>
          <a:p>
            <a:r>
              <a:rPr lang="en-US" dirty="0" smtClean="0"/>
              <a:t>of « Conventional flat tile » </a:t>
            </a:r>
            <a:endParaRPr lang="en-US" dirty="0"/>
          </a:p>
        </p:txBody>
      </p:sp>
      <p:sp>
        <p:nvSpPr>
          <p:cNvPr id="10" name="Rectangle 9"/>
          <p:cNvSpPr/>
          <p:nvPr/>
        </p:nvSpPr>
        <p:spPr>
          <a:xfrm>
            <a:off x="5935743" y="5938096"/>
            <a:ext cx="4709687" cy="369332"/>
          </a:xfrm>
          <a:prstGeom prst="rect">
            <a:avLst/>
          </a:prstGeom>
        </p:spPr>
        <p:txBody>
          <a:bodyPr wrap="none">
            <a:spAutoFit/>
          </a:bodyPr>
          <a:lstStyle/>
          <a:p>
            <a:r>
              <a:rPr lang="en-US" dirty="0" smtClean="0"/>
              <a:t>“Enhanced flat tile” and “</a:t>
            </a:r>
            <a:r>
              <a:rPr lang="en-US" dirty="0" err="1" smtClean="0"/>
              <a:t>monoblock</a:t>
            </a:r>
            <a:r>
              <a:rPr lang="en-US" dirty="0" smtClean="0"/>
              <a:t>” concepts  </a:t>
            </a:r>
            <a:endParaRPr lang="en-US" dirty="0"/>
          </a:p>
        </p:txBody>
      </p:sp>
      <p:sp>
        <p:nvSpPr>
          <p:cNvPr id="11" name="Étoile à 5 branches 10"/>
          <p:cNvSpPr/>
          <p:nvPr/>
        </p:nvSpPr>
        <p:spPr>
          <a:xfrm>
            <a:off x="5410200" y="5478534"/>
            <a:ext cx="317148" cy="3546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Étoile à 5 branches 11"/>
          <p:cNvSpPr/>
          <p:nvPr/>
        </p:nvSpPr>
        <p:spPr>
          <a:xfrm>
            <a:off x="6785719" y="5499484"/>
            <a:ext cx="317148" cy="3546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p:cNvSpPr txBox="1"/>
          <p:nvPr/>
        </p:nvSpPr>
        <p:spPr>
          <a:xfrm>
            <a:off x="156958" y="656203"/>
            <a:ext cx="2023246" cy="369332"/>
          </a:xfrm>
          <a:prstGeom prst="rect">
            <a:avLst/>
          </a:prstGeom>
          <a:noFill/>
        </p:spPr>
        <p:txBody>
          <a:bodyPr wrap="none" rtlCol="0">
            <a:spAutoFit/>
          </a:bodyPr>
          <a:lstStyle/>
          <a:p>
            <a:r>
              <a:rPr lang="en-US" dirty="0" smtClean="0"/>
              <a:t>WPDIV JT-60SA PEP</a:t>
            </a:r>
            <a:endParaRPr lang="en-US" dirty="0"/>
          </a:p>
        </p:txBody>
      </p:sp>
      <p:sp>
        <p:nvSpPr>
          <p:cNvPr id="15" name="Étoile à 5 branches 14"/>
          <p:cNvSpPr/>
          <p:nvPr/>
        </p:nvSpPr>
        <p:spPr>
          <a:xfrm>
            <a:off x="8025741" y="5525484"/>
            <a:ext cx="317148" cy="3546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p:cNvSpPr txBox="1"/>
          <p:nvPr/>
        </p:nvSpPr>
        <p:spPr>
          <a:xfrm>
            <a:off x="8380409" y="5551484"/>
            <a:ext cx="3659656" cy="369332"/>
          </a:xfrm>
          <a:prstGeom prst="rect">
            <a:avLst/>
          </a:prstGeom>
          <a:noFill/>
        </p:spPr>
        <p:txBody>
          <a:bodyPr wrap="none" rtlCol="0">
            <a:spAutoFit/>
          </a:bodyPr>
          <a:lstStyle/>
          <a:p>
            <a:r>
              <a:rPr lang="fr-FR" b="1" dirty="0" smtClean="0"/>
              <a:t>Prototype </a:t>
            </a:r>
            <a:r>
              <a:rPr lang="fr-FR" b="1" dirty="0" err="1" smtClean="0"/>
              <a:t>manufactured</a:t>
            </a:r>
            <a:r>
              <a:rPr lang="fr-FR" b="1" dirty="0" smtClean="0"/>
              <a:t> and </a:t>
            </a:r>
            <a:r>
              <a:rPr lang="fr-FR" b="1" dirty="0" err="1" smtClean="0"/>
              <a:t>tested</a:t>
            </a:r>
            <a:r>
              <a:rPr lang="fr-FR" b="1" dirty="0" smtClean="0"/>
              <a:t> </a:t>
            </a:r>
            <a:endParaRPr lang="en-US" b="1" dirty="0"/>
          </a:p>
        </p:txBody>
      </p:sp>
      <p:cxnSp>
        <p:nvCxnSpPr>
          <p:cNvPr id="6" name="Connecteur droit avec flèche 5"/>
          <p:cNvCxnSpPr/>
          <p:nvPr/>
        </p:nvCxnSpPr>
        <p:spPr>
          <a:xfrm>
            <a:off x="9386622" y="3313667"/>
            <a:ext cx="2517616"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8846690" y="3483694"/>
            <a:ext cx="3193375" cy="369332"/>
          </a:xfrm>
          <a:prstGeom prst="rect">
            <a:avLst/>
          </a:prstGeom>
          <a:noFill/>
        </p:spPr>
        <p:txBody>
          <a:bodyPr wrap="none" rtlCol="0">
            <a:spAutoFit/>
          </a:bodyPr>
          <a:lstStyle/>
          <a:p>
            <a:r>
              <a:rPr lang="fr-FR" dirty="0" smtClean="0"/>
              <a:t>4 </a:t>
            </a:r>
            <a:r>
              <a:rPr lang="fr-FR" dirty="0" err="1" smtClean="0"/>
              <a:t>years</a:t>
            </a:r>
            <a:r>
              <a:rPr lang="fr-FR" dirty="0" smtClean="0"/>
              <a:t> for </a:t>
            </a:r>
            <a:r>
              <a:rPr lang="fr-FR" b="1" dirty="0" err="1" smtClean="0"/>
              <a:t>series</a:t>
            </a:r>
            <a:r>
              <a:rPr lang="fr-FR" dirty="0" smtClean="0"/>
              <a:t> </a:t>
            </a:r>
            <a:r>
              <a:rPr lang="fr-FR" dirty="0" err="1" smtClean="0"/>
              <a:t>manufacturing</a:t>
            </a:r>
            <a:endParaRPr lang="en-US" dirty="0"/>
          </a:p>
        </p:txBody>
      </p:sp>
      <p:pic>
        <p:nvPicPr>
          <p:cNvPr id="5" name="Image 4"/>
          <p:cNvPicPr>
            <a:picLocks noChangeAspect="1"/>
          </p:cNvPicPr>
          <p:nvPr/>
        </p:nvPicPr>
        <p:blipFill>
          <a:blip r:embed="rId3"/>
          <a:stretch>
            <a:fillRect/>
          </a:stretch>
        </p:blipFill>
        <p:spPr>
          <a:xfrm>
            <a:off x="347409" y="3199408"/>
            <a:ext cx="2400898" cy="1547321"/>
          </a:xfrm>
          <a:prstGeom prst="rect">
            <a:avLst/>
          </a:prstGeom>
        </p:spPr>
      </p:pic>
      <p:sp>
        <p:nvSpPr>
          <p:cNvPr id="17"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12</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59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2" grpId="0" animBg="1"/>
      <p:bldP spid="15" grpId="0" animBg="1"/>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lstStyle/>
          <a:p>
            <a:r>
              <a:rPr lang="en-US" dirty="0" smtClean="0"/>
              <a:t>2.2 W-ACD-&gt; Conventional flat tile concept (1/2)</a:t>
            </a:r>
            <a:endParaRPr lang="en-US" dirty="0"/>
          </a:p>
        </p:txBody>
      </p:sp>
      <p:sp>
        <p:nvSpPr>
          <p:cNvPr id="8" name="Rectangle 7"/>
          <p:cNvSpPr/>
          <p:nvPr/>
        </p:nvSpPr>
        <p:spPr>
          <a:xfrm>
            <a:off x="4421320" y="1363541"/>
            <a:ext cx="1404707" cy="95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Espace réservé du contenu 2"/>
          <p:cNvSpPr txBox="1">
            <a:spLocks/>
          </p:cNvSpPr>
          <p:nvPr/>
        </p:nvSpPr>
        <p:spPr>
          <a:xfrm>
            <a:off x="4197552" y="1253413"/>
            <a:ext cx="7714585" cy="472992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q"/>
            </a:pPr>
            <a:r>
              <a:rPr lang="en-US" sz="2000" b="1" dirty="0" smtClean="0"/>
              <a:t> Material choice:</a:t>
            </a:r>
          </a:p>
          <a:p>
            <a:pPr lvl="2">
              <a:buFont typeface="Wingdings" panose="05000000000000000000" pitchFamily="2" charset="2"/>
              <a:buChar char="q"/>
            </a:pPr>
            <a:r>
              <a:rPr lang="en-US" sz="1800" dirty="0" smtClean="0"/>
              <a:t>W/W </a:t>
            </a:r>
            <a:r>
              <a:rPr lang="en-US" sz="1800" dirty="0" smtClean="0"/>
              <a:t>alloy like </a:t>
            </a:r>
            <a:r>
              <a:rPr lang="en-US" sz="1800" dirty="0" err="1" smtClean="0"/>
              <a:t>NiFe</a:t>
            </a:r>
            <a:r>
              <a:rPr lang="en-US" sz="1800" dirty="0" smtClean="0"/>
              <a:t>(3% mass </a:t>
            </a:r>
            <a:r>
              <a:rPr lang="en-US" sz="1800" dirty="0" err="1" smtClean="0"/>
              <a:t>NiFe</a:t>
            </a:r>
            <a:r>
              <a:rPr lang="en-US" sz="1800" dirty="0" smtClean="0"/>
              <a:t>)…:</a:t>
            </a:r>
            <a:endParaRPr lang="en-US" sz="1800" dirty="0" smtClean="0"/>
          </a:p>
          <a:p>
            <a:pPr marL="914400" lvl="2" indent="0">
              <a:buNone/>
            </a:pPr>
            <a:r>
              <a:rPr lang="en-US" sz="1800" dirty="0" smtClean="0"/>
              <a:t>     ductility at RT (alloy), transient resistance</a:t>
            </a:r>
          </a:p>
          <a:p>
            <a:pPr lvl="2">
              <a:buFont typeface="Wingdings" panose="05000000000000000000" pitchFamily="2" charset="2"/>
              <a:buChar char="q"/>
            </a:pPr>
            <a:r>
              <a:rPr lang="en-US" sz="1800" dirty="0" err="1" smtClean="0"/>
              <a:t>CuCrZr</a:t>
            </a:r>
            <a:r>
              <a:rPr lang="en-US" sz="1800" dirty="0" smtClean="0"/>
              <a:t> (“ITER grade”) : good thermomechanical properties, existing feedback from </a:t>
            </a:r>
            <a:r>
              <a:rPr lang="en-US" sz="1800" b="1" dirty="0" smtClean="0"/>
              <a:t>joining</a:t>
            </a:r>
            <a:r>
              <a:rPr lang="en-US" sz="1800" dirty="0" smtClean="0"/>
              <a:t> feasibility (used for series manufacturing)</a:t>
            </a:r>
          </a:p>
          <a:p>
            <a:pPr lvl="2">
              <a:buFont typeface="Wingdings" panose="05000000000000000000" pitchFamily="2" charset="2"/>
              <a:buChar char="q"/>
            </a:pPr>
            <a:r>
              <a:rPr lang="en-US" sz="1800" dirty="0" smtClean="0"/>
              <a:t>  TZM (JT60SA): good thermomechanical properties, material used for series manufacturing but</a:t>
            </a:r>
            <a:r>
              <a:rPr lang="en-US" sz="1800" dirty="0" smtClean="0">
                <a:sym typeface="Wingdings" panose="05000000000000000000" pitchFamily="2" charset="2"/>
              </a:rPr>
              <a:t> not reactor relevant (activation)</a:t>
            </a:r>
            <a:endParaRPr lang="en-US" sz="1800" dirty="0" smtClean="0"/>
          </a:p>
          <a:p>
            <a:pPr marL="914400" lvl="2" indent="0">
              <a:buNone/>
            </a:pPr>
            <a:endParaRPr lang="en-US" sz="1800" dirty="0" smtClean="0"/>
          </a:p>
          <a:p>
            <a:pPr lvl="1">
              <a:buFont typeface="Wingdings" panose="05000000000000000000" pitchFamily="2" charset="2"/>
              <a:buChar char="q"/>
            </a:pPr>
            <a:r>
              <a:rPr lang="en-US" sz="2000" b="1" dirty="0" smtClean="0"/>
              <a:t> Rationales for the material geometry and thickness choices:</a:t>
            </a:r>
          </a:p>
          <a:p>
            <a:pPr lvl="2">
              <a:buFont typeface="Wingdings" panose="05000000000000000000" pitchFamily="2" charset="2"/>
              <a:buChar char="q"/>
            </a:pPr>
            <a:r>
              <a:rPr lang="en-US" sz="1800" dirty="0" smtClean="0"/>
              <a:t>Equivalent envelope as the C-ACD</a:t>
            </a:r>
          </a:p>
          <a:p>
            <a:pPr lvl="2">
              <a:buFont typeface="Wingdings" panose="05000000000000000000" pitchFamily="2" charset="2"/>
              <a:buChar char="q"/>
            </a:pPr>
            <a:r>
              <a:rPr lang="en-US" sz="1800" dirty="0" smtClean="0"/>
              <a:t>W: erosion (&gt; 2 mm), recrystallization</a:t>
            </a:r>
          </a:p>
          <a:p>
            <a:pPr lvl="2">
              <a:buFont typeface="Wingdings" panose="05000000000000000000" pitchFamily="2" charset="2"/>
              <a:buChar char="q"/>
            </a:pPr>
            <a:r>
              <a:rPr lang="en-US" sz="1800" dirty="0" err="1" smtClean="0"/>
              <a:t>CuCrZr</a:t>
            </a:r>
            <a:r>
              <a:rPr lang="en-US" sz="1800" dirty="0" smtClean="0"/>
              <a:t>, TZM:  structural resistance</a:t>
            </a:r>
          </a:p>
          <a:p>
            <a:pPr lvl="2">
              <a:buFont typeface="Wingdings" panose="05000000000000000000" pitchFamily="2" charset="2"/>
              <a:buChar char="q"/>
            </a:pPr>
            <a:r>
              <a:rPr lang="en-US" sz="1800" dirty="0" smtClean="0"/>
              <a:t>Interlayer: joining feasibility feedback</a:t>
            </a:r>
          </a:p>
          <a:p>
            <a:pPr lvl="1">
              <a:spcAft>
                <a:spcPts val="600"/>
              </a:spcAft>
              <a:buFont typeface="Wingdings" panose="05000000000000000000" pitchFamily="2" charset="2"/>
              <a:buChar char="q"/>
            </a:pPr>
            <a:endParaRPr lang="en-US" sz="2200" dirty="0"/>
          </a:p>
        </p:txBody>
      </p:sp>
      <p:pic>
        <p:nvPicPr>
          <p:cNvPr id="18" name="Image 17"/>
          <p:cNvPicPr>
            <a:picLocks noChangeAspect="1"/>
          </p:cNvPicPr>
          <p:nvPr/>
        </p:nvPicPr>
        <p:blipFill rotWithShape="1">
          <a:blip r:embed="rId2"/>
          <a:srcRect r="1710"/>
          <a:stretch/>
        </p:blipFill>
        <p:spPr>
          <a:xfrm>
            <a:off x="108028" y="1422966"/>
            <a:ext cx="3261004" cy="2838552"/>
          </a:xfrm>
          <a:prstGeom prst="rect">
            <a:avLst/>
          </a:prstGeom>
        </p:spPr>
      </p:pic>
      <p:sp>
        <p:nvSpPr>
          <p:cNvPr id="19" name="ZoneTexte 18"/>
          <p:cNvSpPr txBox="1"/>
          <p:nvPr/>
        </p:nvSpPr>
        <p:spPr>
          <a:xfrm>
            <a:off x="249617" y="1321085"/>
            <a:ext cx="2022233" cy="369332"/>
          </a:xfrm>
          <a:prstGeom prst="rect">
            <a:avLst/>
          </a:prstGeom>
          <a:noFill/>
        </p:spPr>
        <p:txBody>
          <a:bodyPr wrap="square" rtlCol="0">
            <a:spAutoFit/>
          </a:bodyPr>
          <a:lstStyle/>
          <a:p>
            <a:pPr algn="ctr"/>
            <a:r>
              <a:rPr lang="en-US" b="1" dirty="0" smtClean="0"/>
              <a:t>W or W alloy…</a:t>
            </a:r>
          </a:p>
        </p:txBody>
      </p:sp>
      <p:sp>
        <p:nvSpPr>
          <p:cNvPr id="20" name="ZoneTexte 19"/>
          <p:cNvSpPr txBox="1"/>
          <p:nvPr/>
        </p:nvSpPr>
        <p:spPr>
          <a:xfrm>
            <a:off x="1808069" y="2535068"/>
            <a:ext cx="966843" cy="646331"/>
          </a:xfrm>
          <a:prstGeom prst="rect">
            <a:avLst/>
          </a:prstGeom>
          <a:noFill/>
        </p:spPr>
        <p:txBody>
          <a:bodyPr wrap="square" rtlCol="0">
            <a:spAutoFit/>
          </a:bodyPr>
          <a:lstStyle/>
          <a:p>
            <a:r>
              <a:rPr lang="en-US" b="1" dirty="0" err="1" smtClean="0"/>
              <a:t>CuCrZr</a:t>
            </a:r>
            <a:r>
              <a:rPr lang="en-US" b="1" dirty="0" smtClean="0"/>
              <a:t> or TZM</a:t>
            </a:r>
            <a:endParaRPr lang="en-US" b="1" dirty="0"/>
          </a:p>
        </p:txBody>
      </p:sp>
      <p:sp>
        <p:nvSpPr>
          <p:cNvPr id="32" name="Rectangle 31"/>
          <p:cNvSpPr/>
          <p:nvPr/>
        </p:nvSpPr>
        <p:spPr>
          <a:xfrm>
            <a:off x="1095387" y="4322997"/>
            <a:ext cx="2752382" cy="39080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W or W alloy – 3 mm</a:t>
            </a:r>
            <a:endParaRPr lang="en-US" dirty="0"/>
          </a:p>
        </p:txBody>
      </p:sp>
      <p:sp>
        <p:nvSpPr>
          <p:cNvPr id="33" name="Rectangle 32"/>
          <p:cNvSpPr/>
          <p:nvPr/>
        </p:nvSpPr>
        <p:spPr>
          <a:xfrm>
            <a:off x="1102288" y="4708520"/>
            <a:ext cx="2752382" cy="191720"/>
          </a:xfrm>
          <a:prstGeom prst="rect">
            <a:avLst/>
          </a:prstGeom>
          <a:solidFill>
            <a:srgbClr val="FF33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Interlayer – 1 mm</a:t>
            </a:r>
            <a:endParaRPr lang="en-US" dirty="0"/>
          </a:p>
        </p:txBody>
      </p:sp>
      <p:sp>
        <p:nvSpPr>
          <p:cNvPr id="34" name="Rectangle 33"/>
          <p:cNvSpPr/>
          <p:nvPr/>
        </p:nvSpPr>
        <p:spPr>
          <a:xfrm>
            <a:off x="1102287" y="4900240"/>
            <a:ext cx="2752382" cy="141918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658938" lvl="4" indent="169863" algn="ctr"/>
            <a:endParaRPr lang="en-US" dirty="0" smtClean="0"/>
          </a:p>
          <a:p>
            <a:pPr marL="1658938" lvl="4" indent="169863" algn="ctr"/>
            <a:endParaRPr lang="en-US" dirty="0" smtClean="0"/>
          </a:p>
          <a:p>
            <a:pPr marL="1658938" lvl="4" indent="169863" algn="ctr"/>
            <a:endParaRPr lang="en-US" dirty="0" smtClean="0"/>
          </a:p>
          <a:p>
            <a:pPr indent="1" algn="ctr"/>
            <a:endParaRPr lang="en-US" dirty="0" smtClean="0"/>
          </a:p>
          <a:p>
            <a:pPr indent="1" algn="ctr"/>
            <a:r>
              <a:rPr lang="en-US" dirty="0" smtClean="0"/>
              <a:t>Heat sink ( TZM, </a:t>
            </a:r>
            <a:r>
              <a:rPr lang="en-US" dirty="0" err="1" smtClean="0"/>
              <a:t>CuCrZr</a:t>
            </a:r>
            <a:r>
              <a:rPr lang="en-US" dirty="0" smtClean="0"/>
              <a:t>…)</a:t>
            </a:r>
            <a:endParaRPr lang="en-US" dirty="0"/>
          </a:p>
        </p:txBody>
      </p:sp>
      <p:sp>
        <p:nvSpPr>
          <p:cNvPr id="35" name="Ellipse 34"/>
          <p:cNvSpPr>
            <a:spLocks/>
          </p:cNvSpPr>
          <p:nvPr/>
        </p:nvSpPr>
        <p:spPr>
          <a:xfrm>
            <a:off x="2054499" y="5172453"/>
            <a:ext cx="864000" cy="865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Connecteur droit avec flèche 35"/>
          <p:cNvCxnSpPr/>
          <p:nvPr/>
        </p:nvCxnSpPr>
        <p:spPr>
          <a:xfrm>
            <a:off x="958745" y="4708520"/>
            <a:ext cx="473" cy="153244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166117" y="5067076"/>
            <a:ext cx="840295" cy="369332"/>
          </a:xfrm>
          <a:prstGeom prst="rect">
            <a:avLst/>
          </a:prstGeom>
          <a:noFill/>
        </p:spPr>
        <p:txBody>
          <a:bodyPr wrap="none" rtlCol="0">
            <a:spAutoFit/>
          </a:bodyPr>
          <a:lstStyle/>
          <a:p>
            <a:r>
              <a:rPr lang="en-US" dirty="0" smtClean="0"/>
              <a:t>27 mm</a:t>
            </a:r>
            <a:endParaRPr lang="en-US" dirty="0"/>
          </a:p>
        </p:txBody>
      </p:sp>
      <p:cxnSp>
        <p:nvCxnSpPr>
          <p:cNvPr id="38" name="Connecteur droit avec flèche 37"/>
          <p:cNvCxnSpPr/>
          <p:nvPr/>
        </p:nvCxnSpPr>
        <p:spPr>
          <a:xfrm flipV="1">
            <a:off x="2146845" y="5326458"/>
            <a:ext cx="654503" cy="55581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9" name="ZoneTexte 38"/>
              <p:cNvSpPr txBox="1"/>
              <p:nvPr/>
            </p:nvSpPr>
            <p:spPr>
              <a:xfrm rot="19359034">
                <a:off x="1972191" y="5321751"/>
                <a:ext cx="705224"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𝜙</m:t>
                      </m:r>
                      <m:r>
                        <a:rPr lang="en-US" sz="1050" b="0" i="1" smtClean="0">
                          <a:latin typeface="Cambria Math" panose="02040503050406030204" pitchFamily="18" charset="0"/>
                        </a:rPr>
                        <m:t> 12</m:t>
                      </m:r>
                      <m:r>
                        <a:rPr lang="en-US" sz="1050" b="0" i="0" smtClean="0">
                          <a:latin typeface="Cambria Math" panose="02040503050406030204" pitchFamily="18" charset="0"/>
                        </a:rPr>
                        <m:t> </m:t>
                      </m:r>
                      <m:r>
                        <m:rPr>
                          <m:sty m:val="p"/>
                        </m:rPr>
                        <a:rPr lang="en-US" sz="1050" b="0" i="0" smtClean="0">
                          <a:latin typeface="Cambria Math" panose="02040503050406030204" pitchFamily="18" charset="0"/>
                        </a:rPr>
                        <m:t>mm</m:t>
                      </m:r>
                    </m:oMath>
                  </m:oMathPara>
                </a14:m>
                <a:endParaRPr lang="en-US" sz="1050" b="0" dirty="0"/>
              </a:p>
            </p:txBody>
          </p:sp>
        </mc:Choice>
        <mc:Fallback xmlns="">
          <p:sp>
            <p:nvSpPr>
              <p:cNvPr id="39" name="ZoneTexte 38"/>
              <p:cNvSpPr txBox="1">
                <a:spLocks noRot="1" noChangeAspect="1" noMove="1" noResize="1" noEditPoints="1" noAdjustHandles="1" noChangeArrowheads="1" noChangeShapeType="1" noTextEdit="1"/>
              </p:cNvSpPr>
              <p:nvPr/>
            </p:nvSpPr>
            <p:spPr>
              <a:xfrm rot="19359034">
                <a:off x="1972191" y="5321751"/>
                <a:ext cx="705224" cy="261610"/>
              </a:xfrm>
              <a:prstGeom prst="rect">
                <a:avLst/>
              </a:prstGeom>
              <a:blipFill>
                <a:blip r:embed="rId3"/>
                <a:stretch>
                  <a:fillRect/>
                </a:stretch>
              </a:blipFill>
            </p:spPr>
            <p:txBody>
              <a:bodyPr/>
              <a:lstStyle/>
              <a:p>
                <a:r>
                  <a:rPr lang="en-US">
                    <a:noFill/>
                  </a:rPr>
                  <a:t> </a:t>
                </a:r>
              </a:p>
            </p:txBody>
          </p:sp>
        </mc:Fallback>
      </mc:AlternateContent>
      <p:sp>
        <p:nvSpPr>
          <p:cNvPr id="41" name="ZoneTexte 40"/>
          <p:cNvSpPr txBox="1"/>
          <p:nvPr/>
        </p:nvSpPr>
        <p:spPr>
          <a:xfrm>
            <a:off x="898499" y="3868217"/>
            <a:ext cx="1999971" cy="400110"/>
          </a:xfrm>
          <a:prstGeom prst="rect">
            <a:avLst/>
          </a:prstGeom>
          <a:noFill/>
        </p:spPr>
        <p:txBody>
          <a:bodyPr wrap="none" rtlCol="0">
            <a:spAutoFit/>
          </a:bodyPr>
          <a:lstStyle/>
          <a:p>
            <a:r>
              <a:rPr lang="en-US" sz="2000" b="1" i="1" dirty="0" smtClean="0">
                <a:solidFill>
                  <a:srgbClr val="3333FF"/>
                </a:solidFill>
              </a:rPr>
              <a:t>Target cross view</a:t>
            </a:r>
            <a:endParaRPr lang="en-US" sz="2000" b="1" i="1" dirty="0">
              <a:solidFill>
                <a:srgbClr val="3333FF"/>
              </a:solidFill>
            </a:endParaRPr>
          </a:p>
        </p:txBody>
      </p:sp>
      <p:cxnSp>
        <p:nvCxnSpPr>
          <p:cNvPr id="42" name="Connecteur droit avec flèche 41"/>
          <p:cNvCxnSpPr/>
          <p:nvPr/>
        </p:nvCxnSpPr>
        <p:spPr>
          <a:xfrm flipH="1">
            <a:off x="3251984" y="3988547"/>
            <a:ext cx="14692" cy="31688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2441875" y="3603587"/>
            <a:ext cx="1529586" cy="369332"/>
          </a:xfrm>
          <a:prstGeom prst="rect">
            <a:avLst/>
          </a:prstGeom>
          <a:noFill/>
        </p:spPr>
        <p:txBody>
          <a:bodyPr wrap="none" rtlCol="0">
            <a:spAutoFit/>
          </a:bodyPr>
          <a:lstStyle/>
          <a:p>
            <a:r>
              <a:rPr lang="en-US" dirty="0" smtClean="0">
                <a:solidFill>
                  <a:srgbClr val="FF0000"/>
                </a:solidFill>
              </a:rPr>
              <a:t>10-15 MW/m²</a:t>
            </a:r>
            <a:endParaRPr lang="en-US" dirty="0">
              <a:solidFill>
                <a:srgbClr val="FF0000"/>
              </a:solidFill>
            </a:endParaRPr>
          </a:p>
        </p:txBody>
      </p:sp>
      <p:sp>
        <p:nvSpPr>
          <p:cNvPr id="45" name="Rectangle 44"/>
          <p:cNvSpPr/>
          <p:nvPr/>
        </p:nvSpPr>
        <p:spPr>
          <a:xfrm>
            <a:off x="2017668" y="901876"/>
            <a:ext cx="1173142" cy="461665"/>
          </a:xfrm>
          <a:prstGeom prst="rect">
            <a:avLst/>
          </a:prstGeom>
        </p:spPr>
        <p:txBody>
          <a:bodyPr wrap="none">
            <a:spAutoFit/>
          </a:bodyPr>
          <a:lstStyle/>
          <a:p>
            <a:r>
              <a:rPr lang="en-US" sz="2400" b="1" dirty="0" smtClean="0">
                <a:solidFill>
                  <a:schemeClr val="accent4">
                    <a:lumMod val="75000"/>
                  </a:schemeClr>
                </a:solidFill>
              </a:rPr>
              <a:t>JT-60SA</a:t>
            </a:r>
            <a:endParaRPr lang="en-US" sz="2400" b="1" dirty="0">
              <a:solidFill>
                <a:schemeClr val="accent4">
                  <a:lumMod val="75000"/>
                </a:schemeClr>
              </a:solidFill>
            </a:endParaRPr>
          </a:p>
        </p:txBody>
      </p:sp>
      <p:cxnSp>
        <p:nvCxnSpPr>
          <p:cNvPr id="25" name="Connecteur droit avec flèche 24"/>
          <p:cNvCxnSpPr/>
          <p:nvPr/>
        </p:nvCxnSpPr>
        <p:spPr>
          <a:xfrm flipH="1">
            <a:off x="1111618" y="6392174"/>
            <a:ext cx="2736151" cy="119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2017668" y="6383556"/>
            <a:ext cx="840295" cy="369332"/>
          </a:xfrm>
          <a:prstGeom prst="rect">
            <a:avLst/>
          </a:prstGeom>
          <a:noFill/>
        </p:spPr>
        <p:txBody>
          <a:bodyPr wrap="none" rtlCol="0">
            <a:spAutoFit/>
          </a:bodyPr>
          <a:lstStyle/>
          <a:p>
            <a:r>
              <a:rPr lang="en-US" dirty="0" smtClean="0"/>
              <a:t>32 mm</a:t>
            </a:r>
            <a:endParaRPr lang="en-US" dirty="0"/>
          </a:p>
        </p:txBody>
      </p:sp>
      <p:cxnSp>
        <p:nvCxnSpPr>
          <p:cNvPr id="30" name="Connecteur droit avec flèche 29"/>
          <p:cNvCxnSpPr/>
          <p:nvPr/>
        </p:nvCxnSpPr>
        <p:spPr>
          <a:xfrm flipH="1">
            <a:off x="2486499" y="4884102"/>
            <a:ext cx="0" cy="28835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387921" y="4900240"/>
            <a:ext cx="723275" cy="369332"/>
          </a:xfrm>
          <a:prstGeom prst="rect">
            <a:avLst/>
          </a:prstGeom>
          <a:noFill/>
        </p:spPr>
        <p:txBody>
          <a:bodyPr wrap="none" rtlCol="0">
            <a:spAutoFit/>
          </a:bodyPr>
          <a:lstStyle/>
          <a:p>
            <a:r>
              <a:rPr lang="en-US" dirty="0" smtClean="0"/>
              <a:t>3 mm</a:t>
            </a:r>
            <a:endParaRPr lang="en-US" dirty="0"/>
          </a:p>
        </p:txBody>
      </p:sp>
      <p:sp>
        <p:nvSpPr>
          <p:cNvPr id="28"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13</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68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5"/>
          <p:cNvSpPr>
            <a:spLocks noGrp="1"/>
          </p:cNvSpPr>
          <p:nvPr>
            <p:ph type="title"/>
          </p:nvPr>
        </p:nvSpPr>
        <p:spPr/>
        <p:txBody>
          <a:bodyPr/>
          <a:lstStyle/>
          <a:p>
            <a:r>
              <a:rPr lang="en-US" dirty="0" smtClean="0"/>
              <a:t>2.2 </a:t>
            </a:r>
            <a:r>
              <a:rPr lang="en-US" dirty="0"/>
              <a:t>W-ACD</a:t>
            </a:r>
            <a:r>
              <a:rPr lang="en-US" dirty="0" smtClean="0"/>
              <a:t>-&gt; </a:t>
            </a:r>
            <a:r>
              <a:rPr lang="en-US" dirty="0"/>
              <a:t> Conventional flat tile concept </a:t>
            </a:r>
            <a:r>
              <a:rPr lang="en-US" dirty="0" smtClean="0"/>
              <a:t>(2/2</a:t>
            </a:r>
            <a:r>
              <a:rPr lang="en-US" dirty="0"/>
              <a:t>)</a:t>
            </a:r>
          </a:p>
        </p:txBody>
      </p:sp>
      <p:graphicFrame>
        <p:nvGraphicFramePr>
          <p:cNvPr id="48" name="Tableau 47"/>
          <p:cNvGraphicFramePr>
            <a:graphicFrameLocks noGrp="1"/>
          </p:cNvGraphicFramePr>
          <p:nvPr>
            <p:extLst>
              <p:ext uri="{D42A27DB-BD31-4B8C-83A1-F6EECF244321}">
                <p14:modId xmlns:p14="http://schemas.microsoft.com/office/powerpoint/2010/main" val="3635589400"/>
              </p:ext>
            </p:extLst>
          </p:nvPr>
        </p:nvGraphicFramePr>
        <p:xfrm>
          <a:off x="481645" y="4891727"/>
          <a:ext cx="4580780" cy="1123424"/>
        </p:xfrm>
        <a:graphic>
          <a:graphicData uri="http://schemas.openxmlformats.org/drawingml/2006/table">
            <a:tbl>
              <a:tblPr>
                <a:tableStyleId>{5C22544A-7EE6-4342-B048-85BDC9FD1C3A}</a:tableStyleId>
              </a:tblPr>
              <a:tblGrid>
                <a:gridCol w="2625081">
                  <a:extLst>
                    <a:ext uri="{9D8B030D-6E8A-4147-A177-3AD203B41FA5}">
                      <a16:colId xmlns:a16="http://schemas.microsoft.com/office/drawing/2014/main" val="4045670606"/>
                    </a:ext>
                  </a:extLst>
                </a:gridCol>
                <a:gridCol w="368672">
                  <a:extLst>
                    <a:ext uri="{9D8B030D-6E8A-4147-A177-3AD203B41FA5}">
                      <a16:colId xmlns:a16="http://schemas.microsoft.com/office/drawing/2014/main" val="2743321855"/>
                    </a:ext>
                  </a:extLst>
                </a:gridCol>
                <a:gridCol w="529009">
                  <a:extLst>
                    <a:ext uri="{9D8B030D-6E8A-4147-A177-3AD203B41FA5}">
                      <a16:colId xmlns:a16="http://schemas.microsoft.com/office/drawing/2014/main" val="402678725"/>
                    </a:ext>
                  </a:extLst>
                </a:gridCol>
                <a:gridCol w="529009">
                  <a:extLst>
                    <a:ext uri="{9D8B030D-6E8A-4147-A177-3AD203B41FA5}">
                      <a16:colId xmlns:a16="http://schemas.microsoft.com/office/drawing/2014/main" val="1156644737"/>
                    </a:ext>
                  </a:extLst>
                </a:gridCol>
                <a:gridCol w="529009">
                  <a:extLst>
                    <a:ext uri="{9D8B030D-6E8A-4147-A177-3AD203B41FA5}">
                      <a16:colId xmlns:a16="http://schemas.microsoft.com/office/drawing/2014/main" val="2553759102"/>
                    </a:ext>
                  </a:extLst>
                </a:gridCol>
              </a:tblGrid>
              <a:tr h="0">
                <a:tc>
                  <a:txBody>
                    <a:bodyPr/>
                    <a:lstStyle/>
                    <a:p>
                      <a:pPr algn="ctr" fontAlgn="b"/>
                      <a:r>
                        <a:rPr lang="fr-FR" sz="1800" b="0" i="0" u="none" strike="noStrike" dirty="0" err="1">
                          <a:solidFill>
                            <a:srgbClr val="000000"/>
                          </a:solidFill>
                          <a:effectLst/>
                          <a:latin typeface="Calibri" panose="020F0502020204030204" pitchFamily="34" charset="0"/>
                        </a:rPr>
                        <a:t>Heat</a:t>
                      </a:r>
                      <a:r>
                        <a:rPr lang="fr-FR" sz="1800" b="0" i="0" u="none" strike="noStrike" dirty="0">
                          <a:solidFill>
                            <a:srgbClr val="000000"/>
                          </a:solidFill>
                          <a:effectLst/>
                          <a:latin typeface="Calibri" panose="020F0502020204030204" pitchFamily="34" charset="0"/>
                        </a:rPr>
                        <a:t> </a:t>
                      </a:r>
                      <a:r>
                        <a:rPr lang="fr-FR" sz="1800" b="0" i="0" u="none" strike="noStrike" dirty="0" err="1">
                          <a:solidFill>
                            <a:srgbClr val="000000"/>
                          </a:solidFill>
                          <a:effectLst/>
                          <a:latin typeface="Calibri" panose="020F0502020204030204" pitchFamily="34" charset="0"/>
                        </a:rPr>
                        <a:t>sink</a:t>
                      </a:r>
                      <a:endParaRPr lang="fr-FR" sz="1800" b="0" i="0" u="none" strike="noStrike" dirty="0">
                        <a:solidFill>
                          <a:srgbClr val="000000"/>
                        </a:solidFill>
                        <a:effectLst/>
                        <a:latin typeface="Calibri" panose="020F0502020204030204" pitchFamily="34" charset="0"/>
                      </a:endParaRPr>
                    </a:p>
                  </a:txBody>
                  <a:tcPr marL="6536" marR="6536" marT="6536" marB="0" anchor="b">
                    <a:lnT w="38100" cap="flat" cmpd="sng" algn="ctr">
                      <a:solidFill>
                        <a:schemeClr val="tx1"/>
                      </a:solidFill>
                      <a:prstDash val="solid"/>
                      <a:round/>
                      <a:headEnd type="none" w="med" len="med"/>
                      <a:tailEnd type="none" w="med" len="med"/>
                    </a:lnT>
                  </a:tcPr>
                </a:tc>
                <a:tc gridSpan="2">
                  <a:txBody>
                    <a:bodyPr/>
                    <a:lstStyle/>
                    <a:p>
                      <a:pPr algn="ctr" fontAlgn="b"/>
                      <a:r>
                        <a:rPr lang="fr-FR" sz="1800" b="0" i="0" u="none" strike="noStrike" dirty="0" err="1">
                          <a:solidFill>
                            <a:srgbClr val="000000"/>
                          </a:solidFill>
                          <a:effectLst/>
                          <a:latin typeface="Calibri" panose="020F0502020204030204" pitchFamily="34" charset="0"/>
                        </a:rPr>
                        <a:t>CuCrZr</a:t>
                      </a:r>
                      <a:endParaRPr lang="fr-FR" sz="1800" b="0" i="0" u="none" strike="noStrike" dirty="0">
                        <a:solidFill>
                          <a:srgbClr val="000000"/>
                        </a:solidFill>
                        <a:effectLst/>
                        <a:latin typeface="Calibri" panose="020F0502020204030204" pitchFamily="34" charset="0"/>
                      </a:endParaRPr>
                    </a:p>
                  </a:txBody>
                  <a:tcPr marL="6536" marR="6536" marT="6536" marB="0" anchor="b">
                    <a:lnT w="38100" cap="flat" cmpd="sng" algn="ctr">
                      <a:solidFill>
                        <a:schemeClr val="tx1"/>
                      </a:solidFill>
                      <a:prstDash val="solid"/>
                      <a:round/>
                      <a:headEnd type="none" w="med" len="med"/>
                      <a:tailEnd type="none" w="med" len="med"/>
                    </a:lnT>
                    <a:solidFill>
                      <a:srgbClr val="FFC000"/>
                    </a:solidFill>
                  </a:tcPr>
                </a:tc>
                <a:tc hMerge="1">
                  <a:txBody>
                    <a:bodyPr/>
                    <a:lstStyle/>
                    <a:p>
                      <a:pPr algn="r" fontAlgn="b"/>
                      <a:endParaRPr lang="fr-FR" sz="1600" b="0" i="0" u="none" strike="noStrike" dirty="0">
                        <a:solidFill>
                          <a:srgbClr val="000000"/>
                        </a:solidFill>
                        <a:effectLst/>
                        <a:latin typeface="Calibri" panose="020F0502020204030204" pitchFamily="34" charset="0"/>
                      </a:endParaRPr>
                    </a:p>
                  </a:txBody>
                  <a:tcPr marL="6536" marR="6536" marT="6536" marB="0" anchor="b">
                    <a:lnT w="38100" cap="flat" cmpd="sng" algn="ctr">
                      <a:solidFill>
                        <a:schemeClr val="tx1"/>
                      </a:solidFill>
                      <a:prstDash val="solid"/>
                      <a:round/>
                      <a:headEnd type="none" w="med" len="med"/>
                      <a:tailEnd type="none" w="med" len="med"/>
                    </a:lnT>
                    <a:solidFill>
                      <a:srgbClr val="FA44BD"/>
                    </a:solidFill>
                  </a:tcPr>
                </a:tc>
                <a:tc gridSpan="2">
                  <a:txBody>
                    <a:bodyPr/>
                    <a:lstStyle/>
                    <a:p>
                      <a:pPr algn="ctr" fontAlgn="b"/>
                      <a:r>
                        <a:rPr lang="fr-FR" sz="1800" b="0" i="0" u="none" strike="noStrike" dirty="0">
                          <a:solidFill>
                            <a:srgbClr val="000000"/>
                          </a:solidFill>
                          <a:effectLst/>
                          <a:latin typeface="Calibri" panose="020F0502020204030204" pitchFamily="34" charset="0"/>
                        </a:rPr>
                        <a:t>TZM</a:t>
                      </a:r>
                    </a:p>
                  </a:txBody>
                  <a:tcPr marL="6536" marR="6536" marT="6536" marB="0" anchor="b">
                    <a:lnT w="38100" cap="flat" cmpd="sng" algn="ctr">
                      <a:solidFill>
                        <a:schemeClr val="tx1"/>
                      </a:solidFill>
                      <a:prstDash val="solid"/>
                      <a:round/>
                      <a:headEnd type="none" w="med" len="med"/>
                      <a:tailEnd type="none" w="med" len="med"/>
                    </a:lnT>
                    <a:solidFill>
                      <a:schemeClr val="bg2"/>
                    </a:solidFill>
                  </a:tcPr>
                </a:tc>
                <a:tc hMerge="1">
                  <a:txBody>
                    <a:bodyPr/>
                    <a:lstStyle/>
                    <a:p>
                      <a:pPr algn="r" fontAlgn="b"/>
                      <a:endParaRPr lang="fr-FR" sz="1600" b="0" i="0" u="none" strike="noStrike" dirty="0">
                        <a:solidFill>
                          <a:srgbClr val="000000"/>
                        </a:solidFill>
                        <a:effectLst/>
                        <a:latin typeface="Calibri" panose="020F0502020204030204" pitchFamily="34" charset="0"/>
                      </a:endParaRPr>
                    </a:p>
                  </a:txBody>
                  <a:tcPr marL="6536" marR="6536" marT="6536" marB="0" anchor="b">
                    <a:lnT w="38100" cap="flat" cmpd="sng" algn="ctr">
                      <a:solidFill>
                        <a:schemeClr val="tx1"/>
                      </a:solidFill>
                      <a:prstDash val="solid"/>
                      <a:round/>
                      <a:headEnd type="none" w="med" len="med"/>
                      <a:tailEnd type="none" w="med" len="med"/>
                    </a:lnT>
                    <a:solidFill>
                      <a:srgbClr val="FA44BD"/>
                    </a:solidFill>
                  </a:tcPr>
                </a:tc>
                <a:extLst>
                  <a:ext uri="{0D108BD9-81ED-4DB2-BD59-A6C34878D82A}">
                    <a16:rowId xmlns:a16="http://schemas.microsoft.com/office/drawing/2014/main" val="3448366110"/>
                  </a:ext>
                </a:extLst>
              </a:tr>
              <a:tr h="0">
                <a:tc>
                  <a:txBody>
                    <a:bodyPr/>
                    <a:lstStyle/>
                    <a:p>
                      <a:pPr algn="ctr" fontAlgn="b"/>
                      <a:r>
                        <a:rPr lang="fr-FR" sz="1800" b="0" i="0" u="none" strike="noStrike" dirty="0">
                          <a:solidFill>
                            <a:srgbClr val="000000"/>
                          </a:solidFill>
                          <a:effectLst/>
                          <a:latin typeface="Calibri" panose="020F0502020204030204" pitchFamily="34" charset="0"/>
                        </a:rPr>
                        <a:t>Incident </a:t>
                      </a:r>
                      <a:r>
                        <a:rPr lang="fr-FR" sz="1800" b="0" i="0" u="none" strike="noStrike" dirty="0" err="1">
                          <a:solidFill>
                            <a:srgbClr val="000000"/>
                          </a:solidFill>
                          <a:effectLst/>
                          <a:latin typeface="Calibri" panose="020F0502020204030204" pitchFamily="34" charset="0"/>
                        </a:rPr>
                        <a:t>heat</a:t>
                      </a:r>
                      <a:r>
                        <a:rPr lang="fr-FR" sz="1800" b="0" i="0" u="none" strike="noStrike" dirty="0">
                          <a:solidFill>
                            <a:srgbClr val="000000"/>
                          </a:solidFill>
                          <a:effectLst/>
                          <a:latin typeface="Calibri" panose="020F0502020204030204" pitchFamily="34" charset="0"/>
                        </a:rPr>
                        <a:t> flux (MW/m²)</a:t>
                      </a:r>
                    </a:p>
                  </a:txBody>
                  <a:tcPr marL="6536" marR="6536" marT="6536" marB="0" anchor="b"/>
                </a:tc>
                <a:tc>
                  <a:txBody>
                    <a:bodyPr/>
                    <a:lstStyle/>
                    <a:p>
                      <a:pPr algn="ctr" fontAlgn="b"/>
                      <a:r>
                        <a:rPr lang="fr-FR" sz="1800" b="0" i="0" u="none" strike="noStrike" dirty="0">
                          <a:solidFill>
                            <a:srgbClr val="000000"/>
                          </a:solidFill>
                          <a:effectLst/>
                          <a:latin typeface="Calibri" panose="020F0502020204030204" pitchFamily="34" charset="0"/>
                        </a:rPr>
                        <a:t>10 </a:t>
                      </a:r>
                    </a:p>
                  </a:txBody>
                  <a:tcPr marL="6536" marR="6536" marT="6536" marB="0" anchor="b">
                    <a:noFill/>
                  </a:tcPr>
                </a:tc>
                <a:tc>
                  <a:txBody>
                    <a:bodyPr/>
                    <a:lstStyle/>
                    <a:p>
                      <a:pPr algn="ctr" fontAlgn="b"/>
                      <a:r>
                        <a:rPr lang="fr-FR" sz="1800" b="0" i="0" u="none" strike="noStrike" dirty="0">
                          <a:solidFill>
                            <a:srgbClr val="000000"/>
                          </a:solidFill>
                          <a:effectLst/>
                          <a:latin typeface="Calibri" panose="020F0502020204030204" pitchFamily="34" charset="0"/>
                        </a:rPr>
                        <a:t>15</a:t>
                      </a:r>
                    </a:p>
                  </a:txBody>
                  <a:tcPr marL="6536" marR="6536" marT="6536" marB="0" anchor="b">
                    <a:noFill/>
                  </a:tcPr>
                </a:tc>
                <a:tc>
                  <a:txBody>
                    <a:bodyPr/>
                    <a:lstStyle/>
                    <a:p>
                      <a:pPr algn="ctr" fontAlgn="b"/>
                      <a:r>
                        <a:rPr lang="fr-FR" sz="1800" b="0" i="0" u="none" strike="noStrike" dirty="0">
                          <a:solidFill>
                            <a:srgbClr val="000000"/>
                          </a:solidFill>
                          <a:effectLst/>
                          <a:latin typeface="Calibri" panose="020F0502020204030204" pitchFamily="34" charset="0"/>
                        </a:rPr>
                        <a:t>10</a:t>
                      </a:r>
                    </a:p>
                  </a:txBody>
                  <a:tcPr marL="6536" marR="6536" marT="6536" marB="0" anchor="b">
                    <a:noFill/>
                  </a:tcPr>
                </a:tc>
                <a:tc>
                  <a:txBody>
                    <a:bodyPr/>
                    <a:lstStyle/>
                    <a:p>
                      <a:pPr algn="ctr" fontAlgn="b"/>
                      <a:r>
                        <a:rPr lang="fr-FR" sz="1800" b="0" i="0" u="none" strike="noStrike" dirty="0">
                          <a:solidFill>
                            <a:srgbClr val="000000"/>
                          </a:solidFill>
                          <a:effectLst/>
                          <a:latin typeface="Calibri" panose="020F0502020204030204" pitchFamily="34" charset="0"/>
                        </a:rPr>
                        <a:t>15</a:t>
                      </a:r>
                    </a:p>
                  </a:txBody>
                  <a:tcPr marL="6536" marR="6536" marT="6536" marB="0" anchor="b">
                    <a:noFill/>
                  </a:tcPr>
                </a:tc>
                <a:extLst>
                  <a:ext uri="{0D108BD9-81ED-4DB2-BD59-A6C34878D82A}">
                    <a16:rowId xmlns:a16="http://schemas.microsoft.com/office/drawing/2014/main" val="552666902"/>
                  </a:ext>
                </a:extLst>
              </a:tr>
              <a:tr h="0">
                <a:tc>
                  <a:txBody>
                    <a:bodyPr/>
                    <a:lstStyle/>
                    <a:p>
                      <a:pPr algn="ctr" fontAlgn="b"/>
                      <a:r>
                        <a:rPr lang="fr-FR" sz="1800" u="none" strike="noStrike" dirty="0" err="1">
                          <a:effectLst/>
                        </a:rPr>
                        <a:t>Heat</a:t>
                      </a:r>
                      <a:r>
                        <a:rPr lang="fr-FR" sz="1800" u="none" strike="noStrike" dirty="0">
                          <a:effectLst/>
                        </a:rPr>
                        <a:t> </a:t>
                      </a:r>
                      <a:r>
                        <a:rPr lang="fr-FR" sz="1800" u="none" strike="noStrike" dirty="0" err="1">
                          <a:effectLst/>
                        </a:rPr>
                        <a:t>sink</a:t>
                      </a:r>
                      <a:r>
                        <a:rPr lang="fr-FR" sz="1800" u="none" strike="noStrike" dirty="0">
                          <a:effectLst/>
                        </a:rPr>
                        <a:t> Max </a:t>
                      </a:r>
                      <a:r>
                        <a:rPr lang="fr-FR" sz="1800" u="none" strike="noStrike" dirty="0" err="1">
                          <a:effectLst/>
                        </a:rPr>
                        <a:t>Temp</a:t>
                      </a:r>
                      <a:r>
                        <a:rPr lang="fr-FR" sz="1800" u="none" strike="noStrike" dirty="0">
                          <a:effectLst/>
                        </a:rPr>
                        <a:t>. (C) </a:t>
                      </a:r>
                      <a:endParaRPr lang="fr-FR" sz="1800" b="0" i="0" u="none" strike="noStrike" dirty="0">
                        <a:solidFill>
                          <a:srgbClr val="000000"/>
                        </a:solidFill>
                        <a:effectLst/>
                        <a:latin typeface="Calibri" panose="020F0502020204030204" pitchFamily="34" charset="0"/>
                      </a:endParaRPr>
                    </a:p>
                  </a:txBody>
                  <a:tcPr marL="6536" marR="6536" marT="6536" marB="0" anchor="b"/>
                </a:tc>
                <a:tc>
                  <a:txBody>
                    <a:bodyPr/>
                    <a:lstStyle/>
                    <a:p>
                      <a:pPr algn="ctr" fontAlgn="b"/>
                      <a:r>
                        <a:rPr lang="fr-FR" sz="1800" b="0" i="0" u="none" strike="noStrike" kern="1200" dirty="0">
                          <a:solidFill>
                            <a:srgbClr val="000000"/>
                          </a:solidFill>
                          <a:effectLst/>
                          <a:latin typeface="Calibri" panose="020F0502020204030204" pitchFamily="34" charset="0"/>
                          <a:ea typeface="+mn-ea"/>
                          <a:cs typeface="+mn-cs"/>
                        </a:rPr>
                        <a:t>452</a:t>
                      </a:r>
                    </a:p>
                  </a:txBody>
                  <a:tcPr marL="6536" marR="6536" marT="6536" marB="0" anchor="b">
                    <a:solidFill>
                      <a:schemeClr val="accent4"/>
                    </a:solidFill>
                  </a:tcPr>
                </a:tc>
                <a:tc>
                  <a:txBody>
                    <a:bodyPr/>
                    <a:lstStyle/>
                    <a:p>
                      <a:pPr algn="r" fontAlgn="b"/>
                      <a:r>
                        <a:rPr lang="fr-FR" sz="1800" b="0" i="0" u="none" strike="noStrike" kern="1200" dirty="0">
                          <a:solidFill>
                            <a:srgbClr val="000000"/>
                          </a:solidFill>
                          <a:effectLst/>
                          <a:latin typeface="Calibri" panose="020F0502020204030204" pitchFamily="34" charset="0"/>
                          <a:ea typeface="+mn-ea"/>
                          <a:cs typeface="+mn-cs"/>
                        </a:rPr>
                        <a:t>603</a:t>
                      </a:r>
                    </a:p>
                  </a:txBody>
                  <a:tcPr marL="6536" marR="6536" marT="6536" marB="0" anchor="b">
                    <a:solidFill>
                      <a:srgbClr val="FF0000"/>
                    </a:solidFill>
                  </a:tcPr>
                </a:tc>
                <a:tc>
                  <a:txBody>
                    <a:bodyPr/>
                    <a:lstStyle/>
                    <a:p>
                      <a:pPr algn="r" fontAlgn="b"/>
                      <a:r>
                        <a:rPr lang="fr-FR" sz="1800" b="0" i="0" u="none" strike="noStrike" kern="1200" dirty="0">
                          <a:solidFill>
                            <a:srgbClr val="000000"/>
                          </a:solidFill>
                          <a:effectLst/>
                          <a:latin typeface="Calibri" panose="020F0502020204030204" pitchFamily="34" charset="0"/>
                          <a:ea typeface="+mn-ea"/>
                          <a:cs typeface="+mn-cs"/>
                        </a:rPr>
                        <a:t>963</a:t>
                      </a:r>
                    </a:p>
                  </a:txBody>
                  <a:tcPr marL="6536" marR="6536" marT="6536" marB="0" anchor="b">
                    <a:solidFill>
                      <a:srgbClr val="92D050"/>
                    </a:solidFill>
                  </a:tcPr>
                </a:tc>
                <a:tc>
                  <a:txBody>
                    <a:bodyPr/>
                    <a:lstStyle/>
                    <a:p>
                      <a:pPr algn="r" fontAlgn="b"/>
                      <a:r>
                        <a:rPr lang="fr-FR" sz="1800" b="0" i="0" u="none" strike="noStrike" kern="1200" dirty="0">
                          <a:solidFill>
                            <a:srgbClr val="000000"/>
                          </a:solidFill>
                          <a:effectLst/>
                          <a:latin typeface="Calibri" panose="020F0502020204030204" pitchFamily="34" charset="0"/>
                          <a:ea typeface="+mn-ea"/>
                          <a:cs typeface="+mn-cs"/>
                        </a:rPr>
                        <a:t>1435</a:t>
                      </a:r>
                    </a:p>
                  </a:txBody>
                  <a:tcPr marL="6536" marR="6536" marT="6536" marB="0" anchor="b">
                    <a:solidFill>
                      <a:srgbClr val="FF0000"/>
                    </a:solidFill>
                  </a:tcPr>
                </a:tc>
                <a:extLst>
                  <a:ext uri="{0D108BD9-81ED-4DB2-BD59-A6C34878D82A}">
                    <a16:rowId xmlns:a16="http://schemas.microsoft.com/office/drawing/2014/main" val="2590341831"/>
                  </a:ext>
                </a:extLst>
              </a:tr>
              <a:tr h="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800" u="none" strike="noStrike" dirty="0">
                          <a:effectLst/>
                        </a:rPr>
                        <a:t>W Max </a:t>
                      </a:r>
                      <a:r>
                        <a:rPr lang="fr-FR" sz="1800" u="none" strike="noStrike" dirty="0" err="1">
                          <a:effectLst/>
                        </a:rPr>
                        <a:t>Temp</a:t>
                      </a:r>
                      <a:r>
                        <a:rPr lang="fr-FR" sz="1800" u="none" strike="noStrike" dirty="0">
                          <a:effectLst/>
                        </a:rPr>
                        <a:t>. (C) </a:t>
                      </a:r>
                      <a:endParaRPr lang="fr-FR" sz="1800" b="0" i="0" u="none" strike="noStrike" dirty="0">
                        <a:solidFill>
                          <a:srgbClr val="000000"/>
                        </a:solidFill>
                        <a:effectLst/>
                        <a:latin typeface="Calibri" panose="020F0502020204030204" pitchFamily="34" charset="0"/>
                      </a:endParaRPr>
                    </a:p>
                  </a:txBody>
                  <a:tcPr marL="6536" marR="6536" marT="6536" marB="0" anchor="b"/>
                </a:tc>
                <a:tc>
                  <a:txBody>
                    <a:bodyPr/>
                    <a:lstStyle/>
                    <a:p>
                      <a:pPr algn="ctr" fontAlgn="b"/>
                      <a:r>
                        <a:rPr lang="fr-FR" sz="1800" b="0" i="0" u="none" strike="noStrike" kern="1200" dirty="0">
                          <a:solidFill>
                            <a:srgbClr val="000000"/>
                          </a:solidFill>
                          <a:effectLst/>
                          <a:latin typeface="Calibri" panose="020F0502020204030204" pitchFamily="34" charset="0"/>
                          <a:ea typeface="+mn-ea"/>
                          <a:cs typeface="+mn-cs"/>
                        </a:rPr>
                        <a:t>704</a:t>
                      </a:r>
                    </a:p>
                  </a:txBody>
                  <a:tcPr marL="6536" marR="6536" marT="6536" marB="0" anchor="b">
                    <a:solidFill>
                      <a:srgbClr val="92D050"/>
                    </a:solidFill>
                  </a:tcPr>
                </a:tc>
                <a:tc>
                  <a:txBody>
                    <a:bodyPr/>
                    <a:lstStyle/>
                    <a:p>
                      <a:pPr algn="r" fontAlgn="b"/>
                      <a:r>
                        <a:rPr lang="fr-FR" sz="1800" b="0" i="0" u="none" strike="noStrike" kern="1200" dirty="0">
                          <a:solidFill>
                            <a:srgbClr val="000000"/>
                          </a:solidFill>
                          <a:effectLst/>
                          <a:latin typeface="Calibri" panose="020F0502020204030204" pitchFamily="34" charset="0"/>
                          <a:ea typeface="+mn-ea"/>
                          <a:cs typeface="+mn-cs"/>
                        </a:rPr>
                        <a:t>1015</a:t>
                      </a:r>
                    </a:p>
                  </a:txBody>
                  <a:tcPr marL="6536" marR="6536" marT="6536" marB="0" anchor="b">
                    <a:solidFill>
                      <a:srgbClr val="92D050"/>
                    </a:solidFill>
                  </a:tcPr>
                </a:tc>
                <a:tc>
                  <a:txBody>
                    <a:bodyPr/>
                    <a:lstStyle/>
                    <a:p>
                      <a:pPr algn="r" fontAlgn="b"/>
                      <a:r>
                        <a:rPr lang="fr-FR" sz="1800" b="0" i="0" u="none" strike="noStrike" kern="1200" dirty="0">
                          <a:solidFill>
                            <a:srgbClr val="000000"/>
                          </a:solidFill>
                          <a:effectLst/>
                          <a:latin typeface="Calibri" panose="020F0502020204030204" pitchFamily="34" charset="0"/>
                          <a:ea typeface="+mn-ea"/>
                          <a:cs typeface="+mn-cs"/>
                        </a:rPr>
                        <a:t>1221</a:t>
                      </a:r>
                    </a:p>
                  </a:txBody>
                  <a:tcPr marL="6536" marR="6536" marT="6536" marB="0" anchor="b">
                    <a:solidFill>
                      <a:schemeClr val="accent4"/>
                    </a:solidFill>
                  </a:tcPr>
                </a:tc>
                <a:tc>
                  <a:txBody>
                    <a:bodyPr/>
                    <a:lstStyle/>
                    <a:p>
                      <a:pPr algn="r" fontAlgn="b"/>
                      <a:r>
                        <a:rPr lang="fr-FR" sz="1800" b="0" i="0" u="none" strike="noStrike" kern="1200" dirty="0">
                          <a:solidFill>
                            <a:srgbClr val="000000"/>
                          </a:solidFill>
                          <a:effectLst/>
                          <a:latin typeface="Calibri" panose="020F0502020204030204" pitchFamily="34" charset="0"/>
                          <a:ea typeface="+mn-ea"/>
                          <a:cs typeface="+mn-cs"/>
                        </a:rPr>
                        <a:t>1832</a:t>
                      </a:r>
                    </a:p>
                  </a:txBody>
                  <a:tcPr marL="6536" marR="6536" marT="6536" marB="0" anchor="b">
                    <a:solidFill>
                      <a:srgbClr val="FF0000"/>
                    </a:solidFill>
                  </a:tcPr>
                </a:tc>
                <a:extLst>
                  <a:ext uri="{0D108BD9-81ED-4DB2-BD59-A6C34878D82A}">
                    <a16:rowId xmlns:a16="http://schemas.microsoft.com/office/drawing/2014/main" val="2057695827"/>
                  </a:ext>
                </a:extLst>
              </a:tr>
            </a:tbl>
          </a:graphicData>
        </a:graphic>
      </p:graphicFrame>
      <p:sp>
        <p:nvSpPr>
          <p:cNvPr id="53" name="Rectangle 52"/>
          <p:cNvSpPr/>
          <p:nvPr/>
        </p:nvSpPr>
        <p:spPr>
          <a:xfrm>
            <a:off x="248264" y="4450700"/>
            <a:ext cx="4173963" cy="400110"/>
          </a:xfrm>
          <a:prstGeom prst="rect">
            <a:avLst/>
          </a:prstGeom>
        </p:spPr>
        <p:txBody>
          <a:bodyPr wrap="none">
            <a:spAutoFit/>
          </a:bodyPr>
          <a:lstStyle/>
          <a:p>
            <a:pPr lvl="1">
              <a:spcAft>
                <a:spcPts val="600"/>
              </a:spcAft>
            </a:pPr>
            <a:r>
              <a:rPr lang="en-US" sz="2000" b="1" i="1" dirty="0">
                <a:solidFill>
                  <a:srgbClr val="3333FF"/>
                </a:solidFill>
              </a:rPr>
              <a:t>Results of thermal analysis (FEM)</a:t>
            </a:r>
          </a:p>
        </p:txBody>
      </p:sp>
      <p:sp>
        <p:nvSpPr>
          <p:cNvPr id="54" name="Rectangle 53"/>
          <p:cNvSpPr/>
          <p:nvPr/>
        </p:nvSpPr>
        <p:spPr>
          <a:xfrm>
            <a:off x="5693939" y="3714969"/>
            <a:ext cx="6029204" cy="1938992"/>
          </a:xfrm>
          <a:prstGeom prst="rect">
            <a:avLst/>
          </a:prstGeom>
          <a:solidFill>
            <a:srgbClr val="FFFF00"/>
          </a:solidFill>
        </p:spPr>
        <p:txBody>
          <a:bodyPr wrap="square">
            <a:spAutoFit/>
          </a:bodyPr>
          <a:lstStyle/>
          <a:p>
            <a:pPr marL="342900" indent="-342900">
              <a:buFont typeface="Wingdings" panose="05000000000000000000" pitchFamily="2" charset="2"/>
              <a:buChar char="à"/>
            </a:pPr>
            <a:r>
              <a:rPr lang="en-US" sz="2000" dirty="0" smtClean="0"/>
              <a:t>Proposed geometry may be able to sustain 10 MW/m² in steady state </a:t>
            </a:r>
            <a:r>
              <a:rPr lang="en-US" sz="2000" dirty="0" smtClean="0">
                <a:solidFill>
                  <a:srgbClr val="00B050"/>
                </a:solidFill>
                <a:sym typeface="Wingdings" panose="05000000000000000000" pitchFamily="2" charset="2"/>
              </a:rPr>
              <a:t></a:t>
            </a:r>
          </a:p>
          <a:p>
            <a:pPr marL="342900" indent="-342900">
              <a:buFont typeface="Wingdings" panose="05000000000000000000" pitchFamily="2" charset="2"/>
              <a:buChar char="à"/>
            </a:pPr>
            <a:r>
              <a:rPr lang="fr-FR" sz="2000" dirty="0" err="1">
                <a:sym typeface="Wingdings" panose="05000000000000000000" pitchFamily="2" charset="2"/>
              </a:rPr>
              <a:t>Mechanical</a:t>
            </a:r>
            <a:r>
              <a:rPr lang="fr-FR" sz="2000" dirty="0">
                <a:sym typeface="Wingdings" panose="05000000000000000000" pitchFamily="2" charset="2"/>
              </a:rPr>
              <a:t> </a:t>
            </a:r>
            <a:r>
              <a:rPr lang="fr-FR" sz="2000" dirty="0" err="1">
                <a:sym typeface="Wingdings" panose="05000000000000000000" pitchFamily="2" charset="2"/>
              </a:rPr>
              <a:t>attachment</a:t>
            </a:r>
            <a:r>
              <a:rPr lang="fr-FR" sz="2000" dirty="0">
                <a:sym typeface="Wingdings" panose="05000000000000000000" pitchFamily="2" charset="2"/>
              </a:rPr>
              <a:t> to cassette has to </a:t>
            </a:r>
            <a:r>
              <a:rPr lang="fr-FR" sz="2000" dirty="0" err="1">
                <a:sym typeface="Wingdings" panose="05000000000000000000" pitchFamily="2" charset="2"/>
              </a:rPr>
              <a:t>be</a:t>
            </a:r>
            <a:r>
              <a:rPr lang="fr-FR" sz="2000" dirty="0">
                <a:sym typeface="Wingdings" panose="05000000000000000000" pitchFamily="2" charset="2"/>
              </a:rPr>
              <a:t> </a:t>
            </a:r>
            <a:r>
              <a:rPr lang="fr-FR" sz="2000" dirty="0" err="1">
                <a:sym typeface="Wingdings" panose="05000000000000000000" pitchFamily="2" charset="2"/>
              </a:rPr>
              <a:t>improved</a:t>
            </a:r>
            <a:r>
              <a:rPr lang="fr-FR" sz="2000" dirty="0">
                <a:sym typeface="Wingdings" panose="05000000000000000000" pitchFamily="2" charset="2"/>
              </a:rPr>
              <a:t> (RCC-</a:t>
            </a:r>
            <a:r>
              <a:rPr lang="fr-FR" sz="2000" dirty="0" err="1">
                <a:sym typeface="Wingdings" panose="05000000000000000000" pitchFamily="2" charset="2"/>
              </a:rPr>
              <a:t>MRx</a:t>
            </a:r>
            <a:r>
              <a:rPr lang="fr-FR" sz="2000" dirty="0">
                <a:sym typeface="Wingdings" panose="05000000000000000000" pitchFamily="2" charset="2"/>
              </a:rPr>
              <a:t>)</a:t>
            </a:r>
            <a:endParaRPr lang="en-US" sz="2000" dirty="0">
              <a:sym typeface="Wingdings" panose="05000000000000000000" pitchFamily="2" charset="2"/>
            </a:endParaRPr>
          </a:p>
          <a:p>
            <a:pPr marL="342900" indent="-342900">
              <a:buFont typeface="Wingdings" panose="05000000000000000000" pitchFamily="2" charset="2"/>
              <a:buChar char="à"/>
            </a:pPr>
            <a:r>
              <a:rPr lang="en-US" sz="2000" dirty="0" err="1" smtClean="0"/>
              <a:t>Monoblock</a:t>
            </a:r>
            <a:r>
              <a:rPr lang="en-US" sz="2000" dirty="0" smtClean="0"/>
              <a:t> and enhanced concept are able to sustain 15 MW/m² in steady state</a:t>
            </a:r>
            <a:endParaRPr lang="en-US" sz="2000" dirty="0"/>
          </a:p>
        </p:txBody>
      </p:sp>
      <p:sp>
        <p:nvSpPr>
          <p:cNvPr id="56" name="Rectangle 55"/>
          <p:cNvSpPr/>
          <p:nvPr/>
        </p:nvSpPr>
        <p:spPr>
          <a:xfrm>
            <a:off x="1902285" y="1208800"/>
            <a:ext cx="2752382" cy="39080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W – 3 mm</a:t>
            </a:r>
            <a:endParaRPr lang="en-US" dirty="0"/>
          </a:p>
        </p:txBody>
      </p:sp>
      <p:sp>
        <p:nvSpPr>
          <p:cNvPr id="58" name="Rectangle 57"/>
          <p:cNvSpPr/>
          <p:nvPr/>
        </p:nvSpPr>
        <p:spPr>
          <a:xfrm>
            <a:off x="1909186" y="1594323"/>
            <a:ext cx="2752382" cy="191720"/>
          </a:xfrm>
          <a:prstGeom prst="rect">
            <a:avLst/>
          </a:prstGeom>
          <a:solidFill>
            <a:srgbClr val="FF33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Interlayer – 1 mm</a:t>
            </a:r>
            <a:endParaRPr lang="en-US" dirty="0"/>
          </a:p>
        </p:txBody>
      </p:sp>
      <p:sp>
        <p:nvSpPr>
          <p:cNvPr id="59" name="Rectangle 58"/>
          <p:cNvSpPr/>
          <p:nvPr/>
        </p:nvSpPr>
        <p:spPr>
          <a:xfrm>
            <a:off x="1909185" y="1786043"/>
            <a:ext cx="2752382" cy="141918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658938" lvl="4" indent="169863" algn="ctr"/>
            <a:endParaRPr lang="en-US" dirty="0" smtClean="0"/>
          </a:p>
          <a:p>
            <a:pPr marL="1658938" lvl="4" indent="169863" algn="ctr"/>
            <a:endParaRPr lang="en-US" dirty="0" smtClean="0"/>
          </a:p>
          <a:p>
            <a:pPr marL="1658938" lvl="4" indent="169863" algn="ctr"/>
            <a:endParaRPr lang="en-US" dirty="0" smtClean="0"/>
          </a:p>
          <a:p>
            <a:pPr indent="1" algn="ctr"/>
            <a:endParaRPr lang="en-US" dirty="0" smtClean="0"/>
          </a:p>
          <a:p>
            <a:pPr indent="1" algn="ctr"/>
            <a:r>
              <a:rPr lang="en-US" dirty="0" smtClean="0"/>
              <a:t>Heat sink ( TZM, </a:t>
            </a:r>
            <a:r>
              <a:rPr lang="en-US" dirty="0" err="1" smtClean="0"/>
              <a:t>CuCrZr</a:t>
            </a:r>
            <a:r>
              <a:rPr lang="en-US" dirty="0" smtClean="0"/>
              <a:t>…)</a:t>
            </a:r>
            <a:endParaRPr lang="en-US" dirty="0"/>
          </a:p>
        </p:txBody>
      </p:sp>
      <p:sp>
        <p:nvSpPr>
          <p:cNvPr id="60" name="Ellipse 59"/>
          <p:cNvSpPr>
            <a:spLocks/>
          </p:cNvSpPr>
          <p:nvPr/>
        </p:nvSpPr>
        <p:spPr>
          <a:xfrm>
            <a:off x="2861397" y="2058256"/>
            <a:ext cx="864000" cy="865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Connecteur droit avec flèche 64"/>
          <p:cNvCxnSpPr/>
          <p:nvPr/>
        </p:nvCxnSpPr>
        <p:spPr>
          <a:xfrm flipV="1">
            <a:off x="2953743" y="2212261"/>
            <a:ext cx="654503" cy="555812"/>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6" name="ZoneTexte 65"/>
              <p:cNvSpPr txBox="1"/>
              <p:nvPr/>
            </p:nvSpPr>
            <p:spPr>
              <a:xfrm rot="19359034">
                <a:off x="2779089" y="2207554"/>
                <a:ext cx="705224"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𝜙</m:t>
                      </m:r>
                      <m:r>
                        <a:rPr lang="en-US" sz="1050" b="0" i="1" smtClean="0">
                          <a:latin typeface="Cambria Math" panose="02040503050406030204" pitchFamily="18" charset="0"/>
                        </a:rPr>
                        <m:t> 12</m:t>
                      </m:r>
                      <m:r>
                        <a:rPr lang="en-US" sz="1050" b="0" i="0" smtClean="0">
                          <a:latin typeface="Cambria Math" panose="02040503050406030204" pitchFamily="18" charset="0"/>
                        </a:rPr>
                        <m:t> </m:t>
                      </m:r>
                      <m:r>
                        <m:rPr>
                          <m:sty m:val="p"/>
                        </m:rPr>
                        <a:rPr lang="en-US" sz="1050" b="0" i="0" smtClean="0">
                          <a:latin typeface="Cambria Math" panose="02040503050406030204" pitchFamily="18" charset="0"/>
                        </a:rPr>
                        <m:t>mm</m:t>
                      </m:r>
                    </m:oMath>
                  </m:oMathPara>
                </a14:m>
                <a:endParaRPr lang="en-US" sz="1050" b="0" dirty="0"/>
              </a:p>
            </p:txBody>
          </p:sp>
        </mc:Choice>
        <mc:Fallback xmlns="">
          <p:sp>
            <p:nvSpPr>
              <p:cNvPr id="66" name="ZoneTexte 65"/>
              <p:cNvSpPr txBox="1">
                <a:spLocks noRot="1" noChangeAspect="1" noMove="1" noResize="1" noEditPoints="1" noAdjustHandles="1" noChangeArrowheads="1" noChangeShapeType="1" noTextEdit="1"/>
              </p:cNvSpPr>
              <p:nvPr/>
            </p:nvSpPr>
            <p:spPr>
              <a:xfrm rot="19359034">
                <a:off x="2779089" y="2207554"/>
                <a:ext cx="705224" cy="261610"/>
              </a:xfrm>
              <a:prstGeom prst="rect">
                <a:avLst/>
              </a:prstGeom>
              <a:blipFill>
                <a:blip r:embed="rId3"/>
                <a:stretch>
                  <a:fillRect/>
                </a:stretch>
              </a:blipFill>
            </p:spPr>
            <p:txBody>
              <a:bodyPr/>
              <a:lstStyle/>
              <a:p>
                <a:r>
                  <a:rPr lang="en-US">
                    <a:noFill/>
                  </a:rPr>
                  <a:t> </a:t>
                </a:r>
              </a:p>
            </p:txBody>
          </p:sp>
        </mc:Fallback>
      </mc:AlternateContent>
      <p:cxnSp>
        <p:nvCxnSpPr>
          <p:cNvPr id="67" name="Connecteur droit avec flèche 66"/>
          <p:cNvCxnSpPr/>
          <p:nvPr/>
        </p:nvCxnSpPr>
        <p:spPr>
          <a:xfrm flipH="1">
            <a:off x="4058882" y="874350"/>
            <a:ext cx="14692" cy="31688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a:xfrm>
            <a:off x="2369786" y="866761"/>
            <a:ext cx="1529586" cy="369332"/>
          </a:xfrm>
          <a:prstGeom prst="rect">
            <a:avLst/>
          </a:prstGeom>
          <a:noFill/>
        </p:spPr>
        <p:txBody>
          <a:bodyPr wrap="none" rtlCol="0">
            <a:spAutoFit/>
          </a:bodyPr>
          <a:lstStyle/>
          <a:p>
            <a:r>
              <a:rPr lang="en-US" dirty="0" smtClean="0">
                <a:solidFill>
                  <a:srgbClr val="FF0000"/>
                </a:solidFill>
              </a:rPr>
              <a:t>10-15 MW/m²</a:t>
            </a:r>
            <a:endParaRPr lang="en-US" dirty="0">
              <a:solidFill>
                <a:srgbClr val="FF0000"/>
              </a:solidFill>
            </a:endParaRPr>
          </a:p>
        </p:txBody>
      </p:sp>
      <p:sp>
        <p:nvSpPr>
          <p:cNvPr id="2" name="Rectangle 1"/>
          <p:cNvSpPr/>
          <p:nvPr/>
        </p:nvSpPr>
        <p:spPr>
          <a:xfrm>
            <a:off x="4804635" y="1786043"/>
            <a:ext cx="8019197" cy="1323439"/>
          </a:xfrm>
          <a:prstGeom prst="rect">
            <a:avLst/>
          </a:prstGeom>
        </p:spPr>
        <p:txBody>
          <a:bodyPr wrap="square">
            <a:spAutoFit/>
          </a:bodyPr>
          <a:lstStyle/>
          <a:p>
            <a:pPr lvl="1"/>
            <a:r>
              <a:rPr lang="en-US" sz="2000" dirty="0" smtClean="0"/>
              <a:t>Maximum allowable temperature (loss of mechanical properties)</a:t>
            </a:r>
          </a:p>
          <a:p>
            <a:pPr marL="800100" lvl="1" indent="-342900">
              <a:lnSpc>
                <a:spcPct val="100000"/>
              </a:lnSpc>
              <a:spcBef>
                <a:spcPts val="0"/>
              </a:spcBef>
              <a:buFont typeface="Arial" panose="020B0604020202020204" pitchFamily="34" charset="0"/>
              <a:buChar char="•"/>
            </a:pPr>
            <a:r>
              <a:rPr lang="en-US" sz="2000" dirty="0" smtClean="0"/>
              <a:t>	</a:t>
            </a:r>
            <a:r>
              <a:rPr lang="en-US" sz="2000" dirty="0" err="1" smtClean="0"/>
              <a:t>CuCrZr</a:t>
            </a:r>
            <a:r>
              <a:rPr lang="en-US" sz="2000" dirty="0" smtClean="0"/>
              <a:t> -  450 °C 	</a:t>
            </a:r>
          </a:p>
          <a:p>
            <a:pPr marL="800100" lvl="1" indent="-342900">
              <a:lnSpc>
                <a:spcPct val="100000"/>
              </a:lnSpc>
              <a:spcBef>
                <a:spcPts val="0"/>
              </a:spcBef>
              <a:buFont typeface="Arial" panose="020B0604020202020204" pitchFamily="34" charset="0"/>
              <a:buChar char="•"/>
            </a:pPr>
            <a:r>
              <a:rPr lang="en-US" sz="2000" dirty="0" smtClean="0"/>
              <a:t>	W  - 1200°C</a:t>
            </a:r>
          </a:p>
          <a:p>
            <a:pPr marL="800100" lvl="1" indent="-342900">
              <a:lnSpc>
                <a:spcPct val="100000"/>
              </a:lnSpc>
              <a:spcBef>
                <a:spcPts val="0"/>
              </a:spcBef>
              <a:buFont typeface="Arial" panose="020B0604020202020204" pitchFamily="34" charset="0"/>
              <a:buChar char="•"/>
            </a:pPr>
            <a:r>
              <a:rPr lang="en-US" sz="2000" dirty="0" smtClean="0"/>
              <a:t>	TZM - 1200°C</a:t>
            </a:r>
            <a:endParaRPr lang="en-US" sz="2000" dirty="0"/>
          </a:p>
        </p:txBody>
      </p:sp>
      <p:cxnSp>
        <p:nvCxnSpPr>
          <p:cNvPr id="21" name="Connecteur droit avec flèche 20"/>
          <p:cNvCxnSpPr/>
          <p:nvPr/>
        </p:nvCxnSpPr>
        <p:spPr>
          <a:xfrm>
            <a:off x="1742511" y="1590035"/>
            <a:ext cx="473" cy="153244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949883" y="1948591"/>
            <a:ext cx="840295" cy="369332"/>
          </a:xfrm>
          <a:prstGeom prst="rect">
            <a:avLst/>
          </a:prstGeom>
          <a:noFill/>
        </p:spPr>
        <p:txBody>
          <a:bodyPr wrap="none" rtlCol="0">
            <a:spAutoFit/>
          </a:bodyPr>
          <a:lstStyle/>
          <a:p>
            <a:r>
              <a:rPr lang="en-US" dirty="0" smtClean="0"/>
              <a:t>27 mm</a:t>
            </a:r>
            <a:endParaRPr lang="en-US" dirty="0"/>
          </a:p>
        </p:txBody>
      </p:sp>
      <p:cxnSp>
        <p:nvCxnSpPr>
          <p:cNvPr id="23" name="Connecteur droit avec flèche 22"/>
          <p:cNvCxnSpPr/>
          <p:nvPr/>
        </p:nvCxnSpPr>
        <p:spPr>
          <a:xfrm flipH="1">
            <a:off x="1895384" y="3273689"/>
            <a:ext cx="2736151" cy="119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2801434" y="3265071"/>
            <a:ext cx="840295" cy="369332"/>
          </a:xfrm>
          <a:prstGeom prst="rect">
            <a:avLst/>
          </a:prstGeom>
          <a:noFill/>
        </p:spPr>
        <p:txBody>
          <a:bodyPr wrap="none" rtlCol="0">
            <a:spAutoFit/>
          </a:bodyPr>
          <a:lstStyle/>
          <a:p>
            <a:r>
              <a:rPr lang="en-US" dirty="0" smtClean="0"/>
              <a:t>32 mm</a:t>
            </a:r>
            <a:endParaRPr lang="en-US" dirty="0"/>
          </a:p>
        </p:txBody>
      </p:sp>
      <p:cxnSp>
        <p:nvCxnSpPr>
          <p:cNvPr id="25" name="Connecteur droit avec flèche 24"/>
          <p:cNvCxnSpPr/>
          <p:nvPr/>
        </p:nvCxnSpPr>
        <p:spPr>
          <a:xfrm flipH="1">
            <a:off x="3270265" y="1765617"/>
            <a:ext cx="0" cy="28835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171687" y="1781755"/>
            <a:ext cx="723275" cy="369332"/>
          </a:xfrm>
          <a:prstGeom prst="rect">
            <a:avLst/>
          </a:prstGeom>
          <a:noFill/>
        </p:spPr>
        <p:txBody>
          <a:bodyPr wrap="none" rtlCol="0">
            <a:spAutoFit/>
          </a:bodyPr>
          <a:lstStyle/>
          <a:p>
            <a:r>
              <a:rPr lang="en-US" dirty="0" smtClean="0"/>
              <a:t>3 mm</a:t>
            </a:r>
            <a:endParaRPr lang="en-US" dirty="0"/>
          </a:p>
        </p:txBody>
      </p:sp>
      <p:sp>
        <p:nvSpPr>
          <p:cNvPr id="28"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14</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955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a:blip r:embed="rId3"/>
          <a:stretch>
            <a:fillRect/>
          </a:stretch>
        </p:blipFill>
        <p:spPr>
          <a:xfrm>
            <a:off x="527437" y="729450"/>
            <a:ext cx="2773741" cy="1971663"/>
          </a:xfrm>
          <a:prstGeom prst="rect">
            <a:avLst/>
          </a:prstGeom>
        </p:spPr>
      </p:pic>
      <p:graphicFrame>
        <p:nvGraphicFramePr>
          <p:cNvPr id="9" name="Graphique 8"/>
          <p:cNvGraphicFramePr>
            <a:graphicFrameLocks/>
          </p:cNvGraphicFramePr>
          <p:nvPr>
            <p:extLst>
              <p:ext uri="{D42A27DB-BD31-4B8C-83A1-F6EECF244321}">
                <p14:modId xmlns:p14="http://schemas.microsoft.com/office/powerpoint/2010/main" val="1012663881"/>
              </p:ext>
            </p:extLst>
          </p:nvPr>
        </p:nvGraphicFramePr>
        <p:xfrm>
          <a:off x="276328" y="2640252"/>
          <a:ext cx="5358186" cy="3427552"/>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1523819" y="2669377"/>
            <a:ext cx="619269" cy="33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Ellipse 17"/>
          <p:cNvSpPr/>
          <p:nvPr/>
        </p:nvSpPr>
        <p:spPr>
          <a:xfrm>
            <a:off x="4277362" y="4856045"/>
            <a:ext cx="81887" cy="818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ZoneTexte 18"/>
          <p:cNvSpPr txBox="1"/>
          <p:nvPr/>
        </p:nvSpPr>
        <p:spPr>
          <a:xfrm>
            <a:off x="4385785" y="4712322"/>
            <a:ext cx="1379993" cy="369332"/>
          </a:xfrm>
          <a:prstGeom prst="rect">
            <a:avLst/>
          </a:prstGeom>
          <a:noFill/>
        </p:spPr>
        <p:txBody>
          <a:bodyPr wrap="none" rtlCol="0">
            <a:spAutoFit/>
          </a:bodyPr>
          <a:lstStyle/>
          <a:p>
            <a:r>
              <a:rPr lang="en-US" dirty="0" smtClean="0"/>
              <a:t>Experiment</a:t>
            </a:r>
            <a:r>
              <a:rPr lang="en-US" baseline="30000" dirty="0" smtClean="0"/>
              <a:t>2</a:t>
            </a:r>
            <a:endParaRPr lang="en-US" baseline="30000" dirty="0"/>
          </a:p>
        </p:txBody>
      </p:sp>
      <p:sp>
        <p:nvSpPr>
          <p:cNvPr id="20" name="Rectangle 19"/>
          <p:cNvSpPr/>
          <p:nvPr/>
        </p:nvSpPr>
        <p:spPr>
          <a:xfrm>
            <a:off x="6557816" y="780717"/>
            <a:ext cx="5451363" cy="1323439"/>
          </a:xfrm>
          <a:prstGeom prst="rect">
            <a:avLst/>
          </a:prstGeom>
          <a:solidFill>
            <a:srgbClr val="FFFF00"/>
          </a:solidFill>
        </p:spPr>
        <p:txBody>
          <a:bodyPr wrap="square">
            <a:spAutoFit/>
          </a:bodyPr>
          <a:lstStyle/>
          <a:p>
            <a:pPr marL="342900" indent="-342900">
              <a:buFont typeface="Wingdings" panose="05000000000000000000" pitchFamily="2" charset="2"/>
              <a:buChar char="à"/>
            </a:pPr>
            <a:r>
              <a:rPr lang="en-US" sz="2000" dirty="0" smtClean="0"/>
              <a:t>Proposed geometry is able to sustain 15 MW/m² in steady state </a:t>
            </a:r>
            <a:r>
              <a:rPr lang="en-US" sz="2000" dirty="0" smtClean="0">
                <a:solidFill>
                  <a:srgbClr val="00B050"/>
                </a:solidFill>
                <a:sym typeface="Wingdings" panose="05000000000000000000" pitchFamily="2" charset="2"/>
              </a:rPr>
              <a:t></a:t>
            </a:r>
          </a:p>
          <a:p>
            <a:pPr marL="342900" indent="-342900">
              <a:buFont typeface="Wingdings" panose="05000000000000000000" pitchFamily="2" charset="2"/>
              <a:buChar char="à"/>
            </a:pPr>
            <a:r>
              <a:rPr lang="en-US" sz="2000" dirty="0" smtClean="0"/>
              <a:t>The use of FEM is promising to define the most adapted W target </a:t>
            </a:r>
            <a:r>
              <a:rPr lang="en-US" sz="2000" dirty="0" err="1" smtClean="0"/>
              <a:t>hypervapotron</a:t>
            </a:r>
            <a:r>
              <a:rPr lang="en-US" sz="2000" dirty="0" smtClean="0"/>
              <a:t> geometry</a:t>
            </a:r>
          </a:p>
        </p:txBody>
      </p:sp>
      <p:sp>
        <p:nvSpPr>
          <p:cNvPr id="24" name="Ellipse 23"/>
          <p:cNvSpPr/>
          <p:nvPr/>
        </p:nvSpPr>
        <p:spPr>
          <a:xfrm>
            <a:off x="3312041" y="5092206"/>
            <a:ext cx="81887" cy="8188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p:cNvSpPr txBox="1"/>
          <p:nvPr/>
        </p:nvSpPr>
        <p:spPr>
          <a:xfrm>
            <a:off x="3420464" y="4948483"/>
            <a:ext cx="2354619" cy="369332"/>
          </a:xfrm>
          <a:prstGeom prst="rect">
            <a:avLst/>
          </a:prstGeom>
          <a:noFill/>
        </p:spPr>
        <p:txBody>
          <a:bodyPr wrap="none" rtlCol="0">
            <a:spAutoFit/>
          </a:bodyPr>
          <a:lstStyle/>
          <a:p>
            <a:r>
              <a:rPr lang="en-US" dirty="0" smtClean="0"/>
              <a:t>Thermal analysis (FEM)</a:t>
            </a:r>
            <a:endParaRPr lang="en-US" dirty="0"/>
          </a:p>
        </p:txBody>
      </p:sp>
      <p:cxnSp>
        <p:nvCxnSpPr>
          <p:cNvPr id="27" name="Connecteur droit 26"/>
          <p:cNvCxnSpPr/>
          <p:nvPr/>
        </p:nvCxnSpPr>
        <p:spPr>
          <a:xfrm>
            <a:off x="3139752" y="5126326"/>
            <a:ext cx="360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0" y="6367711"/>
            <a:ext cx="3505960" cy="523220"/>
          </a:xfrm>
          <a:prstGeom prst="rect">
            <a:avLst/>
          </a:prstGeom>
          <a:noFill/>
        </p:spPr>
        <p:txBody>
          <a:bodyPr wrap="none" rtlCol="0">
            <a:spAutoFit/>
          </a:bodyPr>
          <a:lstStyle/>
          <a:p>
            <a:r>
              <a:rPr lang="en-US" sz="1400" dirty="0" smtClean="0"/>
              <a:t>2: F. Escourbiac et al, </a:t>
            </a:r>
            <a:r>
              <a:rPr lang="en-US" sz="1400" dirty="0" err="1" smtClean="0"/>
              <a:t>Fus</a:t>
            </a:r>
            <a:r>
              <a:rPr lang="en-US" sz="1400" dirty="0" smtClean="0"/>
              <a:t>. Eng. and Des., 2003</a:t>
            </a:r>
          </a:p>
          <a:p>
            <a:r>
              <a:rPr lang="en-US" sz="1400" dirty="0" smtClean="0"/>
              <a:t>3. </a:t>
            </a:r>
            <a:r>
              <a:rPr lang="en-US" sz="1400" dirty="0" err="1" smtClean="0"/>
              <a:t>Salvan</a:t>
            </a:r>
            <a:r>
              <a:rPr lang="en-US" sz="1400" dirty="0" smtClean="0"/>
              <a:t>, 2021</a:t>
            </a:r>
            <a:endParaRPr lang="en-US" sz="1400" dirty="0"/>
          </a:p>
        </p:txBody>
      </p:sp>
      <p:cxnSp>
        <p:nvCxnSpPr>
          <p:cNvPr id="36" name="Connecteur droit avec flèche 35"/>
          <p:cNvCxnSpPr/>
          <p:nvPr/>
        </p:nvCxnSpPr>
        <p:spPr>
          <a:xfrm flipH="1">
            <a:off x="647377" y="614020"/>
            <a:ext cx="14692" cy="31688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771380" y="534160"/>
            <a:ext cx="1529586" cy="369332"/>
          </a:xfrm>
          <a:prstGeom prst="rect">
            <a:avLst/>
          </a:prstGeom>
          <a:noFill/>
        </p:spPr>
        <p:txBody>
          <a:bodyPr wrap="none" rtlCol="0">
            <a:spAutoFit/>
          </a:bodyPr>
          <a:lstStyle/>
          <a:p>
            <a:r>
              <a:rPr lang="en-US" dirty="0" smtClean="0">
                <a:solidFill>
                  <a:srgbClr val="FF0000"/>
                </a:solidFill>
              </a:rPr>
              <a:t>10-25 MW/m²</a:t>
            </a:r>
            <a:endParaRPr lang="en-US" dirty="0">
              <a:solidFill>
                <a:srgbClr val="FF0000"/>
              </a:solidFill>
            </a:endParaRPr>
          </a:p>
        </p:txBody>
      </p:sp>
      <p:graphicFrame>
        <p:nvGraphicFramePr>
          <p:cNvPr id="17" name="Graphique 16"/>
          <p:cNvGraphicFramePr>
            <a:graphicFrameLocks/>
          </p:cNvGraphicFramePr>
          <p:nvPr>
            <p:extLst>
              <p:ext uri="{D42A27DB-BD31-4B8C-83A1-F6EECF244321}">
                <p14:modId xmlns:p14="http://schemas.microsoft.com/office/powerpoint/2010/main" val="883958585"/>
              </p:ext>
            </p:extLst>
          </p:nvPr>
        </p:nvGraphicFramePr>
        <p:xfrm>
          <a:off x="262467" y="2640252"/>
          <a:ext cx="5358186" cy="3427552"/>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Connecteur droit 2"/>
          <p:cNvCxnSpPr/>
          <p:nvPr/>
        </p:nvCxnSpPr>
        <p:spPr>
          <a:xfrm flipV="1">
            <a:off x="774919" y="4555324"/>
            <a:ext cx="4581670" cy="1905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33" name="Titre 210"/>
          <p:cNvSpPr>
            <a:spLocks noGrp="1"/>
          </p:cNvSpPr>
          <p:nvPr>
            <p:ph type="title"/>
          </p:nvPr>
        </p:nvSpPr>
        <p:spPr/>
        <p:txBody>
          <a:bodyPr/>
          <a:lstStyle/>
          <a:p>
            <a:r>
              <a:rPr lang="en-US" sz="2800" dirty="0" smtClean="0"/>
              <a:t>2.2 W-ACD -&gt; Enhanced flat tile concept (</a:t>
            </a:r>
            <a:r>
              <a:rPr lang="en-US" sz="2800" dirty="0" smtClean="0"/>
              <a:t>1/2)</a:t>
            </a:r>
            <a:endParaRPr lang="en-US" sz="2800" dirty="0"/>
          </a:p>
        </p:txBody>
      </p:sp>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2166" y="2606813"/>
            <a:ext cx="1248177" cy="1824952"/>
          </a:xfrm>
          <a:prstGeom prst="rect">
            <a:avLst/>
          </a:prstGeom>
        </p:spPr>
      </p:pic>
      <p:sp>
        <p:nvSpPr>
          <p:cNvPr id="5" name="ZoneTexte 4"/>
          <p:cNvSpPr txBox="1"/>
          <p:nvPr/>
        </p:nvSpPr>
        <p:spPr>
          <a:xfrm>
            <a:off x="914260" y="1128718"/>
            <a:ext cx="389850" cy="369332"/>
          </a:xfrm>
          <a:prstGeom prst="rect">
            <a:avLst/>
          </a:prstGeom>
          <a:noFill/>
        </p:spPr>
        <p:txBody>
          <a:bodyPr wrap="none" rtlCol="0">
            <a:spAutoFit/>
          </a:bodyPr>
          <a:lstStyle/>
          <a:p>
            <a:r>
              <a:rPr lang="en-US" dirty="0" smtClean="0"/>
              <a:t>W</a:t>
            </a:r>
            <a:endParaRPr lang="en-US" dirty="0"/>
          </a:p>
        </p:txBody>
      </p:sp>
      <p:sp>
        <p:nvSpPr>
          <p:cNvPr id="35" name="ZoneTexte 34"/>
          <p:cNvSpPr txBox="1"/>
          <p:nvPr/>
        </p:nvSpPr>
        <p:spPr>
          <a:xfrm>
            <a:off x="702760" y="2117425"/>
            <a:ext cx="821059" cy="369332"/>
          </a:xfrm>
          <a:prstGeom prst="rect">
            <a:avLst/>
          </a:prstGeom>
          <a:noFill/>
        </p:spPr>
        <p:txBody>
          <a:bodyPr wrap="none" rtlCol="0">
            <a:spAutoFit/>
          </a:bodyPr>
          <a:lstStyle/>
          <a:p>
            <a:r>
              <a:rPr lang="en-US" dirty="0" err="1" smtClean="0"/>
              <a:t>CuCrZr</a:t>
            </a:r>
            <a:endParaRPr lang="en-US" dirty="0"/>
          </a:p>
        </p:txBody>
      </p:sp>
      <p:sp>
        <p:nvSpPr>
          <p:cNvPr id="22"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15</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 name="Image 25"/>
          <p:cNvPicPr/>
          <p:nvPr/>
        </p:nvPicPr>
        <p:blipFill rotWithShape="1">
          <a:blip r:embed="rId7" cstate="print">
            <a:extLst>
              <a:ext uri="{28A0092B-C50C-407E-A947-70E740481C1C}">
                <a14:useLocalDpi xmlns:a14="http://schemas.microsoft.com/office/drawing/2010/main" val="0"/>
              </a:ext>
            </a:extLst>
          </a:blip>
          <a:srcRect r="50000"/>
          <a:stretch/>
        </p:blipFill>
        <p:spPr bwMode="auto">
          <a:xfrm>
            <a:off x="7125502" y="2606813"/>
            <a:ext cx="1409088" cy="1108699"/>
          </a:xfrm>
          <a:prstGeom prst="rect">
            <a:avLst/>
          </a:prstGeom>
          <a:noFill/>
        </p:spPr>
      </p:pic>
      <p:pic>
        <p:nvPicPr>
          <p:cNvPr id="28" name="Picture 6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725"/>
          <a:stretch/>
        </p:blipFill>
        <p:spPr bwMode="auto">
          <a:xfrm>
            <a:off x="3393928" y="1008990"/>
            <a:ext cx="2257559" cy="112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9"/>
          <a:stretch>
            <a:fillRect/>
          </a:stretch>
        </p:blipFill>
        <p:spPr>
          <a:xfrm>
            <a:off x="8560804" y="3705459"/>
            <a:ext cx="2647472" cy="2219954"/>
          </a:xfrm>
          <a:prstGeom prst="rect">
            <a:avLst/>
          </a:prstGeom>
        </p:spPr>
      </p:pic>
      <p:sp>
        <p:nvSpPr>
          <p:cNvPr id="4" name="Flèche courbée vers la droite 3"/>
          <p:cNvSpPr/>
          <p:nvPr/>
        </p:nvSpPr>
        <p:spPr>
          <a:xfrm rot="19463195">
            <a:off x="7563941" y="3890963"/>
            <a:ext cx="609492" cy="9121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 name="Connecteur droit avec flèche 7"/>
          <p:cNvCxnSpPr/>
          <p:nvPr/>
        </p:nvCxnSpPr>
        <p:spPr>
          <a:xfrm>
            <a:off x="8645360" y="6035510"/>
            <a:ext cx="2467992"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9283497" y="6109440"/>
            <a:ext cx="957313" cy="369332"/>
          </a:xfrm>
          <a:prstGeom prst="rect">
            <a:avLst/>
          </a:prstGeom>
          <a:noFill/>
        </p:spPr>
        <p:txBody>
          <a:bodyPr wrap="none" rtlCol="0">
            <a:spAutoFit/>
          </a:bodyPr>
          <a:lstStyle/>
          <a:p>
            <a:r>
              <a:rPr lang="fr-FR" dirty="0" smtClean="0"/>
              <a:t>275 mm</a:t>
            </a:r>
            <a:endParaRPr lang="fr-FR" dirty="0"/>
          </a:p>
        </p:txBody>
      </p:sp>
      <p:sp>
        <p:nvSpPr>
          <p:cNvPr id="11" name="Rectangle 10"/>
          <p:cNvSpPr/>
          <p:nvPr/>
        </p:nvSpPr>
        <p:spPr>
          <a:xfrm>
            <a:off x="4829837" y="1734808"/>
            <a:ext cx="914400" cy="402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4817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10"/>
          <p:cNvSpPr>
            <a:spLocks noGrp="1"/>
          </p:cNvSpPr>
          <p:nvPr>
            <p:ph type="title"/>
          </p:nvPr>
        </p:nvSpPr>
        <p:spPr/>
        <p:txBody>
          <a:bodyPr/>
          <a:lstStyle/>
          <a:p>
            <a:r>
              <a:rPr lang="en-US" sz="2800" dirty="0" smtClean="0"/>
              <a:t>2.2 W-ACD -&gt; Enhanced flat tile concept (2/2)</a:t>
            </a:r>
            <a:endParaRPr lang="en-US" sz="2800" dirty="0"/>
          </a:p>
        </p:txBody>
      </p:sp>
      <p:pic>
        <p:nvPicPr>
          <p:cNvPr id="7" name="Image 6"/>
          <p:cNvPicPr>
            <a:picLocks noChangeAspect="1"/>
          </p:cNvPicPr>
          <p:nvPr/>
        </p:nvPicPr>
        <p:blipFill>
          <a:blip r:embed="rId2"/>
          <a:stretch>
            <a:fillRect/>
          </a:stretch>
        </p:blipFill>
        <p:spPr>
          <a:xfrm>
            <a:off x="1577912" y="623518"/>
            <a:ext cx="4634630" cy="2151265"/>
          </a:xfrm>
          <a:prstGeom prst="rect">
            <a:avLst/>
          </a:prstGeom>
        </p:spPr>
      </p:pic>
      <p:sp>
        <p:nvSpPr>
          <p:cNvPr id="8" name="ZoneTexte 7"/>
          <p:cNvSpPr txBox="1"/>
          <p:nvPr/>
        </p:nvSpPr>
        <p:spPr>
          <a:xfrm>
            <a:off x="206093" y="1234066"/>
            <a:ext cx="1479395" cy="1200329"/>
          </a:xfrm>
          <a:prstGeom prst="rect">
            <a:avLst/>
          </a:prstGeom>
          <a:noFill/>
          <a:ln>
            <a:solidFill>
              <a:schemeClr val="tx1"/>
            </a:solidFill>
          </a:ln>
        </p:spPr>
        <p:txBody>
          <a:bodyPr wrap="square" rtlCol="0">
            <a:spAutoFit/>
          </a:bodyPr>
          <a:lstStyle/>
          <a:p>
            <a:r>
              <a:rPr lang="fr-FR" u="sng" dirty="0" err="1" smtClean="0"/>
              <a:t>Inlet</a:t>
            </a:r>
            <a:r>
              <a:rPr lang="fr-FR" u="sng" dirty="0" smtClean="0"/>
              <a:t>:</a:t>
            </a:r>
          </a:p>
          <a:p>
            <a:pPr marL="285750" indent="-285750">
              <a:buFontTx/>
              <a:buChar char="-"/>
            </a:pPr>
            <a:r>
              <a:rPr lang="fr-FR" dirty="0" smtClean="0"/>
              <a:t>Water</a:t>
            </a:r>
          </a:p>
          <a:p>
            <a:pPr marL="285750" indent="-285750">
              <a:buFontTx/>
              <a:buChar char="-"/>
            </a:pPr>
            <a:r>
              <a:rPr lang="fr-FR" dirty="0"/>
              <a:t>4</a:t>
            </a:r>
            <a:r>
              <a:rPr lang="fr-FR" dirty="0" smtClean="0"/>
              <a:t> m/s</a:t>
            </a:r>
          </a:p>
          <a:p>
            <a:pPr marL="285750" indent="-285750">
              <a:buFontTx/>
              <a:buChar char="-"/>
            </a:pPr>
            <a:r>
              <a:rPr lang="fr-FR" dirty="0" smtClean="0"/>
              <a:t>40°C</a:t>
            </a:r>
          </a:p>
        </p:txBody>
      </p:sp>
      <p:sp>
        <p:nvSpPr>
          <p:cNvPr id="9" name="ZoneTexte 8"/>
          <p:cNvSpPr txBox="1"/>
          <p:nvPr/>
        </p:nvSpPr>
        <p:spPr>
          <a:xfrm>
            <a:off x="178716" y="2942331"/>
            <a:ext cx="5795090" cy="1477328"/>
          </a:xfrm>
          <a:prstGeom prst="rect">
            <a:avLst/>
          </a:prstGeom>
          <a:noFill/>
        </p:spPr>
        <p:txBody>
          <a:bodyPr wrap="square" rtlCol="0">
            <a:spAutoFit/>
          </a:bodyPr>
          <a:lstStyle/>
          <a:p>
            <a:r>
              <a:rPr lang="fr-FR" u="sng" dirty="0" smtClean="0"/>
              <a:t>CFD Settings (ANSYS Fluent 2023 R2) :</a:t>
            </a:r>
          </a:p>
          <a:p>
            <a:pPr marL="285750" indent="-285750">
              <a:buFontTx/>
              <a:buChar char="-"/>
            </a:pPr>
            <a:r>
              <a:rPr lang="fr-FR" dirty="0" err="1" smtClean="0"/>
              <a:t>Polyhedral</a:t>
            </a:r>
            <a:r>
              <a:rPr lang="fr-FR" dirty="0" smtClean="0"/>
              <a:t> </a:t>
            </a:r>
            <a:r>
              <a:rPr lang="fr-FR" dirty="0" err="1" smtClean="0"/>
              <a:t>mesh</a:t>
            </a:r>
            <a:r>
              <a:rPr lang="fr-FR" dirty="0" smtClean="0"/>
              <a:t> </a:t>
            </a:r>
            <a:r>
              <a:rPr lang="fr-FR" dirty="0" err="1" smtClean="0"/>
              <a:t>such</a:t>
            </a:r>
            <a:r>
              <a:rPr lang="fr-FR" dirty="0" smtClean="0"/>
              <a:t> as y+ ~ 1</a:t>
            </a:r>
          </a:p>
          <a:p>
            <a:pPr marL="285750" indent="-285750">
              <a:buFontTx/>
              <a:buChar char="-"/>
            </a:pPr>
            <a:r>
              <a:rPr lang="fr-FR" dirty="0"/>
              <a:t>k</a:t>
            </a:r>
            <a:r>
              <a:rPr lang="fr-FR" dirty="0" smtClean="0"/>
              <a:t>-w SST turbulence model </a:t>
            </a:r>
            <a:r>
              <a:rPr lang="fr-FR" dirty="0" err="1" smtClean="0"/>
              <a:t>used</a:t>
            </a:r>
            <a:endParaRPr lang="fr-FR" dirty="0" smtClean="0"/>
          </a:p>
          <a:p>
            <a:pPr marL="285750" indent="-285750">
              <a:buFontTx/>
              <a:buChar char="-"/>
            </a:pPr>
            <a:r>
              <a:rPr lang="fr-FR" dirty="0" err="1" smtClean="0"/>
              <a:t>Energy</a:t>
            </a:r>
            <a:r>
              <a:rPr lang="fr-FR" dirty="0" smtClean="0"/>
              <a:t> </a:t>
            </a:r>
            <a:r>
              <a:rPr lang="fr-FR" dirty="0" err="1" smtClean="0"/>
              <a:t>equation</a:t>
            </a:r>
            <a:r>
              <a:rPr lang="fr-FR" dirty="0" smtClean="0"/>
              <a:t> </a:t>
            </a:r>
            <a:r>
              <a:rPr lang="fr-FR" dirty="0" err="1" smtClean="0"/>
              <a:t>solved</a:t>
            </a:r>
            <a:r>
              <a:rPr lang="fr-FR" dirty="0" smtClean="0"/>
              <a:t> in </a:t>
            </a:r>
            <a:r>
              <a:rPr lang="fr-FR" dirty="0" err="1" smtClean="0"/>
              <a:t>monophasic</a:t>
            </a:r>
            <a:r>
              <a:rPr lang="fr-FR" dirty="0" smtClean="0"/>
              <a:t> situation (Phase I)</a:t>
            </a:r>
          </a:p>
          <a:p>
            <a:pPr marL="285750" indent="-285750">
              <a:buFontTx/>
              <a:buChar char="-"/>
            </a:pPr>
            <a:r>
              <a:rPr lang="en-US" dirty="0" smtClean="0"/>
              <a:t>Geometries </a:t>
            </a:r>
            <a:r>
              <a:rPr lang="en-US" dirty="0"/>
              <a:t>cut in two by symmetry of the situation</a:t>
            </a:r>
            <a:endParaRPr lang="fr-FR" dirty="0"/>
          </a:p>
        </p:txBody>
      </p:sp>
      <p:pic>
        <p:nvPicPr>
          <p:cNvPr id="10" name="Image 9"/>
          <p:cNvPicPr>
            <a:picLocks noChangeAspect="1"/>
          </p:cNvPicPr>
          <p:nvPr/>
        </p:nvPicPr>
        <p:blipFill>
          <a:blip r:embed="rId3"/>
          <a:stretch>
            <a:fillRect/>
          </a:stretch>
        </p:blipFill>
        <p:spPr>
          <a:xfrm>
            <a:off x="4738221" y="2128682"/>
            <a:ext cx="1343958" cy="1681206"/>
          </a:xfrm>
          <a:prstGeom prst="rect">
            <a:avLst/>
          </a:prstGeom>
        </p:spPr>
      </p:pic>
      <p:pic>
        <p:nvPicPr>
          <p:cNvPr id="12" name="Image 11"/>
          <p:cNvPicPr>
            <a:picLocks noChangeAspect="1"/>
          </p:cNvPicPr>
          <p:nvPr/>
        </p:nvPicPr>
        <p:blipFill>
          <a:blip r:embed="rId4"/>
          <a:stretch>
            <a:fillRect/>
          </a:stretch>
        </p:blipFill>
        <p:spPr>
          <a:xfrm>
            <a:off x="6978717" y="1601957"/>
            <a:ext cx="4794183" cy="2734235"/>
          </a:xfrm>
          <a:prstGeom prst="rect">
            <a:avLst/>
          </a:prstGeom>
        </p:spPr>
      </p:pic>
      <p:pic>
        <p:nvPicPr>
          <p:cNvPr id="13" name="Image 12"/>
          <p:cNvPicPr/>
          <p:nvPr/>
        </p:nvPicPr>
        <p:blipFill>
          <a:blip r:embed="rId5"/>
          <a:stretch>
            <a:fillRect/>
          </a:stretch>
        </p:blipFill>
        <p:spPr>
          <a:xfrm>
            <a:off x="385956" y="4687840"/>
            <a:ext cx="2383912" cy="2144486"/>
          </a:xfrm>
          <a:prstGeom prst="rect">
            <a:avLst/>
          </a:prstGeom>
        </p:spPr>
      </p:pic>
      <p:sp>
        <p:nvSpPr>
          <p:cNvPr id="14" name="ZoneTexte 13"/>
          <p:cNvSpPr txBox="1"/>
          <p:nvPr/>
        </p:nvSpPr>
        <p:spPr>
          <a:xfrm>
            <a:off x="2799609" y="5161745"/>
            <a:ext cx="5795090" cy="923330"/>
          </a:xfrm>
          <a:prstGeom prst="rect">
            <a:avLst/>
          </a:prstGeom>
          <a:noFill/>
        </p:spPr>
        <p:txBody>
          <a:bodyPr wrap="square" rtlCol="0">
            <a:spAutoFit/>
          </a:bodyPr>
          <a:lstStyle/>
          <a:p>
            <a:pPr marL="285750" indent="-285750">
              <a:buFont typeface="Wingdings" panose="05000000000000000000" pitchFamily="2" charset="2"/>
              <a:buChar char="q"/>
            </a:pPr>
            <a:r>
              <a:rPr lang="fr-FR" dirty="0" err="1" smtClean="0"/>
              <a:t>Definition</a:t>
            </a:r>
            <a:r>
              <a:rPr lang="fr-FR" dirty="0" smtClean="0"/>
              <a:t> of a </a:t>
            </a:r>
            <a:r>
              <a:rPr lang="fr-FR" dirty="0" err="1" smtClean="0"/>
              <a:t>geometry</a:t>
            </a:r>
            <a:r>
              <a:rPr lang="fr-FR" dirty="0" smtClean="0"/>
              <a:t> compatible </a:t>
            </a:r>
            <a:r>
              <a:rPr lang="fr-FR" dirty="0" err="1" smtClean="0"/>
              <a:t>with</a:t>
            </a:r>
            <a:r>
              <a:rPr lang="fr-FR" dirty="0" smtClean="0"/>
              <a:t> additive </a:t>
            </a:r>
            <a:r>
              <a:rPr lang="fr-FR" dirty="0" err="1" smtClean="0"/>
              <a:t>manufacturing</a:t>
            </a:r>
            <a:endParaRPr lang="fr-FR" dirty="0" smtClean="0"/>
          </a:p>
          <a:p>
            <a:r>
              <a:rPr lang="fr-FR" dirty="0" smtClean="0"/>
              <a:t>-&gt; </a:t>
            </a:r>
            <a:r>
              <a:rPr lang="fr-FR" dirty="0" err="1" smtClean="0"/>
              <a:t>Mock</a:t>
            </a:r>
            <a:r>
              <a:rPr lang="fr-FR" dirty="0" smtClean="0"/>
              <a:t>-up </a:t>
            </a:r>
            <a:r>
              <a:rPr lang="fr-FR" dirty="0" err="1" smtClean="0"/>
              <a:t>available</a:t>
            </a:r>
            <a:r>
              <a:rPr lang="fr-FR" dirty="0" smtClean="0"/>
              <a:t> in </a:t>
            </a:r>
            <a:r>
              <a:rPr lang="fr-FR" dirty="0" err="1" smtClean="0"/>
              <a:t>September</a:t>
            </a:r>
            <a:endParaRPr lang="fr-FR" dirty="0"/>
          </a:p>
        </p:txBody>
      </p:sp>
      <p:cxnSp>
        <p:nvCxnSpPr>
          <p:cNvPr id="16" name="Connecteur droit avec flèche 15"/>
          <p:cNvCxnSpPr/>
          <p:nvPr/>
        </p:nvCxnSpPr>
        <p:spPr>
          <a:xfrm flipV="1">
            <a:off x="1807029" y="710306"/>
            <a:ext cx="2581859" cy="57405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235966" y="4444409"/>
            <a:ext cx="840295" cy="369332"/>
          </a:xfrm>
          <a:prstGeom prst="rect">
            <a:avLst/>
          </a:prstGeom>
          <a:noFill/>
        </p:spPr>
        <p:txBody>
          <a:bodyPr wrap="none" rtlCol="0">
            <a:spAutoFit/>
          </a:bodyPr>
          <a:lstStyle/>
          <a:p>
            <a:r>
              <a:rPr lang="fr-FR" dirty="0" smtClean="0"/>
              <a:t>27 mm</a:t>
            </a:r>
            <a:endParaRPr lang="fr-FR" dirty="0"/>
          </a:p>
        </p:txBody>
      </p:sp>
      <p:cxnSp>
        <p:nvCxnSpPr>
          <p:cNvPr id="18" name="Connecteur droit avec flèche 17"/>
          <p:cNvCxnSpPr/>
          <p:nvPr/>
        </p:nvCxnSpPr>
        <p:spPr>
          <a:xfrm>
            <a:off x="1512230" y="4654728"/>
            <a:ext cx="1143884" cy="32004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Image 19"/>
          <p:cNvPicPr/>
          <p:nvPr/>
        </p:nvPicPr>
        <p:blipFill rotWithShape="1">
          <a:blip r:embed="rId6"/>
          <a:srcRect t="1" r="1276" b="1467"/>
          <a:stretch/>
        </p:blipFill>
        <p:spPr bwMode="auto">
          <a:xfrm>
            <a:off x="8318046" y="4687840"/>
            <a:ext cx="2513239" cy="1712829"/>
          </a:xfrm>
          <a:prstGeom prst="rect">
            <a:avLst/>
          </a:prstGeom>
          <a:ln>
            <a:noFill/>
          </a:ln>
          <a:extLst>
            <a:ext uri="{53640926-AAD7-44D8-BBD7-CCE9431645EC}">
              <a14:shadowObscured xmlns:a14="http://schemas.microsoft.com/office/drawing/2010/main"/>
            </a:ext>
          </a:extLst>
        </p:spPr>
      </p:pic>
      <p:sp>
        <p:nvSpPr>
          <p:cNvPr id="23" name="ZoneTexte 22"/>
          <p:cNvSpPr txBox="1"/>
          <p:nvPr/>
        </p:nvSpPr>
        <p:spPr>
          <a:xfrm>
            <a:off x="2229902" y="723379"/>
            <a:ext cx="840295" cy="369332"/>
          </a:xfrm>
          <a:prstGeom prst="rect">
            <a:avLst/>
          </a:prstGeom>
          <a:noFill/>
        </p:spPr>
        <p:txBody>
          <a:bodyPr wrap="none" rtlCol="0">
            <a:spAutoFit/>
          </a:bodyPr>
          <a:lstStyle/>
          <a:p>
            <a:r>
              <a:rPr lang="fr-FR" dirty="0" smtClean="0"/>
              <a:t>52 mm</a:t>
            </a:r>
            <a:endParaRPr lang="fr-FR" dirty="0"/>
          </a:p>
        </p:txBody>
      </p:sp>
      <p:sp>
        <p:nvSpPr>
          <p:cNvPr id="24"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16</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ZoneTexte 24"/>
          <p:cNvSpPr txBox="1"/>
          <p:nvPr/>
        </p:nvSpPr>
        <p:spPr>
          <a:xfrm>
            <a:off x="7120231" y="786163"/>
            <a:ext cx="5795090" cy="646331"/>
          </a:xfrm>
          <a:prstGeom prst="rect">
            <a:avLst/>
          </a:prstGeom>
          <a:noFill/>
        </p:spPr>
        <p:txBody>
          <a:bodyPr wrap="square" rtlCol="0">
            <a:spAutoFit/>
          </a:bodyPr>
          <a:lstStyle/>
          <a:p>
            <a:pPr marL="285750" indent="-285750">
              <a:buFont typeface="Wingdings" panose="05000000000000000000" pitchFamily="2" charset="2"/>
              <a:buChar char="q"/>
            </a:pPr>
            <a:r>
              <a:rPr lang="fr-FR" dirty="0" smtClean="0"/>
              <a:t>No important room for </a:t>
            </a:r>
            <a:r>
              <a:rPr lang="fr-FR" dirty="0" err="1" smtClean="0"/>
              <a:t>hypervapotron</a:t>
            </a:r>
            <a:r>
              <a:rPr lang="fr-FR" dirty="0" smtClean="0"/>
              <a:t> </a:t>
            </a:r>
            <a:r>
              <a:rPr lang="fr-FR" dirty="0" err="1" smtClean="0"/>
              <a:t>geometry</a:t>
            </a:r>
            <a:r>
              <a:rPr lang="fr-FR" dirty="0" smtClean="0"/>
              <a:t> optimisation</a:t>
            </a:r>
            <a:endParaRPr lang="fr-FR" dirty="0"/>
          </a:p>
        </p:txBody>
      </p:sp>
    </p:spTree>
    <p:extLst>
      <p:ext uri="{BB962C8B-B14F-4D97-AF65-F5344CB8AC3E}">
        <p14:creationId xmlns:p14="http://schemas.microsoft.com/office/powerpoint/2010/main" val="288125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10"/>
          <p:cNvSpPr>
            <a:spLocks noGrp="1"/>
          </p:cNvSpPr>
          <p:nvPr>
            <p:ph type="title"/>
          </p:nvPr>
        </p:nvSpPr>
        <p:spPr/>
        <p:txBody>
          <a:bodyPr/>
          <a:lstStyle/>
          <a:p>
            <a:r>
              <a:rPr lang="en-US" sz="2400" dirty="0" smtClean="0"/>
              <a:t>2.2 W-ACD -&gt; Development </a:t>
            </a:r>
            <a:r>
              <a:rPr lang="en-US" sz="2400" dirty="0" smtClean="0"/>
              <a:t>in </a:t>
            </a:r>
            <a:r>
              <a:rPr lang="en-US" sz="2400" dirty="0" smtClean="0"/>
              <a:t>NIFS Tomohiro </a:t>
            </a:r>
            <a:r>
              <a:rPr lang="en-US" sz="2400" dirty="0" err="1" smtClean="0"/>
              <a:t>Morisaki</a:t>
            </a:r>
            <a:r>
              <a:rPr lang="en-US" sz="2400" dirty="0" smtClean="0"/>
              <a:t> (outside WPDIV)</a:t>
            </a:r>
            <a:endParaRPr lang="en-US" sz="2400" dirty="0"/>
          </a:p>
        </p:txBody>
      </p:sp>
      <p:sp>
        <p:nvSpPr>
          <p:cNvPr id="6" name="Espace réservé du contenu 2"/>
          <p:cNvSpPr txBox="1">
            <a:spLocks/>
          </p:cNvSpPr>
          <p:nvPr/>
        </p:nvSpPr>
        <p:spPr>
          <a:xfrm>
            <a:off x="-199693" y="1046585"/>
            <a:ext cx="5805835" cy="472992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q"/>
            </a:pPr>
            <a:r>
              <a:rPr lang="en-US" sz="2000" dirty="0" smtClean="0"/>
              <a:t> Use of SPS in H</a:t>
            </a:r>
            <a:r>
              <a:rPr lang="en-US" sz="2000" baseline="-25000" dirty="0" smtClean="0"/>
              <a:t>2</a:t>
            </a:r>
            <a:r>
              <a:rPr lang="en-US" sz="2000" dirty="0" smtClean="0"/>
              <a:t> process for joining</a:t>
            </a:r>
          </a:p>
          <a:p>
            <a:pPr lvl="1">
              <a:buFont typeface="Wingdings" panose="05000000000000000000" pitchFamily="2" charset="2"/>
              <a:buChar char="q"/>
            </a:pPr>
            <a:r>
              <a:rPr lang="en-US" sz="2000" dirty="0" smtClean="0"/>
              <a:t>After HHF tests: 20 </a:t>
            </a:r>
            <a:r>
              <a:rPr lang="en-US" sz="2000" dirty="0" smtClean="0"/>
              <a:t>MW/m² during 10 </a:t>
            </a:r>
            <a:r>
              <a:rPr lang="en-US" sz="2000" dirty="0" smtClean="0"/>
              <a:t>min, </a:t>
            </a:r>
          </a:p>
          <a:p>
            <a:pPr marL="457200" lvl="1" indent="0">
              <a:buNone/>
            </a:pPr>
            <a:r>
              <a:rPr lang="en-US" sz="2000" dirty="0" smtClean="0"/>
              <a:t>“no serious damage observed”</a:t>
            </a:r>
          </a:p>
          <a:p>
            <a:pPr lvl="1">
              <a:buFont typeface="Wingdings" panose="05000000000000000000" pitchFamily="2" charset="2"/>
              <a:buChar char="q"/>
            </a:pPr>
            <a:r>
              <a:rPr lang="en-US" sz="2000" dirty="0" smtClean="0"/>
              <a:t> Mass production for 450 mm feasible</a:t>
            </a:r>
            <a:endParaRPr lang="en-US" sz="1800" dirty="0" smtClean="0"/>
          </a:p>
          <a:p>
            <a:pPr marL="914400" lvl="2" indent="0">
              <a:buNone/>
            </a:pPr>
            <a:endParaRPr lang="en-US" sz="1800" dirty="0" smtClean="0"/>
          </a:p>
          <a:p>
            <a:pPr lvl="1">
              <a:spcAft>
                <a:spcPts val="600"/>
              </a:spcAft>
              <a:buFont typeface="Wingdings" panose="05000000000000000000" pitchFamily="2" charset="2"/>
              <a:buChar char="q"/>
            </a:pPr>
            <a:endParaRPr lang="en-US" sz="2200" dirty="0"/>
          </a:p>
        </p:txBody>
      </p:sp>
      <p:pic>
        <p:nvPicPr>
          <p:cNvPr id="7" name="Image 6"/>
          <p:cNvPicPr>
            <a:picLocks noChangeAspect="1"/>
          </p:cNvPicPr>
          <p:nvPr/>
        </p:nvPicPr>
        <p:blipFill>
          <a:blip r:embed="rId2"/>
          <a:stretch>
            <a:fillRect/>
          </a:stretch>
        </p:blipFill>
        <p:spPr>
          <a:xfrm>
            <a:off x="5606142" y="800640"/>
            <a:ext cx="6255657" cy="4305685"/>
          </a:xfrm>
          <a:prstGeom prst="rect">
            <a:avLst/>
          </a:prstGeom>
        </p:spPr>
      </p:pic>
      <p:pic>
        <p:nvPicPr>
          <p:cNvPr id="8" name="Image 7"/>
          <p:cNvPicPr>
            <a:picLocks noChangeAspect="1"/>
          </p:cNvPicPr>
          <p:nvPr/>
        </p:nvPicPr>
        <p:blipFill>
          <a:blip r:embed="rId3"/>
          <a:stretch>
            <a:fillRect/>
          </a:stretch>
        </p:blipFill>
        <p:spPr>
          <a:xfrm>
            <a:off x="3604978" y="2567605"/>
            <a:ext cx="1805222" cy="3958595"/>
          </a:xfrm>
          <a:prstGeom prst="rect">
            <a:avLst/>
          </a:prstGeom>
        </p:spPr>
      </p:pic>
      <p:sp>
        <p:nvSpPr>
          <p:cNvPr id="9"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17</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188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2.2 W-ACD-&gt; </a:t>
            </a:r>
            <a:r>
              <a:rPr lang="en-US" sz="2800" dirty="0" smtClean="0"/>
              <a:t>Challenges for the development of the HHF W target</a:t>
            </a:r>
            <a:endParaRPr lang="en-US" sz="2800" dirty="0"/>
          </a:p>
        </p:txBody>
      </p:sp>
      <p:sp>
        <p:nvSpPr>
          <p:cNvPr id="6" name="Espace réservé du contenu 1"/>
          <p:cNvSpPr>
            <a:spLocks noGrp="1"/>
          </p:cNvSpPr>
          <p:nvPr>
            <p:ph idx="1"/>
          </p:nvPr>
        </p:nvSpPr>
        <p:spPr>
          <a:xfrm>
            <a:off x="1" y="656494"/>
            <a:ext cx="12154942" cy="5869706"/>
          </a:xfrm>
        </p:spPr>
        <p:txBody>
          <a:bodyPr>
            <a:noAutofit/>
          </a:bodyPr>
          <a:lstStyle/>
          <a:p>
            <a:pPr marL="285750" indent="-285750">
              <a:buFont typeface="Arial" panose="020B0604020202020204" pitchFamily="34" charset="0"/>
              <a:buChar char="•"/>
            </a:pPr>
            <a:r>
              <a:rPr lang="en-US" sz="1800" dirty="0" smtClean="0"/>
              <a:t>Technological concern (</a:t>
            </a:r>
            <a:r>
              <a:rPr lang="en-US" sz="1800" b="1" dirty="0" smtClean="0">
                <a:solidFill>
                  <a:schemeClr val="accent1"/>
                </a:solidFill>
              </a:rPr>
              <a:t>materials</a:t>
            </a:r>
            <a:r>
              <a:rPr lang="en-US" sz="1800" dirty="0" smtClean="0"/>
              <a:t>)</a:t>
            </a:r>
          </a:p>
          <a:p>
            <a:pPr marL="552450" lvl="1" indent="-285750">
              <a:buFont typeface="Arial" panose="020B0604020202020204" pitchFamily="34" charset="0"/>
              <a:buChar char="•"/>
            </a:pPr>
            <a:r>
              <a:rPr lang="en-US" sz="1800" dirty="0" smtClean="0"/>
              <a:t>What plasma facing materials ? Alloyed W (compatibility with plasma operation ? WPDIV W7X and WPW7X)</a:t>
            </a:r>
          </a:p>
          <a:p>
            <a:pPr marL="552450" lvl="1" indent="-285750">
              <a:buFont typeface="Arial" panose="020B0604020202020204" pitchFamily="34" charset="0"/>
              <a:buChar char="•"/>
            </a:pPr>
            <a:r>
              <a:rPr lang="en-US" sz="1800" dirty="0" smtClean="0"/>
              <a:t>TZM or </a:t>
            </a:r>
            <a:r>
              <a:rPr lang="en-US" sz="1800" dirty="0" err="1" smtClean="0"/>
              <a:t>CuCrZr</a:t>
            </a:r>
            <a:endParaRPr lang="en-US" sz="1800" dirty="0" smtClean="0"/>
          </a:p>
          <a:p>
            <a:pPr marL="827088" lvl="2" indent="-285750">
              <a:buFont typeface="Arial" panose="020B0604020202020204" pitchFamily="34" charset="0"/>
              <a:buChar char="•"/>
            </a:pPr>
            <a:r>
              <a:rPr lang="en-US" sz="1800" dirty="0" smtClean="0"/>
              <a:t>Activation calculation planned to be performed by F4E</a:t>
            </a:r>
          </a:p>
          <a:p>
            <a:pPr marL="827088" lvl="2" indent="-285750"/>
            <a:r>
              <a:rPr lang="en-US" sz="1800" dirty="0" smtClean="0"/>
              <a:t>Does additive manufacturing applicable for a PFC series manufacturing production </a:t>
            </a:r>
            <a:r>
              <a:rPr lang="en-US" sz="1800" dirty="0"/>
              <a:t>? (Answer in 2024)</a:t>
            </a:r>
          </a:p>
          <a:p>
            <a:pPr lvl="2" indent="0">
              <a:buNone/>
            </a:pPr>
            <a:endParaRPr lang="en-US" sz="1800" dirty="0" smtClean="0"/>
          </a:p>
          <a:p>
            <a:pPr marL="285750" indent="-285750">
              <a:buFont typeface="Arial" panose="020B0604020202020204" pitchFamily="34" charset="0"/>
              <a:buChar char="•"/>
            </a:pPr>
            <a:r>
              <a:rPr lang="en-US" sz="1800" dirty="0" smtClean="0"/>
              <a:t>Technological concern for joining materials (</a:t>
            </a:r>
            <a:r>
              <a:rPr lang="en-US" sz="1800" b="1" dirty="0" smtClean="0">
                <a:solidFill>
                  <a:schemeClr val="accent1"/>
                </a:solidFill>
              </a:rPr>
              <a:t>Bonding</a:t>
            </a:r>
            <a:r>
              <a:rPr lang="en-US" sz="1800" dirty="0" smtClean="0"/>
              <a:t>)</a:t>
            </a:r>
          </a:p>
          <a:p>
            <a:pPr marL="552450" lvl="1" indent="-285750"/>
            <a:r>
              <a:rPr lang="en-US" sz="1800" dirty="0" smtClean="0"/>
              <a:t>Qualify the </a:t>
            </a:r>
            <a:r>
              <a:rPr lang="en-US" sz="1800" dirty="0"/>
              <a:t>b</a:t>
            </a:r>
            <a:r>
              <a:rPr lang="en-US" sz="1800" dirty="0" smtClean="0"/>
              <a:t>onding of plasma facing material to </a:t>
            </a:r>
            <a:r>
              <a:rPr lang="en-US" sz="1800" dirty="0" err="1" smtClean="0"/>
              <a:t>CuCrZr</a:t>
            </a:r>
            <a:r>
              <a:rPr lang="en-US" sz="1800" dirty="0" smtClean="0"/>
              <a:t> manufactured by additive manufacturing </a:t>
            </a:r>
            <a:r>
              <a:rPr lang="en-US" sz="1800" dirty="0"/>
              <a:t>(Answer in 2024</a:t>
            </a:r>
            <a:r>
              <a:rPr lang="en-US" sz="1800" dirty="0" smtClean="0"/>
              <a:t>)</a:t>
            </a:r>
          </a:p>
          <a:p>
            <a:pPr marL="552450" lvl="1" indent="-285750"/>
            <a:r>
              <a:rPr lang="en-US" sz="1800" dirty="0" smtClean="0"/>
              <a:t>W/TZM (F4E ?, QST with Spark Plasma Sintering Process ? </a:t>
            </a:r>
            <a:r>
              <a:rPr lang="en-US" sz="1800" dirty="0"/>
              <a:t>see T. </a:t>
            </a:r>
            <a:r>
              <a:rPr lang="en-US" sz="1800" dirty="0" err="1"/>
              <a:t>Morisaki</a:t>
            </a:r>
            <a:r>
              <a:rPr lang="en-US" sz="1800" dirty="0"/>
              <a:t> </a:t>
            </a:r>
            <a:r>
              <a:rPr lang="en-US" sz="1800" dirty="0" smtClean="0"/>
              <a:t>San talk )</a:t>
            </a:r>
          </a:p>
          <a:p>
            <a:pPr marL="552450" lvl="1" indent="-285750">
              <a:buFont typeface="Arial" panose="020B0604020202020204" pitchFamily="34" charset="0"/>
              <a:buChar char="•"/>
            </a:pPr>
            <a:endParaRPr lang="en-US" sz="1800" dirty="0" smtClean="0"/>
          </a:p>
          <a:p>
            <a:pPr marL="285750" indent="-285750">
              <a:buFont typeface="Arial" panose="020B0604020202020204" pitchFamily="34" charset="0"/>
              <a:buChar char="•"/>
            </a:pPr>
            <a:r>
              <a:rPr lang="en-US" sz="1800" dirty="0" smtClean="0"/>
              <a:t>Technological concern for heat exhaust (</a:t>
            </a:r>
            <a:r>
              <a:rPr lang="en-US" sz="1800" b="1" dirty="0" smtClean="0">
                <a:solidFill>
                  <a:schemeClr val="accent1"/>
                </a:solidFill>
              </a:rPr>
              <a:t>Concept</a:t>
            </a:r>
            <a:r>
              <a:rPr lang="en-US" sz="1800" dirty="0" smtClean="0"/>
              <a:t>)</a:t>
            </a:r>
          </a:p>
          <a:p>
            <a:pPr marL="552450" lvl="1" indent="-285750"/>
            <a:r>
              <a:rPr lang="en-US" sz="1800" dirty="0" smtClean="0"/>
              <a:t>Enhanced </a:t>
            </a:r>
            <a:r>
              <a:rPr lang="en-US" sz="1800" dirty="0"/>
              <a:t>flat tile </a:t>
            </a:r>
            <a:r>
              <a:rPr lang="en-US" sz="1800" dirty="0" smtClean="0"/>
              <a:t>: Does this concept bring an added value (performance vs cost)  ? (Answer in 2024) </a:t>
            </a:r>
          </a:p>
          <a:p>
            <a:pPr marL="552450" lvl="1" indent="-285750"/>
            <a:r>
              <a:rPr lang="en-US" sz="1800" dirty="0" smtClean="0"/>
              <a:t>Conventional </a:t>
            </a:r>
            <a:r>
              <a:rPr lang="en-US" sz="1800" dirty="0"/>
              <a:t>flat tile </a:t>
            </a:r>
            <a:r>
              <a:rPr lang="en-US" sz="1800" dirty="0" smtClean="0"/>
              <a:t>:  </a:t>
            </a:r>
            <a:r>
              <a:rPr lang="en-US" sz="1800" dirty="0"/>
              <a:t>If </a:t>
            </a:r>
            <a:r>
              <a:rPr lang="en-US" sz="1800" dirty="0" smtClean="0"/>
              <a:t>this concept is the privileged option: there is a need to adapt the attachment to the cassette  (Shown during this project) (F4E)</a:t>
            </a:r>
          </a:p>
          <a:p>
            <a:pPr marL="266700" lvl="1" indent="0">
              <a:buNone/>
            </a:pPr>
            <a:endParaRPr lang="en-US" sz="1800" dirty="0" smtClean="0"/>
          </a:p>
          <a:p>
            <a:pPr marL="95250" indent="-285750"/>
            <a:r>
              <a:rPr lang="en-US" sz="1800" b="1" dirty="0" smtClean="0">
                <a:solidFill>
                  <a:schemeClr val="accent1"/>
                </a:solidFill>
              </a:rPr>
              <a:t>Modeling </a:t>
            </a:r>
            <a:r>
              <a:rPr lang="en-US" sz="1800" dirty="0" smtClean="0"/>
              <a:t>concern-&gt; Heat transfer coefficient need to be assessed for the definition of the maximum allowable heat flux (Answer in 2025)</a:t>
            </a:r>
          </a:p>
          <a:p>
            <a:pPr marL="95250" indent="-285750"/>
            <a:r>
              <a:rPr lang="fr-FR" sz="1800" dirty="0" err="1" smtClean="0"/>
              <a:t>Above</a:t>
            </a:r>
            <a:r>
              <a:rPr lang="fr-FR" sz="1800" dirty="0" smtClean="0"/>
              <a:t> the HHF </a:t>
            </a:r>
            <a:r>
              <a:rPr lang="fr-FR" sz="1800" dirty="0" err="1" smtClean="0"/>
              <a:t>target</a:t>
            </a:r>
            <a:r>
              <a:rPr lang="fr-FR" sz="1800" dirty="0" smtClean="0"/>
              <a:t>: </a:t>
            </a:r>
            <a:r>
              <a:rPr lang="fr-FR" sz="1800" dirty="0" err="1" smtClean="0"/>
              <a:t>Assess</a:t>
            </a:r>
            <a:r>
              <a:rPr lang="fr-FR" sz="1800" dirty="0" smtClean="0"/>
              <a:t> the </a:t>
            </a:r>
            <a:r>
              <a:rPr lang="fr-FR" sz="1800" dirty="0" err="1" smtClean="0"/>
              <a:t>needed</a:t>
            </a:r>
            <a:r>
              <a:rPr lang="fr-FR" sz="1800" dirty="0" smtClean="0"/>
              <a:t> upgrades of the </a:t>
            </a:r>
            <a:r>
              <a:rPr lang="fr-FR" sz="1800" dirty="0" err="1" smtClean="0"/>
              <a:t>whole</a:t>
            </a:r>
            <a:r>
              <a:rPr lang="fr-FR" sz="1800" dirty="0" smtClean="0"/>
              <a:t> divertor, </a:t>
            </a:r>
            <a:r>
              <a:rPr lang="fr-FR" sz="1800" dirty="0" err="1" smtClean="0"/>
              <a:t>whole</a:t>
            </a:r>
            <a:r>
              <a:rPr lang="fr-FR" sz="1800" dirty="0" smtClean="0"/>
              <a:t> tokamak (diagnostics, </a:t>
            </a:r>
            <a:r>
              <a:rPr lang="fr-FR" sz="1800" dirty="0" err="1" smtClean="0"/>
              <a:t>wall</a:t>
            </a:r>
            <a:r>
              <a:rPr lang="fr-FR" sz="1800" dirty="0" smtClean="0"/>
              <a:t>, </a:t>
            </a:r>
            <a:r>
              <a:rPr lang="fr-FR" sz="1800" dirty="0" err="1" smtClean="0"/>
              <a:t>operation</a:t>
            </a:r>
            <a:r>
              <a:rPr lang="fr-FR" sz="1800" dirty="0" smtClean="0"/>
              <a:t>…)</a:t>
            </a:r>
            <a:endParaRPr lang="en-US" sz="1800" dirty="0" smtClean="0"/>
          </a:p>
        </p:txBody>
      </p:sp>
      <p:sp>
        <p:nvSpPr>
          <p:cNvPr id="8"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18</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6183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Conclusions</a:t>
            </a:r>
            <a:endParaRPr lang="en-US" dirty="0"/>
          </a:p>
        </p:txBody>
      </p:sp>
      <p:sp>
        <p:nvSpPr>
          <p:cNvPr id="7" name="Titre 1"/>
          <p:cNvSpPr txBox="1">
            <a:spLocks/>
          </p:cNvSpPr>
          <p:nvPr/>
        </p:nvSpPr>
        <p:spPr>
          <a:xfrm>
            <a:off x="87086" y="537783"/>
            <a:ext cx="12104914" cy="6340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endParaRPr lang="en-US" sz="2400" dirty="0" smtClean="0"/>
          </a:p>
          <a:p>
            <a:pPr marL="514350" indent="-514350">
              <a:buFont typeface="Wingdings" panose="05000000000000000000" pitchFamily="2" charset="2"/>
              <a:buChar char="q"/>
            </a:pPr>
            <a:r>
              <a:rPr lang="en-US" sz="2400" dirty="0" smtClean="0"/>
              <a:t>Divertor water cooled target with W armor material for JT-60SA</a:t>
            </a:r>
          </a:p>
          <a:p>
            <a:pPr marL="814388" lvl="1" indent="-357188">
              <a:buFont typeface="Wingdings" panose="05000000000000000000" pitchFamily="2" charset="2"/>
              <a:buChar char="q"/>
            </a:pPr>
            <a:r>
              <a:rPr lang="en-US" sz="2400" dirty="0" smtClean="0">
                <a:ea typeface="+mj-ea"/>
                <a:cs typeface="+mj-cs"/>
              </a:rPr>
              <a:t>In the project the development are run so that it could be operated in 2033</a:t>
            </a:r>
          </a:p>
          <a:p>
            <a:pPr marL="800100" lvl="1" indent="-342900">
              <a:buFont typeface="Wingdings" panose="05000000000000000000" pitchFamily="2" charset="2"/>
              <a:buChar char="q"/>
            </a:pPr>
            <a:r>
              <a:rPr lang="en-US" sz="2400" dirty="0" smtClean="0">
                <a:ea typeface="+mj-ea"/>
                <a:cs typeface="+mj-cs"/>
              </a:rPr>
              <a:t>Steady state heat loads requirement : 15 MW/m²</a:t>
            </a:r>
          </a:p>
          <a:p>
            <a:pPr marL="800100" lvl="1" indent="-342900">
              <a:buFont typeface="Wingdings" panose="05000000000000000000" pitchFamily="2" charset="2"/>
              <a:buChar char="q"/>
            </a:pPr>
            <a:r>
              <a:rPr lang="en-US" sz="2400" dirty="0" smtClean="0"/>
              <a:t>Lower loads (heat, neutrons…) compared to the ITER and DEMO divertor targets</a:t>
            </a:r>
          </a:p>
          <a:p>
            <a:pPr marL="800100" lvl="1" indent="-342900">
              <a:buFont typeface="Wingdings" panose="05000000000000000000" pitchFamily="2" charset="2"/>
              <a:buChar char="q"/>
            </a:pPr>
            <a:r>
              <a:rPr lang="en-US" sz="2400" b="1" dirty="0" err="1" smtClean="0"/>
              <a:t>Monoblock</a:t>
            </a:r>
            <a:r>
              <a:rPr lang="en-US" sz="2400" b="1" dirty="0" smtClean="0"/>
              <a:t>, conventional and enhanced flat tile concepts are studied</a:t>
            </a:r>
          </a:p>
          <a:p>
            <a:pPr marL="1257300" lvl="2" indent="-342900">
              <a:buFont typeface="Wingdings" panose="05000000000000000000" pitchFamily="2" charset="2"/>
              <a:buChar char="q"/>
            </a:pPr>
            <a:r>
              <a:rPr lang="en-US" sz="2400" dirty="0"/>
              <a:t>No need for </a:t>
            </a:r>
            <a:r>
              <a:rPr lang="en-US" sz="2400" dirty="0" smtClean="0"/>
              <a:t>dedicated conventional </a:t>
            </a:r>
            <a:r>
              <a:rPr lang="en-US" sz="2400" dirty="0"/>
              <a:t>flat tile (W/</a:t>
            </a:r>
            <a:r>
              <a:rPr lang="en-US" sz="2400" dirty="0" err="1"/>
              <a:t>CuCrZr</a:t>
            </a:r>
            <a:r>
              <a:rPr lang="en-US" sz="2400" dirty="0"/>
              <a:t>) and </a:t>
            </a:r>
            <a:r>
              <a:rPr lang="en-US" sz="2400" dirty="0" err="1"/>
              <a:t>monoblock</a:t>
            </a:r>
            <a:r>
              <a:rPr lang="en-US" sz="2400" dirty="0"/>
              <a:t> fabrication development </a:t>
            </a:r>
            <a:r>
              <a:rPr lang="en-US" sz="2400" dirty="0" smtClean="0"/>
              <a:t>(Feedback </a:t>
            </a:r>
            <a:r>
              <a:rPr lang="en-US" sz="2400" dirty="0"/>
              <a:t>from other fusion devices)</a:t>
            </a:r>
          </a:p>
          <a:p>
            <a:pPr marL="1257300" lvl="2" indent="-342900">
              <a:buFont typeface="Wingdings" panose="05000000000000000000" pitchFamily="2" charset="2"/>
              <a:buChar char="q"/>
            </a:pPr>
            <a:r>
              <a:rPr lang="en-US" sz="2400" dirty="0" smtClean="0"/>
              <a:t>Assessment of the conventional flat tile concept </a:t>
            </a:r>
            <a:r>
              <a:rPr lang="en-AE" sz="2400" dirty="0" smtClean="0"/>
              <a:t>–</a:t>
            </a:r>
            <a:r>
              <a:rPr lang="en-US" sz="2400" dirty="0" smtClean="0"/>
              <a:t> CDR Done (modeling and recommendations for possible needed manufacturing dev. ex : W/TZM)</a:t>
            </a:r>
          </a:p>
          <a:p>
            <a:pPr marL="1257300" lvl="2" indent="-342900">
              <a:buFont typeface="Wingdings" panose="05000000000000000000" pitchFamily="2" charset="2"/>
              <a:buChar char="q"/>
            </a:pPr>
            <a:r>
              <a:rPr lang="en-US" sz="2400" dirty="0" smtClean="0"/>
              <a:t>Assessment </a:t>
            </a:r>
            <a:r>
              <a:rPr lang="en-US" sz="2400" dirty="0"/>
              <a:t>of the </a:t>
            </a:r>
            <a:r>
              <a:rPr lang="en-US" sz="2400" dirty="0" smtClean="0"/>
              <a:t>enhanced (Fab. + modeling) and </a:t>
            </a:r>
            <a:r>
              <a:rPr lang="en-US" sz="2400" dirty="0" err="1" smtClean="0"/>
              <a:t>monoblock</a:t>
            </a:r>
            <a:r>
              <a:rPr lang="en-US" sz="2400" dirty="0" smtClean="0"/>
              <a:t> concept (modeling) </a:t>
            </a:r>
            <a:r>
              <a:rPr lang="en-AE" sz="2400" dirty="0" smtClean="0"/>
              <a:t>–</a:t>
            </a:r>
            <a:r>
              <a:rPr lang="en-US" sz="2400" dirty="0" smtClean="0"/>
              <a:t> 2024</a:t>
            </a:r>
          </a:p>
          <a:p>
            <a:pPr marL="800100" lvl="1" indent="-342900">
              <a:buFont typeface="Wingdings" panose="05000000000000000000" pitchFamily="2" charset="2"/>
              <a:buChar char="q"/>
            </a:pPr>
            <a:r>
              <a:rPr lang="en-US" sz="2400" b="1" dirty="0"/>
              <a:t>Solution of a divertor without leading edge is </a:t>
            </a:r>
            <a:r>
              <a:rPr lang="en-US" sz="2400" b="1" dirty="0" smtClean="0"/>
              <a:t>studied (not presented here)</a:t>
            </a:r>
            <a:endParaRPr lang="en-US" sz="2400" b="1" dirty="0"/>
          </a:p>
          <a:p>
            <a:pPr marL="800100" lvl="1" indent="-342900">
              <a:buFont typeface="Wingdings" panose="05000000000000000000" pitchFamily="2" charset="2"/>
              <a:buChar char="q"/>
            </a:pPr>
            <a:r>
              <a:rPr lang="en-US" sz="2400" smtClean="0"/>
              <a:t>Prototype </a:t>
            </a:r>
            <a:r>
              <a:rPr lang="en-US" sz="2400" dirty="0" smtClean="0"/>
              <a:t>manufacturing and qualification is planned in 2025</a:t>
            </a:r>
          </a:p>
        </p:txBody>
      </p:sp>
      <p:sp>
        <p:nvSpPr>
          <p:cNvPr id="5"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19</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6851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6" name="Titre 1"/>
          <p:cNvSpPr txBox="1">
            <a:spLocks/>
          </p:cNvSpPr>
          <p:nvPr/>
        </p:nvSpPr>
        <p:spPr>
          <a:xfrm>
            <a:off x="364067" y="1466206"/>
            <a:ext cx="11624733" cy="471869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n-lt"/>
                <a:ea typeface="+mj-ea"/>
                <a:cs typeface="+mj-cs"/>
              </a:defRPr>
            </a:lvl1pPr>
          </a:lstStyle>
          <a:p>
            <a:pPr marL="514350" indent="-514350">
              <a:buAutoNum type="arabicPeriod"/>
            </a:pPr>
            <a:r>
              <a:rPr lang="en-US" dirty="0" err="1" smtClean="0"/>
              <a:t>EUROfusion</a:t>
            </a:r>
            <a:r>
              <a:rPr lang="en-US" dirty="0" smtClean="0"/>
              <a:t> WPDIV program</a:t>
            </a:r>
          </a:p>
          <a:p>
            <a:pPr marL="514350" indent="-514350">
              <a:buAutoNum type="arabicPeriod"/>
            </a:pPr>
            <a:r>
              <a:rPr lang="en-US" dirty="0" smtClean="0"/>
              <a:t>JT-60SA water-cooled divertor </a:t>
            </a:r>
          </a:p>
          <a:p>
            <a:pPr lvl="1"/>
            <a:r>
              <a:rPr lang="en-US" sz="3200" dirty="0" smtClean="0">
                <a:ea typeface="+mj-ea"/>
                <a:cs typeface="+mj-cs"/>
              </a:rPr>
              <a:t>2.1 </a:t>
            </a:r>
            <a:r>
              <a:rPr lang="en-US" sz="3200" dirty="0" smtClean="0"/>
              <a:t>Carbon-Actively Cooled Divertor (C-ACD)</a:t>
            </a:r>
            <a:endParaRPr lang="en-US" sz="3200" dirty="0" smtClean="0">
              <a:ea typeface="+mj-ea"/>
              <a:cs typeface="+mj-cs"/>
            </a:endParaRPr>
          </a:p>
          <a:p>
            <a:pPr lvl="1"/>
            <a:r>
              <a:rPr lang="en-US" sz="3200" dirty="0" smtClean="0">
                <a:ea typeface="+mj-ea"/>
                <a:cs typeface="+mj-cs"/>
              </a:rPr>
              <a:t>2.2 </a:t>
            </a:r>
            <a:r>
              <a:rPr lang="en-US" sz="3200" dirty="0" smtClean="0"/>
              <a:t>Tungsten-Actively Cooled Divertor (W-ACD)</a:t>
            </a:r>
            <a:endParaRPr lang="en-US" dirty="0" smtClean="0"/>
          </a:p>
          <a:p>
            <a:pPr lvl="1"/>
            <a:r>
              <a:rPr lang="en-US" sz="3200" dirty="0" smtClean="0">
                <a:ea typeface="+mj-ea"/>
                <a:cs typeface="+mj-cs"/>
                <a:sym typeface="Wingdings" panose="05000000000000000000" pitchFamily="2" charset="2"/>
              </a:rPr>
              <a:t>	</a:t>
            </a:r>
            <a:r>
              <a:rPr lang="en-US" sz="3200" dirty="0" smtClean="0">
                <a:ea typeface="+mj-ea"/>
                <a:cs typeface="+mj-cs"/>
              </a:rPr>
              <a:t>Requirements</a:t>
            </a:r>
          </a:p>
          <a:p>
            <a:pPr lvl="1"/>
            <a:r>
              <a:rPr lang="en-US" sz="3200" dirty="0" smtClean="0">
                <a:sym typeface="Wingdings" panose="05000000000000000000" pitchFamily="2" charset="2"/>
              </a:rPr>
              <a:t>	C</a:t>
            </a:r>
            <a:r>
              <a:rPr lang="en-US" sz="3200" dirty="0" smtClean="0">
                <a:ea typeface="+mj-ea"/>
                <a:cs typeface="+mj-cs"/>
              </a:rPr>
              <a:t>oncepts</a:t>
            </a:r>
          </a:p>
          <a:p>
            <a:pPr marL="1371600" lvl="2" indent="-457200">
              <a:buFont typeface="Wingdings" panose="05000000000000000000" pitchFamily="2" charset="2"/>
              <a:buChar char="Ä"/>
            </a:pPr>
            <a:r>
              <a:rPr lang="fr-FR" sz="3200" dirty="0" smtClean="0">
                <a:ea typeface="+mj-ea"/>
                <a:cs typeface="+mj-cs"/>
              </a:rPr>
              <a:t>Challenges</a:t>
            </a:r>
            <a:endParaRPr lang="en-US" sz="3200" dirty="0">
              <a:ea typeface="+mj-ea"/>
              <a:cs typeface="+mj-cs"/>
            </a:endParaRPr>
          </a:p>
        </p:txBody>
      </p:sp>
      <p:sp>
        <p:nvSpPr>
          <p:cNvPr id="5"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2</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9811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endParaRPr lang="en-US"/>
          </a:p>
        </p:txBody>
      </p:sp>
      <p:pic>
        <p:nvPicPr>
          <p:cNvPr id="6" name="Content Placeholder 5" descr="Diagram">
            <a:extLst>
              <a:ext uri="{FF2B5EF4-FFF2-40B4-BE49-F238E27FC236}">
                <a16:creationId xmlns:a16="http://schemas.microsoft.com/office/drawing/2014/main" id="{0E833501-214F-3E51-98C5-69E5E6F450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6119" y="835290"/>
            <a:ext cx="8699763" cy="4897967"/>
          </a:xfrm>
        </p:spPr>
      </p:pic>
      <p:sp>
        <p:nvSpPr>
          <p:cNvPr id="5"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20</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2335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19336" y="0"/>
            <a:ext cx="9590721" cy="584775"/>
          </a:xfrm>
          <a:prstGeom prst="rect">
            <a:avLst/>
          </a:prstGeom>
        </p:spPr>
        <p:txBody>
          <a:bodyPr wrap="square">
            <a:spAutoFit/>
          </a:bodyPr>
          <a:lstStyle/>
          <a:p>
            <a:r>
              <a:rPr lang="en-US" altLang="ko-KR" sz="3200" dirty="0"/>
              <a:t>1</a:t>
            </a:r>
            <a:r>
              <a:rPr lang="en-US" altLang="ko-KR" sz="3200" dirty="0" smtClean="0"/>
              <a:t>. WPDIV </a:t>
            </a:r>
            <a:r>
              <a:rPr lang="en-AE" altLang="ko-KR" sz="3200" dirty="0" smtClean="0"/>
              <a:t>–</a:t>
            </a:r>
            <a:r>
              <a:rPr lang="en-US" altLang="ko-KR" sz="3200" dirty="0" smtClean="0"/>
              <a:t> General </a:t>
            </a:r>
            <a:r>
              <a:rPr lang="en-AE" altLang="ko-KR" sz="3200" dirty="0" smtClean="0"/>
              <a:t>–</a:t>
            </a:r>
            <a:r>
              <a:rPr lang="en-US" altLang="ko-KR" sz="3200" dirty="0" smtClean="0"/>
              <a:t> 2021-&gt;2025</a:t>
            </a:r>
            <a:endParaRPr lang="en-US" sz="3200" dirty="0"/>
          </a:p>
        </p:txBody>
      </p:sp>
      <p:sp>
        <p:nvSpPr>
          <p:cNvPr id="4" name="ZoneTexte 3"/>
          <p:cNvSpPr txBox="1"/>
          <p:nvPr/>
        </p:nvSpPr>
        <p:spPr>
          <a:xfrm>
            <a:off x="1857862" y="1101498"/>
            <a:ext cx="947695" cy="415498"/>
          </a:xfrm>
          <a:prstGeom prst="rect">
            <a:avLst/>
          </a:prstGeom>
          <a:solidFill>
            <a:srgbClr val="FFC000"/>
          </a:solidFill>
        </p:spPr>
        <p:txBody>
          <a:bodyPr wrap="none" rtlCol="0">
            <a:spAutoFit/>
          </a:bodyPr>
          <a:lstStyle/>
          <a:p>
            <a:r>
              <a:rPr lang="en-US" sz="2100" dirty="0"/>
              <a:t>WPDIV</a:t>
            </a:r>
          </a:p>
        </p:txBody>
      </p:sp>
      <p:sp>
        <p:nvSpPr>
          <p:cNvPr id="5" name="Rectangle 4"/>
          <p:cNvSpPr/>
          <p:nvPr/>
        </p:nvSpPr>
        <p:spPr>
          <a:xfrm>
            <a:off x="2034881" y="1898006"/>
            <a:ext cx="1007507" cy="685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t>W7X</a:t>
            </a:r>
          </a:p>
        </p:txBody>
      </p:sp>
      <p:sp>
        <p:nvSpPr>
          <p:cNvPr id="6" name="ZoneTexte 5"/>
          <p:cNvSpPr txBox="1"/>
          <p:nvPr/>
        </p:nvSpPr>
        <p:spPr>
          <a:xfrm>
            <a:off x="3486078" y="1897271"/>
            <a:ext cx="1296144" cy="690948"/>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smtClean="0"/>
              <a:t>JT60SA</a:t>
            </a:r>
            <a:endParaRPr lang="en-US" sz="1350" dirty="0"/>
          </a:p>
        </p:txBody>
      </p:sp>
      <p:sp>
        <p:nvSpPr>
          <p:cNvPr id="7" name="ZoneTexte 6"/>
          <p:cNvSpPr txBox="1"/>
          <p:nvPr/>
        </p:nvSpPr>
        <p:spPr>
          <a:xfrm>
            <a:off x="5063500" y="1897271"/>
            <a:ext cx="1147670" cy="679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a:t>IDTT</a:t>
            </a:r>
          </a:p>
        </p:txBody>
      </p:sp>
      <p:sp>
        <p:nvSpPr>
          <p:cNvPr id="8" name="ZoneTexte 7"/>
          <p:cNvSpPr txBox="1"/>
          <p:nvPr/>
        </p:nvSpPr>
        <p:spPr>
          <a:xfrm>
            <a:off x="571644" y="1897271"/>
            <a:ext cx="1147670" cy="6865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50" dirty="0" err="1"/>
              <a:t>Eu</a:t>
            </a:r>
            <a:r>
              <a:rPr lang="en-US" sz="1350" dirty="0"/>
              <a:t>-DEMO</a:t>
            </a:r>
          </a:p>
        </p:txBody>
      </p:sp>
      <p:cxnSp>
        <p:nvCxnSpPr>
          <p:cNvPr id="11" name="Connecteur droit 10"/>
          <p:cNvCxnSpPr/>
          <p:nvPr/>
        </p:nvCxnSpPr>
        <p:spPr>
          <a:xfrm>
            <a:off x="1235719" y="1649515"/>
            <a:ext cx="28363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1231484" y="1649189"/>
            <a:ext cx="0" cy="248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2613945" y="1653602"/>
            <a:ext cx="0" cy="248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a:endCxn id="6" idx="0"/>
          </p:cNvCxnSpPr>
          <p:nvPr/>
        </p:nvCxnSpPr>
        <p:spPr>
          <a:xfrm>
            <a:off x="4072107" y="1653602"/>
            <a:ext cx="0" cy="243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738136" y="1653602"/>
            <a:ext cx="2846" cy="243669"/>
          </a:xfrm>
          <a:prstGeom prst="line">
            <a:avLst/>
          </a:prstGeom>
          <a:ln w="6350">
            <a:prstDash val="solid"/>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235903" y="1493913"/>
            <a:ext cx="0" cy="15968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75744" y="3211179"/>
            <a:ext cx="6920981" cy="213585"/>
          </a:xfrm>
          <a:prstGeom prst="rect">
            <a:avLst/>
          </a:prstGeom>
        </p:spPr>
        <p:txBody>
          <a:bodyPr wrap="square">
            <a:spAutoFit/>
          </a:bodyPr>
          <a:lstStyle/>
          <a:p>
            <a:endParaRPr lang="en-US" sz="788" dirty="0"/>
          </a:p>
        </p:txBody>
      </p:sp>
      <p:cxnSp>
        <p:nvCxnSpPr>
          <p:cNvPr id="19" name="Connecteur droit 18"/>
          <p:cNvCxnSpPr/>
          <p:nvPr/>
        </p:nvCxnSpPr>
        <p:spPr>
          <a:xfrm>
            <a:off x="4072107" y="1649515"/>
            <a:ext cx="1668875" cy="0"/>
          </a:xfrm>
          <a:prstGeom prst="line">
            <a:avLst/>
          </a:prstGeom>
          <a:ln w="6350">
            <a:prstDash val="solid"/>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042126" y="1846678"/>
            <a:ext cx="594202" cy="276999"/>
          </a:xfrm>
          <a:prstGeom prst="rect">
            <a:avLst/>
          </a:prstGeom>
          <a:noFill/>
        </p:spPr>
        <p:txBody>
          <a:bodyPr wrap="none" rtlCol="0">
            <a:spAutoFit/>
          </a:bodyPr>
          <a:lstStyle/>
          <a:p>
            <a:r>
              <a:rPr lang="fr-FR" sz="1200" i="1" dirty="0"/>
              <a:t>R. Neu</a:t>
            </a:r>
            <a:endParaRPr lang="en-US" sz="1200" i="1" dirty="0"/>
          </a:p>
        </p:txBody>
      </p:sp>
      <p:sp>
        <p:nvSpPr>
          <p:cNvPr id="21" name="ZoneTexte 20"/>
          <p:cNvSpPr txBox="1"/>
          <p:nvPr/>
        </p:nvSpPr>
        <p:spPr>
          <a:xfrm>
            <a:off x="3468550" y="1841582"/>
            <a:ext cx="808235" cy="276999"/>
          </a:xfrm>
          <a:prstGeom prst="rect">
            <a:avLst/>
          </a:prstGeom>
          <a:noFill/>
        </p:spPr>
        <p:txBody>
          <a:bodyPr wrap="none" rtlCol="0">
            <a:spAutoFit/>
          </a:bodyPr>
          <a:lstStyle/>
          <a:p>
            <a:r>
              <a:rPr lang="fr-FR" sz="1200" i="1" dirty="0"/>
              <a:t>M. </a:t>
            </a:r>
            <a:r>
              <a:rPr lang="fr-FR" sz="1200" i="1" dirty="0" err="1"/>
              <a:t>Richou</a:t>
            </a:r>
            <a:endParaRPr lang="en-US" sz="1200" i="1" dirty="0"/>
          </a:p>
        </p:txBody>
      </p:sp>
      <p:sp>
        <p:nvSpPr>
          <p:cNvPr id="22" name="ZoneTexte 21"/>
          <p:cNvSpPr txBox="1"/>
          <p:nvPr/>
        </p:nvSpPr>
        <p:spPr>
          <a:xfrm>
            <a:off x="2760993" y="1190743"/>
            <a:ext cx="594202" cy="276999"/>
          </a:xfrm>
          <a:prstGeom prst="rect">
            <a:avLst/>
          </a:prstGeom>
          <a:noFill/>
        </p:spPr>
        <p:txBody>
          <a:bodyPr wrap="none" rtlCol="0">
            <a:spAutoFit/>
          </a:bodyPr>
          <a:lstStyle/>
          <a:p>
            <a:r>
              <a:rPr lang="fr-FR" sz="1200" i="1" dirty="0"/>
              <a:t>R. Neu</a:t>
            </a:r>
            <a:endParaRPr lang="en-US" sz="1200" i="1" dirty="0"/>
          </a:p>
        </p:txBody>
      </p:sp>
      <p:sp>
        <p:nvSpPr>
          <p:cNvPr id="23" name="ZoneTexte 22"/>
          <p:cNvSpPr txBox="1"/>
          <p:nvPr/>
        </p:nvSpPr>
        <p:spPr>
          <a:xfrm>
            <a:off x="1962634" y="1854373"/>
            <a:ext cx="808235" cy="276999"/>
          </a:xfrm>
          <a:prstGeom prst="rect">
            <a:avLst/>
          </a:prstGeom>
          <a:noFill/>
        </p:spPr>
        <p:txBody>
          <a:bodyPr wrap="none" rtlCol="0">
            <a:spAutoFit/>
          </a:bodyPr>
          <a:lstStyle/>
          <a:p>
            <a:r>
              <a:rPr lang="fr-FR" sz="1200" i="1" dirty="0"/>
              <a:t>M. </a:t>
            </a:r>
            <a:r>
              <a:rPr lang="fr-FR" sz="1200" i="1" dirty="0" err="1"/>
              <a:t>Richou</a:t>
            </a:r>
            <a:endParaRPr lang="en-US" sz="1200" i="1" dirty="0"/>
          </a:p>
        </p:txBody>
      </p:sp>
      <p:sp>
        <p:nvSpPr>
          <p:cNvPr id="24" name="ZoneTexte 23"/>
          <p:cNvSpPr txBox="1"/>
          <p:nvPr/>
        </p:nvSpPr>
        <p:spPr>
          <a:xfrm>
            <a:off x="541055" y="1888384"/>
            <a:ext cx="672428" cy="276999"/>
          </a:xfrm>
          <a:prstGeom prst="rect">
            <a:avLst/>
          </a:prstGeom>
          <a:noFill/>
        </p:spPr>
        <p:txBody>
          <a:bodyPr wrap="none" rtlCol="0">
            <a:spAutoFit/>
          </a:bodyPr>
          <a:lstStyle/>
          <a:p>
            <a:r>
              <a:rPr lang="fr-FR" sz="1200" i="1" dirty="0"/>
              <a:t>J-H. You</a:t>
            </a:r>
            <a:endParaRPr lang="en-US" sz="1200" i="1" dirty="0"/>
          </a:p>
        </p:txBody>
      </p:sp>
      <p:sp>
        <p:nvSpPr>
          <p:cNvPr id="25" name="Rectangle 24"/>
          <p:cNvSpPr/>
          <p:nvPr/>
        </p:nvSpPr>
        <p:spPr>
          <a:xfrm>
            <a:off x="64294" y="3266532"/>
            <a:ext cx="11458839" cy="2862322"/>
          </a:xfrm>
          <a:prstGeom prst="rect">
            <a:avLst/>
          </a:prstGeom>
        </p:spPr>
        <p:txBody>
          <a:bodyPr wrap="square">
            <a:spAutoFit/>
          </a:bodyPr>
          <a:lstStyle/>
          <a:p>
            <a:r>
              <a:rPr lang="en-US" b="1" dirty="0" err="1">
                <a:latin typeface="Arial"/>
              </a:rPr>
              <a:t>Eu</a:t>
            </a:r>
            <a:r>
              <a:rPr lang="en-US" b="1" dirty="0">
                <a:latin typeface="Arial"/>
              </a:rPr>
              <a:t>-DEMO:</a:t>
            </a:r>
            <a:r>
              <a:rPr lang="en-US" dirty="0">
                <a:latin typeface="Arial"/>
              </a:rPr>
              <a:t> </a:t>
            </a:r>
            <a:r>
              <a:rPr lang="en-US" b="1" dirty="0">
                <a:latin typeface="Arial" panose="020B0604020202020204" pitchFamily="34" charset="0"/>
                <a:ea typeface="Times New Roman" panose="02020603050405020304" pitchFamily="18" charset="0"/>
                <a:cs typeface="Calibri" charset="0"/>
              </a:rPr>
              <a:t>Conceptual design </a:t>
            </a:r>
          </a:p>
          <a:p>
            <a:pPr marL="257175" indent="-257175">
              <a:buFont typeface="Arial" panose="020B0604020202020204" pitchFamily="34" charset="0"/>
              <a:buChar char="•"/>
            </a:pPr>
            <a:r>
              <a:rPr lang="en-US" dirty="0">
                <a:latin typeface="Arial"/>
              </a:rPr>
              <a:t>Deliver holistic design concept of </a:t>
            </a:r>
            <a:r>
              <a:rPr lang="en-US" dirty="0" err="1">
                <a:latin typeface="Arial"/>
              </a:rPr>
              <a:t>divertor</a:t>
            </a:r>
            <a:r>
              <a:rPr lang="en-US" dirty="0">
                <a:latin typeface="Arial"/>
              </a:rPr>
              <a:t> (target, cassette) and limiter for DEMO</a:t>
            </a:r>
          </a:p>
          <a:p>
            <a:pPr marL="257175" indent="-257175">
              <a:buFont typeface="Arial" panose="020B0604020202020204" pitchFamily="34" charset="0"/>
              <a:buChar char="•"/>
            </a:pPr>
            <a:r>
              <a:rPr lang="en-US" dirty="0">
                <a:latin typeface="Arial"/>
                <a:ea typeface="Times New Roman" panose="02020603050405020304" pitchFamily="18" charset="0"/>
                <a:cs typeface="Calibri" charset="0"/>
              </a:rPr>
              <a:t>Prepare the transition from conceptual design phase to engineering design phase</a:t>
            </a:r>
            <a:endParaRPr lang="en-US" dirty="0">
              <a:latin typeface="Arial" panose="020B0604020202020204" pitchFamily="34" charset="0"/>
              <a:ea typeface="Times New Roman" panose="02020603050405020304" pitchFamily="18" charset="0"/>
              <a:cs typeface="Calibri" charset="0"/>
            </a:endParaRPr>
          </a:p>
          <a:p>
            <a:endParaRPr lang="en-US" b="1" dirty="0">
              <a:latin typeface="Arial"/>
            </a:endParaRPr>
          </a:p>
          <a:p>
            <a:r>
              <a:rPr lang="en-US" b="1" dirty="0">
                <a:latin typeface="Arial"/>
              </a:rPr>
              <a:t>IDTT</a:t>
            </a:r>
            <a:r>
              <a:rPr lang="en-US" dirty="0">
                <a:latin typeface="Arial"/>
              </a:rPr>
              <a:t>: </a:t>
            </a:r>
            <a:r>
              <a:rPr lang="en-US" b="1" dirty="0">
                <a:latin typeface="Arial" panose="020B0604020202020204" pitchFamily="34" charset="0"/>
                <a:ea typeface="Times New Roman" panose="02020603050405020304" pitchFamily="18" charset="0"/>
                <a:cs typeface="Calibri" charset="0"/>
              </a:rPr>
              <a:t>Support</a:t>
            </a:r>
            <a:r>
              <a:rPr lang="en-US" dirty="0">
                <a:latin typeface="Arial"/>
              </a:rPr>
              <a:t> the design, qualification R&amp;D, fabrication, assembly and installation of the divertor</a:t>
            </a:r>
          </a:p>
          <a:p>
            <a:r>
              <a:rPr lang="en-US" dirty="0">
                <a:latin typeface="Arial"/>
              </a:rPr>
              <a:t>(</a:t>
            </a:r>
            <a:r>
              <a:rPr lang="en-US" dirty="0" err="1">
                <a:latin typeface="Arial"/>
              </a:rPr>
              <a:t>PFC+cassette</a:t>
            </a:r>
            <a:r>
              <a:rPr lang="en-US" dirty="0">
                <a:latin typeface="Arial"/>
              </a:rPr>
              <a:t> body) and the subsystems which have an interface with the divertor. </a:t>
            </a:r>
          </a:p>
          <a:p>
            <a:endParaRPr lang="en-US" b="1" dirty="0" smtClean="0">
              <a:latin typeface="Arial"/>
            </a:endParaRPr>
          </a:p>
          <a:p>
            <a:r>
              <a:rPr lang="en-US" b="1" dirty="0" smtClean="0">
                <a:latin typeface="Arial"/>
              </a:rPr>
              <a:t>W7X </a:t>
            </a:r>
            <a:r>
              <a:rPr lang="en-US" b="1" dirty="0">
                <a:latin typeface="Arial"/>
              </a:rPr>
              <a:t>and JT60-SA</a:t>
            </a:r>
            <a:r>
              <a:rPr lang="en-US" dirty="0">
                <a:latin typeface="Arial"/>
              </a:rPr>
              <a:t>:  </a:t>
            </a:r>
            <a:r>
              <a:rPr lang="en-US" b="1" dirty="0">
                <a:latin typeface="Arial" panose="020B0604020202020204" pitchFamily="34" charset="0"/>
                <a:ea typeface="Times New Roman" panose="02020603050405020304" pitchFamily="18" charset="0"/>
                <a:cs typeface="Calibri" charset="0"/>
              </a:rPr>
              <a:t>Develop and demonstrate feasibility</a:t>
            </a:r>
            <a:r>
              <a:rPr lang="en-US" dirty="0">
                <a:latin typeface="Arial"/>
              </a:rPr>
              <a:t> of actively cooled W divertor PFCs</a:t>
            </a:r>
          </a:p>
          <a:p>
            <a:endParaRPr lang="en-US" dirty="0">
              <a:latin typeface="Arial"/>
            </a:endParaRPr>
          </a:p>
          <a:p>
            <a:endParaRPr lang="en-US" dirty="0">
              <a:latin typeface="Arial"/>
            </a:endParaRPr>
          </a:p>
        </p:txBody>
      </p:sp>
      <p:sp>
        <p:nvSpPr>
          <p:cNvPr id="26"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3</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7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1-WPDIV -JT60SA (Main objectives)</a:t>
            </a:r>
            <a:endParaRPr lang="en-US" dirty="0"/>
          </a:p>
        </p:txBody>
      </p:sp>
      <p:sp>
        <p:nvSpPr>
          <p:cNvPr id="3" name="Espace réservé du contenu 2"/>
          <p:cNvSpPr>
            <a:spLocks noGrp="1"/>
          </p:cNvSpPr>
          <p:nvPr>
            <p:ph idx="1"/>
          </p:nvPr>
        </p:nvSpPr>
        <p:spPr>
          <a:xfrm>
            <a:off x="0" y="746919"/>
            <a:ext cx="12059727" cy="5082739"/>
          </a:xfrm>
        </p:spPr>
        <p:txBody>
          <a:bodyPr>
            <a:normAutofit/>
          </a:bodyPr>
          <a:lstStyle/>
          <a:p>
            <a:r>
              <a:rPr lang="en-US" sz="1800" dirty="0" smtClean="0">
                <a:latin typeface="Arial" panose="020B0604020202020204" pitchFamily="34" charset="0"/>
                <a:cs typeface="Arial" panose="020B0604020202020204" pitchFamily="34" charset="0"/>
              </a:rPr>
              <a:t>For the </a:t>
            </a:r>
            <a:r>
              <a:rPr lang="en-US" sz="1800" b="1" dirty="0">
                <a:latin typeface="Arial" panose="020B0604020202020204" pitchFamily="34" charset="0"/>
                <a:cs typeface="Arial" panose="020B0604020202020204" pitchFamily="34" charset="0"/>
              </a:rPr>
              <a:t>c</a:t>
            </a:r>
            <a:r>
              <a:rPr lang="en-US" sz="1800" b="1" dirty="0" smtClean="0">
                <a:latin typeface="Arial" panose="020B0604020202020204" pitchFamily="34" charset="0"/>
                <a:cs typeface="Arial" panose="020B0604020202020204" pitchFamily="34" charset="0"/>
              </a:rPr>
              <a:t>arbon-Actively Cooled Divertor (C-ACD), </a:t>
            </a:r>
            <a:r>
              <a:rPr lang="en-US" sz="1800" dirty="0" smtClean="0">
                <a:latin typeface="Arial" panose="020B0604020202020204" pitchFamily="34" charset="0"/>
                <a:cs typeface="Arial" panose="020B0604020202020204" pitchFamily="34" charset="0"/>
              </a:rPr>
              <a:t>the objective of  WPDIV- JT60SA subproject consists in providing </a:t>
            </a:r>
            <a:r>
              <a:rPr lang="en-US" sz="1800" b="1" dirty="0" smtClean="0">
                <a:latin typeface="Arial" panose="020B0604020202020204" pitchFamily="34" charset="0"/>
                <a:cs typeface="Arial" panose="020B0604020202020204" pitchFamily="34" charset="0"/>
              </a:rPr>
              <a:t>support to F4E</a:t>
            </a:r>
            <a:r>
              <a:rPr lang="en-US" sz="1800" dirty="0" smtClean="0">
                <a:latin typeface="Arial" panose="020B0604020202020204" pitchFamily="34" charset="0"/>
                <a:cs typeface="Arial" panose="020B0604020202020204" pitchFamily="34" charset="0"/>
              </a:rPr>
              <a:t> to run the C-ACD series manufacturing (thermo-mechanical analysis, Electromagnetic loads analysis, mechanical testing, non-destructive testing, high heat flux tests)</a:t>
            </a: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For the </a:t>
            </a:r>
            <a:r>
              <a:rPr lang="en-US" sz="1800" b="1" dirty="0" smtClean="0">
                <a:latin typeface="Arial" panose="020B0604020202020204" pitchFamily="34" charset="0"/>
                <a:cs typeface="Arial" panose="020B0604020202020204" pitchFamily="34" charset="0"/>
              </a:rPr>
              <a:t>tungsten-Actively Cooled Divertor (W-ACD),</a:t>
            </a:r>
            <a:r>
              <a:rPr lang="en-US" sz="1800" dirty="0" smtClean="0">
                <a:latin typeface="Arial" panose="020B0604020202020204" pitchFamily="34" charset="0"/>
                <a:cs typeface="Arial" panose="020B0604020202020204" pitchFamily="34" charset="0"/>
              </a:rPr>
              <a:t>  WPDIV-JT60SA subproject has the responsibility to </a:t>
            </a:r>
            <a:r>
              <a:rPr lang="en-US" sz="1800" b="1" dirty="0" smtClean="0">
                <a:latin typeface="Arial" panose="020B0604020202020204" pitchFamily="34" charset="0"/>
                <a:cs typeface="Arial" panose="020B0604020202020204" pitchFamily="34" charset="0"/>
              </a:rPr>
              <a:t>design and develop the W-ACD by full scale prototype manufacturing and high-heat-flux testing</a:t>
            </a:r>
            <a:r>
              <a:rPr lang="en-US"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grpSp>
        <p:nvGrpSpPr>
          <p:cNvPr id="6" name="Groupe 5"/>
          <p:cNvGrpSpPr>
            <a:grpSpLocks noChangeAspect="1"/>
          </p:cNvGrpSpPr>
          <p:nvPr/>
        </p:nvGrpSpPr>
        <p:grpSpPr>
          <a:xfrm>
            <a:off x="5919537" y="2900821"/>
            <a:ext cx="5434696" cy="3477240"/>
            <a:chOff x="3383904" y="1773238"/>
            <a:chExt cx="3942823" cy="2894296"/>
          </a:xfrm>
        </p:grpSpPr>
        <p:pic>
          <p:nvPicPr>
            <p:cNvPr id="7" name="Image 6"/>
            <p:cNvPicPr>
              <a:picLocks noChangeAspect="1"/>
            </p:cNvPicPr>
            <p:nvPr/>
          </p:nvPicPr>
          <p:blipFill>
            <a:blip r:embed="rId2"/>
            <a:stretch>
              <a:fillRect/>
            </a:stretch>
          </p:blipFill>
          <p:spPr>
            <a:xfrm>
              <a:off x="3383904" y="1773238"/>
              <a:ext cx="3942823" cy="2749959"/>
            </a:xfrm>
            <a:prstGeom prst="rect">
              <a:avLst/>
            </a:prstGeom>
          </p:spPr>
        </p:pic>
        <p:sp>
          <p:nvSpPr>
            <p:cNvPr id="8" name="Rectangle 7"/>
            <p:cNvSpPr/>
            <p:nvPr/>
          </p:nvSpPr>
          <p:spPr>
            <a:xfrm>
              <a:off x="4216417" y="2876527"/>
              <a:ext cx="1037230" cy="5049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07422" y="3381494"/>
              <a:ext cx="519305" cy="1286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Connecteur droit avec flèche 13"/>
          <p:cNvCxnSpPr/>
          <p:nvPr/>
        </p:nvCxnSpPr>
        <p:spPr>
          <a:xfrm flipH="1">
            <a:off x="8688288" y="5445225"/>
            <a:ext cx="288032" cy="170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4</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0836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7" name="Rectangle 6"/>
          <p:cNvSpPr/>
          <p:nvPr/>
        </p:nvSpPr>
        <p:spPr>
          <a:xfrm>
            <a:off x="1839377" y="1588062"/>
            <a:ext cx="6344814" cy="646331"/>
          </a:xfrm>
          <a:prstGeom prst="rect">
            <a:avLst/>
          </a:prstGeom>
        </p:spPr>
        <p:txBody>
          <a:bodyPr wrap="none">
            <a:spAutoFit/>
          </a:bodyPr>
          <a:lstStyle/>
          <a:p>
            <a:r>
              <a:rPr lang="fr-FR" sz="3600" dirty="0"/>
              <a:t>2. JT-60SA water </a:t>
            </a:r>
            <a:r>
              <a:rPr lang="en-US" sz="3600" dirty="0" smtClean="0"/>
              <a:t>cooled</a:t>
            </a:r>
            <a:r>
              <a:rPr lang="fr-FR" sz="3600" dirty="0" smtClean="0"/>
              <a:t> </a:t>
            </a:r>
            <a:r>
              <a:rPr lang="fr-FR" sz="3600" dirty="0"/>
              <a:t>divertor </a:t>
            </a:r>
            <a:endParaRPr lang="en-US" sz="3600" dirty="0"/>
          </a:p>
        </p:txBody>
      </p:sp>
      <p:pic>
        <p:nvPicPr>
          <p:cNvPr id="8" name="Image 7"/>
          <p:cNvPicPr>
            <a:picLocks noChangeAspect="1"/>
          </p:cNvPicPr>
          <p:nvPr/>
        </p:nvPicPr>
        <p:blipFill rotWithShape="1">
          <a:blip r:embed="rId2"/>
          <a:srcRect l="13105" t="13152" b="6072"/>
          <a:stretch/>
        </p:blipFill>
        <p:spPr>
          <a:xfrm>
            <a:off x="3894756" y="3151571"/>
            <a:ext cx="3885576" cy="2457451"/>
          </a:xfrm>
          <a:prstGeom prst="rect">
            <a:avLst/>
          </a:prstGeom>
        </p:spPr>
      </p:pic>
      <p:sp>
        <p:nvSpPr>
          <p:cNvPr id="10" name="Rectangle 9"/>
          <p:cNvSpPr/>
          <p:nvPr/>
        </p:nvSpPr>
        <p:spPr>
          <a:xfrm>
            <a:off x="1839377" y="2234393"/>
            <a:ext cx="8463343" cy="646331"/>
          </a:xfrm>
          <a:prstGeom prst="rect">
            <a:avLst/>
          </a:prstGeom>
        </p:spPr>
        <p:txBody>
          <a:bodyPr wrap="none">
            <a:spAutoFit/>
          </a:bodyPr>
          <a:lstStyle/>
          <a:p>
            <a:r>
              <a:rPr lang="en-US" sz="3600" dirty="0" smtClean="0"/>
              <a:t>2.1 Carbon-Actively </a:t>
            </a:r>
            <a:r>
              <a:rPr lang="en-US" sz="3600" dirty="0"/>
              <a:t>Cooled Divertor </a:t>
            </a:r>
            <a:r>
              <a:rPr lang="en-US" sz="3600" dirty="0" smtClean="0"/>
              <a:t>(C-ACD</a:t>
            </a:r>
            <a:r>
              <a:rPr lang="en-US" sz="3600" dirty="0"/>
              <a:t>)</a:t>
            </a:r>
          </a:p>
        </p:txBody>
      </p:sp>
      <p:sp>
        <p:nvSpPr>
          <p:cNvPr id="9"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5</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3415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r="1710"/>
          <a:stretch/>
        </p:blipFill>
        <p:spPr>
          <a:xfrm>
            <a:off x="4063166" y="1321979"/>
            <a:ext cx="4212891" cy="3667125"/>
          </a:xfrm>
          <a:prstGeom prst="rect">
            <a:avLst/>
          </a:prstGeom>
        </p:spPr>
      </p:pic>
      <p:pic>
        <p:nvPicPr>
          <p:cNvPr id="19" name="Image 18"/>
          <p:cNvPicPr>
            <a:picLocks noChangeAspect="1"/>
          </p:cNvPicPr>
          <p:nvPr/>
        </p:nvPicPr>
        <p:blipFill rotWithShape="1">
          <a:blip r:embed="rId4"/>
          <a:srcRect l="13105" t="13152" b="6072"/>
          <a:stretch/>
        </p:blipFill>
        <p:spPr>
          <a:xfrm>
            <a:off x="99133" y="4068749"/>
            <a:ext cx="3885576" cy="2457451"/>
          </a:xfrm>
          <a:prstGeom prst="rect">
            <a:avLst/>
          </a:prstGeom>
        </p:spPr>
      </p:pic>
      <p:pic>
        <p:nvPicPr>
          <p:cNvPr id="25" name="Image 24"/>
          <p:cNvPicPr>
            <a:picLocks noChangeAspect="1"/>
          </p:cNvPicPr>
          <p:nvPr/>
        </p:nvPicPr>
        <p:blipFill>
          <a:blip r:embed="rId5"/>
          <a:stretch>
            <a:fillRect/>
          </a:stretch>
        </p:blipFill>
        <p:spPr>
          <a:xfrm>
            <a:off x="11074790" y="-3239062"/>
            <a:ext cx="4760181" cy="1537504"/>
          </a:xfrm>
          <a:prstGeom prst="rect">
            <a:avLst/>
          </a:prstGeom>
        </p:spPr>
      </p:pic>
      <p:sp>
        <p:nvSpPr>
          <p:cNvPr id="26" name="ZoneTexte 25"/>
          <p:cNvSpPr txBox="1"/>
          <p:nvPr/>
        </p:nvSpPr>
        <p:spPr>
          <a:xfrm>
            <a:off x="4971885" y="4210427"/>
            <a:ext cx="2265620" cy="923330"/>
          </a:xfrm>
          <a:prstGeom prst="rect">
            <a:avLst/>
          </a:prstGeom>
          <a:noFill/>
        </p:spPr>
        <p:txBody>
          <a:bodyPr wrap="square" rtlCol="0">
            <a:spAutoFit/>
          </a:bodyPr>
          <a:lstStyle/>
          <a:p>
            <a:r>
              <a:rPr lang="en-US" b="1" dirty="0" smtClean="0"/>
              <a:t>Cooling conditions :</a:t>
            </a:r>
          </a:p>
          <a:p>
            <a:r>
              <a:rPr lang="en-US" dirty="0" smtClean="0"/>
              <a:t>20 bar, 7m/s, 40°C, swirl</a:t>
            </a:r>
            <a:endParaRPr lang="en-US" dirty="0"/>
          </a:p>
        </p:txBody>
      </p:sp>
      <p:sp>
        <p:nvSpPr>
          <p:cNvPr id="27" name="ZoneTexte 26"/>
          <p:cNvSpPr txBox="1"/>
          <p:nvPr/>
        </p:nvSpPr>
        <p:spPr>
          <a:xfrm>
            <a:off x="4502444" y="2189795"/>
            <a:ext cx="1002967" cy="369332"/>
          </a:xfrm>
          <a:prstGeom prst="rect">
            <a:avLst/>
          </a:prstGeom>
          <a:noFill/>
        </p:spPr>
        <p:txBody>
          <a:bodyPr wrap="none" rtlCol="0">
            <a:spAutoFit/>
          </a:bodyPr>
          <a:lstStyle/>
          <a:p>
            <a:pPr algn="l"/>
            <a:r>
              <a:rPr lang="en-US" sz="1800" dirty="0" smtClean="0"/>
              <a:t>Graphite</a:t>
            </a:r>
            <a:endParaRPr lang="en-US" sz="1800" dirty="0"/>
          </a:p>
        </p:txBody>
      </p:sp>
      <p:sp>
        <p:nvSpPr>
          <p:cNvPr id="28" name="ZoneTexte 27"/>
          <p:cNvSpPr txBox="1"/>
          <p:nvPr/>
        </p:nvSpPr>
        <p:spPr>
          <a:xfrm>
            <a:off x="4950826" y="3072984"/>
            <a:ext cx="611065" cy="369332"/>
          </a:xfrm>
          <a:prstGeom prst="rect">
            <a:avLst/>
          </a:prstGeom>
          <a:noFill/>
        </p:spPr>
        <p:txBody>
          <a:bodyPr wrap="none" rtlCol="0">
            <a:spAutoFit/>
          </a:bodyPr>
          <a:lstStyle/>
          <a:p>
            <a:pPr algn="l"/>
            <a:r>
              <a:rPr lang="en-US" sz="1800" b="1" dirty="0" smtClean="0">
                <a:solidFill>
                  <a:srgbClr val="FFC000"/>
                </a:solidFill>
              </a:rPr>
              <a:t>TZM</a:t>
            </a:r>
            <a:endParaRPr lang="en-US" sz="1800" b="1" dirty="0">
              <a:solidFill>
                <a:srgbClr val="FFC000"/>
              </a:solidFill>
            </a:endParaRPr>
          </a:p>
        </p:txBody>
      </p:sp>
      <p:sp>
        <p:nvSpPr>
          <p:cNvPr id="34" name="Titre 1"/>
          <p:cNvSpPr>
            <a:spLocks noGrp="1"/>
          </p:cNvSpPr>
          <p:nvPr>
            <p:ph type="title"/>
          </p:nvPr>
        </p:nvSpPr>
        <p:spPr>
          <a:xfrm>
            <a:off x="262466" y="128889"/>
            <a:ext cx="10594719" cy="455886"/>
          </a:xfrm>
        </p:spPr>
        <p:txBody>
          <a:bodyPr/>
          <a:lstStyle/>
          <a:p>
            <a:r>
              <a:rPr lang="en-US" dirty="0" smtClean="0"/>
              <a:t>2. 1 Carbon-Actively Cooled Divertor (C-ACD)</a:t>
            </a:r>
            <a:endParaRPr lang="en-US" dirty="0"/>
          </a:p>
        </p:txBody>
      </p:sp>
      <p:pic>
        <p:nvPicPr>
          <p:cNvPr id="35" name="Image 34"/>
          <p:cNvPicPr>
            <a:picLocks noChangeAspect="1"/>
          </p:cNvPicPr>
          <p:nvPr/>
        </p:nvPicPr>
        <p:blipFill>
          <a:blip r:embed="rId6"/>
          <a:stretch>
            <a:fillRect/>
          </a:stretch>
        </p:blipFill>
        <p:spPr>
          <a:xfrm>
            <a:off x="8262465" y="2326034"/>
            <a:ext cx="3272041" cy="1943446"/>
          </a:xfrm>
          <a:prstGeom prst="rect">
            <a:avLst/>
          </a:prstGeom>
        </p:spPr>
      </p:pic>
      <p:pic>
        <p:nvPicPr>
          <p:cNvPr id="36" name="Image 35"/>
          <p:cNvPicPr>
            <a:picLocks noChangeAspect="1"/>
          </p:cNvPicPr>
          <p:nvPr/>
        </p:nvPicPr>
        <p:blipFill rotWithShape="1">
          <a:blip r:embed="rId7"/>
          <a:srcRect l="21445" t="84848" r="1411" b="-4606"/>
          <a:stretch/>
        </p:blipFill>
        <p:spPr>
          <a:xfrm>
            <a:off x="7328154" y="4384011"/>
            <a:ext cx="4394989" cy="803006"/>
          </a:xfrm>
          <a:prstGeom prst="rect">
            <a:avLst/>
          </a:prstGeom>
        </p:spPr>
      </p:pic>
      <p:sp>
        <p:nvSpPr>
          <p:cNvPr id="37" name="ZoneTexte 36"/>
          <p:cNvSpPr txBox="1"/>
          <p:nvPr/>
        </p:nvSpPr>
        <p:spPr>
          <a:xfrm>
            <a:off x="9020133" y="1938693"/>
            <a:ext cx="2425792" cy="369332"/>
          </a:xfrm>
          <a:prstGeom prst="rect">
            <a:avLst/>
          </a:prstGeom>
          <a:noFill/>
        </p:spPr>
        <p:txBody>
          <a:bodyPr wrap="none" rtlCol="0">
            <a:spAutoFit/>
          </a:bodyPr>
          <a:lstStyle>
            <a:defPPr>
              <a:defRPr lang="de-DE"/>
            </a:defPPr>
            <a:lvl1pPr>
              <a:defRPr b="1">
                <a:solidFill>
                  <a:srgbClr val="3333FF"/>
                </a:solidFill>
              </a:defRPr>
            </a:lvl1pPr>
          </a:lstStyle>
          <a:p>
            <a:r>
              <a:rPr lang="en-US" i="1" dirty="0" smtClean="0"/>
              <a:t>Steady state heat loads</a:t>
            </a:r>
            <a:endParaRPr lang="en-US" i="1" dirty="0"/>
          </a:p>
        </p:txBody>
      </p:sp>
      <p:sp>
        <p:nvSpPr>
          <p:cNvPr id="38" name="ZoneTexte 37"/>
          <p:cNvSpPr txBox="1"/>
          <p:nvPr/>
        </p:nvSpPr>
        <p:spPr>
          <a:xfrm>
            <a:off x="60702" y="3472030"/>
            <a:ext cx="3313151" cy="646331"/>
          </a:xfrm>
          <a:prstGeom prst="rect">
            <a:avLst/>
          </a:prstGeom>
          <a:noFill/>
        </p:spPr>
        <p:txBody>
          <a:bodyPr wrap="none" rtlCol="0">
            <a:spAutoFit/>
          </a:bodyPr>
          <a:lstStyle/>
          <a:p>
            <a:pPr algn="ctr"/>
            <a:r>
              <a:rPr lang="en-US" b="1" i="1" dirty="0" smtClean="0">
                <a:solidFill>
                  <a:srgbClr val="3333FF"/>
                </a:solidFill>
              </a:rPr>
              <a:t>Divertor cassette</a:t>
            </a:r>
          </a:p>
          <a:p>
            <a:r>
              <a:rPr lang="en-US" b="1" i="1" dirty="0" smtClean="0">
                <a:solidFill>
                  <a:srgbClr val="3333FF"/>
                </a:solidFill>
              </a:rPr>
              <a:t> and plasma facing components </a:t>
            </a:r>
            <a:endParaRPr lang="en-US" b="1" i="1" dirty="0">
              <a:solidFill>
                <a:srgbClr val="3333FF"/>
              </a:solidFill>
            </a:endParaRPr>
          </a:p>
        </p:txBody>
      </p:sp>
      <p:pic>
        <p:nvPicPr>
          <p:cNvPr id="39" name="Image 38"/>
          <p:cNvPicPr>
            <a:picLocks noChangeAspect="1"/>
          </p:cNvPicPr>
          <p:nvPr/>
        </p:nvPicPr>
        <p:blipFill rotWithShape="1">
          <a:blip r:embed="rId4"/>
          <a:srcRect l="74708" t="-307" b="88409"/>
          <a:stretch/>
        </p:blipFill>
        <p:spPr>
          <a:xfrm>
            <a:off x="1515585" y="4322751"/>
            <a:ext cx="1130936" cy="361950"/>
          </a:xfrm>
          <a:prstGeom prst="rect">
            <a:avLst/>
          </a:prstGeom>
        </p:spPr>
      </p:pic>
      <p:sp>
        <p:nvSpPr>
          <p:cNvPr id="40" name="ZoneTexte 39"/>
          <p:cNvSpPr txBox="1"/>
          <p:nvPr/>
        </p:nvSpPr>
        <p:spPr>
          <a:xfrm>
            <a:off x="4204991" y="1203281"/>
            <a:ext cx="3018199" cy="646331"/>
          </a:xfrm>
          <a:prstGeom prst="rect">
            <a:avLst/>
          </a:prstGeom>
          <a:noFill/>
        </p:spPr>
        <p:txBody>
          <a:bodyPr wrap="none" rtlCol="0">
            <a:spAutoFit/>
          </a:bodyPr>
          <a:lstStyle/>
          <a:p>
            <a:r>
              <a:rPr lang="en-US" b="1" i="1" dirty="0" smtClean="0">
                <a:solidFill>
                  <a:srgbClr val="3333FF"/>
                </a:solidFill>
              </a:rPr>
              <a:t>Target element : </a:t>
            </a:r>
          </a:p>
          <a:p>
            <a:r>
              <a:rPr lang="en-US" b="1" i="1" dirty="0" smtClean="0">
                <a:solidFill>
                  <a:srgbClr val="3333FF"/>
                </a:solidFill>
              </a:rPr>
              <a:t>Conventional flat tile concept</a:t>
            </a:r>
            <a:endParaRPr lang="en-US" b="1" i="1" dirty="0">
              <a:solidFill>
                <a:srgbClr val="3333FF"/>
              </a:solidFill>
            </a:endParaRPr>
          </a:p>
        </p:txBody>
      </p:sp>
      <p:sp>
        <p:nvSpPr>
          <p:cNvPr id="43" name="Rectangle à coins arrondis 42"/>
          <p:cNvSpPr/>
          <p:nvPr/>
        </p:nvSpPr>
        <p:spPr>
          <a:xfrm>
            <a:off x="1853637" y="5801831"/>
            <a:ext cx="244549" cy="571967"/>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à coins arrondis 43"/>
          <p:cNvSpPr/>
          <p:nvPr/>
        </p:nvSpPr>
        <p:spPr>
          <a:xfrm>
            <a:off x="1010616" y="5533246"/>
            <a:ext cx="244549" cy="571967"/>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Connecteur droit 45"/>
          <p:cNvCxnSpPr/>
          <p:nvPr/>
        </p:nvCxnSpPr>
        <p:spPr>
          <a:xfrm flipV="1">
            <a:off x="1336368" y="3659970"/>
            <a:ext cx="2629691" cy="1873276"/>
          </a:xfrm>
          <a:prstGeom prst="line">
            <a:avLst/>
          </a:prstGeom>
          <a:ln w="38100">
            <a:solidFill>
              <a:srgbClr val="FF66FF"/>
            </a:solidFill>
            <a:prstDash val="dashDot"/>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V="1">
            <a:off x="2098186" y="3742528"/>
            <a:ext cx="1779528" cy="2044272"/>
          </a:xfrm>
          <a:prstGeom prst="line">
            <a:avLst/>
          </a:prstGeom>
          <a:ln w="38100">
            <a:solidFill>
              <a:srgbClr val="FF66FF"/>
            </a:solidFill>
            <a:prstDash val="dashDot"/>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8019565" y="1098554"/>
            <a:ext cx="840295" cy="369332"/>
          </a:xfrm>
          <a:prstGeom prst="rect">
            <a:avLst/>
          </a:prstGeom>
          <a:noFill/>
        </p:spPr>
        <p:txBody>
          <a:bodyPr wrap="none" rtlCol="0">
            <a:spAutoFit/>
          </a:bodyPr>
          <a:lstStyle/>
          <a:p>
            <a:r>
              <a:rPr lang="en-US" dirty="0" smtClean="0"/>
              <a:t>32 mm</a:t>
            </a:r>
            <a:endParaRPr lang="en-US" dirty="0"/>
          </a:p>
        </p:txBody>
      </p:sp>
      <p:sp>
        <p:nvSpPr>
          <p:cNvPr id="8" name="Rectangle 7"/>
          <p:cNvSpPr/>
          <p:nvPr/>
        </p:nvSpPr>
        <p:spPr>
          <a:xfrm>
            <a:off x="4971885" y="5353995"/>
            <a:ext cx="5361235" cy="830997"/>
          </a:xfrm>
          <a:prstGeom prst="rect">
            <a:avLst/>
          </a:prstGeom>
          <a:solidFill>
            <a:srgbClr val="FFFF00"/>
          </a:solidFill>
        </p:spPr>
        <p:txBody>
          <a:bodyPr wrap="square">
            <a:spAutoFit/>
          </a:bodyPr>
          <a:lstStyle/>
          <a:p>
            <a:pPr marL="342900" lvl="0" indent="-342900">
              <a:buFont typeface="Wingdings" panose="05000000000000000000" pitchFamily="2" charset="2"/>
              <a:buChar char="à"/>
            </a:pPr>
            <a:r>
              <a:rPr lang="en-US" sz="2400" dirty="0" smtClean="0">
                <a:solidFill>
                  <a:prstClr val="black"/>
                </a:solidFill>
                <a:sym typeface="Wingdings" panose="05000000000000000000" pitchFamily="2" charset="2"/>
              </a:rPr>
              <a:t>Support of </a:t>
            </a:r>
            <a:r>
              <a:rPr lang="en-US" sz="2400" dirty="0" err="1" smtClean="0">
                <a:solidFill>
                  <a:prstClr val="black"/>
                </a:solidFill>
                <a:sym typeface="Wingdings" panose="05000000000000000000" pitchFamily="2" charset="2"/>
              </a:rPr>
              <a:t>EUROfusion</a:t>
            </a:r>
            <a:r>
              <a:rPr lang="en-US" sz="2400" dirty="0" smtClean="0">
                <a:solidFill>
                  <a:prstClr val="black"/>
                </a:solidFill>
                <a:sym typeface="Wingdings" panose="05000000000000000000" pitchFamily="2" charset="2"/>
              </a:rPr>
              <a:t> to F4E </a:t>
            </a:r>
          </a:p>
          <a:p>
            <a:pPr lvl="0"/>
            <a:r>
              <a:rPr lang="en-US" sz="2400" dirty="0" smtClean="0">
                <a:solidFill>
                  <a:prstClr val="black"/>
                </a:solidFill>
                <a:sym typeface="Wingdings" panose="05000000000000000000" pitchFamily="2" charset="2"/>
              </a:rPr>
              <a:t>(Infrared thermography, HHF tests)</a:t>
            </a:r>
          </a:p>
        </p:txBody>
      </p:sp>
      <p:pic>
        <p:nvPicPr>
          <p:cNvPr id="29" name="Image 28"/>
          <p:cNvPicPr>
            <a:picLocks noChangeAspect="1"/>
          </p:cNvPicPr>
          <p:nvPr/>
        </p:nvPicPr>
        <p:blipFill rotWithShape="1">
          <a:blip r:embed="rId8" cstate="print">
            <a:extLst>
              <a:ext uri="{28A0092B-C50C-407E-A947-70E740481C1C}">
                <a14:useLocalDpi xmlns:a14="http://schemas.microsoft.com/office/drawing/2010/main" val="0"/>
              </a:ext>
            </a:extLst>
          </a:blip>
          <a:srcRect l="27574" t="5402" r="31422" b="5660"/>
          <a:stretch/>
        </p:blipFill>
        <p:spPr>
          <a:xfrm>
            <a:off x="173089" y="595911"/>
            <a:ext cx="3011785" cy="2942228"/>
          </a:xfrm>
          <a:prstGeom prst="rect">
            <a:avLst/>
          </a:prstGeom>
        </p:spPr>
      </p:pic>
      <p:pic>
        <p:nvPicPr>
          <p:cNvPr id="31" name="Image 30"/>
          <p:cNvPicPr>
            <a:picLocks noChangeAspect="1"/>
          </p:cNvPicPr>
          <p:nvPr/>
        </p:nvPicPr>
        <p:blipFill rotWithShape="1">
          <a:blip r:embed="rId9"/>
          <a:srcRect t="48982" r="21303"/>
          <a:stretch/>
        </p:blipFill>
        <p:spPr>
          <a:xfrm>
            <a:off x="1699089" y="2224032"/>
            <a:ext cx="1771871" cy="1355386"/>
          </a:xfrm>
          <a:prstGeom prst="rect">
            <a:avLst/>
          </a:prstGeom>
        </p:spPr>
      </p:pic>
      <p:sp>
        <p:nvSpPr>
          <p:cNvPr id="24"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6</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8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7" name="Rectangle 6"/>
          <p:cNvSpPr/>
          <p:nvPr/>
        </p:nvSpPr>
        <p:spPr>
          <a:xfrm>
            <a:off x="1839377" y="2234393"/>
            <a:ext cx="8964826" cy="646331"/>
          </a:xfrm>
          <a:prstGeom prst="rect">
            <a:avLst/>
          </a:prstGeom>
        </p:spPr>
        <p:txBody>
          <a:bodyPr wrap="none">
            <a:spAutoFit/>
          </a:bodyPr>
          <a:lstStyle/>
          <a:p>
            <a:r>
              <a:rPr lang="en-US" sz="3600" dirty="0" smtClean="0"/>
              <a:t>2.2 </a:t>
            </a:r>
            <a:r>
              <a:rPr lang="en-US" sz="3600" dirty="0"/>
              <a:t>Tungsten-Actively Cooled Divertor (W-ACD)</a:t>
            </a:r>
          </a:p>
        </p:txBody>
      </p:sp>
      <p:pic>
        <p:nvPicPr>
          <p:cNvPr id="8" name="Image 7"/>
          <p:cNvPicPr>
            <a:picLocks noChangeAspect="1"/>
          </p:cNvPicPr>
          <p:nvPr/>
        </p:nvPicPr>
        <p:blipFill rotWithShape="1">
          <a:blip r:embed="rId2"/>
          <a:srcRect l="13105" t="13152" b="6072"/>
          <a:stretch/>
        </p:blipFill>
        <p:spPr>
          <a:xfrm>
            <a:off x="3894756" y="3151571"/>
            <a:ext cx="3885576" cy="2457451"/>
          </a:xfrm>
          <a:prstGeom prst="rect">
            <a:avLst/>
          </a:prstGeom>
        </p:spPr>
      </p:pic>
      <p:sp>
        <p:nvSpPr>
          <p:cNvPr id="6"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7</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6290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81229"/>
            <a:ext cx="11756571" cy="455886"/>
          </a:xfrm>
        </p:spPr>
        <p:txBody>
          <a:bodyPr/>
          <a:lstStyle/>
          <a:p>
            <a:r>
              <a:rPr lang="en-US" dirty="0" smtClean="0"/>
              <a:t>2.2 Tungsten-Actively Cooled Divertor (W-ACD)-&gt; Schedule</a:t>
            </a:r>
            <a:endParaRPr lang="en-US" dirty="0"/>
          </a:p>
        </p:txBody>
      </p:sp>
      <p:pic>
        <p:nvPicPr>
          <p:cNvPr id="7" name="Image 6"/>
          <p:cNvPicPr>
            <a:picLocks noChangeAspect="1"/>
          </p:cNvPicPr>
          <p:nvPr/>
        </p:nvPicPr>
        <p:blipFill>
          <a:blip r:embed="rId3"/>
          <a:stretch>
            <a:fillRect/>
          </a:stretch>
        </p:blipFill>
        <p:spPr>
          <a:xfrm>
            <a:off x="545472" y="3412508"/>
            <a:ext cx="4449385" cy="2724705"/>
          </a:xfrm>
          <a:prstGeom prst="rect">
            <a:avLst/>
          </a:prstGeom>
        </p:spPr>
      </p:pic>
      <p:sp>
        <p:nvSpPr>
          <p:cNvPr id="3" name="Rectangle 2"/>
          <p:cNvSpPr/>
          <p:nvPr/>
        </p:nvSpPr>
        <p:spPr>
          <a:xfrm>
            <a:off x="8115741" y="5587272"/>
            <a:ext cx="2267929" cy="369332"/>
          </a:xfrm>
          <a:prstGeom prst="rect">
            <a:avLst/>
          </a:prstGeom>
        </p:spPr>
        <p:txBody>
          <a:bodyPr wrap="none">
            <a:spAutoFit/>
          </a:bodyPr>
          <a:lstStyle/>
          <a:p>
            <a:r>
              <a:rPr lang="fr-FR" dirty="0" smtClean="0"/>
              <a:t>2023: BA_SC_31-9.4-1</a:t>
            </a:r>
            <a:endParaRPr lang="fr-FR" dirty="0"/>
          </a:p>
        </p:txBody>
      </p:sp>
      <p:pic>
        <p:nvPicPr>
          <p:cNvPr id="10" name="Image 9"/>
          <p:cNvPicPr>
            <a:picLocks noChangeAspect="1"/>
          </p:cNvPicPr>
          <p:nvPr/>
        </p:nvPicPr>
        <p:blipFill>
          <a:blip r:embed="rId4"/>
          <a:stretch>
            <a:fillRect/>
          </a:stretch>
        </p:blipFill>
        <p:spPr>
          <a:xfrm>
            <a:off x="5639508" y="2403522"/>
            <a:ext cx="6225671" cy="3187592"/>
          </a:xfrm>
          <a:prstGeom prst="rect">
            <a:avLst/>
          </a:prstGeom>
        </p:spPr>
      </p:pic>
      <p:sp>
        <p:nvSpPr>
          <p:cNvPr id="12" name="Rectangle 11"/>
          <p:cNvSpPr/>
          <p:nvPr/>
        </p:nvSpPr>
        <p:spPr>
          <a:xfrm>
            <a:off x="109700" y="6173199"/>
            <a:ext cx="7952562" cy="369332"/>
          </a:xfrm>
          <a:prstGeom prst="rect">
            <a:avLst/>
          </a:prstGeom>
        </p:spPr>
        <p:txBody>
          <a:bodyPr wrap="none">
            <a:spAutoFit/>
          </a:bodyPr>
          <a:lstStyle/>
          <a:p>
            <a:r>
              <a:rPr lang="fr-FR" dirty="0" smtClean="0"/>
              <a:t>End of 2021: BA </a:t>
            </a:r>
            <a:r>
              <a:rPr lang="fr-FR" dirty="0"/>
              <a:t>SC </a:t>
            </a:r>
            <a:r>
              <a:rPr lang="fr-FR" dirty="0" smtClean="0"/>
              <a:t>27-7.4 – Basis for the curent </a:t>
            </a:r>
            <a:r>
              <a:rPr lang="fr-FR" dirty="0" err="1" smtClean="0"/>
              <a:t>EUROfusion</a:t>
            </a:r>
            <a:r>
              <a:rPr lang="fr-FR" dirty="0" smtClean="0"/>
              <a:t> Project </a:t>
            </a:r>
            <a:r>
              <a:rPr lang="fr-FR" dirty="0" err="1" smtClean="0"/>
              <a:t>Execution</a:t>
            </a:r>
            <a:r>
              <a:rPr lang="fr-FR" dirty="0" smtClean="0"/>
              <a:t> Plan</a:t>
            </a:r>
            <a:endParaRPr lang="fr-FR" dirty="0"/>
          </a:p>
        </p:txBody>
      </p:sp>
      <p:pic>
        <p:nvPicPr>
          <p:cNvPr id="13" name="Picture 4"/>
          <p:cNvPicPr>
            <a:picLocks noChangeAspect="1"/>
          </p:cNvPicPr>
          <p:nvPr/>
        </p:nvPicPr>
        <p:blipFill>
          <a:blip r:embed="rId5"/>
          <a:stretch>
            <a:fillRect/>
          </a:stretch>
        </p:blipFill>
        <p:spPr>
          <a:xfrm>
            <a:off x="566901" y="625753"/>
            <a:ext cx="4475836" cy="2431085"/>
          </a:xfrm>
          <a:prstGeom prst="rect">
            <a:avLst/>
          </a:prstGeom>
        </p:spPr>
      </p:pic>
      <p:sp>
        <p:nvSpPr>
          <p:cNvPr id="15" name="Rectangle 14"/>
          <p:cNvSpPr/>
          <p:nvPr/>
        </p:nvSpPr>
        <p:spPr>
          <a:xfrm>
            <a:off x="5136462" y="858767"/>
            <a:ext cx="4719305" cy="369332"/>
          </a:xfrm>
          <a:prstGeom prst="rect">
            <a:avLst/>
          </a:prstGeom>
        </p:spPr>
        <p:txBody>
          <a:bodyPr wrap="none">
            <a:spAutoFit/>
          </a:bodyPr>
          <a:lstStyle/>
          <a:p>
            <a:r>
              <a:rPr lang="fr-FR" dirty="0" err="1" smtClean="0"/>
              <a:t>Used</a:t>
            </a:r>
            <a:r>
              <a:rPr lang="fr-FR" dirty="0" smtClean="0"/>
              <a:t> To </a:t>
            </a:r>
            <a:r>
              <a:rPr lang="fr-FR" dirty="0" err="1" smtClean="0"/>
              <a:t>build</a:t>
            </a:r>
            <a:r>
              <a:rPr lang="fr-FR" dirty="0" smtClean="0"/>
              <a:t> the WPDIV-JT60SA </a:t>
            </a:r>
            <a:r>
              <a:rPr lang="fr-FR" dirty="0" err="1" smtClean="0"/>
              <a:t>project</a:t>
            </a:r>
            <a:r>
              <a:rPr lang="fr-FR" dirty="0" smtClean="0"/>
              <a:t> in 2020</a:t>
            </a:r>
            <a:endParaRPr lang="fr-FR" dirty="0"/>
          </a:p>
        </p:txBody>
      </p:sp>
      <p:sp>
        <p:nvSpPr>
          <p:cNvPr id="16" name="Flèche vers le bas 15"/>
          <p:cNvSpPr/>
          <p:nvPr/>
        </p:nvSpPr>
        <p:spPr>
          <a:xfrm>
            <a:off x="109700" y="3023521"/>
            <a:ext cx="457200" cy="7531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a:off x="5136462" y="3997318"/>
            <a:ext cx="407288" cy="561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8</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36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81229"/>
            <a:ext cx="11756571" cy="455886"/>
          </a:xfrm>
        </p:spPr>
        <p:txBody>
          <a:bodyPr/>
          <a:lstStyle/>
          <a:p>
            <a:r>
              <a:rPr lang="en-US" dirty="0" smtClean="0"/>
              <a:t>2.2 Tungsten-Actively Cooled Divertor (W-ACD)-&gt; Requirements</a:t>
            </a:r>
            <a:endParaRPr lang="en-US" dirty="0"/>
          </a:p>
        </p:txBody>
      </p:sp>
      <p:sp>
        <p:nvSpPr>
          <p:cNvPr id="6" name="Espace réservé du contenu 2"/>
          <p:cNvSpPr>
            <a:spLocks noGrp="1"/>
          </p:cNvSpPr>
          <p:nvPr>
            <p:ph idx="1"/>
          </p:nvPr>
        </p:nvSpPr>
        <p:spPr>
          <a:xfrm>
            <a:off x="4546601" y="679063"/>
            <a:ext cx="7645400" cy="4575325"/>
          </a:xfrm>
          <a:noFill/>
        </p:spPr>
        <p:txBody>
          <a:bodyPr>
            <a:noAutofit/>
          </a:bodyPr>
          <a:lstStyle/>
          <a:p>
            <a:pPr lvl="1">
              <a:lnSpc>
                <a:spcPct val="100000"/>
              </a:lnSpc>
              <a:spcBef>
                <a:spcPts val="0"/>
              </a:spcBef>
            </a:pPr>
            <a:r>
              <a:rPr lang="en-US" sz="2000" dirty="0" smtClean="0"/>
              <a:t>Use of W armor material, to be relevant with fusion power plant plasma facing material</a:t>
            </a:r>
          </a:p>
          <a:p>
            <a:pPr marL="457200" lvl="1" indent="0">
              <a:lnSpc>
                <a:spcPct val="100000"/>
              </a:lnSpc>
              <a:spcBef>
                <a:spcPts val="0"/>
              </a:spcBef>
              <a:buNone/>
            </a:pPr>
            <a:endParaRPr lang="en-US" sz="2000" dirty="0" smtClean="0"/>
          </a:p>
          <a:p>
            <a:pPr lvl="1">
              <a:lnSpc>
                <a:spcPct val="100000"/>
              </a:lnSpc>
              <a:spcBef>
                <a:spcPts val="0"/>
              </a:spcBef>
            </a:pPr>
            <a:r>
              <a:rPr lang="en-US" sz="2000" u="sng" dirty="0" smtClean="0"/>
              <a:t>WPDIV assumptions for the development of the HHF target (in line with F4E to save cost)</a:t>
            </a:r>
          </a:p>
          <a:p>
            <a:pPr marL="723900" lvl="2" indent="0">
              <a:lnSpc>
                <a:spcPct val="100000"/>
              </a:lnSpc>
              <a:spcBef>
                <a:spcPts val="0"/>
              </a:spcBef>
            </a:pPr>
            <a:r>
              <a:rPr lang="en-US" dirty="0" smtClean="0"/>
              <a:t>Minimize the interfaces changes (same cassette body ideally)</a:t>
            </a:r>
          </a:p>
          <a:p>
            <a:pPr marL="723900" lvl="2" indent="0">
              <a:lnSpc>
                <a:spcPct val="100000"/>
              </a:lnSpc>
              <a:spcBef>
                <a:spcPts val="0"/>
              </a:spcBef>
              <a:buNone/>
            </a:pPr>
            <a:r>
              <a:rPr lang="en-US" dirty="0" smtClean="0"/>
              <a:t>	</a:t>
            </a:r>
            <a:r>
              <a:rPr lang="en-US" dirty="0" smtClean="0">
                <a:sym typeface="Wingdings" panose="05000000000000000000" pitchFamily="2" charset="2"/>
              </a:rPr>
              <a:t></a:t>
            </a:r>
            <a:r>
              <a:rPr lang="en-US" dirty="0" smtClean="0"/>
              <a:t>Keep the same envelope geometry as for the C-ACD  </a:t>
            </a:r>
          </a:p>
          <a:p>
            <a:pPr marL="723900" lvl="2" indent="0">
              <a:lnSpc>
                <a:spcPct val="100000"/>
              </a:lnSpc>
              <a:spcBef>
                <a:spcPts val="0"/>
              </a:spcBef>
              <a:buNone/>
            </a:pPr>
            <a:r>
              <a:rPr lang="en-US" dirty="0" smtClean="0">
                <a:sym typeface="Wingdings" panose="05000000000000000000" pitchFamily="2" charset="2"/>
              </a:rPr>
              <a:t>	 </a:t>
            </a:r>
            <a:r>
              <a:rPr lang="en-US" dirty="0" smtClean="0"/>
              <a:t>Keep the present cooling capability </a:t>
            </a:r>
          </a:p>
          <a:p>
            <a:pPr marL="723900" lvl="2" indent="0">
              <a:lnSpc>
                <a:spcPct val="100000"/>
              </a:lnSpc>
              <a:spcBef>
                <a:spcPts val="0"/>
              </a:spcBef>
              <a:buNone/>
            </a:pPr>
            <a:r>
              <a:rPr lang="en-US" dirty="0" smtClean="0">
                <a:sym typeface="Wingdings" panose="05000000000000000000" pitchFamily="2" charset="2"/>
              </a:rPr>
              <a:t>	 </a:t>
            </a:r>
            <a:r>
              <a:rPr lang="en-US" dirty="0" smtClean="0"/>
              <a:t>Minimize the weight increase </a:t>
            </a:r>
          </a:p>
          <a:p>
            <a:pPr marL="723900" lvl="2" indent="0">
              <a:lnSpc>
                <a:spcPct val="100000"/>
              </a:lnSpc>
              <a:spcBef>
                <a:spcPts val="0"/>
              </a:spcBef>
            </a:pPr>
            <a:r>
              <a:rPr lang="en-US" dirty="0" smtClean="0"/>
              <a:t>Heat loads (higher than JT-60SA C-target)</a:t>
            </a:r>
          </a:p>
          <a:p>
            <a:pPr marL="1181100" lvl="4" indent="0">
              <a:lnSpc>
                <a:spcPct val="100000"/>
              </a:lnSpc>
              <a:spcBef>
                <a:spcPts val="0"/>
              </a:spcBef>
            </a:pPr>
            <a:r>
              <a:rPr lang="en-US" sz="2000" dirty="0" smtClean="0"/>
              <a:t>15 MW/m² (Steady state, for C-Target considered for transient loading)</a:t>
            </a:r>
          </a:p>
          <a:p>
            <a:pPr marL="1181100" lvl="4" indent="0">
              <a:lnSpc>
                <a:spcPct val="100000"/>
              </a:lnSpc>
              <a:spcBef>
                <a:spcPts val="0"/>
              </a:spcBef>
            </a:pPr>
            <a:r>
              <a:rPr lang="en-US" sz="2000" dirty="0" smtClean="0"/>
              <a:t> Transient </a:t>
            </a:r>
            <a:r>
              <a:rPr lang="en-US" sz="2000" dirty="0" smtClean="0"/>
              <a:t>: 10 MJ/m² - 0.2 </a:t>
            </a:r>
            <a:r>
              <a:rPr lang="en-US" sz="2000" dirty="0" err="1" smtClean="0"/>
              <a:t>ms</a:t>
            </a:r>
            <a:endParaRPr lang="en-US" sz="2000" dirty="0" smtClean="0"/>
          </a:p>
          <a:p>
            <a:pPr marL="723900" lvl="3" indent="0">
              <a:lnSpc>
                <a:spcPct val="100000"/>
              </a:lnSpc>
              <a:spcBef>
                <a:spcPts val="0"/>
              </a:spcBef>
            </a:pPr>
            <a:r>
              <a:rPr lang="en-US" sz="2000" dirty="0" smtClean="0"/>
              <a:t> </a:t>
            </a:r>
            <a:r>
              <a:rPr lang="en-US" sz="2000" dirty="0" smtClean="0"/>
              <a:t>Existing feedback from industrial fabrication (materials, joining solutions, swirl shape</a:t>
            </a:r>
            <a:r>
              <a:rPr lang="en-AE" sz="2000" dirty="0" smtClean="0"/>
              <a:t>…)</a:t>
            </a:r>
            <a:endParaRPr lang="en-US" sz="2000" dirty="0"/>
          </a:p>
          <a:p>
            <a:pPr marL="723900" lvl="3" indent="0">
              <a:lnSpc>
                <a:spcPct val="100000"/>
              </a:lnSpc>
              <a:spcBef>
                <a:spcPts val="0"/>
              </a:spcBef>
            </a:pPr>
            <a:endParaRPr lang="en-US" sz="2000" dirty="0" smtClean="0"/>
          </a:p>
          <a:p>
            <a:pPr lvl="1">
              <a:lnSpc>
                <a:spcPct val="100000"/>
              </a:lnSpc>
              <a:spcBef>
                <a:spcPts val="0"/>
              </a:spcBef>
            </a:pPr>
            <a:endParaRPr lang="en-US" sz="2000" dirty="0" smtClean="0"/>
          </a:p>
          <a:p>
            <a:pPr>
              <a:lnSpc>
                <a:spcPct val="100000"/>
              </a:lnSpc>
              <a:spcBef>
                <a:spcPts val="0"/>
              </a:spcBef>
            </a:pPr>
            <a:endParaRPr lang="en-US" sz="2000" dirty="0"/>
          </a:p>
        </p:txBody>
      </p:sp>
      <p:pic>
        <p:nvPicPr>
          <p:cNvPr id="5" name="Image 4"/>
          <p:cNvPicPr>
            <a:picLocks noChangeAspect="1"/>
          </p:cNvPicPr>
          <p:nvPr/>
        </p:nvPicPr>
        <p:blipFill>
          <a:blip r:embed="rId3"/>
          <a:stretch>
            <a:fillRect/>
          </a:stretch>
        </p:blipFill>
        <p:spPr>
          <a:xfrm>
            <a:off x="240887" y="1930274"/>
            <a:ext cx="4305714" cy="2774929"/>
          </a:xfrm>
          <a:prstGeom prst="rect">
            <a:avLst/>
          </a:prstGeom>
        </p:spPr>
      </p:pic>
      <p:sp>
        <p:nvSpPr>
          <p:cNvPr id="3" name="Rectangle 2"/>
          <p:cNvSpPr/>
          <p:nvPr/>
        </p:nvSpPr>
        <p:spPr>
          <a:xfrm>
            <a:off x="1624084" y="2347415"/>
            <a:ext cx="764274" cy="77792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pied de page 3"/>
          <p:cNvSpPr txBox="1">
            <a:spLocks/>
          </p:cNvSpPr>
          <p:nvPr/>
        </p:nvSpPr>
        <p:spPr>
          <a:xfrm>
            <a:off x="3748572" y="6533011"/>
            <a:ext cx="8240228" cy="201104"/>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GB" dirty="0">
                <a:solidFill>
                  <a:prstClr val="black"/>
                </a:solidFill>
              </a:rPr>
              <a:t>Richou | </a:t>
            </a:r>
            <a:r>
              <a:rPr lang="en-GB" dirty="0"/>
              <a:t>Science Coordination Meeting on the transition of JT-60SA to W</a:t>
            </a:r>
            <a:r>
              <a:rPr lang="en-GB" dirty="0" smtClean="0">
                <a:solidFill>
                  <a:prstClr val="black"/>
                </a:solidFill>
              </a:rPr>
              <a:t> </a:t>
            </a:r>
            <a:r>
              <a:rPr lang="en-GB" dirty="0">
                <a:solidFill>
                  <a:prstClr val="black"/>
                </a:solidFill>
              </a:rPr>
              <a:t>| </a:t>
            </a:r>
            <a:r>
              <a:rPr lang="en-GB" dirty="0" smtClean="0">
                <a:solidFill>
                  <a:prstClr val="black"/>
                </a:solidFill>
              </a:rPr>
              <a:t>Remote | 26</a:t>
            </a:r>
            <a:r>
              <a:rPr lang="en-GB" baseline="30000" dirty="0" smtClean="0">
                <a:solidFill>
                  <a:prstClr val="black"/>
                </a:solidFill>
              </a:rPr>
              <a:t>th</a:t>
            </a:r>
            <a:r>
              <a:rPr lang="en-GB" dirty="0" smtClean="0">
                <a:solidFill>
                  <a:prstClr val="black"/>
                </a:solidFill>
              </a:rPr>
              <a:t> of March 2024 </a:t>
            </a: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Page </a:t>
            </a:r>
            <a:fld id="{6A6D9FA1-99C7-4910-8E32-B85D378B0060}"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lvl="0" algn="r"/>
              <a:t>9</a:t>
            </a:fld>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0005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10159</TotalTime>
  <Words>2429</Words>
  <Application>Microsoft Office PowerPoint</Application>
  <PresentationFormat>Grand écran</PresentationFormat>
  <Paragraphs>341</Paragraphs>
  <Slides>20</Slides>
  <Notes>7</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20</vt:i4>
      </vt:variant>
    </vt:vector>
  </HeadingPairs>
  <TitlesOfParts>
    <vt:vector size="29" baseType="lpstr">
      <vt:lpstr>맑은 고딕</vt:lpstr>
      <vt:lpstr>Arial</vt:lpstr>
      <vt:lpstr>Calibri</vt:lpstr>
      <vt:lpstr>Cambria</vt:lpstr>
      <vt:lpstr>Cambria Math</vt:lpstr>
      <vt:lpstr>Times New Roman</vt:lpstr>
      <vt:lpstr>Wingdings</vt:lpstr>
      <vt:lpstr>Office</vt:lpstr>
      <vt:lpstr>Office Theme</vt:lpstr>
      <vt:lpstr> </vt:lpstr>
      <vt:lpstr>Présentation PowerPoint</vt:lpstr>
      <vt:lpstr>Présentation PowerPoint</vt:lpstr>
      <vt:lpstr>1-WPDIV -JT60SA (Main objectives)</vt:lpstr>
      <vt:lpstr>Présentation PowerPoint</vt:lpstr>
      <vt:lpstr>2. 1 Carbon-Actively Cooled Divertor (C-ACD)</vt:lpstr>
      <vt:lpstr>Présentation PowerPoint</vt:lpstr>
      <vt:lpstr>2.2 Tungsten-Actively Cooled Divertor (W-ACD)-&gt; Schedule</vt:lpstr>
      <vt:lpstr>2.2 Tungsten-Actively Cooled Divertor (W-ACD)-&gt; Requirements</vt:lpstr>
      <vt:lpstr>2.2 W-ACD-&gt; Assessed concepts</vt:lpstr>
      <vt:lpstr>2.2 W-ACD -&gt; Schedule and analysis (1/2)</vt:lpstr>
      <vt:lpstr>2.2 W-ACD -&gt; Schedule (2/2)</vt:lpstr>
      <vt:lpstr>2.2 W-ACD-&gt; Conventional flat tile concept (1/2)</vt:lpstr>
      <vt:lpstr>2.2 W-ACD-&gt;  Conventional flat tile concept (2/2)</vt:lpstr>
      <vt:lpstr>2.2 W-ACD -&gt; Enhanced flat tile concept (1/2)</vt:lpstr>
      <vt:lpstr>2.2 W-ACD -&gt; Enhanced flat tile concept (2/2)</vt:lpstr>
      <vt:lpstr>2.2 W-ACD -&gt; Development in NIFS Tomohiro Morisaki (outside WPDIV)</vt:lpstr>
      <vt:lpstr>2.2 W-ACD-&gt; Challenges for the development of the HHF W target</vt:lpstr>
      <vt:lpstr>Conclusions</vt:lpstr>
      <vt:lpstr>Présentation PowerPoint</vt:lpstr>
    </vt:vector>
  </TitlesOfParts>
  <Company>MPG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Jeong-Ha You</dc:creator>
  <cp:lastModifiedBy>RICHOU Marianne 169814</cp:lastModifiedBy>
  <cp:revision>489</cp:revision>
  <dcterms:created xsi:type="dcterms:W3CDTF">2020-05-11T09:17:36Z</dcterms:created>
  <dcterms:modified xsi:type="dcterms:W3CDTF">2024-03-26T11:00:04Z</dcterms:modified>
</cp:coreProperties>
</file>