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 bookmarkIdSeed="2">
  <p:sldMasterIdLst>
    <p:sldMasterId id="2147483726" r:id="rId1"/>
  </p:sldMasterIdLst>
  <p:notesMasterIdLst>
    <p:notesMasterId r:id="rId3"/>
  </p:notesMasterIdLst>
  <p:handoutMasterIdLst>
    <p:handoutMasterId r:id="rId4"/>
  </p:handoutMasterIdLst>
  <p:sldIdLst>
    <p:sldId id="543" r:id="rId2"/>
  </p:sldIdLst>
  <p:sldSz cx="12192000" cy="6858000"/>
  <p:notesSz cx="9144000" cy="6858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9pPr>
  </p:defaultTextStyle>
  <p:extLst>
    <p:ext uri="{521415D9-36F7-43E2-AB2F-B90AF26B5E84}">
      <p14:sectionLst xmlns:p14="http://schemas.microsoft.com/office/powerpoint/2010/main">
        <p14:section name="Section par défaut" id="{D7DF4D01-8F4C-4906-B8D6-0D38530034AF}">
          <p14:sldIdLst>
            <p14:sldId id="5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伸彦 林" initials="伸彦" lastIdx="1" clrIdx="0">
    <p:extLst>
      <p:ext uri="{19B8F6BF-5375-455C-9EA6-DF929625EA0E}">
        <p15:presenceInfo xmlns:p15="http://schemas.microsoft.com/office/powerpoint/2012/main" userId="伸彦 林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Rg st="1" end="19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  <a:srgbClr val="0000FF"/>
    <a:srgbClr val="3A3AB9"/>
    <a:srgbClr val="008F00"/>
    <a:srgbClr val="FF0080"/>
    <a:srgbClr val="FF6666"/>
    <a:srgbClr val="FF40FF"/>
    <a:srgbClr val="FF2F92"/>
    <a:srgbClr val="7A81FF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6992" autoAdjust="0"/>
  </p:normalViewPr>
  <p:slideViewPr>
    <p:cSldViewPr>
      <p:cViewPr varScale="1">
        <p:scale>
          <a:sx n="111" d="100"/>
          <a:sy n="111" d="100"/>
        </p:scale>
        <p:origin x="34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-112" charset="0"/>
                <a:ea typeface="ＭＳ ゴシック" pitchFamily="-112" charset="-128"/>
                <a:cs typeface="ＭＳ ゴシック" pitchFamily="-112" charset="-128"/>
                <a:sym typeface="Gill Sans" pitchFamily="-112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9731" name="Rectangle 3"/>
          <p:cNvSpPr>
            <a:spLocks noGrp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-112" charset="0"/>
                <a:ea typeface="ＭＳ ゴシック" pitchFamily="-112" charset="-128"/>
                <a:cs typeface="ＭＳ ゴシック" pitchFamily="-112" charset="-128"/>
                <a:sym typeface="Gill Sans" pitchFamily="-112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9732" name="Rectangle 4"/>
          <p:cNvSpPr>
            <a:spLocks noGrp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-112" charset="0"/>
                <a:ea typeface="ＭＳ ゴシック" pitchFamily="-112" charset="-128"/>
                <a:cs typeface="ＭＳ ゴシック" pitchFamily="-112" charset="-128"/>
                <a:sym typeface="Gill Sans" pitchFamily="-112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9733" name="Rectangle 5"/>
          <p:cNvSpPr>
            <a:spLocks noGrp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-112" charset="0"/>
                <a:ea typeface="ＭＳ ゴシック" pitchFamily="-112" charset="-128"/>
                <a:cs typeface="ＭＳ ゴシック" pitchFamily="-112" charset="-128"/>
                <a:sym typeface="Gill Sans" pitchFamily="-112" charset="0"/>
              </a:defRPr>
            </a:lvl1pPr>
          </a:lstStyle>
          <a:p>
            <a:pPr>
              <a:defRPr/>
            </a:pPr>
            <a:fld id="{B7558CB1-F83A-6B42-8AED-B21D56AC7A57}" type="slidenum">
              <a:rPr lang="en-US" altLang="ja-JP"/>
              <a:pPr>
                <a:defRPr/>
              </a:pPr>
              <a:t>‹N°›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63534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0000"/>
                </a:solidFill>
                <a:latin typeface="Gill Sans" pitchFamily="-112" charset="0"/>
                <a:ea typeface="ヒラギノ角ゴ Pro W3" pitchFamily="-112" charset="-128"/>
                <a:cs typeface="ヒラギノ角ゴ Pro W3" pitchFamily="-112" charset="-128"/>
                <a:sym typeface="Gill Sans" pitchFamily="-112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43" name="Rectangle 3"/>
          <p:cNvSpPr>
            <a:spLocks noGrp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Gill Sans" pitchFamily="-112" charset="0"/>
                <a:ea typeface="ヒラギノ角ゴ Pro W3" pitchFamily="-112" charset="-128"/>
                <a:cs typeface="ヒラギノ角ゴ Pro W3" pitchFamily="-112" charset="-128"/>
                <a:sym typeface="Gill Sans" pitchFamily="-112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86000" y="514350"/>
            <a:ext cx="4572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61446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0000"/>
                </a:solidFill>
                <a:latin typeface="Gill Sans" pitchFamily="-112" charset="0"/>
                <a:ea typeface="ヒラギノ角ゴ Pro W3" pitchFamily="-112" charset="-128"/>
                <a:cs typeface="ヒラギノ角ゴ Pro W3" pitchFamily="-112" charset="-128"/>
                <a:sym typeface="Gill Sans" pitchFamily="-112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47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Gill Sans" pitchFamily="-112" charset="0"/>
                <a:ea typeface="ヒラギノ角ゴ Pro W3" pitchFamily="-112" charset="-128"/>
                <a:cs typeface="ヒラギノ角ゴ Pro W3" pitchFamily="-112" charset="-128"/>
                <a:sym typeface="Gill Sans" pitchFamily="-112" charset="0"/>
              </a:defRPr>
            </a:lvl1pPr>
          </a:lstStyle>
          <a:p>
            <a:pPr>
              <a:defRPr/>
            </a:pPr>
            <a:fld id="{5E036236-5A28-B74B-8660-55DFE0C8817D}" type="slidenum">
              <a:rPr lang="en-US" altLang="ja-JP"/>
              <a:pPr>
                <a:defRPr/>
              </a:pPr>
              <a:t>‹N°›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81877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Gill Sans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Gill Sans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Gill Sans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Gill Sans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Gill Sans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33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1D4F6E36-2569-EC48-80C5-3BB63A255378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6600" y="6457041"/>
            <a:ext cx="62339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D56B619-E022-2C49-874A-309A90B8466C}" type="slidenum">
              <a:rPr lang="en-US" altLang="ja-JP" smtClean="0"/>
              <a:pPr>
                <a:defRPr/>
              </a:pPr>
              <a:t>‹N°›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246777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B41727F-C0FD-4E42-BE20-B27FF3243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9440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36360" y="6457041"/>
            <a:ext cx="2783632" cy="365125"/>
          </a:xfrm>
          <a:prstGeom prst="rect">
            <a:avLst/>
          </a:prstGeom>
          <a:ln/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1624033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>
            <a:extLst>
              <a:ext uri="{FF2B5EF4-FFF2-40B4-BE49-F238E27FC236}">
                <a16:creationId xmlns:a16="http://schemas.microsoft.com/office/drawing/2014/main" id="{3586D6B8-F17C-6144-AA69-7F6E49A36B6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23077" y="1"/>
            <a:ext cx="468923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CD56B619-E022-2C49-874A-309A90B8466C}" type="slidenum">
              <a:rPr lang="en-US" altLang="ja-JP"/>
              <a:pPr>
                <a:defRPr/>
              </a:pPr>
              <a:t>‹N°›</a:t>
            </a:fld>
            <a:endParaRPr lang="en-US" altLang="ja-JP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8D13ABB-18A7-D343-BDA0-A25235101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181"/>
            <a:ext cx="10751989" cy="976780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1189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9336360" y="6457041"/>
            <a:ext cx="2783632" cy="365125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5pPr>
            <a:lvl6pPr marL="2286000" algn="l" defTabSz="457200" rtl="0" eaLnBrk="1" latinLnBrk="0" hangingPunct="1">
              <a:defRPr sz="28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6pPr>
            <a:lvl7pPr marL="2743200" algn="l" defTabSz="457200" rtl="0" eaLnBrk="1" latinLnBrk="0" hangingPunct="1">
              <a:defRPr sz="28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7pPr>
            <a:lvl8pPr marL="3200400" algn="l" defTabSz="457200" rtl="0" eaLnBrk="1" latinLnBrk="0" hangingPunct="1">
              <a:defRPr sz="28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8pPr>
            <a:lvl9pPr marL="3657600" algn="l" defTabSz="457200" rtl="0" eaLnBrk="1" latinLnBrk="0" hangingPunct="1">
              <a:defRPr sz="28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9pPr>
          </a:lstStyle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5642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>
            <a:extLst>
              <a:ext uri="{FF2B5EF4-FFF2-40B4-BE49-F238E27FC236}">
                <a16:creationId xmlns:a16="http://schemas.microsoft.com/office/drawing/2014/main" id="{3586D6B8-F17C-6144-AA69-7F6E49A36B6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23077" y="1"/>
            <a:ext cx="468923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CD56B619-E022-2C49-874A-309A90B8466C}" type="slidenum">
              <a:rPr lang="en-US" altLang="ja-JP"/>
              <a:pPr>
                <a:defRPr/>
              </a:pPr>
              <a:t>‹N°›</a:t>
            </a:fld>
            <a:endParaRPr lang="en-US" altLang="ja-JP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8D13ABB-18A7-D343-BDA0-A25235101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181"/>
            <a:ext cx="10751989" cy="976780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1189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9336360" y="6457041"/>
            <a:ext cx="2783632" cy="365125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5pPr>
            <a:lvl6pPr marL="2286000" algn="l" defTabSz="457200" rtl="0" eaLnBrk="1" latinLnBrk="0" hangingPunct="1">
              <a:defRPr sz="28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6pPr>
            <a:lvl7pPr marL="2743200" algn="l" defTabSz="457200" rtl="0" eaLnBrk="1" latinLnBrk="0" hangingPunct="1">
              <a:defRPr sz="28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7pPr>
            <a:lvl8pPr marL="3200400" algn="l" defTabSz="457200" rtl="0" eaLnBrk="1" latinLnBrk="0" hangingPunct="1">
              <a:defRPr sz="28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8pPr>
            <a:lvl9pPr marL="3657600" algn="l" defTabSz="457200" rtl="0" eaLnBrk="1" latinLnBrk="0" hangingPunct="1">
              <a:defRPr sz="28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9pPr>
          </a:lstStyle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53505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0751989" cy="979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019293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grpSp>
        <p:nvGrpSpPr>
          <p:cNvPr id="7" name="図形グループ 10">
            <a:extLst>
              <a:ext uri="{FF2B5EF4-FFF2-40B4-BE49-F238E27FC236}">
                <a16:creationId xmlns:a16="http://schemas.microsoft.com/office/drawing/2014/main" id="{77761D0A-2071-F34C-A5CF-A913CD47768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880535"/>
            <a:ext cx="12098216" cy="139700"/>
            <a:chOff x="0" y="727954"/>
            <a:chExt cx="9829800" cy="139700"/>
          </a:xfrm>
        </p:grpSpPr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D47A2784-CAA1-1A45-8619-1298F5759C6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0" y="777166"/>
              <a:ext cx="9772650" cy="90488"/>
            </a:xfrm>
            <a:prstGeom prst="rect">
              <a:avLst/>
            </a:prstGeom>
            <a:gradFill rotWithShape="0">
              <a:gsLst>
                <a:gs pos="0">
                  <a:srgbClr val="858585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6323" tIns="48161" rIns="96323" bIns="48161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altLang="ja-JP" sz="2308">
                <a:latin typeface="ＭＳ Ｐゴシック" pitchFamily="-109" charset="-128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7AAAB218-74EA-AA49-94CB-1AC27A25B54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0" y="727954"/>
              <a:ext cx="9829800" cy="90487"/>
            </a:xfrm>
            <a:prstGeom prst="rect">
              <a:avLst/>
            </a:prstGeom>
            <a:gradFill rotWithShape="0">
              <a:gsLst>
                <a:gs pos="0">
                  <a:srgbClr val="0705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6323" tIns="48161" rIns="96323" bIns="48161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altLang="ja-JP" sz="2308">
                <a:latin typeface="ＭＳ Ｐゴシック" pitchFamily="-109" charset="-128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</p:grpSp>
      <p:pic>
        <p:nvPicPr>
          <p:cNvPr id="10" name="Picture 10" descr="logo6">
            <a:extLst>
              <a:ext uri="{FF2B5EF4-FFF2-40B4-BE49-F238E27FC236}">
                <a16:creationId xmlns:a16="http://schemas.microsoft.com/office/drawing/2014/main" id="{668A3442-C43B-AC41-B47E-A917E1AC15F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10608501" y="430111"/>
            <a:ext cx="1583499" cy="451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36360" y="6457041"/>
            <a:ext cx="2783632" cy="365125"/>
          </a:xfrm>
          <a:prstGeom prst="rect">
            <a:avLst/>
          </a:prstGeom>
          <a:ln/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7415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2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377" rtl="0" eaLnBrk="1" latinLnBrk="0" hangingPunct="1">
        <a:lnSpc>
          <a:spcPts val="3307"/>
        </a:lnSpc>
        <a:spcBef>
          <a:spcPct val="0"/>
        </a:spcBef>
        <a:buNone/>
        <a:defRPr sz="3200" b="1" kern="1200">
          <a:solidFill>
            <a:srgbClr val="01189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533"/>
        </a:spcBef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90016" indent="-232828" algn="l" defTabSz="914377" rtl="0" eaLnBrk="1" latinLnBrk="0" hangingPunct="1">
        <a:lnSpc>
          <a:spcPct val="100000"/>
        </a:lnSpc>
        <a:spcBef>
          <a:spcPts val="533"/>
        </a:spcBef>
        <a:buFont typeface="System Font Regular"/>
        <a:buChar char="-"/>
        <a:tabLst/>
        <a:defRPr lang="en-US" sz="2133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D56B619-E022-2C49-874A-309A90B8466C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latin typeface="Arial Narrow" panose="020B0606020202030204" pitchFamily="34" charset="0"/>
              </a:rPr>
              <a:t>High </a:t>
            </a:r>
            <a:r>
              <a:rPr lang="fr-FR" sz="3600" dirty="0" err="1" smtClean="0">
                <a:latin typeface="Arial Narrow" panose="020B0606020202030204" pitchFamily="34" charset="0"/>
              </a:rPr>
              <a:t>level</a:t>
            </a:r>
            <a:r>
              <a:rPr lang="fr-FR" sz="3600" dirty="0" smtClean="0">
                <a:latin typeface="Arial Narrow" panose="020B0606020202030204" pitchFamily="34" charset="0"/>
              </a:rPr>
              <a:t> JT-60SA project </a:t>
            </a:r>
            <a:r>
              <a:rPr lang="fr-FR" sz="3600" dirty="0" err="1" smtClean="0">
                <a:latin typeface="Arial Narrow" panose="020B0606020202030204" pitchFamily="34" charset="0"/>
              </a:rPr>
              <a:t>summary</a:t>
            </a:r>
            <a:endParaRPr lang="fr-FR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146296"/>
              </p:ext>
            </p:extLst>
          </p:nvPr>
        </p:nvGraphicFramePr>
        <p:xfrm>
          <a:off x="1415480" y="985961"/>
          <a:ext cx="9035401" cy="55851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1477541395"/>
                    </a:ext>
                  </a:extLst>
                </a:gridCol>
                <a:gridCol w="2012819">
                  <a:extLst>
                    <a:ext uri="{9D8B030D-6E8A-4147-A177-3AD203B41FA5}">
                      <a16:colId xmlns:a16="http://schemas.microsoft.com/office/drawing/2014/main" val="468167322"/>
                    </a:ext>
                  </a:extLst>
                </a:gridCol>
                <a:gridCol w="967170">
                  <a:extLst>
                    <a:ext uri="{9D8B030D-6E8A-4147-A177-3AD203B41FA5}">
                      <a16:colId xmlns:a16="http://schemas.microsoft.com/office/drawing/2014/main" val="37187370"/>
                    </a:ext>
                  </a:extLst>
                </a:gridCol>
                <a:gridCol w="967170">
                  <a:extLst>
                    <a:ext uri="{9D8B030D-6E8A-4147-A177-3AD203B41FA5}">
                      <a16:colId xmlns:a16="http://schemas.microsoft.com/office/drawing/2014/main" val="524819849"/>
                    </a:ext>
                  </a:extLst>
                </a:gridCol>
                <a:gridCol w="721328">
                  <a:extLst>
                    <a:ext uri="{9D8B030D-6E8A-4147-A177-3AD203B41FA5}">
                      <a16:colId xmlns:a16="http://schemas.microsoft.com/office/drawing/2014/main" val="4027598961"/>
                    </a:ext>
                  </a:extLst>
                </a:gridCol>
                <a:gridCol w="410122">
                  <a:extLst>
                    <a:ext uri="{9D8B030D-6E8A-4147-A177-3AD203B41FA5}">
                      <a16:colId xmlns:a16="http://schemas.microsoft.com/office/drawing/2014/main" val="490032427"/>
                    </a:ext>
                  </a:extLst>
                </a:gridCol>
                <a:gridCol w="901805">
                  <a:extLst>
                    <a:ext uri="{9D8B030D-6E8A-4147-A177-3AD203B41FA5}">
                      <a16:colId xmlns:a16="http://schemas.microsoft.com/office/drawing/2014/main" val="3803236435"/>
                    </a:ext>
                  </a:extLst>
                </a:gridCol>
                <a:gridCol w="820243">
                  <a:extLst>
                    <a:ext uri="{9D8B030D-6E8A-4147-A177-3AD203B41FA5}">
                      <a16:colId xmlns:a16="http://schemas.microsoft.com/office/drawing/2014/main" val="2062200132"/>
                    </a:ext>
                  </a:extLst>
                </a:gridCol>
                <a:gridCol w="721328">
                  <a:extLst>
                    <a:ext uri="{9D8B030D-6E8A-4147-A177-3AD203B41FA5}">
                      <a16:colId xmlns:a16="http://schemas.microsoft.com/office/drawing/2014/main" val="2820858978"/>
                    </a:ext>
                  </a:extLst>
                </a:gridCol>
                <a:gridCol w="721328">
                  <a:extLst>
                    <a:ext uri="{9D8B030D-6E8A-4147-A177-3AD203B41FA5}">
                      <a16:colId xmlns:a16="http://schemas.microsoft.com/office/drawing/2014/main" val="3902032074"/>
                    </a:ext>
                  </a:extLst>
                </a:gridCol>
              </a:tblGrid>
              <a:tr h="445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Research phase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Focus of exploitation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Operation Campaign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Expected operation schedule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RH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Divertor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Installed NB power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ECRF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Max. usable aux. power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/>
                </a:tc>
                <a:extLst>
                  <a:ext uri="{0D108BD9-81ED-4DB2-BD59-A6C34878D82A}">
                    <a16:rowId xmlns:a16="http://schemas.microsoft.com/office/drawing/2014/main" val="2544397951"/>
                  </a:ext>
                </a:extLst>
              </a:tr>
              <a:tr h="148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Integrated pre-plasma Commissioning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Op-1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2020-2021 (6M) </a:t>
                      </a:r>
                      <a:endParaRPr lang="fr-FR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2023 (6M) </a:t>
                      </a:r>
                      <a:endParaRPr lang="fr-FR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First plasma 2023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H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R&amp;D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Open upper </a:t>
                      </a:r>
                      <a:r>
                        <a:rPr lang="en-GB" sz="1050" dirty="0" err="1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inertially</a:t>
                      </a: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cooled carbon</a:t>
                      </a:r>
                      <a:endParaRPr lang="fr-FR" sz="11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1.5 MW</a:t>
                      </a:r>
                      <a:endParaRPr lang="fr-FR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(2 Gryo.)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1.5MW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017536"/>
                  </a:ext>
                </a:extLst>
              </a:tr>
              <a:tr h="297092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Initial research phase I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/>
                </a:tc>
                <a:tc rowSpan="3">
                  <a:txBody>
                    <a:bodyPr/>
                    <a:lstStyle/>
                    <a:p>
                      <a:pPr marL="177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Initial stable and reliable operation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H operation for commissioning towards D operation.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Stable operation at high current heated plasma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046490"/>
                  </a:ext>
                </a:extLst>
              </a:tr>
              <a:tr h="28749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Op-2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2025-2026</a:t>
                      </a:r>
                      <a:endParaRPr lang="fr-FR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(9M)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 err="1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Inertially</a:t>
                      </a: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cooled lower pumped carbon</a:t>
                      </a:r>
                      <a:endParaRPr lang="fr-FR" sz="11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16MW </a:t>
                      </a:r>
                      <a:endParaRPr lang="fr-FR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(with H)</a:t>
                      </a:r>
                      <a:endParaRPr lang="fr-FR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23.5 MW (with D)</a:t>
                      </a:r>
                      <a:endParaRPr lang="fr-FR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PNB 8 units, plus NNB)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smtClean="0">
                          <a:effectLst/>
                          <a:latin typeface="Arial Narrow" panose="020B0606020202030204" pitchFamily="34" charset="0"/>
                        </a:rPr>
                        <a:t>3.0 MW 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(4 gyro)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19MW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681693"/>
                  </a:ext>
                </a:extLst>
              </a:tr>
              <a:tr h="31826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D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~26MW </a:t>
                      </a:r>
                      <a:endParaRPr lang="fr-FR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fr-FR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(limited by divertor cooling)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742307"/>
                  </a:ext>
                </a:extLst>
              </a:tr>
              <a:tr h="42446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Initial research phase II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ITER and DEMO regime access </a:t>
                      </a:r>
                      <a:endParaRPr lang="fr-FR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(high power and high </a:t>
                      </a:r>
                      <a:r>
                        <a:rPr lang="en-GB" sz="1050" dirty="0" err="1">
                          <a:effectLst/>
                          <a:latin typeface="Arial Narrow" panose="020B0606020202030204" pitchFamily="34" charset="0"/>
                        </a:rPr>
                        <a:t>Ip</a:t>
                      </a: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 with short pulses)</a:t>
                      </a:r>
                      <a:endParaRPr lang="fr-FR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50" u="sng" dirty="0" err="1">
                          <a:effectLst/>
                          <a:latin typeface="Arial Narrow" panose="020B0606020202030204" pitchFamily="34" charset="0"/>
                        </a:rPr>
                        <a:t>Acces</a:t>
                      </a:r>
                      <a:r>
                        <a:rPr lang="en-GB" sz="1050" u="sng" dirty="0">
                          <a:effectLst/>
                          <a:latin typeface="Arial Narrow" panose="020B0606020202030204" pitchFamily="34" charset="0"/>
                        </a:rPr>
                        <a:t> to the </a:t>
                      </a: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ITER standard scenario </a:t>
                      </a:r>
                      <a:endParaRPr lang="fr-FR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High beta access</a:t>
                      </a:r>
                      <a:endParaRPr lang="fr-FR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ITER risk mitigation (ELM, disruption)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Op-3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2026-2027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 (9M)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787707"/>
                  </a:ext>
                </a:extLst>
              </a:tr>
              <a:tr h="40850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Op-4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2027-2028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 (8M)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effectLst/>
                          <a:latin typeface="Arial Narrow" panose="020B0606020202030204" pitchFamily="34" charset="0"/>
                        </a:rPr>
                        <a:t>30 MW</a:t>
                      </a:r>
                      <a:endParaRPr lang="fr-FR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effectLst/>
                          <a:latin typeface="Arial Narrow" panose="020B0606020202030204" pitchFamily="34" charset="0"/>
                        </a:rPr>
                        <a:t>(PNB 12 units, plus NNB)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33 MW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858183"/>
                  </a:ext>
                </a:extLst>
              </a:tr>
              <a:tr h="8329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Integrated research phase I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High beta long pulse</a:t>
                      </a:r>
                      <a:endParaRPr lang="fr-FR" sz="14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Burning plasma relevant</a:t>
                      </a:r>
                      <a:endParaRPr lang="fr-FR" sz="14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ITER standard and hybrid stationary (~2-3tR)</a:t>
                      </a:r>
                      <a:endParaRPr lang="fr-FR" sz="14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High beta steady-state (~2-3tR), DEMO contribution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TBD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TBD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Actively cooled lower pumped carbon</a:t>
                      </a:r>
                      <a:endParaRPr lang="fr-FR" sz="11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fr-FR" sz="11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7MW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(9 gyro.)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37MW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094122"/>
                  </a:ext>
                </a:extLst>
              </a:tr>
              <a:tr h="445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Integrated research phase II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High beta and metal wall compatibility</a:t>
                      </a:r>
                      <a:endParaRPr lang="fr-FR" sz="14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Radiative divertor with impurity seeding</a:t>
                      </a:r>
                      <a:endParaRPr lang="fr-FR" sz="14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Impurity pumpout from core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TBD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From ~2030</a:t>
                      </a:r>
                      <a:endParaRPr lang="fr-FR" sz="11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(TBC)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Use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Actively cooled lower pumped tungsten</a:t>
                      </a:r>
                      <a:endParaRPr lang="fr-FR" sz="11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994169"/>
                  </a:ext>
                </a:extLst>
              </a:tr>
              <a:tr h="742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Extended research phase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TBD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 Narrow" panose="020B0606020202030204" pitchFamily="34" charset="0"/>
                        </a:rPr>
                        <a:t>&gt;5y</a:t>
                      </a:r>
                      <a:endParaRPr lang="fr-FR" sz="110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Actively cooled tungsten advanced structure (Upper div. TBC)</a:t>
                      </a:r>
                      <a:endParaRPr lang="fr-FR" sz="11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34MW 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 Narrow" panose="020B0606020202030204" pitchFamily="34" charset="0"/>
                        </a:rPr>
                        <a:t>41MW</a:t>
                      </a:r>
                      <a:endParaRPr lang="fr-FR" sz="1100" dirty="0">
                        <a:effectLst/>
                        <a:latin typeface="Arial Narrow" panose="020B0606020202030204" pitchFamily="34" charset="0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marL="62473" marR="62473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96699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9416" y="183847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50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 defTabSz="685731" fontAlgn="base">
          <a:spcBef>
            <a:spcPts val="450"/>
          </a:spcBef>
          <a:spcAft>
            <a:spcPct val="0"/>
          </a:spcAft>
          <a:defRPr kumimoji="1" kern="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28699</TotalTime>
  <Pages>0</Pages>
  <Words>281</Words>
  <Characters>0</Characters>
  <Application>Microsoft Office PowerPoint</Application>
  <PresentationFormat>Grand écran</PresentationFormat>
  <Lines>0</Lines>
  <Paragraphs>86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3" baseType="lpstr">
      <vt:lpstr>Gill Sans</vt:lpstr>
      <vt:lpstr>ＭＳ ゴシック</vt:lpstr>
      <vt:lpstr>ＭＳ Ｐゴシック</vt:lpstr>
      <vt:lpstr>System Font Regular</vt:lpstr>
      <vt:lpstr>Yu Mincho</vt:lpstr>
      <vt:lpstr>ヒラギノ角ゴ Pro W3</vt:lpstr>
      <vt:lpstr>Arial</vt:lpstr>
      <vt:lpstr>Arial Narrow</vt:lpstr>
      <vt:lpstr>Calibri</vt:lpstr>
      <vt:lpstr>Helvetica</vt:lpstr>
      <vt:lpstr>Symbol</vt:lpstr>
      <vt:lpstr>Office Theme</vt:lpstr>
      <vt:lpstr>High level JT-60SA project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TOPICS-IB simulations for benchmark and current ramp up</dc:title>
  <dc:subject/>
  <dc:creator>GARCIA Jeronimo 215255</dc:creator>
  <cp:keywords/>
  <dc:description/>
  <cp:lastModifiedBy>GARCIA Jeronimo 120906</cp:lastModifiedBy>
  <cp:revision>2749</cp:revision>
  <cp:lastPrinted>2021-03-15T10:42:03Z</cp:lastPrinted>
  <dcterms:created xsi:type="dcterms:W3CDTF">2014-05-20T07:16:51Z</dcterms:created>
  <dcterms:modified xsi:type="dcterms:W3CDTF">2024-03-08T07:04:28Z</dcterms:modified>
</cp:coreProperties>
</file>