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91" r:id="rId4"/>
    <p:sldId id="273" r:id="rId5"/>
    <p:sldId id="276" r:id="rId6"/>
    <p:sldId id="277" r:id="rId7"/>
    <p:sldId id="278" r:id="rId8"/>
    <p:sldId id="279" r:id="rId9"/>
    <p:sldId id="280" r:id="rId10"/>
    <p:sldId id="270" r:id="rId11"/>
    <p:sldId id="274" r:id="rId12"/>
    <p:sldId id="281" r:id="rId13"/>
    <p:sldId id="282" r:id="rId14"/>
    <p:sldId id="283" r:id="rId15"/>
    <p:sldId id="284" r:id="rId16"/>
    <p:sldId id="285" r:id="rId17"/>
    <p:sldId id="271" r:id="rId18"/>
    <p:sldId id="275" r:id="rId19"/>
    <p:sldId id="286" r:id="rId20"/>
    <p:sldId id="287" r:id="rId21"/>
    <p:sldId id="288" r:id="rId22"/>
    <p:sldId id="289" r:id="rId23"/>
    <p:sldId id="290" r:id="rId24"/>
    <p:sldId id="272" r:id="rId25"/>
    <p:sldId id="268" r:id="rId26"/>
    <p:sldId id="269" r:id="rId2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5983" autoAdjust="0"/>
  </p:normalViewPr>
  <p:slideViewPr>
    <p:cSldViewPr showGuides="1">
      <p:cViewPr varScale="1">
        <p:scale>
          <a:sx n="141" d="100"/>
          <a:sy n="141" d="100"/>
        </p:scale>
        <p:origin x="1332" y="78"/>
      </p:cViewPr>
      <p:guideLst>
        <p:guide orient="horz" pos="8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20/03/2024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22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76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66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8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1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29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93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650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41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2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272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931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079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129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11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461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1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4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69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61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03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5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40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5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WP PWIE: SP D Kick-Off-Meeting 2024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9036"/>
            <a:ext cx="1296144" cy="37697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064896" cy="8640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SPL D: Andreas Kirschner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83071"/>
              </p:ext>
            </p:extLst>
          </p:nvPr>
        </p:nvGraphicFramePr>
        <p:xfrm>
          <a:off x="287524" y="627534"/>
          <a:ext cx="8568952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D2 Production of atomic/molecular and surface data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Dust production model for anomalous events and detached divertor conditions, 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identification of possible dust formation mechanisms like nucleation in fusion-relevant plasmas. Connection to experimental data (e.g. dust studies in WEST).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Sputtering and reflection data for surface systems including boron (e.g. W-B, B-O, and other combinations also containing D), including seeding projectiles (e.g.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Kr,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). Development of according interaction potentials.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ÖAW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3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D003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Erosion information (SPRAY code, SDTrimSP-3D) of surfaces including morphology, roughness, with focus on realistic fuzz surfaces. Comparison to experiments (e.g. PSI-2) and MD results.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ÖAW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D004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Modelling of tungsten gap melting and bridging including comparison to experiments (e.g. from AUG)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6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D005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Sputtering and reflection yields for surfaces including boron (W-B). Application of more advanced (accurate) (ML, AI) interaction potential for tungsten and boron sputtering/reflection modelling.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i="0" dirty="0">
                          <a:latin typeface="+mj-lt"/>
                        </a:rPr>
                        <a:t>D006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Erosion information of 2D/3D surfaces with focus on lattice effects, including dynamics,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amorphisation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and polycrystalline surfaces in comparison to experiments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MPG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7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D001 – CEA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0926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Armelle</a:t>
            </a:r>
            <a:r>
              <a:rPr lang="en-GB" i="1" dirty="0"/>
              <a:t> </a:t>
            </a:r>
            <a:r>
              <a:rPr lang="en-GB" i="1" dirty="0" err="1"/>
              <a:t>Michau</a:t>
            </a:r>
            <a:r>
              <a:rPr lang="en-GB" i="1" dirty="0"/>
              <a:t>, Khaled </a:t>
            </a:r>
            <a:r>
              <a:rPr lang="en-GB" i="1" dirty="0" err="1"/>
              <a:t>Hassouni</a:t>
            </a:r>
            <a:r>
              <a:rPr lang="en-GB" i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625728"/>
            <a:ext cx="32066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i="1" dirty="0"/>
              <a:t>Under discussion: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Connection to WEST findings …?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4D1EE4-96B8-E622-C2C6-D17DF08242B9}"/>
              </a:ext>
            </a:extLst>
          </p:cNvPr>
          <p:cNvSpPr txBox="1">
            <a:spLocks/>
          </p:cNvSpPr>
          <p:nvPr/>
        </p:nvSpPr>
        <p:spPr>
          <a:xfrm>
            <a:off x="54360" y="1510585"/>
            <a:ext cx="8229600" cy="6437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Tungsten cluster growth and nucleation kinetics</a:t>
            </a:r>
          </a:p>
        </p:txBody>
      </p:sp>
    </p:spTree>
    <p:extLst>
      <p:ext uri="{BB962C8B-B14F-4D97-AF65-F5344CB8AC3E}">
        <p14:creationId xmlns:p14="http://schemas.microsoft.com/office/powerpoint/2010/main" val="319273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D002 – ÖAW (Innsbruck)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17"/>
          <a:stretch/>
        </p:blipFill>
        <p:spPr>
          <a:xfrm>
            <a:off x="811119" y="1096552"/>
            <a:ext cx="7521762" cy="3814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9EFFCA-177F-4B23-AE5B-4B6164805EC1}"/>
              </a:ext>
            </a:extLst>
          </p:cNvPr>
          <p:cNvSpPr/>
          <p:nvPr/>
        </p:nvSpPr>
        <p:spPr>
          <a:xfrm>
            <a:off x="0" y="576186"/>
            <a:ext cx="63367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Michael Probst,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Shokirbek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Shermukhamedov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, Jose Romero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318DA5-934B-8C82-373F-6804E375E8D9}"/>
              </a:ext>
            </a:extLst>
          </p:cNvPr>
          <p:cNvSpPr txBox="1"/>
          <p:nvPr/>
        </p:nvSpPr>
        <p:spPr>
          <a:xfrm>
            <a:off x="6804248" y="2139702"/>
            <a:ext cx="21957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B-O </a:t>
            </a:r>
            <a:r>
              <a:rPr lang="de-DE" dirty="0" err="1"/>
              <a:t>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64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D003 – ÖAW (Wien)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606"/>
            <a:ext cx="9144000" cy="30892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9EFFCA-177F-4B23-AE5B-4B6164805EC1}"/>
              </a:ext>
            </a:extLst>
          </p:cNvPr>
          <p:cNvSpPr/>
          <p:nvPr/>
        </p:nvSpPr>
        <p:spPr>
          <a:xfrm>
            <a:off x="0" y="576186"/>
            <a:ext cx="63367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Friedrich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Aumayr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, Johannes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Brötzner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, Martina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Fellinger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011B2C-B4CD-815B-0277-9E2299984F69}"/>
              </a:ext>
            </a:extLst>
          </p:cNvPr>
          <p:cNvSpPr txBox="1"/>
          <p:nvPr/>
        </p:nvSpPr>
        <p:spPr>
          <a:xfrm>
            <a:off x="5364088" y="4364874"/>
            <a:ext cx="3506537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 Experimental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PSI-2, AUG</a:t>
            </a:r>
          </a:p>
        </p:txBody>
      </p:sp>
    </p:spTree>
    <p:extLst>
      <p:ext uri="{BB962C8B-B14F-4D97-AF65-F5344CB8AC3E}">
        <p14:creationId xmlns:p14="http://schemas.microsoft.com/office/powerpoint/2010/main" val="138031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D004 – VR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7" y="1098668"/>
            <a:ext cx="7748183" cy="399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0758"/>
            <a:ext cx="409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Svetlana </a:t>
            </a:r>
            <a:r>
              <a:rPr lang="en-GB" i="1" dirty="0" err="1"/>
              <a:t>Ratynskaia</a:t>
            </a:r>
            <a:r>
              <a:rPr lang="en-GB" i="1" dirty="0"/>
              <a:t>, </a:t>
            </a:r>
            <a:r>
              <a:rPr lang="en-GB" i="1" dirty="0" err="1"/>
              <a:t>Ladislas</a:t>
            </a:r>
            <a:r>
              <a:rPr lang="en-GB" i="1" dirty="0"/>
              <a:t> </a:t>
            </a:r>
            <a:r>
              <a:rPr lang="en-GB" i="1" dirty="0" err="1"/>
              <a:t>Vignitchouk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4381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D005 –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630"/>
            <a:ext cx="9144000" cy="3228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455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i="1" dirty="0"/>
              <a:t>Fredric </a:t>
            </a:r>
            <a:r>
              <a:rPr lang="en-US" altLang="fi-FI" i="1" dirty="0" err="1"/>
              <a:t>Granberg</a:t>
            </a:r>
            <a:r>
              <a:rPr lang="en-US" altLang="fi-FI" i="1" dirty="0"/>
              <a:t>, Faith </a:t>
            </a:r>
            <a:r>
              <a:rPr lang="en-US" altLang="fi-FI" i="1" dirty="0" err="1"/>
              <a:t>Kporha</a:t>
            </a:r>
            <a:r>
              <a:rPr lang="en-US" altLang="fi-FI" i="1" dirty="0"/>
              <a:t>, Alexandre </a:t>
            </a:r>
            <a:r>
              <a:rPr lang="en-US" altLang="fi-FI" i="1" dirty="0" err="1"/>
              <a:t>Bergero</a:t>
            </a:r>
            <a:r>
              <a:rPr lang="en-US" altLang="fi-FI" i="1" dirty="0"/>
              <a:t>, Kai Nordlund</a:t>
            </a:r>
          </a:p>
        </p:txBody>
      </p:sp>
    </p:spTree>
    <p:extLst>
      <p:ext uri="{BB962C8B-B14F-4D97-AF65-F5344CB8AC3E}">
        <p14:creationId xmlns:p14="http://schemas.microsoft.com/office/powerpoint/2010/main" val="258821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D006 – MPG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077814"/>
            <a:ext cx="8711952" cy="4100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5526"/>
            <a:ext cx="197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i="1" dirty="0"/>
              <a:t>Udo v. Toussaint</a:t>
            </a:r>
          </a:p>
        </p:txBody>
      </p:sp>
    </p:spTree>
    <p:extLst>
      <p:ext uri="{BB962C8B-B14F-4D97-AF65-F5344CB8AC3E}">
        <p14:creationId xmlns:p14="http://schemas.microsoft.com/office/powerpoint/2010/main" val="346991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80823"/>
              </p:ext>
            </p:extLst>
          </p:nvPr>
        </p:nvGraphicFramePr>
        <p:xfrm>
          <a:off x="59595" y="608695"/>
          <a:ext cx="904890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D3 Impurity migration modelling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SOLEDGE3Xx--ERO2.0 simulations of tungsten transport in WEST, determination of main tungsten sources in WEST, comparison with spectroscopy and post-mortem data. One focus on long-pulse, high-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fluence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discharges and full 3D treatment (antennae, magnetic field ripple).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CEA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ERO2.0 simulations of dynamic morphology studies in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GyM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(see also SP B). Global ERO2.0 migration simulations in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GyM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also for the design of diagnostics. ERO2.0 modelling of erosion/deposition experiments in AUG H-mode scenarios (connected to WP TE SOLPS modelling).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ENEA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D003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 and ERO2.0 modelling of </a:t>
                      </a:r>
                      <a:r>
                        <a:rPr lang="en-US" sz="1400" spc="-15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 injection experiments (local and global) in comparison to post-mortem data in W7-X and steady-state simulations. ERO2.0 predictive modelling for full W environment in W7-X. ERO and ERO2.0 modelling of W prompt redeposition, in combination with sheath characteristics from PIC. Initial simulations of ITER with full-W plasma-facing components and Ne seeding.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FZJ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17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D004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Predictive material migration in full-W ITER including B transport resulting from </a:t>
                      </a:r>
                      <a:r>
                        <a:rPr lang="en-US" sz="1400" spc="-15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boronisation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MPG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D005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ERO2.0 simulations of AUG erosion and migration experiments in L-mode D plasma and comparison with experimental data and former ERO simulations.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4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0" dirty="0">
                          <a:latin typeface="+mj-lt"/>
                        </a:rPr>
                        <a:t>D006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Self-charging and adhesive force calculations for boron dust.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0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D001 – CEA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129261"/>
            <a:ext cx="8820472" cy="3746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0926"/>
            <a:ext cx="508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Guido </a:t>
            </a:r>
            <a:r>
              <a:rPr lang="en-GB" i="1" dirty="0" err="1"/>
              <a:t>Ciraolo</a:t>
            </a:r>
            <a:r>
              <a:rPr lang="en-GB" i="1" dirty="0"/>
              <a:t>, Nicolas </a:t>
            </a:r>
            <a:r>
              <a:rPr lang="en-GB" i="1" dirty="0" err="1"/>
              <a:t>Fedorczak</a:t>
            </a:r>
            <a:r>
              <a:rPr lang="en-GB" i="1" dirty="0"/>
              <a:t>, Yannick Marandet </a:t>
            </a:r>
          </a:p>
        </p:txBody>
      </p:sp>
    </p:spTree>
    <p:extLst>
      <p:ext uri="{BB962C8B-B14F-4D97-AF65-F5344CB8AC3E}">
        <p14:creationId xmlns:p14="http://schemas.microsoft.com/office/powerpoint/2010/main" val="359552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D002 – ENEA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590"/>
            <a:ext cx="9144000" cy="3558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7327" y="593705"/>
            <a:ext cx="478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Matteo </a:t>
            </a:r>
            <a:r>
              <a:rPr lang="en-US" i="1" dirty="0" err="1"/>
              <a:t>Passoni</a:t>
            </a:r>
            <a:r>
              <a:rPr lang="en-US" i="1" dirty="0"/>
              <a:t>, Gabriele </a:t>
            </a:r>
            <a:r>
              <a:rPr lang="en-US" i="1" dirty="0" err="1"/>
              <a:t>Alberti</a:t>
            </a:r>
            <a:r>
              <a:rPr lang="en-US" i="1" dirty="0"/>
              <a:t>, Andrea Uccello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0394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Kick-Off Meeting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EE321-2B49-E50E-43F3-3C33041DC7DC}"/>
              </a:ext>
            </a:extLst>
          </p:cNvPr>
          <p:cNvSpPr txBox="1"/>
          <p:nvPr/>
        </p:nvSpPr>
        <p:spPr>
          <a:xfrm>
            <a:off x="2246367" y="1779662"/>
            <a:ext cx="46512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/>
              <a:t>Present</a:t>
            </a:r>
            <a:r>
              <a:rPr lang="de-DE" sz="2400" b="1" dirty="0"/>
              <a:t> </a:t>
            </a:r>
            <a:r>
              <a:rPr lang="de-DE" sz="2400" b="1" dirty="0" err="1"/>
              <a:t>slides</a:t>
            </a:r>
            <a:r>
              <a:rPr lang="de-DE" sz="2400" b="1" dirty="0"/>
              <a:t> </a:t>
            </a:r>
            <a:r>
              <a:rPr lang="de-DE" sz="2400" b="1" dirty="0" err="1"/>
              <a:t>can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found</a:t>
            </a:r>
            <a:r>
              <a:rPr lang="de-DE" sz="2400" b="1" dirty="0"/>
              <a:t> </a:t>
            </a:r>
            <a:r>
              <a:rPr lang="de-DE" sz="2400" b="1" dirty="0" err="1"/>
              <a:t>under</a:t>
            </a:r>
            <a:r>
              <a:rPr lang="de-DE" sz="2400" b="1" dirty="0"/>
              <a:t>:</a:t>
            </a:r>
          </a:p>
          <a:p>
            <a:pPr algn="ctr"/>
            <a:endParaRPr lang="de-DE" sz="2400" dirty="0"/>
          </a:p>
          <a:p>
            <a:pPr algn="ctr"/>
            <a:r>
              <a:rPr lang="de-DE" dirty="0"/>
              <a:t>https://indico.euro-fusion.org/event/3073/</a:t>
            </a:r>
          </a:p>
        </p:txBody>
      </p:sp>
    </p:spTree>
    <p:extLst>
      <p:ext uri="{BB962C8B-B14F-4D97-AF65-F5344CB8AC3E}">
        <p14:creationId xmlns:p14="http://schemas.microsoft.com/office/powerpoint/2010/main" val="136540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D003 – FZJ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496" y="987574"/>
            <a:ext cx="90581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1500" b="1" u="sng" spc="-1" dirty="0">
                <a:solidFill>
                  <a:srgbClr val="000000"/>
                </a:solidFill>
                <a:latin typeface="+mj-lt"/>
                <a:ea typeface="DejaVu Sans"/>
              </a:rPr>
              <a:t>ERO2.0</a:t>
            </a:r>
          </a:p>
          <a:p>
            <a:pPr marL="214200" indent="-214200">
              <a:buClr>
                <a:srgbClr val="000000"/>
              </a:buClr>
              <a:buFont typeface="Wingdings" charset="2"/>
              <a:buChar char=""/>
            </a:pPr>
            <a:r>
              <a:rPr lang="en-US" sz="1500" b="1" spc="-1" dirty="0">
                <a:solidFill>
                  <a:srgbClr val="000000"/>
                </a:solidFill>
                <a:latin typeface="+mj-lt"/>
                <a:ea typeface="DejaVu Sans"/>
              </a:rPr>
              <a:t>W7-X modelling: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Finalize the global </a:t>
            </a:r>
            <a:r>
              <a:rPr lang="en-US" sz="1500" spc="-1" baseline="33000" dirty="0">
                <a:solidFill>
                  <a:srgbClr val="000000"/>
                </a:solidFill>
                <a:latin typeface="+mj-lt"/>
                <a:ea typeface="DejaVu Sans"/>
              </a:rPr>
              <a:t>13</a:t>
            </a: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C migration work, oral at PSI-26 conference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New </a:t>
            </a:r>
            <a:r>
              <a:rPr lang="en-US" sz="1500" spc="-1" baseline="30000" dirty="0">
                <a:solidFill>
                  <a:srgbClr val="000000"/>
                </a:solidFill>
                <a:latin typeface="+mj-lt"/>
                <a:ea typeface="DejaVu Sans"/>
              </a:rPr>
              <a:t>13</a:t>
            </a: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C local injection experiments</a:t>
            </a:r>
            <a:endParaRPr lang="en-US" sz="1500" spc="-1" dirty="0">
              <a:latin typeface="+mj-lt"/>
            </a:endParaRPr>
          </a:p>
          <a:p>
            <a:pPr marL="432000" lvl="1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Start full-W W7-X global migration simulations (suitable plasma backgrounds needed)</a:t>
            </a:r>
            <a:endParaRPr lang="en-US" sz="1500" spc="-1" dirty="0">
              <a:latin typeface="+mj-lt"/>
            </a:endParaRPr>
          </a:p>
          <a:p>
            <a:pPr marL="214200" indent="-214200">
              <a:buClr>
                <a:srgbClr val="000000"/>
              </a:buClr>
              <a:buFont typeface="Wingdings" charset="2"/>
              <a:buChar char=""/>
            </a:pPr>
            <a:r>
              <a:rPr lang="en-US" sz="1500" b="1" spc="-1" dirty="0">
                <a:solidFill>
                  <a:srgbClr val="000000"/>
                </a:solidFill>
                <a:latin typeface="+mj-lt"/>
                <a:ea typeface="DejaVu Sans"/>
              </a:rPr>
              <a:t>JET modelling: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Finalize Be studies (H, D, T erosion studies with CAPS effect)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Start W prompt redeposition effect studies with ERO and ERO2.0, include PIC sheath profiles</a:t>
            </a:r>
            <a:endParaRPr lang="en-US" sz="1500" spc="-1" dirty="0">
              <a:latin typeface="+mj-lt"/>
            </a:endParaRPr>
          </a:p>
          <a:p>
            <a:pPr marL="432000" lvl="1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Start CX vs ion erosion studies</a:t>
            </a:r>
            <a:endParaRPr lang="en-US" sz="1500" spc="-1" dirty="0">
              <a:latin typeface="+mj-lt"/>
            </a:endParaRPr>
          </a:p>
          <a:p>
            <a:pPr marL="214200" indent="-214200">
              <a:buClr>
                <a:srgbClr val="000000"/>
              </a:buClr>
              <a:buFont typeface="Wingdings" charset="2"/>
              <a:buChar char=""/>
            </a:pPr>
            <a:r>
              <a:rPr lang="en-US" sz="1500" b="1" spc="-1" dirty="0">
                <a:solidFill>
                  <a:srgbClr val="000000"/>
                </a:solidFill>
                <a:latin typeface="+mj-lt"/>
                <a:ea typeface="DejaVu Sans"/>
              </a:rPr>
              <a:t>Full-W ITER modelling: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Initial results (w/o Ne) presented at IAEA-FEC 2023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Update with new SOLPS-ITER Ne-seeded plasma backgrounds and B layer inclusion</a:t>
            </a:r>
          </a:p>
          <a:p>
            <a:pPr marL="216000" lvl="1">
              <a:buClr>
                <a:srgbClr val="000000"/>
              </a:buClr>
              <a:buSzPct val="45000"/>
            </a:pPr>
            <a:endParaRPr lang="en-US" sz="1500" spc="-1" dirty="0">
              <a:latin typeface="+mj-lt"/>
            </a:endParaRPr>
          </a:p>
          <a:p>
            <a:pPr marL="0" lvl="1"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en-US" sz="1500" b="1" u="sng" spc="-1" dirty="0">
                <a:solidFill>
                  <a:srgbClr val="000000"/>
                </a:solidFill>
                <a:latin typeface="+mj-lt"/>
              </a:rPr>
              <a:t>ERO</a:t>
            </a:r>
          </a:p>
          <a:p>
            <a:pPr marL="216000" lvl="1" indent="-2160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b="1" spc="-1" dirty="0">
                <a:solidFill>
                  <a:srgbClr val="000000"/>
                </a:solidFill>
                <a:latin typeface="+mj-lt"/>
              </a:rPr>
              <a:t>JET</a:t>
            </a:r>
            <a:r>
              <a:rPr lang="en-US" sz="1500" spc="-1" dirty="0">
                <a:solidFill>
                  <a:srgbClr val="000000"/>
                </a:solidFill>
                <a:latin typeface="+mj-lt"/>
              </a:rPr>
              <a:t> (prompt redeposition with PIC, isotope effect W erosion), </a:t>
            </a:r>
            <a:r>
              <a:rPr lang="en-US" sz="1500" b="1" spc="-1" dirty="0">
                <a:solidFill>
                  <a:srgbClr val="000000"/>
                </a:solidFill>
                <a:latin typeface="+mj-lt"/>
              </a:rPr>
              <a:t>W7-X</a:t>
            </a:r>
            <a:r>
              <a:rPr lang="en-US" sz="1500" spc="-1" dirty="0">
                <a:solidFill>
                  <a:srgbClr val="000000"/>
                </a:solidFill>
                <a:latin typeface="+mj-lt"/>
              </a:rPr>
              <a:t> (local </a:t>
            </a:r>
            <a:r>
              <a:rPr lang="en-US" sz="1500" spc="-1" baseline="30000" dirty="0">
                <a:solidFill>
                  <a:srgbClr val="000000"/>
                </a:solidFill>
                <a:latin typeface="+mj-lt"/>
              </a:rPr>
              <a:t>13</a:t>
            </a:r>
            <a:r>
              <a:rPr lang="en-US" sz="1500" spc="-1" dirty="0">
                <a:solidFill>
                  <a:srgbClr val="000000"/>
                </a:solidFill>
                <a:latin typeface="+mj-lt"/>
              </a:rPr>
              <a:t>C, 10 times reduced injection through MPM)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327" y="575417"/>
            <a:ext cx="369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Andreas Kirschner, </a:t>
            </a:r>
            <a:r>
              <a:rPr lang="en-US" i="1" dirty="0" err="1"/>
              <a:t>Juri</a:t>
            </a:r>
            <a:r>
              <a:rPr lang="en-US" i="1" dirty="0"/>
              <a:t> Romazanov, 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5427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D004 – MPG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4" y="1131589"/>
            <a:ext cx="8604448" cy="354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7327" y="59370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Klaus Schmid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897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D005 – VTT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562824"/>
            <a:ext cx="30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A. Hakola, J. </a:t>
            </a:r>
            <a:r>
              <a:rPr lang="en-US" i="1" dirty="0" err="1"/>
              <a:t>Karhunen</a:t>
            </a:r>
            <a:r>
              <a:rPr lang="en-US" i="1" dirty="0"/>
              <a:t>, S. </a:t>
            </a:r>
            <a:r>
              <a:rPr lang="en-US" i="1" dirty="0" err="1"/>
              <a:t>Saari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38" y="1072854"/>
            <a:ext cx="7523723" cy="38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D006 – VR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338"/>
          <a:stretch/>
        </p:blipFill>
        <p:spPr>
          <a:xfrm>
            <a:off x="440668" y="973903"/>
            <a:ext cx="8262664" cy="4190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518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Svetlana </a:t>
            </a:r>
            <a:r>
              <a:rPr lang="en-GB" i="1" dirty="0" err="1"/>
              <a:t>Ratynskaia</a:t>
            </a:r>
            <a:r>
              <a:rPr lang="en-GB" i="1" dirty="0"/>
              <a:t>, </a:t>
            </a:r>
            <a:r>
              <a:rPr lang="en-GB" i="1" dirty="0" err="1"/>
              <a:t>Panaiotis</a:t>
            </a:r>
            <a:r>
              <a:rPr lang="en-GB" i="1" dirty="0"/>
              <a:t> </a:t>
            </a:r>
            <a:r>
              <a:rPr lang="en-GB" i="1" dirty="0" err="1"/>
              <a:t>Tolias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7E2892-3117-BF06-BE64-390B04650444}"/>
              </a:ext>
            </a:extLst>
          </p:cNvPr>
          <p:cNvSpPr txBox="1"/>
          <p:nvPr/>
        </p:nvSpPr>
        <p:spPr>
          <a:xfrm>
            <a:off x="6876256" y="2761407"/>
            <a:ext cx="2145331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Focus on </a:t>
            </a:r>
            <a:r>
              <a:rPr lang="de-DE" dirty="0" err="1"/>
              <a:t>boron</a:t>
            </a:r>
            <a:r>
              <a:rPr lang="de-DE" dirty="0"/>
              <a:t> </a:t>
            </a:r>
            <a:r>
              <a:rPr lang="de-DE" dirty="0" err="1"/>
              <a:t>dust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24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224"/>
              </p:ext>
            </p:extLst>
          </p:nvPr>
        </p:nvGraphicFramePr>
        <p:xfrm>
          <a:off x="287524" y="843558"/>
          <a:ext cx="8568952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D4 Neutral particles modelling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DIVGAS modelling: effect of 3D poloidal and toroidal leakages for the baseline SN divertor case. Optional: W7-X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9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Atomic and molecular fluxes to the wall surfaces (including divertor) in JET-ILW.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47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D4 D001 – KIT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00"/>
          <a:stretch/>
        </p:blipFill>
        <p:spPr>
          <a:xfrm>
            <a:off x="944724" y="1014013"/>
            <a:ext cx="7254552" cy="3894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111" y="644681"/>
            <a:ext cx="469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Christian Day, Stylianos </a:t>
            </a:r>
            <a:r>
              <a:rPr lang="en-GB" i="1" dirty="0" err="1"/>
              <a:t>Varoutis</a:t>
            </a:r>
            <a:r>
              <a:rPr lang="en-GB" i="1" dirty="0"/>
              <a:t>, Christos </a:t>
            </a:r>
            <a:r>
              <a:rPr lang="en-GB" i="1" dirty="0" err="1"/>
              <a:t>Tantos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4278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D4 D002 –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50992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JET and AUG neutral dynamics using EIRENE, isotope effect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2871"/>
            <a:ext cx="30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Mathias Groth, </a:t>
            </a:r>
            <a:r>
              <a:rPr lang="en-US" i="1" dirty="0" err="1"/>
              <a:t>Timo</a:t>
            </a:r>
            <a:r>
              <a:rPr lang="en-US" i="1" dirty="0"/>
              <a:t> Kiviniemi</a:t>
            </a:r>
            <a:r>
              <a:rPr lang="en-GB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6193" y="2845900"/>
            <a:ext cx="683161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Neutral fluxes to wall (atoms, molecules) – JET-ILW, first wall &amp; divertor</a:t>
            </a:r>
          </a:p>
        </p:txBody>
      </p:sp>
    </p:spTree>
    <p:extLst>
      <p:ext uri="{BB962C8B-B14F-4D97-AF65-F5344CB8AC3E}">
        <p14:creationId xmlns:p14="http://schemas.microsoft.com/office/powerpoint/2010/main" val="159919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7524" y="843558"/>
          <a:ext cx="856895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D1 Plasma boundary modelling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WEST for modelling of impurity migration experiments (focus on long-pulse, high </a:t>
                      </a:r>
                      <a:r>
                        <a:rPr lang="en-US" sz="1400" spc="-15" dirty="0" err="1">
                          <a:effectLst/>
                          <a:latin typeface="+mj-lt"/>
                        </a:rPr>
                        <a:t>fluence</a:t>
                      </a:r>
                      <a:r>
                        <a:rPr lang="en-US" sz="1400" spc="-15" dirty="0">
                          <a:effectLst/>
                          <a:latin typeface="+mj-lt"/>
                        </a:rPr>
                        <a:t> discharges)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linear devices (MAGNUM-PSI and UPP) for modelling of impurity migration experiments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DIFFER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D003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</a:t>
                      </a:r>
                      <a:r>
                        <a:rPr lang="en-US" sz="1400" spc="-15" dirty="0" err="1">
                          <a:effectLst/>
                          <a:latin typeface="+mj-lt"/>
                        </a:rPr>
                        <a:t>GyM</a:t>
                      </a:r>
                      <a:r>
                        <a:rPr lang="en-US" sz="1400" spc="-15" dirty="0">
                          <a:effectLst/>
                          <a:latin typeface="+mj-lt"/>
                        </a:rPr>
                        <a:t> for modelling of impurity migration experiments (including He and </a:t>
                      </a:r>
                      <a:r>
                        <a:rPr lang="en-US" sz="1400" spc="-15" dirty="0" err="1">
                          <a:effectLst/>
                          <a:latin typeface="+mj-lt"/>
                        </a:rPr>
                        <a:t>Ar</a:t>
                      </a:r>
                      <a:r>
                        <a:rPr lang="en-US" sz="1400" spc="-15" dirty="0">
                          <a:effectLst/>
                          <a:latin typeface="+mj-lt"/>
                        </a:rPr>
                        <a:t> plasmas, validation against experiments under SP B)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ENEA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D004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W7-X and linear device PSI-2 for modelling of impurity migration experiments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FZJ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4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D005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PIC modelling to characterize the sheath with focus on W (prompt) redeposition studies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IPP.CR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i="0" dirty="0">
                          <a:latin typeface="+mj-lt"/>
                        </a:rPr>
                        <a:t>D006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for JET-ILW for modelling of impurity migration experiments, focus on JET-ILW (e.g. prompt W redeposition experiments)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3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9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D001 – CEA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999"/>
            <a:ext cx="9144000" cy="381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0926"/>
            <a:ext cx="508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Guido </a:t>
            </a:r>
            <a:r>
              <a:rPr lang="en-GB" i="1" dirty="0" err="1"/>
              <a:t>Ciraolo</a:t>
            </a:r>
            <a:r>
              <a:rPr lang="en-GB" i="1" dirty="0"/>
              <a:t>, Nicolas </a:t>
            </a:r>
            <a:r>
              <a:rPr lang="en-GB" i="1" dirty="0" err="1"/>
              <a:t>Fedorczak</a:t>
            </a:r>
            <a:r>
              <a:rPr lang="en-GB" i="1" dirty="0"/>
              <a:t>, Yannick Marandet </a:t>
            </a:r>
          </a:p>
        </p:txBody>
      </p:sp>
    </p:spTree>
    <p:extLst>
      <p:ext uri="{BB962C8B-B14F-4D97-AF65-F5344CB8AC3E}">
        <p14:creationId xmlns:p14="http://schemas.microsoft.com/office/powerpoint/2010/main" val="4558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D002 – DIFFER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0926"/>
            <a:ext cx="332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Egbert Westerhof, Hugo de Blank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24351"/>
            <a:ext cx="5740867" cy="173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i="1" dirty="0"/>
              <a:t>Under discussion: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Plasma background for specific MAGNUM-PSI experiments:</a:t>
            </a:r>
          </a:p>
          <a:p>
            <a:pPr marL="285750" indent="-285750">
              <a:buFontTx/>
              <a:buChar char="-"/>
            </a:pPr>
            <a:r>
              <a:rPr lang="en-GB" dirty="0"/>
              <a:t>role of entrainment for W redeposition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H or pure </a:t>
            </a:r>
            <a:r>
              <a:rPr lang="en-GB" dirty="0" err="1"/>
              <a:t>Ar</a:t>
            </a:r>
            <a:r>
              <a:rPr lang="en-GB" dirty="0"/>
              <a:t> plasmas …</a:t>
            </a:r>
          </a:p>
        </p:txBody>
      </p:sp>
    </p:spTree>
    <p:extLst>
      <p:ext uri="{BB962C8B-B14F-4D97-AF65-F5344CB8AC3E}">
        <p14:creationId xmlns:p14="http://schemas.microsoft.com/office/powerpoint/2010/main" val="35458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D003 – ENEA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0" y="987574"/>
            <a:ext cx="8221887" cy="3962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0926"/>
            <a:ext cx="328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Matteo </a:t>
            </a:r>
            <a:r>
              <a:rPr lang="en-GB" i="1" dirty="0" err="1"/>
              <a:t>Passoni</a:t>
            </a:r>
            <a:r>
              <a:rPr lang="en-GB" i="1" dirty="0"/>
              <a:t>, Fabio </a:t>
            </a:r>
            <a:r>
              <a:rPr lang="en-GB" i="1" dirty="0" err="1"/>
              <a:t>Mombelli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256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D004 – FZJ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915"/>
            <a:ext cx="6937903" cy="3354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6583"/>
            <a:ext cx="500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Shuai</a:t>
            </a:r>
            <a:r>
              <a:rPr lang="en-GB" i="1" dirty="0"/>
              <a:t> Xu, Dirk Reiser, Vladislav Kotov, Derek Harting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4434666"/>
            <a:ext cx="82089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Plasma modelling for PSI-2: </a:t>
            </a:r>
            <a:r>
              <a:rPr lang="en-GB" dirty="0"/>
              <a:t>SOLPS-ITER for standard plasmas 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D66002-16AA-3006-30B3-222061B7EA3F}"/>
              </a:ext>
            </a:extLst>
          </p:cNvPr>
          <p:cNvSpPr txBox="1"/>
          <p:nvPr/>
        </p:nvSpPr>
        <p:spPr>
          <a:xfrm>
            <a:off x="6983760" y="3291830"/>
            <a:ext cx="216024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Plasma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aseline="30000" dirty="0"/>
              <a:t>13</a:t>
            </a:r>
            <a:r>
              <a:rPr lang="de-DE" dirty="0"/>
              <a:t>C </a:t>
            </a:r>
            <a:r>
              <a:rPr lang="de-DE" dirty="0" err="1"/>
              <a:t>experiments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19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D005 – IPP.CR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6583"/>
            <a:ext cx="473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David Tskhakaya, Michael Komm, </a:t>
            </a:r>
            <a:r>
              <a:rPr lang="en-GB" i="1" dirty="0" err="1"/>
              <a:t>Aleš</a:t>
            </a:r>
            <a:r>
              <a:rPr lang="en-GB" i="1" dirty="0"/>
              <a:t> </a:t>
            </a:r>
            <a:r>
              <a:rPr lang="en-GB" i="1" dirty="0" err="1"/>
              <a:t>Podolnik</a:t>
            </a:r>
            <a:r>
              <a:rPr lang="en-GB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E383D-4EFD-4728-81D8-9C8F145F229D}"/>
              </a:ext>
            </a:extLst>
          </p:cNvPr>
          <p:cNvSpPr txBox="1"/>
          <p:nvPr/>
        </p:nvSpPr>
        <p:spPr>
          <a:xfrm>
            <a:off x="107504" y="1279149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The study of high density collisional sheath in the presence of high- and low-Z impurities 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W</a:t>
            </a:r>
            <a:r>
              <a:rPr lang="en-US" sz="1600" dirty="0">
                <a:sym typeface="Wingdings" panose="05000000000000000000" pitchFamily="2" charset="2"/>
              </a:rPr>
              <a:t>-prompt re-deposition including CX collisions and ionization without applying the coronal approximation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Inverse sheath for the magnetic field parallel and almost parallel to the wall surface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S</a:t>
            </a:r>
            <a:r>
              <a:rPr lang="en-US" sz="1600" dirty="0" err="1">
                <a:sym typeface="Wingdings" panose="05000000000000000000" pitchFamily="2" charset="2"/>
              </a:rPr>
              <a:t>tudy</a:t>
            </a:r>
            <a:r>
              <a:rPr lang="en-US" sz="1600" dirty="0">
                <a:sym typeface="Wingdings" panose="05000000000000000000" pitchFamily="2" charset="2"/>
              </a:rPr>
              <a:t> of collision effects on electron emissive sheath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Modelling of particle and power loads to the divertor tile gaps taking into account CX and ionization collisions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795886"/>
            <a:ext cx="5168851" cy="83099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- Prioritisation</a:t>
            </a:r>
          </a:p>
          <a:p>
            <a:r>
              <a:rPr lang="en-GB" sz="1600" dirty="0"/>
              <a:t>- Sheath data for JET (e.g. prompt redeposition experiments)</a:t>
            </a:r>
          </a:p>
          <a:p>
            <a:r>
              <a:rPr lang="en-GB" sz="1600" dirty="0"/>
              <a:t>- Sheath at rough surface … shallow B field …</a:t>
            </a:r>
          </a:p>
        </p:txBody>
      </p:sp>
    </p:spTree>
    <p:extLst>
      <p:ext uri="{BB962C8B-B14F-4D97-AF65-F5344CB8AC3E}">
        <p14:creationId xmlns:p14="http://schemas.microsoft.com/office/powerpoint/2010/main" val="184048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D006 –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WPPWIE SP D KOM | February 2024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267" y="1581218"/>
            <a:ext cx="529824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JET-ILW scenario simulations for Ni and W 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JET-ILW limiter plasmas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 He plasmas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 nitrogen transport and ammonia formation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 H, D, T and DT plasmas for wall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43949"/>
            <a:ext cx="552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+mj-lt"/>
              </a:rPr>
              <a:t>Mathias Groth, </a:t>
            </a:r>
            <a:r>
              <a:rPr lang="en-US" altLang="en-US" i="1" dirty="0" err="1">
                <a:latin typeface="+mj-lt"/>
              </a:rPr>
              <a:t>Pyry</a:t>
            </a:r>
            <a:r>
              <a:rPr lang="en-US" altLang="en-US" i="1" dirty="0">
                <a:latin typeface="+mj-lt"/>
              </a:rPr>
              <a:t> Virtanen, David Rees, Roni </a:t>
            </a:r>
            <a:r>
              <a:rPr lang="en-US" altLang="en-US" i="1" dirty="0" err="1">
                <a:latin typeface="+mj-lt"/>
              </a:rPr>
              <a:t>Mäenpää</a:t>
            </a:r>
            <a:endParaRPr lang="en-GB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506094"/>
            <a:ext cx="355970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 addition: according ERO2.0 Ni/W migration modelling under D3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3017" y="3369894"/>
            <a:ext cx="259228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Focus on recent W redeposition experiments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07A67A2-099B-7060-D23F-7C52A08D0371}"/>
              </a:ext>
            </a:extLst>
          </p:cNvPr>
          <p:cNvSpPr txBox="1"/>
          <p:nvPr/>
        </p:nvSpPr>
        <p:spPr>
          <a:xfrm>
            <a:off x="2202433" y="2543831"/>
            <a:ext cx="136815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 mode?</a:t>
            </a:r>
          </a:p>
        </p:txBody>
      </p:sp>
    </p:spTree>
    <p:extLst>
      <p:ext uri="{BB962C8B-B14F-4D97-AF65-F5344CB8AC3E}">
        <p14:creationId xmlns:p14="http://schemas.microsoft.com/office/powerpoint/2010/main" val="88142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1699</Words>
  <Application>Microsoft Office PowerPoint</Application>
  <PresentationFormat>Bildschirmpräsentation (16:9)</PresentationFormat>
  <Paragraphs>233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</vt:lpstr>
      <vt:lpstr>WP PWIE: SP D Kick-Off-Meeting 2024</vt:lpstr>
      <vt:lpstr>SP D Kick-Off Meeting 2024</vt:lpstr>
      <vt:lpstr>SP D Deliverables 2024</vt:lpstr>
      <vt:lpstr>SP D1 D001 – CEA</vt:lpstr>
      <vt:lpstr>SP D1 D002 – DIFFER</vt:lpstr>
      <vt:lpstr>SP D1 D003 – ENEA</vt:lpstr>
      <vt:lpstr>SP D1 D004 – FZJ</vt:lpstr>
      <vt:lpstr>SP D1 D005 – IPP.CR</vt:lpstr>
      <vt:lpstr>SP D1 D006 – VTT</vt:lpstr>
      <vt:lpstr>SP D Deliverables 2024</vt:lpstr>
      <vt:lpstr>SP D2 D001 – CEA</vt:lpstr>
      <vt:lpstr>SP D2 D002 – ÖAW (Innsbruck)</vt:lpstr>
      <vt:lpstr>SP D2 D003 – ÖAW (Wien)</vt:lpstr>
      <vt:lpstr>SP D2 D004 – VR</vt:lpstr>
      <vt:lpstr>SP D2 D005 – VTT</vt:lpstr>
      <vt:lpstr>SP D2 D006 – MPG</vt:lpstr>
      <vt:lpstr>SP D Deliverables 2024</vt:lpstr>
      <vt:lpstr>SP D3 D001 – CEA </vt:lpstr>
      <vt:lpstr>SP D3 D002 – ENEA  </vt:lpstr>
      <vt:lpstr>SP D3 D003 – FZJ  </vt:lpstr>
      <vt:lpstr>SP D3 D004 – MPG  </vt:lpstr>
      <vt:lpstr>SP D3 D005 – VTT </vt:lpstr>
      <vt:lpstr>SP D3 D006 – VR </vt:lpstr>
      <vt:lpstr>SP D Deliverables 2024</vt:lpstr>
      <vt:lpstr>SP D4 D001 – KIT</vt:lpstr>
      <vt:lpstr>SP D4 D002 – VTT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Kirschner, Andreas</cp:lastModifiedBy>
  <cp:revision>233</cp:revision>
  <cp:lastPrinted>2014-10-16T14:51:28Z</cp:lastPrinted>
  <dcterms:created xsi:type="dcterms:W3CDTF">2020-10-16T13:52:18Z</dcterms:created>
  <dcterms:modified xsi:type="dcterms:W3CDTF">2024-03-20T07:19:55Z</dcterms:modified>
</cp:coreProperties>
</file>