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7"/>
  </p:notesMasterIdLst>
  <p:handoutMasterIdLst>
    <p:handoutMasterId r:id="rId8"/>
  </p:handoutMasterIdLst>
  <p:sldIdLst>
    <p:sldId id="256" r:id="rId2"/>
    <p:sldId id="336" r:id="rId3"/>
    <p:sldId id="337" r:id="rId4"/>
    <p:sldId id="338" r:id="rId5"/>
    <p:sldId id="335" r:id="rId6"/>
  </p:sldIdLst>
  <p:sldSz cx="12192000" cy="6858000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7083-4E82-455E-A35E-972B7563092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13270-9E43-4109-8C52-C14C13E40A5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04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5DDB8-35EB-46F0-B2F6-A084E9A35F0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3363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425" y="3244850"/>
            <a:ext cx="7897813" cy="2654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03975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763" y="6403975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E7E0A-0C8D-44EA-B86B-6182D436AEA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1" name="Rectangle 10"/>
          <p:cNvSpPr/>
          <p:nvPr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23" y="5716291"/>
            <a:ext cx="1576760" cy="10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7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24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</p:spPr>
        <p:txBody>
          <a:bodyPr/>
          <a:lstStyle>
            <a:lvl1pPr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7" name="Picture 6" descr="EurofusionDis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93574"/>
            <a:ext cx="490611" cy="4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7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8E7E257-27BD-45B6-9FAE-51985E275AAD}" type="datetimeFigureOut">
              <a:rPr lang="fr-FR" smtClean="0"/>
              <a:t>10/04/2024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1B853DB-8699-4ADC-A111-225C1A70B1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63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iki.euro-fusion.org/wiki/TSVV-1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1600" b="0" i="1" dirty="0" smtClean="0"/>
              <a:t>3rd </a:t>
            </a:r>
            <a:r>
              <a:rPr lang="fr-FR" sz="1600" b="0" i="1" dirty="0" err="1" smtClean="0"/>
              <a:t>joined</a:t>
            </a:r>
            <a:r>
              <a:rPr lang="fr-FR" sz="1600" b="0" i="1" dirty="0" smtClean="0"/>
              <a:t> TSVV10-TSVV11 meeting</a:t>
            </a:r>
            <a:br>
              <a:rPr lang="fr-FR" sz="1600" b="0" i="1" dirty="0" smtClean="0"/>
            </a:br>
            <a:r>
              <a:rPr lang="en-US" sz="4000" dirty="0" smtClean="0"/>
              <a:t>high </a:t>
            </a:r>
            <a:r>
              <a:rPr lang="en-US" sz="4000" dirty="0"/>
              <a:t>beta, low s modelling challenge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(</a:t>
            </a:r>
            <a:r>
              <a:rPr lang="en-US" sz="2800" dirty="0"/>
              <a:t>even in absence of Energetic Particles)</a:t>
            </a:r>
            <a:endParaRPr lang="fr-FR" sz="1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2312" y="4293096"/>
            <a:ext cx="5856651" cy="432048"/>
          </a:xfrm>
        </p:spPr>
        <p:txBody>
          <a:bodyPr>
            <a:noAutofit/>
          </a:bodyPr>
          <a:lstStyle/>
          <a:p>
            <a:r>
              <a:rPr lang="fr-FR" sz="1600" dirty="0" smtClean="0"/>
              <a:t>C. Bourdelle</a:t>
            </a:r>
          </a:p>
          <a:p>
            <a:r>
              <a:rPr lang="fr-FR" sz="1600" dirty="0" smtClean="0"/>
              <a:t>11/04/2024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491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joined TSVV10-TSVV11 meeting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940" y="912444"/>
            <a:ext cx="10972800" cy="4896544"/>
          </a:xfrm>
        </p:spPr>
        <p:txBody>
          <a:bodyPr/>
          <a:lstStyle/>
          <a:p>
            <a:r>
              <a:rPr lang="en-US" dirty="0" smtClean="0"/>
              <a:t>You can find the previous meeting slides here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wiki.euro-fusion.org/wiki/TSVV-11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Sept 2023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Nov 2023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80" y="825530"/>
            <a:ext cx="5038725" cy="3895725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5969480" y="3424686"/>
            <a:ext cx="2001328" cy="474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273" y="1831582"/>
            <a:ext cx="3299874" cy="23643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773" y="3613060"/>
            <a:ext cx="2987974" cy="324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9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hybrid scenario assumed: low s and high beta, prone to KBM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33" y="871267"/>
            <a:ext cx="5905435" cy="19323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3" y="2916852"/>
            <a:ext cx="6245524" cy="4239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112144" y="3459191"/>
            <a:ext cx="585512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H. Zohm EUROfusion Science Meeting, 8/3/2023, AAPS 2022</a:t>
            </a:r>
            <a:endParaRPr lang="en-US" dirty="0"/>
          </a:p>
        </p:txBody>
      </p:sp>
      <p:pic>
        <p:nvPicPr>
          <p:cNvPr id="9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93" y="3886960"/>
            <a:ext cx="3135445" cy="2660488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7672126"/>
                  </p:ext>
                </p:extLst>
              </p:nvPr>
            </p:nvGraphicFramePr>
            <p:xfrm>
              <a:off x="7544127" y="923667"/>
              <a:ext cx="3744416" cy="56787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292751736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1153136165"/>
                        </a:ext>
                      </a:extLst>
                    </a:gridCol>
                  </a:tblGrid>
                  <a:tr h="10012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 </a:t>
                          </a:r>
                          <a:endParaRPr lang="en-GB" sz="1800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EU-DEMO 2018 (PROCESS)</a:t>
                          </a:r>
                          <a:endParaRPr lang="en-GB" sz="1800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82713272"/>
                      </a:ext>
                    </a:extLst>
                  </a:tr>
                  <a:tr h="57737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800" b="0" i="1"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oMath>
                          </a14:m>
                          <a:r>
                            <a:rPr lang="en-GB" sz="1800" b="0" dirty="0">
                              <a:effectLst/>
                            </a:rPr>
                            <a:t> [m]</a:t>
                          </a:r>
                        </a:p>
                        <a:p>
                          <a:pPr algn="l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GB" sz="1800" b="0" i="1"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GB" sz="1800" b="0" dirty="0">
                              <a:effectLst/>
                            </a:rPr>
                            <a:t> </a:t>
                          </a:r>
                          <a:endParaRPr lang="en-GB" sz="1800" b="0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9.00</a:t>
                          </a:r>
                        </a:p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3.1</a:t>
                          </a:r>
                          <a:endParaRPr lang="en-GB" sz="1800" b="1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45988044"/>
                      </a:ext>
                    </a:extLst>
                  </a:tr>
                  <a:tr h="249673">
                    <a:tc>
                      <a:txBody>
                        <a:bodyPr/>
                        <a:lstStyle/>
                        <a:p>
                          <a:pPr marR="288290" algn="l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800" b="0" dirty="0">
                              <a:effectLst/>
                            </a:rPr>
                            <a:t> [T]</a:t>
                          </a:r>
                          <a:endParaRPr lang="en-GB" sz="1800" b="0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>
                              <a:effectLst/>
                            </a:rPr>
                            <a:t>5.86</a:t>
                          </a:r>
                          <a:endParaRPr lang="en-GB" sz="1800" b="1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5758224"/>
                      </a:ext>
                    </a:extLst>
                  </a:tr>
                  <a:tr h="922163">
                    <a:tc>
                      <a:txBody>
                        <a:bodyPr/>
                        <a:lstStyle/>
                        <a:p>
                          <a:pPr marR="288290" algn="l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95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800" b="0" dirty="0">
                              <a:effectLst/>
                            </a:rPr>
                            <a:t> </a:t>
                          </a:r>
                        </a:p>
                        <a:p>
                          <a:pPr marR="288290" algn="l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95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800" b="0" dirty="0">
                              <a:effectLst/>
                            </a:rPr>
                            <a:t> </a:t>
                          </a:r>
                        </a:p>
                        <a:p>
                          <a:pPr marR="288290" algn="l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95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800" b="0" dirty="0">
                              <a:effectLst/>
                            </a:rPr>
                            <a:t> </a:t>
                          </a:r>
                          <a:endParaRPr lang="en-GB" sz="1800" b="0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>
                              <a:effectLst/>
                            </a:rPr>
                            <a:t>3.89</a:t>
                          </a:r>
                        </a:p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>
                              <a:effectLst/>
                            </a:rPr>
                            <a:t>0.33</a:t>
                          </a:r>
                        </a:p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>
                              <a:effectLst/>
                            </a:rPr>
                            <a:t>1.65</a:t>
                          </a:r>
                          <a:endParaRPr lang="en-GB" sz="1800" b="1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64219108"/>
                      </a:ext>
                    </a:extLst>
                  </a:tr>
                  <a:tr h="257326">
                    <a:tc>
                      <a:txBody>
                        <a:bodyPr/>
                        <a:lstStyle/>
                        <a:p>
                          <a:pPr marR="288290" algn="l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800" b="0" dirty="0">
                              <a:effectLst/>
                            </a:rPr>
                            <a:t> [MA]</a:t>
                          </a:r>
                          <a:endParaRPr lang="en-GB" sz="1800" b="0" dirty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17.75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57891230"/>
                      </a:ext>
                    </a:extLst>
                  </a:tr>
                  <a:tr h="269699">
                    <a:tc>
                      <a:txBody>
                        <a:bodyPr/>
                        <a:lstStyle/>
                        <a:p>
                          <a:pPr marR="288290" algn="l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𝑓𝑢𝑠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800" b="0">
                              <a:effectLst/>
                            </a:rPr>
                            <a:t> [MW]</a:t>
                          </a:r>
                          <a:endParaRPr lang="en-GB" sz="1800" b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>
                              <a:effectLst/>
                            </a:rPr>
                            <a:t>2000</a:t>
                          </a:r>
                          <a:endParaRPr lang="en-GB" sz="1800" b="1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49665183"/>
                      </a:ext>
                    </a:extLst>
                  </a:tr>
                  <a:tr h="268919">
                    <a:tc>
                      <a:txBody>
                        <a:bodyPr/>
                        <a:lstStyle/>
                        <a:p>
                          <a:pPr marR="288290" algn="l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𝑠𝑒𝑝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800" b="0">
                              <a:effectLst/>
                            </a:rPr>
                            <a:t> [MW]</a:t>
                          </a:r>
                          <a:endParaRPr lang="en-GB" sz="1800" b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170.4</a:t>
                          </a:r>
                          <a:endParaRPr lang="en-GB" sz="1800" b="1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37750909"/>
                      </a:ext>
                    </a:extLst>
                  </a:tr>
                  <a:tr h="249673">
                    <a:tc>
                      <a:txBody>
                        <a:bodyPr/>
                        <a:lstStyle/>
                        <a:p>
                          <a:pPr marR="288290" algn="l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𝐿𝐻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800" b="0" dirty="0">
                              <a:effectLst/>
                            </a:rPr>
                            <a:t> [MW]</a:t>
                          </a:r>
                          <a:endParaRPr lang="en-GB" sz="1800" b="0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>
                              <a:effectLst/>
                            </a:rPr>
                            <a:t>120.8</a:t>
                          </a:r>
                          <a:endParaRPr lang="en-GB" sz="1800" b="1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94892518"/>
                      </a:ext>
                    </a:extLst>
                  </a:tr>
                  <a:tr h="255516">
                    <a:tc>
                      <a:txBody>
                        <a:bodyPr/>
                        <a:lstStyle/>
                        <a:p>
                          <a:pPr marR="288290" algn="l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GB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98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800" dirty="0">
                              <a:effectLst/>
                            </a:rPr>
                            <a:t> </a:t>
                          </a:r>
                          <a:endParaRPr lang="en-GB" sz="1800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>
                              <a:effectLst/>
                            </a:rPr>
                            <a:t>0.98</a:t>
                          </a:r>
                          <a:endParaRPr lang="en-GB" sz="1800" b="1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59515127"/>
                      </a:ext>
                    </a:extLst>
                  </a:tr>
                  <a:tr h="598159">
                    <a:tc>
                      <a:txBody>
                        <a:bodyPr/>
                        <a:lstStyle/>
                        <a:p>
                          <a:pPr marR="288290" algn="l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1800" b="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800" b="0" dirty="0">
                              <a:effectLst/>
                            </a:rPr>
                            <a:t> [% mT/MA]</a:t>
                          </a:r>
                          <a:endParaRPr lang="en-GB" sz="1800" b="0" dirty="0">
                            <a:effectLst/>
                          </a:endParaRPr>
                        </a:p>
                        <a:p>
                          <a:pPr marR="288290" algn="l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𝐹𝑢𝑠𝑖𝑜𝑛</m:t>
                              </m:r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𝐺𝑎𝑖𝑛</m:t>
                              </m:r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oMath>
                          </a14:m>
                          <a:r>
                            <a:rPr lang="en-GB" sz="1800" b="0" dirty="0">
                              <a:effectLst/>
                            </a:rPr>
                            <a:t> </a:t>
                          </a:r>
                          <a:endParaRPr lang="en-GB" sz="1800" b="0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2.5</a:t>
                          </a:r>
                        </a:p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&gt;40</a:t>
                          </a:r>
                          <a:endParaRPr lang="en-GB" sz="1800" b="1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93386307"/>
                      </a:ext>
                    </a:extLst>
                  </a:tr>
                  <a:tr h="596615">
                    <a:tc>
                      <a:txBody>
                        <a:bodyPr/>
                        <a:lstStyle/>
                        <a:p>
                          <a:pPr marR="288290" algn="l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GB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18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8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𝑠𝑒𝑝</m:t>
                                        </m:r>
                                      </m:sub>
                                    </m:sSub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18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de-DE" sz="1800" b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95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AR</m:t>
                                    </m:r>
                                    <m:r>
                                      <a:rPr lang="en-US" sz="18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800" b="0" dirty="0">
                            <a:effectLst/>
                          </a:endParaRPr>
                        </a:p>
                        <a:p>
                          <a:pPr marR="288290" algn="l">
                            <a:spcAft>
                              <a:spcPts val="600"/>
                            </a:spcAft>
                          </a:pPr>
                          <a:r>
                            <a:rPr lang="de-DE" sz="1800" b="0" dirty="0">
                              <a:effectLst/>
                            </a:rPr>
                            <a:t> [MW T /m]</a:t>
                          </a:r>
                          <a:endParaRPr lang="en-GB" sz="1800" b="0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9.2</a:t>
                          </a:r>
                          <a:endParaRPr lang="en-GB" sz="1800" b="1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7005807"/>
                      </a:ext>
                    </a:extLst>
                  </a:tr>
                  <a:tr h="249673">
                    <a:tc>
                      <a:txBody>
                        <a:bodyPr/>
                        <a:lstStyle/>
                        <a:p>
                          <a:pPr marR="288290" algn="l">
                            <a:spcAft>
                              <a:spcPts val="6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Pulse length [sec]</a:t>
                          </a:r>
                          <a:endParaRPr lang="en-GB" sz="1800" b="0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7200</a:t>
                          </a:r>
                          <a:endParaRPr lang="en-GB" sz="1800" b="1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382300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7672126"/>
                  </p:ext>
                </p:extLst>
              </p:nvPr>
            </p:nvGraphicFramePr>
            <p:xfrm>
              <a:off x="7544127" y="923667"/>
              <a:ext cx="3744416" cy="56787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292751736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1153136165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 </a:t>
                          </a:r>
                          <a:endParaRPr lang="en-GB" sz="1800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60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EU-DEMO 2018 (PROCESS)</a:t>
                          </a:r>
                          <a:endParaRPr lang="en-GB" sz="1800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82713272"/>
                      </a:ext>
                    </a:extLst>
                  </a:tr>
                  <a:tr h="624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72" t="-142718" r="-68665" b="-697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9.00</a:t>
                          </a:r>
                        </a:p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3.1</a:t>
                          </a:r>
                          <a:endParaRPr lang="en-GB" sz="1800" b="1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4598804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72" t="-555556" r="-68665" b="-149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>
                              <a:effectLst/>
                            </a:rPr>
                            <a:t>5.86</a:t>
                          </a:r>
                          <a:endParaRPr lang="en-GB" sz="1800" b="1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5758224"/>
                      </a:ext>
                    </a:extLst>
                  </a:tr>
                  <a:tr h="9753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72" t="-184375" r="-68665" b="-32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>
                              <a:effectLst/>
                            </a:rPr>
                            <a:t>3.89</a:t>
                          </a:r>
                        </a:p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>
                              <a:effectLst/>
                            </a:rPr>
                            <a:t>0.33</a:t>
                          </a:r>
                        </a:p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>
                              <a:effectLst/>
                            </a:rPr>
                            <a:t>1.65</a:t>
                          </a:r>
                          <a:endParaRPr lang="en-GB" sz="1800" b="1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64219108"/>
                      </a:ext>
                    </a:extLst>
                  </a:tr>
                  <a:tr h="29552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72" t="-928571" r="-68665" b="-9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17.75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57891230"/>
                      </a:ext>
                    </a:extLst>
                  </a:tr>
                  <a:tr h="29635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72" t="-1050000" r="-68665" b="-8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>
                              <a:effectLst/>
                            </a:rPr>
                            <a:t>2000</a:t>
                          </a:r>
                          <a:endParaRPr lang="en-GB" sz="1800" b="1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49665183"/>
                      </a:ext>
                    </a:extLst>
                  </a:tr>
                  <a:tr h="29552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72" t="-1126531" r="-68665" b="-748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170.4</a:t>
                          </a:r>
                          <a:endParaRPr lang="en-GB" sz="1800" b="1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377509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72" t="-1335556" r="-68665" b="-7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>
                              <a:effectLst/>
                            </a:rPr>
                            <a:t>120.8</a:t>
                          </a:r>
                          <a:endParaRPr lang="en-GB" sz="1800" b="1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948925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72" t="-1435556" r="-68665" b="-6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>
                              <a:effectLst/>
                            </a:rPr>
                            <a:t>0.98</a:t>
                          </a:r>
                          <a:endParaRPr lang="en-GB" sz="1800" b="1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59515127"/>
                      </a:ext>
                    </a:extLst>
                  </a:tr>
                  <a:tr h="624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72" t="-670874" r="-68665" b="-1689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2.5</a:t>
                          </a:r>
                        </a:p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&gt;40</a:t>
                          </a:r>
                          <a:endParaRPr lang="en-GB" sz="1800" b="1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93386307"/>
                      </a:ext>
                    </a:extLst>
                  </a:tr>
                  <a:tr h="64604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72" t="-749057" r="-68665" b="-6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9.2</a:t>
                          </a:r>
                          <a:endParaRPr lang="en-GB" sz="1800" b="1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700580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R="288290" algn="l">
                            <a:spcAft>
                              <a:spcPts val="6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Pulse length [sec]</a:t>
                          </a:r>
                          <a:endParaRPr lang="en-GB" sz="1800" b="0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600"/>
                            </a:spcAft>
                          </a:pPr>
                          <a:r>
                            <a:rPr lang="en-GB" sz="1800" b="1" dirty="0">
                              <a:effectLst/>
                            </a:rPr>
                            <a:t>7200</a:t>
                          </a:r>
                          <a:endParaRPr lang="en-GB" sz="1800" b="1" dirty="0">
                            <a:effectLst/>
                            <a:latin typeface="Arial" panose="020B0604020202020204" pitchFamily="34" charset="0"/>
                            <a:ea typeface="MS Mincho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382300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ZoneTexte 12"/>
          <p:cNvSpPr txBox="1"/>
          <p:nvPr/>
        </p:nvSpPr>
        <p:spPr>
          <a:xfrm>
            <a:off x="0" y="6488668"/>
            <a:ext cx="64908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If KBM capable model, do expect strong KBM with such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 Q=10 case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491706" y="828136"/>
            <a:ext cx="853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Often modelled with flat q, although it is a </a:t>
            </a:r>
            <a:r>
              <a:rPr lang="en-US" dirty="0" err="1"/>
              <a:t>s</a:t>
            </a:r>
            <a:r>
              <a:rPr lang="en-US" dirty="0" err="1" smtClean="0"/>
              <a:t>awtoothing</a:t>
            </a:r>
            <a:r>
              <a:rPr lang="en-US" dirty="0" smtClean="0"/>
              <a:t> plasma, with very large ST period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39" y="1229052"/>
            <a:ext cx="9721969" cy="52157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488668"/>
            <a:ext cx="64908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If KBM capable model, do expect strong KBM with such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7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en-US" dirty="0" smtClean="0"/>
              <a:t>: </a:t>
            </a:r>
            <a:r>
              <a:rPr lang="en-US" dirty="0"/>
              <a:t>on high beta, low s modelling challenge </a:t>
            </a:r>
            <a:r>
              <a:rPr lang="en-US" sz="1800" dirty="0"/>
              <a:t>(even in absence of Energetic Particles)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6884" y="1306686"/>
            <a:ext cx="11654590" cy="48965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Towards burning plasma modelling, ITER Q=10, DEMO …</a:t>
            </a:r>
          </a:p>
          <a:p>
            <a:pPr marL="0" lvl="0" indent="0">
              <a:buNone/>
            </a:pPr>
            <a:r>
              <a:rPr lang="en-US" b="1" dirty="0" smtClean="0"/>
              <a:t>Need to explore the ability of electromagnetic reduced models such as TGLF to capture ITG-TEM and KBM </a:t>
            </a:r>
          </a:p>
          <a:p>
            <a:pPr marL="0" lvl="0" indent="0">
              <a:buNone/>
            </a:pPr>
            <a:endParaRPr lang="en-US" b="1" dirty="0" smtClean="0"/>
          </a:p>
          <a:p>
            <a:pPr lvl="0"/>
            <a:r>
              <a:rPr lang="en-US" b="1" dirty="0" smtClean="0"/>
              <a:t>1st </a:t>
            </a:r>
            <a:r>
              <a:rPr lang="en-US" b="1" dirty="0"/>
              <a:t>part, context:</a:t>
            </a:r>
            <a:endParaRPr lang="fr-FR" dirty="0"/>
          </a:p>
          <a:p>
            <a:pPr lvl="1"/>
            <a:r>
              <a:rPr lang="en-US" dirty="0"/>
              <a:t>DEMO/ITER scenario: DEMO hybrid hence low s and high beta, ITER Q=10 after ST relaxation also low s and high beta. Vicinity of KBM onset, is it a challenge for model as TGLF? (Clarisse Bourdelle 5 min)</a:t>
            </a:r>
            <a:endParaRPr lang="fr-FR" dirty="0"/>
          </a:p>
          <a:p>
            <a:pPr lvl="1"/>
            <a:r>
              <a:rPr lang="it-IT" dirty="0"/>
              <a:t>ITER Q=10, GENE-TANGO, KBM on-set challenge (Alessandro Di Siena 5 min)</a:t>
            </a:r>
            <a:endParaRPr lang="fr-FR" dirty="0"/>
          </a:p>
          <a:p>
            <a:pPr lvl="0"/>
            <a:r>
              <a:rPr lang="en-US" b="1" dirty="0"/>
              <a:t>2nd part, way forward:</a:t>
            </a:r>
            <a:endParaRPr lang="fr-FR" dirty="0"/>
          </a:p>
          <a:p>
            <a:pPr lvl="1"/>
            <a:r>
              <a:rPr lang="en-US" dirty="0"/>
              <a:t>non-linear vs quasilinear </a:t>
            </a:r>
            <a:r>
              <a:rPr lang="en-US" dirty="0" err="1"/>
              <a:t>gyrokinetic</a:t>
            </a:r>
            <a:r>
              <a:rPr lang="en-US" dirty="0"/>
              <a:t> GKW modelling of high beta, low s cases (Yann Camenen 10 min)</a:t>
            </a:r>
            <a:endParaRPr lang="fr-FR" dirty="0"/>
          </a:p>
          <a:p>
            <a:pPr lvl="1"/>
            <a:r>
              <a:rPr lang="en-US" dirty="0"/>
              <a:t>TGLFsat2 vs GKW non-linear for high beta, low s (Anass </a:t>
            </a:r>
            <a:r>
              <a:rPr lang="en-US" dirty="0" err="1"/>
              <a:t>Najlaoui</a:t>
            </a:r>
            <a:r>
              <a:rPr lang="en-US" dirty="0"/>
              <a:t> 10 min)</a:t>
            </a:r>
            <a:endParaRPr lang="fr-FR" dirty="0"/>
          </a:p>
          <a:p>
            <a:pPr lvl="1"/>
            <a:r>
              <a:rPr lang="en-US" dirty="0"/>
              <a:t>nonlinear saturation in high beta low s cases (Fulvio Zonca 10 min)</a:t>
            </a:r>
            <a:endParaRPr lang="fr-FR" dirty="0"/>
          </a:p>
          <a:p>
            <a:pPr lvl="1"/>
            <a:r>
              <a:rPr lang="en-US" dirty="0"/>
              <a:t>ORB5 results overview of KBM cases (Alexey </a:t>
            </a:r>
            <a:r>
              <a:rPr lang="en-US" dirty="0" err="1"/>
              <a:t>Mischenko</a:t>
            </a:r>
            <a:r>
              <a:rPr lang="en-US" dirty="0"/>
              <a:t> 10 min)</a:t>
            </a:r>
            <a:endParaRPr lang="fr-FR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3141458"/>
      </p:ext>
    </p:extLst>
  </p:cSld>
  <p:clrMapOvr>
    <a:masterClrMapping/>
  </p:clrMapOvr>
</p:sld>
</file>

<file path=ppt/theme/theme1.xml><?xml version="1.0" encoding="utf-8"?>
<a:theme xmlns:a="http://schemas.openxmlformats.org/drawingml/2006/main" name="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" id="{91A4CA45-7437-447E-ACB8-7A5868CC24A5}" vid="{66C510C1-7345-44E8-82D4-51747495033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44184</TotalTime>
  <Words>425</Words>
  <Application>Microsoft Office PowerPoint</Application>
  <PresentationFormat>Grand écran</PresentationFormat>
  <Paragraphs>65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 Math</vt:lpstr>
      <vt:lpstr>MS Mincho</vt:lpstr>
      <vt:lpstr>Times New Roman</vt:lpstr>
      <vt:lpstr>EF</vt:lpstr>
      <vt:lpstr>3rd joined TSVV10-TSVV11 meeting high beta, low s modelling challenge  (even in absence of Energetic Particles)</vt:lpstr>
      <vt:lpstr>3rd joined TSVV10-TSVV11 meeting</vt:lpstr>
      <vt:lpstr>DEMO hybrid scenario assumed: low s and high beta, prone to KBM</vt:lpstr>
      <vt:lpstr>ITER Q=10 case</vt:lpstr>
      <vt:lpstr>Today: on high beta, low s modelling challenge (even in absence of Energetic Particles)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meeting, TSVV11 « Validated frameworks for the Reliable Prediction of Plasma Performance and Operational Limits in Tokamaks »</dc:title>
  <dc:creator>BOURDELLE Clarisse 165101</dc:creator>
  <cp:lastModifiedBy>BOURDELLE Clarisse 165101</cp:lastModifiedBy>
  <cp:revision>434</cp:revision>
  <cp:lastPrinted>2022-09-19T13:01:55Z</cp:lastPrinted>
  <dcterms:created xsi:type="dcterms:W3CDTF">2021-04-19T12:25:06Z</dcterms:created>
  <dcterms:modified xsi:type="dcterms:W3CDTF">2024-04-10T18:05:43Z</dcterms:modified>
</cp:coreProperties>
</file>