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317" r:id="rId4"/>
    <p:sldId id="318" r:id="rId5"/>
    <p:sldId id="319" r:id="rId6"/>
    <p:sldId id="308" r:id="rId7"/>
    <p:sldId id="284" r:id="rId8"/>
    <p:sldId id="285" r:id="rId9"/>
    <p:sldId id="286" r:id="rId10"/>
    <p:sldId id="309" r:id="rId11"/>
    <p:sldId id="320" r:id="rId12"/>
    <p:sldId id="321" r:id="rId13"/>
    <p:sldId id="294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0130886" cy="10335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Connettore 1 8"/>
          <p:cNvSpPr/>
          <p:nvPr/>
        </p:nvSpPr>
        <p:spPr>
          <a:xfrm>
            <a:off x="894080" y="9040144"/>
            <a:ext cx="11509005" cy="1"/>
          </a:xfrm>
          <a:prstGeom prst="line">
            <a:avLst/>
          </a:prstGeom>
          <a:ln w="3175">
            <a:solidFill>
              <a:srgbClr val="2E75B6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9" y="1889379"/>
            <a:ext cx="5731008" cy="672404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994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afs.enea.it/zonca/CNPS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 18"/>
          <p:cNvSpPr txBox="1"/>
          <p:nvPr/>
        </p:nvSpPr>
        <p:spPr>
          <a:xfrm>
            <a:off x="522675" y="6017557"/>
            <a:ext cx="11869423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t>1</a:t>
            </a:r>
            <a:r>
              <a:rPr baseline="0"/>
              <a:t>Center for Nonlinear Plasma Science and ENEA C.R. Frascati, 00044 Frascati, Italy</a:t>
            </a:r>
          </a:p>
        </p:txBody>
      </p:sp>
      <p:sp>
        <p:nvSpPr>
          <p:cNvPr id="166" name="Rectangle 19"/>
          <p:cNvSpPr txBox="1"/>
          <p:nvPr/>
        </p:nvSpPr>
        <p:spPr>
          <a:xfrm>
            <a:off x="522675" y="6738735"/>
            <a:ext cx="12411701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t>3</a:t>
            </a:r>
            <a:r>
              <a:rPr baseline="0"/>
              <a:t>Dept. Physics and Astronomy, University of California Irvine, Irvine, CA, USA</a:t>
            </a:r>
          </a:p>
        </p:txBody>
      </p:sp>
      <p:sp>
        <p:nvSpPr>
          <p:cNvPr id="168" name="Nonlinear gyrokinetic theory of…"/>
          <p:cNvSpPr txBox="1"/>
          <p:nvPr/>
        </p:nvSpPr>
        <p:spPr>
          <a:xfrm>
            <a:off x="649675" y="3686873"/>
            <a:ext cx="5995231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Nonlinear </a:t>
            </a:r>
            <a:r>
              <a:rPr lang="it-IT" dirty="0" err="1"/>
              <a:t>saturation</a:t>
            </a:r>
            <a:r>
              <a:rPr lang="it-IT" dirty="0"/>
              <a:t> of</a:t>
            </a:r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KBM </a:t>
            </a:r>
            <a:r>
              <a:rPr lang="it-IT" dirty="0" err="1"/>
              <a:t>instabilities</a:t>
            </a:r>
            <a:endParaRPr dirty="0"/>
          </a:p>
        </p:txBody>
      </p:sp>
      <p:sp>
        <p:nvSpPr>
          <p:cNvPr id="169" name="Rectangle 18"/>
          <p:cNvSpPr txBox="1"/>
          <p:nvPr/>
        </p:nvSpPr>
        <p:spPr>
          <a:xfrm>
            <a:off x="649675" y="5547657"/>
            <a:ext cx="11147383" cy="636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0423" tIns="70423" rIns="70423" bIns="70423">
            <a:spAutoFit/>
          </a:bodyPr>
          <a:lstStyle/>
          <a:p>
            <a:pPr algn="l" defTabSz="1525853">
              <a:defRPr sz="3200" b="1" baseline="3068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aseline="0"/>
              <a:t>Fulvio Zonca</a:t>
            </a:r>
            <a:r>
              <a:t>1,2</a:t>
            </a:r>
            <a:r>
              <a:rPr baseline="0"/>
              <a:t>, Liu Chen</a:t>
            </a:r>
            <a:r>
              <a:t>2,3,1</a:t>
            </a:r>
            <a:r>
              <a:rPr baseline="0"/>
              <a:t>, Matteo V. Falessi</a:t>
            </a:r>
            <a:r>
              <a:t>1</a:t>
            </a:r>
            <a:r>
              <a:rPr baseline="0"/>
              <a:t> and Zhiyong Qiu</a:t>
            </a:r>
            <a:r>
              <a:t>2,1</a:t>
            </a:r>
          </a:p>
        </p:txBody>
      </p:sp>
      <p:sp>
        <p:nvSpPr>
          <p:cNvPr id="170" name="Rectangle 19"/>
          <p:cNvSpPr txBox="1"/>
          <p:nvPr/>
        </p:nvSpPr>
        <p:spPr>
          <a:xfrm>
            <a:off x="509975" y="6419422"/>
            <a:ext cx="12411701" cy="5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0423" tIns="70423" rIns="70423" bIns="70423">
            <a:spAutoFit/>
          </a:bodyPr>
          <a:lstStyle/>
          <a:p>
            <a:pPr algn="l" defTabSz="1525853">
              <a:lnSpc>
                <a:spcPct val="80000"/>
              </a:lnSpc>
              <a:defRPr sz="2800" baseline="305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</a:t>
            </a:r>
            <a:r>
              <a:rPr baseline="0" dirty="0"/>
              <a:t>IFTS and Dept. Physics, Zhejiang University, Hangzhou, 310027 P.R. China</a:t>
            </a:r>
          </a:p>
        </p:txBody>
      </p:sp>
      <p:sp>
        <p:nvSpPr>
          <p:cNvPr id="12" name="Acknowledgments: S. Briguglio, Ph. Lauber, G. Vlad, X. Tao, X. Wang">
            <a:extLst>
              <a:ext uri="{FF2B5EF4-FFF2-40B4-BE49-F238E27FC236}">
                <a16:creationId xmlns:a16="http://schemas.microsoft.com/office/drawing/2014/main" id="{F990E3DB-7EC7-5C4E-8B00-3E210B8566AC}"/>
              </a:ext>
            </a:extLst>
          </p:cNvPr>
          <p:cNvSpPr txBox="1"/>
          <p:nvPr/>
        </p:nvSpPr>
        <p:spPr>
          <a:xfrm>
            <a:off x="-121509" y="7406943"/>
            <a:ext cx="968213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err="1"/>
              <a:t>Support</a:t>
            </a:r>
            <a:r>
              <a:rPr lang="it-IT" dirty="0"/>
              <a:t> from</a:t>
            </a:r>
            <a:r>
              <a:rPr dirty="0"/>
              <a:t>: </a:t>
            </a:r>
            <a:r>
              <a:rPr lang="it-IT" dirty="0" err="1"/>
              <a:t>EUROfusion</a:t>
            </a:r>
            <a:r>
              <a:rPr lang="it-IT" dirty="0"/>
              <a:t> </a:t>
            </a:r>
            <a:r>
              <a:rPr lang="it-IT" dirty="0" err="1"/>
              <a:t>projects</a:t>
            </a:r>
            <a:r>
              <a:rPr lang="it-IT" dirty="0"/>
              <a:t> ATEP and TSVV#10</a:t>
            </a:r>
            <a:r>
              <a:rPr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DCF36-034F-7F3A-1AF6-32E0092F7EC6}"/>
              </a:ext>
            </a:extLst>
          </p:cNvPr>
          <p:cNvSpPr txBox="1"/>
          <p:nvPr/>
        </p:nvSpPr>
        <p:spPr>
          <a:xfrm>
            <a:off x="9560629" y="7208"/>
            <a:ext cx="384386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1600" b="0" i="1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3rd joined TSVV10-TSVV11 meeting</a:t>
            </a:r>
          </a:p>
          <a:p>
            <a:pPr algn="l"/>
            <a:r>
              <a:rPr lang="it-IT" sz="16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March 20th, 2024</a:t>
            </a:r>
            <a:endParaRPr kumimoji="0" lang="it-IT" sz="16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B5896CA2-5121-5AC0-C23D-37DA85380189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49561">
              <a:lnSpc>
                <a:spcPct val="90000"/>
              </a:lnSpc>
              <a:defRPr sz="4750" b="1"/>
            </a:lvl1pPr>
          </a:lstStyle>
          <a:p>
            <a:r>
              <a:rPr lang="it-IT" dirty="0"/>
              <a:t>TAE </a:t>
            </a:r>
            <a:r>
              <a:rPr lang="it-IT" dirty="0" err="1"/>
              <a:t>scattering</a:t>
            </a:r>
            <a:r>
              <a:rPr lang="it-IT" dirty="0"/>
              <a:t> by ambient DW</a:t>
            </a:r>
            <a:endParaRPr dirty="0"/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pic>
        <p:nvPicPr>
          <p:cNvPr id="44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Rectangle"/>
          <p:cNvSpPr/>
          <p:nvPr/>
        </p:nvSpPr>
        <p:spPr>
          <a:xfrm>
            <a:off x="8458200" y="7493000"/>
            <a:ext cx="3603295" cy="13443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[Qiu et al PRL18, PST18, NF19a,b, PPCF20]">
            <a:extLst>
              <a:ext uri="{FF2B5EF4-FFF2-40B4-BE49-F238E27FC236}">
                <a16:creationId xmlns:a16="http://schemas.microsoft.com/office/drawing/2014/main" id="{8396D25B-38A9-5C45-81DC-FE924CFE9429}"/>
              </a:ext>
            </a:extLst>
          </p:cNvPr>
          <p:cNvSpPr txBox="1"/>
          <p:nvPr/>
        </p:nvSpPr>
        <p:spPr>
          <a:xfrm>
            <a:off x="697478" y="7306400"/>
            <a:ext cx="12342802" cy="16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>
                <a:solidFill>
                  <a:srgbClr val="0070C0"/>
                </a:solidFill>
              </a:rPr>
              <a:t>DW </a:t>
            </a:r>
            <a:r>
              <a:rPr lang="it-IT" sz="2800" dirty="0" err="1">
                <a:solidFill>
                  <a:srgbClr val="0070C0"/>
                </a:solidFill>
              </a:rPr>
              <a:t>scattering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can </a:t>
            </a:r>
            <a:r>
              <a:rPr lang="it-IT" sz="2800" dirty="0" err="1">
                <a:solidFill>
                  <a:schemeClr val="tx1"/>
                </a:solidFill>
              </a:rPr>
              <a:t>significantly</a:t>
            </a:r>
            <a:r>
              <a:rPr lang="it-IT" sz="2800" dirty="0">
                <a:solidFill>
                  <a:srgbClr val="0070C0"/>
                </a:solidFill>
              </a:rPr>
              <a:t> reduce </a:t>
            </a:r>
            <a:r>
              <a:rPr lang="it-IT" sz="2800" dirty="0">
                <a:solidFill>
                  <a:schemeClr val="tx1"/>
                </a:solidFill>
              </a:rPr>
              <a:t>or </a:t>
            </a:r>
            <a:r>
              <a:rPr lang="it-IT" sz="2800" dirty="0" err="1">
                <a:solidFill>
                  <a:schemeClr val="tx1"/>
                </a:solidFill>
              </a:rPr>
              <a:t>even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suppress</a:t>
            </a:r>
            <a:r>
              <a:rPr lang="it-IT" sz="2800" dirty="0">
                <a:solidFill>
                  <a:srgbClr val="0070C0"/>
                </a:solidFill>
              </a:rPr>
              <a:t> TAE/AE</a:t>
            </a: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 err="1">
                <a:solidFill>
                  <a:srgbClr val="0070C0"/>
                </a:solidFill>
              </a:rPr>
              <a:t>Effect</a:t>
            </a:r>
            <a:r>
              <a:rPr lang="it-IT" sz="2800" dirty="0">
                <a:solidFill>
                  <a:srgbClr val="0070C0"/>
                </a:solidFill>
              </a:rPr>
              <a:t> of </a:t>
            </a:r>
            <a:r>
              <a:rPr lang="it-IT" sz="2800" dirty="0" err="1">
                <a:solidFill>
                  <a:srgbClr val="0070C0"/>
                </a:solidFill>
              </a:rPr>
              <a:t>Ω</a:t>
            </a:r>
            <a:r>
              <a:rPr lang="it-IT" sz="2800" baseline="-25000" dirty="0">
                <a:solidFill>
                  <a:srgbClr val="0070C0"/>
                </a:solidFill>
              </a:rPr>
              <a:t>+/- </a:t>
            </a:r>
            <a:r>
              <a:rPr lang="it-IT" sz="2800" dirty="0">
                <a:solidFill>
                  <a:srgbClr val="0070C0"/>
                </a:solidFill>
              </a:rPr>
              <a:t>of KAW </a:t>
            </a:r>
            <a:r>
              <a:rPr lang="it-IT" sz="2800" dirty="0" err="1">
                <a:solidFill>
                  <a:srgbClr val="0070C0"/>
                </a:solidFill>
              </a:rPr>
              <a:t>sidebands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leads</a:t>
            </a:r>
            <a:r>
              <a:rPr lang="it-IT" sz="2800" dirty="0">
                <a:solidFill>
                  <a:schemeClr val="tx1"/>
                </a:solidFill>
              </a:rPr>
              <a:t> to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significant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anomalous</a:t>
            </a:r>
            <a:endParaRPr lang="it-IT" sz="2800" dirty="0">
              <a:solidFill>
                <a:srgbClr val="0070C0"/>
              </a:solidFill>
            </a:endParaRPr>
          </a:p>
          <a:p>
            <a:pPr marL="685800" marR="457200" lvl="3" indent="0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baseline="-25000" dirty="0">
                <a:solidFill>
                  <a:srgbClr val="0070C0"/>
                </a:solidFill>
              </a:rPr>
              <a:t>		</a:t>
            </a:r>
            <a:r>
              <a:rPr lang="it-IT" sz="2800" dirty="0">
                <a:solidFill>
                  <a:srgbClr val="0070C0"/>
                </a:solidFill>
              </a:rPr>
              <a:t> e-</a:t>
            </a:r>
            <a:r>
              <a:rPr lang="it-IT" sz="2800" dirty="0" err="1">
                <a:solidFill>
                  <a:srgbClr val="0070C0"/>
                </a:solidFill>
              </a:rPr>
              <a:t>heating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comparable</a:t>
            </a:r>
            <a:r>
              <a:rPr lang="it-IT" sz="2800" dirty="0">
                <a:solidFill>
                  <a:schemeClr val="tx1"/>
                </a:solidFill>
              </a:rPr>
              <a:t> to </a:t>
            </a:r>
            <a:r>
              <a:rPr lang="it-IT" sz="2800" dirty="0" err="1">
                <a:solidFill>
                  <a:schemeClr val="tx1"/>
                </a:solidFill>
              </a:rPr>
              <a:t>collisional</a:t>
            </a:r>
            <a:r>
              <a:rPr lang="it-IT" sz="2800" dirty="0">
                <a:solidFill>
                  <a:schemeClr val="tx1"/>
                </a:solidFill>
              </a:rPr>
              <a:t> e-</a:t>
            </a:r>
            <a:r>
              <a:rPr lang="it-IT" sz="2800" dirty="0" err="1">
                <a:solidFill>
                  <a:schemeClr val="tx1"/>
                </a:solidFill>
              </a:rPr>
              <a:t>heating</a:t>
            </a:r>
            <a:endParaRPr lang="it-IT" sz="2800" baseline="-25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07DB7-D3AB-F24D-9D75-9CE3A4B3259A}"/>
              </a:ext>
            </a:extLst>
          </p:cNvPr>
          <p:cNvSpPr/>
          <p:nvPr/>
        </p:nvSpPr>
        <p:spPr>
          <a:xfrm>
            <a:off x="8393147" y="1901195"/>
            <a:ext cx="37333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>
                <a:solidFill>
                  <a:schemeClr val="accent1"/>
                </a:solidFill>
                <a:sym typeface="Wingdings" pitchFamily="2" charset="2"/>
              </a:rPr>
              <a:t>[L. Chen et al NF 22]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D3C2F-01F0-FA4F-A728-338D991AF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1207"/>
            <a:ext cx="5600700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0F5547-EE2C-BF46-9F49-C3F23886C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166" y="1295087"/>
            <a:ext cx="81280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D8988-763A-BF41-81D3-046B4AC6C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154" y="2625183"/>
            <a:ext cx="81280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42571-8F48-134E-BADF-AA53EFE02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012" y="3401238"/>
            <a:ext cx="10718800" cy="317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84E41-1284-F94E-84D5-D3C3FB55FB92}"/>
              </a:ext>
            </a:extLst>
          </p:cNvPr>
          <p:cNvSpPr/>
          <p:nvPr/>
        </p:nvSpPr>
        <p:spPr>
          <a:xfrm>
            <a:off x="170221" y="6669538"/>
            <a:ext cx="7037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sym typeface="Wingdings" pitchFamily="2" charset="2"/>
              </a:rPr>
              <a:t> F</a:t>
            </a:r>
            <a:r>
              <a:rPr lang="it-IT" dirty="0">
                <a:solidFill>
                  <a:srgbClr val="C00000"/>
                </a:solidFill>
              </a:rPr>
              <a:t>or </a:t>
            </a:r>
            <a:r>
              <a:rPr lang="it-IT" dirty="0" err="1">
                <a:solidFill>
                  <a:srgbClr val="C00000"/>
                </a:solidFill>
              </a:rPr>
              <a:t>typical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reactor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parameters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5723AF5-31BB-F021-DB62-2D0D0A941681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388734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49561">
              <a:lnSpc>
                <a:spcPct val="90000"/>
              </a:lnSpc>
              <a:defRPr sz="4750" b="1"/>
            </a:lvl1pPr>
          </a:lstStyle>
          <a:p>
            <a:r>
              <a:rPr lang="it-IT" dirty="0"/>
              <a:t>DW scattering by TAE</a:t>
            </a:r>
            <a:endParaRPr dirty="0"/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pic>
        <p:nvPicPr>
          <p:cNvPr id="44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Rectangle"/>
          <p:cNvSpPr/>
          <p:nvPr/>
        </p:nvSpPr>
        <p:spPr>
          <a:xfrm>
            <a:off x="8458200" y="7493000"/>
            <a:ext cx="3603295" cy="13443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5723AF5-31BB-F021-DB62-2D0D0A941681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BB9D7-EBF0-4724-F237-95EB2EC66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9" y="1905542"/>
            <a:ext cx="5942925" cy="40473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A971F8-0425-FDBC-CE29-23B12EA3ECC2}"/>
              </a:ext>
            </a:extLst>
          </p:cNvPr>
          <p:cNvSpPr/>
          <p:nvPr/>
        </p:nvSpPr>
        <p:spPr>
          <a:xfrm>
            <a:off x="8669193" y="1313612"/>
            <a:ext cx="37333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>
                <a:solidFill>
                  <a:schemeClr val="accent1"/>
                </a:solidFill>
                <a:sym typeface="Wingdings" pitchFamily="2" charset="2"/>
              </a:rPr>
              <a:t>[L. Chen et al NF 23]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CA9CFC-7F06-9B5A-C126-DFC8E60A2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1920005"/>
            <a:ext cx="5856809" cy="3988689"/>
          </a:xfrm>
          <a:prstGeom prst="rect">
            <a:avLst/>
          </a:prstGeom>
        </p:spPr>
      </p:pic>
      <p:sp>
        <p:nvSpPr>
          <p:cNvPr id="13" name="[Qiu et al PRL18, PST18, NF19a,b, PPCF20]">
            <a:extLst>
              <a:ext uri="{FF2B5EF4-FFF2-40B4-BE49-F238E27FC236}">
                <a16:creationId xmlns:a16="http://schemas.microsoft.com/office/drawing/2014/main" id="{605E8F29-3E5A-AFE5-C471-4E2EDFB075DD}"/>
              </a:ext>
            </a:extLst>
          </p:cNvPr>
          <p:cNvSpPr txBox="1"/>
          <p:nvPr/>
        </p:nvSpPr>
        <p:spPr>
          <a:xfrm>
            <a:off x="-281307" y="6057668"/>
            <a:ext cx="12944884" cy="25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>
                <a:solidFill>
                  <a:srgbClr val="0070C0"/>
                </a:solidFill>
              </a:rPr>
              <a:t>TAE </a:t>
            </a:r>
            <a:r>
              <a:rPr lang="it-IT" sz="2800" dirty="0" err="1">
                <a:solidFill>
                  <a:srgbClr val="0070C0"/>
                </a:solidFill>
              </a:rPr>
              <a:t>induced</a:t>
            </a:r>
            <a:r>
              <a:rPr lang="it-IT" sz="2800" dirty="0">
                <a:solidFill>
                  <a:srgbClr val="0070C0"/>
                </a:solidFill>
              </a:rPr>
              <a:t> scattering </a:t>
            </a:r>
            <a:r>
              <a:rPr lang="it-IT" sz="2800" dirty="0" err="1">
                <a:solidFill>
                  <a:schemeClr val="tx1"/>
                </a:solidFill>
              </a:rPr>
              <a:t>is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inefficient</a:t>
            </a:r>
            <a:r>
              <a:rPr lang="it-IT" sz="2800" dirty="0">
                <a:solidFill>
                  <a:schemeClr val="tx1"/>
                </a:solidFill>
              </a:rPr>
              <a:t> in </a:t>
            </a:r>
            <a:r>
              <a:rPr lang="it-IT" sz="2800" dirty="0" err="1">
                <a:solidFill>
                  <a:schemeClr val="tx1"/>
                </a:solidFill>
              </a:rPr>
              <a:t>its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direct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regulation</a:t>
            </a:r>
            <a:r>
              <a:rPr lang="it-IT" sz="2800" dirty="0">
                <a:solidFill>
                  <a:srgbClr val="0070C0"/>
                </a:solidFill>
              </a:rPr>
              <a:t> of DW</a:t>
            </a: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 err="1">
                <a:solidFill>
                  <a:schemeClr val="tx1"/>
                </a:solidFill>
              </a:rPr>
              <a:t>This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suggests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indirect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coupling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mediated</a:t>
            </a:r>
            <a:r>
              <a:rPr lang="it-IT" sz="2800" dirty="0">
                <a:solidFill>
                  <a:srgbClr val="0070C0"/>
                </a:solidFill>
              </a:rPr>
              <a:t> by </a:t>
            </a:r>
            <a:r>
              <a:rPr lang="it-IT" sz="2800" dirty="0" err="1">
                <a:solidFill>
                  <a:srgbClr val="0070C0"/>
                </a:solidFill>
              </a:rPr>
              <a:t>ZFs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may</a:t>
            </a:r>
            <a:r>
              <a:rPr lang="it-IT" sz="2800" dirty="0">
                <a:solidFill>
                  <a:schemeClr val="tx1"/>
                </a:solidFill>
              </a:rPr>
              <a:t> be </a:t>
            </a:r>
            <a:r>
              <a:rPr lang="it-IT" sz="2800" dirty="0" err="1">
                <a:solidFill>
                  <a:schemeClr val="tx1"/>
                </a:solidFill>
              </a:rPr>
              <a:t>dominant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effect</a:t>
            </a:r>
            <a:r>
              <a:rPr lang="it-IT" sz="2800" dirty="0">
                <a:solidFill>
                  <a:schemeClr val="tx1"/>
                </a:solidFill>
              </a:rPr>
              <a:t> in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turbulent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transport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regulation</a:t>
            </a:r>
            <a:endParaRPr lang="it-IT" sz="2800" dirty="0">
              <a:solidFill>
                <a:srgbClr val="0070C0"/>
              </a:solidFill>
            </a:endParaRP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 err="1">
                <a:solidFill>
                  <a:srgbClr val="C00000"/>
                </a:solidFill>
              </a:rPr>
              <a:t>Assessment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properties</a:t>
            </a:r>
            <a:r>
              <a:rPr lang="it-IT" sz="2800" dirty="0">
                <a:solidFill>
                  <a:srgbClr val="C00000"/>
                </a:solidFill>
              </a:rPr>
              <a:t> of the </a:t>
            </a:r>
            <a:r>
              <a:rPr lang="it-IT" sz="2800" dirty="0" err="1">
                <a:solidFill>
                  <a:srgbClr val="C00000"/>
                </a:solidFill>
              </a:rPr>
              <a:t>Zonal</a:t>
            </a:r>
            <a:r>
              <a:rPr lang="it-IT" sz="2800" dirty="0">
                <a:solidFill>
                  <a:srgbClr val="C00000"/>
                </a:solidFill>
              </a:rPr>
              <a:t> State </a:t>
            </a:r>
            <a:r>
              <a:rPr lang="it-IT" sz="2800" dirty="0">
                <a:solidFill>
                  <a:schemeClr val="tx1"/>
                </a:solidFill>
              </a:rPr>
              <a:t>[M. Falessi et al NJP 2023]</a:t>
            </a:r>
          </a:p>
        </p:txBody>
      </p:sp>
    </p:spTree>
    <p:extLst>
      <p:ext uri="{BB962C8B-B14F-4D97-AF65-F5344CB8AC3E}">
        <p14:creationId xmlns:p14="http://schemas.microsoft.com/office/powerpoint/2010/main" val="14968712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49561">
              <a:lnSpc>
                <a:spcPct val="90000"/>
              </a:lnSpc>
              <a:defRPr sz="4750" b="1"/>
            </a:lvl1pPr>
          </a:lstStyle>
          <a:p>
            <a:r>
              <a:rPr lang="it-IT" dirty="0" err="1"/>
              <a:t>Paradigm</a:t>
            </a:r>
            <a:r>
              <a:rPr lang="it-IT" dirty="0"/>
              <a:t> for NL KBM studies</a:t>
            </a:r>
            <a:endParaRPr dirty="0"/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 dirty="0"/>
          </a:p>
        </p:txBody>
      </p:sp>
      <p:pic>
        <p:nvPicPr>
          <p:cNvPr id="44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Rectangle"/>
          <p:cNvSpPr/>
          <p:nvPr/>
        </p:nvSpPr>
        <p:spPr>
          <a:xfrm>
            <a:off x="8458200" y="7493000"/>
            <a:ext cx="3603295" cy="13443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5723AF5-31BB-F021-DB62-2D0D0A941681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  <p:sp>
        <p:nvSpPr>
          <p:cNvPr id="13" name="[Qiu et al PRL18, PST18, NF19a,b, PPCF20]">
            <a:extLst>
              <a:ext uri="{FF2B5EF4-FFF2-40B4-BE49-F238E27FC236}">
                <a16:creationId xmlns:a16="http://schemas.microsoft.com/office/drawing/2014/main" id="{605E8F29-3E5A-AFE5-C471-4E2EDFB075DD}"/>
              </a:ext>
            </a:extLst>
          </p:cNvPr>
          <p:cNvSpPr txBox="1"/>
          <p:nvPr/>
        </p:nvSpPr>
        <p:spPr>
          <a:xfrm>
            <a:off x="-50730" y="1435116"/>
            <a:ext cx="12944884" cy="431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 err="1">
                <a:solidFill>
                  <a:srgbClr val="C00000"/>
                </a:solidFill>
              </a:rPr>
              <a:t>Independently</a:t>
            </a:r>
            <a:r>
              <a:rPr lang="it-IT" sz="3200" dirty="0">
                <a:solidFill>
                  <a:srgbClr val="C00000"/>
                </a:solidFill>
              </a:rPr>
              <a:t> test </a:t>
            </a:r>
            <a:r>
              <a:rPr lang="it-IT" sz="3200" dirty="0" err="1">
                <a:solidFill>
                  <a:srgbClr val="C00000"/>
                </a:solidFill>
              </a:rPr>
              <a:t>saturation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mechanisms</a:t>
            </a:r>
            <a:endParaRPr lang="it-IT" sz="3200" dirty="0">
              <a:solidFill>
                <a:srgbClr val="C00000"/>
              </a:solidFill>
            </a:endParaRP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>
                <a:solidFill>
                  <a:srgbClr val="0070C0"/>
                </a:solidFill>
              </a:rPr>
              <a:t>Single </a:t>
            </a:r>
            <a:r>
              <a:rPr lang="it-IT" sz="3200" dirty="0" err="1">
                <a:solidFill>
                  <a:srgbClr val="0070C0"/>
                </a:solidFill>
              </a:rPr>
              <a:t>n</a:t>
            </a:r>
            <a:r>
              <a:rPr lang="it-IT" sz="3200" dirty="0">
                <a:solidFill>
                  <a:srgbClr val="0070C0"/>
                </a:solidFill>
              </a:rPr>
              <a:t> KBM </a:t>
            </a:r>
            <a:r>
              <a:rPr lang="it-IT" sz="3200" dirty="0" err="1">
                <a:solidFill>
                  <a:srgbClr val="0070C0"/>
                </a:solidFill>
              </a:rPr>
              <a:t>saturation</a:t>
            </a:r>
            <a:r>
              <a:rPr lang="it-IT" sz="3200" dirty="0">
                <a:solidFill>
                  <a:schemeClr val="tx1"/>
                </a:solidFill>
              </a:rPr>
              <a:t>, </a:t>
            </a:r>
            <a:r>
              <a:rPr lang="it-IT" sz="3200" dirty="0">
                <a:solidFill>
                  <a:srgbClr val="0070C0"/>
                </a:solidFill>
              </a:rPr>
              <a:t>switching off </a:t>
            </a:r>
            <a:r>
              <a:rPr lang="it-IT" sz="3200" dirty="0" err="1">
                <a:solidFill>
                  <a:srgbClr val="0070C0"/>
                </a:solidFill>
              </a:rPr>
              <a:t>n</a:t>
            </a:r>
            <a:r>
              <a:rPr lang="it-IT" sz="3200" dirty="0">
                <a:solidFill>
                  <a:srgbClr val="0070C0"/>
                </a:solidFill>
              </a:rPr>
              <a:t>=0 </a:t>
            </a:r>
            <a:r>
              <a:rPr lang="it-IT" sz="3200" dirty="0" err="1">
                <a:solidFill>
                  <a:srgbClr val="0070C0"/>
                </a:solidFill>
              </a:rPr>
              <a:t>ZFs</a:t>
            </a:r>
            <a:endParaRPr lang="it-IT" sz="3200" dirty="0">
              <a:solidFill>
                <a:srgbClr val="0070C0"/>
              </a:solidFill>
            </a:endParaRP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  <a:p>
            <a:pPr marL="1350644" marR="457200" lvl="5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>
                <a:solidFill>
                  <a:srgbClr val="0070C0"/>
                </a:solidFill>
              </a:rPr>
              <a:t>Single </a:t>
            </a:r>
            <a:r>
              <a:rPr lang="it-IT" sz="3200" dirty="0" err="1">
                <a:solidFill>
                  <a:srgbClr val="0070C0"/>
                </a:solidFill>
              </a:rPr>
              <a:t>n</a:t>
            </a:r>
            <a:r>
              <a:rPr lang="it-IT" sz="3200" dirty="0">
                <a:solidFill>
                  <a:srgbClr val="0070C0"/>
                </a:solidFill>
              </a:rPr>
              <a:t> KBM </a:t>
            </a:r>
            <a:r>
              <a:rPr lang="it-IT" sz="3200" dirty="0" err="1">
                <a:solidFill>
                  <a:srgbClr val="0070C0"/>
                </a:solidFill>
              </a:rPr>
              <a:t>saturation</a:t>
            </a:r>
            <a:r>
              <a:rPr lang="it-IT" sz="3200" dirty="0">
                <a:solidFill>
                  <a:srgbClr val="0070C0"/>
                </a:solidFill>
              </a:rPr>
              <a:t>, </a:t>
            </a:r>
            <a:r>
              <a:rPr lang="it-IT" sz="3200" dirty="0" err="1">
                <a:solidFill>
                  <a:srgbClr val="0070C0"/>
                </a:solidFill>
              </a:rPr>
              <a:t>including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n</a:t>
            </a:r>
            <a:r>
              <a:rPr lang="it-IT" sz="3200" dirty="0">
                <a:solidFill>
                  <a:srgbClr val="0070C0"/>
                </a:solidFill>
              </a:rPr>
              <a:t>=0 </a:t>
            </a:r>
            <a:r>
              <a:rPr lang="it-IT" sz="3200" dirty="0" err="1">
                <a:solidFill>
                  <a:srgbClr val="0070C0"/>
                </a:solidFill>
              </a:rPr>
              <a:t>ZFs</a:t>
            </a:r>
            <a:endParaRPr lang="it-IT" sz="3200" dirty="0">
              <a:solidFill>
                <a:srgbClr val="0070C0"/>
              </a:solidFill>
            </a:endParaRPr>
          </a:p>
          <a:p>
            <a:pPr marL="1350644" marR="457200" lvl="5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[Qiu et al PRL18, PST18, NF19a,b, PPCF20]">
            <a:extLst>
              <a:ext uri="{FF2B5EF4-FFF2-40B4-BE49-F238E27FC236}">
                <a16:creationId xmlns:a16="http://schemas.microsoft.com/office/drawing/2014/main" id="{3478FF16-8175-45DF-C6B3-70025BBCC712}"/>
              </a:ext>
            </a:extLst>
          </p:cNvPr>
          <p:cNvSpPr txBox="1"/>
          <p:nvPr/>
        </p:nvSpPr>
        <p:spPr>
          <a:xfrm>
            <a:off x="745261" y="2679500"/>
            <a:ext cx="11728535" cy="232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Ø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>
                <a:solidFill>
                  <a:schemeClr val="tx1"/>
                </a:solidFill>
              </a:rPr>
              <a:t>Study the </a:t>
            </a:r>
            <a:r>
              <a:rPr lang="it-IT" sz="3200" dirty="0" err="1">
                <a:solidFill>
                  <a:schemeClr val="tx1"/>
                </a:solidFill>
              </a:rPr>
              <a:t>effect</a:t>
            </a:r>
            <a:r>
              <a:rPr lang="it-IT" sz="3200" dirty="0">
                <a:solidFill>
                  <a:schemeClr val="tx1"/>
                </a:solidFill>
              </a:rPr>
              <a:t> of PSZS (NL </a:t>
            </a:r>
            <a:r>
              <a:rPr lang="it-IT" sz="3200" dirty="0" err="1">
                <a:solidFill>
                  <a:schemeClr val="tx1"/>
                </a:solidFill>
              </a:rPr>
              <a:t>equilibrium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distortion</a:t>
            </a:r>
            <a:r>
              <a:rPr lang="it-IT" sz="3200" dirty="0">
                <a:solidFill>
                  <a:schemeClr val="tx1"/>
                </a:solidFill>
              </a:rPr>
              <a:t>)</a:t>
            </a: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Ø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 err="1">
                <a:solidFill>
                  <a:schemeClr val="tx1"/>
                </a:solidFill>
              </a:rPr>
              <a:t>Explore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nonlocality</a:t>
            </a:r>
            <a:r>
              <a:rPr lang="it-IT" sz="3200" dirty="0">
                <a:solidFill>
                  <a:schemeClr val="tx1"/>
                </a:solidFill>
              </a:rPr>
              <a:t> due to </a:t>
            </a:r>
            <a:r>
              <a:rPr lang="it-IT" sz="3200" dirty="0" err="1">
                <a:solidFill>
                  <a:schemeClr val="tx1"/>
                </a:solidFill>
              </a:rPr>
              <a:t>competition</a:t>
            </a:r>
            <a:r>
              <a:rPr lang="it-IT" sz="3200" dirty="0">
                <a:solidFill>
                  <a:schemeClr val="tx1"/>
                </a:solidFill>
              </a:rPr>
              <a:t> of </a:t>
            </a:r>
            <a:r>
              <a:rPr lang="it-IT" sz="3200" dirty="0" err="1">
                <a:solidFill>
                  <a:schemeClr val="tx1"/>
                </a:solidFill>
              </a:rPr>
              <a:t>characteristic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fluctuation</a:t>
            </a:r>
            <a:r>
              <a:rPr lang="it-IT" sz="3200" dirty="0">
                <a:solidFill>
                  <a:schemeClr val="tx1"/>
                </a:solidFill>
              </a:rPr>
              <a:t> scale vs </a:t>
            </a:r>
            <a:r>
              <a:rPr lang="it-IT" sz="3200" dirty="0" err="1">
                <a:solidFill>
                  <a:schemeClr val="tx1"/>
                </a:solidFill>
              </a:rPr>
              <a:t>equilibrium</a:t>
            </a:r>
            <a:endParaRPr lang="it-IT" sz="3200" dirty="0">
              <a:solidFill>
                <a:schemeClr val="tx1"/>
              </a:solidFill>
            </a:endParaRPr>
          </a:p>
          <a:p>
            <a:pPr marL="1350644" marR="457200" lvl="5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3" name="[Qiu et al PRL18, PST18, NF19a,b, PPCF20]">
            <a:extLst>
              <a:ext uri="{FF2B5EF4-FFF2-40B4-BE49-F238E27FC236}">
                <a16:creationId xmlns:a16="http://schemas.microsoft.com/office/drawing/2014/main" id="{8202E651-21A3-F68A-4072-01CDF29A0B59}"/>
              </a:ext>
            </a:extLst>
          </p:cNvPr>
          <p:cNvSpPr txBox="1"/>
          <p:nvPr/>
        </p:nvSpPr>
        <p:spPr>
          <a:xfrm>
            <a:off x="720856" y="5205473"/>
            <a:ext cx="11728535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Ø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>
                <a:solidFill>
                  <a:schemeClr val="tx1"/>
                </a:solidFill>
              </a:rPr>
              <a:t>Study the </a:t>
            </a:r>
            <a:r>
              <a:rPr lang="it-IT" sz="3200" dirty="0" err="1">
                <a:solidFill>
                  <a:schemeClr val="tx1"/>
                </a:solidFill>
              </a:rPr>
              <a:t>effect</a:t>
            </a:r>
            <a:r>
              <a:rPr lang="it-IT" sz="3200" dirty="0">
                <a:solidFill>
                  <a:schemeClr val="tx1"/>
                </a:solidFill>
              </a:rPr>
              <a:t> of full ZS (NL </a:t>
            </a:r>
            <a:r>
              <a:rPr lang="it-IT" sz="3200" dirty="0" err="1">
                <a:solidFill>
                  <a:schemeClr val="tx1"/>
                </a:solidFill>
              </a:rPr>
              <a:t>equilibrium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distortion</a:t>
            </a:r>
            <a:r>
              <a:rPr lang="it-IT" sz="3200" dirty="0">
                <a:solidFill>
                  <a:schemeClr val="tx1"/>
                </a:solidFill>
              </a:rPr>
              <a:t>)</a:t>
            </a:r>
          </a:p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Ø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 err="1">
                <a:solidFill>
                  <a:schemeClr val="tx1"/>
                </a:solidFill>
              </a:rPr>
              <a:t>Explore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nonlocality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including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turbulence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spreading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effect</a:t>
            </a:r>
            <a:r>
              <a:rPr lang="it-IT" sz="3200" dirty="0">
                <a:solidFill>
                  <a:schemeClr val="tx1"/>
                </a:solidFill>
              </a:rPr>
              <a:t> and </a:t>
            </a:r>
            <a:r>
              <a:rPr lang="it-IT" sz="3200" dirty="0" err="1">
                <a:solidFill>
                  <a:schemeClr val="tx1"/>
                </a:solidFill>
              </a:rPr>
              <a:t>possible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soliton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formation</a:t>
            </a:r>
            <a:r>
              <a:rPr lang="it-IT" sz="3200" dirty="0">
                <a:solidFill>
                  <a:schemeClr val="tx1"/>
                </a:solidFill>
              </a:rPr>
              <a:t> [Chen et al PPCF to be </a:t>
            </a:r>
            <a:r>
              <a:rPr lang="it-IT" sz="3200" dirty="0" err="1">
                <a:solidFill>
                  <a:schemeClr val="tx1"/>
                </a:solidFill>
              </a:rPr>
              <a:t>published</a:t>
            </a:r>
            <a:r>
              <a:rPr lang="it-IT" sz="3200" dirty="0">
                <a:solidFill>
                  <a:schemeClr val="tx1"/>
                </a:solidFill>
              </a:rPr>
              <a:t>]</a:t>
            </a:r>
          </a:p>
          <a:p>
            <a:pPr marL="1350644" marR="457200" lvl="5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4" name="[Qiu et al PRL18, PST18, NF19a,b, PPCF20]">
            <a:extLst>
              <a:ext uri="{FF2B5EF4-FFF2-40B4-BE49-F238E27FC236}">
                <a16:creationId xmlns:a16="http://schemas.microsoft.com/office/drawing/2014/main" id="{5F9D23F8-114A-851B-3177-34757E40FC9D}"/>
              </a:ext>
            </a:extLst>
          </p:cNvPr>
          <p:cNvSpPr txBox="1"/>
          <p:nvPr/>
        </p:nvSpPr>
        <p:spPr>
          <a:xfrm>
            <a:off x="59916" y="7536627"/>
            <a:ext cx="12944884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>
                <a:solidFill>
                  <a:srgbClr val="0070C0"/>
                </a:solidFill>
              </a:rPr>
              <a:t>Multi </a:t>
            </a:r>
            <a:r>
              <a:rPr lang="it-IT" sz="3200" dirty="0" err="1">
                <a:solidFill>
                  <a:srgbClr val="0070C0"/>
                </a:solidFill>
              </a:rPr>
              <a:t>n</a:t>
            </a:r>
            <a:r>
              <a:rPr lang="it-IT" sz="3200" dirty="0">
                <a:solidFill>
                  <a:srgbClr val="0070C0"/>
                </a:solidFill>
              </a:rPr>
              <a:t> KBM </a:t>
            </a:r>
            <a:r>
              <a:rPr lang="it-IT" sz="3200" dirty="0" err="1">
                <a:solidFill>
                  <a:srgbClr val="0070C0"/>
                </a:solidFill>
              </a:rPr>
              <a:t>saturation</a:t>
            </a:r>
            <a:r>
              <a:rPr lang="it-IT" sz="3200" dirty="0">
                <a:solidFill>
                  <a:srgbClr val="0070C0"/>
                </a:solidFill>
              </a:rPr>
              <a:t>, </a:t>
            </a:r>
            <a:r>
              <a:rPr lang="it-IT" sz="3200" dirty="0" err="1">
                <a:solidFill>
                  <a:srgbClr val="0070C0"/>
                </a:solidFill>
              </a:rPr>
              <a:t>including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n</a:t>
            </a:r>
            <a:r>
              <a:rPr lang="it-IT" sz="3200" dirty="0">
                <a:solidFill>
                  <a:srgbClr val="0070C0"/>
                </a:solidFill>
              </a:rPr>
              <a:t>=0 </a:t>
            </a:r>
            <a:r>
              <a:rPr lang="it-IT" sz="3200" dirty="0" err="1">
                <a:solidFill>
                  <a:srgbClr val="0070C0"/>
                </a:solidFill>
              </a:rPr>
              <a:t>ZFs</a:t>
            </a:r>
            <a:endParaRPr lang="it-IT" sz="3200" dirty="0">
              <a:solidFill>
                <a:srgbClr val="0070C0"/>
              </a:solidFill>
            </a:endParaRPr>
          </a:p>
          <a:p>
            <a:pPr marL="1350644" marR="457200" lvl="5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5" name="[Qiu et al PRL18, PST18, NF19a,b, PPCF20]">
            <a:extLst>
              <a:ext uri="{FF2B5EF4-FFF2-40B4-BE49-F238E27FC236}">
                <a16:creationId xmlns:a16="http://schemas.microsoft.com/office/drawing/2014/main" id="{0C8D3BE5-9C99-986E-0115-E04A04A99BE1}"/>
              </a:ext>
            </a:extLst>
          </p:cNvPr>
          <p:cNvSpPr txBox="1"/>
          <p:nvPr/>
        </p:nvSpPr>
        <p:spPr>
          <a:xfrm>
            <a:off x="720856" y="8200936"/>
            <a:ext cx="1172853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Ø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 err="1">
                <a:solidFill>
                  <a:schemeClr val="tx1"/>
                </a:solidFill>
              </a:rPr>
              <a:t>Explore</a:t>
            </a:r>
            <a:r>
              <a:rPr lang="it-IT" sz="3200" dirty="0">
                <a:solidFill>
                  <a:schemeClr val="tx1"/>
                </a:solidFill>
              </a:rPr>
              <a:t> the </a:t>
            </a:r>
            <a:r>
              <a:rPr lang="it-IT" sz="3200" dirty="0" err="1">
                <a:solidFill>
                  <a:schemeClr val="tx1"/>
                </a:solidFill>
              </a:rPr>
              <a:t>effect</a:t>
            </a:r>
            <a:r>
              <a:rPr lang="it-IT" sz="3200" dirty="0">
                <a:solidFill>
                  <a:schemeClr val="tx1"/>
                </a:solidFill>
              </a:rPr>
              <a:t> of NL </a:t>
            </a:r>
            <a:r>
              <a:rPr lang="it-IT" sz="3200" dirty="0" err="1">
                <a:solidFill>
                  <a:schemeClr val="tx1"/>
                </a:solidFill>
              </a:rPr>
              <a:t>spectral</a:t>
            </a:r>
            <a:r>
              <a:rPr lang="it-IT" sz="3200" dirty="0">
                <a:solidFill>
                  <a:schemeClr val="tx1"/>
                </a:solidFill>
              </a:rPr>
              <a:t> transfers</a:t>
            </a:r>
          </a:p>
        </p:txBody>
      </p:sp>
    </p:spTree>
    <p:extLst>
      <p:ext uri="{BB962C8B-B14F-4D97-AF65-F5344CB8AC3E}">
        <p14:creationId xmlns:p14="http://schemas.microsoft.com/office/powerpoint/2010/main" val="12581226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pic>
        <p:nvPicPr>
          <p:cNvPr id="5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t>Conclusions</a:t>
            </a:r>
          </a:p>
        </p:txBody>
      </p:sp>
      <p:sp>
        <p:nvSpPr>
          <p:cNvPr id="530" name="Applications to realistic cases of practical interest (CFETR, BEST, DTT, etc.) are in progress along with the extension to 3D stellarator equilibria [EUROfusion projects ATEP/TSVV#10 (Lauber/Mishchenko)]…"/>
          <p:cNvSpPr txBox="1"/>
          <p:nvPr/>
        </p:nvSpPr>
        <p:spPr>
          <a:xfrm>
            <a:off x="199099" y="1561358"/>
            <a:ext cx="12606602" cy="430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21027" marR="457200" indent="-321027" algn="just" defTabSz="457200">
              <a:spcBef>
                <a:spcPts val="1000"/>
              </a:spcBef>
              <a:buSzPct val="100000"/>
              <a:buBlip>
                <a:blip r:embed="rId4"/>
              </a:buBlip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/>
              <a:t> </a:t>
            </a:r>
            <a:r>
              <a:rPr dirty="0"/>
              <a:t>Applications to </a:t>
            </a:r>
            <a:r>
              <a:rPr dirty="0">
                <a:solidFill>
                  <a:srgbClr val="0438FF"/>
                </a:solidFill>
              </a:rPr>
              <a:t>realistic cases of practical interest</a:t>
            </a:r>
            <a:r>
              <a:rPr dirty="0"/>
              <a:t> (</a:t>
            </a:r>
            <a:r>
              <a:rPr lang="it-IT" dirty="0"/>
              <a:t>ITER, </a:t>
            </a:r>
            <a:r>
              <a:rPr dirty="0"/>
              <a:t>CFETR, BEST, DTT, etc.) are in progress</a:t>
            </a:r>
            <a:r>
              <a:rPr lang="it-IT" dirty="0"/>
              <a:t> </a:t>
            </a:r>
            <a:r>
              <a:rPr dirty="0"/>
              <a:t>[</a:t>
            </a:r>
            <a:r>
              <a:rPr dirty="0" err="1"/>
              <a:t>EUROfusion</a:t>
            </a:r>
            <a:r>
              <a:rPr dirty="0"/>
              <a:t> projects ATEP/TSVV#10 (Lauber/</a:t>
            </a:r>
            <a:r>
              <a:rPr dirty="0" err="1"/>
              <a:t>Mishchenko</a:t>
            </a:r>
            <a:r>
              <a:rPr dirty="0"/>
              <a:t>)]</a:t>
            </a:r>
          </a:p>
          <a:p>
            <a:pPr marL="1350644" marR="457200" indent="-1350644" algn="just" defTabSz="457200">
              <a:spcBef>
                <a:spcPts val="1000"/>
              </a:spcBef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1350644" marR="457200" indent="-1350644" defTabSz="457200">
              <a:spcBef>
                <a:spcPts val="1000"/>
              </a:spcBef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Thank you for your attention!</a:t>
            </a:r>
          </a:p>
          <a:p>
            <a:pPr defTabSz="457200">
              <a:defRPr sz="5000">
                <a:solidFill>
                  <a:srgbClr val="20212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1350644" marR="457200" indent="-1350644" defTabSz="457200">
              <a:spcBef>
                <a:spcPts val="1000"/>
              </a:spcBef>
              <a:defRPr sz="3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Your questions are 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0D03B-96C2-4C4D-B9A0-E621DBEC980D}"/>
              </a:ext>
            </a:extLst>
          </p:cNvPr>
          <p:cNvSpPr txBox="1"/>
          <p:nvPr/>
        </p:nvSpPr>
        <p:spPr>
          <a:xfrm>
            <a:off x="707135" y="7623629"/>
            <a:ext cx="878682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Main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references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are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availabl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CNPS site:</a:t>
            </a:r>
          </a:p>
          <a:p>
            <a:pPr algn="l"/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https://www.afs.enea.it/zonca/CNPS/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470D256-30F3-A0F9-4E54-390E8F3A46EF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Daejeon</a:t>
            </a:r>
            <a:r>
              <a:rPr lang="it-IT" dirty="0"/>
              <a:t> -</a:t>
            </a:r>
            <a:r>
              <a:rPr dirty="0"/>
              <a:t> </a:t>
            </a:r>
            <a:r>
              <a:rPr lang="it-IT" dirty="0"/>
              <a:t>March 20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2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Background-I</a:t>
            </a:r>
            <a:endParaRPr dirty="0"/>
          </a:p>
        </p:txBody>
      </p:sp>
      <p:sp>
        <p:nvSpPr>
          <p:cNvPr id="287" name="TextBox 12"/>
          <p:cNvSpPr txBox="1"/>
          <p:nvPr/>
        </p:nvSpPr>
        <p:spPr>
          <a:xfrm>
            <a:off x="536121" y="1708489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❑"/>
            </a:pPr>
            <a:r>
              <a:rPr lang="it-IT" dirty="0" err="1">
                <a:solidFill>
                  <a:schemeClr val="tx1"/>
                </a:solidFill>
              </a:rPr>
              <a:t>Kinetic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Ballooning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modes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Alfvén</a:t>
            </a:r>
            <a:r>
              <a:rPr lang="it-IT" dirty="0">
                <a:solidFill>
                  <a:schemeClr val="tx1"/>
                </a:solidFill>
              </a:rPr>
              <a:t> ITG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1AF05-EBDB-684F-AA80-73F85F1CE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98" y="2492280"/>
            <a:ext cx="12031136" cy="5552831"/>
          </a:xfrm>
          <a:prstGeom prst="rect">
            <a:avLst/>
          </a:prstGeom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6E815D49-E39B-C3C8-F4F4-3EDCCF02159D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904332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Background-II</a:t>
            </a:r>
            <a:endParaRPr dirty="0"/>
          </a:p>
        </p:txBody>
      </p:sp>
      <p:sp>
        <p:nvSpPr>
          <p:cNvPr id="287" name="TextBox 12"/>
          <p:cNvSpPr txBox="1"/>
          <p:nvPr/>
        </p:nvSpPr>
        <p:spPr>
          <a:xfrm>
            <a:off x="536121" y="1708489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❑"/>
            </a:pPr>
            <a:r>
              <a:rPr lang="it-IT" dirty="0" err="1">
                <a:solidFill>
                  <a:schemeClr val="tx1"/>
                </a:solidFill>
              </a:rPr>
              <a:t>Kinetic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Ballooning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modes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Alfvén</a:t>
            </a:r>
            <a:r>
              <a:rPr lang="it-IT" dirty="0">
                <a:solidFill>
                  <a:schemeClr val="tx1"/>
                </a:solidFill>
              </a:rPr>
              <a:t> ITG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E815D49-E39B-C3C8-F4F4-3EDCCF02159D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A5878-5CD8-78DD-7869-51A6D809A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1750"/>
            <a:ext cx="5880100" cy="430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2E679-39B8-1EAE-08AA-752419B164E9}"/>
              </a:ext>
            </a:extLst>
          </p:cNvPr>
          <p:cNvSpPr txBox="1"/>
          <p:nvPr/>
        </p:nvSpPr>
        <p:spPr>
          <a:xfrm>
            <a:off x="1343545" y="6811140"/>
            <a:ext cx="405239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KBM: diamagnetic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stabilization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0DD12-07DC-1E09-6382-5191994A983D}"/>
              </a:ext>
            </a:extLst>
          </p:cNvPr>
          <p:cNvSpPr txBox="1"/>
          <p:nvPr/>
        </p:nvSpPr>
        <p:spPr>
          <a:xfrm>
            <a:off x="6920775" y="2571750"/>
            <a:ext cx="579646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Interesting new physics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emerge when BAE and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KBM are nearly degenerate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B4B0C-9AC4-1F23-DCB1-50B51A3B6F73}"/>
              </a:ext>
            </a:extLst>
          </p:cNvPr>
          <p:cNvSpPr txBox="1"/>
          <p:nvPr/>
        </p:nvSpPr>
        <p:spPr>
          <a:xfrm>
            <a:off x="7269246" y="4507877"/>
            <a:ext cx="518090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Dissipative and reactive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Instabilities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[R.R. Ma et al 2023]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564FB-273C-881E-00AD-9BD928EFC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891" y="6458238"/>
            <a:ext cx="6699453" cy="21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28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2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Background-III</a:t>
            </a:r>
            <a:endParaRPr dirty="0"/>
          </a:p>
        </p:txBody>
      </p:sp>
      <p:sp>
        <p:nvSpPr>
          <p:cNvPr id="287" name="TextBox 12"/>
          <p:cNvSpPr txBox="1"/>
          <p:nvPr/>
        </p:nvSpPr>
        <p:spPr>
          <a:xfrm>
            <a:off x="489856" y="1248006"/>
            <a:ext cx="1218111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❑"/>
            </a:pPr>
            <a:r>
              <a:rPr lang="it-IT" dirty="0" err="1">
                <a:solidFill>
                  <a:schemeClr val="tx1"/>
                </a:solidFill>
              </a:rPr>
              <a:t>Kinetic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Ballooning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modes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Alfvén</a:t>
            </a:r>
            <a:r>
              <a:rPr lang="it-IT" dirty="0">
                <a:solidFill>
                  <a:schemeClr val="tx1"/>
                </a:solidFill>
              </a:rPr>
              <a:t> ITG </a:t>
            </a:r>
          </a:p>
          <a:p>
            <a:pPr algn="l">
              <a:buSzPct val="100000"/>
            </a:pP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   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Kinetic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thermal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ion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(KTI) gap (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Chen&amp;Zonca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NF 2007)</a:t>
            </a:r>
          </a:p>
          <a:p>
            <a:pPr algn="l">
              <a:buSzPct val="100000"/>
            </a:pP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   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Crucial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kinetic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compression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effect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to break the   </a:t>
            </a:r>
          </a:p>
          <a:p>
            <a:pPr algn="l">
              <a:buSzPct val="100000"/>
            </a:pP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       </a:t>
            </a:r>
            <a:r>
              <a:rPr lang="it-IT" dirty="0" err="1">
                <a:solidFill>
                  <a:schemeClr val="tx1"/>
                </a:solidFill>
                <a:sym typeface="Wingdings" pitchFamily="2" charset="2"/>
              </a:rPr>
              <a:t>Alfvénic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 state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E815D49-E39B-C3C8-F4F4-3EDCCF02159D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6342C-B859-4B25-A1CF-118AA880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06" y="3566589"/>
            <a:ext cx="5877727" cy="5113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C602E-0727-6F65-CDA3-FA1517C12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17" y="3392542"/>
            <a:ext cx="5877727" cy="51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71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2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Background-IV</a:t>
            </a:r>
            <a:endParaRPr dirty="0"/>
          </a:p>
        </p:txBody>
      </p:sp>
      <p:sp>
        <p:nvSpPr>
          <p:cNvPr id="287" name="TextBox 12"/>
          <p:cNvSpPr txBox="1"/>
          <p:nvPr/>
        </p:nvSpPr>
        <p:spPr>
          <a:xfrm>
            <a:off x="713040" y="1208239"/>
            <a:ext cx="12181114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❑"/>
            </a:pPr>
            <a:r>
              <a:rPr lang="it-IT" sz="3200" dirty="0" err="1">
                <a:solidFill>
                  <a:schemeClr val="tx1"/>
                </a:solidFill>
              </a:rPr>
              <a:t>Nonlocal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phenomena</a:t>
            </a:r>
            <a:r>
              <a:rPr lang="it-IT" sz="3200" dirty="0">
                <a:solidFill>
                  <a:schemeClr val="tx1"/>
                </a:solidFill>
              </a:rPr>
              <a:t> (mode </a:t>
            </a:r>
            <a:r>
              <a:rPr lang="it-IT" sz="3200" dirty="0" err="1">
                <a:solidFill>
                  <a:schemeClr val="tx1"/>
                </a:solidFill>
              </a:rPr>
              <a:t>width</a:t>
            </a:r>
            <a:r>
              <a:rPr lang="it-IT" sz="3200" dirty="0">
                <a:solidFill>
                  <a:schemeClr val="tx1"/>
                </a:solidFill>
              </a:rPr>
              <a:t> vs </a:t>
            </a:r>
            <a:r>
              <a:rPr lang="it-IT" sz="3200" dirty="0" err="1">
                <a:solidFill>
                  <a:schemeClr val="tx1"/>
                </a:solidFill>
              </a:rPr>
              <a:t>profile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length</a:t>
            </a:r>
            <a:r>
              <a:rPr lang="it-IT" sz="3200" dirty="0">
                <a:solidFill>
                  <a:schemeClr val="tx1"/>
                </a:solidFill>
              </a:rPr>
              <a:t>)</a:t>
            </a:r>
          </a:p>
          <a:p>
            <a:pPr algn="l">
              <a:buSzPct val="100000"/>
            </a:pP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   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naturally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connected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with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steep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gradient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/low shear</a:t>
            </a:r>
          </a:p>
          <a:p>
            <a:pPr algn="l">
              <a:buSzPct val="100000"/>
            </a:pPr>
            <a:r>
              <a:rPr lang="it-IT" sz="3200" dirty="0">
                <a:solidFill>
                  <a:schemeClr val="tx1"/>
                </a:solidFill>
              </a:rPr>
              <a:t>    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 focus of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this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meeting</a:t>
            </a:r>
          </a:p>
          <a:p>
            <a:pPr algn="l">
              <a:buSzPct val="100000"/>
            </a:pPr>
            <a:endParaRPr lang="it-IT" sz="3200" dirty="0">
              <a:solidFill>
                <a:schemeClr val="tx1"/>
              </a:solidFill>
            </a:endParaRPr>
          </a:p>
          <a:p>
            <a:pPr marL="571500" indent="-571500" algn="l">
              <a:buSzPct val="100000"/>
              <a:buChar char="❑"/>
            </a:pPr>
            <a:r>
              <a:rPr lang="it-IT" sz="3200" dirty="0" err="1">
                <a:solidFill>
                  <a:schemeClr val="tx1"/>
                </a:solidFill>
              </a:rPr>
              <a:t>Nonlinear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physics</a:t>
            </a:r>
            <a:r>
              <a:rPr lang="it-IT" sz="3200" dirty="0">
                <a:solidFill>
                  <a:schemeClr val="tx1"/>
                </a:solidFill>
              </a:rPr>
              <a:t> and </a:t>
            </a:r>
            <a:r>
              <a:rPr lang="it-IT" sz="3200" dirty="0" err="1">
                <a:solidFill>
                  <a:schemeClr val="tx1"/>
                </a:solidFill>
              </a:rPr>
              <a:t>Alfvén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waves</a:t>
            </a:r>
            <a:endParaRPr lang="it-IT" sz="32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   Natural cross scale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coupling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due to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continuous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 </a:t>
            </a:r>
          </a:p>
          <a:p>
            <a:pPr algn="l">
              <a:buSzPct val="100000"/>
            </a:pP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      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spectrum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and mode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conversion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to KAW</a:t>
            </a:r>
          </a:p>
          <a:p>
            <a:pPr algn="l">
              <a:buSzPct val="100000"/>
            </a:pP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   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Crucial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kinetic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compression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effect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to break the   </a:t>
            </a:r>
          </a:p>
          <a:p>
            <a:pPr algn="l">
              <a:buSzPct val="100000"/>
            </a:pP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      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Alfvénic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 state (cf. </a:t>
            </a:r>
            <a:r>
              <a:rPr lang="it-IT" sz="3200" dirty="0" err="1">
                <a:solidFill>
                  <a:schemeClr val="tx1"/>
                </a:solidFill>
                <a:sym typeface="Wingdings" pitchFamily="2" charset="2"/>
              </a:rPr>
              <a:t>later</a:t>
            </a:r>
            <a:r>
              <a:rPr lang="it-IT" sz="3200" dirty="0">
                <a:solidFill>
                  <a:schemeClr val="tx1"/>
                </a:solidFill>
                <a:sym typeface="Wingdings" pitchFamily="2" charset="2"/>
              </a:rPr>
              <a:t>)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E815D49-E39B-C3C8-F4F4-3EDCCF02159D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37391-C4D3-087D-108B-2E3EF8EF6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39" y="5694914"/>
            <a:ext cx="5940306" cy="4035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6DD90-4ED6-F1B5-4825-52F7662DA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066" y="5628379"/>
            <a:ext cx="6061345" cy="41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39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it-IT" dirty="0" err="1"/>
              <a:t>Nonlinear</a:t>
            </a:r>
            <a:r>
              <a:rPr lang="it-IT" dirty="0"/>
              <a:t> </a:t>
            </a:r>
            <a:r>
              <a:rPr lang="it-IT" dirty="0" err="1"/>
              <a:t>wave-wave</a:t>
            </a:r>
            <a:r>
              <a:rPr lang="it-IT" dirty="0"/>
              <a:t> </a:t>
            </a:r>
            <a:r>
              <a:rPr lang="it-IT" dirty="0" err="1"/>
              <a:t>interactions</a:t>
            </a:r>
            <a:endParaRPr dirty="0"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F6B554-1F66-F443-96E6-2ABC1D5DF7EF}"/>
              </a:ext>
            </a:extLst>
          </p:cNvPr>
          <p:cNvSpPr/>
          <p:nvPr/>
        </p:nvSpPr>
        <p:spPr>
          <a:xfrm>
            <a:off x="146958" y="1394931"/>
            <a:ext cx="12115800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457200" lvl="2" indent="0" algn="just" defTabSz="457200">
              <a:spcAft>
                <a:spcPts val="600"/>
              </a:spcAft>
              <a:buSzPct val="100000"/>
              <a:buFont typeface="Wingdings" pitchFamily="2" charset="2"/>
              <a:buChar char="q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/>
              <a:t>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Route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NL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physics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typically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3- or 4-wave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interactions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l"/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reflecting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existence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Alfvénic</a:t>
            </a:r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State [Alfvén42, Walén44]:  </a:t>
            </a:r>
          </a:p>
          <a:p>
            <a:pPr algn="l"/>
            <a:r>
              <a:rPr lang="it-IT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SAW can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exist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uniform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incompressible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MHD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plasmas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</a:p>
          <a:p>
            <a:pPr algn="l"/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independently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their</a:t>
            </a:r>
            <a:r>
              <a:rPr lang="it-IT" sz="3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amplitude</a:t>
            </a:r>
            <a:endParaRPr lang="it-IT" sz="32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it-IT" sz="1000" dirty="0"/>
          </a:p>
          <a:p>
            <a:pPr marL="36000" marR="457200" lvl="4" indent="0" algn="just" defTabSz="457200">
              <a:spcAft>
                <a:spcPts val="600"/>
              </a:spcAft>
              <a:buSzPct val="100000"/>
              <a:buFont typeface="Wingdings" pitchFamily="2" charset="2"/>
              <a:buChar char="q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/>
              <a:t> </a:t>
            </a:r>
            <a:r>
              <a:rPr lang="it-IT" sz="3200" dirty="0" err="1"/>
              <a:t>Fundamental</a:t>
            </a:r>
            <a:r>
              <a:rPr lang="it-IT" sz="3200" dirty="0"/>
              <a:t> </a:t>
            </a:r>
            <a:r>
              <a:rPr lang="it-IT" sz="3200" dirty="0" err="1"/>
              <a:t>processes</a:t>
            </a:r>
            <a:r>
              <a:rPr lang="it-IT" sz="3200" dirty="0"/>
              <a:t> (of </a:t>
            </a:r>
            <a:r>
              <a:rPr lang="it-IT" sz="3200" dirty="0" err="1"/>
              <a:t>comparable</a:t>
            </a:r>
            <a:r>
              <a:rPr lang="it-IT" sz="3200" dirty="0"/>
              <a:t> </a:t>
            </a:r>
            <a:r>
              <a:rPr lang="it-IT" sz="3200" dirty="0" err="1"/>
              <a:t>strength</a:t>
            </a:r>
            <a:r>
              <a:rPr lang="it-IT" sz="3200" dirty="0"/>
              <a:t> [</a:t>
            </a:r>
            <a:r>
              <a:rPr lang="it-IT" sz="3200" dirty="0" err="1"/>
              <a:t>Z.Qiu</a:t>
            </a:r>
            <a:r>
              <a:rPr lang="it-IT" sz="3200" dirty="0"/>
              <a:t> 19]):</a:t>
            </a: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/>
              <a:t>			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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parametric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decay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(3-wave) [Sagdeev&amp;Galeev69]</a:t>
            </a:r>
            <a:endParaRPr lang="it-IT" sz="3000" dirty="0">
              <a:solidFill>
                <a:schemeClr val="tx1"/>
              </a:solidFill>
            </a:endParaRP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rPr>
              <a:t>			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 NL SAW continuum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mod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. 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(3-wave) [3D 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Biancalani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 10 ]</a:t>
            </a:r>
            <a:endParaRPr lang="it-IT" sz="3000" dirty="0">
              <a:solidFill>
                <a:schemeClr val="tx1"/>
              </a:solidFill>
            </a:endParaRP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Helvetica Neue"/>
              </a:rPr>
              <a:t>			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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modulational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instability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(4-wave; 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zonal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flows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/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fields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				 [L. Chen et al. 00 – 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PoP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 2024] (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spontaneous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/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forced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>
                <a:solidFill>
                  <a:schemeClr val="tx1"/>
                </a:solidFill>
              </a:rPr>
              <a:t>			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 cross-scale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couplings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by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direct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wave-wave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  <a:r>
              <a:rPr lang="it-IT" sz="3000" dirty="0" err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interaction</a:t>
            </a: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 </a:t>
            </a: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000" dirty="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sym typeface="Wingdings" pitchFamily="2" charset="2"/>
              </a:rPr>
              <a:t>				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(4-wave </a:t>
            </a:r>
            <a:r>
              <a:rPr lang="it-IT" sz="3000" dirty="0" err="1">
                <a:solidFill>
                  <a:schemeClr val="tx1"/>
                </a:solidFill>
                <a:sym typeface="Wingdings" pitchFamily="2" charset="2"/>
              </a:rPr>
              <a:t>scattering</a:t>
            </a:r>
            <a:r>
              <a:rPr lang="it-IT" sz="3000" dirty="0">
                <a:solidFill>
                  <a:schemeClr val="tx1"/>
                </a:solidFill>
                <a:sym typeface="Wingdings" pitchFamily="2" charset="2"/>
              </a:rPr>
              <a:t>) [L. Chen et al NF 22 - 23]</a:t>
            </a:r>
          </a:p>
          <a:p>
            <a:pPr marL="36000" marR="457200" lvl="8" indent="0" algn="just" defTabSz="457200">
              <a:spcAft>
                <a:spcPts val="600"/>
              </a:spcAft>
              <a:buSzPct val="100000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it-IT" sz="1000" dirty="0">
              <a:solidFill>
                <a:schemeClr val="accent1">
                  <a:hueOff val="47394"/>
                  <a:satOff val="-25753"/>
                  <a:lumOff val="-7544"/>
                </a:schemeClr>
              </a:solidFill>
            </a:endParaRPr>
          </a:p>
          <a:p>
            <a:pPr marL="493200" marR="457200" lvl="5" indent="-457200" algn="just" defTabSz="457200">
              <a:spcAft>
                <a:spcPts val="600"/>
              </a:spcAft>
              <a:buSzPct val="100000"/>
              <a:buFont typeface="Wingdings" pitchFamily="2" charset="2"/>
              <a:buChar char="q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3200" dirty="0" err="1">
                <a:solidFill>
                  <a:schemeClr val="tx1"/>
                </a:solidFill>
              </a:rPr>
              <a:t>Importance</a:t>
            </a:r>
            <a:r>
              <a:rPr lang="it-IT" sz="3200" dirty="0">
                <a:solidFill>
                  <a:schemeClr val="tx1"/>
                </a:solidFill>
              </a:rPr>
              <a:t> of </a:t>
            </a:r>
            <a:r>
              <a:rPr lang="it-IT" sz="3200" dirty="0" err="1">
                <a:solidFill>
                  <a:schemeClr val="tx1"/>
                </a:solidFill>
              </a:rPr>
              <a:t>equilibrium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geometry</a:t>
            </a:r>
            <a:r>
              <a:rPr lang="it-IT" sz="3200" dirty="0">
                <a:solidFill>
                  <a:schemeClr val="tx1"/>
                </a:solidFill>
              </a:rPr>
              <a:t>, non-</a:t>
            </a:r>
            <a:r>
              <a:rPr lang="it-IT" sz="3200" dirty="0" err="1">
                <a:solidFill>
                  <a:schemeClr val="tx1"/>
                </a:solidFill>
              </a:rPr>
              <a:t>uniformity</a:t>
            </a:r>
            <a:r>
              <a:rPr lang="it-IT" sz="3200" dirty="0">
                <a:solidFill>
                  <a:schemeClr val="tx1"/>
                </a:solidFill>
              </a:rPr>
              <a:t>, </a:t>
            </a:r>
            <a:r>
              <a:rPr lang="it-IT" sz="3200" dirty="0" err="1">
                <a:solidFill>
                  <a:schemeClr val="tx1"/>
                </a:solidFill>
              </a:rPr>
              <a:t>kinetic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analyses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 Global NL </a:t>
            </a:r>
            <a:r>
              <a:rPr lang="it-IT" sz="3200" dirty="0" err="1">
                <a:solidFill>
                  <a:srgbClr val="FF0000"/>
                </a:solidFill>
                <a:sym typeface="Wingdings" pitchFamily="2" charset="2"/>
              </a:rPr>
              <a:t>e.m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. GK </a:t>
            </a:r>
            <a:r>
              <a:rPr lang="it-IT" sz="3200" dirty="0" err="1">
                <a:solidFill>
                  <a:srgbClr val="FF0000"/>
                </a:solidFill>
                <a:sym typeface="Wingdings" pitchFamily="2" charset="2"/>
              </a:rPr>
              <a:t>approach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rgbClr val="FF0000"/>
                </a:solidFill>
                <a:sym typeface="Wingdings" pitchFamily="2" charset="2"/>
              </a:rPr>
              <a:t>necessary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6B1FDF1-ADBC-8331-212A-79A0D04D3BAC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9118590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 defTabSz="1495336">
              <a:lnSpc>
                <a:spcPct val="90000"/>
              </a:lnSpc>
              <a:defRPr sz="4900" b="1"/>
            </a:lvl1pPr>
          </a:lstStyle>
          <a:p>
            <a:r>
              <a:rPr lang="it-IT" dirty="0" err="1"/>
              <a:t>Parametric</a:t>
            </a:r>
            <a:r>
              <a:rPr lang="it-IT" dirty="0"/>
              <a:t> </a:t>
            </a:r>
            <a:r>
              <a:rPr lang="it-IT" dirty="0" err="1"/>
              <a:t>decay</a:t>
            </a:r>
            <a:endParaRPr dirty="0"/>
          </a:p>
        </p:txBody>
      </p:sp>
      <p:sp>
        <p:nvSpPr>
          <p:cNvPr id="4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pic>
        <p:nvPicPr>
          <p:cNvPr id="42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Rectangle"/>
          <p:cNvSpPr/>
          <p:nvPr/>
        </p:nvSpPr>
        <p:spPr>
          <a:xfrm>
            <a:off x="110066" y="1261533"/>
            <a:ext cx="12764365" cy="4340160"/>
          </a:xfrm>
          <a:prstGeom prst="rect">
            <a:avLst/>
          </a:prstGeom>
          <a:solidFill>
            <a:srgbClr val="FFFFFF">
              <a:alpha val="6325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1697"/>
            <a:ext cx="13004800" cy="67499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[Qiu et al PRL18, PST18, NF19a,b, PPCF20]">
            <a:extLst>
              <a:ext uri="{FF2B5EF4-FFF2-40B4-BE49-F238E27FC236}">
                <a16:creationId xmlns:a16="http://schemas.microsoft.com/office/drawing/2014/main" id="{BBE08654-F3C8-8C47-9351-B10784F321DD}"/>
              </a:ext>
            </a:extLst>
          </p:cNvPr>
          <p:cNvSpPr txBox="1"/>
          <p:nvPr/>
        </p:nvSpPr>
        <p:spPr>
          <a:xfrm>
            <a:off x="6190240" y="7491568"/>
            <a:ext cx="703878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dirty="0">
                <a:solidFill>
                  <a:schemeClr val="accent1"/>
                </a:solidFill>
              </a:rPr>
              <a:t>[</a:t>
            </a:r>
            <a:r>
              <a:rPr sz="2800" dirty="0" err="1">
                <a:solidFill>
                  <a:schemeClr val="accent1"/>
                </a:solidFill>
              </a:rPr>
              <a:t>Qiu</a:t>
            </a:r>
            <a:r>
              <a:rPr sz="2800" dirty="0">
                <a:solidFill>
                  <a:schemeClr val="accent1"/>
                </a:solidFill>
              </a:rPr>
              <a:t> et al PRL18, </a:t>
            </a:r>
            <a:r>
              <a:rPr lang="it-IT" sz="2800" dirty="0" err="1">
                <a:solidFill>
                  <a:schemeClr val="accent1"/>
                </a:solidFill>
              </a:rPr>
              <a:t>extension</a:t>
            </a:r>
            <a:r>
              <a:rPr lang="it-IT" sz="2800" dirty="0">
                <a:solidFill>
                  <a:schemeClr val="accent1"/>
                </a:solidFill>
              </a:rPr>
              <a:t> to GAM</a:t>
            </a:r>
            <a:r>
              <a:rPr sz="2800" dirty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12" name="[Qiu et al PRL18, PST18, NF19a,b, PPCF20]">
            <a:extLst>
              <a:ext uri="{FF2B5EF4-FFF2-40B4-BE49-F238E27FC236}">
                <a16:creationId xmlns:a16="http://schemas.microsoft.com/office/drawing/2014/main" id="{D7D5BC9D-A20A-6145-A1EA-6C2F673E8A95}"/>
              </a:ext>
            </a:extLst>
          </p:cNvPr>
          <p:cNvSpPr txBox="1"/>
          <p:nvPr/>
        </p:nvSpPr>
        <p:spPr>
          <a:xfrm>
            <a:off x="-489899" y="8161327"/>
            <a:ext cx="13984598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Chen et al POP22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it-IT" sz="2800" dirty="0">
                <a:solidFill>
                  <a:schemeClr val="accent1"/>
                </a:solidFill>
              </a:rPr>
              <a:t>: </a:t>
            </a:r>
            <a:r>
              <a:rPr lang="it-IT" sz="2800" dirty="0" err="1">
                <a:solidFill>
                  <a:schemeClr val="tx1"/>
                </a:solidFill>
              </a:rPr>
              <a:t>importance</a:t>
            </a:r>
            <a:r>
              <a:rPr lang="it-IT" sz="2800" dirty="0">
                <a:solidFill>
                  <a:schemeClr val="tx1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nonuniformity</a:t>
            </a:r>
            <a:r>
              <a:rPr lang="it-IT" sz="2800" dirty="0">
                <a:solidFill>
                  <a:schemeClr val="tx1"/>
                </a:solidFill>
              </a:rPr>
              <a:t>; </a:t>
            </a:r>
            <a:r>
              <a:rPr lang="it-IT" sz="2800" dirty="0" err="1">
                <a:solidFill>
                  <a:schemeClr val="tx1"/>
                </a:solidFill>
              </a:rPr>
              <a:t>parity</a:t>
            </a:r>
            <a:r>
              <a:rPr lang="it-IT" sz="2800" dirty="0">
                <a:solidFill>
                  <a:schemeClr val="tx1"/>
                </a:solidFill>
              </a:rPr>
              <a:t> breaking</a:t>
            </a:r>
          </a:p>
          <a:p>
            <a:pPr marL="685800" marR="457200" lvl="4" indent="0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800" dirty="0">
                <a:solidFill>
                  <a:schemeClr val="tx1"/>
                </a:solidFill>
              </a:rPr>
              <a:t> 																			      </a:t>
            </a:r>
            <a:r>
              <a:rPr lang="it-IT" sz="2800" dirty="0" err="1">
                <a:solidFill>
                  <a:srgbClr val="C00000"/>
                </a:solidFill>
              </a:rPr>
              <a:t>momentum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transport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CEFAC7E-434E-39E8-1C41-40ADEF344AF1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/>
          <a:lstStyle>
            <a:lvl1pPr algn="ctr" defTabSz="1464819">
              <a:lnSpc>
                <a:spcPct val="90000"/>
              </a:lnSpc>
              <a:defRPr b="1"/>
            </a:lvl1pPr>
          </a:lstStyle>
          <a:p>
            <a:r>
              <a:rPr lang="it-IT" dirty="0" err="1"/>
              <a:t>Modulational</a:t>
            </a:r>
            <a:r>
              <a:rPr lang="it-IT" dirty="0"/>
              <a:t> </a:t>
            </a:r>
            <a:r>
              <a:rPr lang="it-IT" dirty="0" err="1"/>
              <a:t>instability</a:t>
            </a:r>
            <a:r>
              <a:rPr lang="it-IT" dirty="0"/>
              <a:t> - I</a:t>
            </a:r>
            <a:endParaRPr dirty="0"/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pic>
        <p:nvPicPr>
          <p:cNvPr id="434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Zonal Structures by Toroidal Alfvén Eigenmodes"/>
          <p:cNvSpPr txBox="1"/>
          <p:nvPr/>
        </p:nvSpPr>
        <p:spPr>
          <a:xfrm>
            <a:off x="-993285" y="1228045"/>
            <a:ext cx="1141562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654527" marR="457200" lvl="3" indent="-321027" algn="l" defTabSz="457200">
              <a:spcBef>
                <a:spcPts val="1000"/>
              </a:spcBef>
              <a:buSzPct val="100000"/>
              <a:buBlip>
                <a:blip r:embed="rId3"/>
              </a:buBlip>
              <a:defRPr sz="3200" b="1">
                <a:solidFill>
                  <a:srgbClr val="FF03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b="0" dirty="0">
                <a:solidFill>
                  <a:srgbClr val="0438FF"/>
                </a:solidFill>
              </a:rPr>
              <a:t>  </a:t>
            </a:r>
            <a:r>
              <a:rPr b="0" dirty="0">
                <a:solidFill>
                  <a:srgbClr val="0438FF"/>
                </a:solidFill>
              </a:rPr>
              <a:t>Zonal Structures by Toroidal </a:t>
            </a:r>
            <a:r>
              <a:rPr b="0" dirty="0" err="1">
                <a:solidFill>
                  <a:srgbClr val="0438FF"/>
                </a:solidFill>
              </a:rPr>
              <a:t>Alfvén</a:t>
            </a:r>
            <a:r>
              <a:rPr b="0" dirty="0">
                <a:solidFill>
                  <a:srgbClr val="0438FF"/>
                </a:solidFill>
              </a:rPr>
              <a:t> Eigenmodes</a:t>
            </a:r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4248"/>
            <a:ext cx="13004800" cy="7027665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Rectangle"/>
          <p:cNvSpPr/>
          <p:nvPr/>
        </p:nvSpPr>
        <p:spPr>
          <a:xfrm>
            <a:off x="8458200" y="7493000"/>
            <a:ext cx="3603295" cy="13443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DDF34F99-EE27-904A-911F-DA14347C67A7}"/>
              </a:ext>
            </a:extLst>
          </p:cNvPr>
          <p:cNvSpPr txBox="1"/>
          <p:nvPr/>
        </p:nvSpPr>
        <p:spPr>
          <a:xfrm>
            <a:off x="5698238" y="9184598"/>
            <a:ext cx="1764349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May</a:t>
            </a:r>
            <a:r>
              <a:rPr dirty="0"/>
              <a:t> </a:t>
            </a:r>
            <a:r>
              <a:rPr lang="it-IT" dirty="0"/>
              <a:t>18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9FA0A-93FF-F840-AC31-C313214C1378}"/>
              </a:ext>
            </a:extLst>
          </p:cNvPr>
          <p:cNvSpPr/>
          <p:nvPr/>
        </p:nvSpPr>
        <p:spPr>
          <a:xfrm>
            <a:off x="745261" y="8213271"/>
            <a:ext cx="7827239" cy="6176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A362D00D-7B7E-C04A-BFD8-3FFA94890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69" b="57602"/>
          <a:stretch/>
        </p:blipFill>
        <p:spPr>
          <a:xfrm>
            <a:off x="-13639" y="7833445"/>
            <a:ext cx="13004800" cy="19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247" y="9048691"/>
            <a:ext cx="4556585" cy="673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3"/>
          <p:cNvSpPr txBox="1">
            <a:spLocks noGrp="1"/>
          </p:cNvSpPr>
          <p:nvPr>
            <p:ph type="title"/>
          </p:nvPr>
        </p:nvSpPr>
        <p:spPr>
          <a:xfrm>
            <a:off x="745261" y="65258"/>
            <a:ext cx="10870319" cy="11344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49561">
              <a:lnSpc>
                <a:spcPct val="90000"/>
              </a:lnSpc>
              <a:defRPr sz="4750" b="1"/>
            </a:lvl1pPr>
          </a:lstStyle>
          <a:p>
            <a:r>
              <a:rPr lang="it-IT" dirty="0" err="1"/>
              <a:t>Modulational</a:t>
            </a:r>
            <a:r>
              <a:rPr lang="it-IT" dirty="0"/>
              <a:t> </a:t>
            </a:r>
            <a:r>
              <a:rPr lang="it-IT" dirty="0" err="1"/>
              <a:t>instability</a:t>
            </a:r>
            <a:r>
              <a:rPr lang="it-IT" dirty="0"/>
              <a:t> - II</a:t>
            </a:r>
            <a:endParaRPr dirty="0"/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44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8" y="9072802"/>
            <a:ext cx="4556585" cy="67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39" y="8772662"/>
            <a:ext cx="1914570" cy="9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Rectangle"/>
          <p:cNvSpPr/>
          <p:nvPr/>
        </p:nvSpPr>
        <p:spPr>
          <a:xfrm>
            <a:off x="8458200" y="7493000"/>
            <a:ext cx="3603295" cy="13443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[Qiu et al PRL18, PST18, NF19a,b, PPCF20]"/>
          <p:cNvSpPr txBox="1"/>
          <p:nvPr/>
        </p:nvSpPr>
        <p:spPr>
          <a:xfrm>
            <a:off x="4709667" y="5382005"/>
            <a:ext cx="8295133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[</a:t>
            </a:r>
            <a:r>
              <a:rPr dirty="0" err="1"/>
              <a:t>Qiu</a:t>
            </a:r>
            <a:r>
              <a:rPr dirty="0"/>
              <a:t> et al PRL18, PST18, NF19a,b, PPCF20]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01A5B6F-ECDA-CE40-B0C9-BD3C3C0E48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74" b="439"/>
          <a:stretch/>
        </p:blipFill>
        <p:spPr>
          <a:xfrm>
            <a:off x="-22109" y="1258945"/>
            <a:ext cx="13004800" cy="41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[Qiu et al PRL18, PST18, NF19a,b, PPCF20]">
            <a:extLst>
              <a:ext uri="{FF2B5EF4-FFF2-40B4-BE49-F238E27FC236}">
                <a16:creationId xmlns:a16="http://schemas.microsoft.com/office/drawing/2014/main" id="{8396D25B-38A9-5C45-81DC-FE924CFE9429}"/>
              </a:ext>
            </a:extLst>
          </p:cNvPr>
          <p:cNvSpPr txBox="1"/>
          <p:nvPr/>
        </p:nvSpPr>
        <p:spPr>
          <a:xfrm>
            <a:off x="-222454" y="6249317"/>
            <a:ext cx="12398907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350644" marR="457200" lvl="3" indent="-664844" algn="l" defTabSz="457200">
              <a:spcBef>
                <a:spcPts val="1000"/>
              </a:spcBef>
              <a:buFont typeface="Wingdings" pitchFamily="2" charset="2"/>
              <a:buChar char="q"/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600" dirty="0">
                <a:solidFill>
                  <a:srgbClr val="0070C0"/>
                </a:solidFill>
              </a:rPr>
              <a:t>[</a:t>
            </a:r>
            <a:r>
              <a:rPr lang="it-IT" sz="2600" dirty="0" err="1">
                <a:solidFill>
                  <a:srgbClr val="0070C0"/>
                </a:solidFill>
              </a:rPr>
              <a:t>Qiu</a:t>
            </a:r>
            <a:r>
              <a:rPr lang="it-IT" sz="2600" dirty="0">
                <a:solidFill>
                  <a:srgbClr val="0070C0"/>
                </a:solidFill>
              </a:rPr>
              <a:t> et al POP16, NF17</a:t>
            </a:r>
            <a:r>
              <a:rPr sz="2600" dirty="0">
                <a:solidFill>
                  <a:srgbClr val="0070C0"/>
                </a:solidFill>
              </a:rPr>
              <a:t>]</a:t>
            </a:r>
            <a:r>
              <a:rPr lang="it-IT" sz="2600" dirty="0">
                <a:solidFill>
                  <a:srgbClr val="0070C0"/>
                </a:solidFill>
              </a:rPr>
              <a:t>: </a:t>
            </a:r>
            <a:r>
              <a:rPr lang="it-IT" sz="2600" dirty="0">
                <a:solidFill>
                  <a:srgbClr val="C00000"/>
                </a:solidFill>
              </a:rPr>
              <a:t>micro-scale (fine) TAE </a:t>
            </a:r>
            <a:r>
              <a:rPr lang="it-IT" sz="2600" dirty="0" err="1">
                <a:solidFill>
                  <a:srgbClr val="C00000"/>
                </a:solidFill>
              </a:rPr>
              <a:t>structures</a:t>
            </a:r>
            <a:r>
              <a:rPr lang="it-IT" sz="2600" dirty="0">
                <a:solidFill>
                  <a:srgbClr val="C00000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enhance</a:t>
            </a:r>
            <a:r>
              <a:rPr lang="it-IT" sz="2600" dirty="0">
                <a:solidFill>
                  <a:schemeClr val="tx1"/>
                </a:solidFill>
              </a:rPr>
              <a:t> NL </a:t>
            </a:r>
          </a:p>
          <a:p>
            <a:pPr marL="685800" marR="457200" lvl="3" indent="0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>
                <a:solidFill>
                  <a:schemeClr val="tx1"/>
                </a:solidFill>
              </a:rPr>
              <a:t>		</a:t>
            </a:r>
            <a:r>
              <a:rPr lang="it-IT" sz="2600" dirty="0" err="1">
                <a:solidFill>
                  <a:schemeClr val="tx1"/>
                </a:solidFill>
              </a:rPr>
              <a:t>coupling</a:t>
            </a:r>
            <a:r>
              <a:rPr lang="it-IT" sz="2600" dirty="0">
                <a:solidFill>
                  <a:schemeClr val="tx1"/>
                </a:solidFill>
              </a:rPr>
              <a:t> and </a:t>
            </a:r>
            <a:r>
              <a:rPr lang="it-IT" sz="2600" dirty="0">
                <a:solidFill>
                  <a:srgbClr val="C00000"/>
                </a:solidFill>
              </a:rPr>
              <a:t>reduce TAE </a:t>
            </a:r>
            <a:r>
              <a:rPr lang="it-IT" sz="2600" dirty="0" err="1">
                <a:solidFill>
                  <a:srgbClr val="C00000"/>
                </a:solidFill>
              </a:rPr>
              <a:t>saturation</a:t>
            </a:r>
            <a:r>
              <a:rPr lang="it-IT" sz="2600" dirty="0">
                <a:solidFill>
                  <a:srgbClr val="C00000"/>
                </a:solidFill>
              </a:rPr>
              <a:t> </a:t>
            </a:r>
            <a:r>
              <a:rPr lang="it-IT" sz="2600" dirty="0" err="1">
                <a:solidFill>
                  <a:srgbClr val="C00000"/>
                </a:solidFill>
              </a:rPr>
              <a:t>level</a:t>
            </a:r>
            <a:r>
              <a:rPr lang="it-IT" sz="2600" dirty="0">
                <a:solidFill>
                  <a:schemeClr val="tx1"/>
                </a:solidFill>
              </a:rPr>
              <a:t>;</a:t>
            </a:r>
          </a:p>
          <a:p>
            <a:pPr marL="685800" marR="457200" lvl="3" indent="0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>
                <a:solidFill>
                  <a:schemeClr val="tx1"/>
                </a:solidFill>
              </a:rPr>
              <a:t>			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thermal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plasma vs EP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have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different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roles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spontaneous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vs</a:t>
            </a:r>
          </a:p>
          <a:p>
            <a:pPr marL="685800" marR="457200" lvl="3" indent="0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				beat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driven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generation of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zonal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structures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consistent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with</a:t>
            </a:r>
          </a:p>
          <a:p>
            <a:pPr marL="685800" marR="457200" lvl="3" indent="0" algn="l" defTabSz="457200">
              <a:spcBef>
                <a:spcPts val="1000"/>
              </a:spcBef>
              <a:defRPr sz="3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                [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Todo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et al 10;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Wang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et al 17] [Chen,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Qiu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, Zonca, </a:t>
            </a:r>
            <a:r>
              <a:rPr lang="it-IT" sz="2600" dirty="0" err="1">
                <a:solidFill>
                  <a:schemeClr val="tx1"/>
                </a:solidFill>
                <a:sym typeface="Wingdings" pitchFamily="2" charset="2"/>
              </a:rPr>
              <a:t>PoP</a:t>
            </a:r>
            <a:r>
              <a:rPr lang="it-IT" sz="2600" dirty="0">
                <a:solidFill>
                  <a:schemeClr val="tx1"/>
                </a:solidFill>
                <a:sym typeface="Wingdings" pitchFamily="2" charset="2"/>
              </a:rPr>
              <a:t> 24]</a:t>
            </a:r>
            <a:endParaRPr sz="2600" dirty="0">
              <a:solidFill>
                <a:schemeClr val="accent1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4012091-2915-B66A-9B56-1E3B85E1735A}"/>
              </a:ext>
            </a:extLst>
          </p:cNvPr>
          <p:cNvSpPr txBox="1"/>
          <p:nvPr/>
        </p:nvSpPr>
        <p:spPr>
          <a:xfrm>
            <a:off x="4906781" y="9166407"/>
            <a:ext cx="3356686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Frascati -</a:t>
            </a:r>
            <a:r>
              <a:rPr dirty="0"/>
              <a:t> </a:t>
            </a:r>
            <a:r>
              <a:rPr lang="it-IT" dirty="0"/>
              <a:t>April 11</a:t>
            </a:r>
            <a:r>
              <a:rPr lang="it-IT" baseline="30000" dirty="0"/>
              <a:t>th</a:t>
            </a:r>
            <a:r>
              <a:rPr lang="it-IT" dirty="0"/>
              <a:t>, 2024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908</Words>
  <Application>Microsoft Macintosh PowerPoint</Application>
  <PresentationFormat>Custom</PresentationFormat>
  <Paragraphs>121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</vt:lpstr>
      <vt:lpstr>Calibri</vt:lpstr>
      <vt:lpstr>Century Gothic</vt:lpstr>
      <vt:lpstr>Helvetica</vt:lpstr>
      <vt:lpstr>Helvetica Light</vt:lpstr>
      <vt:lpstr>Helvetica Neue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Nonlinear wave-wave interactions</vt:lpstr>
      <vt:lpstr>Parametric decay</vt:lpstr>
      <vt:lpstr>Modulational instability - I</vt:lpstr>
      <vt:lpstr>Modulational instability - II</vt:lpstr>
      <vt:lpstr>TAE scattering by ambient DW</vt:lpstr>
      <vt:lpstr>DW scattering by TAE</vt:lpstr>
      <vt:lpstr>Paradigm for NL KBM studies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Fulvio Zonca</cp:lastModifiedBy>
  <cp:revision>139</cp:revision>
  <dcterms:modified xsi:type="dcterms:W3CDTF">2024-04-11T13:43:42Z</dcterms:modified>
</cp:coreProperties>
</file>