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37" r:id="rId2"/>
    <p:sldId id="538" r:id="rId3"/>
    <p:sldId id="539"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3954641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Frank Jenko | FSD PB Meeting | March 22, 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3670540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Frank Jenko | FSD PB Meeting | March 22, 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126984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Frank Jenko | FSD PB Meeting | March 22, 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2498385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60158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73DF5-3846-67D9-04CB-61905A86ECAD}"/>
              </a:ext>
            </a:extLst>
          </p:cNvPr>
          <p:cNvSpPr>
            <a:spLocks noGrp="1"/>
          </p:cNvSpPr>
          <p:nvPr>
            <p:ph type="title"/>
          </p:nvPr>
        </p:nvSpPr>
        <p:spPr/>
        <p:txBody>
          <a:bodyPr/>
          <a:lstStyle/>
          <a:p>
            <a:r>
              <a:rPr lang="en-GB" dirty="0"/>
              <a:t>Implementation of the Data Management Plan (DMP)</a:t>
            </a:r>
          </a:p>
        </p:txBody>
      </p:sp>
      <p:sp>
        <p:nvSpPr>
          <p:cNvPr id="4" name="Footer Placeholder 3">
            <a:extLst>
              <a:ext uri="{FF2B5EF4-FFF2-40B4-BE49-F238E27FC236}">
                <a16:creationId xmlns:a16="http://schemas.microsoft.com/office/drawing/2014/main" id="{C1C644AB-A2A6-813A-0B3B-D064DFCC692F}"/>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Frank Jenko | FSD PB Meeting | March 22, 2024</a:t>
            </a:r>
            <a:endParaRPr kumimoji="0" lang="en-GB"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607F53ED-D922-8EE3-9B27-0C6176723E5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4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40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Platshållare för innehåll 2">
            <a:extLst>
              <a:ext uri="{FF2B5EF4-FFF2-40B4-BE49-F238E27FC236}">
                <a16:creationId xmlns:a16="http://schemas.microsoft.com/office/drawing/2014/main" id="{CA3433E3-1218-0605-1DDB-2C1B00BF1363}"/>
              </a:ext>
            </a:extLst>
          </p:cNvPr>
          <p:cNvSpPr>
            <a:spLocks noGrp="1"/>
          </p:cNvSpPr>
          <p:nvPr>
            <p:ph idx="1"/>
          </p:nvPr>
        </p:nvSpPr>
        <p:spPr>
          <a:xfrm>
            <a:off x="891540" y="789432"/>
            <a:ext cx="10515600" cy="5279136"/>
          </a:xfrm>
        </p:spPr>
        <p:txBody>
          <a:bodyPr>
            <a:normAutofit/>
          </a:bodyPr>
          <a:lstStyle/>
          <a:p>
            <a:pPr marL="135464" indent="0">
              <a:buNone/>
            </a:pPr>
            <a:r>
              <a:rPr lang="sv-SE" sz="2000" b="1" dirty="0">
                <a:solidFill>
                  <a:srgbClr val="C00000"/>
                </a:solidFill>
              </a:rPr>
              <a:t>Goal is to provide FAIR based data for EUROfusion</a:t>
            </a:r>
            <a:r>
              <a:rPr lang="sv-SE" sz="1800" dirty="0"/>
              <a:t> </a:t>
            </a:r>
            <a:r>
              <a:rPr lang="sv-SE" sz="1800" dirty="0">
                <a:solidFill>
                  <a:srgbClr val="C00000"/>
                </a:solidFill>
              </a:rPr>
              <a:t>(</a:t>
            </a:r>
            <a:r>
              <a:rPr lang="en-GB" sz="1800" i="1" dirty="0">
                <a:solidFill>
                  <a:srgbClr val="C00000"/>
                </a:solidFill>
              </a:rPr>
              <a:t>findability, accessibility, interoperability, and reusability</a:t>
            </a:r>
            <a:r>
              <a:rPr lang="sv-SE" sz="1800" dirty="0">
                <a:solidFill>
                  <a:srgbClr val="C00000"/>
                </a:solidFill>
              </a:rPr>
              <a:t>)</a:t>
            </a:r>
          </a:p>
          <a:p>
            <a:pPr marL="135464" indent="0">
              <a:buNone/>
            </a:pPr>
            <a:endParaRPr lang="sv-SE" sz="1800" dirty="0"/>
          </a:p>
          <a:p>
            <a:pPr marL="135464" indent="0">
              <a:buNone/>
            </a:pPr>
            <a:r>
              <a:rPr lang="en-GB" sz="1800" b="1" dirty="0"/>
              <a:t>The data management plan defines 4 scenarios/stages of increasing ambition</a:t>
            </a:r>
          </a:p>
          <a:p>
            <a:pPr marL="135464" indent="0">
              <a:buNone/>
            </a:pPr>
            <a:r>
              <a:rPr lang="en-GB" sz="1800" b="1" dirty="0">
                <a:solidFill>
                  <a:srgbClr val="C00000"/>
                </a:solidFill>
              </a:rPr>
              <a:t>Scenario A:</a:t>
            </a:r>
            <a:r>
              <a:rPr lang="en-GB" sz="1800" dirty="0">
                <a:solidFill>
                  <a:srgbClr val="C00000"/>
                </a:solidFill>
              </a:rPr>
              <a:t> making metadata only available and searchable using IMAS data subsets for interoperable definitions of quantities [F,(I)]. </a:t>
            </a:r>
          </a:p>
          <a:p>
            <a:pPr marL="135464" indent="0">
              <a:buNone/>
            </a:pPr>
            <a:endParaRPr lang="en-GB" sz="1800" b="1" dirty="0">
              <a:solidFill>
                <a:srgbClr val="C00000"/>
              </a:solidFill>
            </a:endParaRPr>
          </a:p>
          <a:p>
            <a:pPr marL="135464" indent="0">
              <a:buNone/>
            </a:pPr>
            <a:r>
              <a:rPr lang="en-GB" sz="1800" b="1" dirty="0">
                <a:solidFill>
                  <a:srgbClr val="C00000"/>
                </a:solidFill>
              </a:rPr>
              <a:t>Scenario B:</a:t>
            </a:r>
            <a:r>
              <a:rPr lang="en-GB" sz="1800" dirty="0">
                <a:solidFill>
                  <a:srgbClr val="C00000"/>
                </a:solidFill>
              </a:rPr>
              <a:t> adds to Scenario A by allowing a subset of the data to be accessed using common tools (UDA). Facilities are responsible for the access level and qualification of data through the data mappings [F,A,I,(R)]. </a:t>
            </a:r>
          </a:p>
          <a:p>
            <a:pPr marL="135464" indent="0">
              <a:buNone/>
            </a:pPr>
            <a:endParaRPr lang="en-GB" sz="1800" b="1" dirty="0"/>
          </a:p>
          <a:p>
            <a:pPr marL="135464" indent="0">
              <a:buNone/>
            </a:pPr>
            <a:endParaRPr lang="en-GB" sz="1800" b="1" dirty="0"/>
          </a:p>
          <a:p>
            <a:pPr marL="135464" indent="0">
              <a:buNone/>
            </a:pPr>
            <a:r>
              <a:rPr lang="en-GB" sz="1800" b="1" dirty="0"/>
              <a:t>Scenario C: </a:t>
            </a:r>
            <a:r>
              <a:rPr lang="en-GB" sz="1800" dirty="0"/>
              <a:t>builds on the previous stages and allows for enhanced data provenance and referencing through PID’s [F,A,I,R]. </a:t>
            </a:r>
          </a:p>
          <a:p>
            <a:pPr marL="135464" indent="0">
              <a:buNone/>
            </a:pPr>
            <a:endParaRPr lang="en-GB" sz="1800" b="1" dirty="0"/>
          </a:p>
          <a:p>
            <a:pPr marL="135464" indent="0">
              <a:buNone/>
            </a:pPr>
            <a:r>
              <a:rPr lang="en-GB" sz="1800" b="1" dirty="0"/>
              <a:t>Scenario D: </a:t>
            </a:r>
            <a:r>
              <a:rPr lang="en-GB" sz="1800" dirty="0"/>
              <a:t>adds a lightweight layer for open access to non-embargoed metadata and where allowed by the facilities also data access for export in human readable formats (CSV files) [F,A,I,R] and open. Defer.</a:t>
            </a:r>
          </a:p>
          <a:p>
            <a:pPr marL="135464" indent="0">
              <a:buNone/>
            </a:pPr>
            <a:endParaRPr lang="sv-SE" sz="1800" dirty="0"/>
          </a:p>
        </p:txBody>
      </p:sp>
      <p:sp>
        <p:nvSpPr>
          <p:cNvPr id="9" name="textruta 4">
            <a:extLst>
              <a:ext uri="{FF2B5EF4-FFF2-40B4-BE49-F238E27FC236}">
                <a16:creationId xmlns:a16="http://schemas.microsoft.com/office/drawing/2014/main" id="{76F8BC93-B271-DF59-25A7-02F04A18AB74}"/>
              </a:ext>
            </a:extLst>
          </p:cNvPr>
          <p:cNvSpPr txBox="1"/>
          <p:nvPr/>
        </p:nvSpPr>
        <p:spPr>
          <a:xfrm>
            <a:off x="3980905" y="2383707"/>
            <a:ext cx="645430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B050"/>
                </a:solidFill>
                <a:effectLst/>
                <a:uLnTx/>
                <a:uFillTx/>
                <a:latin typeface="Calibri"/>
                <a:ea typeface="+mn-ea"/>
                <a:cs typeface="+mn-cs"/>
              </a:rPr>
              <a:t>Going into production on the new GW mid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B050"/>
                </a:solidFill>
                <a:effectLst/>
                <a:uLnTx/>
                <a:uFillTx/>
                <a:latin typeface="Calibri"/>
                <a:ea typeface="+mn-ea"/>
                <a:cs typeface="+mn-cs"/>
              </a:rPr>
              <a:t>Available for testing now! </a:t>
            </a:r>
          </a:p>
        </p:txBody>
      </p:sp>
      <p:sp>
        <p:nvSpPr>
          <p:cNvPr id="10" name="textruta 5">
            <a:extLst>
              <a:ext uri="{FF2B5EF4-FFF2-40B4-BE49-F238E27FC236}">
                <a16:creationId xmlns:a16="http://schemas.microsoft.com/office/drawing/2014/main" id="{8EBF4FFE-CD14-E441-BD79-DB24271363B1}"/>
              </a:ext>
            </a:extLst>
          </p:cNvPr>
          <p:cNvSpPr txBox="1"/>
          <p:nvPr/>
        </p:nvSpPr>
        <p:spPr>
          <a:xfrm>
            <a:off x="3980905" y="3637399"/>
            <a:ext cx="693855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sngStrike" kern="1200" cap="none" spc="0" normalizeH="0" baseline="0" noProof="0" dirty="0">
                <a:ln>
                  <a:noFill/>
                </a:ln>
                <a:solidFill>
                  <a:srgbClr val="00B050"/>
                </a:solidFill>
                <a:effectLst/>
                <a:uLnTx/>
                <a:uFillTx/>
                <a:latin typeface="Calibri"/>
                <a:ea typeface="Calibri"/>
                <a:cs typeface="Calibri"/>
                <a:sym typeface="Calibri"/>
              </a:rPr>
              <a:t>Prototype</a:t>
            </a:r>
            <a:r>
              <a:rPr kumimoji="0" lang="en-GB" sz="1800" b="0" i="0" u="none" strike="sngStrike" kern="1200" cap="none" spc="0" normalizeH="0" baseline="0" noProof="0" dirty="0">
                <a:ln>
                  <a:noFill/>
                </a:ln>
                <a:solidFill>
                  <a:srgbClr val="00B050"/>
                </a:solidFill>
                <a:effectLst/>
                <a:uLnTx/>
                <a:uFillTx/>
                <a:latin typeface="Calibri"/>
                <a:ea typeface="+mn-ea"/>
                <a:cs typeface="+mn-cs"/>
              </a:rPr>
              <a:t>! </a:t>
            </a:r>
            <a:r>
              <a:rPr kumimoji="0" lang="en-GB" sz="1800" b="0" i="0" u="none" strike="noStrike" kern="1200" cap="none" spc="0" normalizeH="0" baseline="0" noProof="0" dirty="0">
                <a:ln>
                  <a:noFill/>
                </a:ln>
                <a:solidFill>
                  <a:srgbClr val="00B050"/>
                </a:solidFill>
                <a:effectLst/>
                <a:uLnTx/>
                <a:uFillTx/>
                <a:latin typeface="Calibri"/>
                <a:ea typeface="+mn-ea"/>
                <a:cs typeface="+mn-cs"/>
              </a:rPr>
              <a:t>Start implement! Original scope extended due to additional funding. </a:t>
            </a:r>
            <a:r>
              <a:rPr kumimoji="0" lang="en-GB" sz="1800" b="1" i="0" u="none" strike="noStrike" kern="1200" cap="none" spc="0" normalizeH="0" baseline="0" noProof="0" dirty="0">
                <a:ln>
                  <a:noFill/>
                </a:ln>
                <a:solidFill>
                  <a:srgbClr val="00B050"/>
                </a:solidFill>
                <a:effectLst/>
                <a:uLnTx/>
                <a:uFillTx/>
                <a:latin typeface="Calibri"/>
                <a:ea typeface="+mn-ea"/>
                <a:cs typeface="+mn-cs"/>
              </a:rPr>
              <a:t>2024 focus!</a:t>
            </a:r>
            <a:endParaRPr kumimoji="0" lang="en-GB" sz="1800" b="1" i="0" u="none" strike="noStrike" kern="1200" cap="none" spc="0" normalizeH="0" baseline="0" noProof="0" dirty="0">
              <a:ln>
                <a:noFill/>
              </a:ln>
              <a:solidFill>
                <a:srgbClr val="000000"/>
              </a:solidFill>
              <a:effectLst/>
              <a:uLnTx/>
              <a:uFillTx/>
              <a:latin typeface="Calibri"/>
              <a:ea typeface="+mn-ea"/>
              <a:cs typeface="+mn-cs"/>
            </a:endParaRPr>
          </a:p>
        </p:txBody>
      </p:sp>
      <p:sp>
        <p:nvSpPr>
          <p:cNvPr id="3" name="textruta 8">
            <a:extLst>
              <a:ext uri="{FF2B5EF4-FFF2-40B4-BE49-F238E27FC236}">
                <a16:creationId xmlns:a16="http://schemas.microsoft.com/office/drawing/2014/main" id="{C0E37018-7424-E113-9756-65667D8ED854}"/>
              </a:ext>
            </a:extLst>
          </p:cNvPr>
          <p:cNvSpPr txBox="1"/>
          <p:nvPr/>
        </p:nvSpPr>
        <p:spPr>
          <a:xfrm>
            <a:off x="3980905" y="4624313"/>
            <a:ext cx="6325097"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C00000"/>
                </a:solidFill>
                <a:effectLst/>
                <a:uLnTx/>
                <a:uFillTx/>
                <a:latin typeface="Calibri"/>
                <a:ea typeface="Calibri"/>
                <a:cs typeface="Calibri"/>
                <a:sym typeface="Calibri"/>
              </a:rPr>
              <a:t>Defer. Resource restricted but important! Some interest to pursue BUT available of expertise at experiments a concern.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C00000"/>
              </a:solidFill>
              <a:effectLst/>
              <a:uLnTx/>
              <a:uFillTx/>
              <a:latin typeface="Calibri"/>
              <a:ea typeface="+mn-ea"/>
              <a:cs typeface="+mn-cs"/>
            </a:endParaRPr>
          </a:p>
        </p:txBody>
      </p:sp>
      <p:sp>
        <p:nvSpPr>
          <p:cNvPr id="6" name="textruta 8">
            <a:extLst>
              <a:ext uri="{FF2B5EF4-FFF2-40B4-BE49-F238E27FC236}">
                <a16:creationId xmlns:a16="http://schemas.microsoft.com/office/drawing/2014/main" id="{5DAAB46E-F214-F615-27AC-93F9DB7F0C74}"/>
              </a:ext>
            </a:extLst>
          </p:cNvPr>
          <p:cNvSpPr txBox="1"/>
          <p:nvPr/>
        </p:nvSpPr>
        <p:spPr>
          <a:xfrm>
            <a:off x="3980904" y="5798059"/>
            <a:ext cx="632509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C00000"/>
                </a:solidFill>
                <a:effectLst/>
                <a:uLnTx/>
                <a:uFillTx/>
                <a:latin typeface="Calibri"/>
                <a:ea typeface="Calibri"/>
                <a:cs typeface="Calibri"/>
                <a:sym typeface="Calibri"/>
              </a:rPr>
              <a:t>Defer. </a:t>
            </a:r>
            <a:endParaRPr kumimoji="0" lang="en-GB" sz="1800" b="0" i="0" u="none" strike="noStrike" kern="1200" cap="none" spc="0" normalizeH="0" baseline="0" noProof="0" dirty="0">
              <a:ln>
                <a:noFill/>
              </a:ln>
              <a:solidFill>
                <a:srgbClr val="C00000"/>
              </a:solidFill>
              <a:effectLst/>
              <a:uLnTx/>
              <a:uFillTx/>
              <a:latin typeface="Calibri"/>
              <a:ea typeface="+mn-ea"/>
              <a:cs typeface="+mn-cs"/>
            </a:endParaRPr>
          </a:p>
        </p:txBody>
      </p:sp>
    </p:spTree>
    <p:extLst>
      <p:ext uri="{BB962C8B-B14F-4D97-AF65-F5344CB8AC3E}">
        <p14:creationId xmlns:p14="http://schemas.microsoft.com/office/powerpoint/2010/main" val="1432774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73DF5-3846-67D9-04CB-61905A86ECAD}"/>
              </a:ext>
            </a:extLst>
          </p:cNvPr>
          <p:cNvSpPr>
            <a:spLocks noGrp="1"/>
          </p:cNvSpPr>
          <p:nvPr>
            <p:ph type="title"/>
          </p:nvPr>
        </p:nvSpPr>
        <p:spPr/>
        <p:txBody>
          <a:bodyPr/>
          <a:lstStyle/>
          <a:p>
            <a:r>
              <a:rPr lang="en-GB" dirty="0"/>
              <a:t>Implementation of the Data Management Plan (DMP)</a:t>
            </a:r>
          </a:p>
        </p:txBody>
      </p:sp>
      <p:sp>
        <p:nvSpPr>
          <p:cNvPr id="4" name="Footer Placeholder 3">
            <a:extLst>
              <a:ext uri="{FF2B5EF4-FFF2-40B4-BE49-F238E27FC236}">
                <a16:creationId xmlns:a16="http://schemas.microsoft.com/office/drawing/2014/main" id="{C1C644AB-A2A6-813A-0B3B-D064DFCC692F}"/>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Frank Jenko | FSD PB Meeting | March 22, 2024</a:t>
            </a:r>
            <a:endParaRPr kumimoji="0" lang="en-GB"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607F53ED-D922-8EE3-9B27-0C6176723E5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4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40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Platshållare för innehåll 2">
            <a:extLst>
              <a:ext uri="{FF2B5EF4-FFF2-40B4-BE49-F238E27FC236}">
                <a16:creationId xmlns:a16="http://schemas.microsoft.com/office/drawing/2014/main" id="{CA3433E3-1218-0605-1DDB-2C1B00BF1363}"/>
              </a:ext>
            </a:extLst>
          </p:cNvPr>
          <p:cNvSpPr>
            <a:spLocks noGrp="1"/>
          </p:cNvSpPr>
          <p:nvPr>
            <p:ph idx="1"/>
          </p:nvPr>
        </p:nvSpPr>
        <p:spPr>
          <a:xfrm>
            <a:off x="891540" y="789432"/>
            <a:ext cx="11300460" cy="5695188"/>
          </a:xfrm>
        </p:spPr>
        <p:txBody>
          <a:bodyPr>
            <a:noAutofit/>
          </a:bodyPr>
          <a:lstStyle/>
          <a:p>
            <a:pPr marL="135464" indent="0">
              <a:buNone/>
            </a:pPr>
            <a:r>
              <a:rPr lang="sv-SE" sz="1800" b="1" dirty="0"/>
              <a:t>Progress and Issues in 2023 (project start spring 2023):</a:t>
            </a:r>
          </a:p>
          <a:p>
            <a:pPr lvl="1"/>
            <a:r>
              <a:rPr lang="sv-SE" dirty="0" err="1"/>
              <a:t>Core</a:t>
            </a:r>
            <a:r>
              <a:rPr lang="sv-SE" dirty="0"/>
              <a:t> services at PSNC/</a:t>
            </a:r>
            <a:r>
              <a:rPr lang="sv-SE" dirty="0" err="1"/>
              <a:t>Gateway</a:t>
            </a:r>
            <a:r>
              <a:rPr lang="sv-SE" dirty="0"/>
              <a:t> and </a:t>
            </a:r>
            <a:r>
              <a:rPr lang="sv-SE" dirty="0" err="1"/>
              <a:t>participating</a:t>
            </a:r>
            <a:r>
              <a:rPr lang="sv-SE" dirty="0"/>
              <a:t> sites (AUG, COMPASS, MAST/MAST-U, TCV,  WEST and JET (JDC - 2024)</a:t>
            </a:r>
          </a:p>
          <a:p>
            <a:pPr lvl="1"/>
            <a:r>
              <a:rPr lang="sv-SE" dirty="0"/>
              <a:t>2023 Cancellation of EUROfusion AAI project </a:t>
            </a:r>
            <a:r>
              <a:rPr lang="sv-SE" dirty="0">
                <a:sym typeface="Wingdings" panose="05000000000000000000" pitchFamily="2" charset="2"/>
              </a:rPr>
              <a:t> </a:t>
            </a:r>
            <a:r>
              <a:rPr lang="sv-SE" dirty="0">
                <a:solidFill>
                  <a:srgbClr val="C00000"/>
                </a:solidFill>
                <a:sym typeface="Wingdings" panose="05000000000000000000" pitchFamily="2" charset="2"/>
              </a:rPr>
              <a:t>Auhtorisation for data asses renegotiated site by site (delays)</a:t>
            </a:r>
          </a:p>
          <a:p>
            <a:pPr lvl="1"/>
            <a:r>
              <a:rPr lang="sv-SE" dirty="0" err="1">
                <a:sym typeface="Wingdings" panose="05000000000000000000" pitchFamily="2" charset="2"/>
              </a:rPr>
              <a:t>Delayed</a:t>
            </a:r>
            <a:r>
              <a:rPr lang="sv-SE" dirty="0">
                <a:sym typeface="Wingdings" panose="05000000000000000000" pitchFamily="2" charset="2"/>
              </a:rPr>
              <a:t> installation </a:t>
            </a:r>
            <a:r>
              <a:rPr lang="sv-SE" dirty="0" err="1">
                <a:sym typeface="Wingdings" panose="05000000000000000000" pitchFamily="2" charset="2"/>
              </a:rPr>
              <a:t>of</a:t>
            </a:r>
            <a:r>
              <a:rPr lang="sv-SE" dirty="0">
                <a:sym typeface="Wingdings" panose="05000000000000000000" pitchFamily="2" charset="2"/>
              </a:rPr>
              <a:t> the New </a:t>
            </a:r>
            <a:r>
              <a:rPr lang="sv-SE" dirty="0" err="1">
                <a:sym typeface="Wingdings" panose="05000000000000000000" pitchFamily="2" charset="2"/>
              </a:rPr>
              <a:t>Gateway</a:t>
            </a:r>
            <a:r>
              <a:rPr lang="sv-SE" dirty="0">
                <a:sym typeface="Wingdings" panose="05000000000000000000" pitchFamily="2" charset="2"/>
              </a:rPr>
              <a:t>   </a:t>
            </a:r>
            <a:r>
              <a:rPr lang="sv-SE" dirty="0" err="1">
                <a:solidFill>
                  <a:srgbClr val="C00000"/>
                </a:solidFill>
                <a:sym typeface="Wingdings" panose="05000000000000000000" pitchFamily="2" charset="2"/>
              </a:rPr>
              <a:t>Production</a:t>
            </a:r>
            <a:r>
              <a:rPr lang="sv-SE" dirty="0">
                <a:solidFill>
                  <a:srgbClr val="C00000"/>
                </a:solidFill>
                <a:sym typeface="Wingdings" panose="05000000000000000000" pitchFamily="2" charset="2"/>
              </a:rPr>
              <a:t> </a:t>
            </a:r>
            <a:r>
              <a:rPr lang="sv-SE" dirty="0" err="1">
                <a:solidFill>
                  <a:srgbClr val="C00000"/>
                </a:solidFill>
                <a:sym typeface="Wingdings" panose="05000000000000000000" pitchFamily="2" charset="2"/>
              </a:rPr>
              <a:t>facility</a:t>
            </a:r>
            <a:r>
              <a:rPr lang="sv-SE" dirty="0">
                <a:solidFill>
                  <a:srgbClr val="C00000"/>
                </a:solidFill>
                <a:sym typeface="Wingdings" panose="05000000000000000000" pitchFamily="2" charset="2"/>
              </a:rPr>
              <a:t> </a:t>
            </a:r>
            <a:r>
              <a:rPr lang="sv-SE" dirty="0" err="1">
                <a:solidFill>
                  <a:srgbClr val="C00000"/>
                </a:solidFill>
                <a:sym typeface="Wingdings" panose="05000000000000000000" pitchFamily="2" charset="2"/>
              </a:rPr>
              <a:t>available</a:t>
            </a:r>
            <a:r>
              <a:rPr lang="sv-SE" dirty="0">
                <a:solidFill>
                  <a:srgbClr val="C00000"/>
                </a:solidFill>
                <a:sym typeface="Wingdings" panose="05000000000000000000" pitchFamily="2" charset="2"/>
              </a:rPr>
              <a:t> </a:t>
            </a:r>
            <a:r>
              <a:rPr lang="sv-SE" dirty="0" err="1">
                <a:solidFill>
                  <a:srgbClr val="C00000"/>
                </a:solidFill>
                <a:sym typeface="Wingdings" panose="05000000000000000000" pitchFamily="2" charset="2"/>
              </a:rPr>
              <a:t>only</a:t>
            </a:r>
            <a:r>
              <a:rPr lang="sv-SE" dirty="0">
                <a:solidFill>
                  <a:srgbClr val="C00000"/>
                </a:solidFill>
                <a:sym typeface="Wingdings" panose="05000000000000000000" pitchFamily="2" charset="2"/>
              </a:rPr>
              <a:t> in later 2024</a:t>
            </a:r>
            <a:r>
              <a:rPr lang="sv-SE" dirty="0">
                <a:sym typeface="Wingdings" panose="05000000000000000000" pitchFamily="2" charset="2"/>
              </a:rPr>
              <a:t>.</a:t>
            </a:r>
          </a:p>
          <a:p>
            <a:pPr lvl="1"/>
            <a:r>
              <a:rPr lang="sv-SE" dirty="0">
                <a:sym typeface="Wingdings" panose="05000000000000000000" pitchFamily="2" charset="2"/>
              </a:rPr>
              <a:t>Imasification of Machine data  </a:t>
            </a:r>
            <a:r>
              <a:rPr lang="sv-SE" dirty="0">
                <a:solidFill>
                  <a:srgbClr val="00B050"/>
                </a:solidFill>
                <a:sym typeface="Wingdings" panose="05000000000000000000" pitchFamily="2" charset="2"/>
              </a:rPr>
              <a:t>more resources and ability to move faster on data access for users and their use cases</a:t>
            </a:r>
            <a:endParaRPr lang="sv-SE" dirty="0">
              <a:sym typeface="Wingdings" panose="05000000000000000000" pitchFamily="2" charset="2"/>
            </a:endParaRPr>
          </a:p>
          <a:p>
            <a:pPr marL="135464" indent="0">
              <a:buNone/>
            </a:pPr>
            <a:endParaRPr lang="sv-SE" sz="1800" b="1" dirty="0">
              <a:sym typeface="Wingdings" panose="05000000000000000000" pitchFamily="2" charset="2"/>
            </a:endParaRPr>
          </a:p>
          <a:p>
            <a:pPr marL="135464" indent="0">
              <a:buNone/>
            </a:pPr>
            <a:r>
              <a:rPr lang="sv-SE" sz="1800" b="1" dirty="0">
                <a:sym typeface="Wingdings" panose="05000000000000000000" pitchFamily="2" charset="2"/>
              </a:rPr>
              <a:t>Current status:</a:t>
            </a:r>
          </a:p>
          <a:p>
            <a:pPr marL="721252" lvl="1" indent="-285750"/>
            <a:r>
              <a:rPr lang="en-GB" dirty="0">
                <a:sym typeface="Wingdings" panose="05000000000000000000" pitchFamily="2" charset="2"/>
              </a:rPr>
              <a:t>Metadata - Waveforms, etc (Scenario A ) ready to launch from pre-production state. Will be </a:t>
            </a:r>
            <a:r>
              <a:rPr lang="en-GB" dirty="0">
                <a:solidFill>
                  <a:srgbClr val="00B050"/>
                </a:solidFill>
                <a:sym typeface="Wingdings" panose="05000000000000000000" pitchFamily="2" charset="2"/>
              </a:rPr>
              <a:t>available at scale on new gateway mid 2024</a:t>
            </a:r>
            <a:r>
              <a:rPr lang="en-GB" dirty="0">
                <a:sym typeface="Wingdings" panose="05000000000000000000" pitchFamily="2" charset="2"/>
              </a:rPr>
              <a:t>. </a:t>
            </a:r>
          </a:p>
          <a:p>
            <a:pPr marL="721252" lvl="1" indent="-285750"/>
            <a:r>
              <a:rPr lang="en-GB" dirty="0">
                <a:sym typeface="Wingdings" panose="05000000000000000000" pitchFamily="2" charset="2"/>
              </a:rPr>
              <a:t>Prototyping for direct data access has started (scenario B): </a:t>
            </a:r>
            <a:r>
              <a:rPr lang="en-GB" dirty="0">
                <a:solidFill>
                  <a:srgbClr val="00B050"/>
                </a:solidFill>
                <a:sym typeface="Wingdings" panose="05000000000000000000" pitchFamily="2" charset="2"/>
              </a:rPr>
              <a:t>UDA/IMAS instances under testing on several sites</a:t>
            </a:r>
            <a:r>
              <a:rPr lang="en-GB" dirty="0">
                <a:sym typeface="Wingdings" panose="05000000000000000000" pitchFamily="2" charset="2"/>
              </a:rPr>
              <a:t>, development of security layer in UDA being wrapped up (needed for user authentication/authorisation), </a:t>
            </a:r>
            <a:r>
              <a:rPr lang="en-GB" dirty="0">
                <a:solidFill>
                  <a:srgbClr val="00B050"/>
                </a:solidFill>
                <a:sym typeface="Wingdings" panose="05000000000000000000" pitchFamily="2" charset="2"/>
              </a:rPr>
              <a:t>JSON plugin being installed/tested for simplified data mappings</a:t>
            </a:r>
            <a:r>
              <a:rPr lang="en-GB" dirty="0">
                <a:sym typeface="Wingdings" panose="05000000000000000000" pitchFamily="2" charset="2"/>
              </a:rPr>
              <a:t>, user requirements capture (input IDSs for different applications) has started (TSVV10, TSVV11,…), resources and plans for advancing the work in data mappings are being put in place,…</a:t>
            </a:r>
          </a:p>
          <a:p>
            <a:pPr marL="721252" lvl="1" indent="-285750"/>
            <a:r>
              <a:rPr lang="en-GB" dirty="0">
                <a:sym typeface="Wingdings" panose="05000000000000000000" pitchFamily="2" charset="2"/>
              </a:rPr>
              <a:t>Initial testing of integration with modelling/simulation data has started. </a:t>
            </a:r>
          </a:p>
        </p:txBody>
      </p:sp>
    </p:spTree>
    <p:extLst>
      <p:ext uri="{BB962C8B-B14F-4D97-AF65-F5344CB8AC3E}">
        <p14:creationId xmlns:p14="http://schemas.microsoft.com/office/powerpoint/2010/main" val="265258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73DF5-3846-67D9-04CB-61905A86ECAD}"/>
              </a:ext>
            </a:extLst>
          </p:cNvPr>
          <p:cNvSpPr>
            <a:spLocks noGrp="1"/>
          </p:cNvSpPr>
          <p:nvPr>
            <p:ph type="title"/>
          </p:nvPr>
        </p:nvSpPr>
        <p:spPr/>
        <p:txBody>
          <a:bodyPr/>
          <a:lstStyle/>
          <a:p>
            <a:r>
              <a:rPr lang="en-GB" dirty="0"/>
              <a:t>Implementation of the Data Management Plan (DMP)</a:t>
            </a:r>
          </a:p>
        </p:txBody>
      </p:sp>
      <p:sp>
        <p:nvSpPr>
          <p:cNvPr id="4" name="Footer Placeholder 3">
            <a:extLst>
              <a:ext uri="{FF2B5EF4-FFF2-40B4-BE49-F238E27FC236}">
                <a16:creationId xmlns:a16="http://schemas.microsoft.com/office/drawing/2014/main" id="{C1C644AB-A2A6-813A-0B3B-D064DFCC692F}"/>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a:ea typeface="+mn-ea"/>
                <a:cs typeface="+mn-cs"/>
              </a:rPr>
              <a:t>Frank Jenko | FSD PB Meeting | March 22, 2024</a:t>
            </a:r>
            <a:endParaRPr kumimoji="0" lang="en-GB"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607F53ED-D922-8EE3-9B27-0C6176723E5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4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40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Platshållare för innehåll 2">
            <a:extLst>
              <a:ext uri="{FF2B5EF4-FFF2-40B4-BE49-F238E27FC236}">
                <a16:creationId xmlns:a16="http://schemas.microsoft.com/office/drawing/2014/main" id="{CA3433E3-1218-0605-1DDB-2C1B00BF1363}"/>
              </a:ext>
            </a:extLst>
          </p:cNvPr>
          <p:cNvSpPr>
            <a:spLocks noGrp="1"/>
          </p:cNvSpPr>
          <p:nvPr>
            <p:ph idx="1"/>
          </p:nvPr>
        </p:nvSpPr>
        <p:spPr>
          <a:xfrm>
            <a:off x="891540" y="789432"/>
            <a:ext cx="11300460" cy="5695188"/>
          </a:xfrm>
        </p:spPr>
        <p:txBody>
          <a:bodyPr>
            <a:noAutofit/>
          </a:bodyPr>
          <a:lstStyle/>
          <a:p>
            <a:pPr marL="135464" indent="0">
              <a:buNone/>
            </a:pPr>
            <a:r>
              <a:rPr lang="sv-SE" sz="1800" b="1" dirty="0">
                <a:sym typeface="Wingdings" panose="05000000000000000000" pitchFamily="2" charset="2"/>
              </a:rPr>
              <a:t>Objectives for 2024:</a:t>
            </a:r>
          </a:p>
          <a:p>
            <a:pPr lvl="1"/>
            <a:r>
              <a:rPr lang="sv-SE" dirty="0" err="1">
                <a:sym typeface="Wingdings" panose="05000000000000000000" pitchFamily="2" charset="2"/>
              </a:rPr>
              <a:t>Provide</a:t>
            </a:r>
            <a:r>
              <a:rPr lang="sv-SE" dirty="0">
                <a:sym typeface="Wingdings" panose="05000000000000000000" pitchFamily="2" charset="2"/>
              </a:rPr>
              <a:t> </a:t>
            </a:r>
            <a:r>
              <a:rPr lang="sv-SE" b="1" dirty="0" err="1">
                <a:sym typeface="Wingdings" panose="05000000000000000000" pitchFamily="2" charset="2"/>
              </a:rPr>
              <a:t>searchable</a:t>
            </a:r>
            <a:r>
              <a:rPr lang="sv-SE" b="1" dirty="0">
                <a:sym typeface="Wingdings" panose="05000000000000000000" pitchFamily="2" charset="2"/>
              </a:rPr>
              <a:t> metadata </a:t>
            </a:r>
            <a:r>
              <a:rPr lang="sv-SE" dirty="0">
                <a:sym typeface="Wingdings" panose="05000000000000000000" pitchFamily="2" charset="2"/>
              </a:rPr>
              <a:t>(</a:t>
            </a:r>
            <a:r>
              <a:rPr lang="sv-SE" dirty="0" err="1">
                <a:sym typeface="Wingdings" panose="05000000000000000000" pitchFamily="2" charset="2"/>
              </a:rPr>
              <a:t>waveforms</a:t>
            </a:r>
            <a:r>
              <a:rPr lang="sv-SE" dirty="0">
                <a:sym typeface="Wingdings" panose="05000000000000000000" pitchFamily="2" charset="2"/>
              </a:rPr>
              <a:t>) for all </a:t>
            </a:r>
            <a:r>
              <a:rPr lang="sv-SE" dirty="0" err="1">
                <a:sym typeface="Wingdings" panose="05000000000000000000" pitchFamily="2" charset="2"/>
              </a:rPr>
              <a:t>participating</a:t>
            </a:r>
            <a:r>
              <a:rPr lang="sv-SE" dirty="0">
                <a:sym typeface="Wingdings" panose="05000000000000000000" pitchFamily="2" charset="2"/>
              </a:rPr>
              <a:t> sites on the new </a:t>
            </a:r>
            <a:r>
              <a:rPr lang="sv-SE" dirty="0" err="1">
                <a:sym typeface="Wingdings" panose="05000000000000000000" pitchFamily="2" charset="2"/>
              </a:rPr>
              <a:t>Gateway</a:t>
            </a:r>
            <a:r>
              <a:rPr lang="sv-SE" dirty="0">
                <a:sym typeface="Wingdings" panose="05000000000000000000" pitchFamily="2" charset="2"/>
              </a:rPr>
              <a:t> (scenario A)</a:t>
            </a:r>
          </a:p>
          <a:p>
            <a:pPr lvl="1"/>
            <a:r>
              <a:rPr lang="sv-SE" dirty="0">
                <a:sym typeface="Wingdings" panose="05000000000000000000" pitchFamily="2" charset="2"/>
              </a:rPr>
              <a:t>Demonstrate the ability to provide </a:t>
            </a:r>
            <a:r>
              <a:rPr lang="sv-SE" b="1" dirty="0">
                <a:sym typeface="Wingdings" panose="05000000000000000000" pitchFamily="2" charset="2"/>
              </a:rPr>
              <a:t>data access for user driven application needs </a:t>
            </a:r>
            <a:r>
              <a:rPr lang="sv-SE" dirty="0">
                <a:sym typeface="Wingdings" panose="05000000000000000000" pitchFamily="2" charset="2"/>
              </a:rPr>
              <a:t>(e.g., TSVV-11) for several of the participating sites (scenario B) </a:t>
            </a:r>
          </a:p>
          <a:p>
            <a:pPr lvl="1"/>
            <a:r>
              <a:rPr lang="sv-SE" dirty="0">
                <a:sym typeface="Wingdings" panose="05000000000000000000" pitchFamily="2" charset="2"/>
              </a:rPr>
              <a:t>Develop the technology to integrate modelling data through SimDB as a site(facility) of its own.</a:t>
            </a:r>
          </a:p>
          <a:p>
            <a:pPr lvl="1"/>
            <a:endParaRPr lang="sv-SE" dirty="0">
              <a:sym typeface="Wingdings" panose="05000000000000000000" pitchFamily="2" charset="2"/>
            </a:endParaRPr>
          </a:p>
          <a:p>
            <a:pPr marL="42862" indent="0">
              <a:buNone/>
            </a:pPr>
            <a:r>
              <a:rPr lang="en-GB" sz="1800" b="1" dirty="0">
                <a:sym typeface="Wingdings" panose="05000000000000000000" pitchFamily="2" charset="2"/>
              </a:rPr>
              <a:t>Longer term vision: A one stop facility for researching, accessing, processing, analysing, and sharing experimental and modelling data. </a:t>
            </a:r>
          </a:p>
          <a:p>
            <a:pPr marL="342900" lvl="1" indent="0">
              <a:buNone/>
            </a:pPr>
            <a:endParaRPr lang="sv-SE" b="1" dirty="0">
              <a:sym typeface="Wingdings" panose="05000000000000000000" pitchFamily="2" charset="2"/>
            </a:endParaRPr>
          </a:p>
        </p:txBody>
      </p:sp>
    </p:spTree>
    <p:extLst>
      <p:ext uri="{BB962C8B-B14F-4D97-AF65-F5344CB8AC3E}">
        <p14:creationId xmlns:p14="http://schemas.microsoft.com/office/powerpoint/2010/main" val="1702744476"/>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2</TotalTime>
  <Words>600</Words>
  <Application>Microsoft Office PowerPoint</Application>
  <PresentationFormat>Bredbild</PresentationFormat>
  <Paragraphs>41</Paragraphs>
  <Slides>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vt:i4>
      </vt:variant>
    </vt:vector>
  </HeadingPairs>
  <TitlesOfParts>
    <vt:vector size="7" baseType="lpstr">
      <vt:lpstr>Arial</vt:lpstr>
      <vt:lpstr>Calibri</vt:lpstr>
      <vt:lpstr>Wingdings</vt:lpstr>
      <vt:lpstr>EUROfusion.1line_5_3_2019</vt:lpstr>
      <vt:lpstr>Implementation of the Data Management Plan (DMP)</vt:lpstr>
      <vt:lpstr>Implementation of the Data Management Plan (DMP)</vt:lpstr>
      <vt:lpstr>Implementation of the Data Management Plan (DMP)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of the Data Management Plan (DMP)</dc:title>
  <dc:creator>Pär Strand</dc:creator>
  <cp:lastModifiedBy>Pär Strand</cp:lastModifiedBy>
  <cp:revision>1</cp:revision>
  <dcterms:created xsi:type="dcterms:W3CDTF">2024-03-27T10:13:37Z</dcterms:created>
  <dcterms:modified xsi:type="dcterms:W3CDTF">2024-03-27T10:16:15Z</dcterms:modified>
</cp:coreProperties>
</file>