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63" r:id="rId5"/>
    <p:sldId id="289" r:id="rId6"/>
    <p:sldId id="311" r:id="rId7"/>
    <p:sldId id="320" r:id="rId8"/>
    <p:sldId id="321" r:id="rId9"/>
    <p:sldId id="314" r:id="rId10"/>
    <p:sldId id="308" r:id="rId11"/>
    <p:sldId id="323" r:id="rId12"/>
    <p:sldId id="312" r:id="rId13"/>
    <p:sldId id="322" r:id="rId14"/>
    <p:sldId id="313" r:id="rId15"/>
    <p:sldId id="335" r:id="rId16"/>
    <p:sldId id="327" r:id="rId17"/>
    <p:sldId id="291" r:id="rId18"/>
    <p:sldId id="326" r:id="rId19"/>
    <p:sldId id="315" r:id="rId20"/>
    <p:sldId id="333" r:id="rId21"/>
    <p:sldId id="329" r:id="rId22"/>
    <p:sldId id="330" r:id="rId23"/>
    <p:sldId id="310" r:id="rId24"/>
    <p:sldId id="295" r:id="rId25"/>
    <p:sldId id="334" r:id="rId26"/>
    <p:sldId id="316" r:id="rId27"/>
    <p:sldId id="292" r:id="rId28"/>
    <p:sldId id="317" r:id="rId29"/>
    <p:sldId id="294" r:id="rId30"/>
    <p:sldId id="318" r:id="rId31"/>
    <p:sldId id="306" r:id="rId32"/>
    <p:sldId id="319" r:id="rId33"/>
    <p:sldId id="33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6956C29-3994-4E03-8D1E-FC3893035147}">
          <p14:sldIdLst>
            <p14:sldId id="263"/>
            <p14:sldId id="289"/>
            <p14:sldId id="311"/>
            <p14:sldId id="320"/>
            <p14:sldId id="321"/>
            <p14:sldId id="314"/>
            <p14:sldId id="308"/>
            <p14:sldId id="323"/>
            <p14:sldId id="312"/>
            <p14:sldId id="322"/>
            <p14:sldId id="313"/>
            <p14:sldId id="335"/>
            <p14:sldId id="327"/>
            <p14:sldId id="291"/>
            <p14:sldId id="326"/>
            <p14:sldId id="315"/>
            <p14:sldId id="333"/>
            <p14:sldId id="329"/>
            <p14:sldId id="330"/>
            <p14:sldId id="310"/>
            <p14:sldId id="295"/>
            <p14:sldId id="334"/>
            <p14:sldId id="316"/>
            <p14:sldId id="292"/>
            <p14:sldId id="317"/>
            <p14:sldId id="294"/>
            <p14:sldId id="318"/>
            <p14:sldId id="306"/>
            <p14:sldId id="319"/>
            <p14:sldId id="33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FF"/>
    <a:srgbClr val="408A40"/>
    <a:srgbClr val="FF9999"/>
    <a:srgbClr val="99C199"/>
    <a:srgbClr val="FFAA0F"/>
    <a:srgbClr val="FF0000"/>
    <a:srgbClr val="FFD2D2"/>
    <a:srgbClr val="999999"/>
    <a:srgbClr val="C825C8"/>
    <a:srgbClr val="3DA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53" autoAdjust="0"/>
    <p:restoredTop sz="95620" autoAdjust="0"/>
  </p:normalViewPr>
  <p:slideViewPr>
    <p:cSldViewPr snapToGrid="0">
      <p:cViewPr>
        <p:scale>
          <a:sx n="125" d="100"/>
          <a:sy n="125" d="100"/>
        </p:scale>
        <p:origin x="-186" y="-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B4486-497A-421A-ABBA-B133531091A7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7421E5-F484-4939-9D16-80B897032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37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4FA85-603B-4FC0-934B-09785E501D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02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27/1/2022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TG Group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831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5"/>
          <p:cNvSpPr/>
          <p:nvPr userDrawn="1"/>
        </p:nvSpPr>
        <p:spPr>
          <a:xfrm rot="5400000">
            <a:off x="5695950" y="-5695950"/>
            <a:ext cx="800100" cy="12192000"/>
          </a:xfrm>
          <a:prstGeom prst="rect">
            <a:avLst/>
          </a:prstGeom>
          <a:solidFill>
            <a:srgbClr val="AE2439">
              <a:alpha val="9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189179"/>
            <a:ext cx="10972800" cy="44320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00025" y="6475995"/>
            <a:ext cx="28448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27/1/2022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65600" y="6475995"/>
            <a:ext cx="38608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C. Swee – TG Group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223375" y="6475995"/>
            <a:ext cx="2844800" cy="365125"/>
          </a:xfr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D6A5C06-968F-FD4C-B50A-D4243B399CA0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5050C"/>
              </a:clrFrom>
              <a:clrTo>
                <a:srgbClr val="C5050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53914" y="37846"/>
            <a:ext cx="522807" cy="74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53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27/1/2022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C. Swee – TG Group Meeting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A5C06-968F-FD4C-B50A-D4243B399C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667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63.pn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64.pn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3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910.png"/><Relationship Id="rId10" Type="http://schemas.openxmlformats.org/officeDocument/2006/relationships/image" Target="../media/image900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7" Type="http://schemas.openxmlformats.org/officeDocument/2006/relationships/image" Target="../media/image7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0" Type="http://schemas.openxmlformats.org/officeDocument/2006/relationships/image" Target="../media/image27.png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185" y="198905"/>
            <a:ext cx="1752221" cy="1146823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0" y="0"/>
            <a:ext cx="1257300" cy="6858000"/>
          </a:xfrm>
          <a:prstGeom prst="rect">
            <a:avLst/>
          </a:prstGeom>
          <a:gradFill flip="none" rotWithShape="1">
            <a:gsLst>
              <a:gs pos="0">
                <a:srgbClr val="AE2439"/>
              </a:gs>
              <a:gs pos="93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Textfeld 9"/>
          <p:cNvSpPr txBox="1"/>
          <p:nvPr/>
        </p:nvSpPr>
        <p:spPr>
          <a:xfrm>
            <a:off x="1257300" y="2155714"/>
            <a:ext cx="8813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Arial"/>
                <a:cs typeface="Arial"/>
              </a:rPr>
              <a:t>Measurement of High-n Rydberg-like Transitions for the Study of Heavy Impurities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456512" y="3121708"/>
            <a:ext cx="1020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Colin Swee</a:t>
            </a:r>
            <a:r>
              <a:rPr lang="en-US" sz="1600" baseline="30000" dirty="0">
                <a:latin typeface="Arial"/>
                <a:cs typeface="Arial"/>
              </a:rPr>
              <a:t>1</a:t>
            </a:r>
            <a:r>
              <a:rPr lang="en-US" sz="1600" dirty="0">
                <a:latin typeface="Arial"/>
                <a:cs typeface="Arial"/>
              </a:rPr>
              <a:t>, Benedikt Geiger</a:t>
            </a:r>
            <a:r>
              <a:rPr lang="en-US" sz="1600" baseline="30000" dirty="0">
                <a:latin typeface="Arial"/>
                <a:cs typeface="Arial"/>
              </a:rPr>
              <a:t>1</a:t>
            </a:r>
            <a:r>
              <a:rPr lang="en-US" sz="1600" dirty="0">
                <a:latin typeface="Arial"/>
                <a:cs typeface="Arial"/>
              </a:rPr>
              <a:t>, Thilo Romba</a:t>
            </a:r>
            <a:r>
              <a:rPr lang="en-US" sz="1600" baseline="30000" dirty="0">
                <a:latin typeface="Arial"/>
                <a:cs typeface="Arial"/>
              </a:rPr>
              <a:t>2</a:t>
            </a:r>
            <a:r>
              <a:rPr lang="en-US" sz="1600" dirty="0">
                <a:latin typeface="Arial"/>
                <a:cs typeface="Arial"/>
              </a:rPr>
              <a:t>, Thomas Wegner</a:t>
            </a:r>
            <a:r>
              <a:rPr lang="en-US" sz="1600" baseline="30000" dirty="0">
                <a:latin typeface="Arial"/>
                <a:cs typeface="Arial"/>
              </a:rPr>
              <a:t>2</a:t>
            </a:r>
            <a:r>
              <a:rPr lang="en-US" sz="1600" dirty="0">
                <a:latin typeface="Arial"/>
                <a:cs typeface="Arial"/>
              </a:rPr>
              <a:t>, Oliver Ford</a:t>
            </a:r>
            <a:r>
              <a:rPr lang="en-US" sz="1600" baseline="30000" dirty="0">
                <a:latin typeface="Arial"/>
                <a:cs typeface="Arial"/>
              </a:rPr>
              <a:t>2</a:t>
            </a:r>
            <a:r>
              <a:rPr lang="en-US" sz="1600" dirty="0">
                <a:latin typeface="Arial"/>
                <a:cs typeface="Arial"/>
              </a:rPr>
              <a:t>, Peter Poloskei</a:t>
            </a:r>
            <a:r>
              <a:rPr lang="en-US" sz="1600" baseline="30000" dirty="0">
                <a:latin typeface="Arial"/>
                <a:cs typeface="Arial"/>
              </a:rPr>
              <a:t>2</a:t>
            </a:r>
            <a:r>
              <a:rPr lang="en-US" sz="1600" dirty="0">
                <a:latin typeface="Arial"/>
                <a:cs typeface="Arial"/>
              </a:rPr>
              <a:t>, Martin O’Mullane</a:t>
            </a:r>
            <a:r>
              <a:rPr lang="en-US" sz="1600" baseline="30000" dirty="0">
                <a:latin typeface="Arial"/>
                <a:cs typeface="Arial"/>
              </a:rPr>
              <a:t>3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9D8900-BE12-482D-AE69-6A070F59E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077" y="268929"/>
            <a:ext cx="1748627" cy="4539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7F83B9-EB93-493C-8650-6CD17544A6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849" y="204342"/>
            <a:ext cx="1163211" cy="5679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5EEB0-BD34-4FB7-A610-F841B6D8BCBE}"/>
              </a:ext>
            </a:extLst>
          </p:cNvPr>
          <p:cNvSpPr txBox="1"/>
          <p:nvPr/>
        </p:nvSpPr>
        <p:spPr>
          <a:xfrm flipH="1">
            <a:off x="1456512" y="3755323"/>
            <a:ext cx="71340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30000" dirty="0"/>
              <a:t>1</a:t>
            </a:r>
            <a:r>
              <a:rPr lang="en-US" sz="1400" dirty="0"/>
              <a:t> University of Wisconsin – Madison, Madison WI</a:t>
            </a:r>
          </a:p>
          <a:p>
            <a:r>
              <a:rPr lang="en-US" sz="1400" baseline="30000" dirty="0"/>
              <a:t>2</a:t>
            </a:r>
            <a:r>
              <a:rPr lang="en-US" sz="1400" dirty="0"/>
              <a:t> Max Planck Institute for Plasma Physics, Greifswald Germany</a:t>
            </a:r>
          </a:p>
          <a:p>
            <a:r>
              <a:rPr lang="en-US" sz="1400" baseline="30000" dirty="0"/>
              <a:t>3</a:t>
            </a:r>
            <a:r>
              <a:rPr lang="en-US" sz="1400" dirty="0"/>
              <a:t>University of Strathclyde, Glasgow Scotland</a:t>
            </a:r>
            <a:endParaRPr lang="en-US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4098511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67DD2-EDCD-4DAC-9904-942A5FE6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EMCCD Detector provides excellent photon sensitivity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861B47-4516-4778-9970-02B5F73C3A7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6640" y="991710"/>
                <a:ext cx="5827240" cy="4525963"/>
              </a:xfrm>
            </p:spPr>
            <p:txBody>
              <a:bodyPr/>
              <a:lstStyle/>
              <a:p>
                <a:r>
                  <a:rPr lang="en-US" b="1" dirty="0"/>
                  <a:t>Detector: </a:t>
                </a:r>
                <a:r>
                  <a:rPr lang="en-US" dirty="0" err="1"/>
                  <a:t>Andor</a:t>
                </a:r>
                <a:r>
                  <a:rPr lang="en-US" dirty="0"/>
                  <a:t> </a:t>
                </a:r>
                <a:r>
                  <a:rPr lang="en-US" dirty="0" err="1"/>
                  <a:t>iXON</a:t>
                </a:r>
                <a:r>
                  <a:rPr lang="en-US" dirty="0"/>
                  <a:t> 897 EMCCD</a:t>
                </a:r>
                <a:endParaRPr lang="en-US" b="1" dirty="0"/>
              </a:p>
              <a:p>
                <a:pPr lvl="1"/>
                <a:r>
                  <a:rPr lang="en-US" dirty="0"/>
                  <a:t>Excellent QE in the visible range</a:t>
                </a:r>
              </a:p>
              <a:p>
                <a:pPr lvl="1"/>
                <a:r>
                  <a:rPr lang="en-US" dirty="0"/>
                  <a:t>Customizable exposure times</a:t>
                </a:r>
              </a:p>
              <a:p>
                <a:pPr lvl="1"/>
                <a:r>
                  <a:rPr lang="en-US" dirty="0"/>
                  <a:t>Frame rates can be additionally boosted by defining regions of interest &amp; performing vertical binning</a:t>
                </a:r>
              </a:p>
              <a:p>
                <a:pPr lvl="1"/>
                <a:r>
                  <a:rPr lang="en-US" dirty="0"/>
                  <a:t>Continuous operation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∼1</m:t>
                    </m:r>
                  </m:oMath>
                </a14:m>
                <a:r>
                  <a:rPr lang="en-US" dirty="0"/>
                  <a:t> kHz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dirty="0"/>
                  <a:t>66% duty cycle operation available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∼10</m:t>
                    </m:r>
                  </m:oMath>
                </a14:m>
                <a:r>
                  <a:rPr lang="en-US" dirty="0"/>
                  <a:t> kHz by using “fast kinetics” mode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861B47-4516-4778-9970-02B5F73C3A7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6640" y="991710"/>
                <a:ext cx="5827240" cy="4525963"/>
              </a:xfrm>
              <a:blipFill>
                <a:blip r:embed="rId2"/>
                <a:stretch>
                  <a:fillRect l="-942" t="-809" r="-2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84E0B-53D3-468B-9849-B51C00B22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57C282-7EDD-4005-8409-90E3B5A18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064B36-3CC2-4058-BE3C-3B9657B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10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24E45A-5804-4045-9179-DE27A1B357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2" y="991710"/>
            <a:ext cx="3631085" cy="31445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A9F3CEC-5F95-4D1D-8DEB-DC08D6A0E8B9}"/>
              </a:ext>
            </a:extLst>
          </p:cNvPr>
          <p:cNvSpPr txBox="1"/>
          <p:nvPr/>
        </p:nvSpPr>
        <p:spPr>
          <a:xfrm>
            <a:off x="10485409" y="1027112"/>
            <a:ext cx="10038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andor.oxinst.com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6AF145-0AC9-44A9-911D-017051BEFE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139" y="4002881"/>
            <a:ext cx="3179669" cy="260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77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7A781B-7B23-496D-B5B1-73FC13588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886" y="2940876"/>
            <a:ext cx="3203042" cy="3628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123FB-98F7-4922-926B-CF4CD86C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Stacked Fiber Bundles Allow for Dual Channel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4C316-0AE9-48FE-AB3F-339308C24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10" y="843719"/>
            <a:ext cx="9677400" cy="4525963"/>
          </a:xfrm>
        </p:spPr>
        <p:txBody>
          <a:bodyPr/>
          <a:lstStyle/>
          <a:p>
            <a:r>
              <a:rPr lang="en-US" dirty="0"/>
              <a:t>EMCCD area split into 3 vertically binned regions of interest:</a:t>
            </a:r>
          </a:p>
          <a:p>
            <a:pPr lvl="1"/>
            <a:r>
              <a:rPr lang="en-US" dirty="0"/>
              <a:t>2 channels for signal readout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central channel for smear detection and correction</a:t>
            </a:r>
          </a:p>
          <a:p>
            <a:r>
              <a:rPr lang="en-US" dirty="0"/>
              <a:t>“Smearing” effects can occur when the frame rate is comparable to the vertical pixel shift rate in between frames</a:t>
            </a:r>
          </a:p>
          <a:p>
            <a:r>
              <a:rPr lang="en-US" dirty="0"/>
              <a:t>Unique smear correction algorithm developed: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28B7-A164-4D7E-811C-40A95F4B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69B8C-A766-4D18-9B36-90C90FABC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9B1E2-34EC-49A2-B165-1E348768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11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49BFBA-8C97-45FE-BEE2-282F803A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246" y="2867137"/>
            <a:ext cx="3582044" cy="35767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6F292F-E395-4098-9228-DA6A983D3443}"/>
              </a:ext>
            </a:extLst>
          </p:cNvPr>
          <p:cNvCxnSpPr>
            <a:cxnSpLocks/>
          </p:cNvCxnSpPr>
          <p:nvPr/>
        </p:nvCxnSpPr>
        <p:spPr>
          <a:xfrm flipH="1">
            <a:off x="5663036" y="3174914"/>
            <a:ext cx="52431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598F4A-110E-48C7-9455-E61A840AC9F2}"/>
              </a:ext>
            </a:extLst>
          </p:cNvPr>
          <p:cNvCxnSpPr>
            <a:cxnSpLocks/>
          </p:cNvCxnSpPr>
          <p:nvPr/>
        </p:nvCxnSpPr>
        <p:spPr>
          <a:xfrm flipH="1">
            <a:off x="5663036" y="4245494"/>
            <a:ext cx="52431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6C713D-04B5-4619-8525-B533D00B30ED}"/>
                  </a:ext>
                </a:extLst>
              </p:cNvPr>
              <p:cNvSpPr txBox="1"/>
              <p:nvPr/>
            </p:nvSpPr>
            <p:spPr>
              <a:xfrm>
                <a:off x="5315099" y="4091605"/>
                <a:ext cx="4771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6C713D-04B5-4619-8525-B533D00B3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099" y="4091605"/>
                <a:ext cx="477182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B419D0-7104-494A-AD67-5AA95B2FA1CB}"/>
                  </a:ext>
                </a:extLst>
              </p:cNvPr>
              <p:cNvSpPr txBox="1"/>
              <p:nvPr/>
            </p:nvSpPr>
            <p:spPr>
              <a:xfrm>
                <a:off x="7266155" y="3834765"/>
                <a:ext cx="45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B419D0-7104-494A-AD67-5AA95B2FA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55" y="3834765"/>
                <a:ext cx="45660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E0F07D-98AC-47B4-869F-448649EBE163}"/>
                  </a:ext>
                </a:extLst>
              </p:cNvPr>
              <p:cNvSpPr txBox="1"/>
              <p:nvPr/>
            </p:nvSpPr>
            <p:spPr>
              <a:xfrm>
                <a:off x="7830333" y="4091606"/>
                <a:ext cx="451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E0F07D-98AC-47B4-869F-448649EBE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333" y="4091606"/>
                <a:ext cx="451277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04EAED-FC41-480C-B35C-CE5CC0C2B210}"/>
                  </a:ext>
                </a:extLst>
              </p:cNvPr>
              <p:cNvSpPr txBox="1"/>
              <p:nvPr/>
            </p:nvSpPr>
            <p:spPr>
              <a:xfrm>
                <a:off x="5424445" y="2839702"/>
                <a:ext cx="4771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04EAED-FC41-480C-B35C-CE5CC0C2B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45" y="2839702"/>
                <a:ext cx="477182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E87B36-5AF3-4990-B5B4-E182E303594D}"/>
                  </a:ext>
                </a:extLst>
              </p:cNvPr>
              <p:cNvSpPr txBox="1"/>
              <p:nvPr/>
            </p:nvSpPr>
            <p:spPr>
              <a:xfrm>
                <a:off x="564869" y="3297029"/>
                <a:ext cx="4576262" cy="1045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𝑐𝑜𝑟𝑟𝑒𝑐𝑡𝑒𝑑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E87B36-5AF3-4990-B5B4-E182E3035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869" y="3297029"/>
                <a:ext cx="4576262" cy="10457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BE80E3E-1DE0-41ED-8A8D-B57EADFA1D60}"/>
              </a:ext>
            </a:extLst>
          </p:cNvPr>
          <p:cNvSpPr/>
          <p:nvPr/>
        </p:nvSpPr>
        <p:spPr>
          <a:xfrm>
            <a:off x="1124755" y="4276272"/>
            <a:ext cx="2946400" cy="54349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Bonus slide available</a:t>
            </a:r>
          </a:p>
        </p:txBody>
      </p:sp>
    </p:spTree>
    <p:extLst>
      <p:ext uri="{BB962C8B-B14F-4D97-AF65-F5344CB8AC3E}">
        <p14:creationId xmlns:p14="http://schemas.microsoft.com/office/powerpoint/2010/main" val="102553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77B23-6F8C-40EA-8FBD-7CF64AD1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4F5FF-C1F4-45F3-8DED-D2CC15983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1211"/>
            <a:ext cx="10972800" cy="2935350"/>
          </a:xfrm>
        </p:spPr>
        <p:txBody>
          <a:bodyPr/>
          <a:lstStyle/>
          <a:p>
            <a:r>
              <a:rPr lang="en-US" dirty="0"/>
              <a:t>Introduction and Motivation</a:t>
            </a:r>
          </a:p>
          <a:p>
            <a:r>
              <a:rPr lang="en-US" dirty="0"/>
              <a:t>High speed charge exchange spectroscopy system at W7-X</a:t>
            </a:r>
          </a:p>
          <a:p>
            <a:r>
              <a:rPr lang="en-US" b="1" dirty="0"/>
              <a:t>High-n Rydberg transitions for measurement of impurities</a:t>
            </a:r>
          </a:p>
          <a:p>
            <a:r>
              <a:rPr lang="en-US" dirty="0"/>
              <a:t>Bayesian Inference of Impurity Transport</a:t>
            </a:r>
          </a:p>
          <a:p>
            <a:pPr lvl="1"/>
            <a:r>
              <a:rPr lang="en-US" dirty="0"/>
              <a:t>Inference uncertainty improvement by adding additional diagnostics</a:t>
            </a:r>
          </a:p>
          <a:p>
            <a:r>
              <a:rPr lang="en-US" dirty="0"/>
              <a:t>Conclusion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8855-7BC7-45AD-96AF-20FB6A9E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E4D3D-F922-4804-AF73-F0CC223F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2147D-0A8A-4B37-A7E0-2449E479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5BFC3-E55B-42A5-853E-94028FBE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192" y="3666078"/>
            <a:ext cx="4334632" cy="24386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8F22C4-BE94-437A-9712-2E2DB2FD0698}"/>
              </a:ext>
            </a:extLst>
          </p:cNvPr>
          <p:cNvSpPr/>
          <p:nvPr/>
        </p:nvSpPr>
        <p:spPr>
          <a:xfrm>
            <a:off x="9712977" y="6059510"/>
            <a:ext cx="18694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cap="all" dirty="0"/>
              <a:t>IPP, ADAPTED BY C. BICKEL/</a:t>
            </a:r>
            <a:r>
              <a:rPr lang="en-US" sz="900" i="1" cap="all" dirty="0"/>
              <a:t>SCIENCE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95772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61C30-A7A0-4464-A60D-6798A721F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Iron CX Emission Can Be Seen Following LBO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86FC1-2710-425C-BE66-78706FD34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4643225"/>
            <a:ext cx="4333875" cy="2015332"/>
          </a:xfrm>
        </p:spPr>
        <p:txBody>
          <a:bodyPr/>
          <a:lstStyle/>
          <a:p>
            <a:r>
              <a:rPr lang="en-US" dirty="0"/>
              <a:t>First set of data successfully measured Fe XXIV line at 500.1 nm following LBO injection!</a:t>
            </a:r>
          </a:p>
          <a:p>
            <a:r>
              <a:rPr lang="en-US" dirty="0"/>
              <a:t>Additional lines are seen as well…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E55057-19B3-456A-8A09-CEC2A48A6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B4CC6A-1753-48DD-BF03-8F8811264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4DB7E-391F-428A-9338-15545B7A9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772AD9-77DF-4FFD-8AB8-676D1B3B7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46" y="1295401"/>
            <a:ext cx="7033129" cy="49231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17413D-2554-4D09-8FAB-F9F615352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2043442"/>
            <a:ext cx="3028950" cy="2417220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7FC0FBD-3C76-4B05-AA5B-9249C6FB8DD6}"/>
              </a:ext>
            </a:extLst>
          </p:cNvPr>
          <p:cNvSpPr txBox="1">
            <a:spLocks/>
          </p:cNvSpPr>
          <p:nvPr/>
        </p:nvSpPr>
        <p:spPr>
          <a:xfrm>
            <a:off x="564898" y="992121"/>
            <a:ext cx="4333875" cy="20153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Laser Blow-off injections were performed to introduce iron impurities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178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74370AB-A1DD-44BB-90F6-A9788F9D2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363" r="14764" b="1"/>
          <a:stretch/>
        </p:blipFill>
        <p:spPr>
          <a:xfrm>
            <a:off x="6969530" y="3228369"/>
            <a:ext cx="5105972" cy="2714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AB68C9-2FF4-4A0D-BD89-359DDD931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 Transitions Identified as Rydberg-Like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C5D11-3AC1-47A1-BF39-A4DB8A6CC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1EF04-0F1C-48B4-9756-AA756A0DC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27B87-6884-4E28-8BD8-809D8532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F0D7B1-368B-4F38-A013-0AFA47657801}"/>
              </a:ext>
            </a:extLst>
          </p:cNvPr>
          <p:cNvSpPr/>
          <p:nvPr/>
        </p:nvSpPr>
        <p:spPr>
          <a:xfrm>
            <a:off x="61267" y="6145161"/>
            <a:ext cx="266979" cy="36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893421-957B-46EF-BB27-5B0360B7EA8C}"/>
              </a:ext>
            </a:extLst>
          </p:cNvPr>
          <p:cNvSpPr/>
          <p:nvPr/>
        </p:nvSpPr>
        <p:spPr>
          <a:xfrm>
            <a:off x="5204411" y="4216982"/>
            <a:ext cx="1184666" cy="3651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6F8D83-52EF-4739-9027-9B8ECEB3C148}"/>
              </a:ext>
            </a:extLst>
          </p:cNvPr>
          <p:cNvSpPr txBox="1"/>
          <p:nvPr/>
        </p:nvSpPr>
        <p:spPr>
          <a:xfrm>
            <a:off x="146841" y="2079705"/>
            <a:ext cx="75570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of the observed line emissions can be attributed to Rydberg-like transitions between high-n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Emission wavelengths can be observed using relativistic Rydberg equation [</a:t>
            </a:r>
            <a:r>
              <a:rPr lang="en-US" dirty="0" err="1"/>
              <a:t>Haug</a:t>
            </a:r>
            <a:r>
              <a:rPr lang="en-US" dirty="0"/>
              <a:t>, E.G. (2020) J. of Modern Phys., 11, 528-534.]: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31822C-D92E-4804-BCB3-8FF9F9F3028D}"/>
                  </a:ext>
                </a:extLst>
              </p:cNvPr>
              <p:cNvSpPr txBox="1"/>
              <p:nvPr/>
            </p:nvSpPr>
            <p:spPr>
              <a:xfrm>
                <a:off x="7708912" y="2584326"/>
                <a:ext cx="38811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725C7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rgbClr val="C725C7"/>
                        </a:solidFill>
                        <a:latin typeface="Cambria Math" panose="02040503050406030204" pitchFamily="18" charset="0"/>
                      </a:rPr>
                      <m:t>=21,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725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725C7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725C7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725C7"/>
                        </a:solidFill>
                        <a:latin typeface="Cambria Math" panose="02040503050406030204" pitchFamily="18" charset="0"/>
                      </a:rPr>
                      <m:t>=17,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725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725C7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725C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725C7"/>
                        </a:solidFill>
                        <a:latin typeface="Cambria Math" panose="02040503050406030204" pitchFamily="18" charset="0"/>
                      </a:rPr>
                      <m:t>=18 →</m:t>
                    </m:r>
                    <m:r>
                      <a:rPr lang="en-US" sz="1600" b="0" i="1" smtClean="0">
                        <a:solidFill>
                          <a:srgbClr val="C725C7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rgbClr val="C725C7"/>
                        </a:solidFill>
                        <a:latin typeface="Cambria Math" panose="02040503050406030204" pitchFamily="18" charset="0"/>
                      </a:rPr>
                      <m:t>=503.5</m:t>
                    </m:r>
                  </m:oMath>
                </a14:m>
                <a:r>
                  <a:rPr lang="en-US" sz="1600" dirty="0">
                    <a:solidFill>
                      <a:srgbClr val="C725C7"/>
                    </a:solidFill>
                  </a:rPr>
                  <a:t> nm</a:t>
                </a: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B31822C-D92E-4804-BCB3-8FF9F9F302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8912" y="2584326"/>
                <a:ext cx="3881191" cy="338554"/>
              </a:xfrm>
              <a:prstGeom prst="rect">
                <a:avLst/>
              </a:prstGeom>
              <a:blipFill>
                <a:blip r:embed="rId3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89DC3D-13B4-488A-961A-D40B335BEADB}"/>
                  </a:ext>
                </a:extLst>
              </p:cNvPr>
              <p:cNvSpPr txBox="1"/>
              <p:nvPr/>
            </p:nvSpPr>
            <p:spPr>
              <a:xfrm>
                <a:off x="7718912" y="2831190"/>
                <a:ext cx="39950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=23,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=18,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=17 →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=499.91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nm</a:t>
                </a: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189DC3D-13B4-488A-961A-D40B335BE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912" y="2831190"/>
                <a:ext cx="3995004" cy="338554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C222A9-3C39-44C4-A8F6-B485894E0519}"/>
                  </a:ext>
                </a:extLst>
              </p:cNvPr>
              <p:cNvSpPr txBox="1"/>
              <p:nvPr/>
            </p:nvSpPr>
            <p:spPr>
              <a:xfrm>
                <a:off x="7718912" y="2298105"/>
                <a:ext cx="39950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=14,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993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993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993F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993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993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993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 →</m:t>
                    </m:r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rgbClr val="FF993F"/>
                        </a:solidFill>
                        <a:latin typeface="Cambria Math" panose="02040503050406030204" pitchFamily="18" charset="0"/>
                      </a:rPr>
                      <m:t>=496.68</m:t>
                    </m:r>
                  </m:oMath>
                </a14:m>
                <a:r>
                  <a:rPr lang="en-US" sz="1600" dirty="0">
                    <a:solidFill>
                      <a:srgbClr val="FF993F"/>
                    </a:solidFill>
                  </a:rPr>
                  <a:t> nm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C222A9-3C39-44C4-A8F6-B485894E0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8912" y="2298105"/>
                <a:ext cx="3995004" cy="338554"/>
              </a:xfrm>
              <a:prstGeom prst="rect">
                <a:avLst/>
              </a:prstGeom>
              <a:blipFill>
                <a:blip r:embed="rId5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9E701C2-33C5-4C58-B61C-294081DA0EE2}"/>
                  </a:ext>
                </a:extLst>
              </p:cNvPr>
              <p:cNvSpPr/>
              <p:nvPr/>
            </p:nvSpPr>
            <p:spPr>
              <a:xfrm>
                <a:off x="245891" y="3510174"/>
                <a:ext cx="6729779" cy="8082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𝑎𝑖𝑟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den>
                      </m:f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rad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+1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bSup>
                                        <m:sSubSup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  <m:sup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den>
                                  </m:f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9E701C2-33C5-4C58-B61C-294081DA0E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91" y="3510174"/>
                <a:ext cx="6729779" cy="80823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2264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B6CAC-F4BD-4FE0-9135-64F0F5DD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Rydberg-Like Transitions Occur Only After CX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E878A-93A6-43E8-A9D0-8CA149DC1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90EA7E-C77E-4483-8BBF-B12BAB3FB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9839-844A-413C-A7BF-03F3CCF3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15</a:t>
            </a:fld>
            <a:endParaRPr lang="de-D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D08C98-2D81-4934-8551-A62C7B55B8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1459" y="2311771"/>
            <a:ext cx="4950941" cy="383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4D1E70-6F4F-4415-A883-9DF96EA9457F}"/>
              </a:ext>
            </a:extLst>
          </p:cNvPr>
          <p:cNvSpPr txBox="1"/>
          <p:nvPr/>
        </p:nvSpPr>
        <p:spPr>
          <a:xfrm>
            <a:off x="387064" y="1012723"/>
            <a:ext cx="6244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CX reactions are capable to appreciably populating high energy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Impact excitation is excessively unlikely to excite impurity ions beyond 2-3 energy levels above 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LBO injections into NBI modulated plasmas confirm lack of passive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71164E-D041-4218-AFEA-56317183F633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1D7CAA-04A0-4340-B6AA-10915B4A5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99" y="3429000"/>
            <a:ext cx="4432586" cy="31610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4DC9E3-13F9-46E3-AE19-4F237E0086EF}"/>
              </a:ext>
            </a:extLst>
          </p:cNvPr>
          <p:cNvSpPr txBox="1"/>
          <p:nvPr/>
        </p:nvSpPr>
        <p:spPr>
          <a:xfrm>
            <a:off x="1066800" y="3040789"/>
            <a:ext cx="475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ColRadPy</a:t>
            </a:r>
            <a:r>
              <a:rPr lang="en-US" dirty="0"/>
              <a:t> Simulation of S.S. Energy Level Balance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A34DD3-EB52-435F-AE26-2FE7C9698293}"/>
              </a:ext>
            </a:extLst>
          </p:cNvPr>
          <p:cNvSpPr txBox="1"/>
          <p:nvPr/>
        </p:nvSpPr>
        <p:spPr>
          <a:xfrm>
            <a:off x="4562811" y="5630252"/>
            <a:ext cx="63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</a:t>
            </a:r>
            <a:r>
              <a:rPr lang="en-US" b="1" baseline="30000" dirty="0"/>
              <a:t>23+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48C57C-24C1-472A-9521-E5C9CC61D887}"/>
              </a:ext>
            </a:extLst>
          </p:cNvPr>
          <p:cNvSpPr txBox="1"/>
          <p:nvPr/>
        </p:nvSpPr>
        <p:spPr>
          <a:xfrm>
            <a:off x="9905057" y="2311771"/>
            <a:ext cx="18998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dirty="0"/>
              <a:t>Experimental program: 20221201.38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81D4DC-4EA5-4EF3-8381-3AC8B2DD6C2B}"/>
                  </a:ext>
                </a:extLst>
              </p:cNvPr>
              <p:cNvSpPr txBox="1"/>
              <p:nvPr/>
            </p:nvSpPr>
            <p:spPr>
              <a:xfrm>
                <a:off x="7490799" y="1684572"/>
                <a:ext cx="38811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=21,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=17,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=18 →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=503.5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nm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81D4DC-4EA5-4EF3-8381-3AC8B2DD6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0799" y="1684572"/>
                <a:ext cx="3881191" cy="338554"/>
              </a:xfrm>
              <a:prstGeom prst="rect">
                <a:avLst/>
              </a:prstGeom>
              <a:blipFill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4B0F2A-10A8-4FE6-8925-46F50D2CB7CF}"/>
                  </a:ext>
                </a:extLst>
              </p:cNvPr>
              <p:cNvSpPr txBox="1"/>
              <p:nvPr/>
            </p:nvSpPr>
            <p:spPr>
              <a:xfrm>
                <a:off x="7500799" y="1931436"/>
                <a:ext cx="39950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solidFill>
                          <a:srgbClr val="C825C8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1600" b="0" i="1" smtClean="0">
                        <a:solidFill>
                          <a:srgbClr val="C825C8"/>
                        </a:solidFill>
                        <a:latin typeface="Cambria Math" panose="02040503050406030204" pitchFamily="18" charset="0"/>
                      </a:rPr>
                      <m:t>=23,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825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825C8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825C8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825C8"/>
                        </a:solidFill>
                        <a:latin typeface="Cambria Math" panose="02040503050406030204" pitchFamily="18" charset="0"/>
                      </a:rPr>
                      <m:t>=18, </m:t>
                    </m:r>
                    <m:sSub>
                      <m:sSubPr>
                        <m:ctrlPr>
                          <a:rPr lang="en-US" sz="1600" b="0" i="1" smtClean="0">
                            <a:solidFill>
                              <a:srgbClr val="C825C8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rgbClr val="C825C8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rgbClr val="C825C8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600" b="0" i="1" smtClean="0">
                        <a:solidFill>
                          <a:srgbClr val="C825C8"/>
                        </a:solidFill>
                        <a:latin typeface="Cambria Math" panose="02040503050406030204" pitchFamily="18" charset="0"/>
                      </a:rPr>
                      <m:t>=17 →</m:t>
                    </m:r>
                    <m:r>
                      <a:rPr lang="en-US" sz="1600" b="0" i="1" smtClean="0">
                        <a:solidFill>
                          <a:srgbClr val="C825C8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1600" b="0" i="1" smtClean="0">
                        <a:solidFill>
                          <a:srgbClr val="C825C8"/>
                        </a:solidFill>
                        <a:latin typeface="Cambria Math" panose="02040503050406030204" pitchFamily="18" charset="0"/>
                      </a:rPr>
                      <m:t>=499.91</m:t>
                    </m:r>
                  </m:oMath>
                </a14:m>
                <a:r>
                  <a:rPr lang="en-US" sz="1600" dirty="0">
                    <a:solidFill>
                      <a:srgbClr val="C825C8"/>
                    </a:solidFill>
                  </a:rPr>
                  <a:t> nm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4B0F2A-10A8-4FE6-8925-46F50D2CB7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799" y="1931436"/>
                <a:ext cx="3995004" cy="338554"/>
              </a:xfrm>
              <a:prstGeom prst="rect">
                <a:avLst/>
              </a:prstGeom>
              <a:blipFill>
                <a:blip r:embed="rId5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337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859C9-A470-45F3-A081-B51F8CBC4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 of Impurity Lines for Other Species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4D192-7A8D-4DD7-98FD-60D119EEA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723" y="1297958"/>
            <a:ext cx="6396842" cy="2375064"/>
          </a:xfrm>
        </p:spPr>
        <p:txBody>
          <a:bodyPr/>
          <a:lstStyle/>
          <a:p>
            <a:r>
              <a:rPr lang="en-US" dirty="0"/>
              <a:t>Rydberg-like emissions depend only on the effective charge of the nucleus</a:t>
            </a:r>
          </a:p>
          <a:p>
            <a:pPr lvl="1"/>
            <a:r>
              <a:rPr lang="en-US" dirty="0"/>
              <a:t>Wavelength prediction valid for wide range of heavy impurities</a:t>
            </a:r>
          </a:p>
          <a:p>
            <a:pPr lvl="1"/>
            <a:r>
              <a:rPr lang="en-US" dirty="0"/>
              <a:t>Useful tool for studies on a wide range of impurity species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294C79-C682-40B0-BDB4-F3FA50739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9D6CC-74D9-42A6-8EC2-F5DD46FC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5FF65-EA3E-40D4-B9B0-56EDC116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9DD920-E24D-4037-9881-D73E531C5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779" r="14639"/>
          <a:stretch/>
        </p:blipFill>
        <p:spPr>
          <a:xfrm>
            <a:off x="7332069" y="1020189"/>
            <a:ext cx="4411308" cy="2377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32004C-D536-4FE1-BA08-CA2E5A40A5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5" t="59048" r="17180"/>
          <a:stretch/>
        </p:blipFill>
        <p:spPr>
          <a:xfrm>
            <a:off x="7438924" y="3404683"/>
            <a:ext cx="4266353" cy="25295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1BE863-CEBC-4C99-AE26-F70453CEF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648" y="3522606"/>
            <a:ext cx="3672101" cy="282820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31AA3A4-16C7-4645-A5A8-FFAE5F5F4865}"/>
              </a:ext>
            </a:extLst>
          </p:cNvPr>
          <p:cNvSpPr/>
          <p:nvPr/>
        </p:nvSpPr>
        <p:spPr>
          <a:xfrm>
            <a:off x="2046814" y="3910013"/>
            <a:ext cx="3443288" cy="190500"/>
          </a:xfrm>
          <a:prstGeom prst="roundRect">
            <a:avLst/>
          </a:prstGeom>
          <a:solidFill>
            <a:srgbClr val="FF983D">
              <a:alpha val="3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65962B9-E0F9-4961-828B-8E565BD1E3E9}"/>
              </a:ext>
            </a:extLst>
          </p:cNvPr>
          <p:cNvSpPr/>
          <p:nvPr/>
        </p:nvSpPr>
        <p:spPr>
          <a:xfrm>
            <a:off x="2046814" y="4119577"/>
            <a:ext cx="3443288" cy="190500"/>
          </a:xfrm>
          <a:prstGeom prst="roundRect">
            <a:avLst/>
          </a:prstGeom>
          <a:solidFill>
            <a:srgbClr val="DF5757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B1C7CAF-24DE-4BF1-9E8B-0D15636409EE}"/>
              </a:ext>
            </a:extLst>
          </p:cNvPr>
          <p:cNvSpPr/>
          <p:nvPr/>
        </p:nvSpPr>
        <p:spPr>
          <a:xfrm>
            <a:off x="2046814" y="4340014"/>
            <a:ext cx="3443288" cy="190500"/>
          </a:xfrm>
          <a:prstGeom prst="roundRect">
            <a:avLst/>
          </a:prstGeom>
          <a:solidFill>
            <a:srgbClr val="C825C8">
              <a:alpha val="21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7136287-B882-4849-B61E-7A9DA8D61BE8}"/>
              </a:ext>
            </a:extLst>
          </p:cNvPr>
          <p:cNvSpPr/>
          <p:nvPr/>
        </p:nvSpPr>
        <p:spPr>
          <a:xfrm>
            <a:off x="2062054" y="4530514"/>
            <a:ext cx="3443288" cy="190500"/>
          </a:xfrm>
          <a:prstGeom prst="roundRect">
            <a:avLst/>
          </a:prstGeom>
          <a:solidFill>
            <a:srgbClr val="9D73C2">
              <a:alpha val="3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B7D398-0580-4C28-8B71-B570BA5798F1}"/>
              </a:ext>
            </a:extLst>
          </p:cNvPr>
          <p:cNvSpPr/>
          <p:nvPr/>
        </p:nvSpPr>
        <p:spPr>
          <a:xfrm>
            <a:off x="2062054" y="5838940"/>
            <a:ext cx="3443288" cy="190500"/>
          </a:xfrm>
          <a:prstGeom prst="roundRect">
            <a:avLst/>
          </a:prstGeom>
          <a:solidFill>
            <a:srgbClr val="3DA73C">
              <a:alpha val="3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F077D0C-3421-45B9-A7F8-84C9DF9D0629}"/>
              </a:ext>
            </a:extLst>
          </p:cNvPr>
          <p:cNvSpPr/>
          <p:nvPr/>
        </p:nvSpPr>
        <p:spPr>
          <a:xfrm>
            <a:off x="2044274" y="6051730"/>
            <a:ext cx="3443288" cy="190500"/>
          </a:xfrm>
          <a:prstGeom prst="roundRect">
            <a:avLst/>
          </a:prstGeom>
          <a:solidFill>
            <a:srgbClr val="E684C8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36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77B23-6F8C-40EA-8FBD-7CF64AD1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4F5FF-C1F4-45F3-8DED-D2CC15983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1211"/>
            <a:ext cx="10972800" cy="2935350"/>
          </a:xfrm>
        </p:spPr>
        <p:txBody>
          <a:bodyPr/>
          <a:lstStyle/>
          <a:p>
            <a:r>
              <a:rPr lang="en-US" dirty="0"/>
              <a:t>Introduction and Motivation</a:t>
            </a:r>
          </a:p>
          <a:p>
            <a:r>
              <a:rPr lang="en-US" dirty="0"/>
              <a:t>High speed charge exchange spectroscopy system at W7-X</a:t>
            </a:r>
          </a:p>
          <a:p>
            <a:r>
              <a:rPr lang="en-US" dirty="0"/>
              <a:t>High-n Rydberg transitions for measurement of impurities</a:t>
            </a:r>
          </a:p>
          <a:p>
            <a:r>
              <a:rPr lang="en-US" b="1" dirty="0"/>
              <a:t>Bayesian Inference of Impurity Transport</a:t>
            </a:r>
          </a:p>
          <a:p>
            <a:pPr lvl="1"/>
            <a:r>
              <a:rPr lang="en-US" dirty="0"/>
              <a:t>Inference uncertainty improvement by adding additional diagnostics</a:t>
            </a:r>
          </a:p>
          <a:p>
            <a:r>
              <a:rPr lang="en-US" dirty="0"/>
              <a:t>Conclusion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8855-7BC7-45AD-96AF-20FB6A9E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E4D3D-F922-4804-AF73-F0CC223F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2147D-0A8A-4B37-A7E0-2449E479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17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5BFC3-E55B-42A5-853E-94028FBE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192" y="3666078"/>
            <a:ext cx="4334632" cy="24386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8F22C4-BE94-437A-9712-2E2DB2FD0698}"/>
              </a:ext>
            </a:extLst>
          </p:cNvPr>
          <p:cNvSpPr/>
          <p:nvPr/>
        </p:nvSpPr>
        <p:spPr>
          <a:xfrm>
            <a:off x="9712977" y="6059510"/>
            <a:ext cx="18694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cap="all" dirty="0"/>
              <a:t>IPP, ADAPTED BY C. BICKEL/</a:t>
            </a:r>
            <a:r>
              <a:rPr lang="en-US" sz="900" i="1" cap="all" dirty="0"/>
              <a:t>SCIENCE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25368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39F66-D8E7-41AE-B2C6-84BDB168E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pySTRAHL</a:t>
            </a:r>
            <a:r>
              <a:rPr lang="en-US" dirty="0"/>
              <a:t> Can Simulate Impurity Densities Following LBO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ADAA1-7488-4F65-86AB-266BDEFD2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E0BF4F-370C-457E-BF77-DCF8DD9D0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77D5A-95CC-428B-987B-EA0D854B8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18</a:t>
            </a:fld>
            <a:endParaRPr lang="de-D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B084C72-F2A5-4937-BB2A-E0F2C334A1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5349" y="2224472"/>
            <a:ext cx="4560752" cy="2882809"/>
          </a:xfrm>
          <a:prstGeom prst="rect">
            <a:avLst/>
          </a:prstGeom>
          <a:ln w="2857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77D32B-F702-40A7-968D-CB7BAF714174}"/>
              </a:ext>
            </a:extLst>
          </p:cNvPr>
          <p:cNvSpPr txBox="1"/>
          <p:nvPr/>
        </p:nvSpPr>
        <p:spPr>
          <a:xfrm>
            <a:off x="200025" y="930767"/>
            <a:ext cx="6115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pySTRAHL</a:t>
            </a:r>
            <a:r>
              <a:rPr lang="en-US" dirty="0"/>
              <a:t> is a code that calculates the evolution of impurity densities by solving the impurity transport equation: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4E05AB-E014-4D21-8F9D-EA4386E59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189" y="1837884"/>
            <a:ext cx="2629447" cy="866377"/>
          </a:xfrm>
          <a:prstGeom prst="rect">
            <a:avLst/>
          </a:prstGeom>
          <a:ln w="28575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FB9719-3EE7-420F-9391-B52375CAF59C}"/>
              </a:ext>
            </a:extLst>
          </p:cNvPr>
          <p:cNvSpPr txBox="1"/>
          <p:nvPr/>
        </p:nvSpPr>
        <p:spPr>
          <a:xfrm>
            <a:off x="3881852" y="2799081"/>
            <a:ext cx="2008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Sources/sinks (ionization, recombination)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047D86-7374-4621-ACEE-D573899009C4}"/>
                  </a:ext>
                </a:extLst>
              </p:cNvPr>
              <p:cNvSpPr txBox="1"/>
              <p:nvPr/>
            </p:nvSpPr>
            <p:spPr>
              <a:xfrm>
                <a:off x="1740450" y="2872538"/>
                <a:ext cx="184996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Transport of impurity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sz="1400" dirty="0"/>
                  <a:t> (charge state Z)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3047D86-7374-4621-ACEE-D573899009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450" y="2872538"/>
                <a:ext cx="1849965" cy="523220"/>
              </a:xfrm>
              <a:prstGeom prst="rect">
                <a:avLst/>
              </a:prstGeom>
              <a:blipFill>
                <a:blip r:embed="rId4"/>
                <a:stretch>
                  <a:fillRect l="-990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B04CAB5-7F52-4570-A637-279BE8D9FA4C}"/>
              </a:ext>
            </a:extLst>
          </p:cNvPr>
          <p:cNvCxnSpPr/>
          <p:nvPr/>
        </p:nvCxnSpPr>
        <p:spPr>
          <a:xfrm flipV="1">
            <a:off x="2900391" y="2456845"/>
            <a:ext cx="167813" cy="494832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132DE1B-9D9D-4156-99F2-BFD6C30F232E}"/>
              </a:ext>
            </a:extLst>
          </p:cNvPr>
          <p:cNvCxnSpPr>
            <a:cxnSpLocks/>
          </p:cNvCxnSpPr>
          <p:nvPr/>
        </p:nvCxnSpPr>
        <p:spPr>
          <a:xfrm flipH="1" flipV="1">
            <a:off x="4175464" y="2456845"/>
            <a:ext cx="250475" cy="359213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F2B781-CEBD-4863-A804-48E21126B32A}"/>
              </a:ext>
            </a:extLst>
          </p:cNvPr>
          <p:cNvSpPr txBox="1"/>
          <p:nvPr/>
        </p:nvSpPr>
        <p:spPr>
          <a:xfrm>
            <a:off x="200025" y="3891631"/>
            <a:ext cx="62103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Inputs: </a:t>
            </a:r>
            <a:r>
              <a:rPr lang="en-US" dirty="0"/>
              <a:t>Ionization/recombination rates (from kinetic profiles), impurity sourcing function, diffusion &amp; convection profiles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/>
              <a:t>Outputs:</a:t>
            </a:r>
            <a:r>
              <a:rPr lang="en-US" dirty="0"/>
              <a:t> Density of impurities as a function of time, position, charge state</a:t>
            </a:r>
            <a:endParaRPr lang="en-US" b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7F29C-5E68-49F0-9884-D0F73ABE4EA6}"/>
              </a:ext>
            </a:extLst>
          </p:cNvPr>
          <p:cNvSpPr txBox="1"/>
          <p:nvPr/>
        </p:nvSpPr>
        <p:spPr>
          <a:xfrm>
            <a:off x="7286625" y="3011346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LBO</a:t>
            </a:r>
          </a:p>
        </p:txBody>
      </p:sp>
    </p:spTree>
    <p:extLst>
      <p:ext uri="{BB962C8B-B14F-4D97-AF65-F5344CB8AC3E}">
        <p14:creationId xmlns:p14="http://schemas.microsoft.com/office/powerpoint/2010/main" val="261660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15F0-4FFC-4848-9BD9-885C4486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pyFIDASIM</a:t>
            </a:r>
            <a:r>
              <a:rPr lang="en-US" dirty="0"/>
              <a:t> Simulates the Neutral Beam Injection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967DFD-4D40-4F36-90C0-7E2618FA00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4" y="1073698"/>
            <a:ext cx="5491755" cy="5402297"/>
          </a:xfrm>
        </p:spPr>
        <p:txBody>
          <a:bodyPr/>
          <a:lstStyle/>
          <a:p>
            <a:r>
              <a:rPr lang="en-US" dirty="0"/>
              <a:t>Monte Carlo code which simulates beam neutrals in background plasma</a:t>
            </a:r>
          </a:p>
          <a:p>
            <a:r>
              <a:rPr lang="en-US" dirty="0"/>
              <a:t>Uses a collisional-radiative model to calculate beam attenuation and population of neutral excited states</a:t>
            </a:r>
          </a:p>
          <a:p>
            <a:r>
              <a:rPr lang="en-US" dirty="0"/>
              <a:t>Inputs: Kinetic profiles, beam parameters, excitation &amp; deexcitation rates, flux surface geometry</a:t>
            </a:r>
          </a:p>
          <a:p>
            <a:r>
              <a:rPr lang="en-US" dirty="0"/>
              <a:t>Outputs: Beam density vs. position, energy component, &amp; excitation level, translation between 3D sightline geometry and  1D grid used in </a:t>
            </a:r>
            <a:r>
              <a:rPr lang="en-US" dirty="0" err="1"/>
              <a:t>pySTRAHL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527AF-F0B7-4287-8390-B3F7A0011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13341-B62F-4C9C-B8C8-81AFBAF46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B9811-A736-4DD5-853D-F56116BD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D01AAB-B965-42CC-8FE7-ECE5139C18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580" y="1607947"/>
            <a:ext cx="4559590" cy="3271303"/>
          </a:xfrm>
          <a:prstGeom prst="rect">
            <a:avLst/>
          </a:prstGeom>
          <a:ln w="2857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F19569-DBC4-4AAF-95BE-18D1509668E3}"/>
              </a:ext>
            </a:extLst>
          </p:cNvPr>
          <p:cNvSpPr txBox="1"/>
          <p:nvPr/>
        </p:nvSpPr>
        <p:spPr>
          <a:xfrm rot="21274475">
            <a:off x="9150942" y="1897695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70C0"/>
                </a:solidFill>
              </a:rPr>
              <a:t>Full – n=1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128EF-28A1-4027-A89A-595F64CFEB03}"/>
              </a:ext>
            </a:extLst>
          </p:cNvPr>
          <p:cNvSpPr txBox="1"/>
          <p:nvPr/>
        </p:nvSpPr>
        <p:spPr>
          <a:xfrm rot="21095599">
            <a:off x="8577201" y="1806529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289E28"/>
                </a:solidFill>
              </a:rPr>
              <a:t>Half – n=1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B05FA6-F69E-44FA-B669-C0BDF39CBEB3}"/>
              </a:ext>
            </a:extLst>
          </p:cNvPr>
          <p:cNvSpPr txBox="1"/>
          <p:nvPr/>
        </p:nvSpPr>
        <p:spPr>
          <a:xfrm rot="21095599">
            <a:off x="8381341" y="2248677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B70C1"/>
                </a:solidFill>
              </a:rPr>
              <a:t>Third – n=1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71A8BC-88ED-4C84-BBF1-66F35BF46740}"/>
              </a:ext>
            </a:extLst>
          </p:cNvPr>
          <p:cNvSpPr txBox="1"/>
          <p:nvPr/>
        </p:nvSpPr>
        <p:spPr>
          <a:xfrm rot="21095599">
            <a:off x="7808102" y="1695053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E47DC4"/>
                </a:solidFill>
              </a:rPr>
              <a:t>Halo – n=1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D95792-9820-4EF6-9BCB-16BF7B322A54}"/>
              </a:ext>
            </a:extLst>
          </p:cNvPr>
          <p:cNvSpPr txBox="1"/>
          <p:nvPr/>
        </p:nvSpPr>
        <p:spPr>
          <a:xfrm rot="21095599">
            <a:off x="8013699" y="3180618"/>
            <a:ext cx="7409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Halo – n=2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5D2AA5-A0B5-410D-A37A-C87968917408}"/>
              </a:ext>
            </a:extLst>
          </p:cNvPr>
          <p:cNvSpPr txBox="1"/>
          <p:nvPr/>
        </p:nvSpPr>
        <p:spPr>
          <a:xfrm rot="21095599">
            <a:off x="8512265" y="3332047"/>
            <a:ext cx="7120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DB3B3C"/>
                </a:solidFill>
              </a:rPr>
              <a:t>Half – n=2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187D1F-5E1D-4A79-A361-76DA287395F7}"/>
              </a:ext>
            </a:extLst>
          </p:cNvPr>
          <p:cNvSpPr txBox="1"/>
          <p:nvPr/>
        </p:nvSpPr>
        <p:spPr>
          <a:xfrm rot="21095599">
            <a:off x="9155145" y="3477079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8C28"/>
                </a:solidFill>
              </a:rPr>
              <a:t>Full – n=2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EACF7D-7370-4127-A92F-05EA8F4C6C0A}"/>
              </a:ext>
            </a:extLst>
          </p:cNvPr>
          <p:cNvSpPr txBox="1"/>
          <p:nvPr/>
        </p:nvSpPr>
        <p:spPr>
          <a:xfrm rot="21095599">
            <a:off x="8192394" y="3825210"/>
            <a:ext cx="7745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96633"/>
                </a:solidFill>
              </a:rPr>
              <a:t>Third – n=2</a:t>
            </a:r>
          </a:p>
        </p:txBody>
      </p:sp>
    </p:spTree>
    <p:extLst>
      <p:ext uri="{BB962C8B-B14F-4D97-AF65-F5344CB8AC3E}">
        <p14:creationId xmlns:p14="http://schemas.microsoft.com/office/powerpoint/2010/main" val="398974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0D1321F-9D83-4E9A-8C15-3E6A6C83E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542" r="-1" b="7913"/>
          <a:stretch/>
        </p:blipFill>
        <p:spPr>
          <a:xfrm>
            <a:off x="9074041" y="3923454"/>
            <a:ext cx="2883362" cy="27916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EEA369-1972-43E2-A5EC-9A4A6364F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189179"/>
            <a:ext cx="11474111" cy="443209"/>
          </a:xfrm>
        </p:spPr>
        <p:txBody>
          <a:bodyPr/>
          <a:lstStyle/>
          <a:p>
            <a:r>
              <a:rPr lang="en-US" sz="2000" dirty="0"/>
              <a:t>Evaluation of Impurity Transport Is Important for Designing Operational Schemes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998EC-36A7-4A12-B0E8-408D707CC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9F323-CB75-4718-B097-71292ADC4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770AB-E41F-4EB1-B72E-775C58E71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E4775E68-A6C9-4A27-A7F3-7D971BB7A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052" y="890507"/>
            <a:ext cx="6614995" cy="1234384"/>
          </a:xfrm>
        </p:spPr>
        <p:txBody>
          <a:bodyPr/>
          <a:lstStyle/>
          <a:p>
            <a:r>
              <a:rPr lang="en-US" b="1" dirty="0"/>
              <a:t>Motivation: </a:t>
            </a:r>
            <a:r>
              <a:rPr lang="en-US" dirty="0"/>
              <a:t>Accumulation of impurities must be avoided to prevent fuel dilution and radiative losses</a:t>
            </a:r>
          </a:p>
          <a:p>
            <a:pPr lvl="1"/>
            <a:r>
              <a:rPr lang="en-US" dirty="0"/>
              <a:t>Heavy impurities will be present in first wall materials</a:t>
            </a:r>
          </a:p>
          <a:p>
            <a:r>
              <a:rPr lang="en-US" dirty="0"/>
              <a:t>Previous impurity transport studies at W7X:</a:t>
            </a:r>
          </a:p>
          <a:p>
            <a:pPr lvl="1"/>
            <a:r>
              <a:rPr lang="en-US" dirty="0"/>
              <a:t>Laser Blow off (LBO) impurity injections:</a:t>
            </a:r>
          </a:p>
          <a:p>
            <a:pPr lvl="2"/>
            <a:r>
              <a:rPr lang="en-US" dirty="0"/>
              <a:t>Vacuum ultra-violet measurements (line integrated)</a:t>
            </a:r>
          </a:p>
          <a:p>
            <a:pPr lvl="1"/>
            <a:r>
              <a:rPr lang="en-US" dirty="0"/>
              <a:t>S.S. Impurity density profiles from Charge Exchange (CX) Measurements (C6+)</a:t>
            </a:r>
          </a:p>
          <a:p>
            <a:r>
              <a:rPr lang="en-US" dirty="0"/>
              <a:t>Desire to validate theoretical understanding of turbulent and neoclassical impurity fluxes</a:t>
            </a:r>
          </a:p>
          <a:p>
            <a:r>
              <a:rPr lang="en-US" dirty="0"/>
              <a:t>CXRS analysis paired with other standard diagnostics provides a simple yet effective method for impurity transport measurement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25D6E0-8827-4FB0-894A-27225654DEE8}"/>
              </a:ext>
            </a:extLst>
          </p:cNvPr>
          <p:cNvSpPr/>
          <p:nvPr/>
        </p:nvSpPr>
        <p:spPr>
          <a:xfrm>
            <a:off x="9421551" y="6668821"/>
            <a:ext cx="26365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/>
              <a:t>T. Romba </a:t>
            </a:r>
            <a:r>
              <a:rPr lang="it-IT" sz="900" i="1" dirty="0"/>
              <a:t>et al</a:t>
            </a:r>
            <a:r>
              <a:rPr lang="it-IT" sz="900" dirty="0"/>
              <a:t> 2023 </a:t>
            </a:r>
            <a:r>
              <a:rPr lang="it-IT" sz="900" i="1" dirty="0"/>
              <a:t>Nucl. Fusion</a:t>
            </a:r>
            <a:r>
              <a:rPr lang="it-IT" sz="900" dirty="0"/>
              <a:t> </a:t>
            </a:r>
            <a:r>
              <a:rPr lang="it-IT" sz="900" b="1" dirty="0"/>
              <a:t>63</a:t>
            </a:r>
            <a:r>
              <a:rPr lang="it-IT" sz="900" dirty="0"/>
              <a:t> 076023</a:t>
            </a:r>
            <a:endParaRPr lang="en-US" sz="2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24B450-81C8-451E-9EE3-4A23BFB2BAA5}"/>
              </a:ext>
            </a:extLst>
          </p:cNvPr>
          <p:cNvSpPr txBox="1"/>
          <p:nvPr/>
        </p:nvSpPr>
        <p:spPr>
          <a:xfrm>
            <a:off x="9372327" y="3654509"/>
            <a:ext cx="2795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/>
              <a:t>CX measured Carbon Density Profiles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9E74221-0B98-68FA-A96E-4E1200F41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9" r="11058" b="19444"/>
          <a:stretch/>
        </p:blipFill>
        <p:spPr bwMode="auto">
          <a:xfrm>
            <a:off x="9438185" y="890507"/>
            <a:ext cx="2629990" cy="280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80C2F-9AF1-4774-A35C-3315FEFEC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5832" y="4366054"/>
            <a:ext cx="3097544" cy="209552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877B7D-AE9A-42B5-AAFB-EA36A6336261}"/>
              </a:ext>
            </a:extLst>
          </p:cNvPr>
          <p:cNvSpPr/>
          <p:nvPr/>
        </p:nvSpPr>
        <p:spPr>
          <a:xfrm>
            <a:off x="9795686" y="775091"/>
            <a:ext cx="26365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900" dirty="0"/>
              <a:t>R. Burhenn </a:t>
            </a:r>
            <a:r>
              <a:rPr lang="it-IT" sz="900" i="1" dirty="0"/>
              <a:t>et al</a:t>
            </a:r>
            <a:r>
              <a:rPr lang="it-IT" sz="900" dirty="0"/>
              <a:t> 2009 </a:t>
            </a:r>
            <a:r>
              <a:rPr lang="it-IT" sz="900" i="1" dirty="0"/>
              <a:t>Nucl. Fusion</a:t>
            </a:r>
            <a:r>
              <a:rPr lang="it-IT" sz="900" dirty="0"/>
              <a:t> </a:t>
            </a:r>
            <a:r>
              <a:rPr lang="it-IT" sz="900" b="1" dirty="0"/>
              <a:t>49</a:t>
            </a:r>
            <a:r>
              <a:rPr lang="it-IT" sz="900" dirty="0"/>
              <a:t> 065005</a:t>
            </a:r>
            <a:endParaRPr lang="en-US" sz="200" dirty="0"/>
          </a:p>
        </p:txBody>
      </p:sp>
    </p:spTree>
    <p:extLst>
      <p:ext uri="{BB962C8B-B14F-4D97-AF65-F5344CB8AC3E}">
        <p14:creationId xmlns:p14="http://schemas.microsoft.com/office/powerpoint/2010/main" val="354341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50362-5978-EDCE-4E01-E0BACE80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9179"/>
            <a:ext cx="10972800" cy="443209"/>
          </a:xfrm>
        </p:spPr>
        <p:txBody>
          <a:bodyPr/>
          <a:lstStyle/>
          <a:p>
            <a:r>
              <a:rPr lang="en-US" dirty="0"/>
              <a:t>Charge Exchange Measurements Can Be Forward Modeled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3C08-3F6D-737C-6145-55F1CD07E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10E75-4D03-7DF0-CDAF-3493BE3D3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30934-2DE9-E6EF-394E-50F5AB2DA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3375" y="6475995"/>
            <a:ext cx="2844800" cy="365125"/>
          </a:xfrm>
        </p:spPr>
        <p:txBody>
          <a:bodyPr/>
          <a:lstStyle/>
          <a:p>
            <a:fld id="{ED6A5C06-968F-FD4C-B50A-D4243B399CA0}" type="slidenum">
              <a:rPr lang="de-DE" smtClean="0"/>
              <a:pPr/>
              <a:t>20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E3020F-B284-B846-C335-882365D68AA1}"/>
                  </a:ext>
                </a:extLst>
              </p:cNvPr>
              <p:cNvSpPr txBox="1"/>
              <p:nvPr/>
            </p:nvSpPr>
            <p:spPr>
              <a:xfrm>
                <a:off x="749493" y="1491764"/>
                <a:ext cx="10064871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𝐿𝑂𝑆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sub>
                          </m:sSub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𝑓𝑢𝑙𝑙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𝑓𝑢𝑙𝑙</m:t>
                                          </m:r>
                                        </m:sub>
                                      </m:s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h𝑎𝑙𝑓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h𝑎𝑙𝑓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𝑡h𝑖𝑟𝑑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𝑡h𝑖𝑟𝑑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h𝑎𝑙𝑜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h𝑎𝑙𝑜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𝜈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𝑑𝑙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E3020F-B284-B846-C335-882365D68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93" y="1491764"/>
                <a:ext cx="10064871" cy="81887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3DC4A15-DCB5-452D-B5B0-E062B1217D0E}"/>
              </a:ext>
            </a:extLst>
          </p:cNvPr>
          <p:cNvSpPr/>
          <p:nvPr/>
        </p:nvSpPr>
        <p:spPr>
          <a:xfrm>
            <a:off x="1758270" y="1712557"/>
            <a:ext cx="384769" cy="354214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4B2E3995-FBEE-4FB2-B608-4A14FE7EF334}"/>
              </a:ext>
            </a:extLst>
          </p:cNvPr>
          <p:cNvSpPr/>
          <p:nvPr/>
        </p:nvSpPr>
        <p:spPr>
          <a:xfrm>
            <a:off x="2556130" y="1715694"/>
            <a:ext cx="757759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0E88E635-04F1-462F-82FA-309B4666EDC5}"/>
              </a:ext>
            </a:extLst>
          </p:cNvPr>
          <p:cNvSpPr/>
          <p:nvPr/>
        </p:nvSpPr>
        <p:spPr>
          <a:xfrm>
            <a:off x="4366120" y="1707101"/>
            <a:ext cx="87161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6554417B-D6EE-42F5-97C6-CFE6FEF0C544}"/>
              </a:ext>
            </a:extLst>
          </p:cNvPr>
          <p:cNvSpPr/>
          <p:nvPr/>
        </p:nvSpPr>
        <p:spPr>
          <a:xfrm>
            <a:off x="6459682" y="1701646"/>
            <a:ext cx="87161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6E49DB3B-0AC1-4DF5-99ED-93B86239DB03}"/>
              </a:ext>
            </a:extLst>
          </p:cNvPr>
          <p:cNvSpPr/>
          <p:nvPr/>
        </p:nvSpPr>
        <p:spPr>
          <a:xfrm>
            <a:off x="8534039" y="1693539"/>
            <a:ext cx="87161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B6AF535-8D8F-4AF0-9251-515D8207FE90}"/>
              </a:ext>
            </a:extLst>
          </p:cNvPr>
          <p:cNvSpPr/>
          <p:nvPr/>
        </p:nvSpPr>
        <p:spPr>
          <a:xfrm>
            <a:off x="5257917" y="2680556"/>
            <a:ext cx="259574" cy="248042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DCFA67-7DC4-47DC-8E68-9EA9E6B6B426}"/>
                  </a:ext>
                </a:extLst>
              </p:cNvPr>
              <p:cNvSpPr txBox="1"/>
              <p:nvPr/>
            </p:nvSpPr>
            <p:spPr>
              <a:xfrm>
                <a:off x="2238163" y="2997052"/>
                <a:ext cx="6425092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𝐿𝑂𝑆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𝑓𝑢𝑙𝑙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𝑓𝑢𝑙𝑙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h𝑎𝑙𝑓</m:t>
                              </m:r>
                            </m:sub>
                          </m:sSub>
                          <m:d>
                            <m:dPr>
                              <m:begChr m:val="⟨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=1,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h𝑎𝑙𝑓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9DCFA67-7DC4-47DC-8E68-9EA9E6B6B4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163" y="2997052"/>
                <a:ext cx="6425092" cy="81887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677B24E-F1AC-4CC2-B8DF-C7EFDA856D0B}"/>
              </a:ext>
            </a:extLst>
          </p:cNvPr>
          <p:cNvSpPr txBox="1"/>
          <p:nvPr/>
        </p:nvSpPr>
        <p:spPr>
          <a:xfrm>
            <a:off x="1075148" y="2246777"/>
            <a:ext cx="5384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Assumption: </a:t>
            </a:r>
            <a:r>
              <a:rPr lang="en-US" dirty="0"/>
              <a:t>First excited state from full and half energy components dominate signal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D3EBE04-6B58-42CC-921E-A8AA2CA4D56E}"/>
              </a:ext>
            </a:extLst>
          </p:cNvPr>
          <p:cNvSpPr/>
          <p:nvPr/>
        </p:nvSpPr>
        <p:spPr>
          <a:xfrm>
            <a:off x="6042171" y="3208020"/>
            <a:ext cx="99345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D37C747-1088-4FD6-AD3C-1A1C32B14440}"/>
              </a:ext>
            </a:extLst>
          </p:cNvPr>
          <p:cNvSpPr/>
          <p:nvPr/>
        </p:nvSpPr>
        <p:spPr>
          <a:xfrm>
            <a:off x="3699773" y="3218742"/>
            <a:ext cx="99345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D73ECE3-558A-4B73-9220-F647621D5B48}"/>
              </a:ext>
            </a:extLst>
          </p:cNvPr>
          <p:cNvCxnSpPr>
            <a:cxnSpLocks/>
          </p:cNvCxnSpPr>
          <p:nvPr/>
        </p:nvCxnSpPr>
        <p:spPr>
          <a:xfrm>
            <a:off x="5333557" y="3540137"/>
            <a:ext cx="548903" cy="21124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629A19DA-43DA-4281-808A-F9349354C40D}"/>
              </a:ext>
            </a:extLst>
          </p:cNvPr>
          <p:cNvCxnSpPr>
            <a:cxnSpLocks/>
          </p:cNvCxnSpPr>
          <p:nvPr/>
        </p:nvCxnSpPr>
        <p:spPr>
          <a:xfrm flipH="1">
            <a:off x="5882460" y="3536305"/>
            <a:ext cx="1271123" cy="20864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08116D5-2E0A-466C-9ECC-DA12EA3A8723}"/>
                  </a:ext>
                </a:extLst>
              </p:cNvPr>
              <p:cNvSpPr txBox="1"/>
              <p:nvPr/>
            </p:nvSpPr>
            <p:spPr>
              <a:xfrm>
                <a:off x="5173829" y="3716764"/>
                <a:ext cx="37114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𝒃𝒆𝒂𝒎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𝒕𝒉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→ </m:t>
                    </m:r>
                    <m:d>
                      <m:dPr>
                        <m:begChr m:val="⟨"/>
                        <m:endChr m:val="⟩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𝝈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𝒗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b="1" dirty="0"/>
                  <a:t> const.</a:t>
                </a:r>
              </a:p>
            </p:txBody>
          </p:sp>
        </mc:Choice>
        <mc:Fallback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08116D5-2E0A-466C-9ECC-DA12EA3A87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3829" y="3716764"/>
                <a:ext cx="3711465" cy="369332"/>
              </a:xfrm>
              <a:prstGeom prst="rect">
                <a:avLst/>
              </a:prstGeom>
              <a:blipFill>
                <a:blip r:embed="rId4"/>
                <a:stretch>
                  <a:fillRect t="-10000" r="-49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BE9AFA7-B7AB-4EF8-86A8-1F317A20A189}"/>
                  </a:ext>
                </a:extLst>
              </p:cNvPr>
              <p:cNvSpPr txBox="1"/>
              <p:nvPr/>
            </p:nvSpPr>
            <p:spPr>
              <a:xfrm>
                <a:off x="3743433" y="4613050"/>
                <a:ext cx="4282967" cy="8188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𝐿𝑂𝑆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∝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</m:e>
                      </m:nary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𝑓𝑢𝑙𝑙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h𝑎𝑙𝑓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8BE9AFA7-B7AB-4EF8-86A8-1F317A20A1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3433" y="4613050"/>
                <a:ext cx="4282967" cy="81887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4AC157A3-B687-4415-8C10-0EE740D86A85}"/>
              </a:ext>
            </a:extLst>
          </p:cNvPr>
          <p:cNvSpPr/>
          <p:nvPr/>
        </p:nvSpPr>
        <p:spPr>
          <a:xfrm>
            <a:off x="3238225" y="3230208"/>
            <a:ext cx="384769" cy="354214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72A9CEF4-F98E-4503-9299-0C80D3514F6E}"/>
              </a:ext>
            </a:extLst>
          </p:cNvPr>
          <p:cNvSpPr/>
          <p:nvPr/>
        </p:nvSpPr>
        <p:spPr>
          <a:xfrm>
            <a:off x="4729492" y="4821650"/>
            <a:ext cx="384769" cy="354214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29A5A9BB-4582-4399-84E3-043101F0A68C}"/>
              </a:ext>
            </a:extLst>
          </p:cNvPr>
          <p:cNvSpPr/>
          <p:nvPr/>
        </p:nvSpPr>
        <p:spPr>
          <a:xfrm>
            <a:off x="5163021" y="4804471"/>
            <a:ext cx="99345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6FBA496-2A1B-4717-AA6C-323998D7CF40}"/>
              </a:ext>
            </a:extLst>
          </p:cNvPr>
          <p:cNvSpPr/>
          <p:nvPr/>
        </p:nvSpPr>
        <p:spPr>
          <a:xfrm>
            <a:off x="6582609" y="4826916"/>
            <a:ext cx="99345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1E27B93-5934-483A-BB49-364B1C3F5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594" y="908827"/>
            <a:ext cx="10972800" cy="982291"/>
          </a:xfrm>
        </p:spPr>
        <p:txBody>
          <a:bodyPr/>
          <a:lstStyle/>
          <a:p>
            <a:r>
              <a:rPr lang="en-US" dirty="0"/>
              <a:t>Using outputs from </a:t>
            </a:r>
            <a:r>
              <a:rPr lang="en-US" dirty="0" err="1"/>
              <a:t>pySTRAHL</a:t>
            </a:r>
            <a:r>
              <a:rPr lang="en-US" dirty="0"/>
              <a:t> and </a:t>
            </a:r>
            <a:r>
              <a:rPr lang="en-US" dirty="0" err="1"/>
              <a:t>pyFIDASIM</a:t>
            </a:r>
            <a:r>
              <a:rPr lang="en-US" dirty="0"/>
              <a:t>, CX measurements can be simulated:</a:t>
            </a:r>
          </a:p>
        </p:txBody>
      </p:sp>
      <p:sp>
        <p:nvSpPr>
          <p:cNvPr id="55" name="Arrow: Down 54">
            <a:extLst>
              <a:ext uri="{FF2B5EF4-FFF2-40B4-BE49-F238E27FC236}">
                <a16:creationId xmlns:a16="http://schemas.microsoft.com/office/drawing/2014/main" id="{ADAC02CC-9FD0-4201-B01E-39FBCE5B0CA7}"/>
              </a:ext>
            </a:extLst>
          </p:cNvPr>
          <p:cNvSpPr/>
          <p:nvPr/>
        </p:nvSpPr>
        <p:spPr>
          <a:xfrm>
            <a:off x="5809277" y="4447861"/>
            <a:ext cx="259574" cy="248042"/>
          </a:xfrm>
          <a:prstGeom prst="down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50D1F13A-8B23-4BDD-8EA1-62367DC6B07F}"/>
              </a:ext>
            </a:extLst>
          </p:cNvPr>
          <p:cNvSpPr/>
          <p:nvPr/>
        </p:nvSpPr>
        <p:spPr>
          <a:xfrm>
            <a:off x="359330" y="4136864"/>
            <a:ext cx="390163" cy="365125"/>
          </a:xfrm>
          <a:prstGeom prst="roundRect">
            <a:avLst/>
          </a:prstGeom>
          <a:solidFill>
            <a:schemeClr val="accent3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B1480882-12D8-42F9-988C-25729DC18218}"/>
              </a:ext>
            </a:extLst>
          </p:cNvPr>
          <p:cNvSpPr/>
          <p:nvPr/>
        </p:nvSpPr>
        <p:spPr>
          <a:xfrm>
            <a:off x="347744" y="3539657"/>
            <a:ext cx="384769" cy="354214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9A6F67C-A560-421E-B8D9-CB32449968EF}"/>
              </a:ext>
            </a:extLst>
          </p:cNvPr>
          <p:cNvCxnSpPr>
            <a:cxnSpLocks/>
          </p:cNvCxnSpPr>
          <p:nvPr/>
        </p:nvCxnSpPr>
        <p:spPr>
          <a:xfrm>
            <a:off x="827508" y="3716764"/>
            <a:ext cx="230660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2098BE8-1BFB-4291-8BA1-6E476AE24FB6}"/>
              </a:ext>
            </a:extLst>
          </p:cNvPr>
          <p:cNvCxnSpPr>
            <a:cxnSpLocks/>
          </p:cNvCxnSpPr>
          <p:nvPr/>
        </p:nvCxnSpPr>
        <p:spPr>
          <a:xfrm>
            <a:off x="860963" y="4319426"/>
            <a:ext cx="214185" cy="0"/>
          </a:xfrm>
          <a:prstGeom prst="line">
            <a:avLst/>
          </a:prstGeom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418361D-4CEC-488D-9B5B-0F2466C0EFB8}"/>
              </a:ext>
            </a:extLst>
          </p:cNvPr>
          <p:cNvSpPr txBox="1"/>
          <p:nvPr/>
        </p:nvSpPr>
        <p:spPr>
          <a:xfrm>
            <a:off x="1103254" y="3334536"/>
            <a:ext cx="123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pySTRAHL</a:t>
            </a:r>
            <a:endParaRPr lang="en-US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E6B7F2C-514D-42ED-9F12-5D0BBB41677E}"/>
              </a:ext>
            </a:extLst>
          </p:cNvPr>
          <p:cNvSpPr txBox="1"/>
          <p:nvPr/>
        </p:nvSpPr>
        <p:spPr>
          <a:xfrm>
            <a:off x="1103254" y="4037213"/>
            <a:ext cx="12356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From </a:t>
            </a:r>
            <a:r>
              <a:rPr lang="en-US" dirty="0" err="1"/>
              <a:t>pyFIDASIM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8160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0615-AAAE-4C3E-B4E8-E2056EBCB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Modeling of Impurity Transport Using </a:t>
            </a:r>
            <a:r>
              <a:rPr lang="en-US" dirty="0" err="1"/>
              <a:t>pySTRAHL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A786-D9EF-488B-823E-69DBDE7DC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208" y="932209"/>
            <a:ext cx="10972800" cy="2829328"/>
          </a:xfrm>
        </p:spPr>
        <p:txBody>
          <a:bodyPr/>
          <a:lstStyle/>
          <a:p>
            <a:r>
              <a:rPr lang="en-US" sz="2200" dirty="0"/>
              <a:t>Forward model from </a:t>
            </a:r>
            <a:r>
              <a:rPr lang="en-US" sz="2200" dirty="0" err="1"/>
              <a:t>pySTRAHL</a:t>
            </a:r>
            <a:r>
              <a:rPr lang="en-US" sz="2200" dirty="0"/>
              <a:t> + </a:t>
            </a:r>
            <a:r>
              <a:rPr lang="en-US" sz="2200" dirty="0" err="1"/>
              <a:t>pyFIDASIM</a:t>
            </a:r>
            <a:endParaRPr lang="en-US" sz="2200" dirty="0"/>
          </a:p>
          <a:p>
            <a:r>
              <a:rPr lang="en-US" sz="2200" dirty="0"/>
              <a:t>Diffusion, </a:t>
            </a:r>
            <a:r>
              <a:rPr lang="en-US" sz="2200" dirty="0" err="1"/>
              <a:t>rV</a:t>
            </a:r>
            <a:r>
              <a:rPr lang="en-US" sz="2200" dirty="0"/>
              <a:t>/D parametrized by 3 movable spline knots </a:t>
            </a:r>
          </a:p>
          <a:p>
            <a:pPr marL="457200" lvl="1" indent="0">
              <a:buNone/>
            </a:pPr>
            <a:r>
              <a:rPr lang="en-US" sz="2000" dirty="0"/>
              <a:t>-&gt; 12 free parameters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795A6-1967-45F7-BAF6-D0AB66DD0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B3E3E-C537-49B6-ABA1-EF4C80927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ECF29-A374-4FFE-B05B-E3A6F3AC7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21</a:t>
            </a:fld>
            <a:endParaRPr lang="de-DE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2DC744-C152-4E16-A384-7060A74723E1}"/>
              </a:ext>
            </a:extLst>
          </p:cNvPr>
          <p:cNvGrpSpPr/>
          <p:nvPr/>
        </p:nvGrpSpPr>
        <p:grpSpPr>
          <a:xfrm>
            <a:off x="7970975" y="1363891"/>
            <a:ext cx="3692407" cy="3378369"/>
            <a:chOff x="9578843" y="1839623"/>
            <a:chExt cx="2402233" cy="213380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2E5AD46-CC6C-4C18-8295-57FE5BE13F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78843" y="1889807"/>
              <a:ext cx="2402233" cy="2083621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ADA2D5E-F12E-4BC7-89BF-255325FA54F5}"/>
                </a:ext>
              </a:extLst>
            </p:cNvPr>
            <p:cNvSpPr/>
            <p:nvPr/>
          </p:nvSpPr>
          <p:spPr>
            <a:xfrm>
              <a:off x="10464264" y="2575566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57030DD-9814-44CD-915E-9DE99F43E1DF}"/>
                </a:ext>
              </a:extLst>
            </p:cNvPr>
            <p:cNvSpPr/>
            <p:nvPr/>
          </p:nvSpPr>
          <p:spPr>
            <a:xfrm>
              <a:off x="11057195" y="2521322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87D17ED-D7DC-4983-A23C-C1BABD5B3DEE}"/>
                </a:ext>
              </a:extLst>
            </p:cNvPr>
            <p:cNvSpPr/>
            <p:nvPr/>
          </p:nvSpPr>
          <p:spPr>
            <a:xfrm>
              <a:off x="11431051" y="193463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4C3BDBD-07C0-410A-A038-1DC51140619C}"/>
                </a:ext>
              </a:extLst>
            </p:cNvPr>
            <p:cNvSpPr/>
            <p:nvPr/>
          </p:nvSpPr>
          <p:spPr>
            <a:xfrm>
              <a:off x="10393548" y="291886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1A4E2D6-D443-4D90-B47F-48CD0377C494}"/>
                </a:ext>
              </a:extLst>
            </p:cNvPr>
            <p:cNvSpPr/>
            <p:nvPr/>
          </p:nvSpPr>
          <p:spPr>
            <a:xfrm>
              <a:off x="10893562" y="3504117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2E9E549-936D-40FF-B842-15414D48DDCC}"/>
                </a:ext>
              </a:extLst>
            </p:cNvPr>
            <p:cNvSpPr/>
            <p:nvPr/>
          </p:nvSpPr>
          <p:spPr>
            <a:xfrm>
              <a:off x="11490841" y="333535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F1B81879-D192-4BCB-A755-EE94108413E9}"/>
                </a:ext>
              </a:extLst>
            </p:cNvPr>
            <p:cNvCxnSpPr/>
            <p:nvPr/>
          </p:nvCxnSpPr>
          <p:spPr>
            <a:xfrm>
              <a:off x="10298535" y="2941724"/>
              <a:ext cx="235744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AF169AD-7327-4758-9077-290FB42C641E}"/>
                </a:ext>
              </a:extLst>
            </p:cNvPr>
            <p:cNvCxnSpPr>
              <a:cxnSpLocks/>
            </p:cNvCxnSpPr>
            <p:nvPr/>
          </p:nvCxnSpPr>
          <p:spPr>
            <a:xfrm>
              <a:off x="10770435" y="3526976"/>
              <a:ext cx="30009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39779089-0A9F-4A04-815D-154641EBA595}"/>
                </a:ext>
              </a:extLst>
            </p:cNvPr>
            <p:cNvCxnSpPr>
              <a:cxnSpLocks/>
            </p:cNvCxnSpPr>
            <p:nvPr/>
          </p:nvCxnSpPr>
          <p:spPr>
            <a:xfrm>
              <a:off x="11363652" y="3354889"/>
              <a:ext cx="30009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02322F9-DCA3-4930-8599-BAC12971062F}"/>
                </a:ext>
              </a:extLst>
            </p:cNvPr>
            <p:cNvCxnSpPr>
              <a:cxnSpLocks/>
            </p:cNvCxnSpPr>
            <p:nvPr/>
          </p:nvCxnSpPr>
          <p:spPr>
            <a:xfrm>
              <a:off x="10337075" y="2598425"/>
              <a:ext cx="30009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4F83C6B-B632-4387-B8BC-5A3E5321E411}"/>
                </a:ext>
              </a:extLst>
            </p:cNvPr>
            <p:cNvCxnSpPr>
              <a:cxnSpLocks/>
            </p:cNvCxnSpPr>
            <p:nvPr/>
          </p:nvCxnSpPr>
          <p:spPr>
            <a:xfrm>
              <a:off x="10925315" y="2540990"/>
              <a:ext cx="30009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B7936BA-C8B8-480F-BE3F-EAE0A50B0CBA}"/>
                </a:ext>
              </a:extLst>
            </p:cNvPr>
            <p:cNvCxnSpPr>
              <a:cxnSpLocks/>
            </p:cNvCxnSpPr>
            <p:nvPr/>
          </p:nvCxnSpPr>
          <p:spPr>
            <a:xfrm>
              <a:off x="11303862" y="1957497"/>
              <a:ext cx="300095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D363AD9-75F9-4C40-8861-6BF0B9467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54960" y="1839623"/>
              <a:ext cx="0" cy="2476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9AA95D2-E426-49B8-85AA-2D4B41472C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080054" y="2417188"/>
              <a:ext cx="0" cy="2476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43514889-A1AE-45EB-BB72-E7A36FAA6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87122" y="2466077"/>
              <a:ext cx="0" cy="2476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FF943DBB-5494-4975-875A-416D0B9F2B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16407" y="2807815"/>
              <a:ext cx="0" cy="2476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7C8E526-4C66-426A-9120-1A057DBBF1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13404" y="3398524"/>
              <a:ext cx="0" cy="2476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0EE29026-ED55-4B24-825C-8BB8795013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13699" y="3223944"/>
              <a:ext cx="0" cy="247604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sm" len="med"/>
              <a:tailEnd type="triangle" w="sm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8F2133-AA16-423C-858D-483A063BDF7D}"/>
                  </a:ext>
                </a:extLst>
              </p:cNvPr>
              <p:cNvSpPr/>
              <p:nvPr/>
            </p:nvSpPr>
            <p:spPr>
              <a:xfrm>
                <a:off x="589249" y="2952130"/>
                <a:ext cx="6096000" cy="258532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b="1" u="sng" dirty="0"/>
                  <a:t>Priors</a:t>
                </a:r>
              </a:p>
              <a:p>
                <a:r>
                  <a:rPr lang="en-US" dirty="0"/>
                  <a:t>1) Impurities should not be significantly peaked or hollow (constrains |𝑟𝑉/𝐷|to be of order 1)</a:t>
                </a:r>
              </a:p>
              <a:p>
                <a:r>
                  <a:rPr lang="en-US" dirty="0"/>
                  <a:t>2) Diffusion bound between classical &amp; Bohm diffusion models</a:t>
                </a:r>
              </a:p>
              <a:p>
                <a:r>
                  <a:rPr lang="en-US" dirty="0"/>
                  <a:t>3) Additional priors enforce knot point minimum distance, monotonicity</a:t>
                </a:r>
              </a:p>
              <a:p>
                <a:endParaRPr lang="en-US" dirty="0"/>
              </a:p>
              <a:p>
                <a:r>
                  <a:rPr lang="en-US" b="1" u="sng" dirty="0"/>
                  <a:t>Likelihood: </a:t>
                </a:r>
                <a:r>
                  <a:rPr lang="en-US" dirty="0"/>
                  <a:t>Standard Gaussian likelihood,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set by measurement uncertainty</a:t>
                </a:r>
              </a:p>
            </p:txBody>
          </p:sp>
        </mc:Choice>
        <mc:Fallback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78F2133-AA16-423C-858D-483A063BDF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49" y="2952130"/>
                <a:ext cx="6096000" cy="2585323"/>
              </a:xfrm>
              <a:prstGeom prst="rect">
                <a:avLst/>
              </a:prstGeom>
              <a:blipFill>
                <a:blip r:embed="rId3"/>
                <a:stretch>
                  <a:fillRect l="-900" t="-1179" b="-2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681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03E9F-CCC0-42E1-AEE0-578D1B957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Impurity Injection Experiments Where Carried Out at W7-X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26AB938-0D99-4883-AFBD-B62021FD5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8524" y="2709211"/>
            <a:ext cx="3566445" cy="359714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0AEAF-7FC1-47D3-9B87-03AD16B97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CD12A-2ED5-4126-8112-B520B1A42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77E2C-AA06-40E1-A313-12E3378C1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CA4DB9-C180-4134-88FC-9BD11638C0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9" b="1397"/>
          <a:stretch/>
        </p:blipFill>
        <p:spPr>
          <a:xfrm>
            <a:off x="8053174" y="1209675"/>
            <a:ext cx="4015001" cy="514958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B370A1-50AA-4BB7-BA37-015DCF33C926}"/>
              </a:ext>
            </a:extLst>
          </p:cNvPr>
          <p:cNvSpPr/>
          <p:nvPr/>
        </p:nvSpPr>
        <p:spPr>
          <a:xfrm>
            <a:off x="9990652" y="1234273"/>
            <a:ext cx="89179" cy="4835611"/>
          </a:xfrm>
          <a:prstGeom prst="rect">
            <a:avLst/>
          </a:prstGeom>
          <a:solidFill>
            <a:schemeClr val="bg1">
              <a:lumMod val="65000"/>
              <a:alpha val="1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21D8B1-1E25-4D98-B849-504AED863CFA}"/>
              </a:ext>
            </a:extLst>
          </p:cNvPr>
          <p:cNvSpPr txBox="1"/>
          <p:nvPr/>
        </p:nvSpPr>
        <p:spPr>
          <a:xfrm>
            <a:off x="360512" y="958588"/>
            <a:ext cx="68026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Impurity injection experiment carried out on 3/14/2023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“High-mirror” configuration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~2.5 MW ECRH, 2MW NBI heating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LBO injection at 22.5 seconds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Kinetic profiles obtained via Thomson scattering &amp; CXRS on C</a:t>
            </a:r>
            <a:r>
              <a:rPr lang="en-US" baseline="30000" dirty="0"/>
              <a:t>6+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772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49400-8D10-4FA1-AD52-D4806EC99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Analysis Using Relatively Calibrated CXRS Can Rule Out Neoclassical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84EB2-6A34-4C9E-9D4E-7A5DA35A0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919644"/>
            <a:ext cx="7903740" cy="4525963"/>
          </a:xfrm>
        </p:spPr>
        <p:txBody>
          <a:bodyPr/>
          <a:lstStyle/>
          <a:p>
            <a:r>
              <a:rPr lang="en-US" dirty="0"/>
              <a:t>Model can reproduce measured CXRS signals well</a:t>
            </a:r>
          </a:p>
          <a:p>
            <a:pPr lvl="1"/>
            <a:r>
              <a:rPr lang="en-US" dirty="0"/>
              <a:t>Some disagreement remains at edge localized signals, inboard signals</a:t>
            </a:r>
          </a:p>
          <a:p>
            <a:pPr lvl="2"/>
            <a:r>
              <a:rPr lang="en-US" dirty="0"/>
              <a:t>Edge localized:  more susceptible to local temperature variations</a:t>
            </a:r>
          </a:p>
          <a:p>
            <a:pPr lvl="2"/>
            <a:r>
              <a:rPr lang="en-US" dirty="0"/>
              <a:t>Inboard signals: known benchmarking issues with </a:t>
            </a:r>
            <a:r>
              <a:rPr lang="en-US" dirty="0" err="1"/>
              <a:t>pyFIDASIM</a:t>
            </a:r>
            <a:r>
              <a:rPr lang="en-US" dirty="0"/>
              <a:t> calculated attenuation on inboard side</a:t>
            </a:r>
          </a:p>
          <a:p>
            <a:r>
              <a:rPr lang="en-US" dirty="0"/>
              <a:t>Analysis of CXRS signals alone enough to reproduce result of anomalous diffusion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B43B46-0A3C-40D1-A624-9DF548317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FAE264-D640-45D3-8593-250FBF21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36CE3-38B0-4990-8FA6-38FAEEED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0F80DB-5CA8-47B8-A0B8-FC151E3FA504}"/>
              </a:ext>
            </a:extLst>
          </p:cNvPr>
          <p:cNvSpPr txBox="1"/>
          <p:nvPr/>
        </p:nvSpPr>
        <p:spPr>
          <a:xfrm>
            <a:off x="7885933" y="919644"/>
            <a:ext cx="83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 XXII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A162F7-C3EC-4D8C-8690-0E4B8DE39527}"/>
              </a:ext>
            </a:extLst>
          </p:cNvPr>
          <p:cNvSpPr txBox="1"/>
          <p:nvPr/>
        </p:nvSpPr>
        <p:spPr>
          <a:xfrm>
            <a:off x="7720047" y="3843207"/>
            <a:ext cx="90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 XXIV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5C0718-AD18-4263-A5AA-4CAE2C3F4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417" y="818977"/>
            <a:ext cx="3245300" cy="30147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BBE519-2B4D-47B3-B63D-7112162AA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00"/>
          <a:stretch/>
        </p:blipFill>
        <p:spPr>
          <a:xfrm>
            <a:off x="8722923" y="3843207"/>
            <a:ext cx="3269052" cy="30147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F7F4AC-2931-4999-81D3-A255E361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954" y="3052129"/>
            <a:ext cx="4802568" cy="351602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3B6728-78DA-4886-9826-CF1337CFC1DB}"/>
                  </a:ext>
                </a:extLst>
              </p:cNvPr>
              <p:cNvSpPr txBox="1"/>
              <p:nvPr/>
            </p:nvSpPr>
            <p:spPr>
              <a:xfrm>
                <a:off x="5016217" y="3947082"/>
                <a:ext cx="1079783" cy="265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𝒏𝒆𝒐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sSup>
                        <m:sSupPr>
                          <m:ctrlP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63B6728-78DA-4886-9826-CF1337CFC1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217" y="3947082"/>
                <a:ext cx="1079783" cy="2654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3510E5-A4FB-43B0-8200-95EA00E0A1E8}"/>
                  </a:ext>
                </a:extLst>
              </p:cNvPr>
              <p:cNvSpPr txBox="1"/>
              <p:nvPr/>
            </p:nvSpPr>
            <p:spPr>
              <a:xfrm>
                <a:off x="4329718" y="4304380"/>
                <a:ext cx="1079783" cy="267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𝒏𝒆𝒐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1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sSup>
                        <m:sSupPr>
                          <m:ctrlP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1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53510E5-A4FB-43B0-8200-95EA00E0A1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9718" y="4304380"/>
                <a:ext cx="1079783" cy="26795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5EF9923-08B3-45F2-8801-B2DAC0424079}"/>
              </a:ext>
            </a:extLst>
          </p:cNvPr>
          <p:cNvSpPr txBox="1"/>
          <p:nvPr/>
        </p:nvSpPr>
        <p:spPr>
          <a:xfrm>
            <a:off x="5687736" y="3429000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08A4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Median sample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F49E82-7200-4E8E-8DD0-01DE271ADEEB}"/>
              </a:ext>
            </a:extLst>
          </p:cNvPr>
          <p:cNvSpPr txBox="1"/>
          <p:nvPr/>
        </p:nvSpPr>
        <p:spPr>
          <a:xfrm>
            <a:off x="5756316" y="5132903"/>
            <a:ext cx="125547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408A40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Median sample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72EDF-D4B0-4191-A0E6-9E387866A035}"/>
                  </a:ext>
                </a:extLst>
              </p:cNvPr>
              <p:cNvSpPr txBox="1"/>
              <p:nvPr/>
            </p:nvSpPr>
            <p:spPr>
              <a:xfrm>
                <a:off x="5150068" y="3151355"/>
                <a:ext cx="5068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+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solidFill>
                    <a:srgbClr val="408A40"/>
                  </a:solidFill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9572EDF-D4B0-4191-A0E6-9E387866A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068" y="3151355"/>
                <a:ext cx="506870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CFC166-4FD4-48E9-A14C-D91491546071}"/>
                  </a:ext>
                </a:extLst>
              </p:cNvPr>
              <p:cNvSpPr txBox="1"/>
              <p:nvPr/>
            </p:nvSpPr>
            <p:spPr>
              <a:xfrm>
                <a:off x="6348314" y="3777776"/>
                <a:ext cx="4475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-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solidFill>
                    <a:srgbClr val="408A40"/>
                  </a:solidFill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2CFC166-4FD4-48E9-A14C-D914915460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8314" y="3777776"/>
                <a:ext cx="447558" cy="2616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DCE44F-6899-495D-A158-B77B2A299248}"/>
                  </a:ext>
                </a:extLst>
              </p:cNvPr>
              <p:cNvSpPr txBox="1"/>
              <p:nvPr/>
            </p:nvSpPr>
            <p:spPr>
              <a:xfrm>
                <a:off x="4759204" y="4971275"/>
                <a:ext cx="5068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+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solidFill>
                    <a:srgbClr val="408A40"/>
                  </a:solidFill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9DCE44F-6899-495D-A158-B77B2A2992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204" y="4971275"/>
                <a:ext cx="506870" cy="2616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7D882-541A-4061-80FD-83DA5823D4E1}"/>
                  </a:ext>
                </a:extLst>
              </p:cNvPr>
              <p:cNvSpPr txBox="1"/>
              <p:nvPr/>
            </p:nvSpPr>
            <p:spPr>
              <a:xfrm>
                <a:off x="5957450" y="5574836"/>
                <a:ext cx="4475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-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solidFill>
                            <a:srgbClr val="408A40"/>
                          </a:solidFill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solidFill>
                    <a:srgbClr val="408A40"/>
                  </a:solidFill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417D882-541A-4061-80FD-83DA5823D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57450" y="5574836"/>
                <a:ext cx="447558" cy="26161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DD2B52CD-0074-4E47-98B9-CC19E4C47590}"/>
              </a:ext>
            </a:extLst>
          </p:cNvPr>
          <p:cNvSpPr txBox="1"/>
          <p:nvPr/>
        </p:nvSpPr>
        <p:spPr>
          <a:xfrm>
            <a:off x="9589273" y="914834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625898-EA26-4A83-9E79-24FA2007F624}"/>
              </a:ext>
            </a:extLst>
          </p:cNvPr>
          <p:cNvSpPr txBox="1"/>
          <p:nvPr/>
        </p:nvSpPr>
        <p:spPr>
          <a:xfrm>
            <a:off x="9625986" y="1421806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0CE3862-C378-4904-B193-676BB7FF8C05}"/>
              </a:ext>
            </a:extLst>
          </p:cNvPr>
          <p:cNvSpPr txBox="1"/>
          <p:nvPr/>
        </p:nvSpPr>
        <p:spPr>
          <a:xfrm>
            <a:off x="9589273" y="1935267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C1F6863-1EE0-4DFC-BBC0-E44E53A3F10F}"/>
              </a:ext>
            </a:extLst>
          </p:cNvPr>
          <p:cNvSpPr txBox="1"/>
          <p:nvPr/>
        </p:nvSpPr>
        <p:spPr>
          <a:xfrm>
            <a:off x="9589274" y="2452160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EC5504C-FE03-4A31-A5D7-5C85952EBB47}"/>
              </a:ext>
            </a:extLst>
          </p:cNvPr>
          <p:cNvSpPr txBox="1"/>
          <p:nvPr/>
        </p:nvSpPr>
        <p:spPr>
          <a:xfrm>
            <a:off x="9625986" y="3008158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4C20DF-88EA-4CCF-AFCC-0F599F9ABD99}"/>
              </a:ext>
            </a:extLst>
          </p:cNvPr>
          <p:cNvSpPr txBox="1"/>
          <p:nvPr/>
        </p:nvSpPr>
        <p:spPr>
          <a:xfrm>
            <a:off x="11146620" y="914834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CE2769-DF9A-4694-9F18-416096716C3A}"/>
              </a:ext>
            </a:extLst>
          </p:cNvPr>
          <p:cNvSpPr txBox="1"/>
          <p:nvPr/>
        </p:nvSpPr>
        <p:spPr>
          <a:xfrm>
            <a:off x="11183333" y="1421806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66FD42A-CE5B-4E60-91D8-D91FAD250846}"/>
              </a:ext>
            </a:extLst>
          </p:cNvPr>
          <p:cNvSpPr txBox="1"/>
          <p:nvPr/>
        </p:nvSpPr>
        <p:spPr>
          <a:xfrm>
            <a:off x="11146620" y="1935267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#8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0C58AE4-A24F-41E9-AA00-A867B140114F}"/>
              </a:ext>
            </a:extLst>
          </p:cNvPr>
          <p:cNvSpPr txBox="1"/>
          <p:nvPr/>
        </p:nvSpPr>
        <p:spPr>
          <a:xfrm>
            <a:off x="11146621" y="2452160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895001-E196-40C8-9C91-6C3AEDF78939}"/>
              </a:ext>
            </a:extLst>
          </p:cNvPr>
          <p:cNvSpPr txBox="1"/>
          <p:nvPr/>
        </p:nvSpPr>
        <p:spPr>
          <a:xfrm>
            <a:off x="11183333" y="3008158"/>
            <a:ext cx="683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94F38B-9172-4ECC-BE43-9630F8EAA6C1}"/>
              </a:ext>
            </a:extLst>
          </p:cNvPr>
          <p:cNvSpPr txBox="1"/>
          <p:nvPr/>
        </p:nvSpPr>
        <p:spPr>
          <a:xfrm>
            <a:off x="9583846" y="3945699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EF1FD1-49F0-44FC-B60A-86028F3322BD}"/>
              </a:ext>
            </a:extLst>
          </p:cNvPr>
          <p:cNvSpPr txBox="1"/>
          <p:nvPr/>
        </p:nvSpPr>
        <p:spPr>
          <a:xfrm>
            <a:off x="9620559" y="4452671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1E5D815-0918-4A16-BFC6-BAE8265F6651}"/>
              </a:ext>
            </a:extLst>
          </p:cNvPr>
          <p:cNvSpPr txBox="1"/>
          <p:nvPr/>
        </p:nvSpPr>
        <p:spPr>
          <a:xfrm>
            <a:off x="9583846" y="4966132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0BCF1E-AE8E-49EF-8C3A-54614C968B80}"/>
              </a:ext>
            </a:extLst>
          </p:cNvPr>
          <p:cNvSpPr txBox="1"/>
          <p:nvPr/>
        </p:nvSpPr>
        <p:spPr>
          <a:xfrm>
            <a:off x="9583847" y="5483025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E5621C1-2A75-40BA-81AA-AE3EC99D17E0}"/>
              </a:ext>
            </a:extLst>
          </p:cNvPr>
          <p:cNvSpPr txBox="1"/>
          <p:nvPr/>
        </p:nvSpPr>
        <p:spPr>
          <a:xfrm>
            <a:off x="9620559" y="6039023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2CDDADC-50EA-4366-AD4C-21A77E0EF3FB}"/>
              </a:ext>
            </a:extLst>
          </p:cNvPr>
          <p:cNvSpPr txBox="1"/>
          <p:nvPr/>
        </p:nvSpPr>
        <p:spPr>
          <a:xfrm>
            <a:off x="11141193" y="3945699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8838C81-BAA5-441A-9234-C906B7030D4C}"/>
              </a:ext>
            </a:extLst>
          </p:cNvPr>
          <p:cNvSpPr txBox="1"/>
          <p:nvPr/>
        </p:nvSpPr>
        <p:spPr>
          <a:xfrm>
            <a:off x="11177906" y="4452671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26AD35-4044-43F7-9690-8C3358228454}"/>
              </a:ext>
            </a:extLst>
          </p:cNvPr>
          <p:cNvSpPr txBox="1"/>
          <p:nvPr/>
        </p:nvSpPr>
        <p:spPr>
          <a:xfrm>
            <a:off x="11141193" y="4966132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DDA4FE-4F68-44C0-8161-F0C1D7085C2A}"/>
              </a:ext>
            </a:extLst>
          </p:cNvPr>
          <p:cNvSpPr txBox="1"/>
          <p:nvPr/>
        </p:nvSpPr>
        <p:spPr>
          <a:xfrm>
            <a:off x="11141194" y="5483025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268C95-D8B7-40F0-AA44-0DA98135766D}"/>
              </a:ext>
            </a:extLst>
          </p:cNvPr>
          <p:cNvSpPr txBox="1"/>
          <p:nvPr/>
        </p:nvSpPr>
        <p:spPr>
          <a:xfrm>
            <a:off x="11177906" y="6039023"/>
            <a:ext cx="683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#10</a:t>
            </a:r>
          </a:p>
        </p:txBody>
      </p:sp>
    </p:spTree>
    <p:extLst>
      <p:ext uri="{BB962C8B-B14F-4D97-AF65-F5344CB8AC3E}">
        <p14:creationId xmlns:p14="http://schemas.microsoft.com/office/powerpoint/2010/main" val="1450295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E9084-AD02-4784-B5AC-52E9F33CC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High Efficiency X-ray Overview Spectrometer (HEXOS)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30996-E6DB-47EA-B8B5-FB7E4AE50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54" y="958067"/>
            <a:ext cx="7714746" cy="1926772"/>
          </a:xfrm>
        </p:spPr>
        <p:txBody>
          <a:bodyPr/>
          <a:lstStyle/>
          <a:p>
            <a:r>
              <a:rPr lang="en-US" dirty="0"/>
              <a:t>X-Ray Emissions can be observed using the High Efficiency X-ray Overview Spectrometer (HEXOS) [Biel, </a:t>
            </a:r>
            <a:r>
              <a:rPr lang="en-US" i="1" dirty="0"/>
              <a:t>Rev. Sci. </a:t>
            </a:r>
            <a:r>
              <a:rPr lang="en-US" i="1" dirty="0" err="1"/>
              <a:t>Instrum</a:t>
            </a:r>
            <a:r>
              <a:rPr lang="en-US" i="1" dirty="0"/>
              <a:t>.</a:t>
            </a:r>
            <a:r>
              <a:rPr lang="en-US" dirty="0"/>
              <a:t> 77, 10F305 (2006)]</a:t>
            </a:r>
          </a:p>
          <a:p>
            <a:r>
              <a:rPr lang="en-US" dirty="0"/>
              <a:t>Signals can be forward modeled using the </a:t>
            </a:r>
            <a:r>
              <a:rPr lang="en-US" dirty="0" err="1"/>
              <a:t>pySTRAHL</a:t>
            </a:r>
            <a:r>
              <a:rPr lang="en-US" dirty="0"/>
              <a:t> framework: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BA561-C426-493F-8AF8-DFCD27A8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707FF-B34B-4FEC-9061-47453AEBB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8250A3-8562-423F-B96C-0DAAAC93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91AE4-1EF9-4FE8-AA4F-B82FF831C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5625" y="3111470"/>
            <a:ext cx="4288609" cy="31378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42C21D-8F1D-45F3-B089-0BB2151A549C}"/>
                  </a:ext>
                </a:extLst>
              </p:cNvPr>
              <p:cNvSpPr txBox="1"/>
              <p:nvPr/>
            </p:nvSpPr>
            <p:spPr>
              <a:xfrm>
                <a:off x="7403115" y="1797222"/>
                <a:ext cx="4665060" cy="8996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𝑃𝐸𝐶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𝑑𝑙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42C21D-8F1D-45F3-B089-0BB2151A5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3115" y="1797222"/>
                <a:ext cx="4665060" cy="8996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D3FCA4B-1D57-49F8-9B30-A4BCD9369D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5578" y="2462389"/>
            <a:ext cx="3182547" cy="43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9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E3557-DB2E-42B4-9011-190ECA687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Addition of HEXOS Diagnostic Into Framework Provides Marginal Improvement of Uncertainty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93F05-5997-4C33-80DC-0414BEB25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160" y="988786"/>
            <a:ext cx="5124963" cy="1986743"/>
          </a:xfrm>
        </p:spPr>
        <p:txBody>
          <a:bodyPr/>
          <a:lstStyle/>
          <a:p>
            <a:r>
              <a:rPr lang="en-US" dirty="0"/>
              <a:t>Addition of HEXOS to inference framework marginally improves fitting uncertainty</a:t>
            </a:r>
          </a:p>
          <a:p>
            <a:r>
              <a:rPr lang="en-US" dirty="0"/>
              <a:t>Constraints on lower charge states improve certainty near the edge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4F5CA-7827-4176-A6F9-064350100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D95F0C-810A-41F6-BBB4-DD8B0A90C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ACD179-27D3-49E7-B8C3-9E0174D5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25</a:t>
            </a:fld>
            <a:endParaRPr lang="de-DE" dirty="0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D39B7C8-1567-47A5-A608-5C14E174C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4020" y="853977"/>
            <a:ext cx="2833361" cy="26754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C90874D-843D-4708-98F8-F0E27FF23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381" y="1124389"/>
            <a:ext cx="3446657" cy="25750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2C84C96-94C4-4C8D-9B0A-B2EB00113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545" y="3606232"/>
            <a:ext cx="2880836" cy="28948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FD24D29-5FF3-4B36-9E90-5CE4F285C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501" y="2975529"/>
            <a:ext cx="4757451" cy="3500466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6CEEEB63-7315-48BB-A1A3-39BCF17A64E1}"/>
              </a:ext>
            </a:extLst>
          </p:cNvPr>
          <p:cNvSpPr/>
          <p:nvPr/>
        </p:nvSpPr>
        <p:spPr>
          <a:xfrm>
            <a:off x="3044825" y="3996121"/>
            <a:ext cx="270943" cy="136733"/>
          </a:xfrm>
          <a:prstGeom prst="roundRect">
            <a:avLst/>
          </a:prstGeom>
          <a:solidFill>
            <a:srgbClr val="99C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6E4C7C1-9F9B-4F7E-950A-DE292290350D}"/>
              </a:ext>
            </a:extLst>
          </p:cNvPr>
          <p:cNvSpPr/>
          <p:nvPr/>
        </p:nvSpPr>
        <p:spPr>
          <a:xfrm>
            <a:off x="3044824" y="4232107"/>
            <a:ext cx="270943" cy="136733"/>
          </a:xfrm>
          <a:prstGeom prst="roundRect">
            <a:avLst/>
          </a:prstGeom>
          <a:solidFill>
            <a:srgbClr val="FF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62D504-AA38-473F-9FFF-ECA00CDB93E4}"/>
              </a:ext>
            </a:extLst>
          </p:cNvPr>
          <p:cNvSpPr txBox="1"/>
          <p:nvPr/>
        </p:nvSpPr>
        <p:spPr>
          <a:xfrm>
            <a:off x="3312872" y="3933682"/>
            <a:ext cx="566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CXRS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B1E1F0F-8C3B-4755-8A8A-11A8BAB36D36}"/>
              </a:ext>
            </a:extLst>
          </p:cNvPr>
          <p:cNvSpPr txBox="1"/>
          <p:nvPr/>
        </p:nvSpPr>
        <p:spPr>
          <a:xfrm>
            <a:off x="3312871" y="4169668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CXRS+ HEXOS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EEFFF07-197B-4794-A62D-1E477BA033D6}"/>
              </a:ext>
            </a:extLst>
          </p:cNvPr>
          <p:cNvSpPr txBox="1"/>
          <p:nvPr/>
        </p:nvSpPr>
        <p:spPr>
          <a:xfrm rot="2065975">
            <a:off x="10248307" y="2116308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Fe XVIII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C1064E0-3956-4FF3-9B20-5CC8440D215A}"/>
              </a:ext>
            </a:extLst>
          </p:cNvPr>
          <p:cNvSpPr txBox="1"/>
          <p:nvPr/>
        </p:nvSpPr>
        <p:spPr>
          <a:xfrm rot="2065975">
            <a:off x="9925862" y="2599951"/>
            <a:ext cx="622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Fe XVI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DA8323-AED4-4D24-A4C2-FA8F257C5898}"/>
              </a:ext>
            </a:extLst>
          </p:cNvPr>
          <p:cNvSpPr txBox="1"/>
          <p:nvPr/>
        </p:nvSpPr>
        <p:spPr>
          <a:xfrm>
            <a:off x="5093927" y="1930877"/>
            <a:ext cx="83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 XXII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D85F869-CC5E-4897-A01E-36469701D9DA}"/>
              </a:ext>
            </a:extLst>
          </p:cNvPr>
          <p:cNvSpPr txBox="1"/>
          <p:nvPr/>
        </p:nvSpPr>
        <p:spPr>
          <a:xfrm>
            <a:off x="5093927" y="4592940"/>
            <a:ext cx="90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 XXIV</a:t>
            </a:r>
          </a:p>
        </p:txBody>
      </p:sp>
    </p:spTree>
    <p:extLst>
      <p:ext uri="{BB962C8B-B14F-4D97-AF65-F5344CB8AC3E}">
        <p14:creationId xmlns:p14="http://schemas.microsoft.com/office/powerpoint/2010/main" val="11650858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03018-8F4F-4A67-83EF-B0FB77E9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Bolometer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E4ADA1-D61E-431F-A901-FD21E2312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833" y="902585"/>
            <a:ext cx="7495868" cy="2148033"/>
          </a:xfrm>
        </p:spPr>
        <p:txBody>
          <a:bodyPr/>
          <a:lstStyle/>
          <a:p>
            <a:r>
              <a:rPr lang="en-US" dirty="0"/>
              <a:t>Metal-resistive bolometer array measures radiated power [</a:t>
            </a:r>
            <a:r>
              <a:rPr lang="fr-FR" dirty="0"/>
              <a:t>D. Zhang et al 2021 </a:t>
            </a:r>
            <a:r>
              <a:rPr lang="fr-FR" dirty="0" err="1"/>
              <a:t>Nucl</a:t>
            </a:r>
            <a:r>
              <a:rPr lang="fr-FR" dirty="0"/>
              <a:t>. Fusion 61 116043</a:t>
            </a:r>
            <a:r>
              <a:rPr lang="en-US" dirty="0"/>
              <a:t>]</a:t>
            </a:r>
          </a:p>
          <a:p>
            <a:r>
              <a:rPr lang="en-US" dirty="0"/>
              <a:t>Total radiated power measurements (~600 Hz), radiation fraction measurements (~15 Hz)</a:t>
            </a:r>
          </a:p>
          <a:p>
            <a:r>
              <a:rPr lang="en-US" dirty="0"/>
              <a:t>Radiated power forward modeled by using cooling rate coefficients: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9728AE-DDF8-4961-8290-A76F019F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A5A54-EF56-4E32-AFDF-8BD5CE96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F18E3-95C3-4A68-93AA-B00A8B4F9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5090E-B39D-411D-93A9-1316300BD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1109617"/>
            <a:ext cx="3881000" cy="28303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EB091D-AF47-43D7-A2E2-6B3ADF12B09E}"/>
              </a:ext>
            </a:extLst>
          </p:cNvPr>
          <p:cNvSpPr txBox="1"/>
          <p:nvPr/>
        </p:nvSpPr>
        <p:spPr>
          <a:xfrm>
            <a:off x="10109160" y="890972"/>
            <a:ext cx="1946007" cy="437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credit: </a:t>
            </a:r>
            <a:r>
              <a:rPr lang="fr-FR" sz="1100" dirty="0"/>
              <a:t>D. Zhang et al 2021 </a:t>
            </a:r>
            <a:r>
              <a:rPr lang="fr-FR" sz="1100" dirty="0" err="1"/>
              <a:t>Nucl</a:t>
            </a:r>
            <a:r>
              <a:rPr lang="fr-FR" sz="1100" dirty="0"/>
              <a:t>. Fusion 61 116043</a:t>
            </a:r>
            <a:endParaRPr lang="en-US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D5C10C-0B69-434B-8B7C-C55663A91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786" y="3807383"/>
            <a:ext cx="3756614" cy="285117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A0C34-2B86-446A-8898-39E91A24CBEC}"/>
                  </a:ext>
                </a:extLst>
              </p:cNvPr>
              <p:cNvSpPr txBox="1"/>
              <p:nvPr/>
            </p:nvSpPr>
            <p:spPr>
              <a:xfrm>
                <a:off x="450209" y="3144307"/>
                <a:ext cx="6612836" cy="726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schemeClr val="accent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𝑃𝐿𝑇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𝑃𝑅𝐵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 </m:t>
                                  </m:r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num>
                                        <m:den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schemeClr val="accent3"/>
                                      </a:solidFill>
                                      <a:latin typeface="Cambria Math" panose="02040503050406030204" pitchFamily="18" charset="0"/>
                                    </a:rPr>
                                    <m:t>𝑃𝑅𝐶</m:t>
                                  </m:r>
                                </m:e>
                              </m:d>
                            </m:e>
                          </m:nary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𝑑𝑉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CFA0C34-2B86-446A-8898-39E91A24C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209" y="3144307"/>
                <a:ext cx="6612836" cy="72654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CDF1C9-DF85-4011-AB0E-004E5767816B}"/>
                  </a:ext>
                </a:extLst>
              </p:cNvPr>
              <p:cNvSpPr txBox="1"/>
              <p:nvPr/>
            </p:nvSpPr>
            <p:spPr>
              <a:xfrm>
                <a:off x="4163683" y="4323858"/>
                <a:ext cx="25889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DB3B3C"/>
                        </a:solidFill>
                        <a:latin typeface="Cambria Math" panose="02040503050406030204" pitchFamily="18" charset="0"/>
                      </a:rPr>
                      <m:t>𝑃𝐿𝑇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</m:oMath>
                </a14:m>
                <a:r>
                  <a:rPr lang="en-US" dirty="0"/>
                  <a:t> Impact Excitation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4CDF1C9-DF85-4011-AB0E-004E57678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683" y="4323858"/>
                <a:ext cx="2588914" cy="369332"/>
              </a:xfrm>
              <a:prstGeom prst="rect">
                <a:avLst/>
              </a:prstGeom>
              <a:blipFill>
                <a:blip r:embed="rId5"/>
                <a:stretch>
                  <a:fillRect t="-8197" r="-188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B47440-4FE5-4A77-9669-8AAB36E13307}"/>
                  </a:ext>
                </a:extLst>
              </p:cNvPr>
              <p:cNvSpPr txBox="1"/>
              <p:nvPr/>
            </p:nvSpPr>
            <p:spPr>
              <a:xfrm>
                <a:off x="4163683" y="4678542"/>
                <a:ext cx="24302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𝑃𝑅𝐵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 </m:t>
                    </m:r>
                  </m:oMath>
                </a14:m>
                <a:r>
                  <a:rPr lang="en-US" dirty="0"/>
                  <a:t> Recombination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DB47440-4FE5-4A77-9669-8AAB36E13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683" y="4678542"/>
                <a:ext cx="2430217" cy="369332"/>
              </a:xfrm>
              <a:prstGeom prst="rect">
                <a:avLst/>
              </a:prstGeom>
              <a:blipFill>
                <a:blip r:embed="rId6"/>
                <a:stretch>
                  <a:fillRect t="-8197" r="-200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46157-0033-410A-806F-56F66566E6D5}"/>
                  </a:ext>
                </a:extLst>
              </p:cNvPr>
              <p:cNvSpPr txBox="1"/>
              <p:nvPr/>
            </p:nvSpPr>
            <p:spPr>
              <a:xfrm>
                <a:off x="4163683" y="5033226"/>
                <a:ext cx="264322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𝑃𝑅𝐶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− </m:t>
                    </m:r>
                  </m:oMath>
                </a14:m>
                <a:r>
                  <a:rPr lang="en-US" dirty="0"/>
                  <a:t> Charge Exchange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8546157-0033-410A-806F-56F66566E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3683" y="5033226"/>
                <a:ext cx="2643224" cy="369332"/>
              </a:xfrm>
              <a:prstGeom prst="rect">
                <a:avLst/>
              </a:prstGeom>
              <a:blipFill>
                <a:blip r:embed="rId7"/>
                <a:stretch>
                  <a:fillRect t="-10000" r="-161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90799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9EDD99A-3331-44DE-B4FE-0AB85B440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4253" y="3591616"/>
            <a:ext cx="2712140" cy="278809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87EFAD5-A0A6-41FA-A541-1FCB42243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056" y="810530"/>
            <a:ext cx="2712140" cy="27967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454BDE-3152-4975-8115-D87C16E4D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dirty="0"/>
              <a:t>Inclusion of Absolutely Calibrated Bolometer Measurements Provides Strongest Constraints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089BD-0994-42A6-8C52-43FC053C1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2A5D8-06C8-4A20-B068-21A8BD56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C0D3ED-7BDE-44EF-827D-8014B8565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27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3E0A7D-BA04-40E4-B742-F0875A6C6C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8576" y="3643813"/>
            <a:ext cx="3231453" cy="27326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3C363E-6867-4260-8824-9B808FFE5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673" y="998548"/>
            <a:ext cx="3239327" cy="23949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675996D-305C-4780-8A13-E33AD12C6DF2}"/>
              </a:ext>
            </a:extLst>
          </p:cNvPr>
          <p:cNvSpPr txBox="1"/>
          <p:nvPr/>
        </p:nvSpPr>
        <p:spPr>
          <a:xfrm>
            <a:off x="6826297" y="914194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D5325B-3E3C-4C67-BC22-E092EBE89F91}"/>
              </a:ext>
            </a:extLst>
          </p:cNvPr>
          <p:cNvSpPr txBox="1"/>
          <p:nvPr/>
        </p:nvSpPr>
        <p:spPr>
          <a:xfrm>
            <a:off x="6863010" y="1421166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400BC3-83DD-46DE-839A-28A78CAC0D63}"/>
              </a:ext>
            </a:extLst>
          </p:cNvPr>
          <p:cNvSpPr txBox="1"/>
          <p:nvPr/>
        </p:nvSpPr>
        <p:spPr>
          <a:xfrm>
            <a:off x="6826297" y="1934627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10A301-301D-4959-81C7-D5C81D6BA111}"/>
              </a:ext>
            </a:extLst>
          </p:cNvPr>
          <p:cNvSpPr txBox="1"/>
          <p:nvPr/>
        </p:nvSpPr>
        <p:spPr>
          <a:xfrm>
            <a:off x="6826298" y="2451520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B670C9-51D6-4840-90E9-7D0214DECC4F}"/>
              </a:ext>
            </a:extLst>
          </p:cNvPr>
          <p:cNvSpPr txBox="1"/>
          <p:nvPr/>
        </p:nvSpPr>
        <p:spPr>
          <a:xfrm>
            <a:off x="6863010" y="3007518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49E586-0CEB-4C1C-AEA6-3890663FC7C5}"/>
              </a:ext>
            </a:extLst>
          </p:cNvPr>
          <p:cNvSpPr txBox="1"/>
          <p:nvPr/>
        </p:nvSpPr>
        <p:spPr>
          <a:xfrm>
            <a:off x="8099511" y="940380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60CA00-DFF5-4025-AC33-604AD84C1D0D}"/>
              </a:ext>
            </a:extLst>
          </p:cNvPr>
          <p:cNvSpPr txBox="1"/>
          <p:nvPr/>
        </p:nvSpPr>
        <p:spPr>
          <a:xfrm>
            <a:off x="8136224" y="1447352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EC3DB4-2BFB-4F3A-99CF-F669CA314061}"/>
              </a:ext>
            </a:extLst>
          </p:cNvPr>
          <p:cNvSpPr txBox="1"/>
          <p:nvPr/>
        </p:nvSpPr>
        <p:spPr>
          <a:xfrm>
            <a:off x="8099511" y="1960813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76650E-05CA-4855-9676-643E943D3855}"/>
              </a:ext>
            </a:extLst>
          </p:cNvPr>
          <p:cNvSpPr txBox="1"/>
          <p:nvPr/>
        </p:nvSpPr>
        <p:spPr>
          <a:xfrm>
            <a:off x="8099512" y="2477706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ADAA80-3D40-406A-BCD2-6529C6337773}"/>
              </a:ext>
            </a:extLst>
          </p:cNvPr>
          <p:cNvSpPr txBox="1"/>
          <p:nvPr/>
        </p:nvSpPr>
        <p:spPr>
          <a:xfrm>
            <a:off x="8136224" y="3033704"/>
            <a:ext cx="683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749172-1660-47E1-9761-5111797FFED2}"/>
              </a:ext>
            </a:extLst>
          </p:cNvPr>
          <p:cNvSpPr txBox="1"/>
          <p:nvPr/>
        </p:nvSpPr>
        <p:spPr>
          <a:xfrm>
            <a:off x="6826297" y="3572776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72B9D3-30AF-4ED3-977B-37172EBDC5C5}"/>
              </a:ext>
            </a:extLst>
          </p:cNvPr>
          <p:cNvSpPr txBox="1"/>
          <p:nvPr/>
        </p:nvSpPr>
        <p:spPr>
          <a:xfrm>
            <a:off x="6863010" y="4079748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DA225E-D38D-4B8A-8D35-81880CC7A962}"/>
              </a:ext>
            </a:extLst>
          </p:cNvPr>
          <p:cNvSpPr txBox="1"/>
          <p:nvPr/>
        </p:nvSpPr>
        <p:spPr>
          <a:xfrm>
            <a:off x="6826297" y="4593209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C64767-C8A7-41B5-BFCE-308DA9575ADA}"/>
              </a:ext>
            </a:extLst>
          </p:cNvPr>
          <p:cNvSpPr txBox="1"/>
          <p:nvPr/>
        </p:nvSpPr>
        <p:spPr>
          <a:xfrm>
            <a:off x="6826298" y="5110102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F3A6ECD-FADC-4A9F-92CC-66B7D176A66B}"/>
              </a:ext>
            </a:extLst>
          </p:cNvPr>
          <p:cNvSpPr txBox="1"/>
          <p:nvPr/>
        </p:nvSpPr>
        <p:spPr>
          <a:xfrm>
            <a:off x="6863010" y="5666100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5846B3-2608-4D2A-BF01-36F28C03F48B}"/>
              </a:ext>
            </a:extLst>
          </p:cNvPr>
          <p:cNvSpPr txBox="1"/>
          <p:nvPr/>
        </p:nvSpPr>
        <p:spPr>
          <a:xfrm>
            <a:off x="8099511" y="3598962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88CA38-3E52-4F8A-A5D7-B037F4EFE040}"/>
              </a:ext>
            </a:extLst>
          </p:cNvPr>
          <p:cNvSpPr txBox="1"/>
          <p:nvPr/>
        </p:nvSpPr>
        <p:spPr>
          <a:xfrm>
            <a:off x="8136224" y="4105934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1B17822-393A-40E4-A0C9-98C9DBF6188C}"/>
              </a:ext>
            </a:extLst>
          </p:cNvPr>
          <p:cNvSpPr txBox="1"/>
          <p:nvPr/>
        </p:nvSpPr>
        <p:spPr>
          <a:xfrm>
            <a:off x="8099511" y="4619395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9DADCE-4F76-4427-97C1-6B31CFE42075}"/>
              </a:ext>
            </a:extLst>
          </p:cNvPr>
          <p:cNvSpPr txBox="1"/>
          <p:nvPr/>
        </p:nvSpPr>
        <p:spPr>
          <a:xfrm>
            <a:off x="8099512" y="5136288"/>
            <a:ext cx="61106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F87BDC-D5B0-42B7-BD4A-69C159AEF572}"/>
              </a:ext>
            </a:extLst>
          </p:cNvPr>
          <p:cNvSpPr txBox="1"/>
          <p:nvPr/>
        </p:nvSpPr>
        <p:spPr>
          <a:xfrm>
            <a:off x="8136224" y="5692286"/>
            <a:ext cx="68320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F96234-14F7-462B-B059-8CC7A778EE54}"/>
              </a:ext>
            </a:extLst>
          </p:cNvPr>
          <p:cNvSpPr txBox="1"/>
          <p:nvPr/>
        </p:nvSpPr>
        <p:spPr>
          <a:xfrm>
            <a:off x="5292928" y="1960813"/>
            <a:ext cx="830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 XXII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5FDDA0-0ACE-4AD6-9144-9F656DB198D5}"/>
              </a:ext>
            </a:extLst>
          </p:cNvPr>
          <p:cNvSpPr txBox="1"/>
          <p:nvPr/>
        </p:nvSpPr>
        <p:spPr>
          <a:xfrm>
            <a:off x="5292928" y="4622876"/>
            <a:ext cx="905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Fe XXIV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61F769-3F62-408E-8C6E-3838DF9D68B7}"/>
              </a:ext>
            </a:extLst>
          </p:cNvPr>
          <p:cNvSpPr txBox="1"/>
          <p:nvPr/>
        </p:nvSpPr>
        <p:spPr>
          <a:xfrm rot="2065975">
            <a:off x="10442433" y="1951732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Fe XVIII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EE3DF47-7A17-487A-9D28-60E3E39594B1}"/>
              </a:ext>
            </a:extLst>
          </p:cNvPr>
          <p:cNvSpPr txBox="1"/>
          <p:nvPr/>
        </p:nvSpPr>
        <p:spPr>
          <a:xfrm rot="2065975">
            <a:off x="10119988" y="2435375"/>
            <a:ext cx="622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Fe XVI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6C8FED0-8219-4AE8-9973-D2B73A00C8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741" y="3263609"/>
            <a:ext cx="4393043" cy="3247349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A90D65F-818C-4D73-AA25-42F754B63A0D}"/>
              </a:ext>
            </a:extLst>
          </p:cNvPr>
          <p:cNvSpPr/>
          <p:nvPr/>
        </p:nvSpPr>
        <p:spPr>
          <a:xfrm>
            <a:off x="3044825" y="4018981"/>
            <a:ext cx="270943" cy="136733"/>
          </a:xfrm>
          <a:prstGeom prst="roundRect">
            <a:avLst/>
          </a:prstGeom>
          <a:solidFill>
            <a:srgbClr val="99C1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86C159EF-DC86-48A7-B60C-3265FB686DE4}"/>
              </a:ext>
            </a:extLst>
          </p:cNvPr>
          <p:cNvSpPr/>
          <p:nvPr/>
        </p:nvSpPr>
        <p:spPr>
          <a:xfrm>
            <a:off x="3044824" y="4232107"/>
            <a:ext cx="270943" cy="136733"/>
          </a:xfrm>
          <a:prstGeom prst="roundRect">
            <a:avLst/>
          </a:prstGeom>
          <a:solidFill>
            <a:srgbClr val="FF99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1F4ACB8-8E3E-41CF-AFCD-C4A175B388FB}"/>
              </a:ext>
            </a:extLst>
          </p:cNvPr>
          <p:cNvSpPr txBox="1"/>
          <p:nvPr/>
        </p:nvSpPr>
        <p:spPr>
          <a:xfrm>
            <a:off x="3312872" y="3956542"/>
            <a:ext cx="56618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CXRS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22BDCB3-2D57-469A-9EFA-D604FE0B7702}"/>
              </a:ext>
            </a:extLst>
          </p:cNvPr>
          <p:cNvSpPr txBox="1"/>
          <p:nvPr/>
        </p:nvSpPr>
        <p:spPr>
          <a:xfrm>
            <a:off x="3312871" y="4169668"/>
            <a:ext cx="1175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CXRS+ HEXOS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32229EE-0E87-4D0D-98BF-F48B48E21E79}"/>
              </a:ext>
            </a:extLst>
          </p:cNvPr>
          <p:cNvSpPr/>
          <p:nvPr/>
        </p:nvSpPr>
        <p:spPr>
          <a:xfrm>
            <a:off x="3044824" y="4454139"/>
            <a:ext cx="270943" cy="136733"/>
          </a:xfrm>
          <a:prstGeom prst="roundRect">
            <a:avLst/>
          </a:prstGeom>
          <a:solidFill>
            <a:srgbClr val="999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EB3D862-E841-4B68-B417-FCD65262F26B}"/>
              </a:ext>
            </a:extLst>
          </p:cNvPr>
          <p:cNvSpPr txBox="1"/>
          <p:nvPr/>
        </p:nvSpPr>
        <p:spPr>
          <a:xfrm>
            <a:off x="3312871" y="4391700"/>
            <a:ext cx="171072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CXRS+ HEXOS + Bolo.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41A8A11-A213-441C-8824-9D6E2892A374}"/>
              </a:ext>
            </a:extLst>
          </p:cNvPr>
          <p:cNvSpPr txBox="1"/>
          <p:nvPr/>
        </p:nvSpPr>
        <p:spPr>
          <a:xfrm>
            <a:off x="440174" y="1098346"/>
            <a:ext cx="51697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Significant improvement in fitting uncertainty by inclusion of bolometer signal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Provides constraint on total impurity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Beginning to resolve inward convection velocity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Consistent with expectation for ITG turbulence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2050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E3888-F58A-4F14-8845-F4B1E6BD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Summary/Conclusion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DBA72-78A9-4741-B401-FA7B49759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462" y="738448"/>
            <a:ext cx="7351035" cy="4525963"/>
          </a:xfrm>
        </p:spPr>
        <p:txBody>
          <a:bodyPr/>
          <a:lstStyle/>
          <a:p>
            <a:r>
              <a:rPr lang="en-US" dirty="0"/>
              <a:t>Bayesian analysis of only relatively calibrated CXRS measurements enough to reproduce previous results</a:t>
            </a:r>
          </a:p>
          <a:p>
            <a:r>
              <a:rPr lang="en-US" dirty="0"/>
              <a:t>Inclusion of multiple diagnostics in framework improved fitting uncertainty</a:t>
            </a:r>
          </a:p>
          <a:p>
            <a:pPr lvl="1"/>
            <a:r>
              <a:rPr lang="en-US" dirty="0"/>
              <a:t>Consistent with theory expectation for ITG turbulence</a:t>
            </a:r>
          </a:p>
          <a:p>
            <a:pPr lvl="1"/>
            <a:r>
              <a:rPr lang="en-US" dirty="0"/>
              <a:t>Could infer “effective emission coefficients”</a:t>
            </a:r>
          </a:p>
          <a:p>
            <a:r>
              <a:rPr lang="en-US" dirty="0"/>
              <a:t>Plan to apply framework to new data from upcoming campaign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16153-C284-4A09-ABFD-0606E27C7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AEB32-B402-4D0E-A7EB-DD4989E9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2839D-82DF-46BD-8156-D81D9951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28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B181A2-4191-4598-A1E0-8632DBDCF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076" y="2073389"/>
            <a:ext cx="3607437" cy="4525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726F40-02D2-4CC4-AFD1-13B243EDD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90" y="3124787"/>
            <a:ext cx="3607438" cy="33512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5D125C-4630-466B-A68C-04435DD558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00"/>
          <a:stretch/>
        </p:blipFill>
        <p:spPr>
          <a:xfrm>
            <a:off x="3923667" y="3115961"/>
            <a:ext cx="3643410" cy="336003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4EF2702-F1C3-4CDC-BC50-FB089505D9CC}"/>
              </a:ext>
            </a:extLst>
          </p:cNvPr>
          <p:cNvSpPr txBox="1"/>
          <p:nvPr/>
        </p:nvSpPr>
        <p:spPr>
          <a:xfrm>
            <a:off x="8026400" y="2743200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median sample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2AABB8-DCC0-4B77-9C2E-9B98A9421DC0}"/>
              </a:ext>
            </a:extLst>
          </p:cNvPr>
          <p:cNvSpPr txBox="1"/>
          <p:nvPr/>
        </p:nvSpPr>
        <p:spPr>
          <a:xfrm>
            <a:off x="9519920" y="5401184"/>
            <a:ext cx="12506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median sample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850618-AD1C-4379-9912-4CE5AB837266}"/>
                  </a:ext>
                </a:extLst>
              </p:cNvPr>
              <p:cNvSpPr txBox="1"/>
              <p:nvPr/>
            </p:nvSpPr>
            <p:spPr>
              <a:xfrm>
                <a:off x="9266485" y="2445562"/>
                <a:ext cx="5068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+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A850618-AD1C-4379-9912-4CE5AB8372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66485" y="2445562"/>
                <a:ext cx="506870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C604D1-4135-44CA-A1FD-3FE0D3DE2263}"/>
                  </a:ext>
                </a:extLst>
              </p:cNvPr>
              <p:cNvSpPr txBox="1"/>
              <p:nvPr/>
            </p:nvSpPr>
            <p:spPr>
              <a:xfrm>
                <a:off x="9515823" y="2874005"/>
                <a:ext cx="4475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-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C604D1-4135-44CA-A1FD-3FE0D3DE22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5823" y="2874005"/>
                <a:ext cx="447558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00A45-7987-47BC-A752-D745EA3FE20A}"/>
                  </a:ext>
                </a:extLst>
              </p:cNvPr>
              <p:cNvSpPr txBox="1"/>
              <p:nvPr/>
            </p:nvSpPr>
            <p:spPr>
              <a:xfrm>
                <a:off x="9656014" y="5773357"/>
                <a:ext cx="44755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-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5D00A45-7987-47BC-A752-D745EA3FE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56014" y="5773357"/>
                <a:ext cx="447558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934BE9-93D5-4D65-ADCB-C8E6C96A693A}"/>
                  </a:ext>
                </a:extLst>
              </p:cNvPr>
              <p:cNvSpPr txBox="1"/>
              <p:nvPr/>
            </p:nvSpPr>
            <p:spPr>
              <a:xfrm>
                <a:off x="9432235" y="5156618"/>
                <a:ext cx="50687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1" i="1" dirty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+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𝟐</m:t>
                      </m:r>
                      <m:r>
                        <a:rPr lang="en-US" sz="1100" b="1" i="1" dirty="0" smtClean="0">
                          <a:latin typeface="Cambria Math" panose="02040503050406030204" pitchFamily="18" charset="0"/>
                          <a:ea typeface="DejaVu Sans" panose="020B0603030804020204" pitchFamily="34" charset="0"/>
                          <a:cs typeface="DejaVu Sans" panose="020B0603030804020204" pitchFamily="34" charset="0"/>
                        </a:rPr>
                        <m:t>𝝈</m:t>
                      </m:r>
                    </m:oMath>
                  </m:oMathPara>
                </a14:m>
                <a:endParaRPr lang="en-US" sz="1100" b="1" dirty="0">
                  <a:latin typeface="DejaVu Sans" panose="020B0603030804020204" pitchFamily="34" charset="0"/>
                  <a:ea typeface="DejaVu Sans" panose="020B0603030804020204" pitchFamily="34" charset="0"/>
                  <a:cs typeface="DejaVu Sans" panose="020B0603030804020204" pitchFamily="34" charset="0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A934BE9-93D5-4D65-ADCB-C8E6C96A6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235" y="5156618"/>
                <a:ext cx="506870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BFF279-6A1C-4C9E-BA20-0510B7D5A43A}"/>
                  </a:ext>
                </a:extLst>
              </p:cNvPr>
              <p:cNvSpPr txBox="1"/>
              <p:nvPr/>
            </p:nvSpPr>
            <p:spPr>
              <a:xfrm>
                <a:off x="9233463" y="3394599"/>
                <a:ext cx="1079783" cy="2654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𝒏𝒆𝒐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1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sSup>
                        <m:sSupPr>
                          <m:ctrlP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11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1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2BFF279-6A1C-4C9E-BA20-0510B7D5A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463" y="3394599"/>
                <a:ext cx="1079783" cy="2654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5886CB-C1BE-4148-8F63-11BAE12E089C}"/>
                  </a:ext>
                </a:extLst>
              </p:cNvPr>
              <p:cNvSpPr txBox="1"/>
              <p:nvPr/>
            </p:nvSpPr>
            <p:spPr>
              <a:xfrm>
                <a:off x="8546964" y="3751897"/>
                <a:ext cx="1079783" cy="2679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𝒏𝒆𝒐</m:t>
                          </m:r>
                        </m:sub>
                      </m:sSub>
                      <m:r>
                        <a:rPr lang="en-US" sz="11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100" b="1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𝑭</m:t>
                      </m:r>
                      <m:sSup>
                        <m:sSupPr>
                          <m:ctrlP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  <m:r>
                            <a:rPr lang="en-US" sz="1100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1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55886CB-C1BE-4148-8F63-11BAE12E0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6964" y="3751897"/>
                <a:ext cx="1079783" cy="26795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4922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7135-61F8-4189-9149-4055445B1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Bayesian Statistical Model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1BD4B-5E9E-4075-A026-A4265D2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CC767-0D43-4E6C-9640-1C5572710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434F9-E19F-4A02-B9D6-1A321A7E5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53CFF2-4B88-42AC-9089-E9FBBF1E3677}"/>
              </a:ext>
            </a:extLst>
          </p:cNvPr>
          <p:cNvSpPr/>
          <p:nvPr/>
        </p:nvSpPr>
        <p:spPr>
          <a:xfrm>
            <a:off x="10006442" y="2307866"/>
            <a:ext cx="1040413" cy="4527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7E85CA-4A4F-49ED-A640-10740D272087}"/>
              </a:ext>
            </a:extLst>
          </p:cNvPr>
          <p:cNvSpPr/>
          <p:nvPr/>
        </p:nvSpPr>
        <p:spPr>
          <a:xfrm>
            <a:off x="10381632" y="1684548"/>
            <a:ext cx="1335240" cy="55929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BD3DD-05CD-44D9-B2CD-245974A1B30C}"/>
              </a:ext>
            </a:extLst>
          </p:cNvPr>
          <p:cNvSpPr/>
          <p:nvPr/>
        </p:nvSpPr>
        <p:spPr>
          <a:xfrm>
            <a:off x="9322862" y="1684548"/>
            <a:ext cx="1012054" cy="55929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B2CF3F0-97AD-451B-BCC4-94F2E5B82328}"/>
              </a:ext>
            </a:extLst>
          </p:cNvPr>
          <p:cNvSpPr/>
          <p:nvPr/>
        </p:nvSpPr>
        <p:spPr>
          <a:xfrm>
            <a:off x="7449439" y="1936488"/>
            <a:ext cx="1580459" cy="72460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CBEFCB-781D-4F23-A1E9-9615479D1127}"/>
                  </a:ext>
                </a:extLst>
              </p:cNvPr>
              <p:cNvSpPr txBox="1"/>
              <p:nvPr/>
            </p:nvSpPr>
            <p:spPr>
              <a:xfrm>
                <a:off x="7449439" y="812338"/>
                <a:ext cx="4406142" cy="19482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b="1" u="sng" dirty="0"/>
                  <a:t>Bayes’ Theorem</a:t>
                </a:r>
              </a:p>
              <a:p>
                <a:pPr algn="ctr"/>
                <a:endParaRPr lang="en-US" b="1" u="sng" dirty="0"/>
              </a:p>
              <a:p>
                <a:pPr algn="ctr"/>
                <a:endParaRPr lang="en-US" b="1" u="sng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⃑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acc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acc>
                            <m:accPr>
                              <m:chr m:val="⃑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3CBEFCB-781D-4F23-A1E9-9615479D1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439" y="812338"/>
                <a:ext cx="4406142" cy="1948290"/>
              </a:xfrm>
              <a:prstGeom prst="rect">
                <a:avLst/>
              </a:prstGeom>
              <a:blipFill>
                <a:blip r:embed="rId2"/>
                <a:stretch>
                  <a:fillRect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984ECB8-CD6C-4C46-B86E-93A695070EEB}"/>
              </a:ext>
            </a:extLst>
          </p:cNvPr>
          <p:cNvSpPr txBox="1"/>
          <p:nvPr/>
        </p:nvSpPr>
        <p:spPr>
          <a:xfrm>
            <a:off x="8078262" y="2575962"/>
            <a:ext cx="104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posterior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C409B1-E98B-4DBE-98D4-529F46EF2B58}"/>
              </a:ext>
            </a:extLst>
          </p:cNvPr>
          <p:cNvSpPr txBox="1"/>
          <p:nvPr/>
        </p:nvSpPr>
        <p:spPr>
          <a:xfrm>
            <a:off x="9766744" y="1371702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0A003D-AB9B-4544-8E15-109D7774A42D}"/>
              </a:ext>
            </a:extLst>
          </p:cNvPr>
          <p:cNvSpPr txBox="1"/>
          <p:nvPr/>
        </p:nvSpPr>
        <p:spPr>
          <a:xfrm>
            <a:off x="10778798" y="1343459"/>
            <a:ext cx="1095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likelihood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C89B0-EB7E-4A37-A4D1-DC1F4A30BDB0}"/>
              </a:ext>
            </a:extLst>
          </p:cNvPr>
          <p:cNvSpPr txBox="1"/>
          <p:nvPr/>
        </p:nvSpPr>
        <p:spPr>
          <a:xfrm>
            <a:off x="10087505" y="2690907"/>
            <a:ext cx="1020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Evidence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FFF2EB5-1EF3-4185-AC72-DC9574DB0DD5}"/>
                  </a:ext>
                </a:extLst>
              </p:cNvPr>
              <p:cNvSpPr/>
              <p:nvPr/>
            </p:nvSpPr>
            <p:spPr>
              <a:xfrm>
                <a:off x="7449439" y="3046369"/>
                <a:ext cx="4460132" cy="9610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D, V, etc.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 spectroscopy, bolometer measurements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 err="1"/>
                  <a:t>pySTRAHL</a:t>
                </a:r>
                <a:r>
                  <a:rPr lang="en-US" dirty="0"/>
                  <a:t> impurity transport model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FFF2EB5-1EF3-4185-AC72-DC9574DB0D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439" y="3046369"/>
                <a:ext cx="4460132" cy="961097"/>
              </a:xfrm>
              <a:prstGeom prst="rect">
                <a:avLst/>
              </a:prstGeom>
              <a:blipFill>
                <a:blip r:embed="rId3"/>
                <a:stretch>
                  <a:fillRect t="-2548" r="-683" b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0D32713-5E54-4D5A-AE08-E5BB15D9ED92}"/>
                  </a:ext>
                </a:extLst>
              </p:cNvPr>
              <p:cNvSpPr/>
              <p:nvPr/>
            </p:nvSpPr>
            <p:spPr>
              <a:xfrm>
                <a:off x="155504" y="918659"/>
                <a:ext cx="6096000" cy="51767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u="sng" dirty="0"/>
                  <a:t>Priors</a:t>
                </a:r>
              </a:p>
              <a:p>
                <a:pPr lvl="1"/>
                <a:r>
                  <a:rPr lang="en-US" dirty="0"/>
                  <a:t>1) Impurities should not be significantly peaked or hollow (constrains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𝑟𝑉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dirty="0"/>
                  <a:t>to be of order 1)</a:t>
                </a:r>
              </a:p>
              <a:p>
                <a:pPr lvl="1"/>
                <a:r>
                  <a:rPr lang="en-US" dirty="0"/>
                  <a:t>2) Diffusion bound between classical &amp; Bohm diffusion models</a:t>
                </a:r>
              </a:p>
              <a:p>
                <a:pPr lvl="1"/>
                <a:r>
                  <a:rPr lang="en-US" dirty="0"/>
                  <a:t>3) Additional priors enforce knot point minimum distance, monotonicity</a:t>
                </a:r>
              </a:p>
              <a:p>
                <a:pPr lvl="1"/>
                <a:r>
                  <a:rPr lang="en-US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Prior probability functions: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/>
                        <m:t>𝒩</m:t>
                      </m:r>
                      <m:r>
                        <m:rPr>
                          <m:nor/>
                        </m:rPr>
                        <a:rPr lang="en-US" b="0" i="0" smtClean="0"/>
                        <m:t>(0,2) 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𝑟𝑉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acc>
                        </m: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m>
                        <m:mPr>
                          <m:mcs>
                            <m:mc>
                              <m:mcPr>
                                <m:count m:val="1"/>
                                <m:mcJc m:val="center"/>
                              </m:mcPr>
                            </m:mc>
                          </m:mcs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𝑖𝑓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&gt;2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 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or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&lt;−3</m:t>
                            </m:r>
                          </m:e>
                        </m:mr>
                        <m:m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𝑜𝑡h𝑒𝑟𝑤𝑖𝑠𝑒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                                        </m:t>
                            </m:r>
                          </m:e>
                        </m:mr>
                      </m:m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u="sng" dirty="0"/>
                  <a:t>Likelihood: </a:t>
                </a:r>
                <a:r>
                  <a:rPr lang="en-US" dirty="0"/>
                  <a:t>Standard Gaussian likelihood,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 set by measurement uncertainty:</a:t>
                </a:r>
              </a:p>
              <a:p>
                <a:pPr/>
                <a:r>
                  <a:rPr lang="en-US" dirty="0"/>
                  <a:t>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⃗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/>
                      <m:t>𝒩</m:t>
                    </m:r>
                    <m:r>
                      <m:rPr>
                        <m:nor/>
                      </m:rPr>
                      <a:rPr lang="en-US"/>
                      <m:t>(</m:t>
                    </m:r>
                    <m:r>
                      <m:rPr>
                        <m:nor/>
                      </m:rPr>
                      <a:rPr lang="en-US" b="0" i="0" smtClean="0"/>
                      <m:t>D</m:t>
                    </m:r>
                    <m:r>
                      <m:rPr>
                        <m:nor/>
                      </m:rPr>
                      <a:rPr lang="en-US"/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</m:rad>
                      </m:den>
                    </m:f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−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0D32713-5E54-4D5A-AE08-E5BB15D9ED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04" y="918659"/>
                <a:ext cx="6096000" cy="5176738"/>
              </a:xfrm>
              <a:prstGeom prst="rect">
                <a:avLst/>
              </a:prstGeom>
              <a:blipFill>
                <a:blip r:embed="rId4"/>
                <a:stretch>
                  <a:fillRect l="-700" t="-707" r="-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781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77B23-6F8C-40EA-8FBD-7CF64AD19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4F5FF-C1F4-45F3-8DED-D2CC15983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91211"/>
            <a:ext cx="10972800" cy="2935350"/>
          </a:xfrm>
        </p:spPr>
        <p:txBody>
          <a:bodyPr/>
          <a:lstStyle/>
          <a:p>
            <a:r>
              <a:rPr lang="en-US" dirty="0"/>
              <a:t>Introduction and Motivation</a:t>
            </a:r>
          </a:p>
          <a:p>
            <a:r>
              <a:rPr lang="en-US" b="1" dirty="0"/>
              <a:t>High speed charge exchange spectroscopy system at W7-X</a:t>
            </a:r>
          </a:p>
          <a:p>
            <a:r>
              <a:rPr lang="en-US" dirty="0"/>
              <a:t>High-n Rydberg transitions for measurement of impurities</a:t>
            </a:r>
          </a:p>
          <a:p>
            <a:r>
              <a:rPr lang="en-US" dirty="0"/>
              <a:t>Bayesian Inference of Impurity Transport</a:t>
            </a:r>
          </a:p>
          <a:p>
            <a:pPr lvl="1"/>
            <a:r>
              <a:rPr lang="en-US" dirty="0"/>
              <a:t>Inference uncertainty improvement by adding additional diagnostics</a:t>
            </a:r>
          </a:p>
          <a:p>
            <a:r>
              <a:rPr lang="en-US" dirty="0"/>
              <a:t>Conclusion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A68855-7BC7-45AD-96AF-20FB6A9E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E4D3D-F922-4804-AF73-F0CC223FD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2147D-0A8A-4B37-A7E0-2449E479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95BFC3-E55B-42A5-853E-94028FBE0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192" y="3666078"/>
            <a:ext cx="4334632" cy="243861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B8F22C4-BE94-437A-9712-2E2DB2FD0698}"/>
              </a:ext>
            </a:extLst>
          </p:cNvPr>
          <p:cNvSpPr/>
          <p:nvPr/>
        </p:nvSpPr>
        <p:spPr>
          <a:xfrm>
            <a:off x="9712977" y="6059510"/>
            <a:ext cx="18694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cap="all" dirty="0"/>
              <a:t>IPP, ADAPTED BY C. BICKEL/</a:t>
            </a:r>
            <a:r>
              <a:rPr lang="en-US" sz="900" i="1" cap="all" dirty="0"/>
              <a:t>SCIENCE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63448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97A781B-7B23-496D-B5B1-73FC13588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3886" y="2721801"/>
            <a:ext cx="3203042" cy="36285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D123FB-98F7-4922-926B-CF4CD86C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Bonus: Stacked Fiber Bundles Allow for Dual Channel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4C316-0AE9-48FE-AB3F-339308C244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5" y="926085"/>
            <a:ext cx="7562564" cy="4525963"/>
          </a:xfrm>
        </p:spPr>
        <p:txBody>
          <a:bodyPr/>
          <a:lstStyle/>
          <a:p>
            <a:r>
              <a:rPr lang="en-US" dirty="0"/>
              <a:t>“Smearing” effect occurs at fast frame rates when…</a:t>
            </a:r>
          </a:p>
          <a:p>
            <a:r>
              <a:rPr lang="en-US" dirty="0"/>
              <a:t>EMCCD area split into 3 vertically binned regions of interest:</a:t>
            </a:r>
          </a:p>
          <a:p>
            <a:pPr lvl="1"/>
            <a:r>
              <a:rPr lang="en-US" dirty="0"/>
              <a:t>2 channels for signal readout</a:t>
            </a:r>
          </a:p>
          <a:p>
            <a:pPr lvl="1"/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central channel for smear detection and correction</a:t>
            </a:r>
          </a:p>
          <a:p>
            <a:r>
              <a:rPr lang="en-US" dirty="0"/>
              <a:t>Unique smear correction algorithm developed: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28B7-A164-4D7E-811C-40A95F4BB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569B8C-A766-4D18-9B36-90C90FABC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A9B1E2-34EC-49A2-B165-1E3487684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30</a:t>
            </a:fld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49BFBA-8C97-45FE-BEE2-282F803A5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246" y="2648062"/>
            <a:ext cx="3582044" cy="357672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06F292F-E395-4098-9228-DA6A983D3443}"/>
              </a:ext>
            </a:extLst>
          </p:cNvPr>
          <p:cNvCxnSpPr>
            <a:cxnSpLocks/>
          </p:cNvCxnSpPr>
          <p:nvPr/>
        </p:nvCxnSpPr>
        <p:spPr>
          <a:xfrm flipH="1">
            <a:off x="5663036" y="2955839"/>
            <a:ext cx="524318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598F4A-110E-48C7-9455-E61A840AC9F2}"/>
              </a:ext>
            </a:extLst>
          </p:cNvPr>
          <p:cNvCxnSpPr>
            <a:cxnSpLocks/>
          </p:cNvCxnSpPr>
          <p:nvPr/>
        </p:nvCxnSpPr>
        <p:spPr>
          <a:xfrm flipH="1">
            <a:off x="5663036" y="4026419"/>
            <a:ext cx="524319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6C713D-04B5-4619-8525-B533D00B30ED}"/>
                  </a:ext>
                </a:extLst>
              </p:cNvPr>
              <p:cNvSpPr txBox="1"/>
              <p:nvPr/>
            </p:nvSpPr>
            <p:spPr>
              <a:xfrm>
                <a:off x="5315099" y="3872530"/>
                <a:ext cx="4771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𝑠𝑚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B6C713D-04B5-4619-8525-B533D00B30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099" y="3872530"/>
                <a:ext cx="477182" cy="30777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B419D0-7104-494A-AD67-5AA95B2FA1CB}"/>
                  </a:ext>
                </a:extLst>
              </p:cNvPr>
              <p:cNvSpPr txBox="1"/>
              <p:nvPr/>
            </p:nvSpPr>
            <p:spPr>
              <a:xfrm>
                <a:off x="7266155" y="3615690"/>
                <a:ext cx="456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AB419D0-7104-494A-AD67-5AA95B2FA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66155" y="3615690"/>
                <a:ext cx="45660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E0F07D-98AC-47B4-869F-448649EBE163}"/>
                  </a:ext>
                </a:extLst>
              </p:cNvPr>
              <p:cNvSpPr txBox="1"/>
              <p:nvPr/>
            </p:nvSpPr>
            <p:spPr>
              <a:xfrm>
                <a:off x="7830333" y="3872531"/>
                <a:ext cx="45127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2E0F07D-98AC-47B4-869F-448649EBE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0333" y="3872531"/>
                <a:ext cx="451277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04EAED-FC41-480C-B35C-CE5CC0C2B210}"/>
                  </a:ext>
                </a:extLst>
              </p:cNvPr>
              <p:cNvSpPr txBox="1"/>
              <p:nvPr/>
            </p:nvSpPr>
            <p:spPr>
              <a:xfrm>
                <a:off x="5424445" y="2620627"/>
                <a:ext cx="4771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804EAED-FC41-480C-B35C-CE5CC0C2B2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4445" y="2620627"/>
                <a:ext cx="477182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E87B36-5AF3-4990-B5B4-E182E303594D}"/>
                  </a:ext>
                </a:extLst>
              </p:cNvPr>
              <p:cNvSpPr txBox="1"/>
              <p:nvPr/>
            </p:nvSpPr>
            <p:spPr>
              <a:xfrm>
                <a:off x="189811" y="2998259"/>
                <a:ext cx="4576262" cy="3226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AutoNum type="arabicParenR"/>
                </a:pPr>
                <a:r>
                  <a:rPr lang="en-US" dirty="0"/>
                  <a:t>Identify smear contribution per pixel,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𝑠𝑚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𝑠𝑚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Identify channel 1 intensity per pixel,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Calculate how much of channel 1’s signal contributes to smearing: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𝑠𝑚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𝑠𝑚</m:t>
                                </m:r>
                              </m:sub>
                            </m:sSub>
                          </m:den>
                        </m:f>
                      </m:e>
                    </m:d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−1 </m:t>
                        </m:r>
                      </m:sup>
                    </m:sSup>
                  </m:oMath>
                </a14:m>
                <a:endParaRPr lang="en-US" dirty="0"/>
              </a:p>
              <a:p>
                <a:pPr marL="342900" indent="-342900">
                  <a:buAutoNum type="arabicParenR"/>
                </a:pPr>
                <a:r>
                  <a:rPr lang="en-US" dirty="0"/>
                  <a:t>Scale spectrum 1 by smearing factor and subtract from spectrum 2: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𝑐𝑜𝑟𝑟𝑒𝑐𝑡𝑒𝑑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𝑠𝑚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𝑠𝑚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E87B36-5AF3-4990-B5B4-E182E30359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811" y="2998259"/>
                <a:ext cx="4576262" cy="3226524"/>
              </a:xfrm>
              <a:prstGeom prst="rect">
                <a:avLst/>
              </a:prstGeom>
              <a:blipFill>
                <a:blip r:embed="rId13"/>
                <a:stretch>
                  <a:fillRect l="-1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422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0CA18-CC71-4B8D-B69F-9CD4E2A18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Charge Exchange Recombination Spectroscopy Can Be Used For Impurity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8CE18-57ED-4646-8065-FE17A0A0C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473" y="1015626"/>
            <a:ext cx="11877527" cy="4525963"/>
          </a:xfrm>
        </p:spPr>
        <p:txBody>
          <a:bodyPr/>
          <a:lstStyle/>
          <a:p>
            <a:r>
              <a:rPr lang="en-US" dirty="0"/>
              <a:t>Need good spatial resolution &amp; high time resolution</a:t>
            </a:r>
          </a:p>
          <a:p>
            <a:r>
              <a:rPr lang="en-US" dirty="0"/>
              <a:t>W7-X has diagnostics for measuring impurities:</a:t>
            </a:r>
          </a:p>
          <a:p>
            <a:pPr lvl="1"/>
            <a:r>
              <a:rPr lang="en-US" dirty="0"/>
              <a:t>High Efficiency X-ray Overview Spectrometer (HEXOS): high time resolution, low spatial resolution</a:t>
            </a:r>
          </a:p>
          <a:p>
            <a:pPr lvl="1"/>
            <a:r>
              <a:rPr lang="en-US" dirty="0"/>
              <a:t>ITER-like Spectrometer (ILS) CX system: low time resolution, high spatial resolution</a:t>
            </a:r>
          </a:p>
          <a:p>
            <a:r>
              <a:rPr lang="en-US" dirty="0"/>
              <a:t>A new CXRS system has been installed to provide both high time and spatial resolution measurements</a:t>
            </a:r>
          </a:p>
          <a:p>
            <a:pPr lvl="1"/>
            <a:r>
              <a:rPr lang="en-US" dirty="0"/>
              <a:t>High speed -&gt; need high light throughput</a:t>
            </a:r>
          </a:p>
          <a:p>
            <a:r>
              <a:rPr lang="en-US" dirty="0"/>
              <a:t>Previous study on CX emission of highly ionized Fe used visible emissions Fe 23+ charge state (Stratton 1991)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ABE9-F4DE-4A81-895E-D3674A20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AFBA09-91A0-453D-8548-30B9577B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B8E20-E5BC-4EE7-A5F9-8B935C98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4</a:t>
            </a:fld>
            <a:endParaRPr lang="de-D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F6F30-ADEE-4535-9801-408681BA3B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45"/>
          <a:stretch/>
        </p:blipFill>
        <p:spPr>
          <a:xfrm>
            <a:off x="7695642" y="3731285"/>
            <a:ext cx="3542911" cy="3025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9108CF-8DB2-4CA1-9092-FC9A44F2D4CB}"/>
              </a:ext>
            </a:extLst>
          </p:cNvPr>
          <p:cNvSpPr txBox="1"/>
          <p:nvPr/>
        </p:nvSpPr>
        <p:spPr>
          <a:xfrm rot="16200000">
            <a:off x="6350062" y="4736777"/>
            <a:ext cx="2176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Active Fe XXIV Emission at 500.1 nm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56E069-86F4-4EDD-84BE-AC74421917C2}"/>
              </a:ext>
            </a:extLst>
          </p:cNvPr>
          <p:cNvSpPr/>
          <p:nvPr/>
        </p:nvSpPr>
        <p:spPr>
          <a:xfrm>
            <a:off x="7267456" y="3613300"/>
            <a:ext cx="219964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B.C. Stratton et al 1991 </a:t>
            </a:r>
            <a:r>
              <a:rPr lang="en-US" sz="900" dirty="0" err="1"/>
              <a:t>Nucl</a:t>
            </a:r>
            <a:r>
              <a:rPr lang="en-US" sz="900" dirty="0"/>
              <a:t>. Fusion 31 171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19F514-C762-4143-AAD8-80A8801AD63C}"/>
              </a:ext>
            </a:extLst>
          </p:cNvPr>
          <p:cNvSpPr/>
          <p:nvPr/>
        </p:nvSpPr>
        <p:spPr>
          <a:xfrm>
            <a:off x="989990" y="4899954"/>
            <a:ext cx="611809" cy="624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BBE0132-3A78-4B59-99F1-053D9F1D32D7}"/>
              </a:ext>
            </a:extLst>
          </p:cNvPr>
          <p:cNvSpPr/>
          <p:nvPr/>
        </p:nvSpPr>
        <p:spPr>
          <a:xfrm>
            <a:off x="664744" y="4283258"/>
            <a:ext cx="115330" cy="12356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B954F1-E8C3-4968-9C7C-3CADFF06754C}"/>
              </a:ext>
            </a:extLst>
          </p:cNvPr>
          <p:cNvSpPr txBox="1"/>
          <p:nvPr/>
        </p:nvSpPr>
        <p:spPr>
          <a:xfrm>
            <a:off x="1025747" y="5026393"/>
            <a:ext cx="63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</a:t>
            </a:r>
            <a:r>
              <a:rPr lang="en-US" baseline="30000" dirty="0"/>
              <a:t>24+</a:t>
            </a:r>
            <a:endParaRPr lang="en-US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218F5FA-B13F-412A-9DC8-95F1048FD81F}"/>
              </a:ext>
            </a:extLst>
          </p:cNvPr>
          <p:cNvSpPr/>
          <p:nvPr/>
        </p:nvSpPr>
        <p:spPr>
          <a:xfrm>
            <a:off x="421580" y="4387297"/>
            <a:ext cx="305755" cy="29656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998B4F4-24E1-4634-9551-625172490359}"/>
              </a:ext>
            </a:extLst>
          </p:cNvPr>
          <p:cNvSpPr txBox="1"/>
          <p:nvPr/>
        </p:nvSpPr>
        <p:spPr>
          <a:xfrm>
            <a:off x="387179" y="4392558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30000" dirty="0"/>
              <a:t>0+</a:t>
            </a:r>
            <a:endParaRPr lang="en-US" sz="14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998D585-4466-4920-B2B3-DDD99C12220F}"/>
              </a:ext>
            </a:extLst>
          </p:cNvPr>
          <p:cNvCxnSpPr>
            <a:cxnSpLocks/>
          </p:cNvCxnSpPr>
          <p:nvPr/>
        </p:nvCxnSpPr>
        <p:spPr>
          <a:xfrm>
            <a:off x="726234" y="4668180"/>
            <a:ext cx="299513" cy="2910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3F6FFBDE-1D76-48AF-B03B-8C8CF3FC679C}"/>
              </a:ext>
            </a:extLst>
          </p:cNvPr>
          <p:cNvSpPr/>
          <p:nvPr/>
        </p:nvSpPr>
        <p:spPr>
          <a:xfrm>
            <a:off x="200025" y="3971513"/>
            <a:ext cx="2048905" cy="19679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0633685-C009-44C3-B3D9-6947C90C471A}"/>
              </a:ext>
            </a:extLst>
          </p:cNvPr>
          <p:cNvSpPr/>
          <p:nvPr/>
        </p:nvSpPr>
        <p:spPr>
          <a:xfrm>
            <a:off x="2248854" y="3971513"/>
            <a:ext cx="2048905" cy="19679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B106438-58A5-4AF5-9D26-BFE44C5469B1}"/>
              </a:ext>
            </a:extLst>
          </p:cNvPr>
          <p:cNvSpPr/>
          <p:nvPr/>
        </p:nvSpPr>
        <p:spPr>
          <a:xfrm>
            <a:off x="4310116" y="3971513"/>
            <a:ext cx="2048905" cy="19679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D53ADFE-2055-418D-8AE0-7A8C1223A449}"/>
              </a:ext>
            </a:extLst>
          </p:cNvPr>
          <p:cNvSpPr/>
          <p:nvPr/>
        </p:nvSpPr>
        <p:spPr>
          <a:xfrm>
            <a:off x="2535147" y="4934492"/>
            <a:ext cx="611809" cy="624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71D3C8C-CF88-436A-A1EF-60C9303D9846}"/>
              </a:ext>
            </a:extLst>
          </p:cNvPr>
          <p:cNvSpPr/>
          <p:nvPr/>
        </p:nvSpPr>
        <p:spPr>
          <a:xfrm>
            <a:off x="2829757" y="4546446"/>
            <a:ext cx="115330" cy="12356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90BFED-981B-4C0C-94BC-5369F70B523A}"/>
              </a:ext>
            </a:extLst>
          </p:cNvPr>
          <p:cNvSpPr txBox="1"/>
          <p:nvPr/>
        </p:nvSpPr>
        <p:spPr>
          <a:xfrm>
            <a:off x="2570904" y="5060931"/>
            <a:ext cx="63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</a:t>
            </a:r>
            <a:r>
              <a:rPr lang="en-US" baseline="30000" dirty="0"/>
              <a:t>23+</a:t>
            </a:r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3784808-F9C5-4A83-9FA5-C0883714D054}"/>
              </a:ext>
            </a:extLst>
          </p:cNvPr>
          <p:cNvSpPr/>
          <p:nvPr/>
        </p:nvSpPr>
        <p:spPr>
          <a:xfrm>
            <a:off x="3813688" y="5281981"/>
            <a:ext cx="305755" cy="29656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F69BD0-0CBD-4FB2-BE34-7412D6B622BA}"/>
              </a:ext>
            </a:extLst>
          </p:cNvPr>
          <p:cNvSpPr txBox="1"/>
          <p:nvPr/>
        </p:nvSpPr>
        <p:spPr>
          <a:xfrm>
            <a:off x="3779287" y="5287242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</a:t>
            </a:r>
            <a:r>
              <a:rPr lang="en-US" sz="1400" baseline="30000" dirty="0"/>
              <a:t>1+</a:t>
            </a:r>
            <a:endParaRPr lang="en-US" sz="140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FE8595F-65BC-4B42-926D-82E0E6ADA33A}"/>
              </a:ext>
            </a:extLst>
          </p:cNvPr>
          <p:cNvSpPr/>
          <p:nvPr/>
        </p:nvSpPr>
        <p:spPr>
          <a:xfrm>
            <a:off x="2451152" y="4861662"/>
            <a:ext cx="784702" cy="76423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773154A-6D4C-4CE5-A1EC-646A9281B05D}"/>
              </a:ext>
            </a:extLst>
          </p:cNvPr>
          <p:cNvSpPr/>
          <p:nvPr/>
        </p:nvSpPr>
        <p:spPr>
          <a:xfrm>
            <a:off x="2341770" y="4752708"/>
            <a:ext cx="1028427" cy="91670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612F2EF-DCB5-4D7F-A554-37400CC3B45C}"/>
              </a:ext>
            </a:extLst>
          </p:cNvPr>
          <p:cNvSpPr/>
          <p:nvPr/>
        </p:nvSpPr>
        <p:spPr>
          <a:xfrm>
            <a:off x="2242959" y="4672054"/>
            <a:ext cx="1262656" cy="104664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2BCC31-344F-4F4B-8443-1A9067D8B5C2}"/>
                  </a:ext>
                </a:extLst>
              </p:cNvPr>
              <p:cNvSpPr txBox="1"/>
              <p:nvPr/>
            </p:nvSpPr>
            <p:spPr>
              <a:xfrm>
                <a:off x="2887422" y="4314403"/>
                <a:ext cx="907300" cy="4938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B2BCC31-344F-4F4B-8443-1A9067D8B5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7422" y="4314403"/>
                <a:ext cx="907300" cy="49385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5BD8857-C0C3-46C8-A650-E4D934FB25D4}"/>
              </a:ext>
            </a:extLst>
          </p:cNvPr>
          <p:cNvCxnSpPr>
            <a:cxnSpLocks/>
          </p:cNvCxnSpPr>
          <p:nvPr/>
        </p:nvCxnSpPr>
        <p:spPr>
          <a:xfrm>
            <a:off x="4029511" y="5572250"/>
            <a:ext cx="136089" cy="27851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D415B853-A63B-4E4F-9859-D1599E6268A7}"/>
              </a:ext>
            </a:extLst>
          </p:cNvPr>
          <p:cNvSpPr/>
          <p:nvPr/>
        </p:nvSpPr>
        <p:spPr>
          <a:xfrm>
            <a:off x="4911767" y="4757378"/>
            <a:ext cx="611809" cy="624166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b="1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2060D57-7306-4B9F-8895-4A82FD1A57BE}"/>
              </a:ext>
            </a:extLst>
          </p:cNvPr>
          <p:cNvSpPr/>
          <p:nvPr/>
        </p:nvSpPr>
        <p:spPr>
          <a:xfrm>
            <a:off x="5208119" y="4558194"/>
            <a:ext cx="115330" cy="12356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769F60-9966-4934-A07E-4799C0B1918C}"/>
              </a:ext>
            </a:extLst>
          </p:cNvPr>
          <p:cNvSpPr txBox="1"/>
          <p:nvPr/>
        </p:nvSpPr>
        <p:spPr>
          <a:xfrm>
            <a:off x="4947524" y="4883817"/>
            <a:ext cx="636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</a:t>
            </a:r>
            <a:r>
              <a:rPr lang="en-US" baseline="30000" dirty="0"/>
              <a:t>23+</a:t>
            </a:r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3BBE52BD-EA1D-4BCF-BF66-D1E61FA8E02D}"/>
              </a:ext>
            </a:extLst>
          </p:cNvPr>
          <p:cNvSpPr/>
          <p:nvPr/>
        </p:nvSpPr>
        <p:spPr>
          <a:xfrm>
            <a:off x="4827772" y="4684548"/>
            <a:ext cx="784702" cy="764236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BFB433D5-DCA7-4F3E-B0CD-8C044DD94731}"/>
              </a:ext>
            </a:extLst>
          </p:cNvPr>
          <p:cNvSpPr/>
          <p:nvPr/>
        </p:nvSpPr>
        <p:spPr>
          <a:xfrm>
            <a:off x="4718390" y="4575594"/>
            <a:ext cx="1028427" cy="916702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938BBBF9-089D-49DD-B66E-E366960450AB}"/>
              </a:ext>
            </a:extLst>
          </p:cNvPr>
          <p:cNvSpPr/>
          <p:nvPr/>
        </p:nvSpPr>
        <p:spPr>
          <a:xfrm>
            <a:off x="4619579" y="4494940"/>
            <a:ext cx="1262656" cy="1046649"/>
          </a:xfrm>
          <a:prstGeom prst="ellipse">
            <a:avLst/>
          </a:prstGeom>
          <a:noFill/>
          <a:ln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E60EC8D-6129-4A5B-BB56-2495F3D69BE3}"/>
              </a:ext>
            </a:extLst>
          </p:cNvPr>
          <p:cNvCxnSpPr/>
          <p:nvPr/>
        </p:nvCxnSpPr>
        <p:spPr>
          <a:xfrm>
            <a:off x="2875004" y="4646144"/>
            <a:ext cx="0" cy="1400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E67EE06A-9E21-48EB-BA4F-FC5C401A9DC8}"/>
              </a:ext>
            </a:extLst>
          </p:cNvPr>
          <p:cNvSpPr/>
          <p:nvPr/>
        </p:nvSpPr>
        <p:spPr>
          <a:xfrm>
            <a:off x="5576376" y="4238625"/>
            <a:ext cx="576774" cy="435769"/>
          </a:xfrm>
          <a:custGeom>
            <a:avLst/>
            <a:gdLst>
              <a:gd name="connsiteX0" fmla="*/ 512 w 576774"/>
              <a:gd name="connsiteY0" fmla="*/ 435769 h 435769"/>
              <a:gd name="connsiteX1" fmla="*/ 12418 w 576774"/>
              <a:gd name="connsiteY1" fmla="*/ 369094 h 435769"/>
              <a:gd name="connsiteX2" fmla="*/ 83855 w 576774"/>
              <a:gd name="connsiteY2" fmla="*/ 407194 h 435769"/>
              <a:gd name="connsiteX3" fmla="*/ 83855 w 576774"/>
              <a:gd name="connsiteY3" fmla="*/ 328613 h 435769"/>
              <a:gd name="connsiteX4" fmla="*/ 174343 w 576774"/>
              <a:gd name="connsiteY4" fmla="*/ 366713 h 435769"/>
              <a:gd name="connsiteX5" fmla="*/ 164818 w 576774"/>
              <a:gd name="connsiteY5" fmla="*/ 261938 h 435769"/>
              <a:gd name="connsiteX6" fmla="*/ 238637 w 576774"/>
              <a:gd name="connsiteY6" fmla="*/ 321469 h 435769"/>
              <a:gd name="connsiteX7" fmla="*/ 221968 w 576774"/>
              <a:gd name="connsiteY7" fmla="*/ 221456 h 435769"/>
              <a:gd name="connsiteX8" fmla="*/ 302930 w 576774"/>
              <a:gd name="connsiteY8" fmla="*/ 271463 h 435769"/>
              <a:gd name="connsiteX9" fmla="*/ 298168 w 576774"/>
              <a:gd name="connsiteY9" fmla="*/ 180975 h 435769"/>
              <a:gd name="connsiteX10" fmla="*/ 369605 w 576774"/>
              <a:gd name="connsiteY10" fmla="*/ 221456 h 435769"/>
              <a:gd name="connsiteX11" fmla="*/ 367224 w 576774"/>
              <a:gd name="connsiteY11" fmla="*/ 130969 h 435769"/>
              <a:gd name="connsiteX12" fmla="*/ 455330 w 576774"/>
              <a:gd name="connsiteY12" fmla="*/ 183356 h 435769"/>
              <a:gd name="connsiteX13" fmla="*/ 429137 w 576774"/>
              <a:gd name="connsiteY13" fmla="*/ 80963 h 435769"/>
              <a:gd name="connsiteX14" fmla="*/ 507718 w 576774"/>
              <a:gd name="connsiteY14" fmla="*/ 138113 h 435769"/>
              <a:gd name="connsiteX15" fmla="*/ 514862 w 576774"/>
              <a:gd name="connsiteY15" fmla="*/ 50006 h 435769"/>
              <a:gd name="connsiteX16" fmla="*/ 576774 w 576774"/>
              <a:gd name="connsiteY16" fmla="*/ 0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76774" h="435769">
                <a:moveTo>
                  <a:pt x="512" y="435769"/>
                </a:moveTo>
                <a:cubicBezTo>
                  <a:pt x="-481" y="404813"/>
                  <a:pt x="-1473" y="373857"/>
                  <a:pt x="12418" y="369094"/>
                </a:cubicBezTo>
                <a:cubicBezTo>
                  <a:pt x="26309" y="364331"/>
                  <a:pt x="71949" y="413941"/>
                  <a:pt x="83855" y="407194"/>
                </a:cubicBezTo>
                <a:cubicBezTo>
                  <a:pt x="95761" y="400447"/>
                  <a:pt x="68774" y="335360"/>
                  <a:pt x="83855" y="328613"/>
                </a:cubicBezTo>
                <a:cubicBezTo>
                  <a:pt x="98936" y="321866"/>
                  <a:pt x="160849" y="377825"/>
                  <a:pt x="174343" y="366713"/>
                </a:cubicBezTo>
                <a:cubicBezTo>
                  <a:pt x="187837" y="355600"/>
                  <a:pt x="154102" y="269479"/>
                  <a:pt x="164818" y="261938"/>
                </a:cubicBezTo>
                <a:cubicBezTo>
                  <a:pt x="175534" y="254397"/>
                  <a:pt x="229112" y="328216"/>
                  <a:pt x="238637" y="321469"/>
                </a:cubicBezTo>
                <a:cubicBezTo>
                  <a:pt x="248162" y="314722"/>
                  <a:pt x="211253" y="229790"/>
                  <a:pt x="221968" y="221456"/>
                </a:cubicBezTo>
                <a:cubicBezTo>
                  <a:pt x="232683" y="213122"/>
                  <a:pt x="290230" y="278210"/>
                  <a:pt x="302930" y="271463"/>
                </a:cubicBezTo>
                <a:cubicBezTo>
                  <a:pt x="315630" y="264716"/>
                  <a:pt x="287056" y="189309"/>
                  <a:pt x="298168" y="180975"/>
                </a:cubicBezTo>
                <a:cubicBezTo>
                  <a:pt x="309280" y="172641"/>
                  <a:pt x="358096" y="229790"/>
                  <a:pt x="369605" y="221456"/>
                </a:cubicBezTo>
                <a:cubicBezTo>
                  <a:pt x="381114" y="213122"/>
                  <a:pt x="352936" y="137319"/>
                  <a:pt x="367224" y="130969"/>
                </a:cubicBezTo>
                <a:cubicBezTo>
                  <a:pt x="381512" y="124619"/>
                  <a:pt x="445011" y="191690"/>
                  <a:pt x="455330" y="183356"/>
                </a:cubicBezTo>
                <a:cubicBezTo>
                  <a:pt x="465649" y="175022"/>
                  <a:pt x="420406" y="88504"/>
                  <a:pt x="429137" y="80963"/>
                </a:cubicBezTo>
                <a:cubicBezTo>
                  <a:pt x="437868" y="73422"/>
                  <a:pt x="493431" y="143272"/>
                  <a:pt x="507718" y="138113"/>
                </a:cubicBezTo>
                <a:cubicBezTo>
                  <a:pt x="522005" y="132954"/>
                  <a:pt x="503353" y="73025"/>
                  <a:pt x="514862" y="50006"/>
                </a:cubicBezTo>
                <a:cubicBezTo>
                  <a:pt x="526371" y="26987"/>
                  <a:pt x="551572" y="13493"/>
                  <a:pt x="576774" y="0"/>
                </a:cubicBezTo>
              </a:path>
            </a:pathLst>
          </a:custGeom>
          <a:noFill/>
          <a:ln>
            <a:solidFill>
              <a:schemeClr val="tx1"/>
            </a:solidFill>
            <a:tailEnd type="triangl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A9B9BCB-2162-4123-8956-8FEC9628A185}"/>
                  </a:ext>
                </a:extLst>
              </p:cNvPr>
              <p:cNvSpPr txBox="1"/>
              <p:nvPr/>
            </p:nvSpPr>
            <p:spPr>
              <a:xfrm>
                <a:off x="5631087" y="4122304"/>
                <a:ext cx="365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𝛾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A9B9BCB-2162-4123-8956-8FEC9628A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1087" y="4122304"/>
                <a:ext cx="365613" cy="369332"/>
              </a:xfrm>
              <a:prstGeom prst="rect">
                <a:avLst/>
              </a:prstGeom>
              <a:blipFill>
                <a:blip r:embed="rId4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223CE8B2-9E0C-4D5D-A4AB-5E7A771B9DC7}"/>
              </a:ext>
            </a:extLst>
          </p:cNvPr>
          <p:cNvSpPr txBox="1"/>
          <p:nvPr/>
        </p:nvSpPr>
        <p:spPr>
          <a:xfrm>
            <a:off x="118957" y="3632643"/>
            <a:ext cx="3556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Charge exchange with beam neutral</a:t>
            </a:r>
          </a:p>
        </p:txBody>
      </p:sp>
    </p:spTree>
    <p:extLst>
      <p:ext uri="{BB962C8B-B14F-4D97-AF65-F5344CB8AC3E}">
        <p14:creationId xmlns:p14="http://schemas.microsoft.com/office/powerpoint/2010/main" val="4025200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445B1-7823-42E0-9D1B-501143644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Head and Beam Viewing Geometry at W7-X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665405-49FC-4EFC-BE47-A9BEDC2D9E6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7313" y="1282492"/>
                <a:ext cx="10972800" cy="1625486"/>
              </a:xfrm>
            </p:spPr>
            <p:txBody>
              <a:bodyPr/>
              <a:lstStyle/>
              <a:p>
                <a:r>
                  <a:rPr lang="en-US" dirty="0"/>
                  <a:t>Optical port views two neutral beams injection paths</a:t>
                </a:r>
              </a:p>
              <a:p>
                <a:r>
                  <a:rPr lang="en-US" dirty="0"/>
                  <a:t>Fine coverage of length of beam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400 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optical fibers</a:t>
                </a:r>
              </a:p>
              <a:p>
                <a:r>
                  <a:rPr lang="en-US" dirty="0"/>
                  <a:t>New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600 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diameter fibers installed for high photon throughput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3665405-49FC-4EFC-BE47-A9BEDC2D9E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7313" y="1282492"/>
                <a:ext cx="10972800" cy="1625486"/>
              </a:xfrm>
              <a:blipFill>
                <a:blip r:embed="rId2"/>
                <a:stretch>
                  <a:fillRect l="-500" t="-1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BCF3C-FC81-4E8C-8336-F4382E3C3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EAF84E-4A2B-4049-829F-CC351F9C4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0FB79-B10D-4F53-9859-F9C52755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CF1333-8F22-4A20-99B2-5DFA58057938}"/>
              </a:ext>
            </a:extLst>
          </p:cNvPr>
          <p:cNvGrpSpPr/>
          <p:nvPr/>
        </p:nvGrpSpPr>
        <p:grpSpPr>
          <a:xfrm>
            <a:off x="1369072" y="3248025"/>
            <a:ext cx="5203178" cy="3330614"/>
            <a:chOff x="6938669" y="1167231"/>
            <a:chExt cx="4396081" cy="286184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F85BE-2E4D-4177-B072-E45FC02701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38669" y="1167231"/>
              <a:ext cx="4201111" cy="269595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E606DB3-A8A1-4B5D-857C-DB8AD34F5BDB}"/>
                </a:ext>
              </a:extLst>
            </p:cNvPr>
            <p:cNvSpPr/>
            <p:nvPr/>
          </p:nvSpPr>
          <p:spPr>
            <a:xfrm>
              <a:off x="11020425" y="3705225"/>
              <a:ext cx="314325" cy="323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7D8CE98-0AA1-4D0A-AEA4-80EC50B9E3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00" r="2178" b="1"/>
          <a:stretch/>
        </p:blipFill>
        <p:spPr>
          <a:xfrm rot="10800000">
            <a:off x="6953248" y="3208452"/>
            <a:ext cx="3357707" cy="29589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C238F2-668B-402A-B25F-7663020F857F}"/>
              </a:ext>
            </a:extLst>
          </p:cNvPr>
          <p:cNvSpPr/>
          <p:nvPr/>
        </p:nvSpPr>
        <p:spPr>
          <a:xfrm>
            <a:off x="1413522" y="6360579"/>
            <a:ext cx="21291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Ford, Rev. Sci. </a:t>
            </a:r>
            <a:r>
              <a:rPr lang="en-US" sz="900" dirty="0" err="1"/>
              <a:t>Instrum</a:t>
            </a:r>
            <a:r>
              <a:rPr lang="en-US" sz="900" dirty="0"/>
              <a:t>. 91, 023507 (2020)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0948DF9-31CE-4FEE-8807-FE21ED555075}"/>
              </a:ext>
            </a:extLst>
          </p:cNvPr>
          <p:cNvCxnSpPr>
            <a:cxnSpLocks/>
          </p:cNvCxnSpPr>
          <p:nvPr/>
        </p:nvCxnSpPr>
        <p:spPr>
          <a:xfrm flipV="1">
            <a:off x="10121721" y="4428734"/>
            <a:ext cx="659932" cy="10516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16AEB5-6438-40B6-B257-28B9495BA97F}"/>
              </a:ext>
            </a:extLst>
          </p:cNvPr>
          <p:cNvCxnSpPr/>
          <p:nvPr/>
        </p:nvCxnSpPr>
        <p:spPr>
          <a:xfrm flipV="1">
            <a:off x="10143478" y="4428734"/>
            <a:ext cx="638175" cy="366097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A5F40A-5D57-402D-9DE7-B5060FB1DE4E}"/>
                  </a:ext>
                </a:extLst>
              </p:cNvPr>
              <p:cNvSpPr txBox="1"/>
              <p:nvPr/>
            </p:nvSpPr>
            <p:spPr>
              <a:xfrm>
                <a:off x="10755785" y="4215557"/>
                <a:ext cx="10593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Diameter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A5F40A-5D57-402D-9DE7-B5060FB1D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5785" y="4215557"/>
                <a:ext cx="1059393" cy="646331"/>
              </a:xfrm>
              <a:prstGeom prst="rect">
                <a:avLst/>
              </a:prstGeom>
              <a:blipFill>
                <a:blip r:embed="rId5"/>
                <a:stretch>
                  <a:fillRect l="-4598" r="-517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53CE98-AD27-4A07-B1F2-06DD6E273C0A}"/>
                  </a:ext>
                </a:extLst>
              </p:cNvPr>
              <p:cNvSpPr txBox="1"/>
              <p:nvPr/>
            </p:nvSpPr>
            <p:spPr>
              <a:xfrm>
                <a:off x="10226088" y="3397834"/>
                <a:ext cx="105939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6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Diameter</a:t>
                </a: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53CE98-AD27-4A07-B1F2-06DD6E273C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6088" y="3397834"/>
                <a:ext cx="1059393" cy="646331"/>
              </a:xfrm>
              <a:prstGeom prst="rect">
                <a:avLst/>
              </a:prstGeom>
              <a:blipFill>
                <a:blip r:embed="rId6"/>
                <a:stretch>
                  <a:fillRect l="-5202" r="-5202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A650B2F-C114-4425-AA28-5F5FEEDCDF5C}"/>
              </a:ext>
            </a:extLst>
          </p:cNvPr>
          <p:cNvCxnSpPr>
            <a:cxnSpLocks/>
          </p:cNvCxnSpPr>
          <p:nvPr/>
        </p:nvCxnSpPr>
        <p:spPr>
          <a:xfrm flipV="1">
            <a:off x="9559278" y="3924300"/>
            <a:ext cx="678047" cy="109034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A02E955-AB41-4086-B9D3-40ABDB533F78}"/>
              </a:ext>
            </a:extLst>
          </p:cNvPr>
          <p:cNvCxnSpPr>
            <a:cxnSpLocks/>
          </p:cNvCxnSpPr>
          <p:nvPr/>
        </p:nvCxnSpPr>
        <p:spPr>
          <a:xfrm flipV="1">
            <a:off x="9596093" y="3947986"/>
            <a:ext cx="629995" cy="43262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915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8E3AF-8C26-4068-8BD4-06A303F3D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resolution and LOS geometry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53F0E-0AAF-4199-993B-DA29D54103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374" y="825938"/>
            <a:ext cx="6420593" cy="4525963"/>
          </a:xfrm>
        </p:spPr>
        <p:txBody>
          <a:bodyPr/>
          <a:lstStyle/>
          <a:p>
            <a:r>
              <a:rPr lang="en-US" dirty="0"/>
              <a:t>10 channels span radial extent of device</a:t>
            </a:r>
          </a:p>
          <a:p>
            <a:pPr lvl="1"/>
            <a:r>
              <a:rPr lang="en-US" dirty="0"/>
              <a:t>Better spatial localization for outer channels</a:t>
            </a:r>
          </a:p>
          <a:p>
            <a:r>
              <a:rPr lang="en-US" dirty="0"/>
              <a:t>Easy reassignment of spectrometer lines of sight via patch panel outside of torus hall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5D936-A79A-45BC-90B9-641FD328A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C7C95-BAAC-46A9-A213-23801089A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5105F-6582-4342-B461-79AF3DF7A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6</a:t>
            </a:fld>
            <a:endParaRPr lang="de-DE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805CEE-2588-492A-A6A5-5390D93C6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683"/>
          <a:stretch/>
        </p:blipFill>
        <p:spPr>
          <a:xfrm>
            <a:off x="7490857" y="825938"/>
            <a:ext cx="4004457" cy="2830631"/>
          </a:xfrm>
          <a:prstGeom prst="rect">
            <a:avLst/>
          </a:prstGeom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BC08AF2-AB36-4CCE-805D-E59C303E7F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78" t="89667" r="17160"/>
          <a:stretch/>
        </p:blipFill>
        <p:spPr>
          <a:xfrm>
            <a:off x="8020051" y="3557691"/>
            <a:ext cx="2789608" cy="469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16A32B-11B9-49B8-8CAB-0AD55A2C7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39" t="25282" r="1823" b="32641"/>
          <a:stretch/>
        </p:blipFill>
        <p:spPr>
          <a:xfrm>
            <a:off x="6941587" y="4244041"/>
            <a:ext cx="3188678" cy="220754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35FE645-CC62-4BD7-8383-4B0E57A13C4D}"/>
              </a:ext>
            </a:extLst>
          </p:cNvPr>
          <p:cNvSpPr/>
          <p:nvPr/>
        </p:nvSpPr>
        <p:spPr>
          <a:xfrm>
            <a:off x="7229475" y="3079166"/>
            <a:ext cx="514350" cy="730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7167BE-E9F6-4FEC-BEEB-DA2FBFA511E1}"/>
              </a:ext>
            </a:extLst>
          </p:cNvPr>
          <p:cNvSpPr txBox="1"/>
          <p:nvPr/>
        </p:nvSpPr>
        <p:spPr>
          <a:xfrm>
            <a:off x="6025762" y="3040975"/>
            <a:ext cx="2066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High-mirror configuration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7A85AA4-F259-44EB-8EA8-489690544BBB}"/>
              </a:ext>
            </a:extLst>
          </p:cNvPr>
          <p:cNvCxnSpPr>
            <a:cxnSpLocks/>
          </p:cNvCxnSpPr>
          <p:nvPr/>
        </p:nvCxnSpPr>
        <p:spPr>
          <a:xfrm flipV="1">
            <a:off x="7358745" y="2837632"/>
            <a:ext cx="385080" cy="3684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270B97-F56B-46A5-AB4E-6A53291F4FA7}"/>
              </a:ext>
            </a:extLst>
          </p:cNvPr>
          <p:cNvCxnSpPr>
            <a:cxnSpLocks/>
          </p:cNvCxnSpPr>
          <p:nvPr/>
        </p:nvCxnSpPr>
        <p:spPr>
          <a:xfrm flipH="1">
            <a:off x="5874361" y="3676324"/>
            <a:ext cx="476919" cy="176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3387E19-FF59-44F2-9176-A30AFB8145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601" y="2449156"/>
            <a:ext cx="4385773" cy="428776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2F006E-88F3-45BA-A7A0-7EC22761609A}"/>
              </a:ext>
            </a:extLst>
          </p:cNvPr>
          <p:cNvSpPr txBox="1"/>
          <p:nvPr/>
        </p:nvSpPr>
        <p:spPr>
          <a:xfrm>
            <a:off x="4791605" y="4593039"/>
            <a:ext cx="6687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E77B4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LOS #1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563818-74AB-4237-AE83-546CE92E66A2}"/>
              </a:ext>
            </a:extLst>
          </p:cNvPr>
          <p:cNvSpPr txBox="1"/>
          <p:nvPr/>
        </p:nvSpPr>
        <p:spPr>
          <a:xfrm>
            <a:off x="3866404" y="4839260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7B08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7D73EC-D427-4AE4-AB45-CA14C37EEF02}"/>
              </a:ext>
            </a:extLst>
          </p:cNvPr>
          <p:cNvSpPr txBox="1"/>
          <p:nvPr/>
        </p:nvSpPr>
        <p:spPr>
          <a:xfrm>
            <a:off x="3489133" y="5238187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289D28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436ABBC-EC5C-4717-8FC1-576B76DB7D17}"/>
              </a:ext>
            </a:extLst>
          </p:cNvPr>
          <p:cNvSpPr txBox="1"/>
          <p:nvPr/>
        </p:nvSpPr>
        <p:spPr>
          <a:xfrm>
            <a:off x="3092604" y="4871820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D83132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879790-8C18-49AD-B70B-6D176D682C65}"/>
              </a:ext>
            </a:extLst>
          </p:cNvPr>
          <p:cNvSpPr txBox="1"/>
          <p:nvPr/>
        </p:nvSpPr>
        <p:spPr>
          <a:xfrm>
            <a:off x="2690563" y="5139409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061BA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38F007-2549-474E-A3E9-62080AE77424}"/>
              </a:ext>
            </a:extLst>
          </p:cNvPr>
          <p:cNvSpPr txBox="1"/>
          <p:nvPr/>
        </p:nvSpPr>
        <p:spPr>
          <a:xfrm>
            <a:off x="2344660" y="4793103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936157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AC8366D-75AD-4270-9A39-3132F1FFBB09}"/>
              </a:ext>
            </a:extLst>
          </p:cNvPr>
          <p:cNvSpPr txBox="1"/>
          <p:nvPr/>
        </p:nvSpPr>
        <p:spPr>
          <a:xfrm>
            <a:off x="2113381" y="4723979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E271BF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7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D58FC1-F505-439B-91C4-7990DDE0A1DF}"/>
              </a:ext>
            </a:extLst>
          </p:cNvPr>
          <p:cNvSpPr txBox="1"/>
          <p:nvPr/>
        </p:nvSpPr>
        <p:spPr>
          <a:xfrm>
            <a:off x="2408211" y="4635431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BEBE27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452C30A-4CAA-47EA-A51C-01D58EAAC9FA}"/>
              </a:ext>
            </a:extLst>
          </p:cNvPr>
          <p:cNvSpPr txBox="1"/>
          <p:nvPr/>
        </p:nvSpPr>
        <p:spPr>
          <a:xfrm>
            <a:off x="3051153" y="4574257"/>
            <a:ext cx="3481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2AC4D3"/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10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C5A5489-2F78-439E-BC78-6F1438FB9602}"/>
              </a:ext>
            </a:extLst>
          </p:cNvPr>
          <p:cNvSpPr txBox="1"/>
          <p:nvPr/>
        </p:nvSpPr>
        <p:spPr>
          <a:xfrm>
            <a:off x="1828479" y="4704987"/>
            <a:ext cx="2664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DejaVu Sans" panose="020B0603030804020204" pitchFamily="34" charset="0"/>
                <a:ea typeface="DejaVu Sans" panose="020B0603030804020204" pitchFamily="34" charset="0"/>
                <a:cs typeface="DejaVu Sans" panose="020B0603030804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970579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E9D4D-7C48-B6D8-73DA-17F1F776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Fast CXRS Diagnostic Has Been Developed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82A3F-F05F-79B9-6DCB-23BAF29F5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171" y="775201"/>
            <a:ext cx="11882004" cy="2459498"/>
          </a:xfrm>
        </p:spPr>
        <p:txBody>
          <a:bodyPr/>
          <a:lstStyle/>
          <a:p>
            <a:r>
              <a:rPr lang="en-US" dirty="0"/>
              <a:t>New custom made visible spectrometers have been designed, constructed, and installed at W7-X for impurity transport studies</a:t>
            </a:r>
          </a:p>
          <a:p>
            <a:pPr lvl="1"/>
            <a:r>
              <a:rPr lang="en-US" dirty="0"/>
              <a:t>Czerny Turner layout</a:t>
            </a:r>
          </a:p>
          <a:p>
            <a:pPr lvl="1"/>
            <a:r>
              <a:rPr lang="en-US" dirty="0"/>
              <a:t>3D printed, form fitting lens holders</a:t>
            </a:r>
          </a:p>
          <a:p>
            <a:pPr lvl="1"/>
            <a:r>
              <a:rPr lang="en-US" dirty="0"/>
              <a:t>Designed with high photon throughput in mind to operate at &gt; 1 kHz</a:t>
            </a:r>
          </a:p>
          <a:p>
            <a:pPr lvl="2"/>
            <a:r>
              <a:rPr lang="en-US" dirty="0"/>
              <a:t>f/2.8 collection lens (“off the shelf” components) (</a:t>
            </a:r>
            <a:r>
              <a:rPr lang="en-US" dirty="0" err="1"/>
              <a:t>Nikkor</a:t>
            </a:r>
            <a:r>
              <a:rPr lang="en-US" dirty="0"/>
              <a:t> 180mm, adjustable aperture, focus…)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1400F-89CB-2C72-A763-69DD9DFB4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A1AA8-BF0E-09D3-CBA2-CB072CD57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79875" y="6409859"/>
            <a:ext cx="3860800" cy="365125"/>
          </a:xfrm>
        </p:spPr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A2913-6179-ADA5-DF7F-9268C645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7</a:t>
            </a:fld>
            <a:endParaRPr lang="de-DE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81D09D-9E6A-4AEE-AFB1-8322050BF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425" y="3085004"/>
            <a:ext cx="4193807" cy="299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5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2863-3FD3-4925-83F6-E787637B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Entrance slit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54E792-A8D7-4D7D-930A-B2652DCBE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79" y="964814"/>
            <a:ext cx="10972800" cy="4525963"/>
          </a:xfrm>
        </p:spPr>
        <p:txBody>
          <a:bodyPr/>
          <a:lstStyle/>
          <a:p>
            <a:r>
              <a:rPr lang="en-US" dirty="0"/>
              <a:t>Custom round-to-linear fiber bundle assemblies have been used to maximize collected light</a:t>
            </a:r>
          </a:p>
          <a:p>
            <a:pPr lvl="1"/>
            <a:r>
              <a:rPr lang="en-US" dirty="0"/>
              <a:t>Fiber cores fused together at round end to prevent packing losses</a:t>
            </a:r>
          </a:p>
          <a:p>
            <a:pPr lvl="1"/>
            <a:r>
              <a:rPr lang="en-US" dirty="0"/>
              <a:t>Individual fibers unwound into linear arrangement in place of an entrance slit</a:t>
            </a:r>
          </a:p>
          <a:p>
            <a:r>
              <a:rPr lang="en-US" dirty="0"/>
              <a:t>Cladding machined to allow for stacking of fibers at spectrometer entrance (dual channel)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1125C-5E8D-49D6-AE97-F0110A1EC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C949-6A3D-4E72-8A61-597A2FA6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3DE01-D3CC-4B88-83F2-4190EC1E9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8</a:t>
            </a:fld>
            <a:endParaRPr lang="de-DE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78E61D-4D1B-4F1B-BC71-EA859CB98EC1}"/>
                  </a:ext>
                </a:extLst>
              </p:cNvPr>
              <p:cNvSpPr txBox="1"/>
              <p:nvPr/>
            </p:nvSpPr>
            <p:spPr>
              <a:xfrm>
                <a:off x="1543803" y="3257210"/>
                <a:ext cx="946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600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278E61D-4D1B-4F1B-BC71-EA859CB98E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803" y="3257210"/>
                <a:ext cx="946862" cy="369332"/>
              </a:xfrm>
              <a:prstGeom prst="rect">
                <a:avLst/>
              </a:prstGeom>
              <a:blipFill>
                <a:blip r:embed="rId2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Arrow: Right 7">
            <a:extLst>
              <a:ext uri="{FF2B5EF4-FFF2-40B4-BE49-F238E27FC236}">
                <a16:creationId xmlns:a16="http://schemas.microsoft.com/office/drawing/2014/main" id="{CC7B098E-8D35-452E-95F6-E994353552E5}"/>
              </a:ext>
            </a:extLst>
          </p:cNvPr>
          <p:cNvSpPr/>
          <p:nvPr/>
        </p:nvSpPr>
        <p:spPr>
          <a:xfrm>
            <a:off x="2873363" y="4446862"/>
            <a:ext cx="366314" cy="309557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7EA386-966E-4AE5-AF5E-7B33AD08D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30280" y="3725763"/>
            <a:ext cx="1828854" cy="17918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57723D-3279-485C-A3B9-A9D2CC988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6228" y="2975889"/>
            <a:ext cx="2003186" cy="288661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7EBFA5-D464-4FBB-A8BB-C49AA8A3D5EB}"/>
              </a:ext>
            </a:extLst>
          </p:cNvPr>
          <p:cNvCxnSpPr/>
          <p:nvPr/>
        </p:nvCxnSpPr>
        <p:spPr>
          <a:xfrm>
            <a:off x="3923342" y="3707252"/>
            <a:ext cx="29028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8AB2FB-3061-4BF0-A15C-65C0DC67C9C7}"/>
              </a:ext>
            </a:extLst>
          </p:cNvPr>
          <p:cNvCxnSpPr>
            <a:cxnSpLocks/>
          </p:cNvCxnSpPr>
          <p:nvPr/>
        </p:nvCxnSpPr>
        <p:spPr>
          <a:xfrm flipH="1">
            <a:off x="4286390" y="3707252"/>
            <a:ext cx="25937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59C0B4-5C5D-4582-A5CD-4CCB8F54E4C4}"/>
                  </a:ext>
                </a:extLst>
              </p:cNvPr>
              <p:cNvSpPr txBox="1"/>
              <p:nvPr/>
            </p:nvSpPr>
            <p:spPr>
              <a:xfrm>
                <a:off x="4307821" y="3412563"/>
                <a:ext cx="9131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100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59C0B4-5C5D-4582-A5CD-4CCB8F54E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821" y="3412563"/>
                <a:ext cx="913199" cy="369332"/>
              </a:xfrm>
              <a:prstGeom prst="rect">
                <a:avLst/>
              </a:prstGeom>
              <a:blipFill>
                <a:blip r:embed="rId5"/>
                <a:stretch>
                  <a:fillRect l="-6040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01D2041-4DEB-4C04-B4FE-B9731E52A4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2588" y="2975889"/>
            <a:ext cx="3277811" cy="31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28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372F-28E0-4296-8B86-729167568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50mm Gratings Used in Place of 100 mm grating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EBBA9F-34DF-4727-8D10-51B2377F7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59" y="916738"/>
            <a:ext cx="8843727" cy="4525963"/>
          </a:xfrm>
        </p:spPr>
        <p:txBody>
          <a:bodyPr/>
          <a:lstStyle/>
          <a:p>
            <a:r>
              <a:rPr lang="en-US" dirty="0"/>
              <a:t>Two “off the shelf”, low cost, gratings utilized to maximize light footprint</a:t>
            </a:r>
          </a:p>
          <a:p>
            <a:r>
              <a:rPr lang="en-US" dirty="0"/>
              <a:t>Unique procedure for coplanar alignment of independent gratings:</a:t>
            </a:r>
            <a:br>
              <a:rPr lang="en-US" dirty="0"/>
            </a:br>
            <a:r>
              <a:rPr lang="en-US" dirty="0"/>
              <a:t>  1) Using calibration lamp, record vertical position on CCD of several line emissions</a:t>
            </a:r>
          </a:p>
          <a:p>
            <a:pPr marL="0" indent="0">
              <a:buNone/>
            </a:pPr>
            <a:r>
              <a:rPr lang="en-US" dirty="0"/>
              <a:t>	2) Least squares optimizer used to infer grating orientation</a:t>
            </a:r>
          </a:p>
          <a:p>
            <a:pPr marL="0" indent="0">
              <a:buNone/>
            </a:pPr>
            <a:r>
              <a:rPr lang="en-US" dirty="0"/>
              <a:t>	3) Adjust grating to be perpendicular to optical axis</a:t>
            </a:r>
          </a:p>
          <a:p>
            <a:pPr marL="0" indent="0">
              <a:buNone/>
            </a:pPr>
            <a:r>
              <a:rPr lang="en-US" dirty="0"/>
              <a:t>	4) Repeat for second grating</a:t>
            </a:r>
          </a:p>
          <a:p>
            <a:pPr marL="0" indent="0">
              <a:buNone/>
            </a:pPr>
            <a:r>
              <a:rPr lang="en-US" dirty="0"/>
              <a:t>	5) Horizontally align images from gratings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66E55-9E62-4858-BB2A-22F2483BF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04/25/2024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C46061-A968-405C-B4BA-C2252658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C. Swee – HTPD 2024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45167-E72D-4455-ADAA-9157BE680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A5C06-968F-FD4C-B50A-D4243B399CA0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A906D1-F2B6-4137-8EB1-A69318D0A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91"/>
          <a:stretch/>
        </p:blipFill>
        <p:spPr>
          <a:xfrm>
            <a:off x="5116934" y="3443081"/>
            <a:ext cx="3860800" cy="2889911"/>
          </a:xfrm>
          <a:prstGeom prst="rect">
            <a:avLst/>
          </a:prstGeom>
        </p:spPr>
      </p:pic>
      <p:sp>
        <p:nvSpPr>
          <p:cNvPr id="11" name="Trapezoid 10">
            <a:extLst>
              <a:ext uri="{FF2B5EF4-FFF2-40B4-BE49-F238E27FC236}">
                <a16:creationId xmlns:a16="http://schemas.microsoft.com/office/drawing/2014/main" id="{622D0492-2224-4270-BF4C-DBADBDBBF0EC}"/>
              </a:ext>
            </a:extLst>
          </p:cNvPr>
          <p:cNvSpPr/>
          <p:nvPr/>
        </p:nvSpPr>
        <p:spPr>
          <a:xfrm rot="5400000">
            <a:off x="9451029" y="1741046"/>
            <a:ext cx="741211" cy="490938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AABD67-CC8D-46A1-9235-429D9614331F}"/>
              </a:ext>
            </a:extLst>
          </p:cNvPr>
          <p:cNvSpPr/>
          <p:nvPr/>
        </p:nvSpPr>
        <p:spPr>
          <a:xfrm>
            <a:off x="10673306" y="1223078"/>
            <a:ext cx="703489" cy="7489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B7E29DA-A15C-4A45-ABE2-26C1A9261B99}"/>
              </a:ext>
            </a:extLst>
          </p:cNvPr>
          <p:cNvSpPr/>
          <p:nvPr/>
        </p:nvSpPr>
        <p:spPr>
          <a:xfrm>
            <a:off x="10357804" y="2597784"/>
            <a:ext cx="332919" cy="888275"/>
          </a:xfrm>
          <a:custGeom>
            <a:avLst/>
            <a:gdLst>
              <a:gd name="connsiteX0" fmla="*/ 113212 w 332919"/>
              <a:gd name="connsiteY0" fmla="*/ 888275 h 888275"/>
              <a:gd name="connsiteX1" fmla="*/ 330926 w 332919"/>
              <a:gd name="connsiteY1" fmla="*/ 426720 h 888275"/>
              <a:gd name="connsiteX2" fmla="*/ 0 w 332919"/>
              <a:gd name="connsiteY2" fmla="*/ 0 h 888275"/>
              <a:gd name="connsiteX3" fmla="*/ 0 w 332919"/>
              <a:gd name="connsiteY3" fmla="*/ 0 h 88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919" h="888275">
                <a:moveTo>
                  <a:pt x="113212" y="888275"/>
                </a:moveTo>
                <a:cubicBezTo>
                  <a:pt x="231503" y="731520"/>
                  <a:pt x="349795" y="574766"/>
                  <a:pt x="330926" y="426720"/>
                </a:cubicBezTo>
                <a:cubicBezTo>
                  <a:pt x="312057" y="27867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11961CE-35CD-43C8-BCF5-305FE5F3103B}"/>
              </a:ext>
            </a:extLst>
          </p:cNvPr>
          <p:cNvCxnSpPr/>
          <p:nvPr/>
        </p:nvCxnSpPr>
        <p:spPr>
          <a:xfrm flipH="1" flipV="1">
            <a:off x="9821635" y="1972014"/>
            <a:ext cx="529499" cy="61924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FE3A63-5F3F-45A4-BFD2-057A72B6A163}"/>
              </a:ext>
            </a:extLst>
          </p:cNvPr>
          <p:cNvCxnSpPr>
            <a:cxnSpLocks/>
          </p:cNvCxnSpPr>
          <p:nvPr/>
        </p:nvCxnSpPr>
        <p:spPr>
          <a:xfrm flipV="1">
            <a:off x="9821635" y="1395580"/>
            <a:ext cx="1172822" cy="570389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9D04861-4127-48A3-861F-1A986FBA2D9D}"/>
              </a:ext>
            </a:extLst>
          </p:cNvPr>
          <p:cNvSpPr txBox="1"/>
          <p:nvPr/>
        </p:nvSpPr>
        <p:spPr>
          <a:xfrm>
            <a:off x="10737952" y="916738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A5C5B2F-DFC0-48E1-87B6-DF66E2C1A0AD}"/>
              </a:ext>
            </a:extLst>
          </p:cNvPr>
          <p:cNvSpPr txBox="1"/>
          <p:nvPr/>
        </p:nvSpPr>
        <p:spPr>
          <a:xfrm>
            <a:off x="8860657" y="2219630"/>
            <a:ext cx="83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8E9483-4101-4611-9AF7-D2F28DC450CC}"/>
                  </a:ext>
                </a:extLst>
              </p:cNvPr>
              <p:cNvSpPr txBox="1"/>
              <p:nvPr/>
            </p:nvSpPr>
            <p:spPr>
              <a:xfrm>
                <a:off x="9936388" y="2251138"/>
                <a:ext cx="459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C8E9483-4101-4611-9AF7-D2F28DC45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6388" y="2251138"/>
                <a:ext cx="459806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rapezoid 21">
            <a:extLst>
              <a:ext uri="{FF2B5EF4-FFF2-40B4-BE49-F238E27FC236}">
                <a16:creationId xmlns:a16="http://schemas.microsoft.com/office/drawing/2014/main" id="{6C782B20-7C23-41CD-A74F-FB13DA494035}"/>
              </a:ext>
            </a:extLst>
          </p:cNvPr>
          <p:cNvSpPr/>
          <p:nvPr/>
        </p:nvSpPr>
        <p:spPr>
          <a:xfrm rot="5400000">
            <a:off x="9823001" y="4550309"/>
            <a:ext cx="686581" cy="529499"/>
          </a:xfrm>
          <a:prstGeom prst="trapezoid">
            <a:avLst>
              <a:gd name="adj" fmla="val 561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442F060-A866-4001-9CEE-9F94EDB0368F}"/>
              </a:ext>
            </a:extLst>
          </p:cNvPr>
          <p:cNvSpPr/>
          <p:nvPr/>
        </p:nvSpPr>
        <p:spPr>
          <a:xfrm>
            <a:off x="11025051" y="4054768"/>
            <a:ext cx="703489" cy="74893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F98388-0149-4719-BDF6-AC4AA6C0D2D3}"/>
              </a:ext>
            </a:extLst>
          </p:cNvPr>
          <p:cNvSpPr/>
          <p:nvPr/>
        </p:nvSpPr>
        <p:spPr>
          <a:xfrm>
            <a:off x="10709549" y="5429474"/>
            <a:ext cx="332919" cy="888275"/>
          </a:xfrm>
          <a:custGeom>
            <a:avLst/>
            <a:gdLst>
              <a:gd name="connsiteX0" fmla="*/ 113212 w 332919"/>
              <a:gd name="connsiteY0" fmla="*/ 888275 h 888275"/>
              <a:gd name="connsiteX1" fmla="*/ 330926 w 332919"/>
              <a:gd name="connsiteY1" fmla="*/ 426720 h 888275"/>
              <a:gd name="connsiteX2" fmla="*/ 0 w 332919"/>
              <a:gd name="connsiteY2" fmla="*/ 0 h 888275"/>
              <a:gd name="connsiteX3" fmla="*/ 0 w 332919"/>
              <a:gd name="connsiteY3" fmla="*/ 0 h 888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2919" h="888275">
                <a:moveTo>
                  <a:pt x="113212" y="888275"/>
                </a:moveTo>
                <a:cubicBezTo>
                  <a:pt x="231503" y="731520"/>
                  <a:pt x="349795" y="574766"/>
                  <a:pt x="330926" y="426720"/>
                </a:cubicBezTo>
                <a:cubicBezTo>
                  <a:pt x="312057" y="278674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2C8CEC5-5CBB-4A96-82DD-9745F791F01D}"/>
              </a:ext>
            </a:extLst>
          </p:cNvPr>
          <p:cNvCxnSpPr/>
          <p:nvPr/>
        </p:nvCxnSpPr>
        <p:spPr>
          <a:xfrm flipH="1" flipV="1">
            <a:off x="10173380" y="4803704"/>
            <a:ext cx="529499" cy="619240"/>
          </a:xfrm>
          <a:prstGeom prst="line">
            <a:avLst/>
          </a:prstGeom>
          <a:ln>
            <a:solidFill>
              <a:srgbClr val="289E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8F8A904-D8AA-4303-B079-22304FAF53B3}"/>
              </a:ext>
            </a:extLst>
          </p:cNvPr>
          <p:cNvCxnSpPr>
            <a:cxnSpLocks/>
          </p:cNvCxnSpPr>
          <p:nvPr/>
        </p:nvCxnSpPr>
        <p:spPr>
          <a:xfrm flipV="1">
            <a:off x="10173380" y="4645458"/>
            <a:ext cx="1267359" cy="152202"/>
          </a:xfrm>
          <a:prstGeom prst="line">
            <a:avLst/>
          </a:prstGeom>
          <a:ln>
            <a:solidFill>
              <a:srgbClr val="289E2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56D0B49-B497-4604-B3B3-C52D2F9FDD83}"/>
              </a:ext>
            </a:extLst>
          </p:cNvPr>
          <p:cNvSpPr txBox="1"/>
          <p:nvPr/>
        </p:nvSpPr>
        <p:spPr>
          <a:xfrm>
            <a:off x="11089697" y="3748428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CCD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15013D-5CF0-48E5-8D3E-6042D1C53503}"/>
              </a:ext>
            </a:extLst>
          </p:cNvPr>
          <p:cNvSpPr txBox="1"/>
          <p:nvPr/>
        </p:nvSpPr>
        <p:spPr>
          <a:xfrm>
            <a:off x="9158561" y="5035656"/>
            <a:ext cx="83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grating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775A3C-EBC6-4266-AF1C-79700F430349}"/>
                  </a:ext>
                </a:extLst>
              </p:cNvPr>
              <p:cNvSpPr txBox="1"/>
              <p:nvPr/>
            </p:nvSpPr>
            <p:spPr>
              <a:xfrm>
                <a:off x="10272825" y="5131929"/>
                <a:ext cx="4651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1E775A3C-EBC6-4266-AF1C-79700F4303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72825" y="5131929"/>
                <a:ext cx="465127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9CF926F5-1F87-4A93-82C8-181184700CA1}"/>
              </a:ext>
            </a:extLst>
          </p:cNvPr>
          <p:cNvCxnSpPr/>
          <p:nvPr/>
        </p:nvCxnSpPr>
        <p:spPr>
          <a:xfrm>
            <a:off x="10690723" y="1395580"/>
            <a:ext cx="68607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D1C299F-198E-48B2-85E8-AA37D7947212}"/>
              </a:ext>
            </a:extLst>
          </p:cNvPr>
          <p:cNvCxnSpPr/>
          <p:nvPr/>
        </p:nvCxnSpPr>
        <p:spPr>
          <a:xfrm>
            <a:off x="11033759" y="4645458"/>
            <a:ext cx="686072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335A1F8-BEEC-4997-9429-83BF9E7F2F89}"/>
                  </a:ext>
                </a:extLst>
              </p:cNvPr>
              <p:cNvSpPr txBox="1"/>
              <p:nvPr/>
            </p:nvSpPr>
            <p:spPr>
              <a:xfrm>
                <a:off x="11195492" y="1190368"/>
                <a:ext cx="4624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335A1F8-BEEC-4997-9429-83BF9E7F2F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5492" y="1190368"/>
                <a:ext cx="462434" cy="369332"/>
              </a:xfrm>
              <a:prstGeom prst="rect">
                <a:avLst/>
              </a:prstGeom>
              <a:blipFill>
                <a:blip r:embed="rId6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EBCE8C-E2D0-4C45-BE5F-3285AFFEE0E2}"/>
                  </a:ext>
                </a:extLst>
              </p:cNvPr>
              <p:cNvSpPr txBox="1"/>
              <p:nvPr/>
            </p:nvSpPr>
            <p:spPr>
              <a:xfrm>
                <a:off x="11577342" y="4410938"/>
                <a:ext cx="4677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2EBCE8C-E2D0-4C45-BE5F-3285AFFEE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77342" y="4410938"/>
                <a:ext cx="467756" cy="369332"/>
              </a:xfrm>
              <a:prstGeom prst="rect">
                <a:avLst/>
              </a:prstGeom>
              <a:blipFill>
                <a:blip r:embed="rId7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0EB061D-6E76-4CF5-A8A1-42535F9B03D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41401"/>
          <a:stretch/>
        </p:blipFill>
        <p:spPr>
          <a:xfrm>
            <a:off x="578726" y="3949982"/>
            <a:ext cx="3866710" cy="228875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720D537-5030-49BE-8497-1F481BB4189D}"/>
              </a:ext>
            </a:extLst>
          </p:cNvPr>
          <p:cNvSpPr/>
          <p:nvPr/>
        </p:nvSpPr>
        <p:spPr>
          <a:xfrm>
            <a:off x="609600" y="5992240"/>
            <a:ext cx="742950" cy="365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BC7776-A5CA-41E8-8DB1-F78D5F67311E}"/>
              </a:ext>
            </a:extLst>
          </p:cNvPr>
          <p:cNvSpPr/>
          <p:nvPr/>
        </p:nvSpPr>
        <p:spPr>
          <a:xfrm>
            <a:off x="1291078" y="4101884"/>
            <a:ext cx="655197" cy="4193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7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5D704370810647925E46E64764A1F0" ma:contentTypeVersion="3" ma:contentTypeDescription="Create a new document." ma:contentTypeScope="" ma:versionID="aa7fc3d18f41142ff2d45383f8b21f22">
  <xsd:schema xmlns:xsd="http://www.w3.org/2001/XMLSchema" xmlns:xs="http://www.w3.org/2001/XMLSchema" xmlns:p="http://schemas.microsoft.com/office/2006/metadata/properties" xmlns:ns3="7e064194-94aa-47b6-8bfc-f220a5704a01" targetNamespace="http://schemas.microsoft.com/office/2006/metadata/properties" ma:root="true" ma:fieldsID="12d4ef4f5fd01d2382c2ecdef4c3e1a1" ns3:_="">
    <xsd:import namespace="7e064194-94aa-47b6-8bfc-f220a5704a0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064194-94aa-47b6-8bfc-f220a5704a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89DC23-C296-478F-80F9-6AD7A1712AA6}">
  <ds:schemaRefs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7e064194-94aa-47b6-8bfc-f220a5704a01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FB49057-E31C-43C7-A7A1-DEAD667364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064194-94aa-47b6-8bfc-f220a5704a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D495AE9-D8B5-4F78-A331-7A3ED8ED01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55787</TotalTime>
  <Words>2526</Words>
  <Application>Microsoft Office PowerPoint</Application>
  <PresentationFormat>Widescreen</PresentationFormat>
  <Paragraphs>436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Cambria Math</vt:lpstr>
      <vt:lpstr>DejaVu Sans</vt:lpstr>
      <vt:lpstr>Office-Design</vt:lpstr>
      <vt:lpstr>PowerPoint Presentation</vt:lpstr>
      <vt:lpstr>Evaluation of Impurity Transport Is Important for Designing Operational Schemes</vt:lpstr>
      <vt:lpstr>Outline</vt:lpstr>
      <vt:lpstr>Charge Exchange Recombination Spectroscopy Can Be Used For Impurity Studies</vt:lpstr>
      <vt:lpstr>Optical Head and Beam Viewing Geometry at W7-X</vt:lpstr>
      <vt:lpstr>Spatial resolution and LOS geometry</vt:lpstr>
      <vt:lpstr>A New Fast CXRS Diagnostic Has Been Developed</vt:lpstr>
      <vt:lpstr>Entrance slit design</vt:lpstr>
      <vt:lpstr>Two 50mm Gratings Used in Place of 100 mm grating</vt:lpstr>
      <vt:lpstr>EMCCD Detector provides excellent photon sensitivity</vt:lpstr>
      <vt:lpstr>Stacked Fiber Bundles Allow for Dual Channel Operation</vt:lpstr>
      <vt:lpstr>Outline</vt:lpstr>
      <vt:lpstr>Iron CX Emission Can Be Seen Following LBO</vt:lpstr>
      <vt:lpstr>Line Transitions Identified as Rydberg-Like</vt:lpstr>
      <vt:lpstr>Rydberg-Like Transitions Occur Only After CX</vt:lpstr>
      <vt:lpstr>Observation of Impurity Lines for Other Species</vt:lpstr>
      <vt:lpstr>Outline</vt:lpstr>
      <vt:lpstr>pySTRAHL Can Simulate Impurity Densities Following LBO</vt:lpstr>
      <vt:lpstr>pyFIDASIM Simulates the Neutral Beam Injection</vt:lpstr>
      <vt:lpstr>Charge Exchange Measurements Can Be Forward Modeled</vt:lpstr>
      <vt:lpstr>Modeling of Impurity Transport Using pySTRAHL</vt:lpstr>
      <vt:lpstr>Impurity Injection Experiments Where Carried Out at W7-X</vt:lpstr>
      <vt:lpstr>Analysis Using Relatively Calibrated CXRS Can Rule Out Neoclassical Transport</vt:lpstr>
      <vt:lpstr>The High Efficiency X-ray Overview Spectrometer (HEXOS)</vt:lpstr>
      <vt:lpstr>Addition of HEXOS Diagnostic Into Framework Provides Marginal Improvement of Uncertainty</vt:lpstr>
      <vt:lpstr>Bolometer Measurements</vt:lpstr>
      <vt:lpstr>Inclusion of Absolutely Calibrated Bolometer Measurements Provides Strongest Constraints</vt:lpstr>
      <vt:lpstr>Summary/Conclusion</vt:lpstr>
      <vt:lpstr>Bonus: Bayesian Statistical Model</vt:lpstr>
      <vt:lpstr>Bonus: Stacked Fiber Bundles Allow for Dual Channel Operation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Colin Swee</dc:creator>
  <cp:lastModifiedBy>ckswee</cp:lastModifiedBy>
  <cp:revision>281</cp:revision>
  <dcterms:created xsi:type="dcterms:W3CDTF">2021-09-20T15:20:11Z</dcterms:created>
  <dcterms:modified xsi:type="dcterms:W3CDTF">2024-04-07T17:27:38Z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0x010100895D704370810647925E46E64764A1F0</vt:lpwstr>
  </property>
</Properties>
</file>