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3E356-F155-92C6-35E1-629026C845BA}" name="Brandon Lee" initials="BL" userId="205acf91307fec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5D1A870-0B01-4E30-9CF5-7D0FCC0DD6DB}" type="datetimeFigureOut">
              <a:rPr lang="en-US" smtClean="0"/>
              <a:t>4/9/2024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867BC8D-3F66-48CD-B707-DFA298654694}" type="slidenum">
              <a:rPr lang="en-US" smtClean="0"/>
              <a:t>‹#›</a:t>
            </a:fld>
            <a:endParaRPr lang="en-US"/>
          </a:p>
        </p:txBody>
      </p:sp>
    </p:spTree>
    <p:extLst>
      <p:ext uri="{BB962C8B-B14F-4D97-AF65-F5344CB8AC3E}">
        <p14:creationId xmlns:p14="http://schemas.microsoft.com/office/powerpoint/2010/main" val="4147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EUROfusion">
    <p:bg>
      <p:bgPr>
        <a:blipFill>
          <a:blip r:embed="rId2">
            <a:lum/>
          </a:blip>
          <a:stretch/>
        </a:blipFill>
        <a:effectLst/>
      </p:bgPr>
    </p:bg>
    <p:spTree>
      <p:nvGrpSpPr>
        <p:cNvPr id="1" name=""/>
        <p:cNvGrpSpPr/>
        <p:nvPr/>
      </p:nvGrpSpPr>
      <p:grpSpPr bwMode="auto">
        <a:xfrm>
          <a:off x="0" y="0"/>
          <a:ext cx="0" cy="0"/>
          <a:chOff x="0" y="0"/>
          <a:chExt cx="0" cy="0"/>
        </a:xfrm>
      </p:grpSpPr>
      <p:sp>
        <p:nvSpPr>
          <p:cNvPr id="23" name="Rechteck 22"/>
          <p:cNvSpPr/>
          <p:nvPr/>
        </p:nvSpPr>
        <p:spPr bwMode="auto">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defRPr/>
            </a:pPr>
            <a:endParaRPr lang="de-DE" sz="1300" b="1">
              <a:solidFill>
                <a:schemeClr val="bg1"/>
              </a:solidFill>
            </a:endParaRPr>
          </a:p>
        </p:txBody>
      </p:sp>
      <p:grpSp>
        <p:nvGrpSpPr>
          <p:cNvPr id="26" name="Gruppieren 25"/>
          <p:cNvGrpSpPr/>
          <p:nvPr/>
        </p:nvGrpSpPr>
        <p:grpSpPr bwMode="auto">
          <a:xfrm>
            <a:off x="1053497" y="5908637"/>
            <a:ext cx="10113930" cy="566770"/>
            <a:chOff x="515946" y="5792918"/>
            <a:chExt cx="9461977" cy="566770"/>
          </a:xfrm>
        </p:grpSpPr>
        <p:pic>
          <p:nvPicPr>
            <p:cNvPr id="27" name="Grafik 26"/>
            <p:cNvPicPr>
              <a:picLocks noChangeAspect="1"/>
            </p:cNvPicPr>
            <p:nvPr userDrawn="1"/>
          </p:nvPicPr>
          <p:blipFill>
            <a:blip r:embed="rId3"/>
            <a:stretch/>
          </p:blipFill>
          <p:spPr bwMode="auto">
            <a:xfrm>
              <a:off x="515946" y="5834863"/>
              <a:ext cx="442885" cy="315747"/>
            </a:xfrm>
            <a:prstGeom prst="rect">
              <a:avLst/>
            </a:prstGeom>
          </p:spPr>
        </p:pic>
        <p:sp>
          <p:nvSpPr>
            <p:cNvPr id="28" name="Subtitle 2"/>
            <p:cNvSpPr txBox="1"/>
            <p:nvPr userDrawn="1"/>
          </p:nvSpPr>
          <p:spPr bwMode="auto">
            <a:xfrm>
              <a:off x="1036319" y="5792918"/>
              <a:ext cx="8941604" cy="566770"/>
            </a:xfrm>
            <a:prstGeom prst="rect">
              <a:avLst/>
            </a:prstGeom>
            <a:grpFill/>
          </p:spPr>
          <p:txBody>
            <a:bodyPr lIns="0" rIns="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just">
                <a:buNone/>
                <a:defRPr/>
              </a:pPr>
              <a:r>
                <a:rPr lang="en-US" sz="8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a:latin typeface="Arial Narrow"/>
              </a:endParaRPr>
            </a:p>
          </p:txBody>
        </p:sp>
      </p:grpSp>
      <p:sp>
        <p:nvSpPr>
          <p:cNvPr id="15" name="Subtitle 2"/>
          <p:cNvSpPr>
            <a:spLocks noGrp="1"/>
          </p:cNvSpPr>
          <p:nvPr>
            <p:ph type="subTitle" idx="1"/>
          </p:nvPr>
        </p:nvSpPr>
        <p:spPr bwMode="auto">
          <a:xfrm>
            <a:off x="1145512" y="3743999"/>
            <a:ext cx="7811452" cy="1983213"/>
          </a:xfrm>
        </p:spPr>
        <p:txBody>
          <a:bodyPr anchor="b"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pic>
        <p:nvPicPr>
          <p:cNvPr id="16" name="Grafik 15"/>
          <p:cNvPicPr>
            <a:picLocks noChangeAspect="1"/>
          </p:cNvPicPr>
          <p:nvPr/>
        </p:nvPicPr>
        <p:blipFill>
          <a:blip r:embed="rId4"/>
          <a:stretch/>
        </p:blipFill>
        <p:spPr bwMode="auto">
          <a:xfrm>
            <a:off x="9397688" y="5237015"/>
            <a:ext cx="1700546" cy="524971"/>
          </a:xfrm>
          <a:prstGeom prst="rect">
            <a:avLst/>
          </a:prstGeom>
        </p:spPr>
      </p:pic>
      <p:pic>
        <p:nvPicPr>
          <p:cNvPr id="17" name="Grafik 16"/>
          <p:cNvPicPr>
            <a:picLocks noChangeAspect="1"/>
          </p:cNvPicPr>
          <p:nvPr/>
        </p:nvPicPr>
        <p:blipFill>
          <a:blip r:embed="rId5"/>
          <a:stretch/>
        </p:blipFill>
        <p:spPr bwMode="auto">
          <a:xfrm>
            <a:off x="9977683" y="2164827"/>
            <a:ext cx="1036405" cy="921272"/>
          </a:xfrm>
          <a:prstGeom prst="rect">
            <a:avLst/>
          </a:prstGeom>
        </p:spPr>
      </p:pic>
      <p:sp>
        <p:nvSpPr>
          <p:cNvPr id="2" name="Titel 1"/>
          <p:cNvSpPr>
            <a:spLocks noGrp="1"/>
          </p:cNvSpPr>
          <p:nvPr>
            <p:ph type="title"/>
          </p:nvPr>
        </p:nvSpPr>
        <p:spPr bwMode="auto">
          <a:xfrm>
            <a:off x="1145512" y="2172779"/>
            <a:ext cx="7811452" cy="2160229"/>
          </a:xfrm>
        </p:spPr>
        <p:txBody>
          <a:bodyPr/>
          <a:lstStyle>
            <a:lvl1pPr>
              <a:defRPr sz="2400">
                <a:solidFill>
                  <a:schemeClr val="bg1"/>
                </a:solidFill>
              </a:defRPr>
            </a:lvl1pPr>
          </a:lstStyle>
          <a:p>
            <a:pPr>
              <a:defRPr/>
            </a:pPr>
            <a:r>
              <a:rPr lang="de-DE"/>
              <a:t>Titelmasterformat durch Klicken bearbeiten</a:t>
            </a:r>
          </a:p>
        </p:txBody>
      </p:sp>
      <p:pic>
        <p:nvPicPr>
          <p:cNvPr id="22" name="Grafik 21"/>
          <p:cNvPicPr>
            <a:picLocks noChangeAspect="1"/>
          </p:cNvPicPr>
          <p:nvPr/>
        </p:nvPicPr>
        <p:blipFill>
          <a:blip r:embed="rId6"/>
          <a:stretch/>
        </p:blipFill>
        <p:spPr bwMode="auto">
          <a:xfrm>
            <a:off x="7592156" y="489668"/>
            <a:ext cx="3888000" cy="899494"/>
          </a:xfrm>
          <a:prstGeom prst="rect">
            <a:avLst/>
          </a:prstGeom>
        </p:spPr>
      </p:pic>
      <p:sp>
        <p:nvSpPr>
          <p:cNvPr id="9" name="Datumsplatzhalter 8"/>
          <p:cNvSpPr>
            <a:spLocks noGrp="1"/>
          </p:cNvSpPr>
          <p:nvPr>
            <p:ph type="dt" sz="half" idx="10"/>
          </p:nvPr>
        </p:nvSpPr>
        <p:spPr bwMode="auto"/>
        <p:txBody>
          <a:bodyPr/>
          <a:lstStyle/>
          <a:p>
            <a:pPr>
              <a:defRPr/>
            </a:pPr>
            <a:fld id="{16FF60C3-2387-454E-B94F-3E992A2D02DC}" type="datetime1">
              <a:rPr lang="en-US" smtClean="0"/>
              <a:t>4/9/2024</a:t>
            </a:fld>
            <a:endParaRPr/>
          </a:p>
        </p:txBody>
      </p:sp>
      <p:sp>
        <p:nvSpPr>
          <p:cNvPr id="10" name="Fußzeilenplatzhalter 9"/>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1" name="Foliennummernplatzhalter 10"/>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bg>
      <p:bgPr>
        <a:solidFill>
          <a:schemeClr val="bg1"/>
        </a:solidFill>
        <a:effectLst/>
      </p:bgPr>
    </p:bg>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9" name="Title 8"/>
          <p:cNvSpPr>
            <a:spLocks noGrp="1"/>
          </p:cNvSpPr>
          <p:nvPr>
            <p:ph type="title"/>
          </p:nvPr>
        </p:nvSpPr>
        <p:spPr bwMode="auto"/>
        <p:txBody>
          <a:bodyPr/>
          <a:lstStyle/>
          <a:p>
            <a:pPr>
              <a:defRPr/>
            </a:pPr>
            <a:r>
              <a:rPr lang="de-DE"/>
              <a:t>Titelmasterformat durch Klicken bearbeiten</a:t>
            </a:r>
          </a:p>
        </p:txBody>
      </p:sp>
      <p:sp>
        <p:nvSpPr>
          <p:cNvPr id="11" name="Datumsplatzhalter 10"/>
          <p:cNvSpPr>
            <a:spLocks noGrp="1"/>
          </p:cNvSpPr>
          <p:nvPr>
            <p:ph type="dt" sz="half" idx="10"/>
          </p:nvPr>
        </p:nvSpPr>
        <p:spPr bwMode="auto"/>
        <p:txBody>
          <a:bodyPr/>
          <a:lstStyle/>
          <a:p>
            <a:pPr>
              <a:defRPr/>
            </a:pPr>
            <a:fld id="{1AFF075F-0138-49F6-ACA1-06D1D5C8DF65}" type="datetime1">
              <a:rPr lang="en-US" smtClean="0"/>
              <a:t>4/9/2024</a:t>
            </a:fld>
            <a:endParaRPr/>
          </a:p>
        </p:txBody>
      </p:sp>
      <p:sp>
        <p:nvSpPr>
          <p:cNvPr id="12" name="Fußzeilenplatzhalter 11"/>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3" name="Foliennummernplatzhalter 12"/>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trenner">
    <p:bg>
      <p:bgPr>
        <a:blipFill>
          <a:blip r:embed="rId2">
            <a:lum/>
          </a:blip>
          <a:stretch/>
        </a:blipFill>
        <a:effectLst/>
      </p:bgPr>
    </p:bg>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3" imgW="0" imgH="0" progId="TCLayout.ActiveDocument.1">
                  <p:embed/>
                </p:oleObj>
              </mc:Choice>
              <mc:Fallback>
                <p:oleObj name="oleObj" r:id="rId3"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11" name="Titel 10"/>
          <p:cNvSpPr>
            <a:spLocks noGrp="1"/>
          </p:cNvSpPr>
          <p:nvPr>
            <p:ph type="title"/>
          </p:nvPr>
        </p:nvSpPr>
        <p:spPr bwMode="auto">
          <a:xfrm>
            <a:off x="695325" y="3714698"/>
            <a:ext cx="10801350" cy="2667051"/>
          </a:xfrm>
        </p:spPr>
        <p:txBody>
          <a:bodyPr/>
          <a:lstStyle/>
          <a:p>
            <a:pPr>
              <a:defRPr/>
            </a:pPr>
            <a:r>
              <a:rPr lang="de-DE"/>
              <a:t>Titelmasterformat durch Klicken bearbeiten</a:t>
            </a:r>
          </a:p>
        </p:txBody>
      </p:sp>
      <p:sp>
        <p:nvSpPr>
          <p:cNvPr id="10" name="Datumsplatzhalter 9"/>
          <p:cNvSpPr>
            <a:spLocks noGrp="1"/>
          </p:cNvSpPr>
          <p:nvPr>
            <p:ph type="dt" sz="half" idx="10"/>
          </p:nvPr>
        </p:nvSpPr>
        <p:spPr bwMode="auto"/>
        <p:txBody>
          <a:bodyPr/>
          <a:lstStyle/>
          <a:p>
            <a:pPr>
              <a:defRPr/>
            </a:pPr>
            <a:fld id="{F737E275-6914-43F2-9D00-95FC0405C2CB}" type="datetime1">
              <a:rPr lang="en-US" smtClean="0"/>
              <a:t>4/9/2024</a:t>
            </a:fld>
            <a:endParaRPr/>
          </a:p>
        </p:txBody>
      </p:sp>
      <p:sp>
        <p:nvSpPr>
          <p:cNvPr id="12" name="Fußzeilenplatzhalter 11"/>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3" name="Foliennummernplatzhalter 12"/>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Schlussfolie">
    <p:bg>
      <p:bgPr>
        <a:blipFill>
          <a:blip r:embed="rId2">
            <a:lum/>
          </a:blip>
          <a:stretch/>
        </a:blipFill>
        <a:effectLst/>
      </p:bgPr>
    </p:bg>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3" imgW="0" imgH="0" progId="TCLayout.ActiveDocument.1">
                  <p:embed/>
                </p:oleObj>
              </mc:Choice>
              <mc:Fallback>
                <p:oleObj name="oleObj" r:id="rId3"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4" name="Inhaltsplatzhalter 3"/>
          <p:cNvSpPr>
            <a:spLocks noGrp="1"/>
          </p:cNvSpPr>
          <p:nvPr>
            <p:ph sz="quarter" idx="13"/>
          </p:nvPr>
        </p:nvSpPr>
        <p:spPr bwMode="auto">
          <a:xfrm>
            <a:off x="695325" y="1881188"/>
            <a:ext cx="10472102" cy="4500561"/>
          </a:xfrm>
          <a:prstGeom prst="rect">
            <a:avLst/>
          </a:prstGeo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11" name="Titel 10"/>
          <p:cNvSpPr>
            <a:spLocks noGrp="1"/>
          </p:cNvSpPr>
          <p:nvPr>
            <p:ph type="title"/>
          </p:nvPr>
        </p:nvSpPr>
        <p:spPr bwMode="auto"/>
        <p:txBody>
          <a:bodyPr/>
          <a:lstStyle/>
          <a:p>
            <a:pPr>
              <a:defRPr/>
            </a:pPr>
            <a:r>
              <a:rPr lang="de-DE"/>
              <a:t>Titelmasterformat durch Klicken bearbeiten</a:t>
            </a:r>
          </a:p>
        </p:txBody>
      </p:sp>
      <p:sp>
        <p:nvSpPr>
          <p:cNvPr id="12" name="Datumsplatzhalter 11"/>
          <p:cNvSpPr>
            <a:spLocks noGrp="1"/>
          </p:cNvSpPr>
          <p:nvPr>
            <p:ph type="dt" sz="half" idx="14"/>
          </p:nvPr>
        </p:nvSpPr>
        <p:spPr bwMode="auto"/>
        <p:txBody>
          <a:bodyPr/>
          <a:lstStyle/>
          <a:p>
            <a:pPr>
              <a:defRPr/>
            </a:pPr>
            <a:fld id="{A92BAC0F-197D-44BF-BDAB-32F43FA34282}" type="datetime1">
              <a:rPr lang="en-US" smtClean="0"/>
              <a:t>4/9/2024</a:t>
            </a:fld>
            <a:endParaRPr/>
          </a:p>
        </p:txBody>
      </p:sp>
      <p:sp>
        <p:nvSpPr>
          <p:cNvPr id="13" name="Fußzeilenplatzhalter 12"/>
          <p:cNvSpPr>
            <a:spLocks noGrp="1"/>
          </p:cNvSpPr>
          <p:nvPr>
            <p:ph type="ftr" sz="quarter" idx="15"/>
          </p:nvPr>
        </p:nvSpPr>
        <p:spPr bwMode="auto"/>
        <p:txBody>
          <a:bodyPr/>
          <a:lstStyle/>
          <a:p>
            <a:pPr>
              <a:defRPr/>
            </a:pPr>
            <a:r>
              <a:rPr lang="en-US"/>
              <a:t>Max-Planck-Institut für Plasmaphysik | Brandon Lee | FIXME TITLE</a:t>
            </a:r>
            <a:endParaRPr/>
          </a:p>
        </p:txBody>
      </p:sp>
      <p:sp>
        <p:nvSpPr>
          <p:cNvPr id="14" name="Foliennummernplatzhalter 13"/>
          <p:cNvSpPr>
            <a:spLocks noGrp="1"/>
          </p:cNvSpPr>
          <p:nvPr>
            <p:ph type="sldNum" sz="quarter" idx="16"/>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p:bg>
      <p:bgPr>
        <a:blipFill>
          <a:blip r:embed="rId2">
            <a:lum/>
          </a:blip>
          <a:stretch/>
        </a:blipFill>
        <a:effectLst/>
      </p:bgPr>
    </p:bg>
    <p:spTree>
      <p:nvGrpSpPr>
        <p:cNvPr id="1" name=""/>
        <p:cNvGrpSpPr/>
        <p:nvPr/>
      </p:nvGrpSpPr>
      <p:grpSpPr bwMode="auto">
        <a:xfrm>
          <a:off x="0" y="0"/>
          <a:ext cx="0" cy="0"/>
          <a:chOff x="0" y="0"/>
          <a:chExt cx="0" cy="0"/>
        </a:xfrm>
      </p:grpSpPr>
      <p:sp>
        <p:nvSpPr>
          <p:cNvPr id="23" name="Rechteck 22"/>
          <p:cNvSpPr/>
          <p:nvPr/>
        </p:nvSpPr>
        <p:spPr bwMode="auto">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defRPr/>
            </a:pPr>
            <a:endParaRPr lang="de-DE" sz="1300" b="1">
              <a:solidFill>
                <a:schemeClr val="bg1"/>
              </a:solidFill>
            </a:endParaRPr>
          </a:p>
        </p:txBody>
      </p:sp>
      <p:sp>
        <p:nvSpPr>
          <p:cNvPr id="25" name="Subtitle 2"/>
          <p:cNvSpPr>
            <a:spLocks noGrp="1"/>
          </p:cNvSpPr>
          <p:nvPr>
            <p:ph type="subTitle" idx="1"/>
          </p:nvPr>
        </p:nvSpPr>
        <p:spPr bwMode="auto">
          <a:xfrm>
            <a:off x="1145512" y="3743999"/>
            <a:ext cx="7832233" cy="2274963"/>
          </a:xfrm>
        </p:spPr>
        <p:txBody>
          <a:bodyPr anchor="b"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pic>
        <p:nvPicPr>
          <p:cNvPr id="29" name="Grafik 28"/>
          <p:cNvPicPr>
            <a:picLocks noChangeAspect="1"/>
          </p:cNvPicPr>
          <p:nvPr/>
        </p:nvPicPr>
        <p:blipFill>
          <a:blip r:embed="rId3"/>
          <a:stretch/>
        </p:blipFill>
        <p:spPr bwMode="auto">
          <a:xfrm>
            <a:off x="9397688" y="5559136"/>
            <a:ext cx="1700546" cy="524971"/>
          </a:xfrm>
          <a:prstGeom prst="rect">
            <a:avLst/>
          </a:prstGeom>
        </p:spPr>
      </p:pic>
      <p:pic>
        <p:nvPicPr>
          <p:cNvPr id="30" name="Grafik 29"/>
          <p:cNvPicPr>
            <a:picLocks noChangeAspect="1"/>
          </p:cNvPicPr>
          <p:nvPr/>
        </p:nvPicPr>
        <p:blipFill>
          <a:blip r:embed="rId4"/>
          <a:stretch/>
        </p:blipFill>
        <p:spPr bwMode="auto">
          <a:xfrm>
            <a:off x="9977683" y="2164827"/>
            <a:ext cx="1036405" cy="921272"/>
          </a:xfrm>
          <a:prstGeom prst="rect">
            <a:avLst/>
          </a:prstGeom>
        </p:spPr>
      </p:pic>
      <p:sp>
        <p:nvSpPr>
          <p:cNvPr id="5" name="Titel 4"/>
          <p:cNvSpPr>
            <a:spLocks noGrp="1"/>
          </p:cNvSpPr>
          <p:nvPr>
            <p:ph type="title"/>
          </p:nvPr>
        </p:nvSpPr>
        <p:spPr bwMode="auto">
          <a:xfrm>
            <a:off x="1145838" y="2145471"/>
            <a:ext cx="7831907" cy="2094020"/>
          </a:xfrm>
        </p:spPr>
        <p:txBody>
          <a:bodyPr/>
          <a:lstStyle>
            <a:lvl1pPr>
              <a:defRPr sz="2400">
                <a:solidFill>
                  <a:schemeClr val="bg1"/>
                </a:solidFill>
              </a:defRPr>
            </a:lvl1pPr>
          </a:lstStyle>
          <a:p>
            <a:pPr>
              <a:defRPr/>
            </a:pPr>
            <a:r>
              <a:rPr lang="de-DE"/>
              <a:t>Titelmasterformat durch Klicken bearbeiten</a:t>
            </a:r>
          </a:p>
        </p:txBody>
      </p:sp>
      <p:pic>
        <p:nvPicPr>
          <p:cNvPr id="26" name="Grafik 25"/>
          <p:cNvPicPr>
            <a:picLocks noChangeAspect="1"/>
          </p:cNvPicPr>
          <p:nvPr/>
        </p:nvPicPr>
        <p:blipFill>
          <a:blip r:embed="rId5"/>
          <a:stretch/>
        </p:blipFill>
        <p:spPr bwMode="auto">
          <a:xfrm>
            <a:off x="7592156" y="489668"/>
            <a:ext cx="3888000" cy="899494"/>
          </a:xfrm>
          <a:prstGeom prst="rect">
            <a:avLst/>
          </a:prstGeom>
        </p:spPr>
      </p:pic>
      <p:sp>
        <p:nvSpPr>
          <p:cNvPr id="9" name="Datumsplatzhalter 8"/>
          <p:cNvSpPr>
            <a:spLocks noGrp="1"/>
          </p:cNvSpPr>
          <p:nvPr>
            <p:ph type="dt" sz="half" idx="10"/>
          </p:nvPr>
        </p:nvSpPr>
        <p:spPr bwMode="auto"/>
        <p:txBody>
          <a:bodyPr/>
          <a:lstStyle/>
          <a:p>
            <a:pPr>
              <a:defRPr/>
            </a:pPr>
            <a:fld id="{2158B753-4511-4DFB-88CA-E16A4758EDB8}" type="datetime1">
              <a:rPr lang="en-US" smtClean="0"/>
              <a:t>4/9/2024</a:t>
            </a:fld>
            <a:endParaRPr/>
          </a:p>
        </p:txBody>
      </p:sp>
      <p:sp>
        <p:nvSpPr>
          <p:cNvPr id="10" name="Fußzeilenplatzhalter 9"/>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1" name="Foliennummernplatzhalter 10"/>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Image EUROfusion">
    <p:bg>
      <p:bgPr>
        <a:blipFill>
          <a:blip r:embed="rId2">
            <a:lum/>
          </a:blip>
          <a:stretch/>
        </a:blipFill>
        <a:effectLst/>
      </p:bgPr>
    </p:bg>
    <p:spTree>
      <p:nvGrpSpPr>
        <p:cNvPr id="1" name=""/>
        <p:cNvGrpSpPr/>
        <p:nvPr/>
      </p:nvGrpSpPr>
      <p:grpSpPr bwMode="auto">
        <a:xfrm>
          <a:off x="0" y="0"/>
          <a:ext cx="0" cy="0"/>
          <a:chOff x="0" y="0"/>
          <a:chExt cx="0" cy="0"/>
        </a:xfrm>
      </p:grpSpPr>
      <p:pic>
        <p:nvPicPr>
          <p:cNvPr id="12" name="Grafik 11"/>
          <p:cNvPicPr>
            <a:picLocks noChangeAspect="1"/>
          </p:cNvPicPr>
          <p:nvPr/>
        </p:nvPicPr>
        <p:blipFill>
          <a:blip r:embed="rId3"/>
          <a:stretch/>
        </p:blipFill>
        <p:spPr bwMode="auto">
          <a:xfrm>
            <a:off x="9061473" y="5372116"/>
            <a:ext cx="2036761" cy="628763"/>
          </a:xfrm>
          <a:prstGeom prst="rect">
            <a:avLst/>
          </a:prstGeom>
        </p:spPr>
      </p:pic>
      <p:pic>
        <p:nvPicPr>
          <p:cNvPr id="13" name="Grafik 12"/>
          <p:cNvPicPr>
            <a:picLocks noChangeAspect="1"/>
          </p:cNvPicPr>
          <p:nvPr/>
        </p:nvPicPr>
        <p:blipFill>
          <a:blip r:embed="rId4"/>
          <a:stretch/>
        </p:blipFill>
        <p:spPr bwMode="auto">
          <a:xfrm>
            <a:off x="9790251" y="2196000"/>
            <a:ext cx="1223836" cy="1087884"/>
          </a:xfrm>
          <a:prstGeom prst="rect">
            <a:avLst/>
          </a:prstGeom>
        </p:spPr>
      </p:pic>
      <p:pic>
        <p:nvPicPr>
          <p:cNvPr id="16" name="Grafik 15"/>
          <p:cNvPicPr>
            <a:picLocks noChangeAspect="1"/>
          </p:cNvPicPr>
          <p:nvPr/>
        </p:nvPicPr>
        <p:blipFill>
          <a:blip r:embed="rId5"/>
          <a:stretch/>
        </p:blipFill>
        <p:spPr bwMode="auto">
          <a:xfrm>
            <a:off x="1054650" y="2313782"/>
            <a:ext cx="10055310" cy="3489523"/>
          </a:xfrm>
          <a:prstGeom prst="rect">
            <a:avLst/>
          </a:prstGeom>
        </p:spPr>
      </p:pic>
      <p:sp>
        <p:nvSpPr>
          <p:cNvPr id="17" name="Title 1"/>
          <p:cNvSpPr txBox="1"/>
          <p:nvPr/>
        </p:nvSpPr>
        <p:spPr bwMode="auto">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a:lnSpc>
                <a:spcPts val="2600"/>
              </a:lnSpc>
              <a:spcBef>
                <a:spcPts val="0"/>
              </a:spcBef>
              <a:spcAft>
                <a:spcPts val="1800"/>
              </a:spcAft>
              <a:buNone/>
              <a:defRPr sz="2300" b="1" cap="none" spc="0">
                <a:solidFill>
                  <a:schemeClr val="bg1"/>
                </a:solidFill>
                <a:latin typeface="+mj-lt"/>
                <a:ea typeface="+mj-ea"/>
                <a:cs typeface="+mj-cs"/>
              </a:defRPr>
            </a:lvl1pPr>
          </a:lstStyle>
          <a:p>
            <a:pPr>
              <a:defRPr/>
            </a:pPr>
            <a:endParaRPr lang="en-US"/>
          </a:p>
        </p:txBody>
      </p:sp>
      <p:sp>
        <p:nvSpPr>
          <p:cNvPr id="18" name="Subtitle 2"/>
          <p:cNvSpPr txBox="1"/>
          <p:nvPr/>
        </p:nvSpPr>
        <p:spPr bwMode="auto">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a:lnSpc>
                <a:spcPts val="2300"/>
              </a:lnSpc>
              <a:spcBef>
                <a:spcPts val="2300"/>
              </a:spcBef>
              <a:spcAft>
                <a:spcPts val="0"/>
              </a:spcAft>
              <a:buClrTx/>
              <a:buSzTx/>
              <a:buFont typeface="Arial"/>
              <a:buNone/>
              <a:defRPr sz="1900" b="1" i="0" spc="190">
                <a:solidFill>
                  <a:schemeClr val="bg1"/>
                </a:solidFill>
                <a:latin typeface="+mn-lt"/>
                <a:ea typeface="+mn-ea"/>
                <a:cs typeface="+mn-cs"/>
              </a:defRPr>
            </a:lvl1pPr>
            <a:lvl2pPr marL="0" indent="252000" algn="l" defTabSz="914400">
              <a:lnSpc>
                <a:spcPts val="1600"/>
              </a:lnSpc>
              <a:spcBef>
                <a:spcPts val="300"/>
              </a:spcBef>
              <a:spcAft>
                <a:spcPts val="0"/>
              </a:spcAft>
              <a:buSzPct val="110000"/>
              <a:buFont typeface=".SF NS Symbols Regular"/>
              <a:buChar char="↘"/>
              <a:defRPr sz="1300" i="1" spc="40">
                <a:solidFill>
                  <a:schemeClr val="bg1"/>
                </a:solidFill>
                <a:latin typeface="+mn-lt"/>
                <a:ea typeface="+mn-ea"/>
                <a:cs typeface="+mn-cs"/>
              </a:defRPr>
            </a:lvl2pPr>
            <a:lvl3pPr marL="914400" indent="0" algn="ctr" defTabSz="914400">
              <a:lnSpc>
                <a:spcPts val="2300"/>
              </a:lnSpc>
              <a:spcBef>
                <a:spcPts val="1150"/>
              </a:spcBef>
              <a:buFont typeface="Arial"/>
              <a:buNone/>
              <a:defRPr sz="1800" b="1" spc="40">
                <a:solidFill>
                  <a:schemeClr val="accent3"/>
                </a:solidFill>
                <a:latin typeface="+mn-lt"/>
                <a:ea typeface="+mn-ea"/>
                <a:cs typeface="+mn-cs"/>
              </a:defRPr>
            </a:lvl3pPr>
            <a:lvl4pPr marL="1371600" indent="0" algn="ctr" defTabSz="914400">
              <a:lnSpc>
                <a:spcPts val="2300"/>
              </a:lnSpc>
              <a:spcBef>
                <a:spcPts val="1150"/>
              </a:spcBef>
              <a:buFont typeface="Arial"/>
              <a:buNone/>
              <a:defRPr sz="1600" spc="40">
                <a:solidFill>
                  <a:schemeClr val="tx1"/>
                </a:solidFill>
                <a:latin typeface="+mn-lt"/>
                <a:ea typeface="+mn-ea"/>
                <a:cs typeface="+mn-cs"/>
              </a:defRPr>
            </a:lvl4pPr>
            <a:lvl5pPr marL="1828800" indent="0" algn="ctr" defTabSz="914400">
              <a:lnSpc>
                <a:spcPts val="2300"/>
              </a:lnSpc>
              <a:spcBef>
                <a:spcPts val="525"/>
              </a:spcBef>
              <a:buFont typeface="Arial"/>
              <a:buNone/>
              <a:defRPr sz="1600" spc="40">
                <a:solidFill>
                  <a:schemeClr val="tx1"/>
                </a:solidFill>
                <a:latin typeface="+mn-lt"/>
                <a:ea typeface="+mn-ea"/>
                <a:cs typeface="+mn-cs"/>
              </a:defRPr>
            </a:lvl5pPr>
            <a:lvl6pPr marL="2286000" indent="0" algn="ctr" defTabSz="914400">
              <a:lnSpc>
                <a:spcPts val="2300"/>
              </a:lnSpc>
              <a:spcBef>
                <a:spcPts val="0"/>
              </a:spcBef>
              <a:spcAft>
                <a:spcPts val="0"/>
              </a:spcAft>
              <a:buClr>
                <a:schemeClr val="tx1"/>
              </a:buClr>
              <a:buSzPct val="110000"/>
              <a:buFont typeface="Symbol"/>
              <a:buNone/>
              <a:defRPr sz="1600" b="0" i="0" spc="40">
                <a:solidFill>
                  <a:schemeClr val="tx1"/>
                </a:solidFill>
                <a:latin typeface="+mn-lt"/>
                <a:ea typeface="+mn-ea"/>
                <a:cs typeface="+mn-cs"/>
              </a:defRPr>
            </a:lvl6pPr>
            <a:lvl7pPr marL="2743200" indent="0" algn="ctr" defTabSz="914400">
              <a:lnSpc>
                <a:spcPts val="2300"/>
              </a:lnSpc>
              <a:spcBef>
                <a:spcPts val="525"/>
              </a:spcBef>
              <a:spcAft>
                <a:spcPts val="0"/>
              </a:spcAft>
              <a:buClr>
                <a:schemeClr val="tx2"/>
              </a:buClr>
              <a:buFont typeface="Wingdings 3"/>
              <a:buNone/>
              <a:defRPr sz="1600" b="0" i="1" spc="40">
                <a:solidFill>
                  <a:schemeClr val="tx2"/>
                </a:solidFill>
                <a:latin typeface="+mn-lt"/>
                <a:ea typeface="+mn-ea"/>
                <a:cs typeface="+mn-cs"/>
              </a:defRPr>
            </a:lvl7pPr>
            <a:lvl8pPr marL="3200400" indent="0" algn="ctr" defTabSz="914400">
              <a:lnSpc>
                <a:spcPts val="1100"/>
              </a:lnSpc>
              <a:spcBef>
                <a:spcPts val="525"/>
              </a:spcBef>
              <a:spcAft>
                <a:spcPts val="0"/>
              </a:spcAft>
              <a:buSzPct val="110000"/>
              <a:buFont typeface=".SF NS Symbols Regular"/>
              <a:buNone/>
              <a:defRPr sz="1600" b="0" i="1" spc="120">
                <a:solidFill>
                  <a:schemeClr val="tx1">
                    <a:lumMod val="50000"/>
                    <a:lumOff val="50000"/>
                  </a:schemeClr>
                </a:solidFill>
                <a:latin typeface="+mn-lt"/>
                <a:ea typeface="+mn-ea"/>
                <a:cs typeface="+mn-cs"/>
              </a:defRPr>
            </a:lvl8pPr>
            <a:lvl9pPr marL="3657600" indent="0" algn="ctr" defTabSz="914400">
              <a:lnSpc>
                <a:spcPts val="1100"/>
              </a:lnSpc>
              <a:spcBef>
                <a:spcPts val="525"/>
              </a:spcBef>
              <a:buFont typeface="Arial"/>
              <a:buNone/>
              <a:defRPr sz="1600" b="0" i="1" spc="120">
                <a:solidFill>
                  <a:schemeClr val="tx1">
                    <a:lumMod val="50000"/>
                    <a:lumOff val="50000"/>
                  </a:schemeClr>
                </a:solidFill>
                <a:latin typeface="+mn-lt"/>
                <a:ea typeface="+mn-ea"/>
                <a:cs typeface="+mn-cs"/>
              </a:defRPr>
            </a:lvl9pPr>
          </a:lstStyle>
          <a:p>
            <a:pPr>
              <a:defRPr/>
            </a:pPr>
            <a:endParaRPr lang="en-US"/>
          </a:p>
        </p:txBody>
      </p:sp>
      <p:sp>
        <p:nvSpPr>
          <p:cNvPr id="19" name="Subtitle 2"/>
          <p:cNvSpPr>
            <a:spLocks noGrp="1"/>
          </p:cNvSpPr>
          <p:nvPr>
            <p:ph type="subTitle" idx="1"/>
          </p:nvPr>
        </p:nvSpPr>
        <p:spPr bwMode="auto">
          <a:xfrm>
            <a:off x="6172201" y="4787844"/>
            <a:ext cx="5361443" cy="1101934"/>
          </a:xfrm>
        </p:spPr>
        <p:txBody>
          <a:bodyPr anchor="ctr"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20" name="Titel 6"/>
          <p:cNvSpPr>
            <a:spLocks noGrp="1"/>
          </p:cNvSpPr>
          <p:nvPr>
            <p:ph type="title"/>
          </p:nvPr>
        </p:nvSpPr>
        <p:spPr bwMode="auto">
          <a:xfrm>
            <a:off x="695326" y="1891147"/>
            <a:ext cx="5350662" cy="1766455"/>
          </a:xfrm>
        </p:spPr>
        <p:txBody>
          <a:bodyPr anchor="ctr"/>
          <a:lstStyle>
            <a:lvl1pPr>
              <a:defRPr sz="2300">
                <a:solidFill>
                  <a:schemeClr val="bg1"/>
                </a:solidFill>
              </a:defRPr>
            </a:lvl1pPr>
          </a:lstStyle>
          <a:p>
            <a:pPr>
              <a:defRPr/>
            </a:pPr>
            <a:r>
              <a:rPr lang="de-DE"/>
              <a:t>Titelmasterformat durch Klicken bearbeiten</a:t>
            </a:r>
          </a:p>
        </p:txBody>
      </p:sp>
      <p:pic>
        <p:nvPicPr>
          <p:cNvPr id="24" name="Grafik 23"/>
          <p:cNvPicPr>
            <a:picLocks noChangeAspect="1"/>
          </p:cNvPicPr>
          <p:nvPr/>
        </p:nvPicPr>
        <p:blipFill>
          <a:blip r:embed="rId6"/>
          <a:stretch/>
        </p:blipFill>
        <p:spPr bwMode="auto">
          <a:xfrm>
            <a:off x="7592156" y="489668"/>
            <a:ext cx="3888000" cy="899494"/>
          </a:xfrm>
          <a:prstGeom prst="rect">
            <a:avLst/>
          </a:prstGeom>
        </p:spPr>
      </p:pic>
      <p:pic>
        <p:nvPicPr>
          <p:cNvPr id="32" name="Grafik 31"/>
          <p:cNvPicPr>
            <a:picLocks noChangeAspect="1"/>
          </p:cNvPicPr>
          <p:nvPr/>
        </p:nvPicPr>
        <p:blipFill>
          <a:blip r:embed="rId4"/>
          <a:stretch/>
        </p:blipFill>
        <p:spPr bwMode="auto">
          <a:xfrm>
            <a:off x="1160395" y="4765992"/>
            <a:ext cx="1058550" cy="940958"/>
          </a:xfrm>
          <a:prstGeom prst="rect">
            <a:avLst/>
          </a:prstGeom>
        </p:spPr>
      </p:pic>
      <p:pic>
        <p:nvPicPr>
          <p:cNvPr id="33" name="Grafik 32"/>
          <p:cNvPicPr>
            <a:picLocks noChangeAspect="1"/>
          </p:cNvPicPr>
          <p:nvPr/>
        </p:nvPicPr>
        <p:blipFill>
          <a:blip r:embed="rId3"/>
          <a:stretch/>
        </p:blipFill>
        <p:spPr bwMode="auto">
          <a:xfrm>
            <a:off x="2483322" y="5232310"/>
            <a:ext cx="1851764" cy="571653"/>
          </a:xfrm>
          <a:prstGeom prst="rect">
            <a:avLst/>
          </a:prstGeom>
        </p:spPr>
      </p:pic>
      <p:grpSp>
        <p:nvGrpSpPr>
          <p:cNvPr id="21" name="Gruppieren 20"/>
          <p:cNvGrpSpPr/>
          <p:nvPr/>
        </p:nvGrpSpPr>
        <p:grpSpPr bwMode="auto">
          <a:xfrm>
            <a:off x="1053497" y="6022938"/>
            <a:ext cx="10113930" cy="566770"/>
            <a:chOff x="515946" y="5792918"/>
            <a:chExt cx="9461977" cy="566770"/>
          </a:xfrm>
        </p:grpSpPr>
        <p:pic>
          <p:nvPicPr>
            <p:cNvPr id="22" name="Grafik 21"/>
            <p:cNvPicPr>
              <a:picLocks noChangeAspect="1"/>
            </p:cNvPicPr>
            <p:nvPr userDrawn="1"/>
          </p:nvPicPr>
          <p:blipFill>
            <a:blip r:embed="rId7"/>
            <a:stretch/>
          </p:blipFill>
          <p:spPr bwMode="auto">
            <a:xfrm>
              <a:off x="515946" y="5834863"/>
              <a:ext cx="442885" cy="315747"/>
            </a:xfrm>
            <a:prstGeom prst="rect">
              <a:avLst/>
            </a:prstGeom>
          </p:spPr>
        </p:pic>
        <p:sp>
          <p:nvSpPr>
            <p:cNvPr id="23" name="Subtitle 2"/>
            <p:cNvSpPr txBox="1"/>
            <p:nvPr userDrawn="1"/>
          </p:nvSpPr>
          <p:spPr bwMode="auto">
            <a:xfrm>
              <a:off x="1036319" y="5792918"/>
              <a:ext cx="8941604" cy="566770"/>
            </a:xfrm>
            <a:prstGeom prst="rect">
              <a:avLst/>
            </a:prstGeom>
            <a:grpFill/>
          </p:spPr>
          <p:txBody>
            <a:bodyPr lIns="0" rIns="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just">
                <a:buNone/>
                <a:defRPr/>
              </a:pPr>
              <a:r>
                <a:rPr lang="en-US" sz="8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a:latin typeface="Arial Narrow"/>
              </a:endParaRPr>
            </a:p>
          </p:txBody>
        </p:sp>
      </p:grpSp>
      <p:sp>
        <p:nvSpPr>
          <p:cNvPr id="8" name="Datumsplatzhalter 7"/>
          <p:cNvSpPr>
            <a:spLocks noGrp="1"/>
          </p:cNvSpPr>
          <p:nvPr>
            <p:ph type="dt" sz="half" idx="10"/>
          </p:nvPr>
        </p:nvSpPr>
        <p:spPr bwMode="auto"/>
        <p:txBody>
          <a:bodyPr/>
          <a:lstStyle/>
          <a:p>
            <a:pPr>
              <a:defRPr/>
            </a:pPr>
            <a:fld id="{FADA75F7-C04A-4FC6-9830-4CF852E3F6EF}" type="datetime1">
              <a:rPr lang="en-US" smtClean="0"/>
              <a:t>4/9/2024</a:t>
            </a:fld>
            <a:endParaRPr/>
          </a:p>
        </p:txBody>
      </p:sp>
      <p:sp>
        <p:nvSpPr>
          <p:cNvPr id="9" name="Fußzeilenplatzhalter 8"/>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0" name="Foliennummernplatzhalter 9"/>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Image">
    <p:bg>
      <p:bgPr>
        <a:blipFill>
          <a:blip r:embed="rId2">
            <a:lum/>
          </a:blip>
          <a:stretch/>
        </a:blipFill>
        <a:effectLst/>
      </p:bgPr>
    </p:bg>
    <p:spTree>
      <p:nvGrpSpPr>
        <p:cNvPr id="1" name=""/>
        <p:cNvGrpSpPr/>
        <p:nvPr/>
      </p:nvGrpSpPr>
      <p:grpSpPr bwMode="auto">
        <a:xfrm>
          <a:off x="0" y="0"/>
          <a:ext cx="0" cy="0"/>
          <a:chOff x="0" y="0"/>
          <a:chExt cx="0" cy="0"/>
        </a:xfrm>
      </p:grpSpPr>
      <p:pic>
        <p:nvPicPr>
          <p:cNvPr id="16" name="Grafik 15"/>
          <p:cNvPicPr>
            <a:picLocks noChangeAspect="1"/>
          </p:cNvPicPr>
          <p:nvPr/>
        </p:nvPicPr>
        <p:blipFill>
          <a:blip r:embed="rId3"/>
          <a:stretch/>
        </p:blipFill>
        <p:spPr bwMode="auto">
          <a:xfrm>
            <a:off x="1054650" y="2313782"/>
            <a:ext cx="10055310" cy="3489523"/>
          </a:xfrm>
          <a:prstGeom prst="rect">
            <a:avLst/>
          </a:prstGeom>
        </p:spPr>
      </p:pic>
      <p:pic>
        <p:nvPicPr>
          <p:cNvPr id="12" name="Grafik 11"/>
          <p:cNvPicPr>
            <a:picLocks noChangeAspect="1"/>
          </p:cNvPicPr>
          <p:nvPr/>
        </p:nvPicPr>
        <p:blipFill>
          <a:blip r:embed="rId4"/>
          <a:stretch/>
        </p:blipFill>
        <p:spPr bwMode="auto">
          <a:xfrm>
            <a:off x="9061473" y="5372116"/>
            <a:ext cx="2036761" cy="628763"/>
          </a:xfrm>
          <a:prstGeom prst="rect">
            <a:avLst/>
          </a:prstGeom>
        </p:spPr>
      </p:pic>
      <p:sp>
        <p:nvSpPr>
          <p:cNvPr id="17" name="Title 1"/>
          <p:cNvSpPr txBox="1"/>
          <p:nvPr/>
        </p:nvSpPr>
        <p:spPr bwMode="auto">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a:lnSpc>
                <a:spcPts val="2600"/>
              </a:lnSpc>
              <a:spcBef>
                <a:spcPts val="0"/>
              </a:spcBef>
              <a:spcAft>
                <a:spcPts val="1800"/>
              </a:spcAft>
              <a:buNone/>
              <a:defRPr sz="2300" b="1" cap="none" spc="0">
                <a:solidFill>
                  <a:schemeClr val="bg1"/>
                </a:solidFill>
                <a:latin typeface="+mj-lt"/>
                <a:ea typeface="+mj-ea"/>
                <a:cs typeface="+mj-cs"/>
              </a:defRPr>
            </a:lvl1pPr>
          </a:lstStyle>
          <a:p>
            <a:pPr>
              <a:defRPr/>
            </a:pPr>
            <a:endParaRPr lang="en-US"/>
          </a:p>
        </p:txBody>
      </p:sp>
      <p:sp>
        <p:nvSpPr>
          <p:cNvPr id="18" name="Subtitle 2"/>
          <p:cNvSpPr txBox="1"/>
          <p:nvPr/>
        </p:nvSpPr>
        <p:spPr bwMode="auto">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a:lnSpc>
                <a:spcPts val="2300"/>
              </a:lnSpc>
              <a:spcBef>
                <a:spcPts val="2300"/>
              </a:spcBef>
              <a:spcAft>
                <a:spcPts val="0"/>
              </a:spcAft>
              <a:buClrTx/>
              <a:buSzTx/>
              <a:buFont typeface="Arial"/>
              <a:buNone/>
              <a:defRPr sz="1900" b="1" i="0" spc="190">
                <a:solidFill>
                  <a:schemeClr val="bg1"/>
                </a:solidFill>
                <a:latin typeface="+mn-lt"/>
                <a:ea typeface="+mn-ea"/>
                <a:cs typeface="+mn-cs"/>
              </a:defRPr>
            </a:lvl1pPr>
            <a:lvl2pPr marL="0" indent="252000" algn="l" defTabSz="914400">
              <a:lnSpc>
                <a:spcPts val="1600"/>
              </a:lnSpc>
              <a:spcBef>
                <a:spcPts val="300"/>
              </a:spcBef>
              <a:spcAft>
                <a:spcPts val="0"/>
              </a:spcAft>
              <a:buSzPct val="110000"/>
              <a:buFont typeface=".SF NS Symbols Regular"/>
              <a:buChar char="↘"/>
              <a:defRPr sz="1300" i="1" spc="40">
                <a:solidFill>
                  <a:schemeClr val="bg1"/>
                </a:solidFill>
                <a:latin typeface="+mn-lt"/>
                <a:ea typeface="+mn-ea"/>
                <a:cs typeface="+mn-cs"/>
              </a:defRPr>
            </a:lvl2pPr>
            <a:lvl3pPr marL="914400" indent="0" algn="ctr" defTabSz="914400">
              <a:lnSpc>
                <a:spcPts val="2300"/>
              </a:lnSpc>
              <a:spcBef>
                <a:spcPts val="1150"/>
              </a:spcBef>
              <a:buFont typeface="Arial"/>
              <a:buNone/>
              <a:defRPr sz="1800" b="1" spc="40">
                <a:solidFill>
                  <a:schemeClr val="accent3"/>
                </a:solidFill>
                <a:latin typeface="+mn-lt"/>
                <a:ea typeface="+mn-ea"/>
                <a:cs typeface="+mn-cs"/>
              </a:defRPr>
            </a:lvl3pPr>
            <a:lvl4pPr marL="1371600" indent="0" algn="ctr" defTabSz="914400">
              <a:lnSpc>
                <a:spcPts val="2300"/>
              </a:lnSpc>
              <a:spcBef>
                <a:spcPts val="1150"/>
              </a:spcBef>
              <a:buFont typeface="Arial"/>
              <a:buNone/>
              <a:defRPr sz="1600" spc="40">
                <a:solidFill>
                  <a:schemeClr val="tx1"/>
                </a:solidFill>
                <a:latin typeface="+mn-lt"/>
                <a:ea typeface="+mn-ea"/>
                <a:cs typeface="+mn-cs"/>
              </a:defRPr>
            </a:lvl4pPr>
            <a:lvl5pPr marL="1828800" indent="0" algn="ctr" defTabSz="914400">
              <a:lnSpc>
                <a:spcPts val="2300"/>
              </a:lnSpc>
              <a:spcBef>
                <a:spcPts val="525"/>
              </a:spcBef>
              <a:buFont typeface="Arial"/>
              <a:buNone/>
              <a:defRPr sz="1600" spc="40">
                <a:solidFill>
                  <a:schemeClr val="tx1"/>
                </a:solidFill>
                <a:latin typeface="+mn-lt"/>
                <a:ea typeface="+mn-ea"/>
                <a:cs typeface="+mn-cs"/>
              </a:defRPr>
            </a:lvl5pPr>
            <a:lvl6pPr marL="2286000" indent="0" algn="ctr" defTabSz="914400">
              <a:lnSpc>
                <a:spcPts val="2300"/>
              </a:lnSpc>
              <a:spcBef>
                <a:spcPts val="0"/>
              </a:spcBef>
              <a:spcAft>
                <a:spcPts val="0"/>
              </a:spcAft>
              <a:buClr>
                <a:schemeClr val="tx1"/>
              </a:buClr>
              <a:buSzPct val="110000"/>
              <a:buFont typeface="Symbol"/>
              <a:buNone/>
              <a:defRPr sz="1600" b="0" i="0" spc="40">
                <a:solidFill>
                  <a:schemeClr val="tx1"/>
                </a:solidFill>
                <a:latin typeface="+mn-lt"/>
                <a:ea typeface="+mn-ea"/>
                <a:cs typeface="+mn-cs"/>
              </a:defRPr>
            </a:lvl6pPr>
            <a:lvl7pPr marL="2743200" indent="0" algn="ctr" defTabSz="914400">
              <a:lnSpc>
                <a:spcPts val="2300"/>
              </a:lnSpc>
              <a:spcBef>
                <a:spcPts val="525"/>
              </a:spcBef>
              <a:spcAft>
                <a:spcPts val="0"/>
              </a:spcAft>
              <a:buClr>
                <a:schemeClr val="tx2"/>
              </a:buClr>
              <a:buFont typeface="Wingdings 3"/>
              <a:buNone/>
              <a:defRPr sz="1600" b="0" i="1" spc="40">
                <a:solidFill>
                  <a:schemeClr val="tx2"/>
                </a:solidFill>
                <a:latin typeface="+mn-lt"/>
                <a:ea typeface="+mn-ea"/>
                <a:cs typeface="+mn-cs"/>
              </a:defRPr>
            </a:lvl7pPr>
            <a:lvl8pPr marL="3200400" indent="0" algn="ctr" defTabSz="914400">
              <a:lnSpc>
                <a:spcPts val="1100"/>
              </a:lnSpc>
              <a:spcBef>
                <a:spcPts val="525"/>
              </a:spcBef>
              <a:spcAft>
                <a:spcPts val="0"/>
              </a:spcAft>
              <a:buSzPct val="110000"/>
              <a:buFont typeface=".SF NS Symbols Regular"/>
              <a:buNone/>
              <a:defRPr sz="1600" b="0" i="1" spc="120">
                <a:solidFill>
                  <a:schemeClr val="tx1">
                    <a:lumMod val="50000"/>
                    <a:lumOff val="50000"/>
                  </a:schemeClr>
                </a:solidFill>
                <a:latin typeface="+mn-lt"/>
                <a:ea typeface="+mn-ea"/>
                <a:cs typeface="+mn-cs"/>
              </a:defRPr>
            </a:lvl8pPr>
            <a:lvl9pPr marL="3657600" indent="0" algn="ctr" defTabSz="914400">
              <a:lnSpc>
                <a:spcPts val="1100"/>
              </a:lnSpc>
              <a:spcBef>
                <a:spcPts val="525"/>
              </a:spcBef>
              <a:buFont typeface="Arial"/>
              <a:buNone/>
              <a:defRPr sz="1600" b="0" i="1" spc="120">
                <a:solidFill>
                  <a:schemeClr val="tx1">
                    <a:lumMod val="50000"/>
                    <a:lumOff val="50000"/>
                  </a:schemeClr>
                </a:solidFill>
                <a:latin typeface="+mn-lt"/>
                <a:ea typeface="+mn-ea"/>
                <a:cs typeface="+mn-cs"/>
              </a:defRPr>
            </a:lvl9pPr>
          </a:lstStyle>
          <a:p>
            <a:pPr>
              <a:defRPr/>
            </a:pPr>
            <a:endParaRPr lang="en-US"/>
          </a:p>
        </p:txBody>
      </p:sp>
      <p:sp>
        <p:nvSpPr>
          <p:cNvPr id="19" name="Subtitle 2"/>
          <p:cNvSpPr>
            <a:spLocks noGrp="1"/>
          </p:cNvSpPr>
          <p:nvPr>
            <p:ph type="subTitle" idx="1"/>
          </p:nvPr>
        </p:nvSpPr>
        <p:spPr bwMode="auto">
          <a:xfrm>
            <a:off x="6172201" y="4787844"/>
            <a:ext cx="5361443" cy="1101934"/>
          </a:xfrm>
        </p:spPr>
        <p:txBody>
          <a:bodyPr anchor="ctr"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20" name="Titel 6"/>
          <p:cNvSpPr>
            <a:spLocks noGrp="1"/>
          </p:cNvSpPr>
          <p:nvPr>
            <p:ph type="title"/>
          </p:nvPr>
        </p:nvSpPr>
        <p:spPr bwMode="auto">
          <a:xfrm>
            <a:off x="695326" y="1891147"/>
            <a:ext cx="5350662" cy="1766455"/>
          </a:xfrm>
        </p:spPr>
        <p:txBody>
          <a:bodyPr anchor="ctr"/>
          <a:lstStyle>
            <a:lvl1pPr>
              <a:defRPr sz="2300">
                <a:solidFill>
                  <a:schemeClr val="bg1"/>
                </a:solidFill>
              </a:defRPr>
            </a:lvl1pPr>
          </a:lstStyle>
          <a:p>
            <a:pPr>
              <a:defRPr/>
            </a:pPr>
            <a:r>
              <a:rPr lang="de-DE"/>
              <a:t>Titelmasterformat durch Klicken bearbeiten</a:t>
            </a:r>
          </a:p>
        </p:txBody>
      </p:sp>
      <p:pic>
        <p:nvPicPr>
          <p:cNvPr id="32" name="Grafik 31"/>
          <p:cNvPicPr>
            <a:picLocks noChangeAspect="1"/>
          </p:cNvPicPr>
          <p:nvPr/>
        </p:nvPicPr>
        <p:blipFill>
          <a:blip r:embed="rId5"/>
          <a:stretch/>
        </p:blipFill>
        <p:spPr bwMode="auto">
          <a:xfrm>
            <a:off x="1160395" y="4765992"/>
            <a:ext cx="1058550" cy="940958"/>
          </a:xfrm>
          <a:prstGeom prst="rect">
            <a:avLst/>
          </a:prstGeom>
        </p:spPr>
      </p:pic>
      <p:pic>
        <p:nvPicPr>
          <p:cNvPr id="33" name="Grafik 32"/>
          <p:cNvPicPr>
            <a:picLocks noChangeAspect="1"/>
          </p:cNvPicPr>
          <p:nvPr/>
        </p:nvPicPr>
        <p:blipFill>
          <a:blip r:embed="rId4"/>
          <a:stretch/>
        </p:blipFill>
        <p:spPr bwMode="auto">
          <a:xfrm>
            <a:off x="2483322" y="5232310"/>
            <a:ext cx="1851764" cy="571653"/>
          </a:xfrm>
          <a:prstGeom prst="rect">
            <a:avLst/>
          </a:prstGeom>
        </p:spPr>
      </p:pic>
      <p:pic>
        <p:nvPicPr>
          <p:cNvPr id="25" name="Grafik 24"/>
          <p:cNvPicPr>
            <a:picLocks noChangeAspect="1"/>
          </p:cNvPicPr>
          <p:nvPr/>
        </p:nvPicPr>
        <p:blipFill>
          <a:blip r:embed="rId6"/>
          <a:stretch/>
        </p:blipFill>
        <p:spPr bwMode="auto">
          <a:xfrm>
            <a:off x="7592156" y="489668"/>
            <a:ext cx="3888000" cy="899494"/>
          </a:xfrm>
          <a:prstGeom prst="rect">
            <a:avLst/>
          </a:prstGeom>
        </p:spPr>
      </p:pic>
      <p:sp>
        <p:nvSpPr>
          <p:cNvPr id="8" name="Datumsplatzhalter 7"/>
          <p:cNvSpPr>
            <a:spLocks noGrp="1"/>
          </p:cNvSpPr>
          <p:nvPr>
            <p:ph type="dt" sz="half" idx="10"/>
          </p:nvPr>
        </p:nvSpPr>
        <p:spPr bwMode="auto"/>
        <p:txBody>
          <a:bodyPr/>
          <a:lstStyle/>
          <a:p>
            <a:pPr>
              <a:defRPr/>
            </a:pPr>
            <a:fld id="{B96EC60F-9BBB-43A2-B5CE-7898D1A0C168}" type="datetime1">
              <a:rPr lang="en-US" smtClean="0"/>
              <a:t>4/9/2024</a:t>
            </a:fld>
            <a:endParaRPr/>
          </a:p>
        </p:txBody>
      </p:sp>
      <p:sp>
        <p:nvSpPr>
          <p:cNvPr id="9" name="Fußzeilenplatzhalter 8"/>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0" name="Foliennummernplatzhalter 9"/>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4" name="Inhaltsplatzhalter 3"/>
          <p:cNvSpPr>
            <a:spLocks noGrp="1"/>
          </p:cNvSpPr>
          <p:nvPr>
            <p:ph sz="quarter" idx="13"/>
          </p:nvPr>
        </p:nvSpPr>
        <p:spPr bwMode="auto">
          <a:xfrm>
            <a:off x="695326" y="1609726"/>
            <a:ext cx="10801349" cy="4772024"/>
          </a:xfrm>
          <a:prstGeom prst="rect">
            <a:avLst/>
          </a:prstGeo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11" name="Titel 10"/>
          <p:cNvSpPr>
            <a:spLocks noGrp="1"/>
          </p:cNvSpPr>
          <p:nvPr>
            <p:ph type="title"/>
          </p:nvPr>
        </p:nvSpPr>
        <p:spPr bwMode="auto">
          <a:xfrm>
            <a:off x="695326" y="441325"/>
            <a:ext cx="9576471" cy="894416"/>
          </a:xfrm>
        </p:spPr>
        <p:txBody>
          <a:bodyPr/>
          <a:lstStyle>
            <a:lvl1pPr>
              <a:defRPr/>
            </a:lvl1pPr>
          </a:lstStyle>
          <a:p>
            <a:pPr>
              <a:defRPr/>
            </a:pPr>
            <a:r>
              <a:rPr lang="de-DE"/>
              <a:t>Titelmasterformat durch Klicken bearbeiten</a:t>
            </a:r>
          </a:p>
        </p:txBody>
      </p:sp>
      <p:sp>
        <p:nvSpPr>
          <p:cNvPr id="15" name="Datumsplatzhalter 14"/>
          <p:cNvSpPr>
            <a:spLocks noGrp="1"/>
          </p:cNvSpPr>
          <p:nvPr>
            <p:ph type="dt" sz="half" idx="14"/>
          </p:nvPr>
        </p:nvSpPr>
        <p:spPr bwMode="auto"/>
        <p:txBody>
          <a:bodyPr/>
          <a:lstStyle/>
          <a:p>
            <a:pPr>
              <a:defRPr/>
            </a:pPr>
            <a:fld id="{A5EC9E34-5D5C-423E-B4C4-7152000B54E0}" type="datetime1">
              <a:rPr lang="en-US" smtClean="0"/>
              <a:t>4/9/2024</a:t>
            </a:fld>
            <a:endParaRPr/>
          </a:p>
        </p:txBody>
      </p:sp>
      <p:sp>
        <p:nvSpPr>
          <p:cNvPr id="16" name="Fußzeilenplatzhalter 15"/>
          <p:cNvSpPr>
            <a:spLocks noGrp="1"/>
          </p:cNvSpPr>
          <p:nvPr>
            <p:ph type="ftr" sz="quarter" idx="15"/>
          </p:nvPr>
        </p:nvSpPr>
        <p:spPr bwMode="auto"/>
        <p:txBody>
          <a:bodyPr/>
          <a:lstStyle/>
          <a:p>
            <a:pPr>
              <a:defRPr/>
            </a:pPr>
            <a:r>
              <a:rPr lang="en-US"/>
              <a:t>Max-Planck-Institut für Plasmaphysik | Brandon Lee | FIXME TITLE</a:t>
            </a:r>
            <a:endParaRPr/>
          </a:p>
        </p:txBody>
      </p:sp>
      <p:sp>
        <p:nvSpPr>
          <p:cNvPr id="17" name="Foliennummernplatzhalter 16"/>
          <p:cNvSpPr>
            <a:spLocks noGrp="1"/>
          </p:cNvSpPr>
          <p:nvPr>
            <p:ph type="sldNum" sz="quarter" idx="16"/>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11" name="Titel 10"/>
          <p:cNvSpPr>
            <a:spLocks noGrp="1"/>
          </p:cNvSpPr>
          <p:nvPr>
            <p:ph type="title"/>
          </p:nvPr>
        </p:nvSpPr>
        <p:spPr bwMode="auto">
          <a:xfrm>
            <a:off x="695326" y="441325"/>
            <a:ext cx="9576471" cy="894416"/>
          </a:xfrm>
        </p:spPr>
        <p:txBody>
          <a:bodyPr/>
          <a:lstStyle>
            <a:lvl1pPr>
              <a:defRPr/>
            </a:lvl1pPr>
          </a:lstStyle>
          <a:p>
            <a:pPr>
              <a:defRPr/>
            </a:pPr>
            <a:r>
              <a:rPr lang="de-DE"/>
              <a:t>Titelmasterformat durch Klicken bearbeiten</a:t>
            </a:r>
          </a:p>
        </p:txBody>
      </p:sp>
      <p:sp>
        <p:nvSpPr>
          <p:cNvPr id="15" name="Datumsplatzhalter 14"/>
          <p:cNvSpPr>
            <a:spLocks noGrp="1"/>
          </p:cNvSpPr>
          <p:nvPr>
            <p:ph type="dt" sz="half" idx="14"/>
          </p:nvPr>
        </p:nvSpPr>
        <p:spPr bwMode="auto"/>
        <p:txBody>
          <a:bodyPr/>
          <a:lstStyle/>
          <a:p>
            <a:pPr>
              <a:defRPr/>
            </a:pPr>
            <a:fld id="{DC761A3B-7BC3-4F51-90B9-4F6FD888CF0B}" type="datetime1">
              <a:rPr lang="en-US" smtClean="0"/>
              <a:t>4/9/2024</a:t>
            </a:fld>
            <a:endParaRPr/>
          </a:p>
        </p:txBody>
      </p:sp>
      <p:sp>
        <p:nvSpPr>
          <p:cNvPr id="16" name="Fußzeilenplatzhalter 15"/>
          <p:cNvSpPr>
            <a:spLocks noGrp="1"/>
          </p:cNvSpPr>
          <p:nvPr>
            <p:ph type="ftr" sz="quarter" idx="15"/>
          </p:nvPr>
        </p:nvSpPr>
        <p:spPr bwMode="auto"/>
        <p:txBody>
          <a:bodyPr/>
          <a:lstStyle/>
          <a:p>
            <a:pPr>
              <a:defRPr/>
            </a:pPr>
            <a:r>
              <a:rPr lang="en-US"/>
              <a:t>Max-Planck-Institut für Plasmaphysik | Brandon Lee | FIXME TITLE</a:t>
            </a:r>
            <a:endParaRPr/>
          </a:p>
        </p:txBody>
      </p:sp>
      <p:sp>
        <p:nvSpPr>
          <p:cNvPr id="17" name="Foliennummernplatzhalter 16"/>
          <p:cNvSpPr>
            <a:spLocks noGrp="1"/>
          </p:cNvSpPr>
          <p:nvPr>
            <p:ph type="sldNum" sz="quarter" idx="16"/>
          </p:nvPr>
        </p:nvSpPr>
        <p:spPr bwMode="auto"/>
        <p:txBody>
          <a:bodyPr/>
          <a:lstStyle/>
          <a:p>
            <a:pPr>
              <a:defRPr/>
            </a:pPr>
            <a:fld id="{F7184F7D-383F-4FE4-8484-A982EFE9D096}" type="slidenum">
              <a:rPr lang="de-DE"/>
              <a:t>‹#›</a:t>
            </a:fld>
            <a:endParaRPr lang="de-DE"/>
          </a:p>
        </p:txBody>
      </p:sp>
      <p:sp>
        <p:nvSpPr>
          <p:cNvPr id="3" name="Textplatzhalter 2"/>
          <p:cNvSpPr>
            <a:spLocks noGrp="1"/>
          </p:cNvSpPr>
          <p:nvPr>
            <p:ph type="body" sz="quarter" idx="17"/>
          </p:nvPr>
        </p:nvSpPr>
        <p:spPr bwMode="auto">
          <a:xfrm>
            <a:off x="695325" y="1609724"/>
            <a:ext cx="10477500" cy="4772025"/>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 Felder (Text/Bild)">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3" name="Content Placeholder 2"/>
          <p:cNvSpPr>
            <a:spLocks noGrp="1"/>
          </p:cNvSpPr>
          <p:nvPr>
            <p:ph sz="half" idx="1"/>
          </p:nvPr>
        </p:nvSpPr>
        <p:spPr bwMode="auto">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4" name="Titel 13"/>
          <p:cNvSpPr>
            <a:spLocks noGrp="1"/>
          </p:cNvSpPr>
          <p:nvPr>
            <p:ph type="title"/>
          </p:nvPr>
        </p:nvSpPr>
        <p:spPr bwMode="auto"/>
        <p:txBody>
          <a:bodyPr/>
          <a:lstStyle/>
          <a:p>
            <a:pPr>
              <a:defRPr/>
            </a:pPr>
            <a:r>
              <a:rPr lang="de-DE"/>
              <a:t>Titelmasterformat durch Klicken bearbeiten</a:t>
            </a:r>
          </a:p>
        </p:txBody>
      </p:sp>
      <p:sp>
        <p:nvSpPr>
          <p:cNvPr id="12" name="Datumsplatzhalter 11"/>
          <p:cNvSpPr>
            <a:spLocks noGrp="1"/>
          </p:cNvSpPr>
          <p:nvPr>
            <p:ph type="dt" sz="half" idx="10"/>
          </p:nvPr>
        </p:nvSpPr>
        <p:spPr bwMode="auto"/>
        <p:txBody>
          <a:bodyPr/>
          <a:lstStyle/>
          <a:p>
            <a:pPr>
              <a:defRPr/>
            </a:pPr>
            <a:fld id="{A3A8FD26-E023-43A8-88BA-4316CCE7885A}" type="datetime1">
              <a:rPr lang="en-US" smtClean="0"/>
              <a:t>4/9/2024</a:t>
            </a:fld>
            <a:endParaRPr/>
          </a:p>
        </p:txBody>
      </p:sp>
      <p:sp>
        <p:nvSpPr>
          <p:cNvPr id="13" name="Fußzeilenplatzhalter 12"/>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5" name="Foliennummernplatzhalter 14"/>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ext (nur Text ohne Titel)">
    <p:spTree>
      <p:nvGrpSpPr>
        <p:cNvPr id="1" name=""/>
        <p:cNvGrpSpPr/>
        <p:nvPr/>
      </p:nvGrpSpPr>
      <p:grpSpPr bwMode="auto">
        <a:xfrm>
          <a:off x="0" y="0"/>
          <a:ext cx="0" cy="0"/>
          <a:chOff x="0" y="0"/>
          <a:chExt cx="0" cy="0"/>
        </a:xfrm>
      </p:grpSpPr>
      <p:sp>
        <p:nvSpPr>
          <p:cNvPr id="7" name="Inhaltsplatzhalter 6"/>
          <p:cNvSpPr>
            <a:spLocks noGrp="1"/>
          </p:cNvSpPr>
          <p:nvPr>
            <p:ph sz="quarter" idx="13" hasCustomPrompt="1"/>
          </p:nvPr>
        </p:nvSpPr>
        <p:spPr bwMode="auto">
          <a:xfrm>
            <a:off x="695325" y="481013"/>
            <a:ext cx="10801350" cy="5900737"/>
          </a:xfrm>
        </p:spPr>
        <p:txBody>
          <a:bodyPr/>
          <a:lstStyle>
            <a:lvl1pPr>
              <a:defRPr/>
            </a:lvl1pPr>
          </a:lstStyle>
          <a:p>
            <a:pPr lvl="0">
              <a:defRPr/>
            </a:pPr>
            <a:r>
              <a:rPr lang="de-DE"/>
              <a:t>Slide without title (exception)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4"/>
          </p:nvPr>
        </p:nvSpPr>
        <p:spPr bwMode="auto"/>
        <p:txBody>
          <a:bodyPr/>
          <a:lstStyle/>
          <a:p>
            <a:pPr>
              <a:defRPr/>
            </a:pPr>
            <a:fld id="{F6FBF846-8035-4BF7-812B-46B85366D691}" type="datetime1">
              <a:rPr lang="en-US" smtClean="0"/>
              <a:t>4/9/2024</a:t>
            </a:fld>
            <a:endParaRPr/>
          </a:p>
        </p:txBody>
      </p:sp>
      <p:sp>
        <p:nvSpPr>
          <p:cNvPr id="6" name="Fußzeilenplatzhalter 5"/>
          <p:cNvSpPr>
            <a:spLocks noGrp="1"/>
          </p:cNvSpPr>
          <p:nvPr>
            <p:ph type="ftr" sz="quarter" idx="15"/>
          </p:nvPr>
        </p:nvSpPr>
        <p:spPr bwMode="auto"/>
        <p:txBody>
          <a:bodyPr/>
          <a:lstStyle/>
          <a:p>
            <a:pPr>
              <a:defRPr/>
            </a:pPr>
            <a:r>
              <a:rPr lang="en-US"/>
              <a:t>Max-Planck-Institut für Plasmaphysik | Brandon Lee | FIXME TITLE</a:t>
            </a:r>
            <a:endParaRPr/>
          </a:p>
        </p:txBody>
      </p:sp>
      <p:sp>
        <p:nvSpPr>
          <p:cNvPr id="8" name="Foliennummernplatzhalter 7"/>
          <p:cNvSpPr>
            <a:spLocks noGrp="1"/>
          </p:cNvSpPr>
          <p:nvPr>
            <p:ph type="sldNum" sz="quarter" idx="16"/>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8" name="Datumsplatzhalter 7"/>
          <p:cNvSpPr>
            <a:spLocks noGrp="1"/>
          </p:cNvSpPr>
          <p:nvPr>
            <p:ph type="dt" sz="half" idx="10"/>
          </p:nvPr>
        </p:nvSpPr>
        <p:spPr bwMode="auto"/>
        <p:txBody>
          <a:bodyPr/>
          <a:lstStyle/>
          <a:p>
            <a:pPr>
              <a:defRPr/>
            </a:pPr>
            <a:fld id="{3C761FDD-196E-492A-B3A3-A59AD44A0F03}" type="datetime1">
              <a:rPr lang="en-US" smtClean="0"/>
              <a:t>4/9/2024</a:t>
            </a:fld>
            <a:endParaRPr/>
          </a:p>
        </p:txBody>
      </p:sp>
      <p:sp>
        <p:nvSpPr>
          <p:cNvPr id="9" name="Fußzeilenplatzhalter 8"/>
          <p:cNvSpPr>
            <a:spLocks noGrp="1"/>
          </p:cNvSpPr>
          <p:nvPr>
            <p:ph type="ftr" sz="quarter" idx="11"/>
          </p:nvPr>
        </p:nvSpPr>
        <p:spPr bwMode="auto"/>
        <p:txBody>
          <a:bodyPr/>
          <a:lstStyle/>
          <a:p>
            <a:pPr>
              <a:defRPr/>
            </a:pPr>
            <a:r>
              <a:rPr lang="en-US"/>
              <a:t>Max-Planck-Institut für Plasmaphysik | Brandon Lee | FIXME TITLE</a:t>
            </a:r>
            <a:endParaRPr/>
          </a:p>
        </p:txBody>
      </p:sp>
      <p:sp>
        <p:nvSpPr>
          <p:cNvPr id="10" name="Foliennummernplatzhalter 9"/>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11" name="Grafik 10"/>
          <p:cNvPicPr>
            <a:picLocks noChangeAspect="1"/>
          </p:cNvPicPr>
          <p:nvPr/>
        </p:nvPicPr>
        <p:blipFill>
          <a:blip r:embed="rId14"/>
          <a:stretch/>
        </p:blipFill>
        <p:spPr bwMode="auto">
          <a:xfrm>
            <a:off x="11366923" y="170923"/>
            <a:ext cx="630153" cy="63015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15" imgW="0" imgH="0" progId="TCLayout.ActiveDocument.1">
                  <p:embed/>
                </p:oleObj>
              </mc:Choice>
              <mc:Fallback>
                <p:oleObj name="oleObj" r:id="rId15" imgW="0" imgH="0" progId="TCLayout.ActiveDocument.1">
                  <p:embed/>
                  <p:pic>
                    <p:nvPicPr>
                      <p:cNvPr id="4" name="Object 3"/>
                      <p:cNvPicPr/>
                      <p:nvPr/>
                    </p:nvPicPr>
                    <p:blipFill>
                      <a:blip r:embed="rId16"/>
                      <a:stretch/>
                    </p:blipFill>
                    <p:spPr bwMode="auto">
                      <a:xfrm>
                        <a:off x="1587" y="1587"/>
                        <a:ext cx="1587" cy="1587"/>
                      </a:xfrm>
                      <a:prstGeom prst="rect">
                        <a:avLst/>
                      </a:prstGeom>
                    </p:spPr>
                  </p:pic>
                </p:oleObj>
              </mc:Fallback>
            </mc:AlternateContent>
          </a:graphicData>
        </a:graphic>
      </p:graphicFrame>
      <p:sp>
        <p:nvSpPr>
          <p:cNvPr id="2" name="Title Placeholder 1"/>
          <p:cNvSpPr>
            <a:spLocks noGrp="1"/>
          </p:cNvSpPr>
          <p:nvPr>
            <p:ph type="title"/>
          </p:nvPr>
        </p:nvSpPr>
        <p:spPr bwMode="auto">
          <a:xfrm>
            <a:off x="695325" y="441325"/>
            <a:ext cx="9576472" cy="782638"/>
          </a:xfrm>
          <a:prstGeom prst="rect">
            <a:avLst/>
          </a:prstGeom>
        </p:spPr>
        <p:txBody>
          <a:bodyPr vert="horz" lIns="0" tIns="0" rIns="0" bIns="0" rtlCol="0" anchor="t" anchorCtr="0">
            <a:noAutofit/>
          </a:bodyPr>
          <a:lstStyle/>
          <a:p>
            <a:pPr>
              <a:defRPr/>
            </a:pPr>
            <a:r>
              <a:rPr lang="de-DE"/>
              <a:t>Headline Arial MPG_green_dark, 25 pt, ZAB 28 pt</a:t>
            </a:r>
            <a:br>
              <a:rPr lang="de-DE"/>
            </a:br>
            <a:endParaRPr lang="en-US"/>
          </a:p>
        </p:txBody>
      </p:sp>
      <p:sp>
        <p:nvSpPr>
          <p:cNvPr id="7" name="Textplatzhalter 6"/>
          <p:cNvSpPr>
            <a:spLocks noGrp="1"/>
          </p:cNvSpPr>
          <p:nvPr>
            <p:ph type="body" idx="1"/>
          </p:nvPr>
        </p:nvSpPr>
        <p:spPr bwMode="auto">
          <a:xfrm>
            <a:off x="695326" y="1609724"/>
            <a:ext cx="10801350" cy="4567237"/>
          </a:xfrm>
          <a:prstGeom prst="rect">
            <a:avLst/>
          </a:prstGeom>
        </p:spPr>
        <p:txBody>
          <a:bodyPr vert="horz" lIns="0" tIns="45720" rIns="0" bIns="45720" rtlCol="0">
            <a:normAutofit/>
          </a:bodyPr>
          <a:lstStyle/>
          <a:p>
            <a:pPr lvl="0">
              <a:defRPr/>
            </a:pPr>
            <a:r>
              <a:rPr lang="de-DE"/>
              <a:t>Ebene 1: Headlines</a:t>
            </a:r>
            <a:endParaRPr/>
          </a:p>
          <a:p>
            <a:pPr lvl="1">
              <a:defRPr/>
            </a:pPr>
            <a:r>
              <a:rPr lang="de-DE"/>
              <a:t>Ebene 2: Fließtext</a:t>
            </a:r>
            <a:endParaRPr/>
          </a:p>
          <a:p>
            <a:pPr lvl="2">
              <a:defRPr/>
            </a:pPr>
            <a:r>
              <a:rPr lang="de-DE"/>
              <a:t>Ebene 3: Stichpunkte</a:t>
            </a:r>
          </a:p>
          <a:p>
            <a:pPr lvl="3">
              <a:defRPr/>
            </a:pPr>
            <a:r>
              <a:rPr lang="de-DE"/>
              <a:t>Ebene 4: Stichpunkte hervorgehoben</a:t>
            </a:r>
            <a:endParaRPr/>
          </a:p>
          <a:p>
            <a:pPr lvl="4">
              <a:defRPr/>
            </a:pPr>
            <a:r>
              <a:rPr lang="de-DE"/>
              <a:t>Ebene 5: Stichpunkte eingerückt</a:t>
            </a:r>
            <a:endParaRPr/>
          </a:p>
          <a:p>
            <a:pPr lvl="5">
              <a:defRPr/>
            </a:pPr>
            <a:r>
              <a:rPr lang="de-DE"/>
              <a:t>Ebene 6: Stichpunkte weiter eingerückt</a:t>
            </a:r>
            <a:endParaRPr/>
          </a:p>
          <a:p>
            <a:pPr lvl="6">
              <a:defRPr/>
            </a:pPr>
            <a:r>
              <a:rPr lang="de-DE"/>
              <a:t>Ebene 7: Zusatzinfo</a:t>
            </a:r>
            <a:endParaRPr/>
          </a:p>
          <a:p>
            <a:pPr lvl="7">
              <a:defRPr/>
            </a:pPr>
            <a:r>
              <a:rPr lang="de-DE"/>
              <a:t>Ebene 8: Bildunterschrift</a:t>
            </a:r>
            <a:endParaRPr/>
          </a:p>
        </p:txBody>
      </p:sp>
      <p:pic>
        <p:nvPicPr>
          <p:cNvPr id="8" name="Grafik 7"/>
          <p:cNvPicPr>
            <a:picLocks noChangeAspect="1"/>
          </p:cNvPicPr>
          <p:nvPr/>
        </p:nvPicPr>
        <p:blipFill>
          <a:blip r:embed="rId17"/>
          <a:stretch/>
        </p:blipFill>
        <p:spPr bwMode="auto">
          <a:xfrm>
            <a:off x="10591799" y="240771"/>
            <a:ext cx="581025" cy="516467"/>
          </a:xfrm>
          <a:prstGeom prst="rect">
            <a:avLst/>
          </a:prstGeom>
        </p:spPr>
      </p:pic>
      <p:sp>
        <p:nvSpPr>
          <p:cNvPr id="3" name="Datumsplatzhalter 2"/>
          <p:cNvSpPr>
            <a:spLocks noGrp="1"/>
          </p:cNvSpPr>
          <p:nvPr>
            <p:ph type="dt" sz="half" idx="2"/>
          </p:nvPr>
        </p:nvSpPr>
        <p:spPr bwMode="auto">
          <a:xfrm>
            <a:off x="4122418" y="6490798"/>
            <a:ext cx="7044781" cy="144000"/>
          </a:xfrm>
          <a:prstGeom prst="rect">
            <a:avLst/>
          </a:prstGeom>
        </p:spPr>
        <p:txBody>
          <a:bodyPr vert="horz" wrap="none" lIns="0" tIns="0" rIns="0" bIns="0" rtlCol="0" anchor="b" anchorCtr="0"/>
          <a:lstStyle>
            <a:lvl1pPr algn="r">
              <a:defRPr lang="de-DE" sz="600" cap="all" spc="90">
                <a:solidFill>
                  <a:schemeClr val="tx1">
                    <a:tint val="75000"/>
                  </a:schemeClr>
                </a:solidFill>
                <a:latin typeface="+mn-lt"/>
                <a:ea typeface="+mn-ea"/>
                <a:cs typeface="+mn-cs"/>
              </a:defRPr>
            </a:lvl1pPr>
          </a:lstStyle>
          <a:p>
            <a:pPr>
              <a:defRPr/>
            </a:pPr>
            <a:fld id="{3CD19E4A-29A2-4A3C-9CCC-E49CD40415BF}" type="datetime1">
              <a:rPr lang="en-US" smtClean="0"/>
              <a:t>4/9/2024</a:t>
            </a:fld>
            <a:endParaRPr/>
          </a:p>
        </p:txBody>
      </p:sp>
      <p:sp>
        <p:nvSpPr>
          <p:cNvPr id="9" name="Fußzeilenplatzhalter 8"/>
          <p:cNvSpPr>
            <a:spLocks noGrp="1"/>
          </p:cNvSpPr>
          <p:nvPr>
            <p:ph type="ftr" sz="quarter" idx="3"/>
          </p:nvPr>
        </p:nvSpPr>
        <p:spPr bwMode="auto">
          <a:xfrm>
            <a:off x="695323" y="6490800"/>
            <a:ext cx="6086475" cy="144000"/>
          </a:xfrm>
          <a:prstGeom prst="rect">
            <a:avLst/>
          </a:prstGeom>
        </p:spPr>
        <p:txBody>
          <a:bodyPr vert="horz" wrap="none" lIns="0" tIns="0" rIns="0" bIns="0" rtlCol="0" anchor="b" anchorCtr="0"/>
          <a:lstStyle>
            <a:lvl1pPr algn="l">
              <a:defRPr lang="de-DE" sz="600" cap="all" spc="90">
                <a:solidFill>
                  <a:schemeClr val="tx1">
                    <a:tint val="75000"/>
                  </a:schemeClr>
                </a:solidFill>
                <a:latin typeface="+mn-lt"/>
                <a:ea typeface="+mn-ea"/>
                <a:cs typeface="+mn-cs"/>
              </a:defRPr>
            </a:lvl1pPr>
          </a:lstStyle>
          <a:p>
            <a:pPr>
              <a:defRPr/>
            </a:pPr>
            <a:r>
              <a:rPr lang="en-US"/>
              <a:t>Max-Planck-Institut für Plasmaphysik | Brandon Lee | FIXME TITLE</a:t>
            </a:r>
            <a:endParaRPr/>
          </a:p>
        </p:txBody>
      </p:sp>
      <p:sp>
        <p:nvSpPr>
          <p:cNvPr id="10" name="Foliennummernplatzhalter 9"/>
          <p:cNvSpPr>
            <a:spLocks noGrp="1"/>
          </p:cNvSpPr>
          <p:nvPr>
            <p:ph type="sldNum" sz="quarter" idx="4"/>
          </p:nvPr>
        </p:nvSpPr>
        <p:spPr bwMode="auto">
          <a:xfrm>
            <a:off x="11167200" y="6490798"/>
            <a:ext cx="329475" cy="144000"/>
          </a:xfrm>
          <a:prstGeom prst="rect">
            <a:avLst/>
          </a:prstGeom>
        </p:spPr>
        <p:txBody>
          <a:bodyPr vert="horz" wrap="none" lIns="0" tIns="0" rIns="0" bIns="0" rtlCol="0" anchor="b" anchorCtr="0"/>
          <a:lstStyle>
            <a:lvl1pPr algn="r">
              <a:defRPr lang="de-DE" sz="600" cap="all" spc="90">
                <a:solidFill>
                  <a:schemeClr val="tx1">
                    <a:tint val="75000"/>
                  </a:schemeClr>
                </a:solidFill>
                <a:latin typeface="+mn-lt"/>
                <a:ea typeface="+mn-ea"/>
                <a:cs typeface="+mn-cs"/>
              </a:defRPr>
            </a:lvl1pPr>
          </a:lstStyle>
          <a:p>
            <a:pPr>
              <a:defRPr/>
            </a:pPr>
            <a:fld id="{F7184F7D-383F-4FE4-8484-A982EFE9D096}" type="slidenum">
              <a:rPr lang="de-DE"/>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a:lnSpc>
          <a:spcPts val="2800"/>
        </a:lnSpc>
        <a:spcBef>
          <a:spcPts val="0"/>
        </a:spcBef>
        <a:spcAft>
          <a:spcPts val="1800"/>
        </a:spcAft>
        <a:buNone/>
        <a:defRPr sz="2500" b="1" cap="none" spc="0">
          <a:solidFill>
            <a:srgbClr val="005555"/>
          </a:solidFill>
          <a:latin typeface="+mj-lt"/>
          <a:ea typeface="+mj-ea"/>
          <a:cs typeface="+mj-cs"/>
        </a:defRPr>
      </a:lvl1pPr>
    </p:titleStyle>
    <p:body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88/0741-3335/56/9/095019" TargetMode="Externa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s://doi.org/10.1088/1361-6587/aad76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s://doi.org/10.1088/1361-6587/aad76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4"/>
          <p:cNvSpPr>
            <a:spLocks noGrp="1"/>
          </p:cNvSpPr>
          <p:nvPr>
            <p:ph type="subTitle" idx="1"/>
          </p:nvPr>
        </p:nvSpPr>
        <p:spPr bwMode="auto"/>
        <p:txBody>
          <a:bodyPr>
            <a:normAutofit fontScale="92500" lnSpcReduction="20000"/>
          </a:bodyPr>
          <a:lstStyle/>
          <a:p>
            <a:pPr>
              <a:defRPr/>
            </a:pPr>
            <a:r>
              <a:rPr lang="de-DE" sz="1400" dirty="0"/>
              <a:t>Alexandra LeViness, S. A. Lazerson, A. Jansen van Vuuren, J. Rueda-Rueda, J. Ayllon-Guerola, S. Bozhenkov, D. Corl, R. Ellis, J. Galdon-Quiroga, J. Garcia-Dominguez, M. Garcia-Munoz, J. Hidalgo-Salaverri, C. Killer, K. Ogawa, N. Pablant, J. Segado-Fernandez, and the W7-X team</a:t>
            </a:r>
          </a:p>
        </p:txBody>
      </p:sp>
      <p:sp>
        <p:nvSpPr>
          <p:cNvPr id="4" name="Titel 3"/>
          <p:cNvSpPr>
            <a:spLocks noGrp="1"/>
          </p:cNvSpPr>
          <p:nvPr>
            <p:ph type="title"/>
          </p:nvPr>
        </p:nvSpPr>
        <p:spPr bwMode="auto"/>
        <p:txBody>
          <a:bodyPr/>
          <a:lstStyle/>
          <a:p>
            <a:pPr>
              <a:lnSpc>
                <a:spcPts val="2400"/>
              </a:lnSpc>
              <a:defRPr/>
            </a:pPr>
            <a:r>
              <a:rPr lang="en-US" dirty="0"/>
              <a:t>A scintillator-based fast ion loss detector for steady-state operation in Wendelstein 7-X</a:t>
            </a:r>
            <a:endParaRPr lang="de-DE" dirty="0"/>
          </a:p>
        </p:txBody>
      </p:sp>
      <p:sp>
        <p:nvSpPr>
          <p:cNvPr id="6" name="Datumsplatzhalter 5"/>
          <p:cNvSpPr>
            <a:spLocks noGrp="1"/>
          </p:cNvSpPr>
          <p:nvPr>
            <p:ph type="dt" sz="half" idx="10"/>
          </p:nvPr>
        </p:nvSpPr>
        <p:spPr bwMode="auto"/>
        <p:txBody>
          <a:bodyPr/>
          <a:lstStyle/>
          <a:p>
            <a:pPr>
              <a:defRPr/>
            </a:pPr>
            <a:r>
              <a:rPr lang="en-US" dirty="0"/>
              <a:t>4/25/2024</a:t>
            </a:r>
            <a:endParaRPr dirty="0"/>
          </a:p>
        </p:txBody>
      </p:sp>
      <p:sp>
        <p:nvSpPr>
          <p:cNvPr id="7" name="Fußzeilenplatzhalter 6"/>
          <p:cNvSpPr>
            <a:spLocks noGrp="1"/>
          </p:cNvSpPr>
          <p:nvPr>
            <p:ph type="ftr" sz="quarter" idx="11"/>
          </p:nvPr>
        </p:nvSpPr>
        <p:spPr bwMode="auto">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endParaRPr dirty="0"/>
          </a:p>
        </p:txBody>
      </p:sp>
      <p:sp>
        <p:nvSpPr>
          <p:cNvPr id="2" name="Slide Number Placeholder 1">
            <a:extLst>
              <a:ext uri="{FF2B5EF4-FFF2-40B4-BE49-F238E27FC236}">
                <a16:creationId xmlns:a16="http://schemas.microsoft.com/office/drawing/2014/main" id="{046C81EF-7713-A4D0-056A-5A314538105F}"/>
              </a:ext>
            </a:extLst>
          </p:cNvPr>
          <p:cNvSpPr>
            <a:spLocks noGrp="1"/>
          </p:cNvSpPr>
          <p:nvPr>
            <p:ph type="sldNum" sz="quarter" idx="12"/>
          </p:nvPr>
        </p:nvSpPr>
        <p:spPr/>
        <p:txBody>
          <a:bodyPr/>
          <a:lstStyle/>
          <a:p>
            <a:pPr>
              <a:defRPr/>
            </a:pPr>
            <a:fld id="{F7184F7D-383F-4FE4-8484-A982EFE9D096}" type="slidenum">
              <a:rPr lang="de-DE" smtClean="0"/>
              <a:t>1</a:t>
            </a:fld>
            <a:endParaRPr lang="de-DE"/>
          </a:p>
        </p:txBody>
      </p:sp>
      <p:pic>
        <p:nvPicPr>
          <p:cNvPr id="10" name="Picture 9">
            <a:extLst>
              <a:ext uri="{FF2B5EF4-FFF2-40B4-BE49-F238E27FC236}">
                <a16:creationId xmlns:a16="http://schemas.microsoft.com/office/drawing/2014/main" id="{50CB7E45-6538-E8C5-E159-8212016A11BC}"/>
              </a:ext>
            </a:extLst>
          </p:cNvPr>
          <p:cNvPicPr>
            <a:picLocks noChangeAspect="1"/>
          </p:cNvPicPr>
          <p:nvPr/>
        </p:nvPicPr>
        <p:blipFill>
          <a:blip r:embed="rId2"/>
          <a:stretch>
            <a:fillRect/>
          </a:stretch>
        </p:blipFill>
        <p:spPr>
          <a:xfrm>
            <a:off x="1271464" y="5889778"/>
            <a:ext cx="4585211" cy="500377"/>
          </a:xfrm>
          <a:prstGeom prst="rect">
            <a:avLst/>
          </a:prstGeom>
        </p:spPr>
      </p:pic>
      <p:pic>
        <p:nvPicPr>
          <p:cNvPr id="11" name="Picture 6" descr="PPPL Logo">
            <a:extLst>
              <a:ext uri="{FF2B5EF4-FFF2-40B4-BE49-F238E27FC236}">
                <a16:creationId xmlns:a16="http://schemas.microsoft.com/office/drawing/2014/main" id="{677D62E1-FAA8-C6FB-13F7-658092018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377" y="452219"/>
            <a:ext cx="1623557" cy="892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8D8E3C0D-874E-3D50-C0C4-74716B3E0C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3979" y="385463"/>
            <a:ext cx="964017" cy="95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University of Seville | ICS">
            <a:extLst>
              <a:ext uri="{FF2B5EF4-FFF2-40B4-BE49-F238E27FC236}">
                <a16:creationId xmlns:a16="http://schemas.microsoft.com/office/drawing/2014/main" id="{69F48E8C-68B5-21B7-A627-00F2A8164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20" y="385463"/>
            <a:ext cx="1018806" cy="891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ational Institute for Fusion Science, Gifu, Japan">
            <a:extLst>
              <a:ext uri="{FF2B5EF4-FFF2-40B4-BE49-F238E27FC236}">
                <a16:creationId xmlns:a16="http://schemas.microsoft.com/office/drawing/2014/main" id="{72A318A3-DFCA-2C81-BA49-1B26639F5C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3150" y="326372"/>
            <a:ext cx="1018805" cy="1018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Detailed simulation method developed for FILD signals</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10</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6120755" cy="4772025"/>
          </a:xfrm>
        </p:spPr>
        <p:txBody>
          <a:bodyPr/>
          <a:lstStyle/>
          <a:p>
            <a:pPr marL="285750" indent="-285750">
              <a:buFont typeface="Arial" panose="020B0604020202020204" pitchFamily="34" charset="0"/>
              <a:buChar char="•"/>
            </a:pPr>
            <a:r>
              <a:rPr lang="en-US" dirty="0"/>
              <a:t>Making use of gyro-orbit expansions and virtual detection planes, a method was developed for simulation of signals to FILDS</a:t>
            </a:r>
          </a:p>
          <a:p>
            <a:pPr marL="285750" indent="-285750">
              <a:buFont typeface="Arial" panose="020B0604020202020204" pitchFamily="34" charset="0"/>
              <a:buChar char="•"/>
            </a:pPr>
            <a:r>
              <a:rPr lang="en-US" b="1" dirty="0">
                <a:solidFill>
                  <a:srgbClr val="005555"/>
                </a:solidFill>
              </a:rPr>
              <a:t>Method was first developed for the NIFS-FILD on W7-X, which has been used in two campaigns, and used to find the first quantitative agreement between simulated and measured fast ion losses on W7-X</a:t>
            </a:r>
          </a:p>
          <a:p>
            <a:pPr marL="285750" indent="-285750">
              <a:buFont typeface="Arial" panose="020B0604020202020204" pitchFamily="34" charset="0"/>
              <a:buChar char="•"/>
            </a:pPr>
            <a:r>
              <a:rPr lang="en-US" dirty="0"/>
              <a:t>Now this method is expanded to be applicable to a scintillating FILD for the first time and used to predict signals to the S-FILD</a:t>
            </a:r>
            <a:endParaRPr lang="en-US" b="1" dirty="0">
              <a:solidFill>
                <a:srgbClr val="005555"/>
              </a:solidFill>
            </a:endParaRPr>
          </a:p>
        </p:txBody>
      </p:sp>
      <p:pic>
        <p:nvPicPr>
          <p:cNvPr id="4" name="Picture 3" descr="Chart, histogram&#10;&#10;Description automatically generated">
            <a:extLst>
              <a:ext uri="{FF2B5EF4-FFF2-40B4-BE49-F238E27FC236}">
                <a16:creationId xmlns:a16="http://schemas.microsoft.com/office/drawing/2014/main" id="{01D9ABFA-491A-91CB-FE33-2C0D35744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112" y="1444790"/>
            <a:ext cx="4673895" cy="3532180"/>
          </a:xfrm>
          <a:prstGeom prst="rect">
            <a:avLst/>
          </a:prstGeom>
        </p:spPr>
      </p:pic>
      <p:sp>
        <p:nvSpPr>
          <p:cNvPr id="6" name="Text Placeholder 7">
            <a:extLst>
              <a:ext uri="{FF2B5EF4-FFF2-40B4-BE49-F238E27FC236}">
                <a16:creationId xmlns:a16="http://schemas.microsoft.com/office/drawing/2014/main" id="{32128360-9BFC-F19F-F55F-79116BB0FE48}"/>
              </a:ext>
            </a:extLst>
          </p:cNvPr>
          <p:cNvSpPr txBox="1">
            <a:spLocks/>
          </p:cNvSpPr>
          <p:nvPr/>
        </p:nvSpPr>
        <p:spPr bwMode="auto">
          <a:xfrm>
            <a:off x="7169495" y="5012070"/>
            <a:ext cx="4608512" cy="612270"/>
          </a:xfrm>
          <a:prstGeom prst="rect">
            <a:avLst/>
          </a:prstGeom>
        </p:spPr>
        <p:txBody>
          <a:bodyPr vert="horz" lIns="0" tIns="45720" rIns="0" bIns="45720" rtlCol="0">
            <a:normAutofit fontScale="85000" lnSpcReduction="10000"/>
          </a:bodyPr>
          <a:lst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a:lstStyle>
          <a:p>
            <a:r>
              <a:rPr lang="en-US" sz="1600" b="0" dirty="0">
                <a:solidFill>
                  <a:schemeClr val="tx1"/>
                </a:solidFill>
              </a:rPr>
              <a:t>Above: simulated and measured current to all channels of the NIFS-FILD for W7-X shot 20230216.028</a:t>
            </a:r>
          </a:p>
        </p:txBody>
      </p:sp>
    </p:spTree>
    <p:extLst>
      <p:ext uri="{BB962C8B-B14F-4D97-AF65-F5344CB8AC3E}">
        <p14:creationId xmlns:p14="http://schemas.microsoft.com/office/powerpoint/2010/main" val="25209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Virtual detection plane placed outside of the probe head as a target for simulation</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11</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6120755" cy="4772025"/>
          </a:xfrm>
        </p:spPr>
        <p:txBody>
          <a:bodyPr/>
          <a:lstStyle/>
          <a:p>
            <a:pPr marL="285750" indent="-285750">
              <a:buFont typeface="Arial" panose="020B0604020202020204" pitchFamily="34" charset="0"/>
              <a:buChar char="•"/>
            </a:pPr>
            <a:r>
              <a:rPr lang="en-US" dirty="0"/>
              <a:t>Illustrated here on the NIFS-FILD, we see the sensors of the detector, the pinhole, and the virtual plane</a:t>
            </a:r>
          </a:p>
          <a:p>
            <a:pPr marL="285750" indent="-285750">
              <a:buFont typeface="Arial" panose="020B0604020202020204" pitchFamily="34" charset="0"/>
              <a:buChar char="•"/>
            </a:pPr>
            <a:r>
              <a:rPr lang="en-US" b="1" dirty="0">
                <a:solidFill>
                  <a:srgbClr val="005555"/>
                </a:solidFill>
              </a:rPr>
              <a:t>It is position</a:t>
            </a:r>
            <a:r>
              <a:rPr lang="en-US" dirty="0"/>
              <a:t>ed along the magnetic field vector from the pinhole(s) so that every fast ion reaching the pinhole(s) must pass through it first</a:t>
            </a:r>
          </a:p>
          <a:p>
            <a:pPr marL="285750" indent="-285750">
              <a:buFont typeface="Arial" panose="020B0604020202020204" pitchFamily="34" charset="0"/>
              <a:buChar char="•"/>
            </a:pPr>
            <a:r>
              <a:rPr lang="en-US" b="1" dirty="0">
                <a:solidFill>
                  <a:srgbClr val="005555"/>
                </a:solidFill>
              </a:rPr>
              <a:t>Fast ions created </a:t>
            </a:r>
            <a:r>
              <a:rPr lang="en-US" dirty="0"/>
              <a:t>by NBI are traced from injection to LCFS by Monte Carlo code BEAMS3D*, then from LCFS to wall by ASCOT5, while being saved each time they pass through the </a:t>
            </a:r>
            <a:r>
              <a:rPr lang="en-US" i="1" dirty="0"/>
              <a:t>transparent</a:t>
            </a:r>
            <a:r>
              <a:rPr lang="en-US" dirty="0"/>
              <a:t> virtual plane</a:t>
            </a:r>
          </a:p>
          <a:p>
            <a:pPr marL="285750" indent="-285750">
              <a:buFont typeface="Arial" panose="020B0604020202020204" pitchFamily="34" charset="0"/>
              <a:buChar char="•"/>
            </a:pPr>
            <a:r>
              <a:rPr lang="en-US" dirty="0"/>
              <a:t>Plane set at constant toroidal angle ϕ</a:t>
            </a:r>
          </a:p>
          <a:p>
            <a:endParaRPr lang="en-US" b="1" dirty="0">
              <a:solidFill>
                <a:srgbClr val="005555"/>
              </a:solidFill>
            </a:endParaRPr>
          </a:p>
        </p:txBody>
      </p:sp>
      <p:pic>
        <p:nvPicPr>
          <p:cNvPr id="7" name="Picture 6" descr="Shape, arrow&#10;&#10;Description automatically generated">
            <a:extLst>
              <a:ext uri="{FF2B5EF4-FFF2-40B4-BE49-F238E27FC236}">
                <a16:creationId xmlns:a16="http://schemas.microsoft.com/office/drawing/2014/main" id="{05B78E22-F0F1-CF94-9CB7-922C0591E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144" y="1335741"/>
            <a:ext cx="4581128" cy="4581128"/>
          </a:xfrm>
          <a:prstGeom prst="rect">
            <a:avLst/>
          </a:prstGeom>
        </p:spPr>
      </p:pic>
      <p:sp>
        <p:nvSpPr>
          <p:cNvPr id="8" name="TextBox 7">
            <a:extLst>
              <a:ext uri="{FF2B5EF4-FFF2-40B4-BE49-F238E27FC236}">
                <a16:creationId xmlns:a16="http://schemas.microsoft.com/office/drawing/2014/main" id="{953B3706-FDE4-3CA8-D3AA-5692C6AB0E44}"/>
              </a:ext>
            </a:extLst>
          </p:cNvPr>
          <p:cNvSpPr txBox="1"/>
          <p:nvPr/>
        </p:nvSpPr>
        <p:spPr bwMode="auto">
          <a:xfrm>
            <a:off x="877982" y="6005385"/>
            <a:ext cx="6027652" cy="430887"/>
          </a:xfrm>
          <a:prstGeom prst="rect">
            <a:avLst/>
          </a:prstGeom>
          <a:noFill/>
        </p:spPr>
        <p:txBody>
          <a:bodyPr wrap="square" rtlCol="0">
            <a:spAutoFit/>
          </a:bodyPr>
          <a:lstStyle/>
          <a:p>
            <a:r>
              <a:rPr lang="en-US" sz="1100" dirty="0"/>
              <a:t>*McMillan M. and Lazerson S. A. “BEAMS3D Neutral Beam Injection Model.” </a:t>
            </a:r>
            <a:r>
              <a:rPr lang="en-US" sz="1100" i="1" dirty="0"/>
              <a:t>Plasma Phys. Control. Fusion</a:t>
            </a:r>
            <a:r>
              <a:rPr lang="en-US" sz="1100" dirty="0"/>
              <a:t> </a:t>
            </a:r>
            <a:r>
              <a:rPr lang="en-US" sz="1100" b="1" dirty="0"/>
              <a:t>56</a:t>
            </a:r>
            <a:r>
              <a:rPr lang="en-US" sz="1100" dirty="0"/>
              <a:t> (2014), 095019. </a:t>
            </a:r>
            <a:r>
              <a:rPr lang="en-US" sz="1100" dirty="0">
                <a:hlinkClick r:id="rId3"/>
              </a:rPr>
              <a:t>10.1088/0741-3335/56/ 9/095019</a:t>
            </a:r>
            <a:r>
              <a:rPr lang="en-US" sz="1100" dirty="0"/>
              <a:t>.</a:t>
            </a:r>
          </a:p>
        </p:txBody>
      </p:sp>
      <p:sp>
        <p:nvSpPr>
          <p:cNvPr id="9" name="TextBox 8">
            <a:extLst>
              <a:ext uri="{FF2B5EF4-FFF2-40B4-BE49-F238E27FC236}">
                <a16:creationId xmlns:a16="http://schemas.microsoft.com/office/drawing/2014/main" id="{21E62C2B-C3E0-99F5-7AD7-6946316FD837}"/>
              </a:ext>
            </a:extLst>
          </p:cNvPr>
          <p:cNvSpPr txBox="1"/>
          <p:nvPr/>
        </p:nvSpPr>
        <p:spPr bwMode="auto">
          <a:xfrm>
            <a:off x="7644808" y="5265114"/>
            <a:ext cx="3969972" cy="938719"/>
          </a:xfrm>
          <a:prstGeom prst="rect">
            <a:avLst/>
          </a:prstGeom>
          <a:noFill/>
        </p:spPr>
        <p:txBody>
          <a:bodyPr wrap="square" rtlCol="0">
            <a:spAutoFit/>
          </a:bodyPr>
          <a:lstStyle/>
          <a:p>
            <a:r>
              <a:rPr lang="en-US" sz="1100" dirty="0"/>
              <a:t>Image created with FILDSIM:</a:t>
            </a:r>
            <a:br>
              <a:rPr lang="en-US" sz="1100" dirty="0"/>
            </a:br>
            <a:r>
              <a:rPr lang="en-US" sz="1100" b="0" dirty="0" err="1">
                <a:solidFill>
                  <a:schemeClr val="tx1"/>
                </a:solidFill>
              </a:rPr>
              <a:t>Galdon</a:t>
            </a:r>
            <a:r>
              <a:rPr lang="en-US" sz="1100" b="0" dirty="0">
                <a:solidFill>
                  <a:schemeClr val="tx1"/>
                </a:solidFill>
              </a:rPr>
              <a:t>-Quiroga J. </a:t>
            </a:r>
            <a:r>
              <a:rPr lang="en-US" sz="1100" b="0" i="1" dirty="0">
                <a:solidFill>
                  <a:schemeClr val="tx1"/>
                </a:solidFill>
              </a:rPr>
              <a:t>et al. </a:t>
            </a:r>
            <a:r>
              <a:rPr lang="en-US" sz="1100" b="0" dirty="0">
                <a:solidFill>
                  <a:schemeClr val="tx1"/>
                </a:solidFill>
              </a:rPr>
              <a:t>“Velocity-space sensitivity and tomography of scintillator-based fast-ion loss detectors.” </a:t>
            </a:r>
            <a:r>
              <a:rPr lang="en-US" sz="1100" b="0" i="1" dirty="0">
                <a:solidFill>
                  <a:schemeClr val="tx1"/>
                </a:solidFill>
              </a:rPr>
              <a:t>Plasma Phys. Control. Fusion</a:t>
            </a:r>
            <a:r>
              <a:rPr lang="en-US" sz="1100" b="0" dirty="0">
                <a:solidFill>
                  <a:schemeClr val="tx1"/>
                </a:solidFill>
              </a:rPr>
              <a:t> </a:t>
            </a:r>
            <a:r>
              <a:rPr lang="en-US" sz="1100" dirty="0">
                <a:solidFill>
                  <a:schemeClr val="tx1"/>
                </a:solidFill>
              </a:rPr>
              <a:t>60</a:t>
            </a:r>
            <a:r>
              <a:rPr lang="en-US" sz="1100" b="0" dirty="0">
                <a:solidFill>
                  <a:schemeClr val="tx1"/>
                </a:solidFill>
              </a:rPr>
              <a:t> (2018), 105005. </a:t>
            </a:r>
            <a:r>
              <a:rPr lang="en-US" sz="1100" b="0" dirty="0">
                <a:solidFill>
                  <a:schemeClr val="tx1"/>
                </a:solidFill>
                <a:hlinkClick r:id="rId4"/>
              </a:rPr>
              <a:t>10.1088/1361-6587/aad76e</a:t>
            </a:r>
            <a:r>
              <a:rPr lang="en-US" sz="1100" b="0" dirty="0">
                <a:solidFill>
                  <a:schemeClr val="tx1"/>
                </a:solidFill>
              </a:rPr>
              <a:t>.</a:t>
            </a:r>
          </a:p>
        </p:txBody>
      </p:sp>
      <p:sp>
        <p:nvSpPr>
          <p:cNvPr id="11" name="TextBox 10">
            <a:extLst>
              <a:ext uri="{FF2B5EF4-FFF2-40B4-BE49-F238E27FC236}">
                <a16:creationId xmlns:a16="http://schemas.microsoft.com/office/drawing/2014/main" id="{DAE2A086-6CB9-500F-A665-A8A7D6E471C0}"/>
              </a:ext>
            </a:extLst>
          </p:cNvPr>
          <p:cNvSpPr txBox="1"/>
          <p:nvPr/>
        </p:nvSpPr>
        <p:spPr bwMode="auto">
          <a:xfrm>
            <a:off x="7184974" y="1174823"/>
            <a:ext cx="4788298" cy="430887"/>
          </a:xfrm>
          <a:prstGeom prst="rect">
            <a:avLst/>
          </a:prstGeom>
          <a:noFill/>
        </p:spPr>
        <p:txBody>
          <a:bodyPr wrap="square" rtlCol="0">
            <a:spAutoFit/>
          </a:bodyPr>
          <a:lstStyle/>
          <a:p>
            <a:r>
              <a:rPr lang="en-US" sz="1100" dirty="0"/>
              <a:t>A. LeViness et al., “Validation of a synthetic fast ion loss detector model for Wendelstein 7-X,” </a:t>
            </a:r>
            <a:r>
              <a:rPr lang="en-US" sz="1100" dirty="0" err="1"/>
              <a:t>Nucl</a:t>
            </a:r>
            <a:r>
              <a:rPr lang="en-US" sz="1100" dirty="0"/>
              <a:t>. Fusion (submitted).</a:t>
            </a:r>
          </a:p>
        </p:txBody>
      </p:sp>
    </p:spTree>
    <p:extLst>
      <p:ext uri="{BB962C8B-B14F-4D97-AF65-F5344CB8AC3E}">
        <p14:creationId xmlns:p14="http://schemas.microsoft.com/office/powerpoint/2010/main" val="187528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Virtual detection plane placed outside of the probe head as a target for simulation</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12</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6120755" cy="4772025"/>
          </a:xfrm>
        </p:spPr>
        <p:txBody>
          <a:bodyPr/>
          <a:lstStyle/>
          <a:p>
            <a:pPr marL="285750" indent="-285750">
              <a:buFont typeface="Arial" panose="020B0604020202020204" pitchFamily="34" charset="0"/>
              <a:buChar char="•"/>
            </a:pPr>
            <a:r>
              <a:rPr lang="en-US" dirty="0"/>
              <a:t>Separate simulations performed in ASCOT5 to find mapping between virtual plane and FILD sensor</a:t>
            </a:r>
          </a:p>
          <a:p>
            <a:pPr marL="285750" indent="-285750">
              <a:buFont typeface="Arial" panose="020B0604020202020204" pitchFamily="34" charset="0"/>
              <a:buChar char="•"/>
            </a:pPr>
            <a:r>
              <a:rPr lang="en-US" dirty="0"/>
              <a:t>To do so, “markers” representing fast ions are traced forward and backward from the pinhole</a:t>
            </a:r>
          </a:p>
          <a:p>
            <a:pPr marL="285750" indent="-285750">
              <a:buFont typeface="Arial" panose="020B0604020202020204" pitchFamily="34" charset="0"/>
              <a:buChar char="•"/>
            </a:pPr>
            <a:r>
              <a:rPr lang="en-US" dirty="0"/>
              <a:t>Mapping is based on:</a:t>
            </a:r>
          </a:p>
          <a:p>
            <a:pPr marL="465138" lvl="2" indent="-285750">
              <a:buFont typeface="Arial" panose="020B0604020202020204" pitchFamily="34" charset="0"/>
              <a:buChar char="•"/>
            </a:pPr>
            <a:r>
              <a:rPr lang="en-US" dirty="0"/>
              <a:t>Position on the plane in R and Z</a:t>
            </a:r>
          </a:p>
          <a:p>
            <a:pPr marL="465138" lvl="2" indent="-285750">
              <a:buFont typeface="Arial" panose="020B0604020202020204" pitchFamily="34" charset="0"/>
              <a:buChar char="•"/>
            </a:pPr>
            <a:r>
              <a:rPr lang="en-US" dirty="0"/>
              <a:t>Gyroscalar,</a:t>
            </a:r>
            <a:br>
              <a:rPr lang="en-US" dirty="0"/>
            </a:br>
            <a:r>
              <a:rPr lang="en-US" dirty="0"/>
              <a:t>pitch angle, &amp;</a:t>
            </a:r>
            <a:br>
              <a:rPr lang="en-US" dirty="0"/>
            </a:br>
            <a:r>
              <a:rPr lang="en-US" dirty="0"/>
              <a:t>gyrophase</a:t>
            </a:r>
          </a:p>
          <a:p>
            <a:pPr marL="465138" lvl="2" indent="-285750">
              <a:buFont typeface="Arial" panose="020B0604020202020204" pitchFamily="34" charset="0"/>
              <a:buChar char="•"/>
            </a:pPr>
            <a:endParaRPr lang="en-US" dirty="0"/>
          </a:p>
          <a:p>
            <a:endParaRPr lang="en-US" b="1" dirty="0">
              <a:solidFill>
                <a:srgbClr val="005555"/>
              </a:solidFill>
            </a:endParaRPr>
          </a:p>
        </p:txBody>
      </p:sp>
      <p:pic>
        <p:nvPicPr>
          <p:cNvPr id="7" name="Picture 6" descr="Shape, arrow&#10;&#10;Description automatically generated">
            <a:extLst>
              <a:ext uri="{FF2B5EF4-FFF2-40B4-BE49-F238E27FC236}">
                <a16:creationId xmlns:a16="http://schemas.microsoft.com/office/drawing/2014/main" id="{05B78E22-F0F1-CF94-9CB7-922C0591E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144" y="1335741"/>
            <a:ext cx="4581128" cy="4581128"/>
          </a:xfrm>
          <a:prstGeom prst="rect">
            <a:avLst/>
          </a:prstGeom>
        </p:spPr>
      </p:pic>
      <p:pic>
        <p:nvPicPr>
          <p:cNvPr id="3" name="Picture 2">
            <a:extLst>
              <a:ext uri="{FF2B5EF4-FFF2-40B4-BE49-F238E27FC236}">
                <a16:creationId xmlns:a16="http://schemas.microsoft.com/office/drawing/2014/main" id="{9E64501D-4AE0-E84C-11AA-B9085FACDBFE}"/>
              </a:ext>
            </a:extLst>
          </p:cNvPr>
          <p:cNvPicPr>
            <a:picLocks noChangeAspect="1"/>
          </p:cNvPicPr>
          <p:nvPr/>
        </p:nvPicPr>
        <p:blipFill>
          <a:blip r:embed="rId3"/>
          <a:stretch>
            <a:fillRect/>
          </a:stretch>
        </p:blipFill>
        <p:spPr>
          <a:xfrm>
            <a:off x="2999656" y="3995736"/>
            <a:ext cx="3610486" cy="2203713"/>
          </a:xfrm>
          <a:prstGeom prst="rect">
            <a:avLst/>
          </a:prstGeom>
        </p:spPr>
      </p:pic>
      <p:sp>
        <p:nvSpPr>
          <p:cNvPr id="6" name="TextBox 5">
            <a:extLst>
              <a:ext uri="{FF2B5EF4-FFF2-40B4-BE49-F238E27FC236}">
                <a16:creationId xmlns:a16="http://schemas.microsoft.com/office/drawing/2014/main" id="{9214C95B-564C-A493-C11E-5DF8A1CE8BB2}"/>
              </a:ext>
            </a:extLst>
          </p:cNvPr>
          <p:cNvSpPr txBox="1"/>
          <p:nvPr/>
        </p:nvSpPr>
        <p:spPr bwMode="auto">
          <a:xfrm>
            <a:off x="7644808" y="5265114"/>
            <a:ext cx="3969972" cy="938719"/>
          </a:xfrm>
          <a:prstGeom prst="rect">
            <a:avLst/>
          </a:prstGeom>
          <a:noFill/>
        </p:spPr>
        <p:txBody>
          <a:bodyPr wrap="square" rtlCol="0">
            <a:spAutoFit/>
          </a:bodyPr>
          <a:lstStyle/>
          <a:p>
            <a:r>
              <a:rPr lang="en-US" sz="1100" dirty="0"/>
              <a:t>Image created with FILDSIM:</a:t>
            </a:r>
            <a:br>
              <a:rPr lang="en-US" sz="1100" dirty="0"/>
            </a:br>
            <a:r>
              <a:rPr lang="en-US" sz="1100" b="0" dirty="0" err="1">
                <a:solidFill>
                  <a:schemeClr val="tx1"/>
                </a:solidFill>
              </a:rPr>
              <a:t>Galdon</a:t>
            </a:r>
            <a:r>
              <a:rPr lang="en-US" sz="1100" b="0" dirty="0">
                <a:solidFill>
                  <a:schemeClr val="tx1"/>
                </a:solidFill>
              </a:rPr>
              <a:t>-Quiroga J. </a:t>
            </a:r>
            <a:r>
              <a:rPr lang="en-US" sz="1100" b="0" i="1" dirty="0">
                <a:solidFill>
                  <a:schemeClr val="tx1"/>
                </a:solidFill>
              </a:rPr>
              <a:t>et al. </a:t>
            </a:r>
            <a:r>
              <a:rPr lang="en-US" sz="1100" b="0" dirty="0">
                <a:solidFill>
                  <a:schemeClr val="tx1"/>
                </a:solidFill>
              </a:rPr>
              <a:t>“Velocity-space sensitivity and tomography of scintillator-based fast-ion loss detectors.” </a:t>
            </a:r>
            <a:r>
              <a:rPr lang="en-US" sz="1100" b="0" i="1" dirty="0">
                <a:solidFill>
                  <a:schemeClr val="tx1"/>
                </a:solidFill>
              </a:rPr>
              <a:t>Plasma Phys. Control. Fusion</a:t>
            </a:r>
            <a:r>
              <a:rPr lang="en-US" sz="1100" b="0" dirty="0">
                <a:solidFill>
                  <a:schemeClr val="tx1"/>
                </a:solidFill>
              </a:rPr>
              <a:t> </a:t>
            </a:r>
            <a:r>
              <a:rPr lang="en-US" sz="1100" dirty="0">
                <a:solidFill>
                  <a:schemeClr val="tx1"/>
                </a:solidFill>
              </a:rPr>
              <a:t>60</a:t>
            </a:r>
            <a:r>
              <a:rPr lang="en-US" sz="1100" b="0" dirty="0">
                <a:solidFill>
                  <a:schemeClr val="tx1"/>
                </a:solidFill>
              </a:rPr>
              <a:t> (2018), 105005. </a:t>
            </a:r>
            <a:r>
              <a:rPr lang="en-US" sz="1100" b="0" dirty="0">
                <a:solidFill>
                  <a:schemeClr val="tx1"/>
                </a:solidFill>
                <a:hlinkClick r:id="rId4"/>
              </a:rPr>
              <a:t>10.1088/1361-6587/aad76e</a:t>
            </a:r>
            <a:r>
              <a:rPr lang="en-US" sz="1100" b="0" dirty="0">
                <a:solidFill>
                  <a:schemeClr val="tx1"/>
                </a:solidFill>
              </a:rPr>
              <a:t>.</a:t>
            </a:r>
          </a:p>
        </p:txBody>
      </p:sp>
      <p:sp>
        <p:nvSpPr>
          <p:cNvPr id="8" name="TextBox 7">
            <a:extLst>
              <a:ext uri="{FF2B5EF4-FFF2-40B4-BE49-F238E27FC236}">
                <a16:creationId xmlns:a16="http://schemas.microsoft.com/office/drawing/2014/main" id="{1ED12995-6273-5086-8A3F-F0C26A275288}"/>
              </a:ext>
            </a:extLst>
          </p:cNvPr>
          <p:cNvSpPr txBox="1"/>
          <p:nvPr/>
        </p:nvSpPr>
        <p:spPr bwMode="auto">
          <a:xfrm>
            <a:off x="7184974" y="1174823"/>
            <a:ext cx="4788298" cy="430887"/>
          </a:xfrm>
          <a:prstGeom prst="rect">
            <a:avLst/>
          </a:prstGeom>
          <a:noFill/>
        </p:spPr>
        <p:txBody>
          <a:bodyPr wrap="square" rtlCol="0">
            <a:spAutoFit/>
          </a:bodyPr>
          <a:lstStyle/>
          <a:p>
            <a:r>
              <a:rPr lang="en-US" sz="1100" dirty="0"/>
              <a:t>A. LeViness et al., “Validation of a synthetic fast ion loss detector model for Wendelstein 7-X,” </a:t>
            </a:r>
            <a:r>
              <a:rPr lang="en-US" sz="1100" dirty="0" err="1"/>
              <a:t>Nucl</a:t>
            </a:r>
            <a:r>
              <a:rPr lang="en-US" sz="1100" dirty="0"/>
              <a:t>. Fusion (submitted).</a:t>
            </a:r>
          </a:p>
        </p:txBody>
      </p:sp>
    </p:spTree>
    <p:extLst>
      <p:ext uri="{BB962C8B-B14F-4D97-AF65-F5344CB8AC3E}">
        <p14:creationId xmlns:p14="http://schemas.microsoft.com/office/powerpoint/2010/main" val="308887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Markers traced backwards from pinhole to plane</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13</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3"/>
            <a:ext cx="10801350" cy="1901107"/>
          </a:xfrm>
        </p:spPr>
        <p:txBody>
          <a:bodyPr>
            <a:normAutofit/>
          </a:bodyPr>
          <a:lstStyle/>
          <a:p>
            <a:pPr marL="285750" indent="-285750">
              <a:buFont typeface="Arial" panose="020B0604020202020204" pitchFamily="34" charset="0"/>
              <a:buChar char="•"/>
            </a:pPr>
            <a:r>
              <a:rPr lang="en-US" dirty="0"/>
              <a:t>Markers launched from the edges of the pinhole with a single set of (</a:t>
            </a:r>
            <a:r>
              <a:rPr lang="el-GR" dirty="0"/>
              <a:t>χ</a:t>
            </a:r>
            <a:r>
              <a:rPr lang="en-US" dirty="0"/>
              <a:t>,</a:t>
            </a:r>
            <a:r>
              <a:rPr lang="el-GR" dirty="0"/>
              <a:t>ρ</a:t>
            </a:r>
            <a:r>
              <a:rPr lang="en-US" sz="1050" dirty="0"/>
              <a:t>L</a:t>
            </a:r>
            <a:r>
              <a:rPr lang="en-US" dirty="0"/>
              <a:t>,</a:t>
            </a:r>
            <a:r>
              <a:rPr lang="el-GR" dirty="0"/>
              <a:t>ζ</a:t>
            </a:r>
            <a:r>
              <a:rPr lang="en-US" dirty="0"/>
              <a:t>) values are tracked until they hit the virtual plane (divided into a grid in R and Z)</a:t>
            </a:r>
          </a:p>
          <a:p>
            <a:pPr marL="285750" indent="-285750">
              <a:buFont typeface="Arial" panose="020B0604020202020204" pitchFamily="34" charset="0"/>
              <a:buChar char="•"/>
            </a:pPr>
            <a:r>
              <a:rPr lang="el-GR" dirty="0"/>
              <a:t>ζ</a:t>
            </a:r>
            <a:r>
              <a:rPr lang="en-US" dirty="0"/>
              <a:t>’, gyrophase at the virtual plane, is calculated</a:t>
            </a:r>
          </a:p>
          <a:p>
            <a:pPr marL="285750" indent="-285750">
              <a:buFont typeface="Arial" panose="020B0604020202020204" pitchFamily="34" charset="0"/>
              <a:buChar char="•"/>
            </a:pPr>
            <a:r>
              <a:rPr lang="en-US" dirty="0"/>
              <a:t>A set of two markers are found which have desired value of </a:t>
            </a:r>
            <a:r>
              <a:rPr lang="el-GR" dirty="0"/>
              <a:t>ζ</a:t>
            </a:r>
            <a:r>
              <a:rPr lang="en-US" dirty="0"/>
              <a:t>’ at the plane; say that </a:t>
            </a:r>
            <a:r>
              <a:rPr lang="el-GR" dirty="0"/>
              <a:t>ζ</a:t>
            </a:r>
            <a:r>
              <a:rPr lang="en-US" dirty="0"/>
              <a:t> = </a:t>
            </a:r>
            <a:r>
              <a:rPr lang="el-GR" dirty="0"/>
              <a:t>ζ</a:t>
            </a:r>
            <a:r>
              <a:rPr lang="en-US" sz="1000" dirty="0"/>
              <a:t>1</a:t>
            </a:r>
            <a:r>
              <a:rPr lang="en-US" dirty="0"/>
              <a:t> at the pinhole</a:t>
            </a:r>
          </a:p>
          <a:p>
            <a:endParaRPr lang="en-US" b="1" dirty="0">
              <a:solidFill>
                <a:srgbClr val="005555"/>
              </a:solidFill>
            </a:endParaRPr>
          </a:p>
        </p:txBody>
      </p:sp>
      <p:pic>
        <p:nvPicPr>
          <p:cNvPr id="9" name="Picture 8" descr="Chart, histogram&#10;&#10;Description automatically generated">
            <a:extLst>
              <a:ext uri="{FF2B5EF4-FFF2-40B4-BE49-F238E27FC236}">
                <a16:creationId xmlns:a16="http://schemas.microsoft.com/office/drawing/2014/main" id="{A3E9E2C8-77ED-8DD9-7A8A-C7050F3F6C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500" y="3510831"/>
            <a:ext cx="9001000" cy="2883705"/>
          </a:xfrm>
          <a:prstGeom prst="rect">
            <a:avLst/>
          </a:prstGeom>
        </p:spPr>
      </p:pic>
    </p:spTree>
    <p:extLst>
      <p:ext uri="{BB962C8B-B14F-4D97-AF65-F5344CB8AC3E}">
        <p14:creationId xmlns:p14="http://schemas.microsoft.com/office/powerpoint/2010/main" val="190743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Second set of markers are followed to find an area on the plane</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14</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1963292"/>
          </a:xfrm>
        </p:spPr>
        <p:txBody>
          <a:bodyPr>
            <a:normAutofit/>
          </a:bodyPr>
          <a:lstStyle/>
          <a:p>
            <a:pPr marL="285750" indent="-285750">
              <a:buFont typeface="Arial" panose="020B0604020202020204" pitchFamily="34" charset="0"/>
              <a:buChar char="•"/>
            </a:pPr>
            <a:r>
              <a:rPr lang="en-US" dirty="0"/>
              <a:t>This process is repeated for a second set with (</a:t>
            </a:r>
            <a:r>
              <a:rPr lang="el-GR" dirty="0"/>
              <a:t>χ</a:t>
            </a:r>
            <a:r>
              <a:rPr lang="en-US" dirty="0"/>
              <a:t>,</a:t>
            </a:r>
            <a:r>
              <a:rPr lang="el-GR" dirty="0"/>
              <a:t>ρ</a:t>
            </a:r>
            <a:r>
              <a:rPr lang="en-US" sz="1050" dirty="0"/>
              <a:t>L</a:t>
            </a:r>
            <a:r>
              <a:rPr lang="en-US" dirty="0"/>
              <a:t>,</a:t>
            </a:r>
            <a:r>
              <a:rPr lang="el-GR" dirty="0"/>
              <a:t>ζ</a:t>
            </a:r>
            <a:r>
              <a:rPr lang="en-US" sz="1000" dirty="0"/>
              <a:t>2</a:t>
            </a:r>
            <a:r>
              <a:rPr lang="en-US" dirty="0"/>
              <a:t>) at the pinhole</a:t>
            </a:r>
          </a:p>
          <a:p>
            <a:pPr marL="285750" indent="-285750">
              <a:buFont typeface="Arial" panose="020B0604020202020204" pitchFamily="34" charset="0"/>
              <a:buChar char="•"/>
            </a:pPr>
            <a:r>
              <a:rPr lang="en-US" dirty="0"/>
              <a:t>The two lines form an area at the plane within which markers with (</a:t>
            </a:r>
            <a:r>
              <a:rPr lang="el-GR" dirty="0"/>
              <a:t>χ</a:t>
            </a:r>
            <a:r>
              <a:rPr lang="en-US" dirty="0"/>
              <a:t>,</a:t>
            </a:r>
            <a:r>
              <a:rPr lang="el-GR" dirty="0"/>
              <a:t>ρ</a:t>
            </a:r>
            <a:r>
              <a:rPr lang="en-US" sz="1050" dirty="0"/>
              <a:t>L</a:t>
            </a:r>
            <a:r>
              <a:rPr lang="en-US" dirty="0"/>
              <a:t>,</a:t>
            </a:r>
            <a:r>
              <a:rPr lang="el-GR" dirty="0"/>
              <a:t>ζ</a:t>
            </a:r>
            <a:r>
              <a:rPr lang="en-US" dirty="0"/>
              <a:t>’) will reach the pinhole with gyrophase in the range (</a:t>
            </a:r>
            <a:r>
              <a:rPr lang="el-GR" dirty="0"/>
              <a:t>ζ</a:t>
            </a:r>
            <a:r>
              <a:rPr lang="en-US" sz="1000" dirty="0"/>
              <a:t>1</a:t>
            </a:r>
            <a:r>
              <a:rPr lang="en-US" dirty="0"/>
              <a:t>-</a:t>
            </a:r>
            <a:r>
              <a:rPr lang="el-GR" dirty="0"/>
              <a:t>ζ</a:t>
            </a:r>
            <a:r>
              <a:rPr lang="en-US" sz="1000" dirty="0"/>
              <a:t>2</a:t>
            </a:r>
            <a:r>
              <a:rPr lang="en-US" dirty="0"/>
              <a:t>)</a:t>
            </a:r>
          </a:p>
          <a:p>
            <a:pPr marL="285750" indent="-285750">
              <a:buFont typeface="Arial" panose="020B0604020202020204" pitchFamily="34" charset="0"/>
              <a:buChar char="•"/>
            </a:pPr>
            <a:r>
              <a:rPr lang="en-US" dirty="0"/>
              <a:t>This is used to map the (R,Z) grid of the virtual plane into the pinhole to see where markers in each (R,Z) box will end up</a:t>
            </a:r>
          </a:p>
          <a:p>
            <a:endParaRPr lang="en-US" b="1" dirty="0">
              <a:solidFill>
                <a:srgbClr val="005555"/>
              </a:solidFill>
            </a:endParaRPr>
          </a:p>
        </p:txBody>
      </p:sp>
      <p:pic>
        <p:nvPicPr>
          <p:cNvPr id="4" name="Picture 3" descr="Chart&#10;&#10;Description automatically generated">
            <a:extLst>
              <a:ext uri="{FF2B5EF4-FFF2-40B4-BE49-F238E27FC236}">
                <a16:creationId xmlns:a16="http://schemas.microsoft.com/office/drawing/2014/main" id="{F88F3C25-EAD7-23F1-E7D2-F0ABD4F96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3522401"/>
            <a:ext cx="8508263" cy="2811234"/>
          </a:xfrm>
          <a:prstGeom prst="rect">
            <a:avLst/>
          </a:prstGeom>
        </p:spPr>
      </p:pic>
    </p:spTree>
    <p:extLst>
      <p:ext uri="{BB962C8B-B14F-4D97-AF65-F5344CB8AC3E}">
        <p14:creationId xmlns:p14="http://schemas.microsoft.com/office/powerpoint/2010/main" val="246489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catter chart&#10;&#10;Description automatically generated">
            <a:extLst>
              <a:ext uri="{FF2B5EF4-FFF2-40B4-BE49-F238E27FC236}">
                <a16:creationId xmlns:a16="http://schemas.microsoft.com/office/drawing/2014/main" id="{BD5167DD-3102-ACDD-E0DD-B27499D95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137" y="3490255"/>
            <a:ext cx="8508263" cy="2822812"/>
          </a:xfrm>
          <a:prstGeom prst="rect">
            <a:avLst/>
          </a:prstGeom>
        </p:spPr>
      </p:pic>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Markers followed forwards in a grid to find mapping to the scintillator plate</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15</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1963292"/>
          </a:xfrm>
        </p:spPr>
        <p:txBody>
          <a:bodyPr>
            <a:normAutofit/>
          </a:bodyPr>
          <a:lstStyle/>
          <a:p>
            <a:pPr marL="285750" indent="-285750">
              <a:buFont typeface="Arial" panose="020B0604020202020204" pitchFamily="34" charset="0"/>
              <a:buChar char="•"/>
            </a:pPr>
            <a:r>
              <a:rPr lang="en-US" dirty="0"/>
              <a:t>Markers with (</a:t>
            </a:r>
            <a:r>
              <a:rPr lang="el-GR" dirty="0"/>
              <a:t>χ</a:t>
            </a:r>
            <a:r>
              <a:rPr lang="en-US" dirty="0"/>
              <a:t>,</a:t>
            </a:r>
            <a:r>
              <a:rPr lang="el-GR" dirty="0"/>
              <a:t>ρ</a:t>
            </a:r>
            <a:r>
              <a:rPr lang="en-US" sz="1050" dirty="0"/>
              <a:t>L</a:t>
            </a:r>
            <a:r>
              <a:rPr lang="en-US" dirty="0"/>
              <a:t>,</a:t>
            </a:r>
            <a:r>
              <a:rPr lang="el-GR" dirty="0"/>
              <a:t>ζ</a:t>
            </a:r>
            <a:r>
              <a:rPr lang="en-US" sz="1000" dirty="0"/>
              <a:t>1</a:t>
            </a:r>
            <a:r>
              <a:rPr lang="en-US" dirty="0"/>
              <a:t>) and (</a:t>
            </a:r>
            <a:r>
              <a:rPr lang="el-GR" dirty="0"/>
              <a:t>χ</a:t>
            </a:r>
            <a:r>
              <a:rPr lang="en-US" dirty="0"/>
              <a:t>,</a:t>
            </a:r>
            <a:r>
              <a:rPr lang="el-GR" dirty="0"/>
              <a:t>ρ</a:t>
            </a:r>
            <a:r>
              <a:rPr lang="en-US" sz="1050" dirty="0"/>
              <a:t>L</a:t>
            </a:r>
            <a:r>
              <a:rPr lang="en-US" dirty="0"/>
              <a:t>,</a:t>
            </a:r>
            <a:r>
              <a:rPr lang="el-GR" dirty="0"/>
              <a:t>ζ</a:t>
            </a:r>
            <a:r>
              <a:rPr lang="en-US" sz="1000" dirty="0"/>
              <a:t>2</a:t>
            </a:r>
            <a:r>
              <a:rPr lang="en-US" dirty="0"/>
              <a:t>) at the pinhole are launched in a grid and followed forward to the scintillator; those which are collimated (hit the inside of the slit) are removed</a:t>
            </a:r>
          </a:p>
          <a:p>
            <a:pPr marL="285750" indent="-285750">
              <a:buFont typeface="Arial" panose="020B0604020202020204" pitchFamily="34" charset="0"/>
              <a:buChar char="•"/>
            </a:pPr>
            <a:r>
              <a:rPr lang="en-US" dirty="0"/>
              <a:t>By overlaying the (R,Z) mapping from the previous step onto this grid, we find a mapping between the (R,Z) plane and the scintillator plate</a:t>
            </a:r>
            <a:endParaRPr lang="en-US" b="1" dirty="0">
              <a:solidFill>
                <a:srgbClr val="005555"/>
              </a:solidFill>
            </a:endParaRPr>
          </a:p>
        </p:txBody>
      </p:sp>
    </p:spTree>
    <p:extLst>
      <p:ext uri="{BB962C8B-B14F-4D97-AF65-F5344CB8AC3E}">
        <p14:creationId xmlns:p14="http://schemas.microsoft.com/office/powerpoint/2010/main" val="3215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Include all values of </a:t>
            </a:r>
            <a:r>
              <a:rPr lang="el-GR" dirty="0"/>
              <a:t>ζ</a:t>
            </a:r>
            <a:r>
              <a:rPr lang="en-US" dirty="0"/>
              <a:t> at the pinhole to find the full mapping</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16</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1963292"/>
          </a:xfrm>
        </p:spPr>
        <p:txBody>
          <a:bodyPr>
            <a:normAutofit/>
          </a:bodyPr>
          <a:lstStyle/>
          <a:p>
            <a:pPr marL="285750" indent="-285750">
              <a:buFont typeface="Arial" panose="020B0604020202020204" pitchFamily="34" charset="0"/>
              <a:buChar char="•"/>
            </a:pPr>
            <a:r>
              <a:rPr lang="en-US" b="1" dirty="0">
                <a:solidFill>
                  <a:srgbClr val="005555"/>
                </a:solidFill>
              </a:rPr>
              <a:t>We can now, for a single value of </a:t>
            </a:r>
            <a:r>
              <a:rPr lang="en-US" dirty="0"/>
              <a:t>(</a:t>
            </a:r>
            <a:r>
              <a:rPr lang="el-GR" dirty="0"/>
              <a:t>χ</a:t>
            </a:r>
            <a:r>
              <a:rPr lang="en-US" dirty="0"/>
              <a:t>,</a:t>
            </a:r>
            <a:r>
              <a:rPr lang="el-GR" dirty="0"/>
              <a:t>ρ</a:t>
            </a:r>
            <a:r>
              <a:rPr lang="en-US" sz="1050" dirty="0"/>
              <a:t>L</a:t>
            </a:r>
            <a:r>
              <a:rPr lang="en-US" dirty="0"/>
              <a:t>,</a:t>
            </a:r>
            <a:r>
              <a:rPr lang="el-GR" dirty="0"/>
              <a:t>ζ</a:t>
            </a:r>
            <a:r>
              <a:rPr lang="en-US" dirty="0"/>
              <a:t>’) at the virtual plane, find a mapping between any marker’s original location on the plane, its intermediate position in the pinhole, and its final position on the scintillator plate</a:t>
            </a:r>
          </a:p>
          <a:p>
            <a:pPr marL="285750" indent="-285750">
              <a:buFont typeface="Arial" panose="020B0604020202020204" pitchFamily="34" charset="0"/>
              <a:buChar char="•"/>
            </a:pPr>
            <a:r>
              <a:rPr lang="en-US" b="1" dirty="0">
                <a:solidFill>
                  <a:srgbClr val="005555"/>
                </a:solidFill>
              </a:rPr>
              <a:t>The green shaded area is a single (R,Z)</a:t>
            </a:r>
            <a:r>
              <a:rPr lang="en-US" dirty="0"/>
              <a:t> grid box which is mapped from the plane to the scintillator</a:t>
            </a:r>
            <a:endParaRPr lang="en-US" b="1" dirty="0">
              <a:solidFill>
                <a:srgbClr val="005555"/>
              </a:solidFill>
            </a:endParaRPr>
          </a:p>
        </p:txBody>
      </p:sp>
      <p:pic>
        <p:nvPicPr>
          <p:cNvPr id="4" name="Picture 3" descr="Chart, scatter chart&#10;&#10;Description automatically generated">
            <a:extLst>
              <a:ext uri="{FF2B5EF4-FFF2-40B4-BE49-F238E27FC236}">
                <a16:creationId xmlns:a16="http://schemas.microsoft.com/office/drawing/2014/main" id="{E5E2E901-A29E-08A5-A569-3FBE00679C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662" y="3539360"/>
            <a:ext cx="11496675" cy="2841298"/>
          </a:xfrm>
          <a:prstGeom prst="rect">
            <a:avLst/>
          </a:prstGeom>
        </p:spPr>
      </p:pic>
    </p:spTree>
    <p:extLst>
      <p:ext uri="{BB962C8B-B14F-4D97-AF65-F5344CB8AC3E}">
        <p14:creationId xmlns:p14="http://schemas.microsoft.com/office/powerpoint/2010/main" val="51616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Finding the probability of transmission</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17</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1963292"/>
          </a:xfrm>
        </p:spPr>
        <p:txBody>
          <a:bodyPr>
            <a:normAutofit/>
          </a:bodyPr>
          <a:lstStyle/>
          <a:p>
            <a:pPr marL="285750" indent="-285750">
              <a:buFont typeface="Arial" panose="020B0604020202020204" pitchFamily="34" charset="0"/>
              <a:buChar char="•"/>
            </a:pPr>
            <a:r>
              <a:rPr lang="en-US" b="1" dirty="0">
                <a:solidFill>
                  <a:srgbClr val="005555"/>
                </a:solidFill>
              </a:rPr>
              <a:t>For this (R,Z) box, because it falls entirely within the green-outlined area, the probability of transmission is 100%: all markers inside of this box with our chosen velocity vector will reach the scintillator</a:t>
            </a:r>
          </a:p>
          <a:p>
            <a:pPr marL="285750" indent="-285750">
              <a:buFont typeface="Arial" panose="020B0604020202020204" pitchFamily="34" charset="0"/>
              <a:buChar char="•"/>
            </a:pPr>
            <a:r>
              <a:rPr lang="en-US" dirty="0"/>
              <a:t>P(R,Z,</a:t>
            </a:r>
            <a:r>
              <a:rPr lang="el-GR" dirty="0"/>
              <a:t>χ</a:t>
            </a:r>
            <a:r>
              <a:rPr lang="en-US" dirty="0"/>
              <a:t>,</a:t>
            </a:r>
            <a:r>
              <a:rPr lang="el-GR" dirty="0"/>
              <a:t>ρ</a:t>
            </a:r>
            <a:r>
              <a:rPr lang="en-US" sz="1050" dirty="0"/>
              <a:t>L</a:t>
            </a:r>
            <a:r>
              <a:rPr lang="en-US" dirty="0"/>
              <a:t>,</a:t>
            </a:r>
            <a:r>
              <a:rPr lang="el-GR" dirty="0"/>
              <a:t>ζ</a:t>
            </a:r>
            <a:r>
              <a:rPr lang="en-US" dirty="0"/>
              <a:t>’) = 1</a:t>
            </a:r>
            <a:endParaRPr lang="en-US" b="1" dirty="0">
              <a:solidFill>
                <a:srgbClr val="005555"/>
              </a:solidFill>
            </a:endParaRPr>
          </a:p>
        </p:txBody>
      </p:sp>
      <p:pic>
        <p:nvPicPr>
          <p:cNvPr id="4" name="Picture 3" descr="Chart, scatter chart&#10;&#10;Description automatically generated">
            <a:extLst>
              <a:ext uri="{FF2B5EF4-FFF2-40B4-BE49-F238E27FC236}">
                <a16:creationId xmlns:a16="http://schemas.microsoft.com/office/drawing/2014/main" id="{E5E2E901-A29E-08A5-A569-3FBE00679C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662" y="3539360"/>
            <a:ext cx="11496675" cy="2841298"/>
          </a:xfrm>
          <a:prstGeom prst="rect">
            <a:avLst/>
          </a:prstGeom>
        </p:spPr>
      </p:pic>
    </p:spTree>
    <p:extLst>
      <p:ext uri="{BB962C8B-B14F-4D97-AF65-F5344CB8AC3E}">
        <p14:creationId xmlns:p14="http://schemas.microsoft.com/office/powerpoint/2010/main" val="109010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catter chart&#10;&#10;Description automatically generated">
            <a:extLst>
              <a:ext uri="{FF2B5EF4-FFF2-40B4-BE49-F238E27FC236}">
                <a16:creationId xmlns:a16="http://schemas.microsoft.com/office/drawing/2014/main" id="{D2D2B5E4-A5BA-9B7B-74BD-7D1DA2403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662" y="3539360"/>
            <a:ext cx="11496676" cy="2841298"/>
          </a:xfrm>
          <a:prstGeom prst="rect">
            <a:avLst/>
          </a:prstGeom>
        </p:spPr>
      </p:pic>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Finding the probability of transmission</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18</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1963292"/>
          </a:xfrm>
        </p:spPr>
        <p:txBody>
          <a:bodyPr>
            <a:normAutofit/>
          </a:bodyPr>
          <a:lstStyle/>
          <a:p>
            <a:pPr marL="285750" indent="-285750">
              <a:buFont typeface="Arial" panose="020B0604020202020204" pitchFamily="34" charset="0"/>
              <a:buChar char="•"/>
            </a:pPr>
            <a:r>
              <a:rPr lang="en-US" dirty="0"/>
              <a:t>For this new (R,Z) box, only the area which lies within the green outline will reach the scintillator</a:t>
            </a:r>
          </a:p>
          <a:p>
            <a:pPr marL="285750" indent="-285750">
              <a:buFont typeface="Arial" panose="020B0604020202020204" pitchFamily="34" charset="0"/>
              <a:buChar char="•"/>
            </a:pPr>
            <a:r>
              <a:rPr lang="en-US" dirty="0"/>
              <a:t>P(R,Z,</a:t>
            </a:r>
            <a:r>
              <a:rPr lang="el-GR" dirty="0"/>
              <a:t>χ</a:t>
            </a:r>
            <a:r>
              <a:rPr lang="en-US" dirty="0"/>
              <a:t>,</a:t>
            </a:r>
            <a:r>
              <a:rPr lang="el-GR" dirty="0"/>
              <a:t>ρ</a:t>
            </a:r>
            <a:r>
              <a:rPr lang="en-US" sz="1050" dirty="0"/>
              <a:t>L</a:t>
            </a:r>
            <a:r>
              <a:rPr lang="en-US" dirty="0"/>
              <a:t>,</a:t>
            </a:r>
            <a:r>
              <a:rPr lang="el-GR" dirty="0"/>
              <a:t>ζ</a:t>
            </a:r>
            <a:r>
              <a:rPr lang="en-US" dirty="0"/>
              <a:t>’) = (green shaded area) / (area of bold-outlined (R,Z) box)</a:t>
            </a:r>
          </a:p>
          <a:p>
            <a:pPr marL="285750" indent="-285750">
              <a:buFont typeface="Arial" panose="020B0604020202020204" pitchFamily="34" charset="0"/>
              <a:buChar char="•"/>
            </a:pPr>
            <a:r>
              <a:rPr lang="en-US" b="1" dirty="0">
                <a:solidFill>
                  <a:srgbClr val="005555"/>
                </a:solidFill>
              </a:rPr>
              <a:t>Can </a:t>
            </a:r>
            <a:r>
              <a:rPr lang="en-US" dirty="0"/>
              <a:t>average P together for different (</a:t>
            </a:r>
            <a:r>
              <a:rPr lang="el-GR" dirty="0"/>
              <a:t>χ</a:t>
            </a:r>
            <a:r>
              <a:rPr lang="en-US" dirty="0"/>
              <a:t>,</a:t>
            </a:r>
            <a:r>
              <a:rPr lang="el-GR" dirty="0"/>
              <a:t>ρ</a:t>
            </a:r>
            <a:r>
              <a:rPr lang="en-US" sz="1050" dirty="0"/>
              <a:t>L</a:t>
            </a:r>
            <a:r>
              <a:rPr lang="en-US" dirty="0"/>
              <a:t>,</a:t>
            </a:r>
            <a:r>
              <a:rPr lang="el-GR" dirty="0"/>
              <a:t>ζ</a:t>
            </a:r>
            <a:r>
              <a:rPr lang="en-US" dirty="0"/>
              <a:t>’) values to get bins</a:t>
            </a:r>
            <a:endParaRPr lang="en-US" b="1" dirty="0">
              <a:solidFill>
                <a:srgbClr val="005555"/>
              </a:solidFill>
            </a:endParaRPr>
          </a:p>
        </p:txBody>
      </p:sp>
    </p:spTree>
    <p:extLst>
      <p:ext uri="{BB962C8B-B14F-4D97-AF65-F5344CB8AC3E}">
        <p14:creationId xmlns:p14="http://schemas.microsoft.com/office/powerpoint/2010/main" val="87027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Calculating the signal</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19</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4483572"/>
          </a:xfrm>
        </p:spPr>
        <p:txBody>
          <a:bodyPr>
            <a:normAutofit/>
          </a:bodyPr>
          <a:lstStyle/>
          <a:p>
            <a:pPr marL="285750" indent="-285750">
              <a:buFont typeface="Arial" panose="020B0604020202020204" pitchFamily="34" charset="0"/>
              <a:buChar char="•"/>
            </a:pPr>
            <a:r>
              <a:rPr lang="en-US" dirty="0"/>
              <a:t>Markers which passed through the virtual plane on their way from the LCFS to the wall are considered</a:t>
            </a:r>
          </a:p>
          <a:p>
            <a:pPr marL="285750" indent="-285750">
              <a:buFont typeface="Arial" panose="020B0604020202020204" pitchFamily="34" charset="0"/>
              <a:buChar char="•"/>
            </a:pPr>
            <a:r>
              <a:rPr lang="en-US" b="1" dirty="0">
                <a:solidFill>
                  <a:srgbClr val="005555"/>
                </a:solidFill>
              </a:rPr>
              <a:t>Markers are expanded around the guiding-center, making 1000 new ma</a:t>
            </a:r>
            <a:r>
              <a:rPr lang="en-US" dirty="0"/>
              <a:t>rkers</a:t>
            </a:r>
          </a:p>
          <a:p>
            <a:pPr marL="465138" lvl="3" indent="-285750">
              <a:buFont typeface="Arial" panose="020B0604020202020204" pitchFamily="34" charset="0"/>
              <a:buChar char="•"/>
            </a:pPr>
            <a:r>
              <a:rPr lang="en-US" sz="1600" dirty="0"/>
              <a:t>(Illustrated on right for the NIFS-FILD virtual plane)</a:t>
            </a:r>
          </a:p>
          <a:p>
            <a:pPr marL="285750" indent="-285750">
              <a:buFont typeface="Arial" panose="020B0604020202020204" pitchFamily="34" charset="0"/>
              <a:buChar char="•"/>
            </a:pPr>
            <a:r>
              <a:rPr lang="en-US" b="1" dirty="0">
                <a:solidFill>
                  <a:srgbClr val="005555"/>
                </a:solidFill>
              </a:rPr>
              <a:t>New markers are traced </a:t>
            </a:r>
            <a:r>
              <a:rPr lang="en-US" dirty="0"/>
              <a:t>backwards 10 orbits;</a:t>
            </a:r>
            <a:br>
              <a:rPr lang="en-US" dirty="0"/>
            </a:br>
            <a:r>
              <a:rPr lang="en-US" dirty="0"/>
              <a:t>those which hit anything are removed and their weight</a:t>
            </a:r>
            <a:br>
              <a:rPr lang="en-US" dirty="0"/>
            </a:br>
            <a:r>
              <a:rPr lang="en-US" dirty="0"/>
              <a:t>redistributed</a:t>
            </a:r>
          </a:p>
          <a:p>
            <a:pPr marL="285750" indent="-285750">
              <a:buFont typeface="Arial" panose="020B0604020202020204" pitchFamily="34" charset="0"/>
              <a:buChar char="•"/>
            </a:pPr>
            <a:r>
              <a:rPr lang="en-US" dirty="0"/>
              <a:t>To find total fast ion flux to the plate:</a:t>
            </a:r>
            <a:br>
              <a:rPr lang="en-US" dirty="0"/>
            </a:br>
            <a:r>
              <a:rPr lang="en-US" dirty="0"/>
              <a:t>multiply the weight of each marker by P(R,Z,</a:t>
            </a:r>
            <a:r>
              <a:rPr lang="el-GR" dirty="0"/>
              <a:t>χ</a:t>
            </a:r>
            <a:r>
              <a:rPr lang="en-US" dirty="0"/>
              <a:t>,</a:t>
            </a:r>
            <a:r>
              <a:rPr lang="el-GR" dirty="0"/>
              <a:t>ρ</a:t>
            </a:r>
            <a:r>
              <a:rPr lang="en-US" sz="1050" dirty="0"/>
              <a:t>L</a:t>
            </a:r>
            <a:r>
              <a:rPr lang="en-US" dirty="0"/>
              <a:t>,</a:t>
            </a:r>
            <a:r>
              <a:rPr lang="el-GR" dirty="0"/>
              <a:t>ζ</a:t>
            </a:r>
            <a:r>
              <a:rPr lang="en-US" dirty="0"/>
              <a:t>’)</a:t>
            </a:r>
            <a:br>
              <a:rPr lang="en-US" dirty="0"/>
            </a:br>
            <a:r>
              <a:rPr lang="en-US" dirty="0"/>
              <a:t>based on its spatial location and velocity</a:t>
            </a:r>
          </a:p>
          <a:p>
            <a:pPr marL="285750" indent="-285750">
              <a:buFont typeface="Arial" panose="020B0604020202020204" pitchFamily="34" charset="0"/>
              <a:buChar char="•"/>
            </a:pPr>
            <a:r>
              <a:rPr lang="en-US" b="1" dirty="0">
                <a:solidFill>
                  <a:srgbClr val="005555"/>
                </a:solidFill>
              </a:rPr>
              <a:t>Perform a </a:t>
            </a:r>
            <a:r>
              <a:rPr lang="en-US" dirty="0"/>
              <a:t>boxcar sum over marker arrival time and</a:t>
            </a:r>
            <a:br>
              <a:rPr lang="en-US" dirty="0"/>
            </a:br>
            <a:r>
              <a:rPr lang="en-US" dirty="0"/>
              <a:t>NBI duration to get signal over time</a:t>
            </a:r>
            <a:endParaRPr lang="en-US" b="1" dirty="0">
              <a:solidFill>
                <a:srgbClr val="005555"/>
              </a:solidFill>
            </a:endParaRPr>
          </a:p>
        </p:txBody>
      </p:sp>
      <p:pic>
        <p:nvPicPr>
          <p:cNvPr id="3" name="Picture 2" descr="Chart, scatter chart&#10;&#10;Description automatically generated">
            <a:extLst>
              <a:ext uri="{FF2B5EF4-FFF2-40B4-BE49-F238E27FC236}">
                <a16:creationId xmlns:a16="http://schemas.microsoft.com/office/drawing/2014/main" id="{91C5A407-1D0D-24E6-0916-81CC823510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128" y="2924944"/>
            <a:ext cx="4432941" cy="3330713"/>
          </a:xfrm>
          <a:prstGeom prst="rect">
            <a:avLst/>
          </a:prstGeom>
        </p:spPr>
      </p:pic>
    </p:spTree>
    <p:extLst>
      <p:ext uri="{BB962C8B-B14F-4D97-AF65-F5344CB8AC3E}">
        <p14:creationId xmlns:p14="http://schemas.microsoft.com/office/powerpoint/2010/main" val="190714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6"/>
          </p:nvPr>
        </p:nvSpPr>
        <p:spPr/>
        <p:txBody>
          <a:bodyPr/>
          <a:lstStyle/>
          <a:p>
            <a:fld id="{ECE691D0-CC49-4FC7-9C4D-6112B0CB3A76}" type="slidenum">
              <a:rPr lang="de-DE" smtClean="0"/>
              <a:pPr/>
              <a:t>2</a:t>
            </a:fld>
            <a:endParaRPr lang="de-DE" dirty="0"/>
          </a:p>
        </p:txBody>
      </p:sp>
      <p:sp>
        <p:nvSpPr>
          <p:cNvPr id="5" name="Textplatzhalter 4"/>
          <p:cNvSpPr>
            <a:spLocks noGrp="1"/>
          </p:cNvSpPr>
          <p:nvPr>
            <p:ph type="body" sz="quarter" idx="17"/>
          </p:nvPr>
        </p:nvSpPr>
        <p:spPr>
          <a:xfrm>
            <a:off x="594644" y="1152525"/>
            <a:ext cx="10514012" cy="4843463"/>
          </a:xfrm>
        </p:spPr>
        <p:txBody>
          <a:bodyPr>
            <a:normAutofit/>
          </a:bodyPr>
          <a:lstStyle/>
          <a:p>
            <a:pPr marL="180000" indent="-180000">
              <a:lnSpc>
                <a:spcPct val="100000"/>
              </a:lnSpc>
              <a:buFont typeface="Arial" panose="020B0604020202020204" pitchFamily="34" charset="0"/>
              <a:buChar char="•"/>
            </a:pPr>
            <a:r>
              <a:rPr lang="en-US" dirty="0">
                <a:solidFill>
                  <a:srgbClr val="005555"/>
                </a:solidFill>
              </a:rPr>
              <a:t>Stellarators do not inherently confine trapped particle orbits as tokamaks do, given the lack of symmetry, so optimization is necessary</a:t>
            </a:r>
            <a:endParaRPr lang="en-US" b="1" dirty="0">
              <a:solidFill>
                <a:srgbClr val="005555"/>
              </a:solidFill>
            </a:endParaRPr>
          </a:p>
          <a:p>
            <a:pPr marL="180000" indent="-180000">
              <a:lnSpc>
                <a:spcPct val="100000"/>
              </a:lnSpc>
              <a:buFont typeface="Arial" panose="020B0604020202020204" pitchFamily="34" charset="0"/>
              <a:buChar char="•"/>
            </a:pPr>
            <a:r>
              <a:rPr lang="en-US" b="1" dirty="0">
                <a:solidFill>
                  <a:srgbClr val="005555"/>
                </a:solidFill>
              </a:rPr>
              <a:t>Fast ion confinement is an important optimization target of W7-X</a:t>
            </a:r>
          </a:p>
          <a:p>
            <a:pPr marL="180000" indent="-180000">
              <a:lnSpc>
                <a:spcPct val="100000"/>
              </a:lnSpc>
              <a:buFont typeface="Arial" panose="020B0604020202020204" pitchFamily="34" charset="0"/>
              <a:buChar char="•"/>
            </a:pPr>
            <a:r>
              <a:rPr lang="en-US" dirty="0"/>
              <a:t>Measurement of lost fast ions helps to determine the success of optimization</a:t>
            </a:r>
          </a:p>
          <a:p>
            <a:pPr marL="180000" indent="-180000">
              <a:lnSpc>
                <a:spcPct val="100000"/>
              </a:lnSpc>
              <a:buFont typeface="Arial" panose="020B0604020202020204" pitchFamily="34" charset="0"/>
              <a:buChar char="•"/>
            </a:pPr>
            <a:r>
              <a:rPr lang="en-US" dirty="0"/>
              <a:t>Main types of fast ion loss detectors (FILDs) are:</a:t>
            </a:r>
          </a:p>
          <a:p>
            <a:pPr marL="359388" lvl="2" indent="-180000">
              <a:lnSpc>
                <a:spcPct val="100000"/>
              </a:lnSpc>
              <a:buFont typeface="Arial" panose="020B0604020202020204" pitchFamily="34" charset="0"/>
              <a:buChar char="•"/>
            </a:pPr>
            <a:r>
              <a:rPr lang="en-US" sz="1600" b="0" dirty="0">
                <a:solidFill>
                  <a:schemeClr val="tx1"/>
                </a:solidFill>
              </a:rPr>
              <a:t>Faraday Cup: measures flux of lost fast ions directly as a current</a:t>
            </a:r>
          </a:p>
          <a:p>
            <a:pPr marL="359388" lvl="2" indent="-180000">
              <a:lnSpc>
                <a:spcPct val="100000"/>
              </a:lnSpc>
              <a:buFont typeface="Arial" panose="020B0604020202020204" pitchFamily="34" charset="0"/>
              <a:buChar char="•"/>
            </a:pPr>
            <a:r>
              <a:rPr lang="en-US" sz="1600" b="0" dirty="0">
                <a:solidFill>
                  <a:schemeClr val="tx1"/>
                </a:solidFill>
              </a:rPr>
              <a:t>Scintillating: measures light released when fast ions strike a phosphorescent material with a video camera or array of photomultiplier tubes</a:t>
            </a:r>
          </a:p>
          <a:p>
            <a:pPr marL="180000" lvl="1" indent="-180000">
              <a:lnSpc>
                <a:spcPct val="100000"/>
              </a:lnSpc>
              <a:buFont typeface="Arial" panose="020B0604020202020204" pitchFamily="34" charset="0"/>
              <a:buChar char="•"/>
            </a:pPr>
            <a:r>
              <a:rPr lang="en-US" b="1" dirty="0">
                <a:solidFill>
                  <a:srgbClr val="005555"/>
                </a:solidFill>
              </a:rPr>
              <a:t>FILDs often make use of a pinhole and collimating structure to spread out arrival position of ions by energy and pitch angle, allowing these quantities to be resolved</a:t>
            </a:r>
          </a:p>
          <a:p>
            <a:pPr marL="180000" lvl="1" indent="-180000">
              <a:lnSpc>
                <a:spcPct val="100000"/>
              </a:lnSpc>
              <a:buFont typeface="Arial" panose="020B0604020202020204" pitchFamily="34" charset="0"/>
              <a:buChar char="•"/>
            </a:pPr>
            <a:r>
              <a:rPr lang="en-US" b="1" dirty="0">
                <a:solidFill>
                  <a:srgbClr val="005555"/>
                </a:solidFill>
              </a:rPr>
              <a:t>Simulation of FILDs can be difficult due to the scale difference between the pinhole and the last closed flux surface (LCFS) of the plasma</a:t>
            </a:r>
          </a:p>
        </p:txBody>
      </p:sp>
      <p:sp>
        <p:nvSpPr>
          <p:cNvPr id="6" name="Titel 5"/>
          <p:cNvSpPr>
            <a:spLocks noGrp="1"/>
          </p:cNvSpPr>
          <p:nvPr>
            <p:ph type="title"/>
          </p:nvPr>
        </p:nvSpPr>
        <p:spPr>
          <a:xfrm>
            <a:off x="695326" y="441325"/>
            <a:ext cx="9576471" cy="539403"/>
          </a:xfrm>
        </p:spPr>
        <p:txBody>
          <a:bodyPr/>
          <a:lstStyle/>
          <a:p>
            <a:r>
              <a:rPr lang="en-US" dirty="0"/>
              <a:t>Background</a:t>
            </a:r>
          </a:p>
        </p:txBody>
      </p:sp>
      <p:sp>
        <p:nvSpPr>
          <p:cNvPr id="7" name="Footer Placeholder 3">
            <a:extLst>
              <a:ext uri="{FF2B5EF4-FFF2-40B4-BE49-F238E27FC236}">
                <a16:creationId xmlns:a16="http://schemas.microsoft.com/office/drawing/2014/main" id="{E4DCFA75-4819-82EF-64E2-D228AE035C57}"/>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9" name="Date Placeholder 2">
            <a:extLst>
              <a:ext uri="{FF2B5EF4-FFF2-40B4-BE49-F238E27FC236}">
                <a16:creationId xmlns:a16="http://schemas.microsoft.com/office/drawing/2014/main" id="{4C3D4B41-37D8-1F5F-828A-5A6E1372E331}"/>
              </a:ext>
            </a:extLst>
          </p:cNvPr>
          <p:cNvSpPr>
            <a:spLocks noGrp="1"/>
          </p:cNvSpPr>
          <p:nvPr>
            <p:ph type="dt" sz="half" idx="14"/>
          </p:nvPr>
        </p:nvSpPr>
        <p:spPr>
          <a:xfrm>
            <a:off x="4122418" y="6490798"/>
            <a:ext cx="7044781" cy="144000"/>
          </a:xfrm>
        </p:spPr>
        <p:txBody>
          <a:bodyPr/>
          <a:lstStyle/>
          <a:p>
            <a:pPr>
              <a:defRPr/>
            </a:pPr>
            <a:r>
              <a:rPr lang="en-US" dirty="0"/>
              <a:t>4/25/2024</a:t>
            </a:r>
          </a:p>
        </p:txBody>
      </p:sp>
    </p:spTree>
    <p:extLst>
      <p:ext uri="{BB962C8B-B14F-4D97-AF65-F5344CB8AC3E}">
        <p14:creationId xmlns:p14="http://schemas.microsoft.com/office/powerpoint/2010/main" val="388570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Signal simulated for W7-X standard configuration EIM</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20</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10801350" cy="1891284"/>
          </a:xfrm>
        </p:spPr>
        <p:txBody>
          <a:bodyPr>
            <a:normAutofit/>
          </a:bodyPr>
          <a:lstStyle/>
          <a:p>
            <a:pPr marL="285750" indent="-285750">
              <a:buFont typeface="Arial" panose="020B0604020202020204" pitchFamily="34" charset="0"/>
              <a:buChar char="•"/>
            </a:pPr>
            <a:r>
              <a:rPr lang="en-US" dirty="0"/>
              <a:t>For simulation, used standard magnetic field configuration; density and temperature profiles chosen to match typical operating parameters</a:t>
            </a:r>
          </a:p>
          <a:p>
            <a:pPr marL="285750" indent="-285750">
              <a:buFont typeface="Arial" panose="020B0604020202020204" pitchFamily="34" charset="0"/>
              <a:buChar char="•"/>
            </a:pPr>
            <a:r>
              <a:rPr lang="en-US" dirty="0"/>
              <a:t>70 ms i</a:t>
            </a:r>
            <a:r>
              <a:rPr lang="en-US" b="1" dirty="0">
                <a:solidFill>
                  <a:srgbClr val="005555"/>
                </a:solidFill>
              </a:rPr>
              <a:t>njection, 1.8 MW from all four commissioned NBI sources simulated</a:t>
            </a:r>
          </a:p>
          <a:p>
            <a:pPr marL="285750" indent="-285750">
              <a:buFont typeface="Arial" panose="020B0604020202020204" pitchFamily="34" charset="0"/>
              <a:buChar char="•"/>
            </a:pPr>
            <a:r>
              <a:rPr lang="en-US" dirty="0"/>
              <a:t>The S-FILD was at full insertion (26 cm from the parked position level with the wall) for the simulation</a:t>
            </a:r>
            <a:endParaRPr lang="en-US" b="1" dirty="0">
              <a:solidFill>
                <a:srgbClr val="005555"/>
              </a:solidFill>
            </a:endParaRPr>
          </a:p>
        </p:txBody>
      </p:sp>
      <p:pic>
        <p:nvPicPr>
          <p:cNvPr id="6" name="Picture 5" descr="Chart&#10;&#10;Description automatically generated">
            <a:extLst>
              <a:ext uri="{FF2B5EF4-FFF2-40B4-BE49-F238E27FC236}">
                <a16:creationId xmlns:a16="http://schemas.microsoft.com/office/drawing/2014/main" id="{3DE0689E-3BD7-40A1-40D8-BED9AEB5E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3555884"/>
            <a:ext cx="8208912" cy="3006914"/>
          </a:xfrm>
          <a:prstGeom prst="rect">
            <a:avLst/>
          </a:prstGeom>
        </p:spPr>
      </p:pic>
    </p:spTree>
    <p:extLst>
      <p:ext uri="{BB962C8B-B14F-4D97-AF65-F5344CB8AC3E}">
        <p14:creationId xmlns:p14="http://schemas.microsoft.com/office/powerpoint/2010/main" val="76358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Total fast ion flux to scintillator plate over time</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21</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3"/>
            <a:ext cx="10801350" cy="4369313"/>
          </a:xfrm>
        </p:spPr>
        <p:txBody>
          <a:bodyPr>
            <a:normAutofit/>
          </a:bodyPr>
          <a:lstStyle/>
          <a:p>
            <a:pPr marL="285750" indent="-285750">
              <a:buFont typeface="Arial" panose="020B0604020202020204" pitchFamily="34" charset="0"/>
              <a:buChar char="•"/>
            </a:pPr>
            <a:r>
              <a:rPr lang="en-US" b="1" dirty="0">
                <a:solidFill>
                  <a:srgbClr val="005555"/>
                </a:solidFill>
              </a:rPr>
              <a:t>Curren</a:t>
            </a:r>
            <a:r>
              <a:rPr lang="en-US" dirty="0"/>
              <a:t>t reaches steady-state value after &lt;50 ms</a:t>
            </a:r>
          </a:p>
          <a:p>
            <a:pPr marL="285750" indent="-285750">
              <a:buFont typeface="Arial" panose="020B0604020202020204" pitchFamily="34" charset="0"/>
              <a:buChar char="•"/>
            </a:pPr>
            <a:r>
              <a:rPr lang="en-US" b="1" dirty="0">
                <a:solidFill>
                  <a:srgbClr val="005555"/>
                </a:solidFill>
              </a:rPr>
              <a:t>May not be </a:t>
            </a:r>
            <a:r>
              <a:rPr lang="en-US" dirty="0"/>
              <a:t>the exact current measured by the Faraday Cup: uncertain if all ions will pass through the TG-Green material and be collected</a:t>
            </a:r>
          </a:p>
          <a:p>
            <a:pPr marL="285750" indent="-285750">
              <a:buFont typeface="Arial" panose="020B0604020202020204" pitchFamily="34" charset="0"/>
              <a:buChar char="•"/>
            </a:pPr>
            <a:r>
              <a:rPr lang="en-US" b="1" dirty="0">
                <a:solidFill>
                  <a:srgbClr val="005555"/>
                </a:solidFill>
              </a:rPr>
              <a:t>Uncertainty from choice of probability bin size</a:t>
            </a:r>
            <a:br>
              <a:rPr lang="en-US" b="1" dirty="0">
                <a:solidFill>
                  <a:srgbClr val="005555"/>
                </a:solidFill>
              </a:rPr>
            </a:br>
            <a:r>
              <a:rPr lang="en-US" b="1" dirty="0">
                <a:solidFill>
                  <a:srgbClr val="005555"/>
                </a:solidFill>
              </a:rPr>
              <a:t>represented as band</a:t>
            </a:r>
          </a:p>
          <a:p>
            <a:pPr marL="285750" indent="-285750">
              <a:buFont typeface="Arial" panose="020B0604020202020204" pitchFamily="34" charset="0"/>
              <a:buChar char="•"/>
            </a:pPr>
            <a:r>
              <a:rPr lang="en-US" dirty="0"/>
              <a:t>Current on par with that measured by NIFS-FILD</a:t>
            </a:r>
            <a:br>
              <a:rPr lang="en-US" dirty="0"/>
            </a:br>
            <a:r>
              <a:rPr lang="en-US" dirty="0"/>
              <a:t>thus far (~</a:t>
            </a:r>
            <a:r>
              <a:rPr lang="el-GR" dirty="0"/>
              <a:t>μ</a:t>
            </a:r>
            <a:r>
              <a:rPr lang="en-US" dirty="0"/>
              <a:t>A)</a:t>
            </a:r>
            <a:endParaRPr lang="en-US" b="1" dirty="0">
              <a:solidFill>
                <a:srgbClr val="005555"/>
              </a:solidFill>
            </a:endParaRPr>
          </a:p>
        </p:txBody>
      </p:sp>
      <p:pic>
        <p:nvPicPr>
          <p:cNvPr id="4" name="Picture 3" descr="Chart&#10;&#10;Description automatically generated with medium confidence">
            <a:extLst>
              <a:ext uri="{FF2B5EF4-FFF2-40B4-BE49-F238E27FC236}">
                <a16:creationId xmlns:a16="http://schemas.microsoft.com/office/drawing/2014/main" id="{137A90D1-8069-BBFD-03AF-7958CA8C9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80" y="2780928"/>
            <a:ext cx="5155013" cy="3342125"/>
          </a:xfrm>
          <a:prstGeom prst="rect">
            <a:avLst/>
          </a:prstGeom>
        </p:spPr>
      </p:pic>
    </p:spTree>
    <p:extLst>
      <p:ext uri="{BB962C8B-B14F-4D97-AF65-F5344CB8AC3E}">
        <p14:creationId xmlns:p14="http://schemas.microsoft.com/office/powerpoint/2010/main" val="273122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Finding spatial distribution on the scintillator plate</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22</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3"/>
            <a:ext cx="10801350" cy="4369313"/>
          </a:xfrm>
        </p:spPr>
        <p:txBody>
          <a:bodyPr>
            <a:normAutofit/>
          </a:bodyPr>
          <a:lstStyle/>
          <a:p>
            <a:pPr marL="285750" indent="-285750">
              <a:buFont typeface="Arial" panose="020B0604020202020204" pitchFamily="34" charset="0"/>
              <a:buChar char="•"/>
            </a:pPr>
            <a:r>
              <a:rPr lang="en-US" b="1" dirty="0">
                <a:solidFill>
                  <a:srgbClr val="005555"/>
                </a:solidFill>
              </a:rPr>
              <a:t>Scintillator plate is separated into a grid, as the virtual plane was</a:t>
            </a:r>
          </a:p>
          <a:p>
            <a:pPr marL="285750" indent="-285750">
              <a:buFont typeface="Arial" panose="020B0604020202020204" pitchFamily="34" charset="0"/>
              <a:buChar char="•"/>
            </a:pPr>
            <a:r>
              <a:rPr lang="en-US" dirty="0"/>
              <a:t>For each (R,Z) bin mapped onto the grid, the boxes which it overlaps are found</a:t>
            </a:r>
          </a:p>
          <a:p>
            <a:pPr marL="285750" indent="-285750">
              <a:buFont typeface="Arial" panose="020B0604020202020204" pitchFamily="34" charset="0"/>
              <a:buChar char="•"/>
            </a:pPr>
            <a:r>
              <a:rPr lang="en-US" b="1" dirty="0">
                <a:solidFill>
                  <a:srgbClr val="005555"/>
                </a:solidFill>
              </a:rPr>
              <a:t>To save computational time, the signal is divided evenly between these boxes, rather than calculating the exact % of the area which falls</a:t>
            </a:r>
            <a:br>
              <a:rPr lang="en-US" b="1" dirty="0">
                <a:solidFill>
                  <a:srgbClr val="005555"/>
                </a:solidFill>
              </a:rPr>
            </a:br>
            <a:r>
              <a:rPr lang="en-US" b="1" dirty="0">
                <a:solidFill>
                  <a:srgbClr val="005555"/>
                </a:solidFill>
              </a:rPr>
              <a:t>into each grid box</a:t>
            </a:r>
          </a:p>
          <a:p>
            <a:pPr marL="285750" indent="-285750">
              <a:buFont typeface="Arial" panose="020B0604020202020204" pitchFamily="34" charset="0"/>
              <a:buChar char="•"/>
            </a:pPr>
            <a:r>
              <a:rPr lang="en-US" dirty="0"/>
              <a:t>For a grid box (</a:t>
            </a:r>
            <a:r>
              <a:rPr lang="en-US" dirty="0" err="1"/>
              <a:t>j,k</a:t>
            </a:r>
            <a:r>
              <a:rPr lang="en-US" dirty="0"/>
              <a:t>), the probability becomes:</a:t>
            </a:r>
          </a:p>
          <a:p>
            <a:pPr>
              <a:spcBef>
                <a:spcPts val="0"/>
              </a:spcBef>
            </a:pPr>
            <a:r>
              <a:rPr lang="en-US" dirty="0"/>
              <a:t>    </a:t>
            </a:r>
            <a:r>
              <a:rPr lang="en-US" dirty="0" err="1"/>
              <a:t>P</a:t>
            </a:r>
            <a:r>
              <a:rPr lang="en-US" sz="1000" dirty="0" err="1"/>
              <a:t>j,k</a:t>
            </a:r>
            <a:r>
              <a:rPr lang="en-US" dirty="0"/>
              <a:t>(R,Z,</a:t>
            </a:r>
            <a:r>
              <a:rPr lang="el-GR" dirty="0"/>
              <a:t>χ</a:t>
            </a:r>
            <a:r>
              <a:rPr lang="en-US" dirty="0"/>
              <a:t>,</a:t>
            </a:r>
            <a:r>
              <a:rPr lang="el-GR" dirty="0"/>
              <a:t>ρ</a:t>
            </a:r>
            <a:r>
              <a:rPr lang="en-US" sz="1050" dirty="0"/>
              <a:t>L</a:t>
            </a:r>
            <a:r>
              <a:rPr lang="en-US" dirty="0"/>
              <a:t>,</a:t>
            </a:r>
            <a:r>
              <a:rPr lang="el-GR" dirty="0"/>
              <a:t>ζ</a:t>
            </a:r>
            <a:r>
              <a:rPr lang="en-US" dirty="0"/>
              <a:t>’) = P(R,Z,</a:t>
            </a:r>
            <a:r>
              <a:rPr lang="el-GR" dirty="0"/>
              <a:t>χ</a:t>
            </a:r>
            <a:r>
              <a:rPr lang="en-US" dirty="0"/>
              <a:t>,</a:t>
            </a:r>
            <a:r>
              <a:rPr lang="el-GR" dirty="0"/>
              <a:t>ρ</a:t>
            </a:r>
            <a:r>
              <a:rPr lang="en-US" sz="1050" dirty="0"/>
              <a:t>L</a:t>
            </a:r>
            <a:r>
              <a:rPr lang="en-US" dirty="0"/>
              <a:t>,</a:t>
            </a:r>
            <a:r>
              <a:rPr lang="el-GR" dirty="0"/>
              <a:t>ζ</a:t>
            </a:r>
            <a:r>
              <a:rPr lang="en-US" dirty="0"/>
              <a:t>’) / </a:t>
            </a:r>
            <a:r>
              <a:rPr lang="en-US" dirty="0" err="1"/>
              <a:t>N</a:t>
            </a:r>
            <a:r>
              <a:rPr lang="en-US" sz="1000" dirty="0" err="1"/>
              <a:t>boxes</a:t>
            </a:r>
            <a:endParaRPr lang="en-US" dirty="0"/>
          </a:p>
          <a:p>
            <a:pPr>
              <a:spcBef>
                <a:spcPts val="0"/>
              </a:spcBef>
            </a:pPr>
            <a:r>
              <a:rPr lang="en-US" dirty="0"/>
              <a:t>    for the shaded boxes and 0 otherwise</a:t>
            </a:r>
          </a:p>
          <a:p>
            <a:pPr marL="285750" indent="-285750">
              <a:buFont typeface="Arial" panose="020B0604020202020204" pitchFamily="34" charset="0"/>
              <a:buChar char="•"/>
            </a:pPr>
            <a:r>
              <a:rPr lang="en-US" dirty="0"/>
              <a:t>For example, here </a:t>
            </a:r>
            <a:r>
              <a:rPr lang="en-US" dirty="0" err="1"/>
              <a:t>N</a:t>
            </a:r>
            <a:r>
              <a:rPr lang="en-US" sz="1000" dirty="0" err="1"/>
              <a:t>boxes</a:t>
            </a:r>
            <a:r>
              <a:rPr lang="en-US" dirty="0"/>
              <a:t> = 8</a:t>
            </a:r>
            <a:endParaRPr lang="en-US" b="1" dirty="0">
              <a:solidFill>
                <a:srgbClr val="005555"/>
              </a:solidFill>
            </a:endParaRPr>
          </a:p>
        </p:txBody>
      </p:sp>
      <p:pic>
        <p:nvPicPr>
          <p:cNvPr id="6" name="Picture 5" descr="Chart, line chart&#10;&#10;Description automatically generated">
            <a:extLst>
              <a:ext uri="{FF2B5EF4-FFF2-40B4-BE49-F238E27FC236}">
                <a16:creationId xmlns:a16="http://schemas.microsoft.com/office/drawing/2014/main" id="{0A8E258B-2044-31C3-8029-E72B5061C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064" y="3069150"/>
            <a:ext cx="4824611" cy="3202559"/>
          </a:xfrm>
          <a:prstGeom prst="rect">
            <a:avLst/>
          </a:prstGeom>
        </p:spPr>
      </p:pic>
    </p:spTree>
    <p:extLst>
      <p:ext uri="{BB962C8B-B14F-4D97-AF65-F5344CB8AC3E}">
        <p14:creationId xmlns:p14="http://schemas.microsoft.com/office/powerpoint/2010/main" val="14341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A1A8FFD-3252-B1A0-281E-FBA039F7F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737" y="2818797"/>
            <a:ext cx="9576471" cy="3603344"/>
          </a:xfrm>
          <a:prstGeom prst="rect">
            <a:avLst/>
          </a:prstGeom>
        </p:spPr>
      </p:pic>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Total spatial flux of fast ions to scintillator</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23</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3"/>
            <a:ext cx="10801350" cy="1298097"/>
          </a:xfrm>
        </p:spPr>
        <p:txBody>
          <a:bodyPr>
            <a:normAutofit/>
          </a:bodyPr>
          <a:lstStyle/>
          <a:p>
            <a:pPr marL="285750" indent="-285750">
              <a:buFont typeface="Arial" panose="020B0604020202020204" pitchFamily="34" charset="0"/>
              <a:buChar char="•"/>
            </a:pPr>
            <a:r>
              <a:rPr lang="en-US" dirty="0"/>
              <a:t>This is not the same as the camera signal: need to take into account position and tilt of the scintillator plate, photon yield of TG-Green, and transmission efficiency of optical system</a:t>
            </a:r>
          </a:p>
          <a:p>
            <a:pPr marL="285750" indent="-285750">
              <a:buFont typeface="Arial" panose="020B0604020202020204" pitchFamily="34" charset="0"/>
              <a:buChar char="•"/>
            </a:pPr>
            <a:r>
              <a:rPr lang="en-US" b="1" dirty="0">
                <a:solidFill>
                  <a:srgbClr val="005555"/>
                </a:solidFill>
              </a:rPr>
              <a:t>Only measure co-going ions for this configuration and set of profiles!</a:t>
            </a:r>
          </a:p>
        </p:txBody>
      </p:sp>
    </p:spTree>
    <p:extLst>
      <p:ext uri="{BB962C8B-B14F-4D97-AF65-F5344CB8AC3E}">
        <p14:creationId xmlns:p14="http://schemas.microsoft.com/office/powerpoint/2010/main" val="75251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chart&#10;&#10;Description automatically generated">
            <a:extLst>
              <a:ext uri="{FF2B5EF4-FFF2-40B4-BE49-F238E27FC236}">
                <a16:creationId xmlns:a16="http://schemas.microsoft.com/office/drawing/2014/main" id="{719CF89E-293A-1992-8C7D-7B301EFDD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8490" y="1482028"/>
            <a:ext cx="6568350" cy="4730642"/>
          </a:xfrm>
          <a:prstGeom prst="rect">
            <a:avLst/>
          </a:prstGeom>
        </p:spPr>
      </p:pic>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Can divide up the flux from each of the 4 neutral beams</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24</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3"/>
            <a:ext cx="4464571" cy="3115421"/>
          </a:xfrm>
        </p:spPr>
        <p:txBody>
          <a:bodyPr>
            <a:normAutofit/>
          </a:bodyPr>
          <a:lstStyle/>
          <a:p>
            <a:pPr marL="285750" indent="-285750">
              <a:buFont typeface="Arial" panose="020B0604020202020204" pitchFamily="34" charset="0"/>
              <a:buChar char="•"/>
            </a:pPr>
            <a:r>
              <a:rPr lang="en-US" dirty="0"/>
              <a:t>Beams 3 and 7, which inject more radially, show higher pitch angles at the scintillator</a:t>
            </a:r>
          </a:p>
          <a:p>
            <a:pPr marL="285750" indent="-285750">
              <a:buFont typeface="Arial" panose="020B0604020202020204" pitchFamily="34" charset="0"/>
              <a:buChar char="•"/>
            </a:pPr>
            <a:r>
              <a:rPr lang="en-US" b="1" dirty="0">
                <a:solidFill>
                  <a:srgbClr val="005555"/>
                </a:solidFill>
              </a:rPr>
              <a:t>Minimal signal seen from Beam 4</a:t>
            </a:r>
          </a:p>
          <a:p>
            <a:pPr marL="285750" indent="-285750">
              <a:buFont typeface="Arial" panose="020B0604020202020204" pitchFamily="34" charset="0"/>
              <a:buChar char="•"/>
            </a:pPr>
            <a:r>
              <a:rPr lang="en-US" dirty="0"/>
              <a:t>Total flux reaching the scintillator does not correspond to overall energy losses from the plasma</a:t>
            </a:r>
            <a:endParaRPr lang="en-US" b="1" dirty="0">
              <a:solidFill>
                <a:srgbClr val="005555"/>
              </a:solidFill>
            </a:endParaRPr>
          </a:p>
        </p:txBody>
      </p:sp>
      <p:pic>
        <p:nvPicPr>
          <p:cNvPr id="8" name="Picture 7">
            <a:extLst>
              <a:ext uri="{FF2B5EF4-FFF2-40B4-BE49-F238E27FC236}">
                <a16:creationId xmlns:a16="http://schemas.microsoft.com/office/drawing/2014/main" id="{541F58B5-BD5B-FEC4-3DB1-FD518670B08E}"/>
              </a:ext>
            </a:extLst>
          </p:cNvPr>
          <p:cNvPicPr>
            <a:picLocks noChangeAspect="1"/>
          </p:cNvPicPr>
          <p:nvPr/>
        </p:nvPicPr>
        <p:blipFill>
          <a:blip r:embed="rId3"/>
          <a:stretch>
            <a:fillRect/>
          </a:stretch>
        </p:blipFill>
        <p:spPr>
          <a:xfrm>
            <a:off x="474538" y="4373097"/>
            <a:ext cx="4685358" cy="1411800"/>
          </a:xfrm>
          <a:prstGeom prst="rect">
            <a:avLst/>
          </a:prstGeom>
        </p:spPr>
      </p:pic>
    </p:spTree>
    <p:extLst>
      <p:ext uri="{BB962C8B-B14F-4D97-AF65-F5344CB8AC3E}">
        <p14:creationId xmlns:p14="http://schemas.microsoft.com/office/powerpoint/2010/main" val="65681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Conclusions</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25</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3"/>
            <a:ext cx="10585251" cy="4699597"/>
          </a:xfrm>
        </p:spPr>
        <p:txBody>
          <a:bodyPr>
            <a:normAutofit/>
          </a:bodyPr>
          <a:lstStyle/>
          <a:p>
            <a:pPr marL="285750" indent="-285750">
              <a:buFont typeface="Arial" panose="020B0604020202020204" pitchFamily="34" charset="0"/>
              <a:buChar char="•"/>
            </a:pPr>
            <a:r>
              <a:rPr lang="en-US" dirty="0"/>
              <a:t>The S-FILD, a new scintillating fast ion loss detector, has been designed for W7-X, and analysis confirms that it can withstand the high heat loads produced during steady-state operation, including even higher transient loads during NBI operation</a:t>
            </a:r>
          </a:p>
          <a:p>
            <a:pPr marL="285750" indent="-285750">
              <a:buFont typeface="Arial" panose="020B0604020202020204" pitchFamily="34" charset="0"/>
              <a:buChar char="•"/>
            </a:pPr>
            <a:r>
              <a:rPr lang="en-US" b="1" dirty="0">
                <a:solidFill>
                  <a:srgbClr val="005555"/>
                </a:solidFill>
              </a:rPr>
              <a:t>A detailed method for simulating FILDs, which has already been used to reproduce experimental measurements by the NIFS-FILD used in previous experimental campaigns, was applied to the S-FILD to predict what this diagnostic will measure</a:t>
            </a:r>
          </a:p>
          <a:p>
            <a:pPr marL="285750" indent="-285750">
              <a:buFont typeface="Arial" panose="020B0604020202020204" pitchFamily="34" charset="0"/>
              <a:buChar char="•"/>
            </a:pPr>
            <a:r>
              <a:rPr lang="en-US" dirty="0"/>
              <a:t>Total flux values matched those already seen by the NIFS-FILD</a:t>
            </a:r>
          </a:p>
          <a:p>
            <a:pPr marL="285750" indent="-285750">
              <a:buFont typeface="Arial" panose="020B0604020202020204" pitchFamily="34" charset="0"/>
              <a:buChar char="•"/>
            </a:pPr>
            <a:r>
              <a:rPr lang="en-US" b="1" dirty="0">
                <a:solidFill>
                  <a:srgbClr val="005555"/>
                </a:solidFill>
              </a:rPr>
              <a:t>Only co-going fast ions were seen in the simulation of W7-X standard configuration; this is because none of the markers reaching the virtual plane had a pitch angle over 105°</a:t>
            </a:r>
          </a:p>
          <a:p>
            <a:pPr marL="285750" indent="-285750">
              <a:buFont typeface="Arial" panose="020B0604020202020204" pitchFamily="34" charset="0"/>
              <a:buChar char="•"/>
            </a:pPr>
            <a:r>
              <a:rPr lang="en-US" dirty="0"/>
              <a:t>If future simulations show that no signal is seen by the counter-going pinhole, it may be necessary to change the design of the probe head</a:t>
            </a:r>
            <a:endParaRPr lang="en-US" b="1" dirty="0">
              <a:solidFill>
                <a:srgbClr val="005555"/>
              </a:solidFill>
            </a:endParaRPr>
          </a:p>
        </p:txBody>
      </p:sp>
    </p:spTree>
    <p:extLst>
      <p:ext uri="{BB962C8B-B14F-4D97-AF65-F5344CB8AC3E}">
        <p14:creationId xmlns:p14="http://schemas.microsoft.com/office/powerpoint/2010/main" val="82075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1CFC-99FC-1E73-8878-46D7DB239016}"/>
              </a:ext>
            </a:extLst>
          </p:cNvPr>
          <p:cNvSpPr>
            <a:spLocks noGrp="1"/>
          </p:cNvSpPr>
          <p:nvPr>
            <p:ph type="title"/>
          </p:nvPr>
        </p:nvSpPr>
        <p:spPr/>
        <p:txBody>
          <a:bodyPr/>
          <a:lstStyle/>
          <a:p>
            <a:r>
              <a:rPr lang="en-US" dirty="0"/>
              <a:t>FILDs on Wendelstein 7-X: Present and Future</a:t>
            </a:r>
          </a:p>
        </p:txBody>
      </p:sp>
      <p:sp>
        <p:nvSpPr>
          <p:cNvPr id="5" name="Slide Number Placeholder 4">
            <a:extLst>
              <a:ext uri="{FF2B5EF4-FFF2-40B4-BE49-F238E27FC236}">
                <a16:creationId xmlns:a16="http://schemas.microsoft.com/office/drawing/2014/main" id="{1E24E591-8C21-0C63-B55C-880A6F56EFE1}"/>
              </a:ext>
            </a:extLst>
          </p:cNvPr>
          <p:cNvSpPr>
            <a:spLocks noGrp="1"/>
          </p:cNvSpPr>
          <p:nvPr>
            <p:ph type="sldNum" sz="quarter" idx="16"/>
          </p:nvPr>
        </p:nvSpPr>
        <p:spPr/>
        <p:txBody>
          <a:bodyPr/>
          <a:lstStyle/>
          <a:p>
            <a:pPr>
              <a:defRPr/>
            </a:pPr>
            <a:fld id="{F7184F7D-383F-4FE4-8484-A982EFE9D096}" type="slidenum">
              <a:rPr lang="de-DE" smtClean="0"/>
              <a:t>3</a:t>
            </a:fld>
            <a:endParaRPr lang="de-DE"/>
          </a:p>
        </p:txBody>
      </p:sp>
      <p:sp>
        <p:nvSpPr>
          <p:cNvPr id="6" name="Text Placeholder 5">
            <a:extLst>
              <a:ext uri="{FF2B5EF4-FFF2-40B4-BE49-F238E27FC236}">
                <a16:creationId xmlns:a16="http://schemas.microsoft.com/office/drawing/2014/main" id="{770C0FE2-6A2B-4052-0B64-DDA60288F606}"/>
              </a:ext>
            </a:extLst>
          </p:cNvPr>
          <p:cNvSpPr>
            <a:spLocks noGrp="1"/>
          </p:cNvSpPr>
          <p:nvPr>
            <p:ph type="body" sz="quarter" idx="17"/>
          </p:nvPr>
        </p:nvSpPr>
        <p:spPr>
          <a:xfrm>
            <a:off x="479376" y="1609724"/>
            <a:ext cx="3427093" cy="4772025"/>
          </a:xfrm>
        </p:spPr>
        <p:txBody>
          <a:bodyPr>
            <a:normAutofit/>
          </a:bodyPr>
          <a:lstStyle/>
          <a:p>
            <a:pPr algn="ctr">
              <a:lnSpc>
                <a:spcPct val="100000"/>
              </a:lnSpc>
            </a:pPr>
            <a:r>
              <a:rPr lang="en-US" sz="2000" dirty="0"/>
              <a:t>NIFS-FILD</a:t>
            </a:r>
            <a:endParaRPr lang="en-US" sz="1600" dirty="0"/>
          </a:p>
          <a:p>
            <a:pPr lvl="3" indent="0">
              <a:lnSpc>
                <a:spcPct val="100000"/>
              </a:lnSpc>
              <a:buNone/>
            </a:pPr>
            <a:r>
              <a:rPr lang="en-US" sz="1600" dirty="0">
                <a:sym typeface="Wingdings" panose="05000000000000000000" pitchFamily="2" charset="2"/>
              </a:rPr>
              <a:t>Developed by National Institute for Fusion Science (</a:t>
            </a:r>
            <a:r>
              <a:rPr lang="en-US" sz="1600" b="1" dirty="0">
                <a:sym typeface="Wingdings" panose="05000000000000000000" pitchFamily="2" charset="2"/>
              </a:rPr>
              <a:t>NIFS</a:t>
            </a:r>
            <a:r>
              <a:rPr lang="en-US" sz="1600" dirty="0">
                <a:sym typeface="Wingdings" panose="05000000000000000000" pitchFamily="2" charset="2"/>
              </a:rPr>
              <a:t>) in Japan and Max Planck Institute for Plasma Physics (</a:t>
            </a:r>
            <a:r>
              <a:rPr lang="en-US" sz="1600" b="1" dirty="0">
                <a:sym typeface="Wingdings" panose="05000000000000000000" pitchFamily="2" charset="2"/>
              </a:rPr>
              <a:t>IPP</a:t>
            </a:r>
            <a:r>
              <a:rPr lang="en-US" sz="1600" dirty="0">
                <a:sym typeface="Wingdings" panose="05000000000000000000" pitchFamily="2" charset="2"/>
              </a:rPr>
              <a:t>)</a:t>
            </a:r>
          </a:p>
          <a:p>
            <a:pPr lvl="3" indent="0">
              <a:lnSpc>
                <a:spcPct val="100000"/>
              </a:lnSpc>
              <a:buNone/>
            </a:pPr>
            <a:r>
              <a:rPr lang="en-US" sz="1600" b="1" dirty="0">
                <a:sym typeface="Wingdings" panose="05000000000000000000" pitchFamily="2" charset="2"/>
              </a:rPr>
              <a:t>Faraday Cup </a:t>
            </a:r>
            <a:r>
              <a:rPr lang="en-US" sz="1600" dirty="0">
                <a:sym typeface="Wingdings" panose="05000000000000000000" pitchFamily="2" charset="2"/>
              </a:rPr>
              <a:t>FILD, 8 channels</a:t>
            </a:r>
          </a:p>
          <a:p>
            <a:pPr lvl="3" indent="0">
              <a:lnSpc>
                <a:spcPct val="100000"/>
              </a:lnSpc>
              <a:buNone/>
            </a:pPr>
            <a:r>
              <a:rPr lang="en-US" sz="1600" dirty="0">
                <a:sym typeface="Wingdings" panose="05000000000000000000" pitchFamily="2" charset="2"/>
              </a:rPr>
              <a:t>Uses a collimating pinhole and slit to </a:t>
            </a:r>
            <a:r>
              <a:rPr lang="en-US" sz="1600" b="1" dirty="0">
                <a:sym typeface="Wingdings" panose="05000000000000000000" pitchFamily="2" charset="2"/>
              </a:rPr>
              <a:t>resolve losses </a:t>
            </a:r>
            <a:r>
              <a:rPr lang="en-US" sz="1600" dirty="0">
                <a:sym typeface="Wingdings" panose="05000000000000000000" pitchFamily="2" charset="2"/>
              </a:rPr>
              <a:t>in </a:t>
            </a:r>
            <a:r>
              <a:rPr lang="en-US" sz="1600" b="1" dirty="0">
                <a:sym typeface="Wingdings" panose="05000000000000000000" pitchFamily="2" charset="2"/>
              </a:rPr>
              <a:t>energy</a:t>
            </a:r>
            <a:r>
              <a:rPr lang="en-US" sz="1600" dirty="0">
                <a:sym typeface="Wingdings" panose="05000000000000000000" pitchFamily="2" charset="2"/>
              </a:rPr>
              <a:t> and </a:t>
            </a:r>
            <a:r>
              <a:rPr lang="en-US" sz="1600" b="1" dirty="0">
                <a:sym typeface="Wingdings" panose="05000000000000000000" pitchFamily="2" charset="2"/>
              </a:rPr>
              <a:t>pitch angle</a:t>
            </a:r>
          </a:p>
          <a:p>
            <a:pPr lvl="3" indent="0">
              <a:lnSpc>
                <a:spcPct val="100000"/>
              </a:lnSpc>
              <a:buNone/>
            </a:pPr>
            <a:r>
              <a:rPr lang="en-US" sz="1600" dirty="0">
                <a:sym typeface="Wingdings" panose="05000000000000000000" pitchFamily="2" charset="2"/>
              </a:rPr>
              <a:t>Utilized in experimental campaigns </a:t>
            </a:r>
            <a:r>
              <a:rPr lang="en-US" sz="1600" b="1" dirty="0">
                <a:sym typeface="Wingdings" panose="05000000000000000000" pitchFamily="2" charset="2"/>
              </a:rPr>
              <a:t>OP1.2b</a:t>
            </a:r>
            <a:r>
              <a:rPr lang="en-US" sz="1600" dirty="0">
                <a:sym typeface="Wingdings" panose="05000000000000000000" pitchFamily="2" charset="2"/>
              </a:rPr>
              <a:t> (2018) and </a:t>
            </a:r>
            <a:r>
              <a:rPr lang="en-US" sz="1600" b="1" dirty="0">
                <a:sym typeface="Wingdings" panose="05000000000000000000" pitchFamily="2" charset="2"/>
              </a:rPr>
              <a:t>OP2.1</a:t>
            </a:r>
            <a:r>
              <a:rPr lang="en-US" sz="1600" dirty="0">
                <a:sym typeface="Wingdings" panose="05000000000000000000" pitchFamily="2" charset="2"/>
              </a:rPr>
              <a:t> (2023)</a:t>
            </a:r>
          </a:p>
        </p:txBody>
      </p:sp>
      <p:sp>
        <p:nvSpPr>
          <p:cNvPr id="7" name="Text Placeholder 5">
            <a:extLst>
              <a:ext uri="{FF2B5EF4-FFF2-40B4-BE49-F238E27FC236}">
                <a16:creationId xmlns:a16="http://schemas.microsoft.com/office/drawing/2014/main" id="{F75C732F-7326-538C-1CA3-8556F0FF55DB}"/>
              </a:ext>
            </a:extLst>
          </p:cNvPr>
          <p:cNvSpPr txBox="1">
            <a:spLocks/>
          </p:cNvSpPr>
          <p:nvPr/>
        </p:nvSpPr>
        <p:spPr bwMode="auto">
          <a:xfrm>
            <a:off x="4410838" y="1609720"/>
            <a:ext cx="3427093" cy="4772025"/>
          </a:xfrm>
          <a:prstGeom prst="rect">
            <a:avLst/>
          </a:prstGeom>
        </p:spPr>
        <p:txBody>
          <a:bodyPr vert="horz" lIns="0" tIns="45720" rIns="0" bIns="45720" rtlCol="0">
            <a:normAutofit/>
          </a:bodyPr>
          <a:lst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a:lstStyle>
          <a:p>
            <a:pPr algn="ctr">
              <a:lnSpc>
                <a:spcPct val="100000"/>
              </a:lnSpc>
            </a:pPr>
            <a:r>
              <a:rPr lang="en-US" sz="2000" dirty="0"/>
              <a:t>FC-FILD</a:t>
            </a:r>
            <a:endParaRPr lang="en-US" sz="1600" dirty="0"/>
          </a:p>
          <a:p>
            <a:pPr lvl="3" indent="0">
              <a:lnSpc>
                <a:spcPct val="100000"/>
              </a:lnSpc>
              <a:buFont typeface="Arial"/>
              <a:buNone/>
            </a:pPr>
            <a:r>
              <a:rPr lang="en-US" sz="1600" dirty="0">
                <a:sym typeface="Wingdings" panose="05000000000000000000" pitchFamily="2" charset="2"/>
              </a:rPr>
              <a:t>Developed by </a:t>
            </a:r>
            <a:r>
              <a:rPr lang="en-US" sz="1600" b="1" dirty="0">
                <a:sym typeface="Wingdings" panose="05000000000000000000" pitchFamily="2" charset="2"/>
              </a:rPr>
              <a:t>IPP &amp; PPPL</a:t>
            </a:r>
          </a:p>
          <a:p>
            <a:pPr lvl="3" indent="0">
              <a:lnSpc>
                <a:spcPct val="100000"/>
              </a:lnSpc>
              <a:buFont typeface="Arial"/>
              <a:buNone/>
            </a:pPr>
            <a:r>
              <a:rPr lang="en-US" sz="1600" b="1" dirty="0">
                <a:sym typeface="Wingdings" panose="05000000000000000000" pitchFamily="2" charset="2"/>
              </a:rPr>
              <a:t>Faraday Cup</a:t>
            </a:r>
            <a:r>
              <a:rPr lang="en-US" sz="1600" dirty="0">
                <a:sym typeface="Wingdings" panose="05000000000000000000" pitchFamily="2" charset="2"/>
              </a:rPr>
              <a:t> FILD, 5 channels</a:t>
            </a:r>
          </a:p>
          <a:p>
            <a:pPr lvl="3" indent="0">
              <a:lnSpc>
                <a:spcPct val="100000"/>
              </a:lnSpc>
              <a:buFont typeface="Arial"/>
              <a:buNone/>
            </a:pPr>
            <a:r>
              <a:rPr lang="en-US" sz="1600" dirty="0">
                <a:sym typeface="Wingdings" panose="05000000000000000000" pitchFamily="2" charset="2"/>
              </a:rPr>
              <a:t>Uses insulating layers of increasing thickness to </a:t>
            </a:r>
            <a:r>
              <a:rPr lang="en-US" sz="1600" b="1" dirty="0">
                <a:sym typeface="Wingdings" panose="05000000000000000000" pitchFamily="2" charset="2"/>
              </a:rPr>
              <a:t>resolve losses</a:t>
            </a:r>
            <a:r>
              <a:rPr lang="en-US" sz="1600" dirty="0">
                <a:sym typeface="Wingdings" panose="05000000000000000000" pitchFamily="2" charset="2"/>
              </a:rPr>
              <a:t> in </a:t>
            </a:r>
            <a:r>
              <a:rPr lang="en-US" sz="1600" b="1" dirty="0">
                <a:sym typeface="Wingdings" panose="05000000000000000000" pitchFamily="2" charset="2"/>
              </a:rPr>
              <a:t>energy</a:t>
            </a:r>
          </a:p>
          <a:p>
            <a:pPr lvl="3" indent="0">
              <a:lnSpc>
                <a:spcPct val="100000"/>
              </a:lnSpc>
              <a:buFont typeface="Arial"/>
              <a:buNone/>
            </a:pPr>
            <a:r>
              <a:rPr lang="en-US" sz="1600" dirty="0">
                <a:sym typeface="Wingdings" panose="05000000000000000000" pitchFamily="2" charset="2"/>
              </a:rPr>
              <a:t>Mimics a W7X wall tile to test the feasibility of in-wall FILD array</a:t>
            </a:r>
          </a:p>
          <a:p>
            <a:pPr lvl="3" indent="0">
              <a:lnSpc>
                <a:spcPct val="100000"/>
              </a:lnSpc>
              <a:buFont typeface="Arial"/>
              <a:buNone/>
            </a:pPr>
            <a:r>
              <a:rPr lang="en-US" sz="1600" dirty="0">
                <a:sym typeface="Wingdings" panose="05000000000000000000" pitchFamily="2" charset="2"/>
              </a:rPr>
              <a:t>Utilized in experimental campaign </a:t>
            </a:r>
            <a:r>
              <a:rPr lang="en-US" sz="1600" b="1" dirty="0">
                <a:sym typeface="Wingdings" panose="05000000000000000000" pitchFamily="2" charset="2"/>
              </a:rPr>
              <a:t>OP2.1</a:t>
            </a:r>
            <a:r>
              <a:rPr lang="en-US" sz="1600" dirty="0">
                <a:sym typeface="Wingdings" panose="05000000000000000000" pitchFamily="2" charset="2"/>
              </a:rPr>
              <a:t> (2022 - 2023)</a:t>
            </a:r>
          </a:p>
          <a:p>
            <a:pPr lvl="3" indent="0">
              <a:lnSpc>
                <a:spcPct val="100000"/>
              </a:lnSpc>
              <a:buFont typeface="Arial"/>
              <a:buNone/>
            </a:pPr>
            <a:r>
              <a:rPr lang="en-US" sz="1600" dirty="0">
                <a:sym typeface="Wingdings" panose="05000000000000000000" pitchFamily="2" charset="2"/>
              </a:rPr>
              <a:t>Aperture being updated for </a:t>
            </a:r>
            <a:r>
              <a:rPr lang="en-US" sz="1600" b="1" dirty="0">
                <a:sym typeface="Wingdings" panose="05000000000000000000" pitchFamily="2" charset="2"/>
              </a:rPr>
              <a:t>OP2.2</a:t>
            </a:r>
            <a:r>
              <a:rPr lang="en-US" sz="1600" dirty="0">
                <a:sym typeface="Wingdings" panose="05000000000000000000" pitchFamily="2" charset="2"/>
              </a:rPr>
              <a:t> (2024)</a:t>
            </a:r>
          </a:p>
        </p:txBody>
      </p:sp>
      <p:sp>
        <p:nvSpPr>
          <p:cNvPr id="8" name="Text Placeholder 5">
            <a:extLst>
              <a:ext uri="{FF2B5EF4-FFF2-40B4-BE49-F238E27FC236}">
                <a16:creationId xmlns:a16="http://schemas.microsoft.com/office/drawing/2014/main" id="{1F3F5602-786B-A054-FBB2-D5B30660FB46}"/>
              </a:ext>
            </a:extLst>
          </p:cNvPr>
          <p:cNvSpPr txBox="1">
            <a:spLocks/>
          </p:cNvSpPr>
          <p:nvPr/>
        </p:nvSpPr>
        <p:spPr bwMode="auto">
          <a:xfrm>
            <a:off x="8342301" y="1609721"/>
            <a:ext cx="3658355" cy="4772025"/>
          </a:xfrm>
          <a:prstGeom prst="rect">
            <a:avLst/>
          </a:prstGeom>
        </p:spPr>
        <p:txBody>
          <a:bodyPr vert="horz" lIns="0" tIns="45720" rIns="0" bIns="45720" rtlCol="0">
            <a:normAutofit/>
          </a:bodyPr>
          <a:lst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a:lstStyle>
          <a:p>
            <a:pPr algn="ctr">
              <a:lnSpc>
                <a:spcPct val="100000"/>
              </a:lnSpc>
            </a:pPr>
            <a:r>
              <a:rPr lang="en-US" sz="2000" dirty="0"/>
              <a:t>S-FILD</a:t>
            </a:r>
            <a:endParaRPr lang="en-US" sz="1600" dirty="0"/>
          </a:p>
          <a:p>
            <a:pPr lvl="3" indent="0">
              <a:lnSpc>
                <a:spcPct val="100000"/>
              </a:lnSpc>
              <a:buFont typeface="Arial"/>
              <a:buNone/>
            </a:pPr>
            <a:r>
              <a:rPr lang="en-US" sz="1600" dirty="0">
                <a:sym typeface="Wingdings" panose="05000000000000000000" pitchFamily="2" charset="2"/>
              </a:rPr>
              <a:t>Developed by </a:t>
            </a:r>
            <a:r>
              <a:rPr lang="en-US" sz="1600" b="1" dirty="0">
                <a:sym typeface="Wingdings" panose="05000000000000000000" pitchFamily="2" charset="2"/>
              </a:rPr>
              <a:t>PPPL</a:t>
            </a:r>
            <a:r>
              <a:rPr lang="en-US" sz="1600" dirty="0">
                <a:sym typeface="Wingdings" panose="05000000000000000000" pitchFamily="2" charset="2"/>
              </a:rPr>
              <a:t>, </a:t>
            </a:r>
            <a:r>
              <a:rPr lang="en-US" sz="1600" b="1" dirty="0">
                <a:sym typeface="Wingdings" panose="05000000000000000000" pitchFamily="2" charset="2"/>
              </a:rPr>
              <a:t>IPP</a:t>
            </a:r>
            <a:r>
              <a:rPr lang="en-US" sz="1600" dirty="0">
                <a:sym typeface="Wingdings" panose="05000000000000000000" pitchFamily="2" charset="2"/>
              </a:rPr>
              <a:t>, and the </a:t>
            </a:r>
            <a:r>
              <a:rPr lang="en-US" sz="1600" b="1" dirty="0">
                <a:sym typeface="Wingdings" panose="05000000000000000000" pitchFamily="2" charset="2"/>
              </a:rPr>
              <a:t>University of Seville</a:t>
            </a:r>
            <a:r>
              <a:rPr lang="en-US" sz="1600" dirty="0">
                <a:sym typeface="Wingdings" panose="05000000000000000000" pitchFamily="2" charset="2"/>
              </a:rPr>
              <a:t> in Spain</a:t>
            </a:r>
          </a:p>
          <a:p>
            <a:pPr lvl="3" indent="0">
              <a:lnSpc>
                <a:spcPct val="100000"/>
              </a:lnSpc>
              <a:buFont typeface="Arial"/>
              <a:buNone/>
            </a:pPr>
            <a:r>
              <a:rPr lang="en-US" sz="1600" b="1" dirty="0">
                <a:sym typeface="Wingdings" panose="05000000000000000000" pitchFamily="2" charset="2"/>
              </a:rPr>
              <a:t>Scintillating</a:t>
            </a:r>
            <a:r>
              <a:rPr lang="en-US" sz="1600" dirty="0">
                <a:sym typeface="Wingdings" panose="05000000000000000000" pitchFamily="2" charset="2"/>
              </a:rPr>
              <a:t> FILD imaged by fast video camera</a:t>
            </a:r>
          </a:p>
          <a:p>
            <a:pPr lvl="3" indent="0">
              <a:lnSpc>
                <a:spcPct val="100000"/>
              </a:lnSpc>
              <a:buNone/>
            </a:pPr>
            <a:r>
              <a:rPr lang="en-US" sz="1600" dirty="0">
                <a:sym typeface="Wingdings" panose="05000000000000000000" pitchFamily="2" charset="2"/>
              </a:rPr>
              <a:t>Uses collimating pinholes and slits to </a:t>
            </a:r>
            <a:r>
              <a:rPr lang="en-US" sz="1600" b="1" dirty="0">
                <a:sym typeface="Wingdings" panose="05000000000000000000" pitchFamily="2" charset="2"/>
              </a:rPr>
              <a:t>resolve losses </a:t>
            </a:r>
            <a:r>
              <a:rPr lang="en-US" sz="1600" dirty="0">
                <a:sym typeface="Wingdings" panose="05000000000000000000" pitchFamily="2" charset="2"/>
              </a:rPr>
              <a:t>in </a:t>
            </a:r>
            <a:r>
              <a:rPr lang="en-US" sz="1600" b="1" dirty="0">
                <a:sym typeface="Wingdings" panose="05000000000000000000" pitchFamily="2" charset="2"/>
              </a:rPr>
              <a:t>energy </a:t>
            </a:r>
            <a:r>
              <a:rPr lang="en-US" sz="1600" dirty="0">
                <a:sym typeface="Wingdings" panose="05000000000000000000" pitchFamily="2" charset="2"/>
              </a:rPr>
              <a:t>and </a:t>
            </a:r>
            <a:r>
              <a:rPr lang="en-US" sz="1600" b="1" dirty="0">
                <a:sym typeface="Wingdings" panose="05000000000000000000" pitchFamily="2" charset="2"/>
              </a:rPr>
              <a:t>pitch angle</a:t>
            </a:r>
          </a:p>
          <a:p>
            <a:pPr lvl="3" indent="0">
              <a:lnSpc>
                <a:spcPct val="100000"/>
              </a:lnSpc>
              <a:buFont typeface="Arial"/>
              <a:buNone/>
            </a:pPr>
            <a:r>
              <a:rPr lang="en-US" sz="1600" dirty="0">
                <a:sym typeface="Wingdings" panose="05000000000000000000" pitchFamily="2" charset="2"/>
              </a:rPr>
              <a:t>2 layer </a:t>
            </a:r>
            <a:r>
              <a:rPr lang="en-US" sz="1600" b="1" dirty="0">
                <a:sym typeface="Wingdings" panose="05000000000000000000" pitchFamily="2" charset="2"/>
              </a:rPr>
              <a:t>Faraday Cup </a:t>
            </a:r>
            <a:r>
              <a:rPr lang="en-US" sz="1600" dirty="0">
                <a:sym typeface="Wingdings" panose="05000000000000000000" pitchFamily="2" charset="2"/>
              </a:rPr>
              <a:t>beneath scintillating material to measure absolute ion flux</a:t>
            </a:r>
          </a:p>
          <a:p>
            <a:pPr lvl="3" indent="0">
              <a:lnSpc>
                <a:spcPct val="100000"/>
              </a:lnSpc>
              <a:buFont typeface="Arial"/>
              <a:buNone/>
            </a:pPr>
            <a:r>
              <a:rPr lang="en-US" sz="1600" b="1" dirty="0">
                <a:sym typeface="Wingdings" panose="05000000000000000000" pitchFamily="2" charset="2"/>
              </a:rPr>
              <a:t>In development</a:t>
            </a:r>
            <a:r>
              <a:rPr lang="en-US" sz="1600" dirty="0">
                <a:sym typeface="Wingdings" panose="05000000000000000000" pitchFamily="2" charset="2"/>
              </a:rPr>
              <a:t>, planned for an upcoming experimental campaign</a:t>
            </a:r>
          </a:p>
        </p:txBody>
      </p:sp>
      <p:sp>
        <p:nvSpPr>
          <p:cNvPr id="10" name="Footer Placeholder 3">
            <a:extLst>
              <a:ext uri="{FF2B5EF4-FFF2-40B4-BE49-F238E27FC236}">
                <a16:creationId xmlns:a16="http://schemas.microsoft.com/office/drawing/2014/main" id="{2BD28788-773D-345A-202E-222462B2FB38}"/>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11" name="Date Placeholder 2">
            <a:extLst>
              <a:ext uri="{FF2B5EF4-FFF2-40B4-BE49-F238E27FC236}">
                <a16:creationId xmlns:a16="http://schemas.microsoft.com/office/drawing/2014/main" id="{0074699D-6BF0-3D8C-34C9-7A7EA87AC8B0}"/>
              </a:ext>
            </a:extLst>
          </p:cNvPr>
          <p:cNvSpPr>
            <a:spLocks noGrp="1"/>
          </p:cNvSpPr>
          <p:nvPr>
            <p:ph type="dt" sz="half" idx="14"/>
          </p:nvPr>
        </p:nvSpPr>
        <p:spPr>
          <a:xfrm>
            <a:off x="4122418" y="6490798"/>
            <a:ext cx="7044781" cy="144000"/>
          </a:xfrm>
        </p:spPr>
        <p:txBody>
          <a:bodyPr/>
          <a:lstStyle/>
          <a:p>
            <a:pPr>
              <a:defRPr/>
            </a:pPr>
            <a:r>
              <a:rPr lang="en-US" dirty="0"/>
              <a:t>4/25/2024</a:t>
            </a:r>
          </a:p>
        </p:txBody>
      </p:sp>
    </p:spTree>
    <p:extLst>
      <p:ext uri="{BB962C8B-B14F-4D97-AF65-F5344CB8AC3E}">
        <p14:creationId xmlns:p14="http://schemas.microsoft.com/office/powerpoint/2010/main" val="147881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1CFC-99FC-1E73-8878-46D7DB239016}"/>
              </a:ext>
            </a:extLst>
          </p:cNvPr>
          <p:cNvSpPr>
            <a:spLocks noGrp="1"/>
          </p:cNvSpPr>
          <p:nvPr>
            <p:ph type="title"/>
          </p:nvPr>
        </p:nvSpPr>
        <p:spPr/>
        <p:txBody>
          <a:bodyPr/>
          <a:lstStyle/>
          <a:p>
            <a:r>
              <a:rPr lang="en-US" dirty="0"/>
              <a:t>FILDs on Wendelstein 7-X: Present and Future</a:t>
            </a:r>
          </a:p>
        </p:txBody>
      </p:sp>
      <p:sp>
        <p:nvSpPr>
          <p:cNvPr id="5" name="Slide Number Placeholder 4">
            <a:extLst>
              <a:ext uri="{FF2B5EF4-FFF2-40B4-BE49-F238E27FC236}">
                <a16:creationId xmlns:a16="http://schemas.microsoft.com/office/drawing/2014/main" id="{1E24E591-8C21-0C63-B55C-880A6F56EFE1}"/>
              </a:ext>
            </a:extLst>
          </p:cNvPr>
          <p:cNvSpPr>
            <a:spLocks noGrp="1"/>
          </p:cNvSpPr>
          <p:nvPr>
            <p:ph type="sldNum" sz="quarter" idx="16"/>
          </p:nvPr>
        </p:nvSpPr>
        <p:spPr/>
        <p:txBody>
          <a:bodyPr/>
          <a:lstStyle/>
          <a:p>
            <a:pPr>
              <a:defRPr/>
            </a:pPr>
            <a:fld id="{F7184F7D-383F-4FE4-8484-A982EFE9D096}" type="slidenum">
              <a:rPr lang="de-DE" smtClean="0"/>
              <a:t>4</a:t>
            </a:fld>
            <a:endParaRPr lang="de-DE"/>
          </a:p>
        </p:txBody>
      </p:sp>
      <p:sp>
        <p:nvSpPr>
          <p:cNvPr id="6" name="Text Placeholder 5">
            <a:extLst>
              <a:ext uri="{FF2B5EF4-FFF2-40B4-BE49-F238E27FC236}">
                <a16:creationId xmlns:a16="http://schemas.microsoft.com/office/drawing/2014/main" id="{770C0FE2-6A2B-4052-0B64-DDA60288F606}"/>
              </a:ext>
            </a:extLst>
          </p:cNvPr>
          <p:cNvSpPr>
            <a:spLocks noGrp="1"/>
          </p:cNvSpPr>
          <p:nvPr>
            <p:ph type="body" sz="quarter" idx="17"/>
          </p:nvPr>
        </p:nvSpPr>
        <p:spPr>
          <a:xfrm>
            <a:off x="479376" y="1609724"/>
            <a:ext cx="3427093" cy="4772025"/>
          </a:xfrm>
        </p:spPr>
        <p:txBody>
          <a:bodyPr>
            <a:normAutofit/>
          </a:bodyPr>
          <a:lstStyle/>
          <a:p>
            <a:pPr algn="ctr">
              <a:lnSpc>
                <a:spcPct val="100000"/>
              </a:lnSpc>
            </a:pPr>
            <a:r>
              <a:rPr lang="en-US" sz="2000" dirty="0">
                <a:solidFill>
                  <a:srgbClr val="005555">
                    <a:alpha val="30000"/>
                  </a:srgbClr>
                </a:solidFill>
              </a:rPr>
              <a:t>NIFS-FILD</a:t>
            </a:r>
            <a:endParaRPr lang="en-US" sz="1600" dirty="0">
              <a:solidFill>
                <a:srgbClr val="005555">
                  <a:alpha val="30000"/>
                </a:srgbClr>
              </a:solidFill>
            </a:endParaRPr>
          </a:p>
          <a:p>
            <a:pPr lvl="3" indent="0">
              <a:lnSpc>
                <a:spcPct val="100000"/>
              </a:lnSpc>
              <a:buNone/>
            </a:pPr>
            <a:r>
              <a:rPr lang="en-US" sz="1600" dirty="0">
                <a:solidFill>
                  <a:schemeClr val="tx1">
                    <a:alpha val="30000"/>
                  </a:schemeClr>
                </a:solidFill>
                <a:sym typeface="Wingdings" panose="05000000000000000000" pitchFamily="2" charset="2"/>
              </a:rPr>
              <a:t>Developed by National Institute for Fusion Science (</a:t>
            </a:r>
            <a:r>
              <a:rPr lang="en-US" sz="1600" b="1" dirty="0">
                <a:solidFill>
                  <a:schemeClr val="tx1">
                    <a:alpha val="30000"/>
                  </a:schemeClr>
                </a:solidFill>
                <a:sym typeface="Wingdings" panose="05000000000000000000" pitchFamily="2" charset="2"/>
              </a:rPr>
              <a:t>NIFS</a:t>
            </a:r>
            <a:r>
              <a:rPr lang="en-US" sz="1600" dirty="0">
                <a:solidFill>
                  <a:schemeClr val="tx1">
                    <a:alpha val="30000"/>
                  </a:schemeClr>
                </a:solidFill>
                <a:sym typeface="Wingdings" panose="05000000000000000000" pitchFamily="2" charset="2"/>
              </a:rPr>
              <a:t>) in Japan and Max Planck Institute for Plasma Physics (</a:t>
            </a:r>
            <a:r>
              <a:rPr lang="en-US" sz="1600" b="1" dirty="0">
                <a:solidFill>
                  <a:schemeClr val="tx1">
                    <a:alpha val="30000"/>
                  </a:schemeClr>
                </a:solidFill>
                <a:sym typeface="Wingdings" panose="05000000000000000000" pitchFamily="2" charset="2"/>
              </a:rPr>
              <a:t>IPP</a:t>
            </a:r>
            <a:r>
              <a:rPr lang="en-US" sz="1600" dirty="0">
                <a:solidFill>
                  <a:schemeClr val="tx1">
                    <a:alpha val="30000"/>
                  </a:schemeClr>
                </a:solidFill>
                <a:sym typeface="Wingdings" panose="05000000000000000000" pitchFamily="2" charset="2"/>
              </a:rPr>
              <a:t>)</a:t>
            </a:r>
          </a:p>
          <a:p>
            <a:pPr lvl="3" indent="0">
              <a:lnSpc>
                <a:spcPct val="100000"/>
              </a:lnSpc>
              <a:buNone/>
            </a:pPr>
            <a:r>
              <a:rPr lang="en-US" sz="1600" b="1" dirty="0">
                <a:solidFill>
                  <a:schemeClr val="tx1">
                    <a:alpha val="30000"/>
                  </a:schemeClr>
                </a:solidFill>
                <a:sym typeface="Wingdings" panose="05000000000000000000" pitchFamily="2" charset="2"/>
              </a:rPr>
              <a:t>Faraday Cup </a:t>
            </a:r>
            <a:r>
              <a:rPr lang="en-US" sz="1600" dirty="0">
                <a:solidFill>
                  <a:schemeClr val="tx1">
                    <a:alpha val="30000"/>
                  </a:schemeClr>
                </a:solidFill>
                <a:sym typeface="Wingdings" panose="05000000000000000000" pitchFamily="2" charset="2"/>
              </a:rPr>
              <a:t>FILD, 8 channels</a:t>
            </a:r>
          </a:p>
          <a:p>
            <a:pPr lvl="3" indent="0">
              <a:lnSpc>
                <a:spcPct val="100000"/>
              </a:lnSpc>
              <a:buNone/>
            </a:pPr>
            <a:r>
              <a:rPr lang="en-US" sz="1600" dirty="0">
                <a:solidFill>
                  <a:schemeClr val="tx1">
                    <a:alpha val="30000"/>
                  </a:schemeClr>
                </a:solidFill>
                <a:sym typeface="Wingdings" panose="05000000000000000000" pitchFamily="2" charset="2"/>
              </a:rPr>
              <a:t>Uses a collimating pinhole and slit to </a:t>
            </a:r>
            <a:r>
              <a:rPr lang="en-US" sz="1600" b="1" dirty="0">
                <a:solidFill>
                  <a:schemeClr val="tx1">
                    <a:alpha val="30000"/>
                  </a:schemeClr>
                </a:solidFill>
                <a:sym typeface="Wingdings" panose="05000000000000000000" pitchFamily="2" charset="2"/>
              </a:rPr>
              <a:t>resolve losses </a:t>
            </a:r>
            <a:r>
              <a:rPr lang="en-US" sz="1600" dirty="0">
                <a:solidFill>
                  <a:schemeClr val="tx1">
                    <a:alpha val="30000"/>
                  </a:schemeClr>
                </a:solidFill>
                <a:sym typeface="Wingdings" panose="05000000000000000000" pitchFamily="2" charset="2"/>
              </a:rPr>
              <a:t>in </a:t>
            </a:r>
            <a:r>
              <a:rPr lang="en-US" sz="1600" b="1" dirty="0">
                <a:solidFill>
                  <a:schemeClr val="tx1">
                    <a:alpha val="30000"/>
                  </a:schemeClr>
                </a:solidFill>
                <a:sym typeface="Wingdings" panose="05000000000000000000" pitchFamily="2" charset="2"/>
              </a:rPr>
              <a:t>energy</a:t>
            </a:r>
            <a:r>
              <a:rPr lang="en-US" sz="1600" dirty="0">
                <a:solidFill>
                  <a:schemeClr val="tx1">
                    <a:alpha val="30000"/>
                  </a:schemeClr>
                </a:solidFill>
                <a:sym typeface="Wingdings" panose="05000000000000000000" pitchFamily="2" charset="2"/>
              </a:rPr>
              <a:t> and </a:t>
            </a:r>
            <a:r>
              <a:rPr lang="en-US" sz="1600" b="1" dirty="0">
                <a:solidFill>
                  <a:schemeClr val="tx1">
                    <a:alpha val="30000"/>
                  </a:schemeClr>
                </a:solidFill>
                <a:sym typeface="Wingdings" panose="05000000000000000000" pitchFamily="2" charset="2"/>
              </a:rPr>
              <a:t>pitch angle</a:t>
            </a:r>
          </a:p>
          <a:p>
            <a:pPr lvl="3" indent="0">
              <a:lnSpc>
                <a:spcPct val="100000"/>
              </a:lnSpc>
              <a:buNone/>
            </a:pPr>
            <a:r>
              <a:rPr lang="en-US" sz="1600" dirty="0">
                <a:solidFill>
                  <a:schemeClr val="tx1">
                    <a:alpha val="30000"/>
                  </a:schemeClr>
                </a:solidFill>
                <a:sym typeface="Wingdings" panose="05000000000000000000" pitchFamily="2" charset="2"/>
              </a:rPr>
              <a:t>Utilized in experimental campaigns </a:t>
            </a:r>
            <a:r>
              <a:rPr lang="en-US" sz="1600" b="1" dirty="0">
                <a:solidFill>
                  <a:schemeClr val="tx1">
                    <a:alpha val="30000"/>
                  </a:schemeClr>
                </a:solidFill>
                <a:sym typeface="Wingdings" panose="05000000000000000000" pitchFamily="2" charset="2"/>
              </a:rPr>
              <a:t>OP1.2b</a:t>
            </a:r>
            <a:r>
              <a:rPr lang="en-US" sz="1600" dirty="0">
                <a:solidFill>
                  <a:schemeClr val="tx1">
                    <a:alpha val="30000"/>
                  </a:schemeClr>
                </a:solidFill>
                <a:sym typeface="Wingdings" panose="05000000000000000000" pitchFamily="2" charset="2"/>
              </a:rPr>
              <a:t> (2018) and </a:t>
            </a:r>
            <a:r>
              <a:rPr lang="en-US" sz="1600" b="1" dirty="0">
                <a:solidFill>
                  <a:schemeClr val="tx1">
                    <a:alpha val="30000"/>
                  </a:schemeClr>
                </a:solidFill>
                <a:sym typeface="Wingdings" panose="05000000000000000000" pitchFamily="2" charset="2"/>
              </a:rPr>
              <a:t>OP2.1</a:t>
            </a:r>
            <a:r>
              <a:rPr lang="en-US" sz="1600" dirty="0">
                <a:solidFill>
                  <a:schemeClr val="tx1">
                    <a:alpha val="30000"/>
                  </a:schemeClr>
                </a:solidFill>
                <a:sym typeface="Wingdings" panose="05000000000000000000" pitchFamily="2" charset="2"/>
              </a:rPr>
              <a:t> (2023)</a:t>
            </a:r>
          </a:p>
        </p:txBody>
      </p:sp>
      <p:sp>
        <p:nvSpPr>
          <p:cNvPr id="7" name="Text Placeholder 5">
            <a:extLst>
              <a:ext uri="{FF2B5EF4-FFF2-40B4-BE49-F238E27FC236}">
                <a16:creationId xmlns:a16="http://schemas.microsoft.com/office/drawing/2014/main" id="{F75C732F-7326-538C-1CA3-8556F0FF55DB}"/>
              </a:ext>
            </a:extLst>
          </p:cNvPr>
          <p:cNvSpPr txBox="1">
            <a:spLocks/>
          </p:cNvSpPr>
          <p:nvPr/>
        </p:nvSpPr>
        <p:spPr bwMode="auto">
          <a:xfrm>
            <a:off x="4410838" y="1609720"/>
            <a:ext cx="3427093" cy="4772025"/>
          </a:xfrm>
          <a:prstGeom prst="rect">
            <a:avLst/>
          </a:prstGeom>
        </p:spPr>
        <p:txBody>
          <a:bodyPr vert="horz" lIns="0" tIns="45720" rIns="0" bIns="45720" rtlCol="0">
            <a:normAutofit/>
          </a:bodyPr>
          <a:lst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a:lstStyle>
          <a:p>
            <a:pPr algn="ctr">
              <a:lnSpc>
                <a:spcPct val="100000"/>
              </a:lnSpc>
            </a:pPr>
            <a:r>
              <a:rPr lang="en-US" sz="2000" dirty="0">
                <a:solidFill>
                  <a:srgbClr val="005555">
                    <a:alpha val="30000"/>
                  </a:srgbClr>
                </a:solidFill>
              </a:rPr>
              <a:t>FC-FILD</a:t>
            </a:r>
            <a:endParaRPr lang="en-US" sz="1600" dirty="0">
              <a:solidFill>
                <a:srgbClr val="005555">
                  <a:alpha val="30000"/>
                </a:srgbClr>
              </a:solidFill>
            </a:endParaRPr>
          </a:p>
          <a:p>
            <a:pPr lvl="3" indent="0">
              <a:lnSpc>
                <a:spcPct val="100000"/>
              </a:lnSpc>
              <a:buFont typeface="Arial"/>
              <a:buNone/>
            </a:pPr>
            <a:r>
              <a:rPr lang="en-US" sz="1600" dirty="0">
                <a:solidFill>
                  <a:schemeClr val="tx1">
                    <a:alpha val="30000"/>
                  </a:schemeClr>
                </a:solidFill>
                <a:sym typeface="Wingdings" panose="05000000000000000000" pitchFamily="2" charset="2"/>
              </a:rPr>
              <a:t>Developed by </a:t>
            </a:r>
            <a:r>
              <a:rPr lang="en-US" sz="1600" b="1" dirty="0">
                <a:solidFill>
                  <a:schemeClr val="tx1">
                    <a:alpha val="30000"/>
                  </a:schemeClr>
                </a:solidFill>
                <a:sym typeface="Wingdings" panose="05000000000000000000" pitchFamily="2" charset="2"/>
              </a:rPr>
              <a:t>IPP &amp; PPPL</a:t>
            </a:r>
          </a:p>
          <a:p>
            <a:pPr lvl="3" indent="0">
              <a:lnSpc>
                <a:spcPct val="100000"/>
              </a:lnSpc>
              <a:buFont typeface="Arial"/>
              <a:buNone/>
            </a:pPr>
            <a:r>
              <a:rPr lang="en-US" sz="1600" b="1" dirty="0">
                <a:solidFill>
                  <a:schemeClr val="tx1">
                    <a:alpha val="30000"/>
                  </a:schemeClr>
                </a:solidFill>
                <a:sym typeface="Wingdings" panose="05000000000000000000" pitchFamily="2" charset="2"/>
              </a:rPr>
              <a:t>Faraday Cup</a:t>
            </a:r>
            <a:r>
              <a:rPr lang="en-US" sz="1600" dirty="0">
                <a:solidFill>
                  <a:schemeClr val="tx1">
                    <a:alpha val="30000"/>
                  </a:schemeClr>
                </a:solidFill>
                <a:sym typeface="Wingdings" panose="05000000000000000000" pitchFamily="2" charset="2"/>
              </a:rPr>
              <a:t> FILD, 5 channels</a:t>
            </a:r>
          </a:p>
          <a:p>
            <a:pPr lvl="3" indent="0">
              <a:lnSpc>
                <a:spcPct val="100000"/>
              </a:lnSpc>
              <a:buFont typeface="Arial"/>
              <a:buNone/>
            </a:pPr>
            <a:r>
              <a:rPr lang="en-US" sz="1600" dirty="0">
                <a:solidFill>
                  <a:schemeClr val="tx1">
                    <a:alpha val="30000"/>
                  </a:schemeClr>
                </a:solidFill>
                <a:sym typeface="Wingdings" panose="05000000000000000000" pitchFamily="2" charset="2"/>
              </a:rPr>
              <a:t>Uses insulating layers of increasing thickness to </a:t>
            </a:r>
            <a:r>
              <a:rPr lang="en-US" sz="1600" b="1" dirty="0">
                <a:solidFill>
                  <a:schemeClr val="tx1">
                    <a:alpha val="30000"/>
                  </a:schemeClr>
                </a:solidFill>
                <a:sym typeface="Wingdings" panose="05000000000000000000" pitchFamily="2" charset="2"/>
              </a:rPr>
              <a:t>resolve losses</a:t>
            </a:r>
            <a:r>
              <a:rPr lang="en-US" sz="1600" dirty="0">
                <a:solidFill>
                  <a:schemeClr val="tx1">
                    <a:alpha val="30000"/>
                  </a:schemeClr>
                </a:solidFill>
                <a:sym typeface="Wingdings" panose="05000000000000000000" pitchFamily="2" charset="2"/>
              </a:rPr>
              <a:t> in </a:t>
            </a:r>
            <a:r>
              <a:rPr lang="en-US" sz="1600" b="1" dirty="0">
                <a:solidFill>
                  <a:schemeClr val="tx1">
                    <a:alpha val="30000"/>
                  </a:schemeClr>
                </a:solidFill>
                <a:sym typeface="Wingdings" panose="05000000000000000000" pitchFamily="2" charset="2"/>
              </a:rPr>
              <a:t>energy</a:t>
            </a:r>
          </a:p>
          <a:p>
            <a:pPr lvl="3" indent="0">
              <a:lnSpc>
                <a:spcPct val="100000"/>
              </a:lnSpc>
              <a:buFont typeface="Arial"/>
              <a:buNone/>
            </a:pPr>
            <a:r>
              <a:rPr lang="en-US" sz="1600" dirty="0">
                <a:solidFill>
                  <a:schemeClr val="tx1">
                    <a:alpha val="30000"/>
                  </a:schemeClr>
                </a:solidFill>
                <a:sym typeface="Wingdings" panose="05000000000000000000" pitchFamily="2" charset="2"/>
              </a:rPr>
              <a:t>Mimics a W7X wall tile to test the feasibility of in-wall FILD array</a:t>
            </a:r>
          </a:p>
          <a:p>
            <a:pPr lvl="3" indent="0">
              <a:lnSpc>
                <a:spcPct val="100000"/>
              </a:lnSpc>
              <a:buFont typeface="Arial"/>
              <a:buNone/>
            </a:pPr>
            <a:r>
              <a:rPr lang="en-US" sz="1600" dirty="0">
                <a:solidFill>
                  <a:schemeClr val="tx1">
                    <a:alpha val="30000"/>
                  </a:schemeClr>
                </a:solidFill>
                <a:sym typeface="Wingdings" panose="05000000000000000000" pitchFamily="2" charset="2"/>
              </a:rPr>
              <a:t>Utilized in experimental campaign </a:t>
            </a:r>
            <a:r>
              <a:rPr lang="en-US" sz="1600" b="1" dirty="0">
                <a:solidFill>
                  <a:schemeClr val="tx1">
                    <a:alpha val="30000"/>
                  </a:schemeClr>
                </a:solidFill>
                <a:sym typeface="Wingdings" panose="05000000000000000000" pitchFamily="2" charset="2"/>
              </a:rPr>
              <a:t>OP2.1</a:t>
            </a:r>
            <a:r>
              <a:rPr lang="en-US" sz="1600" dirty="0">
                <a:solidFill>
                  <a:schemeClr val="tx1">
                    <a:alpha val="30000"/>
                  </a:schemeClr>
                </a:solidFill>
                <a:sym typeface="Wingdings" panose="05000000000000000000" pitchFamily="2" charset="2"/>
              </a:rPr>
              <a:t> (2022 - 2023)</a:t>
            </a:r>
          </a:p>
          <a:p>
            <a:pPr lvl="3" indent="0">
              <a:lnSpc>
                <a:spcPct val="100000"/>
              </a:lnSpc>
              <a:buFont typeface="Arial"/>
              <a:buNone/>
            </a:pPr>
            <a:r>
              <a:rPr lang="en-US" sz="1600" dirty="0">
                <a:solidFill>
                  <a:schemeClr val="tx1">
                    <a:alpha val="30000"/>
                  </a:schemeClr>
                </a:solidFill>
                <a:sym typeface="Wingdings" panose="05000000000000000000" pitchFamily="2" charset="2"/>
              </a:rPr>
              <a:t>Aperture being updated for </a:t>
            </a:r>
            <a:r>
              <a:rPr lang="en-US" sz="1600" b="1" dirty="0">
                <a:solidFill>
                  <a:schemeClr val="tx1">
                    <a:alpha val="30000"/>
                  </a:schemeClr>
                </a:solidFill>
                <a:sym typeface="Wingdings" panose="05000000000000000000" pitchFamily="2" charset="2"/>
              </a:rPr>
              <a:t>OP2.2</a:t>
            </a:r>
            <a:r>
              <a:rPr lang="en-US" sz="1600" dirty="0">
                <a:solidFill>
                  <a:schemeClr val="tx1">
                    <a:alpha val="30000"/>
                  </a:schemeClr>
                </a:solidFill>
                <a:sym typeface="Wingdings" panose="05000000000000000000" pitchFamily="2" charset="2"/>
              </a:rPr>
              <a:t> (2024)</a:t>
            </a:r>
          </a:p>
        </p:txBody>
      </p:sp>
      <p:sp>
        <p:nvSpPr>
          <p:cNvPr id="9" name="Footer Placeholder 3">
            <a:extLst>
              <a:ext uri="{FF2B5EF4-FFF2-40B4-BE49-F238E27FC236}">
                <a16:creationId xmlns:a16="http://schemas.microsoft.com/office/drawing/2014/main" id="{E2110678-7D4D-94D4-EC4F-57A46BB1F573}"/>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10" name="Date Placeholder 2">
            <a:extLst>
              <a:ext uri="{FF2B5EF4-FFF2-40B4-BE49-F238E27FC236}">
                <a16:creationId xmlns:a16="http://schemas.microsoft.com/office/drawing/2014/main" id="{6C93B115-288A-B5C2-9075-F1B013823BB4}"/>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1" name="Text Placeholder 5">
            <a:extLst>
              <a:ext uri="{FF2B5EF4-FFF2-40B4-BE49-F238E27FC236}">
                <a16:creationId xmlns:a16="http://schemas.microsoft.com/office/drawing/2014/main" id="{BA91A2D6-84A2-B1B7-A97E-D9977D02B01A}"/>
              </a:ext>
            </a:extLst>
          </p:cNvPr>
          <p:cNvSpPr txBox="1">
            <a:spLocks/>
          </p:cNvSpPr>
          <p:nvPr/>
        </p:nvSpPr>
        <p:spPr bwMode="auto">
          <a:xfrm>
            <a:off x="8342301" y="1609721"/>
            <a:ext cx="3658355" cy="4772025"/>
          </a:xfrm>
          <a:prstGeom prst="rect">
            <a:avLst/>
          </a:prstGeom>
        </p:spPr>
        <p:txBody>
          <a:bodyPr vert="horz" lIns="0" tIns="45720" rIns="0" bIns="45720" rtlCol="0">
            <a:normAutofit/>
          </a:bodyPr>
          <a:lst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a:lstStyle>
          <a:p>
            <a:pPr algn="ctr">
              <a:lnSpc>
                <a:spcPct val="100000"/>
              </a:lnSpc>
            </a:pPr>
            <a:r>
              <a:rPr lang="en-US" sz="2000" dirty="0"/>
              <a:t>S-FILD</a:t>
            </a:r>
            <a:endParaRPr lang="en-US" sz="1600" dirty="0"/>
          </a:p>
          <a:p>
            <a:pPr lvl="3" indent="0">
              <a:lnSpc>
                <a:spcPct val="100000"/>
              </a:lnSpc>
              <a:buFont typeface="Arial"/>
              <a:buNone/>
            </a:pPr>
            <a:r>
              <a:rPr lang="en-US" sz="1600" dirty="0">
                <a:sym typeface="Wingdings" panose="05000000000000000000" pitchFamily="2" charset="2"/>
              </a:rPr>
              <a:t>Developed by </a:t>
            </a:r>
            <a:r>
              <a:rPr lang="en-US" sz="1600" b="1" dirty="0">
                <a:sym typeface="Wingdings" panose="05000000000000000000" pitchFamily="2" charset="2"/>
              </a:rPr>
              <a:t>PPPL</a:t>
            </a:r>
            <a:r>
              <a:rPr lang="en-US" sz="1600" dirty="0">
                <a:sym typeface="Wingdings" panose="05000000000000000000" pitchFamily="2" charset="2"/>
              </a:rPr>
              <a:t>, </a:t>
            </a:r>
            <a:r>
              <a:rPr lang="en-US" sz="1600" b="1" dirty="0">
                <a:sym typeface="Wingdings" panose="05000000000000000000" pitchFamily="2" charset="2"/>
              </a:rPr>
              <a:t>IPP</a:t>
            </a:r>
            <a:r>
              <a:rPr lang="en-US" sz="1600" dirty="0">
                <a:sym typeface="Wingdings" panose="05000000000000000000" pitchFamily="2" charset="2"/>
              </a:rPr>
              <a:t>, and the </a:t>
            </a:r>
            <a:r>
              <a:rPr lang="en-US" sz="1600" b="1" dirty="0">
                <a:sym typeface="Wingdings" panose="05000000000000000000" pitchFamily="2" charset="2"/>
              </a:rPr>
              <a:t>University of Seville</a:t>
            </a:r>
            <a:r>
              <a:rPr lang="en-US" sz="1600" dirty="0">
                <a:sym typeface="Wingdings" panose="05000000000000000000" pitchFamily="2" charset="2"/>
              </a:rPr>
              <a:t> in Spain</a:t>
            </a:r>
          </a:p>
          <a:p>
            <a:pPr lvl="3" indent="0">
              <a:lnSpc>
                <a:spcPct val="100000"/>
              </a:lnSpc>
              <a:buFont typeface="Arial"/>
              <a:buNone/>
            </a:pPr>
            <a:r>
              <a:rPr lang="en-US" sz="1600" b="1" dirty="0">
                <a:sym typeface="Wingdings" panose="05000000000000000000" pitchFamily="2" charset="2"/>
              </a:rPr>
              <a:t>Scintillating</a:t>
            </a:r>
            <a:r>
              <a:rPr lang="en-US" sz="1600" dirty="0">
                <a:sym typeface="Wingdings" panose="05000000000000000000" pitchFamily="2" charset="2"/>
              </a:rPr>
              <a:t> FILD imaged by fast video camera</a:t>
            </a:r>
          </a:p>
          <a:p>
            <a:pPr lvl="3" indent="0">
              <a:lnSpc>
                <a:spcPct val="100000"/>
              </a:lnSpc>
              <a:buNone/>
            </a:pPr>
            <a:r>
              <a:rPr lang="en-US" sz="1600" dirty="0">
                <a:sym typeface="Wingdings" panose="05000000000000000000" pitchFamily="2" charset="2"/>
              </a:rPr>
              <a:t>Uses collimating pinholes and slits to </a:t>
            </a:r>
            <a:r>
              <a:rPr lang="en-US" sz="1600" b="1" dirty="0">
                <a:sym typeface="Wingdings" panose="05000000000000000000" pitchFamily="2" charset="2"/>
              </a:rPr>
              <a:t>resolve losses </a:t>
            </a:r>
            <a:r>
              <a:rPr lang="en-US" sz="1600" dirty="0">
                <a:sym typeface="Wingdings" panose="05000000000000000000" pitchFamily="2" charset="2"/>
              </a:rPr>
              <a:t>in </a:t>
            </a:r>
            <a:r>
              <a:rPr lang="en-US" sz="1600" b="1" dirty="0">
                <a:sym typeface="Wingdings" panose="05000000000000000000" pitchFamily="2" charset="2"/>
              </a:rPr>
              <a:t>energy </a:t>
            </a:r>
            <a:r>
              <a:rPr lang="en-US" sz="1600" dirty="0">
                <a:sym typeface="Wingdings" panose="05000000000000000000" pitchFamily="2" charset="2"/>
              </a:rPr>
              <a:t>and </a:t>
            </a:r>
            <a:r>
              <a:rPr lang="en-US" sz="1600" b="1" dirty="0">
                <a:sym typeface="Wingdings" panose="05000000000000000000" pitchFamily="2" charset="2"/>
              </a:rPr>
              <a:t>pitch angle</a:t>
            </a:r>
          </a:p>
          <a:p>
            <a:pPr lvl="3" indent="0">
              <a:lnSpc>
                <a:spcPct val="100000"/>
              </a:lnSpc>
              <a:buFont typeface="Arial"/>
              <a:buNone/>
            </a:pPr>
            <a:r>
              <a:rPr lang="en-US" sz="1600" dirty="0">
                <a:sym typeface="Wingdings" panose="05000000000000000000" pitchFamily="2" charset="2"/>
              </a:rPr>
              <a:t>2 layer </a:t>
            </a:r>
            <a:r>
              <a:rPr lang="en-US" sz="1600" b="1" dirty="0">
                <a:sym typeface="Wingdings" panose="05000000000000000000" pitchFamily="2" charset="2"/>
              </a:rPr>
              <a:t>Faraday Cup </a:t>
            </a:r>
            <a:r>
              <a:rPr lang="en-US" sz="1600" dirty="0">
                <a:sym typeface="Wingdings" panose="05000000000000000000" pitchFamily="2" charset="2"/>
              </a:rPr>
              <a:t>beneath scintillating material to measure absolute ion flux</a:t>
            </a:r>
          </a:p>
          <a:p>
            <a:pPr lvl="3" indent="0">
              <a:lnSpc>
                <a:spcPct val="100000"/>
              </a:lnSpc>
              <a:buFont typeface="Arial"/>
              <a:buNone/>
            </a:pPr>
            <a:r>
              <a:rPr lang="en-US" sz="1600" b="1" dirty="0">
                <a:sym typeface="Wingdings" panose="05000000000000000000" pitchFamily="2" charset="2"/>
              </a:rPr>
              <a:t>In development</a:t>
            </a:r>
            <a:r>
              <a:rPr lang="en-US" sz="1600" dirty="0">
                <a:sym typeface="Wingdings" panose="05000000000000000000" pitchFamily="2" charset="2"/>
              </a:rPr>
              <a:t>, planned for an upcoming experimental campaign</a:t>
            </a:r>
          </a:p>
        </p:txBody>
      </p:sp>
    </p:spTree>
    <p:extLst>
      <p:ext uri="{BB962C8B-B14F-4D97-AF65-F5344CB8AC3E}">
        <p14:creationId xmlns:p14="http://schemas.microsoft.com/office/powerpoint/2010/main" val="16170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Design of the S-FILD probe head</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5</a:t>
            </a:fld>
            <a:endParaRPr lang="de-DE"/>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F759C5C5-06A0-8A67-48F5-A6F874C05AFD}"/>
                  </a:ext>
                </a:extLst>
              </p:cNvPr>
              <p:cNvSpPr>
                <a:spLocks noGrp="1"/>
              </p:cNvSpPr>
              <p:nvPr>
                <p:ph type="body" sz="quarter" idx="17"/>
              </p:nvPr>
            </p:nvSpPr>
            <p:spPr>
              <a:xfrm>
                <a:off x="6452275" y="1609724"/>
                <a:ext cx="4720549" cy="4772025"/>
              </a:xfrm>
            </p:spPr>
            <p:txBody>
              <a:bodyPr/>
              <a:lstStyle/>
              <a:p>
                <a:pPr marL="285750" indent="-285750">
                  <a:buFont typeface="Arial" panose="020B0604020202020204" pitchFamily="34" charset="0"/>
                  <a:buChar char="•"/>
                </a:pPr>
                <a:r>
                  <a:rPr lang="en-US" dirty="0"/>
                  <a:t>Two pinholes: one to measure co-going fast ions, the second to measure counter-going</a:t>
                </a:r>
              </a:p>
              <a:p>
                <a:pPr marL="285750" indent="-285750">
                  <a:buFont typeface="Arial" panose="020B0604020202020204" pitchFamily="34" charset="0"/>
                  <a:buChar char="•"/>
                </a:pPr>
                <a:r>
                  <a:rPr lang="en-US" dirty="0"/>
                  <a:t>3D-printed, stainless steel probe head with water cooling channels covered in graphite tiles for heat protection</a:t>
                </a:r>
              </a:p>
              <a:p>
                <a:pPr marL="285750" indent="-285750">
                  <a:buFont typeface="Arial" panose="020B0604020202020204" pitchFamily="34" charset="0"/>
                  <a:buChar char="•"/>
                </a:pPr>
                <a:r>
                  <a:rPr lang="en-US" dirty="0"/>
                  <a:t>Designed to measure fast ions produced by the W7-X NBI system (energies </a:t>
                </a:r>
                <a14:m>
                  <m:oMath xmlns:m="http://schemas.openxmlformats.org/officeDocument/2006/math">
                    <m:r>
                      <a:rPr lang="en-US" b="1" i="1" smtClean="0">
                        <a:latin typeface="Cambria Math" panose="02040503050406030204" pitchFamily="18" charset="0"/>
                      </a:rPr>
                      <m:t>≤ </m:t>
                    </m:r>
                  </m:oMath>
                </a14:m>
                <a:r>
                  <a:rPr lang="en-US" dirty="0"/>
                  <a:t>55 keV)</a:t>
                </a:r>
              </a:p>
              <a:p>
                <a:pPr marL="285750" indent="-285750">
                  <a:buFont typeface="Arial" panose="020B0604020202020204" pitchFamily="34" charset="0"/>
                  <a:buChar char="•"/>
                </a:pPr>
                <a:r>
                  <a:rPr lang="en-US" dirty="0"/>
                  <a:t>Will also be able to measure higher-energy fast ions produced by combined NBI-ICRH in future</a:t>
                </a:r>
              </a:p>
            </p:txBody>
          </p:sp>
        </mc:Choice>
        <mc:Fallback xmlns="">
          <p:sp>
            <p:nvSpPr>
              <p:cNvPr id="6" name="Text Placeholder 5">
                <a:extLst>
                  <a:ext uri="{FF2B5EF4-FFF2-40B4-BE49-F238E27FC236}">
                    <a16:creationId xmlns:a16="http://schemas.microsoft.com/office/drawing/2014/main" id="{F759C5C5-06A0-8A67-48F5-A6F874C05AFD}"/>
                  </a:ext>
                </a:extLst>
              </p:cNvPr>
              <p:cNvSpPr>
                <a:spLocks noGrp="1" noRot="1" noChangeAspect="1" noMove="1" noResize="1" noEditPoints="1" noAdjustHandles="1" noChangeArrowheads="1" noChangeShapeType="1" noTextEdit="1"/>
              </p:cNvSpPr>
              <p:nvPr>
                <p:ph type="body" sz="quarter" idx="17"/>
              </p:nvPr>
            </p:nvSpPr>
            <p:spPr>
              <a:xfrm>
                <a:off x="6452275" y="1609724"/>
                <a:ext cx="4720549" cy="4772025"/>
              </a:xfrm>
              <a:blipFill>
                <a:blip r:embed="rId2"/>
                <a:stretch>
                  <a:fillRect l="-2710" r="-2065"/>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E0F60B92-E3E3-F3CC-ED3D-177267D0A457}"/>
              </a:ext>
            </a:extLst>
          </p:cNvPr>
          <p:cNvGrpSpPr/>
          <p:nvPr/>
        </p:nvGrpSpPr>
        <p:grpSpPr>
          <a:xfrm>
            <a:off x="0" y="1743795"/>
            <a:ext cx="6452275" cy="3557413"/>
            <a:chOff x="0" y="1743795"/>
            <a:chExt cx="6452275" cy="3557413"/>
          </a:xfrm>
        </p:grpSpPr>
        <p:pic>
          <p:nvPicPr>
            <p:cNvPr id="8" name="Picture 7">
              <a:extLst>
                <a:ext uri="{FF2B5EF4-FFF2-40B4-BE49-F238E27FC236}">
                  <a16:creationId xmlns:a16="http://schemas.microsoft.com/office/drawing/2014/main" id="{948EBBC6-975F-6E1B-EEA1-FCE7D9050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3795"/>
              <a:ext cx="4904393" cy="2972515"/>
            </a:xfrm>
            <a:prstGeom prst="rect">
              <a:avLst/>
            </a:prstGeom>
          </p:spPr>
        </p:pic>
        <p:cxnSp>
          <p:nvCxnSpPr>
            <p:cNvPr id="10" name="Straight Arrow Connector 9">
              <a:extLst>
                <a:ext uri="{FF2B5EF4-FFF2-40B4-BE49-F238E27FC236}">
                  <a16:creationId xmlns:a16="http://schemas.microsoft.com/office/drawing/2014/main" id="{1D7761CB-F9EB-3460-2318-E4933A5C43C9}"/>
                </a:ext>
              </a:extLst>
            </p:cNvPr>
            <p:cNvCxnSpPr>
              <a:cxnSpLocks/>
            </p:cNvCxnSpPr>
            <p:nvPr/>
          </p:nvCxnSpPr>
          <p:spPr bwMode="auto">
            <a:xfrm flipV="1">
              <a:off x="2351584" y="4068238"/>
              <a:ext cx="1440160" cy="894416"/>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B6E4D6-D417-D518-7105-989886966400}"/>
                </a:ext>
              </a:extLst>
            </p:cNvPr>
            <p:cNvSpPr txBox="1"/>
            <p:nvPr/>
          </p:nvSpPr>
          <p:spPr bwMode="auto">
            <a:xfrm>
              <a:off x="1415480" y="4962654"/>
              <a:ext cx="1872208" cy="338554"/>
            </a:xfrm>
            <a:prstGeom prst="rect">
              <a:avLst/>
            </a:prstGeom>
            <a:noFill/>
          </p:spPr>
          <p:txBody>
            <a:bodyPr wrap="square" rtlCol="0">
              <a:spAutoFit/>
            </a:bodyPr>
            <a:lstStyle/>
            <a:p>
              <a:r>
                <a:rPr lang="en-US" sz="1600" dirty="0"/>
                <a:t>Co-going pinhole</a:t>
              </a:r>
            </a:p>
          </p:txBody>
        </p:sp>
        <p:sp>
          <p:nvSpPr>
            <p:cNvPr id="13" name="TextBox 12">
              <a:extLst>
                <a:ext uri="{FF2B5EF4-FFF2-40B4-BE49-F238E27FC236}">
                  <a16:creationId xmlns:a16="http://schemas.microsoft.com/office/drawing/2014/main" id="{5DBEE5A7-F48C-4B87-FCC1-265F10E6E4B8}"/>
                </a:ext>
              </a:extLst>
            </p:cNvPr>
            <p:cNvSpPr txBox="1"/>
            <p:nvPr/>
          </p:nvSpPr>
          <p:spPr bwMode="auto">
            <a:xfrm>
              <a:off x="4087552" y="2464986"/>
              <a:ext cx="2364723" cy="338554"/>
            </a:xfrm>
            <a:prstGeom prst="rect">
              <a:avLst/>
            </a:prstGeom>
            <a:noFill/>
          </p:spPr>
          <p:txBody>
            <a:bodyPr wrap="square" rtlCol="0">
              <a:spAutoFit/>
            </a:bodyPr>
            <a:lstStyle/>
            <a:p>
              <a:r>
                <a:rPr lang="en-US" sz="1600" dirty="0"/>
                <a:t>Counter-going pinhole</a:t>
              </a:r>
            </a:p>
          </p:txBody>
        </p:sp>
        <p:cxnSp>
          <p:nvCxnSpPr>
            <p:cNvPr id="14" name="Straight Arrow Connector 13">
              <a:extLst>
                <a:ext uri="{FF2B5EF4-FFF2-40B4-BE49-F238E27FC236}">
                  <a16:creationId xmlns:a16="http://schemas.microsoft.com/office/drawing/2014/main" id="{7BB3DEE3-1410-ED67-8DAB-3CC983CE841A}"/>
                </a:ext>
              </a:extLst>
            </p:cNvPr>
            <p:cNvCxnSpPr>
              <a:cxnSpLocks/>
              <a:stCxn id="13" idx="2"/>
            </p:cNvCxnSpPr>
            <p:nvPr/>
          </p:nvCxnSpPr>
          <p:spPr bwMode="auto">
            <a:xfrm flipH="1">
              <a:off x="4565813" y="2803540"/>
              <a:ext cx="704101" cy="447208"/>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19" name="Footer Placeholder 3">
            <a:extLst>
              <a:ext uri="{FF2B5EF4-FFF2-40B4-BE49-F238E27FC236}">
                <a16:creationId xmlns:a16="http://schemas.microsoft.com/office/drawing/2014/main" id="{9BC4FE3B-5456-07DD-D28C-9F2601B9D12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0" name="Date Placeholder 2">
            <a:extLst>
              <a:ext uri="{FF2B5EF4-FFF2-40B4-BE49-F238E27FC236}">
                <a16:creationId xmlns:a16="http://schemas.microsoft.com/office/drawing/2014/main" id="{316709FA-7BEF-3903-59BA-E032AD00D133}"/>
              </a:ext>
            </a:extLst>
          </p:cNvPr>
          <p:cNvSpPr>
            <a:spLocks noGrp="1"/>
          </p:cNvSpPr>
          <p:nvPr>
            <p:ph type="dt" sz="half" idx="14"/>
          </p:nvPr>
        </p:nvSpPr>
        <p:spPr>
          <a:xfrm>
            <a:off x="4122418" y="6490798"/>
            <a:ext cx="7044781" cy="144000"/>
          </a:xfrm>
        </p:spPr>
        <p:txBody>
          <a:bodyPr/>
          <a:lstStyle/>
          <a:p>
            <a:pPr>
              <a:defRPr/>
            </a:pPr>
            <a:r>
              <a:rPr lang="en-US" dirty="0"/>
              <a:t>4/25/2024</a:t>
            </a:r>
          </a:p>
        </p:txBody>
      </p:sp>
    </p:spTree>
    <p:extLst>
      <p:ext uri="{BB962C8B-B14F-4D97-AF65-F5344CB8AC3E}">
        <p14:creationId xmlns:p14="http://schemas.microsoft.com/office/powerpoint/2010/main" val="17029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Combined scintillator plate/Faraday Cup for measurement</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6</a:t>
            </a:fld>
            <a:endParaRPr lang="de-DE"/>
          </a:p>
        </p:txBody>
      </p:sp>
      <p:sp>
        <p:nvSpPr>
          <p:cNvPr id="6" name="Text Placeholder 5">
            <a:extLst>
              <a:ext uri="{FF2B5EF4-FFF2-40B4-BE49-F238E27FC236}">
                <a16:creationId xmlns:a16="http://schemas.microsoft.com/office/drawing/2014/main" id="{F759C5C5-06A0-8A67-48F5-A6F874C05AFD}"/>
              </a:ext>
            </a:extLst>
          </p:cNvPr>
          <p:cNvSpPr>
            <a:spLocks noGrp="1"/>
          </p:cNvSpPr>
          <p:nvPr>
            <p:ph type="body" sz="quarter" idx="17"/>
          </p:nvPr>
        </p:nvSpPr>
        <p:spPr>
          <a:xfrm>
            <a:off x="695323" y="1609724"/>
            <a:ext cx="6696821" cy="4772025"/>
          </a:xfrm>
        </p:spPr>
        <p:txBody>
          <a:bodyPr/>
          <a:lstStyle/>
          <a:p>
            <a:pPr marL="285750" indent="-285750">
              <a:buFont typeface="Arial" panose="020B0604020202020204" pitchFamily="34" charset="0"/>
              <a:buChar char="•"/>
            </a:pPr>
            <a:r>
              <a:rPr lang="en-US" dirty="0"/>
              <a:t>Inside of probe head: stainless steel plate covered by </a:t>
            </a:r>
            <a:r>
              <a:rPr lang="en-US" sz="1800" dirty="0">
                <a:effectLst/>
                <a:ea typeface="Calibri" panose="020F0502020204030204" pitchFamily="34" charset="0"/>
                <a:cs typeface="Calibri" panose="020F0502020204030204" pitchFamily="34" charset="0"/>
              </a:rPr>
              <a:t>SrGa</a:t>
            </a:r>
            <a:r>
              <a:rPr lang="en-US" sz="1800" baseline="-25000" dirty="0">
                <a:effectLst/>
                <a:ea typeface="Calibri" panose="020F0502020204030204" pitchFamily="34" charset="0"/>
                <a:cs typeface="Calibri" panose="020F0502020204030204" pitchFamily="34" charset="0"/>
              </a:rPr>
              <a:t>2</a:t>
            </a:r>
            <a:r>
              <a:rPr lang="en-US" sz="1800" dirty="0">
                <a:effectLst/>
                <a:ea typeface="Calibri" panose="020F0502020204030204" pitchFamily="34" charset="0"/>
                <a:cs typeface="Calibri" panose="020F0502020204030204" pitchFamily="34" charset="0"/>
              </a:rPr>
              <a:t>S</a:t>
            </a:r>
            <a:r>
              <a:rPr lang="en-US" sz="1800" baseline="-25000" dirty="0">
                <a:effectLst/>
                <a:ea typeface="Calibri" panose="020F0502020204030204" pitchFamily="34" charset="0"/>
                <a:cs typeface="Calibri" panose="020F0502020204030204" pitchFamily="34" charset="0"/>
              </a:rPr>
              <a:t>4</a:t>
            </a:r>
            <a:r>
              <a:rPr lang="en-US" sz="1800" dirty="0">
                <a:effectLst/>
                <a:ea typeface="Calibri" panose="020F0502020204030204" pitchFamily="34" charset="0"/>
                <a:cs typeface="Calibri" panose="020F0502020204030204" pitchFamily="34" charset="0"/>
              </a:rPr>
              <a:t>:Eu</a:t>
            </a:r>
            <a:r>
              <a:rPr lang="en-US" sz="1800" baseline="30000" dirty="0">
                <a:effectLst/>
                <a:ea typeface="Calibri" panose="020F0502020204030204" pitchFamily="34" charset="0"/>
                <a:cs typeface="Calibri" panose="020F0502020204030204" pitchFamily="34" charset="0"/>
              </a:rPr>
              <a:t>2+</a:t>
            </a:r>
            <a:r>
              <a:rPr lang="en-US" dirty="0"/>
              <a:t> (aka TG-Green), phosphorescent material</a:t>
            </a:r>
          </a:p>
          <a:p>
            <a:pPr marL="285750" indent="-285750">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When fast ions hit the plate, light is released, passes through array of lenses and mirrors to reach camera</a:t>
            </a:r>
          </a:p>
          <a:p>
            <a:pPr marL="285750" indent="-285750">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Ions then captured by the steel plate beneath and </a:t>
            </a:r>
            <a:r>
              <a:rPr lang="en-US" dirty="0">
                <a:ea typeface="Calibri" panose="020F0502020204030204" pitchFamily="34" charset="0"/>
                <a:cs typeface="Calibri" panose="020F0502020204030204" pitchFamily="34" charset="0"/>
              </a:rPr>
              <a:t>measured as a current</a:t>
            </a:r>
          </a:p>
          <a:p>
            <a:pPr marL="285750" indent="-285750">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Collimating slits are used to sp</a:t>
            </a:r>
            <a:r>
              <a:rPr lang="en-US" dirty="0">
                <a:ea typeface="Calibri" panose="020F0502020204030204" pitchFamily="34" charset="0"/>
                <a:cs typeface="Calibri" panose="020F0502020204030204" pitchFamily="34" charset="0"/>
              </a:rPr>
              <a:t>read strikes out spatially based on energy and pitch</a:t>
            </a:r>
            <a:endParaRPr lang="en-US" sz="1800" dirty="0">
              <a:effectLst/>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5548E46A-EE7D-0BE3-97F9-D395DF2EFF57}"/>
              </a:ext>
            </a:extLst>
          </p:cNvPr>
          <p:cNvGrpSpPr/>
          <p:nvPr/>
        </p:nvGrpSpPr>
        <p:grpSpPr>
          <a:xfrm>
            <a:off x="7946508" y="1122946"/>
            <a:ext cx="3550165" cy="5195240"/>
            <a:chOff x="7946508" y="1122946"/>
            <a:chExt cx="3550165" cy="5195240"/>
          </a:xfrm>
        </p:grpSpPr>
        <p:pic>
          <p:nvPicPr>
            <p:cNvPr id="9" name="Picture 8" descr="Shape&#10;&#10;Description automatically generated">
              <a:extLst>
                <a:ext uri="{FF2B5EF4-FFF2-40B4-BE49-F238E27FC236}">
                  <a16:creationId xmlns:a16="http://schemas.microsoft.com/office/drawing/2014/main" id="{1EA0C9AB-236A-C19D-5BD3-2A9F63409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123971" y="1945483"/>
              <a:ext cx="5195240" cy="3550165"/>
            </a:xfrm>
            <a:prstGeom prst="rect">
              <a:avLst/>
            </a:prstGeom>
          </p:spPr>
        </p:pic>
        <p:cxnSp>
          <p:nvCxnSpPr>
            <p:cNvPr id="11" name="Straight Arrow Connector 10">
              <a:extLst>
                <a:ext uri="{FF2B5EF4-FFF2-40B4-BE49-F238E27FC236}">
                  <a16:creationId xmlns:a16="http://schemas.microsoft.com/office/drawing/2014/main" id="{D21FD54E-9425-62F1-135A-6F4936B37EF9}"/>
                </a:ext>
              </a:extLst>
            </p:cNvPr>
            <p:cNvCxnSpPr>
              <a:cxnSpLocks/>
            </p:cNvCxnSpPr>
            <p:nvPr/>
          </p:nvCxnSpPr>
          <p:spPr bwMode="auto">
            <a:xfrm flipV="1">
              <a:off x="10056403" y="4005064"/>
              <a:ext cx="360077" cy="667464"/>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D174F6F-78CB-CE34-C722-6D8D0EA76EE4}"/>
                </a:ext>
              </a:extLst>
            </p:cNvPr>
            <p:cNvSpPr txBox="1"/>
            <p:nvPr/>
          </p:nvSpPr>
          <p:spPr bwMode="auto">
            <a:xfrm>
              <a:off x="9336360" y="4672528"/>
              <a:ext cx="1440086" cy="338554"/>
            </a:xfrm>
            <a:prstGeom prst="rect">
              <a:avLst/>
            </a:prstGeom>
            <a:noFill/>
          </p:spPr>
          <p:txBody>
            <a:bodyPr wrap="square" rtlCol="0">
              <a:spAutoFit/>
            </a:bodyPr>
            <a:lstStyle/>
            <a:p>
              <a:r>
                <a:rPr lang="en-US" sz="1600" dirty="0">
                  <a:solidFill>
                    <a:schemeClr val="bg1"/>
                  </a:solidFill>
                </a:rPr>
                <a:t>Co-going slit</a:t>
              </a:r>
            </a:p>
          </p:txBody>
        </p:sp>
        <p:sp>
          <p:nvSpPr>
            <p:cNvPr id="18" name="TextBox 17">
              <a:extLst>
                <a:ext uri="{FF2B5EF4-FFF2-40B4-BE49-F238E27FC236}">
                  <a16:creationId xmlns:a16="http://schemas.microsoft.com/office/drawing/2014/main" id="{42A9B73C-2FFC-2554-E836-18AEC95C6511}"/>
                </a:ext>
              </a:extLst>
            </p:cNvPr>
            <p:cNvSpPr txBox="1"/>
            <p:nvPr/>
          </p:nvSpPr>
          <p:spPr bwMode="auto">
            <a:xfrm>
              <a:off x="8831711" y="2949801"/>
              <a:ext cx="1440086" cy="584775"/>
            </a:xfrm>
            <a:prstGeom prst="rect">
              <a:avLst/>
            </a:prstGeom>
            <a:noFill/>
          </p:spPr>
          <p:txBody>
            <a:bodyPr wrap="square" rtlCol="0">
              <a:spAutoFit/>
            </a:bodyPr>
            <a:lstStyle/>
            <a:p>
              <a:r>
                <a:rPr lang="en-US" sz="1600" dirty="0">
                  <a:solidFill>
                    <a:schemeClr val="bg1"/>
                  </a:solidFill>
                </a:rPr>
                <a:t>Counter-going slit</a:t>
              </a:r>
            </a:p>
          </p:txBody>
        </p:sp>
        <p:cxnSp>
          <p:nvCxnSpPr>
            <p:cNvPr id="19" name="Straight Arrow Connector 18">
              <a:extLst>
                <a:ext uri="{FF2B5EF4-FFF2-40B4-BE49-F238E27FC236}">
                  <a16:creationId xmlns:a16="http://schemas.microsoft.com/office/drawing/2014/main" id="{61036CA9-1DB7-1AA5-A96C-9E1C8BC2A800}"/>
                </a:ext>
              </a:extLst>
            </p:cNvPr>
            <p:cNvCxnSpPr>
              <a:cxnSpLocks/>
            </p:cNvCxnSpPr>
            <p:nvPr/>
          </p:nvCxnSpPr>
          <p:spPr bwMode="auto">
            <a:xfrm flipH="1" flipV="1">
              <a:off x="9048328" y="2282337"/>
              <a:ext cx="265913" cy="677573"/>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Tree>
    <p:extLst>
      <p:ext uri="{BB962C8B-B14F-4D97-AF65-F5344CB8AC3E}">
        <p14:creationId xmlns:p14="http://schemas.microsoft.com/office/powerpoint/2010/main" val="77307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Strike pattern on scintillator reveals information about ions</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7</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10" name="Text Placeholder 5">
            <a:extLst>
              <a:ext uri="{FF2B5EF4-FFF2-40B4-BE49-F238E27FC236}">
                <a16:creationId xmlns:a16="http://schemas.microsoft.com/office/drawing/2014/main" id="{AC039E26-4F10-B45D-5FB8-B565BA8508B9}"/>
              </a:ext>
            </a:extLst>
          </p:cNvPr>
          <p:cNvSpPr>
            <a:spLocks noGrp="1"/>
          </p:cNvSpPr>
          <p:nvPr>
            <p:ph type="body" sz="quarter" idx="17"/>
          </p:nvPr>
        </p:nvSpPr>
        <p:spPr>
          <a:xfrm>
            <a:off x="695323" y="1609724"/>
            <a:ext cx="10801352" cy="4772025"/>
          </a:xfrm>
        </p:spPr>
        <p:txBody>
          <a:bodyPr/>
          <a:lstStyle/>
          <a:p>
            <a:pPr marL="285750" indent="-285750">
              <a:buFont typeface="Arial" panose="020B0604020202020204" pitchFamily="34" charset="0"/>
              <a:buChar char="•"/>
            </a:pPr>
            <a:r>
              <a:rPr lang="en-US" dirty="0"/>
              <a:t>Average strike position by pitch angle and “gyroscalar” (a gyroradius-like quantity) shown</a:t>
            </a:r>
          </a:p>
          <a:p>
            <a:pPr marL="465138" lvl="2" indent="-285750">
              <a:buFont typeface="Arial" panose="020B0604020202020204" pitchFamily="34" charset="0"/>
              <a:buChar char="•"/>
            </a:pPr>
            <a:r>
              <a:rPr lang="en-US" sz="1600" b="0" dirty="0">
                <a:solidFill>
                  <a:schemeClr val="tx1"/>
                </a:solidFill>
                <a:effectLst/>
                <a:ea typeface="Calibri" panose="020F0502020204030204" pitchFamily="34" charset="0"/>
                <a:cs typeface="Calibri" panose="020F0502020204030204" pitchFamily="34" charset="0"/>
              </a:rPr>
              <a:t>Actual position also depends on gyrophase, starting location in pinhole</a:t>
            </a:r>
          </a:p>
          <a:p>
            <a:pPr marL="285750" lvl="1" indent="-285750">
              <a:buFont typeface="Arial" panose="020B0604020202020204" pitchFamily="34" charset="0"/>
              <a:buChar char="•"/>
            </a:pPr>
            <a:r>
              <a:rPr lang="en-US" b="1" dirty="0">
                <a:solidFill>
                  <a:srgbClr val="005555"/>
                </a:solidFill>
                <a:ea typeface="Calibri" panose="020F0502020204030204" pitchFamily="34" charset="0"/>
                <a:cs typeface="Calibri" panose="020F0502020204030204" pitchFamily="34" charset="0"/>
              </a:rPr>
              <a:t>Light released measured by CMOS video camera (C-Blue One 1.7MP, full frame rate 481 fps at 12-bit depth)</a:t>
            </a:r>
          </a:p>
          <a:p>
            <a:pPr marL="285750" lvl="1" indent="-285750">
              <a:buFont typeface="Arial" panose="020B0604020202020204" pitchFamily="34" charset="0"/>
              <a:buChar char="•"/>
            </a:pPr>
            <a:r>
              <a:rPr lang="en-US" b="1" dirty="0">
                <a:solidFill>
                  <a:srgbClr val="005555"/>
                </a:solidFill>
                <a:effectLst/>
                <a:ea typeface="Calibri" panose="020F0502020204030204" pitchFamily="34" charset="0"/>
                <a:cs typeface="Calibri" panose="020F0502020204030204" pitchFamily="34" charset="0"/>
              </a:rPr>
              <a:t>Gyroscal</a:t>
            </a:r>
            <a:r>
              <a:rPr lang="en-US" b="1" dirty="0">
                <a:solidFill>
                  <a:srgbClr val="005555"/>
                </a:solidFill>
                <a:ea typeface="Calibri" panose="020F0502020204030204" pitchFamily="34" charset="0"/>
                <a:cs typeface="Calibri" panose="020F0502020204030204" pitchFamily="34" charset="0"/>
              </a:rPr>
              <a:t>ar = (v/v</a:t>
            </a:r>
            <a:r>
              <a:rPr lang="en-US" sz="1000" b="1" dirty="0">
                <a:solidFill>
                  <a:srgbClr val="005555"/>
                </a:solidFill>
                <a:ea typeface="Calibri" panose="020F0502020204030204" pitchFamily="34" charset="0"/>
                <a:cs typeface="Calibri" panose="020F0502020204030204" pitchFamily="34" charset="0"/>
              </a:rPr>
              <a:t>ꓕ</a:t>
            </a:r>
            <a:r>
              <a:rPr lang="en-US" b="1" dirty="0">
                <a:solidFill>
                  <a:srgbClr val="005555"/>
                </a:solidFill>
                <a:ea typeface="Calibri" panose="020F0502020204030204" pitchFamily="34" charset="0"/>
                <a:cs typeface="Calibri" panose="020F0502020204030204" pitchFamily="34" charset="0"/>
              </a:rPr>
              <a:t>) * gyroradius,</a:t>
            </a:r>
            <a:br>
              <a:rPr lang="en-US" b="1" dirty="0">
                <a:solidFill>
                  <a:srgbClr val="005555"/>
                </a:solidFill>
                <a:ea typeface="Calibri" panose="020F0502020204030204" pitchFamily="34" charset="0"/>
                <a:cs typeface="Calibri" panose="020F0502020204030204" pitchFamily="34" charset="0"/>
              </a:rPr>
            </a:br>
            <a:r>
              <a:rPr lang="en-US" b="1" dirty="0">
                <a:solidFill>
                  <a:srgbClr val="005555"/>
                </a:solidFill>
                <a:ea typeface="Calibri" panose="020F0502020204030204" pitchFamily="34" charset="0"/>
                <a:cs typeface="Calibri" panose="020F0502020204030204" pitchFamily="34" charset="0"/>
              </a:rPr>
              <a:t>given in units of cm</a:t>
            </a:r>
            <a:endParaRPr lang="en-US" b="1" dirty="0">
              <a:solidFill>
                <a:srgbClr val="005555"/>
              </a:solidFill>
              <a:effectLst/>
              <a:ea typeface="Calibri" panose="020F0502020204030204" pitchFamily="34" charset="0"/>
              <a:cs typeface="Calibri" panose="020F0502020204030204" pitchFamily="34" charset="0"/>
            </a:endParaRPr>
          </a:p>
        </p:txBody>
      </p:sp>
      <p:pic>
        <p:nvPicPr>
          <p:cNvPr id="4" name="Picture 3" descr="Diagram&#10;&#10;Description automatically generated with medium confidence">
            <a:extLst>
              <a:ext uri="{FF2B5EF4-FFF2-40B4-BE49-F238E27FC236}">
                <a16:creationId xmlns:a16="http://schemas.microsoft.com/office/drawing/2014/main" id="{7375B185-B08E-E87E-EB8E-B4361554D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540" y="3054630"/>
            <a:ext cx="4824536" cy="3325528"/>
          </a:xfrm>
          <a:prstGeom prst="rect">
            <a:avLst/>
          </a:prstGeom>
        </p:spPr>
      </p:pic>
    </p:spTree>
    <p:extLst>
      <p:ext uri="{BB962C8B-B14F-4D97-AF65-F5344CB8AC3E}">
        <p14:creationId xmlns:p14="http://schemas.microsoft.com/office/powerpoint/2010/main" val="168138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Engineering design of the S-FILD</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8</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sp>
        <p:nvSpPr>
          <p:cNvPr id="8" name="Text Placeholder 7">
            <a:extLst>
              <a:ext uri="{FF2B5EF4-FFF2-40B4-BE49-F238E27FC236}">
                <a16:creationId xmlns:a16="http://schemas.microsoft.com/office/drawing/2014/main" id="{1EC2F90B-00B9-796A-873C-43260739647A}"/>
              </a:ext>
            </a:extLst>
          </p:cNvPr>
          <p:cNvSpPr>
            <a:spLocks noGrp="1"/>
          </p:cNvSpPr>
          <p:nvPr>
            <p:ph type="body" sz="quarter" idx="17"/>
          </p:nvPr>
        </p:nvSpPr>
        <p:spPr>
          <a:xfrm>
            <a:off x="695325" y="1609724"/>
            <a:ext cx="10585251" cy="4772025"/>
          </a:xfrm>
        </p:spPr>
        <p:txBody>
          <a:bodyPr/>
          <a:lstStyle/>
          <a:p>
            <a:pPr marL="285750" indent="-285750">
              <a:buFont typeface="Arial" panose="020B0604020202020204" pitchFamily="34" charset="0"/>
              <a:buChar char="•"/>
            </a:pPr>
            <a:r>
              <a:rPr lang="en-US" dirty="0"/>
              <a:t>W7-X was designed for steady-state operation</a:t>
            </a:r>
          </a:p>
          <a:p>
            <a:pPr marL="465138" lvl="2" indent="-285750">
              <a:buFont typeface="Arial" panose="020B0604020202020204" pitchFamily="34" charset="0"/>
              <a:buChar char="•"/>
            </a:pPr>
            <a:r>
              <a:rPr lang="en-US" sz="1600" b="0" dirty="0">
                <a:solidFill>
                  <a:schemeClr val="tx1"/>
                </a:solidFill>
              </a:rPr>
              <a:t>Most recent campaign: 8 minute plasma with over 1 GJ injected energy</a:t>
            </a:r>
          </a:p>
          <a:p>
            <a:pPr marL="285750" lvl="1" indent="-285750">
              <a:buFont typeface="Arial" panose="020B0604020202020204" pitchFamily="34" charset="0"/>
              <a:buChar char="•"/>
            </a:pPr>
            <a:r>
              <a:rPr lang="en-US" b="1" dirty="0">
                <a:solidFill>
                  <a:srgbClr val="005555"/>
                </a:solidFill>
              </a:rPr>
              <a:t>S-FILD must be capable of withstanding 120 kW/</a:t>
            </a:r>
            <a:r>
              <a:rPr lang="en-US" sz="1800" b="1" dirty="0">
                <a:solidFill>
                  <a:srgbClr val="005555"/>
                </a:solidFill>
                <a:effectLst/>
                <a:ea typeface="Calibri" panose="020F0502020204030204" pitchFamily="34" charset="0"/>
                <a:cs typeface="Times New Roman" panose="02020603050405020304" pitchFamily="18" charset="0"/>
              </a:rPr>
              <a:t>m</a:t>
            </a:r>
            <a:r>
              <a:rPr lang="en-US" sz="1800" b="1" baseline="30000" dirty="0">
                <a:solidFill>
                  <a:srgbClr val="005555"/>
                </a:solidFill>
                <a:effectLst/>
                <a:ea typeface="Calibri" panose="020F0502020204030204" pitchFamily="34" charset="0"/>
                <a:cs typeface="Times New Roman" panose="02020603050405020304" pitchFamily="18" charset="0"/>
              </a:rPr>
              <a:t>2</a:t>
            </a:r>
            <a:r>
              <a:rPr lang="en-US" b="1" dirty="0">
                <a:solidFill>
                  <a:srgbClr val="005555"/>
                </a:solidFill>
              </a:rPr>
              <a:t> of steady-state heat flux from ECRH stray radiation and heat radiated from the plasma, plus 100 kW/</a:t>
            </a:r>
            <a:r>
              <a:rPr lang="en-US" sz="1800" b="1" dirty="0">
                <a:solidFill>
                  <a:srgbClr val="005555"/>
                </a:solidFill>
                <a:effectLst/>
                <a:ea typeface="Calibri" panose="020F0502020204030204" pitchFamily="34" charset="0"/>
                <a:cs typeface="Times New Roman" panose="02020603050405020304" pitchFamily="18" charset="0"/>
              </a:rPr>
              <a:t>m</a:t>
            </a:r>
            <a:r>
              <a:rPr lang="en-US" sz="1800" b="1" baseline="30000" dirty="0">
                <a:solidFill>
                  <a:srgbClr val="005555"/>
                </a:solidFill>
                <a:effectLst/>
                <a:ea typeface="Calibri" panose="020F0502020204030204" pitchFamily="34" charset="0"/>
                <a:cs typeface="Times New Roman" panose="02020603050405020304" pitchFamily="18" charset="0"/>
              </a:rPr>
              <a:t>2</a:t>
            </a:r>
            <a:r>
              <a:rPr lang="en-US" b="1" dirty="0">
                <a:solidFill>
                  <a:srgbClr val="005555"/>
                </a:solidFill>
              </a:rPr>
              <a:t> of transient fast ion heat loads from NBI for up to 20 s</a:t>
            </a:r>
          </a:p>
          <a:p>
            <a:pPr marL="285750" lvl="1" indent="-285750">
              <a:buFont typeface="Arial" panose="020B0604020202020204" pitchFamily="34" charset="0"/>
              <a:buChar char="•"/>
            </a:pPr>
            <a:r>
              <a:rPr lang="en-US" b="1" dirty="0">
                <a:solidFill>
                  <a:srgbClr val="005555"/>
                </a:solidFill>
              </a:rPr>
              <a:t>TG-Green material operates best at temperatures under 200° C, minimal photon yield above 400° C</a:t>
            </a:r>
          </a:p>
          <a:p>
            <a:pPr marL="285750" lvl="1" indent="-285750">
              <a:buFont typeface="Arial" panose="020B0604020202020204" pitchFamily="34" charset="0"/>
              <a:buChar char="•"/>
            </a:pPr>
            <a:r>
              <a:rPr lang="en-US" b="1" dirty="0">
                <a:solidFill>
                  <a:srgbClr val="005555"/>
                </a:solidFill>
              </a:rPr>
              <a:t>S-FILD designed with active water cooling, reciprocating manipulator arm controlled by pneumatic drive for insertion up to 26 cm into the vacuum vessel</a:t>
            </a:r>
          </a:p>
          <a:p>
            <a:pPr marL="285750" lvl="1" indent="-285750">
              <a:buFont typeface="Arial" panose="020B0604020202020204" pitchFamily="34" charset="0"/>
              <a:buChar char="•"/>
            </a:pPr>
            <a:r>
              <a:rPr lang="en-US" b="1" dirty="0">
                <a:solidFill>
                  <a:srgbClr val="005555"/>
                </a:solidFill>
              </a:rPr>
              <a:t>Full thermomechanical and vibrational analysis has been performed; temperature rise and mechanical stress found to be within acceptable limits</a:t>
            </a:r>
          </a:p>
        </p:txBody>
      </p:sp>
    </p:spTree>
    <p:extLst>
      <p:ext uri="{BB962C8B-B14F-4D97-AF65-F5344CB8AC3E}">
        <p14:creationId xmlns:p14="http://schemas.microsoft.com/office/powerpoint/2010/main" val="240613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E9DF-C8E8-342B-96D6-D7E6634A3991}"/>
              </a:ext>
            </a:extLst>
          </p:cNvPr>
          <p:cNvSpPr>
            <a:spLocks noGrp="1"/>
          </p:cNvSpPr>
          <p:nvPr>
            <p:ph type="title"/>
          </p:nvPr>
        </p:nvSpPr>
        <p:spPr/>
        <p:txBody>
          <a:bodyPr/>
          <a:lstStyle/>
          <a:p>
            <a:r>
              <a:rPr lang="en-US" dirty="0"/>
              <a:t>S-FILD engineering design has been completed and reviewed and the first components have been purchased</a:t>
            </a:r>
          </a:p>
        </p:txBody>
      </p:sp>
      <p:sp>
        <p:nvSpPr>
          <p:cNvPr id="5" name="Slide Number Placeholder 4">
            <a:extLst>
              <a:ext uri="{FF2B5EF4-FFF2-40B4-BE49-F238E27FC236}">
                <a16:creationId xmlns:a16="http://schemas.microsoft.com/office/drawing/2014/main" id="{69991F05-1B9E-C07E-6A03-96F5F5805DF7}"/>
              </a:ext>
            </a:extLst>
          </p:cNvPr>
          <p:cNvSpPr>
            <a:spLocks noGrp="1"/>
          </p:cNvSpPr>
          <p:nvPr>
            <p:ph type="sldNum" sz="quarter" idx="16"/>
          </p:nvPr>
        </p:nvSpPr>
        <p:spPr/>
        <p:txBody>
          <a:bodyPr/>
          <a:lstStyle/>
          <a:p>
            <a:pPr>
              <a:defRPr/>
            </a:pPr>
            <a:fld id="{F7184F7D-383F-4FE4-8484-A982EFE9D096}" type="slidenum">
              <a:rPr lang="de-DE" smtClean="0"/>
              <a:t>9</a:t>
            </a:fld>
            <a:endParaRPr lang="de-DE"/>
          </a:p>
        </p:txBody>
      </p:sp>
      <p:sp>
        <p:nvSpPr>
          <p:cNvPr id="21" name="Footer Placeholder 3">
            <a:extLst>
              <a:ext uri="{FF2B5EF4-FFF2-40B4-BE49-F238E27FC236}">
                <a16:creationId xmlns:a16="http://schemas.microsoft.com/office/drawing/2014/main" id="{D567EED5-C74F-871D-98C1-00D5668C958B}"/>
              </a:ext>
            </a:extLst>
          </p:cNvPr>
          <p:cNvSpPr>
            <a:spLocks noGrp="1"/>
          </p:cNvSpPr>
          <p:nvPr>
            <p:ph type="ftr" sz="quarter" idx="15"/>
          </p:nvPr>
        </p:nvSpPr>
        <p:spPr>
          <a:xfrm>
            <a:off x="695323" y="6490800"/>
            <a:ext cx="8353005" cy="143998"/>
          </a:xfrm>
        </p:spPr>
        <p:txBody>
          <a:bodyPr/>
          <a:lstStyle/>
          <a:p>
            <a:pPr>
              <a:defRPr/>
            </a:pPr>
            <a:r>
              <a:rPr lang="en-US" dirty="0"/>
              <a:t>Max-Planck-</a:t>
            </a:r>
            <a:r>
              <a:rPr lang="en-US" dirty="0" err="1"/>
              <a:t>Institut</a:t>
            </a:r>
            <a:r>
              <a:rPr lang="en-US" dirty="0"/>
              <a:t> für </a:t>
            </a:r>
            <a:r>
              <a:rPr lang="en-US" dirty="0" err="1"/>
              <a:t>Plasmaphysik</a:t>
            </a:r>
            <a:r>
              <a:rPr lang="en-US" dirty="0"/>
              <a:t> | Alexandra </a:t>
            </a:r>
            <a:r>
              <a:rPr lang="en-US" dirty="0" err="1"/>
              <a:t>leviness</a:t>
            </a:r>
            <a:r>
              <a:rPr lang="en-US" dirty="0"/>
              <a:t> | A scintillator-based fast ion loss detector for steady-state operation in Wendelstein 7-X</a:t>
            </a:r>
          </a:p>
        </p:txBody>
      </p:sp>
      <p:sp>
        <p:nvSpPr>
          <p:cNvPr id="22" name="Date Placeholder 2">
            <a:extLst>
              <a:ext uri="{FF2B5EF4-FFF2-40B4-BE49-F238E27FC236}">
                <a16:creationId xmlns:a16="http://schemas.microsoft.com/office/drawing/2014/main" id="{2246E6DE-822A-1FB1-4DD7-451E1010105F}"/>
              </a:ext>
            </a:extLst>
          </p:cNvPr>
          <p:cNvSpPr>
            <a:spLocks noGrp="1"/>
          </p:cNvSpPr>
          <p:nvPr>
            <p:ph type="dt" sz="half" idx="14"/>
          </p:nvPr>
        </p:nvSpPr>
        <p:spPr>
          <a:xfrm>
            <a:off x="4122418" y="6490798"/>
            <a:ext cx="7044781" cy="144000"/>
          </a:xfrm>
        </p:spPr>
        <p:txBody>
          <a:bodyPr/>
          <a:lstStyle/>
          <a:p>
            <a:pPr>
              <a:defRPr/>
            </a:pPr>
            <a:r>
              <a:rPr lang="en-US" dirty="0"/>
              <a:t>4/25/2024</a:t>
            </a:r>
          </a:p>
        </p:txBody>
      </p:sp>
      <p:pic>
        <p:nvPicPr>
          <p:cNvPr id="1026" name="Picture 2">
            <a:extLst>
              <a:ext uri="{FF2B5EF4-FFF2-40B4-BE49-F238E27FC236}">
                <a16:creationId xmlns:a16="http://schemas.microsoft.com/office/drawing/2014/main" id="{07143961-134D-FF1B-7F06-99CCDBB40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710" y="1209674"/>
            <a:ext cx="5078668" cy="4889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96BB936-9E2B-A524-F9D4-88F585EBD071}"/>
              </a:ext>
            </a:extLst>
          </p:cNvPr>
          <p:cNvPicPr>
            <a:picLocks noChangeAspect="1"/>
          </p:cNvPicPr>
          <p:nvPr/>
        </p:nvPicPr>
        <p:blipFill>
          <a:blip r:embed="rId3"/>
          <a:stretch>
            <a:fillRect/>
          </a:stretch>
        </p:blipFill>
        <p:spPr>
          <a:xfrm>
            <a:off x="726014" y="3604593"/>
            <a:ext cx="3589344" cy="2831679"/>
          </a:xfrm>
          <a:prstGeom prst="rect">
            <a:avLst/>
          </a:prstGeom>
        </p:spPr>
      </p:pic>
      <mc:AlternateContent xmlns:mc="http://schemas.openxmlformats.org/markup-compatibility/2006" xmlns:a14="http://schemas.microsoft.com/office/drawing/2010/main">
        <mc:Choice Requires="a14">
          <p:sp>
            <p:nvSpPr>
              <p:cNvPr id="10" name="Text Placeholder 7">
                <a:extLst>
                  <a:ext uri="{FF2B5EF4-FFF2-40B4-BE49-F238E27FC236}">
                    <a16:creationId xmlns:a16="http://schemas.microsoft.com/office/drawing/2014/main" id="{2AAECF0C-94ED-823D-E1E5-A556C301F33F}"/>
                  </a:ext>
                </a:extLst>
              </p:cNvPr>
              <p:cNvSpPr>
                <a:spLocks noGrp="1"/>
              </p:cNvSpPr>
              <p:nvPr>
                <p:ph type="body" sz="quarter" idx="17"/>
              </p:nvPr>
            </p:nvSpPr>
            <p:spPr>
              <a:xfrm>
                <a:off x="695325" y="1609724"/>
                <a:ext cx="7920955" cy="4772025"/>
              </a:xfrm>
            </p:spPr>
            <p:txBody>
              <a:bodyPr/>
              <a:lstStyle/>
              <a:p>
                <a:pPr marL="285750" indent="-285750">
                  <a:buFont typeface="Arial" panose="020B0604020202020204" pitchFamily="34" charset="0"/>
                  <a:buChar char="•"/>
                </a:pPr>
                <a:r>
                  <a:rPr lang="en-US" b="1" dirty="0">
                    <a:solidFill>
                      <a:srgbClr val="005555"/>
                    </a:solidFill>
                  </a:rPr>
                  <a:t>S-FILD directly next to FC-FILD, allowing complementary measurements</a:t>
                </a:r>
              </a:p>
              <a:p>
                <a:pPr marL="285750" indent="-285750">
                  <a:buFont typeface="Arial" panose="020B0604020202020204" pitchFamily="34" charset="0"/>
                  <a:buChar char="•"/>
                </a:pPr>
                <a:r>
                  <a:rPr lang="en-US" b="1" dirty="0">
                    <a:solidFill>
                      <a:srgbClr val="005555"/>
                    </a:solidFill>
                  </a:rPr>
                  <a:t>Temperature rise after 20 s of 220 kW/</a:t>
                </a:r>
                <a:r>
                  <a:rPr lang="en-US" sz="1800" b="1" dirty="0">
                    <a:solidFill>
                      <a:srgbClr val="005555"/>
                    </a:solidFill>
                    <a:effectLst/>
                    <a:ea typeface="Calibri" panose="020F0502020204030204" pitchFamily="34" charset="0"/>
                    <a:cs typeface="Times New Roman" panose="02020603050405020304" pitchFamily="18" charset="0"/>
                  </a:rPr>
                  <a:t>m</a:t>
                </a:r>
                <a:r>
                  <a:rPr lang="en-US" sz="1800" b="1" baseline="30000" dirty="0">
                    <a:solidFill>
                      <a:srgbClr val="005555"/>
                    </a:solidFill>
                    <a:effectLst/>
                    <a:ea typeface="Calibri" panose="020F0502020204030204" pitchFamily="34" charset="0"/>
                    <a:cs typeface="Times New Roman" panose="02020603050405020304" pitchFamily="18" charset="0"/>
                  </a:rPr>
                  <a:t>2</a:t>
                </a:r>
                <a:r>
                  <a:rPr lang="en-US" b="1" dirty="0">
                    <a:solidFill>
                      <a:srgbClr val="005555"/>
                    </a:solidFill>
                  </a:rPr>
                  <a:t> remains within acceptable limits</a:t>
                </a:r>
              </a:p>
              <a:p>
                <a:pPr marL="285750" indent="-285750">
                  <a:buFont typeface="Arial" panose="020B0604020202020204" pitchFamily="34" charset="0"/>
                  <a:buChar char="•"/>
                </a:pPr>
                <a:r>
                  <a:rPr lang="en-US" dirty="0"/>
                  <a:t>Interior temperature (not shown) </a:t>
                </a:r>
                <a14:m>
                  <m:oMath xmlns:m="http://schemas.openxmlformats.org/officeDocument/2006/math">
                    <m:r>
                      <a:rPr lang="en-US" b="1" i="1" smtClean="0">
                        <a:latin typeface="Cambria Math" panose="02040503050406030204" pitchFamily="18" charset="0"/>
                      </a:rPr>
                      <m:t>≤</m:t>
                    </m:r>
                  </m:oMath>
                </a14:m>
                <a:r>
                  <a:rPr lang="en-US" dirty="0"/>
                  <a:t> 250° C</a:t>
                </a:r>
                <a:endParaRPr lang="en-US" b="1" dirty="0">
                  <a:solidFill>
                    <a:srgbClr val="005555"/>
                  </a:solidFill>
                </a:endParaRPr>
              </a:p>
            </p:txBody>
          </p:sp>
        </mc:Choice>
        <mc:Fallback xmlns="">
          <p:sp>
            <p:nvSpPr>
              <p:cNvPr id="10" name="Text Placeholder 7">
                <a:extLst>
                  <a:ext uri="{FF2B5EF4-FFF2-40B4-BE49-F238E27FC236}">
                    <a16:creationId xmlns:a16="http://schemas.microsoft.com/office/drawing/2014/main" id="{2AAECF0C-94ED-823D-E1E5-A556C301F33F}"/>
                  </a:ext>
                </a:extLst>
              </p:cNvPr>
              <p:cNvSpPr>
                <a:spLocks noGrp="1" noRot="1" noChangeAspect="1" noMove="1" noResize="1" noEditPoints="1" noAdjustHandles="1" noChangeArrowheads="1" noChangeShapeType="1" noTextEdit="1"/>
              </p:cNvSpPr>
              <p:nvPr>
                <p:ph type="body" sz="quarter" idx="17"/>
              </p:nvPr>
            </p:nvSpPr>
            <p:spPr>
              <a:xfrm>
                <a:off x="695325" y="1609724"/>
                <a:ext cx="7920955" cy="4772025"/>
              </a:xfrm>
              <a:blipFill>
                <a:blip r:embed="rId4"/>
                <a:stretch>
                  <a:fillRect l="-161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ADF1CAC3-D5B3-F118-CDF6-9AA016BC79C0}"/>
              </a:ext>
            </a:extLst>
          </p:cNvPr>
          <p:cNvSpPr txBox="1"/>
          <p:nvPr/>
        </p:nvSpPr>
        <p:spPr bwMode="auto">
          <a:xfrm>
            <a:off x="4709742" y="6031721"/>
            <a:ext cx="7044782" cy="430887"/>
          </a:xfrm>
          <a:prstGeom prst="rect">
            <a:avLst/>
          </a:prstGeom>
          <a:noFill/>
        </p:spPr>
        <p:txBody>
          <a:bodyPr wrap="square" rtlCol="0">
            <a:spAutoFit/>
          </a:bodyPr>
          <a:lstStyle/>
          <a:p>
            <a:r>
              <a:rPr lang="en-US" sz="1100" dirty="0"/>
              <a:t>A. Jansen van Vuuren </a:t>
            </a:r>
            <a:r>
              <a:rPr lang="en-US" sz="1100" i="1" dirty="0"/>
              <a:t>et al.</a:t>
            </a:r>
            <a:r>
              <a:rPr lang="en-US" sz="1100" dirty="0"/>
              <a:t>, “Development of a scintillator based fast-ion loss detector for the Wendelstein 7-X stellarator,” 15th International Symposium on Fusion Nuclear Technology (ISFNT-15). </a:t>
            </a:r>
          </a:p>
        </p:txBody>
      </p:sp>
    </p:spTree>
    <p:extLst>
      <p:ext uri="{BB962C8B-B14F-4D97-AF65-F5344CB8AC3E}">
        <p14:creationId xmlns:p14="http://schemas.microsoft.com/office/powerpoint/2010/main" val="2468751908"/>
      </p:ext>
    </p:extLst>
  </p:cSld>
  <p:clrMapOvr>
    <a:masterClrMapping/>
  </p:clrMapOvr>
</p:sld>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w="19050" cmpd="sng">
          <a:noFill/>
          <a:prstDash val="dash"/>
          <a:tailEnd type="triangle" w="lg" len="med"/>
        </a:ln>
      </a:spPr>
      <a:bodyPr/>
      <a:lstStyle/>
      <a:style>
        <a:lnRef idx="1">
          <a:schemeClr val="accent1"/>
        </a:lnRef>
        <a:fillRef idx="0">
          <a:schemeClr val="accent1"/>
        </a:fillRef>
        <a:effectRef idx="0">
          <a:schemeClr val="accent1"/>
        </a:effectRef>
        <a:fontRef idx="minor">
          <a:schemeClr val="tx1"/>
        </a:fontRef>
      </a:style>
    </a:spDef>
    <a:lnDef>
      <a:spPr bwMode="auto">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5193</TotalTime>
  <Words>3112</Words>
  <Application>Microsoft Office PowerPoint</Application>
  <DocSecurity>0</DocSecurity>
  <PresentationFormat>Widescreen</PresentationFormat>
  <Paragraphs>234</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.SF NS Symbols Regular</vt:lpstr>
      <vt:lpstr>Arial</vt:lpstr>
      <vt:lpstr>Arial Narrow</vt:lpstr>
      <vt:lpstr>Calibri</vt:lpstr>
      <vt:lpstr>Cambria Math</vt:lpstr>
      <vt:lpstr>Symbol</vt:lpstr>
      <vt:lpstr>Wingdings 3</vt:lpstr>
      <vt:lpstr>W7X</vt:lpstr>
      <vt:lpstr>oleObj</vt:lpstr>
      <vt:lpstr>A scintillator-based fast ion loss detector for steady-state operation in Wendelstein 7-X</vt:lpstr>
      <vt:lpstr>Background</vt:lpstr>
      <vt:lpstr>FILDs on Wendelstein 7-X: Present and Future</vt:lpstr>
      <vt:lpstr>FILDs on Wendelstein 7-X: Present and Future</vt:lpstr>
      <vt:lpstr>Design of the S-FILD probe head</vt:lpstr>
      <vt:lpstr>Combined scintillator plate/Faraday Cup for measurement</vt:lpstr>
      <vt:lpstr>Strike pattern on scintillator reveals information about ions</vt:lpstr>
      <vt:lpstr>Engineering design of the S-FILD</vt:lpstr>
      <vt:lpstr>S-FILD engineering design has been completed and reviewed and the first components have been purchased</vt:lpstr>
      <vt:lpstr>Detailed simulation method developed for FILD signals</vt:lpstr>
      <vt:lpstr>Virtual detection plane placed outside of the probe head as a target for simulation</vt:lpstr>
      <vt:lpstr>Virtual detection plane placed outside of the probe head as a target for simulation</vt:lpstr>
      <vt:lpstr>Markers traced backwards from pinhole to plane</vt:lpstr>
      <vt:lpstr>Second set of markers are followed to find an area on the plane</vt:lpstr>
      <vt:lpstr>Markers followed forwards in a grid to find mapping to the scintillator plate</vt:lpstr>
      <vt:lpstr>Include all values of ζ at the pinhole to find the full mapping</vt:lpstr>
      <vt:lpstr>Finding the probability of transmission</vt:lpstr>
      <vt:lpstr>Finding the probability of transmission</vt:lpstr>
      <vt:lpstr>Calculating the signal</vt:lpstr>
      <vt:lpstr>Signal simulated for W7-X standard configuration EIM</vt:lpstr>
      <vt:lpstr>Total fast ion flux to scintillator plate over time</vt:lpstr>
      <vt:lpstr>Finding spatial distribution on the scintillator plate</vt:lpstr>
      <vt:lpstr>Total spatial flux of fast ions to scintillator</vt:lpstr>
      <vt:lpstr>Can divide up the flux from each of the 4 neutral beams</vt:lpstr>
      <vt:lpstr>Conclusions</vt:lpstr>
    </vt:vector>
  </TitlesOfParts>
  <Manager/>
  <Company>Max-Planck-Institut f. Plasmaphysik, Greifswald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Magnetic Islands on Fast Ion Confinement in Toroidal Devices  PhD Topic Defense</dc:title>
  <dc:subject/>
  <dc:creator>David Kulla</dc:creator>
  <cp:keywords/>
  <dc:description/>
  <cp:lastModifiedBy>Alexandra LeViness</cp:lastModifiedBy>
  <cp:revision>131</cp:revision>
  <dcterms:created xsi:type="dcterms:W3CDTF">2022-08-22T07:20:42Z</dcterms:created>
  <dcterms:modified xsi:type="dcterms:W3CDTF">2024-04-09T16:14:20Z</dcterms:modified>
  <cp:category/>
  <dc:identifier/>
  <cp:contentStatus/>
  <dc:language/>
  <cp:version/>
</cp:coreProperties>
</file>