
<file path=[Content_Types].xml><?xml version="1.0" encoding="utf-8"?>
<Types xmlns="http://schemas.openxmlformats.org/package/2006/content-types">
  <Default Extension="mp4" ContentType="video/unknown"/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emf" ContentType="image/x-emf"/>
  <Default Extension="rels" ContentType="application/vnd.openxmlformats-package.relationships+xml"/>
  <Default Extension="bin" ContentType="application/vnd.openxmlformats-officedocument.oleObject"/>
  <Override PartName="/ppt/notesSlides/notesSlide34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34.xml" ContentType="application/vnd.openxmlformats-officedocument.presentationml.slide+xml"/>
  <Override PartName="/ppt/notesSlides/notesSlide12.xml" ContentType="application/vnd.openxmlformats-officedocument.presentationml.notesSlide+xml"/>
  <Override PartName="/ppt/slides/slide32.xml" ContentType="application/vnd.openxmlformats-officedocument.presentationml.slide+xml"/>
  <Override PartName="/ppt/slides/slide31.xml" ContentType="application/vnd.openxmlformats-officedocument.presentationml.slide+xml"/>
  <Override PartName="/ppt/slides/slide30.xml" ContentType="application/vnd.openxmlformats-officedocument.presentationml.slide+xml"/>
  <Override PartName="/ppt/slides/slide29.xml" ContentType="application/vnd.openxmlformats-officedocument.presentationml.slide+xml"/>
  <Override PartName="/ppt/notesSlides/notesSlide16.xml" ContentType="application/vnd.openxmlformats-officedocument.presentationml.notesSlide+xml"/>
  <Override PartName="/ppt/notesSlides/notesSlide7.xml" ContentType="application/vnd.openxmlformats-officedocument.presentationml.notesSlide+xml"/>
  <Override PartName="/ppt/slides/slide26.xml" ContentType="application/vnd.openxmlformats-officedocument.presentationml.slide+xml"/>
  <Override PartName="/ppt/notesSlides/notesSlide14.xml" ContentType="application/vnd.openxmlformats-officedocument.presentationml.notesSlide+xml"/>
  <Override PartName="/ppt/notesSlides/notesSlide13.xml" ContentType="application/vnd.openxmlformats-officedocument.presentationml.notesSlide+xml"/>
  <Override PartName="/ppt/slides/slide25.xml" ContentType="application/vnd.openxmlformats-officedocument.presentationml.slide+xml"/>
  <Override PartName="/ppt/slides/slide24.xml" ContentType="application/vnd.openxmlformats-officedocument.presentationml.slide+xml"/>
  <Override PartName="/ppt/slides/slide23.xml" ContentType="application/vnd.openxmlformats-officedocument.presentationml.slide+xml"/>
  <Override PartName="/ppt/slides/slide22.xml" ContentType="application/vnd.openxmlformats-officedocument.presentationml.slide+xml"/>
  <Override PartName="/ppt/slides/slide19.xml" ContentType="application/vnd.openxmlformats-officedocument.presentationml.slide+xml"/>
  <Override PartName="/ppt/notesSlides/notesSlide19.xml" ContentType="application/vnd.openxmlformats-officedocument.presentationml.notesSlide+xml"/>
  <Override PartName="/ppt/slides/slide17.xml" ContentType="application/vnd.openxmlformats-officedocument.presentationml.slide+xml"/>
  <Override PartName="/ppt/slides/slide13.xml" ContentType="application/vnd.openxmlformats-officedocument.presentationml.slide+xml"/>
  <Override PartName="/ppt/notesSlides/notesSlide26.xml" ContentType="application/vnd.openxmlformats-officedocument.presentationml.notesSlide+xml"/>
  <Override PartName="/ppt/slides/slide20.xml" ContentType="application/vnd.openxmlformats-officedocument.presentationml.slide+xml"/>
  <Override PartName="/ppt/slides/slide11.xml" ContentType="application/vnd.openxmlformats-officedocument.presentationml.slide+xml"/>
  <Override PartName="/ppt/notesSlides/notesSlide11.xml" ContentType="application/vnd.openxmlformats-officedocument.presentationml.notesSlide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notesSlides/notesSlide15.xml" ContentType="application/vnd.openxmlformats-officedocument.presentationml.notes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21.xml" ContentType="application/vnd.openxmlformats-officedocument.presentationml.slide+xml"/>
  <Override PartName="/ppt/slides/slide6.xml" ContentType="application/vnd.openxmlformats-officedocument.presentationml.slide+xml"/>
  <Override PartName="/ppt/slides/slide4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5.xml" ContentType="application/vnd.openxmlformats-officedocument.presentationml.slide+xml"/>
  <Override PartName="/ppt/slides/slide15.xml" ContentType="application/vnd.openxmlformats-officedocument.presentationml.slide+xml"/>
  <Override PartName="/ppt/slides/slide1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4.xml" ContentType="application/vnd.openxmlformats-officedocument.presentationml.slide+xml"/>
  <Override PartName="/ppt/notesSlides/notesSlide23.xml" ContentType="application/vnd.openxmlformats-officedocument.presentationml.notesSlid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slides/slide2.xml" ContentType="application/vnd.openxmlformats-officedocument.presentationml.slide+xml"/>
  <Override PartName="/ppt/slideLayouts/slideLayout1.xml" ContentType="application/vnd.openxmlformats-officedocument.presentationml.slideLayout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s/slide28.xml" ContentType="application/vnd.openxmlformats-officedocument.presentationml.slide+xml"/>
  <Override PartName="/ppt/slides/slide18.xml" ContentType="application/vnd.openxmlformats-officedocument.presentationml.slide+xml"/>
  <Override PartName="/ppt/notesSlides/notesSlide3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autoCompressPictures="0" saveSubsetFonts="1">
  <p:sldMasterIdLst>
    <p:sldMasterId id="2147483648" r:id="rId1"/>
  </p:sldMasterIdLst>
  <p:notesMasterIdLst>
    <p:notesMasterId r:id="rId38"/>
  </p:notesMasterIdLst>
  <p:sldIdLst>
    <p:sldId id="256" r:id="rId4"/>
    <p:sldId id="257" r:id="rId5"/>
    <p:sldId id="258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287" r:id="rId35"/>
    <p:sldId id="288" r:id="rId36"/>
    <p:sldId id="289" r:id="rId37"/>
  </p:sldIdLst>
  <p:sldSz cx="12192000" cy="6858000"/>
  <p:notesSz cx="6858000" cy="9144000"/>
  <p:defaultTextStyle>
    <a:defPPr>
      <a:defRPr lang="en-US"/>
    </a:defPPr>
    <a:lvl1pPr marL="0" algn="l" defTabSz="4572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 snapToObjects="1">
      <p:cViewPr varScale="1">
        <p:scale>
          <a:sx n="104" d="100"/>
          <a:sy n="104" d="100"/>
        </p:scale>
        <p:origin x="126" y="192"/>
      </p:cViewPr>
      <p:guideLst>
        <p:guide pos="2160" orient="horz"/>
        <p:guide pos="3840"/>
      </p:guideLst>
    </p:cSldViewPr>
  </p:slide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theme" Target="theme/theme2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Relationship Id="rId9" Type="http://schemas.openxmlformats.org/officeDocument/2006/relationships/slide" Target="slides/slide6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20" Type="http://schemas.openxmlformats.org/officeDocument/2006/relationships/slide" Target="slides/slide17.xml"/><Relationship Id="rId21" Type="http://schemas.openxmlformats.org/officeDocument/2006/relationships/slide" Target="slides/slide18.xml"/><Relationship Id="rId22" Type="http://schemas.openxmlformats.org/officeDocument/2006/relationships/slide" Target="slides/slide19.xml"/><Relationship Id="rId23" Type="http://schemas.openxmlformats.org/officeDocument/2006/relationships/slide" Target="slides/slide20.xml"/><Relationship Id="rId24" Type="http://schemas.openxmlformats.org/officeDocument/2006/relationships/slide" Target="slides/slide21.xml"/><Relationship Id="rId25" Type="http://schemas.openxmlformats.org/officeDocument/2006/relationships/slide" Target="slides/slide22.xml"/><Relationship Id="rId26" Type="http://schemas.openxmlformats.org/officeDocument/2006/relationships/slide" Target="slides/slide23.xml"/><Relationship Id="rId27" Type="http://schemas.openxmlformats.org/officeDocument/2006/relationships/slide" Target="slides/slide24.xml"/><Relationship Id="rId28" Type="http://schemas.openxmlformats.org/officeDocument/2006/relationships/slide" Target="slides/slide25.xml"/><Relationship Id="rId29" Type="http://schemas.openxmlformats.org/officeDocument/2006/relationships/slide" Target="slides/slide26.xml"/><Relationship Id="rId30" Type="http://schemas.openxmlformats.org/officeDocument/2006/relationships/slide" Target="slides/slide27.xml"/><Relationship Id="rId31" Type="http://schemas.openxmlformats.org/officeDocument/2006/relationships/slide" Target="slides/slide28.xml"/><Relationship Id="rId32" Type="http://schemas.openxmlformats.org/officeDocument/2006/relationships/slide" Target="slides/slide29.xml"/><Relationship Id="rId33" Type="http://schemas.openxmlformats.org/officeDocument/2006/relationships/slide" Target="slides/slide30.xml"/><Relationship Id="rId34" Type="http://schemas.openxmlformats.org/officeDocument/2006/relationships/slide" Target="slides/slide31.xml"/><Relationship Id="rId35" Type="http://schemas.openxmlformats.org/officeDocument/2006/relationships/slide" Target="slides/slide32.xml"/><Relationship Id="rId36" Type="http://schemas.openxmlformats.org/officeDocument/2006/relationships/slide" Target="slides/slide33.xml"/><Relationship Id="rId37" Type="http://schemas.openxmlformats.org/officeDocument/2006/relationships/slide" Target="slides/slide34.xml"/><Relationship Id="rId38" Type="http://schemas.openxmlformats.org/officeDocument/2006/relationships/notesMaster" Target="notesMasters/notesMaster1.xml"/><Relationship Id="rId39" Type="http://schemas.openxmlformats.org/officeDocument/2006/relationships/presProps" Target="presProps.xml" /><Relationship Id="rId40" Type="http://schemas.openxmlformats.org/officeDocument/2006/relationships/tableStyles" Target="tableStyles.xml" /><Relationship Id="rId41" Type="http://schemas.openxmlformats.org/officeDocument/2006/relationships/viewProps" Target="viewProps.xml" /></Relationships>
</file>

<file path=ppt/notesMasters/_rels/notesMaster1.xml.rels><?xml version="1.0" encoding="UTF-8" standalone="yes"?>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7E82380F-7B7D-9748-BA85-07C92D8B2D2B}" type="datetimeFigureOut">
              <a:rPr lang="en-US"/>
              <a:t>4/15/2024</a:t>
            </a:fld>
            <a:endParaRPr lang="en-US"/>
          </a:p>
        </p:txBody>
      </p:sp>
      <p:sp>
        <p:nvSpPr>
          <p:cNvPr id="4" name="Slide Image Placeholder 3"/>
          <p:cNvSpPr>
            <a:spLocks noChangeAspect="1" noGrp="1" noRo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>
              <a:defRPr/>
            </a:pPr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>
              <a:defRPr/>
            </a:pPr>
            <a:r>
              <a:rPr lang="en-US"/>
              <a:t>Click to 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4ED8EEE9-29B6-5C42-A618-92D5B19F0184}" type="slidenum">
              <a:rPr lang="en-US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>
      <a:defRPr sz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>
      <a:defRPr sz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>
      <a:defRPr sz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>
      <a:defRPr sz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>
      <a:defRPr sz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>
      <a:defRPr sz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>
      <a:defRPr sz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>
      <a:defRPr sz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>
      <a:defRPr sz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 ?>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 ?>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 ?>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 ?>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 ?>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 ?>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 ?>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 ?>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 ?>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 ?>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 ?>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 ?>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 ?>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 ?>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 ?>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 ?>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 ?>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 ?>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 ?>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 ?>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 ?>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 ?>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 ?>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 ?>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 ?>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 ?>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 ?>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 ?>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 ?>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 ?>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 ?>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9A3A40F-8656-9A5A-E409-15BDBC81B244}" type="slidenum">
              <a:rPr/>
              <a:t/>
            </a:fld>
            <a:endParaRPr/>
          </a:p>
        </p:txBody>
      </p:sp>
    </p:spTree>
  </p:cSld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5A1D2F27-37AB-BA5C-DDD9-39C55031F3B7}" type="slidenum">
              <a:rPr/>
              <a:t/>
            </a:fld>
            <a:endParaRPr/>
          </a:p>
        </p:txBody>
      </p:sp>
    </p:spTree>
  </p:cSld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157321B-CC15-3009-25F5-C7075E560968}" type="slidenum">
              <a:rPr/>
              <a:t/>
            </a:fld>
            <a:endParaRPr/>
          </a:p>
        </p:txBody>
      </p:sp>
    </p:spTree>
  </p:cSld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C9DEEC6-A4E3-A9CF-297A-D557702BF288}" type="slidenum">
              <a:rPr/>
              <a:t/>
            </a:fld>
            <a:endParaRPr/>
          </a:p>
        </p:txBody>
      </p:sp>
    </p:spTree>
  </p:cSld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Sapida</a:t>
            </a:r>
            <a:r>
              <a:rPr lang="en-US"/>
              <a:t> </a:t>
            </a:r>
            <a:r>
              <a:rPr lang="en-US"/>
              <a:t>Ahkundzada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ED8EEE9-29B6-5C42-A618-92D5B19F0184}" type="slidenum">
              <a:rPr lang="en-US"/>
              <a:t>13</a:t>
            </a:fld>
            <a:endParaRPr lang="en-US"/>
          </a:p>
        </p:txBody>
      </p:sp>
    </p:spTree>
  </p:cSld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71269F0-3AD8-6F28-A613-E19264022610}" type="slidenum">
              <a:rPr/>
              <a:t/>
            </a:fld>
            <a:endParaRPr/>
          </a:p>
        </p:txBody>
      </p:sp>
    </p:spTree>
  </p:cSld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1EA6A26-BE21-ED8F-08A2-13CFE598EC35}" type="slidenum">
              <a:rPr/>
              <a:t/>
            </a:fld>
            <a:endParaRPr/>
          </a:p>
        </p:txBody>
      </p:sp>
    </p:spTree>
  </p:cSld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B69D8AE-AF54-C2C3-9E5A-D6D794095C15}" type="slidenum">
              <a:rPr/>
              <a:t/>
            </a:fld>
            <a:endParaRPr/>
          </a:p>
        </p:txBody>
      </p:sp>
    </p:spTree>
  </p:cSld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F3C0220-DD9D-E10C-6EEB-0F14689AB69F}" type="slidenum">
              <a:rPr/>
              <a:t/>
            </a:fld>
            <a:endParaRPr/>
          </a:p>
        </p:txBody>
      </p:sp>
    </p:spTree>
  </p:cSld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0539A1B6-67BB-96BC-0598-0D45C577E9A9}" type="slidenum">
              <a:rPr/>
              <a:t/>
            </a:fld>
            <a:endParaRPr/>
          </a:p>
        </p:txBody>
      </p:sp>
    </p:spTree>
  </p:cSld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E309E2A-B331-AB04-474B-6A4A64577930}" type="slidenum">
              <a:rPr/>
              <a:t/>
            </a:fld>
            <a:endParaRPr/>
          </a:p>
        </p:txBody>
      </p:sp>
    </p:spTree>
  </p:cSld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F6B803F-797D-B269-5D09-E3ED554BFA27}" type="slidenum">
              <a:rPr/>
              <a:t/>
            </a:fld>
            <a:endParaRPr/>
          </a:p>
        </p:txBody>
      </p:sp>
    </p:spTree>
  </p:cSld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6F014CA9-3314-9ED4-CBC3-F3943BCC5292}" type="slidenum">
              <a:rPr/>
              <a:t/>
            </a:fld>
            <a:endParaRPr/>
          </a:p>
        </p:txBody>
      </p:sp>
    </p:spTree>
  </p:cSld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C17DF6B-4961-1064-9588-0E0A3CE09415}" type="slidenum">
              <a:rPr/>
              <a:t/>
            </a:fld>
            <a:endParaRPr/>
          </a:p>
        </p:txBody>
      </p:sp>
    </p:spTree>
  </p:cSld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D379C78-F8A2-3F76-75D1-A1B3A2E1E98C}" type="slidenum">
              <a:rPr/>
              <a:t/>
            </a:fld>
            <a:endParaRPr/>
          </a:p>
        </p:txBody>
      </p:sp>
    </p:spTree>
  </p:cSld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63076A6-D5A0-8635-0A52-C0951C36669B}" type="slidenum">
              <a:rPr/>
              <a:t/>
            </a:fld>
            <a:endParaRPr/>
          </a:p>
        </p:txBody>
      </p:sp>
    </p:spTree>
  </p:cSld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9144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/>
              <a:t>Crucial for efficient interferometer cell </a:t>
            </a:r>
            <a:r>
              <a:rPr lang="en-US"/>
              <a:t> polarizers’ optical axes at 45° to crystals’ optical axes</a:t>
            </a:r>
            <a:endParaRPr lang="en-US"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E546895-DAEF-47E5-8529-7A3EBD8431C8}" type="slidenum">
              <a:rPr lang="de-DE"/>
              <a:t>24</a:t>
            </a:fld>
            <a:endParaRPr lang="de-DE"/>
          </a:p>
        </p:txBody>
      </p:sp>
    </p:spTree>
  </p:cSld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A5D79F45-1665-410D-EDA7-1182FA34A385}" type="slidenum">
              <a:rPr/>
              <a:t/>
            </a:fld>
            <a:endParaRPr/>
          </a:p>
        </p:txBody>
      </p:sp>
    </p:spTree>
  </p:cSld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E00BB0E-EF39-F7A2-B36D-F18446312EDC}" type="slidenum">
              <a:rPr/>
              <a:t/>
            </a:fld>
            <a:endParaRPr/>
          </a:p>
        </p:txBody>
      </p:sp>
    </p:spTree>
  </p:cSld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26C22656-E8B6-FAA8-6FE5-A0BF6BA26240}" type="slidenum">
              <a:rPr/>
              <a:t/>
            </a:fld>
            <a:endParaRPr/>
          </a:p>
        </p:txBody>
      </p:sp>
    </p:spTree>
  </p:cSld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FC08FD12-248C-9D4F-04F2-B69B68060DE8}" type="slidenum">
              <a:rPr/>
              <a:t/>
            </a:fld>
            <a:endParaRPr/>
          </a:p>
        </p:txBody>
      </p:sp>
    </p:spTree>
  </p:cSld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3BB2622-6071-88E8-1285-2D4FB8F435DE}" type="slidenum">
              <a:rPr/>
              <a:t/>
            </a:fld>
            <a:endParaRPr/>
          </a:p>
        </p:txBody>
      </p:sp>
    </p:spTree>
  </p:cSld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CF7A980-CF76-29E2-1DEA-D37B1A7B5D2C}" type="slidenum">
              <a:rPr/>
              <a:t/>
            </a:fld>
            <a:endParaRPr/>
          </a:p>
        </p:txBody>
      </p:sp>
    </p:spTree>
  </p:cSld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854E61D2-C609-60A1-15A0-80D7966603E3}" type="slidenum">
              <a:rPr/>
              <a:t/>
            </a:fld>
            <a:endParaRPr/>
          </a:p>
        </p:txBody>
      </p:sp>
    </p:spTree>
  </p:cSld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E3343DD4-DC09-3335-4505-175DA022D717}" type="slidenum">
              <a:rPr/>
              <a:t/>
            </a:fld>
            <a:endParaRPr/>
          </a:p>
        </p:txBody>
      </p:sp>
    </p:spTree>
  </p:cSld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B88A002C-16EE-D144-D499-C6E6EC7C8970}" type="slidenum">
              <a:rPr/>
              <a:t/>
            </a:fld>
            <a:endParaRPr/>
          </a:p>
        </p:txBody>
      </p:sp>
    </p:spTree>
  </p:cSld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14B96061-10BD-E167-96D5-D5C1895D23BE}" type="slidenum">
              <a:rPr/>
              <a:t/>
            </a:fld>
            <a:endParaRPr/>
          </a:p>
        </p:txBody>
      </p:sp>
    </p:spTree>
  </p:cSld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7CBC6088-054B-5E4F-D789-BC7BD39E6460}" type="slidenum">
              <a:rPr/>
              <a:t/>
            </a:fld>
            <a:endParaRPr/>
          </a:p>
        </p:txBody>
      </p:sp>
    </p:spTree>
  </p:cSld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46EE6E4-62D8-B85F-BEFC-D82CDD966A45}" type="slidenum">
              <a:rPr/>
              <a:t/>
            </a:fld>
            <a:endParaRPr/>
          </a:p>
        </p:txBody>
      </p:sp>
    </p:spTree>
  </p:cSld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lvl="1">
              <a:defRPr/>
            </a:pPr>
            <a:r>
              <a:rPr lang="en-US"/>
              <a:t>Can mention a few edge plasma parameters that depend on Ti: divertor erosion rates, ion sound speed, sheath heat transmission factor</a:t>
            </a:r>
            <a:endParaRPr/>
          </a:p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 bwMode="auto"/>
        <p:txBody>
          <a:bodyPr/>
          <a:lstStyle/>
          <a:p>
            <a:pPr>
              <a:defRPr/>
            </a:pPr>
            <a:fld id="{4ED8EEE9-29B6-5C42-A618-92D5B19F0184}" type="slidenum">
              <a:rPr lang="en-US"/>
              <a:t>5</a:t>
            </a:fld>
            <a:endParaRPr lang="en-US"/>
          </a:p>
        </p:txBody>
      </p:sp>
    </p:spTree>
  </p:cSld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A15CA8A-9CBC-1ABD-7907-6736452FB31F}" type="slidenum">
              <a:rPr/>
              <a:t/>
            </a:fld>
            <a:endParaRPr/>
          </a:p>
        </p:txBody>
      </p:sp>
    </p:spTree>
  </p:cSld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D51E5C64-E42A-3F1A-5F09-8CD68BA9E18D}" type="slidenum">
              <a:rPr/>
              <a:t/>
            </a:fld>
            <a:endParaRPr/>
          </a:p>
        </p:txBody>
      </p:sp>
    </p:spTree>
  </p:cSld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 marL="0" marR="0" lvl="0" indent="0" algn="l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b="1" spc="40">
                <a:solidFill>
                  <a:srgbClr val="FF0000"/>
                </a:solidFill>
              </a:rPr>
              <a:t>Rework this to use animations to break this up (and include pictures of actual hardware is shown in addition to schematics + maybe polarization state of light at each stage?)</a:t>
            </a:r>
            <a:endParaRPr lang="de-DE" b="1" spc="40">
              <a:solidFill>
                <a:srgbClr val="FF0000"/>
              </a:solidFill>
            </a:endParaRPr>
          </a:p>
          <a:p>
            <a:pPr>
              <a:defRPr/>
            </a:pP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4ED8EEE9-29B6-5C42-A618-92D5B19F0184}" type="slidenum">
              <a:rPr lang="en-US"/>
              <a:t>8</a:t>
            </a:fld>
            <a:endParaRPr lang="en-US"/>
          </a:p>
        </p:txBody>
      </p:sp>
    </p:spTree>
  </p:cSld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ChangeAspect="1" noGrp="1" noRot="1"/>
          </p:cNvSpPr>
          <p:nvPr>
            <p:ph type="sldImg"/>
          </p:nvPr>
        </p:nvSpPr>
        <p:spPr bwMode="auto"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 bwMode="auto"/>
        <p:txBody>
          <a:bodyPr/>
          <a:lstStyle/>
          <a:p>
            <a:pPr>
              <a:defRPr/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 bwMode="auto"/>
        <p:txBody>
          <a:bodyPr/>
          <a:lstStyle/>
          <a:p>
            <a:pPr>
              <a:defRPr/>
            </a:pPr>
            <a:fld id="{C6474B2A-DB22-8CF1-8D30-ED65D33E846E}" type="slidenum">
              <a:rPr/>
              <a:t/>
            </a:fld>
            <a:endParaRPr/>
          </a:p>
        </p:txBody>
      </p:sp>
    </p:spTree>
  </p:cSld>
</p:note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emf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Slide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auto">
          <a:xfrm>
            <a:off x="914400" y="2130426"/>
            <a:ext cx="10363200" cy="1470025"/>
          </a:xfrm>
        </p:spPr>
        <p:txBody>
          <a:bodyPr/>
          <a:lstStyle>
            <a:lvl1pPr algn="ctr">
              <a:defRPr b="1">
                <a:solidFill>
                  <a:schemeClr val="tx2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 bwMode="auto">
          <a:xfrm>
            <a:off x="1828800" y="3886200"/>
            <a:ext cx="8534400" cy="1752599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>
              <a:defRPr/>
            </a:pPr>
            <a:r>
              <a:rPr lang="en-US"/>
              <a:t>Click to edit Master subtitle style</a:t>
            </a:r>
            <a:endParaRPr lang="en-US"/>
          </a:p>
        </p:txBody>
      </p:sp>
      <p:pic>
        <p:nvPicPr>
          <p:cNvPr id="10" name="Picture 9" descr="AU vertical logo.jpg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218389" y="5257318"/>
            <a:ext cx="1437802" cy="1337193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and Content (no logo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1" y="0"/>
            <a:ext cx="12192000" cy="1027462"/>
          </a:xfrm>
          <a:prstGeom prst="rect">
            <a:avLst/>
          </a:prstGeom>
          <a:solidFill>
            <a:srgbClr val="0B23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" y="1026000"/>
            <a:ext cx="12192000" cy="90000"/>
          </a:xfrm>
          <a:prstGeom prst="rect">
            <a:avLst/>
          </a:prstGeom>
          <a:solidFill>
            <a:srgbClr val="E86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auto">
          <a:xfrm>
            <a:off x="304800" y="90000"/>
            <a:ext cx="11582400" cy="86177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‹#›</a:t>
            </a:fld>
            <a:endParaRPr lang="de-D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13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658812" y="1609726"/>
            <a:ext cx="10837863" cy="4843462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userDrawn="1">
  <p:cSld name="Title and Content (W7-X logo)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 bwMode="auto">
          <a:xfrm>
            <a:off x="1" y="0"/>
            <a:ext cx="12192000" cy="1027462"/>
          </a:xfrm>
          <a:prstGeom prst="rect">
            <a:avLst/>
          </a:prstGeom>
          <a:solidFill>
            <a:srgbClr val="0B234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" y="1026000"/>
            <a:ext cx="12192000" cy="90000"/>
          </a:xfrm>
          <a:prstGeom prst="rect">
            <a:avLst/>
          </a:prstGeom>
          <a:solidFill>
            <a:srgbClr val="E861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 bwMode="auto">
          <a:xfrm>
            <a:off x="304801" y="90000"/>
            <a:ext cx="10603605" cy="861774"/>
          </a:xfrm>
        </p:spPr>
        <p:txBody>
          <a:bodyPr>
            <a:no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‹#›</a:t>
            </a:fld>
            <a:endParaRPr lang="de-DE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13" name="Content Placeholder 1"/>
          <p:cNvSpPr>
            <a:spLocks noGrp="1"/>
          </p:cNvSpPr>
          <p:nvPr>
            <p:ph sz="quarter" idx="13"/>
          </p:nvPr>
        </p:nvSpPr>
        <p:spPr bwMode="auto">
          <a:xfrm>
            <a:off x="658812" y="1609726"/>
            <a:ext cx="10837863" cy="4843462"/>
          </a:xfrm>
        </p:spPr>
        <p:txBody>
          <a:bodyPr/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</p:txBody>
      </p:sp>
      <p:pic>
        <p:nvPicPr>
          <p:cNvPr id="9" name="Grafik 16"/>
          <p:cNvPicPr>
            <a:picLocks noChangeAspect="1"/>
          </p:cNvPicPr>
          <p:nvPr userDrawn="1"/>
        </p:nvPicPr>
        <p:blipFill>
          <a:blip r:embed="rId2"/>
          <a:stretch/>
        </p:blipFill>
        <p:spPr bwMode="auto">
          <a:xfrm>
            <a:off x="11144665" y="90000"/>
            <a:ext cx="969496" cy="861774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0" showMasterPhAnim="0" userDrawn="1">
  <p:cSld name="Title Only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auto">
          <a:xfrm>
            <a:off x="0" y="1490651"/>
            <a:ext cx="12192000" cy="137160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6"/>
          <p:cNvSpPr/>
          <p:nvPr userDrawn="1"/>
        </p:nvSpPr>
        <p:spPr bwMode="auto">
          <a:xfrm>
            <a:off x="1" y="0"/>
            <a:ext cx="12192000" cy="1417638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7"/>
          <p:cNvSpPr/>
          <p:nvPr userDrawn="1"/>
        </p:nvSpPr>
        <p:spPr bwMode="auto">
          <a:xfrm>
            <a:off x="1" y="1417638"/>
            <a:ext cx="12192000" cy="137160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 sz="180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r>
              <a:rPr lang="de-DE">
                <a:solidFill>
                  <a:prstClr val="black">
                    <a:tint val="75000"/>
                  </a:prstClr>
                </a:solidFill>
                <a:latin typeface="Calibri"/>
              </a:rPr>
              <a:t>D.M. Kriete | HTPD | April 22, 2024</a:t>
            </a: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F734A930-F327-2F41-9D15-C8734C687B03}" type="slidenum">
              <a:rPr lang="en-US">
                <a:solidFill>
                  <a:prstClr val="black">
                    <a:tint val="75000"/>
                  </a:prstClr>
                </a:solidFill>
                <a:latin typeface="Calibri"/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Click to edit Master title style</a:t>
            </a:r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12" name="Slide Number Placeholder 11"/>
          <p:cNvSpPr>
            <a:spLocks noGrp="1"/>
          </p:cNvSpPr>
          <p:nvPr>
            <p:ph type="sldNum" sz="quarter" idx="4"/>
          </p:nvPr>
        </p:nvSpPr>
        <p:spPr bwMode="auto">
          <a:xfrm>
            <a:off x="11053293" y="6577969"/>
            <a:ext cx="529107" cy="2638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spc="9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fld id="{7CAF8605-79AF-49D8-801C-80CE61886099}" type="slidenum">
              <a:rPr lang="de-DE"/>
              <a:t>‹#›</a:t>
            </a:fld>
            <a:endParaRPr lang="de-DE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auto">
          <a:xfrm>
            <a:off x="304800" y="137319"/>
            <a:ext cx="1158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en-US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en-US"/>
              <a:t>Edit Master text styles</a:t>
            </a:r>
            <a:endParaRPr/>
          </a:p>
          <a:p>
            <a:pPr lvl="1">
              <a:defRPr/>
            </a:pPr>
            <a:r>
              <a:rPr lang="en-US"/>
              <a:t>Second level</a:t>
            </a:r>
            <a:endParaRPr/>
          </a:p>
          <a:p>
            <a:pPr lvl="2">
              <a:defRPr/>
            </a:pPr>
            <a:r>
              <a:rPr lang="en-US"/>
              <a:t>Third level</a:t>
            </a:r>
            <a:endParaRPr/>
          </a:p>
          <a:p>
            <a:pPr lvl="3">
              <a:defRPr/>
            </a:pPr>
            <a:r>
              <a:rPr lang="en-US"/>
              <a:t>Fourth level</a:t>
            </a:r>
            <a:endParaRPr/>
          </a:p>
          <a:p>
            <a:pPr lvl="4">
              <a:defRPr/>
            </a:pPr>
            <a:r>
              <a:rPr lang="en-US"/>
              <a:t>Fifth level</a:t>
            </a:r>
            <a:endParaRPr lang="en-US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577969"/>
            <a:ext cx="4114800" cy="26384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 spc="9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hf dt="0" ftr="1" hdr="0" sldNum="1"/>
  <p:txStyles>
    <p:titleStyle>
      <a:lvl1pPr algn="l" defTabSz="457200">
        <a:spcBef>
          <a:spcPts val="0"/>
        </a:spcBef>
        <a:buNone/>
        <a:defRPr sz="2500" b="1" i="0">
          <a:solidFill>
            <a:schemeClr val="tx1"/>
          </a:solidFill>
          <a:latin typeface="Arial"/>
          <a:ea typeface="+mj-ea"/>
          <a:cs typeface="Arial"/>
        </a:defRPr>
      </a:lvl1pPr>
    </p:titleStyle>
    <p:bodyStyle>
      <a:lvl1pPr marL="342900" indent="-342900" algn="l" defTabSz="457200">
        <a:spcBef>
          <a:spcPts val="0"/>
        </a:spcBef>
        <a:buClr>
          <a:schemeClr val="accent2"/>
        </a:buClr>
        <a:buFont typeface="Arial"/>
        <a:buChar char="•"/>
        <a:defRPr sz="1800" spc="40">
          <a:solidFill>
            <a:schemeClr val="tx1"/>
          </a:solidFill>
          <a:latin typeface="Arial"/>
          <a:ea typeface="+mn-ea"/>
          <a:cs typeface="Arial"/>
        </a:defRPr>
      </a:lvl1pPr>
      <a:lvl2pPr marL="742950" indent="-285750" algn="l" defTabSz="457200">
        <a:spcBef>
          <a:spcPts val="0"/>
        </a:spcBef>
        <a:buClr>
          <a:schemeClr val="accent3"/>
        </a:buClr>
        <a:buFont typeface="Arial"/>
        <a:buChar char="•"/>
        <a:defRPr sz="1800" spc="40">
          <a:solidFill>
            <a:schemeClr val="tx1"/>
          </a:solidFill>
          <a:latin typeface="Arial"/>
          <a:ea typeface="+mn-ea"/>
          <a:cs typeface="Arial"/>
        </a:defRPr>
      </a:lvl2pPr>
      <a:lvl3pPr marL="1143000" indent="-228600" algn="l" defTabSz="457200">
        <a:spcBef>
          <a:spcPts val="0"/>
        </a:spcBef>
        <a:buFont typeface="Arial"/>
        <a:buChar char="•"/>
        <a:defRPr sz="1800" spc="40">
          <a:solidFill>
            <a:schemeClr val="tx1"/>
          </a:solidFill>
          <a:latin typeface="Arial"/>
          <a:ea typeface="+mn-ea"/>
          <a:cs typeface="Arial"/>
        </a:defRPr>
      </a:lvl3pPr>
      <a:lvl4pPr marL="1600200" indent="-228600" algn="l" defTabSz="457200">
        <a:spcBef>
          <a:spcPts val="0"/>
        </a:spcBef>
        <a:buFont typeface="Arial"/>
        <a:buChar char="•"/>
        <a:defRPr sz="1800" spc="4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>
        <a:spcBef>
          <a:spcPts val="0"/>
        </a:spcBef>
        <a:buFont typeface="Arial"/>
        <a:buChar char="•"/>
        <a:defRPr sz="1800" spc="4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>
        <a:spcBef>
          <a:spcPts val="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emf"/><Relationship Id="rId4" Type="http://schemas.openxmlformats.org/officeDocument/2006/relationships/image" Target="../media/image4.emf"/></Relationships>
</file>

<file path=ppt/slides/_rels/slide1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3.png"/><Relationship Id="rId4" Type="http://schemas.openxmlformats.org/officeDocument/2006/relationships/image" Target="../media/image24.png"/></Relationships>
</file>

<file path=ppt/slides/_rels/slide1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.png"/></Relationships>
</file>

<file path=ppt/slides/_rels/slide1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5" Type="http://schemas.openxmlformats.org/officeDocument/2006/relationships/image" Target="../media/image27.jpg"/><Relationship Id="rId6" Type="http://schemas.openxmlformats.org/officeDocument/2006/relationships/image" Target="../media/image28.png"/><Relationship Id="rId7" Type="http://schemas.openxmlformats.org/officeDocument/2006/relationships/image" Target="../media/image29.png"/><Relationship Id="rId8" Type="http://schemas.openxmlformats.org/officeDocument/2006/relationships/image" Target="../media/image30.png"/><Relationship Id="rId9" Type="http://schemas.openxmlformats.org/officeDocument/2006/relationships/image" Target="../media/image31.png"/><Relationship Id="rId10" Type="http://schemas.openxmlformats.org/officeDocument/2006/relationships/image" Target="../media/image32.png"/><Relationship Id="rId11" Type="http://schemas.openxmlformats.org/officeDocument/2006/relationships/image" Target="../media/image33.png"/><Relationship Id="rId12" Type="http://schemas.openxmlformats.org/officeDocument/2006/relationships/image" Target="../media/image34.png"/></Relationships>
</file>

<file path=ppt/slides/_rels/slide1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5.png"/><Relationship Id="rId4" Type="http://schemas.openxmlformats.org/officeDocument/2006/relationships/image" Target="../media/image36.png"/></Relationships>
</file>

<file path=ppt/slides/_rels/slide1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_rels/slide1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37.png"/><Relationship Id="rId4" Type="http://schemas.openxmlformats.org/officeDocument/2006/relationships/image" Target="../media/image38.png"/><Relationship Id="rId5" Type="http://schemas.openxmlformats.org/officeDocument/2006/relationships/image" Target="../media/image8.png"/><Relationship Id="rId6" Type="http://schemas.openxmlformats.org/officeDocument/2006/relationships/image" Target="../media/image39.png"/></Relationships>
</file>

<file path=ppt/slides/_rels/slide1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6" Type="http://schemas.openxmlformats.org/officeDocument/2006/relationships/image" Target="../media/image43.png"/><Relationship Id="rId7" Type="http://schemas.openxmlformats.org/officeDocument/2006/relationships/image" Target="../media/image37.png"/></Relationships>
</file>

<file path=ppt/slides/_rels/slide1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_rels/slide1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44.png"/><Relationship Id="rId4" Type="http://schemas.openxmlformats.org/officeDocument/2006/relationships/image" Target="../media/image45.png"/><Relationship Id="rId5" Type="http://schemas.openxmlformats.org/officeDocument/2006/relationships/image" Target="../media/image46.png"/><Relationship Id="rId6" Type="http://schemas.openxmlformats.org/officeDocument/2006/relationships/image" Target="../media/image47.png"/></Relationships>
</file>

<file path=ppt/slides/_rels/slide1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44.png"/><Relationship Id="rId4" Type="http://schemas.openxmlformats.org/officeDocument/2006/relationships/image" Target="../media/image48.pn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/Relationships>
</file>

<file path=ppt/slides/_rels/slide2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2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9.png"/><Relationship Id="rId4" Type="http://schemas.openxmlformats.org/officeDocument/2006/relationships/image" Target="../media/image50.png"/></Relationships>
</file>

<file path=ppt/slides/_rels/slide2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.emf"/><Relationship Id="rId4" Type="http://schemas.openxmlformats.org/officeDocument/2006/relationships/image" Target="../media/image1.jpg"/><Relationship Id="rId5" Type="http://schemas.openxmlformats.org/officeDocument/2006/relationships/image" Target="../media/image51.png"/><Relationship Id="rId6" Type="http://schemas.microsoft.com/office/2007/relationships/media" Target="../media/media3.mp4"/><Relationship Id="rId7" Type="http://schemas.openxmlformats.org/officeDocument/2006/relationships/video" Target="../media/media3.mp4" /><Relationship Id="rId8" Type="http://schemas.openxmlformats.org/officeDocument/2006/relationships/image" Target="../media/image52.png"/><Relationship Id="rId9" Type="http://schemas.microsoft.com/office/2007/relationships/media" Target="../media/media4.mp4"/><Relationship Id="rId10" Type="http://schemas.openxmlformats.org/officeDocument/2006/relationships/video" Target="../media/media4.mp4" /></Relationships>
</file>

<file path=ppt/slides/_rels/slide2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53.png"/><Relationship Id="rId4" Type="http://schemas.openxmlformats.org/officeDocument/2006/relationships/image" Target="../media/image54.png"/></Relationships>
</file>

<file path=ppt/slides/_rels/slide2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55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6" Type="http://schemas.openxmlformats.org/officeDocument/2006/relationships/image" Target="../media/image58.png"/><Relationship Id="rId7" Type="http://schemas.openxmlformats.org/officeDocument/2006/relationships/image" Target="../media/image59.png"/></Relationships>
</file>

<file path=ppt/slides/_rels/slide2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60.png"/><Relationship Id="rId4" Type="http://schemas.openxmlformats.org/officeDocument/2006/relationships/image" Target="../media/image61.png"/><Relationship Id="rId5" Type="http://schemas.openxmlformats.org/officeDocument/2006/relationships/image" Target="../media/image62.jpg"/><Relationship Id="rId6" Type="http://schemas.openxmlformats.org/officeDocument/2006/relationships/image" Target="../media/image63.png"/><Relationship Id="rId7" Type="http://schemas.openxmlformats.org/officeDocument/2006/relationships/image" Target="../media/image64.png"/></Relationships>
</file>

<file path=ppt/slides/_rels/slide2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5" Type="http://schemas.openxmlformats.org/officeDocument/2006/relationships/image" Target="../media/image16.png"/><Relationship Id="rId6" Type="http://schemas.openxmlformats.org/officeDocument/2006/relationships/image" Target="../media/image67.png"/><Relationship Id="rId7" Type="http://schemas.openxmlformats.org/officeDocument/2006/relationships/image" Target="../media/image68.png"/><Relationship Id="rId8" Type="http://schemas.openxmlformats.org/officeDocument/2006/relationships/image" Target="../media/image69.png"/></Relationships>
</file>

<file path=ppt/slides/_rels/slide2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70.png"/></Relationships>
</file>

<file path=ppt/slides/_rels/slide2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71.png"/><Relationship Id="rId4" Type="http://schemas.openxmlformats.org/officeDocument/2006/relationships/image" Target="../media/image72.png"/></Relationships>
</file>

<file path=ppt/slides/_rels/slide2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72.png"/><Relationship Id="rId4" Type="http://schemas.openxmlformats.org/officeDocument/2006/relationships/image" Target="../media/image73.png"/><Relationship Id="rId5" Type="http://schemas.openxmlformats.org/officeDocument/2006/relationships/image" Target="../media/image74.pn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_rels/slide30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75.png"/><Relationship Id="rId4" Type="http://schemas.openxmlformats.org/officeDocument/2006/relationships/image" Target="../media/image76.png"/><Relationship Id="rId5" Type="http://schemas.openxmlformats.org/officeDocument/2006/relationships/image" Target="../media/image77.png"/><Relationship Id="rId6" Type="http://schemas.openxmlformats.org/officeDocument/2006/relationships/image" Target="../media/image78.png"/></Relationships>
</file>

<file path=ppt/slides/_rels/slide3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44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/Relationships>
</file>

<file path=ppt/slides/_rels/slide3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44.png"/><Relationship Id="rId4" Type="http://schemas.openxmlformats.org/officeDocument/2006/relationships/image" Target="../media/image81.png"/></Relationships>
</file>

<file path=ppt/slides/_rels/slide3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4.png"/><Relationship Id="rId4" Type="http://schemas.openxmlformats.org/officeDocument/2006/relationships/image" Target="../media/image48.png"/><Relationship Id="rId5" Type="http://schemas.openxmlformats.org/officeDocument/2006/relationships/image" Target="../media/image9.png"/></Relationships>
</file>

<file path=ppt/slides/_rels/slide3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4.png"/><Relationship Id="rId4" Type="http://schemas.openxmlformats.org/officeDocument/2006/relationships/image" Target="../media/image9.pn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microsoft.com/office/2007/relationships/media" Target="../media/media1.mp4"/><Relationship Id="rId5" Type="http://schemas.openxmlformats.org/officeDocument/2006/relationships/video" Target="../media/media1.mp4" /><Relationship Id="rId6" Type="http://schemas.openxmlformats.org/officeDocument/2006/relationships/image" Target="../media/image11.png"/><Relationship Id="rId7" Type="http://schemas.openxmlformats.org/officeDocument/2006/relationships/image" Target="../media/image12.pn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Relationship Id="rId4" Type="http://schemas.microsoft.com/office/2007/relationships/media" Target="../media/media2.mp4"/><Relationship Id="rId5" Type="http://schemas.openxmlformats.org/officeDocument/2006/relationships/video" Target="../media/media2.mp4" /></Relationships>
</file>

<file path=ppt/slides/_rels/slide7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5" Type="http://schemas.openxmlformats.org/officeDocument/2006/relationships/image" Target="../media/image15.png"/><Relationship Id="rId6" Type="http://schemas.openxmlformats.org/officeDocument/2006/relationships/image" Target="../media/image16.png"/></Relationships>
</file>

<file path=ppt/slides/_rels/slide8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5" Type="http://schemas.openxmlformats.org/officeDocument/2006/relationships/image" Target="../media/image19.png"/><Relationship Id="rId6" Type="http://schemas.openxmlformats.org/officeDocument/2006/relationships/image" Target="../media/image20.png"/><Relationship Id="rId7" Type="http://schemas.openxmlformats.org/officeDocument/2006/relationships/image" Target="../media/image21.png"/><Relationship Id="rId8" Type="http://schemas.openxmlformats.org/officeDocument/2006/relationships/image" Target="../media/image22.png"/></Relationships>
</file>

<file path=ppt/slides/_rels/slide9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ctrTitle"/>
          </p:nvPr>
        </p:nvSpPr>
        <p:spPr bwMode="auto">
          <a:xfrm>
            <a:off x="387618" y="232520"/>
            <a:ext cx="11416763" cy="147002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3600"/>
              <a:t>Ion temperature imaging in the divertor of the W7-X stellarator using coherence imaging spectroscopy</a:t>
            </a:r>
            <a:endParaRPr lang="de-DE" sz="3600"/>
          </a:p>
        </p:txBody>
      </p:sp>
      <p:sp>
        <p:nvSpPr>
          <p:cNvPr id="5" name="Subtitle 2"/>
          <p:cNvSpPr>
            <a:spLocks noGrp="1"/>
          </p:cNvSpPr>
          <p:nvPr>
            <p:ph type="subTitle" idx="1"/>
          </p:nvPr>
        </p:nvSpPr>
        <p:spPr bwMode="auto">
          <a:xfrm>
            <a:off x="1828800" y="1702544"/>
            <a:ext cx="8534400" cy="3096165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n-US" sz="2600" b="1"/>
              <a:t>Matt Kriete</a:t>
            </a:r>
            <a:r>
              <a:rPr lang="en-US" sz="2600" b="1" baseline="30000"/>
              <a:t>1</a:t>
            </a:r>
            <a:endParaRPr lang="de-DE" sz="2600" b="1"/>
          </a:p>
          <a:p>
            <a:pPr>
              <a:defRPr/>
            </a:pPr>
            <a:r>
              <a:rPr lang="de-DE" sz="2600"/>
              <a:t>V. Perseo</a:t>
            </a:r>
            <a:r>
              <a:rPr lang="de-DE" sz="2600" baseline="30000"/>
              <a:t>2</a:t>
            </a:r>
            <a:r>
              <a:rPr lang="de-DE" sz="2600"/>
              <a:t>, D. Gradic</a:t>
            </a:r>
            <a:r>
              <a:rPr lang="de-DE" sz="2600" baseline="30000"/>
              <a:t>2</a:t>
            </a:r>
            <a:r>
              <a:rPr lang="de-DE" sz="2600"/>
              <a:t>, D.A. Ennis</a:t>
            </a:r>
            <a:r>
              <a:rPr lang="de-DE" sz="2600" baseline="30000"/>
              <a:t>1</a:t>
            </a:r>
            <a:r>
              <a:rPr lang="de-DE" sz="2600"/>
              <a:t>, R. König</a:t>
            </a:r>
            <a:r>
              <a:rPr lang="de-DE" sz="2600" baseline="30000"/>
              <a:t>2</a:t>
            </a:r>
            <a:r>
              <a:rPr lang="de-DE" sz="2600"/>
              <a:t>, D.A. Maurer</a:t>
            </a:r>
            <a:r>
              <a:rPr lang="de-DE" sz="2600" baseline="30000"/>
              <a:t>1</a:t>
            </a:r>
            <a:r>
              <a:rPr lang="de-DE" sz="2600"/>
              <a:t>, and the W7-X Team</a:t>
            </a:r>
            <a:r>
              <a:rPr lang="de-DE" sz="2600" baseline="30000"/>
              <a:t>2</a:t>
            </a:r>
            <a:endParaRPr/>
          </a:p>
          <a:p>
            <a:pPr>
              <a:defRPr/>
            </a:pPr>
            <a:endParaRPr lang="de-DE" sz="2400" baseline="30000"/>
          </a:p>
          <a:p>
            <a:pPr>
              <a:defRPr/>
            </a:pPr>
            <a:r>
              <a:rPr lang="en-US" sz="1900" baseline="30000"/>
              <a:t>1</a:t>
            </a:r>
            <a:r>
              <a:rPr lang="en-US" sz="1900"/>
              <a:t>Auburn University</a:t>
            </a:r>
            <a:endParaRPr/>
          </a:p>
          <a:p>
            <a:pPr>
              <a:defRPr/>
            </a:pPr>
            <a:r>
              <a:rPr lang="en-US" sz="1900" baseline="30000"/>
              <a:t>2</a:t>
            </a:r>
            <a:r>
              <a:rPr lang="en-US" sz="1900"/>
              <a:t>Max Planck Institute for Plasma Physics</a:t>
            </a:r>
            <a:endParaRPr lang="en-US" sz="1900" baseline="30000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sz="2600"/>
              <a:t>High Temperature Plasma Diagnostics Conference</a:t>
            </a:r>
            <a:endParaRPr/>
          </a:p>
          <a:p>
            <a:pPr>
              <a:defRPr/>
            </a:pPr>
            <a:endParaRPr lang="de-DE" sz="2600"/>
          </a:p>
          <a:p>
            <a:pPr>
              <a:defRPr/>
            </a:pPr>
            <a:r>
              <a:rPr lang="de-DE" sz="2600"/>
              <a:t>April 22, 2024</a:t>
            </a:r>
            <a:endParaRPr lang="en-US" sz="2600"/>
          </a:p>
        </p:txBody>
      </p:sp>
      <p:pic>
        <p:nvPicPr>
          <p:cNvPr id="6" name="Grafik 2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84855" y="5638800"/>
            <a:ext cx="3923863" cy="907792"/>
          </a:xfrm>
          <a:prstGeom prst="rect">
            <a:avLst/>
          </a:prstGeom>
        </p:spPr>
      </p:pic>
      <p:pic>
        <p:nvPicPr>
          <p:cNvPr id="7" name="Grafik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10689775" y="5638800"/>
            <a:ext cx="1021266" cy="90779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 bwMode="auto">
          <a:xfrm>
            <a:off x="1983282" y="6074034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Funded by DoE grant DE-SC0014529 and </a:t>
            </a:r>
            <a:r>
              <a:rPr lang="en-US"/>
              <a:t>EUROfusion</a:t>
            </a:r>
            <a:r>
              <a:rPr lang="en-US"/>
              <a:t> grant 101052200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Main challenge measuring edge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with CIS is distinguishing between Doppler broadening and Zeeman splitting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488888" y="1176507"/>
            <a:ext cx="7658645" cy="5401461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/>
              <a:t>Several mechanisms can contribute to the CIS contrast</a:t>
            </a:r>
            <a:endParaRPr lang="en-US" sz="2400"/>
          </a:p>
          <a:p>
            <a:pPr lvl="1">
              <a:defRPr/>
            </a:pPr>
            <a:endParaRPr lang="en-US">
              <a:solidFill>
                <a:srgbClr val="FF0000"/>
              </a:solidFill>
            </a:endParaRPr>
          </a:p>
          <a:p>
            <a:pPr lvl="1">
              <a:defRPr/>
            </a:pPr>
            <a:endParaRPr lang="en-US">
              <a:solidFill>
                <a:srgbClr val="FF0000"/>
              </a:solidFill>
            </a:endParaRPr>
          </a:p>
          <a:p>
            <a:pPr lvl="1">
              <a:defRPr/>
            </a:pPr>
            <a:r>
              <a:rPr lang="en-US">
                <a:solidFill>
                  <a:srgbClr val="FF0000"/>
                </a:solidFill>
              </a:rPr>
              <a:t>Doppler broadening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𝑫</m:t>
                          </m:r>
                        </m:sub>
                      </m:sSub>
                      <m:r>
                        <m:rPr/>
                        <a:rPr lang="en-US" b="1" i="1">
                          <a:solidFill>
                            <a:srgbClr val="FF0000"/>
                          </a:solidFill>
                          <a:latin typeface="Cambria Math"/>
                        </a:rPr>
                        <m:t>=</m:t>
                      </m:r>
                      <m:r>
                        <m:rPr>
                          <m:nor m:val="on"/>
                        </m:rPr>
                        <a:rPr lang="en-US" b="1" i="0">
                          <a:solidFill>
                            <a:srgbClr val="FF0000"/>
                          </a:solidFill>
                          <a:latin typeface="Cambria Math"/>
                        </a:rPr>
                        <m:t>exp</m:t>
                      </m:r>
                      <m:d>
                        <m:dPr>
                          <m:begChr m:val="["/>
                          <m:endChr m:val="]"/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m:rPr/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𝑻</m:t>
                              </m:r>
                            </m:e>
                            <m:sub>
                              <m:r>
                                <m:rPr/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𝒊</m:t>
                              </m:r>
                            </m:sub>
                          </m:sSub>
                          <m:sSup>
                            <m:sSup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acc>
                                <m:accPr>
                                  <m:chr m:val="̂"/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/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𝑵</m:t>
                                  </m:r>
                                </m:e>
                              </m:acc>
                            </m:e>
                            <m:sup>
                              <m:r>
                                <m:rPr/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</m:sup>
                          </m:sSup>
                          <m:f>
                            <m:fPr>
                              <m:type m:val="lin"/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r>
                                <m:rPr/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</a:rPr>
                                <m:t>𝟐</m:t>
                              </m:r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/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𝝅</m:t>
                                  </m:r>
                                </m:e>
                                <m:sup>
                                  <m:r>
                                    <m:rPr/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num>
                            <m:den>
                              <m:sSub>
                                <m:sSub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𝒎</m:t>
                                  </m:r>
                                </m:e>
                                <m:sub>
                                  <m:r>
                                    <m:rPr/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𝒊</m:t>
                                  </m:r>
                                </m:sub>
                              </m:sSub>
                              <m:sSup>
                                <m:sSupPr>
                                  <m:ctrlPr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/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𝒄</m:t>
                                  </m:r>
                                </m:e>
                                <m:sup>
                                  <m:r>
                                    <m:rPr/>
                                    <a:rPr lang="en-US" b="1" i="1">
                                      <a:solidFill>
                                        <a:srgbClr val="FF0000"/>
                                      </a:solidFill>
                                      <a:latin typeface="Cambria Math"/>
                                    </a:rPr>
                                    <m:t>𝟐</m:t>
                                  </m:r>
                                </m:sup>
                              </m:sSup>
                            </m:den>
                          </m:f>
                        </m:e>
                      </m:d>
                    </m:oMath>
                  </m:oMathPara>
                </a14:m>
              </mc:Choice>
              <mc:Fallback/>
            </mc:AlternateContent>
            <a:endParaRPr lang="en-US" b="1"/>
          </a:p>
          <a:p>
            <a:pPr lvl="1">
              <a:defRPr/>
            </a:pPr>
            <a:r>
              <a:rPr lang="en-US">
                <a:solidFill>
                  <a:srgbClr val="0070C0"/>
                </a:solidFill>
              </a:rPr>
              <a:t>Zeeman splitting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sz="18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𝒁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: depends on magnetic field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𝐵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 and observation angle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i="1"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 </a:t>
            </a:r>
            <a:endParaRPr/>
          </a:p>
          <a:p>
            <a:pPr lvl="1">
              <a:defRPr/>
            </a:pPr>
            <a:r>
              <a:rPr lang="en-US">
                <a:solidFill>
                  <a:srgbClr val="00B050"/>
                </a:solidFill>
              </a:rPr>
              <a:t>Stark broadening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800" b="1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800" b="1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sz="1800" b="1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</a:rPr>
                            <m:t>𝑺</m:t>
                          </m:r>
                        </m:sub>
                      </m:sSub>
                      <m:d>
                        <m:dPr>
                          <m:ctrlPr>
                            <a:rPr lang="en-US" sz="1800" b="1" i="1">
                              <a:solidFill>
                                <a:srgbClr val="00B05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18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𝒏</m:t>
                              </m:r>
                            </m:e>
                            <m:sub>
                              <m:r>
                                <m:rPr/>
                                <a:rPr lang="en-US" sz="18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𝒆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</mc:Choice>
              <mc:Fallback/>
            </mc:AlternateContent>
            <a:endParaRPr lang="en-US"/>
          </a:p>
          <a:p>
            <a:pPr lvl="1">
              <a:defRPr/>
            </a:pPr>
            <a:r>
              <a:rPr lang="en-US">
                <a:solidFill>
                  <a:srgbClr val="7030A0"/>
                </a:solidFill>
              </a:rPr>
              <a:t>Background emission (e.g. bremsstrahlung)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800" b="1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800" b="1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sz="1800" b="1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</m:sub>
                      </m:sSub>
                      <m:d>
                        <m:dPr>
                          <m:ctrlPr>
                            <a:rPr lang="en-US" sz="1800" b="1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1800" b="1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𝒏</m:t>
                              </m:r>
                            </m:e>
                            <m:sub>
                              <m:r>
                                <m:rPr/>
                                <a:rPr lang="en-US" sz="1800" b="1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𝒆</m:t>
                              </m:r>
                              <m:r>
                                <m:rPr/>
                                <a:rPr lang="en-US" sz="1800" b="1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,</m:t>
                              </m:r>
                              <m:r>
                                <m:rPr/>
                                <a:rPr lang="en-US" sz="1800" b="1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𝒄𝒐𝒓𝒆</m:t>
                              </m:r>
                            </m:sub>
                          </m:sSub>
                          <m:r>
                            <m:rPr/>
                            <a:rPr lang="en-US" sz="1800" b="1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sSub>
                            <m:sSubPr>
                              <m:ctrlPr>
                                <a:rPr lang="en-US" sz="1800" b="1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1800" b="1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𝒁</m:t>
                              </m:r>
                            </m:e>
                            <m:sub>
                              <m:r>
                                <m:rPr/>
                                <a:rPr lang="en-US" sz="1800" b="1" i="1">
                                  <a:solidFill>
                                    <a:srgbClr val="7030A0"/>
                                  </a:solidFill>
                                  <a:latin typeface="Cambria Math"/>
                                  <a:ea typeface="Cambria Math"/>
                                </a:rPr>
                                <m:t>𝒆𝒇𝒇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</mc:Choice>
              <mc:Fallback/>
            </mc:AlternateContent>
            <a:endParaRPr lang="en-US"/>
          </a:p>
          <a:p>
            <a:pPr lvl="1">
              <a:defRPr/>
            </a:pPr>
            <a:r>
              <a:rPr lang="en-US">
                <a:solidFill>
                  <a:srgbClr val="E86100"/>
                </a:solidFill>
              </a:rPr>
              <a:t>Instrument contrast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800" b="1" i="1">
                              <a:solidFill>
                                <a:srgbClr val="E861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800" b="1" i="1">
                              <a:solidFill>
                                <a:srgbClr val="E8610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sz="1800" b="1" i="1">
                              <a:solidFill>
                                <a:srgbClr val="E861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: calibration factor</a:t>
            </a:r>
            <a:endParaRPr/>
          </a:p>
          <a:p>
            <a:pPr>
              <a:defRPr/>
            </a:pPr>
            <a:r>
              <a:rPr lang="en-US"/>
              <a:t>Choice of C III 465 nm spectral line greatly simplifies analysis</a:t>
            </a:r>
            <a:endParaRPr lang="en-US" b="1"/>
          </a:p>
          <a:p>
            <a:pPr lvl="1">
              <a:defRPr/>
            </a:pPr>
            <a:r>
              <a:rPr lang="en-US"/>
              <a:t>C III intensity &gt;&gt; background</a:t>
            </a:r>
            <a:endParaRPr/>
          </a:p>
          <a:p>
            <a:pPr lvl="1">
              <a:defRPr/>
            </a:pPr>
            <a:r>
              <a:rPr lang="en-US"/>
              <a:t>Well-separated from other strong impurity lines</a:t>
            </a:r>
            <a:endParaRPr/>
          </a:p>
          <a:p>
            <a:pPr lvl="1">
              <a:defRPr/>
            </a:pPr>
            <a:r>
              <a:rPr lang="en-US"/>
              <a:t>Inferred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sSup>
                            <m:sSupPr>
                              <m:ctrlPr>
                                <a:rPr lang="en-US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p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𝐶</m:t>
                              </m:r>
                            </m:e>
                            <m:sup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2+</m:t>
                              </m:r>
                            </m:sup>
                          </m:sSup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is decent proxy for main ion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 i="1">
                <a:latin typeface="Cambria Math"/>
              </a:rPr>
              <a:t> </a:t>
            </a:r>
            <a:r>
              <a:rPr lang="en-US">
                <a:latin typeface="Arial"/>
              </a:rPr>
              <a:t>up to ~30 eV</a:t>
            </a:r>
            <a:endParaRPr/>
          </a:p>
          <a:p>
            <a:pPr>
              <a:defRPr/>
            </a:pPr>
            <a:endParaRPr lang="en-US" i="1">
              <a:latin typeface="Cambria Math"/>
            </a:endParaRPr>
          </a:p>
          <a:p>
            <a:pPr marL="0" indent="0">
              <a:buNone/>
              <a:defRPr/>
            </a:pPr>
            <a:endParaRPr lang="en-US" i="1">
              <a:latin typeface="Cambria Math"/>
            </a:endParaRPr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9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9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sz="1900" b="1" i="1">
                              <a:solidFill>
                                <a:srgbClr val="FF0000"/>
                              </a:solidFill>
                              <a:latin typeface="Cambria Math"/>
                            </a:rPr>
                            <m:t>𝑫</m:t>
                          </m:r>
                        </m:sub>
                      </m:sSub>
                      <m:r>
                        <m:rPr/>
                        <a:rPr lang="en-US" sz="1900" b="1" i="1">
                          <a:solidFill>
                            <a:srgbClr val="FF0000"/>
                          </a:solidFill>
                          <a:latin typeface="Cambria Math"/>
                        </a:rPr>
                        <m:t> </m:t>
                      </m:r>
                    </m:oMath>
                  </m:oMathPara>
                </a14:m>
              </mc:Choice>
              <mc:Fallback/>
            </mc:AlternateContent>
            <a:r>
              <a:rPr lang="en-US" sz="1900" b="1"/>
              <a:t>and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9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9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sz="19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𝒁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 sz="1900" b="1"/>
              <a:t> are comparable in the SOL plasma of magnetic confinement fusion experiments</a:t>
            </a:r>
            <a:endParaRPr/>
          </a:p>
        </p:txBody>
      </p:sp>
      <p:sp>
        <p:nvSpPr>
          <p:cNvPr id="11" name="TextBox 10"/>
          <p:cNvSpPr txBox="1"/>
          <p:nvPr/>
        </p:nvSpPr>
        <p:spPr bwMode="auto">
          <a:xfrm>
            <a:off x="3140129" y="1534515"/>
            <a:ext cx="2356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en-US" sz="2400" b="1" i="1">
                          <a:latin typeface="Cambria Math"/>
                          <a:ea typeface="Cambria Math"/>
                        </a:rPr>
                        <m:t>𝜻</m:t>
                      </m:r>
                      <m:r>
                        <m:rPr/>
                        <a:rPr lang="en-US" sz="2400" b="1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𝑫</m:t>
                          </m:r>
                        </m:sub>
                      </m:sSub>
                      <m:sSub>
                        <m:sSub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𝒁</m:t>
                          </m:r>
                        </m:sub>
                      </m:sSub>
                      <m:sSub>
                        <m:sSubPr>
                          <m:ctrlPr>
                            <a:rPr lang="en-US" sz="2400" b="1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sSub>
                            <m:sSubPr>
                              <m:ctrlPr>
                                <a:rPr lang="en-US" sz="24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sz="24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𝜻</m:t>
                              </m:r>
                            </m:e>
                            <m:sub>
                              <m:r>
                                <m:rPr/>
                                <a:rPr lang="en-US" sz="2400" b="1" i="1">
                                  <a:solidFill>
                                    <a:srgbClr val="00B050"/>
                                  </a:solidFill>
                                  <a:latin typeface="Cambria Math"/>
                                  <a:ea typeface="Cambria Math"/>
                                </a:rPr>
                                <m:t>𝑺</m:t>
                              </m:r>
                            </m:sub>
                          </m:sSub>
                          <m:r>
                            <m:rPr/>
                            <a:rPr lang="en-US" sz="2400" b="1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sz="2400" b="1" i="1">
                              <a:solidFill>
                                <a:srgbClr val="7030A0"/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</m:sub>
                      </m:sSub>
                      <m:sSub>
                        <m:sSubPr>
                          <m:ctrlPr>
                            <a:rPr lang="en-US" sz="2400" b="1" i="1">
                              <a:solidFill>
                                <a:srgbClr val="E861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2400" b="1" i="1">
                              <a:solidFill>
                                <a:srgbClr val="E8610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sz="2400" b="1" i="1">
                              <a:solidFill>
                                <a:srgbClr val="E861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en-US" sz="2400"/>
          </a:p>
        </p:txBody>
      </p:sp>
      <p:grpSp>
        <p:nvGrpSpPr>
          <p:cNvPr id="17" name="Group 16"/>
          <p:cNvGrpSpPr/>
          <p:nvPr/>
        </p:nvGrpSpPr>
        <p:grpSpPr bwMode="auto">
          <a:xfrm>
            <a:off x="8403453" y="1324961"/>
            <a:ext cx="3691312" cy="2621244"/>
            <a:chOff x="8482582" y="1542161"/>
            <a:chExt cx="3691312" cy="2621244"/>
          </a:xfrm>
        </p:grpSpPr>
        <p:pic>
          <p:nvPicPr>
            <p:cNvPr id="7" name="Grafik 25"/>
            <p:cNvPicPr>
              <a:picLocks noChangeAspect="1"/>
            </p:cNvPicPr>
            <p:nvPr/>
          </p:nvPicPr>
          <p:blipFill>
            <a:blip r:embed="rId3"/>
            <a:srcRect l="4147" t="0" r="5087" b="0"/>
            <a:stretch/>
          </p:blipFill>
          <p:spPr bwMode="auto">
            <a:xfrm>
              <a:off x="8482582" y="1542161"/>
              <a:ext cx="3691312" cy="2621244"/>
            </a:xfrm>
            <a:prstGeom prst="rect">
              <a:avLst/>
            </a:prstGeom>
          </p:spPr>
        </p:pic>
        <p:sp>
          <p:nvSpPr>
            <p:cNvPr id="12" name="Rectangle 11"/>
            <p:cNvSpPr/>
            <p:nvPr/>
          </p:nvSpPr>
          <p:spPr bwMode="auto">
            <a:xfrm>
              <a:off x="9696261" y="1542161"/>
              <a:ext cx="1430448" cy="20955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5" name="Rectangle 14"/>
            <p:cNvSpPr/>
            <p:nvPr/>
          </p:nvSpPr>
          <p:spPr bwMode="auto">
            <a:xfrm>
              <a:off x="9923522" y="1781111"/>
              <a:ext cx="2048932" cy="298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Textplatzhalter 11"/>
            <p:cNvSpPr txBox="1"/>
            <p:nvPr/>
          </p:nvSpPr>
          <p:spPr bwMode="auto">
            <a:xfrm>
              <a:off x="10438670" y="1823057"/>
              <a:ext cx="1533784" cy="654193"/>
            </a:xfrm>
            <a:prstGeom prst="rect">
              <a:avLst/>
            </a:prstGeom>
            <a:grpFill/>
          </p:spPr>
          <p:txBody>
            <a:bodyPr/>
            <a:lstStyle>
              <a:lvl1pPr marL="228600" indent="-228600" algn="l" defTabSz="9144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  <a:defRPr/>
              </a:pPr>
              <a:r>
                <a:rPr lang="de-DE" sz="1800"/>
                <a:t>B = 0 T</a:t>
              </a:r>
              <a:endParaRPr/>
            </a:p>
            <a:p>
              <a:pPr marL="0" indent="0" algn="ctr">
                <a:buFont typeface="Arial"/>
                <a:buNone/>
                <a:defRPr/>
              </a:pPr>
              <a:r>
                <a:rPr lang="de-DE" sz="1800"/>
                <a:t>T</a:t>
              </a:r>
              <a:r>
                <a:rPr lang="de-DE" sz="1800" baseline="-25000"/>
                <a:t>i</a:t>
              </a:r>
              <a:r>
                <a:rPr lang="de-DE" sz="1800"/>
                <a:t> = 10 eV</a:t>
              </a:r>
              <a:endParaRPr/>
            </a:p>
          </p:txBody>
        </p:sp>
      </p:grpSp>
      <p:grpSp>
        <p:nvGrpSpPr>
          <p:cNvPr id="18" name="Group 17"/>
          <p:cNvGrpSpPr/>
          <p:nvPr/>
        </p:nvGrpSpPr>
        <p:grpSpPr bwMode="auto">
          <a:xfrm>
            <a:off x="8241198" y="3951939"/>
            <a:ext cx="3871673" cy="2569015"/>
            <a:chOff x="8320327" y="4250708"/>
            <a:chExt cx="3871673" cy="2569015"/>
          </a:xfrm>
        </p:grpSpPr>
        <p:pic>
          <p:nvPicPr>
            <p:cNvPr id="6" name="Grafik 23"/>
            <p:cNvPicPr>
              <a:picLocks noChangeAspect="1"/>
            </p:cNvPicPr>
            <p:nvPr/>
          </p:nvPicPr>
          <p:blipFill>
            <a:blip r:embed="rId4"/>
            <a:srcRect l="0" t="5294" r="4379" b="0"/>
            <a:stretch/>
          </p:blipFill>
          <p:spPr bwMode="auto">
            <a:xfrm>
              <a:off x="8320327" y="4348162"/>
              <a:ext cx="3871673" cy="2471561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 bwMode="auto">
            <a:xfrm>
              <a:off x="9694491" y="4250708"/>
              <a:ext cx="1430448" cy="16884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4" name="Rectangle 13"/>
            <p:cNvSpPr/>
            <p:nvPr/>
          </p:nvSpPr>
          <p:spPr bwMode="auto">
            <a:xfrm>
              <a:off x="9914469" y="4455416"/>
              <a:ext cx="2048932" cy="29837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Textplatzhalter 11"/>
            <p:cNvSpPr txBox="1"/>
            <p:nvPr/>
          </p:nvSpPr>
          <p:spPr bwMode="auto">
            <a:xfrm>
              <a:off x="10438670" y="4466141"/>
              <a:ext cx="1533784" cy="787665"/>
            </a:xfrm>
            <a:prstGeom prst="rect">
              <a:avLst/>
            </a:prstGeom>
            <a:grpFill/>
          </p:spPr>
          <p:txBody>
            <a:bodyPr/>
            <a:lstStyle>
              <a:lvl1pPr marL="228600" indent="-228600" algn="l" defTabSz="914400">
                <a:lnSpc>
                  <a:spcPct val="90000"/>
                </a:lnSpc>
                <a:spcBef>
                  <a:spcPts val="1000"/>
                </a:spcBef>
                <a:buFont typeface="Arial"/>
                <a:buChar char="•"/>
                <a:defRPr sz="2400" b="1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2000" b="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6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>
                <a:lnSpc>
                  <a:spcPct val="90000"/>
                </a:lnSpc>
                <a:spcBef>
                  <a:spcPts val="500"/>
                </a:spcBef>
                <a:buFont typeface="Arial"/>
                <a:buChar char="•"/>
                <a:defRPr sz="18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 algn="ctr">
                <a:buFont typeface="Arial"/>
                <a:buNone/>
                <a:defRPr/>
              </a:pPr>
              <a:r>
                <a:rPr lang="de-DE" sz="1800"/>
                <a:t>B = 2.2 T</a:t>
              </a:r>
              <a:endParaRPr/>
            </a:p>
            <a:p>
              <a:pPr marL="0" indent="0" algn="ctr">
                <a:buFont typeface="Arial"/>
                <a:buNone/>
                <a:defRPr/>
              </a:pPr>
              <a:r>
                <a:rPr lang="de-DE" sz="1800"/>
                <a:t>T</a:t>
              </a:r>
              <a:r>
                <a:rPr lang="de-DE" sz="1800" baseline="-25000"/>
                <a:t>i</a:t>
              </a:r>
              <a:r>
                <a:rPr lang="de-DE" sz="1800"/>
                <a:t> = 10 eV</a:t>
              </a:r>
              <a:endParaRPr/>
            </a:p>
          </p:txBody>
        </p:sp>
      </p:grpSp>
      <p:sp>
        <p:nvSpPr>
          <p:cNvPr id="16" name="TextBox 15"/>
          <p:cNvSpPr txBox="1"/>
          <p:nvPr/>
        </p:nvSpPr>
        <p:spPr bwMode="auto">
          <a:xfrm>
            <a:off x="8970986" y="1176507"/>
            <a:ext cx="2659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/>
              <a:t>C III 465 nm line shape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8721431" y="6581960"/>
            <a:ext cx="312777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/>
              <a:t>D. </a:t>
            </a:r>
            <a:r>
              <a:rPr lang="en-US" sz="1400"/>
              <a:t>Gradic</a:t>
            </a:r>
            <a:r>
              <a:rPr lang="en-US" sz="1400"/>
              <a:t> et al, NF </a:t>
            </a:r>
            <a:r>
              <a:rPr lang="en-US" sz="1400" b="1"/>
              <a:t>61</a:t>
            </a:r>
            <a:r>
              <a:rPr lang="en-US" sz="1400"/>
              <a:t> 106041 (2021)</a:t>
            </a:r>
            <a:endParaRPr/>
          </a:p>
        </p:txBody>
      </p:sp>
      <p:sp>
        <p:nvSpPr>
          <p:cNvPr id="5" name="TextBox 4"/>
          <p:cNvSpPr txBox="1"/>
          <p:nvPr/>
        </p:nvSpPr>
        <p:spPr bwMode="auto">
          <a:xfrm>
            <a:off x="2860518" y="5188157"/>
            <a:ext cx="235616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en-US" sz="2400" b="1" i="1">
                          <a:latin typeface="Cambria Math"/>
                          <a:ea typeface="Cambria Math"/>
                        </a:rPr>
                        <m:t>𝜻</m:t>
                      </m:r>
                      <m:r>
                        <m:rPr/>
                        <a:rPr lang="en-US" sz="2400" b="1" i="1">
                          <a:latin typeface="Cambria Math"/>
                          <a:ea typeface="Cambria Math"/>
                        </a:rPr>
                        <m:t>≈</m:t>
                      </m:r>
                      <m:sSub>
                        <m:sSubPr>
                          <m:ctrlPr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sz="2400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𝑫</m:t>
                          </m:r>
                        </m:sub>
                      </m:sSub>
                      <m:sSub>
                        <m:sSubPr>
                          <m:ctrlPr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sz="2400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𝒁</m:t>
                          </m:r>
                        </m:sub>
                      </m:sSub>
                      <m:sSub>
                        <m:sSubPr>
                          <m:ctrlPr>
                            <a:rPr lang="en-US" sz="2400" b="1" i="1">
                              <a:solidFill>
                                <a:srgbClr val="E861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2400" b="1" i="1">
                              <a:solidFill>
                                <a:srgbClr val="E8610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sz="2400" b="1" i="1">
                              <a:solidFill>
                                <a:srgbClr val="E86100"/>
                              </a:solidFill>
                              <a:latin typeface="Cambria Math"/>
                              <a:ea typeface="Cambria Math"/>
                            </a:rPr>
                            <m:t>𝑰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en-US" sz="240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10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CIS </a:t>
            </a:r>
            <a:r>
              <a:rPr lang="de-DE"/>
              <a:t>birefringent</a:t>
            </a:r>
            <a:r>
              <a:rPr lang="de-DE"/>
              <a:t> </a:t>
            </a:r>
            <a:r>
              <a:rPr lang="de-DE"/>
              <a:t>crystals</a:t>
            </a:r>
            <a:r>
              <a:rPr lang="de-DE"/>
              <a:t> </a:t>
            </a:r>
            <a:r>
              <a:rPr lang="de-DE"/>
              <a:t>are</a:t>
            </a:r>
            <a:r>
              <a:rPr lang="de-DE"/>
              <a:t> </a:t>
            </a:r>
            <a:r>
              <a:rPr lang="de-DE"/>
              <a:t>optimized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minimize</a:t>
            </a:r>
            <a:r>
              <a:rPr lang="de-DE"/>
              <a:t> </a:t>
            </a:r>
            <a:r>
              <a:rPr lang="de-DE"/>
              <a:t>sensitivity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Zeeman </a:t>
            </a:r>
            <a:r>
              <a:rPr lang="de-DE"/>
              <a:t>splitting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C III 465 </a:t>
            </a:r>
            <a:r>
              <a:rPr lang="de-DE"/>
              <a:t>nm</a:t>
            </a:r>
            <a:r>
              <a:rPr lang="de-DE"/>
              <a:t> </a:t>
            </a:r>
            <a:r>
              <a:rPr lang="de-DE"/>
              <a:t>line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4475871" y="5181986"/>
            <a:ext cx="3666643" cy="1518463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de-DE"/>
              <a:t>Sensitivity to multiplet + Zeeman splitting has non-monotonic group delay dependence → certain group delays give low Zeeman splitting sensitivity</a:t>
            </a:r>
            <a:endParaRPr lang="en-US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 bwMode="auto">
          <a:xfrm>
            <a:off x="132751" y="1766315"/>
            <a:ext cx="3960000" cy="2845051"/>
            <a:chOff x="2494785" y="1288251"/>
            <a:chExt cx="3087630" cy="2218299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rcRect l="0" t="0" r="0" b="64646"/>
            <a:stretch/>
          </p:blipFill>
          <p:spPr bwMode="auto">
            <a:xfrm>
              <a:off x="2494785" y="1288251"/>
              <a:ext cx="3087630" cy="1939691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rcRect l="0" t="93982" r="0" b="-1210"/>
            <a:stretch/>
          </p:blipFill>
          <p:spPr bwMode="auto">
            <a:xfrm>
              <a:off x="2494785" y="3109943"/>
              <a:ext cx="3087630" cy="396607"/>
            </a:xfrm>
            <a:prstGeom prst="rect">
              <a:avLst/>
            </a:prstGeom>
          </p:spPr>
        </p:pic>
      </p:grpSp>
      <p:grpSp>
        <p:nvGrpSpPr>
          <p:cNvPr id="12" name="Group 11"/>
          <p:cNvGrpSpPr>
            <a:grpSpLocks noChangeAspect="1"/>
          </p:cNvGrpSpPr>
          <p:nvPr/>
        </p:nvGrpSpPr>
        <p:grpSpPr bwMode="auto">
          <a:xfrm>
            <a:off x="4090795" y="1835422"/>
            <a:ext cx="3960000" cy="2768160"/>
            <a:chOff x="6096000" y="1995506"/>
            <a:chExt cx="3087630" cy="215834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l="0" t="35025" r="0" b="35256"/>
            <a:stretch/>
          </p:blipFill>
          <p:spPr bwMode="auto">
            <a:xfrm>
              <a:off x="6096000" y="2202657"/>
              <a:ext cx="3087630" cy="163049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3"/>
            <a:srcRect l="0" t="93982" r="0" b="-1210"/>
            <a:stretch/>
          </p:blipFill>
          <p:spPr bwMode="auto">
            <a:xfrm>
              <a:off x="6096000" y="3757246"/>
              <a:ext cx="3087630" cy="396607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/>
            <a:srcRect l="0" t="173" r="0" b="94358"/>
            <a:stretch/>
          </p:blipFill>
          <p:spPr bwMode="auto">
            <a:xfrm>
              <a:off x="6096000" y="1995506"/>
              <a:ext cx="3087630" cy="300037"/>
            </a:xfrm>
            <a:prstGeom prst="rect">
              <a:avLst/>
            </a:prstGeom>
          </p:spPr>
        </p:pic>
      </p:grpSp>
      <p:grpSp>
        <p:nvGrpSpPr>
          <p:cNvPr id="17" name="Group 16"/>
          <p:cNvGrpSpPr>
            <a:grpSpLocks noChangeAspect="1"/>
          </p:cNvGrpSpPr>
          <p:nvPr/>
        </p:nvGrpSpPr>
        <p:grpSpPr bwMode="auto">
          <a:xfrm>
            <a:off x="8079177" y="1830737"/>
            <a:ext cx="3960000" cy="2758595"/>
            <a:chOff x="8666175" y="1348203"/>
            <a:chExt cx="3091500" cy="2153584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rcRect l="0" t="65704" r="0" b="-859"/>
            <a:stretch/>
          </p:blipFill>
          <p:spPr bwMode="auto">
            <a:xfrm>
              <a:off x="8666175" y="1572975"/>
              <a:ext cx="3087630" cy="1928812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rcRect l="0" t="173" r="0" b="94358"/>
            <a:stretch/>
          </p:blipFill>
          <p:spPr bwMode="auto">
            <a:xfrm>
              <a:off x="8670045" y="1348203"/>
              <a:ext cx="3087630" cy="300037"/>
            </a:xfrm>
            <a:prstGeom prst="rect">
              <a:avLst/>
            </a:prstGeom>
          </p:spPr>
        </p:pic>
      </p:grpSp>
      <p:sp>
        <p:nvSpPr>
          <p:cNvPr id="18" name="TextBox 17"/>
          <p:cNvSpPr txBox="1"/>
          <p:nvPr/>
        </p:nvSpPr>
        <p:spPr bwMode="auto">
          <a:xfrm>
            <a:off x="741150" y="1119984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Response </a:t>
            </a:r>
            <a:r>
              <a:rPr lang="de-DE" b="1"/>
              <a:t>to</a:t>
            </a:r>
            <a:r>
              <a:rPr lang="de-DE" b="1"/>
              <a:t> Doppler </a:t>
            </a:r>
            <a:r>
              <a:rPr lang="de-DE" b="1"/>
              <a:t>broadening</a:t>
            </a:r>
            <a:r>
              <a:rPr lang="de-DE" b="1"/>
              <a:t> (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de-DE" b="1" i="1">
                              <a:latin typeface="Cambria Math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 b="1"/>
              <a:t>)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4236477" y="1181307"/>
            <a:ext cx="36666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Response </a:t>
            </a:r>
            <a:r>
              <a:rPr lang="de-DE" b="1"/>
              <a:t>to</a:t>
            </a:r>
            <a:r>
              <a:rPr lang="de-DE" b="1"/>
              <a:t> Zeeman </a:t>
            </a:r>
            <a:r>
              <a:rPr lang="de-DE" b="1"/>
              <a:t>splitting</a:t>
            </a:r>
            <a:r>
              <a:rPr lang="de-DE" b="1"/>
              <a:t> (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b="1" i="1">
                          <a:latin typeface="Cambria Math"/>
                        </a:rPr>
                        <m:t>𝑩</m:t>
                      </m:r>
                    </m:oMath>
                  </m:oMathPara>
                </a14:m>
              </mc:Choice>
              <mc:Fallback/>
            </mc:AlternateContent>
            <a:r>
              <a:rPr lang="en-US" b="1"/>
              <a:t> &amp; field-sightline angle)</a:t>
            </a:r>
            <a:endParaRPr/>
          </a:p>
        </p:txBody>
      </p:sp>
      <p:sp>
        <p:nvSpPr>
          <p:cNvPr id="20" name="TextBox 19"/>
          <p:cNvSpPr txBox="1"/>
          <p:nvPr/>
        </p:nvSpPr>
        <p:spPr bwMode="auto">
          <a:xfrm>
            <a:off x="8429181" y="1179784"/>
            <a:ext cx="31829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Relative </a:t>
            </a:r>
            <a:r>
              <a:rPr lang="de-DE" b="1"/>
              <a:t>sensitivity</a:t>
            </a:r>
            <a:r>
              <a:rPr lang="de-DE" b="1"/>
              <a:t> </a:t>
            </a:r>
            <a:r>
              <a:rPr lang="de-DE" b="1"/>
              <a:t>to</a:t>
            </a:r>
            <a:r>
              <a:rPr lang="de-DE" b="1"/>
              <a:t> Doppler </a:t>
            </a:r>
            <a:r>
              <a:rPr lang="de-DE" b="1"/>
              <a:t>vs</a:t>
            </a:r>
            <a:r>
              <a:rPr lang="de-DE" b="1"/>
              <a:t> Zeeman</a:t>
            </a:r>
            <a:endParaRPr lang="en-US" b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11</a:t>
            </a:fld>
            <a:endParaRPr lang="de-DE"/>
          </a:p>
        </p:txBody>
      </p:sp>
      <p:sp>
        <p:nvSpPr>
          <p:cNvPr id="13" name="Content Placeholder 3"/>
          <p:cNvSpPr txBox="1"/>
          <p:nvPr/>
        </p:nvSpPr>
        <p:spPr bwMode="auto">
          <a:xfrm>
            <a:off x="433195" y="5355650"/>
            <a:ext cx="3359112" cy="12666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>
              <a:spcBef>
                <a:spcPts val="0"/>
              </a:spcBef>
              <a:buClr>
                <a:schemeClr val="accent2"/>
              </a:buClr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>
              <a:spcBef>
                <a:spcPts val="0"/>
              </a:spcBef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>
              <a:spcBef>
                <a:spcPts val="0"/>
              </a:spcBef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>
              <a:spcBef>
                <a:spcPts val="0"/>
              </a:spcBef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  <a:defRPr/>
            </a:pPr>
            <a:r>
              <a:rPr lang="de-DE"/>
              <a:t>Sensitivity to Doppler broadening increases monotonically with increasing group delay</a:t>
            </a:r>
            <a:endParaRPr lang="en-US"/>
          </a:p>
        </p:txBody>
      </p:sp>
      <p:sp>
        <p:nvSpPr>
          <p:cNvPr id="15" name="TextBox 14"/>
          <p:cNvSpPr txBox="1"/>
          <p:nvPr/>
        </p:nvSpPr>
        <p:spPr bwMode="auto">
          <a:xfrm>
            <a:off x="1307813" y="4656538"/>
            <a:ext cx="1332031" cy="5717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sub>
                      </m:sSub>
                      <m:r>
                        <m:rPr/>
                        <a:rPr lang="en-US" b="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/>
                            <a:rPr lang="en-US" b="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  <a:ea typeface="Cambria Math"/>
                                </a:rPr>
                                <m:t>𝜁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>
                              <m:nor m:val="on"/>
                            </m:rPr>
                            <a:rPr lang="en-US" b="0" i="0">
                              <a:latin typeface="Cambria Math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  <a:ea typeface="Cambria Math"/>
                                </a:rPr>
                                <m:t>𝜁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𝐷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 m:val="on"/>
                            </m:rPr>
                            <a:rPr lang="en-US" b="0" i="0">
                              <a:latin typeface="Cambria Math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sp>
        <p:nvSpPr>
          <p:cNvPr id="21" name="TextBox 20"/>
          <p:cNvSpPr txBox="1"/>
          <p:nvPr/>
        </p:nvSpPr>
        <p:spPr bwMode="auto">
          <a:xfrm>
            <a:off x="5441664" y="4590133"/>
            <a:ext cx="1493486" cy="57176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𝑆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m:rPr/>
                        <a:rPr lang="en-US" b="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/>
                            <a:rPr lang="en-US" b="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  <a:ea typeface="Cambria Math"/>
                                </a:rPr>
                                <m:t>𝜁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𝑀𝑍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>
                              <m:nor m:val="on"/>
                            </m:rPr>
                            <a:rPr lang="en-US" b="0" i="0">
                              <a:latin typeface="Cambria Math"/>
                            </a:rPr>
                            <m:t>d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  <a:ea typeface="Cambria Math"/>
                                </a:rPr>
                                <m:t>𝜁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𝑀𝑍</m:t>
                              </m:r>
                            </m:sub>
                          </m:sSub>
                        </m:num>
                        <m:den>
                          <m:r>
                            <m:rPr>
                              <m:nor m:val="on"/>
                            </m:rPr>
                            <a:rPr lang="en-US" b="0" i="0">
                              <a:latin typeface="Cambria Math"/>
                            </a:rPr>
                            <m:t>d</m:t>
                          </m:r>
                          <m:r>
                            <m:rPr/>
                            <a:rPr lang="en-US" b="0" i="1">
                              <a:latin typeface="Cambria Math"/>
                            </a:rPr>
                            <m:t>𝐵</m:t>
                          </m:r>
                        </m:den>
                      </m:f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sp>
        <p:nvSpPr>
          <p:cNvPr id="23" name="TextBox 22"/>
          <p:cNvSpPr txBox="1"/>
          <p:nvPr/>
        </p:nvSpPr>
        <p:spPr bwMode="auto">
          <a:xfrm>
            <a:off x="9364906" y="4733566"/>
            <a:ext cx="1383584" cy="30418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𝑀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𝐵</m:t>
                          </m:r>
                        </m:sub>
                      </m:sSub>
                      <m:r>
                        <m:rPr/>
                        <a:rPr lang="en-US" b="0" i="1">
                          <a:latin typeface="Cambria Math"/>
                        </a:rPr>
                        <m:t>=</m:t>
                      </m:r>
                      <m:f>
                        <m:fPr>
                          <m:type m:val="lin"/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sSub>
                                <m:sSubPr>
                                  <m:ctrlPr>
                                    <a:rPr lang="en-US" b="0" i="1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lang="en-US" b="0" i="1">
                                      <a:latin typeface="Cambria Math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m:rPr/>
                                    <a:rPr lang="en-US" b="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𝑆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sp>
        <p:nvSpPr>
          <p:cNvPr id="24" name="Content Placeholder 3"/>
          <p:cNvSpPr txBox="1"/>
          <p:nvPr/>
        </p:nvSpPr>
        <p:spPr bwMode="auto">
          <a:xfrm>
            <a:off x="8816748" y="5181985"/>
            <a:ext cx="2923304" cy="127656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>
              <a:spcBef>
                <a:spcPts val="0"/>
              </a:spcBef>
              <a:buClr>
                <a:schemeClr val="accent2"/>
              </a:buClr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>
              <a:spcBef>
                <a:spcPts val="0"/>
              </a:spcBef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>
              <a:spcBef>
                <a:spcPts val="0"/>
              </a:spcBef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>
              <a:spcBef>
                <a:spcPts val="0"/>
              </a:spcBef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/>
              <a:t>Specific group delays give higher sensitivity to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than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𝐵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 in the relevant 2–3 T range</a:t>
            </a:r>
            <a:endParaRPr/>
          </a:p>
        </p:txBody>
      </p:sp>
      <p:sp>
        <p:nvSpPr>
          <p:cNvPr id="25" name="Oval 24"/>
          <p:cNvSpPr/>
          <p:nvPr/>
        </p:nvSpPr>
        <p:spPr bwMode="auto">
          <a:xfrm>
            <a:off x="9798518" y="2118655"/>
            <a:ext cx="452387" cy="1976264"/>
          </a:xfrm>
          <a:prstGeom prst="ellipse">
            <a:avLst/>
          </a:prstGeom>
          <a:noFill/>
          <a:ln w="28575">
            <a:solidFill>
              <a:srgbClr val="00B0F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Content Placeholder 3"/>
          <p:cNvSpPr txBox="1"/>
          <p:nvPr/>
        </p:nvSpPr>
        <p:spPr bwMode="auto">
          <a:xfrm>
            <a:off x="9029190" y="6362798"/>
            <a:ext cx="2443429" cy="40520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>
              <a:spcBef>
                <a:spcPts val="0"/>
              </a:spcBef>
              <a:buClr>
                <a:schemeClr val="accent2"/>
              </a:buClr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>
              <a:spcBef>
                <a:spcPts val="0"/>
              </a:spcBef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>
              <a:spcBef>
                <a:spcPts val="0"/>
              </a:spcBef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>
              <a:spcBef>
                <a:spcPts val="0"/>
              </a:spcBef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/>
              <a:buNone/>
              <a:defRPr/>
            </a:pPr>
            <a:r>
              <a:rPr lang="en-US" b="1"/>
              <a:t>2620 waves chosen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Multi-delay CIS approach increases the available spectral information, improving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measurement accuracy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12</a:t>
            </a:fld>
            <a:endParaRPr lang="de-DE"/>
          </a:p>
        </p:txBody>
      </p:sp>
      <p:sp>
        <p:nvSpPr>
          <p:cNvPr id="9" name="TextBox 8"/>
          <p:cNvSpPr txBox="1"/>
          <p:nvPr/>
        </p:nvSpPr>
        <p:spPr bwMode="auto">
          <a:xfrm>
            <a:off x="105793" y="1246832"/>
            <a:ext cx="54161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/>
              <a:t>Multi-delay CIS approach</a:t>
            </a:r>
            <a:r>
              <a:rPr lang="de-DE" baseline="30000"/>
              <a:t>1</a:t>
            </a:r>
            <a:r>
              <a:rPr lang="de-DE"/>
              <a:t> obtains four times amount of spectral information as conventional CIS</a:t>
            </a:r>
            <a:endParaRPr/>
          </a:p>
        </p:txBody>
      </p:sp>
      <p:sp>
        <p:nvSpPr>
          <p:cNvPr id="10" name="TextBox 9"/>
          <p:cNvSpPr txBox="1"/>
          <p:nvPr/>
        </p:nvSpPr>
        <p:spPr bwMode="auto">
          <a:xfrm>
            <a:off x="-26123" y="6577969"/>
            <a:ext cx="34673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 baseline="30000"/>
              <a:t>1</a:t>
            </a:r>
            <a:r>
              <a:rPr lang="de-DE" sz="1400"/>
              <a:t>J.S. </a:t>
            </a:r>
            <a:r>
              <a:rPr lang="de-DE" sz="1400"/>
              <a:t>Allcock</a:t>
            </a:r>
            <a:r>
              <a:rPr lang="de-DE" sz="1400"/>
              <a:t> et al., RSI </a:t>
            </a:r>
            <a:r>
              <a:rPr lang="de-DE" sz="1400" b="1"/>
              <a:t>92</a:t>
            </a:r>
            <a:r>
              <a:rPr lang="de-DE" sz="1400"/>
              <a:t> 073506 (2021)</a:t>
            </a:r>
            <a:endParaRPr lang="en-US" sz="1400"/>
          </a:p>
        </p:txBody>
      </p:sp>
      <p:grpSp>
        <p:nvGrpSpPr>
          <p:cNvPr id="11" name="Group 10"/>
          <p:cNvGrpSpPr>
            <a:grpSpLocks noChangeAspect="1"/>
          </p:cNvGrpSpPr>
          <p:nvPr/>
        </p:nvGrpSpPr>
        <p:grpSpPr bwMode="auto">
          <a:xfrm>
            <a:off x="282434" y="1879620"/>
            <a:ext cx="5781603" cy="2333567"/>
            <a:chOff x="12474639" y="2486719"/>
            <a:chExt cx="3942870" cy="159141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15928762" y="2662812"/>
              <a:ext cx="365760" cy="359430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15853904" y="3095952"/>
              <a:ext cx="365760" cy="382440"/>
            </a:xfrm>
            <a:prstGeom prst="rect">
              <a:avLst/>
            </a:prstGeom>
          </p:spPr>
        </p:pic>
        <p:cxnSp>
          <p:nvCxnSpPr>
            <p:cNvPr id="14" name="Straight Connector 13"/>
            <p:cNvCxnSpPr>
              <a:cxnSpLocks/>
            </p:cNvCxnSpPr>
            <p:nvPr/>
          </p:nvCxnSpPr>
          <p:spPr bwMode="auto">
            <a:xfrm flipV="1">
              <a:off x="15853904" y="2662812"/>
              <a:ext cx="74859" cy="43314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14"/>
            <p:cNvSpPr/>
            <p:nvPr/>
          </p:nvSpPr>
          <p:spPr bwMode="auto">
            <a:xfrm>
              <a:off x="15857079" y="3094812"/>
              <a:ext cx="182880" cy="196003"/>
            </a:xfrm>
            <a:prstGeom prst="rect">
              <a:avLst/>
            </a:prstGeom>
            <a:noFill/>
            <a:ln w="190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6" name="Straight Connector 15"/>
            <p:cNvCxnSpPr>
              <a:cxnSpLocks/>
            </p:cNvCxnSpPr>
            <p:nvPr/>
          </p:nvCxnSpPr>
          <p:spPr bwMode="auto">
            <a:xfrm flipV="1">
              <a:off x="16036784" y="3019067"/>
              <a:ext cx="251389" cy="27413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7" name="TextBox 16"/>
            <p:cNvSpPr txBox="1"/>
            <p:nvPr/>
          </p:nvSpPr>
          <p:spPr bwMode="auto">
            <a:xfrm>
              <a:off x="15415553" y="2486719"/>
              <a:ext cx="1001956" cy="1469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800"/>
                <a:t>Micropolarizer</a:t>
              </a:r>
              <a:r>
                <a:rPr lang="en-US" sz="800"/>
                <a:t> grid</a:t>
              </a:r>
              <a:endParaRPr/>
            </a:p>
          </p:txBody>
        </p:sp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2474639" y="2784248"/>
              <a:ext cx="3017519" cy="1293890"/>
            </a:xfrm>
            <a:prstGeom prst="rect">
              <a:avLst/>
            </a:prstGeom>
          </p:spPr>
        </p:pic>
        <p:cxnSp>
          <p:nvCxnSpPr>
            <p:cNvPr id="19" name="Straight Connector 18"/>
            <p:cNvCxnSpPr>
              <a:cxnSpLocks/>
            </p:cNvCxnSpPr>
            <p:nvPr/>
          </p:nvCxnSpPr>
          <p:spPr bwMode="auto">
            <a:xfrm flipV="1">
              <a:off x="15474950" y="3093720"/>
              <a:ext cx="384175" cy="108755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>
              <a:cxnSpLocks/>
            </p:cNvCxnSpPr>
            <p:nvPr/>
          </p:nvCxnSpPr>
          <p:spPr bwMode="auto">
            <a:xfrm>
              <a:off x="15474950" y="3360823"/>
              <a:ext cx="380365" cy="111992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 bwMode="auto">
            <a:xfrm>
              <a:off x="13890454" y="2684932"/>
              <a:ext cx="762153" cy="146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B273CF"/>
                  </a:solidFill>
                </a:rPr>
                <a:t>Polarizer #1</a:t>
              </a:r>
              <a:endParaRPr lang="en-US" sz="800"/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14348513" y="2680160"/>
              <a:ext cx="762153" cy="146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>
                <a:defRPr/>
              </a:pPr>
              <a:r>
                <a:rPr lang="en-US" sz="800" b="1">
                  <a:solidFill>
                    <a:srgbClr val="B273CF"/>
                  </a:solidFill>
                </a:rPr>
                <a:t>Polarizer #2</a:t>
              </a:r>
              <a:endParaRPr lang="en-US" sz="800"/>
            </a:p>
          </p:txBody>
        </p:sp>
        <p:sp>
          <p:nvSpPr>
            <p:cNvPr id="23" name="TextBox 22"/>
            <p:cNvSpPr txBox="1"/>
            <p:nvPr/>
          </p:nvSpPr>
          <p:spPr bwMode="auto">
            <a:xfrm>
              <a:off x="13903695" y="2767787"/>
              <a:ext cx="762153" cy="23088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800" b="1">
                  <a:solidFill>
                    <a:srgbClr val="00BA6A"/>
                  </a:solidFill>
                </a:rPr>
                <a:t>Crystal #1 (displacer)</a:t>
              </a:r>
              <a:endParaRPr lang="en-US" sz="800"/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14516713" y="2762774"/>
              <a:ext cx="762153" cy="146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800" b="1">
                  <a:solidFill>
                    <a:srgbClr val="00BA6A"/>
                  </a:solidFill>
                </a:rPr>
                <a:t>Crystal #2 (delay)</a:t>
              </a:r>
              <a:endParaRPr lang="en-US" sz="800"/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13290679" y="2696180"/>
              <a:ext cx="762153" cy="146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800" b="1">
                  <a:solidFill>
                    <a:schemeClr val="tx1">
                      <a:lumMod val="50000"/>
                      <a:lumOff val="50000"/>
                    </a:schemeClr>
                  </a:solidFill>
                </a:rPr>
                <a:t>Filter wheel</a:t>
              </a:r>
              <a:endParaRPr lang="en-US" sz="800">
                <a:solidFill>
                  <a:schemeClr val="tx1">
                    <a:lumMod val="50000"/>
                    <a:lumOff val="50000"/>
                  </a:schemeClr>
                </a:solidFill>
              </a:endParaRPr>
            </a:p>
          </p:txBody>
        </p:sp>
        <p:sp>
          <p:nvSpPr>
            <p:cNvPr id="26" name="TextBox 25"/>
            <p:cNvSpPr txBox="1"/>
            <p:nvPr/>
          </p:nvSpPr>
          <p:spPr bwMode="auto">
            <a:xfrm>
              <a:off x="13229388" y="2924977"/>
              <a:ext cx="690993" cy="146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800" b="1"/>
                <a:t>Collimating lens</a:t>
              </a:r>
              <a:endParaRPr lang="en-US" sz="800"/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14640894" y="2948588"/>
              <a:ext cx="582376" cy="146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800" b="1"/>
                <a:t>Camera lens</a:t>
              </a:r>
              <a:endParaRPr lang="en-US" sz="800"/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15278696" y="2730890"/>
              <a:ext cx="686631" cy="3148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800" b="1"/>
                <a:t>Camera with </a:t>
              </a:r>
              <a:r>
                <a:rPr lang="en-US" sz="800" b="1"/>
                <a:t>micropolarizer</a:t>
              </a:r>
              <a:r>
                <a:rPr lang="en-US" sz="800" b="1"/>
                <a:t> sensor</a:t>
              </a:r>
              <a:endParaRPr lang="en-US" sz="800"/>
            </a:p>
          </p:txBody>
        </p:sp>
        <p:cxnSp>
          <p:nvCxnSpPr>
            <p:cNvPr id="29" name="Straight Arrow Connector 28"/>
            <p:cNvCxnSpPr>
              <a:cxnSpLocks/>
            </p:cNvCxnSpPr>
            <p:nvPr/>
          </p:nvCxnSpPr>
          <p:spPr bwMode="auto">
            <a:xfrm>
              <a:off x="14040962" y="2816076"/>
              <a:ext cx="6376" cy="278633"/>
            </a:xfrm>
            <a:prstGeom prst="straightConnector1">
              <a:avLst/>
            </a:prstGeom>
            <a:ln w="9525">
              <a:solidFill>
                <a:srgbClr val="B273C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/>
            <p:cNvCxnSpPr>
              <a:cxnSpLocks/>
            </p:cNvCxnSpPr>
            <p:nvPr/>
          </p:nvCxnSpPr>
          <p:spPr bwMode="auto">
            <a:xfrm flipH="1">
              <a:off x="14432832" y="2823341"/>
              <a:ext cx="114898" cy="265992"/>
            </a:xfrm>
            <a:prstGeom prst="straightConnector1">
              <a:avLst/>
            </a:prstGeom>
            <a:ln w="9525">
              <a:solidFill>
                <a:srgbClr val="B273CF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Arrow Connector 30"/>
            <p:cNvCxnSpPr>
              <a:cxnSpLocks/>
            </p:cNvCxnSpPr>
            <p:nvPr/>
          </p:nvCxnSpPr>
          <p:spPr bwMode="auto">
            <a:xfrm flipH="1">
              <a:off x="14180260" y="2998470"/>
              <a:ext cx="36755" cy="164309"/>
            </a:xfrm>
            <a:prstGeom prst="straightConnector1">
              <a:avLst/>
            </a:prstGeom>
            <a:ln w="9525">
              <a:solidFill>
                <a:srgbClr val="00BA6A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TextBox 31"/>
            <p:cNvSpPr txBox="1"/>
            <p:nvPr/>
          </p:nvSpPr>
          <p:spPr bwMode="auto">
            <a:xfrm>
              <a:off x="14583001" y="2860120"/>
              <a:ext cx="839560" cy="14692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>
                <a:defRPr/>
              </a:pPr>
              <a:r>
                <a:rPr lang="en-US" sz="800" b="1">
                  <a:solidFill>
                    <a:srgbClr val="3089F7"/>
                  </a:solidFill>
                </a:rPr>
                <a:t>Quarter-wave plate</a:t>
              </a:r>
              <a:endParaRPr lang="en-US" sz="800">
                <a:solidFill>
                  <a:srgbClr val="3089F7"/>
                </a:solidFill>
              </a:endParaRPr>
            </a:p>
          </p:txBody>
        </p:sp>
        <p:cxnSp>
          <p:nvCxnSpPr>
            <p:cNvPr id="33" name="Straight Arrow Connector 32"/>
            <p:cNvCxnSpPr>
              <a:cxnSpLocks/>
            </p:cNvCxnSpPr>
            <p:nvPr/>
          </p:nvCxnSpPr>
          <p:spPr bwMode="auto">
            <a:xfrm flipH="1">
              <a:off x="15392400" y="2973735"/>
              <a:ext cx="85989" cy="222855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Arrow Connector 33"/>
            <p:cNvCxnSpPr>
              <a:cxnSpLocks/>
            </p:cNvCxnSpPr>
            <p:nvPr/>
          </p:nvCxnSpPr>
          <p:spPr bwMode="auto">
            <a:xfrm flipH="1">
              <a:off x="14550905" y="2886788"/>
              <a:ext cx="77937" cy="197091"/>
            </a:xfrm>
            <a:prstGeom prst="straightConnector1">
              <a:avLst/>
            </a:prstGeom>
            <a:ln w="9525">
              <a:solidFill>
                <a:srgbClr val="00BA6A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Arrow Connector 34"/>
            <p:cNvCxnSpPr>
              <a:cxnSpLocks/>
            </p:cNvCxnSpPr>
            <p:nvPr/>
          </p:nvCxnSpPr>
          <p:spPr bwMode="auto">
            <a:xfrm flipH="1">
              <a:off x="14651355" y="2983281"/>
              <a:ext cx="44246" cy="116154"/>
            </a:xfrm>
            <a:prstGeom prst="straightConnector1">
              <a:avLst/>
            </a:prstGeom>
            <a:ln w="9525">
              <a:solidFill>
                <a:srgbClr val="3089F7"/>
              </a:solidFill>
              <a:tailEnd type="triangle" w="sm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8" name="Picture 37" descr="A black and white background with a black and white square&#10;&#10;Description automatically generated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554943" y="1523831"/>
            <a:ext cx="2935990" cy="2876797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 bwMode="auto">
          <a:xfrm>
            <a:off x="6485695" y="1169505"/>
            <a:ext cx="300523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de-DE" b="1"/>
              <a:t>Multi-delay fringe pattern</a:t>
            </a:r>
            <a:endParaRPr/>
          </a:p>
        </p:txBody>
      </p:sp>
      <p:sp>
        <p:nvSpPr>
          <p:cNvPr id="92" name="TextBox 91"/>
          <p:cNvSpPr txBox="1"/>
          <p:nvPr/>
        </p:nvSpPr>
        <p:spPr bwMode="auto">
          <a:xfrm>
            <a:off x="6540391" y="1115218"/>
            <a:ext cx="5264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/>
              <a:t>Possible solutions for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m:rPr/>
                        <a:rPr lang="en-US" b="1" i="1">
                          <a:latin typeface="Cambria Math"/>
                        </a:rPr>
                        <m:t>=</m:t>
                      </m:r>
                      <m:r>
                        <m:rPr/>
                        <a:rPr lang="en-US" b="1" i="1">
                          <a:latin typeface="Cambria Math"/>
                        </a:rPr>
                        <m:t>𝟑𝟎</m:t>
                      </m:r>
                      <m:r>
                        <m:rPr/>
                        <a:rPr lang="en-US" b="1" i="1">
                          <a:latin typeface="Cambria Math"/>
                        </a:rPr>
                        <m:t> </m:t>
                      </m:r>
                      <m:r>
                        <m:rPr>
                          <m:nor m:val="on"/>
                        </m:rPr>
                        <a:rPr lang="en-US" b="1" i="0">
                          <a:latin typeface="Cambria Math"/>
                        </a:rPr>
                        <m:t>eV</m:t>
                      </m:r>
                    </m:oMath>
                  </m:oMathPara>
                </a14:m>
              </mc:Choice>
              <mc:Fallback/>
            </mc:AlternateContent>
            <a:r>
              <a:rPr lang="en-US" b="1"/>
              <a:t> and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1" i="1">
                          <a:latin typeface="Cambria Math"/>
                        </a:rPr>
                        <m:t>𝑩</m:t>
                      </m:r>
                      <m:r>
                        <m:rPr/>
                        <a:rPr lang="en-US" b="1" i="1">
                          <a:latin typeface="Cambria Math"/>
                        </a:rPr>
                        <m:t>=</m:t>
                      </m:r>
                      <m:r>
                        <m:rPr/>
                        <a:rPr lang="en-US" b="1" i="1">
                          <a:latin typeface="Cambria Math"/>
                        </a:rPr>
                        <m:t>𝟐</m:t>
                      </m:r>
                      <m:r>
                        <m:rPr/>
                        <a:rPr lang="en-US" b="1" i="1">
                          <a:latin typeface="Cambria Math"/>
                        </a:rPr>
                        <m:t>.</m:t>
                      </m:r>
                      <m:r>
                        <m:rPr/>
                        <a:rPr lang="en-US" b="1" i="1">
                          <a:latin typeface="Cambria Math"/>
                        </a:rPr>
                        <m:t>𝟓</m:t>
                      </m:r>
                      <m:r>
                        <m:rPr/>
                        <a:rPr lang="en-US" b="1" i="1">
                          <a:latin typeface="Cambria Math"/>
                        </a:rPr>
                        <m:t> </m:t>
                      </m:r>
                      <m:r>
                        <m:rPr>
                          <m:nor m:val="on"/>
                        </m:rPr>
                        <a:rPr lang="en-US" b="1" i="0">
                          <a:latin typeface="Cambria Math"/>
                        </a:rPr>
                        <m:t>T</m:t>
                      </m:r>
                    </m:oMath>
                  </m:oMathPara>
                </a14:m>
              </mc:Choice>
              <mc:Fallback/>
            </mc:AlternateContent>
            <a:r>
              <a:rPr lang="en-US" b="1"/>
              <a:t> (1% uncertainty in contrast measurement)</a:t>
            </a:r>
            <a:endParaRPr/>
          </a:p>
        </p:txBody>
      </p:sp>
      <p:pic>
        <p:nvPicPr>
          <p:cNvPr id="88" name="Picture 87" descr="A purple square with a black dot&#10;&#10;Description automatically generated"/>
          <p:cNvPicPr>
            <a:picLocks noChangeAspect="1"/>
          </p:cNvPicPr>
          <p:nvPr/>
        </p:nvPicPr>
        <p:blipFill>
          <a:blip r:embed="rId7"/>
          <a:srcRect l="0" t="0" r="751" b="0"/>
          <a:stretch/>
        </p:blipFill>
        <p:spPr bwMode="auto">
          <a:xfrm>
            <a:off x="6139111" y="1713557"/>
            <a:ext cx="3428745" cy="2560320"/>
          </a:xfrm>
          <a:prstGeom prst="rect">
            <a:avLst/>
          </a:prstGeom>
        </p:spPr>
      </p:pic>
      <p:pic>
        <p:nvPicPr>
          <p:cNvPr id="95" name="Picture 94" descr="A screenshot of a video game&#10;&#10;Description automatically generated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6140487" y="1714690"/>
            <a:ext cx="3454723" cy="2560320"/>
          </a:xfrm>
          <a:prstGeom prst="rect">
            <a:avLst/>
          </a:prstGeom>
        </p:spPr>
      </p:pic>
      <p:pic>
        <p:nvPicPr>
          <p:cNvPr id="78" name="Picture 77" descr="A screen shot of a screen&#10;&#10;Description automatically generated"/>
          <p:cNvPicPr>
            <a:picLocks noChangeAspect="1"/>
          </p:cNvPicPr>
          <p:nvPr/>
        </p:nvPicPr>
        <p:blipFill>
          <a:blip r:embed="rId9"/>
          <a:srcRect l="5939" t="0" r="20515" b="8902"/>
          <a:stretch/>
        </p:blipFill>
        <p:spPr bwMode="auto">
          <a:xfrm>
            <a:off x="8937913" y="1724283"/>
            <a:ext cx="2540737" cy="2332412"/>
          </a:xfrm>
          <a:prstGeom prst="rect">
            <a:avLst/>
          </a:prstGeom>
        </p:spPr>
      </p:pic>
      <p:pic>
        <p:nvPicPr>
          <p:cNvPr id="82" name="Picture 81" descr="A screen shot of a computer screen&#10;&#10;Description automatically generated"/>
          <p:cNvPicPr>
            <a:picLocks noChangeAspect="1"/>
          </p:cNvPicPr>
          <p:nvPr/>
        </p:nvPicPr>
        <p:blipFill>
          <a:blip r:embed="rId10"/>
          <a:srcRect l="5939" t="0" r="20515" b="0"/>
          <a:stretch/>
        </p:blipFill>
        <p:spPr bwMode="auto">
          <a:xfrm>
            <a:off x="8951162" y="4082770"/>
            <a:ext cx="2540738" cy="2560320"/>
          </a:xfrm>
          <a:prstGeom prst="rect">
            <a:avLst/>
          </a:prstGeom>
        </p:spPr>
      </p:pic>
      <p:pic>
        <p:nvPicPr>
          <p:cNvPr id="86" name="Picture 85" descr="A screenshot of a video game&#10;&#10;Description automatically generated"/>
          <p:cNvPicPr>
            <a:picLocks noChangeAspect="1"/>
          </p:cNvPicPr>
          <p:nvPr/>
        </p:nvPicPr>
        <p:blipFill>
          <a:blip r:embed="rId8"/>
          <a:srcRect l="0" t="0" r="20515" b="8902"/>
          <a:stretch/>
        </p:blipFill>
        <p:spPr bwMode="auto">
          <a:xfrm>
            <a:off x="6139111" y="1713557"/>
            <a:ext cx="2745938" cy="2332412"/>
          </a:xfrm>
          <a:prstGeom prst="rect">
            <a:avLst/>
          </a:prstGeom>
        </p:spPr>
      </p:pic>
      <p:pic>
        <p:nvPicPr>
          <p:cNvPr id="90" name="Picture 89" descr="A purple and blue background with a black dot&#10;&#10;Description automatically generated"/>
          <p:cNvPicPr>
            <a:picLocks noChangeAspect="1"/>
          </p:cNvPicPr>
          <p:nvPr/>
        </p:nvPicPr>
        <p:blipFill>
          <a:blip r:embed="rId11"/>
          <a:srcRect l="0" t="0" r="20515" b="0"/>
          <a:stretch/>
        </p:blipFill>
        <p:spPr bwMode="auto">
          <a:xfrm>
            <a:off x="6139111" y="4082770"/>
            <a:ext cx="2745938" cy="2560320"/>
          </a:xfrm>
          <a:prstGeom prst="rect">
            <a:avLst/>
          </a:prstGeom>
        </p:spPr>
      </p:pic>
      <p:pic>
        <p:nvPicPr>
          <p:cNvPr id="91" name="Picture 90" descr="A purple square with a black dot&#10;&#10;Description automatically generated"/>
          <p:cNvPicPr>
            <a:picLocks noChangeAspect="1"/>
          </p:cNvPicPr>
          <p:nvPr/>
        </p:nvPicPr>
        <p:blipFill>
          <a:blip r:embed="rId7"/>
          <a:srcRect l="80678" t="0" r="1042" b="0"/>
          <a:stretch/>
        </p:blipFill>
        <p:spPr bwMode="auto">
          <a:xfrm>
            <a:off x="11486800" y="2737701"/>
            <a:ext cx="676625" cy="2743200"/>
          </a:xfrm>
          <a:prstGeom prst="rect">
            <a:avLst/>
          </a:prstGeom>
        </p:spPr>
      </p:pic>
      <p:grpSp>
        <p:nvGrpSpPr>
          <p:cNvPr id="103" name="Group 102"/>
          <p:cNvGrpSpPr/>
          <p:nvPr/>
        </p:nvGrpSpPr>
        <p:grpSpPr bwMode="auto">
          <a:xfrm>
            <a:off x="6268882" y="2047636"/>
            <a:ext cx="5492146" cy="4070267"/>
            <a:chOff x="6268882" y="2047636"/>
            <a:chExt cx="5492146" cy="4070267"/>
          </a:xfrm>
        </p:grpSpPr>
        <p:pic>
          <p:nvPicPr>
            <p:cNvPr id="97" name="Picture 96" descr="A colorful lines on a black background&#10;&#10;Description automatically generated"/>
            <p:cNvPicPr>
              <a:picLocks noChangeAspect="1"/>
            </p:cNvPicPr>
            <p:nvPr/>
          </p:nvPicPr>
          <p:blipFill>
            <a:blip r:embed="rId12"/>
            <a:stretch/>
          </p:blipFill>
          <p:spPr bwMode="auto">
            <a:xfrm>
              <a:off x="6268882" y="2047636"/>
              <a:ext cx="5492146" cy="4070267"/>
            </a:xfrm>
            <a:prstGeom prst="rect">
              <a:avLst/>
            </a:prstGeom>
          </p:spPr>
        </p:pic>
        <p:sp>
          <p:nvSpPr>
            <p:cNvPr id="98" name="Freeform: Shape 97"/>
            <p:cNvSpPr/>
            <p:nvPr/>
          </p:nvSpPr>
          <p:spPr bwMode="auto">
            <a:xfrm>
              <a:off x="8886825" y="3679031"/>
              <a:ext cx="800100" cy="245269"/>
            </a:xfrm>
            <a:custGeom>
              <a:avLst/>
              <a:gdLst>
                <a:gd name="connsiteX0" fmla="*/ 0 w 800100"/>
                <a:gd name="connsiteY0" fmla="*/ 0 h 245269"/>
                <a:gd name="connsiteX1" fmla="*/ 283369 w 800100"/>
                <a:gd name="connsiteY1" fmla="*/ 21432 h 245269"/>
                <a:gd name="connsiteX2" fmla="*/ 800100 w 800100"/>
                <a:gd name="connsiteY2" fmla="*/ 245269 h 245269"/>
                <a:gd name="connsiteX3" fmla="*/ 533400 w 800100"/>
                <a:gd name="connsiteY3" fmla="*/ 223838 h 245269"/>
                <a:gd name="connsiteX4" fmla="*/ 0 w 800100"/>
                <a:gd name="connsiteY4" fmla="*/ 0 h 2452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00100" h="245269" fill="norm" stroke="1" extrusionOk="0">
                  <a:moveTo>
                    <a:pt x="0" y="0"/>
                  </a:moveTo>
                  <a:lnTo>
                    <a:pt x="283369" y="21432"/>
                  </a:lnTo>
                  <a:lnTo>
                    <a:pt x="800100" y="245269"/>
                  </a:lnTo>
                  <a:lnTo>
                    <a:pt x="533400" y="2238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/>
            </a:solidFill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99" name="Straight Arrow Connector 98"/>
            <p:cNvCxnSpPr>
              <a:cxnSpLocks/>
            </p:cNvCxnSpPr>
            <p:nvPr/>
          </p:nvCxnSpPr>
          <p:spPr bwMode="auto">
            <a:xfrm flipV="1">
              <a:off x="8617697" y="3801665"/>
              <a:ext cx="554878" cy="70437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2" name="TextBox 101"/>
            <p:cNvSpPr txBox="1"/>
            <p:nvPr/>
          </p:nvSpPr>
          <p:spPr bwMode="auto">
            <a:xfrm>
              <a:off x="7052533" y="4410910"/>
              <a:ext cx="2412564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/>
                <a:t>solution space using information from all four group delays</a:t>
              </a:r>
              <a:endParaRPr/>
            </a:p>
          </p:txBody>
        </p:sp>
      </p:grpSp>
      <p:sp>
        <p:nvSpPr>
          <p:cNvPr id="104" name="Content Placeholder 4"/>
          <p:cNvSpPr>
            <a:spLocks noGrp="1"/>
          </p:cNvSpPr>
          <p:nvPr>
            <p:ph sz="quarter" idx="13"/>
          </p:nvPr>
        </p:nvSpPr>
        <p:spPr bwMode="auto">
          <a:xfrm>
            <a:off x="495043" y="4350773"/>
            <a:ext cx="5317548" cy="2110863"/>
          </a:xfrm>
        </p:spPr>
        <p:txBody>
          <a:bodyPr>
            <a:normAutofit lnSpcReduction="10000"/>
          </a:bodyPr>
          <a:lstStyle/>
          <a:p>
            <a:pPr marL="0" indent="0">
              <a:buNone/>
              <a:defRPr/>
            </a:pPr>
            <a:r>
              <a:rPr lang="en-US"/>
              <a:t>Combination of linear carrier (crystal #1) and pixelated carrier (crystal #2) interferometry</a:t>
            </a:r>
            <a:endParaRPr/>
          </a:p>
          <a:p>
            <a:pPr>
              <a:defRPr/>
            </a:pPr>
            <a:r>
              <a:rPr lang="en-US" sz="1600"/>
              <a:t>Polarizers plus crystal #1 encode spectra into linear fringes at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6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accPr>
                            <m:e>
                              <m:r>
                                <m:rPr/>
                                <a:rPr lang="en-US" sz="1600" b="0" i="1">
                                  <a:latin typeface="Cambria Math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m:rPr/>
                            <a:rPr lang="en-US" sz="1600" b="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 sz="1600"/>
              <a:t> </a:t>
            </a:r>
            <a:endParaRPr/>
          </a:p>
          <a:p>
            <a:pPr>
              <a:defRPr/>
            </a:pPr>
            <a:r>
              <a:rPr lang="en-US" sz="1600"/>
              <a:t>Crystal #2, QWP, and polarization camera encode spectra into pixelated fringes at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6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accPr>
                            <m:e>
                              <m:r>
                                <m:rPr/>
                                <a:rPr lang="en-US" sz="1600" b="0" i="1">
                                  <a:latin typeface="Cambria Math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m:rPr/>
                            <a:rPr lang="en-US" sz="1600" b="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en-US" sz="1600"/>
          </a:p>
          <a:p>
            <a:pPr>
              <a:defRPr/>
            </a:pPr>
            <a:r>
              <a:rPr lang="en-US" sz="1600"/>
              <a:t>Fringes multiplied together → information also encoded at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6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accPr>
                            <m:e>
                              <m:r>
                                <m:rPr/>
                                <a:rPr lang="en-US" sz="1600" b="0" i="1">
                                  <a:latin typeface="Cambria Math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m:rPr/>
                            <a:rPr lang="en-US" sz="1600" b="0" i="1">
                              <a:latin typeface="Cambria Math"/>
                            </a:rPr>
                            <m:t>1</m:t>
                          </m:r>
                        </m:sub>
                      </m:sSub>
                      <m:r>
                        <m:rPr/>
                        <a:rPr lang="en-US" sz="1600" b="0" i="1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6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accPr>
                            <m:e>
                              <m:r>
                                <m:rPr/>
                                <a:rPr lang="en-US" sz="1600" i="1">
                                  <a:latin typeface="Cambria Math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m:rPr/>
                            <a:rPr lang="en-US" sz="1600" b="0" i="1">
                              <a:latin typeface="Cambria Math"/>
                            </a:rPr>
                            <m:t>2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 sz="1600"/>
              <a:t> and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6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accPr>
                            <m:e>
                              <m:r>
                                <m:rPr/>
                                <a:rPr lang="en-US" sz="1600" i="1">
                                  <a:latin typeface="Cambria Math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m:rPr/>
                            <a:rPr lang="en-US" sz="1600" b="0" i="1">
                              <a:latin typeface="Cambria Math"/>
                            </a:rPr>
                            <m:t>2</m:t>
                          </m:r>
                        </m:sub>
                      </m:sSub>
                      <m:r>
                        <m:rPr/>
                        <a:rPr lang="en-US" sz="1600" b="0" i="1">
                          <a:latin typeface="Cambria Math"/>
                        </a:rPr>
                        <m:t>−</m:t>
                      </m:r>
                      <m:sSub>
                        <m:sSubPr>
                          <m:ctrlPr>
                            <a:rPr lang="en-US" sz="16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acc>
                            <m:accPr>
                              <m:chr m:val="̂"/>
                              <m:ctrlPr>
                                <a:rPr lang="en-US" sz="160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accPr>
                            <m:e>
                              <m:r>
                                <m:rPr/>
                                <a:rPr lang="en-US" sz="1600" i="1">
                                  <a:latin typeface="Cambria Math"/>
                                </a:rPr>
                                <m:t>𝑁</m:t>
                              </m:r>
                            </m:e>
                          </m:acc>
                        </m:e>
                        <m:sub>
                          <m:r>
                            <m:rPr/>
                            <a:rPr lang="en-US" sz="1600" i="1">
                              <a:latin typeface="Cambria Math"/>
                            </a:rPr>
                            <m:t>1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en-US" sz="16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2.59259E-6 L 0.11211 0.18703 " pathEditMode="relative" rAng="0" ptsTypes="AA">
                                      <p:cBhvr>
                                        <p:cTn id="48" dur="5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599" y="9352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7037E-6 L -0.10846 0.18657 " pathEditMode="relative" rAng="0" ptsTypes="AA">
                                      <p:cBhvr>
                                        <p:cTn id="50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30" y="9329"/>
                                    </p:animMotion>
                                  </p:childTnLst>
                                </p:cTn>
                              </p:par>
                              <p:par>
                                <p:cTn id="51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4.44444E-6 L 0.11263 -0.175 " pathEditMode="relative" rAng="0" ptsTypes="AA">
                                      <p:cBhvr>
                                        <p:cTn id="52" dur="500" fill="hold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625" y="-8750"/>
                                    </p:animMotion>
                                  </p:childTnLst>
                                </p:cTn>
                              </p:par>
                              <p:par>
                                <p:cTn id="53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44444E-6 L -0.10898 -0.17245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56" y="-863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Multi-delay CIS instrument characterized and calibrated using precision tunable laser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pic>
        <p:nvPicPr>
          <p:cNvPr id="5" name="Content Placeholder 4"/>
          <p:cNvPicPr>
            <a:picLocks noChangeAspect="1" noGrp="1"/>
          </p:cNvPicPr>
          <p:nvPr>
            <p:ph sz="quarter" idx="13"/>
          </p:nvPr>
        </p:nvPicPr>
        <p:blipFill>
          <a:blip r:embed="rId3"/>
          <a:stretch/>
        </p:blipFill>
        <p:spPr bwMode="auto">
          <a:xfrm>
            <a:off x="607463" y="1666530"/>
            <a:ext cx="5212392" cy="3909294"/>
          </a:xfr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323831" y="2202673"/>
            <a:ext cx="4765779" cy="437529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1051907" y="1280825"/>
            <a:ext cx="51289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Group delay measured using fine wavelength scans of precision tunable C-WAVE laser</a:t>
            </a:r>
            <a:r>
              <a:rPr lang="de-DE" b="1" baseline="30000"/>
              <a:t>1,2</a:t>
            </a:r>
            <a:endParaRPr lang="en-US" b="1"/>
          </a:p>
        </p:txBody>
      </p:sp>
      <p:sp>
        <p:nvSpPr>
          <p:cNvPr id="8" name="TextBox 7"/>
          <p:cNvSpPr txBox="1"/>
          <p:nvPr/>
        </p:nvSpPr>
        <p:spPr bwMode="auto">
          <a:xfrm>
            <a:off x="151162" y="6334780"/>
            <a:ext cx="331969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 baseline="30000"/>
              <a:t>1</a:t>
            </a:r>
            <a:r>
              <a:rPr lang="de-DE" sz="1400"/>
              <a:t>D. Gradic et al., FED </a:t>
            </a:r>
            <a:r>
              <a:rPr lang="de-DE" sz="1400" b="1"/>
              <a:t>146</a:t>
            </a:r>
            <a:r>
              <a:rPr lang="de-DE" sz="1400"/>
              <a:t> 995 (2019)</a:t>
            </a:r>
            <a:endParaRPr/>
          </a:p>
          <a:p>
            <a:pPr>
              <a:defRPr/>
            </a:pPr>
            <a:r>
              <a:rPr lang="de-DE" sz="1400" baseline="30000"/>
              <a:t>2</a:t>
            </a:r>
            <a:r>
              <a:rPr lang="de-DE" sz="1400"/>
              <a:t>V. Perseo et al., RSI </a:t>
            </a:r>
            <a:r>
              <a:rPr lang="de-DE" sz="1400" b="1"/>
              <a:t>91 </a:t>
            </a:r>
            <a:r>
              <a:rPr lang="de-DE" sz="1400"/>
              <a:t>013501 (2020)</a:t>
            </a:r>
            <a:endParaRPr lang="en-US" sz="1400"/>
          </a:p>
        </p:txBody>
      </p:sp>
      <p:sp>
        <p:nvSpPr>
          <p:cNvPr id="9" name="TextBox 8"/>
          <p:cNvSpPr txBox="1"/>
          <p:nvPr/>
        </p:nvSpPr>
        <p:spPr bwMode="auto">
          <a:xfrm>
            <a:off x="1743154" y="4034769"/>
            <a:ext cx="27358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All </a:t>
            </a:r>
            <a:r>
              <a:rPr lang="de-DE" b="1"/>
              <a:t>group</a:t>
            </a:r>
            <a:r>
              <a:rPr lang="de-DE" b="1"/>
              <a:t> </a:t>
            </a:r>
            <a:r>
              <a:rPr lang="de-DE" b="1"/>
              <a:t>delays</a:t>
            </a:r>
            <a:r>
              <a:rPr lang="de-DE" b="1"/>
              <a:t> </a:t>
            </a:r>
            <a:r>
              <a:rPr lang="de-DE" b="1"/>
              <a:t>within</a:t>
            </a:r>
            <a:r>
              <a:rPr lang="de-DE" b="1"/>
              <a:t> 5% </a:t>
            </a:r>
            <a:r>
              <a:rPr lang="de-DE" b="1"/>
              <a:t>of</a:t>
            </a:r>
            <a:r>
              <a:rPr lang="de-DE" b="1"/>
              <a:t> design </a:t>
            </a:r>
            <a:r>
              <a:rPr lang="de-DE" b="1"/>
              <a:t>value</a:t>
            </a:r>
            <a:endParaRPr lang="en-US" b="1"/>
          </a:p>
        </p:txBody>
      </p:sp>
      <p:sp>
        <p:nvSpPr>
          <p:cNvPr id="10" name="TextBox 9"/>
          <p:cNvSpPr txBox="1"/>
          <p:nvPr/>
        </p:nvSpPr>
        <p:spPr bwMode="auto">
          <a:xfrm>
            <a:off x="7026587" y="1204865"/>
            <a:ext cx="44602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Variation </a:t>
            </a:r>
            <a:r>
              <a:rPr lang="de-DE" b="1"/>
              <a:t>of</a:t>
            </a:r>
            <a:r>
              <a:rPr lang="de-DE" b="1"/>
              <a:t> </a:t>
            </a:r>
            <a:r>
              <a:rPr lang="de-DE" b="1"/>
              <a:t>group</a:t>
            </a:r>
            <a:r>
              <a:rPr lang="de-DE" b="1"/>
              <a:t> </a:t>
            </a:r>
            <a:r>
              <a:rPr lang="de-DE" b="1"/>
              <a:t>delay</a:t>
            </a:r>
            <a:r>
              <a:rPr lang="de-DE" b="1"/>
              <a:t> </a:t>
            </a:r>
            <a:r>
              <a:rPr lang="de-DE" b="1"/>
              <a:t>across</a:t>
            </a:r>
            <a:r>
              <a:rPr lang="de-DE" b="1"/>
              <a:t> </a:t>
            </a:r>
            <a:r>
              <a:rPr lang="de-DE" b="1"/>
              <a:t>image</a:t>
            </a:r>
            <a:r>
              <a:rPr lang="de-DE" b="1"/>
              <a:t> </a:t>
            </a:r>
            <a:r>
              <a:rPr lang="de-DE" b="1"/>
              <a:t>measured</a:t>
            </a:r>
            <a:r>
              <a:rPr lang="de-DE" b="1"/>
              <a:t> </a:t>
            </a:r>
            <a:r>
              <a:rPr lang="de-DE" b="1"/>
              <a:t>to</a:t>
            </a:r>
            <a:r>
              <a:rPr lang="de-DE" b="1"/>
              <a:t> </a:t>
            </a:r>
            <a:r>
              <a:rPr lang="de-DE" b="1"/>
              <a:t>eliminate</a:t>
            </a:r>
            <a:r>
              <a:rPr lang="de-DE" b="1"/>
              <a:t> </a:t>
            </a:r>
            <a:r>
              <a:rPr lang="de-DE" b="1"/>
              <a:t>errors</a:t>
            </a:r>
            <a:r>
              <a:rPr lang="de-DE" b="1"/>
              <a:t> </a:t>
            </a:r>
            <a:r>
              <a:rPr lang="de-DE" b="1"/>
              <a:t>caused</a:t>
            </a:r>
            <a:r>
              <a:rPr lang="de-DE" b="1"/>
              <a:t> </a:t>
            </a:r>
            <a:r>
              <a:rPr lang="de-DE" b="1"/>
              <a:t>by</a:t>
            </a:r>
            <a:r>
              <a:rPr lang="de-DE" b="1"/>
              <a:t> </a:t>
            </a:r>
            <a:r>
              <a:rPr lang="de-DE" b="1"/>
              <a:t>common</a:t>
            </a:r>
            <a:r>
              <a:rPr lang="de-DE" b="1"/>
              <a:t> </a:t>
            </a:r>
            <a:r>
              <a:rPr lang="de-DE" b="1"/>
              <a:t>assumption</a:t>
            </a:r>
            <a:r>
              <a:rPr lang="de-DE" b="1"/>
              <a:t> </a:t>
            </a:r>
            <a:r>
              <a:rPr lang="de-DE" b="1"/>
              <a:t>of</a:t>
            </a:r>
            <a:r>
              <a:rPr lang="de-DE" b="1"/>
              <a:t> </a:t>
            </a:r>
            <a:r>
              <a:rPr lang="de-DE" b="1"/>
              <a:t>constant</a:t>
            </a:r>
            <a:r>
              <a:rPr lang="de-DE" b="1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acc>
                        <m:accPr>
                          <m:chr m:val="̂"/>
                          <m:ctrlPr>
                            <a:rPr lang="de-DE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accPr>
                        <m:e>
                          <m:r>
                            <m:rPr/>
                            <a:rPr lang="de-DE" b="1" i="1">
                              <a:latin typeface="Cambria Math"/>
                            </a:rPr>
                            <m:t>𝑵</m:t>
                          </m:r>
                        </m:e>
                      </m:acc>
                    </m:oMath>
                  </m:oMathPara>
                </a14:m>
              </mc:Choice>
              <mc:Fallback/>
            </mc:AlternateContent>
            <a:endParaRPr lang="en-US" b="1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13</a:t>
            </a:fld>
            <a:endParaRPr lang="de-DE"/>
          </a:p>
        </p:txBody>
      </p:sp>
      <p:sp>
        <p:nvSpPr>
          <p:cNvPr id="11" name="TextBox 10"/>
          <p:cNvSpPr txBox="1"/>
          <p:nvPr/>
        </p:nvSpPr>
        <p:spPr bwMode="auto">
          <a:xfrm>
            <a:off x="904272" y="5588861"/>
            <a:ext cx="542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For more details on laser scans, see posters by V. </a:t>
            </a:r>
            <a:r>
              <a:rPr lang="en-US"/>
              <a:t>Perseo</a:t>
            </a:r>
            <a:r>
              <a:rPr lang="en-US"/>
              <a:t> [1.2.30] and S. </a:t>
            </a:r>
            <a:r>
              <a:rPr lang="en-US"/>
              <a:t>Ahkundzada</a:t>
            </a:r>
            <a:r>
              <a:rPr lang="en-US"/>
              <a:t> [1.4.26]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Outline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658812" y="1485579"/>
            <a:ext cx="10837863" cy="523209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Motivation and overview of coherence imaging spectroscopy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CIS design principles for edge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bg1">
                    <a:lumMod val="75000"/>
                  </a:schemeClr>
                </a:solidFill>
              </a:rPr>
              <a:t> measurements</a:t>
            </a:r>
            <a:endParaRPr/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Inference of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tx1"/>
                </a:solidFill>
              </a:rPr>
              <a:t> from CIS data</a:t>
            </a:r>
            <a:endParaRPr/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Validation of CIS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bg1">
                    <a:lumMod val="75000"/>
                  </a:schemeClr>
                </a:solidFill>
              </a:rPr>
              <a:t> measurements on W7-X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14</a:t>
            </a:fld>
            <a:endParaRPr lang="de-DE"/>
          </a:p>
        </p:txBody>
      </p:sp>
      <p:pic>
        <p:nvPicPr>
          <p:cNvPr id="7" name="Graphic 30"/>
          <p:cNvPicPr>
            <a:picLocks noChangeAspect="1"/>
          </p:cNvPicPr>
          <p:nvPr/>
        </p:nvPicPr>
        <p:blipFill>
          <a:blip r:embed="rId3"/>
          <a:srcRect l="3850" t="0" r="6831" b="0"/>
          <a:stretch/>
        </p:blipFill>
        <p:spPr bwMode="auto">
          <a:xfrm>
            <a:off x="10297012" y="1214754"/>
            <a:ext cx="1590188" cy="13621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 bwMode="auto">
          <a:xfrm>
            <a:off x="7150350" y="2129138"/>
            <a:ext cx="3081346" cy="2211519"/>
            <a:chOff x="6850741" y="2715621"/>
            <a:chExt cx="3960000" cy="2758595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 bwMode="auto">
            <a:xfrm>
              <a:off x="6850741" y="2715621"/>
              <a:ext cx="3960000" cy="2758595"/>
              <a:chOff x="8666175" y="1348203"/>
              <a:chExt cx="3091500" cy="215358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rcRect l="0" t="65704" r="0" b="-859"/>
              <a:stretch/>
            </p:blipFill>
            <p:spPr bwMode="auto">
              <a:xfrm>
                <a:off x="8666175" y="1572975"/>
                <a:ext cx="3087630" cy="1928812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rcRect l="0" t="173" r="0" b="94358"/>
              <a:stretch/>
            </p:blipFill>
            <p:spPr bwMode="auto">
              <a:xfrm>
                <a:off x="8670045" y="1348203"/>
                <a:ext cx="3087630" cy="300037"/>
              </a:xfrm>
              <a:prstGeom prst="rect">
                <a:avLst/>
              </a:prstGeom>
            </p:spPr>
          </p:pic>
        </p:grpSp>
        <p:sp>
          <p:nvSpPr>
            <p:cNvPr id="16" name="Oval 15"/>
            <p:cNvSpPr/>
            <p:nvPr/>
          </p:nvSpPr>
          <p:spPr bwMode="auto">
            <a:xfrm>
              <a:off x="8570082" y="3003539"/>
              <a:ext cx="452387" cy="197626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9" name="Picture 18" descr="A close-up of a computer generated image&#10;&#10;Description automatically generated"/>
          <p:cNvPicPr>
            <a:picLocks noChangeAspect="1"/>
          </p:cNvPicPr>
          <p:nvPr/>
        </p:nvPicPr>
        <p:blipFill>
          <a:blip r:embed="rId5"/>
          <a:srcRect l="11202" t="15766" r="15659" b="18006"/>
          <a:stretch/>
        </p:blipFill>
        <p:spPr bwMode="auto">
          <a:xfrm>
            <a:off x="4349287" y="3725691"/>
            <a:ext cx="2275727" cy="1496063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 bwMode="auto">
          <a:xfrm>
            <a:off x="6662871" y="5142857"/>
            <a:ext cx="2940476" cy="1636886"/>
            <a:chOff x="4435644" y="2422135"/>
            <a:chExt cx="3087630" cy="17188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rcRect l="0" t="22931" r="0" b="53474"/>
            <a:stretch/>
          </p:blipFill>
          <p:spPr bwMode="auto">
            <a:xfrm>
              <a:off x="4435644" y="2422135"/>
              <a:ext cx="3087630" cy="14024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rcRect l="12690" t="93514" r="0" b="302"/>
            <a:stretch/>
          </p:blipFill>
          <p:spPr bwMode="auto">
            <a:xfrm>
              <a:off x="4827461" y="3773386"/>
              <a:ext cx="2695813" cy="367552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 bwMode="auto">
          <a:xfrm>
            <a:off x="10235554" y="1177933"/>
            <a:ext cx="1748600" cy="13990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7036014" y="1963594"/>
            <a:ext cx="3199540" cy="237706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6700728" y="5185549"/>
            <a:ext cx="2959283" cy="158245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18" name="Picture 17" descr="A graph of different colors and lines&#10;&#10;Description automatically generated with medium confidence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206733" y="2740777"/>
            <a:ext cx="3846512" cy="383071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Magnetic field geometry is precisely known along CIS sightlines</a:t>
            </a:r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15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88040" y="3570572"/>
            <a:ext cx="2424532" cy="3007394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 bwMode="auto">
          <a:xfrm>
            <a:off x="788663" y="3345453"/>
            <a:ext cx="4458040" cy="3247472"/>
            <a:chOff x="3075992" y="2020661"/>
            <a:chExt cx="4458040" cy="3247472"/>
          </a:xfrm>
        </p:grpSpPr>
        <p:pic>
          <p:nvPicPr>
            <p:cNvPr id="7" name="Picture 6" descr="A close-up of a computer generated image&#10;&#10;Description automatically generated"/>
            <p:cNvPicPr>
              <a:picLocks noChangeAspect="1"/>
            </p:cNvPicPr>
            <p:nvPr/>
          </p:nvPicPr>
          <p:blipFill>
            <a:blip r:embed="rId5"/>
            <a:srcRect l="11202" t="10959" r="15659" b="18006"/>
            <a:stretch/>
          </p:blipFill>
          <p:spPr bwMode="auto">
            <a:xfrm>
              <a:off x="3075992" y="2020661"/>
              <a:ext cx="4458040" cy="3247472"/>
            </a:xfrm>
            <a:prstGeom prst="rect">
              <a:avLst/>
            </a:prstGeom>
          </p:spPr>
        </p:pic>
        <p:sp>
          <p:nvSpPr>
            <p:cNvPr id="10" name="Freeform: Shape 9"/>
            <p:cNvSpPr/>
            <p:nvPr/>
          </p:nvSpPr>
          <p:spPr bwMode="auto">
            <a:xfrm rot="21240844">
              <a:off x="4153047" y="3191834"/>
              <a:ext cx="3112553" cy="1985627"/>
            </a:xfrm>
            <a:custGeom>
              <a:avLst/>
              <a:gdLst>
                <a:gd name="connsiteX0" fmla="*/ 0 w 3275045"/>
                <a:gd name="connsiteY0" fmla="*/ 0 h 1530621"/>
                <a:gd name="connsiteX1" fmla="*/ 317241 w 3275045"/>
                <a:gd name="connsiteY1" fmla="*/ 363894 h 1530621"/>
                <a:gd name="connsiteX2" fmla="*/ 839756 w 3275045"/>
                <a:gd name="connsiteY2" fmla="*/ 802432 h 1530621"/>
                <a:gd name="connsiteX3" fmla="*/ 1203649 w 3275045"/>
                <a:gd name="connsiteY3" fmla="*/ 1091681 h 1530621"/>
                <a:gd name="connsiteX4" fmla="*/ 1735494 w 3275045"/>
                <a:gd name="connsiteY4" fmla="*/ 1324947 h 1530621"/>
                <a:gd name="connsiteX5" fmla="*/ 2267339 w 3275045"/>
                <a:gd name="connsiteY5" fmla="*/ 1464906 h 1530621"/>
                <a:gd name="connsiteX6" fmla="*/ 2761862 w 3275045"/>
                <a:gd name="connsiteY6" fmla="*/ 1520890 h 1530621"/>
                <a:gd name="connsiteX7" fmla="*/ 3275045 w 3275045"/>
                <a:gd name="connsiteY7" fmla="*/ 1530220 h 1530621"/>
                <a:gd name="connsiteX0" fmla="*/ 0 w 3275045"/>
                <a:gd name="connsiteY0" fmla="*/ 0 h 1530621"/>
                <a:gd name="connsiteX1" fmla="*/ 401217 w 3275045"/>
                <a:gd name="connsiteY1" fmla="*/ 419878 h 1530621"/>
                <a:gd name="connsiteX2" fmla="*/ 839756 w 3275045"/>
                <a:gd name="connsiteY2" fmla="*/ 802432 h 1530621"/>
                <a:gd name="connsiteX3" fmla="*/ 1203649 w 3275045"/>
                <a:gd name="connsiteY3" fmla="*/ 1091681 h 1530621"/>
                <a:gd name="connsiteX4" fmla="*/ 1735494 w 3275045"/>
                <a:gd name="connsiteY4" fmla="*/ 1324947 h 1530621"/>
                <a:gd name="connsiteX5" fmla="*/ 2267339 w 3275045"/>
                <a:gd name="connsiteY5" fmla="*/ 1464906 h 1530621"/>
                <a:gd name="connsiteX6" fmla="*/ 2761862 w 3275045"/>
                <a:gd name="connsiteY6" fmla="*/ 1520890 h 1530621"/>
                <a:gd name="connsiteX7" fmla="*/ 3275045 w 3275045"/>
                <a:gd name="connsiteY7" fmla="*/ 1530220 h 1530621"/>
                <a:gd name="connsiteX0" fmla="*/ 0 w 3275045"/>
                <a:gd name="connsiteY0" fmla="*/ 0 h 1530621"/>
                <a:gd name="connsiteX1" fmla="*/ 401217 w 3275045"/>
                <a:gd name="connsiteY1" fmla="*/ 419878 h 1530621"/>
                <a:gd name="connsiteX2" fmla="*/ 774442 w 3275045"/>
                <a:gd name="connsiteY2" fmla="*/ 811762 h 1530621"/>
                <a:gd name="connsiteX3" fmla="*/ 1203649 w 3275045"/>
                <a:gd name="connsiteY3" fmla="*/ 1091681 h 1530621"/>
                <a:gd name="connsiteX4" fmla="*/ 1735494 w 3275045"/>
                <a:gd name="connsiteY4" fmla="*/ 1324947 h 1530621"/>
                <a:gd name="connsiteX5" fmla="*/ 2267339 w 3275045"/>
                <a:gd name="connsiteY5" fmla="*/ 1464906 h 1530621"/>
                <a:gd name="connsiteX6" fmla="*/ 2761862 w 3275045"/>
                <a:gd name="connsiteY6" fmla="*/ 1520890 h 1530621"/>
                <a:gd name="connsiteX7" fmla="*/ 3275045 w 3275045"/>
                <a:gd name="connsiteY7" fmla="*/ 1530220 h 1530621"/>
                <a:gd name="connsiteX0" fmla="*/ 0 w 3275045"/>
                <a:gd name="connsiteY0" fmla="*/ 0 h 1530621"/>
                <a:gd name="connsiteX1" fmla="*/ 373225 w 3275045"/>
                <a:gd name="connsiteY1" fmla="*/ 438539 h 1530621"/>
                <a:gd name="connsiteX2" fmla="*/ 774442 w 3275045"/>
                <a:gd name="connsiteY2" fmla="*/ 811762 h 1530621"/>
                <a:gd name="connsiteX3" fmla="*/ 1203649 w 3275045"/>
                <a:gd name="connsiteY3" fmla="*/ 1091681 h 1530621"/>
                <a:gd name="connsiteX4" fmla="*/ 1735494 w 3275045"/>
                <a:gd name="connsiteY4" fmla="*/ 1324947 h 1530621"/>
                <a:gd name="connsiteX5" fmla="*/ 2267339 w 3275045"/>
                <a:gd name="connsiteY5" fmla="*/ 1464906 h 1530621"/>
                <a:gd name="connsiteX6" fmla="*/ 2761862 w 3275045"/>
                <a:gd name="connsiteY6" fmla="*/ 1520890 h 1530621"/>
                <a:gd name="connsiteX7" fmla="*/ 3275045 w 3275045"/>
                <a:gd name="connsiteY7" fmla="*/ 1530220 h 1530621"/>
                <a:gd name="connsiteX0" fmla="*/ 0 w 3272833"/>
                <a:gd name="connsiteY0" fmla="*/ 0 h 1806706"/>
                <a:gd name="connsiteX1" fmla="*/ 373225 w 3272833"/>
                <a:gd name="connsiteY1" fmla="*/ 438539 h 1806706"/>
                <a:gd name="connsiteX2" fmla="*/ 774442 w 3272833"/>
                <a:gd name="connsiteY2" fmla="*/ 811762 h 1806706"/>
                <a:gd name="connsiteX3" fmla="*/ 1203649 w 3272833"/>
                <a:gd name="connsiteY3" fmla="*/ 1091681 h 1806706"/>
                <a:gd name="connsiteX4" fmla="*/ 1735494 w 3272833"/>
                <a:gd name="connsiteY4" fmla="*/ 1324947 h 1806706"/>
                <a:gd name="connsiteX5" fmla="*/ 2267339 w 3272833"/>
                <a:gd name="connsiteY5" fmla="*/ 1464906 h 1806706"/>
                <a:gd name="connsiteX6" fmla="*/ 2761862 w 3272833"/>
                <a:gd name="connsiteY6" fmla="*/ 1520890 h 1806706"/>
                <a:gd name="connsiteX7" fmla="*/ 3272833 w 3272833"/>
                <a:gd name="connsiteY7" fmla="*/ 1806705 h 1806706"/>
                <a:gd name="connsiteX0" fmla="*/ 0 w 3272833"/>
                <a:gd name="connsiteY0" fmla="*/ 0 h 1806707"/>
                <a:gd name="connsiteX1" fmla="*/ 373225 w 3272833"/>
                <a:gd name="connsiteY1" fmla="*/ 438539 h 1806707"/>
                <a:gd name="connsiteX2" fmla="*/ 774442 w 3272833"/>
                <a:gd name="connsiteY2" fmla="*/ 811762 h 1806707"/>
                <a:gd name="connsiteX3" fmla="*/ 1203649 w 3272833"/>
                <a:gd name="connsiteY3" fmla="*/ 1091681 h 1806707"/>
                <a:gd name="connsiteX4" fmla="*/ 1735494 w 3272833"/>
                <a:gd name="connsiteY4" fmla="*/ 1324947 h 1806707"/>
                <a:gd name="connsiteX5" fmla="*/ 2267339 w 3272833"/>
                <a:gd name="connsiteY5" fmla="*/ 1464906 h 1806707"/>
                <a:gd name="connsiteX6" fmla="*/ 2733093 w 3272833"/>
                <a:gd name="connsiteY6" fmla="*/ 1624989 h 1806707"/>
                <a:gd name="connsiteX7" fmla="*/ 3272833 w 3272833"/>
                <a:gd name="connsiteY7" fmla="*/ 1806705 h 1806707"/>
                <a:gd name="connsiteX0" fmla="*/ 0 w 3272833"/>
                <a:gd name="connsiteY0" fmla="*/ 0 h 1806707"/>
                <a:gd name="connsiteX1" fmla="*/ 373225 w 3272833"/>
                <a:gd name="connsiteY1" fmla="*/ 438539 h 1806707"/>
                <a:gd name="connsiteX2" fmla="*/ 774442 w 3272833"/>
                <a:gd name="connsiteY2" fmla="*/ 811762 h 1806707"/>
                <a:gd name="connsiteX3" fmla="*/ 1203649 w 3272833"/>
                <a:gd name="connsiteY3" fmla="*/ 1091681 h 1806707"/>
                <a:gd name="connsiteX4" fmla="*/ 1735494 w 3272833"/>
                <a:gd name="connsiteY4" fmla="*/ 1324947 h 1806707"/>
                <a:gd name="connsiteX5" fmla="*/ 2252458 w 3272833"/>
                <a:gd name="connsiteY5" fmla="*/ 1436566 h 1806707"/>
                <a:gd name="connsiteX6" fmla="*/ 2733093 w 3272833"/>
                <a:gd name="connsiteY6" fmla="*/ 1624989 h 1806707"/>
                <a:gd name="connsiteX7" fmla="*/ 3272833 w 3272833"/>
                <a:gd name="connsiteY7" fmla="*/ 1806705 h 1806707"/>
                <a:gd name="connsiteX0" fmla="*/ 0 w 3272833"/>
                <a:gd name="connsiteY0" fmla="*/ 0 h 1806707"/>
                <a:gd name="connsiteX1" fmla="*/ 373225 w 3272833"/>
                <a:gd name="connsiteY1" fmla="*/ 438539 h 1806707"/>
                <a:gd name="connsiteX2" fmla="*/ 774442 w 3272833"/>
                <a:gd name="connsiteY2" fmla="*/ 811762 h 1806707"/>
                <a:gd name="connsiteX3" fmla="*/ 1203649 w 3272833"/>
                <a:gd name="connsiteY3" fmla="*/ 1091681 h 1806707"/>
                <a:gd name="connsiteX4" fmla="*/ 1780994 w 3272833"/>
                <a:gd name="connsiteY4" fmla="*/ 1231528 h 1806707"/>
                <a:gd name="connsiteX5" fmla="*/ 2252458 w 3272833"/>
                <a:gd name="connsiteY5" fmla="*/ 1436566 h 1806707"/>
                <a:gd name="connsiteX6" fmla="*/ 2733093 w 3272833"/>
                <a:gd name="connsiteY6" fmla="*/ 1624989 h 1806707"/>
                <a:gd name="connsiteX7" fmla="*/ 3272833 w 3272833"/>
                <a:gd name="connsiteY7" fmla="*/ 1806705 h 1806707"/>
                <a:gd name="connsiteX0" fmla="*/ 0 w 3272833"/>
                <a:gd name="connsiteY0" fmla="*/ 0 h 1806707"/>
                <a:gd name="connsiteX1" fmla="*/ 373225 w 3272833"/>
                <a:gd name="connsiteY1" fmla="*/ 438539 h 1806707"/>
                <a:gd name="connsiteX2" fmla="*/ 774442 w 3272833"/>
                <a:gd name="connsiteY2" fmla="*/ 811762 h 1806707"/>
                <a:gd name="connsiteX3" fmla="*/ 1271437 w 3272833"/>
                <a:gd name="connsiteY3" fmla="*/ 955968 h 1806707"/>
                <a:gd name="connsiteX4" fmla="*/ 1780994 w 3272833"/>
                <a:gd name="connsiteY4" fmla="*/ 1231528 h 1806707"/>
                <a:gd name="connsiteX5" fmla="*/ 2252458 w 3272833"/>
                <a:gd name="connsiteY5" fmla="*/ 1436566 h 1806707"/>
                <a:gd name="connsiteX6" fmla="*/ 2733093 w 3272833"/>
                <a:gd name="connsiteY6" fmla="*/ 1624989 h 1806707"/>
                <a:gd name="connsiteX7" fmla="*/ 3272833 w 3272833"/>
                <a:gd name="connsiteY7" fmla="*/ 1806705 h 1806707"/>
                <a:gd name="connsiteX0" fmla="*/ 0 w 3272833"/>
                <a:gd name="connsiteY0" fmla="*/ 0 h 1806707"/>
                <a:gd name="connsiteX1" fmla="*/ 373225 w 3272833"/>
                <a:gd name="connsiteY1" fmla="*/ 438539 h 1806707"/>
                <a:gd name="connsiteX2" fmla="*/ 797587 w 3272833"/>
                <a:gd name="connsiteY2" fmla="*/ 591031 h 1806707"/>
                <a:gd name="connsiteX3" fmla="*/ 1271437 w 3272833"/>
                <a:gd name="connsiteY3" fmla="*/ 955968 h 1806707"/>
                <a:gd name="connsiteX4" fmla="*/ 1780994 w 3272833"/>
                <a:gd name="connsiteY4" fmla="*/ 1231528 h 1806707"/>
                <a:gd name="connsiteX5" fmla="*/ 2252458 w 3272833"/>
                <a:gd name="connsiteY5" fmla="*/ 1436566 h 1806707"/>
                <a:gd name="connsiteX6" fmla="*/ 2733093 w 3272833"/>
                <a:gd name="connsiteY6" fmla="*/ 1624989 h 1806707"/>
                <a:gd name="connsiteX7" fmla="*/ 3272833 w 3272833"/>
                <a:gd name="connsiteY7" fmla="*/ 1806705 h 1806707"/>
                <a:gd name="connsiteX0" fmla="*/ 0 w 3272833"/>
                <a:gd name="connsiteY0" fmla="*/ 0 h 1806707"/>
                <a:gd name="connsiteX1" fmla="*/ 484663 w 3272833"/>
                <a:gd name="connsiteY1" fmla="*/ 227066 h 1806707"/>
                <a:gd name="connsiteX2" fmla="*/ 797587 w 3272833"/>
                <a:gd name="connsiteY2" fmla="*/ 591031 h 1806707"/>
                <a:gd name="connsiteX3" fmla="*/ 1271437 w 3272833"/>
                <a:gd name="connsiteY3" fmla="*/ 955968 h 1806707"/>
                <a:gd name="connsiteX4" fmla="*/ 1780994 w 3272833"/>
                <a:gd name="connsiteY4" fmla="*/ 1231528 h 1806707"/>
                <a:gd name="connsiteX5" fmla="*/ 2252458 w 3272833"/>
                <a:gd name="connsiteY5" fmla="*/ 1436566 h 1806707"/>
                <a:gd name="connsiteX6" fmla="*/ 2733093 w 3272833"/>
                <a:gd name="connsiteY6" fmla="*/ 1624989 h 1806707"/>
                <a:gd name="connsiteX7" fmla="*/ 3272833 w 3272833"/>
                <a:gd name="connsiteY7" fmla="*/ 1806705 h 1806707"/>
                <a:gd name="connsiteX0" fmla="*/ 0 w 3092613"/>
                <a:gd name="connsiteY0" fmla="*/ 0 h 1993116"/>
                <a:gd name="connsiteX1" fmla="*/ 304443 w 3092613"/>
                <a:gd name="connsiteY1" fmla="*/ 413475 h 1993116"/>
                <a:gd name="connsiteX2" fmla="*/ 617367 w 3092613"/>
                <a:gd name="connsiteY2" fmla="*/ 777440 h 1993116"/>
                <a:gd name="connsiteX3" fmla="*/ 1091217 w 3092613"/>
                <a:gd name="connsiteY3" fmla="*/ 1142377 h 1993116"/>
                <a:gd name="connsiteX4" fmla="*/ 1600774 w 3092613"/>
                <a:gd name="connsiteY4" fmla="*/ 1417937 h 1993116"/>
                <a:gd name="connsiteX5" fmla="*/ 2072238 w 3092613"/>
                <a:gd name="connsiteY5" fmla="*/ 1622975 h 1993116"/>
                <a:gd name="connsiteX6" fmla="*/ 2552873 w 3092613"/>
                <a:gd name="connsiteY6" fmla="*/ 1811398 h 1993116"/>
                <a:gd name="connsiteX7" fmla="*/ 3092613 w 3092613"/>
                <a:gd name="connsiteY7" fmla="*/ 1993114 h 1993116"/>
                <a:gd name="connsiteX0" fmla="*/ 0 w 3092613"/>
                <a:gd name="connsiteY0" fmla="*/ 0 h 1993117"/>
                <a:gd name="connsiteX1" fmla="*/ 304443 w 3092613"/>
                <a:gd name="connsiteY1" fmla="*/ 413475 h 1993117"/>
                <a:gd name="connsiteX2" fmla="*/ 617367 w 3092613"/>
                <a:gd name="connsiteY2" fmla="*/ 777440 h 1993117"/>
                <a:gd name="connsiteX3" fmla="*/ 1091217 w 3092613"/>
                <a:gd name="connsiteY3" fmla="*/ 1142377 h 1993117"/>
                <a:gd name="connsiteX4" fmla="*/ 1600774 w 3092613"/>
                <a:gd name="connsiteY4" fmla="*/ 1417937 h 1993117"/>
                <a:gd name="connsiteX5" fmla="*/ 2072238 w 3092613"/>
                <a:gd name="connsiteY5" fmla="*/ 1622975 h 1993117"/>
                <a:gd name="connsiteX6" fmla="*/ 2603074 w 3092613"/>
                <a:gd name="connsiteY6" fmla="*/ 1843440 h 1993117"/>
                <a:gd name="connsiteX7" fmla="*/ 3092613 w 3092613"/>
                <a:gd name="connsiteY7" fmla="*/ 1993114 h 1993117"/>
                <a:gd name="connsiteX0" fmla="*/ 0 w 3092613"/>
                <a:gd name="connsiteY0" fmla="*/ 0 h 1993117"/>
                <a:gd name="connsiteX1" fmla="*/ 304443 w 3092613"/>
                <a:gd name="connsiteY1" fmla="*/ 413475 h 1993117"/>
                <a:gd name="connsiteX2" fmla="*/ 617367 w 3092613"/>
                <a:gd name="connsiteY2" fmla="*/ 777440 h 1993117"/>
                <a:gd name="connsiteX3" fmla="*/ 1091217 w 3092613"/>
                <a:gd name="connsiteY3" fmla="*/ 1142377 h 1993117"/>
                <a:gd name="connsiteX4" fmla="*/ 1600774 w 3092613"/>
                <a:gd name="connsiteY4" fmla="*/ 1417937 h 1993117"/>
                <a:gd name="connsiteX5" fmla="*/ 2072238 w 3092613"/>
                <a:gd name="connsiteY5" fmla="*/ 1622975 h 1993117"/>
                <a:gd name="connsiteX6" fmla="*/ 2603074 w 3092613"/>
                <a:gd name="connsiteY6" fmla="*/ 1843440 h 1993117"/>
                <a:gd name="connsiteX7" fmla="*/ 3092613 w 3092613"/>
                <a:gd name="connsiteY7" fmla="*/ 1993114 h 1993117"/>
                <a:gd name="connsiteX0" fmla="*/ 0 w 3092613"/>
                <a:gd name="connsiteY0" fmla="*/ 0 h 1993120"/>
                <a:gd name="connsiteX1" fmla="*/ 304443 w 3092613"/>
                <a:gd name="connsiteY1" fmla="*/ 413475 h 1993120"/>
                <a:gd name="connsiteX2" fmla="*/ 617367 w 3092613"/>
                <a:gd name="connsiteY2" fmla="*/ 777440 h 1993120"/>
                <a:gd name="connsiteX3" fmla="*/ 1091217 w 3092613"/>
                <a:gd name="connsiteY3" fmla="*/ 1142377 h 1993120"/>
                <a:gd name="connsiteX4" fmla="*/ 1600774 w 3092613"/>
                <a:gd name="connsiteY4" fmla="*/ 1417937 h 1993120"/>
                <a:gd name="connsiteX5" fmla="*/ 2072238 w 3092613"/>
                <a:gd name="connsiteY5" fmla="*/ 1622975 h 1993120"/>
                <a:gd name="connsiteX6" fmla="*/ 2603074 w 3092613"/>
                <a:gd name="connsiteY6" fmla="*/ 1843440 h 1993120"/>
                <a:gd name="connsiteX7" fmla="*/ 3092613 w 3092613"/>
                <a:gd name="connsiteY7" fmla="*/ 1993114 h 1993120"/>
                <a:gd name="connsiteX0" fmla="*/ 0 w 3092613"/>
                <a:gd name="connsiteY0" fmla="*/ 0 h 1993120"/>
                <a:gd name="connsiteX1" fmla="*/ 304443 w 3092613"/>
                <a:gd name="connsiteY1" fmla="*/ 413475 h 1993120"/>
                <a:gd name="connsiteX2" fmla="*/ 617367 w 3092613"/>
                <a:gd name="connsiteY2" fmla="*/ 777440 h 1993120"/>
                <a:gd name="connsiteX3" fmla="*/ 1091217 w 3092613"/>
                <a:gd name="connsiteY3" fmla="*/ 1142377 h 1993120"/>
                <a:gd name="connsiteX4" fmla="*/ 1600774 w 3092613"/>
                <a:gd name="connsiteY4" fmla="*/ 1417937 h 1993120"/>
                <a:gd name="connsiteX5" fmla="*/ 2019262 w 3092613"/>
                <a:gd name="connsiteY5" fmla="*/ 1617420 h 1993120"/>
                <a:gd name="connsiteX6" fmla="*/ 2603074 w 3092613"/>
                <a:gd name="connsiteY6" fmla="*/ 1843440 h 1993120"/>
                <a:gd name="connsiteX7" fmla="*/ 3092613 w 3092613"/>
                <a:gd name="connsiteY7" fmla="*/ 1993114 h 1993120"/>
                <a:gd name="connsiteX0" fmla="*/ 0 w 3082643"/>
                <a:gd name="connsiteY0" fmla="*/ 0 h 1996862"/>
                <a:gd name="connsiteX1" fmla="*/ 304443 w 3082643"/>
                <a:gd name="connsiteY1" fmla="*/ 413475 h 1996862"/>
                <a:gd name="connsiteX2" fmla="*/ 617367 w 3082643"/>
                <a:gd name="connsiteY2" fmla="*/ 777440 h 1996862"/>
                <a:gd name="connsiteX3" fmla="*/ 1091217 w 3082643"/>
                <a:gd name="connsiteY3" fmla="*/ 1142377 h 1996862"/>
                <a:gd name="connsiteX4" fmla="*/ 1600774 w 3082643"/>
                <a:gd name="connsiteY4" fmla="*/ 1417937 h 1996862"/>
                <a:gd name="connsiteX5" fmla="*/ 2019262 w 3082643"/>
                <a:gd name="connsiteY5" fmla="*/ 1617420 h 1996862"/>
                <a:gd name="connsiteX6" fmla="*/ 2603074 w 3082643"/>
                <a:gd name="connsiteY6" fmla="*/ 1843440 h 1996862"/>
                <a:gd name="connsiteX7" fmla="*/ 3082643 w 3082643"/>
                <a:gd name="connsiteY7" fmla="*/ 1996857 h 1996862"/>
                <a:gd name="connsiteX0" fmla="*/ 0 w 3082643"/>
                <a:gd name="connsiteY0" fmla="*/ 0 h 1996857"/>
                <a:gd name="connsiteX1" fmla="*/ 304443 w 3082643"/>
                <a:gd name="connsiteY1" fmla="*/ 413475 h 1996857"/>
                <a:gd name="connsiteX2" fmla="*/ 617367 w 3082643"/>
                <a:gd name="connsiteY2" fmla="*/ 777440 h 1996857"/>
                <a:gd name="connsiteX3" fmla="*/ 1091217 w 3082643"/>
                <a:gd name="connsiteY3" fmla="*/ 1142377 h 1996857"/>
                <a:gd name="connsiteX4" fmla="*/ 1600774 w 3082643"/>
                <a:gd name="connsiteY4" fmla="*/ 1417937 h 1996857"/>
                <a:gd name="connsiteX5" fmla="*/ 2019262 w 3082643"/>
                <a:gd name="connsiteY5" fmla="*/ 1617420 h 1996857"/>
                <a:gd name="connsiteX6" fmla="*/ 2603074 w 3082643"/>
                <a:gd name="connsiteY6" fmla="*/ 1843440 h 1996857"/>
                <a:gd name="connsiteX7" fmla="*/ 3082643 w 3082643"/>
                <a:gd name="connsiteY7" fmla="*/ 1996857 h 1996857"/>
                <a:gd name="connsiteX0" fmla="*/ 0 w 3082643"/>
                <a:gd name="connsiteY0" fmla="*/ 0 h 1996857"/>
                <a:gd name="connsiteX1" fmla="*/ 304443 w 3082643"/>
                <a:gd name="connsiteY1" fmla="*/ 413475 h 1996857"/>
                <a:gd name="connsiteX2" fmla="*/ 617367 w 3082643"/>
                <a:gd name="connsiteY2" fmla="*/ 777440 h 1996857"/>
                <a:gd name="connsiteX3" fmla="*/ 1091217 w 3082643"/>
                <a:gd name="connsiteY3" fmla="*/ 1142377 h 1996857"/>
                <a:gd name="connsiteX4" fmla="*/ 1600774 w 3082643"/>
                <a:gd name="connsiteY4" fmla="*/ 1417937 h 1996857"/>
                <a:gd name="connsiteX5" fmla="*/ 2019262 w 3082643"/>
                <a:gd name="connsiteY5" fmla="*/ 1617420 h 1996857"/>
                <a:gd name="connsiteX6" fmla="*/ 2603074 w 3082643"/>
                <a:gd name="connsiteY6" fmla="*/ 1843440 h 1996857"/>
                <a:gd name="connsiteX7" fmla="*/ 3082643 w 3082643"/>
                <a:gd name="connsiteY7" fmla="*/ 1996857 h 1996857"/>
                <a:gd name="connsiteX0" fmla="*/ 0 w 3112553"/>
                <a:gd name="connsiteY0" fmla="*/ 0 h 1985627"/>
                <a:gd name="connsiteX1" fmla="*/ 304443 w 3112553"/>
                <a:gd name="connsiteY1" fmla="*/ 413475 h 1985627"/>
                <a:gd name="connsiteX2" fmla="*/ 617367 w 3112553"/>
                <a:gd name="connsiteY2" fmla="*/ 777440 h 1985627"/>
                <a:gd name="connsiteX3" fmla="*/ 1091217 w 3112553"/>
                <a:gd name="connsiteY3" fmla="*/ 1142377 h 1985627"/>
                <a:gd name="connsiteX4" fmla="*/ 1600774 w 3112553"/>
                <a:gd name="connsiteY4" fmla="*/ 1417937 h 1985627"/>
                <a:gd name="connsiteX5" fmla="*/ 2019262 w 3112553"/>
                <a:gd name="connsiteY5" fmla="*/ 1617420 h 1985627"/>
                <a:gd name="connsiteX6" fmla="*/ 2603074 w 3112553"/>
                <a:gd name="connsiteY6" fmla="*/ 1843440 h 1985627"/>
                <a:gd name="connsiteX7" fmla="*/ 3112553 w 3112553"/>
                <a:gd name="connsiteY7" fmla="*/ 1985627 h 1985627"/>
                <a:gd name="connsiteX0" fmla="*/ 0 w 3112553"/>
                <a:gd name="connsiteY0" fmla="*/ 0 h 1985627"/>
                <a:gd name="connsiteX1" fmla="*/ 304443 w 3112553"/>
                <a:gd name="connsiteY1" fmla="*/ 413475 h 1985627"/>
                <a:gd name="connsiteX2" fmla="*/ 617367 w 3112553"/>
                <a:gd name="connsiteY2" fmla="*/ 777440 h 1985627"/>
                <a:gd name="connsiteX3" fmla="*/ 1091217 w 3112553"/>
                <a:gd name="connsiteY3" fmla="*/ 1142377 h 1985627"/>
                <a:gd name="connsiteX4" fmla="*/ 1600774 w 3112553"/>
                <a:gd name="connsiteY4" fmla="*/ 1417937 h 1985627"/>
                <a:gd name="connsiteX5" fmla="*/ 2019262 w 3112553"/>
                <a:gd name="connsiteY5" fmla="*/ 1617420 h 1985627"/>
                <a:gd name="connsiteX6" fmla="*/ 2603074 w 3112553"/>
                <a:gd name="connsiteY6" fmla="*/ 1843440 h 1985627"/>
                <a:gd name="connsiteX7" fmla="*/ 3112553 w 3112553"/>
                <a:gd name="connsiteY7" fmla="*/ 1985627 h 1985627"/>
                <a:gd name="connsiteX0" fmla="*/ 0 w 3112553"/>
                <a:gd name="connsiteY0" fmla="*/ 0 h 1985627"/>
                <a:gd name="connsiteX1" fmla="*/ 304443 w 3112553"/>
                <a:gd name="connsiteY1" fmla="*/ 413475 h 1985627"/>
                <a:gd name="connsiteX2" fmla="*/ 617367 w 3112553"/>
                <a:gd name="connsiteY2" fmla="*/ 777440 h 1985627"/>
                <a:gd name="connsiteX3" fmla="*/ 1091217 w 3112553"/>
                <a:gd name="connsiteY3" fmla="*/ 1142377 h 1985627"/>
                <a:gd name="connsiteX4" fmla="*/ 1600774 w 3112553"/>
                <a:gd name="connsiteY4" fmla="*/ 1417937 h 1985627"/>
                <a:gd name="connsiteX5" fmla="*/ 2019262 w 3112553"/>
                <a:gd name="connsiteY5" fmla="*/ 1617420 h 1985627"/>
                <a:gd name="connsiteX6" fmla="*/ 2514074 w 3112553"/>
                <a:gd name="connsiteY6" fmla="*/ 1824530 h 1985627"/>
                <a:gd name="connsiteX7" fmla="*/ 3112553 w 3112553"/>
                <a:gd name="connsiteY7" fmla="*/ 1985627 h 1985627"/>
                <a:gd name="connsiteX0" fmla="*/ 0 w 3112553"/>
                <a:gd name="connsiteY0" fmla="*/ 0 h 1985627"/>
                <a:gd name="connsiteX1" fmla="*/ 304443 w 3112553"/>
                <a:gd name="connsiteY1" fmla="*/ 413475 h 1985627"/>
                <a:gd name="connsiteX2" fmla="*/ 617367 w 3112553"/>
                <a:gd name="connsiteY2" fmla="*/ 777440 h 1985627"/>
                <a:gd name="connsiteX3" fmla="*/ 1091217 w 3112553"/>
                <a:gd name="connsiteY3" fmla="*/ 1142377 h 1985627"/>
                <a:gd name="connsiteX4" fmla="*/ 1600774 w 3112553"/>
                <a:gd name="connsiteY4" fmla="*/ 1417937 h 1985627"/>
                <a:gd name="connsiteX5" fmla="*/ 1999819 w 3112553"/>
                <a:gd name="connsiteY5" fmla="*/ 1620169 h 1985627"/>
                <a:gd name="connsiteX6" fmla="*/ 2514074 w 3112553"/>
                <a:gd name="connsiteY6" fmla="*/ 1824530 h 1985627"/>
                <a:gd name="connsiteX7" fmla="*/ 3112553 w 3112553"/>
                <a:gd name="connsiteY7" fmla="*/ 1985627 h 19856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3112553" h="1985627" fill="norm" stroke="1" extrusionOk="0">
                  <a:moveTo>
                    <a:pt x="0" y="0"/>
                  </a:moveTo>
                  <a:cubicBezTo>
                    <a:pt x="88641" y="115077"/>
                    <a:pt x="201549" y="283902"/>
                    <a:pt x="304443" y="413475"/>
                  </a:cubicBezTo>
                  <a:cubicBezTo>
                    <a:pt x="407337" y="543048"/>
                    <a:pt x="486238" y="655956"/>
                    <a:pt x="617367" y="777440"/>
                  </a:cubicBezTo>
                  <a:cubicBezTo>
                    <a:pt x="748496" y="898924"/>
                    <a:pt x="927316" y="1035628"/>
                    <a:pt x="1091217" y="1142377"/>
                  </a:cubicBezTo>
                  <a:cubicBezTo>
                    <a:pt x="1255118" y="1249126"/>
                    <a:pt x="1449340" y="1338305"/>
                    <a:pt x="1600774" y="1417937"/>
                  </a:cubicBezTo>
                  <a:cubicBezTo>
                    <a:pt x="1752208" y="1497569"/>
                    <a:pt x="1847602" y="1552404"/>
                    <a:pt x="1999819" y="1620169"/>
                  </a:cubicBezTo>
                  <a:cubicBezTo>
                    <a:pt x="2152036" y="1687935"/>
                    <a:pt x="2298702" y="1755114"/>
                    <a:pt x="2514074" y="1824530"/>
                  </a:cubicBezTo>
                  <a:cubicBezTo>
                    <a:pt x="2728520" y="1902776"/>
                    <a:pt x="2806553" y="1934110"/>
                    <a:pt x="3112553" y="1985627"/>
                  </a:cubicBezTo>
                </a:path>
              </a:pathLst>
            </a:custGeom>
            <a:noFill/>
            <a:ln w="28575">
              <a:solidFill>
                <a:schemeClr val="bg1"/>
              </a:solidFill>
              <a:tailEnd type="triangle" w="lg" len="lg"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 bwMode="auto">
            <a:xfrm rot="939646">
              <a:off x="6116815" y="4260724"/>
              <a:ext cx="117847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b="1">
                  <a:solidFill>
                    <a:schemeClr val="bg1"/>
                  </a:solidFill>
                </a:rPr>
                <a:t>toroidal direction</a:t>
              </a:r>
              <a:endParaRPr/>
            </a:p>
          </p:txBody>
        </p:sp>
      </p:grpSp>
      <p:cxnSp>
        <p:nvCxnSpPr>
          <p:cNvPr id="20" name="Straight Connector 19"/>
          <p:cNvCxnSpPr>
            <a:cxnSpLocks/>
          </p:cNvCxnSpPr>
          <p:nvPr/>
        </p:nvCxnSpPr>
        <p:spPr bwMode="auto">
          <a:xfrm flipV="1">
            <a:off x="2334827" y="3592423"/>
            <a:ext cx="3271776" cy="597837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 bwMode="auto">
          <a:xfrm>
            <a:off x="2334827" y="5937695"/>
            <a:ext cx="3271776" cy="582248"/>
          </a:xfrm>
          <a:prstGeom prst="line">
            <a:avLst/>
          </a:prstGeom>
          <a:ln>
            <a:solidFill>
              <a:schemeClr val="tx1"/>
            </a:solidFill>
            <a:prstDash val="sysDas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5" name="Picture 24" descr="A smokey waves of a person&#10;&#10;Description automatically generated with medium confidence"/>
          <p:cNvPicPr>
            <a:picLocks noChangeAspect="1"/>
          </p:cNvPicPr>
          <p:nvPr/>
        </p:nvPicPr>
        <p:blipFill>
          <a:blip r:embed="rId6"/>
          <a:srcRect l="13545" t="18435" r="4664" b="24784"/>
          <a:stretch/>
        </p:blipFill>
        <p:spPr bwMode="auto">
          <a:xfrm>
            <a:off x="680779" y="1249746"/>
            <a:ext cx="5415221" cy="190691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 bwMode="auto">
          <a:xfrm>
            <a:off x="6483987" y="1500020"/>
            <a:ext cx="556925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W7-X stellarator optimized for low plasma current</a:t>
            </a:r>
            <a:br>
              <a:rPr lang="en-US"/>
            </a:br>
            <a:r>
              <a:rPr lang="en-US"/>
              <a:t>→ magnetic field generated largely be external coils and easy to calculate along CIS sightlines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Temperature is inferred by fitting a model of the C III line shape to data, using variation of magnetic field along sightlines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4" name="TextBox 3"/>
          <p:cNvSpPr txBox="1"/>
          <p:nvPr/>
        </p:nvSpPr>
        <p:spPr bwMode="auto">
          <a:xfrm>
            <a:off x="294456" y="1234309"/>
            <a:ext cx="7202958" cy="55508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Data: phase and contrast images for each of</a:t>
            </a:r>
            <a:br>
              <a:rPr lang="de-DE"/>
            </a:br>
            <a:r>
              <a:rPr lang="de-DE"/>
              <a:t>the four group delays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Fitting model: C III 465 nm triplet with Doppler</a:t>
            </a:r>
            <a:br>
              <a:rPr lang="de-DE"/>
            </a:br>
            <a:r>
              <a:rPr lang="de-DE"/>
              <a:t>shift/broadening and Zeeman splitting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C III emission localized to a single 1-5 cm long</a:t>
            </a:r>
            <a:br>
              <a:rPr lang="de-DE"/>
            </a:br>
            <a:r>
              <a:rPr lang="de-DE"/>
              <a:t>region in SOL near divertor</a:t>
            </a:r>
            <a:r>
              <a:rPr lang="de-DE" baseline="30000"/>
              <a:t>1,2 </a:t>
            </a:r>
            <a:r>
              <a:rPr lang="de-DE"/>
              <a:t>→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𝐵</m:t>
                      </m:r>
                    </m:oMath>
                  </m:oMathPara>
                </a14:m>
              </mc:Choice>
              <mc:Fallback/>
            </mc:AlternateContent>
            <a:r>
              <a:rPr lang="de-DE"/>
              <a:t> and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i="1">
                          <a:latin typeface="Cambria Math"/>
                          <a:ea typeface="Cambria Math"/>
                        </a:rPr>
                        <m:t>𝜃</m:t>
                      </m:r>
                    </m:oMath>
                  </m:oMathPara>
                </a14:m>
              </mc:Choice>
              <mc:Fallback/>
            </mc:AlternateContent>
            <a:r>
              <a:rPr lang="de-DE"/>
              <a:t> are</a:t>
            </a:r>
            <a:br>
              <a:rPr lang="de-DE"/>
            </a:br>
            <a:r>
              <a:rPr lang="de-DE"/>
              <a:t>not independent fit parameters</a:t>
            </a:r>
            <a:br>
              <a:rPr lang="de-DE"/>
            </a:br>
            <a:endParaRPr lang="de-DE"/>
          </a:p>
          <a:p>
            <a:pPr>
              <a:defRPr/>
            </a:pPr>
            <a:r>
              <a:rPr lang="de-DE"/>
              <a:t>Fit parameters:</a:t>
            </a:r>
            <a:endParaRPr/>
          </a:p>
          <a:p>
            <a:pPr marL="342900" lvl="0" indent="-342900">
              <a:spcBef>
                <a:spcPts val="0"/>
              </a:spcBef>
              <a:buClr>
                <a:srgbClr val="496E9C"/>
              </a:buClr>
              <a:buFont typeface="Arial"/>
              <a:buChar char="•"/>
              <a:defRPr/>
            </a:pPr>
            <a:r>
              <a:rPr lang="de-DE" sz="1600"/>
              <a:t>C</a:t>
            </a:r>
            <a:r>
              <a:rPr lang="de-DE" sz="1600" baseline="30000"/>
              <a:t>2+</a:t>
            </a:r>
            <a:r>
              <a:rPr lang="de-DE" sz="1600"/>
              <a:t> velocity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600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600" b="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/>
                            <a:rPr lang="en-US" sz="1600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de-DE" sz="1600"/>
          </a:p>
          <a:p>
            <a:pPr marL="342900" lvl="0" indent="-342900">
              <a:spcBef>
                <a:spcPts val="0"/>
              </a:spcBef>
              <a:buClr>
                <a:srgbClr val="496E9C"/>
              </a:buClr>
              <a:buFont typeface="Arial"/>
              <a:buChar char="•"/>
              <a:defRPr/>
            </a:pPr>
            <a:r>
              <a:rPr lang="de-DE" sz="1600"/>
              <a:t>C</a:t>
            </a:r>
            <a:r>
              <a:rPr lang="de-DE" sz="1600" baseline="30000"/>
              <a:t>2+</a:t>
            </a:r>
            <a:r>
              <a:rPr lang="de-DE" sz="1600"/>
              <a:t> temperature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sz="16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600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sz="1600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de-DE" sz="1600"/>
          </a:p>
          <a:p>
            <a:pPr marL="342900" lvl="0" indent="-342900">
              <a:spcBef>
                <a:spcPts val="0"/>
              </a:spcBef>
              <a:buClr>
                <a:srgbClr val="496E9C"/>
              </a:buClr>
              <a:buFont typeface="Arial"/>
              <a:buChar char="•"/>
              <a:defRPr/>
            </a:pPr>
            <a:r>
              <a:rPr lang="en-US" sz="1600"/>
              <a:t>Distance of emission location along sightline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6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600" b="0" i="1">
                              <a:latin typeface="Cambria Math"/>
                            </a:rPr>
                            <m:t>𝑑</m:t>
                          </m:r>
                        </m:e>
                        <m:sub>
                          <m:r>
                            <m:rPr/>
                            <a:rPr lang="en-US" sz="1600" b="0" i="1">
                              <a:latin typeface="Cambria Math"/>
                            </a:rPr>
                            <m:t>𝑠𝑖𝑔h𝑡𝑙𝑖𝑛𝑒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de-DE" sz="1600"/>
          </a:p>
          <a:p>
            <a:pPr lvl="0">
              <a:spcBef>
                <a:spcPts val="0"/>
              </a:spcBef>
              <a:buClr>
                <a:srgbClr val="496E9C"/>
              </a:buClr>
              <a:defRPr/>
            </a:pPr>
            <a:endParaRPr lang="en-US" sz="1600" b="0" i="1">
              <a:latin typeface="Cambria Math"/>
            </a:endParaRPr>
          </a:p>
          <a:p>
            <a:pPr lvl="0">
              <a:spcBef>
                <a:spcPts val="0"/>
              </a:spcBef>
              <a:buClr>
                <a:srgbClr val="496E9C"/>
              </a:buClr>
              <a:defRPr/>
            </a:pPr>
            <a:r>
              <a:rPr lang="en-US" b="0"/>
              <a:t>Magnetic field known along sightlines</a:t>
            </a:r>
            <a:br>
              <a:rPr lang="en-US" b="0"/>
            </a:br>
            <a:r>
              <a:rPr lang="en-US" b="0"/>
              <a:t>→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𝐵</m:t>
                      </m:r>
                      <m:r>
                        <m:rPr/>
                        <a:rPr lang="en-US" b="0" i="1">
                          <a:latin typeface="Cambria Math"/>
                        </a:rPr>
                        <m:t>=</m:t>
                      </m:r>
                      <m:r>
                        <m:rPr/>
                        <a:rPr lang="en-US" b="0" i="1">
                          <a:latin typeface="Cambria Math"/>
                        </a:rPr>
                        <m:t>𝐵</m:t>
                      </m:r>
                      <m:d>
                        <m:d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m:rPr/>
                                <a:rPr lang="en-US" i="1">
                                  <a:latin typeface="Cambria Math"/>
                                </a:rPr>
                                <m:t>𝑠𝑖𝑔h𝑡𝑙𝑖𝑛𝑒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</mc:Choice>
              <mc:Fallback/>
            </mc:AlternateContent>
            <a:r>
              <a:rPr lang="de-DE"/>
              <a:t>,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i="1">
                          <a:latin typeface="Cambria Math"/>
                          <a:ea typeface="Cambria Math"/>
                        </a:rPr>
                        <m:t>𝜃</m:t>
                      </m:r>
                      <m:r>
                        <m:rPr/>
                        <a:rPr lang="en-US" b="0" i="1">
                          <a:latin typeface="Cambria Math"/>
                          <a:ea typeface="Cambria Math"/>
                        </a:rPr>
                        <m:t>=</m:t>
                      </m:r>
                      <m:r>
                        <m:rPr/>
                        <a:rPr lang="en-US" b="0" i="1">
                          <a:latin typeface="Cambria Math"/>
                          <a:ea typeface="Cambria Math"/>
                        </a:rPr>
                        <m:t>𝜃</m:t>
                      </m:r>
                      <m:d>
                        <m:d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i="1">
                                  <a:latin typeface="Cambria Math"/>
                                </a:rPr>
                                <m:t>𝑑</m:t>
                              </m:r>
                            </m:e>
                            <m:sub>
                              <m:r>
                                <m:rPr/>
                                <a:rPr lang="en-US" i="1">
                                  <a:latin typeface="Cambria Math"/>
                                </a:rPr>
                                <m:t>𝑠𝑖𝑔h𝑡𝑙𝑖𝑛𝑒</m:t>
                              </m:r>
                            </m:sub>
                          </m:sSub>
                        </m:e>
                      </m:d>
                    </m:oMath>
                  </m:oMathPara>
                </a14:m>
              </mc:Choice>
              <mc:Fallback/>
            </mc:AlternateContent>
            <a:endParaRPr lang="de-DE"/>
          </a:p>
        </p:txBody>
      </p:sp>
      <p:sp>
        <p:nvSpPr>
          <p:cNvPr id="25" name="TextBox 24"/>
          <p:cNvSpPr txBox="1"/>
          <p:nvPr/>
        </p:nvSpPr>
        <p:spPr bwMode="auto">
          <a:xfrm>
            <a:off x="7313958" y="6348296"/>
            <a:ext cx="3485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 baseline="30000"/>
              <a:t>1</a:t>
            </a:r>
            <a:r>
              <a:rPr lang="de-DE" sz="1400"/>
              <a:t>D. Gradic et al., PPCF </a:t>
            </a:r>
            <a:r>
              <a:rPr lang="de-DE" sz="1400" b="1"/>
              <a:t>64</a:t>
            </a:r>
            <a:r>
              <a:rPr lang="de-DE" sz="1400"/>
              <a:t> 075010 (2022)</a:t>
            </a:r>
            <a:endParaRPr/>
          </a:p>
          <a:p>
            <a:pPr>
              <a:defRPr/>
            </a:pPr>
            <a:r>
              <a:rPr lang="de-DE" sz="1400" baseline="30000"/>
              <a:t>2</a:t>
            </a:r>
            <a:r>
              <a:rPr lang="de-DE" sz="1400"/>
              <a:t>M. Krychowiak et al., EPS 2021 P1.1026</a:t>
            </a:r>
            <a:endParaRPr lang="en-US" sz="1400" baseline="3000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16</a:t>
            </a:fld>
            <a:endParaRPr lang="de-DE"/>
          </a:p>
        </p:txBody>
      </p:sp>
      <p:sp>
        <p:nvSpPr>
          <p:cNvPr id="37" name="TextBox 36"/>
          <p:cNvSpPr txBox="1"/>
          <p:nvPr/>
        </p:nvSpPr>
        <p:spPr bwMode="auto">
          <a:xfrm>
            <a:off x="1362622" y="3047899"/>
            <a:ext cx="26403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f>
                        <m:fPr>
                          <m:type m:val="lin"/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/>
                            <a:rPr lang="en-US" b="1" i="1">
                              <a:latin typeface="Cambria Math"/>
                              <a:ea typeface="Cambria Math"/>
                            </a:rPr>
                            <m:t>𝜻</m:t>
                          </m:r>
                        </m:num>
                        <m:den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E86100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1" i="1">
                                  <a:solidFill>
                                    <a:srgbClr val="E86100"/>
                                  </a:solidFill>
                                  <a:latin typeface="Cambria Math"/>
                                  <a:ea typeface="Cambria Math"/>
                                </a:rPr>
                                <m:t>𝜻</m:t>
                              </m:r>
                            </m:e>
                            <m:sub>
                              <m:r>
                                <m:rPr/>
                                <a:rPr lang="en-US" b="1" i="1">
                                  <a:solidFill>
                                    <a:srgbClr val="E86100"/>
                                  </a:solidFill>
                                  <a:latin typeface="Cambria Math"/>
                                  <a:ea typeface="Cambria Math"/>
                                </a:rPr>
                                <m:t>𝑰</m:t>
                              </m:r>
                            </m:sub>
                          </m:sSub>
                        </m:den>
                      </m:f>
                      <m:r>
                        <m:rPr/>
                        <a:rPr lang="en-US" b="1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𝑫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𝑻</m:t>
                              </m:r>
                            </m:e>
                            <m:sub>
                              <m:r>
                                <m:rPr/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sSub>
                        <m:sSub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</m:e>
                        <m:sub>
                          <m:r>
                            <m:rPr/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𝑴</m:t>
                          </m:r>
                          <m:r>
                            <m:rPr/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𝒁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m:rPr/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  <m:r>
                            <m:rPr/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m:rPr/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sp>
        <p:nvSpPr>
          <p:cNvPr id="38" name="TextBox 37"/>
          <p:cNvSpPr txBox="1"/>
          <p:nvPr/>
        </p:nvSpPr>
        <p:spPr bwMode="auto">
          <a:xfrm>
            <a:off x="670018" y="2680329"/>
            <a:ext cx="395980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en-US" b="1" i="1">
                          <a:latin typeface="Cambria Math"/>
                          <a:ea typeface="Cambria Math"/>
                        </a:rPr>
                        <m:t>𝚽</m:t>
                      </m:r>
                      <m:r>
                        <m:rPr/>
                        <a:rPr lang="en-US" b="1" i="1">
                          <a:latin typeface="Cambria Math"/>
                          <a:ea typeface="Cambria Math"/>
                        </a:rPr>
                        <m:t>−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E861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solidFill>
                                <a:srgbClr val="E86100"/>
                              </a:solidFill>
                              <a:latin typeface="Cambria Math"/>
                              <a:ea typeface="Cambria Math"/>
                            </a:rPr>
                            <m:t>𝚽</m:t>
                          </m:r>
                        </m:e>
                        <m:sub>
                          <m:r>
                            <m:rPr/>
                            <a:rPr lang="en-US" b="1" i="1">
                              <a:solidFill>
                                <a:srgbClr val="E86100"/>
                              </a:solidFill>
                              <a:latin typeface="Cambria Math"/>
                              <a:ea typeface="Cambria Math"/>
                            </a:rPr>
                            <m:t>𝒄𝒂𝒍</m:t>
                          </m:r>
                        </m:sub>
                      </m:sSub>
                      <m:r>
                        <m:rPr/>
                        <a:rPr lang="en-US" b="1" i="1">
                          <a:latin typeface="Cambria Math"/>
                          <a:ea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𝚽</m:t>
                          </m:r>
                        </m:e>
                        <m:sub>
                          <m:r>
                            <m:rPr/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𝑫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𝒗</m:t>
                              </m:r>
                            </m:e>
                            <m:sub>
                              <m:r>
                                <m:rPr/>
                                <a:rPr lang="en-US" b="1" i="1">
                                  <a:solidFill>
                                    <a:srgbClr val="FF0000"/>
                                  </a:solidFill>
                                  <a:latin typeface="Cambria Math"/>
                                  <a:ea typeface="Cambria Math"/>
                                </a:rPr>
                                <m:t>𝒊</m:t>
                              </m:r>
                            </m:sub>
                          </m:sSub>
                        </m:e>
                      </m:d>
                      <m:r>
                        <m:rPr/>
                        <a:rPr lang="en-US" b="1" i="1">
                          <a:solidFill>
                            <a:schemeClr val="tx1"/>
                          </a:solidFill>
                          <a:latin typeface="Cambria Math"/>
                          <a:ea typeface="Cambria Math"/>
                        </a:rPr>
                        <m:t>+</m:t>
                      </m:r>
                      <m:sSub>
                        <m:sSub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𝚽</m:t>
                          </m:r>
                        </m:e>
                        <m:sub>
                          <m:r>
                            <m:rPr/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𝑴</m:t>
                          </m:r>
                          <m:r>
                            <m:rPr/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𝒁</m:t>
                          </m:r>
                        </m:sub>
                      </m:sSub>
                      <m:d>
                        <m:dPr>
                          <m:ctrlPr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m:rPr/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𝑩</m:t>
                          </m:r>
                          <m:r>
                            <m:rPr/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,</m:t>
                          </m:r>
                          <m:r>
                            <m:rPr/>
                            <a:rPr lang="en-US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𝜽</m:t>
                          </m:r>
                        </m:e>
                      </m:d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grpSp>
        <p:nvGrpSpPr>
          <p:cNvPr id="49" name="Group 48"/>
          <p:cNvGrpSpPr/>
          <p:nvPr/>
        </p:nvGrpSpPr>
        <p:grpSpPr bwMode="auto">
          <a:xfrm>
            <a:off x="8734618" y="1948959"/>
            <a:ext cx="3342151" cy="3223840"/>
            <a:chOff x="8734618" y="1948959"/>
            <a:chExt cx="3342151" cy="3223840"/>
          </a:xfrm>
        </p:grpSpPr>
        <p:pic>
          <p:nvPicPr>
            <p:cNvPr id="13" name="Picture 12" descr="A screenshot of a computer generated image&#10;&#10;Description automatically generated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8734618" y="2201997"/>
              <a:ext cx="3342151" cy="2970802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 bwMode="auto">
            <a:xfrm>
              <a:off x="9556536" y="2332843"/>
              <a:ext cx="496161" cy="345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accPr>
                              <m:e>
                                <m:r>
                                  <m:rPr/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𝑵</m:t>
                                </m:r>
                              </m:e>
                            </m:acc>
                          </m:e>
                          <m:sub>
                            <m:r>
                              <m:rPr/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27" name="TextBox 26"/>
            <p:cNvSpPr txBox="1"/>
            <p:nvPr/>
          </p:nvSpPr>
          <p:spPr bwMode="auto">
            <a:xfrm>
              <a:off x="10984242" y="2312631"/>
              <a:ext cx="496161" cy="345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accPr>
                              <m:e>
                                <m:r>
                                  <m:rPr/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𝑵</m:t>
                                </m:r>
                              </m:e>
                            </m:acc>
                          </m:e>
                          <m:sub>
                            <m:r>
                              <m:rPr/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28" name="TextBox 27"/>
            <p:cNvSpPr txBox="1"/>
            <p:nvPr/>
          </p:nvSpPr>
          <p:spPr bwMode="auto">
            <a:xfrm>
              <a:off x="9526707" y="3691176"/>
              <a:ext cx="496161" cy="345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accPr>
                              <m:e>
                                <m:r>
                                  <m:rPr/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𝑵</m:t>
                                </m:r>
                              </m:e>
                            </m:acc>
                          </m:e>
                          <m:sub>
                            <m:r>
                              <m:rPr/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 bwMode="auto">
            <a:xfrm>
              <a:off x="10963941" y="3695491"/>
              <a:ext cx="496161" cy="345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accPr>
                              <m:e>
                                <m:r>
                                  <m:rPr/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𝑵</m:t>
                                </m:r>
                              </m:e>
                            </m:acc>
                          </m:e>
                          <m:sub>
                            <m:r>
                              <m:rPr/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40" name="TextBox 39"/>
            <p:cNvSpPr txBox="1"/>
            <p:nvPr/>
          </p:nvSpPr>
          <p:spPr bwMode="auto">
            <a:xfrm>
              <a:off x="9477781" y="1948959"/>
              <a:ext cx="131638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b="1"/>
                <a:t>Contrast </a:t>
              </a: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/>
                      <m:oMath>
                        <m:r>
                          <m:rPr/>
                          <a:rPr lang="en-US" b="1" i="1">
                            <a:latin typeface="Cambria Math"/>
                            <a:ea typeface="Cambria Math"/>
                          </a:rPr>
                          <m:t>𝜻</m:t>
                        </m:r>
                      </m:oMath>
                    </m:oMathPara>
                  </a14:m>
                </mc:Choice>
                <mc:Fallback/>
              </mc:AlternateContent>
              <a:endParaRPr lang="en-US" b="1"/>
            </a:p>
          </p:txBody>
        </p:sp>
      </p:grpSp>
      <p:grpSp>
        <p:nvGrpSpPr>
          <p:cNvPr id="50" name="Group 49"/>
          <p:cNvGrpSpPr/>
          <p:nvPr/>
        </p:nvGrpSpPr>
        <p:grpSpPr bwMode="auto">
          <a:xfrm>
            <a:off x="5448209" y="1968234"/>
            <a:ext cx="3200400" cy="3141565"/>
            <a:chOff x="5448209" y="1968234"/>
            <a:chExt cx="3200400" cy="3141565"/>
          </a:xfrm>
        </p:grpSpPr>
        <p:pic>
          <p:nvPicPr>
            <p:cNvPr id="16" name="Picture 15" descr="A collage of different colors&#10;&#10;Description automatically generated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5448209" y="2264998"/>
              <a:ext cx="3200400" cy="2844801"/>
            </a:xfrm>
            <a:prstGeom prst="rect">
              <a:avLst/>
            </a:prstGeom>
          </p:spPr>
        </p:pic>
        <p:sp>
          <p:nvSpPr>
            <p:cNvPr id="18" name="TextBox 17"/>
            <p:cNvSpPr txBox="1"/>
            <p:nvPr/>
          </p:nvSpPr>
          <p:spPr bwMode="auto">
            <a:xfrm>
              <a:off x="6219753" y="2348740"/>
              <a:ext cx="496161" cy="345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accPr>
                              <m:e>
                                <m:r>
                                  <m:rPr/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𝑵</m:t>
                                </m:r>
                              </m:e>
                            </m:acc>
                          </m:e>
                          <m:sub>
                            <m:r>
                              <m:rPr/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7507759" y="2328528"/>
              <a:ext cx="496161" cy="345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accPr>
                              <m:e>
                                <m:r>
                                  <m:rPr/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𝑵</m:t>
                                </m:r>
                              </m:e>
                            </m:acc>
                          </m:e>
                          <m:sub>
                            <m:r>
                              <m:rPr/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𝟐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6189924" y="3707073"/>
              <a:ext cx="496161" cy="345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accPr>
                              <m:e>
                                <m:r>
                                  <m:rPr/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𝑵</m:t>
                                </m:r>
                              </m:e>
                            </m:acc>
                          </m:e>
                          <m:sub>
                            <m:r>
                              <m:rPr/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𝟑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24" name="TextBox 23"/>
            <p:cNvSpPr txBox="1"/>
            <p:nvPr/>
          </p:nvSpPr>
          <p:spPr bwMode="auto">
            <a:xfrm>
              <a:off x="7487458" y="3711387"/>
              <a:ext cx="496161" cy="34522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sSubPr>
                            <m:ctrlPr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acc>
                              <m:accPr>
                                <m:chr m:val="̂"/>
                                <m:ctrlPr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accPr>
                              <m:e>
                                <m:r>
                                  <m:rPr/>
                                  <a:rPr lang="en-US" sz="1600" b="1" i="1">
                                    <a:solidFill>
                                      <a:schemeClr val="bg1"/>
                                    </a:solidFill>
                                    <a:latin typeface="Cambria Math"/>
                                  </a:rPr>
                                  <m:t>𝑵</m:t>
                                </m:r>
                              </m:e>
                            </m:acc>
                          </m:e>
                          <m:sub>
                            <m:r>
                              <m:rPr/>
                              <a:rPr lang="en-US" sz="1600" b="1" i="1">
                                <a:solidFill>
                                  <a:schemeClr val="bg1"/>
                                </a:solidFill>
                                <a:latin typeface="Cambria Math"/>
                              </a:rPr>
                              <m:t>𝟒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39" name="TextBox 38"/>
            <p:cNvSpPr txBox="1"/>
            <p:nvPr/>
          </p:nvSpPr>
          <p:spPr bwMode="auto">
            <a:xfrm>
              <a:off x="6159104" y="1968234"/>
              <a:ext cx="111921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b="1"/>
                <a:t>Phase </a:t>
              </a: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/>
                      <m:oMath>
                        <m:r>
                          <m:rPr/>
                          <a:rPr lang="el-GR" b="1" i="0">
                            <a:latin typeface="Cambria Math"/>
                            <a:ea typeface="Cambria Math"/>
                          </a:rPr>
                          <m:t>𝚽</m:t>
                        </m:r>
                      </m:oMath>
                    </m:oMathPara>
                  </a14:m>
                </mc:Choice>
                <mc:Fallback/>
              </mc:AlternateContent>
              <a:endParaRPr lang="en-US" b="1"/>
            </a:p>
          </p:txBody>
        </p:sp>
      </p:grpSp>
      <p:grpSp>
        <p:nvGrpSpPr>
          <p:cNvPr id="54" name="Group 53"/>
          <p:cNvGrpSpPr/>
          <p:nvPr/>
        </p:nvGrpSpPr>
        <p:grpSpPr bwMode="auto">
          <a:xfrm>
            <a:off x="8963024" y="1912989"/>
            <a:ext cx="3228975" cy="3657600"/>
            <a:chOff x="8963024" y="1912989"/>
            <a:chExt cx="3228975" cy="3657600"/>
          </a:xfrm>
        </p:grpSpPr>
        <p:pic>
          <p:nvPicPr>
            <p:cNvPr id="48" name="Picture 47" descr="A graph of a graph showing a gas emission&#10;&#10;Description automatically generated with medium confidence"/>
            <p:cNvPicPr>
              <a:picLocks noChangeAspect="1"/>
            </p:cNvPicPr>
            <p:nvPr/>
          </p:nvPicPr>
          <p:blipFill>
            <a:blip r:embed="rId5"/>
            <a:srcRect l="11718" t="0" r="0" b="0"/>
            <a:stretch/>
          </p:blipFill>
          <p:spPr bwMode="auto">
            <a:xfrm>
              <a:off x="8963024" y="1912989"/>
              <a:ext cx="3228975" cy="3657600"/>
            </a:xfrm>
            <a:prstGeom prst="rect">
              <a:avLst/>
            </a:prstGeom>
          </p:spPr>
        </p:pic>
        <p:sp>
          <p:nvSpPr>
            <p:cNvPr id="52" name="Rectangle 51"/>
            <p:cNvSpPr/>
            <p:nvPr/>
          </p:nvSpPr>
          <p:spPr bwMode="auto">
            <a:xfrm>
              <a:off x="8995432" y="1933201"/>
              <a:ext cx="2264250" cy="415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59" name="Group 58"/>
          <p:cNvGrpSpPr/>
          <p:nvPr/>
        </p:nvGrpSpPr>
        <p:grpSpPr bwMode="auto">
          <a:xfrm>
            <a:off x="5307053" y="1909399"/>
            <a:ext cx="3657600" cy="3657600"/>
            <a:chOff x="5307053" y="1909399"/>
            <a:chExt cx="3657600" cy="3657600"/>
          </a:xfrm>
        </p:grpSpPr>
        <p:pic>
          <p:nvPicPr>
            <p:cNvPr id="57" name="Picture 56" descr="A graph of a graph showing a graph of a gas emission&#10;&#10;Description automatically generated with medium confidence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5307053" y="1909399"/>
              <a:ext cx="3657600" cy="3657600"/>
            </a:xfrm>
            <a:prstGeom prst="rect">
              <a:avLst/>
            </a:prstGeom>
          </p:spPr>
        </p:pic>
        <p:sp>
          <p:nvSpPr>
            <p:cNvPr id="58" name="Rectangle 57"/>
            <p:cNvSpPr/>
            <p:nvPr/>
          </p:nvSpPr>
          <p:spPr bwMode="auto">
            <a:xfrm>
              <a:off x="5779358" y="1927658"/>
              <a:ext cx="2264250" cy="41553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55" name="TextBox 54"/>
          <p:cNvSpPr txBox="1"/>
          <p:nvPr/>
        </p:nvSpPr>
        <p:spPr bwMode="auto">
          <a:xfrm>
            <a:off x="5233027" y="1906894"/>
            <a:ext cx="66645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/>
              <a:t>Tomographic reconstructions of C III radiation distribution</a:t>
            </a:r>
            <a:r>
              <a:rPr lang="en-US" b="1" baseline="30000"/>
              <a:t>2</a:t>
            </a:r>
            <a:endParaRPr lang="en-US" b="1"/>
          </a:p>
        </p:txBody>
      </p:sp>
      <p:pic>
        <p:nvPicPr>
          <p:cNvPr id="5" name="Picture 4" descr="A graph of different colors and lines&#10;&#10;Description automatically generated with medium confidence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6573248" y="1791208"/>
            <a:ext cx="4424150" cy="440598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7295228" y="1515199"/>
            <a:ext cx="35227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1" i="1">
                          <a:latin typeface="Cambria Math"/>
                        </a:rPr>
                        <m:t>𝑩</m:t>
                      </m:r>
                    </m:oMath>
                  </m:oMathPara>
                </a14:m>
              </mc:Choice>
              <mc:Fallback/>
            </mc:AlternateContent>
            <a:r>
              <a:rPr lang="de-DE" b="1"/>
              <a:t> and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b="1" i="1">
                          <a:latin typeface="Cambria Math"/>
                          <a:ea typeface="Cambria Math"/>
                        </a:rPr>
                        <m:t>𝜽</m:t>
                      </m:r>
                    </m:oMath>
                  </m:oMathPara>
                </a14:m>
              </mc:Choice>
              <mc:Fallback/>
            </mc:AlternateContent>
            <a:r>
              <a:rPr lang="en-US" b="1"/>
              <a:t> for example sightlines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Outline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658812" y="1485579"/>
            <a:ext cx="10837863" cy="523209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Motivation and overview of coherence imaging spectroscopy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CIS design principles for edge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bg1">
                    <a:lumMod val="75000"/>
                  </a:schemeClr>
                </a:solidFill>
              </a:rPr>
              <a:t> measurements</a:t>
            </a:r>
            <a:endParaRPr/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Inference of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bg1">
                    <a:lumMod val="75000"/>
                  </a:schemeClr>
                </a:solidFill>
              </a:rPr>
              <a:t> from CIS data</a:t>
            </a:r>
            <a:endParaRPr/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Validation of CIS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tx1"/>
                </a:solidFill>
              </a:rPr>
              <a:t> measurements on W7-X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17</a:t>
            </a:fld>
            <a:endParaRPr lang="de-DE"/>
          </a:p>
        </p:txBody>
      </p:sp>
      <p:pic>
        <p:nvPicPr>
          <p:cNvPr id="7" name="Graphic 30"/>
          <p:cNvPicPr>
            <a:picLocks noChangeAspect="1"/>
          </p:cNvPicPr>
          <p:nvPr/>
        </p:nvPicPr>
        <p:blipFill>
          <a:blip r:embed="rId3"/>
          <a:srcRect l="3850" t="0" r="6831" b="0"/>
          <a:stretch/>
        </p:blipFill>
        <p:spPr bwMode="auto">
          <a:xfrm>
            <a:off x="10297012" y="1214754"/>
            <a:ext cx="1590188" cy="13621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 bwMode="auto">
          <a:xfrm>
            <a:off x="7150350" y="2129138"/>
            <a:ext cx="3081346" cy="2211519"/>
            <a:chOff x="6850741" y="2715621"/>
            <a:chExt cx="3960000" cy="2758595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 bwMode="auto">
            <a:xfrm>
              <a:off x="6850741" y="2715621"/>
              <a:ext cx="3960000" cy="2758595"/>
              <a:chOff x="8666175" y="1348203"/>
              <a:chExt cx="3091500" cy="215358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rcRect l="0" t="65704" r="0" b="-859"/>
              <a:stretch/>
            </p:blipFill>
            <p:spPr bwMode="auto">
              <a:xfrm>
                <a:off x="8666175" y="1572975"/>
                <a:ext cx="3087630" cy="1928812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rcRect l="0" t="173" r="0" b="94358"/>
              <a:stretch/>
            </p:blipFill>
            <p:spPr bwMode="auto">
              <a:xfrm>
                <a:off x="8670045" y="1348203"/>
                <a:ext cx="3087630" cy="300037"/>
              </a:xfrm>
              <a:prstGeom prst="rect">
                <a:avLst/>
              </a:prstGeom>
            </p:spPr>
          </p:pic>
        </p:grpSp>
        <p:sp>
          <p:nvSpPr>
            <p:cNvPr id="16" name="Oval 15"/>
            <p:cNvSpPr/>
            <p:nvPr/>
          </p:nvSpPr>
          <p:spPr bwMode="auto">
            <a:xfrm>
              <a:off x="8570082" y="3003539"/>
              <a:ext cx="452387" cy="197626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9" name="Picture 18" descr="A close-up of a computer generated image&#10;&#10;Description automatically generated"/>
          <p:cNvPicPr>
            <a:picLocks noChangeAspect="1"/>
          </p:cNvPicPr>
          <p:nvPr/>
        </p:nvPicPr>
        <p:blipFill>
          <a:blip r:embed="rId5"/>
          <a:srcRect l="11202" t="15766" r="15659" b="18006"/>
          <a:stretch/>
        </p:blipFill>
        <p:spPr bwMode="auto">
          <a:xfrm>
            <a:off x="4349287" y="3725691"/>
            <a:ext cx="2275727" cy="1496063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 bwMode="auto">
          <a:xfrm>
            <a:off x="6662871" y="5142857"/>
            <a:ext cx="2940476" cy="1636886"/>
            <a:chOff x="4435644" y="2422135"/>
            <a:chExt cx="3087630" cy="17188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rcRect l="0" t="22931" r="0" b="53474"/>
            <a:stretch/>
          </p:blipFill>
          <p:spPr bwMode="auto">
            <a:xfrm>
              <a:off x="4435644" y="2422135"/>
              <a:ext cx="3087630" cy="14024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rcRect l="12690" t="93514" r="0" b="302"/>
            <a:stretch/>
          </p:blipFill>
          <p:spPr bwMode="auto">
            <a:xfrm>
              <a:off x="4827461" y="3773386"/>
              <a:ext cx="2695813" cy="367552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 bwMode="auto">
          <a:xfrm>
            <a:off x="10235554" y="1177933"/>
            <a:ext cx="1748600" cy="13990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7036014" y="1963594"/>
            <a:ext cx="3199540" cy="237706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4172138" y="3654932"/>
            <a:ext cx="2587687" cy="158245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-optimized CIS diagnostic is validated by cross-comparison with a high-resolution dispersive spectrometer</a:t>
            </a:r>
            <a:endParaRPr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18</a:t>
            </a:fld>
            <a:endParaRPr lang="de-DE"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5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5124321" y="1524214"/>
            <a:ext cx="6902805" cy="1947017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de-DE" sz="1800"/>
              <a:t>CIS &amp; spectrometer data averaged over long stationary time window in a 100 s plasma → high signal-to-noise ratio</a:t>
            </a:r>
            <a:endParaRPr/>
          </a:p>
          <a:p>
            <a:pPr>
              <a:defRPr/>
            </a:pPr>
            <a:endParaRPr lang="de-DE" sz="1800"/>
          </a:p>
          <a:p>
            <a:pPr>
              <a:defRPr/>
            </a:pPr>
            <a:r>
              <a:rPr lang="de-DE"/>
              <a:t>Direct comparison of CIS and spectrometer data requires Fourier transformation of spectrometer wavelength spectra into coherence spectra: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b="0" i="1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de-DE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m:rPr/>
                            <a:rPr lang="de-DE" b="0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</m:d>
                      <m:r>
                        <m:rPr/>
                        <a:rPr lang="de-DE" b="0" i="1">
                          <a:latin typeface="Cambria Math"/>
                          <a:ea typeface="Cambria Math"/>
                        </a:rPr>
                        <m:t>→</m:t>
                      </m:r>
                      <m:r>
                        <m:rPr/>
                        <a:rPr lang="de-DE" b="0" i="1">
                          <a:latin typeface="Cambria Math"/>
                          <a:ea typeface="Cambria Math"/>
                        </a:rPr>
                        <m:t>𝛾</m:t>
                      </m:r>
                      <m:d>
                        <m:dPr>
                          <m:ctrlPr>
                            <a:rPr lang="de-DE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acc>
                            <m:accPr>
                              <m:chr m:val="̂"/>
                              <m:ctrlPr>
                                <a:rPr lang="de-DE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accPr>
                            <m:e>
                              <m:r>
                                <m:rPr/>
                                <a:rPr lang="de-DE" b="0" i="1">
                                  <a:latin typeface="Cambria Math"/>
                                  <a:ea typeface="Cambria Math"/>
                                </a:rPr>
                                <m:t>𝑁</m:t>
                              </m:r>
                            </m:e>
                          </m:acc>
                        </m:e>
                      </m:d>
                    </m:oMath>
                  </m:oMathPara>
                </a14:m>
              </mc:Choice>
              <mc:Fallback/>
            </mc:AlternateContent>
            <a:endParaRPr lang="de-DE" sz="1800"/>
          </a:p>
        </p:txBody>
      </p:sp>
      <p:grpSp>
        <p:nvGrpSpPr>
          <p:cNvPr id="3" name="Group 2"/>
          <p:cNvGrpSpPr/>
          <p:nvPr/>
        </p:nvGrpSpPr>
        <p:grpSpPr bwMode="auto">
          <a:xfrm>
            <a:off x="314283" y="1787426"/>
            <a:ext cx="4810038" cy="4860000"/>
            <a:chOff x="314283" y="1787426"/>
            <a:chExt cx="4810038" cy="4860000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3"/>
            <a:srcRect l="22973" t="0" r="2799" b="0"/>
            <a:stretch/>
          </p:blipFill>
          <p:spPr bwMode="auto">
            <a:xfrm>
              <a:off x="314283" y="1787426"/>
              <a:ext cx="4810038" cy="4860000"/>
            </a:xfrm>
            <a:prstGeom prst="rect">
              <a:avLst/>
            </a:prstGeom>
          </p:spPr>
        </p:pic>
        <p:sp>
          <p:nvSpPr>
            <p:cNvPr id="17" name="TextBox 16"/>
            <p:cNvSpPr txBox="1"/>
            <p:nvPr/>
          </p:nvSpPr>
          <p:spPr bwMode="auto">
            <a:xfrm rot="19217450">
              <a:off x="880319" y="2662533"/>
              <a:ext cx="2118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600" b="1">
                  <a:solidFill>
                    <a:schemeClr val="bg1"/>
                  </a:solidFill>
                </a:rPr>
                <a:t>spectrometer</a:t>
              </a:r>
              <a:r>
                <a:rPr lang="de-DE" sz="1600" b="1">
                  <a:solidFill>
                    <a:schemeClr val="bg1"/>
                  </a:solidFill>
                </a:rPr>
                <a:t> </a:t>
              </a:r>
              <a:r>
                <a:rPr lang="de-DE" sz="1600" b="1">
                  <a:solidFill>
                    <a:schemeClr val="bg1"/>
                  </a:solidFill>
                </a:rPr>
                <a:t>fiber</a:t>
              </a:r>
              <a:r>
                <a:rPr lang="de-DE" sz="1600" b="1">
                  <a:solidFill>
                    <a:schemeClr val="bg1"/>
                  </a:solidFill>
                </a:rPr>
                <a:t> </a:t>
              </a:r>
              <a:r>
                <a:rPr lang="de-DE" sz="1600" b="1">
                  <a:solidFill>
                    <a:schemeClr val="bg1"/>
                  </a:solidFill>
                </a:rPr>
                <a:t>locations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1004425" y="5778312"/>
              <a:ext cx="1343638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1400">
                  <a:solidFill>
                    <a:schemeClr val="bg1"/>
                  </a:solidFill>
                </a:rPr>
                <a:t>EJM007+2520</a:t>
              </a:r>
              <a:endParaRPr/>
            </a:p>
          </p:txBody>
        </p:sp>
      </p:grpSp>
      <p:sp>
        <p:nvSpPr>
          <p:cNvPr id="11" name="TextBox 10"/>
          <p:cNvSpPr txBox="1"/>
          <p:nvPr/>
        </p:nvSpPr>
        <p:spPr bwMode="auto">
          <a:xfrm>
            <a:off x="1033322" y="1201655"/>
            <a:ext cx="309769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CIS C III intensity image in long-pulse W7-X plasma</a:t>
            </a:r>
            <a:endParaRPr/>
          </a:p>
        </p:txBody>
      </p:sp>
      <p:grpSp>
        <p:nvGrpSpPr>
          <p:cNvPr id="26" name="Group 25"/>
          <p:cNvGrpSpPr/>
          <p:nvPr/>
        </p:nvGrpSpPr>
        <p:grpSpPr bwMode="auto">
          <a:xfrm>
            <a:off x="211872" y="1471960"/>
            <a:ext cx="2413800" cy="1769327"/>
            <a:chOff x="211872" y="1471960"/>
            <a:chExt cx="2413800" cy="1769327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3"/>
            <a:srcRect l="39462" t="15536" r="32659" b="53259"/>
            <a:stretch/>
          </p:blipFill>
          <p:spPr bwMode="auto">
            <a:xfrm>
              <a:off x="211872" y="1471960"/>
              <a:ext cx="2107581" cy="176932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  <p:sp>
          <p:nvSpPr>
            <p:cNvPr id="23" name="TextBox 22"/>
            <p:cNvSpPr txBox="1"/>
            <p:nvPr/>
          </p:nvSpPr>
          <p:spPr bwMode="auto">
            <a:xfrm rot="19217450">
              <a:off x="506759" y="2335005"/>
              <a:ext cx="211891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600" b="1">
                  <a:solidFill>
                    <a:schemeClr val="bg1"/>
                  </a:solidFill>
                </a:rPr>
                <a:t>spectrometer</a:t>
              </a:r>
              <a:r>
                <a:rPr lang="de-DE" sz="1600" b="1">
                  <a:solidFill>
                    <a:schemeClr val="bg1"/>
                  </a:solidFill>
                </a:rPr>
                <a:t> </a:t>
              </a:r>
              <a:r>
                <a:rPr lang="de-DE" sz="1600" b="1">
                  <a:solidFill>
                    <a:schemeClr val="bg1"/>
                  </a:solidFill>
                </a:rPr>
                <a:t>fiber</a:t>
              </a:r>
              <a:r>
                <a:rPr lang="de-DE" sz="1600" b="1">
                  <a:solidFill>
                    <a:schemeClr val="bg1"/>
                  </a:solidFill>
                </a:rPr>
                <a:t> </a:t>
              </a:r>
              <a:r>
                <a:rPr lang="de-DE" sz="1600" b="1">
                  <a:solidFill>
                    <a:schemeClr val="bg1"/>
                  </a:solidFill>
                </a:rPr>
                <a:t>locations</a:t>
              </a:r>
              <a:endParaRPr lang="en-US" sz="1600" b="1">
                <a:solidFill>
                  <a:schemeClr val="bg1"/>
                </a:solidFill>
              </a:endParaRPr>
            </a:p>
          </p:txBody>
        </p:sp>
      </p:grpSp>
      <p:sp>
        <p:nvSpPr>
          <p:cNvPr id="12" name="TextBox 11"/>
          <p:cNvSpPr txBox="1"/>
          <p:nvPr/>
        </p:nvSpPr>
        <p:spPr bwMode="auto">
          <a:xfrm>
            <a:off x="5237965" y="3635141"/>
            <a:ext cx="26193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Fourier </a:t>
            </a:r>
            <a:r>
              <a:rPr lang="de-DE" b="1"/>
              <a:t>transform</a:t>
            </a:r>
            <a:endParaRPr lang="de-DE" b="1"/>
          </a:p>
        </p:txBody>
      </p:sp>
      <p:sp>
        <p:nvSpPr>
          <p:cNvPr id="10" name="Right Arrow 9"/>
          <p:cNvSpPr/>
          <p:nvPr/>
        </p:nvSpPr>
        <p:spPr bwMode="auto">
          <a:xfrm>
            <a:off x="4313116" y="4754682"/>
            <a:ext cx="3803324" cy="354228"/>
          </a:xfrm>
          <a:prstGeom prst="rightArrow">
            <a:avLst>
              <a:gd name="adj1" fmla="val 31395"/>
              <a:gd name="adj2" fmla="val 73256"/>
            </a:avLst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18" name="TextBox 17"/>
          <p:cNvSpPr txBox="1"/>
          <p:nvPr/>
        </p:nvSpPr>
        <p:spPr bwMode="auto">
          <a:xfrm>
            <a:off x="4715110" y="3949674"/>
            <a:ext cx="3332456" cy="7265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de-DE" b="0" i="1">
                          <a:latin typeface="Cambria Math"/>
                          <a:ea typeface="Cambria Math"/>
                        </a:rPr>
                        <m:t>𝛾</m:t>
                      </m:r>
                      <m:r>
                        <m:rPr/>
                        <a:rPr lang="de-DE" b="0" i="1">
                          <a:latin typeface="Cambria Math"/>
                          <a:ea typeface="Cambria Math"/>
                        </a:rPr>
                        <m:t>=</m:t>
                      </m:r>
                      <m:f>
                        <m:fPr>
                          <m:ctrlPr>
                            <a:rPr lang="de-DE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/>
                            <a:rPr lang="de-DE" b="0" i="1">
                              <a:latin typeface="Cambria Math"/>
                              <a:ea typeface="Cambria Math"/>
                            </a:rPr>
                            <m:t>1</m:t>
                          </m:r>
                        </m:num>
                        <m:den>
                          <m:r>
                            <m:rPr/>
                            <a:rPr lang="en-US" b="0" i="1">
                              <a:latin typeface="Cambria Math"/>
                              <a:ea typeface="Cambria Math"/>
                            </a:rPr>
                            <m:t>𝐼</m:t>
                          </m:r>
                        </m:den>
                      </m:f>
                      <m:nary>
                        <m:naryPr>
                          <m:grow m:val="off"/>
                          <m:limLoc m:val="undOvr"/>
                          <m:subHide m:val="on"/>
                          <m:supHide m:val="on"/>
                          <m:ctrlPr>
                            <a:rPr lang="de-DE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m:rPr/>
                            <a:rPr lang="de-DE" b="0" i="1">
                              <a:latin typeface="Cambria Math"/>
                              <a:ea typeface="Cambria Math"/>
                            </a:rPr>
                            <m:t>𝐼</m:t>
                          </m:r>
                          <m:d>
                            <m:dPr>
                              <m:ctrlPr>
                                <a:rPr lang="de-DE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m:rPr/>
                                <a:rPr lang="de-DE" b="0" i="1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</m:d>
                        </m:e>
                      </m:nary>
                      <m:func>
                        <m:funcPr>
                          <m:ctrlPr>
                            <a:rPr lang="de-DE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>
                              <a:latin typeface="Cambria Math"/>
                              <a:ea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m:rPr/>
                                <a:rPr lang="de-DE" b="0" i="1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  <m:r>
                                <m:rPr/>
                                <a:rPr lang="de-DE" b="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m:rPr/>
                                <a:rPr lang="de-DE" b="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acc>
                                <m:accPr>
                                  <m:chr m:val="̂"/>
                                  <m:ctrlPr>
                                    <a:rPr lang="de-DE" b="0" i="1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/>
                                    <a:rPr lang="de-DE" b="0" i="1">
                                      <a:latin typeface="Cambria Math"/>
                                      <a:ea typeface="Cambria Math"/>
                                    </a:rPr>
                                    <m:t>𝑁</m:t>
                                  </m:r>
                                </m:e>
                              </m:acc>
                              <m:f>
                                <m:fPr>
                                  <m:type m:val="lin"/>
                                  <m:ctrlPr>
                                    <a:rPr lang="de-DE" b="0" i="1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/>
                                    <a:rPr lang="de-DE" b="0" i="1">
                                      <a:latin typeface="Cambria Math"/>
                                      <a:ea typeface="Cambria Math"/>
                                    </a:rPr>
                                    <m:t>𝜆</m:t>
                                  </m:r>
                                </m:num>
                                <m:den>
                                  <m:sSub>
                                    <m:sSubPr>
                                      <m:ctrlPr>
                                        <a:rPr lang="de-DE" b="0" i="1">
                                          <a:latin typeface="Cambria Math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/>
                                        <a:rPr lang="de-DE" b="0" i="1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m:rPr/>
                                        <a:rPr lang="de-DE" b="0" i="1">
                                          <a:latin typeface="Cambria Math"/>
                                          <a:ea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func>
                      <m:r>
                        <m:rPr>
                          <m:nor m:val="on"/>
                        </m:rPr>
                        <a:rPr lang="de-DE" b="0" i="0">
                          <a:latin typeface="Cambria Math"/>
                          <a:ea typeface="Cambria Math"/>
                        </a:rPr>
                        <m:t>d</m:t>
                      </m:r>
                      <m:r>
                        <m:rPr/>
                        <a:rPr lang="de-DE" b="0" i="1">
                          <a:latin typeface="Cambria Math"/>
                          <a:ea typeface="Cambria Math"/>
                        </a:rPr>
                        <m:t>𝜆</m:t>
                      </m:r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sp>
        <p:nvSpPr>
          <p:cNvPr id="19" name="TextBox 18"/>
          <p:cNvSpPr txBox="1"/>
          <p:nvPr/>
        </p:nvSpPr>
        <p:spPr bwMode="auto">
          <a:xfrm>
            <a:off x="5617286" y="4520647"/>
            <a:ext cx="186071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>
              <a:defRPr/>
            </a:pPr>
            <a:r>
              <a:rPr lang="de-DE" b="0">
                <a:ea typeface="Cambria Math"/>
              </a:rPr>
              <a:t>Contrast</a:t>
            </a:r>
            <a:r>
              <a:rPr lang="de-DE" b="0">
                <a:ea typeface="Cambria Math"/>
              </a:rPr>
              <a:t> =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d>
                        <m:dPr>
                          <m:begChr m:val="|"/>
                          <m:endChr m:val="|"/>
                          <m:ctrlPr>
                            <a:rPr lang="de-DE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m:rPr/>
                            <a:rPr lang="de-DE" b="0" i="1">
                              <a:latin typeface="Cambria Math"/>
                              <a:ea typeface="Cambria Math"/>
                            </a:rPr>
                            <m:t>𝛾</m:t>
                          </m:r>
                        </m:e>
                      </m:d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sp>
        <p:nvSpPr>
          <p:cNvPr id="20" name="TextBox 19"/>
          <p:cNvSpPr txBox="1"/>
          <p:nvPr/>
        </p:nvSpPr>
        <p:spPr bwMode="auto">
          <a:xfrm>
            <a:off x="4854832" y="5123016"/>
            <a:ext cx="3635226" cy="14847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i="1">
                          <a:latin typeface="Cambria Math"/>
                          <a:ea typeface="Cambria Math"/>
                        </a:rPr>
                        <m:t>𝛾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: coherence</a:t>
            </a:r>
            <a:endParaRPr lang="en-US" i="1">
              <a:latin typeface="Cambria Math"/>
            </a:endParaRPr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acc>
                        <m:accPr>
                          <m:chr m:val="̂"/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accPr>
                        <m:e>
                          <m:r>
                            <m:rPr/>
                            <a:rPr lang="de-DE" b="0" i="1">
                              <a:latin typeface="Cambria Math"/>
                            </a:rPr>
                            <m:t>𝑁</m:t>
                          </m:r>
                        </m:e>
                      </m:acc>
                    </m:oMath>
                  </m:oMathPara>
                </a14:m>
              </mc:Choice>
              <mc:Fallback/>
            </mc:AlternateContent>
            <a:r>
              <a:rPr lang="en-US"/>
              <a:t>: interferometer group delay</a:t>
            </a:r>
            <a:endParaRPr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m:rPr/>
                            <a:rPr lang="de-DE" b="0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: center wavelength of line</a:t>
            </a:r>
            <a:endParaRPr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𝐼</m:t>
                      </m:r>
                      <m:d>
                        <m:d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m:rPr/>
                            <a:rPr lang="en-US" b="0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</m:d>
                    </m:oMath>
                  </m:oMathPara>
                </a14:m>
              </mc:Choice>
              <mc:Fallback/>
            </mc:AlternateContent>
            <a:r>
              <a:rPr lang="en-US"/>
              <a:t>: intensity per unit wavelength</a:t>
            </a:r>
            <a:endParaRPr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i="1">
                          <a:latin typeface="Cambria Math"/>
                        </a:rPr>
                        <m:t>𝐼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: integrated line intensity</a:t>
            </a:r>
            <a:endParaRPr/>
          </a:p>
        </p:txBody>
      </p:sp>
      <p:grpSp>
        <p:nvGrpSpPr>
          <p:cNvPr id="29" name="Group 28"/>
          <p:cNvGrpSpPr/>
          <p:nvPr/>
        </p:nvGrpSpPr>
        <p:grpSpPr bwMode="auto">
          <a:xfrm>
            <a:off x="689331" y="3844669"/>
            <a:ext cx="3840000" cy="2670471"/>
            <a:chOff x="689331" y="3844669"/>
            <a:chExt cx="3840000" cy="2670471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/>
            <a:srcRect l="0" t="7275" r="0" b="0"/>
            <a:stretch/>
          </p:blipFill>
          <p:spPr bwMode="auto">
            <a:xfrm>
              <a:off x="689331" y="3844669"/>
              <a:ext cx="3840000" cy="2670471"/>
            </a:xfrm>
            <a:prstGeom prst="rect">
              <a:avLst/>
            </a:prstGeom>
          </p:spPr>
        </p:pic>
        <p:sp>
          <p:nvSpPr>
            <p:cNvPr id="28" name="Rectangle 27"/>
            <p:cNvSpPr/>
            <p:nvPr/>
          </p:nvSpPr>
          <p:spPr bwMode="auto">
            <a:xfrm>
              <a:off x="3091992" y="3949674"/>
              <a:ext cx="1327384" cy="17026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27" name="TextBox 26"/>
          <p:cNvSpPr txBox="1"/>
          <p:nvPr/>
        </p:nvSpPr>
        <p:spPr bwMode="auto">
          <a:xfrm>
            <a:off x="1173914" y="3496635"/>
            <a:ext cx="335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/>
              <a:t>Spectrometer sightline 38</a:t>
            </a:r>
            <a:endParaRPr/>
          </a:p>
        </p:txBody>
      </p:sp>
      <p:grpSp>
        <p:nvGrpSpPr>
          <p:cNvPr id="32" name="Group 31"/>
          <p:cNvGrpSpPr/>
          <p:nvPr/>
        </p:nvGrpSpPr>
        <p:grpSpPr bwMode="auto">
          <a:xfrm>
            <a:off x="8152391" y="3729318"/>
            <a:ext cx="3860317" cy="2929510"/>
            <a:chOff x="8152391" y="3729318"/>
            <a:chExt cx="3860317" cy="2929510"/>
          </a:xfrm>
        </p:grpSpPr>
        <p:grpSp>
          <p:nvGrpSpPr>
            <p:cNvPr id="15" name="Group 14"/>
            <p:cNvGrpSpPr/>
            <p:nvPr/>
          </p:nvGrpSpPr>
          <p:grpSpPr bwMode="auto">
            <a:xfrm>
              <a:off x="8152391" y="3729318"/>
              <a:ext cx="3860317" cy="2929510"/>
              <a:chOff x="8152391" y="3729318"/>
              <a:chExt cx="3860317" cy="2929510"/>
            </a:xfrm>
          </p:grpSpPr>
          <p:pic>
            <p:nvPicPr>
              <p:cNvPr id="13" name="Picture 12"/>
              <p:cNvPicPr>
                <a:picLocks noChangeAspect="1"/>
              </p:cNvPicPr>
              <p:nvPr/>
            </p:nvPicPr>
            <p:blipFill>
              <a:blip r:embed="rId5"/>
              <a:stretch/>
            </p:blipFill>
            <p:spPr bwMode="auto">
              <a:xfrm>
                <a:off x="8152391" y="3795507"/>
                <a:ext cx="3697200" cy="2863321"/>
              </a:xfrm>
              <a:prstGeom prst="rect">
                <a:avLst/>
              </a:prstGeom>
            </p:spPr>
          </p:pic>
          <p:sp>
            <p:nvSpPr>
              <p:cNvPr id="8" name="Rectangle 7"/>
              <p:cNvSpPr/>
              <p:nvPr/>
            </p:nvSpPr>
            <p:spPr bwMode="auto">
              <a:xfrm>
                <a:off x="11672049" y="3729318"/>
                <a:ext cx="340659" cy="2456329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US"/>
              </a:p>
            </p:txBody>
          </p:sp>
        </p:grpSp>
        <p:sp>
          <p:nvSpPr>
            <p:cNvPr id="30" name="Rectangle 29"/>
            <p:cNvSpPr/>
            <p:nvPr/>
          </p:nvSpPr>
          <p:spPr bwMode="auto">
            <a:xfrm>
              <a:off x="9040502" y="3894439"/>
              <a:ext cx="340659" cy="26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1" name="Rectangle 30"/>
            <p:cNvSpPr/>
            <p:nvPr/>
          </p:nvSpPr>
          <p:spPr bwMode="auto">
            <a:xfrm>
              <a:off x="9363231" y="4255216"/>
              <a:ext cx="1296762" cy="26321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33" name="TextBox 32"/>
          <p:cNvSpPr txBox="1"/>
          <p:nvPr/>
        </p:nvSpPr>
        <p:spPr bwMode="auto">
          <a:xfrm>
            <a:off x="8539345" y="3504711"/>
            <a:ext cx="33554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/>
              <a:t>Spectrometer sightline 38</a:t>
            </a:r>
            <a:endParaRPr/>
          </a:p>
        </p:txBody>
      </p:sp>
      <p:grpSp>
        <p:nvGrpSpPr>
          <p:cNvPr id="35" name="Group 34"/>
          <p:cNvGrpSpPr/>
          <p:nvPr/>
        </p:nvGrpSpPr>
        <p:grpSpPr bwMode="auto">
          <a:xfrm>
            <a:off x="8153058" y="3703631"/>
            <a:ext cx="3847616" cy="2956045"/>
            <a:chOff x="8153058" y="3703631"/>
            <a:chExt cx="3847616" cy="295604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8153058" y="3796874"/>
              <a:ext cx="3696530" cy="2862802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 bwMode="auto">
            <a:xfrm>
              <a:off x="11660015" y="3703631"/>
              <a:ext cx="340659" cy="245632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4" name="Rectangle 33"/>
            <p:cNvSpPr/>
            <p:nvPr/>
          </p:nvSpPr>
          <p:spPr bwMode="auto">
            <a:xfrm>
              <a:off x="9047588" y="3907525"/>
              <a:ext cx="315643" cy="3099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CIS and spectrometer measure same spectral information and fits are in good agreement for most sightlines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39462" t="15536" r="32659" b="53259"/>
          <a:stretch/>
        </p:blipFill>
        <p:spPr bwMode="auto">
          <a:xfrm>
            <a:off x="211872" y="1471960"/>
            <a:ext cx="2107581" cy="17693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 bwMode="auto">
          <a:xfrm>
            <a:off x="2989461" y="1038343"/>
            <a:ext cx="261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Highest</a:t>
            </a:r>
            <a:r>
              <a:rPr lang="de-DE" b="1"/>
              <a:t> </a:t>
            </a:r>
            <a:r>
              <a:rPr lang="de-DE" b="1"/>
              <a:t>signal</a:t>
            </a:r>
            <a:endParaRPr lang="en-US" b="1"/>
          </a:p>
        </p:txBody>
      </p:sp>
      <p:sp>
        <p:nvSpPr>
          <p:cNvPr id="15" name="TextBox 14"/>
          <p:cNvSpPr txBox="1"/>
          <p:nvPr/>
        </p:nvSpPr>
        <p:spPr bwMode="auto">
          <a:xfrm>
            <a:off x="5443760" y="1038343"/>
            <a:ext cx="356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Most </a:t>
            </a:r>
            <a:r>
              <a:rPr lang="de-DE" b="1"/>
              <a:t>spectral</a:t>
            </a:r>
            <a:r>
              <a:rPr lang="de-DE" b="1"/>
              <a:t> </a:t>
            </a:r>
            <a:r>
              <a:rPr lang="de-DE" b="1"/>
              <a:t>contamination</a:t>
            </a:r>
            <a:endParaRPr lang="en-US" b="1"/>
          </a:p>
        </p:txBody>
      </p:sp>
      <p:sp>
        <p:nvSpPr>
          <p:cNvPr id="18" name="TextBox 17"/>
          <p:cNvSpPr txBox="1"/>
          <p:nvPr/>
        </p:nvSpPr>
        <p:spPr bwMode="auto">
          <a:xfrm>
            <a:off x="8791322" y="1035268"/>
            <a:ext cx="334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Lowest</a:t>
            </a:r>
            <a:r>
              <a:rPr lang="de-DE" b="1"/>
              <a:t> </a:t>
            </a:r>
            <a:r>
              <a:rPr lang="de-DE" b="1"/>
              <a:t>spectrometer</a:t>
            </a:r>
            <a:r>
              <a:rPr lang="de-DE" b="1"/>
              <a:t> </a:t>
            </a:r>
            <a:r>
              <a:rPr lang="de-DE" b="1"/>
              <a:t>signal</a:t>
            </a:r>
            <a:endParaRPr lang="en-US" b="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rcRect l="0" t="0" r="64464" b="48651"/>
          <a:stretch/>
        </p:blipFill>
        <p:spPr bwMode="auto">
          <a:xfrm>
            <a:off x="2400049" y="1317521"/>
            <a:ext cx="3429251" cy="283157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 bwMode="auto">
          <a:xfrm>
            <a:off x="2401201" y="1317600"/>
            <a:ext cx="3519540" cy="5514361"/>
            <a:chOff x="2401201" y="1317600"/>
            <a:chExt cx="3519540" cy="5514361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rcRect l="0" t="0" r="63529" b="0"/>
            <a:stretch/>
          </p:blipFill>
          <p:spPr bwMode="auto">
            <a:xfrm>
              <a:off x="2401201" y="1317600"/>
              <a:ext cx="3519540" cy="551436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 bwMode="auto">
            <a:xfrm>
              <a:off x="5715000" y="4149091"/>
              <a:ext cx="205741" cy="22174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11" name="Group 10"/>
          <p:cNvGrpSpPr/>
          <p:nvPr/>
        </p:nvGrpSpPr>
        <p:grpSpPr bwMode="auto">
          <a:xfrm>
            <a:off x="5795009" y="1317601"/>
            <a:ext cx="3181352" cy="2842920"/>
            <a:chOff x="5795009" y="1317601"/>
            <a:chExt cx="3181352" cy="28429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4"/>
            <a:srcRect l="35169" t="0" r="32022" b="48445"/>
            <a:stretch/>
          </p:blipFill>
          <p:spPr bwMode="auto">
            <a:xfrm>
              <a:off x="5795009" y="1317601"/>
              <a:ext cx="3166111" cy="2842920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 bwMode="auto">
            <a:xfrm>
              <a:off x="8770620" y="1499524"/>
              <a:ext cx="205741" cy="22174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 bwMode="auto">
          <a:xfrm>
            <a:off x="2377440" y="1317600"/>
            <a:ext cx="6598921" cy="5514361"/>
            <a:chOff x="2377440" y="1317600"/>
            <a:chExt cx="6598921" cy="5514361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4"/>
            <a:srcRect l="-247" t="0" r="31903" b="0"/>
            <a:stretch/>
          </p:blipFill>
          <p:spPr bwMode="auto">
            <a:xfrm>
              <a:off x="2377440" y="1317600"/>
              <a:ext cx="6595111" cy="5514361"/>
            </a:xfrm>
            <a:prstGeom prst="rect">
              <a:avLst/>
            </a:prstGeom>
          </p:spPr>
        </p:pic>
        <p:sp>
          <p:nvSpPr>
            <p:cNvPr id="32" name="Rectangle 31"/>
            <p:cNvSpPr/>
            <p:nvPr/>
          </p:nvSpPr>
          <p:spPr bwMode="auto">
            <a:xfrm>
              <a:off x="8770620" y="1488094"/>
              <a:ext cx="205741" cy="22174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33" name="Rectangle 32"/>
            <p:cNvSpPr/>
            <p:nvPr/>
          </p:nvSpPr>
          <p:spPr bwMode="auto">
            <a:xfrm>
              <a:off x="8770620" y="4160373"/>
              <a:ext cx="205741" cy="221741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26" name="Picture 25"/>
          <p:cNvPicPr>
            <a:picLocks noChangeAspect="1"/>
          </p:cNvPicPr>
          <p:nvPr/>
        </p:nvPicPr>
        <p:blipFill>
          <a:blip r:embed="rId4"/>
          <a:srcRect l="66319" t="0" r="0" b="48445"/>
          <a:stretch/>
        </p:blipFill>
        <p:spPr bwMode="auto">
          <a:xfrm>
            <a:off x="8801100" y="1317601"/>
            <a:ext cx="3250233" cy="284292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01200" y="1317600"/>
            <a:ext cx="9650133" cy="55143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61555" y="4238030"/>
            <a:ext cx="237312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sz="1600" b="0" i="1">
                          <a:latin typeface="Cambria Math"/>
                        </a:rPr>
                        <m:t>𝐽</m:t>
                      </m:r>
                      <m:r>
                        <m:rPr/>
                        <a:rPr lang="en-US" sz="1600" b="0" i="1">
                          <a:latin typeface="Cambria Math"/>
                        </a:rPr>
                        <m:t>=0,1</m:t>
                      </m:r>
                    </m:oMath>
                  </m:oMathPara>
                </a14:m>
              </mc:Choice>
              <mc:Fallback/>
            </mc:AlternateContent>
            <a:r>
              <a:rPr lang="en-US" sz="1600"/>
              <a:t> triplet components weighted 15% higher than statistical values due to strong electron impact excitation</a:t>
            </a:r>
            <a:br>
              <a:rPr lang="en-US" sz="1600"/>
            </a:br>
            <a:r>
              <a:rPr lang="en-US" sz="1600"/>
              <a:t>[J.D. Hey et al., J. Phys. B </a:t>
            </a:r>
            <a:r>
              <a:rPr lang="en-US" sz="1600" b="1"/>
              <a:t>35 </a:t>
            </a:r>
            <a:r>
              <a:rPr lang="en-US" sz="1600"/>
              <a:t>1525 (2002)]</a:t>
            </a:r>
            <a:endParaRPr/>
          </a:p>
        </p:txBody>
      </p:sp>
      <p:sp>
        <p:nvSpPr>
          <p:cNvPr id="7" name="TextBox 6"/>
          <p:cNvSpPr txBox="1"/>
          <p:nvPr/>
        </p:nvSpPr>
        <p:spPr bwMode="auto">
          <a:xfrm rot="19217450">
            <a:off x="506759" y="2335005"/>
            <a:ext cx="2118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b="1">
                <a:solidFill>
                  <a:schemeClr val="bg1"/>
                </a:solidFill>
              </a:rPr>
              <a:t>spectrometer</a:t>
            </a:r>
            <a:r>
              <a:rPr lang="de-DE" sz="1600" b="1">
                <a:solidFill>
                  <a:schemeClr val="bg1"/>
                </a:solidFill>
              </a:rPr>
              <a:t> </a:t>
            </a:r>
            <a:r>
              <a:rPr lang="de-DE" sz="1600" b="1">
                <a:solidFill>
                  <a:schemeClr val="bg1"/>
                </a:solidFill>
              </a:rPr>
              <a:t>fiber</a:t>
            </a:r>
            <a:r>
              <a:rPr lang="de-DE" sz="1600" b="1">
                <a:solidFill>
                  <a:schemeClr val="bg1"/>
                </a:solidFill>
              </a:rPr>
              <a:t> </a:t>
            </a:r>
            <a:r>
              <a:rPr lang="de-DE" sz="1600" b="1">
                <a:solidFill>
                  <a:schemeClr val="bg1"/>
                </a:solidFill>
              </a:rPr>
              <a:t>locations</a:t>
            </a:r>
            <a:endParaRPr lang="en-US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The coherence imaging spectroscopy technique has been advanced to enable imaging of the divertor ion temperature distribution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384698" y="1516798"/>
            <a:ext cx="5741988" cy="497969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Coherence imaging spectroscopy (CIS) provides 2D images of plasma parameters in the core and scrape-off layer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Flow velocity measurements now routinely available with CIS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 b="1"/>
              <a:t>New</a:t>
            </a:r>
            <a:r>
              <a:rPr lang="en-US"/>
              <a:t>: we have advanced the CIS technique to reliably measure ion temperatures</a:t>
            </a:r>
            <a:endParaRPr/>
          </a:p>
          <a:p>
            <a:pPr lvl="1">
              <a:defRPr/>
            </a:pPr>
            <a:r>
              <a:rPr lang="en-US"/>
              <a:t>This talk: impurity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in scrape-off layer</a:t>
            </a:r>
            <a:endParaRPr/>
          </a:p>
          <a:p>
            <a:pPr lvl="1">
              <a:defRPr/>
            </a:pPr>
            <a:r>
              <a:rPr lang="en-US"/>
              <a:t>Wednesday talk by R. Lopez </a:t>
            </a:r>
            <a:r>
              <a:rPr lang="en-US"/>
              <a:t>Cansino</a:t>
            </a:r>
            <a:r>
              <a:rPr lang="en-US"/>
              <a:t> [3.1.2]: main ion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in core</a:t>
            </a:r>
            <a:endParaRPr/>
          </a:p>
        </p:txBody>
      </p:sp>
      <p:pic>
        <p:nvPicPr>
          <p:cNvPr id="6" name="Picture 5" descr="A screenshot of a computer generated image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6294268" y="1817935"/>
            <a:ext cx="5513033" cy="497969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7102135" y="1286560"/>
            <a:ext cx="3693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/>
              <a:t>C</a:t>
            </a:r>
            <a:r>
              <a:rPr lang="en-US" b="1" baseline="30000"/>
              <a:t>2+</a:t>
            </a:r>
            <a:r>
              <a:rPr lang="en-US" b="1"/>
              <a:t> temperature distribution near lower divertor in W7-X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2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Comparison </a:t>
            </a:r>
            <a:r>
              <a:rPr lang="de-DE"/>
              <a:t>between</a:t>
            </a:r>
            <a:r>
              <a:rPr lang="de-DE"/>
              <a:t> CIS </a:t>
            </a:r>
            <a:r>
              <a:rPr lang="de-DE"/>
              <a:t>and</a:t>
            </a:r>
            <a:r>
              <a:rPr lang="de-DE"/>
              <a:t> Sopra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de-DE" i="1">
                              <a:latin typeface="Cambria Math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shows excellent agreement of C</a:t>
            </a:r>
            <a:r>
              <a:rPr lang="en-US" baseline="30000"/>
              <a:t>2+</a:t>
            </a:r>
            <a:r>
              <a:rPr lang="en-US"/>
              <a:t> temperatures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39462" t="15536" r="32659" b="53259"/>
          <a:stretch/>
        </p:blipFill>
        <p:spPr bwMode="auto">
          <a:xfrm>
            <a:off x="211872" y="1471960"/>
            <a:ext cx="2107581" cy="17693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3" name="TextBox 12"/>
          <p:cNvSpPr txBox="1"/>
          <p:nvPr/>
        </p:nvSpPr>
        <p:spPr bwMode="auto">
          <a:xfrm>
            <a:off x="6542312" y="2614725"/>
            <a:ext cx="546519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CIS &amp; Sopra C</a:t>
            </a:r>
            <a:r>
              <a:rPr lang="de-DE" baseline="30000"/>
              <a:t>2+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de-DE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 </a:t>
            </a:r>
            <a:r>
              <a:rPr lang="de-DE"/>
              <a:t>show</a:t>
            </a:r>
            <a:r>
              <a:rPr lang="de-DE"/>
              <a:t> </a:t>
            </a:r>
            <a:r>
              <a:rPr lang="de-DE"/>
              <a:t>excellent</a:t>
            </a:r>
            <a:r>
              <a:rPr lang="de-DE"/>
              <a:t> </a:t>
            </a:r>
            <a:r>
              <a:rPr lang="de-DE"/>
              <a:t>agreement</a:t>
            </a:r>
            <a:r>
              <a:rPr lang="de-DE"/>
              <a:t>: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Well-</a:t>
            </a:r>
            <a:r>
              <a:rPr lang="de-DE"/>
              <a:t>matched</a:t>
            </a:r>
            <a:r>
              <a:rPr lang="de-DE"/>
              <a:t> </a:t>
            </a:r>
            <a:r>
              <a:rPr lang="de-DE"/>
              <a:t>profile</a:t>
            </a:r>
            <a:r>
              <a:rPr lang="de-DE"/>
              <a:t> </a:t>
            </a:r>
            <a:r>
              <a:rPr lang="de-DE"/>
              <a:t>shape</a:t>
            </a:r>
            <a:endParaRPr lang="de-DE"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~10% </a:t>
            </a:r>
            <a:r>
              <a:rPr lang="de-DE"/>
              <a:t>difference</a:t>
            </a:r>
            <a:r>
              <a:rPr lang="de-DE"/>
              <a:t> on </a:t>
            </a:r>
            <a:r>
              <a:rPr lang="de-DE"/>
              <a:t>average</a:t>
            </a:r>
            <a:endParaRPr lang="de-DE"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25% </a:t>
            </a:r>
            <a:r>
              <a:rPr lang="de-DE"/>
              <a:t>difference</a:t>
            </a:r>
            <a:r>
              <a:rPr lang="de-DE"/>
              <a:t> in </a:t>
            </a:r>
            <a:r>
              <a:rPr lang="de-DE"/>
              <a:t>worst</a:t>
            </a:r>
            <a:r>
              <a:rPr lang="de-DE"/>
              <a:t> </a:t>
            </a:r>
            <a:r>
              <a:rPr lang="de-DE"/>
              <a:t>case</a:t>
            </a:r>
            <a:r>
              <a:rPr lang="de-DE"/>
              <a:t> (</a:t>
            </a:r>
            <a:r>
              <a:rPr lang="de-DE"/>
              <a:t>ends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array</a:t>
            </a:r>
            <a:r>
              <a:rPr lang="de-DE"/>
              <a:t>)</a:t>
            </a:r>
            <a:endParaRPr/>
          </a:p>
        </p:txBody>
      </p:sp>
      <p:sp>
        <p:nvSpPr>
          <p:cNvPr id="17" name="TextBox 16"/>
          <p:cNvSpPr txBox="1"/>
          <p:nvPr/>
        </p:nvSpPr>
        <p:spPr bwMode="auto">
          <a:xfrm>
            <a:off x="2848310" y="1525626"/>
            <a:ext cx="890150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 sz="2400" b="1"/>
              <a:t>Do CIS and the spectrometer infer the same plasma parameters?</a:t>
            </a:r>
            <a:endParaRPr lang="en-US" sz="2400" b="1"/>
          </a:p>
        </p:txBody>
      </p:sp>
      <p:sp>
        <p:nvSpPr>
          <p:cNvPr id="20" name="TextBox 19"/>
          <p:cNvSpPr txBox="1"/>
          <p:nvPr/>
        </p:nvSpPr>
        <p:spPr bwMode="auto">
          <a:xfrm>
            <a:off x="1208314" y="3299808"/>
            <a:ext cx="4395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/>
              <a:t>Similar</a:t>
            </a:r>
            <a:r>
              <a:rPr lang="de-DE"/>
              <a:t> C III </a:t>
            </a:r>
            <a:r>
              <a:rPr lang="de-DE"/>
              <a:t>intensity</a:t>
            </a:r>
            <a:r>
              <a:rPr lang="de-DE"/>
              <a:t> </a:t>
            </a:r>
            <a:r>
              <a:rPr lang="de-DE"/>
              <a:t>profiles</a:t>
            </a:r>
            <a:r>
              <a:rPr lang="de-DE"/>
              <a:t> (</a:t>
            </a:r>
            <a:r>
              <a:rPr lang="de-DE"/>
              <a:t>difference</a:t>
            </a:r>
            <a:r>
              <a:rPr lang="de-DE"/>
              <a:t> in </a:t>
            </a:r>
            <a:r>
              <a:rPr lang="de-DE"/>
              <a:t>vignetting</a:t>
            </a:r>
            <a:r>
              <a:rPr lang="de-DE"/>
              <a:t> </a:t>
            </a:r>
            <a:r>
              <a:rPr lang="de-DE"/>
              <a:t>by</a:t>
            </a:r>
            <a:r>
              <a:rPr lang="de-DE"/>
              <a:t> </a:t>
            </a:r>
            <a:r>
              <a:rPr lang="de-DE"/>
              <a:t>plasma</a:t>
            </a:r>
            <a:r>
              <a:rPr lang="de-DE"/>
              <a:t> </a:t>
            </a:r>
            <a:r>
              <a:rPr lang="de-DE"/>
              <a:t>facing</a:t>
            </a:r>
            <a:r>
              <a:rPr lang="de-DE"/>
              <a:t> </a:t>
            </a:r>
            <a:r>
              <a:rPr lang="de-DE"/>
              <a:t>lens</a:t>
            </a:r>
            <a:r>
              <a:rPr lang="de-DE"/>
              <a:t>)</a:t>
            </a:r>
            <a:endParaRPr/>
          </a:p>
        </p:txBody>
      </p:sp>
      <p:grpSp>
        <p:nvGrpSpPr>
          <p:cNvPr id="21" name="Group 20"/>
          <p:cNvGrpSpPr>
            <a:grpSpLocks noChangeAspect="1"/>
          </p:cNvGrpSpPr>
          <p:nvPr/>
        </p:nvGrpSpPr>
        <p:grpSpPr bwMode="auto">
          <a:xfrm>
            <a:off x="6542312" y="3793697"/>
            <a:ext cx="5155200" cy="2869764"/>
            <a:chOff x="4435644" y="2422135"/>
            <a:chExt cx="3087630" cy="1718803"/>
          </a:xfrm>
        </p:grpSpPr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4"/>
            <a:srcRect l="0" t="22931" r="0" b="53474"/>
            <a:stretch/>
          </p:blipFill>
          <p:spPr bwMode="auto">
            <a:xfrm>
              <a:off x="4435644" y="2422135"/>
              <a:ext cx="3087630" cy="1402440"/>
            </a:xfrm>
            <a:prstGeom prst="rect">
              <a:avLst/>
            </a:prstGeom>
          </p:spPr>
        </p:pic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4"/>
            <a:srcRect l="12690" t="93514" r="0" b="302"/>
            <a:stretch/>
          </p:blipFill>
          <p:spPr bwMode="auto">
            <a:xfrm>
              <a:off x="4827461" y="3773386"/>
              <a:ext cx="2695813" cy="367552"/>
            </a:xfrm>
            <a:prstGeom prst="rect">
              <a:avLst/>
            </a:prstGeom>
          </p:spPr>
        </p:pic>
      </p:grp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20</a:t>
            </a:fld>
            <a:endParaRPr lang="de-DE"/>
          </a:p>
        </p:txBody>
      </p:sp>
      <p:grpSp>
        <p:nvGrpSpPr>
          <p:cNvPr id="11" name="Group 10"/>
          <p:cNvGrpSpPr/>
          <p:nvPr/>
        </p:nvGrpSpPr>
        <p:grpSpPr bwMode="auto">
          <a:xfrm>
            <a:off x="447871" y="3882924"/>
            <a:ext cx="5251659" cy="2813196"/>
            <a:chOff x="447871" y="3882924"/>
            <a:chExt cx="5251659" cy="281319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rcRect l="0" t="0" r="0" b="76923"/>
            <a:stretch/>
          </p:blipFill>
          <p:spPr bwMode="auto">
            <a:xfrm>
              <a:off x="447871" y="3919961"/>
              <a:ext cx="5156142" cy="2290493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rcRect l="12690" t="93514" r="0" b="302"/>
            <a:stretch/>
          </p:blipFill>
          <p:spPr bwMode="auto">
            <a:xfrm>
              <a:off x="1102180" y="6082332"/>
              <a:ext cx="4501833" cy="6137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 bwMode="auto">
            <a:xfrm>
              <a:off x="1838866" y="4635971"/>
              <a:ext cx="1678687" cy="62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400" b="1">
                  <a:solidFill>
                    <a:srgbClr val="9366BD"/>
                  </a:solidFill>
                </a:rPr>
                <a:t>horizontal divertor </a:t>
              </a:r>
              <a:r>
                <a:rPr lang="de-DE" sz="1400" b="1">
                  <a:solidFill>
                    <a:srgbClr val="9366BD"/>
                  </a:solidFill>
                </a:rPr>
                <a:t>target</a:t>
              </a:r>
              <a:endParaRPr lang="en-US" sz="1400" b="1">
                <a:solidFill>
                  <a:srgbClr val="9366BD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 bwMode="auto">
            <a:xfrm rot="16199999">
              <a:off x="3070251" y="4137903"/>
              <a:ext cx="1131311" cy="62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400" b="1">
                  <a:solidFill>
                    <a:srgbClr val="854D41"/>
                  </a:solidFill>
                </a:rPr>
                <a:t>pumping</a:t>
              </a:r>
              <a:r>
                <a:rPr lang="de-DE" sz="1400" b="1">
                  <a:solidFill>
                    <a:srgbClr val="854D41"/>
                  </a:solidFill>
                </a:rPr>
                <a:t> </a:t>
              </a:r>
              <a:r>
                <a:rPr lang="de-DE" sz="1400" b="1">
                  <a:solidFill>
                    <a:srgbClr val="854D41"/>
                  </a:solidFill>
                </a:rPr>
                <a:t>gap</a:t>
              </a:r>
              <a:endParaRPr lang="en-US" sz="1400" b="1">
                <a:solidFill>
                  <a:srgbClr val="854D41"/>
                </a:solidFill>
              </a:endParaRPr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5166804" y="4004660"/>
              <a:ext cx="327919" cy="263796"/>
            </a:xfrm>
            <a:prstGeom prst="rect">
              <a:avLst/>
            </a:prstGeom>
            <a:solidFill>
              <a:srgbClr val="E5E5E5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 bwMode="auto">
            <a:xfrm>
              <a:off x="4020844" y="3956303"/>
              <a:ext cx="1678687" cy="62135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400" b="1">
                  <a:solidFill>
                    <a:srgbClr val="3A3A3A"/>
                  </a:solidFill>
                </a:rPr>
                <a:t>vertical</a:t>
              </a:r>
              <a:r>
                <a:rPr lang="de-DE" sz="1400" b="1">
                  <a:solidFill>
                    <a:srgbClr val="3A3A3A"/>
                  </a:solidFill>
                </a:rPr>
                <a:t> divertor </a:t>
              </a:r>
              <a:r>
                <a:rPr lang="de-DE" sz="1400" b="1">
                  <a:solidFill>
                    <a:srgbClr val="3A3A3A"/>
                  </a:solidFill>
                </a:rPr>
                <a:t>target</a:t>
              </a:r>
              <a:endParaRPr lang="en-US" sz="1400" b="1">
                <a:solidFill>
                  <a:srgbClr val="3A3A3A"/>
                </a:solidFill>
              </a:endParaRPr>
            </a:p>
          </p:txBody>
        </p:sp>
      </p:grpSp>
      <p:sp>
        <p:nvSpPr>
          <p:cNvPr id="14" name="TextBox 13"/>
          <p:cNvSpPr txBox="1"/>
          <p:nvPr/>
        </p:nvSpPr>
        <p:spPr bwMode="auto">
          <a:xfrm rot="19217450">
            <a:off x="506759" y="2335005"/>
            <a:ext cx="2118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b="1">
                <a:solidFill>
                  <a:schemeClr val="bg1"/>
                </a:solidFill>
              </a:rPr>
              <a:t>spectrometer</a:t>
            </a:r>
            <a:r>
              <a:rPr lang="de-DE" sz="1600" b="1">
                <a:solidFill>
                  <a:schemeClr val="bg1"/>
                </a:solidFill>
              </a:rPr>
              <a:t> </a:t>
            </a:r>
            <a:r>
              <a:rPr lang="de-DE" sz="1600" b="1">
                <a:solidFill>
                  <a:schemeClr val="bg1"/>
                </a:solidFill>
              </a:rPr>
              <a:t>fiber</a:t>
            </a:r>
            <a:r>
              <a:rPr lang="de-DE" sz="1600" b="1">
                <a:solidFill>
                  <a:schemeClr val="bg1"/>
                </a:solidFill>
              </a:rPr>
              <a:t> </a:t>
            </a:r>
            <a:r>
              <a:rPr lang="de-DE" sz="1600" b="1">
                <a:solidFill>
                  <a:schemeClr val="bg1"/>
                </a:solidFill>
              </a:rPr>
              <a:t>locations</a:t>
            </a:r>
            <a:endParaRPr lang="en-US" sz="1600" b="1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97817" y="1603975"/>
            <a:ext cx="5400000" cy="458969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rcRect l="14953" t="0" r="0" b="0"/>
          <a:stretch/>
        </p:blipFill>
        <p:spPr bwMode="auto">
          <a:xfrm>
            <a:off x="5659543" y="1622362"/>
            <a:ext cx="4113963" cy="446122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Divertor </a:t>
            </a:r>
            <a:r>
              <a:rPr lang="de-DE"/>
              <a:t>ion</a:t>
            </a:r>
            <a:r>
              <a:rPr lang="de-DE"/>
              <a:t> </a:t>
            </a:r>
            <a:r>
              <a:rPr lang="de-DE"/>
              <a:t>temperature</a:t>
            </a:r>
            <a:r>
              <a:rPr lang="de-DE"/>
              <a:t> </a:t>
            </a:r>
            <a:r>
              <a:rPr lang="de-DE"/>
              <a:t>image</a:t>
            </a:r>
            <a:r>
              <a:rPr lang="de-DE"/>
              <a:t> </a:t>
            </a:r>
            <a:r>
              <a:rPr lang="de-DE"/>
              <a:t>shows</a:t>
            </a:r>
            <a:r>
              <a:rPr lang="de-DE"/>
              <a:t> </a:t>
            </a:r>
            <a:r>
              <a:rPr lang="de-DE"/>
              <a:t>toroidally</a:t>
            </a:r>
            <a:r>
              <a:rPr lang="de-DE"/>
              <a:t> </a:t>
            </a:r>
            <a:r>
              <a:rPr lang="de-DE"/>
              <a:t>elongated</a:t>
            </a:r>
            <a:r>
              <a:rPr lang="de-DE"/>
              <a:t> </a:t>
            </a:r>
            <a:r>
              <a:rPr lang="de-DE"/>
              <a:t>structures</a:t>
            </a:r>
            <a:r>
              <a:rPr lang="de-DE"/>
              <a:t> </a:t>
            </a:r>
            <a:r>
              <a:rPr lang="de-DE"/>
              <a:t>and</a:t>
            </a:r>
            <a:r>
              <a:rPr lang="de-DE"/>
              <a:t> inverse </a:t>
            </a:r>
            <a:r>
              <a:rPr lang="de-DE"/>
              <a:t>correlation</a:t>
            </a:r>
            <a:r>
              <a:rPr lang="de-DE"/>
              <a:t> </a:t>
            </a:r>
            <a:r>
              <a:rPr lang="de-DE"/>
              <a:t>between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de-DE" b="1" i="1">
                              <a:latin typeface="Cambria Math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and C III radiation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7" name="TextBox 6"/>
          <p:cNvSpPr txBox="1"/>
          <p:nvPr/>
        </p:nvSpPr>
        <p:spPr bwMode="auto">
          <a:xfrm>
            <a:off x="5733685" y="1409442"/>
            <a:ext cx="304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C</a:t>
            </a:r>
            <a:r>
              <a:rPr lang="de-DE" b="1" baseline="30000"/>
              <a:t>2+</a:t>
            </a:r>
            <a:r>
              <a:rPr lang="de-DE" b="1"/>
              <a:t> </a:t>
            </a:r>
            <a:r>
              <a:rPr lang="de-DE" b="1"/>
              <a:t>ion</a:t>
            </a:r>
            <a:r>
              <a:rPr lang="de-DE" b="1"/>
              <a:t> </a:t>
            </a:r>
            <a:r>
              <a:rPr lang="de-DE" b="1"/>
              <a:t>temperature</a:t>
            </a:r>
            <a:r>
              <a:rPr lang="de-DE" b="1"/>
              <a:t> </a:t>
            </a:r>
            <a:r>
              <a:rPr lang="de-DE" b="1"/>
              <a:t>image</a:t>
            </a:r>
            <a:endParaRPr lang="de-DE" b="1"/>
          </a:p>
        </p:txBody>
      </p:sp>
      <p:sp>
        <p:nvSpPr>
          <p:cNvPr id="14" name="TextBox 13"/>
          <p:cNvSpPr txBox="1"/>
          <p:nvPr/>
        </p:nvSpPr>
        <p:spPr bwMode="auto">
          <a:xfrm>
            <a:off x="9976670" y="1857720"/>
            <a:ext cx="20381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de-DE" b="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m:rPr/>
                        <a:rPr lang="de-DE" b="0" i="1">
                          <a:latin typeface="Cambria Math"/>
                        </a:rPr>
                        <m:t>=10−40 </m:t>
                      </m:r>
                      <m:r>
                        <m:rPr>
                          <m:nor m:val="on"/>
                        </m:rPr>
                        <a:rPr lang="de-DE" b="0" i="0">
                          <a:latin typeface="Cambria Math"/>
                        </a:rPr>
                        <m:t>eV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 over divertor</a:t>
            </a:r>
            <a:endParaRPr/>
          </a:p>
        </p:txBody>
      </p:sp>
      <p:sp>
        <p:nvSpPr>
          <p:cNvPr id="15" name="Oval 14"/>
          <p:cNvSpPr/>
          <p:nvPr/>
        </p:nvSpPr>
        <p:spPr bwMode="auto">
          <a:xfrm rot="2405301">
            <a:off x="1733145" y="2643697"/>
            <a:ext cx="2207429" cy="323372"/>
          </a:xfrm>
          <a:prstGeom prst="ellipse">
            <a:avLst/>
          </a:prstGeom>
          <a:noFill/>
          <a:ln w="28575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 bwMode="auto">
          <a:xfrm>
            <a:off x="9976670" y="2850069"/>
            <a:ext cx="203812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Regions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high C III </a:t>
            </a:r>
            <a:r>
              <a:rPr lang="de-DE"/>
              <a:t>emission</a:t>
            </a:r>
            <a:r>
              <a:rPr lang="de-DE"/>
              <a:t> </a:t>
            </a:r>
            <a:r>
              <a:rPr lang="de-DE"/>
              <a:t>have</a:t>
            </a:r>
            <a:r>
              <a:rPr lang="de-DE"/>
              <a:t> </a:t>
            </a:r>
            <a:r>
              <a:rPr lang="de-DE"/>
              <a:t>lower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de-DE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and vice-versa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9976670" y="4438964"/>
            <a:ext cx="203812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Band </a:t>
            </a:r>
            <a:r>
              <a:rPr lang="de-DE"/>
              <a:t>with</a:t>
            </a:r>
            <a:r>
              <a:rPr lang="de-DE"/>
              <a:t> </a:t>
            </a:r>
            <a:r>
              <a:rPr lang="de-DE"/>
              <a:t>particular</a:t>
            </a:r>
            <a:r>
              <a:rPr lang="de-DE"/>
              <a:t> high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de-DE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 (up </a:t>
            </a:r>
            <a:r>
              <a:rPr lang="de-DE"/>
              <a:t>to</a:t>
            </a:r>
            <a:r>
              <a:rPr lang="de-DE"/>
              <a:t> 40 eV)</a:t>
            </a:r>
            <a:endParaRPr lang="en-US"/>
          </a:p>
        </p:txBody>
      </p:sp>
      <p:sp>
        <p:nvSpPr>
          <p:cNvPr id="20" name="Oval 19"/>
          <p:cNvSpPr/>
          <p:nvPr/>
        </p:nvSpPr>
        <p:spPr bwMode="auto">
          <a:xfrm rot="1922676">
            <a:off x="6564265" y="4096311"/>
            <a:ext cx="2119195" cy="362953"/>
          </a:xfrm>
          <a:prstGeom prst="ellipse">
            <a:avLst/>
          </a:prstGeom>
          <a:noFill/>
          <a:ln w="28575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TextBox 20"/>
          <p:cNvSpPr txBox="1"/>
          <p:nvPr/>
        </p:nvSpPr>
        <p:spPr bwMode="auto">
          <a:xfrm>
            <a:off x="1220280" y="1412982"/>
            <a:ext cx="32127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C III </a:t>
            </a:r>
            <a:r>
              <a:rPr lang="de-DE" b="1"/>
              <a:t>intensity</a:t>
            </a:r>
            <a:endParaRPr lang="de-DE" b="1"/>
          </a:p>
        </p:txBody>
      </p:sp>
      <p:sp>
        <p:nvSpPr>
          <p:cNvPr id="23" name="Oval 22"/>
          <p:cNvSpPr/>
          <p:nvPr/>
        </p:nvSpPr>
        <p:spPr bwMode="auto">
          <a:xfrm rot="2405301">
            <a:off x="6446134" y="2643695"/>
            <a:ext cx="2207429" cy="323372"/>
          </a:xfrm>
          <a:prstGeom prst="ellipse">
            <a:avLst/>
          </a:prstGeom>
          <a:noFill/>
          <a:ln w="28575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Oval 23"/>
          <p:cNvSpPr/>
          <p:nvPr/>
        </p:nvSpPr>
        <p:spPr bwMode="auto">
          <a:xfrm rot="1922676">
            <a:off x="1922072" y="4096311"/>
            <a:ext cx="2119195" cy="362953"/>
          </a:xfrm>
          <a:prstGeom prst="ellipse">
            <a:avLst/>
          </a:prstGeom>
          <a:noFill/>
          <a:ln w="28575">
            <a:solidFill>
              <a:schemeClr val="accent6">
                <a:lumMod val="20000"/>
                <a:lumOff val="8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21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Summary </a:t>
            </a:r>
            <a:r>
              <a:rPr lang="de-DE"/>
              <a:t>and</a:t>
            </a:r>
            <a:r>
              <a:rPr lang="de-DE"/>
              <a:t> </a:t>
            </a:r>
            <a:r>
              <a:rPr lang="de-DE"/>
              <a:t>outlook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461819" y="1570043"/>
            <a:ext cx="6243782" cy="4816684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de-DE"/>
              <a:t>CIS diagnostic technique has been advanced to image  C</a:t>
            </a:r>
            <a:r>
              <a:rPr lang="de-DE" baseline="30000"/>
              <a:t>2+</a:t>
            </a:r>
            <a:r>
              <a:rPr lang="de-DE"/>
              <a:t> ion temperatures without requiring cross-calibration by a separate dispersive spectrometer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Temperature measurements enabled by multi-delay configuration and novel approach to designing CIS birefringent crystals that minimizes instrument sensitivity to Zeeman splitting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CIS C</a:t>
            </a:r>
            <a:r>
              <a:rPr lang="de-DE" baseline="30000"/>
              <a:t>2+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de-DE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 measurements validated by comparison against high-resolution spectroscopy in W7-X</a:t>
            </a:r>
            <a:endParaRPr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New measurement capability is being used to characterize SOL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de-DE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 distribution across W7-X parameter space (example: density ramp to detachment)</a:t>
            </a:r>
            <a:endParaRPr/>
          </a:p>
          <a:p>
            <a:pPr>
              <a:defRPr/>
            </a:pPr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22</a:t>
            </a:fld>
            <a:endParaRPr lang="de-DE"/>
          </a:p>
        </p:txBody>
      </p:sp>
      <p:sp>
        <p:nvSpPr>
          <p:cNvPr id="12" name="TextBox 11"/>
          <p:cNvSpPr txBox="1"/>
          <p:nvPr/>
        </p:nvSpPr>
        <p:spPr bwMode="auto">
          <a:xfrm>
            <a:off x="7177662" y="6195485"/>
            <a:ext cx="40494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Funded by DoE grant DE-SC0014529 and </a:t>
            </a:r>
            <a:r>
              <a:rPr lang="en-US"/>
              <a:t>EUROfusion</a:t>
            </a:r>
            <a:r>
              <a:rPr lang="en-US"/>
              <a:t> grant 101052200</a:t>
            </a:r>
            <a:endParaRPr/>
          </a:p>
        </p:txBody>
      </p:sp>
      <p:pic>
        <p:nvPicPr>
          <p:cNvPr id="13" name="Grafik 21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8717280" y="5473760"/>
            <a:ext cx="3012902" cy="697040"/>
          </a:xfrm>
          <a:prstGeom prst="rect">
            <a:avLst/>
          </a:prstGeom>
        </p:spPr>
      </p:pic>
      <p:pic>
        <p:nvPicPr>
          <p:cNvPr id="6" name="Picture 5" descr="AU vertical logo.jpg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304203" y="5137259"/>
            <a:ext cx="1122930" cy="1044354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6825792" y="4804797"/>
            <a:ext cx="132760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 b="1">
                <a:solidFill>
                  <a:schemeClr val="bg1"/>
                </a:solidFill>
              </a:rPr>
              <a:t>20230214.042</a:t>
            </a:r>
            <a:endParaRPr/>
          </a:p>
        </p:txBody>
      </p:sp>
      <p:pic>
        <p:nvPicPr>
          <p:cNvPr id="15" name="20230214_042_AEF30_intensity(1)">
            <a:hlinkClick r:id="" action="ppaction://media"/>
          </p:cNvPr>
          <p:cNvPicPr>
            <a:picLocks noChangeAspect="1"/>
          </p:cNvPicPr>
          <p:nvPr>
            <a:videoFile r:link="rId7"/>
            <p:extLst>
              <p:ext uri="{DAA4B4D4-6D71-4841-9C94-3DE7FCFB9230}">
                <p14:media xmlns:p14="http://schemas.microsoft.com/office/powerpoint/2010/main" r:embed="rId6"/>
              </p:ext>
            </p:extLst>
          </p:nvPr>
        </p:nvPicPr>
        <p:blipFill>
          <a:blip r:embed="rId5"/>
          <a:srcRect l="27217" t="5807" r="18525" b="3677"/>
          <a:stretch/>
        </p:blipFill>
        <p:spPr bwMode="auto">
          <a:xfrm>
            <a:off x="6756549" y="2135402"/>
            <a:ext cx="2338653" cy="2926080"/>
          </a:xfrm>
          <a:prstGeom prst="rect">
            <a:avLst/>
          </a:prstGeom>
        </p:spPr>
      </p:pic>
      <p:pic>
        <p:nvPicPr>
          <p:cNvPr id="16" name="20230214_042_AEF30_temperature(1)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8"/>
          <a:srcRect l="29484" t="5807" r="2233" b="3677"/>
          <a:stretch/>
        </p:blipFill>
        <p:spPr bwMode="auto">
          <a:xfrm>
            <a:off x="9146150" y="2135402"/>
            <a:ext cx="2943146" cy="292608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6825792" y="1807033"/>
            <a:ext cx="2188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/>
              <a:t>C III intensity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9215393" y="1807033"/>
            <a:ext cx="2188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 b="1"/>
              <a:t>C</a:t>
            </a:r>
            <a:r>
              <a:rPr lang="en-US" sz="1600" b="1" baseline="30000"/>
              <a:t>2+</a:t>
            </a:r>
            <a:r>
              <a:rPr lang="en-US" sz="1600" b="1"/>
              <a:t> temperature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6788554" y="1437702"/>
            <a:ext cx="471519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/>
              <a:t>Density ramp to detachment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1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8100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repeatCount="indefinite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video>
              <p:cMediaNode vol="8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>
            <a:grpSpLocks noChangeAspect="1"/>
          </p:cNvGrpSpPr>
          <p:nvPr/>
        </p:nvGrpSpPr>
        <p:grpSpPr bwMode="auto">
          <a:xfrm>
            <a:off x="8489365" y="4031457"/>
            <a:ext cx="3241861" cy="2635273"/>
            <a:chOff x="658813" y="1959165"/>
            <a:chExt cx="5610180" cy="4574873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rcRect l="0" t="0" r="53561" b="0"/>
            <a:stretch/>
          </p:blipFill>
          <p:spPr bwMode="auto">
            <a:xfrm>
              <a:off x="658813" y="1959165"/>
              <a:ext cx="4671068" cy="4574873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3"/>
            <a:srcRect l="90542" t="0" r="121" b="0"/>
            <a:stretch/>
          </p:blipFill>
          <p:spPr bwMode="auto">
            <a:xfrm>
              <a:off x="5329880" y="1959165"/>
              <a:ext cx="939112" cy="4574873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Overview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W7-X SOL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de-DE" b="1" i="1">
                              <a:latin typeface="Cambria Math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 </a:t>
            </a:r>
            <a:r>
              <a:rPr lang="de-DE"/>
              <a:t>measurements</a:t>
            </a:r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658813" y="1609726"/>
            <a:ext cx="7120525" cy="4843462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de-DE"/>
              <a:t>Upstream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de-DE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 </a:t>
            </a:r>
            <a:r>
              <a:rPr lang="de-DE"/>
              <a:t>measured</a:t>
            </a:r>
            <a:r>
              <a:rPr lang="de-DE"/>
              <a:t> </a:t>
            </a:r>
            <a:r>
              <a:rPr lang="de-DE"/>
              <a:t>with</a:t>
            </a:r>
            <a:r>
              <a:rPr lang="de-DE"/>
              <a:t> MPM </a:t>
            </a:r>
            <a:r>
              <a:rPr lang="de-DE"/>
              <a:t>using</a:t>
            </a:r>
            <a:r>
              <a:rPr lang="de-DE"/>
              <a:t> RFA </a:t>
            </a:r>
            <a:r>
              <a:rPr lang="de-DE"/>
              <a:t>or</a:t>
            </a:r>
            <a:r>
              <a:rPr lang="de-DE"/>
              <a:t> bell </a:t>
            </a:r>
            <a:r>
              <a:rPr lang="de-DE"/>
              <a:t>pen</a:t>
            </a:r>
            <a:r>
              <a:rPr lang="de-DE"/>
              <a:t> probe </a:t>
            </a:r>
            <a:r>
              <a:rPr lang="de-DE"/>
              <a:t>tip</a:t>
            </a: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High-resolution </a:t>
            </a:r>
            <a:r>
              <a:rPr lang="de-DE"/>
              <a:t>spectroscopy</a:t>
            </a:r>
            <a:r>
              <a:rPr lang="de-DE"/>
              <a:t> </a:t>
            </a:r>
            <a:r>
              <a:rPr lang="de-DE"/>
              <a:t>used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measure</a:t>
            </a:r>
            <a:r>
              <a:rPr lang="de-DE"/>
              <a:t> </a:t>
            </a:r>
            <a:r>
              <a:rPr lang="de-DE"/>
              <a:t>impurity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de-DE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 in divertor</a:t>
            </a:r>
            <a:endParaRPr/>
          </a:p>
          <a:p>
            <a:pPr lvl="1">
              <a:defRPr/>
            </a:pPr>
            <a:r>
              <a:rPr lang="de-DE"/>
              <a:t>Main </a:t>
            </a:r>
            <a:r>
              <a:rPr lang="de-DE"/>
              <a:t>challenge</a:t>
            </a:r>
            <a:r>
              <a:rPr lang="de-DE"/>
              <a:t>: Doppler </a:t>
            </a:r>
            <a:r>
              <a:rPr lang="de-DE"/>
              <a:t>broadening</a:t>
            </a:r>
            <a:r>
              <a:rPr lang="de-DE"/>
              <a:t> (</a:t>
            </a:r>
            <a:r>
              <a:rPr lang="de-DE"/>
              <a:t>which</a:t>
            </a:r>
            <a:r>
              <a:rPr lang="de-DE"/>
              <a:t> </a:t>
            </a:r>
            <a:r>
              <a:rPr lang="de-DE"/>
              <a:t>gives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de-DE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) </a:t>
            </a:r>
            <a:r>
              <a:rPr lang="de-DE"/>
              <a:t>is</a:t>
            </a:r>
            <a:r>
              <a:rPr lang="de-DE"/>
              <a:t> </a:t>
            </a:r>
            <a:r>
              <a:rPr lang="de-DE"/>
              <a:t>comparable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Zeeman </a:t>
            </a:r>
            <a:r>
              <a:rPr lang="de-DE"/>
              <a:t>splitting</a:t>
            </a:r>
            <a:endParaRPr lang="de-DE"/>
          </a:p>
          <a:p>
            <a:pPr lvl="1">
              <a:defRPr/>
            </a:pPr>
            <a:r>
              <a:rPr lang="de-DE"/>
              <a:t>Drawback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high-resolution </a:t>
            </a:r>
            <a:r>
              <a:rPr lang="de-DE"/>
              <a:t>spectroscopy</a:t>
            </a:r>
            <a:r>
              <a:rPr lang="de-DE"/>
              <a:t>: </a:t>
            </a:r>
            <a:r>
              <a:rPr lang="de-DE"/>
              <a:t>low</a:t>
            </a:r>
            <a:r>
              <a:rPr lang="de-DE"/>
              <a:t> time </a:t>
            </a:r>
            <a:r>
              <a:rPr lang="de-DE"/>
              <a:t>resolution</a:t>
            </a:r>
            <a:r>
              <a:rPr lang="de-DE"/>
              <a:t> (0.2</a:t>
            </a:r>
            <a:r>
              <a:rPr lang="en-US"/>
              <a:t>–2 s)</a:t>
            </a:r>
            <a:r>
              <a:rPr lang="de-DE"/>
              <a:t> </a:t>
            </a:r>
            <a:r>
              <a:rPr lang="de-DE"/>
              <a:t>and</a:t>
            </a:r>
            <a:r>
              <a:rPr lang="de-DE"/>
              <a:t> limited </a:t>
            </a:r>
            <a:r>
              <a:rPr lang="de-DE"/>
              <a:t>number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sightlines</a:t>
            </a:r>
            <a:endParaRPr lang="de-DE"/>
          </a:p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Goal: </a:t>
            </a:r>
            <a:r>
              <a:rPr lang="de-DE"/>
              <a:t>use</a:t>
            </a:r>
            <a:r>
              <a:rPr lang="de-DE"/>
              <a:t> </a:t>
            </a:r>
            <a:r>
              <a:rPr lang="de-DE"/>
              <a:t>coherence</a:t>
            </a:r>
            <a:r>
              <a:rPr lang="de-DE"/>
              <a:t> </a:t>
            </a:r>
            <a:r>
              <a:rPr lang="de-DE"/>
              <a:t>imaging</a:t>
            </a:r>
            <a:r>
              <a:rPr lang="de-DE"/>
              <a:t> </a:t>
            </a:r>
            <a:r>
              <a:rPr lang="de-DE"/>
              <a:t>spectroscopy</a:t>
            </a:r>
            <a:r>
              <a:rPr lang="de-DE"/>
              <a:t> (CIS)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image</a:t>
            </a:r>
            <a:r>
              <a:rPr lang="de-DE"/>
              <a:t> </a:t>
            </a:r>
            <a:r>
              <a:rPr lang="de-DE"/>
              <a:t>the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de-DE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 </a:t>
            </a:r>
            <a:r>
              <a:rPr lang="de-DE"/>
              <a:t>distribution</a:t>
            </a:r>
            <a:r>
              <a:rPr lang="de-DE"/>
              <a:t> </a:t>
            </a:r>
            <a:r>
              <a:rPr lang="de-DE"/>
              <a:t>above</a:t>
            </a:r>
            <a:r>
              <a:rPr lang="de-DE"/>
              <a:t> </a:t>
            </a:r>
            <a:r>
              <a:rPr lang="de-DE"/>
              <a:t>the</a:t>
            </a:r>
            <a:r>
              <a:rPr lang="de-DE"/>
              <a:t> divertor</a:t>
            </a:r>
            <a:endParaRPr/>
          </a:p>
          <a:p>
            <a:pPr lvl="1">
              <a:defRPr/>
            </a:pPr>
            <a:r>
              <a:rPr lang="de-DE"/>
              <a:t>CIS </a:t>
            </a:r>
            <a:r>
              <a:rPr lang="de-DE"/>
              <a:t>obtains</a:t>
            </a:r>
            <a:r>
              <a:rPr lang="de-DE"/>
              <a:t> limited </a:t>
            </a:r>
            <a:r>
              <a:rPr lang="de-DE"/>
              <a:t>spectral</a:t>
            </a:r>
            <a:r>
              <a:rPr lang="de-DE"/>
              <a:t> </a:t>
            </a:r>
            <a:r>
              <a:rPr lang="de-DE"/>
              <a:t>information</a:t>
            </a:r>
            <a:r>
              <a:rPr lang="de-DE"/>
              <a:t> → </a:t>
            </a:r>
            <a:r>
              <a:rPr lang="de-DE"/>
              <a:t>difficult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separate Doppler </a:t>
            </a:r>
            <a:r>
              <a:rPr lang="de-DE"/>
              <a:t>and</a:t>
            </a:r>
            <a:r>
              <a:rPr lang="de-DE"/>
              <a:t> Zeeman </a:t>
            </a:r>
            <a:r>
              <a:rPr lang="de-DE"/>
              <a:t>effects</a:t>
            </a:r>
            <a:endParaRPr lang="de-DE"/>
          </a:p>
          <a:p>
            <a:pPr lvl="1">
              <a:defRPr/>
            </a:pPr>
            <a:r>
              <a:rPr lang="de-DE"/>
              <a:t>CIS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de-DE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 </a:t>
            </a:r>
            <a:r>
              <a:rPr lang="de-DE"/>
              <a:t>image</a:t>
            </a:r>
            <a:r>
              <a:rPr lang="de-DE"/>
              <a:t> </a:t>
            </a:r>
            <a:r>
              <a:rPr lang="de-DE"/>
              <a:t>previously</a:t>
            </a:r>
            <a:r>
              <a:rPr lang="de-DE"/>
              <a:t> </a:t>
            </a:r>
            <a:r>
              <a:rPr lang="de-DE"/>
              <a:t>made</a:t>
            </a:r>
            <a:r>
              <a:rPr lang="de-DE"/>
              <a:t> </a:t>
            </a:r>
            <a:r>
              <a:rPr lang="de-DE"/>
              <a:t>by</a:t>
            </a:r>
            <a:r>
              <a:rPr lang="de-DE"/>
              <a:t> </a:t>
            </a:r>
            <a:r>
              <a:rPr lang="de-DE"/>
              <a:t>using</a:t>
            </a:r>
            <a:r>
              <a:rPr lang="de-DE"/>
              <a:t> </a:t>
            </a:r>
            <a:r>
              <a:rPr lang="de-DE"/>
              <a:t>spectrometer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determine</a:t>
            </a:r>
            <a:r>
              <a:rPr lang="de-DE"/>
              <a:t> Zeeman </a:t>
            </a:r>
            <a:r>
              <a:rPr lang="de-DE"/>
              <a:t>contribution</a:t>
            </a:r>
            <a:r>
              <a:rPr lang="de-DE"/>
              <a:t> </a:t>
            </a:r>
            <a:r>
              <a:rPr lang="de-DE"/>
              <a:t>and</a:t>
            </a:r>
            <a:r>
              <a:rPr lang="de-DE"/>
              <a:t> „</a:t>
            </a:r>
            <a:r>
              <a:rPr lang="de-DE"/>
              <a:t>calibrate</a:t>
            </a:r>
            <a:r>
              <a:rPr lang="de-DE"/>
              <a:t>“ </a:t>
            </a:r>
            <a:r>
              <a:rPr lang="de-DE"/>
              <a:t>it</a:t>
            </a:r>
            <a:r>
              <a:rPr lang="de-DE"/>
              <a:t> </a:t>
            </a:r>
            <a:r>
              <a:rPr lang="de-DE"/>
              <a:t>from</a:t>
            </a:r>
            <a:r>
              <a:rPr lang="de-DE"/>
              <a:t> CIS</a:t>
            </a: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14502" y="1169509"/>
            <a:ext cx="3859456" cy="284586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9014527" y="6534039"/>
            <a:ext cx="317747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/>
              <a:t>D. </a:t>
            </a:r>
            <a:r>
              <a:rPr lang="de-DE" sz="1400"/>
              <a:t>Gradic</a:t>
            </a:r>
            <a:r>
              <a:rPr lang="de-DE" sz="1400"/>
              <a:t> et al., NF </a:t>
            </a:r>
            <a:r>
              <a:rPr lang="de-DE" sz="1400" b="1"/>
              <a:t>61</a:t>
            </a:r>
            <a:r>
              <a:rPr lang="de-DE" sz="1400"/>
              <a:t> 106041 (2021)</a:t>
            </a:r>
            <a:endParaRPr lang="en-US" sz="1400"/>
          </a:p>
        </p:txBody>
      </p:sp>
      <p:sp>
        <p:nvSpPr>
          <p:cNvPr id="11" name="Rectangle 10"/>
          <p:cNvSpPr/>
          <p:nvPr/>
        </p:nvSpPr>
        <p:spPr bwMode="auto">
          <a:xfrm>
            <a:off x="9168714" y="4031457"/>
            <a:ext cx="1309816" cy="23574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0" name="TextBox 9"/>
          <p:cNvSpPr txBox="1"/>
          <p:nvPr/>
        </p:nvSpPr>
        <p:spPr bwMode="auto">
          <a:xfrm>
            <a:off x="8043485" y="3980051"/>
            <a:ext cx="36877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sz="1600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sz="1600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de-DE" sz="1600" b="1" i="1">
                              <a:latin typeface="Cambria Math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 sz="1600" b="1"/>
              <a:t> from CIS using </a:t>
            </a:r>
            <a:r>
              <a:rPr lang="en-US" sz="1600" b="1"/>
              <a:t>Sopra</a:t>
            </a:r>
            <a:r>
              <a:rPr lang="en-US" sz="1600" b="1"/>
              <a:t> to calibrate</a:t>
            </a:r>
            <a:endParaRPr/>
          </a:p>
        </p:txBody>
      </p:sp>
      <p:sp>
        <p:nvSpPr>
          <p:cNvPr id="13" name="Rectangle 12"/>
          <p:cNvSpPr/>
          <p:nvPr/>
        </p:nvSpPr>
        <p:spPr bwMode="auto">
          <a:xfrm>
            <a:off x="8822724" y="1169509"/>
            <a:ext cx="2365833" cy="21444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TextBox 11"/>
          <p:cNvSpPr txBox="1"/>
          <p:nvPr/>
        </p:nvSpPr>
        <p:spPr bwMode="auto">
          <a:xfrm>
            <a:off x="7796541" y="1053499"/>
            <a:ext cx="441819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600" b="1"/>
              <a:t>Sopra </a:t>
            </a:r>
            <a:r>
              <a:rPr lang="de-DE" sz="1600" b="1"/>
              <a:t>spectrometer</a:t>
            </a:r>
            <a:r>
              <a:rPr lang="de-DE" sz="1600" b="1"/>
              <a:t> + fit </a:t>
            </a:r>
            <a:r>
              <a:rPr lang="de-DE" sz="1600" b="1"/>
              <a:t>to</a:t>
            </a:r>
            <a:r>
              <a:rPr lang="de-DE" sz="1600" b="1"/>
              <a:t> C III 465 </a:t>
            </a:r>
            <a:r>
              <a:rPr lang="de-DE" sz="1600" b="1"/>
              <a:t>nm</a:t>
            </a:r>
            <a:r>
              <a:rPr lang="de-DE" sz="1600" b="1"/>
              <a:t> </a:t>
            </a:r>
            <a:r>
              <a:rPr lang="de-DE" sz="1600" b="1"/>
              <a:t>line</a:t>
            </a:r>
            <a:endParaRPr lang="en-US" sz="1600" b="1"/>
          </a:p>
        </p:txBody>
      </p:sp>
      <p:sp>
        <p:nvSpPr>
          <p:cNvPr id="14" name="Slide Number Placeholder 1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23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rcRect l="48821" t="5097" r="27897" b="20436"/>
          <a:stretch/>
        </p:blipFill>
        <p:spPr bwMode="auto">
          <a:xfrm>
            <a:off x="462887" y="1356851"/>
            <a:ext cx="1332023" cy="164194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306838" y="1131577"/>
            <a:ext cx="8073162" cy="326849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2306413" y="1132268"/>
            <a:ext cx="8073162" cy="326849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2306413" y="1132268"/>
            <a:ext cx="8073161" cy="3268493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2307600" y="1132348"/>
            <a:ext cx="8073161" cy="3268493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 bwMode="auto">
          <a:xfrm>
            <a:off x="3343468" y="1715037"/>
            <a:ext cx="833325" cy="1164617"/>
            <a:chOff x="741289" y="2118280"/>
            <a:chExt cx="833325" cy="1164617"/>
          </a:xfrm>
        </p:grpSpPr>
        <p:cxnSp>
          <p:nvCxnSpPr>
            <p:cNvPr id="9" name="Straight Arrow Connector 8"/>
            <p:cNvCxnSpPr>
              <a:cxnSpLocks/>
            </p:cNvCxnSpPr>
            <p:nvPr/>
          </p:nvCxnSpPr>
          <p:spPr bwMode="auto">
            <a:xfrm flipV="1">
              <a:off x="1470514" y="2420858"/>
              <a:ext cx="0" cy="565658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Arrow Connector 20"/>
            <p:cNvCxnSpPr>
              <a:cxnSpLocks/>
            </p:cNvCxnSpPr>
            <p:nvPr/>
          </p:nvCxnSpPr>
          <p:spPr bwMode="auto">
            <a:xfrm flipH="1">
              <a:off x="952667" y="2979938"/>
              <a:ext cx="524426" cy="157882"/>
            </a:xfrm>
            <a:prstGeom prst="straightConnector1">
              <a:avLst/>
            </a:prstGeom>
            <a:ln w="15875">
              <a:solidFill>
                <a:schemeClr val="tx1"/>
              </a:solidFill>
              <a:tailEnd type="triangle" w="med" len="med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TextBox 23"/>
            <p:cNvSpPr txBox="1"/>
            <p:nvPr/>
          </p:nvSpPr>
          <p:spPr bwMode="auto">
            <a:xfrm>
              <a:off x="741289" y="3005898"/>
              <a:ext cx="204800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m:rPr/>
                          <a:rPr lang="en-US" b="0" i="1" spc="40">
                            <a:latin typeface="Cambria Math"/>
                          </a:rPr>
                          <m:t>𝑥</m:t>
                        </m:r>
                      </m:oMath>
                    </m:oMathPara>
                  </a14:m>
                </mc:Choice>
                <mc:Fallback/>
              </mc:AlternateContent>
              <a:endParaRPr lang="de-DE" spc="40"/>
            </a:p>
          </p:txBody>
        </p:sp>
        <p:sp>
          <p:nvSpPr>
            <p:cNvPr id="25" name="TextBox 24"/>
            <p:cNvSpPr txBox="1"/>
            <p:nvPr/>
          </p:nvSpPr>
          <p:spPr bwMode="auto">
            <a:xfrm>
              <a:off x="1366416" y="2118280"/>
              <a:ext cx="208198" cy="276999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m:rPr/>
                          <a:rPr lang="en-US" b="0" i="1" spc="40">
                            <a:latin typeface="Cambria Math"/>
                          </a:rPr>
                          <m:t>𝑦</m:t>
                        </m:r>
                      </m:oMath>
                    </m:oMathPara>
                  </a14:m>
                </mc:Choice>
                <mc:Fallback/>
              </mc:AlternateContent>
              <a:endParaRPr lang="de-DE" spc="40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CIS uses polarizers and birefringent crystals to form an imaging polarization interferometer</a:t>
            </a:r>
            <a:endParaRPr lang="it-IT"/>
          </a:p>
        </p:txBody>
      </p:sp>
      <p:sp>
        <p:nvSpPr>
          <p:cNvPr id="20" name="TextBox 19"/>
          <p:cNvSpPr txBox="1"/>
          <p:nvPr/>
        </p:nvSpPr>
        <p:spPr bwMode="auto">
          <a:xfrm>
            <a:off x="4460168" y="4511058"/>
            <a:ext cx="3091856" cy="1754326"/>
          </a:xfrm>
          <a:prstGeom prst="rect">
            <a:avLst/>
          </a:prstGeom>
          <a:noFill/>
          <a:ln w="19050">
            <a:solidFill>
              <a:srgbClr val="2CA089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/>
              <a:t>Birefringent crystal: </a:t>
            </a:r>
            <a:endParaRPr/>
          </a:p>
          <a:p>
            <a:pPr>
              <a:defRPr/>
            </a:pPr>
            <a:r>
              <a:rPr lang="en-US"/>
              <a:t>Creates phase shift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Φ</m:t>
                      </m:r>
                    </m:oMath>
                  </m:oMathPara>
                </a14:m>
              </mc:Choice>
              <mc:Fallback/>
            </mc:AlternateContent>
            <a:r>
              <a:rPr lang="en-US" i="1"/>
              <a:t> </a:t>
            </a:r>
            <a:r>
              <a:rPr lang="en-US"/>
              <a:t>between two beams</a:t>
            </a:r>
            <a:endParaRPr/>
          </a:p>
          <a:p>
            <a:pPr marL="285750" indent="-285750">
              <a:buFont typeface="Wingdings"/>
              <a:buChar char="à"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Φ</m:t>
                      </m:r>
                      <m:r>
                        <m:rPr/>
                        <a:rPr lang="en-US" b="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/>
                        <a:rPr lang="en-US" i="1">
                          <a:latin typeface="Cambria Math"/>
                          <a:ea typeface="Cambria Math"/>
                        </a:rPr>
                        <m:t>~</m:t>
                      </m:r>
                      <m:r>
                        <m:rPr/>
                        <a:rPr lang="en-US" b="0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/>
                        <a:rPr lang="en-US" i="1">
                          <a:latin typeface="Cambria Math"/>
                          <a:ea typeface="Cambria Math"/>
                        </a:rPr>
                        <m:t>𝜆</m:t>
                      </m:r>
                    </m:oMath>
                  </m:oMathPara>
                </a14:m>
              </mc:Choice>
              <mc:Fallback/>
            </mc:AlternateContent>
            <a:endParaRPr lang="en-US" b="1"/>
          </a:p>
          <a:p>
            <a:pPr marL="285750" indent="-285750">
              <a:buFont typeface="Wingdings"/>
              <a:buChar char="à"/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Φ</m:t>
                      </m:r>
                    </m:oMath>
                  </m:oMathPara>
                </a14:m>
              </mc:Choice>
              <mc:Fallback/>
            </mc:AlternateContent>
            <a:r>
              <a:rPr lang="en-US" b="1"/>
              <a:t> </a:t>
            </a:r>
            <a:r>
              <a:rPr lang="en-US"/>
              <a:t>depends on angle of light through crystal</a:t>
            </a:r>
            <a:endParaRPr lang="en-US" b="1"/>
          </a:p>
        </p:txBody>
      </p:sp>
      <p:sp>
        <p:nvSpPr>
          <p:cNvPr id="18" name="TextBox 17"/>
          <p:cNvSpPr txBox="1"/>
          <p:nvPr/>
        </p:nvSpPr>
        <p:spPr bwMode="auto">
          <a:xfrm>
            <a:off x="389641" y="4511058"/>
            <a:ext cx="3977841" cy="1754326"/>
          </a:xfrm>
          <a:prstGeom prst="rect">
            <a:avLst/>
          </a:prstGeom>
          <a:noFill/>
          <a:ln w="19050">
            <a:solidFill>
              <a:srgbClr val="AC0AD6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/>
              <a:t>Polarizer (a): </a:t>
            </a:r>
            <a:endParaRPr/>
          </a:p>
          <a:p>
            <a:pPr>
              <a:defRPr/>
            </a:pPr>
            <a:r>
              <a:rPr lang="en-US"/>
              <a:t>Polarizes incoming light at 45°</a:t>
            </a:r>
            <a:endParaRPr/>
          </a:p>
          <a:p>
            <a:pPr marL="361950" indent="-361950">
              <a:defRPr/>
            </a:pPr>
            <a:r>
              <a:rPr lang="en-US"/>
              <a:t>  two equal-amplitude beams, one horizontally polarized and other vertically polarized, with 0° phase difference between them</a:t>
            </a:r>
            <a:endParaRPr lang="en-US" b="1"/>
          </a:p>
        </p:txBody>
      </p:sp>
      <p:sp>
        <p:nvSpPr>
          <p:cNvPr id="22" name="TextBox 21"/>
          <p:cNvSpPr txBox="1"/>
          <p:nvPr/>
        </p:nvSpPr>
        <p:spPr bwMode="auto">
          <a:xfrm>
            <a:off x="7636292" y="4511058"/>
            <a:ext cx="4293743" cy="2058192"/>
          </a:xfrm>
          <a:prstGeom prst="rect">
            <a:avLst/>
          </a:prstGeom>
          <a:noFill/>
          <a:ln w="19050">
            <a:solidFill>
              <a:srgbClr val="AC0AD6"/>
            </a:solidFill>
          </a:ln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b="1"/>
              <a:t>Polarizer (b):</a:t>
            </a:r>
            <a:br>
              <a:rPr lang="en-US" sz="2000" b="1"/>
            </a:br>
            <a:r>
              <a:rPr lang="en-US"/>
              <a:t>Acts as an analyzer</a:t>
            </a:r>
            <a:endParaRPr/>
          </a:p>
          <a:p>
            <a:pPr marL="285750" indent="-285750">
              <a:buFont typeface="Wingdings"/>
              <a:buChar char="à"/>
              <a:defRPr/>
            </a:pPr>
            <a:r>
              <a:rPr lang="en-US"/>
              <a:t>Phase shift converted to an intensity modulation: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𝐼</m:t>
                      </m:r>
                      <m:r>
                        <m:rPr/>
                        <a:rPr lang="en-US" b="0" i="1">
                          <a:latin typeface="Cambria Math"/>
                        </a:rPr>
                        <m:t>=</m:t>
                      </m:r>
                      <m:box>
                        <m:boxPr>
                          <m:aln m:val="off"/>
                          <m:diff m:val="off"/>
                          <m:noBreak m:val="off"/>
                          <m:opEmu m:val="off"/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boxPr>
                        <m:e>
                          <m:argPr>
                            <m:argSz m:val="-1"/>
                          </m:argPr>
                          <m:f>
                            <m:f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1</m:t>
                              </m:r>
                            </m:num>
                            <m:den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e>
                      </m:box>
                      <m:d>
                        <m:d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1+</m:t>
                          </m:r>
                          <m:func>
                            <m:func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>
                                  <a:latin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</m:func>
                        </m:e>
                      </m:d>
                    </m:oMath>
                  </m:oMathPara>
                </a14:m>
              </mc:Choice>
              <mc:Fallback/>
            </mc:AlternateContent>
            <a:endParaRPr lang="en-US"/>
          </a:p>
          <a:p>
            <a:pPr marL="285750" indent="-285750">
              <a:buFont typeface="Wingdings"/>
              <a:buChar char="à"/>
              <a:defRPr/>
            </a:pPr>
            <a:r>
              <a:rPr lang="en-US"/>
              <a:t>Angle dependence of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Φ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 leads to a linear variation of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i="1">
                          <a:latin typeface="Cambria Math"/>
                        </a:rPr>
                        <m:t>𝐼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 across the image (straight fringes)</a:t>
            </a:r>
            <a:endParaRPr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24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CIS is calibrated before and after every plasma using a tunable laser</a:t>
            </a:r>
            <a:endParaRPr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25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E2M Programme Seminar | April 20, 2023</a:t>
            </a:r>
            <a:endParaRPr lang="de-DE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3"/>
          </p:nvPr>
        </p:nvSpPr>
        <p:spPr bwMode="auto">
          <a:xfrm>
            <a:off x="658812" y="1609726"/>
            <a:ext cx="6505917" cy="4843462"/>
          </a:xfrm>
        </p:spPr>
        <p:txBody>
          <a:bodyPr/>
          <a:lstStyle/>
          <a:p>
            <a:pPr>
              <a:defRPr/>
            </a:pPr>
            <a:r>
              <a:rPr lang="en-US"/>
              <a:t>Primary challenge with CIS: calibrating the zero-flow reference point</a:t>
            </a:r>
            <a:endParaRPr/>
          </a:p>
          <a:p>
            <a:pPr lvl="1">
              <a:defRPr/>
            </a:pPr>
            <a:r>
              <a:rPr lang="en-US"/>
              <a:t>Spectral lamps typically not available at wavelength of spectral line being measured</a:t>
            </a:r>
            <a:endParaRPr/>
          </a:p>
          <a:p>
            <a:pPr lvl="1">
              <a:defRPr/>
            </a:pPr>
            <a:r>
              <a:rPr lang="en-US"/>
              <a:t>Highly sensitive to ambient temperature variations → need calibration near time of measurement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Solution: precision tunable laser calibrates CIS at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m:rPr/>
                            <a:rPr lang="en-US" i="1">
                              <a:latin typeface="Cambria Math"/>
                            </a:rPr>
                            <m:t>𝑙𝑖𝑛𝑒</m:t>
                          </m:r>
                        </m:sub>
                      </m:sSub>
                      <m:r>
                        <m:rPr/>
                        <a:rPr lang="en-US" i="1">
                          <a:latin typeface="Cambria Math"/>
                        </a:rPr>
                        <m:t> 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 before and after every plasma discharge</a:t>
            </a:r>
            <a:endParaRPr/>
          </a:p>
          <a:p>
            <a:pPr lvl="1">
              <a:defRPr/>
            </a:pPr>
            <a:r>
              <a:rPr lang="en-US"/>
              <a:t>&lt;0.1 pm precision, tunable 450–525 &amp; 540–650 nm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Laser scans allow birefringent crystal parameters to be precisely characterized</a:t>
            </a:r>
            <a:endParaRPr/>
          </a:p>
          <a:p>
            <a:pPr lvl="1">
              <a:defRPr/>
            </a:pPr>
            <a:r>
              <a:rPr lang="en-US"/>
              <a:t>Future: characterize an interferometer cell one time, then calibrate with spectral lamps + extrapolation</a:t>
            </a:r>
            <a:endParaRPr/>
          </a:p>
        </p:txBody>
      </p:sp>
      <p:grpSp>
        <p:nvGrpSpPr>
          <p:cNvPr id="20" name="Group 19"/>
          <p:cNvGrpSpPr>
            <a:grpSpLocks noChangeAspect="1"/>
          </p:cNvGrpSpPr>
          <p:nvPr/>
        </p:nvGrpSpPr>
        <p:grpSpPr bwMode="auto">
          <a:xfrm>
            <a:off x="7164729" y="1733491"/>
            <a:ext cx="4940643" cy="3458450"/>
            <a:chOff x="6792000" y="1368929"/>
            <a:chExt cx="5400000" cy="3780000"/>
          </a:xfrm>
        </p:grpSpPr>
        <p:grpSp>
          <p:nvGrpSpPr>
            <p:cNvPr id="13" name="Group 12"/>
            <p:cNvGrpSpPr/>
            <p:nvPr/>
          </p:nvGrpSpPr>
          <p:grpSpPr bwMode="auto">
            <a:xfrm>
              <a:off x="6792000" y="1368929"/>
              <a:ext cx="5400000" cy="3780000"/>
              <a:chOff x="6070159" y="2411876"/>
              <a:chExt cx="5400000" cy="3780000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3"/>
              <a:stretch/>
            </p:blipFill>
            <p:spPr bwMode="auto">
              <a:xfrm>
                <a:off x="6070159" y="2411876"/>
                <a:ext cx="5400000" cy="3780000"/>
              </a:xfrm>
              <a:prstGeom prst="rect">
                <a:avLst/>
              </a:prstGeom>
            </p:spPr>
          </p:pic>
          <p:sp>
            <p:nvSpPr>
              <p:cNvPr id="18" name="Rectangle 17"/>
              <p:cNvSpPr/>
              <p:nvPr/>
            </p:nvSpPr>
            <p:spPr bwMode="auto">
              <a:xfrm>
                <a:off x="10152787" y="5267482"/>
                <a:ext cx="455420" cy="550732"/>
              </a:xfrm>
              <a:prstGeom prst="rect">
                <a:avLst/>
              </a:prstGeom>
              <a:solidFill>
                <a:srgbClr val="D3D3D3"/>
              </a:solidFill>
              <a:ln>
                <a:solidFill>
                  <a:srgbClr val="D3D3D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  <p:sp>
          <p:nvSpPr>
            <p:cNvPr id="19" name="TextBox 18"/>
            <p:cNvSpPr txBox="1"/>
            <p:nvPr/>
          </p:nvSpPr>
          <p:spPr bwMode="auto">
            <a:xfrm>
              <a:off x="10142991" y="4405934"/>
              <a:ext cx="1284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𝒄𝒂𝒍</m:t>
                            </m:r>
                          </m:sub>
                        </m:sSub>
                        <m:r>
                          <m:rPr/>
                          <a:rPr lang="en-US" b="1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𝝀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𝒁𝒏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a:endParaRPr lang="en-US" b="1"/>
            </a:p>
          </p:txBody>
        </p:sp>
      </p:grpSp>
      <p:sp>
        <p:nvSpPr>
          <p:cNvPr id="21" name="TextBox 20"/>
          <p:cNvSpPr txBox="1"/>
          <p:nvPr/>
        </p:nvSpPr>
        <p:spPr bwMode="auto">
          <a:xfrm>
            <a:off x="7394863" y="1345552"/>
            <a:ext cx="4262284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spc="40"/>
              <a:t>Unphysical results when calibrating 3 nm away from line wavelength</a:t>
            </a:r>
            <a:endParaRPr/>
          </a:p>
        </p:txBody>
      </p:sp>
      <p:grpSp>
        <p:nvGrpSpPr>
          <p:cNvPr id="10" name="Group 9"/>
          <p:cNvGrpSpPr/>
          <p:nvPr/>
        </p:nvGrpSpPr>
        <p:grpSpPr bwMode="auto">
          <a:xfrm>
            <a:off x="7164729" y="1288176"/>
            <a:ext cx="4809964" cy="3202801"/>
            <a:chOff x="1866654" y="1484944"/>
            <a:chExt cx="6207371" cy="4568614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/>
            <a:srcRect l="0" t="0" r="9420" b="0"/>
            <a:stretch/>
          </p:blipFill>
          <p:spPr bwMode="auto">
            <a:xfrm>
              <a:off x="1866654" y="1484944"/>
              <a:ext cx="6207371" cy="4568614"/>
            </a:xfrm>
            <a:prstGeom prst="rect">
              <a:avLst/>
            </a:prstGeom>
          </p:spPr>
        </p:pic>
        <p:sp>
          <p:nvSpPr>
            <p:cNvPr id="7" name="Rectangle 6"/>
            <p:cNvSpPr/>
            <p:nvPr/>
          </p:nvSpPr>
          <p:spPr bwMode="auto">
            <a:xfrm>
              <a:off x="2604304" y="5335929"/>
              <a:ext cx="1434296" cy="17362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8" name="Rectangle 7"/>
            <p:cNvSpPr/>
            <p:nvPr/>
          </p:nvSpPr>
          <p:spPr bwMode="auto">
            <a:xfrm>
              <a:off x="2604305" y="4516056"/>
              <a:ext cx="4619262" cy="368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Rectangle 8"/>
            <p:cNvSpPr/>
            <p:nvPr/>
          </p:nvSpPr>
          <p:spPr bwMode="auto">
            <a:xfrm>
              <a:off x="2811179" y="4331826"/>
              <a:ext cx="383434" cy="36846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1" name="Rectangle: Rounded Corners 13"/>
          <p:cNvSpPr/>
          <p:nvPr/>
        </p:nvSpPr>
        <p:spPr bwMode="auto">
          <a:xfrm>
            <a:off x="8292022" y="2918206"/>
            <a:ext cx="3238191" cy="731520"/>
          </a:xfrm>
          <a:prstGeom prst="roundRect">
            <a:avLst>
              <a:gd name="adj" fmla="val 16667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>
                <a:solidFill>
                  <a:schemeClr val="tx1"/>
                </a:solidFill>
              </a:rPr>
              <a:t>1°C temperature drift leads to a 20 km/s velocity offset</a:t>
            </a:r>
            <a:endParaRPr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rcRect l="18095" t="28682" r="3763" b="38125"/>
          <a:stretch/>
        </p:blipFill>
        <p:spPr bwMode="auto">
          <a:xfrm>
            <a:off x="7353742" y="1477728"/>
            <a:ext cx="4431937" cy="2510159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810475" y="1463275"/>
            <a:ext cx="3719738" cy="2646327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rcRect l="0" t="1" r="0" b="3307"/>
          <a:stretch/>
        </p:blipFill>
        <p:spPr bwMode="auto">
          <a:xfrm>
            <a:off x="7720738" y="4053470"/>
            <a:ext cx="3765217" cy="2590082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9190407" y="1205513"/>
            <a:ext cx="14414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 spc="40"/>
              <a:t>Laser scan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 descr="A screenshot of a computer&#10;&#10;Description automatically generated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3345530" y="2377300"/>
            <a:ext cx="3694179" cy="2992492"/>
          </a:xfrm>
          <a:prstGeom prst="rect">
            <a:avLst/>
          </a:prstGeom>
        </p:spPr>
      </p:pic>
      <p:pic>
        <p:nvPicPr>
          <p:cNvPr id="9" name="Picture 8" descr="A picture containing clock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154302" y="4111023"/>
            <a:ext cx="1561567" cy="1334487"/>
          </a:xfrm>
          <a:prstGeom prst="rect">
            <a:avLst/>
          </a:prstGeom>
        </p:spPr>
      </p:pic>
      <p:cxnSp>
        <p:nvCxnSpPr>
          <p:cNvPr id="24" name="Straight Connector 23"/>
          <p:cNvCxnSpPr>
            <a:cxnSpLocks/>
          </p:cNvCxnSpPr>
          <p:nvPr/>
        </p:nvCxnSpPr>
        <p:spPr bwMode="auto">
          <a:xfrm>
            <a:off x="5285064" y="3648970"/>
            <a:ext cx="1968854" cy="590297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 bwMode="auto">
          <a:xfrm>
            <a:off x="6956451" y="3827698"/>
            <a:ext cx="226300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/>
              <a:t>Filtered center box</a:t>
            </a:r>
            <a:endParaRPr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/>
              <a:t>CIS data is analyzed by demodulating interferograms to obtain intensity and fringe phase</a:t>
            </a: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41161" y="2841635"/>
            <a:ext cx="3006839" cy="221657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 bwMode="auto">
          <a:xfrm>
            <a:off x="2811094" y="1120560"/>
            <a:ext cx="643798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400" b="1"/>
              <a:t>Fourier transform demodulation algorithm </a:t>
            </a:r>
            <a:endParaRPr/>
          </a:p>
        </p:txBody>
      </p:sp>
      <p:pic>
        <p:nvPicPr>
          <p:cNvPr id="10" name="Picture 9" descr="A picture containing clock, monitor, sitting&#10;&#10;Description automatically generated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7154302" y="2373952"/>
            <a:ext cx="1568881" cy="1334487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9712836" y="1806624"/>
            <a:ext cx="2442812" cy="187664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 bwMode="auto">
          <a:xfrm>
            <a:off x="10017466" y="1555799"/>
            <a:ext cx="1651621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/>
              <a:t>Fringe phase</a:t>
            </a:r>
            <a:endParaRPr/>
          </a:p>
        </p:txBody>
      </p:sp>
      <p:pic>
        <p:nvPicPr>
          <p:cNvPr id="15" name="Picture 14" descr="A screenshot of a cell phone&#10;&#10;Description automatically generated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9048294" y="4150875"/>
            <a:ext cx="3031446" cy="222048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 bwMode="auto">
          <a:xfrm>
            <a:off x="562062" y="2477832"/>
            <a:ext cx="175741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/>
              <a:t>Interferogram (raw data)</a:t>
            </a:r>
            <a:endParaRPr/>
          </a:p>
        </p:txBody>
      </p:sp>
      <p:sp>
        <p:nvSpPr>
          <p:cNvPr id="6" name="Arrow: Right 5"/>
          <p:cNvSpPr/>
          <p:nvPr/>
        </p:nvSpPr>
        <p:spPr bwMode="auto">
          <a:xfrm>
            <a:off x="2764116" y="2823017"/>
            <a:ext cx="796953" cy="70467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Rectangle: Rounded Corners 16"/>
          <p:cNvSpPr/>
          <p:nvPr/>
        </p:nvSpPr>
        <p:spPr bwMode="auto">
          <a:xfrm>
            <a:off x="2355877" y="2266431"/>
            <a:ext cx="1447781" cy="54864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</a:rPr>
              <a:t>2D Fourier transform</a:t>
            </a:r>
            <a:endParaRPr/>
          </a:p>
        </p:txBody>
      </p:sp>
      <p:sp>
        <p:nvSpPr>
          <p:cNvPr id="18" name="TextBox 17"/>
          <p:cNvSpPr txBox="1"/>
          <p:nvPr/>
        </p:nvSpPr>
        <p:spPr bwMode="auto">
          <a:xfrm>
            <a:off x="9380906" y="4086552"/>
            <a:ext cx="203956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/>
              <a:t>Intensity</a:t>
            </a:r>
            <a:endParaRPr/>
          </a:p>
        </p:txBody>
      </p:sp>
      <p:cxnSp>
        <p:nvCxnSpPr>
          <p:cNvPr id="20" name="Straight Connector 19"/>
          <p:cNvCxnSpPr>
            <a:cxnSpLocks/>
          </p:cNvCxnSpPr>
          <p:nvPr/>
        </p:nvCxnSpPr>
        <p:spPr bwMode="auto">
          <a:xfrm flipV="1">
            <a:off x="5050172" y="2477832"/>
            <a:ext cx="2181138" cy="514761"/>
          </a:xfrm>
          <a:prstGeom prst="line">
            <a:avLst/>
          </a:prstGeom>
          <a:ln>
            <a:solidFill>
              <a:srgbClr val="2D05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>
            <a:cxnSpLocks/>
          </p:cNvCxnSpPr>
          <p:nvPr/>
        </p:nvCxnSpPr>
        <p:spPr bwMode="auto">
          <a:xfrm>
            <a:off x="5050172" y="3505076"/>
            <a:ext cx="2181138" cy="109926"/>
          </a:xfrm>
          <a:prstGeom prst="line">
            <a:avLst/>
          </a:prstGeom>
          <a:ln>
            <a:solidFill>
              <a:srgbClr val="2D05D9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>
            <a:cxnSpLocks/>
          </p:cNvCxnSpPr>
          <p:nvPr/>
        </p:nvCxnSpPr>
        <p:spPr bwMode="auto">
          <a:xfrm>
            <a:off x="4757738" y="4164962"/>
            <a:ext cx="2496180" cy="1204830"/>
          </a:xfrm>
          <a:prstGeom prst="line">
            <a:avLst/>
          </a:prstGeom>
          <a:ln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TextBox 40"/>
          <p:cNvSpPr txBox="1"/>
          <p:nvPr/>
        </p:nvSpPr>
        <p:spPr bwMode="auto">
          <a:xfrm>
            <a:off x="3851114" y="2220472"/>
            <a:ext cx="2447279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/>
              <a:t>Amplitude spectrum</a:t>
            </a:r>
            <a:endParaRPr/>
          </a:p>
        </p:txBody>
      </p:sp>
      <p:sp>
        <p:nvSpPr>
          <p:cNvPr id="42" name="TextBox 41"/>
          <p:cNvSpPr txBox="1"/>
          <p:nvPr/>
        </p:nvSpPr>
        <p:spPr bwMode="auto">
          <a:xfrm>
            <a:off x="6300219" y="2073300"/>
            <a:ext cx="2181137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/>
              <a:t>Filtered fringe box</a:t>
            </a:r>
            <a:endParaRPr/>
          </a:p>
        </p:txBody>
      </p:sp>
      <p:sp>
        <p:nvSpPr>
          <p:cNvPr id="52" name="Rectangle 51"/>
          <p:cNvSpPr/>
          <p:nvPr/>
        </p:nvSpPr>
        <p:spPr bwMode="auto">
          <a:xfrm>
            <a:off x="7231309" y="2377300"/>
            <a:ext cx="1155453" cy="98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3" name="Rectangle 52"/>
          <p:cNvSpPr/>
          <p:nvPr/>
        </p:nvSpPr>
        <p:spPr bwMode="auto">
          <a:xfrm>
            <a:off x="7250265" y="4125340"/>
            <a:ext cx="1155453" cy="9890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4" name="Arrow: Right 53"/>
          <p:cNvSpPr/>
          <p:nvPr/>
        </p:nvSpPr>
        <p:spPr bwMode="auto">
          <a:xfrm>
            <a:off x="8770639" y="2430489"/>
            <a:ext cx="1090153" cy="70467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5" name="Rectangle: Rounded Corners 54"/>
          <p:cNvSpPr/>
          <p:nvPr/>
        </p:nvSpPr>
        <p:spPr bwMode="auto">
          <a:xfrm>
            <a:off x="8528812" y="1619672"/>
            <a:ext cx="1526195" cy="82296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</a:rPr>
              <a:t>2D inverse Fourier transform</a:t>
            </a:r>
            <a:endParaRPr/>
          </a:p>
        </p:txBody>
      </p:sp>
      <p:sp>
        <p:nvSpPr>
          <p:cNvPr id="56" name="Arrow: Right 55"/>
          <p:cNvSpPr/>
          <p:nvPr/>
        </p:nvSpPr>
        <p:spPr bwMode="auto">
          <a:xfrm>
            <a:off x="8428365" y="4859163"/>
            <a:ext cx="952542" cy="704676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" name="Rectangle: Rounded Corners 56"/>
          <p:cNvSpPr/>
          <p:nvPr/>
        </p:nvSpPr>
        <p:spPr bwMode="auto">
          <a:xfrm>
            <a:off x="7755775" y="5540682"/>
            <a:ext cx="1463678" cy="82296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</a:rPr>
              <a:t>2D inverse Fourier transform</a:t>
            </a:r>
            <a:endParaRPr/>
          </a:p>
        </p:txBody>
      </p:sp>
      <p:sp>
        <p:nvSpPr>
          <p:cNvPr id="58" name="Rectangle: Rounded Corners 57"/>
          <p:cNvSpPr/>
          <p:nvPr/>
        </p:nvSpPr>
        <p:spPr bwMode="auto">
          <a:xfrm>
            <a:off x="8528812" y="3108464"/>
            <a:ext cx="1471425" cy="54864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>
                <a:solidFill>
                  <a:schemeClr val="tx1"/>
                </a:solidFill>
              </a:rPr>
              <a:t>Hilbert transform</a:t>
            </a:r>
            <a:endParaRPr/>
          </a:p>
        </p:txBody>
      </p:sp>
      <p:sp>
        <p:nvSpPr>
          <p:cNvPr id="60" name="TextBox 59"/>
          <p:cNvSpPr txBox="1"/>
          <p:nvPr/>
        </p:nvSpPr>
        <p:spPr bwMode="auto">
          <a:xfrm>
            <a:off x="115109" y="5557823"/>
            <a:ext cx="1799467" cy="66498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en-US" b="0" i="1">
                          <a:latin typeface="Cambria Math"/>
                        </a:rPr>
                        <m:t>𝑣</m:t>
                      </m:r>
                      <m:r>
                        <m:rPr/>
                        <a:rPr lang="en-US" b="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/>
                            <a:rPr lang="en-US" b="0" i="1">
                              <a:latin typeface="Cambria Math"/>
                            </a:rPr>
                            <m:t>𝑐</m:t>
                          </m:r>
                        </m:num>
                        <m:den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f>
                        <m:f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𝑝</m:t>
                              </m:r>
                            </m:sub>
                          </m:sSub>
                          <m:r>
                            <m:rPr/>
                            <a:rPr lang="en-US" b="0" i="1">
                              <a:latin typeface="Cambria Math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/>
                                  <a:ea typeface="Cambria Math"/>
                                </a:rPr>
                                <m:t>Φ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num>
                        <m:den>
                          <m:f>
                            <m:fPr>
                              <m:type m:val="lin"/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/>
                                  <a:ea typeface="Cambria Math"/>
                                </a:rPr>
                                <m:t>ΔΦ</m:t>
                              </m:r>
                            </m:num>
                            <m:den>
                              <m:r>
                                <m:rPr>
                                  <m:sty m:val="p"/>
                                </m:rPr>
                                <a:rPr lang="el-GR" b="0" i="1">
                                  <a:latin typeface="Cambria Math"/>
                                  <a:ea typeface="Cambria Math"/>
                                </a:rPr>
                                <m:t>Δ</m:t>
                              </m:r>
                              <m:r>
                                <m:rPr/>
                                <a:rPr lang="el-GR" b="0" i="1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den>
                          </m:f>
                        </m:den>
                      </m:f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sp>
        <p:nvSpPr>
          <p:cNvPr id="61" name="TextBox 60"/>
          <p:cNvSpPr txBox="1"/>
          <p:nvPr/>
        </p:nvSpPr>
        <p:spPr bwMode="auto">
          <a:xfrm>
            <a:off x="1914577" y="5465330"/>
            <a:ext cx="5239725" cy="10961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6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m:rPr/>
                            <a:rPr lang="en-US" sz="1600" b="0" i="1">
                              <a:latin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 sz="1600"/>
              <a:t>: fringe phase of plasma image</a:t>
            </a:r>
            <a:endParaRPr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6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/>
                              <a:ea typeface="Cambria Math"/>
                            </a:rPr>
                            <m:t>Φ</m:t>
                          </m:r>
                        </m:e>
                        <m:sub>
                          <m:r>
                            <m:rPr/>
                            <a:rPr lang="en-US" sz="1600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 sz="1600"/>
              <a:t>: fringe phase of calibration image at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sz="16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sz="1600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m:rPr/>
                            <a:rPr lang="en-US" sz="1600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 sz="1600"/>
              <a:t> (rest-frame 	wavelength of spectral line)</a:t>
            </a:r>
            <a:endParaRPr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f>
                        <m:fPr>
                          <m:type m:val="lin"/>
                          <m:ctrlPr>
                            <a:rPr lang="en-US" sz="160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/>
                              <a:ea typeface="Cambria Math"/>
                            </a:rPr>
                            <m:t>ΔΦ</m:t>
                          </m:r>
                        </m:num>
                        <m:den>
                          <m:r>
                            <m:rPr>
                              <m:sty m:val="p"/>
                            </m:rPr>
                            <a:rPr lang="el-GR" sz="1600" i="1">
                              <a:latin typeface="Cambria Math"/>
                              <a:ea typeface="Cambria Math"/>
                            </a:rPr>
                            <m:t>Δ</m:t>
                          </m:r>
                          <m:r>
                            <m:rPr/>
                            <a:rPr lang="el-GR" sz="1600" i="1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</mc:Choice>
              <mc:Fallback/>
            </mc:AlternateContent>
            <a:r>
              <a:rPr lang="en-US" sz="1600"/>
              <a:t>: measured group delay of interferometer</a:t>
            </a:r>
            <a:endParaRPr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26</a:t>
            </a:fld>
            <a:endParaRPr lang="de-DE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E2M Programme Seminar | April 20, 2023</a:t>
            </a:r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Multi-delay fringe patterns are demodulated using the synchronous Fourier transform method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658812" y="5313405"/>
            <a:ext cx="10837863" cy="1264564"/>
          </a:xfrm>
        </p:spPr>
        <p:txBody>
          <a:bodyPr>
            <a:normAutofit fontScale="92500" lnSpcReduction="20000"/>
          </a:bodyPr>
          <a:lstStyle/>
          <a:p>
            <a:pPr>
              <a:buFont typeface="+mj-lt"/>
              <a:buAutoNum type="arabicPeriod"/>
              <a:defRPr/>
            </a:pPr>
            <a:r>
              <a:rPr lang="de-DE"/>
              <a:t>Compute </a:t>
            </a:r>
            <a:r>
              <a:rPr lang="de-DE"/>
              <a:t>frequency</a:t>
            </a:r>
            <a:r>
              <a:rPr lang="de-DE"/>
              <a:t> </a:t>
            </a:r>
            <a:r>
              <a:rPr lang="de-DE"/>
              <a:t>spectrum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</a:t>
            </a:r>
            <a:r>
              <a:rPr lang="de-DE"/>
              <a:t>image</a:t>
            </a:r>
            <a:r>
              <a:rPr lang="de-DE"/>
              <a:t>, </a:t>
            </a:r>
            <a:r>
              <a:rPr lang="de-DE"/>
              <a:t>use</a:t>
            </a:r>
            <a:r>
              <a:rPr lang="de-DE"/>
              <a:t> </a:t>
            </a:r>
            <a:r>
              <a:rPr lang="de-DE"/>
              <a:t>bandpass</a:t>
            </a:r>
            <a:r>
              <a:rPr lang="de-DE"/>
              <a:t> </a:t>
            </a:r>
            <a:r>
              <a:rPr lang="de-DE"/>
              <a:t>filters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isolate</a:t>
            </a:r>
            <a:r>
              <a:rPr lang="de-DE"/>
              <a:t> </a:t>
            </a:r>
            <a:r>
              <a:rPr lang="de-DE"/>
              <a:t>peaks</a:t>
            </a:r>
            <a:r>
              <a:rPr lang="de-DE"/>
              <a:t> 0 </a:t>
            </a:r>
            <a:r>
              <a:rPr lang="de-DE"/>
              <a:t>and</a:t>
            </a:r>
            <a:r>
              <a:rPr lang="de-DE"/>
              <a:t> 1, inverse Fourier </a:t>
            </a:r>
            <a:r>
              <a:rPr lang="de-DE"/>
              <a:t>transform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get</a:t>
            </a:r>
            <a:r>
              <a:rPr lang="de-DE"/>
              <a:t> </a:t>
            </a:r>
            <a:r>
              <a:rPr lang="de-DE"/>
              <a:t>intensity</a:t>
            </a:r>
            <a:r>
              <a:rPr lang="de-DE"/>
              <a:t> (</a:t>
            </a:r>
            <a:r>
              <a:rPr lang="de-DE"/>
              <a:t>from</a:t>
            </a:r>
            <a:r>
              <a:rPr lang="de-DE"/>
              <a:t> </a:t>
            </a:r>
            <a:r>
              <a:rPr lang="de-DE"/>
              <a:t>peak</a:t>
            </a:r>
            <a:r>
              <a:rPr lang="de-DE"/>
              <a:t> 0) </a:t>
            </a:r>
            <a:r>
              <a:rPr lang="de-DE"/>
              <a:t>and</a:t>
            </a:r>
            <a:r>
              <a:rPr lang="de-DE"/>
              <a:t> </a:t>
            </a:r>
            <a:r>
              <a:rPr lang="de-DE"/>
              <a:t>phase</a:t>
            </a:r>
            <a:r>
              <a:rPr lang="de-DE"/>
              <a:t>/</a:t>
            </a:r>
            <a:r>
              <a:rPr lang="de-DE"/>
              <a:t>contrast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linear </a:t>
            </a:r>
            <a:r>
              <a:rPr lang="de-DE"/>
              <a:t>fringes</a:t>
            </a:r>
            <a:r>
              <a:rPr lang="de-DE"/>
              <a:t> (</a:t>
            </a:r>
            <a:r>
              <a:rPr lang="de-DE"/>
              <a:t>from</a:t>
            </a:r>
            <a:r>
              <a:rPr lang="de-DE"/>
              <a:t> </a:t>
            </a:r>
            <a:r>
              <a:rPr lang="de-DE"/>
              <a:t>peak</a:t>
            </a:r>
            <a:r>
              <a:rPr lang="de-DE"/>
              <a:t> 1)</a:t>
            </a:r>
            <a:endParaRPr/>
          </a:p>
          <a:p>
            <a:pPr>
              <a:buFont typeface="+mj-lt"/>
              <a:buAutoNum type="arabicPeriod"/>
              <a:defRPr/>
            </a:pPr>
            <a:r>
              <a:rPr lang="de-DE"/>
              <a:t>Multiply</a:t>
            </a:r>
            <a:r>
              <a:rPr lang="de-DE"/>
              <a:t> </a:t>
            </a:r>
            <a:r>
              <a:rPr lang="de-DE"/>
              <a:t>image</a:t>
            </a:r>
            <a:r>
              <a:rPr lang="de-DE"/>
              <a:t> </a:t>
            </a:r>
            <a:r>
              <a:rPr lang="de-DE"/>
              <a:t>by</a:t>
            </a:r>
            <a:r>
              <a:rPr lang="de-DE"/>
              <a:t> </a:t>
            </a:r>
            <a:r>
              <a:rPr lang="de-DE"/>
              <a:t>the</a:t>
            </a:r>
            <a:r>
              <a:rPr lang="de-DE"/>
              <a:t> </a:t>
            </a:r>
            <a:r>
              <a:rPr lang="de-DE"/>
              <a:t>pixelated</a:t>
            </a:r>
            <a:r>
              <a:rPr lang="de-DE"/>
              <a:t> </a:t>
            </a:r>
            <a:r>
              <a:rPr lang="de-DE"/>
              <a:t>carrier</a:t>
            </a:r>
            <a:r>
              <a:rPr lang="de-DE"/>
              <a:t> </a:t>
            </a:r>
            <a:r>
              <a:rPr lang="de-DE"/>
              <a:t>phase</a:t>
            </a:r>
            <a:r>
              <a:rPr lang="de-DE"/>
              <a:t>,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func>
                        <m:func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de-DE" b="0" i="0">
                              <a:latin typeface="Cambria Math"/>
                            </a:rPr>
                            <m:t>exp</m:t>
                          </m:r>
                        </m:fName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de-DE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m:rPr/>
                                <a:rPr lang="de-DE" i="1">
                                  <a:latin typeface="Cambria Math"/>
                                </a:rPr>
                                <m:t>𝑖</m:t>
                              </m:r>
                              <m:r>
                                <m:rPr/>
                                <a:rPr lang="de-DE" i="1">
                                  <a:latin typeface="Cambria Math"/>
                                </a:rPr>
                                <m:t>2</m:t>
                              </m:r>
                              <m:sSub>
                                <m:sSubPr>
                                  <m:ctrlPr>
                                    <a:rPr lang="de-DE" i="1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/>
                                    <a:rPr lang="de-DE" i="1">
                                      <a:latin typeface="Cambria Math"/>
                                      <a:ea typeface="Cambria Math"/>
                                    </a:rPr>
                                    <m:t>𝜃</m:t>
                                  </m:r>
                                </m:e>
                                <m:sub>
                                  <m:r>
                                    <m:rPr/>
                                    <a:rPr lang="de-DE" i="1">
                                      <a:latin typeface="Cambria Math"/>
                                    </a:rPr>
                                    <m:t>𝑝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</m:oMath>
                  </m:oMathPara>
                </a14:m>
              </mc:Choice>
              <mc:Fallback/>
            </mc:AlternateContent>
            <a:r>
              <a:rPr lang="en-US"/>
              <a:t> (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i="1">
                              <a:latin typeface="Cambria Math"/>
                              <a:ea typeface="Cambria Math"/>
                            </a:rPr>
                            <m:t>𝜃</m:t>
                          </m:r>
                        </m:e>
                        <m:sub>
                          <m:r>
                            <m:rPr/>
                            <a:rPr lang="de-DE" i="1">
                              <a:latin typeface="Cambria Math"/>
                            </a:rPr>
                            <m:t>𝑝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is </a:t>
            </a:r>
            <a:r>
              <a:rPr lang="en-US"/>
              <a:t>micropolarizer</a:t>
            </a:r>
            <a:r>
              <a:rPr lang="en-US"/>
              <a:t> angle on camera), then repeat step 1. Peak 2 gives phase/contrast of pixelated fringes, and peaks 3 &amp; 4 give phase/contrast of mixed linear &amp; pixelated fringes.</a:t>
            </a:r>
            <a:endParaRPr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0" t="540" r="0" b="1"/>
          <a:stretch/>
        </p:blipFill>
        <p:spPr bwMode="auto">
          <a:xfrm>
            <a:off x="794197" y="1898717"/>
            <a:ext cx="10603605" cy="33264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 bwMode="auto">
          <a:xfrm>
            <a:off x="864973" y="1644715"/>
            <a:ext cx="2454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Calibration</a:t>
            </a:r>
            <a:r>
              <a:rPr lang="de-DE" b="1"/>
              <a:t> </a:t>
            </a:r>
            <a:r>
              <a:rPr lang="de-DE" b="1"/>
              <a:t>image</a:t>
            </a:r>
            <a:endParaRPr lang="en-US" b="1"/>
          </a:p>
        </p:txBody>
      </p:sp>
      <p:sp>
        <p:nvSpPr>
          <p:cNvPr id="7" name="TextBox 6"/>
          <p:cNvSpPr txBox="1"/>
          <p:nvPr/>
        </p:nvSpPr>
        <p:spPr bwMode="auto">
          <a:xfrm>
            <a:off x="4691449" y="1381339"/>
            <a:ext cx="2454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Frequency</a:t>
            </a:r>
            <a:r>
              <a:rPr lang="de-DE" b="1"/>
              <a:t> </a:t>
            </a:r>
            <a:r>
              <a:rPr lang="de-DE" b="1"/>
              <a:t>spectrum</a:t>
            </a:r>
            <a:r>
              <a:rPr lang="de-DE" b="1"/>
              <a:t> </a:t>
            </a:r>
            <a:r>
              <a:rPr lang="de-DE" b="1"/>
              <a:t>of</a:t>
            </a:r>
            <a:r>
              <a:rPr lang="de-DE" b="1"/>
              <a:t> </a:t>
            </a:r>
            <a:r>
              <a:rPr lang="de-DE" b="1"/>
              <a:t>calibration</a:t>
            </a:r>
            <a:r>
              <a:rPr lang="de-DE" b="1"/>
              <a:t> </a:t>
            </a:r>
            <a:r>
              <a:rPr lang="de-DE" b="1"/>
              <a:t>image</a:t>
            </a:r>
            <a:endParaRPr lang="en-US" b="1"/>
          </a:p>
        </p:txBody>
      </p:sp>
      <p:sp>
        <p:nvSpPr>
          <p:cNvPr id="8" name="TextBox 7"/>
          <p:cNvSpPr txBox="1"/>
          <p:nvPr/>
        </p:nvSpPr>
        <p:spPr bwMode="auto">
          <a:xfrm>
            <a:off x="7521146" y="1108731"/>
            <a:ext cx="27452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Frequency</a:t>
            </a:r>
            <a:r>
              <a:rPr lang="de-DE" b="1"/>
              <a:t> </a:t>
            </a:r>
            <a:r>
              <a:rPr lang="de-DE" b="1"/>
              <a:t>spectrum</a:t>
            </a:r>
            <a:r>
              <a:rPr lang="de-DE" b="1"/>
              <a:t> </a:t>
            </a:r>
            <a:r>
              <a:rPr lang="de-DE" b="1"/>
              <a:t>of</a:t>
            </a:r>
            <a:r>
              <a:rPr lang="de-DE" b="1"/>
              <a:t> </a:t>
            </a:r>
            <a:r>
              <a:rPr lang="de-DE" b="1"/>
              <a:t>calibration</a:t>
            </a:r>
            <a:r>
              <a:rPr lang="de-DE" b="1"/>
              <a:t> </a:t>
            </a:r>
            <a:r>
              <a:rPr lang="de-DE" b="1"/>
              <a:t>image</a:t>
            </a:r>
            <a:r>
              <a:rPr lang="de-DE" b="1"/>
              <a:t> × </a:t>
            </a:r>
            <a:r>
              <a:rPr lang="de-DE" b="1"/>
              <a:t>pixelated</a:t>
            </a:r>
            <a:r>
              <a:rPr lang="de-DE" b="1"/>
              <a:t> </a:t>
            </a:r>
            <a:r>
              <a:rPr lang="de-DE" b="1"/>
              <a:t>carrier</a:t>
            </a:r>
            <a:r>
              <a:rPr lang="de-DE" b="1"/>
              <a:t> </a:t>
            </a:r>
            <a:r>
              <a:rPr lang="de-DE" b="1"/>
              <a:t>phase</a:t>
            </a:r>
            <a:endParaRPr lang="en-US" b="1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27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Impurity ion temperatures can have a complex relationship with main ion temperatures in the scrape-off layer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D.M. Kriete | Edge &amp; Divertor TG meeting | January 24, 2024</a:t>
            </a:r>
            <a:endParaRPr lang="de-DE"/>
          </a:p>
        </p:txBody>
      </p:sp>
      <p:sp>
        <p:nvSpPr>
          <p:cNvPr id="5" name="TextBox 4"/>
          <p:cNvSpPr txBox="1"/>
          <p:nvPr/>
        </p:nvSpPr>
        <p:spPr bwMode="auto">
          <a:xfrm>
            <a:off x="561879" y="6145411"/>
            <a:ext cx="34767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/>
              <a:t>B.D. Wirth et al., MRS Bulletin </a:t>
            </a:r>
            <a:r>
              <a:rPr lang="en-US" sz="1400" b="1"/>
              <a:t>36</a:t>
            </a:r>
            <a:r>
              <a:rPr lang="en-US" sz="1400"/>
              <a:t> (2011)</a:t>
            </a:r>
            <a:endParaRPr lang="en-US" sz="1400"/>
          </a:p>
        </p:txBody>
      </p:sp>
      <p:grpSp>
        <p:nvGrpSpPr>
          <p:cNvPr id="18" name="Group 17"/>
          <p:cNvGrpSpPr/>
          <p:nvPr/>
        </p:nvGrpSpPr>
        <p:grpSpPr bwMode="auto">
          <a:xfrm>
            <a:off x="247825" y="3469229"/>
            <a:ext cx="3790776" cy="2679276"/>
            <a:chOff x="247825" y="3469229"/>
            <a:chExt cx="3790776" cy="2679276"/>
          </a:xfrm>
        </p:grpSpPr>
        <p:grpSp>
          <p:nvGrpSpPr>
            <p:cNvPr id="6" name="Group 5"/>
            <p:cNvGrpSpPr/>
            <p:nvPr/>
          </p:nvGrpSpPr>
          <p:grpSpPr bwMode="auto">
            <a:xfrm>
              <a:off x="247825" y="3469229"/>
              <a:ext cx="3420245" cy="2679276"/>
              <a:chOff x="3144532" y="3686749"/>
              <a:chExt cx="3420245" cy="2679276"/>
            </a:xfrm>
          </p:grpSpPr>
          <p:pic>
            <p:nvPicPr>
              <p:cNvPr id="7" name="Picture 6"/>
              <p:cNvPicPr>
                <a:picLocks noChangeAspect="1"/>
              </p:cNvPicPr>
              <p:nvPr/>
            </p:nvPicPr>
            <p:blipFill>
              <a:blip r:embed="rId3"/>
              <a:srcRect l="0" t="7363" r="0" b="0"/>
              <a:stretch/>
            </p:blipFill>
            <p:spPr bwMode="auto">
              <a:xfrm>
                <a:off x="3834207" y="3686749"/>
                <a:ext cx="2730570" cy="2679276"/>
              </a:xfrm>
              <a:prstGeom prst="rect">
                <a:avLst/>
              </a:prstGeom>
            </p:spPr>
          </p:pic>
          <p:cxnSp>
            <p:nvCxnSpPr>
              <p:cNvPr id="8" name="Straight Connector 7"/>
              <p:cNvCxnSpPr>
                <a:cxnSpLocks/>
              </p:cNvCxnSpPr>
              <p:nvPr/>
            </p:nvCxnSpPr>
            <p:spPr bwMode="auto">
              <a:xfrm>
                <a:off x="3992100" y="5253924"/>
                <a:ext cx="2455194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9" name="TextBox 8"/>
              <p:cNvSpPr txBox="1"/>
              <p:nvPr/>
            </p:nvSpPr>
            <p:spPr bwMode="auto">
              <a:xfrm>
                <a:off x="5023836" y="4999856"/>
                <a:ext cx="1539524" cy="30777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1400" spc="40"/>
                  <a:t>material surface</a:t>
                </a:r>
                <a:endParaRPr/>
              </a:p>
            </p:txBody>
          </p:sp>
          <p:sp>
            <p:nvSpPr>
              <p:cNvPr id="10" name="TextBox 9"/>
              <p:cNvSpPr txBox="1"/>
              <p:nvPr/>
            </p:nvSpPr>
            <p:spPr bwMode="auto">
              <a:xfrm>
                <a:off x="3144532" y="4140119"/>
                <a:ext cx="137934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sz="1400" spc="40"/>
                  <a:t>incoming plasma ion</a:t>
                </a:r>
                <a:endParaRPr/>
              </a:p>
            </p:txBody>
          </p:sp>
        </p:grpSp>
        <p:sp>
          <p:nvSpPr>
            <p:cNvPr id="17" name="TextBox 16"/>
            <p:cNvSpPr txBox="1"/>
            <p:nvPr/>
          </p:nvSpPr>
          <p:spPr bwMode="auto">
            <a:xfrm>
              <a:off x="2383945" y="4184209"/>
              <a:ext cx="1654656" cy="52322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1400" spc="40"/>
                <a:t>sputtered neutral impurity atom</a:t>
              </a:r>
              <a:endParaRPr/>
            </a:p>
          </p:txBody>
        </p:sp>
      </p:grpSp>
      <p:grpSp>
        <p:nvGrpSpPr>
          <p:cNvPr id="22" name="Group 21"/>
          <p:cNvGrpSpPr/>
          <p:nvPr/>
        </p:nvGrpSpPr>
        <p:grpSpPr bwMode="auto">
          <a:xfrm rot="17925246">
            <a:off x="2550377" y="2469613"/>
            <a:ext cx="1172584" cy="640306"/>
            <a:chOff x="1499595" y="1954269"/>
            <a:chExt cx="1172584" cy="640306"/>
          </a:xfrm>
        </p:grpSpPr>
        <p:sp>
          <p:nvSpPr>
            <p:cNvPr id="20" name="Isosceles Triangle 19"/>
            <p:cNvSpPr/>
            <p:nvPr/>
          </p:nvSpPr>
          <p:spPr bwMode="auto">
            <a:xfrm rot="5400000">
              <a:off x="1380656" y="2073208"/>
              <a:ext cx="640306" cy="402427"/>
            </a:xfrm>
            <a:prstGeom prst="triangle">
              <a:avLst>
                <a:gd name="adj" fmla="val 50000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21" name="Rectangle: Rounded Corners 20"/>
            <p:cNvSpPr/>
            <p:nvPr/>
          </p:nvSpPr>
          <p:spPr bwMode="auto">
            <a:xfrm>
              <a:off x="1786614" y="2007073"/>
              <a:ext cx="885565" cy="51187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38100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r>
                <a:rPr lang="en-US" b="1">
                  <a:solidFill>
                    <a:schemeClr val="tx1"/>
                  </a:solidFill>
                </a:rPr>
                <a:t>CIS</a:t>
              </a:r>
              <a:endParaRPr/>
            </a:p>
          </p:txBody>
        </p:sp>
      </p:grpSp>
      <p:sp>
        <p:nvSpPr>
          <p:cNvPr id="32" name="TextBox 31"/>
          <p:cNvSpPr txBox="1"/>
          <p:nvPr/>
        </p:nvSpPr>
        <p:spPr bwMode="auto">
          <a:xfrm>
            <a:off x="304801" y="1235874"/>
            <a:ext cx="2916724" cy="19082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Carbon sputtered as a neutral with some initial temperature</a:t>
            </a:r>
            <a:r>
              <a:rPr lang="en-US" baseline="30000"/>
              <a:t>1</a:t>
            </a:r>
            <a:r>
              <a:rPr lang="en-US"/>
              <a:t>: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US" sz="1600"/>
              <a:t>1.5 eV for chemical erosion</a:t>
            </a:r>
            <a:endParaRPr/>
          </a:p>
          <a:p>
            <a:pPr marL="285750" indent="-285750">
              <a:buFont typeface="Arial"/>
              <a:buChar char="•"/>
              <a:defRPr/>
            </a:pPr>
            <a:r>
              <a:rPr lang="en-US" sz="1600"/>
              <a:t>~13.5 for physical sputtering</a:t>
            </a:r>
            <a:endParaRPr/>
          </a:p>
        </p:txBody>
      </p:sp>
      <p:sp>
        <p:nvSpPr>
          <p:cNvPr id="33" name="TextBox 32"/>
          <p:cNvSpPr txBox="1"/>
          <p:nvPr/>
        </p:nvSpPr>
        <p:spPr bwMode="auto">
          <a:xfrm>
            <a:off x="84031" y="3144089"/>
            <a:ext cx="21622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aseline="30000"/>
              <a:t>1</a:t>
            </a:r>
            <a:r>
              <a:rPr lang="en-US" sz="1400"/>
              <a:t>J.D. Hey et al., J. Phys. B </a:t>
            </a:r>
            <a:r>
              <a:rPr lang="en-US" sz="1400" b="1"/>
              <a:t>35</a:t>
            </a:r>
            <a:r>
              <a:rPr lang="en-US" sz="1400"/>
              <a:t> 1525 (2002)</a:t>
            </a:r>
            <a:endParaRPr lang="en-US" sz="1400"/>
          </a:p>
        </p:txBody>
      </p:sp>
      <p:pic>
        <p:nvPicPr>
          <p:cNvPr id="37" name="Picture 36" descr="A colorful lines on a black background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513626" y="2431616"/>
            <a:ext cx="5279548" cy="3959661"/>
          </a:xfrm>
          <a:prstGeom prst="rect">
            <a:avLst/>
          </a:prstGeom>
        </p:spPr>
      </p:pic>
      <p:sp>
        <p:nvSpPr>
          <p:cNvPr id="41" name="Content Placeholder 3"/>
          <p:cNvSpPr txBox="1"/>
          <p:nvPr/>
        </p:nvSpPr>
        <p:spPr bwMode="auto">
          <a:xfrm>
            <a:off x="4510627" y="891098"/>
            <a:ext cx="6673025" cy="1555456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457200">
              <a:spcBef>
                <a:spcPts val="0"/>
              </a:spcBef>
              <a:buClr>
                <a:schemeClr val="accent2"/>
              </a:buClr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  <a:lvl2pPr marL="742950" indent="-285750" algn="l" defTabSz="457200">
              <a:spcBef>
                <a:spcPts val="0"/>
              </a:spcBef>
              <a:buClr>
                <a:schemeClr val="accent3"/>
              </a:buClr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2pPr>
            <a:lvl3pPr marL="1143000" indent="-228600" algn="l" defTabSz="457200">
              <a:spcBef>
                <a:spcPts val="0"/>
              </a:spcBef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3pPr>
            <a:lvl4pPr marL="1600200" indent="-228600" algn="l" defTabSz="457200">
              <a:spcBef>
                <a:spcPts val="0"/>
              </a:spcBef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>
              <a:spcBef>
                <a:spcPts val="0"/>
              </a:spcBef>
              <a:buFont typeface="Arial"/>
              <a:buChar char="•"/>
              <a:defRPr sz="1800" spc="4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>
              <a:spcBef>
                <a:spcPts val="0"/>
              </a:spcBef>
              <a:buFont typeface="Arial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endParaRPr lang="de-DE"/>
          </a:p>
          <a:p>
            <a:pPr>
              <a:defRPr/>
            </a:pPr>
            <a:r>
              <a:rPr lang="de-DE"/>
              <a:t>Temperature of any carbon charge state governed by two processes:</a:t>
            </a:r>
            <a:endParaRPr/>
          </a:p>
          <a:p>
            <a:pPr lvl="1">
              <a:buFont typeface="+mj-lt"/>
              <a:buAutoNum type="arabicPeriod"/>
              <a:defRPr/>
            </a:pPr>
            <a:r>
              <a:rPr lang="en-US"/>
              <a:t>Collisional heating by main ions</a:t>
            </a:r>
            <a:endParaRPr/>
          </a:p>
          <a:p>
            <a:pPr lvl="1">
              <a:buFont typeface="+mj-lt"/>
              <a:buAutoNum type="arabicPeriod"/>
              <a:defRPr/>
            </a:pPr>
            <a:r>
              <a:rPr lang="en-US"/>
              <a:t>Ionization to next charge state (terminates heating)</a:t>
            </a:r>
            <a:endParaRPr/>
          </a:p>
        </p:txBody>
      </p:sp>
      <p:sp>
        <p:nvSpPr>
          <p:cNvPr id="44" name="TextBox 43"/>
          <p:cNvSpPr txBox="1"/>
          <p:nvPr/>
        </p:nvSpPr>
        <p:spPr bwMode="auto">
          <a:xfrm>
            <a:off x="6290280" y="6360064"/>
            <a:ext cx="597791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/>
              <a:t>[Calculated with </a:t>
            </a:r>
            <a:r>
              <a:rPr lang="en-US" sz="1400"/>
              <a:t>ColRadPy</a:t>
            </a:r>
            <a:r>
              <a:rPr lang="en-US" sz="1400"/>
              <a:t>: C.A. Johnson et al., NME </a:t>
            </a:r>
            <a:r>
              <a:rPr lang="en-US" sz="1400" b="1"/>
              <a:t>20</a:t>
            </a:r>
            <a:r>
              <a:rPr lang="en-US" sz="1400"/>
              <a:t> 100579 (2019) ]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Time-evolution of carbon charge state temperatures calculated using collisional-radiative modelling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D.M. Kriete | Edge &amp; Divertor TG meeting | January 24, 2024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990037" y="1147793"/>
            <a:ext cx="6097095" cy="917204"/>
          </a:xfrm>
        </p:spPr>
        <p:txBody>
          <a:bodyPr>
            <a:normAutofit/>
          </a:bodyPr>
          <a:lstStyle/>
          <a:p>
            <a:pPr marL="0" indent="0">
              <a:buNone/>
              <a:defRPr/>
            </a:pPr>
            <a:r>
              <a:rPr lang="en-US"/>
              <a:t>Approach: use collisional-radiative equations + collisional energy transfer with main ions to evolve the total population and total energy in each charge state</a:t>
            </a:r>
            <a:r>
              <a:rPr lang="en-US" baseline="30000"/>
              <a:t>1</a:t>
            </a:r>
            <a:endParaRPr lang="en-US"/>
          </a:p>
        </p:txBody>
      </p:sp>
      <p:grpSp>
        <p:nvGrpSpPr>
          <p:cNvPr id="9" name="Group 8"/>
          <p:cNvGrpSpPr/>
          <p:nvPr/>
        </p:nvGrpSpPr>
        <p:grpSpPr bwMode="auto">
          <a:xfrm>
            <a:off x="304800" y="2100130"/>
            <a:ext cx="6782332" cy="526106"/>
            <a:chOff x="658812" y="2458093"/>
            <a:chExt cx="6782332" cy="526106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2751334" y="2458093"/>
              <a:ext cx="4689810" cy="526106"/>
            </a:xfrm>
            <a:prstGeom prst="rect">
              <a:avLst/>
            </a:prstGeom>
            <a:noFill/>
          </p:spPr>
          <p:txBody>
            <a:bodyPr wrap="none" lIns="0" tIns="0" rIns="0" bIns="0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f>
                          <m:f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fPr>
                          <m:num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𝒅</m:t>
                            </m:r>
                          </m:num>
                          <m:den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𝒅𝒕</m:t>
                            </m:r>
                          </m:den>
                        </m:f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r>
                          <m:rPr/>
                          <a:rPr lang="en-US" b="1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  <m:r>
                              <m:rPr/>
                              <a:rPr lang="en-US" b="1" i="1">
                                <a:latin typeface="Cambria Math"/>
                              </a:rPr>
                              <m:t>−</m:t>
                            </m:r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𝑺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  <m:r>
                              <m:rPr/>
                              <a:rPr lang="en-US" b="1" i="1">
                                <a:latin typeface="Cambria Math"/>
                              </a:rPr>
                              <m:t>−</m:t>
                            </m:r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m:rPr/>
                          <a:rPr lang="en-US" b="1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𝑺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r>
                          <m:rPr/>
                          <a:rPr lang="en-US" b="1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  <m:r>
                              <m:rPr/>
                              <a:rPr lang="en-US" b="1" i="1">
                                <a:latin typeface="Cambria Math"/>
                              </a:rPr>
                              <m:t>+</m:t>
                            </m:r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  <m:r>
                              <m:rPr/>
                              <a:rPr lang="en-US" b="1" i="1">
                                <a:latin typeface="Cambria Math"/>
                              </a:rPr>
                              <m:t>+</m:t>
                            </m:r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m:rPr/>
                          <a:rPr lang="en-US" b="1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a:endParaRPr lang="en-US" b="1"/>
            </a:p>
          </p:txBody>
        </p:sp>
        <p:sp>
          <p:nvSpPr>
            <p:cNvPr id="7" name="TextBox 6"/>
            <p:cNvSpPr txBox="1"/>
            <p:nvPr/>
          </p:nvSpPr>
          <p:spPr bwMode="auto">
            <a:xfrm>
              <a:off x="658812" y="2556769"/>
              <a:ext cx="210826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/>
                <a:t>Ionization balance:</a:t>
              </a:r>
              <a:endParaRPr/>
            </a:p>
          </p:txBody>
        </p:sp>
      </p:grpSp>
      <p:grpSp>
        <p:nvGrpSpPr>
          <p:cNvPr id="10" name="Group 9"/>
          <p:cNvGrpSpPr/>
          <p:nvPr/>
        </p:nvGrpSpPr>
        <p:grpSpPr bwMode="auto">
          <a:xfrm>
            <a:off x="557716" y="2874353"/>
            <a:ext cx="4617966" cy="1375761"/>
            <a:chOff x="627642" y="3306460"/>
            <a:chExt cx="4617966" cy="1375761"/>
          </a:xfrm>
        </p:grpSpPr>
        <p:sp>
          <p:nvSpPr>
            <p:cNvPr id="5" name="TextBox 4"/>
            <p:cNvSpPr txBox="1"/>
            <p:nvPr/>
          </p:nvSpPr>
          <p:spPr bwMode="auto">
            <a:xfrm>
              <a:off x="2449792" y="3306460"/>
              <a:ext cx="2795816" cy="1375761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f>
                          <m:f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fPr>
                          <m:num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𝒅</m:t>
                            </m:r>
                          </m:num>
                          <m:den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𝒅𝒕</m:t>
                            </m:r>
                          </m:den>
                        </m:f>
                        <m:d>
                          <m:d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m:rPr/>
                                  <a:rPr lang="en-US" b="1" i="1">
                                    <a:latin typeface="Cambria Math"/>
                                  </a:rPr>
                                  <m:t>𝑵</m:t>
                                </m:r>
                              </m:e>
                              <m:sub>
                                <m:r>
                                  <m:rPr/>
                                  <a:rPr lang="en-US" b="1" i="1">
                                    <a:latin typeface="Cambria Math"/>
                                  </a:rPr>
                                  <m:t>𝒛</m:t>
                                </m:r>
                              </m:sub>
                            </m:sSub>
                            <m:sSub>
                              <m:sSubPr>
                                <m:ctrlPr>
                                  <a:rPr lang="en-US" b="1" i="1"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m:rPr/>
                                  <a:rPr lang="en-US" b="1" i="1">
                                    <a:latin typeface="Cambria Math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m:rPr/>
                                  <a:rPr lang="en-US" b="1" i="1">
                                    <a:latin typeface="Cambria Math"/>
                                  </a:rPr>
                                  <m:t>𝒛</m:t>
                                </m:r>
                              </m:sub>
                            </m:sSub>
                          </m:e>
                        </m:d>
                        <m:r>
                          <m:rPr/>
                          <a:rPr lang="en-US" b="1" i="1">
                            <a:latin typeface="Cambria Math"/>
                          </a:rPr>
                          <m:t>=</m:t>
                        </m:r>
                      </m:oMath>
                    </m:oMathPara>
                  </a14:m>
                </mc:Choice>
                <mc:Fallback/>
              </mc:AlternateContent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sSubSup>
                          <m:sSubSupPr>
                            <m:alnScr m:val="off"/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SupPr>
                          <m:e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</a:rPr>
                              <m:t>𝝂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𝑬</m:t>
                            </m:r>
                          </m:sub>
                          <m:sup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𝒊𝒛</m:t>
                            </m:r>
                          </m:sup>
                        </m:sSubSup>
                        <m:sSub>
                          <m:sSub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d>
                          <m:d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m:rPr/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m:rPr/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𝒊</m:t>
                                </m:r>
                              </m:sub>
                            </m:sSub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−</m:t>
                            </m:r>
                            <m:sSub>
                              <m:sSubPr>
                                <m:ctrlPr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  <a:ea typeface="Cambria Math"/>
                                    <a:cs typeface="Cambria Math"/>
                                  </a:rPr>
                                </m:ctrlPr>
                              </m:sSubPr>
                              <m:e>
                                <m:r>
                                  <m:rPr/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𝑻</m:t>
                                </m:r>
                              </m:e>
                              <m:sub>
                                <m:r>
                                  <m:rPr/>
                                  <a:rPr lang="en-US" b="1" i="1">
                                    <a:solidFill>
                                      <a:srgbClr val="FF0000"/>
                                    </a:solidFill>
                                    <a:latin typeface="Cambria Math"/>
                                  </a:rPr>
                                  <m:t>𝒛</m:t>
                                </m:r>
                              </m:sub>
                            </m:sSub>
                          </m:e>
                        </m:d>
                      </m:oMath>
                    </m:oMathPara>
                  </a14:m>
                </mc:Choice>
                <mc:Fallback/>
              </mc:AlternateContent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m:rPr/>
                          <a:rPr lang="en-US" b="1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𝒛</m:t>
                            </m:r>
                            <m:r>
                              <m:rPr/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m:rPr/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𝑻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𝒛</m:t>
                            </m:r>
                            <m:r>
                              <m:rPr/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m:rPr/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𝑺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𝒛</m:t>
                            </m:r>
                            <m:r>
                              <m:rPr/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−</m:t>
                            </m:r>
                            <m:r>
                              <m:rPr/>
                              <a:rPr lang="en-US" b="1" i="1">
                                <a:solidFill>
                                  <a:srgbClr val="0070C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m:rPr/>
                          <a:rPr lang="en-US" b="1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𝑻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𝑺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r>
                          <m:rPr/>
                          <a:rPr lang="en-US" b="1" i="1">
                            <a:latin typeface="Cambria Math"/>
                          </a:rPr>
                          <m:t>+</m:t>
                        </m:r>
                        <m:sSub>
                          <m:sSub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𝒛</m:t>
                            </m:r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𝑻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𝒛</m:t>
                            </m:r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𝒛</m:t>
                            </m:r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+</m:t>
                            </m:r>
                            <m:r>
                              <m:rPr/>
                              <a:rPr lang="en-US" b="1" i="1">
                                <a:solidFill>
                                  <a:srgbClr val="FF0000"/>
                                </a:solidFill>
                                <a:latin typeface="Cambria Math"/>
                              </a:rPr>
                              <m:t>𝟏</m:t>
                            </m:r>
                          </m:sub>
                        </m:sSub>
                        <m:r>
                          <m:rPr/>
                          <a:rPr lang="en-US" b="1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𝑵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𝑻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  <m:sSub>
                          <m:sSubPr>
                            <m:ctrlPr>
                              <a:rPr lang="en-US" b="1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𝑹</m:t>
                            </m:r>
                          </m:e>
                          <m:sub>
                            <m:r>
                              <m:rPr/>
                              <a:rPr lang="en-US" b="1" i="1">
                                <a:latin typeface="Cambria Math"/>
                              </a:rPr>
                              <m:t>𝒛</m:t>
                            </m:r>
                          </m:sub>
                        </m:sSub>
                      </m:oMath>
                    </m:oMathPara>
                  </a14:m>
                </mc:Choice>
                <mc:Fallback/>
              </mc:AlternateContent>
              <a:endParaRPr lang="en-US" b="1"/>
            </a:p>
          </p:txBody>
        </p:sp>
        <p:sp>
          <p:nvSpPr>
            <p:cNvPr id="8" name="TextBox 7"/>
            <p:cNvSpPr txBox="1"/>
            <p:nvPr/>
          </p:nvSpPr>
          <p:spPr bwMode="auto">
            <a:xfrm>
              <a:off x="627642" y="3399387"/>
              <a:ext cx="191590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/>
                <a:t>Energy balance:</a:t>
              </a:r>
              <a:endParaRPr/>
            </a:p>
          </p:txBody>
        </p:sp>
      </p:grpSp>
      <p:sp>
        <p:nvSpPr>
          <p:cNvPr id="11" name="TextBox 10"/>
          <p:cNvSpPr txBox="1"/>
          <p:nvPr/>
        </p:nvSpPr>
        <p:spPr bwMode="auto">
          <a:xfrm>
            <a:off x="455695" y="4354308"/>
            <a:ext cx="7285632" cy="20985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𝑵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: population of charge state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𝑧</m:t>
                      </m:r>
                    </m:oMath>
                  </m:oMathPara>
                </a14:m>
              </mc:Choice>
              <mc:Fallback/>
            </mc:AlternateContent>
            <a:endParaRPr lang="en-US"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: temperature of charge state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𝑧</m:t>
                      </m:r>
                    </m:oMath>
                  </m:oMathPara>
                </a14:m>
              </mc:Choice>
              <mc:Fallback/>
            </mc:AlternateContent>
            <a:endParaRPr lang="en-US"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𝒛</m:t>
                          </m:r>
                          <m:r>
                            <m:rPr/>
                            <a:rPr lang="en-US" b="1" i="1">
                              <a:latin typeface="Cambria Math"/>
                            </a:rPr>
                            <m:t>−</m:t>
                          </m:r>
                          <m:r>
                            <m:rPr/>
                            <a:rPr lang="en-US" b="1" i="1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: ionization from below charge state (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𝑧</m:t>
                      </m:r>
                      <m:r>
                        <m:rPr/>
                        <a:rPr lang="en-US" b="0" i="1">
                          <a:latin typeface="Cambria Math"/>
                        </a:rPr>
                        <m:t>−1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 →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𝑧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)</a:t>
            </a:r>
            <a:endParaRPr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𝑺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: ionization to above charge state (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𝑧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 →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𝑧</m:t>
                      </m:r>
                      <m:r>
                        <m:rPr/>
                        <a:rPr lang="en-US" b="0" i="1">
                          <a:latin typeface="Cambria Math"/>
                        </a:rPr>
                        <m:t>+1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)</a:t>
            </a:r>
            <a:endParaRPr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𝒛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: recombination to below charge state (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𝑧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 →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𝑧</m:t>
                      </m:r>
                      <m:r>
                        <m:rPr/>
                        <a:rPr lang="en-US" b="0" i="1">
                          <a:latin typeface="Cambria Math"/>
                        </a:rPr>
                        <m:t>−1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)</a:t>
            </a:r>
            <a:endParaRPr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𝑹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𝒛</m:t>
                          </m:r>
                          <m:r>
                            <m:rPr/>
                            <a:rPr lang="en-US" b="1" i="1">
                              <a:latin typeface="Cambria Math"/>
                            </a:rPr>
                            <m:t>+</m:t>
                          </m:r>
                          <m:r>
                            <m:rPr/>
                            <a:rPr lang="en-US" b="1" i="1">
                              <a:latin typeface="Cambria Math"/>
                            </a:rPr>
                            <m:t>𝟏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: recombination from above charge state (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𝑧</m:t>
                      </m:r>
                      <m:r>
                        <m:rPr/>
                        <a:rPr lang="en-US" b="0" i="1">
                          <a:latin typeface="Cambria Math"/>
                        </a:rPr>
                        <m:t>+1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 →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0" i="1">
                          <a:latin typeface="Cambria Math"/>
                        </a:rPr>
                        <m:t>𝑧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)</a:t>
            </a:r>
            <a:endParaRPr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Sup>
                        <m:sSubSupPr>
                          <m:alnScr m:val="off"/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SupPr>
                        <m:e>
                          <m:r>
                            <m:rPr/>
                            <a:rPr lang="en-US" b="1" i="1">
                              <a:latin typeface="Cambria Math"/>
                              <a:ea typeface="Cambria Math"/>
                            </a:rPr>
                            <m:t>𝝂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𝑬</m:t>
                          </m:r>
                        </m:sub>
                        <m:sup>
                          <m:r>
                            <m:rPr/>
                            <a:rPr lang="en-US" b="1" i="1">
                              <a:latin typeface="Cambria Math"/>
                            </a:rPr>
                            <m:t>𝒊𝒛</m:t>
                          </m:r>
                        </m:sup>
                      </m:sSubSup>
                    </m:oMath>
                  </m:oMathPara>
                </a14:m>
              </mc:Choice>
              <mc:Fallback/>
            </mc:AlternateContent>
            <a:r>
              <a:rPr lang="en-US"/>
              <a:t>: energy transfer rate from collisions with main ions (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Sup>
                        <m:sSubSupPr>
                          <m:alnScr m:val="off"/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SupPr>
                        <m:e>
                          <m:r>
                            <m:rPr/>
                            <a:rPr lang="en-US" b="1" i="1">
                              <a:latin typeface="Cambria Math"/>
                              <a:ea typeface="Cambria Math"/>
                            </a:rPr>
                            <m:t>𝝂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𝑬</m:t>
                          </m:r>
                        </m:sub>
                        <m:sup>
                          <m:r>
                            <m:rPr/>
                            <a:rPr lang="en-US" b="1" i="1">
                              <a:latin typeface="Cambria Math"/>
                            </a:rPr>
                            <m:t>𝒊𝒛</m:t>
                          </m:r>
                        </m:sup>
                      </m:sSubSup>
                      <m:r>
                        <m:rPr/>
                        <a:rPr lang="en-US" b="1" i="1">
                          <a:latin typeface="Cambria Math"/>
                        </a:rPr>
                        <m:t> </m:t>
                      </m:r>
                      <m:r>
                        <m:rPr/>
                        <a:rPr lang="en-US" b="1" i="1">
                          <a:latin typeface="Cambria Math"/>
                          <a:ea typeface="Cambria Math"/>
                        </a:rPr>
                        <m:t>~</m:t>
                      </m:r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  <a:ea typeface="Cambria Math"/>
                            </a:rPr>
                            <m:t> </m:t>
                          </m:r>
                          <m:r>
                            <m:rPr/>
                            <a:rPr lang="en-US" b="1" i="1">
                              <a:latin typeface="Cambria Math"/>
                              <a:ea typeface="Cambria Math"/>
                            </a:rPr>
                            <m:t>𝒏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  <a:ea typeface="Cambria Math"/>
                            </a:rPr>
                            <m:t>𝒊</m:t>
                          </m:r>
                        </m:sub>
                      </m:sSub>
                      <m:sSubSup>
                        <m:sSubSupPr>
                          <m:alnScr m:val="off"/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SupPr>
                        <m:e>
                          <m:r>
                            <m:rPr/>
                            <a:rPr lang="en-US" b="1" i="1">
                              <a:latin typeface="Cambria Math"/>
                              <a:ea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  <a:ea typeface="Cambria Math"/>
                            </a:rPr>
                            <m:t>𝒊</m:t>
                          </m:r>
                        </m:sub>
                        <m:sup>
                          <m:r>
                            <m:rPr/>
                            <a:rPr lang="en-US" b="1" i="1">
                              <a:latin typeface="Cambria Math"/>
                              <a:ea typeface="Cambria Math"/>
                            </a:rPr>
                            <m:t>−</m:t>
                          </m:r>
                          <m:f>
                            <m:fPr>
                              <m:type m:val="lin"/>
                              <m:ctrlPr>
                                <a:rPr lang="en-US" b="1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Pr>
                            <m:num>
                              <m:r>
                                <m:rPr/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𝟑</m:t>
                              </m:r>
                            </m:num>
                            <m:den>
                              <m:r>
                                <m:rPr/>
                                <a:rPr lang="en-US" b="1" i="1">
                                  <a:latin typeface="Cambria Math"/>
                                  <a:ea typeface="Cambria Math"/>
                                </a:rPr>
                                <m:t>𝟐</m:t>
                              </m:r>
                            </m:den>
                          </m:f>
                        </m:sup>
                      </m:sSubSup>
                    </m:oMath>
                  </m:oMathPara>
                </a14:m>
              </mc:Choice>
              <mc:Fallback/>
            </mc:AlternateContent>
            <a:r>
              <a:rPr lang="en-US"/>
              <a:t>)</a:t>
            </a:r>
            <a:endParaRPr/>
          </a:p>
        </p:txBody>
      </p:sp>
      <p:pic>
        <p:nvPicPr>
          <p:cNvPr id="13" name="Picture 12" descr="A colorful lines on a black background&#10;&#10;Description automatically generated"/>
          <p:cNvPicPr>
            <a:picLocks noChangeAspect="1"/>
          </p:cNvPicPr>
          <p:nvPr/>
        </p:nvPicPr>
        <p:blipFill>
          <a:blip r:embed="rId3"/>
          <a:srcRect l="0" t="0" r="0" b="6527"/>
          <a:stretch/>
        </p:blipFill>
        <p:spPr bwMode="auto">
          <a:xfrm>
            <a:off x="7883632" y="1126937"/>
            <a:ext cx="3901440" cy="2735097"/>
          </a:xfrm>
          <a:prstGeom prst="rect">
            <a:avLst/>
          </a:prstGeom>
        </p:spPr>
      </p:pic>
      <p:pic>
        <p:nvPicPr>
          <p:cNvPr id="15" name="Picture 14" descr="A graph of colored lines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7931257" y="3932984"/>
            <a:ext cx="3852672" cy="2889504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 bwMode="auto">
          <a:xfrm>
            <a:off x="455695" y="6537474"/>
            <a:ext cx="37856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400" baseline="30000"/>
              <a:t>1</a:t>
            </a:r>
            <a:r>
              <a:rPr lang="en-US" sz="1400"/>
              <a:t>J.D. Hey et al., J. Phys. B </a:t>
            </a:r>
            <a:r>
              <a:rPr lang="en-US" sz="1400" b="1"/>
              <a:t>35</a:t>
            </a:r>
            <a:r>
              <a:rPr lang="en-US" sz="1400"/>
              <a:t> 1525 (2002)</a:t>
            </a:r>
            <a:endParaRPr lang="en-US" sz="1400"/>
          </a:p>
        </p:txBody>
      </p:sp>
      <p:pic>
        <p:nvPicPr>
          <p:cNvPr id="20" name="Picture 19" descr="A graph of colored lines&#10;&#10;Description automatically generate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7929158" y="3935270"/>
            <a:ext cx="3849624" cy="2887218"/>
          </a:xfrm>
          <a:prstGeom prst="rect">
            <a:avLst/>
          </a:prstGeom>
        </p:spPr>
      </p:pic>
      <p:sp>
        <p:nvSpPr>
          <p:cNvPr id="21" name="Rectangle 20"/>
          <p:cNvSpPr/>
          <p:nvPr/>
        </p:nvSpPr>
        <p:spPr bwMode="auto">
          <a:xfrm>
            <a:off x="9812135" y="1476374"/>
            <a:ext cx="501060" cy="4976457"/>
          </a:xfrm>
          <a:prstGeom prst="rect">
            <a:avLst/>
          </a:prstGeom>
          <a:solidFill>
            <a:srgbClr val="A6A6A6">
              <a:alpha val="50196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TextBox 24"/>
          <p:cNvSpPr txBox="1"/>
          <p:nvPr/>
        </p:nvSpPr>
        <p:spPr bwMode="auto">
          <a:xfrm>
            <a:off x="5848934" y="3415704"/>
            <a:ext cx="24020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/>
              <a:t>Measured C</a:t>
            </a:r>
            <a:r>
              <a:rPr lang="en-US" baseline="30000"/>
              <a:t>2+ </a:t>
            </a:r>
            <a:r>
              <a:rPr lang="en-US"/>
              <a:t>temperature ≈ emissivity-weighted average of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𝑧</m:t>
                          </m:r>
                        </m:sub>
                      </m:sSub>
                      <m:d>
                        <m:d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</mc:Choice>
              <mc:Fallback/>
            </mc:AlternateContent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Outline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658812" y="1485579"/>
            <a:ext cx="10837863" cy="523209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/>
              <a:t>Motivation and overview of coherence imaging spectroscopy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CIS design principles for edge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tx1"/>
                </a:solidFill>
              </a:rPr>
              <a:t> measurements</a:t>
            </a:r>
            <a:endParaRPr/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Inference of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tx1"/>
                </a:solidFill>
              </a:rPr>
              <a:t> from CIS data</a:t>
            </a:r>
            <a:endParaRPr/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Validation of CIS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tx1"/>
                </a:solidFill>
              </a:rPr>
              <a:t> measurements on W7-X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3</a:t>
            </a:fld>
            <a:endParaRPr lang="de-DE"/>
          </a:p>
        </p:txBody>
      </p:sp>
      <p:pic>
        <p:nvPicPr>
          <p:cNvPr id="7" name="Graphic 30"/>
          <p:cNvPicPr>
            <a:picLocks noChangeAspect="1"/>
          </p:cNvPicPr>
          <p:nvPr/>
        </p:nvPicPr>
        <p:blipFill>
          <a:blip r:embed="rId3"/>
          <a:srcRect l="3850" t="0" r="6831" b="0"/>
          <a:stretch/>
        </p:blipFill>
        <p:spPr bwMode="auto">
          <a:xfrm>
            <a:off x="10297012" y="1214754"/>
            <a:ext cx="1590188" cy="13621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 bwMode="auto">
          <a:xfrm>
            <a:off x="7150350" y="2129138"/>
            <a:ext cx="3081346" cy="2211519"/>
            <a:chOff x="6850741" y="2715621"/>
            <a:chExt cx="3960000" cy="2758595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 bwMode="auto">
            <a:xfrm>
              <a:off x="6850741" y="2715621"/>
              <a:ext cx="3960000" cy="2758595"/>
              <a:chOff x="8666175" y="1348203"/>
              <a:chExt cx="3091500" cy="215358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rcRect l="0" t="65704" r="0" b="-859"/>
              <a:stretch/>
            </p:blipFill>
            <p:spPr bwMode="auto">
              <a:xfrm>
                <a:off x="8666175" y="1572975"/>
                <a:ext cx="3087630" cy="1928812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rcRect l="0" t="173" r="0" b="94358"/>
              <a:stretch/>
            </p:blipFill>
            <p:spPr bwMode="auto">
              <a:xfrm>
                <a:off x="8670045" y="1348203"/>
                <a:ext cx="3087630" cy="300037"/>
              </a:xfrm>
              <a:prstGeom prst="rect">
                <a:avLst/>
              </a:prstGeom>
            </p:spPr>
          </p:pic>
        </p:grpSp>
        <p:sp>
          <p:nvSpPr>
            <p:cNvPr id="16" name="Oval 15"/>
            <p:cNvSpPr/>
            <p:nvPr/>
          </p:nvSpPr>
          <p:spPr bwMode="auto">
            <a:xfrm>
              <a:off x="8570082" y="3003539"/>
              <a:ext cx="452387" cy="197626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9" name="Picture 18" descr="A close-up of a computer generated image&#10;&#10;Description automatically generated"/>
          <p:cNvPicPr>
            <a:picLocks noChangeAspect="1"/>
          </p:cNvPicPr>
          <p:nvPr/>
        </p:nvPicPr>
        <p:blipFill>
          <a:blip r:embed="rId5"/>
          <a:srcRect l="11202" t="15766" r="15659" b="18006"/>
          <a:stretch/>
        </p:blipFill>
        <p:spPr bwMode="auto">
          <a:xfrm>
            <a:off x="4349287" y="3725691"/>
            <a:ext cx="2275727" cy="1496063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 bwMode="auto">
          <a:xfrm>
            <a:off x="6662871" y="5142857"/>
            <a:ext cx="2940476" cy="1636886"/>
            <a:chOff x="4435644" y="2422135"/>
            <a:chExt cx="3087630" cy="17188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rcRect l="0" t="22931" r="0" b="53474"/>
            <a:stretch/>
          </p:blipFill>
          <p:spPr bwMode="auto">
            <a:xfrm>
              <a:off x="4435644" y="2422135"/>
              <a:ext cx="3087630" cy="14024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rcRect l="12690" t="93514" r="0" b="302"/>
            <a:stretch/>
          </p:blipFill>
          <p:spPr bwMode="auto">
            <a:xfrm>
              <a:off x="4827461" y="3773386"/>
              <a:ext cx="2695813" cy="367552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</a:t>
            </a:r>
            <a:r>
              <a:rPr lang="en-US" baseline="30000"/>
              <a:t>2+</a:t>
            </a:r>
            <a:r>
              <a:rPr lang="en-US"/>
              <a:t> temperature matches main ion temperature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𝒊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for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m:rPr/>
                        <a:rPr lang="en-US" i="1">
                          <a:latin typeface="Cambria Math"/>
                          <a:ea typeface="Cambria Math"/>
                        </a:rPr>
                        <m:t>≲</m:t>
                      </m:r>
                      <m:r>
                        <m:rPr/>
                        <a:rPr lang="en-US" b="1" i="1">
                          <a:latin typeface="Cambria Math"/>
                          <a:ea typeface="Cambria Math"/>
                        </a:rPr>
                        <m:t>𝟑𝟎</m:t>
                      </m:r>
                      <m:r>
                        <m:rPr/>
                        <a:rPr lang="en-US" b="1" i="1">
                          <a:latin typeface="Cambria Math"/>
                          <a:ea typeface="Cambria Math"/>
                        </a:rPr>
                        <m:t> </m:t>
                      </m:r>
                      <m:r>
                        <m:rPr>
                          <m:nor m:val="on"/>
                        </m:rPr>
                        <a:rPr lang="en-US" b="1" i="0">
                          <a:latin typeface="Cambria Math"/>
                          <a:ea typeface="Cambria Math"/>
                        </a:rPr>
                        <m:t>eV</m:t>
                      </m:r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D.M. Kriete | Edge &amp; Divertor TG meeting | January 24, 2024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658812" y="1280739"/>
            <a:ext cx="10837863" cy="398514"/>
          </a:xfrm>
        </p:spPr>
        <p:txBody>
          <a:bodyPr/>
          <a:lstStyle/>
          <a:p>
            <a:pPr>
              <a:defRPr/>
            </a:pPr>
            <a:r>
              <a:rPr lang="en-US"/>
              <a:t>Measured C</a:t>
            </a:r>
            <a:r>
              <a:rPr lang="en-US" baseline="30000"/>
              <a:t>2+</a:t>
            </a:r>
            <a:r>
              <a:rPr lang="en-US"/>
              <a:t> temperature depends on main ion temperature, electron temperature, and density</a:t>
            </a:r>
            <a:endParaRPr/>
          </a:p>
        </p:txBody>
      </p:sp>
      <p:grpSp>
        <p:nvGrpSpPr>
          <p:cNvPr id="10" name="Group 9"/>
          <p:cNvGrpSpPr/>
          <p:nvPr/>
        </p:nvGrpSpPr>
        <p:grpSpPr bwMode="auto">
          <a:xfrm>
            <a:off x="523853" y="1943100"/>
            <a:ext cx="5486411" cy="4634869"/>
            <a:chOff x="3543294" y="1943100"/>
            <a:chExt cx="5486411" cy="4634869"/>
          </a:xfrm>
        </p:grpSpPr>
        <p:pic>
          <p:nvPicPr>
            <p:cNvPr id="7" name="Picture 6" descr="A screenshot of a graph&#10;&#10;Description automatically generated"/>
            <p:cNvPicPr>
              <a:picLocks noChangeAspect="1"/>
            </p:cNvPicPr>
            <p:nvPr/>
          </p:nvPicPr>
          <p:blipFill>
            <a:blip r:embed="rId3"/>
            <a:stretch/>
          </p:blipFill>
          <p:spPr bwMode="auto">
            <a:xfrm>
              <a:off x="3543294" y="2463161"/>
              <a:ext cx="5486411" cy="4114808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 bwMode="auto">
            <a:xfrm>
              <a:off x="4243366" y="5667375"/>
              <a:ext cx="1713867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m:rPr/>
                              <a:rPr lang="en-US" b="0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m:rPr/>
                          <a:rPr lang="en-US" b="0" i="1"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b="0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m:rPr/>
                              <a:rPr lang="en-US" b="0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m:rPr/>
                              <a:rPr lang="en-US" b="0" i="1">
                                <a:latin typeface="Cambria Math"/>
                                <a:ea typeface="Cambria Math"/>
                              </a:rPr>
                              <m:t>19</m:t>
                            </m:r>
                          </m:sup>
                        </m:sSup>
                        <m:r>
                          <m:rPr/>
                          <a:rPr lang="en-US" b="0" i="1">
                            <a:latin typeface="Cambria Math"/>
                            <a:ea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nor m:val="on"/>
                              </m:rPr>
                              <a:rPr lang="en-US" b="0" i="0">
                                <a:latin typeface="Cambria Math"/>
                                <a:ea typeface="Cambria Math"/>
                              </a:rPr>
                              <m:t>m</m:t>
                            </m:r>
                          </m:e>
                          <m:sup>
                            <m:r>
                              <m:rPr/>
                              <a:rPr lang="en-US" b="0" i="1">
                                <a:latin typeface="Cambria Math"/>
                                <a:ea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</mc:Choice>
                <mc:Fallback/>
              </mc:AlternateContent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 bwMode="auto">
            <a:xfrm>
              <a:off x="3862366" y="1943100"/>
              <a:ext cx="4338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b="1"/>
                <a:t>Measured C</a:t>
              </a:r>
              <a:r>
                <a:rPr lang="en-US" b="1" baseline="30000"/>
                <a:t>2+</a:t>
              </a:r>
              <a:r>
                <a:rPr lang="en-US" b="1"/>
                <a:t> temperature as fraction of main ion (protium) temperature</a:t>
              </a:r>
              <a:endParaRPr/>
            </a:p>
          </p:txBody>
        </p:sp>
      </p:grpSp>
      <p:grpSp>
        <p:nvGrpSpPr>
          <p:cNvPr id="11" name="Group 10"/>
          <p:cNvGrpSpPr/>
          <p:nvPr/>
        </p:nvGrpSpPr>
        <p:grpSpPr bwMode="auto">
          <a:xfrm>
            <a:off x="523853" y="1943100"/>
            <a:ext cx="5486411" cy="4634869"/>
            <a:chOff x="3543294" y="1943100"/>
            <a:chExt cx="5486411" cy="4634869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tretch/>
          </p:blipFill>
          <p:spPr bwMode="auto">
            <a:xfrm>
              <a:off x="3543294" y="2463161"/>
              <a:ext cx="5486411" cy="4114808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 bwMode="auto">
            <a:xfrm>
              <a:off x="4243366" y="5667375"/>
              <a:ext cx="172361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mc:AlternateContent xmlns:mc="http://schemas.openxmlformats.org/markup-compatibility/2006" xmlns:m="http://schemas.openxmlformats.org/officeDocument/2006/math">
                <mc:Choice xmlns:a14="http://schemas.microsoft.com/office/drawing/2010/main" Requires="a14">
                  <a14:m>
                    <m:oMathPara>
                      <m:oMathParaPr>
                        <m:jc m:val="centerGroup"/>
                      </m:oMathParaPr>
                      <m:oMath>
                        <m:sSub>
                          <m:sSubPr>
                            <m:ctrlPr>
                              <a:rPr lang="en-US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bPr>
                          <m:e>
                            <m:r>
                              <m:rPr/>
                              <a:rPr lang="en-US" b="0" i="1">
                                <a:latin typeface="Cambria Math"/>
                              </a:rPr>
                              <m:t>𝑛</m:t>
                            </m:r>
                          </m:e>
                          <m:sub>
                            <m:r>
                              <m:rPr/>
                              <a:rPr lang="en-US" b="0" i="1">
                                <a:latin typeface="Cambria Math"/>
                              </a:rPr>
                              <m:t>𝑒</m:t>
                            </m:r>
                          </m:sub>
                        </m:sSub>
                        <m:r>
                          <m:rPr/>
                          <a:rPr lang="en-US" b="0" i="1">
                            <a:latin typeface="Cambria Math"/>
                          </a:rPr>
                          <m:t>=</m:t>
                        </m:r>
                        <m:sSup>
                          <m:sSupPr>
                            <m:ctrlPr>
                              <a:rPr lang="en-US" b="0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m:rPr/>
                              <a:rPr lang="en-US" b="0" i="1">
                                <a:latin typeface="Cambria Math"/>
                                <a:ea typeface="Cambria Math"/>
                              </a:rPr>
                              <m:t>10</m:t>
                            </m:r>
                          </m:e>
                          <m:sup>
                            <m:r>
                              <m:rPr/>
                              <a:rPr lang="en-US" b="0" i="1">
                                <a:latin typeface="Cambria Math"/>
                                <a:ea typeface="Cambria Math"/>
                              </a:rPr>
                              <m:t>20</m:t>
                            </m:r>
                          </m:sup>
                        </m:sSup>
                        <m:r>
                          <m:rPr/>
                          <a:rPr lang="en-US" b="0" i="1">
                            <a:latin typeface="Cambria Math"/>
                            <a:ea typeface="Cambria Math"/>
                          </a:rPr>
                          <m:t> </m:t>
                        </m:r>
                        <m:sSup>
                          <m:sSupPr>
                            <m:ctrlPr>
                              <a:rPr lang="en-US" b="0" i="1">
                                <a:latin typeface="Cambria Math"/>
                                <a:ea typeface="Cambria Math"/>
                                <a:cs typeface="Cambria Math"/>
                              </a:rPr>
                            </m:ctrlPr>
                          </m:sSupPr>
                          <m:e>
                            <m:r>
                              <m:rPr>
                                <m:nor m:val="on"/>
                              </m:rPr>
                              <a:rPr lang="en-US" b="0" i="0">
                                <a:latin typeface="Cambria Math"/>
                                <a:ea typeface="Cambria Math"/>
                              </a:rPr>
                              <m:t>m</m:t>
                            </m:r>
                          </m:e>
                          <m:sup>
                            <m:r>
                              <m:rPr/>
                              <a:rPr lang="en-US" b="0" i="1">
                                <a:latin typeface="Cambria Math"/>
                                <a:ea typeface="Cambria Math"/>
                              </a:rPr>
                              <m:t>−3</m:t>
                            </m:r>
                          </m:sup>
                        </m:sSup>
                      </m:oMath>
                    </m:oMathPara>
                  </a14:m>
                </mc:Choice>
                <mc:Fallback/>
              </mc:AlternateContent>
              <a:endParaRPr lang="en-US"/>
            </a:p>
          </p:txBody>
        </p:sp>
        <p:sp>
          <p:nvSpPr>
            <p:cNvPr id="14" name="TextBox 13"/>
            <p:cNvSpPr txBox="1"/>
            <p:nvPr/>
          </p:nvSpPr>
          <p:spPr bwMode="auto">
            <a:xfrm>
              <a:off x="3862366" y="1943100"/>
              <a:ext cx="43386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b="1"/>
                <a:t>Measured C</a:t>
              </a:r>
              <a:r>
                <a:rPr lang="en-US" b="1" baseline="30000"/>
                <a:t>2+</a:t>
              </a:r>
              <a:r>
                <a:rPr lang="en-US" b="1"/>
                <a:t> temperature as fraction of main ion (protium) temperature</a:t>
              </a:r>
              <a:endParaRPr/>
            </a:p>
          </p:txBody>
        </p:sp>
      </p:grpSp>
      <p:pic>
        <p:nvPicPr>
          <p:cNvPr id="23" name="Picture 22" descr="A graph of colored lines&#10;&#10;Description automatically generated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6400789" y="2341249"/>
            <a:ext cx="5486411" cy="4114808"/>
          </a:xfrm>
          <a:prstGeom prst="rect">
            <a:avLst/>
          </a:prstGeom>
        </p:spPr>
      </p:pic>
      <p:sp>
        <p:nvSpPr>
          <p:cNvPr id="26" name="TextBox 25"/>
          <p:cNvSpPr txBox="1"/>
          <p:nvPr/>
        </p:nvSpPr>
        <p:spPr bwMode="auto">
          <a:xfrm>
            <a:off x="6770725" y="2012284"/>
            <a:ext cx="51730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b="1"/>
              <a:t>Measured C</a:t>
            </a:r>
            <a:r>
              <a:rPr lang="en-US" b="1" baseline="30000"/>
              <a:t>2+</a:t>
            </a:r>
            <a:r>
              <a:rPr lang="en-US" b="1"/>
              <a:t> temperature assuming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m:rPr/>
                        <a:rPr lang="en-US" b="1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en-US" b="1"/>
          </a:p>
        </p:txBody>
      </p:sp>
      <p:pic>
        <p:nvPicPr>
          <p:cNvPr id="25" name="Picture 24" descr="A graph of a curve&#10;&#10;Description automatically generated with medium confidence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6400789" y="2341249"/>
            <a:ext cx="5486411" cy="411480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 bwMode="auto">
          <a:xfrm>
            <a:off x="6541067" y="2009415"/>
            <a:ext cx="56652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/>
              <a:t>Measured C</a:t>
            </a:r>
            <a:r>
              <a:rPr lang="en-US" b="1" baseline="30000"/>
              <a:t>2+</a:t>
            </a:r>
            <a:r>
              <a:rPr lang="en-US" b="1"/>
              <a:t> temperature assuming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𝒊</m:t>
                          </m:r>
                        </m:sub>
                      </m:sSub>
                      <m:r>
                        <m:rPr/>
                        <a:rPr lang="en-US" b="1" i="1">
                          <a:latin typeface="Cambria Math"/>
                        </a:rPr>
                        <m:t>=</m:t>
                      </m:r>
                      <m:r>
                        <m:rPr/>
                        <a:rPr lang="en-US" b="1" i="1">
                          <a:latin typeface="Cambria Math"/>
                        </a:rPr>
                        <m:t>𝟏</m:t>
                      </m:r>
                      <m:r>
                        <m:rPr/>
                        <a:rPr lang="en-US" b="1" i="1">
                          <a:latin typeface="Cambria Math"/>
                        </a:rPr>
                        <m:t>.</m:t>
                      </m:r>
                      <m:r>
                        <m:rPr/>
                        <a:rPr lang="en-US" b="1" i="1">
                          <a:latin typeface="Cambria Math"/>
                        </a:rPr>
                        <m:t>𝟓</m:t>
                      </m:r>
                      <m:sSub>
                        <m:sSubPr>
                          <m:ctrlPr>
                            <a:rPr lang="en-US" b="1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1" i="1">
                              <a:latin typeface="Cambria Math"/>
                              <a:ea typeface="Cambria Math"/>
                            </a:rPr>
                            <m:t>×</m:t>
                          </m:r>
                          <m:r>
                            <m:rPr/>
                            <a:rPr lang="en-US" b="1" i="1">
                              <a:latin typeface="Cambria Math"/>
                            </a:rPr>
                            <m:t>𝑻</m:t>
                          </m:r>
                        </m:e>
                        <m:sub>
                          <m:r>
                            <m:rPr/>
                            <a:rPr lang="en-US" b="1" i="1">
                              <a:latin typeface="Cambria Math"/>
                            </a:rPr>
                            <m:t>𝒆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en-US" b="1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CIS measurements are compared with those from a high-resolution dispersive spectrometer in a long-pulse W7-X plasma</a:t>
            </a:r>
            <a:endParaRPr/>
          </a:p>
        </p:txBody>
      </p:sp>
      <p:sp>
        <p:nvSpPr>
          <p:cNvPr id="13" name="TextBox 12"/>
          <p:cNvSpPr txBox="1"/>
          <p:nvPr/>
        </p:nvSpPr>
        <p:spPr bwMode="auto">
          <a:xfrm>
            <a:off x="1067040" y="1444123"/>
            <a:ext cx="3097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CIS C III intensity image</a:t>
            </a:r>
            <a:endParaRPr/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rcRect l="22973" t="0" r="2799" b="0"/>
          <a:stretch/>
        </p:blipFill>
        <p:spPr bwMode="auto">
          <a:xfrm>
            <a:off x="314283" y="1787426"/>
            <a:ext cx="4810038" cy="486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 bwMode="auto">
          <a:xfrm rot="19217450">
            <a:off x="880319" y="2662533"/>
            <a:ext cx="2118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b="1">
                <a:solidFill>
                  <a:schemeClr val="bg1"/>
                </a:solidFill>
              </a:rPr>
              <a:t>spectrometer</a:t>
            </a:r>
            <a:r>
              <a:rPr lang="de-DE" sz="1600" b="1">
                <a:solidFill>
                  <a:schemeClr val="bg1"/>
                </a:solidFill>
              </a:rPr>
              <a:t> </a:t>
            </a:r>
            <a:r>
              <a:rPr lang="de-DE" sz="1600" b="1">
                <a:solidFill>
                  <a:schemeClr val="bg1"/>
                </a:solidFill>
              </a:rPr>
              <a:t>fiber</a:t>
            </a:r>
            <a:r>
              <a:rPr lang="de-DE" sz="1600" b="1">
                <a:solidFill>
                  <a:schemeClr val="bg1"/>
                </a:solidFill>
              </a:rPr>
              <a:t> </a:t>
            </a:r>
            <a:r>
              <a:rPr lang="de-DE" sz="1600" b="1">
                <a:solidFill>
                  <a:schemeClr val="bg1"/>
                </a:solidFill>
              </a:rPr>
              <a:t>locations</a:t>
            </a:r>
            <a:endParaRPr lang="en-US" sz="1600" b="1">
              <a:solidFill>
                <a:schemeClr val="bg1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31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 bwMode="auto">
          <a:xfrm>
            <a:off x="1004425" y="5778312"/>
            <a:ext cx="134363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>
                <a:solidFill>
                  <a:schemeClr val="bg1"/>
                </a:solidFill>
              </a:rPr>
              <a:t>EJM007+2520</a:t>
            </a:r>
            <a:endParaRPr/>
          </a:p>
        </p:txBody>
      </p:sp>
      <p:pic>
        <p:nvPicPr>
          <p:cNvPr id="9" name="Picture 8" descr="A graph of a meteorite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142640" y="3609312"/>
            <a:ext cx="3155079" cy="270611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 bwMode="auto">
          <a:xfrm>
            <a:off x="7884921" y="3637124"/>
            <a:ext cx="4241180" cy="2940845"/>
            <a:chOff x="7805965" y="2164083"/>
            <a:chExt cx="4241180" cy="2940845"/>
          </a:xfrm>
        </p:grpSpPr>
        <p:grpSp>
          <p:nvGrpSpPr>
            <p:cNvPr id="12" name="Group 11"/>
            <p:cNvGrpSpPr/>
            <p:nvPr/>
          </p:nvGrpSpPr>
          <p:grpSpPr bwMode="auto">
            <a:xfrm>
              <a:off x="7805965" y="2164083"/>
              <a:ext cx="4241180" cy="2940845"/>
              <a:chOff x="7950820" y="1141095"/>
              <a:chExt cx="4241180" cy="2940845"/>
            </a:xfrm>
          </p:grpSpPr>
          <p:pic>
            <p:nvPicPr>
              <p:cNvPr id="10" name="Picture 9"/>
              <p:cNvPicPr>
                <a:picLocks noChangeAspect="1"/>
              </p:cNvPicPr>
              <p:nvPr/>
            </p:nvPicPr>
            <p:blipFill>
              <a:blip r:embed="rId5"/>
              <a:srcRect l="0" t="0" r="0" b="67506"/>
              <a:stretch/>
            </p:blipFill>
            <p:spPr bwMode="auto">
              <a:xfrm>
                <a:off x="7950820" y="1141095"/>
                <a:ext cx="4241180" cy="1837496"/>
              </a:xfrm>
              <a:prstGeom prst="rect">
                <a:avLst/>
              </a:prstGeom>
            </p:spPr>
          </p:pic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5"/>
              <a:srcRect l="0" t="78633" r="0" b="1534"/>
              <a:stretch/>
            </p:blipFill>
            <p:spPr bwMode="auto">
              <a:xfrm>
                <a:off x="7950820" y="2960485"/>
                <a:ext cx="4241180" cy="1121455"/>
              </a:xfrm>
              <a:prstGeom prst="rect">
                <a:avLst/>
              </a:prstGeom>
            </p:spPr>
          </p:pic>
        </p:grpSp>
        <p:sp>
          <p:nvSpPr>
            <p:cNvPr id="14" name="Rectangle 13"/>
            <p:cNvSpPr/>
            <p:nvPr/>
          </p:nvSpPr>
          <p:spPr bwMode="auto">
            <a:xfrm>
              <a:off x="9270749" y="2335794"/>
              <a:ext cx="1412340" cy="2453488"/>
            </a:xfrm>
            <a:prstGeom prst="rect">
              <a:avLst/>
            </a:prstGeom>
            <a:solidFill>
              <a:srgbClr val="000000">
                <a:alpha val="20000"/>
              </a:srgb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18" name="TextBox 17"/>
          <p:cNvSpPr txBox="1"/>
          <p:nvPr/>
        </p:nvSpPr>
        <p:spPr bwMode="auto">
          <a:xfrm>
            <a:off x="9215148" y="5646331"/>
            <a:ext cx="159738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>
                <a:solidFill>
                  <a:schemeClr val="tx1">
                    <a:lumMod val="75000"/>
                    <a:lumOff val="25000"/>
                  </a:schemeClr>
                </a:solidFill>
              </a:rPr>
              <a:t>Time-average window</a:t>
            </a:r>
            <a:endParaRPr/>
          </a:p>
        </p:txBody>
      </p:sp>
      <p:sp>
        <p:nvSpPr>
          <p:cNvPr id="21" name="TextBox 20"/>
          <p:cNvSpPr txBox="1"/>
          <p:nvPr/>
        </p:nvSpPr>
        <p:spPr bwMode="auto">
          <a:xfrm>
            <a:off x="8232356" y="3234444"/>
            <a:ext cx="39251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/>
              <a:t>Time traces for long-pulse plasma</a:t>
            </a:r>
            <a:endParaRPr/>
          </a:p>
        </p:txBody>
      </p:sp>
      <p:sp>
        <p:nvSpPr>
          <p:cNvPr id="22" name="Content Placeholder 4"/>
          <p:cNvSpPr>
            <a:spLocks noGrp="1"/>
          </p:cNvSpPr>
          <p:nvPr>
            <p:ph sz="quarter" idx="13"/>
          </p:nvPr>
        </p:nvSpPr>
        <p:spPr bwMode="auto">
          <a:xfrm>
            <a:off x="5004586" y="1470660"/>
            <a:ext cx="6811006" cy="1667656"/>
          </a:xfrm>
        </p:spPr>
        <p:txBody>
          <a:bodyPr/>
          <a:lstStyle/>
          <a:p>
            <a:pPr>
              <a:defRPr/>
            </a:pPr>
            <a:r>
              <a:rPr lang="de-DE" sz="1800"/>
              <a:t>CIS &amp; spectrometer data averaged over long stationary time window in a 100 s plasma → high signal-to-noise ratio</a:t>
            </a:r>
            <a:endParaRPr/>
          </a:p>
          <a:p>
            <a:pPr marL="0" indent="0">
              <a:buNone/>
              <a:defRPr/>
            </a:pPr>
            <a:endParaRPr lang="de-DE" sz="1800"/>
          </a:p>
          <a:p>
            <a:pPr>
              <a:defRPr/>
            </a:pPr>
            <a:r>
              <a:rPr lang="de-DE" sz="1800"/>
              <a:t>Plasma in a limiter-like configuration (islands just inside last closed flux surface)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5322436" y="3220876"/>
            <a:ext cx="28985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b="1"/>
              <a:t>Spectrometer sightlines</a:t>
            </a:r>
            <a:r>
              <a:rPr lang="en-US" b="1" baseline="30000"/>
              <a:t>1</a:t>
            </a:r>
            <a:endParaRPr lang="en-US" b="1"/>
          </a:p>
        </p:txBody>
      </p:sp>
      <p:sp>
        <p:nvSpPr>
          <p:cNvPr id="6" name="TextBox 5"/>
          <p:cNvSpPr txBox="1"/>
          <p:nvPr/>
        </p:nvSpPr>
        <p:spPr bwMode="auto">
          <a:xfrm>
            <a:off x="8297719" y="6534039"/>
            <a:ext cx="2285947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/>
              <a:t>[Courtesy A. von </a:t>
            </a:r>
            <a:r>
              <a:rPr lang="en-US" sz="1400"/>
              <a:t>Stechow</a:t>
            </a:r>
            <a:r>
              <a:rPr lang="en-US" sz="1400"/>
              <a:t>]</a:t>
            </a:r>
            <a:endParaRPr/>
          </a:p>
        </p:txBody>
      </p:sp>
      <p:sp>
        <p:nvSpPr>
          <p:cNvPr id="8" name="TextBox 7"/>
          <p:cNvSpPr txBox="1"/>
          <p:nvPr/>
        </p:nvSpPr>
        <p:spPr bwMode="auto">
          <a:xfrm>
            <a:off x="4771156" y="6343876"/>
            <a:ext cx="348524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 baseline="30000"/>
              <a:t>1</a:t>
            </a:r>
            <a:r>
              <a:rPr lang="de-DE" sz="1400"/>
              <a:t>D. Gradic et al., PPCF </a:t>
            </a:r>
            <a:r>
              <a:rPr lang="de-DE" sz="1400" b="1"/>
              <a:t>64</a:t>
            </a:r>
            <a:r>
              <a:rPr lang="de-DE" sz="1400"/>
              <a:t> 075010 (2022)</a:t>
            </a:r>
            <a:endParaRPr/>
          </a:p>
          <a:p>
            <a:pPr>
              <a:defRPr/>
            </a:pPr>
            <a:endParaRPr lang="en-US" sz="1400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Comparison between CIS contrast and equivalent spectrometer contrast verifies that both diagnostics observe same spectra</a:t>
            </a:r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rcRect l="39462" t="15536" r="32659" b="53259"/>
          <a:stretch/>
        </p:blipFill>
        <p:spPr bwMode="auto">
          <a:xfrm>
            <a:off x="211872" y="1471960"/>
            <a:ext cx="2107581" cy="17693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TextBox 11"/>
          <p:cNvSpPr txBox="1"/>
          <p:nvPr/>
        </p:nvSpPr>
        <p:spPr bwMode="auto">
          <a:xfrm>
            <a:off x="2989461" y="1038343"/>
            <a:ext cx="26171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Highest</a:t>
            </a:r>
            <a:r>
              <a:rPr lang="de-DE" b="1"/>
              <a:t> </a:t>
            </a:r>
            <a:r>
              <a:rPr lang="de-DE" b="1"/>
              <a:t>signal</a:t>
            </a:r>
            <a:endParaRPr lang="en-US" b="1"/>
          </a:p>
        </p:txBody>
      </p:sp>
      <p:sp>
        <p:nvSpPr>
          <p:cNvPr id="15" name="TextBox 14"/>
          <p:cNvSpPr txBox="1"/>
          <p:nvPr/>
        </p:nvSpPr>
        <p:spPr bwMode="auto">
          <a:xfrm>
            <a:off x="5395840" y="1038343"/>
            <a:ext cx="35627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Most </a:t>
            </a:r>
            <a:r>
              <a:rPr lang="de-DE" b="1"/>
              <a:t>spectral</a:t>
            </a:r>
            <a:r>
              <a:rPr lang="de-DE" b="1"/>
              <a:t> </a:t>
            </a:r>
            <a:r>
              <a:rPr lang="de-DE" b="1"/>
              <a:t>contamination</a:t>
            </a:r>
            <a:endParaRPr lang="en-US" b="1"/>
          </a:p>
        </p:txBody>
      </p:sp>
      <p:sp>
        <p:nvSpPr>
          <p:cNvPr id="18" name="TextBox 17"/>
          <p:cNvSpPr txBox="1"/>
          <p:nvPr/>
        </p:nvSpPr>
        <p:spPr bwMode="auto">
          <a:xfrm>
            <a:off x="8730677" y="1035268"/>
            <a:ext cx="334983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b="1"/>
              <a:t>Lowest</a:t>
            </a:r>
            <a:r>
              <a:rPr lang="de-DE" b="1"/>
              <a:t> </a:t>
            </a:r>
            <a:r>
              <a:rPr lang="de-DE" b="1"/>
              <a:t>spectrometer</a:t>
            </a:r>
            <a:r>
              <a:rPr lang="de-DE" b="1"/>
              <a:t> </a:t>
            </a:r>
            <a:r>
              <a:rPr lang="de-DE" b="1"/>
              <a:t>signal</a:t>
            </a:r>
            <a:endParaRPr lang="en-US" b="1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32</a:t>
            </a:fld>
            <a:endParaRPr lang="de-DE"/>
          </a:p>
        </p:txBody>
      </p:sp>
      <p:sp>
        <p:nvSpPr>
          <p:cNvPr id="7" name="TextBox 6"/>
          <p:cNvSpPr txBox="1"/>
          <p:nvPr/>
        </p:nvSpPr>
        <p:spPr bwMode="auto">
          <a:xfrm rot="19217450">
            <a:off x="506759" y="2335005"/>
            <a:ext cx="211891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600" b="1">
                <a:solidFill>
                  <a:schemeClr val="bg1"/>
                </a:solidFill>
              </a:rPr>
              <a:t>spectrometer</a:t>
            </a:r>
            <a:r>
              <a:rPr lang="de-DE" sz="1600" b="1">
                <a:solidFill>
                  <a:schemeClr val="bg1"/>
                </a:solidFill>
              </a:rPr>
              <a:t> </a:t>
            </a:r>
            <a:r>
              <a:rPr lang="de-DE" sz="1600" b="1">
                <a:solidFill>
                  <a:schemeClr val="bg1"/>
                </a:solidFill>
              </a:rPr>
              <a:t>fiber</a:t>
            </a:r>
            <a:r>
              <a:rPr lang="de-DE" sz="1600" b="1">
                <a:solidFill>
                  <a:schemeClr val="bg1"/>
                </a:solidFill>
              </a:rPr>
              <a:t> </a:t>
            </a:r>
            <a:r>
              <a:rPr lang="de-DE" sz="1600" b="1">
                <a:solidFill>
                  <a:schemeClr val="bg1"/>
                </a:solidFill>
              </a:rPr>
              <a:t>locations</a:t>
            </a:r>
            <a:endParaRPr lang="en-US" sz="1600" b="1">
              <a:solidFill>
                <a:schemeClr val="bg1"/>
              </a:solidFill>
            </a:endParaRPr>
          </a:p>
        </p:txBody>
      </p:sp>
      <p:pic>
        <p:nvPicPr>
          <p:cNvPr id="17" name="Picture 16" descr="A screenshot of a computer screen&#10;&#10;Description automatically generated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2429088" y="1322832"/>
            <a:ext cx="9316710" cy="5323834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 bwMode="auto">
          <a:xfrm>
            <a:off x="5654290" y="1386128"/>
            <a:ext cx="2989648" cy="4811471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Rectangle 19"/>
          <p:cNvSpPr/>
          <p:nvPr/>
        </p:nvSpPr>
        <p:spPr bwMode="auto">
          <a:xfrm>
            <a:off x="5902324" y="6197600"/>
            <a:ext cx="2898920" cy="44906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Rectangle 21"/>
          <p:cNvSpPr/>
          <p:nvPr/>
        </p:nvSpPr>
        <p:spPr bwMode="auto">
          <a:xfrm>
            <a:off x="8637977" y="1383052"/>
            <a:ext cx="3139517" cy="526361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CIS </a:t>
            </a:r>
            <a:r>
              <a:rPr lang="de-DE"/>
              <a:t>accurately</a:t>
            </a:r>
            <a:r>
              <a:rPr lang="de-DE"/>
              <a:t> </a:t>
            </a:r>
            <a:r>
              <a:rPr lang="de-DE"/>
              <a:t>infers</a:t>
            </a:r>
            <a:r>
              <a:rPr lang="de-DE"/>
              <a:t> C</a:t>
            </a:r>
            <a:r>
              <a:rPr lang="de-DE" baseline="30000"/>
              <a:t>2+</a:t>
            </a:r>
            <a:r>
              <a:rPr lang="de-DE"/>
              <a:t> </a:t>
            </a:r>
            <a:r>
              <a:rPr lang="de-DE"/>
              <a:t>velocities</a:t>
            </a:r>
            <a:r>
              <a:rPr lang="de-DE"/>
              <a:t> </a:t>
            </a:r>
            <a:r>
              <a:rPr lang="de-DE"/>
              <a:t>except</a:t>
            </a:r>
            <a:r>
              <a:rPr lang="de-DE"/>
              <a:t> </a:t>
            </a:r>
            <a:r>
              <a:rPr lang="de-DE"/>
              <a:t>near</a:t>
            </a:r>
            <a:r>
              <a:rPr lang="de-DE"/>
              <a:t> </a:t>
            </a:r>
            <a:r>
              <a:rPr lang="de-DE"/>
              <a:t>vertical</a:t>
            </a:r>
            <a:r>
              <a:rPr lang="de-DE"/>
              <a:t> </a:t>
            </a:r>
            <a:r>
              <a:rPr lang="de-DE"/>
              <a:t>target</a:t>
            </a:r>
            <a:r>
              <a:rPr lang="de-DE"/>
              <a:t>, </a:t>
            </a:r>
            <a:r>
              <a:rPr lang="de-DE"/>
              <a:t>where</a:t>
            </a:r>
            <a:r>
              <a:rPr lang="de-DE"/>
              <a:t> C III </a:t>
            </a:r>
            <a:r>
              <a:rPr lang="de-DE"/>
              <a:t>line</a:t>
            </a:r>
            <a:r>
              <a:rPr lang="de-DE"/>
              <a:t> </a:t>
            </a:r>
            <a:r>
              <a:rPr lang="de-DE"/>
              <a:t>shape</a:t>
            </a:r>
            <a:r>
              <a:rPr lang="de-DE"/>
              <a:t> </a:t>
            </a:r>
            <a:r>
              <a:rPr lang="de-DE"/>
              <a:t>model</a:t>
            </a:r>
            <a:r>
              <a:rPr lang="de-DE"/>
              <a:t> </a:t>
            </a:r>
            <a:r>
              <a:rPr lang="de-DE"/>
              <a:t>deviates</a:t>
            </a:r>
            <a:r>
              <a:rPr lang="de-DE"/>
              <a:t> </a:t>
            </a:r>
            <a:r>
              <a:rPr lang="de-DE"/>
              <a:t>from</a:t>
            </a:r>
            <a:r>
              <a:rPr lang="de-DE"/>
              <a:t> </a:t>
            </a:r>
            <a:r>
              <a:rPr lang="de-DE"/>
              <a:t>expectations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39462" t="15536" r="32659" b="53259"/>
          <a:stretch/>
        </p:blipFill>
        <p:spPr bwMode="auto">
          <a:xfrm>
            <a:off x="211872" y="1471960"/>
            <a:ext cx="2107581" cy="1769327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28" name="TextBox 27"/>
          <p:cNvSpPr txBox="1"/>
          <p:nvPr/>
        </p:nvSpPr>
        <p:spPr bwMode="auto">
          <a:xfrm>
            <a:off x="2215821" y="2925698"/>
            <a:ext cx="570044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/>
              <a:t>Good </a:t>
            </a:r>
            <a:r>
              <a:rPr lang="de-DE"/>
              <a:t>agreement</a:t>
            </a:r>
            <a:r>
              <a:rPr lang="de-DE"/>
              <a:t> </a:t>
            </a:r>
            <a:r>
              <a:rPr lang="de-DE"/>
              <a:t>of</a:t>
            </a:r>
            <a:r>
              <a:rPr lang="de-DE"/>
              <a:t> C</a:t>
            </a:r>
            <a:r>
              <a:rPr lang="de-DE" baseline="30000"/>
              <a:t>2+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/>
                            <a:rPr lang="de-DE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 </a:t>
            </a:r>
            <a:r>
              <a:rPr lang="de-DE"/>
              <a:t>except</a:t>
            </a:r>
            <a:r>
              <a:rPr lang="de-DE"/>
              <a:t> </a:t>
            </a:r>
            <a:r>
              <a:rPr lang="de-DE"/>
              <a:t>over</a:t>
            </a:r>
            <a:r>
              <a:rPr lang="de-DE"/>
              <a:t> </a:t>
            </a:r>
            <a:r>
              <a:rPr lang="de-DE"/>
              <a:t>vertical</a:t>
            </a:r>
            <a:r>
              <a:rPr lang="de-DE"/>
              <a:t> </a:t>
            </a:r>
            <a:r>
              <a:rPr lang="de-DE"/>
              <a:t>target</a:t>
            </a:r>
            <a:endParaRPr lang="de-DE"/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rcRect l="35281" t="0" r="33438" b="48775"/>
          <a:stretch/>
        </p:blipFill>
        <p:spPr bwMode="auto">
          <a:xfrm>
            <a:off x="7842694" y="1297201"/>
            <a:ext cx="4155042" cy="3888172"/>
          </a:xfrm>
          <a:prstGeom prst="rect">
            <a:avLst/>
          </a:prstGeom>
        </p:spPr>
      </p:pic>
      <p:grpSp>
        <p:nvGrpSpPr>
          <p:cNvPr id="8" name="Group 7"/>
          <p:cNvGrpSpPr>
            <a:grpSpLocks noChangeAspect="1"/>
          </p:cNvGrpSpPr>
          <p:nvPr/>
        </p:nvGrpSpPr>
        <p:grpSpPr bwMode="auto">
          <a:xfrm>
            <a:off x="1588551" y="3292196"/>
            <a:ext cx="6122087" cy="3340858"/>
            <a:chOff x="294086" y="3885784"/>
            <a:chExt cx="5155200" cy="2813222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5"/>
            <a:srcRect l="0" t="47962" r="0" b="29003"/>
            <a:stretch/>
          </p:blipFill>
          <p:spPr bwMode="auto">
            <a:xfrm>
              <a:off x="294086" y="3885784"/>
              <a:ext cx="5155200" cy="2286001"/>
            </a:xfrm>
            <a:prstGeom prst="rect">
              <a:avLst/>
            </a:prstGeom>
          </p:spPr>
        </p:pic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5"/>
            <a:srcRect l="12690" t="93514" r="0" b="302"/>
            <a:stretch/>
          </p:blipFill>
          <p:spPr bwMode="auto">
            <a:xfrm>
              <a:off x="948275" y="6085329"/>
              <a:ext cx="4501011" cy="613677"/>
            </a:xfrm>
            <a:prstGeom prst="rect">
              <a:avLst/>
            </a:prstGeom>
          </p:spPr>
        </p:pic>
        <p:sp>
          <p:nvSpPr>
            <p:cNvPr id="4" name="TextBox 3"/>
            <p:cNvSpPr txBox="1"/>
            <p:nvPr/>
          </p:nvSpPr>
          <p:spPr bwMode="auto">
            <a:xfrm>
              <a:off x="1231477" y="4642226"/>
              <a:ext cx="1413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400" b="1">
                  <a:solidFill>
                    <a:srgbClr val="9366BD"/>
                  </a:solidFill>
                </a:rPr>
                <a:t>horizontal divertor </a:t>
              </a:r>
              <a:r>
                <a:rPr lang="de-DE" sz="1400" b="1">
                  <a:solidFill>
                    <a:srgbClr val="9366BD"/>
                  </a:solidFill>
                </a:rPr>
                <a:t>target</a:t>
              </a:r>
              <a:endParaRPr lang="en-US" sz="1400" b="1">
                <a:solidFill>
                  <a:srgbClr val="9366BD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 bwMode="auto">
            <a:xfrm>
              <a:off x="3879574" y="5533613"/>
              <a:ext cx="141356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400" b="1">
                  <a:solidFill>
                    <a:srgbClr val="3A3A3A"/>
                  </a:solidFill>
                </a:rPr>
                <a:t>vertical</a:t>
              </a:r>
              <a:r>
                <a:rPr lang="de-DE" sz="1400" b="1">
                  <a:solidFill>
                    <a:srgbClr val="3A3A3A"/>
                  </a:solidFill>
                </a:rPr>
                <a:t> divertor </a:t>
              </a:r>
              <a:r>
                <a:rPr lang="de-DE" sz="1400" b="1">
                  <a:solidFill>
                    <a:srgbClr val="3A3A3A"/>
                  </a:solidFill>
                </a:rPr>
                <a:t>target</a:t>
              </a:r>
              <a:endParaRPr lang="en-US" sz="1400" b="1">
                <a:solidFill>
                  <a:srgbClr val="3A3A3A"/>
                </a:solidFill>
              </a:endParaRPr>
            </a:p>
          </p:txBody>
        </p:sp>
        <p:sp>
          <p:nvSpPr>
            <p:cNvPr id="33" name="TextBox 32"/>
            <p:cNvSpPr txBox="1"/>
            <p:nvPr/>
          </p:nvSpPr>
          <p:spPr bwMode="auto">
            <a:xfrm rot="16199999">
              <a:off x="3034448" y="5333152"/>
              <a:ext cx="952638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de-DE" sz="1400" b="1">
                  <a:solidFill>
                    <a:srgbClr val="854D41"/>
                  </a:solidFill>
                </a:rPr>
                <a:t>pumping</a:t>
              </a:r>
              <a:r>
                <a:rPr lang="de-DE" sz="1400" b="1">
                  <a:solidFill>
                    <a:srgbClr val="854D41"/>
                  </a:solidFill>
                </a:rPr>
                <a:t> </a:t>
              </a:r>
              <a:r>
                <a:rPr lang="de-DE" sz="1400" b="1">
                  <a:solidFill>
                    <a:srgbClr val="854D41"/>
                  </a:solidFill>
                </a:rPr>
                <a:t>gap</a:t>
              </a:r>
              <a:endParaRPr lang="en-US" sz="1400" b="1">
                <a:solidFill>
                  <a:srgbClr val="854D41"/>
                </a:solidFill>
              </a:endParaRP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5"/>
            <a:srcRect l="16570" t="1322" r="43902" b="92129"/>
            <a:stretch/>
          </p:blipFill>
          <p:spPr bwMode="auto">
            <a:xfrm>
              <a:off x="1123232" y="4016186"/>
              <a:ext cx="2038121" cy="649996"/>
            </a:xfrm>
            <a:prstGeom prst="rect">
              <a:avLst/>
            </a:prstGeom>
          </p:spPr>
        </p:pic>
      </p:grpSp>
      <p:sp>
        <p:nvSpPr>
          <p:cNvPr id="9" name="Oval 8"/>
          <p:cNvSpPr/>
          <p:nvPr/>
        </p:nvSpPr>
        <p:spPr bwMode="auto">
          <a:xfrm>
            <a:off x="6161878" y="3661528"/>
            <a:ext cx="608383" cy="62367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1" name="Straight Arrow Connector 10"/>
          <p:cNvCxnSpPr>
            <a:cxnSpLocks/>
          </p:cNvCxnSpPr>
          <p:nvPr/>
        </p:nvCxnSpPr>
        <p:spPr bwMode="auto">
          <a:xfrm flipH="1">
            <a:off x="6685861" y="1471960"/>
            <a:ext cx="2557291" cy="2189568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 bwMode="auto">
          <a:xfrm>
            <a:off x="2926588" y="1604064"/>
            <a:ext cx="45986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/>
              <a:t>Deviation </a:t>
            </a:r>
            <a:r>
              <a:rPr lang="de-DE"/>
              <a:t>of</a:t>
            </a:r>
            <a:r>
              <a:rPr lang="de-DE"/>
              <a:t> C III </a:t>
            </a:r>
            <a:r>
              <a:rPr lang="de-DE"/>
              <a:t>line</a:t>
            </a:r>
            <a:r>
              <a:rPr lang="de-DE"/>
              <a:t> </a:t>
            </a:r>
            <a:r>
              <a:rPr lang="de-DE"/>
              <a:t>shape</a:t>
            </a:r>
            <a:r>
              <a:rPr lang="de-DE"/>
              <a:t> </a:t>
            </a:r>
            <a:r>
              <a:rPr lang="de-DE"/>
              <a:t>model</a:t>
            </a:r>
            <a:r>
              <a:rPr lang="de-DE"/>
              <a:t> </a:t>
            </a:r>
            <a:r>
              <a:rPr lang="de-DE"/>
              <a:t>from</a:t>
            </a:r>
            <a:r>
              <a:rPr lang="de-DE"/>
              <a:t> </a:t>
            </a:r>
            <a:r>
              <a:rPr lang="de-DE"/>
              <a:t>data</a:t>
            </a:r>
            <a:r>
              <a:rPr lang="de-DE"/>
              <a:t> </a:t>
            </a:r>
            <a:r>
              <a:rPr lang="de-DE"/>
              <a:t>near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de-DE" b="0" i="1">
                          <a:latin typeface="Cambria Math"/>
                        </a:rPr>
                        <m:t>𝐽</m:t>
                      </m:r>
                      <m:r>
                        <m:rPr/>
                        <a:rPr lang="de-DE" b="0" i="1">
                          <a:latin typeface="Cambria Math"/>
                        </a:rPr>
                        <m:t>=1</m:t>
                      </m:r>
                    </m:oMath>
                  </m:oMathPara>
                </a14:m>
              </mc:Choice>
              <mc:Fallback/>
            </mc:AlternateContent>
            <a:r>
              <a:rPr lang="de-DE"/>
              <a:t> </a:t>
            </a:r>
            <a:r>
              <a:rPr lang="de-DE"/>
              <a:t>component</a:t>
            </a:r>
            <a:r>
              <a:rPr lang="de-DE"/>
              <a:t>  → CIS fit </a:t>
            </a:r>
            <a:r>
              <a:rPr lang="de-DE"/>
              <a:t>gives</a:t>
            </a:r>
            <a:r>
              <a:rPr lang="de-DE"/>
              <a:t> </a:t>
            </a:r>
            <a:r>
              <a:rPr lang="de-DE"/>
              <a:t>inaccurate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/>
                            <a:rPr lang="de-DE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, </a:t>
            </a:r>
            <a:r>
              <a:rPr lang="de-DE"/>
              <a:t>spectrometer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/>
                            <a:rPr lang="de-DE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still accurate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33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CIS </a:t>
            </a:r>
            <a:r>
              <a:rPr lang="de-DE"/>
              <a:t>is</a:t>
            </a:r>
            <a:r>
              <a:rPr lang="de-DE"/>
              <a:t> </a:t>
            </a:r>
            <a:r>
              <a:rPr lang="de-DE"/>
              <a:t>unable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</a:t>
            </a:r>
            <a:r>
              <a:rPr lang="de-DE"/>
              <a:t>accurately</a:t>
            </a:r>
            <a:r>
              <a:rPr lang="de-DE"/>
              <a:t> </a:t>
            </a:r>
            <a:r>
              <a:rPr lang="de-DE"/>
              <a:t>determine</a:t>
            </a:r>
            <a:r>
              <a:rPr lang="de-DE"/>
              <a:t> </a:t>
            </a:r>
            <a:r>
              <a:rPr lang="de-DE"/>
              <a:t>the</a:t>
            </a:r>
            <a:r>
              <a:rPr lang="de-DE"/>
              <a:t> C III </a:t>
            </a:r>
            <a:r>
              <a:rPr lang="de-DE"/>
              <a:t>emission</a:t>
            </a:r>
            <a:r>
              <a:rPr lang="de-DE"/>
              <a:t> </a:t>
            </a:r>
            <a:r>
              <a:rPr lang="de-DE"/>
              <a:t>location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rcRect l="39462" t="15536" r="32659" b="53259"/>
          <a:stretch/>
        </p:blipFill>
        <p:spPr bwMode="auto">
          <a:xfrm>
            <a:off x="211872" y="1471960"/>
            <a:ext cx="2107581" cy="1769327"/>
          </a:xfrm>
          <a:prstGeom prst="rect">
            <a:avLst/>
          </a:prstGeom>
          <a:ln>
            <a:solidFill>
              <a:schemeClr val="tx1"/>
            </a:solidFill>
          </a:ln>
        </p:spPr>
      </p:pic>
      <p:grpSp>
        <p:nvGrpSpPr>
          <p:cNvPr id="19" name="Group 18"/>
          <p:cNvGrpSpPr>
            <a:grpSpLocks noChangeAspect="1"/>
          </p:cNvGrpSpPr>
          <p:nvPr/>
        </p:nvGrpSpPr>
        <p:grpSpPr bwMode="auto">
          <a:xfrm>
            <a:off x="447871" y="3919961"/>
            <a:ext cx="5156142" cy="2776158"/>
            <a:chOff x="4435644" y="1059267"/>
            <a:chExt cx="3087630" cy="1662435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/>
            <a:srcRect l="0" t="0" r="0" b="76923"/>
            <a:stretch/>
          </p:blipFill>
          <p:spPr bwMode="auto">
            <a:xfrm>
              <a:off x="4435644" y="1059267"/>
              <a:ext cx="3087630" cy="1371606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4"/>
            <a:srcRect l="12690" t="93514" r="0" b="302"/>
            <a:stretch/>
          </p:blipFill>
          <p:spPr bwMode="auto">
            <a:xfrm>
              <a:off x="4827461" y="2354149"/>
              <a:ext cx="2695813" cy="367552"/>
            </a:xfrm>
            <a:prstGeom prst="rect">
              <a:avLst/>
            </a:prstGeom>
          </p:spPr>
        </p:pic>
      </p:grpSp>
      <p:pic>
        <p:nvPicPr>
          <p:cNvPr id="21" name="Picture 20"/>
          <p:cNvPicPr>
            <a:picLocks noChangeAspect="1"/>
          </p:cNvPicPr>
          <p:nvPr/>
        </p:nvPicPr>
        <p:blipFill>
          <a:blip r:embed="rId4"/>
          <a:srcRect l="0" t="70974" r="0" b="183"/>
          <a:stretch/>
        </p:blipFill>
        <p:spPr bwMode="auto">
          <a:xfrm>
            <a:off x="6603946" y="3846950"/>
            <a:ext cx="5156142" cy="2862942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 bwMode="auto">
          <a:xfrm>
            <a:off x="1993664" y="4567763"/>
            <a:ext cx="141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b="1">
                <a:solidFill>
                  <a:srgbClr val="9366BD"/>
                </a:solidFill>
              </a:rPr>
              <a:t>horizontal divertor </a:t>
            </a:r>
            <a:r>
              <a:rPr lang="de-DE" sz="1400" b="1">
                <a:solidFill>
                  <a:srgbClr val="9366BD"/>
                </a:solidFill>
              </a:rPr>
              <a:t>target</a:t>
            </a:r>
            <a:endParaRPr lang="en-US" sz="1400" b="1">
              <a:solidFill>
                <a:srgbClr val="9366BD"/>
              </a:solidFill>
            </a:endParaRPr>
          </a:p>
        </p:txBody>
      </p:sp>
      <p:sp>
        <p:nvSpPr>
          <p:cNvPr id="24" name="TextBox 23"/>
          <p:cNvSpPr txBox="1"/>
          <p:nvPr/>
        </p:nvSpPr>
        <p:spPr bwMode="auto">
          <a:xfrm>
            <a:off x="4146891" y="4069110"/>
            <a:ext cx="14135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b="1">
                <a:solidFill>
                  <a:srgbClr val="3A3A3A"/>
                </a:solidFill>
              </a:rPr>
              <a:t>vertical</a:t>
            </a:r>
            <a:r>
              <a:rPr lang="de-DE" sz="1400" b="1">
                <a:solidFill>
                  <a:srgbClr val="3A3A3A"/>
                </a:solidFill>
              </a:rPr>
              <a:t> divertor </a:t>
            </a:r>
            <a:r>
              <a:rPr lang="de-DE" sz="1400" b="1">
                <a:solidFill>
                  <a:srgbClr val="3A3A3A"/>
                </a:solidFill>
              </a:rPr>
              <a:t>target</a:t>
            </a:r>
            <a:endParaRPr lang="en-US" sz="1400" b="1">
              <a:solidFill>
                <a:srgbClr val="3A3A3A"/>
              </a:solidFill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 rot="16199999">
            <a:off x="3138387" y="4177620"/>
            <a:ext cx="9526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de-DE" sz="1400" b="1">
                <a:solidFill>
                  <a:srgbClr val="854D41"/>
                </a:solidFill>
              </a:rPr>
              <a:t>pumping</a:t>
            </a:r>
            <a:r>
              <a:rPr lang="de-DE" sz="1400" b="1">
                <a:solidFill>
                  <a:srgbClr val="854D41"/>
                </a:solidFill>
              </a:rPr>
              <a:t> </a:t>
            </a:r>
            <a:r>
              <a:rPr lang="de-DE" sz="1400" b="1">
                <a:solidFill>
                  <a:srgbClr val="854D41"/>
                </a:solidFill>
              </a:rPr>
              <a:t>gap</a:t>
            </a:r>
            <a:endParaRPr lang="en-US" sz="1400" b="1">
              <a:solidFill>
                <a:srgbClr val="854D41"/>
              </a:solidFill>
            </a:endParaRPr>
          </a:p>
        </p:txBody>
      </p:sp>
      <p:sp>
        <p:nvSpPr>
          <p:cNvPr id="8" name="TextBox 7"/>
          <p:cNvSpPr txBox="1"/>
          <p:nvPr/>
        </p:nvSpPr>
        <p:spPr bwMode="auto">
          <a:xfrm>
            <a:off x="3407229" y="1248627"/>
            <a:ext cx="77496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de-DE"/>
              <a:t>Spectrometer </a:t>
            </a:r>
            <a:r>
              <a:rPr lang="de-DE"/>
              <a:t>infers</a:t>
            </a:r>
            <a:r>
              <a:rPr lang="de-DE"/>
              <a:t> C III </a:t>
            </a:r>
            <a:r>
              <a:rPr lang="de-DE"/>
              <a:t>emission</a:t>
            </a:r>
            <a:r>
              <a:rPr lang="de-DE"/>
              <a:t> at </a:t>
            </a:r>
            <a:r>
              <a:rPr lang="de-DE"/>
              <a:t>target</a:t>
            </a:r>
            <a:r>
              <a:rPr lang="de-DE"/>
              <a:t> → </a:t>
            </a:r>
            <a:r>
              <a:rPr lang="de-DE"/>
              <a:t>expected</a:t>
            </a:r>
            <a:r>
              <a:rPr lang="de-DE"/>
              <a:t> </a:t>
            </a:r>
            <a:r>
              <a:rPr lang="de-DE"/>
              <a:t>for</a:t>
            </a:r>
            <a:r>
              <a:rPr lang="de-DE"/>
              <a:t> </a:t>
            </a:r>
            <a:r>
              <a:rPr lang="de-DE"/>
              <a:t>this</a:t>
            </a:r>
            <a:r>
              <a:rPr lang="de-DE"/>
              <a:t> </a:t>
            </a:r>
            <a:r>
              <a:rPr lang="de-DE"/>
              <a:t>attached</a:t>
            </a:r>
            <a:r>
              <a:rPr lang="de-DE"/>
              <a:t> </a:t>
            </a:r>
            <a:r>
              <a:rPr lang="de-DE"/>
              <a:t>plasma</a:t>
            </a:r>
            <a:r>
              <a:rPr lang="de-DE"/>
              <a:t> </a:t>
            </a:r>
            <a:r>
              <a:rPr lang="de-DE"/>
              <a:t>with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0" i="1">
                              <a:latin typeface="Cambria Math"/>
                            </a:rPr>
                            <m:t>𝑓</m:t>
                          </m:r>
                        </m:e>
                        <m:sub>
                          <m:r>
                            <m:rPr/>
                            <a:rPr lang="de-DE" b="0" i="1">
                              <a:latin typeface="Cambria Math"/>
                            </a:rPr>
                            <m:t>𝑟𝑎𝑑</m:t>
                          </m:r>
                        </m:sub>
                      </m:sSub>
                      <m:r>
                        <m:rPr/>
                        <a:rPr lang="de-DE" i="1">
                          <a:latin typeface="Cambria Math"/>
                          <a:ea typeface="Cambria Math"/>
                        </a:rPr>
                        <m:t>≈</m:t>
                      </m:r>
                      <m:r>
                        <m:rPr/>
                        <a:rPr lang="de-DE" b="0" i="1">
                          <a:latin typeface="Cambria Math"/>
                          <a:ea typeface="Cambria Math"/>
                        </a:rPr>
                        <m:t>20%</m:t>
                      </m:r>
                    </m:oMath>
                  </m:oMathPara>
                </a14:m>
              </mc:Choice>
              <mc:Fallback/>
            </mc:AlternateContent>
            <a:endParaRPr lang="en-US"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CIS-</a:t>
            </a:r>
            <a:r>
              <a:rPr lang="de-DE"/>
              <a:t>inferred</a:t>
            </a:r>
            <a:r>
              <a:rPr lang="de-DE"/>
              <a:t> C III </a:t>
            </a:r>
            <a:r>
              <a:rPr lang="de-DE"/>
              <a:t>emission</a:t>
            </a:r>
            <a:r>
              <a:rPr lang="de-DE"/>
              <a:t> </a:t>
            </a:r>
            <a:r>
              <a:rPr lang="de-DE"/>
              <a:t>location</a:t>
            </a:r>
            <a:r>
              <a:rPr lang="de-DE"/>
              <a:t> </a:t>
            </a:r>
            <a:r>
              <a:rPr lang="de-DE"/>
              <a:t>oscillates</a:t>
            </a:r>
            <a:r>
              <a:rPr lang="de-DE"/>
              <a:t> </a:t>
            </a:r>
            <a:r>
              <a:rPr lang="de-DE"/>
              <a:t>and</a:t>
            </a:r>
            <a:r>
              <a:rPr lang="de-DE"/>
              <a:t> </a:t>
            </a:r>
            <a:r>
              <a:rPr lang="de-DE"/>
              <a:t>is</a:t>
            </a:r>
            <a:r>
              <a:rPr lang="de-DE"/>
              <a:t> </a:t>
            </a:r>
            <a:r>
              <a:rPr lang="de-DE"/>
              <a:t>inside</a:t>
            </a:r>
            <a:r>
              <a:rPr lang="de-DE"/>
              <a:t> </a:t>
            </a:r>
            <a:r>
              <a:rPr lang="de-DE"/>
              <a:t>confined</a:t>
            </a:r>
            <a:r>
              <a:rPr lang="de-DE"/>
              <a:t> </a:t>
            </a:r>
            <a:r>
              <a:rPr lang="de-DE"/>
              <a:t>plasma</a:t>
            </a:r>
            <a:r>
              <a:rPr lang="de-DE"/>
              <a:t> → </a:t>
            </a:r>
            <a:r>
              <a:rPr lang="de-DE"/>
              <a:t>unphysical</a:t>
            </a:r>
            <a:r>
              <a:rPr lang="de-DE"/>
              <a:t> </a:t>
            </a:r>
            <a:r>
              <a:rPr lang="de-DE"/>
              <a:t>for</a:t>
            </a:r>
            <a:r>
              <a:rPr lang="de-DE"/>
              <a:t> </a:t>
            </a:r>
            <a:r>
              <a:rPr lang="de-DE"/>
              <a:t>attached</a:t>
            </a:r>
            <a:r>
              <a:rPr lang="de-DE"/>
              <a:t> </a:t>
            </a:r>
            <a:r>
              <a:rPr lang="de-DE"/>
              <a:t>conditions</a:t>
            </a:r>
            <a:endParaRPr lang="en-US"/>
          </a:p>
          <a:p>
            <a:pPr marL="285750" indent="-285750">
              <a:buFont typeface="Arial"/>
              <a:buChar char="•"/>
              <a:defRPr/>
            </a:pPr>
            <a:r>
              <a:rPr lang="de-DE"/>
              <a:t>Emission </a:t>
            </a:r>
            <a:r>
              <a:rPr lang="de-DE"/>
              <a:t>localization</a:t>
            </a:r>
            <a:r>
              <a:rPr lang="de-DE"/>
              <a:t> </a:t>
            </a:r>
            <a:r>
              <a:rPr lang="de-DE"/>
              <a:t>depends</a:t>
            </a:r>
            <a:r>
              <a:rPr lang="de-DE"/>
              <a:t> on </a:t>
            </a:r>
            <a:r>
              <a:rPr lang="de-DE"/>
              <a:t>instrument</a:t>
            </a:r>
            <a:r>
              <a:rPr lang="de-DE"/>
              <a:t> </a:t>
            </a:r>
            <a:r>
              <a:rPr lang="de-DE"/>
              <a:t>sensitivity</a:t>
            </a:r>
            <a:r>
              <a:rPr lang="de-DE"/>
              <a:t> </a:t>
            </a:r>
            <a:r>
              <a:rPr lang="de-DE"/>
              <a:t>to</a:t>
            </a:r>
            <a:r>
              <a:rPr lang="de-DE"/>
              <a:t> Zeeman </a:t>
            </a:r>
            <a:r>
              <a:rPr lang="de-DE"/>
              <a:t>splitting</a:t>
            </a:r>
            <a:r>
              <a:rPr lang="de-DE"/>
              <a:t> → </a:t>
            </a:r>
            <a:r>
              <a:rPr lang="de-DE"/>
              <a:t>crystal</a:t>
            </a:r>
            <a:r>
              <a:rPr lang="de-DE"/>
              <a:t>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de-DE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de-DE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de-DE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de-DE"/>
              <a:t> </a:t>
            </a:r>
            <a:r>
              <a:rPr lang="de-DE"/>
              <a:t>optimization</a:t>
            </a:r>
            <a:r>
              <a:rPr lang="de-DE"/>
              <a:t> </a:t>
            </a:r>
            <a:r>
              <a:rPr lang="de-DE"/>
              <a:t>prevents</a:t>
            </a:r>
            <a:r>
              <a:rPr lang="de-DE"/>
              <a:t> </a:t>
            </a:r>
            <a:r>
              <a:rPr lang="de-DE"/>
              <a:t>accurate</a:t>
            </a:r>
            <a:r>
              <a:rPr lang="de-DE"/>
              <a:t> </a:t>
            </a:r>
            <a:r>
              <a:rPr lang="de-DE"/>
              <a:t>localization</a:t>
            </a:r>
            <a:endParaRPr lang="de-DE"/>
          </a:p>
        </p:txBody>
      </p:sp>
      <p:sp>
        <p:nvSpPr>
          <p:cNvPr id="29" name="Oval 28"/>
          <p:cNvSpPr/>
          <p:nvPr/>
        </p:nvSpPr>
        <p:spPr bwMode="auto">
          <a:xfrm>
            <a:off x="9293012" y="4736468"/>
            <a:ext cx="761074" cy="1345864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>
              <a:solidFill>
                <a:srgbClr val="FF0000"/>
              </a:solidFill>
            </a:endParaRPr>
          </a:p>
        </p:txBody>
      </p:sp>
      <p:sp>
        <p:nvSpPr>
          <p:cNvPr id="30" name="TextBox 29"/>
          <p:cNvSpPr txBox="1"/>
          <p:nvPr/>
        </p:nvSpPr>
        <p:spPr bwMode="auto">
          <a:xfrm>
            <a:off x="8400902" y="3100305"/>
            <a:ext cx="3719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de-DE">
                <a:solidFill>
                  <a:srgbClr val="FF0000"/>
                </a:solidFill>
              </a:rPr>
              <a:t>Spectrometer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>
                <a:solidFill>
                  <a:srgbClr val="FF0000"/>
                </a:solidFill>
              </a:rPr>
              <a:t>infers</a:t>
            </a:r>
            <a:r>
              <a:rPr lang="de-DE">
                <a:solidFill>
                  <a:srgbClr val="FF0000"/>
                </a:solidFill>
              </a:rPr>
              <a:t> C III </a:t>
            </a:r>
            <a:r>
              <a:rPr lang="de-DE">
                <a:solidFill>
                  <a:srgbClr val="FF0000"/>
                </a:solidFill>
              </a:rPr>
              <a:t>emission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>
                <a:solidFill>
                  <a:srgbClr val="FF0000"/>
                </a:solidFill>
              </a:rPr>
              <a:t>is</a:t>
            </a:r>
            <a:r>
              <a:rPr lang="de-DE">
                <a:solidFill>
                  <a:srgbClr val="FF0000"/>
                </a:solidFill>
              </a:rPr>
              <a:t> at </a:t>
            </a:r>
            <a:r>
              <a:rPr lang="de-DE">
                <a:solidFill>
                  <a:srgbClr val="FF0000"/>
                </a:solidFill>
              </a:rPr>
              <a:t>pumping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>
                <a:solidFill>
                  <a:srgbClr val="FF0000"/>
                </a:solidFill>
              </a:rPr>
              <a:t>gap</a:t>
            </a:r>
            <a:r>
              <a:rPr lang="de-DE">
                <a:solidFill>
                  <a:srgbClr val="FF0000"/>
                </a:solidFill>
              </a:rPr>
              <a:t> </a:t>
            </a:r>
            <a:r>
              <a:rPr lang="de-DE">
                <a:solidFill>
                  <a:srgbClr val="FF0000"/>
                </a:solidFill>
              </a:rPr>
              <a:t>entrance</a:t>
            </a:r>
            <a:endParaRPr lang="en-US">
              <a:solidFill>
                <a:srgbClr val="FF0000"/>
              </a:solidFill>
            </a:endParaRPr>
          </a:p>
        </p:txBody>
      </p:sp>
      <p:cxnSp>
        <p:nvCxnSpPr>
          <p:cNvPr id="31" name="Straight Arrow Connector 30"/>
          <p:cNvCxnSpPr>
            <a:cxnSpLocks/>
          </p:cNvCxnSpPr>
          <p:nvPr/>
        </p:nvCxnSpPr>
        <p:spPr bwMode="auto">
          <a:xfrm flipH="1">
            <a:off x="9673550" y="3735870"/>
            <a:ext cx="97980" cy="1000598"/>
          </a:xfrm>
          <a:prstGeom prst="straightConnector1">
            <a:avLst/>
          </a:prstGeom>
          <a:ln>
            <a:solidFill>
              <a:srgbClr val="FF0000"/>
            </a:solidFill>
            <a:tailEnd type="triangle" w="lg" len="lg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34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Outline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658812" y="1485579"/>
            <a:ext cx="10837863" cy="523209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/>
              <a:t>Motivation and overview of coherence imaging spectroscopy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CIS design principles for edge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bg1">
                    <a:lumMod val="75000"/>
                  </a:schemeClr>
                </a:solidFill>
              </a:rPr>
              <a:t> measurements</a:t>
            </a:r>
            <a:endParaRPr/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Inference of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bg1">
                    <a:lumMod val="75000"/>
                  </a:schemeClr>
                </a:solidFill>
              </a:rPr>
              <a:t> from CIS data</a:t>
            </a:r>
            <a:endParaRPr/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Validation of CIS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bg1">
                    <a:lumMod val="75000"/>
                  </a:schemeClr>
                </a:solidFill>
              </a:rPr>
              <a:t> measurements on W7-X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4</a:t>
            </a:fld>
            <a:endParaRPr lang="de-DE"/>
          </a:p>
        </p:txBody>
      </p:sp>
      <p:pic>
        <p:nvPicPr>
          <p:cNvPr id="7" name="Graphic 30"/>
          <p:cNvPicPr>
            <a:picLocks noChangeAspect="1"/>
          </p:cNvPicPr>
          <p:nvPr/>
        </p:nvPicPr>
        <p:blipFill>
          <a:blip r:embed="rId3"/>
          <a:srcRect l="3850" t="0" r="6831" b="0"/>
          <a:stretch/>
        </p:blipFill>
        <p:spPr bwMode="auto">
          <a:xfrm>
            <a:off x="10297012" y="1214754"/>
            <a:ext cx="1590188" cy="13621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 bwMode="auto">
          <a:xfrm>
            <a:off x="7150350" y="2129138"/>
            <a:ext cx="3081346" cy="2211519"/>
            <a:chOff x="6850741" y="2715621"/>
            <a:chExt cx="3960000" cy="2758595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 bwMode="auto">
            <a:xfrm>
              <a:off x="6850741" y="2715621"/>
              <a:ext cx="3960000" cy="2758595"/>
              <a:chOff x="8666175" y="1348203"/>
              <a:chExt cx="3091500" cy="215358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rcRect l="0" t="65704" r="0" b="-859"/>
              <a:stretch/>
            </p:blipFill>
            <p:spPr bwMode="auto">
              <a:xfrm>
                <a:off x="8666175" y="1572975"/>
                <a:ext cx="3087630" cy="1928812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rcRect l="0" t="173" r="0" b="94358"/>
              <a:stretch/>
            </p:blipFill>
            <p:spPr bwMode="auto">
              <a:xfrm>
                <a:off x="8670045" y="1348203"/>
                <a:ext cx="3087630" cy="300037"/>
              </a:xfrm>
              <a:prstGeom prst="rect">
                <a:avLst/>
              </a:prstGeom>
            </p:spPr>
          </p:pic>
        </p:grpSp>
        <p:sp>
          <p:nvSpPr>
            <p:cNvPr id="16" name="Oval 15"/>
            <p:cNvSpPr/>
            <p:nvPr/>
          </p:nvSpPr>
          <p:spPr bwMode="auto">
            <a:xfrm>
              <a:off x="8570082" y="3003539"/>
              <a:ext cx="452387" cy="197626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9" name="Picture 18" descr="A close-up of a computer generated image&#10;&#10;Description automatically generated"/>
          <p:cNvPicPr>
            <a:picLocks noChangeAspect="1"/>
          </p:cNvPicPr>
          <p:nvPr/>
        </p:nvPicPr>
        <p:blipFill>
          <a:blip r:embed="rId5"/>
          <a:srcRect l="11202" t="15766" r="15659" b="18006"/>
          <a:stretch/>
        </p:blipFill>
        <p:spPr bwMode="auto">
          <a:xfrm>
            <a:off x="4349287" y="3725691"/>
            <a:ext cx="2275727" cy="1496063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 bwMode="auto">
          <a:xfrm>
            <a:off x="6662871" y="5142857"/>
            <a:ext cx="2940476" cy="1636886"/>
            <a:chOff x="4435644" y="2422135"/>
            <a:chExt cx="3087630" cy="17188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rcRect l="0" t="22931" r="0" b="53474"/>
            <a:stretch/>
          </p:blipFill>
          <p:spPr bwMode="auto">
            <a:xfrm>
              <a:off x="4435644" y="2422135"/>
              <a:ext cx="3087630" cy="14024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rcRect l="12690" t="93514" r="0" b="302"/>
            <a:stretch/>
          </p:blipFill>
          <p:spPr bwMode="auto">
            <a:xfrm>
              <a:off x="4827461" y="3773386"/>
              <a:ext cx="2695813" cy="367552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 bwMode="auto">
          <a:xfrm>
            <a:off x="7036014" y="2019300"/>
            <a:ext cx="3260998" cy="2321357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4349287" y="3725691"/>
            <a:ext cx="2313584" cy="149606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6700728" y="5185549"/>
            <a:ext cx="2959283" cy="158245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7" name="island_target_intersection_animation_EIM000+2520_Icc0000++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rcRect l="13218" t="0" r="25841" b="0"/>
          <a:stretch/>
        </p:blipFill>
        <p:spPr bwMode="auto">
          <a:xfrm>
            <a:off x="8880996" y="3184343"/>
            <a:ext cx="2887016" cy="3553099"/>
          </a:xfrm>
          <a:prstGeom prst="rect">
            <a:avLst/>
          </a:prstGeom>
        </p:spPr>
      </p:pic>
      <p:pic>
        <p:nvPicPr>
          <p:cNvPr id="15" name="Picture 14" descr="A picture containing colorful, sunglasses, kite, collar&#10;&#10;Description automatically generated"/>
          <p:cNvPicPr>
            <a:picLocks noChangeAspect="1"/>
          </p:cNvPicPr>
          <p:nvPr/>
        </p:nvPicPr>
        <p:blipFill>
          <a:blip r:embed="rId6">
            <a:alphaModFix/>
          </a:blip>
          <a:stretch/>
        </p:blipFill>
        <p:spPr bwMode="auto">
          <a:xfrm>
            <a:off x="4909577" y="3234145"/>
            <a:ext cx="3896856" cy="2264463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Images of edge ion temperature provide crucial information for understanding stellarator divertor physics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658812" y="1222324"/>
            <a:ext cx="11054495" cy="176157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/>
              <a:t>Many key scrape-off layer (SOL) plasma parameters depend on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en-US" b="0" i="0">
              <a:latin typeface="Cambria Math"/>
            </a:endParaRPr>
          </a:p>
          <a:p>
            <a:pPr lvl="1"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 information is sparser than other parameters (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,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𝑛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𝑒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,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𝑣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/>
              <a:t>)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/>
              <a:t>Stellarators SOLs are fully 3D → diagnostics with high spatial information are needed to fully characterize edge plasma</a:t>
            </a:r>
            <a:endParaRPr/>
          </a:p>
        </p:txBody>
      </p:sp>
      <p:grpSp>
        <p:nvGrpSpPr>
          <p:cNvPr id="8" name="Group 7"/>
          <p:cNvGrpSpPr/>
          <p:nvPr/>
        </p:nvGrpSpPr>
        <p:grpSpPr bwMode="auto">
          <a:xfrm>
            <a:off x="478693" y="2844648"/>
            <a:ext cx="4554244" cy="3710282"/>
            <a:chOff x="478693" y="3057718"/>
            <a:chExt cx="4554244" cy="3710282"/>
          </a:xfrm>
        </p:grpSpPr>
        <p:sp>
          <p:nvSpPr>
            <p:cNvPr id="6" name="TextBox 5"/>
            <p:cNvSpPr txBox="1"/>
            <p:nvPr/>
          </p:nvSpPr>
          <p:spPr bwMode="auto">
            <a:xfrm>
              <a:off x="478693" y="3057718"/>
              <a:ext cx="4554244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b="1"/>
                <a:t>Physical sputtering yield strongly depends on divertor ion temperature</a:t>
              </a:r>
              <a:endParaRPr/>
            </a:p>
          </p:txBody>
        </p:sp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7"/>
            <a:srcRect l="0" t="11289" r="0" b="0"/>
            <a:stretch/>
          </p:blipFill>
          <p:spPr bwMode="auto">
            <a:xfrm>
              <a:off x="720216" y="3680416"/>
              <a:ext cx="4114800" cy="3087583"/>
            </a:xfrm>
            <a:prstGeom prst="rect">
              <a:avLst/>
            </a:prstGeom>
          </p:spPr>
        </p:pic>
      </p:grpSp>
      <p:sp>
        <p:nvSpPr>
          <p:cNvPr id="12" name="TextBox 11"/>
          <p:cNvSpPr txBox="1"/>
          <p:nvPr/>
        </p:nvSpPr>
        <p:spPr bwMode="auto">
          <a:xfrm>
            <a:off x="117314" y="6557805"/>
            <a:ext cx="334296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de-DE" sz="1400"/>
              <a:t>P.C. Stangeby, PPFC </a:t>
            </a:r>
            <a:r>
              <a:rPr lang="de-DE" sz="1400" b="1"/>
              <a:t>60 </a:t>
            </a:r>
            <a:r>
              <a:rPr lang="de-DE" sz="1400"/>
              <a:t>044022 (2018)</a:t>
            </a:r>
            <a:endParaRPr lang="en-US" sz="140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5</a:t>
            </a:fld>
            <a:endParaRPr lang="de-DE"/>
          </a:p>
        </p:txBody>
      </p:sp>
      <p:sp>
        <p:nvSpPr>
          <p:cNvPr id="16" name="TextBox 15"/>
          <p:cNvSpPr txBox="1"/>
          <p:nvPr/>
        </p:nvSpPr>
        <p:spPr bwMode="auto">
          <a:xfrm>
            <a:off x="5606603" y="2697645"/>
            <a:ext cx="45542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/>
              <a:t>W7-X SOL consists of magnetic islands intersected by divertor targets</a:t>
            </a:r>
            <a:endParaRPr/>
          </a:p>
        </p:txBody>
      </p:sp>
      <p:cxnSp>
        <p:nvCxnSpPr>
          <p:cNvPr id="18" name="Straight Connector 17"/>
          <p:cNvCxnSpPr>
            <a:cxnSpLocks/>
          </p:cNvCxnSpPr>
          <p:nvPr/>
        </p:nvCxnSpPr>
        <p:spPr bwMode="auto">
          <a:xfrm flipH="1">
            <a:off x="5539667" y="4990089"/>
            <a:ext cx="195308" cy="301841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 bwMode="auto">
          <a:xfrm>
            <a:off x="5309282" y="5266344"/>
            <a:ext cx="4058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0°</a:t>
            </a:r>
            <a:endParaRPr/>
          </a:p>
        </p:txBody>
      </p:sp>
      <p:sp>
        <p:nvSpPr>
          <p:cNvPr id="23" name="TextBox 22"/>
          <p:cNvSpPr txBox="1"/>
          <p:nvPr/>
        </p:nvSpPr>
        <p:spPr bwMode="auto">
          <a:xfrm>
            <a:off x="7886339" y="5313942"/>
            <a:ext cx="534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/>
              <a:t>72°</a:t>
            </a:r>
            <a:endParaRPr/>
          </a:p>
        </p:txBody>
      </p:sp>
      <p:cxnSp>
        <p:nvCxnSpPr>
          <p:cNvPr id="24" name="Straight Connector 23"/>
          <p:cNvCxnSpPr>
            <a:cxnSpLocks/>
          </p:cNvCxnSpPr>
          <p:nvPr/>
        </p:nvCxnSpPr>
        <p:spPr bwMode="auto">
          <a:xfrm>
            <a:off x="7804411" y="5073287"/>
            <a:ext cx="229880" cy="301841"/>
          </a:xfrm>
          <a:prstGeom prst="line">
            <a:avLst/>
          </a:prstGeom>
          <a:ln w="1905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7" name="20181016_037_AEQ21_intensity_velocity">
            <a:hlinkClick r:id="" action="ppaction://media"/>
          </p:cNvPr>
          <p:cNvPicPr>
            <a:picLocks noChangeAspect="1"/>
          </p:cNvPicPr>
          <p:nvPr>
            <a:vide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3"/>
          <a:stretch/>
        </p:blipFill>
        <p:spPr bwMode="auto">
          <a:xfrm>
            <a:off x="0" y="1116366"/>
            <a:ext cx="12192000" cy="4572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Coherence imaging spectroscopy is an established diagnostic for impurity emission and velocity measurements</a:t>
            </a:r>
            <a:endParaRPr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677069" y="5327459"/>
            <a:ext cx="10837863" cy="1364293"/>
          </a:xfrm>
        </p:spPr>
        <p:txBody>
          <a:bodyPr/>
          <a:lstStyle/>
          <a:p>
            <a:pPr>
              <a:defRPr/>
            </a:pPr>
            <a:r>
              <a:rPr lang="en-US"/>
              <a:t>Coherence imaging spectrometer (CIS) compared to dispersive spectrometer:</a:t>
            </a:r>
            <a:endParaRPr/>
          </a:p>
          <a:p>
            <a:pPr lvl="1">
              <a:defRPr/>
            </a:pPr>
            <a:r>
              <a:rPr lang="en-US"/>
              <a:t>CIS obtains substantially more spatial information</a:t>
            </a:r>
            <a:endParaRPr/>
          </a:p>
          <a:p>
            <a:pPr lvl="1">
              <a:defRPr/>
            </a:pPr>
            <a:r>
              <a:rPr lang="en-US"/>
              <a:t>CIS has ~100x higher optical throughput (no slit required)</a:t>
            </a:r>
            <a:endParaRPr/>
          </a:p>
          <a:p>
            <a:pPr lvl="1">
              <a:defRPr/>
            </a:pPr>
            <a:r>
              <a:rPr lang="en-US"/>
              <a:t>CIS collects substantially less spectral information </a:t>
            </a:r>
            <a:r>
              <a:rPr lang="de-DE"/>
              <a:t>→ requires isolated spectral line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6</a:t>
            </a:fld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rcRect l="0" t="54105" r="0" b="-182"/>
          <a:stretch/>
        </p:blipFill>
        <p:spPr bwMode="auto">
          <a:xfrm>
            <a:off x="7498080" y="4242824"/>
            <a:ext cx="4600252" cy="2390734"/>
          </a:xfrm>
          <a:prstGeom prst="rect">
            <a:avLst/>
          </a:prstGeom>
        </p:spPr>
      </p:pic>
      <p:grpSp>
        <p:nvGrpSpPr>
          <p:cNvPr id="29" name="Group 28"/>
          <p:cNvGrpSpPr>
            <a:grpSpLocks noChangeAspect="1"/>
          </p:cNvGrpSpPr>
          <p:nvPr/>
        </p:nvGrpSpPr>
        <p:grpSpPr bwMode="auto">
          <a:xfrm>
            <a:off x="435006" y="4375551"/>
            <a:ext cx="3168390" cy="2258007"/>
            <a:chOff x="5061098" y="4485839"/>
            <a:chExt cx="2778297" cy="1980000"/>
          </a:xfrm>
        </p:grpSpPr>
        <p:pic>
          <p:nvPicPr>
            <p:cNvPr id="30" name="Graphic 30"/>
            <p:cNvPicPr>
              <a:picLocks noChangeAspect="1"/>
            </p:cNvPicPr>
            <p:nvPr/>
          </p:nvPicPr>
          <p:blipFill>
            <a:blip r:embed="rId4"/>
            <a:srcRect l="3850" t="0" r="6831" b="0"/>
            <a:stretch/>
          </p:blipFill>
          <p:spPr bwMode="auto">
            <a:xfrm>
              <a:off x="5061098" y="4485839"/>
              <a:ext cx="2311401" cy="1980000"/>
            </a:xfrm>
            <a:prstGeom prst="rect">
              <a:avLst/>
            </a:prstGeom>
          </p:spPr>
        </p:pic>
        <p:pic>
          <p:nvPicPr>
            <p:cNvPr id="31" name="Picture 30" descr="Schematic&#10;&#10;Description automatically generated with medium confidence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7416368" y="4485839"/>
              <a:ext cx="423027" cy="1980000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Autofit/>
          </a:bodyPr>
          <a:lstStyle/>
          <a:p>
            <a:pPr>
              <a:defRPr/>
            </a:pPr>
            <a:r>
              <a:rPr lang="en-US"/>
              <a:t>CIS encodes Doppler information from spectral emission lines into a spatial interference pattern</a:t>
            </a:r>
            <a:endParaRPr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rcRect l="0" t="-1" r="0" b="50972"/>
          <a:stretch/>
        </p:blipFill>
        <p:spPr bwMode="auto">
          <a:xfrm>
            <a:off x="7498080" y="1435608"/>
            <a:ext cx="4600252" cy="254387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 bwMode="auto">
          <a:xfrm>
            <a:off x="4406911" y="1453116"/>
            <a:ext cx="3151572" cy="232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 spc="40"/>
              <a:t>Doppler shift</a:t>
            </a:r>
            <a:endParaRPr lang="en-US" spc="40"/>
          </a:p>
          <a:p>
            <a:pPr algn="ctr">
              <a:defRPr/>
            </a:pPr>
            <a:r>
              <a:rPr lang="en-US" spc="40"/>
              <a:t>Ion velocity shifts wavelength of the emission line, resulting in a shift of the interference pattern</a:t>
            </a:r>
            <a:endParaRPr/>
          </a:p>
          <a:p>
            <a:pPr algn="ctr">
              <a:defRPr/>
            </a:pPr>
            <a:endParaRPr lang="en-US" spc="40"/>
          </a:p>
          <a:p>
            <a:pPr algn="ctr"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f>
                        <m:fPr>
                          <m:ctrlPr>
                            <a:rPr lang="en-US" i="1" spc="40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/>
                            <a:rPr lang="en-US" i="1" spc="40">
                              <a:latin typeface="Cambria Math"/>
                              <a:ea typeface="Cambria Math"/>
                            </a:rPr>
                            <m:t>∆</m:t>
                          </m:r>
                          <m:r>
                            <m:rPr/>
                            <a:rPr lang="en-US" i="1" spc="40"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sSub>
                            <m:sSubPr>
                              <m:ctrlPr>
                                <a:rPr lang="en-US" i="1" spc="40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i="1" spc="40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  <m:sub>
                              <m:r>
                                <m:rPr/>
                                <a:rPr lang="en-US" b="0" i="1" spc="40">
                                  <a:latin typeface="Cambria Math"/>
                                </a:rPr>
                                <m:t>0</m:t>
                              </m:r>
                            </m:sub>
                          </m:sSub>
                        </m:den>
                      </m:f>
                      <m:r>
                        <m:rPr/>
                        <a:rPr lang="en-US" b="0" i="1" spc="40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 spc="40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 spc="40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 spc="40">
                                  <a:latin typeface="Cambria Math"/>
                                </a:rPr>
                                <m:t>𝑣</m:t>
                              </m:r>
                            </m:e>
                            <m:sub>
                              <m:r>
                                <m:rPr/>
                                <a:rPr lang="en-US" b="0" i="1" spc="40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r>
                            <m:rPr/>
                            <a:rPr lang="en-US" b="0" i="1" spc="40">
                              <a:latin typeface="Cambria Math"/>
                            </a:rPr>
                            <m:t>𝑐</m:t>
                          </m:r>
                        </m:den>
                      </m:f>
                    </m:oMath>
                  </m:oMathPara>
                </a14:m>
              </mc:Choice>
              <mc:Fallback/>
            </mc:AlternateContent>
            <a:endParaRPr lang="en-US" spc="40"/>
          </a:p>
        </p:txBody>
      </p:sp>
      <p:sp>
        <p:nvSpPr>
          <p:cNvPr id="7" name="TextBox 6"/>
          <p:cNvSpPr txBox="1"/>
          <p:nvPr/>
        </p:nvSpPr>
        <p:spPr bwMode="auto">
          <a:xfrm>
            <a:off x="10897299" y="1453116"/>
            <a:ext cx="4996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>
                          <m:sty m:val="p"/>
                        </m:rPr>
                        <a:rPr lang="el-GR" i="1">
                          <a:latin typeface="Cambria Math"/>
                          <a:ea typeface="Cambria Math"/>
                        </a:rPr>
                        <m:t>Δ</m:t>
                      </m:r>
                      <m:r>
                        <m:rPr/>
                        <a:rPr lang="el-GR" i="1">
                          <a:latin typeface="Cambria Math"/>
                          <a:ea typeface="Cambria Math"/>
                        </a:rPr>
                        <m:t>𝜆</m:t>
                      </m:r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cxnSp>
        <p:nvCxnSpPr>
          <p:cNvPr id="8" name="Straight Arrow Connector 7"/>
          <p:cNvCxnSpPr>
            <a:cxnSpLocks/>
          </p:cNvCxnSpPr>
          <p:nvPr/>
        </p:nvCxnSpPr>
        <p:spPr bwMode="auto">
          <a:xfrm>
            <a:off x="10981190" y="1470110"/>
            <a:ext cx="415733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 bwMode="auto">
          <a:xfrm>
            <a:off x="8836301" y="1897948"/>
            <a:ext cx="4651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sSub>
                        <m:sSubPr>
                          <m:ctrlPr>
                            <a:rPr lang="en-US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i="1">
                              <a:latin typeface="Cambria Math"/>
                              <a:ea typeface="Cambria Math"/>
                            </a:rPr>
                            <m:t>𝜆</m:t>
                          </m:r>
                        </m:e>
                        <m:sub>
                          <m:r>
                            <m:rPr/>
                            <a:rPr lang="en-US" b="0" i="1">
                              <a:latin typeface="Cambria Math"/>
                            </a:rPr>
                            <m:t>0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cxnSp>
        <p:nvCxnSpPr>
          <p:cNvPr id="10" name="Straight Arrow Connector 9"/>
          <p:cNvCxnSpPr>
            <a:cxnSpLocks/>
          </p:cNvCxnSpPr>
          <p:nvPr/>
        </p:nvCxnSpPr>
        <p:spPr bwMode="auto">
          <a:xfrm flipH="1">
            <a:off x="8640661" y="2191348"/>
            <a:ext cx="288333" cy="2516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rcRect l="10998" t="7956" r="16953" b="13810"/>
          <a:stretch/>
        </p:blipFill>
        <p:spPr bwMode="auto">
          <a:xfrm>
            <a:off x="436227" y="1470326"/>
            <a:ext cx="2692866" cy="2155539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 bwMode="auto">
          <a:xfrm>
            <a:off x="880844" y="4062092"/>
            <a:ext cx="1728132" cy="19349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Arrow: Down 15"/>
          <p:cNvSpPr/>
          <p:nvPr/>
        </p:nvSpPr>
        <p:spPr bwMode="auto">
          <a:xfrm>
            <a:off x="436227" y="3334620"/>
            <a:ext cx="528506" cy="763936"/>
          </a:xfrm>
          <a:prstGeom prst="downArrow">
            <a:avLst>
              <a:gd name="adj1" fmla="val 50000"/>
              <a:gd name="adj2" fmla="val 50000"/>
            </a:avLst>
          </a:prstGeom>
          <a:solidFill>
            <a:schemeClr val="accent1">
              <a:lumMod val="60000"/>
              <a:lumOff val="40000"/>
            </a:schemeClr>
          </a:solidFill>
          <a:ln w="19050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rcRect l="44755" t="20216" r="44087" b="65468"/>
          <a:stretch/>
        </p:blipFill>
        <p:spPr bwMode="auto">
          <a:xfrm>
            <a:off x="2767007" y="1701587"/>
            <a:ext cx="1567814" cy="1482859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 bwMode="auto">
          <a:xfrm>
            <a:off x="2767006" y="1701587"/>
            <a:ext cx="1567815" cy="1482859"/>
          </a:xfrm>
          <a:prstGeom prst="rect">
            <a:avLst/>
          </a:prstGeom>
          <a:noFill/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Rectangle 18"/>
          <p:cNvSpPr/>
          <p:nvPr/>
        </p:nvSpPr>
        <p:spPr bwMode="auto">
          <a:xfrm>
            <a:off x="1795243" y="1822448"/>
            <a:ext cx="285227" cy="293398"/>
          </a:xfrm>
          <a:prstGeom prst="rect">
            <a:avLst/>
          </a:prstGeom>
          <a:noFill/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" name="Straight Connector 20"/>
          <p:cNvCxnSpPr>
            <a:cxnSpLocks/>
          </p:cNvCxnSpPr>
          <p:nvPr/>
        </p:nvCxnSpPr>
        <p:spPr bwMode="auto">
          <a:xfrm flipV="1">
            <a:off x="1795243" y="1706184"/>
            <a:ext cx="971764" cy="116264"/>
          </a:xfrm>
          <a:prstGeom prst="line">
            <a:avLst/>
          </a:prstGeom>
          <a:ln w="381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>
            <a:cxnSpLocks/>
          </p:cNvCxnSpPr>
          <p:nvPr/>
        </p:nvCxnSpPr>
        <p:spPr bwMode="auto">
          <a:xfrm>
            <a:off x="1795243" y="2115846"/>
            <a:ext cx="971764" cy="1068600"/>
          </a:xfrm>
          <a:prstGeom prst="line">
            <a:avLst/>
          </a:prstGeom>
          <a:ln w="38100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Rectangle: Rounded Corners 24"/>
          <p:cNvSpPr/>
          <p:nvPr/>
        </p:nvSpPr>
        <p:spPr bwMode="auto">
          <a:xfrm>
            <a:off x="1021363" y="3680863"/>
            <a:ext cx="3288067" cy="365760"/>
          </a:xfrm>
          <a:prstGeom prst="roundRect">
            <a:avLst>
              <a:gd name="adj" fmla="val 16667"/>
            </a:avLst>
          </a:prstGeom>
          <a:solidFill>
            <a:schemeClr val="accent1">
              <a:lumMod val="60000"/>
              <a:lumOff val="40000"/>
            </a:schemeClr>
          </a:solidFill>
          <a:ln w="28575">
            <a:solidFill>
              <a:schemeClr val="tx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b="1" spc="40">
                <a:solidFill>
                  <a:schemeClr val="tx1"/>
                </a:solidFill>
              </a:rPr>
              <a:t>demodulation + calibration</a:t>
            </a:r>
            <a:endParaRPr lang="it-IT" b="1" spc="40">
              <a:solidFill>
                <a:schemeClr val="tx1"/>
              </a:solidFill>
            </a:endParaRPr>
          </a:p>
        </p:txBody>
      </p:sp>
      <p:sp>
        <p:nvSpPr>
          <p:cNvPr id="32" name="Rectangle 31"/>
          <p:cNvSpPr/>
          <p:nvPr/>
        </p:nvSpPr>
        <p:spPr bwMode="auto">
          <a:xfrm>
            <a:off x="111442" y="4003849"/>
            <a:ext cx="35137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spc="40"/>
              <a:t>Ion velocity (processed data)</a:t>
            </a:r>
            <a:endParaRPr lang="it-IT" b="1" spc="40"/>
          </a:p>
        </p:txBody>
      </p:sp>
      <p:sp>
        <p:nvSpPr>
          <p:cNvPr id="33" name="Rectangle 32"/>
          <p:cNvSpPr/>
          <p:nvPr/>
        </p:nvSpPr>
        <p:spPr bwMode="auto">
          <a:xfrm>
            <a:off x="315329" y="1251672"/>
            <a:ext cx="2962349" cy="369332"/>
          </a:xfrm>
          <a:prstGeom prst="rect">
            <a:avLst/>
          </a:prstGeom>
          <a:solidFill>
            <a:srgbClr val="FFFFFF"/>
          </a:solidFill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en-US" b="1" spc="40"/>
              <a:t>Interferogram (raw data)</a:t>
            </a:r>
            <a:endParaRPr lang="it-IT" b="1" spc="40"/>
          </a:p>
        </p:txBody>
      </p:sp>
      <p:sp>
        <p:nvSpPr>
          <p:cNvPr id="37" name="Footer Placeholder 36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sp>
        <p:nvSpPr>
          <p:cNvPr id="11" name="TextBox 10"/>
          <p:cNvSpPr txBox="1"/>
          <p:nvPr/>
        </p:nvSpPr>
        <p:spPr bwMode="auto">
          <a:xfrm>
            <a:off x="4720153" y="4255585"/>
            <a:ext cx="2525087" cy="23273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b="1"/>
              <a:t>Doppler broadening</a:t>
            </a:r>
            <a:endParaRPr lang="en-US"/>
          </a:p>
          <a:p>
            <a:pPr algn="ctr">
              <a:defRPr/>
            </a:pPr>
            <a:r>
              <a:rPr lang="en-US"/>
              <a:t>Ion temperature broadens the emission spectrum, resulting in reduced contrast</a:t>
            </a:r>
            <a:endParaRPr/>
          </a:p>
          <a:p>
            <a:pPr algn="ctr">
              <a:defRPr/>
            </a:pPr>
            <a:endParaRPr lang="en-US"/>
          </a:p>
          <a:p>
            <a:pPr algn="ctr"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en-US" b="0" i="1">
                          <a:latin typeface="Cambria Math"/>
                          <a:ea typeface="Cambria Math"/>
                        </a:rPr>
                        <m:t>𝜎</m:t>
                      </m:r>
                      <m:r>
                        <m:rPr/>
                        <a:rPr lang="en-US" b="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𝑘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𝐵</m:t>
                              </m:r>
                            </m:sub>
                          </m:sSub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𝑇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num>
                        <m:den>
                          <m:sSub>
                            <m:sSub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sSub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𝑚</m:t>
                              </m:r>
                            </m:e>
                            <m:sub>
                              <m:r>
                                <m:rPr/>
                                <a:rPr lang="en-US" b="0" i="1">
                                  <a:latin typeface="Cambria Math"/>
                                </a:rPr>
                                <m:t>𝑖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sp>
        <p:nvSpPr>
          <p:cNvPr id="12" name="TextBox 11"/>
          <p:cNvSpPr txBox="1"/>
          <p:nvPr/>
        </p:nvSpPr>
        <p:spPr bwMode="auto">
          <a:xfrm>
            <a:off x="11018800" y="4850887"/>
            <a:ext cx="5061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en-US" b="0" i="1">
                          <a:latin typeface="Cambria Math"/>
                          <a:ea typeface="Cambria Math"/>
                        </a:rPr>
                        <m:t>2</m:t>
                      </m:r>
                      <m:r>
                        <m:rPr/>
                        <a:rPr lang="en-US" i="1">
                          <a:latin typeface="Cambria Math"/>
                          <a:ea typeface="Cambria Math"/>
                        </a:rPr>
                        <m:t>𝜎</m:t>
                      </m:r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cxnSp>
        <p:nvCxnSpPr>
          <p:cNvPr id="14" name="Straight Arrow Connector 13"/>
          <p:cNvCxnSpPr>
            <a:cxnSpLocks/>
          </p:cNvCxnSpPr>
          <p:nvPr/>
        </p:nvCxnSpPr>
        <p:spPr bwMode="auto">
          <a:xfrm>
            <a:off x="10722078" y="5173376"/>
            <a:ext cx="395437" cy="0"/>
          </a:xfrm>
          <a:prstGeom prst="straightConnector1">
            <a:avLst/>
          </a:prstGeom>
          <a:ln w="38100">
            <a:solidFill>
              <a:schemeClr val="tx1"/>
            </a:solidFill>
            <a:headEnd type="triangle"/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Slide Number Placeholder 22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7</a:t>
            </a:fld>
            <a:endParaRPr lang="de-DE"/>
          </a:p>
        </p:txBody>
      </p:sp>
      <p:sp>
        <p:nvSpPr>
          <p:cNvPr id="26" name="TextBox 25"/>
          <p:cNvSpPr txBox="1"/>
          <p:nvPr/>
        </p:nvSpPr>
        <p:spPr bwMode="auto">
          <a:xfrm>
            <a:off x="7543373" y="6550222"/>
            <a:ext cx="21945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/>
              <a:t>[Figure courtesy N. Allen]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/>
        </p:blipFill>
        <p:spPr bwMode="auto">
          <a:xfrm>
            <a:off x="51374" y="3955240"/>
            <a:ext cx="2803742" cy="185378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>
            <a:normAutofit/>
          </a:bodyPr>
          <a:lstStyle/>
          <a:p>
            <a:pPr>
              <a:defRPr/>
            </a:pPr>
            <a:r>
              <a:rPr lang="en-US"/>
              <a:t>Interference pattern formed by imaging plasma light through a polarization interferometer </a:t>
            </a: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8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 lang="de-DE"/>
          </a:p>
        </p:txBody>
      </p:sp>
      <p:cxnSp>
        <p:nvCxnSpPr>
          <p:cNvPr id="25" name="Curved Connector 24"/>
          <p:cNvCxnSpPr>
            <a:cxnSpLocks/>
          </p:cNvCxnSpPr>
          <p:nvPr/>
        </p:nvCxnSpPr>
        <p:spPr bwMode="auto">
          <a:xfrm>
            <a:off x="2003359" y="5311336"/>
            <a:ext cx="942673" cy="510656"/>
          </a:xfrm>
          <a:prstGeom prst="curvedConnector3">
            <a:avLst>
              <a:gd name="adj1" fmla="val 50000"/>
            </a:avLst>
          </a:prstGeom>
          <a:ln w="7620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 bwMode="auto">
          <a:xfrm>
            <a:off x="1442295" y="5803182"/>
            <a:ext cx="15037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1600"/>
              <a:t>imaging fiber bundle</a:t>
            </a:r>
            <a:endParaRPr/>
          </a:p>
        </p:txBody>
      </p:sp>
      <p:pic>
        <p:nvPicPr>
          <p:cNvPr id="31" name="Picture 30"/>
          <p:cNvPicPr>
            <a:picLocks noChangeAspect="1"/>
          </p:cNvPicPr>
          <p:nvPr/>
        </p:nvPicPr>
        <p:blipFill>
          <a:blip r:embed="rId4"/>
          <a:srcRect l="35310" t="26290" r="4855" b="43130"/>
          <a:stretch/>
        </p:blipFill>
        <p:spPr bwMode="auto">
          <a:xfrm>
            <a:off x="2861467" y="4480211"/>
            <a:ext cx="7275443" cy="2097158"/>
          </a:xfrm>
          <a:prstGeom prst="rect">
            <a:avLst/>
          </a:prstGeom>
        </p:spPr>
      </p:pic>
      <p:sp>
        <p:nvSpPr>
          <p:cNvPr id="33" name="Rectangle 32"/>
          <p:cNvSpPr/>
          <p:nvPr/>
        </p:nvSpPr>
        <p:spPr bwMode="auto">
          <a:xfrm>
            <a:off x="5214475" y="4480211"/>
            <a:ext cx="2021604" cy="20971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Rectangle 34"/>
          <p:cNvSpPr/>
          <p:nvPr/>
        </p:nvSpPr>
        <p:spPr bwMode="auto">
          <a:xfrm>
            <a:off x="4391280" y="4480211"/>
            <a:ext cx="822249" cy="2097158"/>
          </a:xfrm>
          <a:prstGeom prst="rect">
            <a:avLst/>
          </a:prstGeom>
          <a:solidFill>
            <a:schemeClr val="bg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Rectangle 35"/>
          <p:cNvSpPr/>
          <p:nvPr/>
        </p:nvSpPr>
        <p:spPr bwMode="auto">
          <a:xfrm>
            <a:off x="8510568" y="5311336"/>
            <a:ext cx="1398194" cy="949718"/>
          </a:xfrm>
          <a:prstGeom prst="rect">
            <a:avLst/>
          </a:prstGeom>
          <a:noFill/>
          <a:ln w="57150">
            <a:solidFill>
              <a:srgbClr val="952A2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" name="Rectangle 36"/>
          <p:cNvSpPr/>
          <p:nvPr/>
        </p:nvSpPr>
        <p:spPr bwMode="auto">
          <a:xfrm>
            <a:off x="7160470" y="5347133"/>
            <a:ext cx="1198880" cy="949718"/>
          </a:xfrm>
          <a:prstGeom prst="rect">
            <a:avLst/>
          </a:prstGeom>
          <a:noFill/>
          <a:ln w="57150">
            <a:solidFill>
              <a:srgbClr val="2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" name="Rectangle 37"/>
          <p:cNvSpPr/>
          <p:nvPr/>
        </p:nvSpPr>
        <p:spPr bwMode="auto">
          <a:xfrm>
            <a:off x="3192400" y="5347133"/>
            <a:ext cx="1195751" cy="949718"/>
          </a:xfrm>
          <a:prstGeom prst="rect">
            <a:avLst/>
          </a:prstGeom>
          <a:noFill/>
          <a:ln w="57150">
            <a:solidFill>
              <a:srgbClr val="2DD5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9" name="Rectangle 38"/>
          <p:cNvSpPr/>
          <p:nvPr/>
        </p:nvSpPr>
        <p:spPr bwMode="auto">
          <a:xfrm>
            <a:off x="5373965" y="5298179"/>
            <a:ext cx="1369378" cy="949718"/>
          </a:xfrm>
          <a:prstGeom prst="rect">
            <a:avLst/>
          </a:prstGeom>
          <a:noFill/>
          <a:ln w="57150">
            <a:solidFill>
              <a:schemeClr val="bg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0" name="Rectangle 39"/>
          <p:cNvSpPr/>
          <p:nvPr/>
        </p:nvSpPr>
        <p:spPr bwMode="auto">
          <a:xfrm>
            <a:off x="4465550" y="4622289"/>
            <a:ext cx="680267" cy="1674562"/>
          </a:xfrm>
          <a:prstGeom prst="rect">
            <a:avLst/>
          </a:prstGeom>
          <a:noFill/>
          <a:ln w="57150">
            <a:solidFill>
              <a:srgbClr val="B4B4B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2" name="TextBox 41"/>
          <p:cNvSpPr txBox="1"/>
          <p:nvPr/>
        </p:nvSpPr>
        <p:spPr bwMode="auto">
          <a:xfrm>
            <a:off x="117446" y="6523820"/>
            <a:ext cx="28385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1400"/>
              <a:t>V. </a:t>
            </a:r>
            <a:r>
              <a:rPr lang="en-US" sz="1400"/>
              <a:t>Perseo</a:t>
            </a:r>
            <a:r>
              <a:rPr lang="en-US" sz="1400"/>
              <a:t> et al, RSI </a:t>
            </a:r>
            <a:r>
              <a:rPr lang="en-US" sz="1400" b="1"/>
              <a:t>91</a:t>
            </a:r>
            <a:r>
              <a:rPr lang="en-US" sz="1400"/>
              <a:t> 013501 (2020)</a:t>
            </a:r>
            <a:endParaRPr/>
          </a:p>
        </p:txBody>
      </p:sp>
      <p:sp>
        <p:nvSpPr>
          <p:cNvPr id="19" name="TextBox 18"/>
          <p:cNvSpPr txBox="1"/>
          <p:nvPr/>
        </p:nvSpPr>
        <p:spPr bwMode="auto">
          <a:xfrm>
            <a:off x="8169279" y="2954737"/>
            <a:ext cx="2167516" cy="6090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en-US" b="0" i="1">
                          <a:latin typeface="Cambria Math"/>
                        </a:rPr>
                        <m:t>𝑆</m:t>
                      </m:r>
                      <m:r>
                        <m:rPr/>
                        <a:rPr lang="en-US" b="0" i="1">
                          <a:latin typeface="Cambria Math"/>
                        </a:rPr>
                        <m:t>=</m:t>
                      </m:r>
                      <m:f>
                        <m:f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/>
                            <a:rPr lang="en-US" b="1" i="1">
                              <a:latin typeface="Cambria Math"/>
                            </a:rPr>
                            <m:t>𝑰</m:t>
                          </m:r>
                        </m:num>
                        <m:den>
                          <m:r>
                            <m:rPr/>
                            <a:rPr lang="en-US" b="0" i="1">
                              <a:latin typeface="Cambria Math"/>
                            </a:rPr>
                            <m:t>4</m:t>
                          </m:r>
                        </m:den>
                      </m:f>
                      <m:d>
                        <m:d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dPr>
                        <m:e>
                          <m:r>
                            <m:rPr/>
                            <a:rPr lang="en-US" b="0" i="1">
                              <a:latin typeface="Cambria Math"/>
                            </a:rPr>
                            <m:t>1+</m:t>
                          </m:r>
                          <m:r>
                            <m:rPr/>
                            <a:rPr lang="en-US" b="1" i="1">
                              <a:solidFill>
                                <a:srgbClr val="FF0000"/>
                              </a:solidFill>
                              <a:latin typeface="Cambria Math"/>
                              <a:ea typeface="Cambria Math"/>
                            </a:rPr>
                            <m:t>𝜻</m:t>
                          </m:r>
                          <m:func>
                            <m:funcPr>
                              <m:ctrlPr>
                                <a:rPr lang="en-US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funcPr>
                            <m:fName>
                              <m:r>
                                <m:rPr>
                                  <m:sty m:val="p"/>
                                </m:rPr>
                                <a:rPr lang="en-US" b="0" i="0">
                                  <a:latin typeface="Cambria Math"/>
                                  <a:ea typeface="Cambria Math"/>
                                </a:rPr>
                                <m:t>cos</m:t>
                              </m:r>
                            </m:fName>
                            <m:e>
                              <m:r>
                                <m:rPr/>
                                <a:rPr lang="en-US" b="1" i="1">
                                  <a:solidFill>
                                    <a:srgbClr val="0070C0"/>
                                  </a:solidFill>
                                  <a:latin typeface="Cambria Math"/>
                                  <a:ea typeface="Cambria Math"/>
                                </a:rPr>
                                <m:t>𝚽</m:t>
                              </m:r>
                            </m:e>
                          </m:func>
                        </m:e>
                      </m:d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sp>
        <p:nvSpPr>
          <p:cNvPr id="21" name="TextBox 20"/>
          <p:cNvSpPr txBox="1"/>
          <p:nvPr/>
        </p:nvSpPr>
        <p:spPr bwMode="auto">
          <a:xfrm>
            <a:off x="10399909" y="2803165"/>
            <a:ext cx="13067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1" i="1">
                          <a:latin typeface="Cambria Math"/>
                        </a:rPr>
                        <m:t>𝑰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: intensity</a:t>
            </a:r>
            <a:endParaRPr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1" i="1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: phase</a:t>
            </a:r>
            <a:endParaRPr/>
          </a:p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𝜻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: contrast</a:t>
            </a:r>
            <a:endParaRPr lang="en-US" b="1"/>
          </a:p>
        </p:txBody>
      </p:sp>
      <p:sp>
        <p:nvSpPr>
          <p:cNvPr id="27" name="TextBox 26"/>
          <p:cNvSpPr txBox="1"/>
          <p:nvPr/>
        </p:nvSpPr>
        <p:spPr bwMode="auto">
          <a:xfrm>
            <a:off x="8887585" y="1262094"/>
            <a:ext cx="323461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>
                <a:solidFill>
                  <a:srgbClr val="BC2CE0"/>
                </a:solidFill>
              </a:rPr>
              <a:t>Polarizers</a:t>
            </a:r>
            <a:r>
              <a:rPr lang="en-US"/>
              <a:t> + </a:t>
            </a:r>
            <a:r>
              <a:rPr lang="en-US">
                <a:solidFill>
                  <a:srgbClr val="38A58F"/>
                </a:solidFill>
              </a:rPr>
              <a:t>birefringent crystal </a:t>
            </a:r>
            <a:r>
              <a:rPr lang="en-US"/>
              <a:t>split light into two orthogonally polarized beams and introduce phase delay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r>
                        <m:rPr/>
                        <a:rPr lang="en-US" b="1" i="1">
                          <a:solidFill>
                            <a:srgbClr val="0070C0"/>
                          </a:solidFill>
                          <a:latin typeface="Cambria Math"/>
                          <a:ea typeface="Cambria Math"/>
                        </a:rPr>
                        <m:t>𝚽</m:t>
                      </m:r>
                    </m:oMath>
                  </m:oMathPara>
                </a14:m>
              </mc:Choice>
              <mc:Fallback/>
            </mc:AlternateContent>
            <a:r>
              <a:rPr lang="en-US"/>
              <a:t> between them</a:t>
            </a:r>
            <a:endParaRPr/>
          </a:p>
        </p:txBody>
      </p:sp>
      <p:sp>
        <p:nvSpPr>
          <p:cNvPr id="43" name="TextBox 42"/>
          <p:cNvSpPr txBox="1"/>
          <p:nvPr/>
        </p:nvSpPr>
        <p:spPr bwMode="auto">
          <a:xfrm>
            <a:off x="7719115" y="3672050"/>
            <a:ext cx="4279569" cy="726546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r>
                        <m:rPr/>
                        <a:rPr lang="en-US" b="1" i="1">
                          <a:latin typeface="Cambria Math"/>
                          <a:ea typeface="Cambria Math"/>
                        </a:rPr>
                        <m:t>𝑰</m:t>
                      </m:r>
                      <m:r>
                        <m:rPr/>
                        <a:rPr lang="en-US" b="1" i="1">
                          <a:solidFill>
                            <a:srgbClr val="FF0000"/>
                          </a:solidFill>
                          <a:latin typeface="Cambria Math"/>
                          <a:ea typeface="Cambria Math"/>
                        </a:rPr>
                        <m:t>𝜻</m:t>
                      </m:r>
                      <m:sSup>
                        <m:sSupPr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pPr>
                        <m:e>
                          <m:r>
                            <m:rPr/>
                            <a:rPr lang="en-US" b="0" i="1">
                              <a:latin typeface="Cambria Math"/>
                              <a:ea typeface="Cambria Math"/>
                            </a:rPr>
                            <m:t>𝑒</m:t>
                          </m:r>
                        </m:e>
                        <m:sup>
                          <m:r>
                            <m:rPr/>
                            <a:rPr lang="en-US" b="0" i="1">
                              <a:latin typeface="Cambria Math"/>
                              <a:ea typeface="Cambria Math"/>
                            </a:rPr>
                            <m:t>𝑖</m:t>
                          </m:r>
                          <m:r>
                            <m:rPr/>
                            <a:rPr lang="el-GR" b="1" i="1">
                              <a:solidFill>
                                <a:srgbClr val="0070C0"/>
                              </a:solidFill>
                              <a:latin typeface="Cambria Math"/>
                              <a:ea typeface="Cambria Math"/>
                            </a:rPr>
                            <m:t>𝚽</m:t>
                          </m:r>
                        </m:sup>
                      </m:sSup>
                      <m:r>
                        <m:rPr/>
                        <a:rPr lang="en-US" b="0" i="1">
                          <a:latin typeface="Cambria Math"/>
                          <a:ea typeface="Cambria Math"/>
                        </a:rPr>
                        <m:t>=</m:t>
                      </m:r>
                      <m:nary>
                        <m:naryPr>
                          <m:grow m:val="off"/>
                          <m:limLoc m:val="undOvr"/>
                          <m:subHide m:val="on"/>
                          <m:supHide m:val="on"/>
                          <m:ctrlPr>
                            <a:rPr lang="en-US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naryPr>
                        <m:sub/>
                        <m:sup/>
                        <m:e>
                          <m:r>
                            <m:rPr/>
                            <a:rPr lang="en-US" b="0" i="1">
                              <a:latin typeface="Cambria Math"/>
                              <a:ea typeface="Cambria Math"/>
                            </a:rPr>
                            <m:t>𝐼</m:t>
                          </m:r>
                          <m:d>
                            <m:dPr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  <a:ea typeface="Cambria Math"/>
                                </a:rPr>
                                <m:t>𝜆</m:t>
                              </m:r>
                            </m:e>
                          </m:d>
                          <m:r>
                            <m:rPr>
                              <m:nor m:val="on"/>
                            </m:rPr>
                            <a:rPr lang="en-US" b="0" i="0">
                              <a:latin typeface="Cambria Math"/>
                              <a:ea typeface="Cambria Math"/>
                            </a:rPr>
                            <m:t>exp</m:t>
                          </m:r>
                          <m:d>
                            <m:dPr>
                              <m:begChr m:val="["/>
                              <m:endChr m:val="]"/>
                              <m:ctrlPr>
                                <a:rPr lang="en-US" b="0" i="1">
                                  <a:latin typeface="Cambria Math"/>
                                  <a:ea typeface="Cambria Math"/>
                                  <a:cs typeface="Cambria Math"/>
                                </a:rPr>
                              </m:ctrlPr>
                            </m:dPr>
                            <m:e>
                              <m:r>
                                <m:rPr/>
                                <a:rPr lang="en-US" b="0" i="1">
                                  <a:latin typeface="Cambria Math"/>
                                  <a:ea typeface="Cambria Math"/>
                                </a:rPr>
                                <m:t>−2</m:t>
                              </m:r>
                              <m:r>
                                <m:rPr/>
                                <a:rPr lang="en-US" b="0" i="1">
                                  <a:latin typeface="Cambria Math"/>
                                  <a:ea typeface="Cambria Math"/>
                                </a:rPr>
                                <m:t>𝜋</m:t>
                              </m:r>
                              <m:r>
                                <m:rPr/>
                                <a:rPr lang="en-US" b="0" i="1">
                                  <a:latin typeface="Cambria Math"/>
                                  <a:ea typeface="Cambria Math"/>
                                </a:rPr>
                                <m:t>𝑖</m:t>
                              </m:r>
                              <m:acc>
                                <m:accPr>
                                  <m:chr m:val="̂"/>
                                  <m:ctrlPr>
                                    <a:rPr lang="en-US" b="1" i="1">
                                      <a:solidFill>
                                        <a:srgbClr val="38A58F"/>
                                      </a:solidFill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accPr>
                                <m:e>
                                  <m:r>
                                    <m:rPr/>
                                    <a:rPr lang="en-US" b="1" i="1">
                                      <a:solidFill>
                                        <a:srgbClr val="38A58F"/>
                                      </a:solidFill>
                                      <a:latin typeface="Cambria Math"/>
                                      <a:ea typeface="Cambria Math"/>
                                    </a:rPr>
                                    <m:t>𝑵</m:t>
                                  </m:r>
                                </m:e>
                              </m:acc>
                              <m:f>
                                <m:fPr>
                                  <m:type m:val="lin"/>
                                  <m:ctrlPr>
                                    <a:rPr lang="en-US" b="0" i="1">
                                      <a:latin typeface="Cambria Math"/>
                                      <a:ea typeface="Cambria Math"/>
                                      <a:cs typeface="Cambria Math"/>
                                    </a:rPr>
                                  </m:ctrlPr>
                                </m:fPr>
                                <m:num>
                                  <m:d>
                                    <m:dPr>
                                      <m:ctrlPr>
                                        <a:rPr lang="en-US" i="1">
                                          <a:latin typeface="Cambria Math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dPr>
                                    <m:e>
                                      <m:r>
                                        <m:rPr/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  <m:r>
                                        <m:rPr/>
                                        <a:rPr lang="en-US" i="1">
                                          <a:latin typeface="Cambria Math"/>
                                          <a:ea typeface="Cambria Math"/>
                                        </a:rPr>
                                        <m:t>−</m:t>
                                      </m:r>
                                      <m:sSub>
                                        <m:sSubPr>
                                          <m:ctrlPr>
                                            <a:rPr lang="en-US" i="1">
                                              <a:latin typeface="Cambria Math"/>
                                              <a:ea typeface="Cambria Math"/>
                                              <a:cs typeface="Cambria Math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m:rPr/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  <m:t>𝜆</m:t>
                                          </m:r>
                                        </m:e>
                                        <m:sub>
                                          <m:r>
                                            <m:rPr/>
                                            <a:rPr lang="en-US" i="1">
                                              <a:latin typeface="Cambria Math"/>
                                              <a:ea typeface="Cambria Math"/>
                                            </a:rPr>
                                            <m:t>0</m:t>
                                          </m:r>
                                        </m:sub>
                                      </m:sSub>
                                    </m:e>
                                  </m:d>
                                </m:num>
                                <m:den>
                                  <m:sSub>
                                    <m:sSubPr>
                                      <m:ctrlPr>
                                        <a:rPr lang="en-US" b="0" i="1">
                                          <a:latin typeface="Cambria Math"/>
                                          <a:ea typeface="Cambria Math"/>
                                          <a:cs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/>
                                        <a:rPr lang="en-US" b="0" i="1">
                                          <a:latin typeface="Cambria Math"/>
                                          <a:ea typeface="Cambria Math"/>
                                        </a:rPr>
                                        <m:t>𝜆</m:t>
                                      </m:r>
                                    </m:e>
                                    <m:sub>
                                      <m:r>
                                        <m:rPr/>
                                        <a:rPr lang="en-US" b="0" i="1">
                                          <a:latin typeface="Cambria Math"/>
                                        </a:rPr>
                                        <m:t>0</m:t>
                                      </m:r>
                                    </m:sub>
                                  </m:sSub>
                                </m:den>
                              </m:f>
                            </m:e>
                          </m:d>
                        </m:e>
                      </m:nary>
                      <m:r>
                        <m:rPr>
                          <m:sty m:val="p"/>
                        </m:rPr>
                        <a:rPr lang="en-US" b="0" i="0">
                          <a:latin typeface="Cambria Math"/>
                          <a:ea typeface="Cambria Math"/>
                        </a:rPr>
                        <m:t>d</m:t>
                      </m:r>
                      <m:r>
                        <m:rPr/>
                        <a:rPr lang="en-US" b="0" i="1">
                          <a:latin typeface="Cambria Math"/>
                          <a:ea typeface="Cambria Math"/>
                        </a:rPr>
                        <m:t>𝜆</m:t>
                      </m:r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sp>
        <p:nvSpPr>
          <p:cNvPr id="45" name="TextBox 44"/>
          <p:cNvSpPr txBox="1"/>
          <p:nvPr/>
        </p:nvSpPr>
        <p:spPr bwMode="auto">
          <a:xfrm>
            <a:off x="10336795" y="5392828"/>
            <a:ext cx="1564053" cy="6183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>
                      <m:jc m:val="centerGroup"/>
                    </m:oMathParaPr>
                    <m:oMath>
                      <m:acc>
                        <m:accPr>
                          <m:chr m:val="̂"/>
                          <m:ctrlPr>
                            <a:rPr lang="de-DE" b="1" i="1">
                              <a:solidFill>
                                <a:srgbClr val="38A58F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accPr>
                        <m:e>
                          <m:r>
                            <m:rPr/>
                            <a:rPr lang="de-DE" b="1" i="1">
                              <a:solidFill>
                                <a:srgbClr val="38A58F"/>
                              </a:solidFill>
                              <a:latin typeface="Cambria Math"/>
                            </a:rPr>
                            <m:t>𝑵</m:t>
                          </m:r>
                        </m:e>
                      </m:acc>
                      <m:r>
                        <m:rPr/>
                        <a:rPr lang="de-DE" b="0" i="1">
                          <a:latin typeface="Cambria Math"/>
                        </a:rPr>
                        <m:t>=−</m:t>
                      </m:r>
                      <m:f>
                        <m:fPr>
                          <m:ctrlPr>
                            <a:rPr lang="de-DE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/>
                            <a:rPr lang="de-DE" b="0" i="1">
                              <a:latin typeface="Cambria Math"/>
                              <a:ea typeface="Cambria Math"/>
                            </a:rPr>
                            <m:t>𝜆</m:t>
                          </m:r>
                        </m:num>
                        <m:den>
                          <m:r>
                            <m:rPr/>
                            <a:rPr lang="de-DE" b="0" i="1">
                              <a:latin typeface="Cambria Math"/>
                            </a:rPr>
                            <m:t>2</m:t>
                          </m:r>
                          <m:r>
                            <m:rPr/>
                            <a:rPr lang="de-DE" b="0" i="1">
                              <a:latin typeface="Cambria Math"/>
                              <a:ea typeface="Cambria Math"/>
                            </a:rPr>
                            <m:t>𝜋</m:t>
                          </m:r>
                        </m:den>
                      </m:f>
                      <m:f>
                        <m:fPr>
                          <m:ctrlPr>
                            <a:rPr lang="de-DE" b="0" i="1"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fPr>
                        <m:num>
                          <m:r>
                            <m:rPr/>
                            <a:rPr lang="de-DE" b="0" i="1">
                              <a:latin typeface="Cambria Math"/>
                            </a:rPr>
                            <m:t>𝑑</m:t>
                          </m:r>
                          <m:r>
                            <m:rPr>
                              <m:sty m:val="p"/>
                            </m:rPr>
                            <a:rPr lang="el-GR" b="0" i="1">
                              <a:latin typeface="Cambria Math"/>
                              <a:ea typeface="Cambria Math"/>
                            </a:rPr>
                            <m:t>Φ</m:t>
                          </m:r>
                        </m:num>
                        <m:den>
                          <m:r>
                            <m:rPr/>
                            <a:rPr lang="de-DE" b="0" i="1">
                              <a:latin typeface="Cambria Math"/>
                            </a:rPr>
                            <m:t>𝑑</m:t>
                          </m:r>
                          <m:r>
                            <m:rPr/>
                            <a:rPr lang="de-DE" b="0" i="1">
                              <a:latin typeface="Cambria Math"/>
                              <a:ea typeface="Cambria Math"/>
                            </a:rPr>
                            <m:t>𝜆</m:t>
                          </m:r>
                        </m:den>
                      </m:f>
                    </m:oMath>
                  </m:oMathPara>
                </a14:m>
              </mc:Choice>
              <mc:Fallback/>
            </mc:AlternateContent>
            <a:endParaRPr lang="en-US"/>
          </a:p>
        </p:txBody>
      </p:sp>
      <p:sp>
        <p:nvSpPr>
          <p:cNvPr id="47" name="TextBox 46"/>
          <p:cNvSpPr txBox="1"/>
          <p:nvPr/>
        </p:nvSpPr>
        <p:spPr bwMode="auto">
          <a:xfrm>
            <a:off x="10347771" y="4480962"/>
            <a:ext cx="17744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1600"/>
              <a:t>Instrument sensitivity given by group delay:</a:t>
            </a:r>
            <a:endParaRPr/>
          </a:p>
        </p:txBody>
      </p:sp>
      <p:pic>
        <p:nvPicPr>
          <p:cNvPr id="51" name="Picture 50" descr="A black background with a black square&#10;&#10;Description automatically generated with medium confidence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1234440" y="1060704"/>
            <a:ext cx="7498095" cy="3419863"/>
          </a:xfrm>
          <a:prstGeom prst="rect">
            <a:avLst/>
          </a:prstGeom>
        </p:spPr>
      </p:pic>
      <p:pic>
        <p:nvPicPr>
          <p:cNvPr id="46" name="Picture 45" descr="A blue lines with a circle in the center&#10;&#10;Description automatically generated with medium confidence"/>
          <p:cNvPicPr>
            <a:picLocks noChangeAspect="1"/>
          </p:cNvPicPr>
          <p:nvPr/>
        </p:nvPicPr>
        <p:blipFill>
          <a:blip r:embed="rId6"/>
          <a:stretch/>
        </p:blipFill>
        <p:spPr bwMode="auto">
          <a:xfrm>
            <a:off x="1234440" y="1060704"/>
            <a:ext cx="7498095" cy="3419863"/>
          </a:xfrm>
          <a:prstGeom prst="rect">
            <a:avLst/>
          </a:prstGeom>
        </p:spPr>
      </p:pic>
      <p:pic>
        <p:nvPicPr>
          <p:cNvPr id="49" name="Picture 48" descr="A diagram of a lens&#10;&#10;Description automatically generated"/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1234440" y="1060704"/>
            <a:ext cx="7498095" cy="3419863"/>
          </a:xfrm>
          <a:prstGeom prst="rect">
            <a:avLst/>
          </a:prstGeom>
        </p:spPr>
      </p:pic>
      <p:pic>
        <p:nvPicPr>
          <p:cNvPr id="41" name="Picture 40" descr="A diagram of a polarizing lens&#10;&#10;Description automatically generated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1234440" y="1060704"/>
            <a:ext cx="7498095" cy="341986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en-US"/>
              <a:t>Outline</a:t>
            </a:r>
            <a:endParaRPr/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 bwMode="auto">
          <a:xfrm>
            <a:off x="658812" y="1485579"/>
            <a:ext cx="10837863" cy="523209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Motivation and overview of coherence imaging spectroscopy</a:t>
            </a:r>
            <a:endParaRPr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endParaRPr lang="en-US"/>
          </a:p>
          <a:p>
            <a:pPr>
              <a:defRPr/>
            </a:pPr>
            <a:r>
              <a:rPr lang="en-US">
                <a:solidFill>
                  <a:schemeClr val="tx1"/>
                </a:solidFill>
              </a:rPr>
              <a:t>CIS design principles for edge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tx1"/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tx1"/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tx1"/>
                </a:solidFill>
              </a:rPr>
              <a:t> measurements</a:t>
            </a:r>
            <a:endParaRPr/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Inference of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bg1">
                    <a:lumMod val="75000"/>
                  </a:schemeClr>
                </a:solidFill>
              </a:rPr>
              <a:t> from CIS data</a:t>
            </a:r>
            <a:endParaRPr/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endParaRPr lang="en-US">
              <a:solidFill>
                <a:schemeClr val="bg1">
                  <a:lumMod val="75000"/>
                </a:schemeClr>
              </a:solidFill>
            </a:endParaRPr>
          </a:p>
          <a:p>
            <a:pPr>
              <a:defRPr/>
            </a:pPr>
            <a:r>
              <a:rPr lang="en-US">
                <a:solidFill>
                  <a:schemeClr val="bg1">
                    <a:lumMod val="75000"/>
                  </a:schemeClr>
                </a:solidFill>
              </a:rPr>
              <a:t>Validation of CIS </a:t>
            </a:r>
            <mc:AlternateContent xmlns:mc="http://schemas.openxmlformats.org/markup-compatibility/2006" xmlns:m="http://schemas.openxmlformats.org/officeDocument/2006/math">
              <mc:Choice xmlns:a14="http://schemas.microsoft.com/office/drawing/2010/main" Requires="a14">
                <a14:m>
                  <m:oMathPara>
                    <m:oMathParaPr/>
                    <m:oMath>
                      <m:sSub>
                        <m:sSubPr>
                          <m:ctrlPr>
                            <a:rPr lang="en-US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  <a:ea typeface="Cambria Math"/>
                              <a:cs typeface="Cambria Math"/>
                            </a:rPr>
                          </m:ctrlPr>
                        </m:sSubPr>
                        <m:e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𝑇</m:t>
                          </m:r>
                        </m:e>
                        <m:sub>
                          <m:r>
                            <m:rPr/>
                            <a:rPr lang="en-US" b="0" i="1">
                              <a:solidFill>
                                <a:schemeClr val="bg1">
                                  <a:lumMod val="75000"/>
                                </a:schemeClr>
                              </a:solidFill>
                              <a:latin typeface="Cambria Math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</mc:Choice>
              <mc:Fallback/>
            </mc:AlternateContent>
            <a:r>
              <a:rPr lang="en-US">
                <a:solidFill>
                  <a:schemeClr val="bg1">
                    <a:lumMod val="75000"/>
                  </a:schemeClr>
                </a:solidFill>
              </a:rPr>
              <a:t> measurements on W7-X</a:t>
            </a:r>
            <a:endParaRPr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 bwMode="auto"/>
        <p:txBody>
          <a:bodyPr/>
          <a:lstStyle/>
          <a:p>
            <a:pPr>
              <a:defRPr/>
            </a:pPr>
            <a:fld id="{7CAF8605-79AF-49D8-801C-80CE61886099}" type="slidenum">
              <a:rPr lang="de-DE"/>
              <a:t>9</a:t>
            </a:fld>
            <a:endParaRPr lang="de-DE"/>
          </a:p>
        </p:txBody>
      </p:sp>
      <p:pic>
        <p:nvPicPr>
          <p:cNvPr id="7" name="Graphic 30"/>
          <p:cNvPicPr>
            <a:picLocks noChangeAspect="1"/>
          </p:cNvPicPr>
          <p:nvPr/>
        </p:nvPicPr>
        <p:blipFill>
          <a:blip r:embed="rId3"/>
          <a:srcRect l="3850" t="0" r="6831" b="0"/>
          <a:stretch/>
        </p:blipFill>
        <p:spPr bwMode="auto">
          <a:xfrm>
            <a:off x="10297012" y="1214754"/>
            <a:ext cx="1590188" cy="1362192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 bwMode="auto">
          <a:xfrm>
            <a:off x="7150350" y="2129138"/>
            <a:ext cx="3081346" cy="2211519"/>
            <a:chOff x="6850741" y="2715621"/>
            <a:chExt cx="3960000" cy="2758595"/>
          </a:xfrm>
        </p:grpSpPr>
        <p:grpSp>
          <p:nvGrpSpPr>
            <p:cNvPr id="13" name="Group 12"/>
            <p:cNvGrpSpPr>
              <a:grpSpLocks noChangeAspect="1"/>
            </p:cNvGrpSpPr>
            <p:nvPr/>
          </p:nvGrpSpPr>
          <p:grpSpPr bwMode="auto">
            <a:xfrm>
              <a:off x="6850741" y="2715621"/>
              <a:ext cx="3960000" cy="2758595"/>
              <a:chOff x="8666175" y="1348203"/>
              <a:chExt cx="3091500" cy="2153584"/>
            </a:xfrm>
          </p:grpSpPr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4"/>
              <a:srcRect l="0" t="65704" r="0" b="-859"/>
              <a:stretch/>
            </p:blipFill>
            <p:spPr bwMode="auto">
              <a:xfrm>
                <a:off x="8666175" y="1572975"/>
                <a:ext cx="3087630" cy="1928812"/>
              </a:xfrm>
              <a:prstGeom prst="rect">
                <a:avLst/>
              </a:prstGeom>
            </p:spPr>
          </p:pic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4"/>
              <a:srcRect l="0" t="173" r="0" b="94358"/>
              <a:stretch/>
            </p:blipFill>
            <p:spPr bwMode="auto">
              <a:xfrm>
                <a:off x="8670045" y="1348203"/>
                <a:ext cx="3087630" cy="300037"/>
              </a:xfrm>
              <a:prstGeom prst="rect">
                <a:avLst/>
              </a:prstGeom>
            </p:spPr>
          </p:pic>
        </p:grpSp>
        <p:sp>
          <p:nvSpPr>
            <p:cNvPr id="16" name="Oval 15"/>
            <p:cNvSpPr/>
            <p:nvPr/>
          </p:nvSpPr>
          <p:spPr bwMode="auto">
            <a:xfrm>
              <a:off x="8570082" y="3003539"/>
              <a:ext cx="452387" cy="1976264"/>
            </a:xfrm>
            <a:prstGeom prst="ellipse">
              <a:avLst/>
            </a:prstGeom>
            <a:noFill/>
            <a:ln w="28575">
              <a:solidFill>
                <a:srgbClr val="00B0F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/>
            </a:p>
          </p:txBody>
        </p:sp>
      </p:grpSp>
      <p:pic>
        <p:nvPicPr>
          <p:cNvPr id="19" name="Picture 18" descr="A close-up of a computer generated image&#10;&#10;Description automatically generated"/>
          <p:cNvPicPr>
            <a:picLocks noChangeAspect="1"/>
          </p:cNvPicPr>
          <p:nvPr/>
        </p:nvPicPr>
        <p:blipFill>
          <a:blip r:embed="rId5"/>
          <a:srcRect l="11202" t="15766" r="15659" b="18006"/>
          <a:stretch/>
        </p:blipFill>
        <p:spPr bwMode="auto">
          <a:xfrm>
            <a:off x="4349287" y="3725691"/>
            <a:ext cx="2275727" cy="1496063"/>
          </a:xfrm>
          <a:prstGeom prst="rect">
            <a:avLst/>
          </a:prstGeom>
        </p:spPr>
      </p:pic>
      <p:grpSp>
        <p:nvGrpSpPr>
          <p:cNvPr id="22" name="Group 21"/>
          <p:cNvGrpSpPr>
            <a:grpSpLocks noChangeAspect="1"/>
          </p:cNvGrpSpPr>
          <p:nvPr/>
        </p:nvGrpSpPr>
        <p:grpSpPr bwMode="auto">
          <a:xfrm>
            <a:off x="6662871" y="5142857"/>
            <a:ext cx="2940476" cy="1636886"/>
            <a:chOff x="4435644" y="2422135"/>
            <a:chExt cx="3087630" cy="1718803"/>
          </a:xfrm>
        </p:grpSpPr>
        <p:pic>
          <p:nvPicPr>
            <p:cNvPr id="23" name="Picture 22"/>
            <p:cNvPicPr>
              <a:picLocks noChangeAspect="1"/>
            </p:cNvPicPr>
            <p:nvPr/>
          </p:nvPicPr>
          <p:blipFill>
            <a:blip r:embed="rId6"/>
            <a:srcRect l="0" t="22931" r="0" b="53474"/>
            <a:stretch/>
          </p:blipFill>
          <p:spPr bwMode="auto">
            <a:xfrm>
              <a:off x="4435644" y="2422135"/>
              <a:ext cx="3087630" cy="1402440"/>
            </a:xfrm>
            <a:prstGeom prst="rect">
              <a:avLst/>
            </a:prstGeom>
          </p:spPr>
        </p:pic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6"/>
            <a:srcRect l="12690" t="93514" r="0" b="302"/>
            <a:stretch/>
          </p:blipFill>
          <p:spPr bwMode="auto">
            <a:xfrm>
              <a:off x="4827461" y="3773386"/>
              <a:ext cx="2695813" cy="367552"/>
            </a:xfrm>
            <a:prstGeom prst="rect">
              <a:avLst/>
            </a:prstGeom>
          </p:spPr>
        </p:pic>
      </p:grpSp>
      <p:sp>
        <p:nvSpPr>
          <p:cNvPr id="25" name="Rectangle 24"/>
          <p:cNvSpPr/>
          <p:nvPr/>
        </p:nvSpPr>
        <p:spPr bwMode="auto">
          <a:xfrm>
            <a:off x="10235554" y="1177933"/>
            <a:ext cx="1748600" cy="139901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Rectangle 25"/>
          <p:cNvSpPr/>
          <p:nvPr/>
        </p:nvSpPr>
        <p:spPr bwMode="auto">
          <a:xfrm>
            <a:off x="4349287" y="3725691"/>
            <a:ext cx="2313584" cy="1496063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Rectangle 26"/>
          <p:cNvSpPr/>
          <p:nvPr/>
        </p:nvSpPr>
        <p:spPr bwMode="auto">
          <a:xfrm>
            <a:off x="6700728" y="5185549"/>
            <a:ext cx="2959283" cy="1582451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 bwMode="auto"/>
        <p:txBody>
          <a:bodyPr/>
          <a:lstStyle/>
          <a:p>
            <a:pPr>
              <a:defRPr/>
            </a:pPr>
            <a:r>
              <a:rPr lang="de-DE"/>
              <a:t>D.M. Kriete | HTPD | April 22, 2024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:p14="http://schemas.microsoft.com/office/powerpoint/2010/main" Requires="p159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AU_ArchMiller">
  <a:themeElements>
    <a:clrScheme name="AU official colors">
      <a:dk1>
        <a:sysClr val="windowText" lastClr="000000"/>
      </a:dk1>
      <a:lt1>
        <a:srgbClr val="FFFFFF"/>
      </a:lt1>
      <a:dk2>
        <a:srgbClr val="0B2341"/>
      </a:dk2>
      <a:lt2>
        <a:srgbClr val="E86100"/>
      </a:lt2>
      <a:accent1>
        <a:srgbClr val="DD550C"/>
      </a:accent1>
      <a:accent2>
        <a:srgbClr val="496E9C"/>
      </a:accent2>
      <a:accent3>
        <a:srgbClr val="F68026"/>
      </a:accent3>
      <a:accent4>
        <a:srgbClr val="CC0000"/>
      </a:accent4>
      <a:accent5>
        <a:srgbClr val="66CC33"/>
      </a:accent5>
      <a:accent6>
        <a:srgbClr val="9933CC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Arial"/>
        <a:cs typeface="Arial"/>
      </a:majorFont>
      <a:minorFont>
        <a:latin typeface="Arial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>
    <a:spDef>
      <a:spPr bwMode="auto"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 bwMode="auto"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>
  <Template>Auburn Slide Template</Template>
  <TotalTime>0</TotalTime>
  <Words>0</Words>
  <Application>ONLYOFFICE/7.5.1.23</Application>
  <DocSecurity>0</DocSecurity>
  <PresentationFormat>Widescreen</PresentationFormat>
  <Paragraphs>0</Paragraphs>
  <Slides>34</Slides>
  <Notes>34</Notes>
  <HiddenSlides>0</HiddenSlides>
  <MMClips>2</MMClips>
  <ScaleCrop>0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Theme 1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Manager/>
  <Company>Max-Planck-Institut f. Plasmaphysik, Greifswald</Company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Initial divertor ion temperature measurements with multi-delay coherence imaging spectroscopy</dc:title>
  <dc:subject/>
  <dc:creator>Kriete, Matt</dc:creator>
  <cp:keywords/>
  <dc:description/>
  <dc:identifier/>
  <dc:language/>
  <cp:lastModifiedBy>Anonymous</cp:lastModifiedBy>
  <cp:revision>372</cp:revision>
  <dcterms:created xsi:type="dcterms:W3CDTF">2023-06-05T15:16:20Z</dcterms:created>
  <dcterms:modified xsi:type="dcterms:W3CDTF">2024-04-16T14:17:11Z</dcterms:modified>
  <cp:category/>
  <cp:contentStatus/>
  <cp:version/>
</cp:coreProperties>
</file>