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0" r:id="rId4"/>
    <p:sldId id="265" r:id="rId5"/>
    <p:sldId id="257" r:id="rId6"/>
    <p:sldId id="264" r:id="rId7"/>
    <p:sldId id="262" r:id="rId8"/>
    <p:sldId id="263" r:id="rId9"/>
    <p:sldId id="259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13"/>
    <p:restoredTop sz="96041"/>
  </p:normalViewPr>
  <p:slideViewPr>
    <p:cSldViewPr snapToGrid="0" snapToObjects="1">
      <p:cViewPr>
        <p:scale>
          <a:sx n="77" d="100"/>
          <a:sy n="77" d="100"/>
        </p:scale>
        <p:origin x="144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2020-05-06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2020-05-06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2020-05-06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2020-05-06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2020-05-06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2020-05-06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spreadsheets/d/1Ps-cGQyKNsYTObCr5Kqu58bXBNQdH45Fjpz5QD0hLB0/edit?usp=shari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spreadsheets/d/1Ps-cGQyKNsYTObCr5Kqu58bXBNQdH45Fjpz5QD0hLB0/edit?usp=shari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WIMAS-2 </a:t>
            </a:r>
            <a:r>
              <a:rPr lang="mr-IN" dirty="0" smtClean="0"/>
              <a:t>–</a:t>
            </a:r>
            <a:r>
              <a:rPr lang="en-GB" dirty="0" smtClean="0"/>
              <a:t> Status and plans, </a:t>
            </a:r>
            <a:r>
              <a:rPr lang="en-GB" dirty="0"/>
              <a:t>6 </a:t>
            </a:r>
            <a:r>
              <a:rPr lang="en-GB" dirty="0" smtClean="0"/>
              <a:t>May 2020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374902" cy="489680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Coordinators of each deliverable should report at WIMAS-2 Weekly Meeting. </a:t>
            </a:r>
          </a:p>
          <a:p>
            <a:pPr lvl="1"/>
            <a:r>
              <a:rPr lang="en-GB" dirty="0" smtClean="0"/>
              <a:t>Each presentation </a:t>
            </a:r>
            <a:r>
              <a:rPr lang="sv-SE" dirty="0" smtClean="0"/>
              <a:t>~15 </a:t>
            </a:r>
            <a:r>
              <a:rPr lang="sv-SE" dirty="0" err="1" smtClean="0"/>
              <a:t>minutes</a:t>
            </a:r>
            <a:endParaRPr lang="en-GB" dirty="0" smtClean="0"/>
          </a:p>
          <a:p>
            <a:r>
              <a:rPr lang="en-GB" dirty="0" smtClean="0"/>
              <a:t>My proposed schedule is:</a:t>
            </a:r>
          </a:p>
          <a:p>
            <a:pPr lvl="1"/>
            <a:r>
              <a:rPr lang="en-GB" dirty="0" smtClean="0"/>
              <a:t>20</a:t>
            </a:r>
            <a:r>
              <a:rPr lang="en-GB" dirty="0" smtClean="0"/>
              <a:t> </a:t>
            </a:r>
            <a:r>
              <a:rPr lang="en-GB" dirty="0" smtClean="0"/>
              <a:t>May, Jorge on “Moving boundary”</a:t>
            </a:r>
          </a:p>
          <a:p>
            <a:pPr lvl="1"/>
            <a:r>
              <a:rPr lang="en-GB" dirty="0" smtClean="0"/>
              <a:t>27 </a:t>
            </a:r>
            <a:r>
              <a:rPr lang="en-GB" dirty="0" smtClean="0"/>
              <a:t>May, Nathan on “Verification on ITER Scenarios”</a:t>
            </a:r>
          </a:p>
          <a:p>
            <a:pPr lvl="1"/>
            <a:r>
              <a:rPr lang="en-GB" dirty="0"/>
              <a:t>3</a:t>
            </a:r>
            <a:r>
              <a:rPr lang="en-GB" dirty="0" smtClean="0"/>
              <a:t> June, </a:t>
            </a:r>
            <a:r>
              <a:rPr lang="en-GB" dirty="0" smtClean="0"/>
              <a:t>David on “Core-edge coupling”</a:t>
            </a:r>
          </a:p>
          <a:p>
            <a:pPr lvl="1"/>
            <a:r>
              <a:rPr lang="en-GB" dirty="0" smtClean="0"/>
              <a:t>10</a:t>
            </a:r>
            <a:r>
              <a:rPr lang="en-GB" dirty="0" smtClean="0"/>
              <a:t> June, </a:t>
            </a:r>
            <a:r>
              <a:rPr lang="en-GB" dirty="0" smtClean="0"/>
              <a:t>Thomas (or Ernesto) on NBI-ICRH synergies</a:t>
            </a:r>
          </a:p>
          <a:p>
            <a:endParaRPr lang="en-GB" dirty="0"/>
          </a:p>
          <a:p>
            <a:r>
              <a:rPr lang="en-GB" dirty="0" smtClean="0"/>
              <a:t>List of sub-tasks for the ETS-6 developments: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1800" dirty="0" smtClean="0">
                <a:hlinkClick r:id="rId2"/>
              </a:rPr>
              <a:t>https</a:t>
            </a:r>
            <a:r>
              <a:rPr lang="en-GB" sz="1800" dirty="0">
                <a:hlinkClick r:id="rId2"/>
              </a:rPr>
              <a:t>://</a:t>
            </a:r>
            <a:r>
              <a:rPr lang="en-GB" sz="1800" dirty="0" smtClean="0">
                <a:hlinkClick r:id="rId2"/>
              </a:rPr>
              <a:t>docs.google.com/spreadsheets/d/1Ps-cGQyKNsYTObCr5Kqu58bXBNQdH45Fjpz5QD0hLB0/edit?usp=sharing</a:t>
            </a:r>
            <a:r>
              <a:rPr lang="en-GB" sz="1800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to receive write-permission, please contact Thomas.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9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WIMAS-2 deliverables </a:t>
            </a:r>
            <a:r>
              <a:rPr lang="mr-IN" dirty="0" smtClean="0"/>
              <a:t>–</a:t>
            </a:r>
            <a:r>
              <a:rPr lang="en-GB" dirty="0" smtClean="0"/>
              <a:t> slide from APM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806" y="868057"/>
            <a:ext cx="5833795" cy="1525892"/>
          </a:xfr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accent1">
                <a:alpha val="36000"/>
              </a:schemeClr>
            </a:solidFill>
          </a:ln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sz="2000" b="1" dirty="0" smtClean="0"/>
              <a:t>Contractual Project Deliverables </a:t>
            </a:r>
            <a:br>
              <a:rPr lang="en-GB" sz="2000" b="1" dirty="0" smtClean="0"/>
            </a:br>
            <a:r>
              <a:rPr lang="en-GB" sz="2000" dirty="0" smtClean="0"/>
              <a:t>(WPCD reports to the Commission)</a:t>
            </a:r>
          </a:p>
          <a:p>
            <a:pPr marL="0" indent="0">
              <a:buNone/>
            </a:pPr>
            <a:r>
              <a:rPr lang="en-GB" sz="2000" dirty="0" smtClean="0"/>
              <a:t>CD.D16: Tutorial, training, documentation on and release of the core-edge transport simulator in IMAS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CFED-5909-6048-B785-DCE6F56B9DF1}" type="datetime1">
              <a:rPr lang="sv-SE" smtClean="0"/>
              <a:t>2020-05-06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Jonsson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405099" y="868057"/>
            <a:ext cx="5520201" cy="2942492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accent1">
                <a:alpha val="36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smtClean="0"/>
              <a:t>Task Deliverables </a:t>
            </a:r>
            <a:r>
              <a:rPr lang="en-GB" sz="2000" dirty="0" smtClean="0"/>
              <a:t>(WIMAS2 reports </a:t>
            </a:r>
            <a:r>
              <a:rPr lang="en-GB" sz="2000" dirty="0"/>
              <a:t>to the PMU)</a:t>
            </a:r>
            <a:endParaRPr lang="en-GB" sz="2000" b="1" dirty="0" smtClean="0"/>
          </a:p>
          <a:p>
            <a:r>
              <a:rPr lang="en-GB" sz="2000" dirty="0" smtClean="0"/>
              <a:t>D1: Released ETS transport simulator in IMAS with improved physics: moving boundary equilibrium, heating and current drive modules extended to synergies, testing and maintenance</a:t>
            </a:r>
          </a:p>
          <a:p>
            <a:r>
              <a:rPr lang="en-GB" sz="2000" dirty="0" smtClean="0"/>
              <a:t>D2: Verify ETS on reference ITER scenarios and report on results</a:t>
            </a:r>
          </a:p>
          <a:p>
            <a:r>
              <a:rPr lang="en-GB" sz="2000" dirty="0" smtClean="0"/>
              <a:t>D3: Provide maintenance and documentation of workflow and related tools</a:t>
            </a:r>
            <a:endParaRPr lang="en-GB" sz="2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36805" y="2594585"/>
            <a:ext cx="5833795" cy="1410738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accent1">
                <a:alpha val="36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GB" sz="2000" b="1" dirty="0" smtClean="0"/>
              <a:t>Project Deliverables </a:t>
            </a:r>
            <a:r>
              <a:rPr lang="en-GB" sz="2000" dirty="0" smtClean="0"/>
              <a:t>(WPCD reports to the PMU)</a:t>
            </a:r>
          </a:p>
          <a:p>
            <a:pPr marL="0" indent="0">
              <a:buNone/>
            </a:pPr>
            <a:r>
              <a:rPr lang="en-GB" sz="2000" dirty="0" smtClean="0"/>
              <a:t>WP20-CD.D02: Tutorial, training, documentation on and release of the ETS v6 transport simulator in IMAS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36805" y="4194235"/>
            <a:ext cx="5833795" cy="2150391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accent1">
                <a:alpha val="36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smtClean="0"/>
              <a:t>Milestones </a:t>
            </a:r>
            <a:r>
              <a:rPr lang="en-GB" sz="2000" dirty="0" smtClean="0"/>
              <a:t>(WPCD reports </a:t>
            </a:r>
            <a:r>
              <a:rPr lang="en-GB" sz="2000" dirty="0"/>
              <a:t>to the PMU)</a:t>
            </a:r>
            <a:endParaRPr lang="en-GB" sz="2000" b="1" dirty="0" smtClean="0"/>
          </a:p>
          <a:p>
            <a:pPr marL="0" indent="0">
              <a:buNone/>
            </a:pPr>
            <a:r>
              <a:rPr lang="en-GB" sz="2000" dirty="0" smtClean="0"/>
              <a:t>CD.M42: Released ETS transport simulator in IMAS with improved physics; e.g. moving boundary equilibrium, improved quasi-linear </a:t>
            </a:r>
            <a:r>
              <a:rPr lang="en-GB" sz="2000" dirty="0" err="1" smtClean="0"/>
              <a:t>gyrokinetic</a:t>
            </a:r>
            <a:r>
              <a:rPr lang="en-GB" sz="2000" dirty="0" smtClean="0"/>
              <a:t> transport model, core-edge, heating and current drive modules extended to synergies, with documentation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302501" y="5080000"/>
            <a:ext cx="406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FF0000"/>
                </a:solidFill>
              </a:rPr>
              <a:t>NOTE: We need to plan a training on Core-Edge coupling Nov/Dec 2020</a:t>
            </a:r>
            <a:endParaRPr lang="en-GB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83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ETS Workflow and </a:t>
            </a:r>
            <a:r>
              <a:rPr lang="en-GB" dirty="0" err="1" smtClean="0"/>
              <a:t>ets</a:t>
            </a:r>
            <a:r>
              <a:rPr lang="en-GB" dirty="0" smtClean="0"/>
              <a:t>-core 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143000"/>
            <a:ext cx="11481582" cy="51863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workflow is there - almost all functionalities we need are there!</a:t>
            </a:r>
          </a:p>
          <a:p>
            <a:pPr lvl="1"/>
            <a:r>
              <a:rPr lang="en-GB" dirty="0" smtClean="0"/>
              <a:t>Solve for ne, </a:t>
            </a:r>
            <a:r>
              <a:rPr lang="en-GB" dirty="0" err="1" smtClean="0"/>
              <a:t>ni</a:t>
            </a:r>
            <a:r>
              <a:rPr lang="en-GB" dirty="0" smtClean="0"/>
              <a:t>, </a:t>
            </a:r>
            <a:r>
              <a:rPr lang="en-GB" dirty="0" err="1" smtClean="0"/>
              <a:t>Te</a:t>
            </a:r>
            <a:r>
              <a:rPr lang="en-GB" dirty="0" smtClean="0"/>
              <a:t>, </a:t>
            </a:r>
            <a:r>
              <a:rPr lang="en-GB" dirty="0" err="1" smtClean="0"/>
              <a:t>Ti</a:t>
            </a:r>
            <a:r>
              <a:rPr lang="en-GB" dirty="0" smtClean="0"/>
              <a:t> and psi.</a:t>
            </a:r>
          </a:p>
          <a:p>
            <a:pPr lvl="1"/>
            <a:r>
              <a:rPr lang="en-GB" dirty="0" smtClean="0"/>
              <a:t>Calculate transport coefficients from all transport processes</a:t>
            </a:r>
          </a:p>
          <a:p>
            <a:pPr lvl="1"/>
            <a:r>
              <a:rPr lang="en-GB" dirty="0" smtClean="0"/>
              <a:t>Calculate source from NBI, ICRH and ECRH (neutrons and alphas are not yet tested).</a:t>
            </a:r>
          </a:p>
          <a:p>
            <a:endParaRPr lang="en-GB" dirty="0" smtClean="0"/>
          </a:p>
          <a:p>
            <a:r>
              <a:rPr lang="en-GB" dirty="0" smtClean="0"/>
              <a:t>But the ETS is </a:t>
            </a:r>
            <a:r>
              <a:rPr lang="en-GB" i="1" dirty="0">
                <a:solidFill>
                  <a:srgbClr val="FF0000"/>
                </a:solidFill>
              </a:rPr>
              <a:t>not working robustly</a:t>
            </a:r>
            <a:r>
              <a:rPr lang="en-GB" dirty="0"/>
              <a:t>.</a:t>
            </a:r>
          </a:p>
          <a:p>
            <a:pPr lvl="1"/>
            <a:r>
              <a:rPr lang="en-GB" dirty="0" smtClean="0"/>
              <a:t>What we lack now is testing!</a:t>
            </a:r>
          </a:p>
          <a:p>
            <a:pPr lvl="2"/>
            <a:r>
              <a:rPr lang="en-GB" dirty="0" smtClean="0"/>
              <a:t>We seem to have e.g. issues with time-step-refinement. </a:t>
            </a:r>
          </a:p>
          <a:p>
            <a:pPr lvl="1"/>
            <a:r>
              <a:rPr lang="en-GB" dirty="0" smtClean="0"/>
              <a:t>We “unit-testing”, verifying individual functionalities</a:t>
            </a:r>
          </a:p>
          <a:p>
            <a:pPr lvl="1"/>
            <a:r>
              <a:rPr lang="en-GB" dirty="0" smtClean="0"/>
              <a:t>Integration tests, trying to solve real problems with the ETS (e.g. moving boundary)</a:t>
            </a:r>
          </a:p>
          <a:p>
            <a:pPr lvl="1"/>
            <a:r>
              <a:rPr lang="en-GB" dirty="0" smtClean="0"/>
              <a:t>Testing will help prioritise new developments.</a:t>
            </a:r>
          </a:p>
          <a:p>
            <a:endParaRPr lang="en-GB" dirty="0" smtClean="0"/>
          </a:p>
          <a:p>
            <a:r>
              <a:rPr lang="en-GB" dirty="0" smtClean="0"/>
              <a:t>What’s the status of </a:t>
            </a:r>
            <a:r>
              <a:rPr lang="en-GB" dirty="0" err="1" smtClean="0"/>
              <a:t>wpcd-gitlab</a:t>
            </a:r>
            <a:r>
              <a:rPr lang="en-GB" dirty="0" smtClean="0"/>
              <a:t>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09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Verification and Regression testing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112520"/>
            <a:ext cx="11167376" cy="5064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Verification</a:t>
            </a:r>
            <a:r>
              <a:rPr lang="en-GB" dirty="0"/>
              <a:t> against </a:t>
            </a:r>
            <a:r>
              <a:rPr lang="en-GB" dirty="0" smtClean="0"/>
              <a:t>ETS-5 </a:t>
            </a:r>
            <a:r>
              <a:rPr lang="en-GB" dirty="0"/>
              <a:t>includes simple cases for all transport equation.</a:t>
            </a:r>
          </a:p>
          <a:p>
            <a:r>
              <a:rPr lang="en-GB" dirty="0"/>
              <a:t>Recent developments allows us to do more accurate benchmarking since we can now use the same grid in ETS-5 and ETS-6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ACTION: Redo old tests with the same grid in ETS-5 and ETS-6.</a:t>
            </a:r>
            <a:endParaRPr lang="en-GB" dirty="0"/>
          </a:p>
          <a:p>
            <a:r>
              <a:rPr lang="en-GB" dirty="0"/>
              <a:t>We need many more benchmark </a:t>
            </a:r>
            <a:r>
              <a:rPr lang="en-GB" dirty="0" smtClean="0"/>
              <a:t>cases, see </a:t>
            </a:r>
            <a:r>
              <a:rPr lang="en-GB" dirty="0" smtClean="0">
                <a:hlinkClick r:id="rId2"/>
              </a:rPr>
              <a:t>ETS-6 </a:t>
            </a:r>
            <a:r>
              <a:rPr lang="en-GB" dirty="0" err="1" smtClean="0">
                <a:hlinkClick r:id="rId2"/>
              </a:rPr>
              <a:t>SubTasks</a:t>
            </a:r>
            <a:r>
              <a:rPr lang="en-GB" dirty="0" smtClean="0"/>
              <a:t>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Regression </a:t>
            </a:r>
            <a:r>
              <a:rPr lang="en-GB" b="1" dirty="0"/>
              <a:t>testing</a:t>
            </a:r>
          </a:p>
          <a:p>
            <a:r>
              <a:rPr lang="en-GB" dirty="0"/>
              <a:t>We now have </a:t>
            </a:r>
            <a:r>
              <a:rPr lang="en-GB" dirty="0" smtClean="0"/>
              <a:t>13 </a:t>
            </a:r>
            <a:r>
              <a:rPr lang="en-GB" dirty="0"/>
              <a:t>tests that we run on a regular basis, testing transport equations, interpretative modes, </a:t>
            </a:r>
            <a:r>
              <a:rPr lang="en-GB" dirty="0" smtClean="0"/>
              <a:t>NBI, ICRH, ECRH.</a:t>
            </a:r>
            <a:endParaRPr lang="en-GB" dirty="0"/>
          </a:p>
          <a:p>
            <a:r>
              <a:rPr lang="en-GB" dirty="0"/>
              <a:t>We need more!</a:t>
            </a:r>
          </a:p>
          <a:p>
            <a:pPr lvl="1"/>
            <a:r>
              <a:rPr lang="en-GB" dirty="0"/>
              <a:t>Core-Edge, H&amp;CD, computational modes, database actors, combiners, grid generations, convergence looping</a:t>
            </a:r>
            <a:r>
              <a:rPr lang="mr-IN" dirty="0" smtClean="0"/>
              <a:t>…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2248" y="932650"/>
            <a:ext cx="11792607" cy="5244314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WIMAS-2 deliverables in 2020 </a:t>
            </a:r>
            <a:r>
              <a:rPr lang="mr-IN" dirty="0" smtClean="0"/>
              <a:t>–</a:t>
            </a:r>
            <a:r>
              <a:rPr lang="en-GB" dirty="0" smtClean="0"/>
              <a:t> slide from APM</a:t>
            </a:r>
            <a:endParaRPr lang="en-GB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F247-468C-8A4A-9982-528A14D9BBDC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5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52248" y="1466850"/>
            <a:ext cx="117926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128908" y="129611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01762" y="130302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037444" y="1317056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71384" y="1329088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02700" y="134112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42050" y="1358053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188813" y="133421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161667" y="1324187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097349" y="132129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131289" y="1316389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162605" y="1328421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15696" y="1000368"/>
            <a:ext cx="653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JAN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47029" y="983437"/>
            <a:ext cx="643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FEB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27559" y="983440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MAR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92756" y="966508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smtClean="0">
                <a:solidFill>
                  <a:schemeClr val="bg2"/>
                </a:solidFill>
              </a:rPr>
              <a:t>APR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25689" y="949578"/>
            <a:ext cx="750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MAY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58620" y="949581"/>
            <a:ext cx="678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JUN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25419" y="949581"/>
            <a:ext cx="609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smtClean="0">
                <a:solidFill>
                  <a:schemeClr val="bg2"/>
                </a:solidFill>
              </a:rPr>
              <a:t>JUL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58350" y="932649"/>
            <a:ext cx="745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AUG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55817" y="932649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SEP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271815" y="932652"/>
            <a:ext cx="698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OCT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304750" y="949586"/>
            <a:ext cx="756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NOV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253014" y="932653"/>
            <a:ext cx="680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smtClean="0">
                <a:solidFill>
                  <a:schemeClr val="bg2"/>
                </a:solidFill>
              </a:rPr>
              <a:t>DEC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52247" y="1461052"/>
            <a:ext cx="1771698" cy="4729375"/>
          </a:xfrm>
          <a:prstGeom prst="rect">
            <a:avLst/>
          </a:prstGeom>
          <a:solidFill>
            <a:schemeClr val="bg2">
              <a:lumMod val="25000"/>
              <a:alpha val="7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3200" dirty="0"/>
          </a:p>
        </p:txBody>
      </p:sp>
      <p:sp>
        <p:nvSpPr>
          <p:cNvPr id="44" name="Rectangle 43"/>
          <p:cNvSpPr/>
          <p:nvPr/>
        </p:nvSpPr>
        <p:spPr>
          <a:xfrm>
            <a:off x="2079523" y="1588129"/>
            <a:ext cx="3888061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Basic solvers</a:t>
            </a:r>
            <a:endParaRPr lang="en-GB" sz="2800" dirty="0"/>
          </a:p>
        </p:txBody>
      </p:sp>
      <p:sp>
        <p:nvSpPr>
          <p:cNvPr id="45" name="Rectangle 44"/>
          <p:cNvSpPr/>
          <p:nvPr/>
        </p:nvSpPr>
        <p:spPr>
          <a:xfrm>
            <a:off x="2101763" y="3182998"/>
            <a:ext cx="8029526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Core-Edge</a:t>
            </a:r>
            <a:endParaRPr lang="en-GB" sz="2800" dirty="0"/>
          </a:p>
        </p:txBody>
      </p:sp>
      <p:sp>
        <p:nvSpPr>
          <p:cNvPr id="46" name="Rectangle 45"/>
          <p:cNvSpPr/>
          <p:nvPr/>
        </p:nvSpPr>
        <p:spPr>
          <a:xfrm>
            <a:off x="6776459" y="4174512"/>
            <a:ext cx="4210409" cy="3901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ITER scenarios</a:t>
            </a:r>
            <a:endParaRPr lang="en-GB" sz="2800" dirty="0"/>
          </a:p>
        </p:txBody>
      </p:sp>
      <p:sp>
        <p:nvSpPr>
          <p:cNvPr id="47" name="Rectangle 46"/>
          <p:cNvSpPr/>
          <p:nvPr/>
        </p:nvSpPr>
        <p:spPr>
          <a:xfrm>
            <a:off x="2431068" y="5192258"/>
            <a:ext cx="312132" cy="984706"/>
          </a:xfrm>
          <a:prstGeom prst="rect">
            <a:avLst/>
          </a:prstGeom>
          <a:solidFill>
            <a:srgbClr val="C0000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563470" y="6249495"/>
            <a:ext cx="3073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Code Camps/working sessions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101763" y="2122883"/>
            <a:ext cx="5582406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Moving boundary</a:t>
            </a:r>
            <a:endParaRPr lang="en-GB" sz="2800" dirty="0"/>
          </a:p>
        </p:txBody>
      </p:sp>
      <p:sp>
        <p:nvSpPr>
          <p:cNvPr id="50" name="Rectangle 49"/>
          <p:cNvSpPr/>
          <p:nvPr/>
        </p:nvSpPr>
        <p:spPr>
          <a:xfrm>
            <a:off x="10249272" y="4660962"/>
            <a:ext cx="1472185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Report</a:t>
            </a:r>
            <a:endParaRPr lang="en-GB" sz="2800" dirty="0"/>
          </a:p>
        </p:txBody>
      </p:sp>
      <p:sp>
        <p:nvSpPr>
          <p:cNvPr id="52" name="Rectangle 51"/>
          <p:cNvSpPr/>
          <p:nvPr/>
        </p:nvSpPr>
        <p:spPr>
          <a:xfrm>
            <a:off x="5441749" y="5189992"/>
            <a:ext cx="312132" cy="984706"/>
          </a:xfrm>
          <a:prstGeom prst="rect">
            <a:avLst/>
          </a:prstGeom>
          <a:solidFill>
            <a:srgbClr val="C0000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/>
              <a:t>2</a:t>
            </a:r>
            <a:r>
              <a:rPr lang="en-GB" sz="2000" dirty="0" smtClean="0"/>
              <a:t> week</a:t>
            </a:r>
            <a:endParaRPr lang="en-GB" sz="2000" dirty="0"/>
          </a:p>
        </p:txBody>
      </p:sp>
      <p:sp>
        <p:nvSpPr>
          <p:cNvPr id="55" name="Rectangle 54"/>
          <p:cNvSpPr/>
          <p:nvPr/>
        </p:nvSpPr>
        <p:spPr>
          <a:xfrm>
            <a:off x="2101762" y="4174511"/>
            <a:ext cx="4490847" cy="395240"/>
          </a:xfrm>
          <a:prstGeom prst="rect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i="1" dirty="0" smtClean="0"/>
              <a:t>Testing on ITER scenarios</a:t>
            </a:r>
            <a:endParaRPr lang="en-GB" sz="2800" i="1" dirty="0"/>
          </a:p>
        </p:txBody>
      </p:sp>
      <p:sp>
        <p:nvSpPr>
          <p:cNvPr id="56" name="Rectangle 55"/>
          <p:cNvSpPr/>
          <p:nvPr/>
        </p:nvSpPr>
        <p:spPr>
          <a:xfrm>
            <a:off x="6027857" y="1592330"/>
            <a:ext cx="5093224" cy="43563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smtClean="0"/>
              <a:t>Advanced solver features</a:t>
            </a:r>
            <a:endParaRPr lang="en-GB" sz="2800" dirty="0"/>
          </a:p>
        </p:txBody>
      </p:sp>
      <p:sp>
        <p:nvSpPr>
          <p:cNvPr id="49" name="Rectangle 48"/>
          <p:cNvSpPr/>
          <p:nvPr/>
        </p:nvSpPr>
        <p:spPr>
          <a:xfrm>
            <a:off x="5102699" y="2651862"/>
            <a:ext cx="3994649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HCD synergies</a:t>
            </a:r>
            <a:endParaRPr lang="en-GB" sz="2800" dirty="0"/>
          </a:p>
        </p:txBody>
      </p:sp>
      <p:sp>
        <p:nvSpPr>
          <p:cNvPr id="51" name="Rectangle 50"/>
          <p:cNvSpPr/>
          <p:nvPr/>
        </p:nvSpPr>
        <p:spPr>
          <a:xfrm>
            <a:off x="8470835" y="3698160"/>
            <a:ext cx="3353329" cy="3901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Training </a:t>
            </a:r>
            <a:r>
              <a:rPr lang="en-GB" sz="2800" smtClean="0"/>
              <a:t>on Core-Edge</a:t>
            </a:r>
            <a:endParaRPr lang="en-GB" sz="2800" dirty="0"/>
          </a:p>
        </p:txBody>
      </p:sp>
      <p:sp>
        <p:nvSpPr>
          <p:cNvPr id="54" name="Rectangle 53"/>
          <p:cNvSpPr/>
          <p:nvPr/>
        </p:nvSpPr>
        <p:spPr>
          <a:xfrm>
            <a:off x="8324145" y="5197074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57" name="Rectangle 56"/>
          <p:cNvSpPr/>
          <p:nvPr/>
        </p:nvSpPr>
        <p:spPr>
          <a:xfrm>
            <a:off x="9373696" y="5185536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58" name="Rectangle 57"/>
          <p:cNvSpPr/>
          <p:nvPr/>
        </p:nvSpPr>
        <p:spPr>
          <a:xfrm>
            <a:off x="10398885" y="5169909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59" name="Rectangle 58"/>
          <p:cNvSpPr/>
          <p:nvPr/>
        </p:nvSpPr>
        <p:spPr>
          <a:xfrm>
            <a:off x="11167895" y="5205721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smtClean="0"/>
              <a:t>Training</a:t>
            </a:r>
            <a:endParaRPr lang="en-GB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7957461" y="6181130"/>
            <a:ext cx="3785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We propose theses Working Sessions!</a:t>
            </a:r>
            <a:endParaRPr lang="en-GB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7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Moving boundary (Jorge)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 is ongoing for a JET test case </a:t>
            </a:r>
            <a:r>
              <a:rPr lang="sv-SE" dirty="0"/>
              <a:t>(</a:t>
            </a:r>
            <a:r>
              <a:rPr lang="en-GB" dirty="0" smtClean="0"/>
              <a:t>by Jorge).</a:t>
            </a:r>
          </a:p>
          <a:p>
            <a:r>
              <a:rPr lang="en-GB" dirty="0" smtClean="0"/>
              <a:t>Includes developments in the </a:t>
            </a:r>
            <a:r>
              <a:rPr lang="en-GB" dirty="0" err="1" smtClean="0"/>
              <a:t>IPramp</a:t>
            </a:r>
            <a:r>
              <a:rPr lang="en-GB" dirty="0" smtClean="0"/>
              <a:t> branch.</a:t>
            </a:r>
          </a:p>
          <a:p>
            <a:r>
              <a:rPr lang="en-GB" dirty="0" smtClean="0"/>
              <a:t>Jorge, anything to add.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03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Core-edge (David)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097280"/>
            <a:ext cx="11167376" cy="5079683"/>
          </a:xfrm>
        </p:spPr>
        <p:txBody>
          <a:bodyPr/>
          <a:lstStyle/>
          <a:p>
            <a:r>
              <a:rPr lang="en-GB" dirty="0" smtClean="0"/>
              <a:t>Good progress was made during the </a:t>
            </a:r>
            <a:r>
              <a:rPr lang="en-GB" dirty="0" err="1" smtClean="0"/>
              <a:t>Riso</a:t>
            </a:r>
            <a:r>
              <a:rPr lang="en-GB" dirty="0" smtClean="0"/>
              <a:t> Working Session.</a:t>
            </a:r>
          </a:p>
          <a:p>
            <a:pPr lvl="1"/>
            <a:r>
              <a:rPr lang="en-GB" dirty="0" smtClean="0"/>
              <a:t>We’ve agreed on a workflow design, but it may need to modify it after discussions during Lisbon working session.</a:t>
            </a:r>
          </a:p>
          <a:p>
            <a:pPr lvl="1"/>
            <a:r>
              <a:rPr lang="en-GB" dirty="0" smtClean="0"/>
              <a:t>We added Dave’s CEC actor in the WF and got nice results modulating the edge BC.</a:t>
            </a:r>
          </a:p>
          <a:p>
            <a:pPr lvl="2"/>
            <a:r>
              <a:rPr lang="en-GB" b="1" i="1" dirty="0" smtClean="0"/>
              <a:t>Dave, can we develop a regression test running the CEC actor?</a:t>
            </a:r>
          </a:p>
          <a:p>
            <a:pPr lvl="1"/>
            <a:r>
              <a:rPr lang="en-GB" dirty="0" smtClean="0"/>
              <a:t>We made good progress on </a:t>
            </a:r>
            <a:r>
              <a:rPr lang="en-GB" dirty="0" err="1" smtClean="0"/>
              <a:t>Rui’s</a:t>
            </a:r>
            <a:r>
              <a:rPr lang="en-GB" dirty="0" smtClean="0"/>
              <a:t> SOLPSZ1 actor, but not yet in the workflow</a:t>
            </a:r>
          </a:p>
          <a:p>
            <a:pPr lvl="2"/>
            <a:r>
              <a:rPr lang="en-GB" b="1" i="1" dirty="0" err="1" smtClean="0"/>
              <a:t>Rui</a:t>
            </a:r>
            <a:r>
              <a:rPr lang="en-GB" b="1" i="1" dirty="0" smtClean="0"/>
              <a:t>, when can we expect this actor?</a:t>
            </a:r>
          </a:p>
          <a:p>
            <a:r>
              <a:rPr lang="en-GB" dirty="0" smtClean="0"/>
              <a:t>Core-edge requires internal boundary conditions</a:t>
            </a:r>
          </a:p>
          <a:p>
            <a:pPr lvl="1"/>
            <a:r>
              <a:rPr lang="en-GB" dirty="0" smtClean="0"/>
              <a:t>This has now been implemented in the ETS-5</a:t>
            </a:r>
          </a:p>
          <a:p>
            <a:pPr lvl="2"/>
            <a:r>
              <a:rPr lang="en-GB" b="1" i="1" dirty="0" smtClean="0"/>
              <a:t>Jorge, when can we expect this in ETS-6?</a:t>
            </a:r>
          </a:p>
          <a:p>
            <a:r>
              <a:rPr lang="en-GB" dirty="0" smtClean="0"/>
              <a:t>An important actor is Andreas Machine-Learning actor for edge profiles</a:t>
            </a:r>
          </a:p>
          <a:p>
            <a:pPr lvl="2"/>
            <a:r>
              <a:rPr lang="en-GB" b="1" i="1" dirty="0" err="1" smtClean="0"/>
              <a:t>Pär</a:t>
            </a:r>
            <a:r>
              <a:rPr lang="en-GB" b="1" i="1" dirty="0" smtClean="0"/>
              <a:t>/Andreas, when can we have an IDS based version in the ETS-6?</a:t>
            </a:r>
            <a:endParaRPr lang="en-GB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08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H&amp;CD synergies, NBI+IC (Thomas)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now a </a:t>
            </a:r>
            <a:r>
              <a:rPr lang="en-GB" dirty="0" err="1" smtClean="0"/>
              <a:t>FoPla</a:t>
            </a:r>
            <a:r>
              <a:rPr lang="en-GB" dirty="0" smtClean="0"/>
              <a:t> actor in IMAS </a:t>
            </a:r>
            <a:r>
              <a:rPr lang="mr-IN" dirty="0" smtClean="0"/>
              <a:t>–</a:t>
            </a:r>
            <a:r>
              <a:rPr lang="en-GB" dirty="0" smtClean="0"/>
              <a:t> part of actor-release.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fusreac</a:t>
            </a:r>
            <a:r>
              <a:rPr lang="en-GB" dirty="0" smtClean="0"/>
              <a:t> source code is ready to be put under </a:t>
            </a:r>
            <a:r>
              <a:rPr lang="en-GB" dirty="0" err="1" smtClean="0"/>
              <a:t>svn</a:t>
            </a:r>
            <a:r>
              <a:rPr lang="sv-SE" dirty="0"/>
              <a:t> </a:t>
            </a:r>
            <a:r>
              <a:rPr lang="sv-SE" dirty="0" smtClean="0"/>
              <a:t>(coming </a:t>
            </a:r>
            <a:r>
              <a:rPr lang="sv-SE" dirty="0" err="1" smtClean="0"/>
              <a:t>very</a:t>
            </a:r>
            <a:r>
              <a:rPr lang="sv-SE" dirty="0" smtClean="0"/>
              <a:t> </a:t>
            </a:r>
            <a:r>
              <a:rPr lang="sv-SE" dirty="0" err="1" smtClean="0"/>
              <a:t>soon</a:t>
            </a:r>
            <a:r>
              <a:rPr lang="sv-SE" dirty="0" smtClean="0"/>
              <a:t>)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err="1" smtClean="0"/>
              <a:t>FoPla</a:t>
            </a:r>
            <a:r>
              <a:rPr lang="en-GB" dirty="0" smtClean="0"/>
              <a:t> and </a:t>
            </a:r>
            <a:r>
              <a:rPr lang="en-GB" dirty="0" err="1" smtClean="0"/>
              <a:t>fusreac</a:t>
            </a:r>
            <a:r>
              <a:rPr lang="en-GB" dirty="0" smtClean="0"/>
              <a:t> actors are not yet in the ETS-6 nor in ETS-5</a:t>
            </a:r>
          </a:p>
          <a:p>
            <a:pPr lvl="1"/>
            <a:r>
              <a:rPr lang="en-GB" dirty="0" smtClean="0"/>
              <a:t>The plan is to first add them in ETS-5, using workflow develop by Philippe Huynh</a:t>
            </a:r>
          </a:p>
          <a:p>
            <a:pPr lvl="1"/>
            <a:r>
              <a:rPr lang="en-GB" dirty="0" smtClean="0"/>
              <a:t>When test and lessons learned we do the same in ETS-6</a:t>
            </a:r>
          </a:p>
          <a:p>
            <a:endParaRPr lang="en-GB" dirty="0"/>
          </a:p>
          <a:p>
            <a:r>
              <a:rPr lang="en-GB" dirty="0" smtClean="0"/>
              <a:t>PION, any updates from </a:t>
            </a:r>
            <a:r>
              <a:rPr lang="en-GB" dirty="0" err="1" smtClean="0"/>
              <a:t>Mervi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61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2248" y="932650"/>
            <a:ext cx="11792607" cy="5244314"/>
          </a:xfrm>
          <a:prstGeom prst="rect">
            <a:avLst/>
          </a:prstGeom>
          <a:solidFill>
            <a:schemeClr val="accent1">
              <a:alpha val="7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Verification on ITER </a:t>
            </a:r>
            <a:r>
              <a:rPr lang="en-GB" dirty="0" smtClean="0"/>
              <a:t>Scenarios (Nathan) </a:t>
            </a:r>
            <a:r>
              <a:rPr lang="mr-IN" dirty="0" smtClean="0"/>
              <a:t>–</a:t>
            </a:r>
            <a:r>
              <a:rPr lang="en-GB" dirty="0" smtClean="0"/>
              <a:t> slide from APM</a:t>
            </a:r>
            <a:endParaRPr lang="en-GB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6528-76DD-EA4D-BCF8-D7C39CD0E6DA}" type="datetime1">
              <a:rPr lang="sv-SE" smtClean="0"/>
              <a:t>2020-05-06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9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52248" y="1466850"/>
            <a:ext cx="117926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128908" y="129611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01762" y="130302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037444" y="1317056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71384" y="1329088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02700" y="134112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42050" y="1358053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188813" y="133421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161667" y="1324187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097349" y="132129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131289" y="1316389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162605" y="1328421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15696" y="1000368"/>
            <a:ext cx="653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JAN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47029" y="983437"/>
            <a:ext cx="643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FEB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27559" y="983440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MAR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92756" y="966508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smtClean="0">
                <a:solidFill>
                  <a:schemeClr val="bg2"/>
                </a:solidFill>
              </a:rPr>
              <a:t>APR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25689" y="949578"/>
            <a:ext cx="750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MAY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58620" y="949581"/>
            <a:ext cx="678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JUN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25419" y="949581"/>
            <a:ext cx="609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smtClean="0">
                <a:solidFill>
                  <a:schemeClr val="bg2"/>
                </a:solidFill>
              </a:rPr>
              <a:t>JUL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58350" y="932649"/>
            <a:ext cx="745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AUG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55817" y="932649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SEP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271815" y="932652"/>
            <a:ext cx="698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OCT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304750" y="949586"/>
            <a:ext cx="756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NOV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253014" y="932653"/>
            <a:ext cx="680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smtClean="0">
                <a:solidFill>
                  <a:schemeClr val="bg2"/>
                </a:solidFill>
              </a:rPr>
              <a:t>DEC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52247" y="1461052"/>
            <a:ext cx="1771698" cy="4729375"/>
          </a:xfrm>
          <a:prstGeom prst="rect">
            <a:avLst/>
          </a:prstGeom>
          <a:solidFill>
            <a:schemeClr val="bg2">
              <a:lumMod val="25000"/>
              <a:alpha val="7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3200" dirty="0"/>
          </a:p>
        </p:txBody>
      </p:sp>
      <p:sp>
        <p:nvSpPr>
          <p:cNvPr id="44" name="Rectangle 43"/>
          <p:cNvSpPr/>
          <p:nvPr/>
        </p:nvSpPr>
        <p:spPr>
          <a:xfrm>
            <a:off x="2079523" y="1588129"/>
            <a:ext cx="1590603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from ITER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3037445" y="3182998"/>
            <a:ext cx="2069128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Ids2cpo, for ETS-5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4683212" y="4174512"/>
            <a:ext cx="3478455" cy="3901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Verification of sub-WFs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2431068" y="5192258"/>
            <a:ext cx="312132" cy="984706"/>
          </a:xfrm>
          <a:prstGeom prst="rect">
            <a:avLst/>
          </a:prstGeom>
          <a:solidFill>
            <a:srgbClr val="C0000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563470" y="6249495"/>
            <a:ext cx="3073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Code Camps/working sessions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27559" y="2122883"/>
            <a:ext cx="2455653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Document Provenance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10249272" y="4660962"/>
            <a:ext cx="1472185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Report</a:t>
            </a:r>
            <a:endParaRPr lang="en-GB" dirty="0"/>
          </a:p>
        </p:txBody>
      </p:sp>
      <p:sp>
        <p:nvSpPr>
          <p:cNvPr id="52" name="Rectangle 51"/>
          <p:cNvSpPr/>
          <p:nvPr/>
        </p:nvSpPr>
        <p:spPr>
          <a:xfrm>
            <a:off x="5441749" y="5189992"/>
            <a:ext cx="312132" cy="984706"/>
          </a:xfrm>
          <a:prstGeom prst="rect">
            <a:avLst/>
          </a:prstGeom>
          <a:solidFill>
            <a:srgbClr val="C0000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/>
              <a:t>2</a:t>
            </a:r>
            <a:r>
              <a:rPr lang="en-GB" sz="2000" dirty="0" smtClean="0"/>
              <a:t> week</a:t>
            </a:r>
            <a:endParaRPr lang="en-GB" sz="2000" dirty="0"/>
          </a:p>
        </p:txBody>
      </p:sp>
      <p:sp>
        <p:nvSpPr>
          <p:cNvPr id="56" name="Rectangle 55"/>
          <p:cNvSpPr/>
          <p:nvPr/>
        </p:nvSpPr>
        <p:spPr>
          <a:xfrm>
            <a:off x="6142050" y="4662343"/>
            <a:ext cx="4043349" cy="4261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Scenario verification</a:t>
            </a:r>
            <a:endParaRPr lang="en-GB" dirty="0"/>
          </a:p>
        </p:txBody>
      </p:sp>
      <p:sp>
        <p:nvSpPr>
          <p:cNvPr id="49" name="Rectangle 48"/>
          <p:cNvSpPr/>
          <p:nvPr/>
        </p:nvSpPr>
        <p:spPr>
          <a:xfrm>
            <a:off x="2649970" y="2651862"/>
            <a:ext cx="2412232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Sufficient input for ETS</a:t>
            </a:r>
            <a:endParaRPr lang="en-GB" dirty="0"/>
          </a:p>
        </p:txBody>
      </p:sp>
      <p:sp>
        <p:nvSpPr>
          <p:cNvPr id="51" name="Rectangle 50"/>
          <p:cNvSpPr/>
          <p:nvPr/>
        </p:nvSpPr>
        <p:spPr>
          <a:xfrm>
            <a:off x="2101763" y="3698160"/>
            <a:ext cx="5087050" cy="3901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 verification </a:t>
            </a:r>
            <a:r>
              <a:rPr lang="en-US" dirty="0" err="1"/>
              <a:t>param</a:t>
            </a:r>
            <a:r>
              <a:rPr lang="en-US" dirty="0"/>
              <a:t>-files</a:t>
            </a:r>
            <a:endParaRPr lang="en-GB" dirty="0"/>
          </a:p>
        </p:txBody>
      </p:sp>
      <p:sp>
        <p:nvSpPr>
          <p:cNvPr id="54" name="Rectangle 53"/>
          <p:cNvSpPr/>
          <p:nvPr/>
        </p:nvSpPr>
        <p:spPr>
          <a:xfrm>
            <a:off x="8324145" y="5197074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57" name="Rectangle 56"/>
          <p:cNvSpPr/>
          <p:nvPr/>
        </p:nvSpPr>
        <p:spPr>
          <a:xfrm>
            <a:off x="9373696" y="5185536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58" name="Rectangle 57"/>
          <p:cNvSpPr/>
          <p:nvPr/>
        </p:nvSpPr>
        <p:spPr>
          <a:xfrm>
            <a:off x="10398885" y="5169909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59" name="Rectangle 58"/>
          <p:cNvSpPr/>
          <p:nvPr/>
        </p:nvSpPr>
        <p:spPr>
          <a:xfrm>
            <a:off x="11167895" y="5205721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smtClean="0"/>
              <a:t>Training</a:t>
            </a:r>
            <a:endParaRPr lang="en-GB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7957461" y="6197172"/>
            <a:ext cx="3785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We propose theses Working Sessions!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2933" y="1711605"/>
            <a:ext cx="3041089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i="1" smtClean="0"/>
              <a:t>DATA HAS BEEN FETCHED BUT </a:t>
            </a:r>
            <a:br>
              <a:rPr lang="en-GB" i="1" smtClean="0"/>
            </a:br>
            <a:r>
              <a:rPr lang="en-GB" i="1" smtClean="0"/>
              <a:t>SCENARIO NOT YET SELECTED</a:t>
            </a:r>
            <a:endParaRPr lang="en-GB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7720604" y="2905628"/>
            <a:ext cx="14612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i="1" dirty="0" smtClean="0"/>
              <a:t>NOT STARTED</a:t>
            </a:r>
            <a:endParaRPr lang="en-GB" i="1" dirty="0"/>
          </a:p>
        </p:txBody>
      </p:sp>
      <p:cxnSp>
        <p:nvCxnSpPr>
          <p:cNvPr id="55" name="Straight Arrow Connector 54"/>
          <p:cNvCxnSpPr>
            <a:stCxn id="3" idx="1"/>
            <a:endCxn id="44" idx="3"/>
          </p:cNvCxnSpPr>
          <p:nvPr/>
        </p:nvCxnSpPr>
        <p:spPr>
          <a:xfrm flipH="1" flipV="1">
            <a:off x="3670126" y="1802954"/>
            <a:ext cx="1752807" cy="231817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3" idx="1"/>
            <a:endCxn id="48" idx="3"/>
          </p:cNvCxnSpPr>
          <p:nvPr/>
        </p:nvCxnSpPr>
        <p:spPr>
          <a:xfrm flipH="1" flipV="1">
            <a:off x="4683212" y="2337708"/>
            <a:ext cx="3037392" cy="752586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3" idx="1"/>
            <a:endCxn id="49" idx="3"/>
          </p:cNvCxnSpPr>
          <p:nvPr/>
        </p:nvCxnSpPr>
        <p:spPr>
          <a:xfrm flipH="1" flipV="1">
            <a:off x="5062202" y="2866687"/>
            <a:ext cx="2658402" cy="223607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3" idx="1"/>
            <a:endCxn id="45" idx="3"/>
          </p:cNvCxnSpPr>
          <p:nvPr/>
        </p:nvCxnSpPr>
        <p:spPr>
          <a:xfrm flipH="1">
            <a:off x="5106573" y="3090294"/>
            <a:ext cx="2614031" cy="30752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3" idx="1"/>
            <a:endCxn id="51" idx="3"/>
          </p:cNvCxnSpPr>
          <p:nvPr/>
        </p:nvCxnSpPr>
        <p:spPr>
          <a:xfrm flipH="1">
            <a:off x="7188813" y="3090294"/>
            <a:ext cx="531791" cy="80295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15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808</TotalTime>
  <Words>875</Words>
  <Application>Microsoft Macintosh PowerPoint</Application>
  <PresentationFormat>Widescreen</PresentationFormat>
  <Paragraphs>160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Mangal</vt:lpstr>
      <vt:lpstr>Arial</vt:lpstr>
      <vt:lpstr>Office Theme</vt:lpstr>
      <vt:lpstr>WIMAS-2 – Status and plans, 6 May 2020</vt:lpstr>
      <vt:lpstr>WIMAS-2 deliverables – slide from APM</vt:lpstr>
      <vt:lpstr>ETS Workflow and ets-core actors</vt:lpstr>
      <vt:lpstr>Verification and Regression testing</vt:lpstr>
      <vt:lpstr>Overview of WIMAS-2 deliverables in 2020 – slide from APM</vt:lpstr>
      <vt:lpstr>Moving boundary (Jorge)</vt:lpstr>
      <vt:lpstr>Core-edge (David)</vt:lpstr>
      <vt:lpstr>H&amp;CD synergies, NBI+IC (Thomas)</vt:lpstr>
      <vt:lpstr>Verification on ITER Scenarios (Nathan) – slide from APM</vt:lpstr>
      <vt:lpstr>Proposal: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WIMAS-2 – Status and plans, 6 May 2020</dc:title>
  <dc:creator>Thomas Johnson</dc:creator>
  <cp:lastModifiedBy>Thomas Johnson</cp:lastModifiedBy>
  <cp:revision>18</cp:revision>
  <dcterms:created xsi:type="dcterms:W3CDTF">2020-05-05T11:58:33Z</dcterms:created>
  <dcterms:modified xsi:type="dcterms:W3CDTF">2020-05-06T11:43:45Z</dcterms:modified>
</cp:coreProperties>
</file>