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48"/>
  </p:notesMasterIdLst>
  <p:sldIdLst>
    <p:sldId id="256" r:id="rId4"/>
    <p:sldId id="257" r:id="rId5"/>
    <p:sldId id="258" r:id="rId6"/>
    <p:sldId id="259" r:id="rId7"/>
    <p:sldId id="261" r:id="rId8"/>
    <p:sldId id="507" r:id="rId9"/>
    <p:sldId id="513" r:id="rId10"/>
    <p:sldId id="512" r:id="rId11"/>
    <p:sldId id="286" r:id="rId12"/>
    <p:sldId id="476" r:id="rId13"/>
    <p:sldId id="517" r:id="rId14"/>
    <p:sldId id="516" r:id="rId15"/>
    <p:sldId id="265" r:id="rId16"/>
    <p:sldId id="264" r:id="rId17"/>
    <p:sldId id="490" r:id="rId18"/>
    <p:sldId id="491" r:id="rId19"/>
    <p:sldId id="492" r:id="rId20"/>
    <p:sldId id="493" r:id="rId21"/>
    <p:sldId id="262" r:id="rId22"/>
    <p:sldId id="518" r:id="rId23"/>
    <p:sldId id="544" r:id="rId24"/>
    <p:sldId id="549" r:id="rId25"/>
    <p:sldId id="2110" r:id="rId26"/>
    <p:sldId id="2141" r:id="rId27"/>
    <p:sldId id="405" r:id="rId28"/>
    <p:sldId id="447" r:id="rId29"/>
    <p:sldId id="2140" r:id="rId30"/>
    <p:sldId id="267" r:id="rId31"/>
    <p:sldId id="268" r:id="rId32"/>
    <p:sldId id="2122" r:id="rId33"/>
    <p:sldId id="2145" r:id="rId34"/>
    <p:sldId id="2115" r:id="rId35"/>
    <p:sldId id="2144" r:id="rId36"/>
    <p:sldId id="2146" r:id="rId37"/>
    <p:sldId id="2147" r:id="rId38"/>
    <p:sldId id="2148" r:id="rId39"/>
    <p:sldId id="271" r:id="rId40"/>
    <p:sldId id="2149" r:id="rId41"/>
    <p:sldId id="273" r:id="rId42"/>
    <p:sldId id="276" r:id="rId43"/>
    <p:sldId id="274" r:id="rId44"/>
    <p:sldId id="272" r:id="rId45"/>
    <p:sldId id="546" r:id="rId46"/>
    <p:sldId id="540" r:id="rId4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D5E4B239-FC32-407C-99EF-A85C8A79A14E}">
          <p14:sldIdLst>
            <p14:sldId id="256"/>
            <p14:sldId id="257"/>
            <p14:sldId id="258"/>
            <p14:sldId id="259"/>
            <p14:sldId id="261"/>
            <p14:sldId id="507"/>
            <p14:sldId id="513"/>
            <p14:sldId id="512"/>
            <p14:sldId id="286"/>
            <p14:sldId id="476"/>
            <p14:sldId id="517"/>
            <p14:sldId id="516"/>
            <p14:sldId id="265"/>
            <p14:sldId id="264"/>
            <p14:sldId id="490"/>
            <p14:sldId id="491"/>
            <p14:sldId id="492"/>
            <p14:sldId id="493"/>
            <p14:sldId id="262"/>
            <p14:sldId id="518"/>
            <p14:sldId id="544"/>
            <p14:sldId id="549"/>
            <p14:sldId id="2110"/>
            <p14:sldId id="2141"/>
            <p14:sldId id="405"/>
            <p14:sldId id="447"/>
            <p14:sldId id="2140"/>
            <p14:sldId id="267"/>
            <p14:sldId id="268"/>
            <p14:sldId id="2122"/>
            <p14:sldId id="2145"/>
            <p14:sldId id="2115"/>
            <p14:sldId id="2144"/>
            <p14:sldId id="2146"/>
            <p14:sldId id="2147"/>
            <p14:sldId id="2148"/>
            <p14:sldId id="271"/>
            <p14:sldId id="2149"/>
            <p14:sldId id="273"/>
            <p14:sldId id="276"/>
            <p14:sldId id="274"/>
            <p14:sldId id="272"/>
          </p14:sldIdLst>
        </p14:section>
        <p14:section name="Backup Slides" id="{846AFD96-2B37-4FD3-9001-D78554C4E14B}">
          <p14:sldIdLst>
            <p14:sldId id="546"/>
            <p14:sldId id="54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97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microsoft.com/office/2016/11/relationships/changesInfo" Target="changesInfos/changesInfo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nrico Di Pietro" userId="52c2d265-2503-4f56-b688-77ba6b651867" providerId="ADAL" clId="{67DA42A6-CEB9-43A4-8BEB-D3E941C16639}"/>
    <pc:docChg chg="modSld">
      <pc:chgData name="Enrico Di Pietro" userId="52c2d265-2503-4f56-b688-77ba6b651867" providerId="ADAL" clId="{67DA42A6-CEB9-43A4-8BEB-D3E941C16639}" dt="2024-06-12T10:01:39.898" v="0" actId="20577"/>
      <pc:docMkLst>
        <pc:docMk/>
      </pc:docMkLst>
      <pc:sldChg chg="modSp mod">
        <pc:chgData name="Enrico Di Pietro" userId="52c2d265-2503-4f56-b688-77ba6b651867" providerId="ADAL" clId="{67DA42A6-CEB9-43A4-8BEB-D3E941C16639}" dt="2024-06-12T10:01:39.898" v="0" actId="20577"/>
        <pc:sldMkLst>
          <pc:docMk/>
          <pc:sldMk cId="3767775090" sldId="272"/>
        </pc:sldMkLst>
        <pc:spChg chg="mod">
          <ac:chgData name="Enrico Di Pietro" userId="52c2d265-2503-4f56-b688-77ba6b651867" providerId="ADAL" clId="{67DA42A6-CEB9-43A4-8BEB-D3E941C16639}" dt="2024-06-12T10:01:39.898" v="0" actId="20577"/>
          <ac:spMkLst>
            <pc:docMk/>
            <pc:sldMk cId="3767775090" sldId="272"/>
            <ac:spMk id="3" creationId="{6111C435-154E-0951-F048-60C8A0D3BF1F}"/>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713D9F-653A-4CEF-B815-CAE3FC6EED8F}" type="doc">
      <dgm:prSet loTypeId="urn:microsoft.com/office/officeart/2018/2/layout/IconVerticalSolidList" loCatId="icon" qsTypeId="urn:microsoft.com/office/officeart/2005/8/quickstyle/simple1" qsCatId="simple" csTypeId="urn:microsoft.com/office/officeart/2005/8/colors/colorful4" csCatId="colorful" phldr="1"/>
      <dgm:spPr/>
      <dgm:t>
        <a:bodyPr/>
        <a:lstStyle/>
        <a:p>
          <a:endParaRPr lang="en-US"/>
        </a:p>
      </dgm:t>
    </dgm:pt>
    <dgm:pt modelId="{51025862-AFC3-428C-8638-EA16609365DE}">
      <dgm:prSet/>
      <dgm:spPr/>
      <dgm:t>
        <a:bodyPr/>
        <a:lstStyle/>
        <a:p>
          <a:pPr>
            <a:lnSpc>
              <a:spcPct val="100000"/>
            </a:lnSpc>
          </a:pPr>
          <a:r>
            <a:rPr lang="en-US"/>
            <a:t>FCCTF allows a safe investigation of the coil behavior in close-to-operative conditions. </a:t>
          </a:r>
        </a:p>
      </dgm:t>
    </dgm:pt>
    <dgm:pt modelId="{8F5E6839-7865-42A6-BF81-F27A1D3AF9E8}" type="parTrans" cxnId="{C73FA9CE-3C47-442C-9736-259A0BC3FD22}">
      <dgm:prSet/>
      <dgm:spPr/>
      <dgm:t>
        <a:bodyPr/>
        <a:lstStyle/>
        <a:p>
          <a:endParaRPr lang="en-US"/>
        </a:p>
      </dgm:t>
    </dgm:pt>
    <dgm:pt modelId="{CDA78492-E89A-4A74-84B8-22D1391EFAD2}" type="sibTrans" cxnId="{C73FA9CE-3C47-442C-9736-259A0BC3FD22}">
      <dgm:prSet/>
      <dgm:spPr/>
      <dgm:t>
        <a:bodyPr/>
        <a:lstStyle/>
        <a:p>
          <a:endParaRPr lang="en-US"/>
        </a:p>
      </dgm:t>
    </dgm:pt>
    <dgm:pt modelId="{9E5208E6-60E7-468D-B877-98F1ED417269}">
      <dgm:prSet/>
      <dgm:spPr/>
      <dgm:t>
        <a:bodyPr/>
        <a:lstStyle/>
        <a:p>
          <a:pPr>
            <a:lnSpc>
              <a:spcPct val="100000"/>
            </a:lnSpc>
          </a:pPr>
          <a:r>
            <a:rPr lang="en-US"/>
            <a:t>FCCTF cryostat can host magnets as long as 7 m and as large as 3 m, having a maximum weight of 17 tons</a:t>
          </a:r>
        </a:p>
      </dgm:t>
    </dgm:pt>
    <dgm:pt modelId="{1D48D4AB-E8AD-4575-88CF-83094E4B8AF5}" type="parTrans" cxnId="{1CD28972-6F9D-4EB5-9FAD-3EC0CAC68A5C}">
      <dgm:prSet/>
      <dgm:spPr/>
      <dgm:t>
        <a:bodyPr/>
        <a:lstStyle/>
        <a:p>
          <a:endParaRPr lang="en-US"/>
        </a:p>
      </dgm:t>
    </dgm:pt>
    <dgm:pt modelId="{BD030384-9C66-4FF8-B5C4-2E073F0C2483}" type="sibTrans" cxnId="{1CD28972-6F9D-4EB5-9FAD-3EC0CAC68A5C}">
      <dgm:prSet/>
      <dgm:spPr/>
      <dgm:t>
        <a:bodyPr/>
        <a:lstStyle/>
        <a:p>
          <a:endParaRPr lang="en-US"/>
        </a:p>
      </dgm:t>
    </dgm:pt>
    <dgm:pt modelId="{37D2823C-7DED-4017-B3B0-BB0DB00A7946}">
      <dgm:prSet/>
      <dgm:spPr/>
      <dgm:t>
        <a:bodyPr/>
        <a:lstStyle/>
        <a:p>
          <a:pPr>
            <a:lnSpc>
              <a:spcPct val="100000"/>
            </a:lnSpc>
          </a:pPr>
          <a:r>
            <a:rPr lang="en-US"/>
            <a:t>FCCTF Power supply can deliver the high current up to 43 kA with the desired ramps.</a:t>
          </a:r>
        </a:p>
      </dgm:t>
    </dgm:pt>
    <dgm:pt modelId="{D516C9A2-1C0C-42C0-86E2-49084BC47816}" type="parTrans" cxnId="{A0E28316-7E43-4CF2-B9EB-D71C61FC3321}">
      <dgm:prSet/>
      <dgm:spPr/>
      <dgm:t>
        <a:bodyPr/>
        <a:lstStyle/>
        <a:p>
          <a:endParaRPr lang="en-US"/>
        </a:p>
      </dgm:t>
    </dgm:pt>
    <dgm:pt modelId="{DED54EEA-13ED-455C-ABDC-9E2FC054FDF9}" type="sibTrans" cxnId="{A0E28316-7E43-4CF2-B9EB-D71C61FC3321}">
      <dgm:prSet/>
      <dgm:spPr/>
      <dgm:t>
        <a:bodyPr/>
        <a:lstStyle/>
        <a:p>
          <a:endParaRPr lang="en-US"/>
        </a:p>
      </dgm:t>
    </dgm:pt>
    <dgm:pt modelId="{8312CE89-0A53-407A-95B7-ED32295E3A17}" type="pres">
      <dgm:prSet presAssocID="{F3713D9F-653A-4CEF-B815-CAE3FC6EED8F}" presName="root" presStyleCnt="0">
        <dgm:presLayoutVars>
          <dgm:dir/>
          <dgm:resizeHandles val="exact"/>
        </dgm:presLayoutVars>
      </dgm:prSet>
      <dgm:spPr/>
    </dgm:pt>
    <dgm:pt modelId="{16906DDD-252A-4D87-BCCC-46F223769E9C}" type="pres">
      <dgm:prSet presAssocID="{51025862-AFC3-428C-8638-EA16609365DE}" presName="compNode" presStyleCnt="0"/>
      <dgm:spPr/>
    </dgm:pt>
    <dgm:pt modelId="{D966ADF1-B1EF-4645-81C6-88CA507C34EA}" type="pres">
      <dgm:prSet presAssocID="{51025862-AFC3-428C-8638-EA16609365DE}" presName="bgRect" presStyleLbl="bgShp" presStyleIdx="0" presStyleCnt="3"/>
      <dgm:spPr/>
    </dgm:pt>
    <dgm:pt modelId="{4679304B-9C74-40A4-BA76-579ED96841F2}" type="pres">
      <dgm:prSet presAssocID="{51025862-AFC3-428C-8638-EA16609365D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ow Temperature"/>
        </a:ext>
      </dgm:extLst>
    </dgm:pt>
    <dgm:pt modelId="{403D1467-49A0-472F-8BF3-72CC2CEBB118}" type="pres">
      <dgm:prSet presAssocID="{51025862-AFC3-428C-8638-EA16609365DE}" presName="spaceRect" presStyleCnt="0"/>
      <dgm:spPr/>
    </dgm:pt>
    <dgm:pt modelId="{40DE4499-8E1E-49F3-B622-7F941C3D9A98}" type="pres">
      <dgm:prSet presAssocID="{51025862-AFC3-428C-8638-EA16609365DE}" presName="parTx" presStyleLbl="revTx" presStyleIdx="0" presStyleCnt="3">
        <dgm:presLayoutVars>
          <dgm:chMax val="0"/>
          <dgm:chPref val="0"/>
        </dgm:presLayoutVars>
      </dgm:prSet>
      <dgm:spPr/>
    </dgm:pt>
    <dgm:pt modelId="{FA34632E-C70A-4EA4-8AA7-BFCC6736F43F}" type="pres">
      <dgm:prSet presAssocID="{CDA78492-E89A-4A74-84B8-22D1391EFAD2}" presName="sibTrans" presStyleCnt="0"/>
      <dgm:spPr/>
    </dgm:pt>
    <dgm:pt modelId="{256A3764-F06E-4D06-B3D2-EE079EBD901A}" type="pres">
      <dgm:prSet presAssocID="{9E5208E6-60E7-468D-B877-98F1ED417269}" presName="compNode" presStyleCnt="0"/>
      <dgm:spPr/>
    </dgm:pt>
    <dgm:pt modelId="{26A9A01B-0DA6-4A07-9BD4-04948252E2DC}" type="pres">
      <dgm:prSet presAssocID="{9E5208E6-60E7-468D-B877-98F1ED417269}" presName="bgRect" presStyleLbl="bgShp" presStyleIdx="1" presStyleCnt="3"/>
      <dgm:spPr/>
    </dgm:pt>
    <dgm:pt modelId="{FE70D58F-3C19-4D61-9337-13A7958CC01A}" type="pres">
      <dgm:prSet presAssocID="{9E5208E6-60E7-468D-B877-98F1ED41726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et"/>
        </a:ext>
      </dgm:extLst>
    </dgm:pt>
    <dgm:pt modelId="{83F9B617-0B5C-4895-8FD4-D2AF43819E84}" type="pres">
      <dgm:prSet presAssocID="{9E5208E6-60E7-468D-B877-98F1ED417269}" presName="spaceRect" presStyleCnt="0"/>
      <dgm:spPr/>
    </dgm:pt>
    <dgm:pt modelId="{8C479553-394B-43F5-931D-E23BDD63A6FF}" type="pres">
      <dgm:prSet presAssocID="{9E5208E6-60E7-468D-B877-98F1ED417269}" presName="parTx" presStyleLbl="revTx" presStyleIdx="1" presStyleCnt="3">
        <dgm:presLayoutVars>
          <dgm:chMax val="0"/>
          <dgm:chPref val="0"/>
        </dgm:presLayoutVars>
      </dgm:prSet>
      <dgm:spPr/>
    </dgm:pt>
    <dgm:pt modelId="{FAA8C29E-3FB3-45D2-B12D-44D70779EDDC}" type="pres">
      <dgm:prSet presAssocID="{BD030384-9C66-4FF8-B5C4-2E073F0C2483}" presName="sibTrans" presStyleCnt="0"/>
      <dgm:spPr/>
    </dgm:pt>
    <dgm:pt modelId="{2EBFAA18-9805-4B6E-B4E5-D42DBA2FC6D8}" type="pres">
      <dgm:prSet presAssocID="{37D2823C-7DED-4017-B3B0-BB0DB00A7946}" presName="compNode" presStyleCnt="0"/>
      <dgm:spPr/>
    </dgm:pt>
    <dgm:pt modelId="{2DD0B7BA-B545-4C80-9781-7450625BBB26}" type="pres">
      <dgm:prSet presAssocID="{37D2823C-7DED-4017-B3B0-BB0DB00A7946}" presName="bgRect" presStyleLbl="bgShp" presStyleIdx="2" presStyleCnt="3"/>
      <dgm:spPr/>
    </dgm:pt>
    <dgm:pt modelId="{6BCFF6B4-1B54-49DE-ADB6-FEDCAED352D9}" type="pres">
      <dgm:prSet presAssocID="{37D2823C-7DED-4017-B3B0-BB0DB00A794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isconnected"/>
        </a:ext>
      </dgm:extLst>
    </dgm:pt>
    <dgm:pt modelId="{E54F2C73-0AA1-48FD-A333-26CA5FC8F849}" type="pres">
      <dgm:prSet presAssocID="{37D2823C-7DED-4017-B3B0-BB0DB00A7946}" presName="spaceRect" presStyleCnt="0"/>
      <dgm:spPr/>
    </dgm:pt>
    <dgm:pt modelId="{EF29215B-4516-419E-B015-CC8DAC71F3AA}" type="pres">
      <dgm:prSet presAssocID="{37D2823C-7DED-4017-B3B0-BB0DB00A7946}" presName="parTx" presStyleLbl="revTx" presStyleIdx="2" presStyleCnt="3">
        <dgm:presLayoutVars>
          <dgm:chMax val="0"/>
          <dgm:chPref val="0"/>
        </dgm:presLayoutVars>
      </dgm:prSet>
      <dgm:spPr/>
    </dgm:pt>
  </dgm:ptLst>
  <dgm:cxnLst>
    <dgm:cxn modelId="{A0E28316-7E43-4CF2-B9EB-D71C61FC3321}" srcId="{F3713D9F-653A-4CEF-B815-CAE3FC6EED8F}" destId="{37D2823C-7DED-4017-B3B0-BB0DB00A7946}" srcOrd="2" destOrd="0" parTransId="{D516C9A2-1C0C-42C0-86E2-49084BC47816}" sibTransId="{DED54EEA-13ED-455C-ABDC-9E2FC054FDF9}"/>
    <dgm:cxn modelId="{5ADF5E30-9827-40F4-A53F-8BC65B1E75C3}" type="presOf" srcId="{51025862-AFC3-428C-8638-EA16609365DE}" destId="{40DE4499-8E1E-49F3-B622-7F941C3D9A98}" srcOrd="0" destOrd="0" presId="urn:microsoft.com/office/officeart/2018/2/layout/IconVerticalSolidList"/>
    <dgm:cxn modelId="{517BAB3B-B821-43F8-B03D-36A93912623D}" type="presOf" srcId="{9E5208E6-60E7-468D-B877-98F1ED417269}" destId="{8C479553-394B-43F5-931D-E23BDD63A6FF}" srcOrd="0" destOrd="0" presId="urn:microsoft.com/office/officeart/2018/2/layout/IconVerticalSolidList"/>
    <dgm:cxn modelId="{9D58453F-44BC-413B-9A6B-A8A61269FF6A}" type="presOf" srcId="{37D2823C-7DED-4017-B3B0-BB0DB00A7946}" destId="{EF29215B-4516-419E-B015-CC8DAC71F3AA}" srcOrd="0" destOrd="0" presId="urn:microsoft.com/office/officeart/2018/2/layout/IconVerticalSolidList"/>
    <dgm:cxn modelId="{1CD28972-6F9D-4EB5-9FAD-3EC0CAC68A5C}" srcId="{F3713D9F-653A-4CEF-B815-CAE3FC6EED8F}" destId="{9E5208E6-60E7-468D-B877-98F1ED417269}" srcOrd="1" destOrd="0" parTransId="{1D48D4AB-E8AD-4575-88CF-83094E4B8AF5}" sibTransId="{BD030384-9C66-4FF8-B5C4-2E073F0C2483}"/>
    <dgm:cxn modelId="{20C3B883-1937-430F-A9EF-991BCAFDB0EB}" type="presOf" srcId="{F3713D9F-653A-4CEF-B815-CAE3FC6EED8F}" destId="{8312CE89-0A53-407A-95B7-ED32295E3A17}" srcOrd="0" destOrd="0" presId="urn:microsoft.com/office/officeart/2018/2/layout/IconVerticalSolidList"/>
    <dgm:cxn modelId="{C73FA9CE-3C47-442C-9736-259A0BC3FD22}" srcId="{F3713D9F-653A-4CEF-B815-CAE3FC6EED8F}" destId="{51025862-AFC3-428C-8638-EA16609365DE}" srcOrd="0" destOrd="0" parTransId="{8F5E6839-7865-42A6-BF81-F27A1D3AF9E8}" sibTransId="{CDA78492-E89A-4A74-84B8-22D1391EFAD2}"/>
    <dgm:cxn modelId="{146F437E-136D-4930-A9ED-89827B6ECA4B}" type="presParOf" srcId="{8312CE89-0A53-407A-95B7-ED32295E3A17}" destId="{16906DDD-252A-4D87-BCCC-46F223769E9C}" srcOrd="0" destOrd="0" presId="urn:microsoft.com/office/officeart/2018/2/layout/IconVerticalSolidList"/>
    <dgm:cxn modelId="{3D7F81EA-6BBF-49DE-87E3-20C155A4AA3E}" type="presParOf" srcId="{16906DDD-252A-4D87-BCCC-46F223769E9C}" destId="{D966ADF1-B1EF-4645-81C6-88CA507C34EA}" srcOrd="0" destOrd="0" presId="urn:microsoft.com/office/officeart/2018/2/layout/IconVerticalSolidList"/>
    <dgm:cxn modelId="{D8FB2013-F688-46B0-9B68-05FD00EFDE44}" type="presParOf" srcId="{16906DDD-252A-4D87-BCCC-46F223769E9C}" destId="{4679304B-9C74-40A4-BA76-579ED96841F2}" srcOrd="1" destOrd="0" presId="urn:microsoft.com/office/officeart/2018/2/layout/IconVerticalSolidList"/>
    <dgm:cxn modelId="{61D65A9B-0E7C-4E5E-9083-49B1420D9A15}" type="presParOf" srcId="{16906DDD-252A-4D87-BCCC-46F223769E9C}" destId="{403D1467-49A0-472F-8BF3-72CC2CEBB118}" srcOrd="2" destOrd="0" presId="urn:microsoft.com/office/officeart/2018/2/layout/IconVerticalSolidList"/>
    <dgm:cxn modelId="{89A61EF6-1A6D-48BB-9DA2-E2EE46E235FE}" type="presParOf" srcId="{16906DDD-252A-4D87-BCCC-46F223769E9C}" destId="{40DE4499-8E1E-49F3-B622-7F941C3D9A98}" srcOrd="3" destOrd="0" presId="urn:microsoft.com/office/officeart/2018/2/layout/IconVerticalSolidList"/>
    <dgm:cxn modelId="{6D4D3317-6CC6-45FF-86F1-908B5DD44454}" type="presParOf" srcId="{8312CE89-0A53-407A-95B7-ED32295E3A17}" destId="{FA34632E-C70A-4EA4-8AA7-BFCC6736F43F}" srcOrd="1" destOrd="0" presId="urn:microsoft.com/office/officeart/2018/2/layout/IconVerticalSolidList"/>
    <dgm:cxn modelId="{127DB93F-3ADA-4440-AA7F-A0CBB5CC0772}" type="presParOf" srcId="{8312CE89-0A53-407A-95B7-ED32295E3A17}" destId="{256A3764-F06E-4D06-B3D2-EE079EBD901A}" srcOrd="2" destOrd="0" presId="urn:microsoft.com/office/officeart/2018/2/layout/IconVerticalSolidList"/>
    <dgm:cxn modelId="{B1A94466-042C-4C49-9952-77D61EFCABC1}" type="presParOf" srcId="{256A3764-F06E-4D06-B3D2-EE079EBD901A}" destId="{26A9A01B-0DA6-4A07-9BD4-04948252E2DC}" srcOrd="0" destOrd="0" presId="urn:microsoft.com/office/officeart/2018/2/layout/IconVerticalSolidList"/>
    <dgm:cxn modelId="{D58CB3F5-BD7A-44EB-9A09-0729BAF6604F}" type="presParOf" srcId="{256A3764-F06E-4D06-B3D2-EE079EBD901A}" destId="{FE70D58F-3C19-4D61-9337-13A7958CC01A}" srcOrd="1" destOrd="0" presId="urn:microsoft.com/office/officeart/2018/2/layout/IconVerticalSolidList"/>
    <dgm:cxn modelId="{BDF1916B-1BBF-4BD3-9193-8426440A9020}" type="presParOf" srcId="{256A3764-F06E-4D06-B3D2-EE079EBD901A}" destId="{83F9B617-0B5C-4895-8FD4-D2AF43819E84}" srcOrd="2" destOrd="0" presId="urn:microsoft.com/office/officeart/2018/2/layout/IconVerticalSolidList"/>
    <dgm:cxn modelId="{C04B1A2A-641F-4BE5-A698-4DE95BD1DA38}" type="presParOf" srcId="{256A3764-F06E-4D06-B3D2-EE079EBD901A}" destId="{8C479553-394B-43F5-931D-E23BDD63A6FF}" srcOrd="3" destOrd="0" presId="urn:microsoft.com/office/officeart/2018/2/layout/IconVerticalSolidList"/>
    <dgm:cxn modelId="{DFC57CB2-3EE8-4419-8C66-9EF229354D2B}" type="presParOf" srcId="{8312CE89-0A53-407A-95B7-ED32295E3A17}" destId="{FAA8C29E-3FB3-45D2-B12D-44D70779EDDC}" srcOrd="3" destOrd="0" presId="urn:microsoft.com/office/officeart/2018/2/layout/IconVerticalSolidList"/>
    <dgm:cxn modelId="{1B778FA6-3910-46BA-8CDA-15976751C95C}" type="presParOf" srcId="{8312CE89-0A53-407A-95B7-ED32295E3A17}" destId="{2EBFAA18-9805-4B6E-B4E5-D42DBA2FC6D8}" srcOrd="4" destOrd="0" presId="urn:microsoft.com/office/officeart/2018/2/layout/IconVerticalSolidList"/>
    <dgm:cxn modelId="{79E18504-E94E-456F-A69A-5DFA74B1CF98}" type="presParOf" srcId="{2EBFAA18-9805-4B6E-B4E5-D42DBA2FC6D8}" destId="{2DD0B7BA-B545-4C80-9781-7450625BBB26}" srcOrd="0" destOrd="0" presId="urn:microsoft.com/office/officeart/2018/2/layout/IconVerticalSolidList"/>
    <dgm:cxn modelId="{AEB48F46-C62B-473E-9524-5717FEABC69D}" type="presParOf" srcId="{2EBFAA18-9805-4B6E-B4E5-D42DBA2FC6D8}" destId="{6BCFF6B4-1B54-49DE-ADB6-FEDCAED352D9}" srcOrd="1" destOrd="0" presId="urn:microsoft.com/office/officeart/2018/2/layout/IconVerticalSolidList"/>
    <dgm:cxn modelId="{4B3A9274-3DB3-43DC-8D8B-DA3B5C999515}" type="presParOf" srcId="{2EBFAA18-9805-4B6E-B4E5-D42DBA2FC6D8}" destId="{E54F2C73-0AA1-48FD-A333-26CA5FC8F849}" srcOrd="2" destOrd="0" presId="urn:microsoft.com/office/officeart/2018/2/layout/IconVerticalSolidList"/>
    <dgm:cxn modelId="{34D1AC4D-D584-4348-A075-32F14B24998B}" type="presParOf" srcId="{2EBFAA18-9805-4B6E-B4E5-D42DBA2FC6D8}" destId="{EF29215B-4516-419E-B015-CC8DAC71F3AA}" srcOrd="3" destOrd="0" presId="urn:microsoft.com/office/officeart/2018/2/layout/IconVerticalSoli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6ADF1-B1EF-4645-81C6-88CA507C34EA}">
      <dsp:nvSpPr>
        <dsp:cNvPr id="0" name=""/>
        <dsp:cNvSpPr/>
      </dsp:nvSpPr>
      <dsp:spPr>
        <a:xfrm>
          <a:off x="0" y="281"/>
          <a:ext cx="7597140" cy="65936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79304B-9C74-40A4-BA76-579ED96841F2}">
      <dsp:nvSpPr>
        <dsp:cNvPr id="0" name=""/>
        <dsp:cNvSpPr/>
      </dsp:nvSpPr>
      <dsp:spPr>
        <a:xfrm>
          <a:off x="199456" y="148637"/>
          <a:ext cx="362648" cy="3626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DE4499-8E1E-49F3-B622-7F941C3D9A98}">
      <dsp:nvSpPr>
        <dsp:cNvPr id="0" name=""/>
        <dsp:cNvSpPr/>
      </dsp:nvSpPr>
      <dsp:spPr>
        <a:xfrm>
          <a:off x="761560" y="281"/>
          <a:ext cx="6835579" cy="659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782" tIns="69782" rIns="69782" bIns="69782" numCol="1" spcCol="1270" anchor="ctr" anchorCtr="0">
          <a:noAutofit/>
        </a:bodyPr>
        <a:lstStyle/>
        <a:p>
          <a:pPr marL="0" lvl="0" indent="0" algn="l" defTabSz="711200">
            <a:lnSpc>
              <a:spcPct val="100000"/>
            </a:lnSpc>
            <a:spcBef>
              <a:spcPct val="0"/>
            </a:spcBef>
            <a:spcAft>
              <a:spcPct val="35000"/>
            </a:spcAft>
            <a:buNone/>
          </a:pPr>
          <a:r>
            <a:rPr lang="en-US" sz="1600" kern="1200"/>
            <a:t>FCCTF allows a safe investigation of the coil behavior in close-to-operative conditions. </a:t>
          </a:r>
        </a:p>
      </dsp:txBody>
      <dsp:txXfrm>
        <a:off x="761560" y="281"/>
        <a:ext cx="6835579" cy="659360"/>
      </dsp:txXfrm>
    </dsp:sp>
    <dsp:sp modelId="{26A9A01B-0DA6-4A07-9BD4-04948252E2DC}">
      <dsp:nvSpPr>
        <dsp:cNvPr id="0" name=""/>
        <dsp:cNvSpPr/>
      </dsp:nvSpPr>
      <dsp:spPr>
        <a:xfrm>
          <a:off x="0" y="824481"/>
          <a:ext cx="7597140" cy="65936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70D58F-3C19-4D61-9337-13A7958CC01A}">
      <dsp:nvSpPr>
        <dsp:cNvPr id="0" name=""/>
        <dsp:cNvSpPr/>
      </dsp:nvSpPr>
      <dsp:spPr>
        <a:xfrm>
          <a:off x="199456" y="972837"/>
          <a:ext cx="362648" cy="3626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479553-394B-43F5-931D-E23BDD63A6FF}">
      <dsp:nvSpPr>
        <dsp:cNvPr id="0" name=""/>
        <dsp:cNvSpPr/>
      </dsp:nvSpPr>
      <dsp:spPr>
        <a:xfrm>
          <a:off x="761560" y="824481"/>
          <a:ext cx="6835579" cy="659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782" tIns="69782" rIns="69782" bIns="69782" numCol="1" spcCol="1270" anchor="ctr" anchorCtr="0">
          <a:noAutofit/>
        </a:bodyPr>
        <a:lstStyle/>
        <a:p>
          <a:pPr marL="0" lvl="0" indent="0" algn="l" defTabSz="711200">
            <a:lnSpc>
              <a:spcPct val="100000"/>
            </a:lnSpc>
            <a:spcBef>
              <a:spcPct val="0"/>
            </a:spcBef>
            <a:spcAft>
              <a:spcPct val="35000"/>
            </a:spcAft>
            <a:buNone/>
          </a:pPr>
          <a:r>
            <a:rPr lang="en-US" sz="1600" kern="1200"/>
            <a:t>FCCTF cryostat can host magnets as long as 7 m and as large as 3 m, having a maximum weight of 17 tons</a:t>
          </a:r>
        </a:p>
      </dsp:txBody>
      <dsp:txXfrm>
        <a:off x="761560" y="824481"/>
        <a:ext cx="6835579" cy="659360"/>
      </dsp:txXfrm>
    </dsp:sp>
    <dsp:sp modelId="{2DD0B7BA-B545-4C80-9781-7450625BBB26}">
      <dsp:nvSpPr>
        <dsp:cNvPr id="0" name=""/>
        <dsp:cNvSpPr/>
      </dsp:nvSpPr>
      <dsp:spPr>
        <a:xfrm>
          <a:off x="0" y="1648682"/>
          <a:ext cx="7597140" cy="65936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CFF6B4-1B54-49DE-ADB6-FEDCAED352D9}">
      <dsp:nvSpPr>
        <dsp:cNvPr id="0" name=""/>
        <dsp:cNvSpPr/>
      </dsp:nvSpPr>
      <dsp:spPr>
        <a:xfrm>
          <a:off x="199456" y="1797038"/>
          <a:ext cx="362648" cy="3626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29215B-4516-419E-B015-CC8DAC71F3AA}">
      <dsp:nvSpPr>
        <dsp:cNvPr id="0" name=""/>
        <dsp:cNvSpPr/>
      </dsp:nvSpPr>
      <dsp:spPr>
        <a:xfrm>
          <a:off x="761560" y="1648682"/>
          <a:ext cx="6835579" cy="659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782" tIns="69782" rIns="69782" bIns="69782" numCol="1" spcCol="1270" anchor="ctr" anchorCtr="0">
          <a:noAutofit/>
        </a:bodyPr>
        <a:lstStyle/>
        <a:p>
          <a:pPr marL="0" lvl="0" indent="0" algn="l" defTabSz="711200">
            <a:lnSpc>
              <a:spcPct val="100000"/>
            </a:lnSpc>
            <a:spcBef>
              <a:spcPct val="0"/>
            </a:spcBef>
            <a:spcAft>
              <a:spcPct val="35000"/>
            </a:spcAft>
            <a:buNone/>
          </a:pPr>
          <a:r>
            <a:rPr lang="en-US" sz="1600" kern="1200"/>
            <a:t>FCCTF Power supply can deliver the high current up to 43 kA with the desired ramps.</a:t>
          </a:r>
        </a:p>
      </dsp:txBody>
      <dsp:txXfrm>
        <a:off x="761560" y="1648682"/>
        <a:ext cx="6835579" cy="65936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FF39C-BB19-4D64-82CA-AA410BB0A0F6}" type="datetimeFigureOut">
              <a:rPr lang="en-US" smtClean="0"/>
              <a:t>6/12/2024</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D51DA0-260C-4E32-BC95-CBB03582C2E4}" type="slidenum">
              <a:rPr lang="en-US" smtClean="0"/>
              <a:t>‹N›</a:t>
            </a:fld>
            <a:endParaRPr lang="en-US"/>
          </a:p>
        </p:txBody>
      </p:sp>
    </p:spTree>
    <p:extLst>
      <p:ext uri="{BB962C8B-B14F-4D97-AF65-F5344CB8AC3E}">
        <p14:creationId xmlns:p14="http://schemas.microsoft.com/office/powerpoint/2010/main" val="2289988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8BD51DA0-260C-4E32-BC95-CBB03582C2E4}" type="slidenum">
              <a:rPr lang="en-US" smtClean="0"/>
              <a:t>2</a:t>
            </a:fld>
            <a:endParaRPr lang="en-US"/>
          </a:p>
        </p:txBody>
      </p:sp>
    </p:spTree>
    <p:extLst>
      <p:ext uri="{BB962C8B-B14F-4D97-AF65-F5344CB8AC3E}">
        <p14:creationId xmlns:p14="http://schemas.microsoft.com/office/powerpoint/2010/main" val="614366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200" b="0" i="0" u="none" strike="noStrike" baseline="0">
                <a:solidFill>
                  <a:srgbClr val="000000"/>
                </a:solidFill>
                <a:latin typeface="Calibri" panose="020F0502020204030204" pitchFamily="34" charset="0"/>
              </a:rPr>
              <a:t>In DTT, 54 actively cooled divertor modules are foreseen, 3 for each 20° sector. </a:t>
            </a:r>
          </a:p>
          <a:p>
            <a:pPr algn="l"/>
            <a:r>
              <a:rPr lang="en-US" sz="1200" b="0" i="0" u="none" strike="noStrike" baseline="0">
                <a:solidFill>
                  <a:srgbClr val="000000"/>
                </a:solidFill>
                <a:latin typeface="Calibri" panose="020F0502020204030204" pitchFamily="34" charset="0"/>
              </a:rPr>
              <a:t>central modules of the four remote handling sectors can be used as test modules for the ease of their removal</a:t>
            </a:r>
          </a:p>
          <a:p>
            <a:pPr algn="l"/>
            <a:r>
              <a:rPr lang="en-US" sz="1200" b="0" i="0" u="none" strike="noStrike" baseline="0">
                <a:solidFill>
                  <a:srgbClr val="000000"/>
                </a:solidFill>
                <a:latin typeface="Calibri" panose="020F0502020204030204" pitchFamily="34" charset="0"/>
              </a:rPr>
              <a:t>The poloidal shape has been designed in order to allow a full compatibility with three families of plasma scenarios </a:t>
            </a:r>
            <a:r>
              <a:rPr lang="it-IT" sz="1200" b="0" i="0" u="none" strike="noStrike" baseline="0">
                <a:solidFill>
                  <a:srgbClr val="000000"/>
                </a:solidFill>
                <a:latin typeface="Calibri" panose="020F0502020204030204" pitchFamily="34" charset="0"/>
              </a:rPr>
              <a:t>(SN, XD, and NT).</a:t>
            </a:r>
          </a:p>
          <a:p>
            <a:pPr algn="l"/>
            <a:r>
              <a:rPr lang="en-US" sz="1200" b="0" i="0" u="none" strike="noStrike" baseline="0">
                <a:latin typeface="Calibri" panose="020F0502020204030204" pitchFamily="34" charset="0"/>
              </a:rPr>
              <a:t>The High Heat Flux tests conducted on the DTT divertor target mock-ups, of 3 and 4 mm </a:t>
            </a:r>
            <a:r>
              <a:rPr lang="en-US" sz="1200" b="0" i="0" u="none" strike="noStrike" baseline="0" err="1">
                <a:latin typeface="Calibri" panose="020F0502020204030204" pitchFamily="34" charset="0"/>
              </a:rPr>
              <a:t>armour</a:t>
            </a:r>
            <a:r>
              <a:rPr lang="en-US" sz="1200" b="0" i="0" u="none" strike="noStrike" baseline="0">
                <a:latin typeface="Calibri" panose="020F0502020204030204" pitchFamily="34" charset="0"/>
              </a:rPr>
              <a:t> thickness respectively, highlighted an excellent overall behavior </a:t>
            </a:r>
          </a:p>
          <a:p>
            <a:pPr algn="l"/>
            <a:r>
              <a:rPr lang="en-US" sz="1200" b="0" i="0" u="none" strike="noStrike" baseline="0">
                <a:latin typeface="Calibri" panose="020F0502020204030204" pitchFamily="34" charset="0"/>
              </a:rPr>
              <a:t>The mechanical fatigue resistance of the </a:t>
            </a:r>
            <a:r>
              <a:rPr lang="en-US" sz="1200" b="0" i="0" u="none" strike="noStrike" baseline="0" err="1">
                <a:latin typeface="Calibri" panose="020F0502020204030204" pitchFamily="34" charset="0"/>
              </a:rPr>
              <a:t>armour</a:t>
            </a:r>
            <a:r>
              <a:rPr lang="en-US" sz="1200" b="0" i="0" u="none" strike="noStrike" baseline="0">
                <a:latin typeface="Calibri" panose="020F0502020204030204" pitchFamily="34" charset="0"/>
              </a:rPr>
              <a:t> material and of the junction with the cooling tube</a:t>
            </a:r>
          </a:p>
          <a:p>
            <a:pPr algn="l"/>
            <a:endParaRPr lang="en-US" sz="1200" b="0" i="0" u="none" strike="noStrike" baseline="0">
              <a:solidFill>
                <a:srgbClr val="000000"/>
              </a:solidFill>
              <a:latin typeface="Calibri" panose="020F0502020204030204" pitchFamily="34" charset="0"/>
            </a:endParaRPr>
          </a:p>
          <a:p>
            <a:pPr algn="l"/>
            <a:endParaRPr lang="it-IT" sz="1200" b="0" i="0" u="none" strike="noStrike" baseline="0">
              <a:solidFill>
                <a:srgbClr val="000000"/>
              </a:solidFill>
              <a:latin typeface="Calibri" panose="020F0502020204030204" pitchFamily="34" charset="0"/>
            </a:endParaRPr>
          </a:p>
          <a:p>
            <a:endParaRPr lang="en-US"/>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0CAE2-44D2-47E9-A6C5-7483BEC5474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88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A15DF-D075-42E2-BF51-9A5F2B0B811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746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0CAE2-44D2-47E9-A6C5-7483BEC5474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458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L’impulso</a:t>
            </a:r>
            <a:r>
              <a:rPr lang="en-GB"/>
              <a:t> </a:t>
            </a:r>
            <a:r>
              <a:rPr lang="en-GB" err="1"/>
              <a:t>è</a:t>
            </a:r>
            <a:r>
              <a:rPr lang="en-GB"/>
              <a:t> un </a:t>
            </a:r>
            <a:r>
              <a:rPr lang="en-GB" err="1"/>
              <a:t>segnale</a:t>
            </a:r>
            <a:r>
              <a:rPr lang="en-GB"/>
              <a:t> RF non </a:t>
            </a:r>
            <a:r>
              <a:rPr lang="en-GB" err="1"/>
              <a:t>calibrato</a:t>
            </a:r>
            <a:r>
              <a:rPr lang="en-GB"/>
              <a:t>, il </a:t>
            </a:r>
            <a:r>
              <a:rPr lang="en-GB" err="1"/>
              <a:t>picco</a:t>
            </a:r>
            <a:r>
              <a:rPr lang="en-GB"/>
              <a:t> </a:t>
            </a:r>
            <a:r>
              <a:rPr lang="en-GB" err="1"/>
              <a:t>iniziale</a:t>
            </a:r>
            <a:r>
              <a:rPr lang="en-GB"/>
              <a:t> </a:t>
            </a:r>
            <a:r>
              <a:rPr lang="en-GB" err="1"/>
              <a:t>è</a:t>
            </a:r>
            <a:r>
              <a:rPr lang="en-GB"/>
              <a:t> </a:t>
            </a:r>
            <a:r>
              <a:rPr lang="en-GB" err="1"/>
              <a:t>dovuto</a:t>
            </a:r>
            <a:r>
              <a:rPr lang="en-GB"/>
              <a:t> a </a:t>
            </a:r>
            <a:r>
              <a:rPr lang="en-GB" err="1"/>
              <a:t>una</a:t>
            </a:r>
            <a:r>
              <a:rPr lang="en-GB"/>
              <a:t> </a:t>
            </a:r>
            <a:r>
              <a:rPr lang="en-GB" err="1"/>
              <a:t>variazione</a:t>
            </a:r>
            <a:r>
              <a:rPr lang="en-GB"/>
              <a:t> di </a:t>
            </a:r>
            <a:r>
              <a:rPr lang="en-GB" err="1"/>
              <a:t>frequenza</a:t>
            </a:r>
            <a:r>
              <a:rPr lang="en-GB"/>
              <a:t> </a:t>
            </a:r>
            <a:r>
              <a:rPr lang="en-GB" err="1"/>
              <a:t>naturale</a:t>
            </a:r>
            <a:r>
              <a:rPr lang="en-GB"/>
              <a:t> del gyrotron.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A18E2-4C77-B047-9FB5-60153D942CFC}" type="slidenum">
              <a:rPr kumimoji="0" lang="en-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5191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T"/>
              <a:t>La connection line verrà usata per commisionign dei singoli gyrotron a DTT e testare specchi della linea di trasmisisoen a FALCON con il gyrotron pre-serie. Verrà poi utilizzato nelal fase di allestimento dei cluster a DTT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A18E2-4C77-B047-9FB5-60153D942CFC}" type="slidenum">
              <a:rPr kumimoji="0" lang="en-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1203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 </a:t>
            </a:r>
            <a:r>
              <a:rPr lang="en-GB" err="1"/>
              <a:t>triangoli</a:t>
            </a:r>
            <a:r>
              <a:rPr lang="en-GB"/>
              <a:t> in </a:t>
            </a:r>
            <a:r>
              <a:rPr lang="en-GB" err="1"/>
              <a:t>figura</a:t>
            </a:r>
            <a:r>
              <a:rPr lang="en-GB"/>
              <a:t> </a:t>
            </a:r>
            <a:r>
              <a:rPr lang="en-GB" err="1"/>
              <a:t>rappresentano</a:t>
            </a:r>
            <a:r>
              <a:rPr lang="en-GB"/>
              <a:t> </a:t>
            </a:r>
            <a:r>
              <a:rPr lang="en-GB" err="1"/>
              <a:t>i</a:t>
            </a:r>
            <a:r>
              <a:rPr lang="en-GB"/>
              <a:t> </a:t>
            </a:r>
            <a:r>
              <a:rPr lang="en-GB" err="1"/>
              <a:t>trasmettitori</a:t>
            </a:r>
            <a:endParaRPr lang="en-GB"/>
          </a:p>
          <a:p>
            <a:r>
              <a:rPr lang="en-GB"/>
              <a:t>Il modulo </a:t>
            </a:r>
            <a:r>
              <a:rPr lang="en-GB" err="1"/>
              <a:t>arancione</a:t>
            </a:r>
            <a:r>
              <a:rPr lang="en-GB"/>
              <a:t> in </a:t>
            </a:r>
            <a:r>
              <a:rPr lang="en-GB" err="1"/>
              <a:t>figura</a:t>
            </a:r>
            <a:r>
              <a:rPr lang="en-GB"/>
              <a:t> </a:t>
            </a:r>
            <a:r>
              <a:rPr lang="en-GB" err="1"/>
              <a:t>è</a:t>
            </a:r>
            <a:r>
              <a:rPr lang="en-GB"/>
              <a:t> il primo </a:t>
            </a:r>
            <a:r>
              <a:rPr lang="en-GB" err="1"/>
              <a:t>che</a:t>
            </a:r>
            <a:r>
              <a:rPr lang="en-GB"/>
              <a:t> </a:t>
            </a:r>
            <a:r>
              <a:rPr lang="en-GB" err="1"/>
              <a:t>sarà</a:t>
            </a:r>
            <a:r>
              <a:rPr lang="en-GB"/>
              <a:t> </a:t>
            </a:r>
            <a:r>
              <a:rPr lang="en-GB" err="1"/>
              <a:t>installato</a:t>
            </a:r>
            <a:r>
              <a:rPr lang="en-GB"/>
              <a:t>, </a:t>
            </a:r>
            <a:r>
              <a:rPr lang="en-GB" err="1"/>
              <a:t>quello</a:t>
            </a:r>
            <a:r>
              <a:rPr lang="en-GB"/>
              <a:t> </a:t>
            </a:r>
            <a:r>
              <a:rPr lang="en-GB" err="1"/>
              <a:t>disponibile</a:t>
            </a:r>
            <a:r>
              <a:rPr lang="en-GB"/>
              <a:t> col primo </a:t>
            </a:r>
            <a:r>
              <a:rPr lang="en-GB" err="1"/>
              <a:t>sparo</a:t>
            </a:r>
            <a:r>
              <a:rPr lang="en-GB"/>
              <a:t>. </a:t>
            </a:r>
          </a:p>
          <a:p>
            <a:r>
              <a:rPr lang="en-GB"/>
              <a:t>Il modulo </a:t>
            </a:r>
            <a:r>
              <a:rPr lang="en-GB" err="1"/>
              <a:t>blu</a:t>
            </a:r>
            <a:r>
              <a:rPr lang="en-GB"/>
              <a:t>/Azzurro </a:t>
            </a:r>
            <a:r>
              <a:rPr lang="en-GB" err="1"/>
              <a:t>è</a:t>
            </a:r>
            <a:r>
              <a:rPr lang="en-GB"/>
              <a:t> </a:t>
            </a:r>
            <a:r>
              <a:rPr lang="en-GB" err="1"/>
              <a:t>invece</a:t>
            </a:r>
            <a:r>
              <a:rPr lang="en-GB"/>
              <a:t> il secondo, </a:t>
            </a:r>
            <a:r>
              <a:rPr lang="en-GB" err="1"/>
              <a:t>previsto</a:t>
            </a:r>
            <a:r>
              <a:rPr lang="en-GB"/>
              <a:t> </a:t>
            </a:r>
            <a:r>
              <a:rPr lang="en-GB" err="1"/>
              <a:t>nella</a:t>
            </a:r>
            <a:r>
              <a:rPr lang="en-GB"/>
              <a:t> </a:t>
            </a:r>
            <a:r>
              <a:rPr lang="en-GB" err="1"/>
              <a:t>fase</a:t>
            </a:r>
            <a:r>
              <a:rPr lang="en-GB"/>
              <a:t> di DTT a </a:t>
            </a:r>
            <a:r>
              <a:rPr lang="en-GB" err="1"/>
              <a:t>piena</a:t>
            </a:r>
            <a:r>
              <a:rPr lang="en-GB"/>
              <a:t> </a:t>
            </a:r>
            <a:r>
              <a:rPr lang="en-GB" err="1"/>
              <a:t>potenza</a:t>
            </a:r>
            <a:r>
              <a:rPr lang="en-GB"/>
              <a:t>.</a:t>
            </a:r>
          </a:p>
          <a:p>
            <a:endParaRPr lang="en-GB"/>
          </a:p>
          <a:p>
            <a:r>
              <a:rPr lang="en-GB" err="1"/>
              <a:t>Qualcuno</a:t>
            </a:r>
            <a:r>
              <a:rPr lang="en-GB"/>
              <a:t> </a:t>
            </a:r>
            <a:r>
              <a:rPr lang="en-GB" err="1"/>
              <a:t>potrebbe</a:t>
            </a:r>
            <a:r>
              <a:rPr lang="en-GB"/>
              <a:t> </a:t>
            </a:r>
            <a:r>
              <a:rPr lang="en-GB" err="1"/>
              <a:t>chiedere</a:t>
            </a:r>
            <a:r>
              <a:rPr lang="en-GB"/>
              <a:t> se per </a:t>
            </a:r>
            <a:r>
              <a:rPr lang="en-GB" err="1"/>
              <a:t>gli</a:t>
            </a:r>
            <a:r>
              <a:rPr lang="en-GB"/>
              <a:t> </a:t>
            </a:r>
            <a:r>
              <a:rPr lang="en-GB" err="1"/>
              <a:t>esperimenti</a:t>
            </a:r>
            <a:r>
              <a:rPr lang="en-GB"/>
              <a:t> di DTT </a:t>
            </a:r>
            <a:r>
              <a:rPr lang="en-GB" err="1"/>
              <a:t>pensiamo</a:t>
            </a:r>
            <a:r>
              <a:rPr lang="en-GB"/>
              <a:t> di </a:t>
            </a:r>
            <a:r>
              <a:rPr lang="en-GB" err="1"/>
              <a:t>usare</a:t>
            </a:r>
            <a:r>
              <a:rPr lang="en-GB"/>
              <a:t> </a:t>
            </a:r>
            <a:r>
              <a:rPr lang="en-GB" err="1"/>
              <a:t>anche</a:t>
            </a:r>
            <a:r>
              <a:rPr lang="en-GB"/>
              <a:t> lo scenario a 3 </a:t>
            </a:r>
            <a:r>
              <a:rPr lang="en-GB" err="1"/>
              <a:t>ioni</a:t>
            </a:r>
            <a:r>
              <a:rPr lang="en-GB"/>
              <a:t> </a:t>
            </a:r>
            <a:r>
              <a:rPr lang="en-GB" err="1"/>
              <a:t>oltre</a:t>
            </a:r>
            <a:r>
              <a:rPr lang="en-GB"/>
              <a:t> ai due </a:t>
            </a:r>
            <a:r>
              <a:rPr lang="en-GB" err="1"/>
              <a:t>classici</a:t>
            </a:r>
            <a:r>
              <a:rPr lang="en-GB"/>
              <a:t> in minority heating di 3He e H. La </a:t>
            </a:r>
            <a:r>
              <a:rPr lang="en-GB" err="1"/>
              <a:t>risposta</a:t>
            </a:r>
            <a:r>
              <a:rPr lang="en-GB"/>
              <a:t> è </a:t>
            </a:r>
            <a:r>
              <a:rPr lang="en-GB" err="1"/>
              <a:t>sì</a:t>
            </a:r>
            <a:r>
              <a:rPr lang="en-GB"/>
              <a:t>, </a:t>
            </a:r>
            <a:r>
              <a:rPr lang="en-GB" err="1"/>
              <a:t>questo</a:t>
            </a:r>
            <a:r>
              <a:rPr lang="en-GB"/>
              <a:t> scenario è </a:t>
            </a:r>
            <a:r>
              <a:rPr lang="en-GB" err="1"/>
              <a:t>attualmente</a:t>
            </a:r>
            <a:r>
              <a:rPr lang="en-GB"/>
              <a:t> </a:t>
            </a:r>
            <a:r>
              <a:rPr lang="en-GB" err="1"/>
              <a:t>oggetto</a:t>
            </a:r>
            <a:r>
              <a:rPr lang="en-GB"/>
              <a:t> di studio.</a:t>
            </a:r>
          </a:p>
          <a:p>
            <a:endParaRPr lang="en-GB"/>
          </a:p>
          <a:p>
            <a:pPr marL="0" indent="0">
              <a:buNone/>
            </a:pPr>
            <a:r>
              <a:rPr lang="it-IT" sz="2400" b="1" i="1" u="none" strike="noStrike" baseline="0">
                <a:latin typeface="Calibri-Italic"/>
              </a:rPr>
              <a:t>ICH System</a:t>
            </a:r>
          </a:p>
          <a:p>
            <a:pPr lvl="1"/>
            <a:r>
              <a:rPr lang="en-US" b="0" i="0" u="none" strike="noStrike" baseline="0">
                <a:latin typeface="Calibri" panose="020F0502020204030204" pitchFamily="34" charset="0"/>
              </a:rPr>
              <a:t>The Ion Cyclotron Heating (ICH) system of DTT is organized in modules, each made of four transmitters and</a:t>
            </a:r>
          </a:p>
          <a:p>
            <a:pPr lvl="1"/>
            <a:r>
              <a:rPr lang="en-US" b="0" i="0" u="none" strike="noStrike" baseline="0">
                <a:latin typeface="Calibri" panose="020F0502020204030204" pitchFamily="34" charset="0"/>
              </a:rPr>
              <a:t>two antennas. </a:t>
            </a:r>
          </a:p>
          <a:p>
            <a:pPr lvl="1"/>
            <a:r>
              <a:rPr lang="en-US" b="0" i="0" u="none" strike="noStrike" baseline="0">
                <a:latin typeface="Calibri" panose="020F0502020204030204" pitchFamily="34" charset="0"/>
              </a:rPr>
              <a:t>The system is aimed at providing radiofrequency (RF) power in the frequency range between</a:t>
            </a:r>
          </a:p>
          <a:p>
            <a:pPr lvl="1"/>
            <a:r>
              <a:rPr lang="en-US" b="0" i="0" u="none" strike="noStrike" baseline="0">
                <a:latin typeface="Calibri" panose="020F0502020204030204" pitchFamily="34" charset="0"/>
              </a:rPr>
              <a:t>60 and 90 MHz [49] to be delivered for:</a:t>
            </a:r>
          </a:p>
          <a:p>
            <a:pPr lvl="2"/>
            <a:r>
              <a:rPr lang="en-US"/>
              <a:t>D</a:t>
            </a:r>
            <a:r>
              <a:rPr lang="en-US" b="0" i="0" u="none" strike="noStrike" baseline="0">
                <a:latin typeface="Calibri" panose="020F0502020204030204" pitchFamily="34" charset="0"/>
              </a:rPr>
              <a:t>TT experiments: around 1.5 MW per antenna for the ion heating in the reference scenario, mostly via 3He or H minority heating. </a:t>
            </a:r>
          </a:p>
          <a:p>
            <a:pPr lvl="2"/>
            <a:r>
              <a:rPr lang="en-US" b="0" i="0" u="none" strike="noStrike" baseline="0">
                <a:latin typeface="Calibri" panose="020F0502020204030204" pitchFamily="34" charset="0"/>
              </a:rPr>
              <a:t>Wall conditioning: less than 100 kW per antenna for wall cleaning and deposition of materials with low  atomic number over DTT first wall (</a:t>
            </a:r>
            <a:r>
              <a:rPr lang="en-US" b="0" i="0" u="none" strike="noStrike" baseline="0" err="1">
                <a:latin typeface="Calibri" panose="020F0502020204030204" pitchFamily="34" charset="0"/>
              </a:rPr>
              <a:t>i.e</a:t>
            </a:r>
            <a:r>
              <a:rPr lang="en-US"/>
              <a:t> </a:t>
            </a:r>
            <a:r>
              <a:rPr lang="it-IT" b="0" i="0" u="none" strike="noStrike" baseline="0" err="1">
                <a:latin typeface="Calibri" panose="020F0502020204030204" pitchFamily="34" charset="0"/>
              </a:rPr>
              <a:t>boronization</a:t>
            </a:r>
            <a:r>
              <a:rPr lang="it-IT" b="0" i="0" u="none" strike="noStrike" baseline="0">
                <a:latin typeface="Calibri" panose="020F0502020204030204" pitchFamily="34" charset="0"/>
              </a:rPr>
              <a:t>)</a:t>
            </a:r>
          </a:p>
          <a:p>
            <a:pPr lvl="1"/>
            <a:r>
              <a:rPr lang="en-US"/>
              <a:t>DTT will be completely based on solid-state technology, the first ones of this kind, i.e., with such an unprecedented combination of power, frequency range and pulse duration for such technology.</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17E7D-DFDD-1044-AF57-E7C4734C979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40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a:t>Sono </a:t>
            </a:r>
            <a:r>
              <a:rPr lang="en-GB" err="1"/>
              <a:t>identificati</a:t>
            </a:r>
            <a:r>
              <a:rPr lang="en-GB"/>
              <a:t> con </a:t>
            </a:r>
            <a:r>
              <a:rPr lang="en-GB" err="1"/>
              <a:t>colori</a:t>
            </a:r>
            <a:r>
              <a:rPr lang="en-GB"/>
              <a:t> </a:t>
            </a:r>
            <a:r>
              <a:rPr lang="en-GB" err="1"/>
              <a:t>diversi</a:t>
            </a:r>
            <a:r>
              <a:rPr lang="en-GB"/>
              <a:t> le </a:t>
            </a:r>
            <a:r>
              <a:rPr lang="en-GB" err="1"/>
              <a:t>varie</a:t>
            </a:r>
            <a:r>
              <a:rPr lang="en-GB"/>
              <a:t> </a:t>
            </a:r>
            <a:r>
              <a:rPr lang="en-GB" err="1"/>
              <a:t>aree</a:t>
            </a:r>
            <a:r>
              <a:rPr lang="en-GB"/>
              <a:t> I </a:t>
            </a:r>
            <a:r>
              <a:rPr lang="en-GB" err="1"/>
              <a:t>nuovi</a:t>
            </a:r>
            <a:r>
              <a:rPr lang="en-GB"/>
              <a:t> edifice, </a:t>
            </a:r>
            <a:r>
              <a:rPr lang="en-GB" err="1"/>
              <a:t>quelli</a:t>
            </a:r>
            <a:r>
              <a:rPr lang="en-GB"/>
              <a:t> da </a:t>
            </a:r>
            <a:r>
              <a:rPr lang="en-GB" err="1"/>
              <a:t>ristrutturare</a:t>
            </a:r>
            <a:r>
              <a:rPr lang="en-GB"/>
              <a:t>, la </a:t>
            </a:r>
            <a:r>
              <a:rPr lang="en-GB" err="1"/>
              <a:t>sottostazione</a:t>
            </a:r>
            <a:r>
              <a:rPr lang="en-GB"/>
              <a:t> HV, e le </a:t>
            </a:r>
            <a:r>
              <a:rPr lang="en-GB" err="1"/>
              <a:t>varie</a:t>
            </a:r>
            <a:r>
              <a:rPr lang="en-GB"/>
              <a:t> </a:t>
            </a:r>
            <a:r>
              <a:rPr lang="en-GB" err="1"/>
              <a:t>aree</a:t>
            </a:r>
            <a:r>
              <a:rPr lang="en-GB"/>
              <a:t> di </a:t>
            </a:r>
            <a:r>
              <a:rPr lang="en-GB" err="1"/>
              <a:t>cantiere</a:t>
            </a:r>
            <a:r>
              <a:rPr lang="en-GB"/>
              <a:t> </a:t>
            </a:r>
            <a:r>
              <a:rPr lang="en-GB" err="1"/>
              <a:t>all’interno</a:t>
            </a:r>
            <a:r>
              <a:rPr lang="en-GB"/>
              <a:t> del CR ENEA</a:t>
            </a:r>
          </a:p>
        </p:txBody>
      </p:sp>
      <p:sp>
        <p:nvSpPr>
          <p:cNvPr id="4" name="Segnaposto numero diapositiva 3"/>
          <p:cNvSpPr>
            <a:spLocks noGrp="1"/>
          </p:cNvSpPr>
          <p:nvPr>
            <p:ph type="sldNum" sz="quarter" idx="5"/>
          </p:nvPr>
        </p:nvSpPr>
        <p:spPr/>
        <p:txBody>
          <a:bodyPr/>
          <a:lstStyle/>
          <a:p>
            <a:fld id="{748D4478-913A-4731-AE67-6828CD77D65E}" type="slidenum">
              <a:rPr lang="en-GB" smtClean="0"/>
              <a:t>38</a:t>
            </a:fld>
            <a:endParaRPr lang="en-GB"/>
          </a:p>
        </p:txBody>
      </p:sp>
    </p:spTree>
    <p:extLst>
      <p:ext uri="{BB962C8B-B14F-4D97-AF65-F5344CB8AC3E}">
        <p14:creationId xmlns:p14="http://schemas.microsoft.com/office/powerpoint/2010/main" val="3181389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New Buildings: area highlighted with </a:t>
            </a:r>
            <a:r>
              <a:rPr lang="en-US" err="1"/>
              <a:t>colours</a:t>
            </a:r>
            <a:r>
              <a:rPr lang="en-US"/>
              <a:t>…</a:t>
            </a:r>
          </a:p>
          <a:p>
            <a:pPr marL="171450" indent="-171450">
              <a:buFont typeface="Arial" panose="020B0604020202020204" pitchFamily="34" charset="0"/>
              <a:buChar char="•"/>
            </a:pPr>
            <a:r>
              <a:rPr lang="en-US"/>
              <a:t>The new buildings amount to about 150.000 m3 </a:t>
            </a:r>
          </a:p>
          <a:p>
            <a:pPr marL="171450" indent="-171450">
              <a:buFont typeface="Arial" panose="020B0604020202020204" pitchFamily="34" charset="0"/>
              <a:buChar char="•"/>
            </a:pPr>
            <a:r>
              <a:rPr lang="en-US"/>
              <a:t>185 Tokamak hall Building,</a:t>
            </a:r>
          </a:p>
          <a:p>
            <a:pPr marL="171450" indent="-171450">
              <a:buFont typeface="Arial" panose="020B0604020202020204" pitchFamily="34" charset="0"/>
              <a:buChar char="•"/>
            </a:pPr>
            <a:r>
              <a:rPr lang="en-US"/>
              <a:t>174 cooling divertor, FW and vacuum vessel Building, </a:t>
            </a:r>
          </a:p>
          <a:p>
            <a:pPr marL="171450" indent="-171450">
              <a:buFont typeface="Arial" panose="020B0604020202020204" pitchFamily="34" charset="0"/>
              <a:buChar char="•"/>
            </a:pPr>
            <a:r>
              <a:rPr lang="en-US"/>
              <a:t>176 Electrical SS, </a:t>
            </a:r>
          </a:p>
          <a:p>
            <a:pPr marL="171450" indent="-171450">
              <a:buFont typeface="Arial" panose="020B0604020202020204" pitchFamily="34" charset="0"/>
              <a:buChar char="•"/>
            </a:pPr>
            <a:r>
              <a:rPr lang="en-US"/>
              <a:t>191 PSS IVCNBI Cooling, ICRH Splitters, </a:t>
            </a:r>
          </a:p>
          <a:p>
            <a:pPr marL="171450" indent="-171450">
              <a:buFont typeface="Arial" panose="020B0604020202020204" pitchFamily="34" charset="0"/>
              <a:buChar char="•"/>
            </a:pPr>
            <a:r>
              <a:rPr lang="en-US"/>
              <a:t>192 Diagnostics Building,</a:t>
            </a:r>
          </a:p>
          <a:p>
            <a:pPr marL="171450" indent="-171450">
              <a:buFont typeface="Arial" panose="020B0604020202020204" pitchFamily="34" charset="0"/>
              <a:buChar char="•"/>
            </a:pPr>
            <a:r>
              <a:rPr lang="en-US"/>
              <a:t>184 FDU and TF PSS Building,</a:t>
            </a:r>
          </a:p>
          <a:p>
            <a:pPr marL="171450" indent="-171450">
              <a:buFont typeface="Arial" panose="020B0604020202020204" pitchFamily="34" charset="0"/>
              <a:buChar char="•"/>
            </a:pPr>
            <a:r>
              <a:rPr lang="en-US"/>
              <a:t>173 ECRH and electrical SS Building,</a:t>
            </a:r>
          </a:p>
          <a:p>
            <a:pPr marL="171450" indent="-171450">
              <a:buFont typeface="Arial" panose="020B0604020202020204" pitchFamily="34" charset="0"/>
              <a:buChar char="•"/>
            </a:pPr>
            <a:r>
              <a:rPr lang="en-US"/>
              <a:t>178 Tunnel ECHR,</a:t>
            </a:r>
          </a:p>
          <a:p>
            <a:pPr marL="171450" indent="-171450">
              <a:buFont typeface="Arial" panose="020B0604020202020204" pitchFamily="34" charset="0"/>
              <a:buChar char="•"/>
            </a:pPr>
            <a:r>
              <a:rPr lang="en-US"/>
              <a:t>190 ICHR Building,</a:t>
            </a:r>
          </a:p>
          <a:p>
            <a:pPr marL="171450" indent="-171450">
              <a:buFont typeface="Arial" panose="020B0604020202020204" pitchFamily="34" charset="0"/>
              <a:buChar char="•"/>
            </a:pPr>
            <a:r>
              <a:rPr lang="en-US"/>
              <a:t>187 pipe rack,</a:t>
            </a:r>
          </a:p>
          <a:p>
            <a:pPr marL="171450" indent="-171450">
              <a:buFont typeface="Arial" panose="020B0604020202020204" pitchFamily="34" charset="0"/>
              <a:buChar char="•"/>
            </a:pPr>
            <a:r>
              <a:rPr lang="en-US"/>
              <a:t>175 PSS CS and PF Building.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Building to be refurbished: area highlighted in light green 12.000 m2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a:t>Tokamak Hall and New Building – Status and way forward</a:t>
            </a:r>
            <a:endParaRPr lang="en-US"/>
          </a:p>
          <a:p>
            <a:r>
              <a:rPr lang="en-GB" sz="2400"/>
              <a:t>Status:</a:t>
            </a:r>
          </a:p>
          <a:p>
            <a:pPr lvl="1"/>
            <a:r>
              <a:rPr lang="en-GB" sz="2000"/>
              <a:t>Engineering completed</a:t>
            </a:r>
          </a:p>
          <a:p>
            <a:pPr lvl="1"/>
            <a:r>
              <a:rPr lang="en-GB" sz="2000"/>
              <a:t>Third party Verification ongoing (mandatory by Italy public procurement Law)</a:t>
            </a:r>
          </a:p>
          <a:p>
            <a:pPr lvl="1"/>
            <a:r>
              <a:rPr lang="en-GB" sz="2000"/>
              <a:t>Bid Package under completion</a:t>
            </a:r>
          </a:p>
          <a:p>
            <a:r>
              <a:rPr lang="en-GB" sz="2400"/>
              <a:t>Way forward:</a:t>
            </a:r>
          </a:p>
          <a:p>
            <a:pPr lvl="1"/>
            <a:r>
              <a:rPr lang="en-GB" sz="2000"/>
              <a:t>ITT to be issued by the end of July 2024</a:t>
            </a:r>
          </a:p>
          <a:p>
            <a:pPr lvl="1"/>
            <a:r>
              <a:rPr lang="en-GB" sz="2000"/>
              <a:t>Contract Award expected in Q1 2025 (Engineering and construction integrated contract)</a:t>
            </a:r>
          </a:p>
          <a:p>
            <a:pPr lvl="1"/>
            <a:r>
              <a:rPr lang="en-GB" sz="2000"/>
              <a:t>Demolition activities to be completed (next slide)</a:t>
            </a:r>
          </a:p>
          <a:p>
            <a:pPr lvl="1"/>
            <a:endParaRPr lang="en-GB" sz="2000"/>
          </a:p>
          <a:p>
            <a:pPr lvl="1"/>
            <a:r>
              <a:rPr lang="en-GB" sz="2000" b="1"/>
              <a:t>Refurbishment of Existing Buildings – Status and way forward</a:t>
            </a:r>
          </a:p>
          <a:p>
            <a:pPr lvl="1"/>
            <a:endParaRPr lang="en-GB" sz="2000"/>
          </a:p>
          <a:p>
            <a:pPr lvl="1"/>
            <a:endParaRPr lang="en-GB" sz="2000"/>
          </a:p>
          <a:p>
            <a:pPr lvl="1"/>
            <a:endParaRPr lang="en-GB" sz="2000"/>
          </a:p>
          <a:p>
            <a:r>
              <a:rPr lang="en-GB" sz="2400"/>
              <a:t>Status:</a:t>
            </a:r>
          </a:p>
          <a:p>
            <a:pPr lvl="1"/>
            <a:r>
              <a:rPr lang="en-GB" sz="2000"/>
              <a:t>Technical and historical assessment completed</a:t>
            </a:r>
          </a:p>
          <a:p>
            <a:pPr lvl="1"/>
            <a:r>
              <a:rPr lang="en-GB" sz="2000"/>
              <a:t>Engineering Scope of Work completed (including energy efficiency improvement) </a:t>
            </a:r>
          </a:p>
          <a:p>
            <a:pPr lvl="1"/>
            <a:endParaRPr lang="en-GB" sz="2000"/>
          </a:p>
          <a:p>
            <a:r>
              <a:rPr lang="en-GB" sz="2400"/>
              <a:t>Way forward:</a:t>
            </a:r>
          </a:p>
          <a:p>
            <a:pPr lvl="1"/>
            <a:r>
              <a:rPr lang="en-GB" sz="2000"/>
              <a:t>Engineering contract to be awarded in Q3 2024</a:t>
            </a:r>
          </a:p>
          <a:p>
            <a:pPr lvl="1"/>
            <a:endParaRPr lang="en-GB" sz="2000"/>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egnaposto numero diapositiva 3"/>
          <p:cNvSpPr>
            <a:spLocks noGrp="1"/>
          </p:cNvSpPr>
          <p:nvPr>
            <p:ph type="sldNum" sz="quarter" idx="5"/>
          </p:nvPr>
        </p:nvSpPr>
        <p:spPr/>
        <p:txBody>
          <a:bodyPr/>
          <a:lstStyle/>
          <a:p>
            <a:fld id="{748D4478-913A-4731-AE67-6828CD77D65E}" type="slidenum">
              <a:rPr lang="en-GB" smtClean="0"/>
              <a:t>39</a:t>
            </a:fld>
            <a:endParaRPr lang="en-GB"/>
          </a:p>
        </p:txBody>
      </p:sp>
    </p:spTree>
    <p:extLst>
      <p:ext uri="{BB962C8B-B14F-4D97-AF65-F5344CB8AC3E}">
        <p14:creationId xmlns:p14="http://schemas.microsoft.com/office/powerpoint/2010/main" val="3706823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Demolition phase 1 highlighted in yellow and phase 2 highlighted in </a:t>
            </a:r>
            <a:r>
              <a:rPr lang="en-US" err="1"/>
              <a:t>blu</a:t>
            </a:r>
            <a:endParaRPr lang="en-US"/>
          </a:p>
          <a:p>
            <a:pPr marL="171450" indent="-171450">
              <a:buFont typeface="Arial" panose="020B0604020202020204" pitchFamily="34" charset="0"/>
              <a:buChar char="•"/>
            </a:pPr>
            <a:r>
              <a:rPr lang="en-US"/>
              <a:t>Building 90 simple demolition</a:t>
            </a:r>
          </a:p>
          <a:p>
            <a:pPr marL="171450" indent="-171450">
              <a:buFont typeface="Arial" panose="020B0604020202020204" pitchFamily="34" charset="0"/>
              <a:buChar char="•"/>
            </a:pPr>
            <a:r>
              <a:rPr lang="en-US"/>
              <a:t>Building 73: deconstruction (more advanced project and structural verification needed)</a:t>
            </a:r>
          </a:p>
        </p:txBody>
      </p:sp>
      <p:sp>
        <p:nvSpPr>
          <p:cNvPr id="4" name="Segnaposto numero diapositiva 3"/>
          <p:cNvSpPr>
            <a:spLocks noGrp="1"/>
          </p:cNvSpPr>
          <p:nvPr>
            <p:ph type="sldNum" sz="quarter" idx="5"/>
          </p:nvPr>
        </p:nvSpPr>
        <p:spPr/>
        <p:txBody>
          <a:bodyPr/>
          <a:lstStyle/>
          <a:p>
            <a:fld id="{748D4478-913A-4731-AE67-6828CD77D65E}" type="slidenum">
              <a:rPr lang="en-GB" smtClean="0"/>
              <a:t>40</a:t>
            </a:fld>
            <a:endParaRPr lang="en-GB"/>
          </a:p>
        </p:txBody>
      </p:sp>
    </p:spTree>
    <p:extLst>
      <p:ext uri="{BB962C8B-B14F-4D97-AF65-F5344CB8AC3E}">
        <p14:creationId xmlns:p14="http://schemas.microsoft.com/office/powerpoint/2010/main" val="2897828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err="1"/>
              <a:t>Evidenziare</a:t>
            </a:r>
            <a:r>
              <a:rPr lang="en-US"/>
              <a:t> SS Terna, SS HV e </a:t>
            </a:r>
            <a:r>
              <a:rPr lang="en-US" err="1"/>
              <a:t>Cabine</a:t>
            </a:r>
            <a:r>
              <a:rPr lang="en-US"/>
              <a:t> come da layout </a:t>
            </a:r>
            <a:r>
              <a:rPr lang="en-US" err="1"/>
              <a:t>Generale</a:t>
            </a:r>
            <a:r>
              <a:rPr lang="en-US"/>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a:t>Electrical Network System– Status and way forward</a:t>
            </a:r>
            <a:endParaRPr lang="en-US"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r>
              <a:rPr lang="en-GB"/>
              <a:t>Status:</a:t>
            </a:r>
          </a:p>
          <a:p>
            <a:pPr lvl="1"/>
            <a:r>
              <a:rPr lang="en-GB"/>
              <a:t>Engineering under completion</a:t>
            </a:r>
          </a:p>
          <a:p>
            <a:pPr lvl="1"/>
            <a:r>
              <a:rPr lang="en-GB"/>
              <a:t>Third party Verification contract awarded</a:t>
            </a:r>
          </a:p>
          <a:p>
            <a:pPr lvl="1"/>
            <a:r>
              <a:rPr lang="en-GB"/>
              <a:t>Bid Package under preparation</a:t>
            </a:r>
          </a:p>
          <a:p>
            <a:r>
              <a:rPr lang="en-GB"/>
              <a:t>Way forward:</a:t>
            </a:r>
          </a:p>
          <a:p>
            <a:pPr lvl="1"/>
            <a:r>
              <a:rPr lang="en-GB"/>
              <a:t>Land use permit to be obtained by August 2024</a:t>
            </a:r>
          </a:p>
          <a:p>
            <a:pPr lvl="1"/>
            <a:r>
              <a:rPr lang="en-GB"/>
              <a:t>Third Party Verification to be completed by end of August 2024</a:t>
            </a:r>
          </a:p>
          <a:p>
            <a:pPr lvl="1"/>
            <a:r>
              <a:rPr lang="en-GB"/>
              <a:t>ITT to be issued by the end of September</a:t>
            </a:r>
          </a:p>
          <a:p>
            <a:pPr lvl="1"/>
            <a:r>
              <a:rPr lang="en-GB"/>
              <a:t>Contract Award expected in Q2 2025 (Engineering and construction integrated contract)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egnaposto numero diapositiva 3"/>
          <p:cNvSpPr>
            <a:spLocks noGrp="1"/>
          </p:cNvSpPr>
          <p:nvPr>
            <p:ph type="sldNum" sz="quarter" idx="5"/>
          </p:nvPr>
        </p:nvSpPr>
        <p:spPr/>
        <p:txBody>
          <a:bodyPr/>
          <a:lstStyle/>
          <a:p>
            <a:fld id="{748D4478-913A-4731-AE67-6828CD77D65E}" type="slidenum">
              <a:rPr lang="en-GB" smtClean="0"/>
              <a:t>41</a:t>
            </a:fld>
            <a:endParaRPr lang="en-GB"/>
          </a:p>
        </p:txBody>
      </p:sp>
    </p:spTree>
    <p:extLst>
      <p:ext uri="{BB962C8B-B14F-4D97-AF65-F5344CB8AC3E}">
        <p14:creationId xmlns:p14="http://schemas.microsoft.com/office/powerpoint/2010/main" val="3988955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0CAE2-44D2-47E9-A6C5-7483BEC5474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999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15749-2305-4F11-8735-687443525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9010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15749-2305-4F11-8735-687443525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4555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0CAE2-44D2-47E9-A6C5-7483BEC5474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560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0CAE2-44D2-47E9-A6C5-7483BEC5474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170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0CAE2-44D2-47E9-A6C5-7483BEC5474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928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15749-2305-4F11-8735-687443525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8514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15749-2305-4F11-8735-687443525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1249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15749-2305-4F11-8735-687443525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2632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Divertor pumping system has been developed jointly with KIT.</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Based on cryogenic pumps operated at 4.5 K.</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9 pumps will provide target deuterium throughput equals to 103 Pa m</a:t>
            </a: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3</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/s </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Working pressure between 0.1 Pa and 1 Pa</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Modularity requirement (3-6-9 different pumps operations) for optimal pumping at every scenario</a:t>
            </a:r>
          </a:p>
          <a:p>
            <a:endParaRPr lang="en-US"/>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0CAE2-44D2-47E9-A6C5-7483BEC5474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085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88B0-7EF5-8DF1-C36A-1F5701DF74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8B75E5D1-E3E6-977F-E3E1-F0441DC7E8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3A389D10-B7E8-D8F4-E9D7-4D5F8403687E}"/>
              </a:ext>
            </a:extLst>
          </p:cNvPr>
          <p:cNvSpPr>
            <a:spLocks noGrp="1"/>
          </p:cNvSpPr>
          <p:nvPr>
            <p:ph type="dt" sz="half" idx="10"/>
          </p:nvPr>
        </p:nvSpPr>
        <p:spPr/>
        <p:txBody>
          <a:bodyPr/>
          <a:lstStyle/>
          <a:p>
            <a:fld id="{F2408FBF-63B5-4086-840D-7E9527DE6E58}" type="datetimeFigureOut">
              <a:rPr lang="it-IT" smtClean="0"/>
              <a:t>12/06/2024</a:t>
            </a:fld>
            <a:endParaRPr lang="it-IT"/>
          </a:p>
        </p:txBody>
      </p:sp>
      <p:sp>
        <p:nvSpPr>
          <p:cNvPr id="5" name="Footer Placeholder 4">
            <a:extLst>
              <a:ext uri="{FF2B5EF4-FFF2-40B4-BE49-F238E27FC236}">
                <a16:creationId xmlns:a16="http://schemas.microsoft.com/office/drawing/2014/main" id="{FD6127D3-3C96-5272-124A-98028059814E}"/>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C7344A84-139D-CC2B-513E-C18D082CEED6}"/>
              </a:ext>
            </a:extLst>
          </p:cNvPr>
          <p:cNvSpPr>
            <a:spLocks noGrp="1"/>
          </p:cNvSpPr>
          <p:nvPr>
            <p:ph type="sldNum" sz="quarter" idx="12"/>
          </p:nvPr>
        </p:nvSpPr>
        <p:spPr/>
        <p:txBody>
          <a:bodyPr/>
          <a:lstStyle/>
          <a:p>
            <a:fld id="{B4EEBC76-FB41-4371-9F59-159E12A871E3}" type="slidenum">
              <a:rPr lang="it-IT" smtClean="0"/>
              <a:t>‹N›</a:t>
            </a:fld>
            <a:endParaRPr lang="it-IT"/>
          </a:p>
        </p:txBody>
      </p:sp>
    </p:spTree>
    <p:extLst>
      <p:ext uri="{BB962C8B-B14F-4D97-AF65-F5344CB8AC3E}">
        <p14:creationId xmlns:p14="http://schemas.microsoft.com/office/powerpoint/2010/main" val="1109070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930C9-E042-C26D-F684-358C15EF5DFD}"/>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D2DB344B-A9A7-896C-9E64-8528097AD8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AA1C039E-3D30-A20C-1AD3-265EAAB5CD84}"/>
              </a:ext>
            </a:extLst>
          </p:cNvPr>
          <p:cNvSpPr>
            <a:spLocks noGrp="1"/>
          </p:cNvSpPr>
          <p:nvPr>
            <p:ph type="dt" sz="half" idx="10"/>
          </p:nvPr>
        </p:nvSpPr>
        <p:spPr/>
        <p:txBody>
          <a:bodyPr/>
          <a:lstStyle/>
          <a:p>
            <a:fld id="{F2408FBF-63B5-4086-840D-7E9527DE6E58}" type="datetimeFigureOut">
              <a:rPr lang="it-IT" smtClean="0"/>
              <a:t>12/06/2024</a:t>
            </a:fld>
            <a:endParaRPr lang="it-IT"/>
          </a:p>
        </p:txBody>
      </p:sp>
      <p:sp>
        <p:nvSpPr>
          <p:cNvPr id="5" name="Footer Placeholder 4">
            <a:extLst>
              <a:ext uri="{FF2B5EF4-FFF2-40B4-BE49-F238E27FC236}">
                <a16:creationId xmlns:a16="http://schemas.microsoft.com/office/drawing/2014/main" id="{9E3B9F8B-01ED-D770-4D18-4344630E84C3}"/>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A617641-0D39-7E63-8427-F67DE6B45355}"/>
              </a:ext>
            </a:extLst>
          </p:cNvPr>
          <p:cNvSpPr>
            <a:spLocks noGrp="1"/>
          </p:cNvSpPr>
          <p:nvPr>
            <p:ph type="sldNum" sz="quarter" idx="12"/>
          </p:nvPr>
        </p:nvSpPr>
        <p:spPr/>
        <p:txBody>
          <a:bodyPr/>
          <a:lstStyle/>
          <a:p>
            <a:fld id="{B4EEBC76-FB41-4371-9F59-159E12A871E3}" type="slidenum">
              <a:rPr lang="it-IT" smtClean="0"/>
              <a:t>‹N›</a:t>
            </a:fld>
            <a:endParaRPr lang="it-IT"/>
          </a:p>
        </p:txBody>
      </p:sp>
    </p:spTree>
    <p:extLst>
      <p:ext uri="{BB962C8B-B14F-4D97-AF65-F5344CB8AC3E}">
        <p14:creationId xmlns:p14="http://schemas.microsoft.com/office/powerpoint/2010/main" val="3864886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E02E-1547-DD29-AC05-1CDDD9C726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94199506-520E-A5AF-DF8B-1EDDFFBE3E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1DAA71C3-AE96-EFB0-4820-2B28E6FCB500}"/>
              </a:ext>
            </a:extLst>
          </p:cNvPr>
          <p:cNvSpPr>
            <a:spLocks noGrp="1"/>
          </p:cNvSpPr>
          <p:nvPr>
            <p:ph type="dt" sz="half" idx="10"/>
          </p:nvPr>
        </p:nvSpPr>
        <p:spPr/>
        <p:txBody>
          <a:bodyPr/>
          <a:lstStyle/>
          <a:p>
            <a:fld id="{F2408FBF-63B5-4086-840D-7E9527DE6E58}" type="datetimeFigureOut">
              <a:rPr lang="it-IT" smtClean="0"/>
              <a:t>12/06/2024</a:t>
            </a:fld>
            <a:endParaRPr lang="it-IT"/>
          </a:p>
        </p:txBody>
      </p:sp>
      <p:sp>
        <p:nvSpPr>
          <p:cNvPr id="5" name="Footer Placeholder 4">
            <a:extLst>
              <a:ext uri="{FF2B5EF4-FFF2-40B4-BE49-F238E27FC236}">
                <a16:creationId xmlns:a16="http://schemas.microsoft.com/office/drawing/2014/main" id="{AA1451CE-1E14-8605-6D4F-58485B94822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8C6FB75-E69A-AAFB-E611-FA6AA378C425}"/>
              </a:ext>
            </a:extLst>
          </p:cNvPr>
          <p:cNvSpPr>
            <a:spLocks noGrp="1"/>
          </p:cNvSpPr>
          <p:nvPr>
            <p:ph type="sldNum" sz="quarter" idx="12"/>
          </p:nvPr>
        </p:nvSpPr>
        <p:spPr/>
        <p:txBody>
          <a:bodyPr/>
          <a:lstStyle/>
          <a:p>
            <a:fld id="{B4EEBC76-FB41-4371-9F59-159E12A871E3}" type="slidenum">
              <a:rPr lang="it-IT" smtClean="0"/>
              <a:t>‹N›</a:t>
            </a:fld>
            <a:endParaRPr lang="it-IT"/>
          </a:p>
        </p:txBody>
      </p:sp>
    </p:spTree>
    <p:extLst>
      <p:ext uri="{BB962C8B-B14F-4D97-AF65-F5344CB8AC3E}">
        <p14:creationId xmlns:p14="http://schemas.microsoft.com/office/powerpoint/2010/main" val="1460959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88B0-7EF5-8DF1-C36A-1F5701DF74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8B75E5D1-E3E6-977F-E3E1-F0441DC7E8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3A389D10-B7E8-D8F4-E9D7-4D5F8403687E}"/>
              </a:ext>
            </a:extLst>
          </p:cNvPr>
          <p:cNvSpPr>
            <a:spLocks noGrp="1"/>
          </p:cNvSpPr>
          <p:nvPr>
            <p:ph type="dt" sz="half" idx="10"/>
          </p:nvPr>
        </p:nvSpPr>
        <p:spPr/>
        <p:txBody>
          <a:bodyPr/>
          <a:lstStyle/>
          <a:p>
            <a:r>
              <a:rPr lang="it-IT"/>
              <a:t>09/11/2023</a:t>
            </a:r>
          </a:p>
        </p:txBody>
      </p:sp>
      <p:sp>
        <p:nvSpPr>
          <p:cNvPr id="5" name="Footer Placeholder 4">
            <a:extLst>
              <a:ext uri="{FF2B5EF4-FFF2-40B4-BE49-F238E27FC236}">
                <a16:creationId xmlns:a16="http://schemas.microsoft.com/office/drawing/2014/main" id="{FD6127D3-3C96-5272-124A-98028059814E}"/>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C7344A84-139D-CC2B-513E-C18D082CEED6}"/>
              </a:ext>
            </a:extLst>
          </p:cNvPr>
          <p:cNvSpPr>
            <a:spLocks noGrp="1"/>
          </p:cNvSpPr>
          <p:nvPr>
            <p:ph type="sldNum" sz="quarter" idx="12"/>
          </p:nvPr>
        </p:nvSpPr>
        <p:spPr/>
        <p:txBody>
          <a:bodyPr/>
          <a:lstStyle/>
          <a:p>
            <a:fld id="{B4EEBC76-FB41-4371-9F59-159E12A871E3}" type="slidenum">
              <a:rPr lang="it-IT" smtClean="0"/>
              <a:t>‹N›</a:t>
            </a:fld>
            <a:endParaRPr lang="it-IT"/>
          </a:p>
        </p:txBody>
      </p:sp>
    </p:spTree>
    <p:extLst>
      <p:ext uri="{BB962C8B-B14F-4D97-AF65-F5344CB8AC3E}">
        <p14:creationId xmlns:p14="http://schemas.microsoft.com/office/powerpoint/2010/main" val="1191779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4DE2-A8BB-2E53-A222-9DE65EEDE1E5}"/>
              </a:ext>
            </a:extLst>
          </p:cNvPr>
          <p:cNvSpPr>
            <a:spLocks noGrp="1"/>
          </p:cNvSpPr>
          <p:nvPr>
            <p:ph type="title"/>
          </p:nvPr>
        </p:nvSpPr>
        <p:spPr>
          <a:xfrm>
            <a:off x="634857" y="53257"/>
            <a:ext cx="10515600" cy="836762"/>
          </a:xfrm>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D1C73F12-B44F-0D91-C5C0-719554F81F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7A847CF-7559-EB7C-2EA8-88C74E2C9756}"/>
              </a:ext>
            </a:extLst>
          </p:cNvPr>
          <p:cNvSpPr>
            <a:spLocks noGrp="1"/>
          </p:cNvSpPr>
          <p:nvPr>
            <p:ph type="dt" sz="half" idx="10"/>
          </p:nvPr>
        </p:nvSpPr>
        <p:spPr/>
        <p:txBody>
          <a:bodyPr/>
          <a:lstStyle/>
          <a:p>
            <a:r>
              <a:rPr lang="it-IT"/>
              <a:t>09/11/2023</a:t>
            </a:r>
          </a:p>
        </p:txBody>
      </p:sp>
      <p:sp>
        <p:nvSpPr>
          <p:cNvPr id="5" name="Footer Placeholder 4">
            <a:extLst>
              <a:ext uri="{FF2B5EF4-FFF2-40B4-BE49-F238E27FC236}">
                <a16:creationId xmlns:a16="http://schemas.microsoft.com/office/drawing/2014/main" id="{0CAB2319-17F3-881A-8B63-DAE6A76AEF5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29DE059-E991-AFF3-BBD8-DDF8300B42CF}"/>
              </a:ext>
            </a:extLst>
          </p:cNvPr>
          <p:cNvSpPr>
            <a:spLocks noGrp="1"/>
          </p:cNvSpPr>
          <p:nvPr>
            <p:ph type="sldNum" sz="quarter" idx="12"/>
          </p:nvPr>
        </p:nvSpPr>
        <p:spPr/>
        <p:txBody>
          <a:bodyPr/>
          <a:lstStyle/>
          <a:p>
            <a:fld id="{B4EEBC76-FB41-4371-9F59-159E12A871E3}" type="slidenum">
              <a:rPr lang="it-IT" smtClean="0"/>
              <a:t>‹N›</a:t>
            </a:fld>
            <a:endParaRPr lang="it-IT"/>
          </a:p>
        </p:txBody>
      </p:sp>
      <p:pic>
        <p:nvPicPr>
          <p:cNvPr id="12" name="Picture 11">
            <a:extLst>
              <a:ext uri="{FF2B5EF4-FFF2-40B4-BE49-F238E27FC236}">
                <a16:creationId xmlns:a16="http://schemas.microsoft.com/office/drawing/2014/main" id="{A110346C-D797-6C0A-2C10-1A0C1F7C35F0}"/>
              </a:ext>
            </a:extLst>
          </p:cNvPr>
          <p:cNvPicPr>
            <a:picLocks noChangeAspect="1"/>
          </p:cNvPicPr>
          <p:nvPr userDrawn="1"/>
        </p:nvPicPr>
        <p:blipFill>
          <a:blip r:embed="rId2"/>
          <a:stretch>
            <a:fillRect/>
          </a:stretch>
        </p:blipFill>
        <p:spPr>
          <a:xfrm>
            <a:off x="11150457" y="108932"/>
            <a:ext cx="1041543" cy="918974"/>
          </a:xfrm>
          <a:prstGeom prst="rect">
            <a:avLst/>
          </a:prstGeom>
        </p:spPr>
      </p:pic>
    </p:spTree>
    <p:extLst>
      <p:ext uri="{BB962C8B-B14F-4D97-AF65-F5344CB8AC3E}">
        <p14:creationId xmlns:p14="http://schemas.microsoft.com/office/powerpoint/2010/main" val="4134289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75F13-3694-F931-6A83-EF84659C7C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EC30C2C8-A133-4BE0-3212-4FF3C3C895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02F674-488A-3A02-95E5-4DE61260C05E}"/>
              </a:ext>
            </a:extLst>
          </p:cNvPr>
          <p:cNvSpPr>
            <a:spLocks noGrp="1"/>
          </p:cNvSpPr>
          <p:nvPr>
            <p:ph type="dt" sz="half" idx="10"/>
          </p:nvPr>
        </p:nvSpPr>
        <p:spPr/>
        <p:txBody>
          <a:bodyPr/>
          <a:lstStyle/>
          <a:p>
            <a:r>
              <a:rPr lang="it-IT"/>
              <a:t>09/11/2023</a:t>
            </a:r>
          </a:p>
        </p:txBody>
      </p:sp>
      <p:sp>
        <p:nvSpPr>
          <p:cNvPr id="5" name="Footer Placeholder 4">
            <a:extLst>
              <a:ext uri="{FF2B5EF4-FFF2-40B4-BE49-F238E27FC236}">
                <a16:creationId xmlns:a16="http://schemas.microsoft.com/office/drawing/2014/main" id="{D7287DCA-4D24-A1FD-4686-91F796D43933}"/>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7E84FB8-A924-FE81-0D0B-A816021AB86D}"/>
              </a:ext>
            </a:extLst>
          </p:cNvPr>
          <p:cNvSpPr>
            <a:spLocks noGrp="1"/>
          </p:cNvSpPr>
          <p:nvPr>
            <p:ph type="sldNum" sz="quarter" idx="12"/>
          </p:nvPr>
        </p:nvSpPr>
        <p:spPr/>
        <p:txBody>
          <a:bodyPr/>
          <a:lstStyle/>
          <a:p>
            <a:fld id="{B4EEBC76-FB41-4371-9F59-159E12A871E3}" type="slidenum">
              <a:rPr lang="it-IT" smtClean="0"/>
              <a:t>‹N›</a:t>
            </a:fld>
            <a:endParaRPr lang="it-IT"/>
          </a:p>
        </p:txBody>
      </p:sp>
    </p:spTree>
    <p:extLst>
      <p:ext uri="{BB962C8B-B14F-4D97-AF65-F5344CB8AC3E}">
        <p14:creationId xmlns:p14="http://schemas.microsoft.com/office/powerpoint/2010/main" val="2979255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9894-FFBA-8C50-3514-FDD8FED5DAEF}"/>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85737F46-2103-41DE-EF04-117F9CB8AD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3C6E63BA-F340-1B90-3137-5F8CEF0389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38D5E518-3C55-4B21-EBAE-372FDE555F16}"/>
              </a:ext>
            </a:extLst>
          </p:cNvPr>
          <p:cNvSpPr>
            <a:spLocks noGrp="1"/>
          </p:cNvSpPr>
          <p:nvPr>
            <p:ph type="dt" sz="half" idx="10"/>
          </p:nvPr>
        </p:nvSpPr>
        <p:spPr/>
        <p:txBody>
          <a:bodyPr/>
          <a:lstStyle/>
          <a:p>
            <a:r>
              <a:rPr lang="it-IT"/>
              <a:t>09/11/2023</a:t>
            </a:r>
          </a:p>
        </p:txBody>
      </p:sp>
      <p:sp>
        <p:nvSpPr>
          <p:cNvPr id="6" name="Footer Placeholder 5">
            <a:extLst>
              <a:ext uri="{FF2B5EF4-FFF2-40B4-BE49-F238E27FC236}">
                <a16:creationId xmlns:a16="http://schemas.microsoft.com/office/drawing/2014/main" id="{0C7BA58B-767F-C248-1700-883FEA611089}"/>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5D1BFB9-6360-D932-2640-4ED2CECD2EAF}"/>
              </a:ext>
            </a:extLst>
          </p:cNvPr>
          <p:cNvSpPr>
            <a:spLocks noGrp="1"/>
          </p:cNvSpPr>
          <p:nvPr>
            <p:ph type="sldNum" sz="quarter" idx="12"/>
          </p:nvPr>
        </p:nvSpPr>
        <p:spPr/>
        <p:txBody>
          <a:bodyPr/>
          <a:lstStyle/>
          <a:p>
            <a:fld id="{B4EEBC76-FB41-4371-9F59-159E12A871E3}" type="slidenum">
              <a:rPr lang="it-IT" smtClean="0"/>
              <a:t>‹N›</a:t>
            </a:fld>
            <a:endParaRPr lang="it-IT"/>
          </a:p>
        </p:txBody>
      </p:sp>
    </p:spTree>
    <p:extLst>
      <p:ext uri="{BB962C8B-B14F-4D97-AF65-F5344CB8AC3E}">
        <p14:creationId xmlns:p14="http://schemas.microsoft.com/office/powerpoint/2010/main" val="883382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83FA6-B560-C737-D86F-44105DDAD4D3}"/>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699FC623-104D-2789-2439-FB7FFF149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F2D9C2-2D6A-9A8E-D1FD-48BE9091A2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2E8BE2C8-1C3B-8DEC-1C0E-E39A8E6546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6CD76A-7701-9957-8805-4A333ECDB8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D98CEC5D-4987-7758-9A3D-674A5872320E}"/>
              </a:ext>
            </a:extLst>
          </p:cNvPr>
          <p:cNvSpPr>
            <a:spLocks noGrp="1"/>
          </p:cNvSpPr>
          <p:nvPr>
            <p:ph type="dt" sz="half" idx="10"/>
          </p:nvPr>
        </p:nvSpPr>
        <p:spPr/>
        <p:txBody>
          <a:bodyPr/>
          <a:lstStyle/>
          <a:p>
            <a:r>
              <a:rPr lang="it-IT"/>
              <a:t>09/11/2023</a:t>
            </a:r>
          </a:p>
        </p:txBody>
      </p:sp>
      <p:sp>
        <p:nvSpPr>
          <p:cNvPr id="8" name="Footer Placeholder 7">
            <a:extLst>
              <a:ext uri="{FF2B5EF4-FFF2-40B4-BE49-F238E27FC236}">
                <a16:creationId xmlns:a16="http://schemas.microsoft.com/office/drawing/2014/main" id="{08EBA714-2166-6826-2B42-176914A98301}"/>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50FE3DE6-66BA-131D-9DDE-077D03356127}"/>
              </a:ext>
            </a:extLst>
          </p:cNvPr>
          <p:cNvSpPr>
            <a:spLocks noGrp="1"/>
          </p:cNvSpPr>
          <p:nvPr>
            <p:ph type="sldNum" sz="quarter" idx="12"/>
          </p:nvPr>
        </p:nvSpPr>
        <p:spPr/>
        <p:txBody>
          <a:bodyPr/>
          <a:lstStyle/>
          <a:p>
            <a:fld id="{B4EEBC76-FB41-4371-9F59-159E12A871E3}" type="slidenum">
              <a:rPr lang="it-IT" smtClean="0"/>
              <a:t>‹N›</a:t>
            </a:fld>
            <a:endParaRPr lang="it-IT"/>
          </a:p>
        </p:txBody>
      </p:sp>
    </p:spTree>
    <p:extLst>
      <p:ext uri="{BB962C8B-B14F-4D97-AF65-F5344CB8AC3E}">
        <p14:creationId xmlns:p14="http://schemas.microsoft.com/office/powerpoint/2010/main" val="351565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8590C-1D7C-6157-A557-28C6AD353A2E}"/>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FE4E8CD8-7C7E-98AD-66B1-8C2C65AB766F}"/>
              </a:ext>
            </a:extLst>
          </p:cNvPr>
          <p:cNvSpPr>
            <a:spLocks noGrp="1"/>
          </p:cNvSpPr>
          <p:nvPr>
            <p:ph type="dt" sz="half" idx="10"/>
          </p:nvPr>
        </p:nvSpPr>
        <p:spPr/>
        <p:txBody>
          <a:bodyPr/>
          <a:lstStyle/>
          <a:p>
            <a:r>
              <a:rPr lang="it-IT"/>
              <a:t>09/11/2023</a:t>
            </a:r>
          </a:p>
        </p:txBody>
      </p:sp>
      <p:sp>
        <p:nvSpPr>
          <p:cNvPr id="4" name="Footer Placeholder 3">
            <a:extLst>
              <a:ext uri="{FF2B5EF4-FFF2-40B4-BE49-F238E27FC236}">
                <a16:creationId xmlns:a16="http://schemas.microsoft.com/office/drawing/2014/main" id="{8A5B6671-F89F-F372-7F16-4C056FAA0A1E}"/>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2C07303A-8603-C1AA-0299-BD2AA1D19BB4}"/>
              </a:ext>
            </a:extLst>
          </p:cNvPr>
          <p:cNvSpPr>
            <a:spLocks noGrp="1"/>
          </p:cNvSpPr>
          <p:nvPr>
            <p:ph type="sldNum" sz="quarter" idx="12"/>
          </p:nvPr>
        </p:nvSpPr>
        <p:spPr/>
        <p:txBody>
          <a:bodyPr/>
          <a:lstStyle/>
          <a:p>
            <a:fld id="{B4EEBC76-FB41-4371-9F59-159E12A871E3}" type="slidenum">
              <a:rPr lang="it-IT" smtClean="0"/>
              <a:t>‹N›</a:t>
            </a:fld>
            <a:endParaRPr lang="it-IT"/>
          </a:p>
        </p:txBody>
      </p:sp>
    </p:spTree>
    <p:extLst>
      <p:ext uri="{BB962C8B-B14F-4D97-AF65-F5344CB8AC3E}">
        <p14:creationId xmlns:p14="http://schemas.microsoft.com/office/powerpoint/2010/main" val="2136313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5E0284-B2CD-5C54-A05E-40D5F811FC76}"/>
              </a:ext>
            </a:extLst>
          </p:cNvPr>
          <p:cNvSpPr>
            <a:spLocks noGrp="1"/>
          </p:cNvSpPr>
          <p:nvPr>
            <p:ph type="dt" sz="half" idx="10"/>
          </p:nvPr>
        </p:nvSpPr>
        <p:spPr/>
        <p:txBody>
          <a:bodyPr/>
          <a:lstStyle/>
          <a:p>
            <a:r>
              <a:rPr lang="it-IT"/>
              <a:t>09/11/2023</a:t>
            </a:r>
          </a:p>
        </p:txBody>
      </p:sp>
      <p:sp>
        <p:nvSpPr>
          <p:cNvPr id="3" name="Footer Placeholder 2">
            <a:extLst>
              <a:ext uri="{FF2B5EF4-FFF2-40B4-BE49-F238E27FC236}">
                <a16:creationId xmlns:a16="http://schemas.microsoft.com/office/drawing/2014/main" id="{8AE32E1C-85F5-B1DB-F926-31E1107A52C2}"/>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B3765150-8A5C-21FE-6DAE-75FEB9BD589E}"/>
              </a:ext>
            </a:extLst>
          </p:cNvPr>
          <p:cNvSpPr>
            <a:spLocks noGrp="1"/>
          </p:cNvSpPr>
          <p:nvPr>
            <p:ph type="sldNum" sz="quarter" idx="12"/>
          </p:nvPr>
        </p:nvSpPr>
        <p:spPr/>
        <p:txBody>
          <a:bodyPr/>
          <a:lstStyle/>
          <a:p>
            <a:fld id="{B4EEBC76-FB41-4371-9F59-159E12A871E3}" type="slidenum">
              <a:rPr lang="it-IT" smtClean="0"/>
              <a:t>‹N›</a:t>
            </a:fld>
            <a:endParaRPr lang="it-IT"/>
          </a:p>
        </p:txBody>
      </p:sp>
    </p:spTree>
    <p:extLst>
      <p:ext uri="{BB962C8B-B14F-4D97-AF65-F5344CB8AC3E}">
        <p14:creationId xmlns:p14="http://schemas.microsoft.com/office/powerpoint/2010/main" val="3583940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DC141-5807-E2F5-6E42-CC6ABBADDC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26AB3EB3-DB8A-DB9D-2F1A-9D58D6172B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A4BF3A2F-948D-956A-B429-494DBEEB8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1231D5-1644-D890-3086-E8BB7BDB3E34}"/>
              </a:ext>
            </a:extLst>
          </p:cNvPr>
          <p:cNvSpPr>
            <a:spLocks noGrp="1"/>
          </p:cNvSpPr>
          <p:nvPr>
            <p:ph type="dt" sz="half" idx="10"/>
          </p:nvPr>
        </p:nvSpPr>
        <p:spPr/>
        <p:txBody>
          <a:bodyPr/>
          <a:lstStyle/>
          <a:p>
            <a:r>
              <a:rPr lang="it-IT"/>
              <a:t>09/11/2023</a:t>
            </a:r>
          </a:p>
        </p:txBody>
      </p:sp>
      <p:sp>
        <p:nvSpPr>
          <p:cNvPr id="6" name="Footer Placeholder 5">
            <a:extLst>
              <a:ext uri="{FF2B5EF4-FFF2-40B4-BE49-F238E27FC236}">
                <a16:creationId xmlns:a16="http://schemas.microsoft.com/office/drawing/2014/main" id="{071FC92A-899B-09DB-52A2-C3AC2F28AC4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05831086-0561-F832-C00F-90E67E79C71D}"/>
              </a:ext>
            </a:extLst>
          </p:cNvPr>
          <p:cNvSpPr>
            <a:spLocks noGrp="1"/>
          </p:cNvSpPr>
          <p:nvPr>
            <p:ph type="sldNum" sz="quarter" idx="12"/>
          </p:nvPr>
        </p:nvSpPr>
        <p:spPr/>
        <p:txBody>
          <a:bodyPr/>
          <a:lstStyle/>
          <a:p>
            <a:fld id="{B4EEBC76-FB41-4371-9F59-159E12A871E3}" type="slidenum">
              <a:rPr lang="it-IT" smtClean="0"/>
              <a:t>‹N›</a:t>
            </a:fld>
            <a:endParaRPr lang="it-IT"/>
          </a:p>
        </p:txBody>
      </p:sp>
    </p:spTree>
    <p:extLst>
      <p:ext uri="{BB962C8B-B14F-4D97-AF65-F5344CB8AC3E}">
        <p14:creationId xmlns:p14="http://schemas.microsoft.com/office/powerpoint/2010/main" val="2623445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4DE2-A8BB-2E53-A222-9DE65EEDE1E5}"/>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D1C73F12-B44F-0D91-C5C0-719554F81F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7A847CF-7559-EB7C-2EA8-88C74E2C9756}"/>
              </a:ext>
            </a:extLst>
          </p:cNvPr>
          <p:cNvSpPr>
            <a:spLocks noGrp="1"/>
          </p:cNvSpPr>
          <p:nvPr>
            <p:ph type="dt" sz="half" idx="10"/>
          </p:nvPr>
        </p:nvSpPr>
        <p:spPr/>
        <p:txBody>
          <a:bodyPr/>
          <a:lstStyle/>
          <a:p>
            <a:fld id="{F2408FBF-63B5-4086-840D-7E9527DE6E58}" type="datetimeFigureOut">
              <a:rPr lang="it-IT" smtClean="0"/>
              <a:t>12/06/2024</a:t>
            </a:fld>
            <a:endParaRPr lang="it-IT"/>
          </a:p>
        </p:txBody>
      </p:sp>
      <p:sp>
        <p:nvSpPr>
          <p:cNvPr id="5" name="Footer Placeholder 4">
            <a:extLst>
              <a:ext uri="{FF2B5EF4-FFF2-40B4-BE49-F238E27FC236}">
                <a16:creationId xmlns:a16="http://schemas.microsoft.com/office/drawing/2014/main" id="{0CAB2319-17F3-881A-8B63-DAE6A76AEF5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29DE059-E991-AFF3-BBD8-DDF8300B42CF}"/>
              </a:ext>
            </a:extLst>
          </p:cNvPr>
          <p:cNvSpPr>
            <a:spLocks noGrp="1"/>
          </p:cNvSpPr>
          <p:nvPr>
            <p:ph type="sldNum" sz="quarter" idx="12"/>
          </p:nvPr>
        </p:nvSpPr>
        <p:spPr/>
        <p:txBody>
          <a:bodyPr/>
          <a:lstStyle/>
          <a:p>
            <a:fld id="{B4EEBC76-FB41-4371-9F59-159E12A871E3}" type="slidenum">
              <a:rPr lang="it-IT" smtClean="0"/>
              <a:t>‹N›</a:t>
            </a:fld>
            <a:endParaRPr lang="it-IT"/>
          </a:p>
        </p:txBody>
      </p:sp>
      <p:pic>
        <p:nvPicPr>
          <p:cNvPr id="12" name="Picture 11">
            <a:extLst>
              <a:ext uri="{FF2B5EF4-FFF2-40B4-BE49-F238E27FC236}">
                <a16:creationId xmlns:a16="http://schemas.microsoft.com/office/drawing/2014/main" id="{A110346C-D797-6C0A-2C10-1A0C1F7C35F0}"/>
              </a:ext>
            </a:extLst>
          </p:cNvPr>
          <p:cNvPicPr>
            <a:picLocks noChangeAspect="1"/>
          </p:cNvPicPr>
          <p:nvPr userDrawn="1"/>
        </p:nvPicPr>
        <p:blipFill>
          <a:blip r:embed="rId2"/>
          <a:stretch>
            <a:fillRect/>
          </a:stretch>
        </p:blipFill>
        <p:spPr>
          <a:xfrm>
            <a:off x="11000889" y="159"/>
            <a:ext cx="953069" cy="1051401"/>
          </a:xfrm>
          <a:prstGeom prst="rect">
            <a:avLst/>
          </a:prstGeom>
        </p:spPr>
      </p:pic>
    </p:spTree>
    <p:extLst>
      <p:ext uri="{BB962C8B-B14F-4D97-AF65-F5344CB8AC3E}">
        <p14:creationId xmlns:p14="http://schemas.microsoft.com/office/powerpoint/2010/main" val="1569729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6E584-4497-811E-6051-EBDCC8CAA8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AF39F028-711D-886E-1206-51D51C63C6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84CAF28F-556C-A79D-4445-3E144275E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473FDF-FDBF-86DF-1FED-142796CB6A50}"/>
              </a:ext>
            </a:extLst>
          </p:cNvPr>
          <p:cNvSpPr>
            <a:spLocks noGrp="1"/>
          </p:cNvSpPr>
          <p:nvPr>
            <p:ph type="dt" sz="half" idx="10"/>
          </p:nvPr>
        </p:nvSpPr>
        <p:spPr/>
        <p:txBody>
          <a:bodyPr/>
          <a:lstStyle/>
          <a:p>
            <a:r>
              <a:rPr lang="it-IT"/>
              <a:t>09/11/2023</a:t>
            </a:r>
          </a:p>
        </p:txBody>
      </p:sp>
      <p:sp>
        <p:nvSpPr>
          <p:cNvPr id="6" name="Footer Placeholder 5">
            <a:extLst>
              <a:ext uri="{FF2B5EF4-FFF2-40B4-BE49-F238E27FC236}">
                <a16:creationId xmlns:a16="http://schemas.microsoft.com/office/drawing/2014/main" id="{588D3D1B-9188-E229-9511-66E3362C515F}"/>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439CCA1-BF01-F72C-2730-6D36D50FB364}"/>
              </a:ext>
            </a:extLst>
          </p:cNvPr>
          <p:cNvSpPr>
            <a:spLocks noGrp="1"/>
          </p:cNvSpPr>
          <p:nvPr>
            <p:ph type="sldNum" sz="quarter" idx="12"/>
          </p:nvPr>
        </p:nvSpPr>
        <p:spPr/>
        <p:txBody>
          <a:bodyPr/>
          <a:lstStyle/>
          <a:p>
            <a:fld id="{B4EEBC76-FB41-4371-9F59-159E12A871E3}" type="slidenum">
              <a:rPr lang="it-IT" smtClean="0"/>
              <a:t>‹N›</a:t>
            </a:fld>
            <a:endParaRPr lang="it-IT"/>
          </a:p>
        </p:txBody>
      </p:sp>
    </p:spTree>
    <p:extLst>
      <p:ext uri="{BB962C8B-B14F-4D97-AF65-F5344CB8AC3E}">
        <p14:creationId xmlns:p14="http://schemas.microsoft.com/office/powerpoint/2010/main" val="169112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930C9-E042-C26D-F684-358C15EF5DFD}"/>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D2DB344B-A9A7-896C-9E64-8528097AD8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AA1C039E-3D30-A20C-1AD3-265EAAB5CD84}"/>
              </a:ext>
            </a:extLst>
          </p:cNvPr>
          <p:cNvSpPr>
            <a:spLocks noGrp="1"/>
          </p:cNvSpPr>
          <p:nvPr>
            <p:ph type="dt" sz="half" idx="10"/>
          </p:nvPr>
        </p:nvSpPr>
        <p:spPr/>
        <p:txBody>
          <a:bodyPr/>
          <a:lstStyle/>
          <a:p>
            <a:r>
              <a:rPr lang="it-IT"/>
              <a:t>09/11/2023</a:t>
            </a:r>
          </a:p>
        </p:txBody>
      </p:sp>
      <p:sp>
        <p:nvSpPr>
          <p:cNvPr id="5" name="Footer Placeholder 4">
            <a:extLst>
              <a:ext uri="{FF2B5EF4-FFF2-40B4-BE49-F238E27FC236}">
                <a16:creationId xmlns:a16="http://schemas.microsoft.com/office/drawing/2014/main" id="{9E3B9F8B-01ED-D770-4D18-4344630E84C3}"/>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A617641-0D39-7E63-8427-F67DE6B45355}"/>
              </a:ext>
            </a:extLst>
          </p:cNvPr>
          <p:cNvSpPr>
            <a:spLocks noGrp="1"/>
          </p:cNvSpPr>
          <p:nvPr>
            <p:ph type="sldNum" sz="quarter" idx="12"/>
          </p:nvPr>
        </p:nvSpPr>
        <p:spPr/>
        <p:txBody>
          <a:bodyPr/>
          <a:lstStyle/>
          <a:p>
            <a:fld id="{B4EEBC76-FB41-4371-9F59-159E12A871E3}" type="slidenum">
              <a:rPr lang="it-IT" smtClean="0"/>
              <a:t>‹N›</a:t>
            </a:fld>
            <a:endParaRPr lang="it-IT"/>
          </a:p>
        </p:txBody>
      </p:sp>
    </p:spTree>
    <p:extLst>
      <p:ext uri="{BB962C8B-B14F-4D97-AF65-F5344CB8AC3E}">
        <p14:creationId xmlns:p14="http://schemas.microsoft.com/office/powerpoint/2010/main" val="3285535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E02E-1547-DD29-AC05-1CDDD9C726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94199506-520E-A5AF-DF8B-1EDDFFBE3E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1DAA71C3-AE96-EFB0-4820-2B28E6FCB500}"/>
              </a:ext>
            </a:extLst>
          </p:cNvPr>
          <p:cNvSpPr>
            <a:spLocks noGrp="1"/>
          </p:cNvSpPr>
          <p:nvPr>
            <p:ph type="dt" sz="half" idx="10"/>
          </p:nvPr>
        </p:nvSpPr>
        <p:spPr/>
        <p:txBody>
          <a:bodyPr/>
          <a:lstStyle/>
          <a:p>
            <a:r>
              <a:rPr lang="it-IT"/>
              <a:t>09/11/2023</a:t>
            </a:r>
          </a:p>
        </p:txBody>
      </p:sp>
      <p:sp>
        <p:nvSpPr>
          <p:cNvPr id="5" name="Footer Placeholder 4">
            <a:extLst>
              <a:ext uri="{FF2B5EF4-FFF2-40B4-BE49-F238E27FC236}">
                <a16:creationId xmlns:a16="http://schemas.microsoft.com/office/drawing/2014/main" id="{AA1451CE-1E14-8605-6D4F-58485B94822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8C6FB75-E69A-AAFB-E611-FA6AA378C425}"/>
              </a:ext>
            </a:extLst>
          </p:cNvPr>
          <p:cNvSpPr>
            <a:spLocks noGrp="1"/>
          </p:cNvSpPr>
          <p:nvPr>
            <p:ph type="sldNum" sz="quarter" idx="12"/>
          </p:nvPr>
        </p:nvSpPr>
        <p:spPr/>
        <p:txBody>
          <a:bodyPr/>
          <a:lstStyle/>
          <a:p>
            <a:fld id="{B4EEBC76-FB41-4371-9F59-159E12A871E3}" type="slidenum">
              <a:rPr lang="it-IT" smtClean="0"/>
              <a:t>‹N›</a:t>
            </a:fld>
            <a:endParaRPr lang="it-IT"/>
          </a:p>
        </p:txBody>
      </p:sp>
    </p:spTree>
    <p:extLst>
      <p:ext uri="{BB962C8B-B14F-4D97-AF65-F5344CB8AC3E}">
        <p14:creationId xmlns:p14="http://schemas.microsoft.com/office/powerpoint/2010/main" val="3241347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lides normali">
    <p:spTree>
      <p:nvGrpSpPr>
        <p:cNvPr id="1" name=""/>
        <p:cNvGrpSpPr/>
        <p:nvPr/>
      </p:nvGrpSpPr>
      <p:grpSpPr>
        <a:xfrm>
          <a:off x="0" y="0"/>
          <a:ext cx="0" cy="0"/>
          <a:chOff x="0" y="0"/>
          <a:chExt cx="0" cy="0"/>
        </a:xfrm>
      </p:grpSpPr>
      <p:cxnSp>
        <p:nvCxnSpPr>
          <p:cNvPr id="11" name="Connettore 1 10">
            <a:extLst>
              <a:ext uri="{FF2B5EF4-FFF2-40B4-BE49-F238E27FC236}">
                <a16:creationId xmlns:a16="http://schemas.microsoft.com/office/drawing/2014/main" id="{4BB41C38-34A6-684F-AB6A-5BC6B5F5107F}"/>
              </a:ext>
            </a:extLst>
          </p:cNvPr>
          <p:cNvCxnSpPr/>
          <p:nvPr userDrawn="1"/>
        </p:nvCxnSpPr>
        <p:spPr>
          <a:xfrm>
            <a:off x="204963" y="6505145"/>
            <a:ext cx="11670315" cy="0"/>
          </a:xfrm>
          <a:prstGeom prst="line">
            <a:avLst/>
          </a:prstGeom>
          <a:ln w="3175">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2" name="Picture 2">
            <a:extLst>
              <a:ext uri="{FF2B5EF4-FFF2-40B4-BE49-F238E27FC236}">
                <a16:creationId xmlns:a16="http://schemas.microsoft.com/office/drawing/2014/main" id="{60AC60DE-0631-BC1D-10F4-DD17440F3F3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353800" y="0"/>
            <a:ext cx="812801" cy="8089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Segnaposto piè di pagina 8">
            <a:extLst>
              <a:ext uri="{FF2B5EF4-FFF2-40B4-BE49-F238E27FC236}">
                <a16:creationId xmlns:a16="http://schemas.microsoft.com/office/drawing/2014/main" id="{B9F6E61C-7479-EFC8-7B4F-0866856A2791}"/>
              </a:ext>
            </a:extLst>
          </p:cNvPr>
          <p:cNvSpPr>
            <a:spLocks noGrp="1"/>
          </p:cNvSpPr>
          <p:nvPr>
            <p:ph type="ftr" sz="quarter" idx="11"/>
          </p:nvPr>
        </p:nvSpPr>
        <p:spPr>
          <a:xfrm>
            <a:off x="163773" y="6446968"/>
            <a:ext cx="3741477" cy="365125"/>
          </a:xfrm>
        </p:spPr>
        <p:txBody>
          <a:bodyPr/>
          <a:lstStyle>
            <a:lvl1pPr algn="l">
              <a:defRPr/>
            </a:lvl1pPr>
          </a:lstStyle>
          <a:p>
            <a:endParaRPr lang="it-IT"/>
          </a:p>
        </p:txBody>
      </p:sp>
      <p:sp>
        <p:nvSpPr>
          <p:cNvPr id="10" name="Segnaposto numero diapositiva 9">
            <a:extLst>
              <a:ext uri="{FF2B5EF4-FFF2-40B4-BE49-F238E27FC236}">
                <a16:creationId xmlns:a16="http://schemas.microsoft.com/office/drawing/2014/main" id="{4D21F657-3479-4E2E-E20D-3CC97022D65E}"/>
              </a:ext>
            </a:extLst>
          </p:cNvPr>
          <p:cNvSpPr>
            <a:spLocks noGrp="1"/>
          </p:cNvSpPr>
          <p:nvPr>
            <p:ph type="sldNum" sz="quarter" idx="12"/>
          </p:nvPr>
        </p:nvSpPr>
        <p:spPr>
          <a:xfrm>
            <a:off x="11486041" y="6446968"/>
            <a:ext cx="430427" cy="365125"/>
          </a:xfrm>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3164245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484496" y="41148"/>
            <a:ext cx="9497704" cy="726695"/>
          </a:xfrm>
        </p:spPr>
        <p:txBody>
          <a:bodyPr/>
          <a:lstStyle>
            <a:lvl1pPr>
              <a:defRPr>
                <a:solidFill>
                  <a:srgbClr val="0070C0"/>
                </a:solidFill>
              </a:defRPr>
            </a:lvl1pPr>
          </a:lstStyle>
          <a:p>
            <a:r>
              <a:rPr lang="en-GB" noProof="0"/>
              <a:t>Fare clic per modificare lo stile del titolo</a:t>
            </a:r>
          </a:p>
        </p:txBody>
      </p:sp>
      <p:sp>
        <p:nvSpPr>
          <p:cNvPr id="3" name="Content Placeholder 2"/>
          <p:cNvSpPr>
            <a:spLocks noGrp="1"/>
          </p:cNvSpPr>
          <p:nvPr>
            <p:ph idx="1" hasCustomPrompt="1"/>
          </p:nvPr>
        </p:nvSpPr>
        <p:spPr>
          <a:xfrm>
            <a:off x="838200" y="1646313"/>
            <a:ext cx="10515600" cy="4351338"/>
          </a:xfrm>
        </p:spPr>
        <p:txBody>
          <a:bodyPr>
            <a:normAutofit/>
          </a:bodyPr>
          <a:lstStyle>
            <a:lvl1pPr marL="0" indent="0">
              <a:lnSpc>
                <a:spcPct val="100000"/>
              </a:lnSpc>
              <a:buFont typeface="Apple Symbols" panose="02000000000000000000" pitchFamily="2" charset="-79"/>
              <a:buNone/>
              <a:defRPr sz="2800">
                <a:latin typeface="Century Gothic" panose="020B0502020202020204" pitchFamily="34" charset="0"/>
              </a:defRPr>
            </a:lvl1pPr>
            <a:lvl2pPr marL="685800" indent="-228600">
              <a:lnSpc>
                <a:spcPct val="100000"/>
              </a:lnSpc>
              <a:spcBef>
                <a:spcPts val="600"/>
              </a:spcBef>
              <a:buFont typeface="Apple Symbols" panose="02000000000000000000" pitchFamily="2" charset="-79"/>
              <a:buChar char="⎼"/>
              <a:defRPr sz="2400">
                <a:latin typeface="Century Gothic" panose="020B0502020202020204" pitchFamily="34" charset="0"/>
              </a:defRPr>
            </a:lvl2pPr>
            <a:lvl3pPr marL="1143000" indent="-228600">
              <a:lnSpc>
                <a:spcPct val="100000"/>
              </a:lnSpc>
              <a:spcBef>
                <a:spcPts val="600"/>
              </a:spcBef>
              <a:buFont typeface="Courier New" panose="02070309020205020404" pitchFamily="49" charset="0"/>
              <a:buChar char="o"/>
              <a:defRPr>
                <a:latin typeface="Century Gothic" panose="020B0502020202020204" pitchFamily="34" charset="0"/>
              </a:defRPr>
            </a:lvl3pPr>
          </a:lstStyle>
          <a:p>
            <a:pPr lvl="0"/>
            <a:r>
              <a:rPr lang="en-GB" noProof="0"/>
              <a:t>Text</a:t>
            </a:r>
          </a:p>
          <a:p>
            <a:pPr lvl="0"/>
            <a:endParaRPr lang="en-GB" noProof="0"/>
          </a:p>
          <a:p>
            <a:pPr lvl="1"/>
            <a:r>
              <a:rPr lang="en-GB" noProof="0"/>
              <a:t>Bullet List</a:t>
            </a:r>
          </a:p>
          <a:p>
            <a:pPr lvl="1"/>
            <a:r>
              <a:rPr lang="en-GB" noProof="0"/>
              <a:t>Bullet List</a:t>
            </a:r>
          </a:p>
          <a:p>
            <a:pPr lvl="2"/>
            <a:r>
              <a:rPr lang="en-GB" noProof="0"/>
              <a:t>Nested bullet</a:t>
            </a:r>
          </a:p>
          <a:p>
            <a:pPr lvl="2"/>
            <a:endParaRPr lang="en-GB" noProof="0"/>
          </a:p>
          <a:p>
            <a:pPr lvl="1"/>
            <a:endParaRPr lang="en-GB" noProof="0"/>
          </a:p>
        </p:txBody>
      </p:sp>
      <p:sp>
        <p:nvSpPr>
          <p:cNvPr id="4" name="Date Placeholder 3"/>
          <p:cNvSpPr>
            <a:spLocks noGrp="1"/>
          </p:cNvSpPr>
          <p:nvPr>
            <p:ph type="dt" sz="half" idx="10"/>
          </p:nvPr>
        </p:nvSpPr>
        <p:spPr>
          <a:xfrm>
            <a:off x="838200" y="6356352"/>
            <a:ext cx="2743200" cy="365125"/>
          </a:xfrm>
        </p:spPr>
        <p:txBody>
          <a:bodyPr/>
          <a:lstStyle>
            <a:lvl1pPr>
              <a:defRPr>
                <a:solidFill>
                  <a:srgbClr val="0070C0"/>
                </a:solidFill>
              </a:defRPr>
            </a:lvl1pPr>
          </a:lstStyle>
          <a:p>
            <a:r>
              <a:rPr lang="it-IT"/>
              <a:t>09/11/2023</a:t>
            </a:r>
          </a:p>
        </p:txBody>
      </p:sp>
      <p:sp>
        <p:nvSpPr>
          <p:cNvPr id="5" name="Footer Placeholder 4"/>
          <p:cNvSpPr>
            <a:spLocks noGrp="1"/>
          </p:cNvSpPr>
          <p:nvPr>
            <p:ph type="ftr" sz="quarter" idx="11"/>
          </p:nvPr>
        </p:nvSpPr>
        <p:spPr>
          <a:xfrm>
            <a:off x="4038600" y="6356352"/>
            <a:ext cx="4114800" cy="365125"/>
          </a:xfrm>
        </p:spPr>
        <p:txBody>
          <a:bodyPr/>
          <a:lstStyle>
            <a:lvl1pPr>
              <a:defRPr>
                <a:solidFill>
                  <a:srgbClr val="0070C0"/>
                </a:solidFill>
              </a:defRPr>
            </a:lvl1pPr>
          </a:lstStyle>
          <a:p>
            <a:endParaRPr lang="it-IT"/>
          </a:p>
        </p:txBody>
      </p:sp>
      <p:sp>
        <p:nvSpPr>
          <p:cNvPr id="6" name="Slide Number Placeholder 5"/>
          <p:cNvSpPr>
            <a:spLocks noGrp="1"/>
          </p:cNvSpPr>
          <p:nvPr>
            <p:ph type="sldNum" sz="quarter" idx="12"/>
          </p:nvPr>
        </p:nvSpPr>
        <p:spPr>
          <a:xfrm>
            <a:off x="8610600" y="6356352"/>
            <a:ext cx="2743200" cy="365125"/>
          </a:xfrm>
        </p:spPr>
        <p:txBody>
          <a:bodyPr/>
          <a:lstStyle>
            <a:lvl1pPr>
              <a:defRPr>
                <a:solidFill>
                  <a:srgbClr val="0070C0"/>
                </a:solidFill>
              </a:defRPr>
            </a:lvl1pPr>
          </a:lstStyle>
          <a:p>
            <a:fld id="{BA013763-FF4F-6447-94CE-4F6DA003092A}" type="slidenum">
              <a:rPr lang="it-IT" smtClean="0"/>
              <a:pPr/>
              <a:t>‹N›</a:t>
            </a:fld>
            <a:endParaRPr lang="it-IT"/>
          </a:p>
        </p:txBody>
      </p:sp>
      <p:pic>
        <p:nvPicPr>
          <p:cNvPr id="7" name="Picture 2">
            <a:extLst>
              <a:ext uri="{FF2B5EF4-FFF2-40B4-BE49-F238E27FC236}">
                <a16:creationId xmlns:a16="http://schemas.microsoft.com/office/drawing/2014/main" id="{34D694D4-973C-344D-B249-9C473EE41B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26530" y="0"/>
            <a:ext cx="1140071" cy="8089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10" name="Connettore diritto 9">
            <a:extLst>
              <a:ext uri="{FF2B5EF4-FFF2-40B4-BE49-F238E27FC236}">
                <a16:creationId xmlns:a16="http://schemas.microsoft.com/office/drawing/2014/main" id="{40CFAF3C-0E39-4328-A43B-8C64CA3F5BC9}"/>
              </a:ext>
            </a:extLst>
          </p:cNvPr>
          <p:cNvCxnSpPr>
            <a:cxnSpLocks/>
          </p:cNvCxnSpPr>
          <p:nvPr userDrawn="1"/>
        </p:nvCxnSpPr>
        <p:spPr>
          <a:xfrm>
            <a:off x="983226" y="6311744"/>
            <a:ext cx="10448413"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itolo 1">
            <a:extLst>
              <a:ext uri="{FF2B5EF4-FFF2-40B4-BE49-F238E27FC236}">
                <a16:creationId xmlns:a16="http://schemas.microsoft.com/office/drawing/2014/main" id="{F6C4CB5E-169A-48F2-BB87-1E338914F963}"/>
              </a:ext>
            </a:extLst>
          </p:cNvPr>
          <p:cNvSpPr txBox="1">
            <a:spLocks/>
          </p:cNvSpPr>
          <p:nvPr userDrawn="1"/>
        </p:nvSpPr>
        <p:spPr>
          <a:xfrm>
            <a:off x="226187" y="6352768"/>
            <a:ext cx="2211156" cy="5847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i="0" kern="1200">
                <a:solidFill>
                  <a:schemeClr val="tx1"/>
                </a:solidFill>
                <a:latin typeface="Century Gothic" panose="020B0502020202020204" pitchFamily="34" charset="0"/>
                <a:ea typeface="+mj-ea"/>
                <a:cs typeface="Arial" panose="020B0604020202020204" pitchFamily="34" charset="0"/>
              </a:defRPr>
            </a:lvl1pPr>
          </a:lstStyle>
          <a:p>
            <a:pPr algn="l"/>
            <a:r>
              <a:rPr lang="en-GB" sz="1600">
                <a:solidFill>
                  <a:srgbClr val="0070C0"/>
                </a:solidFill>
              </a:rPr>
              <a:t>DTT project status</a:t>
            </a:r>
          </a:p>
        </p:txBody>
      </p:sp>
    </p:spTree>
    <p:extLst>
      <p:ext uri="{BB962C8B-B14F-4D97-AF65-F5344CB8AC3E}">
        <p14:creationId xmlns:p14="http://schemas.microsoft.com/office/powerpoint/2010/main" val="3607988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9"/>
            <a:ext cx="10362776" cy="726695"/>
          </a:xfrm>
        </p:spPr>
        <p:txBody>
          <a:bodyPr>
            <a:normAutofit/>
          </a:bodyPr>
          <a:lstStyle>
            <a:lvl1pPr>
              <a:defRPr sz="3200">
                <a:solidFill>
                  <a:srgbClr val="0070C0"/>
                </a:solidFill>
                <a:latin typeface="+mn-lt"/>
              </a:defRPr>
            </a:lvl1pPr>
          </a:lstStyle>
          <a:p>
            <a:r>
              <a:rPr lang="en-GB" noProof="0"/>
              <a:t>Click to edit Master title style</a:t>
            </a:r>
          </a:p>
        </p:txBody>
      </p:sp>
      <p:pic>
        <p:nvPicPr>
          <p:cNvPr id="10" name="Picture 2">
            <a:extLst>
              <a:ext uri="{FF2B5EF4-FFF2-40B4-BE49-F238E27FC236}">
                <a16:creationId xmlns:a16="http://schemas.microsoft.com/office/drawing/2014/main" id="{C4B376D4-3D04-4963-95E5-3D5171D20062}"/>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591377" y="278176"/>
            <a:ext cx="951876" cy="900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Connettore 1 11">
            <a:extLst>
              <a:ext uri="{FF2B5EF4-FFF2-40B4-BE49-F238E27FC236}">
                <a16:creationId xmlns:a16="http://schemas.microsoft.com/office/drawing/2014/main" id="{7BC5758D-EBC4-D3F3-A0B1-F281D9CC7558}"/>
              </a:ext>
            </a:extLst>
          </p:cNvPr>
          <p:cNvCxnSpPr>
            <a:cxnSpLocks/>
          </p:cNvCxnSpPr>
          <p:nvPr userDrawn="1"/>
        </p:nvCxnSpPr>
        <p:spPr>
          <a:xfrm>
            <a:off x="350748" y="6387255"/>
            <a:ext cx="115200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7BC5758D-EBC4-D3F3-A0B1-F281D9CC7558}"/>
              </a:ext>
            </a:extLst>
          </p:cNvPr>
          <p:cNvCxnSpPr>
            <a:cxnSpLocks/>
          </p:cNvCxnSpPr>
          <p:nvPr userDrawn="1"/>
        </p:nvCxnSpPr>
        <p:spPr>
          <a:xfrm>
            <a:off x="350748" y="6387255"/>
            <a:ext cx="115200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Date Placeholder 3"/>
          <p:cNvSpPr>
            <a:spLocks noGrp="1"/>
          </p:cNvSpPr>
          <p:nvPr>
            <p:ph type="dt" sz="half" idx="10"/>
          </p:nvPr>
        </p:nvSpPr>
        <p:spPr>
          <a:xfrm>
            <a:off x="266700" y="6356352"/>
            <a:ext cx="2743200" cy="365125"/>
          </a:xfrm>
        </p:spPr>
        <p:txBody>
          <a:bodyPr/>
          <a:lstStyle>
            <a:lvl1pPr>
              <a:defRPr>
                <a:solidFill>
                  <a:srgbClr val="0070C0"/>
                </a:solidFill>
              </a:defRPr>
            </a:lvl1pPr>
          </a:lstStyle>
          <a:p>
            <a:r>
              <a:rPr lang="it-IT"/>
              <a:t>09/11/2023</a:t>
            </a:r>
          </a:p>
        </p:txBody>
      </p:sp>
      <p:sp>
        <p:nvSpPr>
          <p:cNvPr id="15" name="Footer Placeholder 4"/>
          <p:cNvSpPr>
            <a:spLocks noGrp="1"/>
          </p:cNvSpPr>
          <p:nvPr>
            <p:ph type="ftr" sz="quarter" idx="11"/>
          </p:nvPr>
        </p:nvSpPr>
        <p:spPr>
          <a:xfrm>
            <a:off x="4038600" y="6356352"/>
            <a:ext cx="4114800" cy="365125"/>
          </a:xfrm>
        </p:spPr>
        <p:txBody>
          <a:bodyPr/>
          <a:lstStyle>
            <a:lvl1pPr>
              <a:defRPr>
                <a:solidFill>
                  <a:srgbClr val="0070C0"/>
                </a:solidFill>
              </a:defRPr>
            </a:lvl1pPr>
          </a:lstStyle>
          <a:p>
            <a:endParaRPr lang="it-IT"/>
          </a:p>
        </p:txBody>
      </p:sp>
      <p:sp>
        <p:nvSpPr>
          <p:cNvPr id="16" name="Slide Number Placeholder 5"/>
          <p:cNvSpPr>
            <a:spLocks noGrp="1"/>
          </p:cNvSpPr>
          <p:nvPr>
            <p:ph type="sldNum" sz="quarter" idx="12"/>
          </p:nvPr>
        </p:nvSpPr>
        <p:spPr>
          <a:xfrm>
            <a:off x="9296400" y="6356352"/>
            <a:ext cx="2743200" cy="365125"/>
          </a:xfrm>
        </p:spPr>
        <p:txBody>
          <a:bodyPr/>
          <a:lstStyle>
            <a:lvl1pPr>
              <a:defRPr>
                <a:solidFill>
                  <a:srgbClr val="0070C0"/>
                </a:solidFill>
              </a:defRPr>
            </a:lvl1pPr>
          </a:lstStyle>
          <a:p>
            <a:fld id="{BA013763-FF4F-6447-94CE-4F6DA003092A}" type="slidenum">
              <a:rPr lang="it-IT" smtClean="0"/>
              <a:pPr/>
              <a:t>‹N›</a:t>
            </a:fld>
            <a:endParaRPr lang="it-IT"/>
          </a:p>
        </p:txBody>
      </p:sp>
    </p:spTree>
    <p:extLst>
      <p:ext uri="{BB962C8B-B14F-4D97-AF65-F5344CB8AC3E}">
        <p14:creationId xmlns:p14="http://schemas.microsoft.com/office/powerpoint/2010/main" val="337504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r>
              <a:rPr lang="en-US"/>
              <a:t>APPLIED SUPERCONDUCTIVITY IN ITALY 24</a:t>
            </a:r>
            <a:endParaRPr lang="it-IT"/>
          </a:p>
        </p:txBody>
      </p:sp>
      <p:sp>
        <p:nvSpPr>
          <p:cNvPr id="6" name="Slide Number Placeholder 5"/>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3751424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r>
              <a:rPr lang="en-US"/>
              <a:t>APPLIED SUPERCONDUCTIVITY IN ITALY 24</a:t>
            </a:r>
            <a:endParaRPr lang="it-IT"/>
          </a:p>
        </p:txBody>
      </p:sp>
      <p:sp>
        <p:nvSpPr>
          <p:cNvPr id="6" name="Slide Number Placeholder 5"/>
          <p:cNvSpPr>
            <a:spLocks noGrp="1"/>
          </p:cNvSpPr>
          <p:nvPr>
            <p:ph type="sldNum" sz="quarter" idx="12"/>
          </p:nvPr>
        </p:nvSpPr>
        <p:spPr/>
        <p:txBody>
          <a:bodyPr/>
          <a:lstStyle/>
          <a:p>
            <a:fld id="{BA013763-FF4F-6447-94CE-4F6DA003092A}" type="slidenum">
              <a:rPr lang="it-IT" smtClean="0"/>
              <a:pPr/>
              <a:t>‹N›</a:t>
            </a:fld>
            <a:endParaRPr lang="it-IT"/>
          </a:p>
        </p:txBody>
      </p:sp>
      <p:pic>
        <p:nvPicPr>
          <p:cNvPr id="7" name="Picture 2">
            <a:extLst>
              <a:ext uri="{FF2B5EF4-FFF2-40B4-BE49-F238E27FC236}">
                <a16:creationId xmlns:a16="http://schemas.microsoft.com/office/drawing/2014/main" id="{EC70A8D7-AD7D-A029-739E-7E9E83707602}"/>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353800" y="0"/>
            <a:ext cx="812801" cy="8089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8" name="Connettore diritto 7">
            <a:extLst>
              <a:ext uri="{FF2B5EF4-FFF2-40B4-BE49-F238E27FC236}">
                <a16:creationId xmlns:a16="http://schemas.microsoft.com/office/drawing/2014/main" id="{64558FB0-5108-9ABB-CBC9-ACE48A4FF00B}"/>
              </a:ext>
            </a:extLst>
          </p:cNvPr>
          <p:cNvCxnSpPr>
            <a:cxnSpLocks/>
          </p:cNvCxnSpPr>
          <p:nvPr userDrawn="1"/>
        </p:nvCxnSpPr>
        <p:spPr>
          <a:xfrm>
            <a:off x="983226" y="6311744"/>
            <a:ext cx="1044841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7763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r>
              <a:rPr lang="en-US"/>
              <a:t>APPLIED SUPERCONDUCTIVITY IN ITALY 24</a:t>
            </a:r>
            <a:endParaRPr lang="it-IT"/>
          </a:p>
        </p:txBody>
      </p:sp>
      <p:sp>
        <p:nvSpPr>
          <p:cNvPr id="6" name="Slide Number Placeholder 5"/>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999142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r>
              <a:rPr lang="en-US"/>
              <a:t>APPLIED SUPERCONDUCTIVITY IN ITALY 24</a:t>
            </a:r>
            <a:endParaRPr lang="it-IT"/>
          </a:p>
        </p:txBody>
      </p:sp>
      <p:sp>
        <p:nvSpPr>
          <p:cNvPr id="7" name="Slide Number Placeholder 6"/>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342057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75F13-3694-F931-6A83-EF84659C7C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EC30C2C8-A133-4BE0-3212-4FF3C3C895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02F674-488A-3A02-95E5-4DE61260C05E}"/>
              </a:ext>
            </a:extLst>
          </p:cNvPr>
          <p:cNvSpPr>
            <a:spLocks noGrp="1"/>
          </p:cNvSpPr>
          <p:nvPr>
            <p:ph type="dt" sz="half" idx="10"/>
          </p:nvPr>
        </p:nvSpPr>
        <p:spPr/>
        <p:txBody>
          <a:bodyPr/>
          <a:lstStyle/>
          <a:p>
            <a:fld id="{F2408FBF-63B5-4086-840D-7E9527DE6E58}" type="datetimeFigureOut">
              <a:rPr lang="it-IT" smtClean="0"/>
              <a:t>12/06/2024</a:t>
            </a:fld>
            <a:endParaRPr lang="it-IT"/>
          </a:p>
        </p:txBody>
      </p:sp>
      <p:sp>
        <p:nvSpPr>
          <p:cNvPr id="5" name="Footer Placeholder 4">
            <a:extLst>
              <a:ext uri="{FF2B5EF4-FFF2-40B4-BE49-F238E27FC236}">
                <a16:creationId xmlns:a16="http://schemas.microsoft.com/office/drawing/2014/main" id="{D7287DCA-4D24-A1FD-4686-91F796D43933}"/>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7E84FB8-A924-FE81-0D0B-A816021AB86D}"/>
              </a:ext>
            </a:extLst>
          </p:cNvPr>
          <p:cNvSpPr>
            <a:spLocks noGrp="1"/>
          </p:cNvSpPr>
          <p:nvPr>
            <p:ph type="sldNum" sz="quarter" idx="12"/>
          </p:nvPr>
        </p:nvSpPr>
        <p:spPr/>
        <p:txBody>
          <a:bodyPr/>
          <a:lstStyle/>
          <a:p>
            <a:fld id="{B4EEBC76-FB41-4371-9F59-159E12A871E3}" type="slidenum">
              <a:rPr lang="it-IT" smtClean="0"/>
              <a:t>‹N›</a:t>
            </a:fld>
            <a:endParaRPr lang="it-IT"/>
          </a:p>
        </p:txBody>
      </p:sp>
    </p:spTree>
    <p:extLst>
      <p:ext uri="{BB962C8B-B14F-4D97-AF65-F5344CB8AC3E}">
        <p14:creationId xmlns:p14="http://schemas.microsoft.com/office/powerpoint/2010/main" val="1625909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endParaRPr lang="it-IT"/>
          </a:p>
        </p:txBody>
      </p:sp>
      <p:sp>
        <p:nvSpPr>
          <p:cNvPr id="8" name="Footer Placeholder 7"/>
          <p:cNvSpPr>
            <a:spLocks noGrp="1"/>
          </p:cNvSpPr>
          <p:nvPr>
            <p:ph type="ftr" sz="quarter" idx="11"/>
          </p:nvPr>
        </p:nvSpPr>
        <p:spPr/>
        <p:txBody>
          <a:bodyPr/>
          <a:lstStyle/>
          <a:p>
            <a:r>
              <a:rPr lang="en-US"/>
              <a:t>APPLIED SUPERCONDUCTIVITY IN ITALY 24</a:t>
            </a:r>
            <a:endParaRPr lang="it-IT"/>
          </a:p>
        </p:txBody>
      </p:sp>
      <p:sp>
        <p:nvSpPr>
          <p:cNvPr id="9" name="Slide Number Placeholder 8"/>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33078299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Date Placeholder 2"/>
          <p:cNvSpPr>
            <a:spLocks noGrp="1"/>
          </p:cNvSpPr>
          <p:nvPr>
            <p:ph type="dt" sz="half" idx="10"/>
          </p:nvPr>
        </p:nvSpPr>
        <p:spPr/>
        <p:txBody>
          <a:bodyPr/>
          <a:lstStyle/>
          <a:p>
            <a:endParaRPr lang="it-IT"/>
          </a:p>
        </p:txBody>
      </p:sp>
      <p:sp>
        <p:nvSpPr>
          <p:cNvPr id="4" name="Footer Placeholder 3"/>
          <p:cNvSpPr>
            <a:spLocks noGrp="1"/>
          </p:cNvSpPr>
          <p:nvPr>
            <p:ph type="ftr" sz="quarter" idx="11"/>
          </p:nvPr>
        </p:nvSpPr>
        <p:spPr/>
        <p:txBody>
          <a:bodyPr/>
          <a:lstStyle/>
          <a:p>
            <a:r>
              <a:rPr lang="en-US"/>
              <a:t>APPLIED SUPERCONDUCTIVITY IN ITALY 24</a:t>
            </a:r>
            <a:endParaRPr lang="it-IT"/>
          </a:p>
        </p:txBody>
      </p:sp>
      <p:sp>
        <p:nvSpPr>
          <p:cNvPr id="5" name="Slide Number Placeholder 4"/>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1181467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it-IT"/>
          </a:p>
        </p:txBody>
      </p:sp>
      <p:sp>
        <p:nvSpPr>
          <p:cNvPr id="3" name="Footer Placeholder 2"/>
          <p:cNvSpPr>
            <a:spLocks noGrp="1"/>
          </p:cNvSpPr>
          <p:nvPr>
            <p:ph type="ftr" sz="quarter" idx="11"/>
          </p:nvPr>
        </p:nvSpPr>
        <p:spPr/>
        <p:txBody>
          <a:bodyPr/>
          <a:lstStyle/>
          <a:p>
            <a:r>
              <a:rPr lang="en-US"/>
              <a:t>APPLIED SUPERCONDUCTIVITY IN ITALY 24</a:t>
            </a:r>
            <a:endParaRPr lang="it-IT"/>
          </a:p>
        </p:txBody>
      </p:sp>
      <p:sp>
        <p:nvSpPr>
          <p:cNvPr id="4" name="Slide Number Placeholder 3"/>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4529888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r>
              <a:rPr lang="en-US"/>
              <a:t>APPLIED SUPERCONDUCTIVITY IN ITALY 24</a:t>
            </a:r>
            <a:endParaRPr lang="it-IT"/>
          </a:p>
        </p:txBody>
      </p:sp>
      <p:sp>
        <p:nvSpPr>
          <p:cNvPr id="7" name="Slide Number Placeholder 6"/>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2508580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r>
              <a:rPr lang="en-US"/>
              <a:t>APPLIED SUPERCONDUCTIVITY IN ITALY 24</a:t>
            </a:r>
            <a:endParaRPr lang="it-IT"/>
          </a:p>
        </p:txBody>
      </p:sp>
      <p:sp>
        <p:nvSpPr>
          <p:cNvPr id="7" name="Slide Number Placeholder 6"/>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2750914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r>
              <a:rPr lang="en-US"/>
              <a:t>APPLIED SUPERCONDUCTIVITY IN ITALY 24</a:t>
            </a:r>
            <a:endParaRPr lang="it-IT"/>
          </a:p>
        </p:txBody>
      </p:sp>
      <p:sp>
        <p:nvSpPr>
          <p:cNvPr id="6" name="Slide Number Placeholder 5"/>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2926847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r>
              <a:rPr lang="en-US"/>
              <a:t>APPLIED SUPERCONDUCTIVITY IN ITALY 24</a:t>
            </a:r>
            <a:endParaRPr lang="it-IT"/>
          </a:p>
        </p:txBody>
      </p:sp>
      <p:sp>
        <p:nvSpPr>
          <p:cNvPr id="6" name="Slide Number Placeholder 5"/>
          <p:cNvSpPr>
            <a:spLocks noGrp="1"/>
          </p:cNvSpPr>
          <p:nvPr>
            <p:ph type="sldNum" sz="quarter" idx="12"/>
          </p:nvPr>
        </p:nvSpPr>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36750215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lides normali">
    <p:spTree>
      <p:nvGrpSpPr>
        <p:cNvPr id="1" name=""/>
        <p:cNvGrpSpPr/>
        <p:nvPr/>
      </p:nvGrpSpPr>
      <p:grpSpPr>
        <a:xfrm>
          <a:off x="0" y="0"/>
          <a:ext cx="0" cy="0"/>
          <a:chOff x="0" y="0"/>
          <a:chExt cx="0" cy="0"/>
        </a:xfrm>
      </p:grpSpPr>
      <p:cxnSp>
        <p:nvCxnSpPr>
          <p:cNvPr id="11" name="Connettore 1 10">
            <a:extLst>
              <a:ext uri="{FF2B5EF4-FFF2-40B4-BE49-F238E27FC236}">
                <a16:creationId xmlns:a16="http://schemas.microsoft.com/office/drawing/2014/main" id="{4BB41C38-34A6-684F-AB6A-5BC6B5F5107F}"/>
              </a:ext>
            </a:extLst>
          </p:cNvPr>
          <p:cNvCxnSpPr/>
          <p:nvPr userDrawn="1"/>
        </p:nvCxnSpPr>
        <p:spPr>
          <a:xfrm>
            <a:off x="204963" y="6505145"/>
            <a:ext cx="11670315" cy="0"/>
          </a:xfrm>
          <a:prstGeom prst="line">
            <a:avLst/>
          </a:prstGeom>
          <a:ln w="3175">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2" name="Picture 2">
            <a:extLst>
              <a:ext uri="{FF2B5EF4-FFF2-40B4-BE49-F238E27FC236}">
                <a16:creationId xmlns:a16="http://schemas.microsoft.com/office/drawing/2014/main" id="{60AC60DE-0631-BC1D-10F4-DD17440F3F3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353800" y="0"/>
            <a:ext cx="812801" cy="8089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Segnaposto piè di pagina 8">
            <a:extLst>
              <a:ext uri="{FF2B5EF4-FFF2-40B4-BE49-F238E27FC236}">
                <a16:creationId xmlns:a16="http://schemas.microsoft.com/office/drawing/2014/main" id="{B9F6E61C-7479-EFC8-7B4F-0866856A2791}"/>
              </a:ext>
            </a:extLst>
          </p:cNvPr>
          <p:cNvSpPr>
            <a:spLocks noGrp="1"/>
          </p:cNvSpPr>
          <p:nvPr>
            <p:ph type="ftr" sz="quarter" idx="11"/>
          </p:nvPr>
        </p:nvSpPr>
        <p:spPr>
          <a:xfrm>
            <a:off x="163773" y="6446968"/>
            <a:ext cx="2418881" cy="365125"/>
          </a:xfrm>
        </p:spPr>
        <p:txBody>
          <a:bodyPr/>
          <a:lstStyle/>
          <a:p>
            <a:r>
              <a:rPr lang="en-US"/>
              <a:t>APPLIED SUPERCONDUCTIVITY IN ITALY 24</a:t>
            </a:r>
            <a:endParaRPr lang="it-IT"/>
          </a:p>
        </p:txBody>
      </p:sp>
      <p:sp>
        <p:nvSpPr>
          <p:cNvPr id="10" name="Segnaposto numero diapositiva 9">
            <a:extLst>
              <a:ext uri="{FF2B5EF4-FFF2-40B4-BE49-F238E27FC236}">
                <a16:creationId xmlns:a16="http://schemas.microsoft.com/office/drawing/2014/main" id="{4D21F657-3479-4E2E-E20D-3CC97022D65E}"/>
              </a:ext>
            </a:extLst>
          </p:cNvPr>
          <p:cNvSpPr>
            <a:spLocks noGrp="1"/>
          </p:cNvSpPr>
          <p:nvPr>
            <p:ph type="sldNum" sz="quarter" idx="12"/>
          </p:nvPr>
        </p:nvSpPr>
        <p:spPr>
          <a:xfrm>
            <a:off x="11486041" y="6446968"/>
            <a:ext cx="430427" cy="365125"/>
          </a:xfrm>
        </p:spPr>
        <p:txBody>
          <a:bodyPr/>
          <a:lstStyle/>
          <a:p>
            <a:fld id="{BA013763-FF4F-6447-94CE-4F6DA003092A}" type="slidenum">
              <a:rPr lang="it-IT" smtClean="0"/>
              <a:t>‹N›</a:t>
            </a:fld>
            <a:endParaRPr lang="it-IT"/>
          </a:p>
        </p:txBody>
      </p:sp>
    </p:spTree>
    <p:extLst>
      <p:ext uri="{BB962C8B-B14F-4D97-AF65-F5344CB8AC3E}">
        <p14:creationId xmlns:p14="http://schemas.microsoft.com/office/powerpoint/2010/main" val="2708303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9894-FFBA-8C50-3514-FDD8FED5DAEF}"/>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85737F46-2103-41DE-EF04-117F9CB8AD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3C6E63BA-F340-1B90-3137-5F8CEF0389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38D5E518-3C55-4B21-EBAE-372FDE555F16}"/>
              </a:ext>
            </a:extLst>
          </p:cNvPr>
          <p:cNvSpPr>
            <a:spLocks noGrp="1"/>
          </p:cNvSpPr>
          <p:nvPr>
            <p:ph type="dt" sz="half" idx="10"/>
          </p:nvPr>
        </p:nvSpPr>
        <p:spPr/>
        <p:txBody>
          <a:bodyPr/>
          <a:lstStyle/>
          <a:p>
            <a:fld id="{F2408FBF-63B5-4086-840D-7E9527DE6E58}" type="datetimeFigureOut">
              <a:rPr lang="it-IT" smtClean="0"/>
              <a:t>12/06/2024</a:t>
            </a:fld>
            <a:endParaRPr lang="it-IT"/>
          </a:p>
        </p:txBody>
      </p:sp>
      <p:sp>
        <p:nvSpPr>
          <p:cNvPr id="6" name="Footer Placeholder 5">
            <a:extLst>
              <a:ext uri="{FF2B5EF4-FFF2-40B4-BE49-F238E27FC236}">
                <a16:creationId xmlns:a16="http://schemas.microsoft.com/office/drawing/2014/main" id="{0C7BA58B-767F-C248-1700-883FEA611089}"/>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5D1BFB9-6360-D932-2640-4ED2CECD2EAF}"/>
              </a:ext>
            </a:extLst>
          </p:cNvPr>
          <p:cNvSpPr>
            <a:spLocks noGrp="1"/>
          </p:cNvSpPr>
          <p:nvPr>
            <p:ph type="sldNum" sz="quarter" idx="12"/>
          </p:nvPr>
        </p:nvSpPr>
        <p:spPr/>
        <p:txBody>
          <a:bodyPr/>
          <a:lstStyle/>
          <a:p>
            <a:fld id="{B4EEBC76-FB41-4371-9F59-159E12A871E3}" type="slidenum">
              <a:rPr lang="it-IT" smtClean="0"/>
              <a:t>‹N›</a:t>
            </a:fld>
            <a:endParaRPr lang="it-IT"/>
          </a:p>
        </p:txBody>
      </p:sp>
    </p:spTree>
    <p:extLst>
      <p:ext uri="{BB962C8B-B14F-4D97-AF65-F5344CB8AC3E}">
        <p14:creationId xmlns:p14="http://schemas.microsoft.com/office/powerpoint/2010/main" val="2612889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83FA6-B560-C737-D86F-44105DDAD4D3}"/>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699FC623-104D-2789-2439-FB7FFF149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F2D9C2-2D6A-9A8E-D1FD-48BE9091A2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2E8BE2C8-1C3B-8DEC-1C0E-E39A8E6546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6CD76A-7701-9957-8805-4A333ECDB8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D98CEC5D-4987-7758-9A3D-674A5872320E}"/>
              </a:ext>
            </a:extLst>
          </p:cNvPr>
          <p:cNvSpPr>
            <a:spLocks noGrp="1"/>
          </p:cNvSpPr>
          <p:nvPr>
            <p:ph type="dt" sz="half" idx="10"/>
          </p:nvPr>
        </p:nvSpPr>
        <p:spPr/>
        <p:txBody>
          <a:bodyPr/>
          <a:lstStyle/>
          <a:p>
            <a:fld id="{F2408FBF-63B5-4086-840D-7E9527DE6E58}" type="datetimeFigureOut">
              <a:rPr lang="it-IT" smtClean="0"/>
              <a:t>12/06/2024</a:t>
            </a:fld>
            <a:endParaRPr lang="it-IT"/>
          </a:p>
        </p:txBody>
      </p:sp>
      <p:sp>
        <p:nvSpPr>
          <p:cNvPr id="8" name="Footer Placeholder 7">
            <a:extLst>
              <a:ext uri="{FF2B5EF4-FFF2-40B4-BE49-F238E27FC236}">
                <a16:creationId xmlns:a16="http://schemas.microsoft.com/office/drawing/2014/main" id="{08EBA714-2166-6826-2B42-176914A98301}"/>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50FE3DE6-66BA-131D-9DDE-077D03356127}"/>
              </a:ext>
            </a:extLst>
          </p:cNvPr>
          <p:cNvSpPr>
            <a:spLocks noGrp="1"/>
          </p:cNvSpPr>
          <p:nvPr>
            <p:ph type="sldNum" sz="quarter" idx="12"/>
          </p:nvPr>
        </p:nvSpPr>
        <p:spPr/>
        <p:txBody>
          <a:bodyPr/>
          <a:lstStyle/>
          <a:p>
            <a:fld id="{B4EEBC76-FB41-4371-9F59-159E12A871E3}" type="slidenum">
              <a:rPr lang="it-IT" smtClean="0"/>
              <a:t>‹N›</a:t>
            </a:fld>
            <a:endParaRPr lang="it-IT"/>
          </a:p>
        </p:txBody>
      </p:sp>
    </p:spTree>
    <p:extLst>
      <p:ext uri="{BB962C8B-B14F-4D97-AF65-F5344CB8AC3E}">
        <p14:creationId xmlns:p14="http://schemas.microsoft.com/office/powerpoint/2010/main" val="2970805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8590C-1D7C-6157-A557-28C6AD353A2E}"/>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FE4E8CD8-7C7E-98AD-66B1-8C2C65AB766F}"/>
              </a:ext>
            </a:extLst>
          </p:cNvPr>
          <p:cNvSpPr>
            <a:spLocks noGrp="1"/>
          </p:cNvSpPr>
          <p:nvPr>
            <p:ph type="dt" sz="half" idx="10"/>
          </p:nvPr>
        </p:nvSpPr>
        <p:spPr/>
        <p:txBody>
          <a:bodyPr/>
          <a:lstStyle/>
          <a:p>
            <a:fld id="{F2408FBF-63B5-4086-840D-7E9527DE6E58}" type="datetimeFigureOut">
              <a:rPr lang="it-IT" smtClean="0"/>
              <a:t>12/06/2024</a:t>
            </a:fld>
            <a:endParaRPr lang="it-IT"/>
          </a:p>
        </p:txBody>
      </p:sp>
      <p:sp>
        <p:nvSpPr>
          <p:cNvPr id="4" name="Footer Placeholder 3">
            <a:extLst>
              <a:ext uri="{FF2B5EF4-FFF2-40B4-BE49-F238E27FC236}">
                <a16:creationId xmlns:a16="http://schemas.microsoft.com/office/drawing/2014/main" id="{8A5B6671-F89F-F372-7F16-4C056FAA0A1E}"/>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2C07303A-8603-C1AA-0299-BD2AA1D19BB4}"/>
              </a:ext>
            </a:extLst>
          </p:cNvPr>
          <p:cNvSpPr>
            <a:spLocks noGrp="1"/>
          </p:cNvSpPr>
          <p:nvPr>
            <p:ph type="sldNum" sz="quarter" idx="12"/>
          </p:nvPr>
        </p:nvSpPr>
        <p:spPr/>
        <p:txBody>
          <a:bodyPr/>
          <a:lstStyle/>
          <a:p>
            <a:fld id="{B4EEBC76-FB41-4371-9F59-159E12A871E3}" type="slidenum">
              <a:rPr lang="it-IT" smtClean="0"/>
              <a:t>‹N›</a:t>
            </a:fld>
            <a:endParaRPr lang="it-IT"/>
          </a:p>
        </p:txBody>
      </p:sp>
    </p:spTree>
    <p:extLst>
      <p:ext uri="{BB962C8B-B14F-4D97-AF65-F5344CB8AC3E}">
        <p14:creationId xmlns:p14="http://schemas.microsoft.com/office/powerpoint/2010/main" val="179863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5E0284-B2CD-5C54-A05E-40D5F811FC76}"/>
              </a:ext>
            </a:extLst>
          </p:cNvPr>
          <p:cNvSpPr>
            <a:spLocks noGrp="1"/>
          </p:cNvSpPr>
          <p:nvPr>
            <p:ph type="dt" sz="half" idx="10"/>
          </p:nvPr>
        </p:nvSpPr>
        <p:spPr/>
        <p:txBody>
          <a:bodyPr/>
          <a:lstStyle/>
          <a:p>
            <a:fld id="{F2408FBF-63B5-4086-840D-7E9527DE6E58}" type="datetimeFigureOut">
              <a:rPr lang="it-IT" smtClean="0"/>
              <a:t>12/06/2024</a:t>
            </a:fld>
            <a:endParaRPr lang="it-IT"/>
          </a:p>
        </p:txBody>
      </p:sp>
      <p:sp>
        <p:nvSpPr>
          <p:cNvPr id="3" name="Footer Placeholder 2">
            <a:extLst>
              <a:ext uri="{FF2B5EF4-FFF2-40B4-BE49-F238E27FC236}">
                <a16:creationId xmlns:a16="http://schemas.microsoft.com/office/drawing/2014/main" id="{8AE32E1C-85F5-B1DB-F926-31E1107A52C2}"/>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B3765150-8A5C-21FE-6DAE-75FEB9BD589E}"/>
              </a:ext>
            </a:extLst>
          </p:cNvPr>
          <p:cNvSpPr>
            <a:spLocks noGrp="1"/>
          </p:cNvSpPr>
          <p:nvPr>
            <p:ph type="sldNum" sz="quarter" idx="12"/>
          </p:nvPr>
        </p:nvSpPr>
        <p:spPr/>
        <p:txBody>
          <a:bodyPr/>
          <a:lstStyle/>
          <a:p>
            <a:fld id="{B4EEBC76-FB41-4371-9F59-159E12A871E3}" type="slidenum">
              <a:rPr lang="it-IT" smtClean="0"/>
              <a:t>‹N›</a:t>
            </a:fld>
            <a:endParaRPr lang="it-IT"/>
          </a:p>
        </p:txBody>
      </p:sp>
    </p:spTree>
    <p:extLst>
      <p:ext uri="{BB962C8B-B14F-4D97-AF65-F5344CB8AC3E}">
        <p14:creationId xmlns:p14="http://schemas.microsoft.com/office/powerpoint/2010/main" val="2307507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DC141-5807-E2F5-6E42-CC6ABBADDC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26AB3EB3-DB8A-DB9D-2F1A-9D58D6172B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A4BF3A2F-948D-956A-B429-494DBEEB8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1231D5-1644-D890-3086-E8BB7BDB3E34}"/>
              </a:ext>
            </a:extLst>
          </p:cNvPr>
          <p:cNvSpPr>
            <a:spLocks noGrp="1"/>
          </p:cNvSpPr>
          <p:nvPr>
            <p:ph type="dt" sz="half" idx="10"/>
          </p:nvPr>
        </p:nvSpPr>
        <p:spPr/>
        <p:txBody>
          <a:bodyPr/>
          <a:lstStyle/>
          <a:p>
            <a:fld id="{F2408FBF-63B5-4086-840D-7E9527DE6E58}" type="datetimeFigureOut">
              <a:rPr lang="it-IT" smtClean="0"/>
              <a:t>12/06/2024</a:t>
            </a:fld>
            <a:endParaRPr lang="it-IT"/>
          </a:p>
        </p:txBody>
      </p:sp>
      <p:sp>
        <p:nvSpPr>
          <p:cNvPr id="6" name="Footer Placeholder 5">
            <a:extLst>
              <a:ext uri="{FF2B5EF4-FFF2-40B4-BE49-F238E27FC236}">
                <a16:creationId xmlns:a16="http://schemas.microsoft.com/office/drawing/2014/main" id="{071FC92A-899B-09DB-52A2-C3AC2F28AC4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05831086-0561-F832-C00F-90E67E79C71D}"/>
              </a:ext>
            </a:extLst>
          </p:cNvPr>
          <p:cNvSpPr>
            <a:spLocks noGrp="1"/>
          </p:cNvSpPr>
          <p:nvPr>
            <p:ph type="sldNum" sz="quarter" idx="12"/>
          </p:nvPr>
        </p:nvSpPr>
        <p:spPr/>
        <p:txBody>
          <a:bodyPr/>
          <a:lstStyle/>
          <a:p>
            <a:fld id="{B4EEBC76-FB41-4371-9F59-159E12A871E3}" type="slidenum">
              <a:rPr lang="it-IT" smtClean="0"/>
              <a:t>‹N›</a:t>
            </a:fld>
            <a:endParaRPr lang="it-IT"/>
          </a:p>
        </p:txBody>
      </p:sp>
    </p:spTree>
    <p:extLst>
      <p:ext uri="{BB962C8B-B14F-4D97-AF65-F5344CB8AC3E}">
        <p14:creationId xmlns:p14="http://schemas.microsoft.com/office/powerpoint/2010/main" val="2157769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6E584-4497-811E-6051-EBDCC8CAA8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AF39F028-711D-886E-1206-51D51C63C6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84CAF28F-556C-A79D-4445-3E144275E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473FDF-FDBF-86DF-1FED-142796CB6A50}"/>
              </a:ext>
            </a:extLst>
          </p:cNvPr>
          <p:cNvSpPr>
            <a:spLocks noGrp="1"/>
          </p:cNvSpPr>
          <p:nvPr>
            <p:ph type="dt" sz="half" idx="10"/>
          </p:nvPr>
        </p:nvSpPr>
        <p:spPr/>
        <p:txBody>
          <a:bodyPr/>
          <a:lstStyle/>
          <a:p>
            <a:fld id="{F2408FBF-63B5-4086-840D-7E9527DE6E58}" type="datetimeFigureOut">
              <a:rPr lang="it-IT" smtClean="0"/>
              <a:t>12/06/2024</a:t>
            </a:fld>
            <a:endParaRPr lang="it-IT"/>
          </a:p>
        </p:txBody>
      </p:sp>
      <p:sp>
        <p:nvSpPr>
          <p:cNvPr id="6" name="Footer Placeholder 5">
            <a:extLst>
              <a:ext uri="{FF2B5EF4-FFF2-40B4-BE49-F238E27FC236}">
                <a16:creationId xmlns:a16="http://schemas.microsoft.com/office/drawing/2014/main" id="{588D3D1B-9188-E229-9511-66E3362C515F}"/>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439CCA1-BF01-F72C-2730-6D36D50FB364}"/>
              </a:ext>
            </a:extLst>
          </p:cNvPr>
          <p:cNvSpPr>
            <a:spLocks noGrp="1"/>
          </p:cNvSpPr>
          <p:nvPr>
            <p:ph type="sldNum" sz="quarter" idx="12"/>
          </p:nvPr>
        </p:nvSpPr>
        <p:spPr/>
        <p:txBody>
          <a:bodyPr/>
          <a:lstStyle/>
          <a:p>
            <a:fld id="{B4EEBC76-FB41-4371-9F59-159E12A871E3}" type="slidenum">
              <a:rPr lang="it-IT" smtClean="0"/>
              <a:t>‹N›</a:t>
            </a:fld>
            <a:endParaRPr lang="it-IT"/>
          </a:p>
        </p:txBody>
      </p:sp>
    </p:spTree>
    <p:extLst>
      <p:ext uri="{BB962C8B-B14F-4D97-AF65-F5344CB8AC3E}">
        <p14:creationId xmlns:p14="http://schemas.microsoft.com/office/powerpoint/2010/main" val="584907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3E0C82-00D1-C90F-4891-D8C6767627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81F72066-CAAD-7B21-438A-A9637130BA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8CC31D2C-F103-1057-2176-014F779DF5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408FBF-63B5-4086-840D-7E9527DE6E58}" type="datetimeFigureOut">
              <a:rPr lang="it-IT" smtClean="0"/>
              <a:t>12/06/2024</a:t>
            </a:fld>
            <a:endParaRPr lang="it-IT"/>
          </a:p>
        </p:txBody>
      </p:sp>
      <p:sp>
        <p:nvSpPr>
          <p:cNvPr id="5" name="Footer Placeholder 4">
            <a:extLst>
              <a:ext uri="{FF2B5EF4-FFF2-40B4-BE49-F238E27FC236}">
                <a16:creationId xmlns:a16="http://schemas.microsoft.com/office/drawing/2014/main" id="{259710B0-BF80-71FA-4923-80686989E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lide Number Placeholder 5">
            <a:extLst>
              <a:ext uri="{FF2B5EF4-FFF2-40B4-BE49-F238E27FC236}">
                <a16:creationId xmlns:a16="http://schemas.microsoft.com/office/drawing/2014/main" id="{0DBEB8D5-F99F-0CB1-4DA6-1FBCEFFDF4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4EEBC76-FB41-4371-9F59-159E12A871E3}" type="slidenum">
              <a:rPr lang="it-IT" smtClean="0"/>
              <a:t>‹N›</a:t>
            </a:fld>
            <a:endParaRPr lang="it-IT"/>
          </a:p>
        </p:txBody>
      </p:sp>
    </p:spTree>
    <p:extLst>
      <p:ext uri="{BB962C8B-B14F-4D97-AF65-F5344CB8AC3E}">
        <p14:creationId xmlns:p14="http://schemas.microsoft.com/office/powerpoint/2010/main" val="3898573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3E0C82-00D1-C90F-4891-D8C6767627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81F72066-CAAD-7B21-438A-A9637130BA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8CC31D2C-F103-1057-2176-014F779DF5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it-IT"/>
              <a:t>09/11/2023</a:t>
            </a:r>
          </a:p>
        </p:txBody>
      </p:sp>
      <p:sp>
        <p:nvSpPr>
          <p:cNvPr id="5" name="Footer Placeholder 4">
            <a:extLst>
              <a:ext uri="{FF2B5EF4-FFF2-40B4-BE49-F238E27FC236}">
                <a16:creationId xmlns:a16="http://schemas.microsoft.com/office/drawing/2014/main" id="{259710B0-BF80-71FA-4923-80686989E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lide Number Placeholder 5">
            <a:extLst>
              <a:ext uri="{FF2B5EF4-FFF2-40B4-BE49-F238E27FC236}">
                <a16:creationId xmlns:a16="http://schemas.microsoft.com/office/drawing/2014/main" id="{0DBEB8D5-F99F-0CB1-4DA6-1FBCEFFDF4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4EEBC76-FB41-4371-9F59-159E12A871E3}" type="slidenum">
              <a:rPr lang="it-IT" smtClean="0"/>
              <a:t>‹N›</a:t>
            </a:fld>
            <a:endParaRPr lang="it-IT"/>
          </a:p>
        </p:txBody>
      </p:sp>
    </p:spTree>
    <p:extLst>
      <p:ext uri="{BB962C8B-B14F-4D97-AF65-F5344CB8AC3E}">
        <p14:creationId xmlns:p14="http://schemas.microsoft.com/office/powerpoint/2010/main" val="1499148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APPLIED SUPERCONDUCTIVITY IN ITALY 24</a:t>
            </a:r>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013763-FF4F-6447-94CE-4F6DA003092A}" type="slidenum">
              <a:rPr lang="it-IT" smtClean="0"/>
              <a:t>‹N›</a:t>
            </a:fld>
            <a:endParaRPr lang="it-IT"/>
          </a:p>
        </p:txBody>
      </p:sp>
    </p:spTree>
    <p:extLst>
      <p:ext uri="{BB962C8B-B14F-4D97-AF65-F5344CB8AC3E}">
        <p14:creationId xmlns:p14="http://schemas.microsoft.com/office/powerpoint/2010/main" val="38628584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3.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3.xml"/><Relationship Id="rId6" Type="http://schemas.openxmlformats.org/officeDocument/2006/relationships/image" Target="../media/image37.emf"/><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18" Type="http://schemas.openxmlformats.org/officeDocument/2006/relationships/image" Target="../media/image57.png"/><Relationship Id="rId3" Type="http://schemas.openxmlformats.org/officeDocument/2006/relationships/image" Target="../media/image12.gif"/><Relationship Id="rId21" Type="http://schemas.openxmlformats.org/officeDocument/2006/relationships/image" Target="../media/image59.png"/><Relationship Id="rId7" Type="http://schemas.microsoft.com/office/2007/relationships/hdphoto" Target="../media/hdphoto3.wdp"/><Relationship Id="rId12" Type="http://schemas.openxmlformats.org/officeDocument/2006/relationships/image" Target="../media/image53.png"/><Relationship Id="rId17" Type="http://schemas.openxmlformats.org/officeDocument/2006/relationships/image" Target="../media/image56.png"/><Relationship Id="rId2" Type="http://schemas.openxmlformats.org/officeDocument/2006/relationships/notesSlide" Target="../notesSlides/notesSlide6.xml"/><Relationship Id="rId16" Type="http://schemas.microsoft.com/office/2007/relationships/hdphoto" Target="../media/hdphoto6.wdp"/><Relationship Id="rId20" Type="http://schemas.microsoft.com/office/2007/relationships/hdphoto" Target="../media/hdphoto7.wdp"/><Relationship Id="rId1" Type="http://schemas.openxmlformats.org/officeDocument/2006/relationships/slideLayout" Target="../slideLayouts/slideLayout37.xml"/><Relationship Id="rId6" Type="http://schemas.openxmlformats.org/officeDocument/2006/relationships/image" Target="../media/image49.png"/><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55.png"/><Relationship Id="rId10" Type="http://schemas.openxmlformats.org/officeDocument/2006/relationships/image" Target="../media/image52.png"/><Relationship Id="rId19" Type="http://schemas.openxmlformats.org/officeDocument/2006/relationships/image" Target="../media/image58.png"/><Relationship Id="rId4" Type="http://schemas.openxmlformats.org/officeDocument/2006/relationships/image" Target="../media/image48.png"/><Relationship Id="rId9" Type="http://schemas.openxmlformats.org/officeDocument/2006/relationships/image" Target="../media/image51.png"/><Relationship Id="rId1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2.gif"/><Relationship Id="rId7"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61.jpeg"/><Relationship Id="rId5" Type="http://schemas.microsoft.com/office/2007/relationships/hdphoto" Target="../media/hdphoto8.wdp"/><Relationship Id="rId4" Type="http://schemas.openxmlformats.org/officeDocument/2006/relationships/image" Target="../media/image60.png"/><Relationship Id="rId9"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png"/><Relationship Id="rId7" Type="http://schemas.openxmlformats.org/officeDocument/2006/relationships/image" Target="../media/image79.em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microsoft.com/office/2007/relationships/hdphoto" Target="../media/hdphoto11.wdp"/><Relationship Id="rId5" Type="http://schemas.openxmlformats.org/officeDocument/2006/relationships/image" Target="../media/image78.png"/><Relationship Id="rId4" Type="http://schemas.microsoft.com/office/2007/relationships/hdphoto" Target="../media/hdphoto10.wdp"/><Relationship Id="rId9" Type="http://schemas.openxmlformats.org/officeDocument/2006/relationships/image" Target="../media/image81.png"/></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13" Type="http://schemas.microsoft.com/office/2007/relationships/hdphoto" Target="../media/hdphoto16.wdp"/><Relationship Id="rId3" Type="http://schemas.openxmlformats.org/officeDocument/2006/relationships/image" Target="../media/image83.png"/><Relationship Id="rId7" Type="http://schemas.microsoft.com/office/2007/relationships/hdphoto" Target="../media/hdphoto13.wdp"/><Relationship Id="rId12" Type="http://schemas.openxmlformats.org/officeDocument/2006/relationships/image" Target="../media/image88.png"/><Relationship Id="rId2" Type="http://schemas.openxmlformats.org/officeDocument/2006/relationships/image" Target="../media/image82.png"/><Relationship Id="rId1" Type="http://schemas.openxmlformats.org/officeDocument/2006/relationships/slideLayout" Target="../slideLayouts/slideLayout13.xml"/><Relationship Id="rId6" Type="http://schemas.openxmlformats.org/officeDocument/2006/relationships/image" Target="../media/image85.png"/><Relationship Id="rId11" Type="http://schemas.microsoft.com/office/2007/relationships/hdphoto" Target="../media/hdphoto15.wdp"/><Relationship Id="rId5" Type="http://schemas.microsoft.com/office/2007/relationships/hdphoto" Target="../media/hdphoto12.wdp"/><Relationship Id="rId15" Type="http://schemas.microsoft.com/office/2007/relationships/hdphoto" Target="../media/hdphoto17.wdp"/><Relationship Id="rId10" Type="http://schemas.openxmlformats.org/officeDocument/2006/relationships/image" Target="../media/image87.png"/><Relationship Id="rId4" Type="http://schemas.openxmlformats.org/officeDocument/2006/relationships/image" Target="../media/image84.png"/><Relationship Id="rId9" Type="http://schemas.microsoft.com/office/2007/relationships/hdphoto" Target="../media/hdphoto14.wdp"/><Relationship Id="rId14" Type="http://schemas.openxmlformats.org/officeDocument/2006/relationships/image" Target="../media/image89.png"/></Relationships>
</file>

<file path=ppt/slides/_rels/slide27.xml.rels><?xml version="1.0" encoding="UTF-8" standalone="yes"?>
<Relationships xmlns="http://schemas.openxmlformats.org/package/2006/relationships"><Relationship Id="rId8" Type="http://schemas.openxmlformats.org/officeDocument/2006/relationships/image" Target="../media/image86.png"/><Relationship Id="rId13" Type="http://schemas.microsoft.com/office/2007/relationships/hdphoto" Target="../media/hdphoto16.wdp"/><Relationship Id="rId3" Type="http://schemas.openxmlformats.org/officeDocument/2006/relationships/image" Target="../media/image83.png"/><Relationship Id="rId7" Type="http://schemas.microsoft.com/office/2007/relationships/hdphoto" Target="../media/hdphoto13.wdp"/><Relationship Id="rId12" Type="http://schemas.openxmlformats.org/officeDocument/2006/relationships/image" Target="../media/image88.png"/><Relationship Id="rId2" Type="http://schemas.openxmlformats.org/officeDocument/2006/relationships/image" Target="../media/image82.png"/><Relationship Id="rId1" Type="http://schemas.openxmlformats.org/officeDocument/2006/relationships/slideLayout" Target="../slideLayouts/slideLayout13.xml"/><Relationship Id="rId6" Type="http://schemas.openxmlformats.org/officeDocument/2006/relationships/image" Target="../media/image85.png"/><Relationship Id="rId11" Type="http://schemas.microsoft.com/office/2007/relationships/hdphoto" Target="../media/hdphoto15.wdp"/><Relationship Id="rId5" Type="http://schemas.microsoft.com/office/2007/relationships/hdphoto" Target="../media/hdphoto12.wdp"/><Relationship Id="rId15" Type="http://schemas.microsoft.com/office/2007/relationships/hdphoto" Target="../media/hdphoto17.wdp"/><Relationship Id="rId10" Type="http://schemas.openxmlformats.org/officeDocument/2006/relationships/image" Target="../media/image87.png"/><Relationship Id="rId4" Type="http://schemas.openxmlformats.org/officeDocument/2006/relationships/image" Target="../media/image84.png"/><Relationship Id="rId9" Type="http://schemas.microsoft.com/office/2007/relationships/hdphoto" Target="../media/hdphoto14.wdp"/><Relationship Id="rId14" Type="http://schemas.openxmlformats.org/officeDocument/2006/relationships/image" Target="../media/image89.png"/></Relationships>
</file>

<file path=ppt/slides/_rels/slide2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0.emf"/><Relationship Id="rId5" Type="http://schemas.openxmlformats.org/officeDocument/2006/relationships/image" Target="../media/image99.jpe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image" Target="../media/image102.png"/><Relationship Id="rId9" Type="http://schemas.openxmlformats.org/officeDocument/2006/relationships/image" Target="../media/image107.png"/></Relationships>
</file>

<file path=ppt/slides/_rels/slide36.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gif"/><Relationship Id="rId7" Type="http://schemas.openxmlformats.org/officeDocument/2006/relationships/diagramColors" Target="../diagrams/colors1.xml"/><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1.xml"/><Relationship Id="rId1" Type="http://schemas.openxmlformats.org/officeDocument/2006/relationships/slideLayout" Target="../slideLayouts/slideLayout37.xml"/><Relationship Id="rId5" Type="http://schemas.microsoft.com/office/2007/relationships/hdphoto" Target="../media/hdphoto18.wdp"/><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3.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3F227-AEDE-F99F-4517-A33D1F95E633}"/>
              </a:ext>
            </a:extLst>
          </p:cNvPr>
          <p:cNvSpPr>
            <a:spLocks noGrp="1"/>
          </p:cNvSpPr>
          <p:nvPr>
            <p:ph type="ctrTitle"/>
          </p:nvPr>
        </p:nvSpPr>
        <p:spPr/>
        <p:txBody>
          <a:bodyPr>
            <a:normAutofit fontScale="90000"/>
          </a:bodyPr>
          <a:lstStyle/>
          <a:p>
            <a:pPr marL="12700" marR="5080">
              <a:lnSpc>
                <a:spcPct val="110800"/>
              </a:lnSpc>
              <a:spcBef>
                <a:spcPts val="100"/>
              </a:spcBef>
              <a:tabLst>
                <a:tab pos="1194435" algn="l"/>
                <a:tab pos="2481580" algn="l"/>
                <a:tab pos="3144520" algn="l"/>
                <a:tab pos="4124325" algn="l"/>
                <a:tab pos="5238115" algn="l"/>
                <a:tab pos="6160770" algn="l"/>
              </a:tabLst>
            </a:pPr>
            <a:br>
              <a:rPr lang="en-US" sz="8000" b="1" spc="-5">
                <a:latin typeface="Calibri"/>
                <a:cs typeface="Calibri"/>
              </a:rPr>
            </a:br>
            <a:r>
              <a:rPr lang="en-US" sz="4000" b="1">
                <a:latin typeface="Calibri"/>
                <a:cs typeface="Calibri"/>
              </a:rPr>
              <a:t>Di</a:t>
            </a:r>
            <a:r>
              <a:rPr lang="en-US" sz="4000" b="1" spc="-5">
                <a:latin typeface="Calibri"/>
                <a:cs typeface="Calibri"/>
              </a:rPr>
              <a:t>v</a:t>
            </a:r>
            <a:r>
              <a:rPr lang="en-US" sz="4000" b="1">
                <a:latin typeface="Calibri"/>
                <a:cs typeface="Calibri"/>
              </a:rPr>
              <a:t>ertor Tok</a:t>
            </a:r>
            <a:r>
              <a:rPr lang="en-US" sz="4000" b="1" spc="-5">
                <a:latin typeface="Calibri"/>
                <a:cs typeface="Calibri"/>
              </a:rPr>
              <a:t>a</a:t>
            </a:r>
            <a:r>
              <a:rPr lang="en-US" sz="4000" b="1">
                <a:latin typeface="Calibri"/>
                <a:cs typeface="Calibri"/>
              </a:rPr>
              <a:t>mak Te</a:t>
            </a:r>
            <a:r>
              <a:rPr lang="en-US" sz="4000" b="1" spc="-5">
                <a:latin typeface="Calibri"/>
                <a:cs typeface="Calibri"/>
              </a:rPr>
              <a:t>s</a:t>
            </a:r>
            <a:r>
              <a:rPr lang="en-US" sz="4000" b="1">
                <a:latin typeface="Calibri"/>
                <a:cs typeface="Calibri"/>
              </a:rPr>
              <a:t>t facility </a:t>
            </a:r>
            <a:r>
              <a:rPr lang="en-US" sz="4000" b="1" spc="-5">
                <a:latin typeface="Calibri"/>
                <a:cs typeface="Calibri"/>
              </a:rPr>
              <a:t>P</a:t>
            </a:r>
            <a:r>
              <a:rPr lang="en-US" sz="4000" b="1">
                <a:latin typeface="Calibri"/>
                <a:cs typeface="Calibri"/>
              </a:rPr>
              <a:t>roject:	</a:t>
            </a:r>
            <a:br>
              <a:rPr lang="en-US" sz="4000" b="1">
                <a:latin typeface="Calibri"/>
                <a:cs typeface="Calibri"/>
              </a:rPr>
            </a:br>
            <a:r>
              <a:rPr lang="en-US" sz="4000" b="1">
                <a:latin typeface="Calibri"/>
                <a:cs typeface="Calibri"/>
              </a:rPr>
              <a:t>Stat</a:t>
            </a:r>
            <a:r>
              <a:rPr lang="en-US" sz="4000" b="1" spc="-5">
                <a:latin typeface="Calibri"/>
                <a:cs typeface="Calibri"/>
              </a:rPr>
              <a:t>u</a:t>
            </a:r>
            <a:r>
              <a:rPr lang="en-US" sz="4000" b="1">
                <a:latin typeface="Calibri"/>
                <a:cs typeface="Calibri"/>
              </a:rPr>
              <a:t>s	 of  </a:t>
            </a:r>
            <a:r>
              <a:rPr lang="en-US" sz="4000" b="1" spc="-5">
                <a:latin typeface="Calibri"/>
                <a:cs typeface="Calibri"/>
              </a:rPr>
              <a:t>Design and Implementation</a:t>
            </a:r>
            <a:endParaRPr lang="it-IT" sz="4000"/>
          </a:p>
        </p:txBody>
      </p:sp>
      <p:sp>
        <p:nvSpPr>
          <p:cNvPr id="3" name="Subtitle 2">
            <a:extLst>
              <a:ext uri="{FF2B5EF4-FFF2-40B4-BE49-F238E27FC236}">
                <a16:creationId xmlns:a16="http://schemas.microsoft.com/office/drawing/2014/main" id="{FEDFB0EC-871E-71BF-A74D-5FCBBBA031FB}"/>
              </a:ext>
            </a:extLst>
          </p:cNvPr>
          <p:cNvSpPr>
            <a:spLocks noGrp="1"/>
          </p:cNvSpPr>
          <p:nvPr>
            <p:ph type="subTitle" idx="1"/>
          </p:nvPr>
        </p:nvSpPr>
        <p:spPr/>
        <p:txBody>
          <a:bodyPr>
            <a:normAutofit/>
          </a:bodyPr>
          <a:lstStyle/>
          <a:p>
            <a:endParaRPr lang="en-US" sz="2400" b="1" spc="-5">
              <a:latin typeface="Calibri"/>
              <a:cs typeface="Calibri"/>
            </a:endParaRPr>
          </a:p>
          <a:p>
            <a:pPr marL="12700" marR="5080" algn="ctr">
              <a:lnSpc>
                <a:spcPct val="110800"/>
              </a:lnSpc>
              <a:spcBef>
                <a:spcPts val="100"/>
              </a:spcBef>
              <a:tabLst>
                <a:tab pos="1194435" algn="l"/>
                <a:tab pos="2481580" algn="l"/>
                <a:tab pos="3144520" algn="l"/>
                <a:tab pos="4124325" algn="l"/>
                <a:tab pos="5238115" algn="l"/>
                <a:tab pos="6160770" algn="l"/>
              </a:tabLst>
            </a:pPr>
            <a:r>
              <a:rPr lang="en-US" sz="2400" b="1" spc="-5">
                <a:latin typeface="Calibri"/>
                <a:cs typeface="Calibri"/>
              </a:rPr>
              <a:t>Enrico Di Pietro – DTT General Project Manager</a:t>
            </a:r>
          </a:p>
          <a:p>
            <a:pPr marL="12700" marR="5080" algn="ctr">
              <a:lnSpc>
                <a:spcPct val="110800"/>
              </a:lnSpc>
              <a:spcBef>
                <a:spcPts val="100"/>
              </a:spcBef>
              <a:tabLst>
                <a:tab pos="1194435" algn="l"/>
                <a:tab pos="2481580" algn="l"/>
                <a:tab pos="3144520" algn="l"/>
                <a:tab pos="4124325" algn="l"/>
                <a:tab pos="5238115" algn="l"/>
                <a:tab pos="6160770" algn="l"/>
              </a:tabLst>
            </a:pPr>
            <a:r>
              <a:rPr lang="en-US" sz="2400" b="1" spc="-5" err="1">
                <a:latin typeface="Calibri"/>
                <a:cs typeface="Calibri"/>
              </a:rPr>
              <a:t>EUROfusion</a:t>
            </a:r>
            <a:r>
              <a:rPr lang="en-US" sz="2400" b="1" spc="-5">
                <a:latin typeface="Calibri"/>
                <a:cs typeface="Calibri"/>
              </a:rPr>
              <a:t> Science Meeting  - 12 June 2024</a:t>
            </a:r>
            <a:endParaRPr lang="it-IT"/>
          </a:p>
        </p:txBody>
      </p:sp>
    </p:spTree>
    <p:extLst>
      <p:ext uri="{BB962C8B-B14F-4D97-AF65-F5344CB8AC3E}">
        <p14:creationId xmlns:p14="http://schemas.microsoft.com/office/powerpoint/2010/main" val="743271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idx="4294967295"/>
          </p:nvPr>
        </p:nvSpPr>
        <p:spPr>
          <a:xfrm>
            <a:off x="101600" y="0"/>
            <a:ext cx="5994400" cy="871538"/>
          </a:xfrm>
          <a:noFill/>
        </p:spPr>
        <p:txBody>
          <a:bodyPr vert="horz" lIns="91440" tIns="45720" rIns="91440" bIns="45720" rtlCol="0" anchor="ctr">
            <a:normAutofit fontScale="90000"/>
          </a:bodyPr>
          <a:lstStyle/>
          <a:p>
            <a:r>
              <a:rPr lang="it-IT" b="1"/>
              <a:t>TF  </a:t>
            </a:r>
            <a:r>
              <a:rPr lang="it-IT" b="1" err="1"/>
              <a:t>Winding</a:t>
            </a:r>
            <a:r>
              <a:rPr lang="it-IT" b="1"/>
              <a:t> &amp; Integration</a:t>
            </a:r>
          </a:p>
        </p:txBody>
      </p:sp>
      <p:pic>
        <p:nvPicPr>
          <p:cNvPr id="12" name="Picture 8" descr="https://www.asgsuperconductors.com/images/brand/logoASG.png">
            <a:extLst>
              <a:ext uri="{FF2B5EF4-FFF2-40B4-BE49-F238E27FC236}">
                <a16:creationId xmlns:a16="http://schemas.microsoft.com/office/drawing/2014/main" id="{10E8A1FF-B59A-65B6-7CC1-007FF3616DB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93663" y="386520"/>
            <a:ext cx="1487797" cy="442468"/>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Rettangolo 16">
            <a:extLst>
              <a:ext uri="{FF2B5EF4-FFF2-40B4-BE49-F238E27FC236}">
                <a16:creationId xmlns:a16="http://schemas.microsoft.com/office/drawing/2014/main" id="{F0758FA1-E968-E4D0-FFF5-EAD68370DE3D}"/>
              </a:ext>
            </a:extLst>
          </p:cNvPr>
          <p:cNvSpPr/>
          <p:nvPr/>
        </p:nvSpPr>
        <p:spPr>
          <a:xfrm>
            <a:off x="221026" y="981140"/>
            <a:ext cx="6872501" cy="707886"/>
          </a:xfrm>
          <a:prstGeom prst="rect">
            <a:avLst/>
          </a:prstGeom>
          <a:solidFill>
            <a:srgbClr val="FFC000"/>
          </a:solidFill>
          <a:ln w="12700">
            <a:solidFill>
              <a:schemeClr val="bg2">
                <a:lumMod val="1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56082">
                    <a:lumMod val="75000"/>
                  </a:srgbClr>
                </a:solidFill>
                <a:effectLst/>
                <a:uLnTx/>
                <a:uFillTx/>
                <a:latin typeface="Calibri" panose="020F0502020204030204" pitchFamily="34" charset="0"/>
                <a:ea typeface="+mn-ea"/>
                <a:cs typeface="Calibri" panose="020F0502020204030204" pitchFamily="34" charset="0"/>
              </a:rPr>
              <a:t>Winding line is ready for the winding of first dummy </a:t>
            </a:r>
            <a:r>
              <a:rPr kumimoji="0" lang="en-US" sz="2000" b="0" i="0" u="none" strike="noStrike" kern="1200" cap="none" spc="0" normalizeH="0" baseline="0" noProof="0" err="1">
                <a:ln>
                  <a:noFill/>
                </a:ln>
                <a:solidFill>
                  <a:srgbClr val="156082">
                    <a:lumMod val="75000"/>
                  </a:srgbClr>
                </a:solidFill>
                <a:effectLst/>
                <a:uLnTx/>
                <a:uFillTx/>
                <a:latin typeface="Calibri" panose="020F0502020204030204" pitchFamily="34" charset="0"/>
                <a:ea typeface="+mn-ea"/>
                <a:cs typeface="Calibri" panose="020F0502020204030204" pitchFamily="34" charset="0"/>
              </a:rPr>
              <a:t>rDP</a:t>
            </a:r>
            <a:r>
              <a:rPr kumimoji="0" lang="en-US" sz="2000" b="0" i="0" u="none" strike="noStrike" kern="1200" cap="none" spc="0" normalizeH="0" baseline="0" noProof="0">
                <a:ln>
                  <a:noFill/>
                </a:ln>
                <a:solidFill>
                  <a:srgbClr val="156082">
                    <a:lumMod val="75000"/>
                  </a:srgbClr>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56082">
                    <a:lumMod val="75000"/>
                  </a:srgbClr>
                </a:solidFill>
                <a:effectLst/>
                <a:uLnTx/>
                <a:uFillTx/>
                <a:latin typeface="Calibri" panose="020F0502020204030204" pitchFamily="34" charset="0"/>
                <a:ea typeface="+mn-ea"/>
                <a:cs typeface="Calibri" panose="020F0502020204030204" pitchFamily="34" charset="0"/>
              </a:rPr>
              <a:t>Detailed design, trials and mock-up manufacturing completed</a:t>
            </a:r>
          </a:p>
        </p:txBody>
      </p:sp>
      <p:pic>
        <p:nvPicPr>
          <p:cNvPr id="5" name="Immagine 4">
            <a:extLst>
              <a:ext uri="{FF2B5EF4-FFF2-40B4-BE49-F238E27FC236}">
                <a16:creationId xmlns:a16="http://schemas.microsoft.com/office/drawing/2014/main" id="{EA44207B-4E86-43DE-8970-F5A1EFAF3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4178" y="2197416"/>
            <a:ext cx="3692337" cy="2769253"/>
          </a:xfrm>
          <a:prstGeom prst="rect">
            <a:avLst/>
          </a:prstGeom>
        </p:spPr>
      </p:pic>
      <p:pic>
        <p:nvPicPr>
          <p:cNvPr id="13" name="Immagine 12">
            <a:extLst>
              <a:ext uri="{FF2B5EF4-FFF2-40B4-BE49-F238E27FC236}">
                <a16:creationId xmlns:a16="http://schemas.microsoft.com/office/drawing/2014/main" id="{477FB429-A2B6-49B6-825A-4A7DDCDA9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479039" y="2197416"/>
            <a:ext cx="3692338" cy="2769253"/>
          </a:xfrm>
          <a:prstGeom prst="rect">
            <a:avLst/>
          </a:prstGeom>
        </p:spPr>
      </p:pic>
      <p:pic>
        <p:nvPicPr>
          <p:cNvPr id="15" name="Immagine 14">
            <a:extLst>
              <a:ext uri="{FF2B5EF4-FFF2-40B4-BE49-F238E27FC236}">
                <a16:creationId xmlns:a16="http://schemas.microsoft.com/office/drawing/2014/main" id="{FF5FC20A-7D7D-4E8E-B8BB-4B9854B26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282256" y="2197416"/>
            <a:ext cx="3692339" cy="2769254"/>
          </a:xfrm>
          <a:prstGeom prst="rect">
            <a:avLst/>
          </a:prstGeom>
        </p:spPr>
      </p:pic>
      <p:pic>
        <p:nvPicPr>
          <p:cNvPr id="8" name="Immagine 7">
            <a:extLst>
              <a:ext uri="{FF2B5EF4-FFF2-40B4-BE49-F238E27FC236}">
                <a16:creationId xmlns:a16="http://schemas.microsoft.com/office/drawing/2014/main" id="{C1D9CDFA-8F8C-4C50-BA25-0E3A55596F87}"/>
              </a:ext>
            </a:extLst>
          </p:cNvPr>
          <p:cNvPicPr>
            <a:picLocks noChangeAspect="1"/>
          </p:cNvPicPr>
          <p:nvPr/>
        </p:nvPicPr>
        <p:blipFill rotWithShape="1">
          <a:blip r:embed="rId6">
            <a:extLst>
              <a:ext uri="{28A0092B-C50C-407E-A947-70E740481C1C}">
                <a14:useLocalDpi xmlns:a14="http://schemas.microsoft.com/office/drawing/2010/main" val="0"/>
              </a:ext>
            </a:extLst>
          </a:blip>
          <a:srcRect l="20077" r="30885"/>
          <a:stretch/>
        </p:blipFill>
        <p:spPr>
          <a:xfrm>
            <a:off x="8547016" y="1919496"/>
            <a:ext cx="3532910" cy="3325091"/>
          </a:xfrm>
          <a:prstGeom prst="rect">
            <a:avLst/>
          </a:prstGeom>
        </p:spPr>
      </p:pic>
    </p:spTree>
    <p:extLst>
      <p:ext uri="{BB962C8B-B14F-4D97-AF65-F5344CB8AC3E}">
        <p14:creationId xmlns:p14="http://schemas.microsoft.com/office/powerpoint/2010/main" val="1124142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idx="4294967295"/>
          </p:nvPr>
        </p:nvSpPr>
        <p:spPr>
          <a:xfrm>
            <a:off x="0" y="146050"/>
            <a:ext cx="5994400" cy="871538"/>
          </a:xfrm>
          <a:noFill/>
        </p:spPr>
        <p:txBody>
          <a:bodyPr vert="horz" lIns="91440" tIns="45720" rIns="91440" bIns="45720" rtlCol="0" anchor="ctr">
            <a:normAutofit fontScale="90000"/>
          </a:bodyPr>
          <a:lstStyle/>
          <a:p>
            <a:r>
              <a:rPr lang="it-IT" b="1"/>
              <a:t>TF  </a:t>
            </a:r>
            <a:r>
              <a:rPr lang="it-IT" b="1" err="1"/>
              <a:t>Winding</a:t>
            </a:r>
            <a:r>
              <a:rPr lang="it-IT" b="1"/>
              <a:t> &amp; Integration</a:t>
            </a:r>
          </a:p>
        </p:txBody>
      </p:sp>
      <p:pic>
        <p:nvPicPr>
          <p:cNvPr id="12" name="Picture 8" descr="https://www.asgsuperconductors.com/images/brand/logoASG.png">
            <a:extLst>
              <a:ext uri="{FF2B5EF4-FFF2-40B4-BE49-F238E27FC236}">
                <a16:creationId xmlns:a16="http://schemas.microsoft.com/office/drawing/2014/main" id="{10E8A1FF-B59A-65B6-7CC1-007FF3616DB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93663" y="386520"/>
            <a:ext cx="1487797" cy="44246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7C06071E-86A2-4014-8DF6-5DA412952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394" y="2796378"/>
            <a:ext cx="6267796" cy="3525635"/>
          </a:xfrm>
          <a:prstGeom prst="rect">
            <a:avLst/>
          </a:prstGeom>
          <a:effectLst>
            <a:outerShdw blurRad="50800" dist="38100" dir="2700000" algn="tl" rotWithShape="0">
              <a:prstClr val="black">
                <a:alpha val="40000"/>
              </a:prstClr>
            </a:outerShdw>
          </a:effectLst>
        </p:spPr>
      </p:pic>
      <p:sp>
        <p:nvSpPr>
          <p:cNvPr id="2" name="Callout: freccia a destra 1">
            <a:extLst>
              <a:ext uri="{FF2B5EF4-FFF2-40B4-BE49-F238E27FC236}">
                <a16:creationId xmlns:a16="http://schemas.microsoft.com/office/drawing/2014/main" id="{474B5101-36E6-6CC7-5867-B945701A4847}"/>
              </a:ext>
            </a:extLst>
          </p:cNvPr>
          <p:cNvSpPr/>
          <p:nvPr/>
        </p:nvSpPr>
        <p:spPr>
          <a:xfrm>
            <a:off x="765810" y="4446270"/>
            <a:ext cx="4529584" cy="1875743"/>
          </a:xfrm>
          <a:prstGeom prst="rightArrowCallou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56082">
                    <a:lumMod val="75000"/>
                  </a:srgbClr>
                </a:solidFill>
                <a:effectLst/>
                <a:uLnTx/>
                <a:uFillTx/>
                <a:latin typeface="Calibri" panose="020F0502020204030204" pitchFamily="34" charset="0"/>
                <a:ea typeface="+mn-ea"/>
                <a:cs typeface="Calibri" panose="020F0502020204030204" pitchFamily="34" charset="0"/>
              </a:rPr>
              <a:t>First rDP completed (winding, heat treated, insulated)</a:t>
            </a:r>
          </a:p>
        </p:txBody>
      </p:sp>
      <p:sp>
        <p:nvSpPr>
          <p:cNvPr id="4" name="Callout: freccia a sinistra 3">
            <a:extLst>
              <a:ext uri="{FF2B5EF4-FFF2-40B4-BE49-F238E27FC236}">
                <a16:creationId xmlns:a16="http://schemas.microsoft.com/office/drawing/2014/main" id="{9DBD4100-E10C-CE15-65E8-EA970D85427D}"/>
              </a:ext>
            </a:extLst>
          </p:cNvPr>
          <p:cNvSpPr/>
          <p:nvPr/>
        </p:nvSpPr>
        <p:spPr>
          <a:xfrm>
            <a:off x="6095999" y="1159558"/>
            <a:ext cx="5016077" cy="1636820"/>
          </a:xfrm>
          <a:prstGeom prst="leftArrowCallou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56082">
                    <a:lumMod val="75000"/>
                  </a:srgbClr>
                </a:solidFill>
                <a:effectLst/>
                <a:uLnTx/>
                <a:uFillTx/>
                <a:latin typeface="Calibri" panose="020F0502020204030204" pitchFamily="34" charset="0"/>
                <a:ea typeface="+mn-ea"/>
                <a:cs typeface="Calibri" panose="020F0502020204030204" pitchFamily="34" charset="0"/>
              </a:rPr>
              <a:t>Full size joint tested in SULTAN</a:t>
            </a:r>
          </a:p>
        </p:txBody>
      </p:sp>
      <p:pic>
        <p:nvPicPr>
          <p:cNvPr id="7" name="Immagine 6">
            <a:extLst>
              <a:ext uri="{FF2B5EF4-FFF2-40B4-BE49-F238E27FC236}">
                <a16:creationId xmlns:a16="http://schemas.microsoft.com/office/drawing/2014/main" id="{4DBACD2B-77AE-46D4-9307-308B3F2811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317" y="1017588"/>
            <a:ext cx="5816683" cy="21638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0057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idx="4294967295"/>
          </p:nvPr>
        </p:nvSpPr>
        <p:spPr>
          <a:xfrm>
            <a:off x="357291" y="68251"/>
            <a:ext cx="2562225" cy="871538"/>
          </a:xfrm>
          <a:noFill/>
        </p:spPr>
        <p:txBody>
          <a:bodyPr vert="horz" lIns="91440" tIns="45720" rIns="91440" bIns="45720" rtlCol="0" anchor="ctr">
            <a:normAutofit fontScale="90000"/>
          </a:bodyPr>
          <a:lstStyle/>
          <a:p>
            <a:r>
              <a:rPr lang="it-IT" b="1"/>
              <a:t>TF  </a:t>
            </a:r>
            <a:r>
              <a:rPr lang="en-US" b="1"/>
              <a:t>Casing</a:t>
            </a:r>
          </a:p>
        </p:txBody>
      </p:sp>
      <p:grpSp>
        <p:nvGrpSpPr>
          <p:cNvPr id="5" name="Gruppo 4">
            <a:extLst>
              <a:ext uri="{FF2B5EF4-FFF2-40B4-BE49-F238E27FC236}">
                <a16:creationId xmlns:a16="http://schemas.microsoft.com/office/drawing/2014/main" id="{E7A0E745-775F-36EB-D5A9-3767E91DC7A6}"/>
              </a:ext>
            </a:extLst>
          </p:cNvPr>
          <p:cNvGrpSpPr>
            <a:grpSpLocks noChangeAspect="1"/>
          </p:cNvGrpSpPr>
          <p:nvPr/>
        </p:nvGrpSpPr>
        <p:grpSpPr>
          <a:xfrm>
            <a:off x="434567" y="1606562"/>
            <a:ext cx="7612153" cy="4723880"/>
            <a:chOff x="1847570" y="1385408"/>
            <a:chExt cx="8297031" cy="5148895"/>
          </a:xfrm>
        </p:grpSpPr>
        <p:pic>
          <p:nvPicPr>
            <p:cNvPr id="2" name="Immagin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47570" y="1385408"/>
              <a:ext cx="3416377" cy="2520000"/>
            </a:xfrm>
            <a:prstGeom prst="rect">
              <a:avLst/>
            </a:prstGeom>
          </p:spPr>
        </p:pic>
        <p:pic>
          <p:nvPicPr>
            <p:cNvPr id="9" name="Immagine 8"/>
            <p:cNvPicPr>
              <a:picLocks noChangeAspect="1"/>
            </p:cNvPicPr>
            <p:nvPr/>
          </p:nvPicPr>
          <p:blipFill>
            <a:blip r:embed="rId3"/>
            <a:stretch>
              <a:fillRect/>
            </a:stretch>
          </p:blipFill>
          <p:spPr>
            <a:xfrm>
              <a:off x="4845457" y="4014303"/>
              <a:ext cx="3501819" cy="2520000"/>
            </a:xfrm>
            <a:prstGeom prst="rect">
              <a:avLst/>
            </a:prstGeom>
          </p:spPr>
        </p:pic>
        <p:pic>
          <p:nvPicPr>
            <p:cNvPr id="13" name="Immagin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4422" y="4014303"/>
              <a:ext cx="2865883" cy="2520000"/>
            </a:xfrm>
            <a:prstGeom prst="rect">
              <a:avLst/>
            </a:prstGeom>
          </p:spPr>
        </p:pic>
        <p:pic>
          <p:nvPicPr>
            <p:cNvPr id="14" name="Immagin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07842" y="1385408"/>
              <a:ext cx="3022993" cy="2520000"/>
            </a:xfrm>
            <a:prstGeom prst="rect">
              <a:avLst/>
            </a:prstGeom>
          </p:spPr>
        </p:pic>
        <p:sp>
          <p:nvSpPr>
            <p:cNvPr id="15" name="CasellaDiTesto 14"/>
            <p:cNvSpPr txBox="1"/>
            <p:nvPr/>
          </p:nvSpPr>
          <p:spPr>
            <a:xfrm>
              <a:off x="8373858" y="2251975"/>
              <a:ext cx="1770743" cy="646331"/>
            </a:xfrm>
            <a:prstGeom prst="rect">
              <a:avLst/>
            </a:prstGeom>
            <a:solidFill>
              <a:schemeClr val="accent4">
                <a:lumMod val="40000"/>
                <a:lumOff val="60000"/>
              </a:schemeClr>
            </a:solidFill>
            <a:ln>
              <a:solidFill>
                <a:schemeClr val="accent1">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Aptos" panose="02110004020202020204"/>
                  <a:ea typeface="+mn-ea"/>
                  <a:cs typeface="+mn-cs"/>
                </a:rPr>
                <a:t>1 m inboard leg mock-up</a:t>
              </a:r>
            </a:p>
          </p:txBody>
        </p:sp>
        <p:sp>
          <p:nvSpPr>
            <p:cNvPr id="16" name="CasellaDiTesto 15"/>
            <p:cNvSpPr txBox="1"/>
            <p:nvPr/>
          </p:nvSpPr>
          <p:spPr>
            <a:xfrm>
              <a:off x="8373858" y="4356413"/>
              <a:ext cx="1770743" cy="1006403"/>
            </a:xfrm>
            <a:prstGeom prst="rect">
              <a:avLst/>
            </a:prstGeom>
            <a:solidFill>
              <a:schemeClr val="accent4">
                <a:lumMod val="40000"/>
                <a:lumOff val="60000"/>
              </a:schemeClr>
            </a:solidFill>
            <a:ln>
              <a:solidFill>
                <a:schemeClr val="accent1">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Aptos" panose="02110004020202020204"/>
                  <a:ea typeface="+mn-ea"/>
                  <a:cs typeface="+mn-cs"/>
                </a:rPr>
                <a:t>2 x 0.5 m outboard leg mock-ups</a:t>
              </a:r>
            </a:p>
          </p:txBody>
        </p:sp>
      </p:grpSp>
      <p:pic>
        <p:nvPicPr>
          <p:cNvPr id="17" name="Immagine 16">
            <a:extLst>
              <a:ext uri="{FF2B5EF4-FFF2-40B4-BE49-F238E27FC236}">
                <a16:creationId xmlns:a16="http://schemas.microsoft.com/office/drawing/2014/main" id="{BE6E566D-0069-4F2E-9C45-3702D70E1FC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9891" y="886443"/>
            <a:ext cx="4492109" cy="5443999"/>
          </a:xfrm>
          <a:prstGeom prst="rect">
            <a:avLst/>
          </a:prstGeom>
          <a:noFill/>
          <a:ln>
            <a:noFill/>
          </a:ln>
        </p:spPr>
      </p:pic>
      <p:sp>
        <p:nvSpPr>
          <p:cNvPr id="6" name="Rettangolo 5">
            <a:extLst>
              <a:ext uri="{FF2B5EF4-FFF2-40B4-BE49-F238E27FC236}">
                <a16:creationId xmlns:a16="http://schemas.microsoft.com/office/drawing/2014/main" id="{BB627DF5-0621-55A4-2767-3E4E3410207E}"/>
              </a:ext>
            </a:extLst>
          </p:cNvPr>
          <p:cNvSpPr/>
          <p:nvPr/>
        </p:nvSpPr>
        <p:spPr>
          <a:xfrm>
            <a:off x="3079347" y="126362"/>
            <a:ext cx="7699891" cy="830997"/>
          </a:xfrm>
          <a:prstGeom prst="rect">
            <a:avLst/>
          </a:prstGeom>
          <a:solidFill>
            <a:srgbClr val="FFC000"/>
          </a:solidFill>
          <a:ln w="12700">
            <a:solidFill>
              <a:schemeClr val="bg2">
                <a:lumMod val="1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56082">
                    <a:lumMod val="75000"/>
                  </a:srgbClr>
                </a:solidFill>
                <a:effectLst/>
                <a:uLnTx/>
                <a:uFillTx/>
                <a:latin typeface="Calibri" panose="020F0502020204030204" pitchFamily="34" charset="0"/>
                <a:ea typeface="+mn-ea"/>
                <a:cs typeface="Calibri" panose="020F0502020204030204" pitchFamily="34" charset="0"/>
              </a:rPr>
              <a:t>During a first contract the Constructive design, trials and mock-up manufacturing were made. New tender is ongoing</a:t>
            </a:r>
          </a:p>
        </p:txBody>
      </p:sp>
    </p:spTree>
    <p:extLst>
      <p:ext uri="{BB962C8B-B14F-4D97-AF65-F5344CB8AC3E}">
        <p14:creationId xmlns:p14="http://schemas.microsoft.com/office/powerpoint/2010/main" val="3985485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5EACA-5456-EC12-493F-F081E5B2AD0F}"/>
              </a:ext>
            </a:extLst>
          </p:cNvPr>
          <p:cNvSpPr>
            <a:spLocks noGrp="1"/>
          </p:cNvSpPr>
          <p:nvPr>
            <p:ph type="title"/>
          </p:nvPr>
        </p:nvSpPr>
        <p:spPr>
          <a:xfrm>
            <a:off x="271461" y="0"/>
            <a:ext cx="2562225" cy="1325563"/>
          </a:xfrm>
        </p:spPr>
        <p:txBody>
          <a:bodyPr vert="horz" lIns="91440" tIns="45720" rIns="91440" bIns="45720" rtlCol="0" anchor="ctr">
            <a:normAutofit/>
          </a:bodyPr>
          <a:lstStyle/>
          <a:p>
            <a:r>
              <a:rPr lang="it-IT" b="1" spc="15">
                <a:latin typeface="Calibri"/>
                <a:cs typeface="Calibri"/>
              </a:rPr>
              <a:t>Vessel</a:t>
            </a:r>
          </a:p>
        </p:txBody>
      </p:sp>
      <p:sp>
        <p:nvSpPr>
          <p:cNvPr id="3" name="Content Placeholder 2">
            <a:extLst>
              <a:ext uri="{FF2B5EF4-FFF2-40B4-BE49-F238E27FC236}">
                <a16:creationId xmlns:a16="http://schemas.microsoft.com/office/drawing/2014/main" id="{35AB00DF-FBE4-C8EF-3233-4DD36498E5EA}"/>
              </a:ext>
            </a:extLst>
          </p:cNvPr>
          <p:cNvSpPr>
            <a:spLocks noGrp="1"/>
          </p:cNvSpPr>
          <p:nvPr>
            <p:ph idx="1"/>
          </p:nvPr>
        </p:nvSpPr>
        <p:spPr>
          <a:xfrm>
            <a:off x="108623" y="4827586"/>
            <a:ext cx="11778577" cy="1844677"/>
          </a:xfrm>
        </p:spPr>
        <p:txBody>
          <a:bodyPr>
            <a:normAutofit/>
          </a:bodyPr>
          <a:lstStyle/>
          <a:p>
            <a:pPr marL="12700" marR="5080" indent="180340" algn="just">
              <a:lnSpc>
                <a:spcPct val="115399"/>
              </a:lnSpc>
              <a:spcBef>
                <a:spcPts val="625"/>
              </a:spcBef>
            </a:pPr>
            <a:r>
              <a:rPr lang="en-US" sz="2800" spc="15">
                <a:latin typeface="Calibri"/>
                <a:cs typeface="Calibri"/>
              </a:rPr>
              <a:t>gravity support pack  of spring plates to </a:t>
            </a:r>
            <a:r>
              <a:rPr lang="en-US" sz="2800" spc="20">
                <a:latin typeface="Calibri"/>
                <a:cs typeface="Calibri"/>
              </a:rPr>
              <a:t>accommodate </a:t>
            </a:r>
            <a:r>
              <a:rPr lang="en-US" sz="2800" spc="15">
                <a:latin typeface="Calibri"/>
                <a:cs typeface="Calibri"/>
              </a:rPr>
              <a:t>free </a:t>
            </a:r>
            <a:r>
              <a:rPr lang="en-US" sz="2800" spc="20">
                <a:latin typeface="Calibri"/>
                <a:cs typeface="Calibri"/>
              </a:rPr>
              <a:t>thermal </a:t>
            </a:r>
            <a:r>
              <a:rPr lang="en-US" sz="2800" spc="15">
                <a:latin typeface="Calibri"/>
                <a:cs typeface="Calibri"/>
              </a:rPr>
              <a:t>expansions  along the radial direction </a:t>
            </a:r>
            <a:r>
              <a:rPr lang="en-US" sz="2800" spc="20">
                <a:latin typeface="Calibri"/>
                <a:cs typeface="Calibri"/>
              </a:rPr>
              <a:t>produced, </a:t>
            </a:r>
            <a:r>
              <a:rPr lang="en-US" sz="2800" spc="10">
                <a:latin typeface="Calibri"/>
                <a:cs typeface="Calibri"/>
              </a:rPr>
              <a:t>in </a:t>
            </a:r>
            <a:r>
              <a:rPr lang="en-US" sz="2800" spc="15">
                <a:latin typeface="Calibri"/>
                <a:cs typeface="Calibri"/>
              </a:rPr>
              <a:t>particular, by </a:t>
            </a:r>
            <a:r>
              <a:rPr lang="en-US" sz="2800" spc="20">
                <a:latin typeface="Calibri"/>
                <a:cs typeface="Calibri"/>
              </a:rPr>
              <a:t>vacuum,  VV </a:t>
            </a:r>
            <a:r>
              <a:rPr lang="en-US" sz="2800" spc="15">
                <a:latin typeface="Calibri"/>
                <a:cs typeface="Calibri"/>
              </a:rPr>
              <a:t>baking, </a:t>
            </a:r>
            <a:r>
              <a:rPr lang="en-US" sz="2800" spc="20">
                <a:latin typeface="Calibri"/>
                <a:cs typeface="Calibri"/>
              </a:rPr>
              <a:t>and </a:t>
            </a:r>
            <a:r>
              <a:rPr lang="en-US" sz="2800" spc="15">
                <a:latin typeface="Calibri"/>
                <a:cs typeface="Calibri"/>
              </a:rPr>
              <a:t>possible earthquakes. </a:t>
            </a:r>
          </a:p>
        </p:txBody>
      </p:sp>
      <p:sp>
        <p:nvSpPr>
          <p:cNvPr id="4" name="Content Placeholder 2">
            <a:extLst>
              <a:ext uri="{FF2B5EF4-FFF2-40B4-BE49-F238E27FC236}">
                <a16:creationId xmlns:a16="http://schemas.microsoft.com/office/drawing/2014/main" id="{5E8A99EF-62A0-6D3A-F068-B53D02D5D3DA}"/>
              </a:ext>
            </a:extLst>
          </p:cNvPr>
          <p:cNvSpPr txBox="1">
            <a:spLocks/>
          </p:cNvSpPr>
          <p:nvPr/>
        </p:nvSpPr>
        <p:spPr>
          <a:xfrm>
            <a:off x="202100" y="1041398"/>
            <a:ext cx="5824539" cy="37861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marR="5080" indent="180340" algn="just">
              <a:lnSpc>
                <a:spcPct val="115399"/>
              </a:lnSpc>
              <a:spcBef>
                <a:spcPts val="625"/>
              </a:spcBef>
            </a:pPr>
            <a:r>
              <a:rPr lang="en-US" spc="20">
                <a:latin typeface="Calibri"/>
                <a:cs typeface="Calibri"/>
              </a:rPr>
              <a:t>D-shaped  Vacuum </a:t>
            </a:r>
            <a:r>
              <a:rPr lang="en-US" spc="15">
                <a:latin typeface="Calibri"/>
                <a:cs typeface="Calibri"/>
              </a:rPr>
              <a:t>Vessel </a:t>
            </a:r>
          </a:p>
          <a:p>
            <a:pPr marL="12700" marR="5080" indent="180340" algn="just">
              <a:lnSpc>
                <a:spcPct val="115399"/>
              </a:lnSpc>
              <a:spcBef>
                <a:spcPts val="625"/>
              </a:spcBef>
            </a:pPr>
            <a:r>
              <a:rPr lang="en-US" spc="15">
                <a:latin typeface="Calibri"/>
                <a:cs typeface="Calibri"/>
              </a:rPr>
              <a:t>Double wall structure to  provide high </a:t>
            </a:r>
            <a:r>
              <a:rPr lang="en-US" spc="10">
                <a:latin typeface="Calibri"/>
                <a:cs typeface="Calibri"/>
              </a:rPr>
              <a:t>rigidity </a:t>
            </a:r>
            <a:r>
              <a:rPr lang="en-US" spc="15">
                <a:latin typeface="Calibri"/>
                <a:cs typeface="Calibri"/>
              </a:rPr>
              <a:t>against operational load </a:t>
            </a:r>
            <a:r>
              <a:rPr lang="en-US" spc="20">
                <a:latin typeface="Calibri"/>
                <a:cs typeface="Calibri"/>
              </a:rPr>
              <a:t>and </a:t>
            </a:r>
            <a:r>
              <a:rPr lang="en-US" spc="15">
                <a:latin typeface="Calibri"/>
                <a:cs typeface="Calibri"/>
              </a:rPr>
              <a:t>high  toroidal one-turn resistance </a:t>
            </a:r>
            <a:endParaRPr lang="en-US" spc="10">
              <a:latin typeface="Calibri"/>
              <a:cs typeface="Calibri"/>
            </a:endParaRPr>
          </a:p>
          <a:p>
            <a:pPr marL="12700" marR="5080" indent="180340" algn="just">
              <a:lnSpc>
                <a:spcPct val="115399"/>
              </a:lnSpc>
              <a:spcBef>
                <a:spcPts val="625"/>
              </a:spcBef>
            </a:pPr>
            <a:r>
              <a:rPr lang="en-US" spc="20">
                <a:latin typeface="Calibri"/>
                <a:cs typeface="Calibri"/>
              </a:rPr>
              <a:t>The VV </a:t>
            </a:r>
            <a:r>
              <a:rPr lang="en-US" spc="15">
                <a:latin typeface="Calibri"/>
                <a:cs typeface="Calibri"/>
              </a:rPr>
              <a:t>overall </a:t>
            </a:r>
            <a:r>
              <a:rPr lang="en-US" spc="20">
                <a:latin typeface="Calibri"/>
                <a:cs typeface="Calibri"/>
              </a:rPr>
              <a:t>mass  about 174  </a:t>
            </a:r>
            <a:r>
              <a:rPr lang="en-US" spc="15">
                <a:latin typeface="Calibri"/>
                <a:cs typeface="Calibri"/>
              </a:rPr>
              <a:t>ton plus 14 ton of coolant. </a:t>
            </a:r>
            <a:r>
              <a:rPr lang="en-US" spc="20">
                <a:latin typeface="Calibri"/>
                <a:cs typeface="Calibri"/>
              </a:rPr>
              <a:t>The assembly </a:t>
            </a:r>
            <a:r>
              <a:rPr lang="en-US" spc="10">
                <a:latin typeface="Calibri"/>
                <a:cs typeface="Calibri"/>
              </a:rPr>
              <a:t>is </a:t>
            </a:r>
            <a:r>
              <a:rPr lang="en-US" spc="20">
                <a:latin typeface="Calibri"/>
                <a:cs typeface="Calibri"/>
              </a:rPr>
              <a:t>about </a:t>
            </a:r>
            <a:r>
              <a:rPr lang="en-US" spc="15">
                <a:latin typeface="Calibri"/>
                <a:cs typeface="Calibri"/>
              </a:rPr>
              <a:t>9.5 </a:t>
            </a:r>
            <a:r>
              <a:rPr lang="en-US" spc="25">
                <a:latin typeface="Calibri"/>
                <a:cs typeface="Calibri"/>
              </a:rPr>
              <a:t>m </a:t>
            </a:r>
            <a:r>
              <a:rPr lang="en-US" spc="15">
                <a:latin typeface="Calibri"/>
                <a:cs typeface="Calibri"/>
              </a:rPr>
              <a:t>high  with </a:t>
            </a:r>
            <a:r>
              <a:rPr lang="en-US" spc="20">
                <a:latin typeface="Calibri"/>
                <a:cs typeface="Calibri"/>
              </a:rPr>
              <a:t>about </a:t>
            </a:r>
            <a:r>
              <a:rPr lang="en-US" spc="15">
                <a:latin typeface="Calibri"/>
                <a:cs typeface="Calibri"/>
              </a:rPr>
              <a:t>11.5 </a:t>
            </a:r>
            <a:r>
              <a:rPr lang="en-US" spc="25">
                <a:latin typeface="Calibri"/>
                <a:cs typeface="Calibri"/>
              </a:rPr>
              <a:t>m </a:t>
            </a:r>
            <a:r>
              <a:rPr lang="en-US" spc="15">
                <a:latin typeface="Calibri"/>
                <a:cs typeface="Calibri"/>
              </a:rPr>
              <a:t>diameter. </a:t>
            </a:r>
            <a:endParaRPr lang="en-US" spc="20">
              <a:latin typeface="Calibri"/>
              <a:cs typeface="Calibri"/>
            </a:endParaRPr>
          </a:p>
        </p:txBody>
      </p:sp>
      <p:pic>
        <p:nvPicPr>
          <p:cNvPr id="6" name="Picture 5">
            <a:extLst>
              <a:ext uri="{FF2B5EF4-FFF2-40B4-BE49-F238E27FC236}">
                <a16:creationId xmlns:a16="http://schemas.microsoft.com/office/drawing/2014/main" id="{20E0C865-5904-23EE-23F3-127CA90E4EE2}"/>
              </a:ext>
            </a:extLst>
          </p:cNvPr>
          <p:cNvPicPr>
            <a:picLocks noChangeAspect="1"/>
          </p:cNvPicPr>
          <p:nvPr/>
        </p:nvPicPr>
        <p:blipFill>
          <a:blip r:embed="rId2"/>
          <a:stretch>
            <a:fillRect/>
          </a:stretch>
        </p:blipFill>
        <p:spPr>
          <a:xfrm>
            <a:off x="6096000" y="1041398"/>
            <a:ext cx="5893900" cy="3581403"/>
          </a:xfrm>
          <a:prstGeom prst="rect">
            <a:avLst/>
          </a:prstGeom>
        </p:spPr>
      </p:pic>
    </p:spTree>
    <p:extLst>
      <p:ext uri="{BB962C8B-B14F-4D97-AF65-F5344CB8AC3E}">
        <p14:creationId xmlns:p14="http://schemas.microsoft.com/office/powerpoint/2010/main" val="2725571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5EACA-5456-EC12-493F-F081E5B2AD0F}"/>
              </a:ext>
            </a:extLst>
          </p:cNvPr>
          <p:cNvSpPr>
            <a:spLocks noGrp="1"/>
          </p:cNvSpPr>
          <p:nvPr>
            <p:ph type="title"/>
          </p:nvPr>
        </p:nvSpPr>
        <p:spPr>
          <a:xfrm>
            <a:off x="409574" y="39587"/>
            <a:ext cx="7018641" cy="1325563"/>
          </a:xfrm>
        </p:spPr>
        <p:txBody>
          <a:bodyPr vert="horz" lIns="91440" tIns="45720" rIns="91440" bIns="45720" rtlCol="0" anchor="ctr">
            <a:normAutofit/>
          </a:bodyPr>
          <a:lstStyle/>
          <a:p>
            <a:r>
              <a:rPr lang="it-IT" b="1" spc="15">
                <a:latin typeface="Calibri"/>
                <a:cs typeface="Calibri"/>
              </a:rPr>
              <a:t>Thermal Shield &amp; Cryostat </a:t>
            </a:r>
          </a:p>
        </p:txBody>
      </p:sp>
      <p:sp>
        <p:nvSpPr>
          <p:cNvPr id="3" name="Content Placeholder 2">
            <a:extLst>
              <a:ext uri="{FF2B5EF4-FFF2-40B4-BE49-F238E27FC236}">
                <a16:creationId xmlns:a16="http://schemas.microsoft.com/office/drawing/2014/main" id="{35AB00DF-FBE4-C8EF-3233-4DD36498E5EA}"/>
              </a:ext>
            </a:extLst>
          </p:cNvPr>
          <p:cNvSpPr>
            <a:spLocks noGrp="1"/>
          </p:cNvSpPr>
          <p:nvPr>
            <p:ph idx="1"/>
          </p:nvPr>
        </p:nvSpPr>
        <p:spPr>
          <a:xfrm>
            <a:off x="142876" y="1365150"/>
            <a:ext cx="6515099" cy="4840684"/>
          </a:xfrm>
        </p:spPr>
        <p:txBody>
          <a:bodyPr>
            <a:noAutofit/>
          </a:bodyPr>
          <a:lstStyle/>
          <a:p>
            <a:r>
              <a:rPr lang="en-US" b="1" dirty="0">
                <a:latin typeface="Calibri" panose="020F0502020204030204" pitchFamily="34" charset="0"/>
              </a:rPr>
              <a:t>T</a:t>
            </a:r>
            <a:r>
              <a:rPr lang="en-US" b="1" i="0" u="none" strike="noStrike" baseline="0" dirty="0">
                <a:latin typeface="Calibri" panose="020F0502020204030204" pitchFamily="34" charset="0"/>
              </a:rPr>
              <a:t>hermal shield </a:t>
            </a:r>
            <a:r>
              <a:rPr lang="en-US" b="0" i="0" u="none" strike="noStrike" baseline="0" dirty="0">
                <a:latin typeface="Calibri" panose="020F0502020204030204" pitchFamily="34" charset="0"/>
              </a:rPr>
              <a:t>cooled by He flowing at 80 K single silver coated 3 mm thick stainless steel (inspired by KSTAR design)</a:t>
            </a:r>
          </a:p>
          <a:p>
            <a:r>
              <a:rPr lang="en-US" dirty="0">
                <a:latin typeface="Calibri" panose="020F0502020204030204" pitchFamily="34" charset="0"/>
              </a:rPr>
              <a:t>Cryostat :Conceptual  modular design, inspired by that of JT-60SA</a:t>
            </a:r>
          </a:p>
          <a:p>
            <a:r>
              <a:rPr lang="en-US" dirty="0">
                <a:latin typeface="Calibri" panose="020F0502020204030204" pitchFamily="34" charset="0"/>
              </a:rPr>
              <a:t>Support base is made of 12 columns incorporating anti-seismic dumping system </a:t>
            </a:r>
          </a:p>
          <a:p>
            <a:r>
              <a:rPr lang="en-US" dirty="0">
                <a:latin typeface="Calibri" panose="020F0502020204030204" pitchFamily="34" charset="0"/>
              </a:rPr>
              <a:t>access to the bottom area for the feeding of the He circuit and of the superconducting coils. </a:t>
            </a:r>
          </a:p>
        </p:txBody>
      </p:sp>
      <p:pic>
        <p:nvPicPr>
          <p:cNvPr id="8" name="Picture 7">
            <a:extLst>
              <a:ext uri="{FF2B5EF4-FFF2-40B4-BE49-F238E27FC236}">
                <a16:creationId xmlns:a16="http://schemas.microsoft.com/office/drawing/2014/main" id="{3773136E-81C6-E161-CEAA-D3E080636F29}"/>
              </a:ext>
            </a:extLst>
          </p:cNvPr>
          <p:cNvPicPr>
            <a:picLocks noChangeAspect="1"/>
          </p:cNvPicPr>
          <p:nvPr/>
        </p:nvPicPr>
        <p:blipFill rotWithShape="1">
          <a:blip r:embed="rId2"/>
          <a:srcRect l="24697" r="20711" b="10364"/>
          <a:stretch/>
        </p:blipFill>
        <p:spPr>
          <a:xfrm>
            <a:off x="6755129" y="1010820"/>
            <a:ext cx="5109211" cy="5662507"/>
          </a:xfrm>
          <a:prstGeom prst="rect">
            <a:avLst/>
          </a:prstGeom>
        </p:spPr>
      </p:pic>
    </p:spTree>
    <p:extLst>
      <p:ext uri="{BB962C8B-B14F-4D97-AF65-F5344CB8AC3E}">
        <p14:creationId xmlns:p14="http://schemas.microsoft.com/office/powerpoint/2010/main" val="3197623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uppo 39">
            <a:extLst>
              <a:ext uri="{FF2B5EF4-FFF2-40B4-BE49-F238E27FC236}">
                <a16:creationId xmlns:a16="http://schemas.microsoft.com/office/drawing/2014/main" id="{AAD6DE9F-CF5E-4BF9-A414-F49C17CAFDBB}"/>
              </a:ext>
            </a:extLst>
          </p:cNvPr>
          <p:cNvGrpSpPr>
            <a:grpSpLocks noChangeAspect="1"/>
          </p:cNvGrpSpPr>
          <p:nvPr/>
        </p:nvGrpSpPr>
        <p:grpSpPr>
          <a:xfrm>
            <a:off x="5224071" y="136524"/>
            <a:ext cx="5058175" cy="6229240"/>
            <a:chOff x="9125" y="2231789"/>
            <a:chExt cx="3497407" cy="4307124"/>
          </a:xfrm>
        </p:grpSpPr>
        <p:pic>
          <p:nvPicPr>
            <p:cNvPr id="12" name="Immagine 11">
              <a:extLst>
                <a:ext uri="{FF2B5EF4-FFF2-40B4-BE49-F238E27FC236}">
                  <a16:creationId xmlns:a16="http://schemas.microsoft.com/office/drawing/2014/main" id="{9C1FF12A-DF97-4372-BFC0-55055B449B16}"/>
                </a:ext>
              </a:extLst>
            </p:cNvPr>
            <p:cNvPicPr>
              <a:picLocks noChangeAspect="1"/>
            </p:cNvPicPr>
            <p:nvPr/>
          </p:nvPicPr>
          <p:blipFill>
            <a:blip r:embed="rId3"/>
            <a:stretch>
              <a:fillRect/>
            </a:stretch>
          </p:blipFill>
          <p:spPr>
            <a:xfrm>
              <a:off x="9125" y="2231789"/>
              <a:ext cx="3497407" cy="4307124"/>
            </a:xfrm>
            <a:prstGeom prst="rect">
              <a:avLst/>
            </a:prstGeom>
          </p:spPr>
        </p:pic>
        <p:sp>
          <p:nvSpPr>
            <p:cNvPr id="21" name="Rettangolo 20">
              <a:extLst>
                <a:ext uri="{FF2B5EF4-FFF2-40B4-BE49-F238E27FC236}">
                  <a16:creationId xmlns:a16="http://schemas.microsoft.com/office/drawing/2014/main" id="{8A10692F-8DA4-4E69-A8BA-2A670E7ACC47}"/>
                </a:ext>
              </a:extLst>
            </p:cNvPr>
            <p:cNvSpPr/>
            <p:nvPr/>
          </p:nvSpPr>
          <p:spPr>
            <a:xfrm>
              <a:off x="2439357" y="3514053"/>
              <a:ext cx="737952" cy="245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ptos" panose="02110004020202020204"/>
                  <a:ea typeface="+mn-ea"/>
                  <a:cs typeface="+mn-cs"/>
                </a:rPr>
                <a:t>F87  preassembly hall</a:t>
              </a:r>
            </a:p>
          </p:txBody>
        </p:sp>
        <p:sp>
          <p:nvSpPr>
            <p:cNvPr id="38" name="Rettangolo 37">
              <a:extLst>
                <a:ext uri="{FF2B5EF4-FFF2-40B4-BE49-F238E27FC236}">
                  <a16:creationId xmlns:a16="http://schemas.microsoft.com/office/drawing/2014/main" id="{AB7A5ECD-1C04-4099-A9E6-839A4660161E}"/>
                </a:ext>
              </a:extLst>
            </p:cNvPr>
            <p:cNvSpPr/>
            <p:nvPr/>
          </p:nvSpPr>
          <p:spPr>
            <a:xfrm>
              <a:off x="1847272" y="3823493"/>
              <a:ext cx="624465" cy="61753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ptos" panose="02110004020202020204"/>
                  <a:ea typeface="+mn-ea"/>
                  <a:cs typeface="+mn-cs"/>
                </a:rPr>
                <a:t>F185 assembly hall</a:t>
              </a:r>
            </a:p>
          </p:txBody>
        </p:sp>
        <p:sp>
          <p:nvSpPr>
            <p:cNvPr id="39" name="Rettangolo 38">
              <a:extLst>
                <a:ext uri="{FF2B5EF4-FFF2-40B4-BE49-F238E27FC236}">
                  <a16:creationId xmlns:a16="http://schemas.microsoft.com/office/drawing/2014/main" id="{71C051EE-E935-4150-A4C4-3095394E5251}"/>
                </a:ext>
              </a:extLst>
            </p:cNvPr>
            <p:cNvSpPr/>
            <p:nvPr/>
          </p:nvSpPr>
          <p:spPr>
            <a:xfrm>
              <a:off x="876299" y="5965031"/>
              <a:ext cx="466725" cy="431007"/>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panose="02110004020202020204"/>
                  <a:ea typeface="+mn-ea"/>
                  <a:cs typeface="+mn-cs"/>
                </a:rPr>
                <a:t>F71 CS pre-assembly</a:t>
              </a:r>
            </a:p>
          </p:txBody>
        </p:sp>
      </p:grpSp>
      <p:sp>
        <p:nvSpPr>
          <p:cNvPr id="2" name="Titolo 1"/>
          <p:cNvSpPr>
            <a:spLocks noGrp="1"/>
          </p:cNvSpPr>
          <p:nvPr>
            <p:ph type="title"/>
          </p:nvPr>
        </p:nvSpPr>
        <p:spPr>
          <a:xfrm>
            <a:off x="291957" y="144614"/>
            <a:ext cx="10515600" cy="836762"/>
          </a:xfrm>
          <a:noFill/>
        </p:spPr>
        <p:txBody>
          <a:bodyPr vert="horz" lIns="91440" tIns="45720" rIns="91440" bIns="45720" rtlCol="0" anchor="ctr">
            <a:normAutofit/>
          </a:bodyPr>
          <a:lstStyle/>
          <a:p>
            <a:r>
              <a:rPr lang="en-GB" b="1"/>
              <a:t>Assembly procedure</a:t>
            </a:r>
            <a:endParaRPr lang="en-US" b="1"/>
          </a:p>
        </p:txBody>
      </p:sp>
      <p:sp>
        <p:nvSpPr>
          <p:cNvPr id="42" name="CasellaDiTesto 41">
            <a:extLst>
              <a:ext uri="{FF2B5EF4-FFF2-40B4-BE49-F238E27FC236}">
                <a16:creationId xmlns:a16="http://schemas.microsoft.com/office/drawing/2014/main" id="{438ECFD5-0F13-48A4-958E-32D70228BB4B}"/>
              </a:ext>
            </a:extLst>
          </p:cNvPr>
          <p:cNvSpPr txBox="1"/>
          <p:nvPr/>
        </p:nvSpPr>
        <p:spPr>
          <a:xfrm>
            <a:off x="151503" y="1446249"/>
            <a:ext cx="555592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Assembly contract will have the following steps: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Engineering phase (procedure, design of tooling, material);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Tooling fabrication;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Pre-assembly;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Assembly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3 buildings have been reserved for the assembly activities: F87, F71, F185</a:t>
            </a:r>
          </a:p>
        </p:txBody>
      </p:sp>
    </p:spTree>
    <p:extLst>
      <p:ext uri="{BB962C8B-B14F-4D97-AF65-F5344CB8AC3E}">
        <p14:creationId xmlns:p14="http://schemas.microsoft.com/office/powerpoint/2010/main" val="2900429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655" y="-48836"/>
            <a:ext cx="10515600" cy="836762"/>
          </a:xfrm>
          <a:noFill/>
        </p:spPr>
        <p:txBody>
          <a:bodyPr vert="horz" lIns="91440" tIns="45720" rIns="91440" bIns="45720" rtlCol="0" anchor="ctr">
            <a:normAutofit/>
          </a:bodyPr>
          <a:lstStyle/>
          <a:p>
            <a:r>
              <a:rPr lang="en-GB" b="1"/>
              <a:t>Assembly procedure - Training</a:t>
            </a:r>
            <a:endParaRPr lang="en-US" b="1"/>
          </a:p>
        </p:txBody>
      </p:sp>
      <p:sp>
        <p:nvSpPr>
          <p:cNvPr id="11" name="CasellaDiTesto 10">
            <a:extLst>
              <a:ext uri="{FF2B5EF4-FFF2-40B4-BE49-F238E27FC236}">
                <a16:creationId xmlns:a16="http://schemas.microsoft.com/office/drawing/2014/main" id="{F1D317E6-5BC8-4645-ABE8-F3D2054E5E63}"/>
              </a:ext>
            </a:extLst>
          </p:cNvPr>
          <p:cNvSpPr txBox="1"/>
          <p:nvPr/>
        </p:nvSpPr>
        <p:spPr>
          <a:xfrm>
            <a:off x="195687" y="660109"/>
            <a:ext cx="4021984" cy="1893487"/>
          </a:xfrm>
          <a:prstGeom prst="rect">
            <a:avLst/>
          </a:prstGeom>
          <a:solidFill>
            <a:srgbClr val="FFC000">
              <a:alpha val="95000"/>
            </a:srgb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56082"/>
                </a:solidFill>
                <a:effectLst/>
                <a:uLnTx/>
                <a:uFillTx/>
                <a:latin typeface="Aptos" panose="02110004020202020204"/>
                <a:ea typeface="+mn-ea"/>
                <a:cs typeface="+mn-cs"/>
              </a:rPr>
              <a:t>F87 will be devoted to: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56082"/>
                </a:solidFill>
                <a:effectLst/>
                <a:uLnTx/>
                <a:uFillTx/>
                <a:latin typeface="Aptos" panose="02110004020202020204"/>
                <a:ea typeface="+mn-ea"/>
                <a:cs typeface="+mn-cs"/>
              </a:rPr>
              <a:t>Qualification activities with full scale mockup;</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56082"/>
                </a:solidFill>
                <a:effectLst/>
                <a:uLnTx/>
                <a:uFillTx/>
                <a:latin typeface="Aptos" panose="02110004020202020204"/>
                <a:ea typeface="+mn-ea"/>
                <a:cs typeface="+mn-cs"/>
              </a:rPr>
              <a:t>Storage of components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56082"/>
                </a:solidFill>
                <a:effectLst/>
                <a:uLnTx/>
                <a:uFillTx/>
                <a:latin typeface="Aptos" panose="02110004020202020204"/>
                <a:ea typeface="+mn-ea"/>
                <a:cs typeface="+mn-cs"/>
              </a:rPr>
              <a:t>Pre-assembly activities</a:t>
            </a:r>
          </a:p>
        </p:txBody>
      </p:sp>
      <p:pic>
        <p:nvPicPr>
          <p:cNvPr id="12" name="Immagine 11">
            <a:extLst>
              <a:ext uri="{FF2B5EF4-FFF2-40B4-BE49-F238E27FC236}">
                <a16:creationId xmlns:a16="http://schemas.microsoft.com/office/drawing/2014/main" id="{9C1FF12A-DF97-4372-BFC0-55055B449B16}"/>
              </a:ext>
            </a:extLst>
          </p:cNvPr>
          <p:cNvPicPr>
            <a:picLocks noChangeAspect="1"/>
          </p:cNvPicPr>
          <p:nvPr/>
        </p:nvPicPr>
        <p:blipFill>
          <a:blip r:embed="rId3"/>
          <a:stretch>
            <a:fillRect/>
          </a:stretch>
        </p:blipFill>
        <p:spPr>
          <a:xfrm>
            <a:off x="1457874" y="2237058"/>
            <a:ext cx="3497407" cy="4307124"/>
          </a:xfrm>
          <a:prstGeom prst="rect">
            <a:avLst/>
          </a:prstGeom>
        </p:spPr>
      </p:pic>
      <p:grpSp>
        <p:nvGrpSpPr>
          <p:cNvPr id="6" name="Gruppo 5">
            <a:extLst>
              <a:ext uri="{FF2B5EF4-FFF2-40B4-BE49-F238E27FC236}">
                <a16:creationId xmlns:a16="http://schemas.microsoft.com/office/drawing/2014/main" id="{DE2A05E0-1F90-D4C1-C7EF-E39DAC84B5DA}"/>
              </a:ext>
            </a:extLst>
          </p:cNvPr>
          <p:cNvGrpSpPr/>
          <p:nvPr/>
        </p:nvGrpSpPr>
        <p:grpSpPr>
          <a:xfrm>
            <a:off x="3963357" y="738877"/>
            <a:ext cx="8019260" cy="5288305"/>
            <a:chOff x="3963357" y="738877"/>
            <a:chExt cx="8019260" cy="5288305"/>
          </a:xfrm>
        </p:grpSpPr>
        <p:pic>
          <p:nvPicPr>
            <p:cNvPr id="8" name="Immagine 7">
              <a:extLst>
                <a:ext uri="{FF2B5EF4-FFF2-40B4-BE49-F238E27FC236}">
                  <a16:creationId xmlns:a16="http://schemas.microsoft.com/office/drawing/2014/main" id="{B04596E0-A47D-4D15-AA55-1469354AEEDC}"/>
                </a:ext>
              </a:extLst>
            </p:cNvPr>
            <p:cNvPicPr>
              <a:picLocks noChangeAspect="1"/>
            </p:cNvPicPr>
            <p:nvPr/>
          </p:nvPicPr>
          <p:blipFill>
            <a:blip r:embed="rId4"/>
            <a:stretch>
              <a:fillRect/>
            </a:stretch>
          </p:blipFill>
          <p:spPr>
            <a:xfrm>
              <a:off x="5292455" y="738877"/>
              <a:ext cx="6690162" cy="4918973"/>
            </a:xfrm>
            <a:prstGeom prst="rect">
              <a:avLst/>
            </a:prstGeom>
            <a:ln w="38100">
              <a:solidFill>
                <a:schemeClr val="accent1"/>
              </a:solidFill>
            </a:ln>
          </p:spPr>
        </p:pic>
        <p:sp>
          <p:nvSpPr>
            <p:cNvPr id="21" name="Rettangolo 20">
              <a:extLst>
                <a:ext uri="{FF2B5EF4-FFF2-40B4-BE49-F238E27FC236}">
                  <a16:creationId xmlns:a16="http://schemas.microsoft.com/office/drawing/2014/main" id="{8A10692F-8DA4-4E69-A8BA-2A670E7ACC47}"/>
                </a:ext>
              </a:extLst>
            </p:cNvPr>
            <p:cNvSpPr/>
            <p:nvPr/>
          </p:nvSpPr>
          <p:spPr>
            <a:xfrm>
              <a:off x="3963357" y="3514054"/>
              <a:ext cx="737952" cy="245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ptos" panose="02110004020202020204"/>
                  <a:ea typeface="+mn-ea"/>
                  <a:cs typeface="+mn-cs"/>
                </a:rPr>
                <a:t>F87  preassembly</a:t>
              </a:r>
            </a:p>
          </p:txBody>
        </p:sp>
        <p:cxnSp>
          <p:nvCxnSpPr>
            <p:cNvPr id="27" name="Connettore diritto 26">
              <a:extLst>
                <a:ext uri="{FF2B5EF4-FFF2-40B4-BE49-F238E27FC236}">
                  <a16:creationId xmlns:a16="http://schemas.microsoft.com/office/drawing/2014/main" id="{0C7D7D77-F6C5-4A04-9091-1C8DEA1E263B}"/>
                </a:ext>
              </a:extLst>
            </p:cNvPr>
            <p:cNvCxnSpPr>
              <a:cxnSpLocks/>
            </p:cNvCxnSpPr>
            <p:nvPr/>
          </p:nvCxnSpPr>
          <p:spPr>
            <a:xfrm flipV="1">
              <a:off x="4044167" y="738877"/>
              <a:ext cx="1206689" cy="2699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nettore diritto 35">
              <a:extLst>
                <a:ext uri="{FF2B5EF4-FFF2-40B4-BE49-F238E27FC236}">
                  <a16:creationId xmlns:a16="http://schemas.microsoft.com/office/drawing/2014/main" id="{8E226866-68C3-40F5-8120-B350AF1AF8E0}"/>
                </a:ext>
              </a:extLst>
            </p:cNvPr>
            <p:cNvCxnSpPr>
              <a:cxnSpLocks/>
            </p:cNvCxnSpPr>
            <p:nvPr/>
          </p:nvCxnSpPr>
          <p:spPr>
            <a:xfrm>
              <a:off x="3963357" y="3759201"/>
              <a:ext cx="1329098" cy="1898649"/>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a:extLst>
                <a:ext uri="{FF2B5EF4-FFF2-40B4-BE49-F238E27FC236}">
                  <a16:creationId xmlns:a16="http://schemas.microsoft.com/office/drawing/2014/main" id="{5D0D8BCC-E300-4ADC-A102-440470FF4212}"/>
                </a:ext>
              </a:extLst>
            </p:cNvPr>
            <p:cNvSpPr txBox="1"/>
            <p:nvPr/>
          </p:nvSpPr>
          <p:spPr>
            <a:xfrm>
              <a:off x="5250854" y="5657850"/>
              <a:ext cx="6731763" cy="369332"/>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Courtesy of I. </a:t>
              </a:r>
              <a:r>
                <a:rPr kumimoji="0" lang="en-US" sz="1800" b="0" i="0" u="none" strike="noStrike" kern="1200" cap="none" spc="0" normalizeH="0" baseline="0" noProof="0" err="1">
                  <a:ln>
                    <a:noFill/>
                  </a:ln>
                  <a:solidFill>
                    <a:prstClr val="black"/>
                  </a:solidFill>
                  <a:effectLst/>
                  <a:uLnTx/>
                  <a:uFillTx/>
                  <a:latin typeface="Aptos" panose="02110004020202020204"/>
                  <a:ea typeface="+mn-ea"/>
                  <a:cs typeface="+mn-cs"/>
                </a:rPr>
                <a:t>Zammuto</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AUG mechanical twin and winding line</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a:t>
              </a:r>
            </a:p>
          </p:txBody>
        </p:sp>
      </p:grpSp>
    </p:spTree>
    <p:extLst>
      <p:ext uri="{BB962C8B-B14F-4D97-AF65-F5344CB8AC3E}">
        <p14:creationId xmlns:p14="http://schemas.microsoft.com/office/powerpoint/2010/main" val="4207475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noFill/>
        </p:spPr>
        <p:txBody>
          <a:bodyPr vert="horz" lIns="91440" tIns="45720" rIns="91440" bIns="45720" rtlCol="0" anchor="ctr">
            <a:normAutofit/>
          </a:bodyPr>
          <a:lstStyle/>
          <a:p>
            <a:r>
              <a:rPr lang="en-GB" b="1"/>
              <a:t>Assembly procedure</a:t>
            </a:r>
            <a:endParaRPr lang="en-US" b="1"/>
          </a:p>
        </p:txBody>
      </p:sp>
      <p:pic>
        <p:nvPicPr>
          <p:cNvPr id="12" name="Immagine 11">
            <a:extLst>
              <a:ext uri="{FF2B5EF4-FFF2-40B4-BE49-F238E27FC236}">
                <a16:creationId xmlns:a16="http://schemas.microsoft.com/office/drawing/2014/main" id="{9C1FF12A-DF97-4372-BFC0-55055B449B16}"/>
              </a:ext>
            </a:extLst>
          </p:cNvPr>
          <p:cNvPicPr>
            <a:picLocks noChangeAspect="1"/>
          </p:cNvPicPr>
          <p:nvPr/>
        </p:nvPicPr>
        <p:blipFill>
          <a:blip r:embed="rId3"/>
          <a:stretch>
            <a:fillRect/>
          </a:stretch>
        </p:blipFill>
        <p:spPr>
          <a:xfrm>
            <a:off x="1533126" y="2231789"/>
            <a:ext cx="3497407" cy="4307124"/>
          </a:xfrm>
          <a:prstGeom prst="rect">
            <a:avLst/>
          </a:prstGeom>
        </p:spPr>
      </p:pic>
      <p:cxnSp>
        <p:nvCxnSpPr>
          <p:cNvPr id="27" name="Connettore diritto 26">
            <a:extLst>
              <a:ext uri="{FF2B5EF4-FFF2-40B4-BE49-F238E27FC236}">
                <a16:creationId xmlns:a16="http://schemas.microsoft.com/office/drawing/2014/main" id="{0C7D7D77-F6C5-4A04-9091-1C8DEA1E263B}"/>
              </a:ext>
            </a:extLst>
          </p:cNvPr>
          <p:cNvCxnSpPr>
            <a:cxnSpLocks/>
          </p:cNvCxnSpPr>
          <p:nvPr/>
        </p:nvCxnSpPr>
        <p:spPr>
          <a:xfrm flipV="1">
            <a:off x="2355273" y="825896"/>
            <a:ext cx="2138026" cy="513156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Connettore diritto 35">
            <a:extLst>
              <a:ext uri="{FF2B5EF4-FFF2-40B4-BE49-F238E27FC236}">
                <a16:creationId xmlns:a16="http://schemas.microsoft.com/office/drawing/2014/main" id="{8E226866-68C3-40F5-8120-B350AF1AF8E0}"/>
              </a:ext>
            </a:extLst>
          </p:cNvPr>
          <p:cNvCxnSpPr>
            <a:cxnSpLocks/>
          </p:cNvCxnSpPr>
          <p:nvPr/>
        </p:nvCxnSpPr>
        <p:spPr>
          <a:xfrm flipV="1">
            <a:off x="3186545" y="5984125"/>
            <a:ext cx="1297598" cy="37222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7" name="CasellaDiTesto 36">
            <a:extLst>
              <a:ext uri="{FF2B5EF4-FFF2-40B4-BE49-F238E27FC236}">
                <a16:creationId xmlns:a16="http://schemas.microsoft.com/office/drawing/2014/main" id="{5D0D8BCC-E300-4ADC-A102-440470FF4212}"/>
              </a:ext>
            </a:extLst>
          </p:cNvPr>
          <p:cNvSpPr txBox="1"/>
          <p:nvPr/>
        </p:nvSpPr>
        <p:spPr>
          <a:xfrm>
            <a:off x="5537397" y="5984125"/>
            <a:ext cx="49506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Courtesy of JT-60SA, </a:t>
            </a: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CS pre-assembly</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a:t>
            </a:r>
            <a:b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a:t>
            </a:r>
          </a:p>
        </p:txBody>
      </p:sp>
      <p:sp>
        <p:nvSpPr>
          <p:cNvPr id="13" name="Rettangolo 12">
            <a:extLst>
              <a:ext uri="{FF2B5EF4-FFF2-40B4-BE49-F238E27FC236}">
                <a16:creationId xmlns:a16="http://schemas.microsoft.com/office/drawing/2014/main" id="{D4AC73CE-5F35-4979-84BC-29749AEAA846}"/>
              </a:ext>
            </a:extLst>
          </p:cNvPr>
          <p:cNvSpPr/>
          <p:nvPr/>
        </p:nvSpPr>
        <p:spPr>
          <a:xfrm>
            <a:off x="2355273" y="5957455"/>
            <a:ext cx="831272" cy="398897"/>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panose="02110004020202020204"/>
                <a:ea typeface="+mn-ea"/>
                <a:cs typeface="+mn-cs"/>
              </a:rPr>
              <a:t>F71 CS pre-assembly</a:t>
            </a:r>
          </a:p>
        </p:txBody>
      </p:sp>
      <p:grpSp>
        <p:nvGrpSpPr>
          <p:cNvPr id="7" name="Gruppo 6">
            <a:extLst>
              <a:ext uri="{FF2B5EF4-FFF2-40B4-BE49-F238E27FC236}">
                <a16:creationId xmlns:a16="http://schemas.microsoft.com/office/drawing/2014/main" id="{58B8FEBA-7CF4-4EAE-99FD-1942479B1178}"/>
              </a:ext>
            </a:extLst>
          </p:cNvPr>
          <p:cNvGrpSpPr>
            <a:grpSpLocks noChangeAspect="1"/>
          </p:cNvGrpSpPr>
          <p:nvPr/>
        </p:nvGrpSpPr>
        <p:grpSpPr>
          <a:xfrm>
            <a:off x="4493299" y="849080"/>
            <a:ext cx="5994788" cy="5135044"/>
            <a:chOff x="3677951" y="740456"/>
            <a:chExt cx="5277752" cy="4520842"/>
          </a:xfrm>
        </p:grpSpPr>
        <p:pic>
          <p:nvPicPr>
            <p:cNvPr id="15" name="Immagine 14">
              <a:extLst>
                <a:ext uri="{FF2B5EF4-FFF2-40B4-BE49-F238E27FC236}">
                  <a16:creationId xmlns:a16="http://schemas.microsoft.com/office/drawing/2014/main" id="{029A0360-4A03-4E0C-8132-6DED4A06C4DE}"/>
                </a:ext>
              </a:extLst>
            </p:cNvPr>
            <p:cNvPicPr>
              <a:picLocks noChangeAspect="1"/>
            </p:cNvPicPr>
            <p:nvPr/>
          </p:nvPicPr>
          <p:blipFill rotWithShape="1">
            <a:blip r:embed="rId4">
              <a:clrChange>
                <a:clrFrom>
                  <a:srgbClr val="FFFFFF"/>
                </a:clrFrom>
                <a:clrTo>
                  <a:srgbClr val="FFFFFF">
                    <a:alpha val="0"/>
                  </a:srgbClr>
                </a:clrTo>
              </a:clrChange>
            </a:blip>
            <a:srcRect t="9300" b="4213"/>
            <a:stretch/>
          </p:blipFill>
          <p:spPr>
            <a:xfrm>
              <a:off x="3677951" y="740456"/>
              <a:ext cx="2455331" cy="4520842"/>
            </a:xfrm>
            <a:prstGeom prst="rect">
              <a:avLst/>
            </a:prstGeom>
            <a:ln w="19050">
              <a:solidFill>
                <a:schemeClr val="accent6"/>
              </a:solidFill>
            </a:ln>
          </p:spPr>
        </p:pic>
        <p:pic>
          <p:nvPicPr>
            <p:cNvPr id="16" name="図 7">
              <a:extLst>
                <a:ext uri="{FF2B5EF4-FFF2-40B4-BE49-F238E27FC236}">
                  <a16:creationId xmlns:a16="http://schemas.microsoft.com/office/drawing/2014/main" id="{CDEB8ADD-61E4-4734-AFD0-C0424DAD0238}"/>
                </a:ext>
              </a:extLst>
            </p:cNvPr>
            <p:cNvPicPr>
              <a:picLocks/>
            </p:cNvPicPr>
            <p:nvPr/>
          </p:nvPicPr>
          <p:blipFill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13481" r="12219"/>
            <a:stretch/>
          </p:blipFill>
          <p:spPr>
            <a:xfrm>
              <a:off x="5715343" y="804370"/>
              <a:ext cx="3240360" cy="4306937"/>
            </a:xfrm>
            <a:prstGeom prst="rect">
              <a:avLst/>
            </a:prstGeom>
            <a:ln w="19050">
              <a:solidFill>
                <a:schemeClr val="accent6"/>
              </a:solidFill>
            </a:ln>
          </p:spPr>
        </p:pic>
      </p:grpSp>
      <p:sp>
        <p:nvSpPr>
          <p:cNvPr id="11" name="CasellaDiTesto 10">
            <a:extLst>
              <a:ext uri="{FF2B5EF4-FFF2-40B4-BE49-F238E27FC236}">
                <a16:creationId xmlns:a16="http://schemas.microsoft.com/office/drawing/2014/main" id="{F1D317E6-5BC8-4645-ABE8-F3D2054E5E63}"/>
              </a:ext>
            </a:extLst>
          </p:cNvPr>
          <p:cNvSpPr txBox="1"/>
          <p:nvPr/>
        </p:nvSpPr>
        <p:spPr>
          <a:xfrm>
            <a:off x="310157" y="849080"/>
            <a:ext cx="3015764" cy="1893487"/>
          </a:xfrm>
          <a:prstGeom prst="rect">
            <a:avLst/>
          </a:prstGeom>
          <a:solidFill>
            <a:srgbClr val="FFC000">
              <a:alpha val="95000"/>
            </a:srgbClr>
          </a:solidFill>
        </p:spPr>
        <p:txBody>
          <a:bodyPr wrap="square" rtlCol="0">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effectLst/>
                <a:uLnTx/>
                <a:uFillTx/>
                <a:latin typeface="Aptos" panose="02110004020202020204"/>
                <a:ea typeface="+mn-ea"/>
                <a:cs typeface="+mn-cs"/>
              </a:rPr>
              <a:t>F71 will be devoted to: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Aptos" panose="02110004020202020204"/>
                <a:ea typeface="+mn-ea"/>
                <a:cs typeface="+mn-cs"/>
              </a:rPr>
              <a:t>CS Pre-assembly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Aptos" panose="02110004020202020204"/>
                <a:ea typeface="+mn-ea"/>
                <a:cs typeface="+mn-cs"/>
              </a:rPr>
              <a:t>Storage of components</a:t>
            </a:r>
          </a:p>
        </p:txBody>
      </p:sp>
    </p:spTree>
    <p:extLst>
      <p:ext uri="{BB962C8B-B14F-4D97-AF65-F5344CB8AC3E}">
        <p14:creationId xmlns:p14="http://schemas.microsoft.com/office/powerpoint/2010/main" val="3283447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03221" y="223936"/>
            <a:ext cx="8126730" cy="836762"/>
          </a:xfrm>
          <a:noFill/>
        </p:spPr>
        <p:txBody>
          <a:bodyPr vert="horz" lIns="91440" tIns="45720" rIns="91440" bIns="45720" rtlCol="0" anchor="ctr">
            <a:normAutofit fontScale="90000"/>
          </a:bodyPr>
          <a:lstStyle/>
          <a:p>
            <a:r>
              <a:rPr lang="en-GB" b="1"/>
              <a:t>Assembly procedure: Tokamak Hall</a:t>
            </a:r>
            <a:endParaRPr lang="en-US" b="1"/>
          </a:p>
        </p:txBody>
      </p:sp>
      <p:pic>
        <p:nvPicPr>
          <p:cNvPr id="12" name="Immagine 11">
            <a:extLst>
              <a:ext uri="{FF2B5EF4-FFF2-40B4-BE49-F238E27FC236}">
                <a16:creationId xmlns:a16="http://schemas.microsoft.com/office/drawing/2014/main" id="{9C1FF12A-DF97-4372-BFC0-55055B449B16}"/>
              </a:ext>
            </a:extLst>
          </p:cNvPr>
          <p:cNvPicPr>
            <a:picLocks noChangeAspect="1"/>
          </p:cNvPicPr>
          <p:nvPr/>
        </p:nvPicPr>
        <p:blipFill>
          <a:blip r:embed="rId3"/>
          <a:stretch>
            <a:fillRect/>
          </a:stretch>
        </p:blipFill>
        <p:spPr>
          <a:xfrm>
            <a:off x="1542028" y="2234823"/>
            <a:ext cx="3497407" cy="4307124"/>
          </a:xfrm>
          <a:prstGeom prst="rect">
            <a:avLst/>
          </a:prstGeom>
        </p:spPr>
      </p:pic>
      <p:sp>
        <p:nvSpPr>
          <p:cNvPr id="11" name="CasellaDiTesto 10">
            <a:extLst>
              <a:ext uri="{FF2B5EF4-FFF2-40B4-BE49-F238E27FC236}">
                <a16:creationId xmlns:a16="http://schemas.microsoft.com/office/drawing/2014/main" id="{F1D317E6-5BC8-4645-ABE8-F3D2054E5E63}"/>
              </a:ext>
            </a:extLst>
          </p:cNvPr>
          <p:cNvSpPr txBox="1"/>
          <p:nvPr/>
        </p:nvSpPr>
        <p:spPr>
          <a:xfrm>
            <a:off x="154846" y="909749"/>
            <a:ext cx="3331304" cy="1650503"/>
          </a:xfrm>
          <a:prstGeom prst="rect">
            <a:avLst/>
          </a:prstGeom>
          <a:solidFill>
            <a:srgbClr val="FFC000">
              <a:alpha val="95000"/>
            </a:srgbClr>
          </a:solidFill>
        </p:spPr>
        <p:txBody>
          <a:bodyPr wrap="square"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Aptos" panose="02110004020202020204"/>
                <a:ea typeface="+mn-ea"/>
                <a:cs typeface="+mn-cs"/>
              </a:rPr>
              <a:t>F185 will be devoted to: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Aptos" panose="02110004020202020204"/>
                <a:ea typeface="+mn-ea"/>
                <a:cs typeface="+mn-cs"/>
              </a:rPr>
              <a:t>Pre-assembly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Aptos" panose="02110004020202020204"/>
                <a:ea typeface="+mn-ea"/>
                <a:cs typeface="+mn-cs"/>
              </a:rPr>
              <a:t>Assembly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Aptos" panose="02110004020202020204"/>
                <a:ea typeface="+mn-ea"/>
                <a:cs typeface="+mn-cs"/>
              </a:rPr>
              <a:t>Storage of components</a:t>
            </a:r>
          </a:p>
        </p:txBody>
      </p:sp>
      <p:grpSp>
        <p:nvGrpSpPr>
          <p:cNvPr id="3" name="Gruppo 2">
            <a:extLst>
              <a:ext uri="{FF2B5EF4-FFF2-40B4-BE49-F238E27FC236}">
                <a16:creationId xmlns:a16="http://schemas.microsoft.com/office/drawing/2014/main" id="{130BF47F-87A7-9C59-D511-41C03636FF58}"/>
              </a:ext>
            </a:extLst>
          </p:cNvPr>
          <p:cNvGrpSpPr/>
          <p:nvPr/>
        </p:nvGrpSpPr>
        <p:grpSpPr>
          <a:xfrm>
            <a:off x="3251201" y="1238212"/>
            <a:ext cx="7407674" cy="3950997"/>
            <a:chOff x="3251201" y="1238212"/>
            <a:chExt cx="7407674" cy="3950997"/>
          </a:xfrm>
        </p:grpSpPr>
        <p:cxnSp>
          <p:nvCxnSpPr>
            <p:cNvPr id="27" name="Connettore diritto 26">
              <a:extLst>
                <a:ext uri="{FF2B5EF4-FFF2-40B4-BE49-F238E27FC236}">
                  <a16:creationId xmlns:a16="http://schemas.microsoft.com/office/drawing/2014/main" id="{0C7D7D77-F6C5-4A04-9091-1C8DEA1E263B}"/>
                </a:ext>
              </a:extLst>
            </p:cNvPr>
            <p:cNvCxnSpPr>
              <a:cxnSpLocks/>
            </p:cNvCxnSpPr>
            <p:nvPr/>
          </p:nvCxnSpPr>
          <p:spPr>
            <a:xfrm flipV="1">
              <a:off x="3251201" y="1238212"/>
              <a:ext cx="835766" cy="259570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Connettore diritto 35">
              <a:extLst>
                <a:ext uri="{FF2B5EF4-FFF2-40B4-BE49-F238E27FC236}">
                  <a16:creationId xmlns:a16="http://schemas.microsoft.com/office/drawing/2014/main" id="{8E226866-68C3-40F5-8120-B350AF1AF8E0}"/>
                </a:ext>
              </a:extLst>
            </p:cNvPr>
            <p:cNvCxnSpPr>
              <a:cxnSpLocks/>
            </p:cNvCxnSpPr>
            <p:nvPr/>
          </p:nvCxnSpPr>
          <p:spPr>
            <a:xfrm>
              <a:off x="3251201" y="4442692"/>
              <a:ext cx="835766" cy="74651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ttangolo 13">
              <a:extLst>
                <a:ext uri="{FF2B5EF4-FFF2-40B4-BE49-F238E27FC236}">
                  <a16:creationId xmlns:a16="http://schemas.microsoft.com/office/drawing/2014/main" id="{D77EDA52-63F7-422E-A23A-295DF615192F}"/>
                </a:ext>
              </a:extLst>
            </p:cNvPr>
            <p:cNvSpPr/>
            <p:nvPr/>
          </p:nvSpPr>
          <p:spPr>
            <a:xfrm>
              <a:off x="3251201" y="3820639"/>
              <a:ext cx="735234" cy="62205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ptos" panose="02110004020202020204"/>
                  <a:ea typeface="+mn-ea"/>
                  <a:cs typeface="+mn-cs"/>
                </a:rPr>
                <a:t>F185 assembly hall</a:t>
              </a:r>
            </a:p>
          </p:txBody>
        </p:sp>
        <p:pic>
          <p:nvPicPr>
            <p:cNvPr id="8" name="Immagine 7">
              <a:extLst>
                <a:ext uri="{FF2B5EF4-FFF2-40B4-BE49-F238E27FC236}">
                  <a16:creationId xmlns:a16="http://schemas.microsoft.com/office/drawing/2014/main" id="{29629AB6-4ECB-4CE8-AC15-16172210AC44}"/>
                </a:ext>
              </a:extLst>
            </p:cNvPr>
            <p:cNvPicPr>
              <a:picLocks noChangeAspect="1"/>
            </p:cNvPicPr>
            <p:nvPr/>
          </p:nvPicPr>
          <p:blipFill>
            <a:blip r:embed="rId4"/>
            <a:stretch>
              <a:fillRect/>
            </a:stretch>
          </p:blipFill>
          <p:spPr>
            <a:xfrm>
              <a:off x="4086967" y="1238212"/>
              <a:ext cx="6571908" cy="3943145"/>
            </a:xfrm>
            <a:prstGeom prst="rect">
              <a:avLst/>
            </a:prstGeom>
            <a:ln w="22225">
              <a:solidFill>
                <a:schemeClr val="accent2"/>
              </a:solidFill>
            </a:ln>
          </p:spPr>
        </p:pic>
      </p:grpSp>
      <p:pic>
        <p:nvPicPr>
          <p:cNvPr id="4" name="Immagine 3">
            <a:extLst>
              <a:ext uri="{FF2B5EF4-FFF2-40B4-BE49-F238E27FC236}">
                <a16:creationId xmlns:a16="http://schemas.microsoft.com/office/drawing/2014/main" id="{A7C2B42A-7B9A-2F46-6404-361760E9EBB9}"/>
              </a:ext>
            </a:extLst>
          </p:cNvPr>
          <p:cNvPicPr>
            <a:picLocks noChangeAspect="1"/>
          </p:cNvPicPr>
          <p:nvPr/>
        </p:nvPicPr>
        <p:blipFill>
          <a:blip r:embed="rId5"/>
          <a:stretch>
            <a:fillRect/>
          </a:stretch>
        </p:blipFill>
        <p:spPr>
          <a:xfrm>
            <a:off x="6352995" y="3506403"/>
            <a:ext cx="5433986" cy="3109913"/>
          </a:xfrm>
          <a:prstGeom prst="rect">
            <a:avLst/>
          </a:prstGeom>
        </p:spPr>
      </p:pic>
      <p:pic>
        <p:nvPicPr>
          <p:cNvPr id="6" name="Immagine 5" descr="Immagine che contiene schermata&#10;&#10;Descrizione generata automaticamente">
            <a:extLst>
              <a:ext uri="{FF2B5EF4-FFF2-40B4-BE49-F238E27FC236}">
                <a16:creationId xmlns:a16="http://schemas.microsoft.com/office/drawing/2014/main" id="{4317048D-3F55-AFE2-122D-0B6AA6BD7EA4}"/>
              </a:ext>
            </a:extLst>
          </p:cNvPr>
          <p:cNvPicPr>
            <a:picLocks noChangeAspect="1"/>
          </p:cNvPicPr>
          <p:nvPr/>
        </p:nvPicPr>
        <p:blipFill rotWithShape="1">
          <a:blip r:embed="rId6"/>
          <a:srcRect b="32054"/>
          <a:stretch/>
        </p:blipFill>
        <p:spPr>
          <a:xfrm>
            <a:off x="145965" y="4807820"/>
            <a:ext cx="6680370" cy="1980324"/>
          </a:xfrm>
          <a:prstGeom prst="rect">
            <a:avLst/>
          </a:prstGeom>
        </p:spPr>
      </p:pic>
      <p:sp>
        <p:nvSpPr>
          <p:cNvPr id="7" name="CasellaDiTesto 6">
            <a:extLst>
              <a:ext uri="{FF2B5EF4-FFF2-40B4-BE49-F238E27FC236}">
                <a16:creationId xmlns:a16="http://schemas.microsoft.com/office/drawing/2014/main" id="{95B406B3-6191-2C95-67B9-B785521DF3AE}"/>
              </a:ext>
            </a:extLst>
          </p:cNvPr>
          <p:cNvSpPr txBox="1"/>
          <p:nvPr/>
        </p:nvSpPr>
        <p:spPr>
          <a:xfrm>
            <a:off x="248612" y="2938582"/>
            <a:ext cx="2206715" cy="1893487"/>
          </a:xfrm>
          <a:prstGeom prst="rect">
            <a:avLst/>
          </a:prstGeom>
          <a:solidFill>
            <a:srgbClr val="FFC000">
              <a:alpha val="95000"/>
            </a:srgbClr>
          </a:solidFill>
        </p:spPr>
        <p:txBody>
          <a:bodyPr wrap="square" rtlCol="0">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Aptos" panose="02110004020202020204"/>
                <a:ea typeface="+mn-ea"/>
                <a:cs typeface="+mn-cs"/>
              </a:rPr>
              <a:t>Included in assembly: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Aptos" panose="02110004020202020204"/>
                <a:ea typeface="+mn-ea"/>
                <a:cs typeface="+mn-cs"/>
              </a:rPr>
              <a:t>WCS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ysClr val="windowText" lastClr="000000"/>
                </a:solidFill>
                <a:effectLst/>
                <a:uLnTx/>
                <a:uFillTx/>
                <a:latin typeface="Aptos" panose="02110004020202020204"/>
                <a:ea typeface="+mn-ea"/>
                <a:cs typeface="+mn-cs"/>
              </a:rPr>
              <a:t>mezzanine</a:t>
            </a:r>
          </a:p>
        </p:txBody>
      </p:sp>
    </p:spTree>
    <p:extLst>
      <p:ext uri="{BB962C8B-B14F-4D97-AF65-F5344CB8AC3E}">
        <p14:creationId xmlns:p14="http://schemas.microsoft.com/office/powerpoint/2010/main" val="320526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0B3B9-3BC8-DEFD-6682-2D9958B9889D}"/>
              </a:ext>
            </a:extLst>
          </p:cNvPr>
          <p:cNvSpPr>
            <a:spLocks noGrp="1"/>
          </p:cNvSpPr>
          <p:nvPr>
            <p:ph type="title"/>
          </p:nvPr>
        </p:nvSpPr>
        <p:spPr>
          <a:xfrm>
            <a:off x="731043" y="-119857"/>
            <a:ext cx="5548313" cy="1325563"/>
          </a:xfrm>
        </p:spPr>
        <p:txBody>
          <a:bodyPr vert="horz" lIns="91440" tIns="45720" rIns="91440" bIns="45720" rtlCol="0" anchor="ctr">
            <a:normAutofit/>
          </a:bodyPr>
          <a:lstStyle/>
          <a:p>
            <a:r>
              <a:rPr lang="it-IT" b="1" spc="15">
                <a:latin typeface="Calibri"/>
                <a:cs typeface="Calibri"/>
              </a:rPr>
              <a:t>Power supply system</a:t>
            </a:r>
          </a:p>
        </p:txBody>
      </p:sp>
      <p:sp>
        <p:nvSpPr>
          <p:cNvPr id="3" name="Content Placeholder 2">
            <a:extLst>
              <a:ext uri="{FF2B5EF4-FFF2-40B4-BE49-F238E27FC236}">
                <a16:creationId xmlns:a16="http://schemas.microsoft.com/office/drawing/2014/main" id="{81EA7DF9-929F-3C21-4A74-ECFCEC63E8ED}"/>
              </a:ext>
            </a:extLst>
          </p:cNvPr>
          <p:cNvSpPr>
            <a:spLocks noGrp="1"/>
          </p:cNvSpPr>
          <p:nvPr>
            <p:ph idx="1"/>
          </p:nvPr>
        </p:nvSpPr>
        <p:spPr>
          <a:xfrm>
            <a:off x="623887" y="1253331"/>
            <a:ext cx="5762626" cy="5061744"/>
          </a:xfrm>
        </p:spPr>
        <p:txBody>
          <a:bodyPr>
            <a:normAutofit fontScale="92500"/>
          </a:bodyPr>
          <a:lstStyle/>
          <a:p>
            <a:r>
              <a:rPr lang="en-US" spc="15">
                <a:latin typeface="Calibri"/>
                <a:cs typeface="Calibri"/>
              </a:rPr>
              <a:t>S</a:t>
            </a:r>
            <a:r>
              <a:rPr lang="en-US" sz="2800" spc="15">
                <a:latin typeface="Calibri"/>
                <a:cs typeface="Calibri"/>
              </a:rPr>
              <a:t>uperconducting </a:t>
            </a:r>
            <a:r>
              <a:rPr lang="en-US" sz="2800" spc="20">
                <a:latin typeface="Calibri"/>
                <a:cs typeface="Calibri"/>
              </a:rPr>
              <a:t>magnet </a:t>
            </a:r>
            <a:r>
              <a:rPr lang="en-US" sz="2800" spc="15">
                <a:latin typeface="Calibri"/>
                <a:cs typeface="Calibri"/>
              </a:rPr>
              <a:t>system </a:t>
            </a:r>
            <a:r>
              <a:rPr lang="en-US" sz="2800" spc="10">
                <a:latin typeface="Calibri"/>
                <a:cs typeface="Calibri"/>
              </a:rPr>
              <a:t>is  </a:t>
            </a:r>
            <a:r>
              <a:rPr lang="en-US" sz="2800" spc="15">
                <a:latin typeface="Calibri"/>
                <a:cs typeface="Calibri"/>
              </a:rPr>
              <a:t>the </a:t>
            </a:r>
            <a:r>
              <a:rPr lang="en-US" sz="2800" spc="20">
                <a:latin typeface="Calibri"/>
                <a:cs typeface="Calibri"/>
              </a:rPr>
              <a:t>power </a:t>
            </a:r>
            <a:r>
              <a:rPr lang="en-US" sz="2800" spc="15">
                <a:latin typeface="Calibri"/>
                <a:cs typeface="Calibri"/>
              </a:rPr>
              <a:t>supply </a:t>
            </a:r>
            <a:r>
              <a:rPr lang="en-US" sz="2800" spc="20">
                <a:latin typeface="Calibri"/>
                <a:cs typeface="Calibri"/>
              </a:rPr>
              <a:t>system. </a:t>
            </a:r>
            <a:r>
              <a:rPr lang="en-US" sz="2800" spc="10">
                <a:latin typeface="Calibri"/>
                <a:cs typeface="Calibri"/>
              </a:rPr>
              <a:t>It </a:t>
            </a:r>
            <a:r>
              <a:rPr lang="en-US" sz="2800" spc="15">
                <a:latin typeface="Calibri"/>
                <a:cs typeface="Calibri"/>
              </a:rPr>
              <a:t>includes the </a:t>
            </a:r>
            <a:r>
              <a:rPr lang="en-US" sz="2800" spc="20">
                <a:latin typeface="Calibri"/>
                <a:cs typeface="Calibri"/>
              </a:rPr>
              <a:t>power </a:t>
            </a:r>
            <a:r>
              <a:rPr lang="en-US" sz="2800" spc="15">
                <a:latin typeface="Calibri"/>
                <a:cs typeface="Calibri"/>
              </a:rPr>
              <a:t>supply for  the superconducting </a:t>
            </a:r>
            <a:r>
              <a:rPr lang="en-US" sz="2800" spc="20">
                <a:latin typeface="Calibri"/>
                <a:cs typeface="Calibri"/>
              </a:rPr>
              <a:t>magnets, </a:t>
            </a:r>
            <a:r>
              <a:rPr lang="en-US" sz="2800" spc="15">
                <a:latin typeface="Calibri"/>
                <a:cs typeface="Calibri"/>
              </a:rPr>
              <a:t>with the protection </a:t>
            </a:r>
            <a:r>
              <a:rPr lang="en-US" sz="2800" spc="20">
                <a:latin typeface="Calibri"/>
                <a:cs typeface="Calibri"/>
              </a:rPr>
              <a:t>and  </a:t>
            </a:r>
            <a:r>
              <a:rPr lang="en-US" sz="2800" spc="15">
                <a:latin typeface="Calibri"/>
                <a:cs typeface="Calibri"/>
              </a:rPr>
              <a:t>busbar, </a:t>
            </a:r>
          </a:p>
          <a:p>
            <a:pPr marL="192405" algn="just">
              <a:spcBef>
                <a:spcPts val="85"/>
              </a:spcBef>
            </a:pPr>
            <a:r>
              <a:rPr lang="en-US" sz="2800" spc="15">
                <a:latin typeface="Calibri"/>
                <a:cs typeface="Calibri"/>
              </a:rPr>
              <a:t>Additional (in-vessel) </a:t>
            </a:r>
            <a:r>
              <a:rPr lang="en-US" sz="2800" spc="10">
                <a:latin typeface="Calibri"/>
                <a:cs typeface="Calibri"/>
              </a:rPr>
              <a:t>coils:</a:t>
            </a:r>
          </a:p>
          <a:p>
            <a:pPr marL="649605" lvl="1" algn="just">
              <a:spcBef>
                <a:spcPts val="85"/>
              </a:spcBef>
            </a:pPr>
            <a:r>
              <a:rPr lang="en-US" spc="10">
                <a:latin typeface="Calibri"/>
                <a:cs typeface="Calibri"/>
              </a:rPr>
              <a:t> </a:t>
            </a:r>
            <a:r>
              <a:rPr lang="en-US" spc="15">
                <a:latin typeface="Calibri"/>
                <a:cs typeface="Calibri"/>
              </a:rPr>
              <a:t>Five for axisymmetric coils: </a:t>
            </a:r>
            <a:r>
              <a:rPr lang="en-US" spc="20">
                <a:latin typeface="Calibri"/>
                <a:cs typeface="Calibri"/>
              </a:rPr>
              <a:t>two devoted </a:t>
            </a:r>
            <a:r>
              <a:rPr lang="en-US" spc="15">
                <a:latin typeface="Calibri"/>
                <a:cs typeface="Calibri"/>
              </a:rPr>
              <a:t>to  stabilize plasma, the other three, located </a:t>
            </a:r>
            <a:r>
              <a:rPr lang="en-US" spc="20">
                <a:latin typeface="Calibri"/>
                <a:cs typeface="Calibri"/>
              </a:rPr>
              <a:t>under </a:t>
            </a:r>
            <a:r>
              <a:rPr lang="en-US" spc="15">
                <a:latin typeface="Calibri"/>
                <a:cs typeface="Calibri"/>
              </a:rPr>
              <a:t>the divertor,  to the </a:t>
            </a:r>
            <a:r>
              <a:rPr lang="en-US" spc="10">
                <a:latin typeface="Calibri"/>
                <a:cs typeface="Calibri"/>
              </a:rPr>
              <a:t>fine </a:t>
            </a:r>
            <a:r>
              <a:rPr lang="en-US" spc="15">
                <a:latin typeface="Calibri"/>
                <a:cs typeface="Calibri"/>
              </a:rPr>
              <a:t>control of the X-point. </a:t>
            </a:r>
          </a:p>
          <a:p>
            <a:pPr marL="649605" lvl="1" algn="just">
              <a:spcBef>
                <a:spcPts val="85"/>
              </a:spcBef>
            </a:pPr>
            <a:r>
              <a:rPr lang="en-US" spc="10">
                <a:latin typeface="Calibri"/>
                <a:cs typeface="Calibri"/>
              </a:rPr>
              <a:t>In </a:t>
            </a:r>
            <a:r>
              <a:rPr lang="en-US" spc="15">
                <a:latin typeface="Calibri"/>
                <a:cs typeface="Calibri"/>
              </a:rPr>
              <a:t>addition, a set of 27  non-axisymmetric </a:t>
            </a:r>
            <a:r>
              <a:rPr lang="en-US" spc="10">
                <a:latin typeface="Calibri"/>
                <a:cs typeface="Calibri"/>
              </a:rPr>
              <a:t>coils, </a:t>
            </a:r>
            <a:r>
              <a:rPr lang="en-US" spc="20">
                <a:latin typeface="Calibri"/>
                <a:cs typeface="Calibri"/>
              </a:rPr>
              <a:t>devoted </a:t>
            </a:r>
            <a:r>
              <a:rPr lang="en-US" spc="15">
                <a:latin typeface="Calibri"/>
                <a:cs typeface="Calibri"/>
              </a:rPr>
              <a:t>to control </a:t>
            </a:r>
            <a:r>
              <a:rPr lang="en-US" spc="20">
                <a:latin typeface="Calibri"/>
                <a:cs typeface="Calibri"/>
              </a:rPr>
              <a:t>ELM </a:t>
            </a:r>
            <a:r>
              <a:rPr lang="en-US" spc="15">
                <a:latin typeface="Calibri"/>
                <a:cs typeface="Calibri"/>
              </a:rPr>
              <a:t>events </a:t>
            </a:r>
            <a:r>
              <a:rPr lang="en-US" spc="20">
                <a:latin typeface="Calibri"/>
                <a:cs typeface="Calibri"/>
              </a:rPr>
              <a:t>and  </a:t>
            </a:r>
            <a:r>
              <a:rPr lang="en-US" spc="15">
                <a:latin typeface="Calibri"/>
                <a:cs typeface="Calibri"/>
              </a:rPr>
              <a:t>to the error </a:t>
            </a:r>
            <a:r>
              <a:rPr lang="en-US" spc="10">
                <a:latin typeface="Calibri"/>
                <a:cs typeface="Calibri"/>
              </a:rPr>
              <a:t>field </a:t>
            </a:r>
            <a:r>
              <a:rPr lang="en-US" spc="15">
                <a:latin typeface="Calibri"/>
                <a:cs typeface="Calibri"/>
              </a:rPr>
              <a:t>correction (EFC), </a:t>
            </a:r>
            <a:r>
              <a:rPr lang="en-US" spc="10">
                <a:latin typeface="Calibri"/>
                <a:cs typeface="Calibri"/>
              </a:rPr>
              <a:t>is </a:t>
            </a:r>
            <a:r>
              <a:rPr lang="en-US" spc="15">
                <a:latin typeface="Calibri"/>
                <a:cs typeface="Calibri"/>
              </a:rPr>
              <a:t>also foreseen. </a:t>
            </a:r>
          </a:p>
          <a:p>
            <a:pPr marL="192405" algn="just">
              <a:spcBef>
                <a:spcPts val="85"/>
              </a:spcBef>
            </a:pPr>
            <a:r>
              <a:rPr lang="en-US" spc="15">
                <a:latin typeface="Calibri"/>
                <a:cs typeface="Calibri"/>
              </a:rPr>
              <a:t>Several different innovative solutions</a:t>
            </a:r>
            <a:endParaRPr lang="en-US">
              <a:latin typeface="Calibri"/>
              <a:cs typeface="Calibri"/>
            </a:endParaRPr>
          </a:p>
          <a:p>
            <a:endParaRPr lang="en-US" sz="2800">
              <a:latin typeface="Calibri"/>
              <a:cs typeface="Calibri"/>
            </a:endParaRPr>
          </a:p>
          <a:p>
            <a:endParaRPr lang="it-IT"/>
          </a:p>
        </p:txBody>
      </p:sp>
      <p:pic>
        <p:nvPicPr>
          <p:cNvPr id="5" name="Picture 4">
            <a:extLst>
              <a:ext uri="{FF2B5EF4-FFF2-40B4-BE49-F238E27FC236}">
                <a16:creationId xmlns:a16="http://schemas.microsoft.com/office/drawing/2014/main" id="{ED226ED1-14C7-71EE-9901-6D4FB09E50B5}"/>
              </a:ext>
            </a:extLst>
          </p:cNvPr>
          <p:cNvPicPr>
            <a:picLocks noChangeAspect="1"/>
          </p:cNvPicPr>
          <p:nvPr/>
        </p:nvPicPr>
        <p:blipFill>
          <a:blip r:embed="rId2"/>
          <a:stretch>
            <a:fillRect/>
          </a:stretch>
        </p:blipFill>
        <p:spPr>
          <a:xfrm>
            <a:off x="6386513" y="1253331"/>
            <a:ext cx="5334744" cy="3400900"/>
          </a:xfrm>
          <a:prstGeom prst="rect">
            <a:avLst/>
          </a:prstGeom>
        </p:spPr>
      </p:pic>
    </p:spTree>
    <p:extLst>
      <p:ext uri="{BB962C8B-B14F-4D97-AF65-F5344CB8AC3E}">
        <p14:creationId xmlns:p14="http://schemas.microsoft.com/office/powerpoint/2010/main" val="3551456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3454-1D1C-C5D5-D953-37883C0E25C6}"/>
              </a:ext>
            </a:extLst>
          </p:cNvPr>
          <p:cNvSpPr>
            <a:spLocks noGrp="1"/>
          </p:cNvSpPr>
          <p:nvPr>
            <p:ph type="title"/>
          </p:nvPr>
        </p:nvSpPr>
        <p:spPr/>
        <p:txBody>
          <a:bodyPr/>
          <a:lstStyle/>
          <a:p>
            <a:r>
              <a:rPr lang="it-IT"/>
              <a:t>DTT project mission</a:t>
            </a:r>
          </a:p>
        </p:txBody>
      </p:sp>
      <p:sp>
        <p:nvSpPr>
          <p:cNvPr id="3" name="Content Placeholder 2">
            <a:extLst>
              <a:ext uri="{FF2B5EF4-FFF2-40B4-BE49-F238E27FC236}">
                <a16:creationId xmlns:a16="http://schemas.microsoft.com/office/drawing/2014/main" id="{3E0B1C32-46E0-61D1-058E-49C2C69DC9BF}"/>
              </a:ext>
            </a:extLst>
          </p:cNvPr>
          <p:cNvSpPr>
            <a:spLocks noGrp="1"/>
          </p:cNvSpPr>
          <p:nvPr>
            <p:ph idx="1"/>
          </p:nvPr>
        </p:nvSpPr>
        <p:spPr>
          <a:xfrm>
            <a:off x="710609" y="1559811"/>
            <a:ext cx="10515600" cy="4351338"/>
          </a:xfrm>
        </p:spPr>
        <p:txBody>
          <a:bodyPr>
            <a:normAutofit lnSpcReduction="10000"/>
          </a:bodyPr>
          <a:lstStyle/>
          <a:p>
            <a:r>
              <a:rPr lang="en-US"/>
              <a:t>"European Research Roadmap to  the Realization of Fusion Energy"  </a:t>
            </a:r>
            <a:r>
              <a:rPr lang="en-US">
                <a:sym typeface="Wingdings" panose="05000000000000000000" pitchFamily="2" charset="2"/>
              </a:rPr>
              <a:t> </a:t>
            </a:r>
            <a:r>
              <a:rPr lang="en-US"/>
              <a:t>the heat exhaust is  one of the main challenges towards the construction of a  fusion power plant. </a:t>
            </a:r>
          </a:p>
          <a:p>
            <a:r>
              <a:rPr lang="en-US"/>
              <a:t>A dedicated Divertor  Tokamak Test (DTT) facility was considered necessary </a:t>
            </a:r>
            <a:r>
              <a:rPr lang="en-US">
                <a:sym typeface="Wingdings" panose="05000000000000000000" pitchFamily="2" charset="2"/>
              </a:rPr>
              <a:t></a:t>
            </a:r>
            <a:r>
              <a:rPr lang="en-US"/>
              <a:t>a high-field, compact  tokamak design was proposed capable of  producing plasma conditions similar to those in ITER and  DEMO in steady–state conditions </a:t>
            </a:r>
          </a:p>
          <a:p>
            <a:r>
              <a:rPr lang="en-US"/>
              <a:t>Substantial amount of external heating power to reproduce the level of divertor heat loads  foreseen in ITER and DEMO.</a:t>
            </a:r>
          </a:p>
          <a:p>
            <a:r>
              <a:rPr lang="en-US"/>
              <a:t>Machine is expected to explore a  variety of different magnetic configurations and in extreme  conditions </a:t>
            </a:r>
          </a:p>
          <a:p>
            <a:endParaRPr lang="it-IT"/>
          </a:p>
        </p:txBody>
      </p:sp>
    </p:spTree>
    <p:extLst>
      <p:ext uri="{BB962C8B-B14F-4D97-AF65-F5344CB8AC3E}">
        <p14:creationId xmlns:p14="http://schemas.microsoft.com/office/powerpoint/2010/main" val="475528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olo 1">
            <a:extLst>
              <a:ext uri="{FF2B5EF4-FFF2-40B4-BE49-F238E27FC236}">
                <a16:creationId xmlns:a16="http://schemas.microsoft.com/office/drawing/2014/main" id="{2F3A17FD-AB67-41D5-4296-26FEC2B513F2}"/>
              </a:ext>
            </a:extLst>
          </p:cNvPr>
          <p:cNvSpPr txBox="1">
            <a:spLocks/>
          </p:cNvSpPr>
          <p:nvPr/>
        </p:nvSpPr>
        <p:spPr>
          <a:xfrm>
            <a:off x="101418" y="101782"/>
            <a:ext cx="6883010" cy="7144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prstClr val="black"/>
                </a:solidFill>
                <a:effectLst/>
                <a:uLnTx/>
                <a:uFillTx/>
                <a:latin typeface="Calibri Light" panose="020F0302020204030204"/>
                <a:ea typeface="+mj-ea"/>
                <a:cs typeface="+mj-cs"/>
              </a:rPr>
              <a:t>FCCTF Layout</a:t>
            </a:r>
          </a:p>
        </p:txBody>
      </p:sp>
      <p:pic>
        <p:nvPicPr>
          <p:cNvPr id="10" name="Immagine 9" descr="Immagine che contiene testo, segnale&#10;&#10;Descrizione generata automaticamente">
            <a:extLst>
              <a:ext uri="{FF2B5EF4-FFF2-40B4-BE49-F238E27FC236}">
                <a16:creationId xmlns:a16="http://schemas.microsoft.com/office/drawing/2014/main" id="{7681E398-E4E1-65B7-B200-FB6169CC68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69505" y="185030"/>
            <a:ext cx="1351967" cy="547946"/>
          </a:xfrm>
          <a:prstGeom prst="rect">
            <a:avLst/>
          </a:prstGeom>
        </p:spPr>
      </p:pic>
      <p:sp>
        <p:nvSpPr>
          <p:cNvPr id="7" name="Segnaposto piè di pagina 6">
            <a:extLst>
              <a:ext uri="{FF2B5EF4-FFF2-40B4-BE49-F238E27FC236}">
                <a16:creationId xmlns:a16="http://schemas.microsoft.com/office/drawing/2014/main" id="{C5617492-0A3B-6970-D491-0ABDC783253D}"/>
              </a:ext>
            </a:extLst>
          </p:cNvPr>
          <p:cNvSpPr>
            <a:spLocks noGrp="1"/>
          </p:cNvSpPr>
          <p:nvPr>
            <p:ph type="ftr" sz="quarter" idx="11"/>
          </p:nvPr>
        </p:nvSpPr>
        <p:spPr>
          <a:xfrm>
            <a:off x="163773" y="6446969"/>
            <a:ext cx="3030453" cy="3092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APPLIED SUPERCONDUCTIVITY IN ITALY 24</a:t>
            </a: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0" name="Segnaposto numero diapositiva 7">
            <a:extLst>
              <a:ext uri="{FF2B5EF4-FFF2-40B4-BE49-F238E27FC236}">
                <a16:creationId xmlns:a16="http://schemas.microsoft.com/office/drawing/2014/main" id="{C48371CA-1C76-E384-656D-CF388B99EA8E}"/>
              </a:ext>
            </a:extLst>
          </p:cNvPr>
          <p:cNvSpPr>
            <a:spLocks noGrp="1"/>
          </p:cNvSpPr>
          <p:nvPr>
            <p:ph type="sldNum" sz="quarter" idx="12"/>
          </p:nvPr>
        </p:nvSpPr>
        <p:spPr>
          <a:xfrm>
            <a:off x="11486041" y="6446968"/>
            <a:ext cx="43042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3763-FF4F-6447-94CE-4F6DA003092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9" name="CasellaDiTesto 58">
            <a:extLst>
              <a:ext uri="{FF2B5EF4-FFF2-40B4-BE49-F238E27FC236}">
                <a16:creationId xmlns:a16="http://schemas.microsoft.com/office/drawing/2014/main" id="{9DFA007D-9A0E-D0F0-C7F7-47355B1C740C}"/>
              </a:ext>
            </a:extLst>
          </p:cNvPr>
          <p:cNvSpPr txBox="1"/>
          <p:nvPr/>
        </p:nvSpPr>
        <p:spPr>
          <a:xfrm>
            <a:off x="189173" y="966472"/>
            <a:ext cx="2315699"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rPr>
              <a:t>650 m</a:t>
            </a:r>
            <a:r>
              <a:rPr kumimoji="0" lang="it-IT" sz="1800" b="1" i="0" u="none" strike="noStrike" kern="1200" cap="none" spc="0" normalizeH="0" baseline="30000" noProof="0">
                <a:ln>
                  <a:noFill/>
                </a:ln>
                <a:solidFill>
                  <a:prstClr val="black"/>
                </a:solidFill>
                <a:effectLst/>
                <a:uLnTx/>
                <a:uFillTx/>
                <a:latin typeface="Amasis MT Pro Black" panose="020F0502020204030204" pitchFamily="18" charset="0"/>
                <a:ea typeface="+mn-ea"/>
                <a:cs typeface="+mn-cs"/>
              </a:rPr>
              <a:t>2</a:t>
            </a:r>
            <a:r>
              <a:rPr kumimoji="0" lang="it-IT" sz="1800" b="1"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rPr>
              <a:t> lab Area</a:t>
            </a:r>
          </a:p>
        </p:txBody>
      </p:sp>
      <p:sp>
        <p:nvSpPr>
          <p:cNvPr id="60" name="CasellaDiTesto 59">
            <a:extLst>
              <a:ext uri="{FF2B5EF4-FFF2-40B4-BE49-F238E27FC236}">
                <a16:creationId xmlns:a16="http://schemas.microsoft.com/office/drawing/2014/main" id="{DEB2200B-CC81-2793-E7EE-FBB72A921DEC}"/>
              </a:ext>
            </a:extLst>
          </p:cNvPr>
          <p:cNvSpPr txBox="1"/>
          <p:nvPr/>
        </p:nvSpPr>
        <p:spPr>
          <a:xfrm>
            <a:off x="189173" y="1419495"/>
            <a:ext cx="3005053"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rPr>
              <a:t>100 m</a:t>
            </a:r>
            <a:r>
              <a:rPr kumimoji="0" lang="it-IT" sz="1800" b="1" i="0" u="none" strike="noStrike" kern="1200" cap="none" spc="0" normalizeH="0" baseline="30000" noProof="0">
                <a:ln>
                  <a:noFill/>
                </a:ln>
                <a:solidFill>
                  <a:prstClr val="black"/>
                </a:solidFill>
                <a:effectLst/>
                <a:uLnTx/>
                <a:uFillTx/>
                <a:latin typeface="Amasis MT Pro Black" panose="020F0502020204030204" pitchFamily="18" charset="0"/>
                <a:ea typeface="+mn-ea"/>
                <a:cs typeface="+mn-cs"/>
              </a:rPr>
              <a:t>3</a:t>
            </a:r>
            <a:r>
              <a:rPr kumimoji="0" lang="it-IT" sz="1800" b="1"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rPr>
              <a:t> large </a:t>
            </a:r>
            <a:r>
              <a:rPr kumimoji="0" lang="en-GB" sz="1800" b="1"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rPr>
              <a:t>cryostat</a:t>
            </a:r>
            <a:r>
              <a:rPr kumimoji="0" lang="it-IT" sz="1800" b="1"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rPr>
              <a:t> </a:t>
            </a:r>
          </a:p>
        </p:txBody>
      </p:sp>
      <p:sp>
        <p:nvSpPr>
          <p:cNvPr id="61" name="CasellaDiTesto 60">
            <a:extLst>
              <a:ext uri="{FF2B5EF4-FFF2-40B4-BE49-F238E27FC236}">
                <a16:creationId xmlns:a16="http://schemas.microsoft.com/office/drawing/2014/main" id="{A4AE326C-6CE9-15A4-1C28-A2E143E9BFB7}"/>
              </a:ext>
            </a:extLst>
          </p:cNvPr>
          <p:cNvSpPr txBox="1"/>
          <p:nvPr/>
        </p:nvSpPr>
        <p:spPr>
          <a:xfrm>
            <a:off x="189173" y="2069136"/>
            <a:ext cx="2403222" cy="646331"/>
          </a:xfrm>
          <a:prstGeom prst="rect">
            <a:avLst/>
          </a:prstGeom>
          <a:noFill/>
        </p:spPr>
        <p:txBody>
          <a:bodyPr wrap="non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err="1">
                <a:ln>
                  <a:noFill/>
                </a:ln>
                <a:solidFill>
                  <a:prstClr val="black"/>
                </a:solidFill>
                <a:effectLst/>
                <a:uLnTx/>
                <a:uFillTx/>
                <a:latin typeface="Amasis MT Pro Black" panose="020F0502020204030204" pitchFamily="18" charset="0"/>
                <a:ea typeface="+mn-ea"/>
                <a:cs typeface="+mn-cs"/>
              </a:rPr>
              <a:t>Pumping</a:t>
            </a:r>
            <a:r>
              <a:rPr kumimoji="0" lang="it-IT" sz="1800" b="1"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rPr>
              <a:t>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Calibri"/>
                <a:ea typeface="Calibri"/>
                <a:cs typeface="Calibri"/>
              </a:rPr>
              <a:t>10</a:t>
            </a:r>
            <a:r>
              <a:rPr kumimoji="0" lang="it-IT" sz="1800" b="0" i="0" u="none" strike="noStrike" kern="1200" cap="none" spc="0" normalizeH="0" baseline="30000" noProof="0">
                <a:ln>
                  <a:noFill/>
                </a:ln>
                <a:solidFill>
                  <a:prstClr val="black"/>
                </a:solidFill>
                <a:effectLst/>
                <a:uLnTx/>
                <a:uFillTx/>
                <a:latin typeface="Calibri"/>
                <a:ea typeface="Calibri"/>
                <a:cs typeface="Calibri"/>
              </a:rPr>
              <a:t>-5</a:t>
            </a:r>
            <a:r>
              <a:rPr kumimoji="0" lang="it-IT" sz="1800" b="0" i="0" u="none" strike="noStrike" kern="1200" cap="none" spc="0" normalizeH="0" baseline="0" noProof="0">
                <a:ln>
                  <a:noFill/>
                </a:ln>
                <a:solidFill>
                  <a:prstClr val="black"/>
                </a:solidFill>
                <a:effectLst/>
                <a:uLnTx/>
                <a:uFillTx/>
                <a:latin typeface="Calibri"/>
                <a:ea typeface="Calibri"/>
                <a:cs typeface="Calibri"/>
              </a:rPr>
              <a:t> mbar</a:t>
            </a:r>
          </a:p>
        </p:txBody>
      </p:sp>
      <p:sp>
        <p:nvSpPr>
          <p:cNvPr id="62" name="CasellaDiTesto 61">
            <a:extLst>
              <a:ext uri="{FF2B5EF4-FFF2-40B4-BE49-F238E27FC236}">
                <a16:creationId xmlns:a16="http://schemas.microsoft.com/office/drawing/2014/main" id="{99F61504-0D5B-4ED5-FC5E-B5D4B1E0D779}"/>
              </a:ext>
            </a:extLst>
          </p:cNvPr>
          <p:cNvSpPr txBox="1"/>
          <p:nvPr/>
        </p:nvSpPr>
        <p:spPr>
          <a:xfrm>
            <a:off x="189173" y="4724893"/>
            <a:ext cx="2518638"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rPr>
              <a:t>FDU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800" b="1"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err="1">
                <a:ln>
                  <a:noFill/>
                </a:ln>
                <a:solidFill>
                  <a:prstClr val="black"/>
                </a:solidFill>
                <a:effectLst/>
                <a:uLnTx/>
                <a:uFillTx/>
                <a:latin typeface="Amasis MT Pro Black" panose="020F0502020204030204" pitchFamily="18" charset="0"/>
                <a:ea typeface="+mn-ea"/>
                <a:cs typeface="+mn-cs"/>
              </a:rPr>
              <a:t>Quench</a:t>
            </a:r>
            <a:r>
              <a:rPr kumimoji="0" lang="it-IT" sz="1800" b="1"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rPr>
              <a:t> </a:t>
            </a:r>
            <a:r>
              <a:rPr kumimoji="0" lang="it-IT" sz="1800" b="1" i="0" u="none" strike="noStrike" kern="1200" cap="none" spc="0" normalizeH="0" baseline="0" noProof="0" err="1">
                <a:ln>
                  <a:noFill/>
                </a:ln>
                <a:solidFill>
                  <a:prstClr val="black"/>
                </a:solidFill>
                <a:effectLst/>
                <a:uLnTx/>
                <a:uFillTx/>
                <a:latin typeface="Amasis MT Pro Black" panose="020F0502020204030204" pitchFamily="18" charset="0"/>
                <a:ea typeface="+mn-ea"/>
                <a:cs typeface="+mn-cs"/>
              </a:rPr>
              <a:t>detection</a:t>
            </a:r>
            <a:endParaRPr kumimoji="0" lang="it-IT" sz="1800" b="1"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800" b="1"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rPr>
              <a:t>Control room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800" b="1"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endParaRPr>
          </a:p>
        </p:txBody>
      </p:sp>
      <p:sp>
        <p:nvSpPr>
          <p:cNvPr id="63" name="CasellaDiTesto 62">
            <a:extLst>
              <a:ext uri="{FF2B5EF4-FFF2-40B4-BE49-F238E27FC236}">
                <a16:creationId xmlns:a16="http://schemas.microsoft.com/office/drawing/2014/main" id="{938ABCA7-630C-6D22-9368-CD6482E98F07}"/>
              </a:ext>
            </a:extLst>
          </p:cNvPr>
          <p:cNvSpPr txBox="1"/>
          <p:nvPr/>
        </p:nvSpPr>
        <p:spPr>
          <a:xfrm>
            <a:off x="189173" y="2754433"/>
            <a:ext cx="2894767"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rPr>
              <a:t>Cryogenic system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rPr>
              <a:t>     (LINDE Refrigerator + LN2)</a:t>
            </a:r>
          </a:p>
        </p:txBody>
      </p:sp>
      <p:sp>
        <p:nvSpPr>
          <p:cNvPr id="64" name="CasellaDiTesto 63">
            <a:extLst>
              <a:ext uri="{FF2B5EF4-FFF2-40B4-BE49-F238E27FC236}">
                <a16:creationId xmlns:a16="http://schemas.microsoft.com/office/drawing/2014/main" id="{0032C777-199F-234B-21E1-3880E7A21BAA}"/>
              </a:ext>
            </a:extLst>
          </p:cNvPr>
          <p:cNvSpPr txBox="1"/>
          <p:nvPr/>
        </p:nvSpPr>
        <p:spPr>
          <a:xfrm>
            <a:off x="189173" y="3758905"/>
            <a:ext cx="2078261"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rPr>
              <a:t>Power supply</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mn-cs"/>
              </a:rPr>
              <a:t>43 </a:t>
            </a:r>
            <a:r>
              <a:rPr kumimoji="0" lang="it-IT" sz="18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mn-cs"/>
              </a:rPr>
              <a:t>kA</a:t>
            </a:r>
            <a:endParaRPr kumimoji="0" lang="en-GB" sz="1800" b="1"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endParaRPr>
          </a:p>
        </p:txBody>
      </p:sp>
      <p:pic>
        <p:nvPicPr>
          <p:cNvPr id="68" name="Immagine 67" descr="Immagine che contiene luce&#10;&#10;Descrizione generata automaticamente con attendibilità bassa">
            <a:extLst>
              <a:ext uri="{FF2B5EF4-FFF2-40B4-BE49-F238E27FC236}">
                <a16:creationId xmlns:a16="http://schemas.microsoft.com/office/drawing/2014/main" id="{16779CB0-6CA1-8EF3-BAD8-468344B99D8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6667" b="72222" l="31400" r="52550">
                        <a14:foregroundMark x1="50750" y1="61556" x2="51400" y2="67244"/>
                        <a14:foregroundMark x1="50600" y1="59111" x2="52550" y2="66578"/>
                        <a14:foregroundMark x1="52550" y1="66578" x2="52425" y2="67467"/>
                        <a14:foregroundMark x1="45400" y1="71556" x2="46425" y2="69200"/>
                        <a14:foregroundMark x1="45325" y1="70844" x2="48125" y2="72222"/>
                        <a14:foregroundMark x1="43250" y1="47644" x2="45525" y2="47867"/>
                      </a14:backgroundRemoval>
                    </a14:imgEffect>
                  </a14:imgLayer>
                </a14:imgProps>
              </a:ext>
              <a:ext uri="{28A0092B-C50C-407E-A947-70E740481C1C}">
                <a14:useLocalDpi xmlns:a14="http://schemas.microsoft.com/office/drawing/2010/main"/>
              </a:ext>
            </a:extLst>
          </a:blip>
          <a:srcRect l="37826" t="46666" r="46577" b="26493"/>
          <a:stretch/>
        </p:blipFill>
        <p:spPr>
          <a:xfrm>
            <a:off x="5488057" y="3200403"/>
            <a:ext cx="1901468" cy="1840727"/>
          </a:xfrm>
          <a:prstGeom prst="rect">
            <a:avLst/>
          </a:prstGeom>
        </p:spPr>
      </p:pic>
      <p:pic>
        <p:nvPicPr>
          <p:cNvPr id="69" name="Immagine 68" descr="Immagine che contiene trasporto, schermata, spazio, veicolo spaziale&#10;&#10;Descrizione generata automaticamente">
            <a:extLst>
              <a:ext uri="{FF2B5EF4-FFF2-40B4-BE49-F238E27FC236}">
                <a16:creationId xmlns:a16="http://schemas.microsoft.com/office/drawing/2014/main" id="{CDF0AC3F-9D1E-97AB-2637-C7B2371A053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0" r="100000">
                        <a14:foregroundMark x1="17736" y1="13689" x2="0" y2="19422"/>
                        <a14:foregroundMark x1="13208" y1="29467" x2="27547" y2="31778"/>
                        <a14:foregroundMark x1="0" y1="27333" x2="12453" y2="29378"/>
                        <a14:foregroundMark x1="27547" y1="31733" x2="99623" y2="29644"/>
                        <a14:foregroundMark x1="31321" y1="13289" x2="99623" y2="17022"/>
                        <a14:foregroundMark x1="31321" y1="13289" x2="29057" y2="13244"/>
                        <a14:foregroundMark x1="0" y1="16222" x2="44151" y2="33333"/>
                        <a14:foregroundMark x1="44528" y1="33333" x2="99623" y2="28311"/>
                        <a14:foregroundMark x1="87170" y1="18044" x2="99623" y2="22178"/>
                        <a14:foregroundMark x1="87170" y1="18044" x2="2264" y2="16800"/>
                        <a14:foregroundMark x1="2264" y1="16800" x2="6792" y2="26844"/>
                        <a14:foregroundMark x1="6792" y1="26844" x2="49811" y2="33689"/>
                        <a14:foregroundMark x1="49811" y1="33689" x2="58491" y2="33956"/>
                        <a14:backgroundMark x1="0" y1="39200" x2="63396" y2="35600"/>
                        <a14:backgroundMark x1="63774" y1="35600" x2="99623" y2="37644"/>
                        <a14:backgroundMark x1="0" y1="72489" x2="99623" y2="70356"/>
                        <a14:backgroundMark x1="0" y1="29644" x2="6792" y2="29244"/>
                        <a14:backgroundMark x1="0" y1="37289" x2="26415" y2="34133"/>
                        <a14:backgroundMark x1="26792" y1="34133" x2="12453" y2="29200"/>
                      </a14:backgroundRemoval>
                    </a14:imgEffect>
                  </a14:imgLayer>
                </a14:imgProps>
              </a:ext>
              <a:ext uri="{28A0092B-C50C-407E-A947-70E740481C1C}">
                <a14:useLocalDpi xmlns:a14="http://schemas.microsoft.com/office/drawing/2010/main"/>
              </a:ext>
            </a:extLst>
          </a:blip>
          <a:srcRect/>
          <a:stretch/>
        </p:blipFill>
        <p:spPr>
          <a:xfrm>
            <a:off x="9229836" y="0"/>
            <a:ext cx="806450" cy="6858000"/>
          </a:xfrm>
          <a:prstGeom prst="rect">
            <a:avLst/>
          </a:prstGeom>
        </p:spPr>
      </p:pic>
      <p:pic>
        <p:nvPicPr>
          <p:cNvPr id="70" name="Immagine 69" descr="Immagine che contiene trasporto, satellite, veicolo spaziale, schermata&#10;&#10;Descrizione generata automaticamente">
            <a:extLst>
              <a:ext uri="{FF2B5EF4-FFF2-40B4-BE49-F238E27FC236}">
                <a16:creationId xmlns:a16="http://schemas.microsoft.com/office/drawing/2014/main" id="{CF6F8E2F-5203-A974-CF70-00651AA4C33E}"/>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0950606" y="1105231"/>
            <a:ext cx="1110691" cy="4182386"/>
          </a:xfrm>
          <a:prstGeom prst="rect">
            <a:avLst/>
          </a:prstGeom>
        </p:spPr>
      </p:pic>
      <p:pic>
        <p:nvPicPr>
          <p:cNvPr id="71" name="Immagine 70" descr="Immagine che contiene schermata&#10;&#10;Descrizione generata automaticamente">
            <a:extLst>
              <a:ext uri="{FF2B5EF4-FFF2-40B4-BE49-F238E27FC236}">
                <a16:creationId xmlns:a16="http://schemas.microsoft.com/office/drawing/2014/main" id="{2738CBC1-4BEC-94D8-4149-C3A0998D9E5A}"/>
              </a:ext>
            </a:extLst>
          </p:cNvPr>
          <p:cNvPicPr>
            <a:picLocks noChangeAspect="1"/>
          </p:cNvPicPr>
          <p:nvPr/>
        </p:nvPicPr>
        <p:blipFill rotWithShape="1">
          <a:blip r:embed="rId9">
            <a:extLst>
              <a:ext uri="{28A0092B-C50C-407E-A947-70E740481C1C}">
                <a14:useLocalDpi xmlns:a14="http://schemas.microsoft.com/office/drawing/2010/main"/>
              </a:ext>
            </a:extLst>
          </a:blip>
          <a:srcRect l="15353" r="8050"/>
          <a:stretch/>
        </p:blipFill>
        <p:spPr>
          <a:xfrm>
            <a:off x="2748166" y="0"/>
            <a:ext cx="9338643" cy="6858000"/>
          </a:xfrm>
          <a:prstGeom prst="rect">
            <a:avLst/>
          </a:prstGeom>
        </p:spPr>
      </p:pic>
      <p:pic>
        <p:nvPicPr>
          <p:cNvPr id="72" name="Immagine 71">
            <a:extLst>
              <a:ext uri="{FF2B5EF4-FFF2-40B4-BE49-F238E27FC236}">
                <a16:creationId xmlns:a16="http://schemas.microsoft.com/office/drawing/2014/main" id="{1A238B82-99F9-F731-EF0F-18A69EA147B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56" b="97556" l="17625" r="79550">
                        <a14:foregroundMark x1="22650" y1="51911" x2="16975" y2="31556"/>
                        <a14:foregroundMark x1="16975" y1="31556" x2="22000" y2="38578"/>
                        <a14:foregroundMark x1="22000" y1="38578" x2="23225" y2="48667"/>
                        <a14:foregroundMark x1="21400" y1="47600" x2="17625" y2="38622"/>
                        <a14:foregroundMark x1="17625" y1="38622" x2="19525" y2="40756"/>
                        <a14:foregroundMark x1="37600" y1="15111" x2="37600" y2="13244"/>
                        <a14:foregroundMark x1="39050" y1="93067" x2="43450" y2="91956"/>
                        <a14:foregroundMark x1="43450" y1="91956" x2="40375" y2="85289"/>
                        <a14:foregroundMark x1="40375" y1="85289" x2="40850" y2="84622"/>
                        <a14:foregroundMark x1="27675" y1="51467" x2="27375" y2="60133"/>
                        <a14:foregroundMark x1="32025" y1="62311" x2="31875" y2="70711"/>
                        <a14:foregroundMark x1="36725" y1="72844" x2="37325" y2="80978"/>
                        <a14:foregroundMark x1="40850" y1="84178" x2="40850" y2="86978"/>
                        <a14:foregroundMark x1="54050" y1="84978" x2="68850" y2="73111"/>
                        <a14:foregroundMark x1="41150" y1="83778" x2="40800" y2="88267"/>
                        <a14:foregroundMark x1="60450" y1="71556" x2="51600" y2="58933"/>
                        <a14:foregroundMark x1="51600" y1="58933" x2="46050" y2="38533"/>
                        <a14:foregroundMark x1="46050" y1="38533" x2="45950" y2="36178"/>
                        <a14:foregroundMark x1="50650" y1="46533" x2="52825" y2="49778"/>
                        <a14:foregroundMark x1="54925" y1="56489" x2="54925" y2="56489"/>
                        <a14:foregroundMark x1="54925" y1="56311" x2="55500" y2="70267"/>
                        <a14:foregroundMark x1="42025" y1="25111" x2="42675" y2="35422"/>
                        <a14:foregroundMark x1="42675" y1="35422" x2="41625" y2="32844"/>
                        <a14:foregroundMark x1="74925" y1="66756" x2="78325" y2="63067"/>
                        <a14:foregroundMark x1="78325" y1="63067" x2="79550" y2="53778"/>
                        <a14:foregroundMark x1="79550" y1="53778" x2="79175" y2="51778"/>
                        <a14:foregroundMark x1="74050" y1="52711" x2="74000" y2="41733"/>
                        <a14:foregroundMark x1="69875" y1="42000" x2="69775" y2="37822"/>
                        <a14:foregroundMark x1="61250" y1="19778" x2="60575" y2="9822"/>
                        <a14:foregroundMark x1="60575" y1="9822" x2="57100" y2="4089"/>
                        <a14:foregroundMark x1="57100" y1="4089" x2="47875" y2="9244"/>
                        <a14:foregroundMark x1="37025" y1="26311" x2="38050" y2="20756"/>
                        <a14:foregroundMark x1="55375" y1="756" x2="58125" y2="356"/>
                        <a14:foregroundMark x1="39700" y1="97467" x2="42775" y2="97556"/>
                        <a14:foregroundMark x1="46250" y1="47333" x2="46475" y2="42844"/>
                        <a14:backgroundMark x1="50550" y1="59556" x2="50325" y2="58489"/>
                        <a14:backgroundMark x1="50500" y1="59600" x2="50125" y2="58489"/>
                        <a14:backgroundMark x1="49975" y1="58044" x2="50550" y2="59467"/>
                        <a14:backgroundMark x1="50100" y1="58133" x2="50600" y2="59378"/>
                      </a14:backgroundRemoval>
                    </a14:imgEffect>
                  </a14:imgLayer>
                </a14:imgProps>
              </a:ext>
              <a:ext uri="{28A0092B-C50C-407E-A947-70E740481C1C}">
                <a14:useLocalDpi xmlns:a14="http://schemas.microsoft.com/office/drawing/2010/main"/>
              </a:ext>
            </a:extLst>
          </a:blip>
          <a:srcRect l="15782" r="17957"/>
          <a:stretch/>
        </p:blipFill>
        <p:spPr>
          <a:xfrm>
            <a:off x="2800519" y="0"/>
            <a:ext cx="8078525" cy="6858000"/>
          </a:xfrm>
          <a:prstGeom prst="rect">
            <a:avLst/>
          </a:prstGeom>
        </p:spPr>
      </p:pic>
      <p:pic>
        <p:nvPicPr>
          <p:cNvPr id="73" name="Immagine 72" descr="Immagine che contiene oscurità, nero, notte, luna&#10;&#10;Descrizione generata automaticamente">
            <a:extLst>
              <a:ext uri="{FF2B5EF4-FFF2-40B4-BE49-F238E27FC236}">
                <a16:creationId xmlns:a16="http://schemas.microsoft.com/office/drawing/2014/main" id="{EC00D485-6892-1009-9444-B20DA1369692}"/>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6287751" y="4399613"/>
            <a:ext cx="1514007" cy="1259174"/>
          </a:xfrm>
          <a:prstGeom prst="rect">
            <a:avLst/>
          </a:prstGeom>
        </p:spPr>
      </p:pic>
      <p:pic>
        <p:nvPicPr>
          <p:cNvPr id="74" name="Immagine 73" descr="Immagine che contiene luce&#10;&#10;Descrizione generata automaticamente con attendibilità bassa">
            <a:extLst>
              <a:ext uri="{FF2B5EF4-FFF2-40B4-BE49-F238E27FC236}">
                <a16:creationId xmlns:a16="http://schemas.microsoft.com/office/drawing/2014/main" id="{E45C0169-FEA7-7403-A508-45C1CCEC1ABA}"/>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5529" l="0" r="100000">
                        <a14:foregroundMark x1="0" y1="25412" x2="14467" y2="57412"/>
                        <a14:foregroundMark x1="14721" y1="57647" x2="53807" y2="97647"/>
                        <a14:foregroundMark x1="51269" y1="0" x2="62437" y2="2588"/>
                        <a14:foregroundMark x1="9391" y1="0" x2="0" y2="9412"/>
                        <a14:foregroundMark x1="53807" y1="12941" x2="14213" y2="40471"/>
                        <a14:foregroundMark x1="14213" y1="40471" x2="55330" y2="70118"/>
                        <a14:foregroundMark x1="55330" y1="70118" x2="75888" y2="28941"/>
                        <a14:foregroundMark x1="72081" y1="23529" x2="54315" y2="9176"/>
                        <a14:foregroundMark x1="29188" y1="16000" x2="21320" y2="21412"/>
                        <a14:backgroundMark x1="92640" y1="0" x2="99746" y2="6353"/>
                        <a14:backgroundMark x1="80203" y1="0" x2="99746" y2="26353"/>
                        <a14:backgroundMark x1="75381" y1="0" x2="99746" y2="36706"/>
                        <a14:backgroundMark x1="68782" y1="1176" x2="99746" y2="40235"/>
                        <a14:backgroundMark x1="69543" y1="5647" x2="99746" y2="47765"/>
                        <a14:backgroundMark x1="70812" y1="2588" x2="99746" y2="42353"/>
                      </a14:backgroundRemoval>
                    </a14:imgEffect>
                  </a14:imgLayer>
                </a14:imgProps>
              </a:ext>
              <a:ext uri="{28A0092B-C50C-407E-A947-70E740481C1C}">
                <a14:useLocalDpi xmlns:a14="http://schemas.microsoft.com/office/drawing/2010/main"/>
              </a:ext>
            </a:extLst>
          </a:blip>
          <a:srcRect/>
          <a:stretch/>
        </p:blipFill>
        <p:spPr>
          <a:xfrm>
            <a:off x="4820735" y="3870847"/>
            <a:ext cx="1200647" cy="1296064"/>
          </a:xfrm>
          <a:prstGeom prst="rect">
            <a:avLst/>
          </a:prstGeom>
        </p:spPr>
      </p:pic>
      <p:pic>
        <p:nvPicPr>
          <p:cNvPr id="75" name="Immagine 74" descr="Immagine che contiene trasporto, satellite, veicolo spaziale, schermata&#10;&#10;Descrizione generata automaticamente">
            <a:extLst>
              <a:ext uri="{FF2B5EF4-FFF2-40B4-BE49-F238E27FC236}">
                <a16:creationId xmlns:a16="http://schemas.microsoft.com/office/drawing/2014/main" id="{957B5259-3FE0-8923-CFA7-D4B33E9309E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6533" b="75867" l="45600" r="81050">
                        <a14:foregroundMark x1="45600" y1="17244" x2="57775" y2="18356"/>
                        <a14:foregroundMark x1="62772" y1="18097" x2="79250" y2="17244"/>
                        <a14:foregroundMark x1="57775" y1="18356" x2="58950" y2="18295"/>
                        <a14:foregroundMark x1="79250" y1="17244" x2="81575" y2="25511"/>
                        <a14:foregroundMark x1="81575" y1="25511" x2="82375" y2="68889"/>
                        <a14:foregroundMark x1="82375" y1="68889" x2="79625" y2="76267"/>
                        <a14:foregroundMark x1="79625" y1="76267" x2="49075" y2="76578"/>
                        <a14:foregroundMark x1="49075" y1="76578" x2="46175" y2="71689"/>
                        <a14:foregroundMark x1="45768" y1="34667" x2="45600" y2="19333"/>
                        <a14:foregroundMark x1="46175" y1="71689" x2="45936" y2="49894"/>
                        <a14:foregroundMark x1="45600" y1="19333" x2="45600" y2="19333"/>
                        <a14:foregroundMark x1="61869" y1="17907" x2="63400" y2="17867"/>
                        <a14:foregroundMark x1="58325" y1="18000" x2="59575" y2="17967"/>
                        <a14:foregroundMark x1="63400" y1="17867" x2="66850" y2="17867"/>
                        <a14:foregroundMark x1="80275" y1="48356" x2="79675" y2="60756"/>
                        <a14:foregroundMark x1="79675" y1="60756" x2="73850" y2="69467"/>
                        <a14:foregroundMark x1="73850" y1="69467" x2="60675" y2="73867"/>
                        <a14:foregroundMark x1="60675" y1="73867" x2="59500" y2="67644"/>
                        <a14:foregroundMark x1="69625" y1="31244" x2="69500" y2="42356"/>
                        <a14:foregroundMark x1="74575" y1="40756" x2="74950" y2="47511"/>
                        <a14:foregroundMark x1="80300" y1="52889" x2="81050" y2="62667"/>
                        <a14:foregroundMark x1="81050" y1="62667" x2="80600" y2="66489"/>
                        <a14:foregroundMark x1="58100" y1="76222" x2="62450" y2="77022"/>
                        <a14:foregroundMark x1="62450" y1="77022" x2="67800" y2="75867"/>
                        <a14:foregroundMark x1="67800" y1="75867" x2="67925" y2="75867"/>
                        <a14:foregroundMark x1="66125" y1="17156" x2="66525" y2="16533"/>
                        <a14:backgroundMark x1="46200" y1="36089" x2="46200" y2="36089"/>
                        <a14:backgroundMark x1="46550" y1="34667" x2="46550" y2="41778"/>
                        <a14:backgroundMark x1="46550" y1="41778" x2="46550" y2="41778"/>
                        <a14:backgroundMark x1="46275" y1="42489" x2="46875" y2="44356"/>
                        <a14:backgroundMark x1="45750" y1="48578" x2="46150" y2="41333"/>
                        <a14:backgroundMark x1="46150" y1="41333" x2="46150" y2="41333"/>
                        <a14:backgroundMark x1="45875" y1="48622" x2="45425" y2="40533"/>
                        <a14:backgroundMark x1="45950" y1="40844" x2="45550" y2="46356"/>
                        <a14:backgroundMark x1="45625" y1="34933" x2="45825" y2="34089"/>
                        <a14:backgroundMark x1="46150" y1="34889" x2="46525" y2="36667"/>
                        <a14:backgroundMark x1="46075" y1="41111" x2="45725" y2="49867"/>
                        <a14:backgroundMark x1="45725" y1="49867" x2="45725" y2="49867"/>
                        <a14:backgroundMark x1="45875" y1="34311" x2="45600" y2="35378"/>
                        <a14:backgroundMark x1="51025" y1="58756" x2="51275" y2="46978"/>
                        <a14:backgroundMark x1="61200" y1="20844" x2="61025" y2="17244"/>
                        <a14:backgroundMark x1="60275" y1="22133" x2="61125" y2="14222"/>
                        <a14:backgroundMark x1="59750" y1="17600" x2="60075" y2="21333"/>
                        <a14:backgroundMark x1="60800" y1="18044" x2="62450" y2="18844"/>
                        <a14:backgroundMark x1="59625" y1="17822" x2="61975" y2="17600"/>
                      </a14:backgroundRemoval>
                    </a14:imgEffect>
                  </a14:imgLayer>
                </a14:imgProps>
              </a:ext>
              <a:ext uri="{28A0092B-C50C-407E-A947-70E740481C1C}">
                <a14:useLocalDpi xmlns:a14="http://schemas.microsoft.com/office/drawing/2010/main"/>
              </a:ext>
            </a:extLst>
          </a:blip>
          <a:srcRect l="45522" t="16115" r="17369" b="22899"/>
          <a:stretch/>
        </p:blipFill>
        <p:spPr>
          <a:xfrm>
            <a:off x="6426313" y="1105231"/>
            <a:ext cx="4524293" cy="4182386"/>
          </a:xfrm>
          <a:prstGeom prst="rect">
            <a:avLst/>
          </a:prstGeom>
        </p:spPr>
      </p:pic>
      <p:pic>
        <p:nvPicPr>
          <p:cNvPr id="76" name="Immagine 75" descr="Immagine che contiene trasporto, veicolo spaziale&#10;&#10;Descrizione generata automaticamente">
            <a:extLst>
              <a:ext uri="{FF2B5EF4-FFF2-40B4-BE49-F238E27FC236}">
                <a16:creationId xmlns:a16="http://schemas.microsoft.com/office/drawing/2014/main" id="{FDD9E2B9-FBF1-03F0-AAD7-17A99C902081}"/>
              </a:ext>
            </a:extLst>
          </p:cNvPr>
          <p:cNvPicPr>
            <a:picLocks noChangeAspect="1"/>
          </p:cNvPicPr>
          <p:nvPr/>
        </p:nvPicPr>
        <p:blipFill rotWithShape="1">
          <a:blip r:embed="rId17">
            <a:extLst>
              <a:ext uri="{28A0092B-C50C-407E-A947-70E740481C1C}">
                <a14:useLocalDpi xmlns:a14="http://schemas.microsoft.com/office/drawing/2010/main"/>
              </a:ext>
            </a:extLst>
          </a:blip>
          <a:srcRect/>
          <a:stretch/>
        </p:blipFill>
        <p:spPr>
          <a:xfrm>
            <a:off x="6743700" y="0"/>
            <a:ext cx="2216150" cy="6858000"/>
          </a:xfrm>
          <a:prstGeom prst="rect">
            <a:avLst/>
          </a:prstGeom>
        </p:spPr>
      </p:pic>
      <p:pic>
        <p:nvPicPr>
          <p:cNvPr id="77" name="Immagine 76" descr="Immagine che contiene oscurità, spazio, nero, notte&#10;&#10;Descrizione generata automaticamente">
            <a:extLst>
              <a:ext uri="{FF2B5EF4-FFF2-40B4-BE49-F238E27FC236}">
                <a16:creationId xmlns:a16="http://schemas.microsoft.com/office/drawing/2014/main" id="{09E6590A-3DF1-8F84-CA41-0273D9936196}"/>
              </a:ext>
            </a:extLst>
          </p:cNvPr>
          <p:cNvPicPr>
            <a:picLocks noChangeAspect="1"/>
          </p:cNvPicPr>
          <p:nvPr/>
        </p:nvPicPr>
        <p:blipFill rotWithShape="1">
          <a:blip r:embed="rId18">
            <a:extLst>
              <a:ext uri="{28A0092B-C50C-407E-A947-70E740481C1C}">
                <a14:useLocalDpi xmlns:a14="http://schemas.microsoft.com/office/drawing/2010/main"/>
              </a:ext>
            </a:extLst>
          </a:blip>
          <a:srcRect/>
          <a:stretch/>
        </p:blipFill>
        <p:spPr>
          <a:xfrm>
            <a:off x="7132073" y="0"/>
            <a:ext cx="1321823" cy="6858000"/>
          </a:xfrm>
          <a:prstGeom prst="rect">
            <a:avLst/>
          </a:prstGeom>
        </p:spPr>
      </p:pic>
      <p:pic>
        <p:nvPicPr>
          <p:cNvPr id="78" name="Immagine 77" descr="Immagine che contiene luce&#10;&#10;Descrizione generata automaticamente con attendibilità bassa">
            <a:extLst>
              <a:ext uri="{FF2B5EF4-FFF2-40B4-BE49-F238E27FC236}">
                <a16:creationId xmlns:a16="http://schemas.microsoft.com/office/drawing/2014/main" id="{CD1217FB-9E37-5DFB-6949-FD71F4DD71DD}"/>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1987" b="100000" l="14887" r="100000">
                        <a14:foregroundMark x1="43459" y1="12086" x2="71880" y2="55464"/>
                        <a14:foregroundMark x1="71880" y1="55464" x2="55338" y2="85596"/>
                        <a14:foregroundMark x1="55338" y1="85596" x2="24511" y2="53311"/>
                        <a14:foregroundMark x1="24511" y1="53311" x2="17293" y2="31954"/>
                        <a14:foregroundMark x1="15188" y1="30960" x2="14887" y2="28477"/>
                        <a14:backgroundMark x1="98797" y1="85430" x2="99850" y2="86589"/>
                        <a14:backgroundMark x1="75038" y1="88576" x2="99850" y2="85099"/>
                        <a14:backgroundMark x1="75038" y1="88742" x2="99850" y2="96192"/>
                        <a14:backgroundMark x1="99850" y1="77649" x2="57143" y2="99834"/>
                      </a14:backgroundRemoval>
                    </a14:imgEffect>
                  </a14:imgLayer>
                </a14:imgProps>
              </a:ext>
              <a:ext uri="{28A0092B-C50C-407E-A947-70E740481C1C}">
                <a14:useLocalDpi xmlns:a14="http://schemas.microsoft.com/office/drawing/2010/main"/>
              </a:ext>
            </a:extLst>
          </a:blip>
          <a:srcRect/>
          <a:stretch/>
        </p:blipFill>
        <p:spPr>
          <a:xfrm>
            <a:off x="5307629" y="2913216"/>
            <a:ext cx="2027583" cy="1840727"/>
          </a:xfrm>
          <a:prstGeom prst="rect">
            <a:avLst/>
          </a:prstGeom>
        </p:spPr>
      </p:pic>
      <p:pic>
        <p:nvPicPr>
          <p:cNvPr id="79" name="Immagine 78" descr="Immagine che contiene oscurità, nero, schermata, luna&#10;&#10;Descrizione generata automaticamente">
            <a:extLst>
              <a:ext uri="{FF2B5EF4-FFF2-40B4-BE49-F238E27FC236}">
                <a16:creationId xmlns:a16="http://schemas.microsoft.com/office/drawing/2014/main" id="{A42D3C70-9A50-17DC-7D02-CBECF0C84489}"/>
              </a:ext>
            </a:extLst>
          </p:cNvPr>
          <p:cNvPicPr>
            <a:picLocks noChangeAspect="1"/>
          </p:cNvPicPr>
          <p:nvPr/>
        </p:nvPicPr>
        <p:blipFill rotWithShape="1">
          <a:blip r:embed="rId21">
            <a:extLst>
              <a:ext uri="{28A0092B-C50C-407E-A947-70E740481C1C}">
                <a14:useLocalDpi xmlns:a14="http://schemas.microsoft.com/office/drawing/2010/main"/>
              </a:ext>
            </a:extLst>
          </a:blip>
          <a:srcRect/>
          <a:stretch/>
        </p:blipFill>
        <p:spPr>
          <a:xfrm>
            <a:off x="10306275" y="0"/>
            <a:ext cx="890159" cy="6858000"/>
          </a:xfrm>
          <a:prstGeom prst="rect">
            <a:avLst/>
          </a:prstGeom>
        </p:spPr>
      </p:pic>
      <p:sp>
        <p:nvSpPr>
          <p:cNvPr id="4" name="TextBox 3">
            <a:extLst>
              <a:ext uri="{FF2B5EF4-FFF2-40B4-BE49-F238E27FC236}">
                <a16:creationId xmlns:a16="http://schemas.microsoft.com/office/drawing/2014/main" id="{3E007D0A-F8C3-0AE0-D6E7-A8C978F7F110}"/>
              </a:ext>
            </a:extLst>
          </p:cNvPr>
          <p:cNvSpPr txBox="1"/>
          <p:nvPr/>
        </p:nvSpPr>
        <p:spPr>
          <a:xfrm>
            <a:off x="7216990" y="849292"/>
            <a:ext cx="1301195"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rPr>
              <a:t>Control room</a:t>
            </a:r>
          </a:p>
        </p:txBody>
      </p:sp>
      <p:sp>
        <p:nvSpPr>
          <p:cNvPr id="5" name="TextBox 4">
            <a:extLst>
              <a:ext uri="{FF2B5EF4-FFF2-40B4-BE49-F238E27FC236}">
                <a16:creationId xmlns:a16="http://schemas.microsoft.com/office/drawing/2014/main" id="{0703BF00-3741-9B24-68E7-10D076BE8BC1}"/>
              </a:ext>
            </a:extLst>
          </p:cNvPr>
          <p:cNvSpPr txBox="1"/>
          <p:nvPr/>
        </p:nvSpPr>
        <p:spPr>
          <a:xfrm>
            <a:off x="8494252" y="3088702"/>
            <a:ext cx="92154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rPr>
              <a:t>Power Supply</a:t>
            </a:r>
          </a:p>
        </p:txBody>
      </p:sp>
      <p:sp>
        <p:nvSpPr>
          <p:cNvPr id="6" name="TextBox 5">
            <a:extLst>
              <a:ext uri="{FF2B5EF4-FFF2-40B4-BE49-F238E27FC236}">
                <a16:creationId xmlns:a16="http://schemas.microsoft.com/office/drawing/2014/main" id="{4845F9A3-8FBD-7C51-4E5E-FD8BD975132E}"/>
              </a:ext>
            </a:extLst>
          </p:cNvPr>
          <p:cNvSpPr txBox="1"/>
          <p:nvPr/>
        </p:nvSpPr>
        <p:spPr>
          <a:xfrm>
            <a:off x="9383027" y="1604161"/>
            <a:ext cx="633641"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rPr>
              <a:t>He gas</a:t>
            </a:r>
          </a:p>
        </p:txBody>
      </p:sp>
      <p:sp>
        <p:nvSpPr>
          <p:cNvPr id="8" name="TextBox 7">
            <a:extLst>
              <a:ext uri="{FF2B5EF4-FFF2-40B4-BE49-F238E27FC236}">
                <a16:creationId xmlns:a16="http://schemas.microsoft.com/office/drawing/2014/main" id="{68931A86-2CC3-E855-BB25-7CB6709F405B}"/>
              </a:ext>
            </a:extLst>
          </p:cNvPr>
          <p:cNvSpPr txBox="1"/>
          <p:nvPr/>
        </p:nvSpPr>
        <p:spPr>
          <a:xfrm>
            <a:off x="10455779" y="4724626"/>
            <a:ext cx="1301195"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rPr>
              <a:t>Liquid N</a:t>
            </a:r>
          </a:p>
        </p:txBody>
      </p:sp>
      <p:sp>
        <p:nvSpPr>
          <p:cNvPr id="9" name="TextBox 8">
            <a:extLst>
              <a:ext uri="{FF2B5EF4-FFF2-40B4-BE49-F238E27FC236}">
                <a16:creationId xmlns:a16="http://schemas.microsoft.com/office/drawing/2014/main" id="{2070D457-DE2B-7B84-F4B3-C2D96D28B4A4}"/>
              </a:ext>
            </a:extLst>
          </p:cNvPr>
          <p:cNvSpPr txBox="1"/>
          <p:nvPr/>
        </p:nvSpPr>
        <p:spPr>
          <a:xfrm>
            <a:off x="11226175" y="2806471"/>
            <a:ext cx="74976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err="1">
                <a:ln>
                  <a:noFill/>
                </a:ln>
                <a:solidFill>
                  <a:prstClr val="black"/>
                </a:solidFill>
                <a:effectLst/>
                <a:uLnTx/>
                <a:uFillTx/>
                <a:latin typeface="Amasis MT Pro Black" panose="020F0502020204030204" pitchFamily="18" charset="0"/>
                <a:ea typeface="+mn-ea"/>
                <a:cs typeface="+mn-cs"/>
              </a:rPr>
              <a:t>Chiller</a:t>
            </a:r>
            <a:endParaRPr kumimoji="0" lang="it-IT" sz="800" b="0"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endParaRPr>
          </a:p>
        </p:txBody>
      </p:sp>
      <p:sp>
        <p:nvSpPr>
          <p:cNvPr id="11" name="TextBox 10">
            <a:extLst>
              <a:ext uri="{FF2B5EF4-FFF2-40B4-BE49-F238E27FC236}">
                <a16:creationId xmlns:a16="http://schemas.microsoft.com/office/drawing/2014/main" id="{33FCD5DE-CC2D-DF2D-D96C-9B456B5715B7}"/>
              </a:ext>
            </a:extLst>
          </p:cNvPr>
          <p:cNvSpPr txBox="1"/>
          <p:nvPr/>
        </p:nvSpPr>
        <p:spPr>
          <a:xfrm>
            <a:off x="6825691" y="2429256"/>
            <a:ext cx="74976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rPr>
              <a:t>FDU</a:t>
            </a:r>
          </a:p>
        </p:txBody>
      </p:sp>
      <p:sp>
        <p:nvSpPr>
          <p:cNvPr id="12" name="TextBox 11">
            <a:extLst>
              <a:ext uri="{FF2B5EF4-FFF2-40B4-BE49-F238E27FC236}">
                <a16:creationId xmlns:a16="http://schemas.microsoft.com/office/drawing/2014/main" id="{2FB05032-F850-6C0C-9361-5A02DBC9241E}"/>
              </a:ext>
            </a:extLst>
          </p:cNvPr>
          <p:cNvSpPr txBox="1"/>
          <p:nvPr/>
        </p:nvSpPr>
        <p:spPr>
          <a:xfrm>
            <a:off x="6034872" y="3725857"/>
            <a:ext cx="74976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err="1">
                <a:ln>
                  <a:noFill/>
                </a:ln>
                <a:solidFill>
                  <a:prstClr val="black"/>
                </a:solidFill>
                <a:effectLst/>
                <a:uLnTx/>
                <a:uFillTx/>
                <a:latin typeface="Amasis MT Pro Black" panose="020F0502020204030204" pitchFamily="18" charset="0"/>
                <a:ea typeface="+mn-ea"/>
                <a:cs typeface="+mn-cs"/>
              </a:rPr>
              <a:t>Cryostat</a:t>
            </a:r>
            <a:endParaRPr kumimoji="0" lang="it-IT" sz="800" b="0"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endParaRPr>
          </a:p>
        </p:txBody>
      </p:sp>
      <p:sp>
        <p:nvSpPr>
          <p:cNvPr id="13" name="TextBox 12">
            <a:extLst>
              <a:ext uri="{FF2B5EF4-FFF2-40B4-BE49-F238E27FC236}">
                <a16:creationId xmlns:a16="http://schemas.microsoft.com/office/drawing/2014/main" id="{DEBBA5DC-4DC5-3319-5F79-05D5B7278B1F}"/>
              </a:ext>
            </a:extLst>
          </p:cNvPr>
          <p:cNvSpPr txBox="1"/>
          <p:nvPr/>
        </p:nvSpPr>
        <p:spPr>
          <a:xfrm>
            <a:off x="6687996" y="5323488"/>
            <a:ext cx="104456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rPr>
              <a:t>Vacuum pump</a:t>
            </a:r>
          </a:p>
        </p:txBody>
      </p:sp>
      <p:sp>
        <p:nvSpPr>
          <p:cNvPr id="14" name="TextBox 13">
            <a:extLst>
              <a:ext uri="{FF2B5EF4-FFF2-40B4-BE49-F238E27FC236}">
                <a16:creationId xmlns:a16="http://schemas.microsoft.com/office/drawing/2014/main" id="{1FC6EBBA-BE37-79E4-6514-6288E0F771DC}"/>
              </a:ext>
            </a:extLst>
          </p:cNvPr>
          <p:cNvSpPr txBox="1"/>
          <p:nvPr/>
        </p:nvSpPr>
        <p:spPr>
          <a:xfrm>
            <a:off x="7770463" y="4287912"/>
            <a:ext cx="993385"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err="1">
                <a:ln>
                  <a:noFill/>
                </a:ln>
                <a:solidFill>
                  <a:prstClr val="black"/>
                </a:solidFill>
                <a:effectLst/>
                <a:uLnTx/>
                <a:uFillTx/>
                <a:latin typeface="Amasis MT Pro Black" panose="020F0502020204030204" pitchFamily="18" charset="0"/>
                <a:ea typeface="+mn-ea"/>
                <a:cs typeface="+mn-cs"/>
              </a:rPr>
              <a:t>Refrigerator</a:t>
            </a:r>
            <a:endParaRPr kumimoji="0" lang="it-IT" sz="800" b="0" i="0" u="none" strike="noStrike" kern="1200" cap="none" spc="0" normalizeH="0" baseline="0" noProof="0">
              <a:ln>
                <a:noFill/>
              </a:ln>
              <a:solidFill>
                <a:prstClr val="black"/>
              </a:solidFill>
              <a:effectLst/>
              <a:uLnTx/>
              <a:uFillTx/>
              <a:latin typeface="Amasis MT Pro Black" panose="020F0502020204030204" pitchFamily="18" charset="0"/>
              <a:ea typeface="+mn-ea"/>
              <a:cs typeface="+mn-cs"/>
            </a:endParaRPr>
          </a:p>
        </p:txBody>
      </p:sp>
    </p:spTree>
    <p:extLst>
      <p:ext uri="{BB962C8B-B14F-4D97-AF65-F5344CB8AC3E}">
        <p14:creationId xmlns:p14="http://schemas.microsoft.com/office/powerpoint/2010/main" val="29509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2" presetClass="entr" presetSubtype="8"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 calcmode="lin" valueType="num">
                                      <p:cBhvr additive="base">
                                        <p:cTn id="10" dur="500" fill="hold"/>
                                        <p:tgtEl>
                                          <p:spTgt spid="59"/>
                                        </p:tgtEl>
                                        <p:attrNameLst>
                                          <p:attrName>ppt_x</p:attrName>
                                        </p:attrNameLst>
                                      </p:cBhvr>
                                      <p:tavLst>
                                        <p:tav tm="0">
                                          <p:val>
                                            <p:strVal val="0-#ppt_w/2"/>
                                          </p:val>
                                        </p:tav>
                                        <p:tav tm="100000">
                                          <p:val>
                                            <p:strVal val="#ppt_x"/>
                                          </p:val>
                                        </p:tav>
                                      </p:tavLst>
                                    </p:anim>
                                    <p:anim calcmode="lin" valueType="num">
                                      <p:cBhvr additive="base">
                                        <p:cTn id="11"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anim calcmode="lin" valueType="num">
                                      <p:cBhvr>
                                        <p:cTn id="17" dur="500" fill="hold"/>
                                        <p:tgtEl>
                                          <p:spTgt spid="68"/>
                                        </p:tgtEl>
                                        <p:attrNameLst>
                                          <p:attrName>ppt_x</p:attrName>
                                        </p:attrNameLst>
                                      </p:cBhvr>
                                      <p:tavLst>
                                        <p:tav tm="0">
                                          <p:val>
                                            <p:strVal val="#ppt_x"/>
                                          </p:val>
                                        </p:tav>
                                        <p:tav tm="100000">
                                          <p:val>
                                            <p:strVal val="#ppt_x"/>
                                          </p:val>
                                        </p:tav>
                                      </p:tavLst>
                                    </p:anim>
                                    <p:anim calcmode="lin" valueType="num">
                                      <p:cBhvr>
                                        <p:cTn id="18" dur="500" fill="hold"/>
                                        <p:tgtEl>
                                          <p:spTgt spid="68"/>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2" presetClass="entr" presetSubtype="8"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500" fill="hold"/>
                                        <p:tgtEl>
                                          <p:spTgt spid="60"/>
                                        </p:tgtEl>
                                        <p:attrNameLst>
                                          <p:attrName>ppt_x</p:attrName>
                                        </p:attrNameLst>
                                      </p:cBhvr>
                                      <p:tavLst>
                                        <p:tav tm="0">
                                          <p:val>
                                            <p:strVal val="0-#ppt_w/2"/>
                                          </p:val>
                                        </p:tav>
                                        <p:tav tm="100000">
                                          <p:val>
                                            <p:strVal val="#ppt_x"/>
                                          </p:val>
                                        </p:tav>
                                      </p:tavLst>
                                    </p:anim>
                                    <p:anim calcmode="lin" valueType="num">
                                      <p:cBhvr additive="base">
                                        <p:cTn id="26" dur="500" fill="hold"/>
                                        <p:tgtEl>
                                          <p:spTgt spid="60"/>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47" presetClass="entr" presetSubtype="0" fill="hold" nodeType="after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fade">
                                      <p:cBhvr>
                                        <p:cTn id="30" dur="1500"/>
                                        <p:tgtEl>
                                          <p:spTgt spid="78"/>
                                        </p:tgtEl>
                                      </p:cBhvr>
                                    </p:animEffect>
                                    <p:anim calcmode="lin" valueType="num">
                                      <p:cBhvr>
                                        <p:cTn id="31" dur="1500" fill="hold"/>
                                        <p:tgtEl>
                                          <p:spTgt spid="78"/>
                                        </p:tgtEl>
                                        <p:attrNameLst>
                                          <p:attrName>ppt_x</p:attrName>
                                        </p:attrNameLst>
                                      </p:cBhvr>
                                      <p:tavLst>
                                        <p:tav tm="0">
                                          <p:val>
                                            <p:strVal val="#ppt_x"/>
                                          </p:val>
                                        </p:tav>
                                        <p:tav tm="100000">
                                          <p:val>
                                            <p:strVal val="#ppt_x"/>
                                          </p:val>
                                        </p:tav>
                                      </p:tavLst>
                                    </p:anim>
                                    <p:anim calcmode="lin" valueType="num">
                                      <p:cBhvr>
                                        <p:cTn id="32" dur="1500" fill="hold"/>
                                        <p:tgtEl>
                                          <p:spTgt spid="78"/>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path" presetSubtype="0" accel="50000" decel="50000" fill="hold" nodeType="afterEffect">
                                  <p:stCondLst>
                                    <p:cond delay="0"/>
                                  </p:stCondLst>
                                  <p:childTnLst>
                                    <p:animMotion origin="layout" path="M 4.16667E-7 2.22222E-6 L -0.07422 -0.16945 " pathEditMode="relative" rAng="0" ptsTypes="AA">
                                      <p:cBhvr>
                                        <p:cTn id="35" dur="1500" fill="hold"/>
                                        <p:tgtEl>
                                          <p:spTgt spid="78"/>
                                        </p:tgtEl>
                                        <p:attrNameLst>
                                          <p:attrName>ppt_x</p:attrName>
                                          <p:attrName>ppt_y</p:attrName>
                                        </p:attrNameLst>
                                      </p:cBhvr>
                                      <p:rCtr x="-3711" y="-8472"/>
                                    </p:animMotion>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fade">
                                      <p:cBhvr>
                                        <p:cTn id="39" dur="1500"/>
                                        <p:tgtEl>
                                          <p:spTgt spid="74"/>
                                        </p:tgtEl>
                                      </p:cBhvr>
                                    </p:animEffect>
                                    <p:anim calcmode="lin" valueType="num">
                                      <p:cBhvr>
                                        <p:cTn id="40" dur="1500" fill="hold"/>
                                        <p:tgtEl>
                                          <p:spTgt spid="74"/>
                                        </p:tgtEl>
                                        <p:attrNameLst>
                                          <p:attrName>ppt_x</p:attrName>
                                        </p:attrNameLst>
                                      </p:cBhvr>
                                      <p:tavLst>
                                        <p:tav tm="0">
                                          <p:val>
                                            <p:strVal val="#ppt_x"/>
                                          </p:val>
                                        </p:tav>
                                        <p:tav tm="100000">
                                          <p:val>
                                            <p:strVal val="#ppt_x"/>
                                          </p:val>
                                        </p:tav>
                                      </p:tavLst>
                                    </p:anim>
                                    <p:anim calcmode="lin" valueType="num">
                                      <p:cBhvr>
                                        <p:cTn id="41" dur="1500" fill="hold"/>
                                        <p:tgtEl>
                                          <p:spTgt spid="74"/>
                                        </p:tgtEl>
                                        <p:attrNameLst>
                                          <p:attrName>ppt_y</p:attrName>
                                        </p:attrNameLst>
                                      </p:cBhvr>
                                      <p:tavLst>
                                        <p:tav tm="0">
                                          <p:val>
                                            <p:strVal val="#ppt_y+.1"/>
                                          </p:val>
                                        </p:tav>
                                        <p:tav tm="100000">
                                          <p:val>
                                            <p:strVal val="#ppt_y"/>
                                          </p:val>
                                        </p:tav>
                                      </p:tavLst>
                                    </p:anim>
                                  </p:childTnLst>
                                </p:cTn>
                              </p:par>
                            </p:childTnLst>
                          </p:cTn>
                        </p:par>
                        <p:par>
                          <p:cTn id="42" fill="hold">
                            <p:stCondLst>
                              <p:cond delay="5500"/>
                            </p:stCondLst>
                            <p:childTnLst>
                              <p:par>
                                <p:cTn id="43" presetID="42" presetClass="path" presetSubtype="0" accel="50000" decel="50000" fill="hold" nodeType="afterEffect">
                                  <p:stCondLst>
                                    <p:cond delay="0"/>
                                  </p:stCondLst>
                                  <p:childTnLst>
                                    <p:animMotion origin="layout" path="M -1.45833E-6 3.7037E-6 L 0.0711 -0.08403 " pathEditMode="relative" rAng="0" ptsTypes="AA">
                                      <p:cBhvr>
                                        <p:cTn id="44" dur="1500" fill="hold"/>
                                        <p:tgtEl>
                                          <p:spTgt spid="74"/>
                                        </p:tgtEl>
                                        <p:attrNameLst>
                                          <p:attrName>ppt_x</p:attrName>
                                          <p:attrName>ppt_y</p:attrName>
                                        </p:attrNameLst>
                                      </p:cBhvr>
                                      <p:rCtr x="3555" y="-4213"/>
                                    </p:animMotion>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750"/>
                                        <p:tgtEl>
                                          <p:spTgt spid="73"/>
                                        </p:tgtEl>
                                      </p:cBhvr>
                                    </p:animEffect>
                                    <p:anim calcmode="lin" valueType="num">
                                      <p:cBhvr>
                                        <p:cTn id="50" dur="750" fill="hold"/>
                                        <p:tgtEl>
                                          <p:spTgt spid="73"/>
                                        </p:tgtEl>
                                        <p:attrNameLst>
                                          <p:attrName>ppt_x</p:attrName>
                                        </p:attrNameLst>
                                      </p:cBhvr>
                                      <p:tavLst>
                                        <p:tav tm="0">
                                          <p:val>
                                            <p:strVal val="#ppt_x"/>
                                          </p:val>
                                        </p:tav>
                                        <p:tav tm="100000">
                                          <p:val>
                                            <p:strVal val="#ppt_x"/>
                                          </p:val>
                                        </p:tav>
                                      </p:tavLst>
                                    </p:anim>
                                    <p:anim calcmode="lin" valueType="num">
                                      <p:cBhvr>
                                        <p:cTn id="51" dur="750" fill="hold"/>
                                        <p:tgtEl>
                                          <p:spTgt spid="73"/>
                                        </p:tgtEl>
                                        <p:attrNameLst>
                                          <p:attrName>ppt_y</p:attrName>
                                        </p:attrNameLst>
                                      </p:cBhvr>
                                      <p:tavLst>
                                        <p:tav tm="0">
                                          <p:val>
                                            <p:strVal val="#ppt_y-.1"/>
                                          </p:val>
                                        </p:tav>
                                        <p:tav tm="100000">
                                          <p:val>
                                            <p:strVal val="#ppt_y"/>
                                          </p:val>
                                        </p:tav>
                                      </p:tavLst>
                                    </p:anim>
                                  </p:childTnLst>
                                </p:cTn>
                              </p:par>
                            </p:childTnLst>
                          </p:cTn>
                        </p:par>
                        <p:par>
                          <p:cTn id="52" fill="hold">
                            <p:stCondLst>
                              <p:cond delay="750"/>
                            </p:stCondLst>
                            <p:childTnLst>
                              <p:par>
                                <p:cTn id="53" presetID="10"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2" presetClass="entr" presetSubtype="8" fill="hold" grpId="0" nodeType="withEffect">
                                  <p:stCondLst>
                                    <p:cond delay="0"/>
                                  </p:stCondLst>
                                  <p:childTnLst>
                                    <p:set>
                                      <p:cBhvr>
                                        <p:cTn id="57" dur="1" fill="hold">
                                          <p:stCondLst>
                                            <p:cond delay="0"/>
                                          </p:stCondLst>
                                        </p:cTn>
                                        <p:tgtEl>
                                          <p:spTgt spid="61"/>
                                        </p:tgtEl>
                                        <p:attrNameLst>
                                          <p:attrName>style.visibility</p:attrName>
                                        </p:attrNameLst>
                                      </p:cBhvr>
                                      <p:to>
                                        <p:strVal val="visible"/>
                                      </p:to>
                                    </p:set>
                                    <p:anim calcmode="lin" valueType="num">
                                      <p:cBhvr additive="base">
                                        <p:cTn id="58" dur="500" fill="hold"/>
                                        <p:tgtEl>
                                          <p:spTgt spid="61"/>
                                        </p:tgtEl>
                                        <p:attrNameLst>
                                          <p:attrName>ppt_x</p:attrName>
                                        </p:attrNameLst>
                                      </p:cBhvr>
                                      <p:tavLst>
                                        <p:tav tm="0">
                                          <p:val>
                                            <p:strVal val="0-#ppt_w/2"/>
                                          </p:val>
                                        </p:tav>
                                        <p:tav tm="100000">
                                          <p:val>
                                            <p:strVal val="#ppt_x"/>
                                          </p:val>
                                        </p:tav>
                                      </p:tavLst>
                                    </p:anim>
                                    <p:anim calcmode="lin" valueType="num">
                                      <p:cBhvr additive="base">
                                        <p:cTn id="59"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fade">
                                      <p:cBhvr>
                                        <p:cTn id="64" dur="1000"/>
                                        <p:tgtEl>
                                          <p:spTgt spid="71"/>
                                        </p:tgtEl>
                                      </p:cBhvr>
                                    </p:animEffect>
                                    <p:anim calcmode="lin" valueType="num">
                                      <p:cBhvr>
                                        <p:cTn id="65" dur="1000" fill="hold"/>
                                        <p:tgtEl>
                                          <p:spTgt spid="71"/>
                                        </p:tgtEl>
                                        <p:attrNameLst>
                                          <p:attrName>ppt_x</p:attrName>
                                        </p:attrNameLst>
                                      </p:cBhvr>
                                      <p:tavLst>
                                        <p:tav tm="0">
                                          <p:val>
                                            <p:strVal val="#ppt_x"/>
                                          </p:val>
                                        </p:tav>
                                        <p:tav tm="100000">
                                          <p:val>
                                            <p:strVal val="#ppt_x"/>
                                          </p:val>
                                        </p:tav>
                                      </p:tavLst>
                                    </p:anim>
                                    <p:anim calcmode="lin" valueType="num">
                                      <p:cBhvr>
                                        <p:cTn id="66" dur="1000" fill="hold"/>
                                        <p:tgtEl>
                                          <p:spTgt spid="71"/>
                                        </p:tgtEl>
                                        <p:attrNameLst>
                                          <p:attrName>ppt_y</p:attrName>
                                        </p:attrNameLst>
                                      </p:cBhvr>
                                      <p:tavLst>
                                        <p:tav tm="0">
                                          <p:val>
                                            <p:strVal val="#ppt_y-.1"/>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anim calcmode="lin" valueType="num">
                                      <p:cBhvr additive="base">
                                        <p:cTn id="69" dur="500" fill="hold"/>
                                        <p:tgtEl>
                                          <p:spTgt spid="63"/>
                                        </p:tgtEl>
                                        <p:attrNameLst>
                                          <p:attrName>ppt_x</p:attrName>
                                        </p:attrNameLst>
                                      </p:cBhvr>
                                      <p:tavLst>
                                        <p:tav tm="0">
                                          <p:val>
                                            <p:strVal val="0-#ppt_w/2"/>
                                          </p:val>
                                        </p:tav>
                                        <p:tav tm="100000">
                                          <p:val>
                                            <p:strVal val="#ppt_x"/>
                                          </p:val>
                                        </p:tav>
                                      </p:tavLst>
                                    </p:anim>
                                    <p:anim calcmode="lin" valueType="num">
                                      <p:cBhvr additive="base">
                                        <p:cTn id="70" dur="500" fill="hold"/>
                                        <p:tgtEl>
                                          <p:spTgt spid="63"/>
                                        </p:tgtEl>
                                        <p:attrNameLst>
                                          <p:attrName>ppt_y</p:attrName>
                                        </p:attrNameLst>
                                      </p:cBhvr>
                                      <p:tavLst>
                                        <p:tav tm="0">
                                          <p:val>
                                            <p:strVal val="#ppt_y"/>
                                          </p:val>
                                        </p:tav>
                                        <p:tav tm="100000">
                                          <p:val>
                                            <p:strVal val="#ppt_y"/>
                                          </p:val>
                                        </p:tav>
                                      </p:tavLst>
                                    </p:anim>
                                  </p:childTnLst>
                                </p:cTn>
                              </p:par>
                              <p:par>
                                <p:cTn id="71" presetID="47" presetClass="entr" presetSubtype="0" fill="hold" nodeType="withEffect">
                                  <p:stCondLst>
                                    <p:cond delay="0"/>
                                  </p:stCondLst>
                                  <p:childTnLst>
                                    <p:set>
                                      <p:cBhvr>
                                        <p:cTn id="72" dur="1" fill="hold">
                                          <p:stCondLst>
                                            <p:cond delay="0"/>
                                          </p:stCondLst>
                                        </p:cTn>
                                        <p:tgtEl>
                                          <p:spTgt spid="79"/>
                                        </p:tgtEl>
                                        <p:attrNameLst>
                                          <p:attrName>style.visibility</p:attrName>
                                        </p:attrNameLst>
                                      </p:cBhvr>
                                      <p:to>
                                        <p:strVal val="visible"/>
                                      </p:to>
                                    </p:set>
                                    <p:animEffect transition="in" filter="fade">
                                      <p:cBhvr>
                                        <p:cTn id="73" dur="1000"/>
                                        <p:tgtEl>
                                          <p:spTgt spid="79"/>
                                        </p:tgtEl>
                                      </p:cBhvr>
                                    </p:animEffect>
                                    <p:anim calcmode="lin" valueType="num">
                                      <p:cBhvr>
                                        <p:cTn id="74" dur="1000" fill="hold"/>
                                        <p:tgtEl>
                                          <p:spTgt spid="79"/>
                                        </p:tgtEl>
                                        <p:attrNameLst>
                                          <p:attrName>ppt_x</p:attrName>
                                        </p:attrNameLst>
                                      </p:cBhvr>
                                      <p:tavLst>
                                        <p:tav tm="0">
                                          <p:val>
                                            <p:strVal val="#ppt_x"/>
                                          </p:val>
                                        </p:tav>
                                        <p:tav tm="100000">
                                          <p:val>
                                            <p:strVal val="#ppt_x"/>
                                          </p:val>
                                        </p:tav>
                                      </p:tavLst>
                                    </p:anim>
                                    <p:anim calcmode="lin" valueType="num">
                                      <p:cBhvr>
                                        <p:cTn id="75" dur="1000" fill="hold"/>
                                        <p:tgtEl>
                                          <p:spTgt spid="79"/>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0"/>
                                  </p:stCondLst>
                                  <p:childTnLst>
                                    <p:set>
                                      <p:cBhvr>
                                        <p:cTn id="77" dur="1" fill="hold">
                                          <p:stCondLst>
                                            <p:cond delay="0"/>
                                          </p:stCondLst>
                                        </p:cTn>
                                        <p:tgtEl>
                                          <p:spTgt spid="69"/>
                                        </p:tgtEl>
                                        <p:attrNameLst>
                                          <p:attrName>style.visibility</p:attrName>
                                        </p:attrNameLst>
                                      </p:cBhvr>
                                      <p:to>
                                        <p:strVal val="visible"/>
                                      </p:to>
                                    </p:set>
                                    <p:animEffect transition="in" filter="fade">
                                      <p:cBhvr>
                                        <p:cTn id="78" dur="500"/>
                                        <p:tgtEl>
                                          <p:spTgt spid="69"/>
                                        </p:tgtEl>
                                      </p:cBhvr>
                                    </p:animEffect>
                                    <p:anim calcmode="lin" valueType="num">
                                      <p:cBhvr>
                                        <p:cTn id="79" dur="500" fill="hold"/>
                                        <p:tgtEl>
                                          <p:spTgt spid="69"/>
                                        </p:tgtEl>
                                        <p:attrNameLst>
                                          <p:attrName>ppt_x</p:attrName>
                                        </p:attrNameLst>
                                      </p:cBhvr>
                                      <p:tavLst>
                                        <p:tav tm="0">
                                          <p:val>
                                            <p:strVal val="#ppt_x"/>
                                          </p:val>
                                        </p:tav>
                                        <p:tav tm="100000">
                                          <p:val>
                                            <p:strVal val="#ppt_x"/>
                                          </p:val>
                                        </p:tav>
                                      </p:tavLst>
                                    </p:anim>
                                    <p:anim calcmode="lin" valueType="num">
                                      <p:cBhvr>
                                        <p:cTn id="80" dur="500" fill="hold"/>
                                        <p:tgtEl>
                                          <p:spTgt spid="69"/>
                                        </p:tgtEl>
                                        <p:attrNameLst>
                                          <p:attrName>ppt_y</p:attrName>
                                        </p:attrNameLst>
                                      </p:cBhvr>
                                      <p:tavLst>
                                        <p:tav tm="0">
                                          <p:val>
                                            <p:strVal val="#ppt_y-.1"/>
                                          </p:val>
                                        </p:tav>
                                        <p:tav tm="100000">
                                          <p:val>
                                            <p:strVal val="#ppt_y"/>
                                          </p:val>
                                        </p:tav>
                                      </p:tavLst>
                                    </p:anim>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500"/>
                                        <p:tgtEl>
                                          <p:spTgt spid="6"/>
                                        </p:tgtEl>
                                      </p:cBhvr>
                                    </p:animEffect>
                                  </p:childTnLst>
                                </p:cTn>
                              </p:par>
                            </p:childTnLst>
                          </p:cTn>
                        </p:par>
                        <p:par>
                          <p:cTn id="85" fill="hold">
                            <p:stCondLst>
                              <p:cond delay="1500"/>
                            </p:stCondLst>
                            <p:childTnLst>
                              <p:par>
                                <p:cTn id="86" presetID="10" presetClass="entr" presetSubtype="0" fill="hold" grpId="0" nodeType="after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500"/>
                                        <p:tgtEl>
                                          <p:spTgt spid="14"/>
                                        </p:tgtEl>
                                      </p:cBhvr>
                                    </p:animEffect>
                                  </p:childTnLst>
                                </p:cTn>
                              </p:par>
                            </p:childTnLst>
                          </p:cTn>
                        </p:par>
                        <p:par>
                          <p:cTn id="89" fill="hold">
                            <p:stCondLst>
                              <p:cond delay="2000"/>
                            </p:stCondLst>
                            <p:childTnLst>
                              <p:par>
                                <p:cTn id="90" presetID="10" presetClass="entr" presetSubtype="0" fill="hold" grpId="0" nodeType="after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fade">
                                      <p:cBhvr>
                                        <p:cTn id="92" dur="500"/>
                                        <p:tgtEl>
                                          <p:spTgt spid="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75"/>
                                        </p:tgtEl>
                                        <p:attrNameLst>
                                          <p:attrName>style.visibility</p:attrName>
                                        </p:attrNameLst>
                                      </p:cBhvr>
                                      <p:to>
                                        <p:strVal val="visible"/>
                                      </p:to>
                                    </p:set>
                                    <p:animEffect transition="in" filter="fade">
                                      <p:cBhvr>
                                        <p:cTn id="97" dur="500"/>
                                        <p:tgtEl>
                                          <p:spTgt spid="75"/>
                                        </p:tgtEl>
                                      </p:cBhvr>
                                    </p:animEffect>
                                  </p:childTnLst>
                                </p:cTn>
                              </p:par>
                              <p:par>
                                <p:cTn id="98" presetID="2" presetClass="entr" presetSubtype="8" fill="hold" grpId="0" nodeType="withEffect">
                                  <p:stCondLst>
                                    <p:cond delay="0"/>
                                  </p:stCondLst>
                                  <p:childTnLst>
                                    <p:set>
                                      <p:cBhvr>
                                        <p:cTn id="99" dur="1" fill="hold">
                                          <p:stCondLst>
                                            <p:cond delay="0"/>
                                          </p:stCondLst>
                                        </p:cTn>
                                        <p:tgtEl>
                                          <p:spTgt spid="64"/>
                                        </p:tgtEl>
                                        <p:attrNameLst>
                                          <p:attrName>style.visibility</p:attrName>
                                        </p:attrNameLst>
                                      </p:cBhvr>
                                      <p:to>
                                        <p:strVal val="visible"/>
                                      </p:to>
                                    </p:set>
                                    <p:anim calcmode="lin" valueType="num">
                                      <p:cBhvr additive="base">
                                        <p:cTn id="100" dur="500" fill="hold"/>
                                        <p:tgtEl>
                                          <p:spTgt spid="64"/>
                                        </p:tgtEl>
                                        <p:attrNameLst>
                                          <p:attrName>ppt_x</p:attrName>
                                        </p:attrNameLst>
                                      </p:cBhvr>
                                      <p:tavLst>
                                        <p:tav tm="0">
                                          <p:val>
                                            <p:strVal val="0-#ppt_w/2"/>
                                          </p:val>
                                        </p:tav>
                                        <p:tav tm="100000">
                                          <p:val>
                                            <p:strVal val="#ppt_x"/>
                                          </p:val>
                                        </p:tav>
                                      </p:tavLst>
                                    </p:anim>
                                    <p:anim calcmode="lin" valueType="num">
                                      <p:cBhvr additive="base">
                                        <p:cTn id="101" dur="500" fill="hold"/>
                                        <p:tgtEl>
                                          <p:spTgt spid="64"/>
                                        </p:tgtEl>
                                        <p:attrNameLst>
                                          <p:attrName>ppt_y</p:attrName>
                                        </p:attrNameLst>
                                      </p:cBhvr>
                                      <p:tavLst>
                                        <p:tav tm="0">
                                          <p:val>
                                            <p:strVal val="#ppt_y"/>
                                          </p:val>
                                        </p:tav>
                                        <p:tav tm="100000">
                                          <p:val>
                                            <p:strVal val="#ppt_y"/>
                                          </p:val>
                                        </p:tav>
                                      </p:tavLst>
                                    </p:anim>
                                  </p:childTnLst>
                                </p:cTn>
                              </p:par>
                              <p:par>
                                <p:cTn id="102" presetID="10" presetClass="entr" presetSubtype="0" fill="hold" nodeType="withEffect">
                                  <p:stCondLst>
                                    <p:cond delay="0"/>
                                  </p:stCondLst>
                                  <p:childTnLst>
                                    <p:set>
                                      <p:cBhvr>
                                        <p:cTn id="103" dur="1" fill="hold">
                                          <p:stCondLst>
                                            <p:cond delay="0"/>
                                          </p:stCondLst>
                                        </p:cTn>
                                        <p:tgtEl>
                                          <p:spTgt spid="70"/>
                                        </p:tgtEl>
                                        <p:attrNameLst>
                                          <p:attrName>style.visibility</p:attrName>
                                        </p:attrNameLst>
                                      </p:cBhvr>
                                      <p:to>
                                        <p:strVal val="visible"/>
                                      </p:to>
                                    </p:set>
                                    <p:animEffect transition="in" filter="fade">
                                      <p:cBhvr>
                                        <p:cTn id="104" dur="500"/>
                                        <p:tgtEl>
                                          <p:spTgt spid="70"/>
                                        </p:tgtEl>
                                      </p:cBhvr>
                                    </p:animEffect>
                                  </p:childTnLst>
                                </p:cTn>
                              </p:par>
                            </p:childTnLst>
                          </p:cTn>
                        </p:par>
                        <p:par>
                          <p:cTn id="105" fill="hold">
                            <p:stCondLst>
                              <p:cond delay="500"/>
                            </p:stCondLst>
                            <p:childTnLst>
                              <p:par>
                                <p:cTn id="106" presetID="10" presetClass="entr" presetSubtype="0" fill="hold" grpId="0" nodeType="afterEffect">
                                  <p:stCondLst>
                                    <p:cond delay="0"/>
                                  </p:stCondLst>
                                  <p:childTnLst>
                                    <p:set>
                                      <p:cBhvr>
                                        <p:cTn id="107" dur="1" fill="hold">
                                          <p:stCondLst>
                                            <p:cond delay="0"/>
                                          </p:stCondLst>
                                        </p:cTn>
                                        <p:tgtEl>
                                          <p:spTgt spid="9"/>
                                        </p:tgtEl>
                                        <p:attrNameLst>
                                          <p:attrName>style.visibility</p:attrName>
                                        </p:attrNameLst>
                                      </p:cBhvr>
                                      <p:to>
                                        <p:strVal val="visible"/>
                                      </p:to>
                                    </p:set>
                                    <p:animEffect transition="in" filter="fade">
                                      <p:cBhvr>
                                        <p:cTn id="108" dur="500"/>
                                        <p:tgtEl>
                                          <p:spTgt spid="9"/>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fade">
                                      <p:cBhvr>
                                        <p:cTn id="111" dur="500"/>
                                        <p:tgtEl>
                                          <p:spTgt spid="5"/>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2" fill="hold" nodeType="click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wipe(right)">
                                      <p:cBhvr>
                                        <p:cTn id="116" dur="500"/>
                                        <p:tgtEl>
                                          <p:spTgt spid="76"/>
                                        </p:tgtEl>
                                      </p:cBhvr>
                                    </p:animEffect>
                                  </p:childTnLst>
                                </p:cTn>
                              </p:par>
                              <p:par>
                                <p:cTn id="117" presetID="2" presetClass="entr" presetSubtype="8" fill="hold" grpId="0" nodeType="withEffect">
                                  <p:stCondLst>
                                    <p:cond delay="0"/>
                                  </p:stCondLst>
                                  <p:childTnLst>
                                    <p:set>
                                      <p:cBhvr>
                                        <p:cTn id="118" dur="1" fill="hold">
                                          <p:stCondLst>
                                            <p:cond delay="0"/>
                                          </p:stCondLst>
                                        </p:cTn>
                                        <p:tgtEl>
                                          <p:spTgt spid="62"/>
                                        </p:tgtEl>
                                        <p:attrNameLst>
                                          <p:attrName>style.visibility</p:attrName>
                                        </p:attrNameLst>
                                      </p:cBhvr>
                                      <p:to>
                                        <p:strVal val="visible"/>
                                      </p:to>
                                    </p:set>
                                    <p:anim calcmode="lin" valueType="num">
                                      <p:cBhvr additive="base">
                                        <p:cTn id="119" dur="500" fill="hold"/>
                                        <p:tgtEl>
                                          <p:spTgt spid="62"/>
                                        </p:tgtEl>
                                        <p:attrNameLst>
                                          <p:attrName>ppt_x</p:attrName>
                                        </p:attrNameLst>
                                      </p:cBhvr>
                                      <p:tavLst>
                                        <p:tav tm="0">
                                          <p:val>
                                            <p:strVal val="0-#ppt_w/2"/>
                                          </p:val>
                                        </p:tav>
                                        <p:tav tm="100000">
                                          <p:val>
                                            <p:strVal val="#ppt_x"/>
                                          </p:val>
                                        </p:tav>
                                      </p:tavLst>
                                    </p:anim>
                                    <p:anim calcmode="lin" valueType="num">
                                      <p:cBhvr additive="base">
                                        <p:cTn id="120" dur="500" fill="hold"/>
                                        <p:tgtEl>
                                          <p:spTgt spid="62"/>
                                        </p:tgtEl>
                                        <p:attrNameLst>
                                          <p:attrName>ppt_y</p:attrName>
                                        </p:attrNameLst>
                                      </p:cBhvr>
                                      <p:tavLst>
                                        <p:tav tm="0">
                                          <p:val>
                                            <p:strVal val="#ppt_y"/>
                                          </p:val>
                                        </p:tav>
                                        <p:tav tm="100000">
                                          <p:val>
                                            <p:strVal val="#ppt_y"/>
                                          </p:val>
                                        </p:tav>
                                      </p:tavLst>
                                    </p:anim>
                                  </p:childTnLst>
                                </p:cTn>
                              </p:par>
                              <p:par>
                                <p:cTn id="121" presetID="10" presetClass="entr" presetSubtype="0" fill="hold" nodeType="withEffect">
                                  <p:stCondLst>
                                    <p:cond delay="0"/>
                                  </p:stCondLst>
                                  <p:childTnLst>
                                    <p:set>
                                      <p:cBhvr>
                                        <p:cTn id="122" dur="1" fill="hold">
                                          <p:stCondLst>
                                            <p:cond delay="0"/>
                                          </p:stCondLst>
                                        </p:cTn>
                                        <p:tgtEl>
                                          <p:spTgt spid="77"/>
                                        </p:tgtEl>
                                        <p:attrNameLst>
                                          <p:attrName>style.visibility</p:attrName>
                                        </p:attrNameLst>
                                      </p:cBhvr>
                                      <p:to>
                                        <p:strVal val="visible"/>
                                      </p:to>
                                    </p:set>
                                    <p:animEffect transition="in" filter="fade">
                                      <p:cBhvr>
                                        <p:cTn id="123" dur="500"/>
                                        <p:tgtEl>
                                          <p:spTgt spid="77"/>
                                        </p:tgtEl>
                                      </p:cBhvr>
                                    </p:animEffect>
                                  </p:childTnLst>
                                </p:cTn>
                              </p:par>
                            </p:childTnLst>
                          </p:cTn>
                        </p:par>
                        <p:par>
                          <p:cTn id="124" fill="hold">
                            <p:stCondLst>
                              <p:cond delay="500"/>
                            </p:stCondLst>
                            <p:childTnLst>
                              <p:par>
                                <p:cTn id="125" presetID="10" presetClass="entr" presetSubtype="0" fill="hold" grpId="0" nodeType="afterEffect">
                                  <p:stCondLst>
                                    <p:cond delay="0"/>
                                  </p:stCondLst>
                                  <p:childTnLst>
                                    <p:set>
                                      <p:cBhvr>
                                        <p:cTn id="126" dur="1" fill="hold">
                                          <p:stCondLst>
                                            <p:cond delay="0"/>
                                          </p:stCondLst>
                                        </p:cTn>
                                        <p:tgtEl>
                                          <p:spTgt spid="11"/>
                                        </p:tgtEl>
                                        <p:attrNameLst>
                                          <p:attrName>style.visibility</p:attrName>
                                        </p:attrNameLst>
                                      </p:cBhvr>
                                      <p:to>
                                        <p:strVal val="visible"/>
                                      </p:to>
                                    </p:set>
                                    <p:animEffect transition="in" filter="fade">
                                      <p:cBhvr>
                                        <p:cTn id="127" dur="500"/>
                                        <p:tgtEl>
                                          <p:spTgt spid="11"/>
                                        </p:tgtEl>
                                      </p:cBhvr>
                                    </p:animEffect>
                                  </p:childTnLst>
                                </p:cTn>
                              </p:par>
                            </p:childTnLst>
                          </p:cTn>
                        </p:par>
                        <p:par>
                          <p:cTn id="128" fill="hold">
                            <p:stCondLst>
                              <p:cond delay="1000"/>
                            </p:stCondLst>
                            <p:childTnLst>
                              <p:par>
                                <p:cTn id="129" presetID="10" presetClass="entr" presetSubtype="0" fill="hold" grpId="0" nodeType="afterEffect">
                                  <p:stCondLst>
                                    <p:cond delay="0"/>
                                  </p:stCondLst>
                                  <p:childTnLst>
                                    <p:set>
                                      <p:cBhvr>
                                        <p:cTn id="130" dur="1" fill="hold">
                                          <p:stCondLst>
                                            <p:cond delay="0"/>
                                          </p:stCondLst>
                                        </p:cTn>
                                        <p:tgtEl>
                                          <p:spTgt spid="4"/>
                                        </p:tgtEl>
                                        <p:attrNameLst>
                                          <p:attrName>style.visibility</p:attrName>
                                        </p:attrNameLst>
                                      </p:cBhvr>
                                      <p:to>
                                        <p:strVal val="visible"/>
                                      </p:to>
                                    </p:set>
                                    <p:animEffect transition="in" filter="fade">
                                      <p:cBhvr>
                                        <p:cTn id="1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P spid="4" grpId="0"/>
      <p:bldP spid="5" grpId="0"/>
      <p:bldP spid="6" grpId="0"/>
      <p:bldP spid="8" grpId="0"/>
      <p:bldP spid="9" grpId="0"/>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Titolo 1">
            <a:extLst>
              <a:ext uri="{FF2B5EF4-FFF2-40B4-BE49-F238E27FC236}">
                <a16:creationId xmlns:a16="http://schemas.microsoft.com/office/drawing/2014/main" id="{66D24895-F798-1ECF-ACC2-C5D49CE25D1D}"/>
              </a:ext>
            </a:extLst>
          </p:cNvPr>
          <p:cNvSpPr txBox="1">
            <a:spLocks/>
          </p:cNvSpPr>
          <p:nvPr/>
        </p:nvSpPr>
        <p:spPr>
          <a:xfrm>
            <a:off x="101417" y="816224"/>
            <a:ext cx="8441141" cy="620400"/>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6000" b="1" i="0" kern="1200">
                <a:solidFill>
                  <a:schemeClr val="tx1"/>
                </a:solidFill>
                <a:latin typeface="Century Gothic" panose="020B0502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The preparation works for FCCTF are undergoing</a:t>
            </a:r>
          </a:p>
        </p:txBody>
      </p:sp>
      <p:sp>
        <p:nvSpPr>
          <p:cNvPr id="30" name="Segnaposto numero diapositiva 7">
            <a:extLst>
              <a:ext uri="{FF2B5EF4-FFF2-40B4-BE49-F238E27FC236}">
                <a16:creationId xmlns:a16="http://schemas.microsoft.com/office/drawing/2014/main" id="{C48371CA-1C76-E384-656D-CF388B99EA8E}"/>
              </a:ext>
            </a:extLst>
          </p:cNvPr>
          <p:cNvSpPr>
            <a:spLocks noGrp="1"/>
          </p:cNvSpPr>
          <p:nvPr>
            <p:ph type="sldNum" sz="quarter" idx="12"/>
          </p:nvPr>
        </p:nvSpPr>
        <p:spPr>
          <a:xfrm>
            <a:off x="8820150" y="6356350"/>
            <a:ext cx="253365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A013763-FF4F-6447-94CE-4F6DA003092A}"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Immagine 10" descr="Immagine che contiene testo, segnale&#10;&#10;Descrizione generata automaticamente">
            <a:extLst>
              <a:ext uri="{FF2B5EF4-FFF2-40B4-BE49-F238E27FC236}">
                <a16:creationId xmlns:a16="http://schemas.microsoft.com/office/drawing/2014/main" id="{67456D92-0A32-467B-78A4-F1BB190792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69505" y="185030"/>
            <a:ext cx="1351967" cy="547946"/>
          </a:xfrm>
          <a:prstGeom prst="rect">
            <a:avLst/>
          </a:prstGeom>
        </p:spPr>
      </p:pic>
      <p:sp>
        <p:nvSpPr>
          <p:cNvPr id="12" name="Titolo 1">
            <a:extLst>
              <a:ext uri="{FF2B5EF4-FFF2-40B4-BE49-F238E27FC236}">
                <a16:creationId xmlns:a16="http://schemas.microsoft.com/office/drawing/2014/main" id="{FB713AEF-8296-0934-B65E-8467F4068F74}"/>
              </a:ext>
            </a:extLst>
          </p:cNvPr>
          <p:cNvSpPr txBox="1">
            <a:spLocks/>
          </p:cNvSpPr>
          <p:nvPr/>
        </p:nvSpPr>
        <p:spPr>
          <a:xfrm>
            <a:off x="101417" y="101782"/>
            <a:ext cx="9587527" cy="7144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prstClr val="black"/>
                </a:solidFill>
                <a:effectLst/>
                <a:uLnTx/>
                <a:uFillTx/>
                <a:latin typeface="Calibri Light" panose="020F0302020204030204"/>
                <a:ea typeface="+mj-ea"/>
                <a:cs typeface="+mj-cs"/>
              </a:rPr>
              <a:t>Frascati Coil Cold Test Facility updates</a:t>
            </a:r>
          </a:p>
        </p:txBody>
      </p:sp>
      <p:pic>
        <p:nvPicPr>
          <p:cNvPr id="7" name="Picture 1">
            <a:extLst>
              <a:ext uri="{FF2B5EF4-FFF2-40B4-BE49-F238E27FC236}">
                <a16:creationId xmlns:a16="http://schemas.microsoft.com/office/drawing/2014/main" id="{FB6E91A7-2BA1-9AB9-0209-55B2363AEA2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5476"/>
          <a:stretch/>
        </p:blipFill>
        <p:spPr>
          <a:xfrm>
            <a:off x="-1" y="4263242"/>
            <a:ext cx="5450364" cy="2594758"/>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8" name="Picture 3">
            <a:extLst>
              <a:ext uri="{FF2B5EF4-FFF2-40B4-BE49-F238E27FC236}">
                <a16:creationId xmlns:a16="http://schemas.microsoft.com/office/drawing/2014/main" id="{141341EA-64FB-E4C8-6FA5-E1BE624F30EF}"/>
              </a:ext>
            </a:extLst>
          </p:cNvPr>
          <p:cNvPicPr>
            <a:picLocks noChangeAspect="1"/>
          </p:cNvPicPr>
          <p:nvPr/>
        </p:nvPicPr>
        <p:blipFill>
          <a:blip r:embed="rId6"/>
          <a:srcRect t="363" b="363"/>
          <a:stretch/>
        </p:blipFill>
        <p:spPr>
          <a:xfrm>
            <a:off x="6393851" y="4263242"/>
            <a:ext cx="5798130" cy="2594758"/>
          </a:xfrm>
          <a:custGeom>
            <a:avLst/>
            <a:gdLst/>
            <a:ahLst/>
            <a:cxnLst/>
            <a:rect l="l" t="t" r="r" b="b"/>
            <a:pathLst>
              <a:path w="4760659" h="2130473">
                <a:moveTo>
                  <a:pt x="986689" y="0"/>
                </a:moveTo>
                <a:lnTo>
                  <a:pt x="4760659" y="0"/>
                </a:lnTo>
                <a:lnTo>
                  <a:pt x="4760659" y="2130473"/>
                </a:lnTo>
                <a:lnTo>
                  <a:pt x="0" y="2130473"/>
                </a:lnTo>
                <a:close/>
              </a:path>
            </a:pathLst>
          </a:custGeom>
        </p:spPr>
      </p:pic>
      <p:pic>
        <p:nvPicPr>
          <p:cNvPr id="14" name="Picture 5">
            <a:extLst>
              <a:ext uri="{FF2B5EF4-FFF2-40B4-BE49-F238E27FC236}">
                <a16:creationId xmlns:a16="http://schemas.microsoft.com/office/drawing/2014/main" id="{B5E61877-978F-30B2-832F-D094B88DB46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rcRect l="3618" r="3618"/>
          <a:stretch/>
        </p:blipFill>
        <p:spPr>
          <a:xfrm>
            <a:off x="6804561" y="1480506"/>
            <a:ext cx="5387461" cy="2618019"/>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15" name="Immagine 14" descr="Immagine che contiene edificio, acciaio, ingegneria, industria&#10;&#10;Descrizione generata automaticamente">
            <a:extLst>
              <a:ext uri="{FF2B5EF4-FFF2-40B4-BE49-F238E27FC236}">
                <a16:creationId xmlns:a16="http://schemas.microsoft.com/office/drawing/2014/main" id="{E3BE30EC-00B0-A945-55D6-A3629DF8C3FE}"/>
              </a:ext>
            </a:extLst>
          </p:cNvPr>
          <p:cNvPicPr>
            <a:picLocks noChangeAspect="1"/>
          </p:cNvPicPr>
          <p:nvPr/>
        </p:nvPicPr>
        <p:blipFill rotWithShape="1">
          <a:blip r:embed="rId9">
            <a:extLst>
              <a:ext uri="{28A0092B-C50C-407E-A947-70E740481C1C}">
                <a14:useLocalDpi xmlns:a14="http://schemas.microsoft.com/office/drawing/2010/main"/>
              </a:ext>
            </a:extLst>
          </a:blip>
          <a:srcRect b="11377"/>
          <a:stretch/>
        </p:blipFill>
        <p:spPr>
          <a:xfrm>
            <a:off x="20" y="1486980"/>
            <a:ext cx="5916970" cy="2621882"/>
          </a:xfrm>
          <a:custGeom>
            <a:avLst/>
            <a:gdLst/>
            <a:ahLst/>
            <a:cxnLst/>
            <a:rect l="l" t="t" r="r" b="b"/>
            <a:pathLst>
              <a:path w="4908824" h="2175160">
                <a:moveTo>
                  <a:pt x="0" y="0"/>
                </a:moveTo>
                <a:lnTo>
                  <a:pt x="4908824" y="0"/>
                </a:lnTo>
                <a:lnTo>
                  <a:pt x="3901440" y="2175160"/>
                </a:lnTo>
                <a:lnTo>
                  <a:pt x="0" y="2175160"/>
                </a:lnTo>
                <a:close/>
              </a:path>
            </a:pathLst>
          </a:custGeom>
        </p:spPr>
      </p:pic>
    </p:spTree>
    <p:extLst>
      <p:ext uri="{BB962C8B-B14F-4D97-AF65-F5344CB8AC3E}">
        <p14:creationId xmlns:p14="http://schemas.microsoft.com/office/powerpoint/2010/main" val="1917872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magine 10" descr="Immagine che contiene testo, segnale&#10;&#10;Descrizione generata automaticamente">
            <a:extLst>
              <a:ext uri="{FF2B5EF4-FFF2-40B4-BE49-F238E27FC236}">
                <a16:creationId xmlns:a16="http://schemas.microsoft.com/office/drawing/2014/main" id="{67456D92-0A32-467B-78A4-F1BB190792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69505" y="185030"/>
            <a:ext cx="1351967" cy="547946"/>
          </a:xfrm>
          <a:prstGeom prst="rect">
            <a:avLst/>
          </a:prstGeom>
        </p:spPr>
      </p:pic>
      <p:sp>
        <p:nvSpPr>
          <p:cNvPr id="12" name="Titolo 1">
            <a:extLst>
              <a:ext uri="{FF2B5EF4-FFF2-40B4-BE49-F238E27FC236}">
                <a16:creationId xmlns:a16="http://schemas.microsoft.com/office/drawing/2014/main" id="{FB713AEF-8296-0934-B65E-8467F4068F74}"/>
              </a:ext>
            </a:extLst>
          </p:cNvPr>
          <p:cNvSpPr txBox="1">
            <a:spLocks/>
          </p:cNvSpPr>
          <p:nvPr/>
        </p:nvSpPr>
        <p:spPr>
          <a:xfrm>
            <a:off x="101417" y="101782"/>
            <a:ext cx="9587527" cy="7144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prstClr val="black"/>
                </a:solidFill>
                <a:effectLst/>
                <a:uLnTx/>
                <a:uFillTx/>
                <a:latin typeface="Calibri Light" panose="020F0302020204030204"/>
                <a:ea typeface="+mj-ea"/>
                <a:cs typeface="+mj-cs"/>
              </a:rPr>
              <a:t>Frascati Coil Cold Test Facility updates</a:t>
            </a:r>
          </a:p>
        </p:txBody>
      </p:sp>
      <p:sp>
        <p:nvSpPr>
          <p:cNvPr id="2" name="Titolo 1">
            <a:extLst>
              <a:ext uri="{FF2B5EF4-FFF2-40B4-BE49-F238E27FC236}">
                <a16:creationId xmlns:a16="http://schemas.microsoft.com/office/drawing/2014/main" id="{7DD647D4-E682-2741-A58F-D7C9F100A8A8}"/>
              </a:ext>
            </a:extLst>
          </p:cNvPr>
          <p:cNvSpPr txBox="1">
            <a:spLocks/>
          </p:cNvSpPr>
          <p:nvPr/>
        </p:nvSpPr>
        <p:spPr>
          <a:xfrm>
            <a:off x="101417" y="988827"/>
            <a:ext cx="11305724" cy="687128"/>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6000" b="1" i="0" kern="1200">
                <a:solidFill>
                  <a:schemeClr val="tx1"/>
                </a:solidFill>
                <a:latin typeface="Century Gothic" panose="020B0502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These days, the power supply is being installed in </a:t>
            </a:r>
            <a:r>
              <a:rPr kumimoji="0" lang="en-US" sz="2000" b="0" i="0" u="none" strike="noStrike" kern="1200" cap="none" spc="0" normalizeH="0" baseline="0" noProof="0" err="1">
                <a:ln>
                  <a:noFill/>
                </a:ln>
                <a:solidFill>
                  <a:prstClr val="black"/>
                </a:solidFill>
                <a:effectLst/>
                <a:uLnTx/>
                <a:uFillTx/>
                <a:latin typeface="Calibri" panose="020F0502020204030204"/>
                <a:ea typeface="+mj-ea"/>
                <a:cs typeface="Arial" panose="020B0604020202020204" pitchFamily="34" charset="0"/>
              </a:rPr>
              <a:t>FCCTF</a:t>
            </a:r>
            <a:endParaRPr kumimoji="0" lang="en-US" sz="2000" b="0"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endParaRPr>
          </a:p>
        </p:txBody>
      </p:sp>
      <p:pic>
        <p:nvPicPr>
          <p:cNvPr id="5" name="Immagine 4" descr="Immagine che contiene ruota, aria aperta, rimorchio, trasporto&#10;&#10;Descrizione generata automaticamente">
            <a:extLst>
              <a:ext uri="{FF2B5EF4-FFF2-40B4-BE49-F238E27FC236}">
                <a16:creationId xmlns:a16="http://schemas.microsoft.com/office/drawing/2014/main" id="{0AD5AF5F-9983-2636-FD69-CF0C640FF87B}"/>
              </a:ext>
            </a:extLst>
          </p:cNvPr>
          <p:cNvPicPr>
            <a:picLocks noChangeAspect="1"/>
          </p:cNvPicPr>
          <p:nvPr/>
        </p:nvPicPr>
        <p:blipFill rotWithShape="1">
          <a:blip r:embed="rId4"/>
          <a:srcRect l="30020" t="18823" b="14871"/>
          <a:stretch/>
        </p:blipFill>
        <p:spPr>
          <a:xfrm>
            <a:off x="4438696" y="1711994"/>
            <a:ext cx="3023425" cy="2148508"/>
          </a:xfrm>
          <a:prstGeom prst="rect">
            <a:avLst/>
          </a:prstGeom>
        </p:spPr>
      </p:pic>
      <p:pic>
        <p:nvPicPr>
          <p:cNvPr id="7" name="Immagine 6" descr="Immagine che contiene industria, Materiale composito, ingegneria, fabbrica&#10;&#10;Descrizione generata automaticamente">
            <a:extLst>
              <a:ext uri="{FF2B5EF4-FFF2-40B4-BE49-F238E27FC236}">
                <a16:creationId xmlns:a16="http://schemas.microsoft.com/office/drawing/2014/main" id="{D6F854A4-D251-032B-535D-BC3166FBDF23}"/>
              </a:ext>
            </a:extLst>
          </p:cNvPr>
          <p:cNvPicPr>
            <a:picLocks noChangeAspect="1"/>
          </p:cNvPicPr>
          <p:nvPr/>
        </p:nvPicPr>
        <p:blipFill rotWithShape="1">
          <a:blip r:embed="rId5"/>
          <a:srcRect r="10459"/>
          <a:stretch/>
        </p:blipFill>
        <p:spPr>
          <a:xfrm>
            <a:off x="101417" y="1711994"/>
            <a:ext cx="4275117" cy="2148508"/>
          </a:xfrm>
          <a:prstGeom prst="rect">
            <a:avLst/>
          </a:prstGeom>
        </p:spPr>
      </p:pic>
      <p:pic>
        <p:nvPicPr>
          <p:cNvPr id="8" name="Immagine 7" descr="Immagine che contiene testo, macchina, interno, ingegneria&#10;&#10;Descrizione generata automaticamente">
            <a:extLst>
              <a:ext uri="{FF2B5EF4-FFF2-40B4-BE49-F238E27FC236}">
                <a16:creationId xmlns:a16="http://schemas.microsoft.com/office/drawing/2014/main" id="{52B321AB-8E7D-96BD-38D6-2C03E7C0E79D}"/>
              </a:ext>
            </a:extLst>
          </p:cNvPr>
          <p:cNvPicPr>
            <a:picLocks noChangeAspect="1"/>
          </p:cNvPicPr>
          <p:nvPr/>
        </p:nvPicPr>
        <p:blipFill rotWithShape="1">
          <a:blip r:embed="rId6"/>
          <a:srcRect l="5690"/>
          <a:stretch/>
        </p:blipFill>
        <p:spPr>
          <a:xfrm>
            <a:off x="7524283" y="1696093"/>
            <a:ext cx="4566821" cy="2182866"/>
          </a:xfrm>
          <a:prstGeom prst="rect">
            <a:avLst/>
          </a:prstGeom>
        </p:spPr>
      </p:pic>
      <p:sp>
        <p:nvSpPr>
          <p:cNvPr id="31" name="Content Placeholder 2">
            <a:extLst>
              <a:ext uri="{FF2B5EF4-FFF2-40B4-BE49-F238E27FC236}">
                <a16:creationId xmlns:a16="http://schemas.microsoft.com/office/drawing/2014/main" id="{ECDADF22-02A8-95CC-9182-6DB50FF409B7}"/>
              </a:ext>
            </a:extLst>
          </p:cNvPr>
          <p:cNvSpPr txBox="1">
            <a:spLocks/>
          </p:cNvSpPr>
          <p:nvPr/>
        </p:nvSpPr>
        <p:spPr>
          <a:xfrm>
            <a:off x="455630" y="4387344"/>
            <a:ext cx="10880279" cy="19569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9850" marR="180340" lvl="0" indent="0" algn="l" defTabSz="914400" rtl="0" eaLnBrk="1" fontAlgn="auto" latinLnBrk="0" hangingPunct="1">
              <a:lnSpc>
                <a:spcPct val="90000"/>
              </a:lnSpc>
              <a:spcBef>
                <a:spcPts val="0"/>
              </a:spcBef>
              <a:spcAft>
                <a:spcPts val="240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SAT of power supply are scheduled for July-September 2024</a:t>
            </a:r>
          </a:p>
          <a:p>
            <a:pPr marL="69850" marR="180340" lvl="0" indent="0" algn="l" defTabSz="914400" rtl="0" eaLnBrk="1" fontAlgn="auto" latinLnBrk="0" hangingPunct="1">
              <a:lnSpc>
                <a:spcPct val="90000"/>
              </a:lnSpc>
              <a:spcBef>
                <a:spcPts val="0"/>
              </a:spcBef>
              <a:spcAft>
                <a:spcPts val="240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FDU will be ready by the end of 2024</a:t>
            </a:r>
          </a:p>
          <a:p>
            <a:pPr marL="69850" marR="180340" lvl="0" indent="0" algn="l" defTabSz="914400" rtl="0" eaLnBrk="1" fontAlgn="auto" latinLnBrk="0" hangingPunct="1">
              <a:lnSpc>
                <a:spcPct val="90000"/>
              </a:lnSpc>
              <a:spcBef>
                <a:spcPts val="0"/>
              </a:spcBef>
              <a:spcAft>
                <a:spcPts val="240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Cryostat and quench detection system will be ready at the end of 2025</a:t>
            </a:r>
          </a:p>
          <a:p>
            <a:pPr marL="69850" marR="180340" lvl="0" indent="0" algn="l" defTabSz="914400" rtl="0" eaLnBrk="1" fontAlgn="auto" latinLnBrk="0" hangingPunct="1">
              <a:lnSpc>
                <a:spcPct val="90000"/>
              </a:lnSpc>
              <a:spcBef>
                <a:spcPts val="0"/>
              </a:spcBef>
              <a:spcAft>
                <a:spcPts val="240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660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634857" y="53257"/>
            <a:ext cx="6017403" cy="836762"/>
          </a:xfrm>
          <a:noFill/>
        </p:spPr>
        <p:txBody>
          <a:bodyPr>
            <a:normAutofit/>
          </a:bodyPr>
          <a:lstStyle/>
          <a:p>
            <a:r>
              <a:rPr lang="en-US"/>
              <a:t>Divertor pumping system</a:t>
            </a:r>
            <a:endParaRPr lang="en-US">
              <a:solidFill>
                <a:schemeClr val="accent6"/>
              </a:solidFill>
            </a:endParaRPr>
          </a:p>
        </p:txBody>
      </p:sp>
      <p:pic>
        <p:nvPicPr>
          <p:cNvPr id="15" name="Immagine 14">
            <a:extLst>
              <a:ext uri="{FF2B5EF4-FFF2-40B4-BE49-F238E27FC236}">
                <a16:creationId xmlns:a16="http://schemas.microsoft.com/office/drawing/2014/main" id="{A053D1E2-351E-4CF2-8093-17E042B995C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020319" y="1926248"/>
            <a:ext cx="7329299" cy="4546097"/>
          </a:xfrm>
          <a:prstGeom prst="rect">
            <a:avLst/>
          </a:prstGeom>
        </p:spPr>
      </p:pic>
      <p:pic>
        <p:nvPicPr>
          <p:cNvPr id="7" name="Immagine 6">
            <a:extLst>
              <a:ext uri="{FF2B5EF4-FFF2-40B4-BE49-F238E27FC236}">
                <a16:creationId xmlns:a16="http://schemas.microsoft.com/office/drawing/2014/main" id="{7249820C-8287-4120-8159-9885E20A78FF}"/>
              </a:ext>
            </a:extLst>
          </p:cNvPr>
          <p:cNvPicPr>
            <a:picLocks noChangeAspect="1"/>
          </p:cNvPicPr>
          <p:nvPr/>
        </p:nvPicPr>
        <p:blipFill rotWithShape="1">
          <a:blip r:embed="rId4">
            <a:clrChange>
              <a:clrFrom>
                <a:srgbClr val="FFFFFF"/>
              </a:clrFrom>
              <a:clrTo>
                <a:srgbClr val="FFFFFF">
                  <a:alpha val="0"/>
                </a:srgbClr>
              </a:clrTo>
            </a:clrChange>
          </a:blip>
          <a:srcRect t="6542" r="4120"/>
          <a:stretch/>
        </p:blipFill>
        <p:spPr>
          <a:xfrm rot="938038">
            <a:off x="9134440" y="713686"/>
            <a:ext cx="3460219" cy="5171092"/>
          </a:xfrm>
          <a:prstGeom prst="rect">
            <a:avLst/>
          </a:prstGeom>
        </p:spPr>
      </p:pic>
      <p:sp>
        <p:nvSpPr>
          <p:cNvPr id="8" name="CasellaDiTesto 7">
            <a:extLst>
              <a:ext uri="{FF2B5EF4-FFF2-40B4-BE49-F238E27FC236}">
                <a16:creationId xmlns:a16="http://schemas.microsoft.com/office/drawing/2014/main" id="{638D07BF-EF55-4900-A289-A290414BF2E2}"/>
              </a:ext>
            </a:extLst>
          </p:cNvPr>
          <p:cNvSpPr txBox="1"/>
          <p:nvPr/>
        </p:nvSpPr>
        <p:spPr>
          <a:xfrm>
            <a:off x="384571" y="945152"/>
            <a:ext cx="4316819" cy="1200329"/>
          </a:xfrm>
          <a:prstGeom prst="rect">
            <a:avLst/>
          </a:prstGeom>
          <a:noFill/>
        </p:spPr>
        <p:txBody>
          <a:bodyPr wrap="square" lIns="91440" tIns="45720" rIns="91440" bIns="45720" rtlCol="0">
            <a:spAutoFit/>
          </a:bodyPr>
          <a:lstStyle/>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KIT –DTT joint development</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Cryogenic pumps at 4.5 K.</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Throughput 103 Pa m</a:t>
            </a:r>
            <a:r>
              <a:rPr kumimoji="0" lang="en-US" sz="2400" b="0" i="0" u="none" strike="noStrike" kern="1200" cap="none" spc="0" normalizeH="0" baseline="30000" noProof="0">
                <a:ln>
                  <a:noFill/>
                </a:ln>
                <a:solidFill>
                  <a:prstClr val="black"/>
                </a:solidFill>
                <a:effectLst/>
                <a:uLnTx/>
                <a:uFillTx/>
                <a:latin typeface="Aptos" panose="02110004020202020204"/>
                <a:ea typeface="+mn-ea"/>
                <a:cs typeface="+mn-cs"/>
              </a:rPr>
              <a:t>3</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/s </a:t>
            </a:r>
          </a:p>
        </p:txBody>
      </p:sp>
      <p:pic>
        <p:nvPicPr>
          <p:cNvPr id="13" name="Immagine 12">
            <a:extLst>
              <a:ext uri="{FF2B5EF4-FFF2-40B4-BE49-F238E27FC236}">
                <a16:creationId xmlns:a16="http://schemas.microsoft.com/office/drawing/2014/main" id="{EACD300E-B093-4F87-848E-D603E0A8577C}"/>
              </a:ext>
            </a:extLst>
          </p:cNvPr>
          <p:cNvPicPr>
            <a:picLocks noChangeAspect="1"/>
          </p:cNvPicPr>
          <p:nvPr/>
        </p:nvPicPr>
        <p:blipFill rotWithShape="1">
          <a:blip r:embed="rId5">
            <a:clrChange>
              <a:clrFrom>
                <a:srgbClr val="FEFEFF"/>
              </a:clrFrom>
              <a:clrTo>
                <a:srgbClr val="FEFEFF">
                  <a:alpha val="0"/>
                </a:srgbClr>
              </a:clrTo>
            </a:clrChange>
          </a:blip>
          <a:srcRect l="10261"/>
          <a:stretch/>
        </p:blipFill>
        <p:spPr>
          <a:xfrm>
            <a:off x="-194903" y="2061668"/>
            <a:ext cx="5837275" cy="4034651"/>
          </a:xfrm>
          <a:prstGeom prst="rect">
            <a:avLst/>
          </a:prstGeom>
        </p:spPr>
      </p:pic>
      <p:sp>
        <p:nvSpPr>
          <p:cNvPr id="16" name="CasellaDiTesto 15">
            <a:extLst>
              <a:ext uri="{FF2B5EF4-FFF2-40B4-BE49-F238E27FC236}">
                <a16:creationId xmlns:a16="http://schemas.microsoft.com/office/drawing/2014/main" id="{08208133-4A33-4B24-A40F-CC7FA8180662}"/>
              </a:ext>
            </a:extLst>
          </p:cNvPr>
          <p:cNvSpPr txBox="1"/>
          <p:nvPr/>
        </p:nvSpPr>
        <p:spPr>
          <a:xfrm>
            <a:off x="6551915" y="6020734"/>
            <a:ext cx="5640085" cy="338554"/>
          </a:xfrm>
          <a:prstGeom prst="rect">
            <a:avLst/>
          </a:prstGeom>
          <a:noFill/>
        </p:spPr>
        <p:txBody>
          <a:bodyPr wrap="square" lIns="91440" tIns="45720" rIns="91440" bIns="45720" rtlCol="0">
            <a:spAutoFit/>
          </a:bodyPr>
          <a:lstStyle>
            <a:defPPr>
              <a:defRPr lang="it-IT"/>
            </a:defPPr>
            <a:lvl1pPr>
              <a:defRPr i="1">
                <a:solidFill>
                  <a:schemeClr val="accent1">
                    <a:lumMod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ptos" panose="02110004020202020204"/>
                <a:ea typeface="+mn-ea"/>
                <a:cs typeface="+mn-cs"/>
              </a:rPr>
              <a:t>Courtesy of </a:t>
            </a:r>
            <a:r>
              <a:rPr kumimoji="0" lang="en-US" sz="1600" b="0" i="1" u="none" strike="noStrike" kern="1200" cap="none" spc="0" normalizeH="0" baseline="0" noProof="0" err="1">
                <a:ln>
                  <a:noFill/>
                </a:ln>
                <a:solidFill>
                  <a:prstClr val="black"/>
                </a:solidFill>
                <a:effectLst/>
                <a:uLnTx/>
                <a:uFillTx/>
                <a:latin typeface="Aptos" panose="02110004020202020204"/>
                <a:ea typeface="+mn-ea"/>
                <a:cs typeface="+mn-cs"/>
              </a:rPr>
              <a:t>C.Day</a:t>
            </a:r>
            <a:r>
              <a:rPr kumimoji="0" lang="en-US" sz="1600" b="0" i="1" u="none" strike="noStrike" kern="1200" cap="none" spc="0" normalizeH="0" baseline="0" noProof="0">
                <a:ln>
                  <a:noFill/>
                </a:ln>
                <a:solidFill>
                  <a:prstClr val="black"/>
                </a:solidFill>
                <a:effectLst/>
                <a:uLnTx/>
                <a:uFillTx/>
                <a:latin typeface="Aptos" panose="02110004020202020204"/>
                <a:ea typeface="+mn-ea"/>
                <a:cs typeface="+mn-cs"/>
              </a:rPr>
              <a:t> and </a:t>
            </a:r>
            <a:r>
              <a:rPr kumimoji="0" lang="en-US" sz="1600" b="0" i="1" u="none" strike="noStrike" kern="1200" cap="none" spc="0" normalizeH="0" baseline="0" noProof="0" err="1">
                <a:ln>
                  <a:noFill/>
                </a:ln>
                <a:solidFill>
                  <a:prstClr val="black"/>
                </a:solidFill>
                <a:effectLst/>
                <a:uLnTx/>
                <a:uFillTx/>
                <a:latin typeface="Aptos" panose="02110004020202020204"/>
                <a:ea typeface="+mn-ea"/>
                <a:cs typeface="+mn-cs"/>
              </a:rPr>
              <a:t>P.Innocente</a:t>
            </a:r>
            <a:r>
              <a:rPr kumimoji="0" lang="en-US" sz="1600" b="0" i="1" u="none" strike="noStrike" kern="1200" cap="none" spc="0" normalizeH="0" baseline="0" noProof="0">
                <a:ln>
                  <a:noFill/>
                </a:ln>
                <a:solidFill>
                  <a:prstClr val="black"/>
                </a:solidFill>
                <a:effectLst/>
                <a:uLnTx/>
                <a:uFillTx/>
                <a:latin typeface="Aptos" panose="02110004020202020204"/>
                <a:ea typeface="+mn-ea"/>
                <a:cs typeface="+mn-cs"/>
              </a:rPr>
              <a:t> &amp; VAU team</a:t>
            </a:r>
          </a:p>
        </p:txBody>
      </p:sp>
      <p:sp>
        <p:nvSpPr>
          <p:cNvPr id="12" name="Rettangolo 11">
            <a:extLst>
              <a:ext uri="{FF2B5EF4-FFF2-40B4-BE49-F238E27FC236}">
                <a16:creationId xmlns:a16="http://schemas.microsoft.com/office/drawing/2014/main" id="{387E3A9B-0458-409F-8487-71D89A0BCD79}"/>
              </a:ext>
            </a:extLst>
          </p:cNvPr>
          <p:cNvSpPr/>
          <p:nvPr/>
        </p:nvSpPr>
        <p:spPr>
          <a:xfrm>
            <a:off x="190501" y="5937268"/>
            <a:ext cx="5449586" cy="318100"/>
          </a:xfrm>
          <a:prstGeom prst="rect">
            <a:avLst/>
          </a:prstGeom>
          <a:ln>
            <a:solidFill>
              <a:schemeClr val="tx1"/>
            </a:solid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4EA72E"/>
                </a:solidFill>
                <a:effectLst/>
                <a:uLnTx/>
                <a:uFillTx/>
                <a:latin typeface="Aptos" panose="02110004020202020204"/>
                <a:ea typeface="+mn-ea"/>
                <a:cs typeface="+mn-cs"/>
              </a:rPr>
              <a:t>For further detail please refer to Romano’s talk in this conference</a:t>
            </a:r>
          </a:p>
        </p:txBody>
      </p:sp>
      <p:sp>
        <p:nvSpPr>
          <p:cNvPr id="5" name="CasellaDiTesto 4">
            <a:extLst>
              <a:ext uri="{FF2B5EF4-FFF2-40B4-BE49-F238E27FC236}">
                <a16:creationId xmlns:a16="http://schemas.microsoft.com/office/drawing/2014/main" id="{76BE980E-1FCC-E023-02E8-6C8B82841AD8}"/>
              </a:ext>
            </a:extLst>
          </p:cNvPr>
          <p:cNvSpPr txBox="1"/>
          <p:nvPr/>
        </p:nvSpPr>
        <p:spPr>
          <a:xfrm>
            <a:off x="5258375" y="1037079"/>
            <a:ext cx="4853188" cy="1200329"/>
          </a:xfrm>
          <a:prstGeom prst="rect">
            <a:avLst/>
          </a:prstGeom>
          <a:noFill/>
        </p:spPr>
        <p:txBody>
          <a:bodyPr wrap="square" lIns="91440" tIns="45720" rIns="91440" bIns="45720" rtlCol="0">
            <a:spAutoFit/>
          </a:bodyPr>
          <a:lstStyle/>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Working Pressure 0.1 Pa and 1 Pa</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Modularity (3-6-9) for optimal pumping at every scenario</a:t>
            </a:r>
          </a:p>
        </p:txBody>
      </p:sp>
    </p:spTree>
    <p:extLst>
      <p:ext uri="{BB962C8B-B14F-4D97-AF65-F5344CB8AC3E}">
        <p14:creationId xmlns:p14="http://schemas.microsoft.com/office/powerpoint/2010/main" val="3173583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8C3B0FCB-DAFA-4567-9010-A68954EC7765}"/>
              </a:ext>
            </a:extLst>
          </p:cNvPr>
          <p:cNvPicPr>
            <a:picLocks noChangeAspect="1"/>
          </p:cNvPicPr>
          <p:nvPr/>
        </p:nvPicPr>
        <p:blipFill>
          <a:blip r:embed="rId3"/>
          <a:stretch>
            <a:fillRect/>
          </a:stretch>
        </p:blipFill>
        <p:spPr>
          <a:xfrm>
            <a:off x="3796478" y="719040"/>
            <a:ext cx="5448973" cy="2392439"/>
          </a:xfrm>
          <a:prstGeom prst="rect">
            <a:avLst/>
          </a:prstGeom>
        </p:spPr>
      </p:pic>
      <p:sp>
        <p:nvSpPr>
          <p:cNvPr id="4" name="Titolo 3"/>
          <p:cNvSpPr>
            <a:spLocks noGrp="1"/>
          </p:cNvSpPr>
          <p:nvPr>
            <p:ph type="title"/>
          </p:nvPr>
        </p:nvSpPr>
        <p:spPr/>
        <p:txBody>
          <a:bodyPr vert="horz" lIns="91440" tIns="45720" rIns="91440" bIns="45720" rtlCol="0" anchor="ctr">
            <a:normAutofit/>
          </a:bodyPr>
          <a:lstStyle/>
          <a:p>
            <a:r>
              <a:rPr lang="it-IT" b="1" spc="15" err="1">
                <a:latin typeface="Calibri"/>
                <a:cs typeface="Calibri"/>
              </a:rPr>
              <a:t>Divertor</a:t>
            </a:r>
            <a:r>
              <a:rPr lang="it-IT" b="1" spc="15">
                <a:latin typeface="Calibri"/>
                <a:cs typeface="Calibri"/>
              </a:rPr>
              <a:t> system</a:t>
            </a:r>
            <a:endParaRPr lang="en-US" b="1" spc="15">
              <a:latin typeface="Calibri"/>
              <a:cs typeface="Calibri"/>
            </a:endParaRPr>
          </a:p>
        </p:txBody>
      </p:sp>
      <p:grpSp>
        <p:nvGrpSpPr>
          <p:cNvPr id="10" name="Gruppo 9">
            <a:extLst>
              <a:ext uri="{FF2B5EF4-FFF2-40B4-BE49-F238E27FC236}">
                <a16:creationId xmlns:a16="http://schemas.microsoft.com/office/drawing/2014/main" id="{76661267-4E41-4A23-A6CA-58B78D70DA30}"/>
              </a:ext>
            </a:extLst>
          </p:cNvPr>
          <p:cNvGrpSpPr/>
          <p:nvPr/>
        </p:nvGrpSpPr>
        <p:grpSpPr>
          <a:xfrm>
            <a:off x="180370" y="4257849"/>
            <a:ext cx="4396813" cy="2536626"/>
            <a:chOff x="205979" y="3841228"/>
            <a:chExt cx="4396812" cy="2536626"/>
          </a:xfrm>
        </p:grpSpPr>
        <p:sp>
          <p:nvSpPr>
            <p:cNvPr id="14" name="CasellaDiTesto 13">
              <a:extLst>
                <a:ext uri="{FF2B5EF4-FFF2-40B4-BE49-F238E27FC236}">
                  <a16:creationId xmlns:a16="http://schemas.microsoft.com/office/drawing/2014/main" id="{C3B1EB27-C8F3-4A45-A65B-8864FDFD0E51}"/>
                </a:ext>
              </a:extLst>
            </p:cNvPr>
            <p:cNvSpPr txBox="1"/>
            <p:nvPr/>
          </p:nvSpPr>
          <p:spPr>
            <a:xfrm>
              <a:off x="2152650" y="5546857"/>
              <a:ext cx="5715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A1.</a:t>
              </a:r>
            </a:p>
          </p:txBody>
        </p:sp>
        <p:grpSp>
          <p:nvGrpSpPr>
            <p:cNvPr id="23" name="Gruppo 14">
              <a:extLst>
                <a:ext uri="{FF2B5EF4-FFF2-40B4-BE49-F238E27FC236}">
                  <a16:creationId xmlns:a16="http://schemas.microsoft.com/office/drawing/2014/main" id="{30C5C948-D054-47E2-813D-0B9400A0539B}"/>
                </a:ext>
              </a:extLst>
            </p:cNvPr>
            <p:cNvGrpSpPr/>
            <p:nvPr/>
          </p:nvGrpSpPr>
          <p:grpSpPr>
            <a:xfrm>
              <a:off x="384985" y="3900108"/>
              <a:ext cx="4151275" cy="1749742"/>
              <a:chOff x="51213" y="3694826"/>
              <a:chExt cx="6813709" cy="2871945"/>
            </a:xfrm>
          </p:grpSpPr>
          <p:pic>
            <p:nvPicPr>
              <p:cNvPr id="25" name="Immagine 4">
                <a:extLst>
                  <a:ext uri="{FF2B5EF4-FFF2-40B4-BE49-F238E27FC236}">
                    <a16:creationId xmlns:a16="http://schemas.microsoft.com/office/drawing/2014/main" id="{CCC61611-0B88-4C5A-AFF5-A492AFC4F0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2800" y="3694826"/>
                <a:ext cx="1924685" cy="2871470"/>
              </a:xfrm>
              <a:prstGeom prst="rect">
                <a:avLst/>
              </a:prstGeom>
            </p:spPr>
          </p:pic>
          <p:pic>
            <p:nvPicPr>
              <p:cNvPr id="26" name="Immagine 5">
                <a:extLst>
                  <a:ext uri="{FF2B5EF4-FFF2-40B4-BE49-F238E27FC236}">
                    <a16:creationId xmlns:a16="http://schemas.microsoft.com/office/drawing/2014/main" id="{9F945A48-1559-48E4-B20F-551F205700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213" y="3712250"/>
                <a:ext cx="1898015" cy="2831465"/>
              </a:xfrm>
              <a:prstGeom prst="rect">
                <a:avLst/>
              </a:prstGeom>
            </p:spPr>
          </p:pic>
          <p:pic>
            <p:nvPicPr>
              <p:cNvPr id="27" name="Immagine 10">
                <a:extLst>
                  <a:ext uri="{FF2B5EF4-FFF2-40B4-BE49-F238E27FC236}">
                    <a16:creationId xmlns:a16="http://schemas.microsoft.com/office/drawing/2014/main" id="{1C8DFEA9-6A95-449A-9E8C-81F8C1DEC1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27463" y="3721971"/>
                <a:ext cx="1875790" cy="2844800"/>
              </a:xfrm>
              <a:prstGeom prst="rect">
                <a:avLst/>
              </a:prstGeom>
            </p:spPr>
          </p:pic>
          <p:sp>
            <p:nvSpPr>
              <p:cNvPr id="29" name="CasellaDiTesto 13">
                <a:extLst>
                  <a:ext uri="{FF2B5EF4-FFF2-40B4-BE49-F238E27FC236}">
                    <a16:creationId xmlns:a16="http://schemas.microsoft.com/office/drawing/2014/main" id="{F1DBAD6A-7EC2-4C87-9E64-C83EBD5C535E}"/>
                  </a:ext>
                </a:extLst>
              </p:cNvPr>
              <p:cNvSpPr txBox="1"/>
              <p:nvPr/>
            </p:nvSpPr>
            <p:spPr>
              <a:xfrm>
                <a:off x="596904" y="4644813"/>
                <a:ext cx="1950167" cy="13639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1" u="none" strike="noStrike" kern="1200" cap="none" spc="0" normalizeH="0" baseline="0" noProof="0">
                    <a:ln>
                      <a:noFill/>
                    </a:ln>
                    <a:solidFill>
                      <a:prstClr val="black"/>
                    </a:solidFill>
                    <a:effectLst/>
                    <a:uLnTx/>
                    <a:uFillTx/>
                    <a:latin typeface="Aptos" panose="02110004020202020204"/>
                    <a:ea typeface="+mn-ea"/>
                    <a:cs typeface="+mn-cs"/>
                  </a:rPr>
                  <a:t>SN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1" u="none" strike="noStrike" kern="1200" cap="none" spc="0" normalizeH="0" baseline="0" noProof="0">
                    <a:ln>
                      <a:noFill/>
                    </a:ln>
                    <a:solidFill>
                      <a:prstClr val="black"/>
                    </a:solidFill>
                    <a:effectLst/>
                    <a:uLnTx/>
                    <a:uFillTx/>
                    <a:latin typeface="Aptos" panose="02110004020202020204"/>
                    <a:ea typeface="+mn-ea"/>
                    <a:cs typeface="+mn-cs"/>
                  </a:rPr>
                  <a:t>5.5MA</a:t>
                </a:r>
              </a:p>
            </p:txBody>
          </p:sp>
          <p:sp>
            <p:nvSpPr>
              <p:cNvPr id="30" name="CasellaDiTesto 29">
                <a:extLst>
                  <a:ext uri="{FF2B5EF4-FFF2-40B4-BE49-F238E27FC236}">
                    <a16:creationId xmlns:a16="http://schemas.microsoft.com/office/drawing/2014/main" id="{55255460-B458-4430-9876-5B68D0E0D93E}"/>
                  </a:ext>
                </a:extLst>
              </p:cNvPr>
              <p:cNvSpPr txBox="1"/>
              <p:nvPr/>
            </p:nvSpPr>
            <p:spPr>
              <a:xfrm>
                <a:off x="2952980" y="4644813"/>
                <a:ext cx="1950167" cy="13639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1" u="none" strike="noStrike" kern="1200" cap="none" spc="0" normalizeH="0" baseline="0" noProof="0">
                    <a:ln>
                      <a:noFill/>
                    </a:ln>
                    <a:solidFill>
                      <a:prstClr val="black"/>
                    </a:solidFill>
                    <a:effectLst/>
                    <a:uLnTx/>
                    <a:uFillTx/>
                    <a:latin typeface="Aptos" panose="02110004020202020204"/>
                    <a:ea typeface="+mn-ea"/>
                    <a:cs typeface="+mn-cs"/>
                  </a:rPr>
                  <a:t>XD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1" u="none" strike="noStrike" kern="1200" cap="none" spc="0" normalizeH="0" baseline="0" noProof="0">
                    <a:ln>
                      <a:noFill/>
                    </a:ln>
                    <a:solidFill>
                      <a:prstClr val="black"/>
                    </a:solidFill>
                    <a:effectLst/>
                    <a:uLnTx/>
                    <a:uFillTx/>
                    <a:latin typeface="Aptos" panose="02110004020202020204"/>
                    <a:ea typeface="+mn-ea"/>
                    <a:cs typeface="+mn-cs"/>
                  </a:rPr>
                  <a:t>4.5MA</a:t>
                </a:r>
              </a:p>
            </p:txBody>
          </p:sp>
          <p:sp>
            <p:nvSpPr>
              <p:cNvPr id="31" name="CasellaDiTesto 30">
                <a:extLst>
                  <a:ext uri="{FF2B5EF4-FFF2-40B4-BE49-F238E27FC236}">
                    <a16:creationId xmlns:a16="http://schemas.microsoft.com/office/drawing/2014/main" id="{420CEDD7-4CC5-4911-9E88-DFAA406F8A4A}"/>
                  </a:ext>
                </a:extLst>
              </p:cNvPr>
              <p:cNvSpPr txBox="1"/>
              <p:nvPr/>
            </p:nvSpPr>
            <p:spPr>
              <a:xfrm>
                <a:off x="5362042" y="4639244"/>
                <a:ext cx="1502880" cy="13639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1" u="none" strike="noStrike" kern="1200" cap="none" spc="0" normalizeH="0" baseline="0" noProof="0">
                    <a:ln>
                      <a:noFill/>
                    </a:ln>
                    <a:solidFill>
                      <a:prstClr val="black"/>
                    </a:solidFill>
                    <a:effectLst/>
                    <a:uLnTx/>
                    <a:uFillTx/>
                    <a:latin typeface="Aptos" panose="02110004020202020204"/>
                    <a:ea typeface="+mn-ea"/>
                    <a:cs typeface="+mn-cs"/>
                  </a:rPr>
                  <a:t>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1" u="none" strike="noStrike" kern="1200" cap="none" spc="0" normalizeH="0" baseline="0" noProof="0">
                    <a:ln>
                      <a:noFill/>
                    </a:ln>
                    <a:solidFill>
                      <a:prstClr val="black"/>
                    </a:solidFill>
                    <a:effectLst/>
                    <a:uLnTx/>
                    <a:uFillTx/>
                    <a:latin typeface="Aptos" panose="02110004020202020204"/>
                    <a:ea typeface="+mn-ea"/>
                    <a:cs typeface="+mn-cs"/>
                  </a:rPr>
                  <a:t>4MA</a:t>
                </a:r>
              </a:p>
            </p:txBody>
          </p:sp>
        </p:grpSp>
        <p:sp>
          <p:nvSpPr>
            <p:cNvPr id="24" name="Rectangle 6">
              <a:extLst>
                <a:ext uri="{FF2B5EF4-FFF2-40B4-BE49-F238E27FC236}">
                  <a16:creationId xmlns:a16="http://schemas.microsoft.com/office/drawing/2014/main" id="{07E830DB-718F-43A1-8FA8-359557E5A217}"/>
                </a:ext>
              </a:extLst>
            </p:cNvPr>
            <p:cNvSpPr/>
            <p:nvPr/>
          </p:nvSpPr>
          <p:spPr>
            <a:xfrm>
              <a:off x="205979" y="3841228"/>
              <a:ext cx="4396812" cy="191486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3" name="CasellaDiTesto 46">
            <a:extLst>
              <a:ext uri="{FF2B5EF4-FFF2-40B4-BE49-F238E27FC236}">
                <a16:creationId xmlns:a16="http://schemas.microsoft.com/office/drawing/2014/main" id="{7BE33913-13E7-4C9D-8706-99EECF05F0B2}"/>
              </a:ext>
            </a:extLst>
          </p:cNvPr>
          <p:cNvSpPr txBox="1"/>
          <p:nvPr/>
        </p:nvSpPr>
        <p:spPr>
          <a:xfrm>
            <a:off x="52969" y="6151336"/>
            <a:ext cx="5261573" cy="400110"/>
          </a:xfrm>
          <a:prstGeom prst="rect">
            <a:avLst/>
          </a:prstGeom>
          <a:noFill/>
          <a:ln w="15875">
            <a:noFill/>
          </a:ln>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110004020202020204"/>
                <a:ea typeface="+mn-ea"/>
                <a:cs typeface="+mn-cs"/>
              </a:rPr>
              <a:t>Reference Magnetic configurations</a:t>
            </a:r>
          </a:p>
        </p:txBody>
      </p:sp>
      <p:sp>
        <p:nvSpPr>
          <p:cNvPr id="34" name="CasellaDiTesto 33">
            <a:extLst>
              <a:ext uri="{FF2B5EF4-FFF2-40B4-BE49-F238E27FC236}">
                <a16:creationId xmlns:a16="http://schemas.microsoft.com/office/drawing/2014/main" id="{FA885C29-8FBA-4095-A64D-27E1E9E1173D}"/>
              </a:ext>
            </a:extLst>
          </p:cNvPr>
          <p:cNvSpPr txBox="1"/>
          <p:nvPr/>
        </p:nvSpPr>
        <p:spPr>
          <a:xfrm>
            <a:off x="8746522" y="6320613"/>
            <a:ext cx="3204332" cy="584775"/>
          </a:xfrm>
          <a:prstGeom prst="rect">
            <a:avLst/>
          </a:prstGeom>
          <a:noFill/>
        </p:spPr>
        <p:txBody>
          <a:bodyPr wrap="square" lIns="91440" tIns="45720" rIns="91440" bIns="4572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ptos" panose="02110004020202020204"/>
                <a:ea typeface="+mn-ea"/>
                <a:cs typeface="+mn-cs"/>
              </a:rPr>
              <a:t>Courtesy of </a:t>
            </a:r>
            <a:r>
              <a:rPr kumimoji="0" lang="en-US" sz="1600" b="0" i="1" u="none" strike="noStrike" kern="1200" cap="none" spc="0" normalizeH="0" baseline="0" noProof="0" err="1">
                <a:ln>
                  <a:noFill/>
                </a:ln>
                <a:solidFill>
                  <a:prstClr val="black"/>
                </a:solidFill>
                <a:effectLst/>
                <a:uLnTx/>
                <a:uFillTx/>
                <a:latin typeface="Aptos" panose="02110004020202020204"/>
                <a:ea typeface="+mn-ea"/>
                <a:cs typeface="+mn-cs"/>
              </a:rPr>
              <a:t>B.Riccardi</a:t>
            </a:r>
            <a:r>
              <a:rPr kumimoji="0" lang="en-US" sz="1600" b="0" i="1" u="none" strike="noStrike" kern="1200" cap="none" spc="0" normalizeH="0" baseline="0" noProof="0">
                <a:ln>
                  <a:noFill/>
                </a:ln>
                <a:solidFill>
                  <a:prstClr val="black"/>
                </a:solidFill>
                <a:effectLst/>
                <a:uLnTx/>
                <a:uFillTx/>
                <a:latin typeface="Aptos" panose="02110004020202020204"/>
                <a:ea typeface="+mn-ea"/>
                <a:cs typeface="+mn-cs"/>
              </a:rPr>
              <a:t> , </a:t>
            </a:r>
            <a:r>
              <a:rPr kumimoji="0" lang="en-US" sz="1600" b="0" i="1" u="none" strike="noStrike" kern="1200" cap="none" spc="0" normalizeH="0" baseline="0" noProof="0" err="1">
                <a:ln>
                  <a:noFill/>
                </a:ln>
                <a:solidFill>
                  <a:prstClr val="black"/>
                </a:solidFill>
                <a:effectLst/>
                <a:uLnTx/>
                <a:uFillTx/>
                <a:latin typeface="Aptos" panose="02110004020202020204"/>
                <a:ea typeface="+mn-ea"/>
                <a:cs typeface="+mn-cs"/>
              </a:rPr>
              <a:t>F.Giorgetti</a:t>
            </a:r>
            <a:r>
              <a:rPr kumimoji="0" lang="en-US" sz="1600" b="0" i="1" u="none" strike="noStrike" kern="1200" cap="none" spc="0" normalizeH="0" baseline="0" noProof="0">
                <a:ln>
                  <a:noFill/>
                </a:ln>
                <a:solidFill>
                  <a:prstClr val="black"/>
                </a:solidFill>
                <a:effectLst/>
                <a:uLnTx/>
                <a:uFillTx/>
                <a:latin typeface="Aptos" panose="02110004020202020204"/>
                <a:ea typeface="+mn-ea"/>
                <a:cs typeface="+mn-cs"/>
              </a:rPr>
              <a:t> and </a:t>
            </a:r>
            <a:r>
              <a:rPr kumimoji="0" lang="en-US" sz="1600" b="0" i="1" u="none" strike="noStrike" kern="1200" cap="none" spc="0" normalizeH="0" baseline="0" noProof="0" err="1">
                <a:ln>
                  <a:noFill/>
                </a:ln>
                <a:solidFill>
                  <a:prstClr val="black"/>
                </a:solidFill>
                <a:effectLst/>
                <a:uLnTx/>
                <a:uFillTx/>
                <a:latin typeface="Aptos" panose="02110004020202020204"/>
                <a:ea typeface="+mn-ea"/>
                <a:cs typeface="+mn-cs"/>
              </a:rPr>
              <a:t>S.Roccella</a:t>
            </a:r>
            <a:r>
              <a:rPr kumimoji="0" lang="en-US" sz="1600" b="0" i="1" u="none" strike="noStrike" kern="1200" cap="none" spc="0" normalizeH="0" baseline="0" noProof="0">
                <a:ln>
                  <a:noFill/>
                </a:ln>
                <a:solidFill>
                  <a:prstClr val="black"/>
                </a:solidFill>
                <a:effectLst/>
                <a:uLnTx/>
                <a:uFillTx/>
                <a:latin typeface="Aptos" panose="02110004020202020204"/>
                <a:ea typeface="+mn-ea"/>
                <a:cs typeface="+mn-cs"/>
              </a:rPr>
              <a:t> &amp; IVC team</a:t>
            </a:r>
          </a:p>
        </p:txBody>
      </p:sp>
      <p:sp>
        <p:nvSpPr>
          <p:cNvPr id="6" name="CasellaDiTesto 5">
            <a:extLst>
              <a:ext uri="{FF2B5EF4-FFF2-40B4-BE49-F238E27FC236}">
                <a16:creationId xmlns:a16="http://schemas.microsoft.com/office/drawing/2014/main" id="{2712CA1C-C4DC-47D0-AB75-60E6FF6EFBA9}"/>
              </a:ext>
            </a:extLst>
          </p:cNvPr>
          <p:cNvSpPr txBox="1"/>
          <p:nvPr/>
        </p:nvSpPr>
        <p:spPr>
          <a:xfrm>
            <a:off x="5946634" y="1239180"/>
            <a:ext cx="1463237" cy="1569660"/>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54 actively cooled modules</a:t>
            </a:r>
          </a:p>
        </p:txBody>
      </p:sp>
      <p:cxnSp>
        <p:nvCxnSpPr>
          <p:cNvPr id="35" name="Connettore 2 34">
            <a:extLst>
              <a:ext uri="{FF2B5EF4-FFF2-40B4-BE49-F238E27FC236}">
                <a16:creationId xmlns:a16="http://schemas.microsoft.com/office/drawing/2014/main" id="{E7A80602-8BAF-4E3C-A578-C4A301E98138}"/>
              </a:ext>
            </a:extLst>
          </p:cNvPr>
          <p:cNvCxnSpPr>
            <a:cxnSpLocks/>
            <a:endCxn id="12" idx="2"/>
          </p:cNvCxnSpPr>
          <p:nvPr/>
        </p:nvCxnSpPr>
        <p:spPr>
          <a:xfrm flipV="1">
            <a:off x="9532620" y="2231104"/>
            <a:ext cx="879846" cy="1365543"/>
          </a:xfrm>
          <a:prstGeom prst="straightConnector1">
            <a:avLst/>
          </a:prstGeom>
          <a:ln w="25400">
            <a:tailEnd type="stealth"/>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5D1F0B02-93FB-412E-904B-99242C6281C9}"/>
              </a:ext>
            </a:extLst>
          </p:cNvPr>
          <p:cNvSpPr txBox="1"/>
          <p:nvPr/>
        </p:nvSpPr>
        <p:spPr>
          <a:xfrm>
            <a:off x="8869046" y="1030775"/>
            <a:ext cx="3086839" cy="1200329"/>
          </a:xfrm>
          <a:prstGeom prst="rect">
            <a:avLst/>
          </a:prstGeom>
          <a:solidFill>
            <a:schemeClr val="bg1"/>
          </a:solidFill>
          <a:ln w="28575">
            <a:solidFill>
              <a:schemeClr val="accent1"/>
            </a:solidFill>
          </a:ln>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4 test modules (with separate WCS and specific diagnostics)</a:t>
            </a:r>
          </a:p>
        </p:txBody>
      </p:sp>
      <p:pic>
        <p:nvPicPr>
          <p:cNvPr id="37" name="Immagine 36">
            <a:extLst>
              <a:ext uri="{FF2B5EF4-FFF2-40B4-BE49-F238E27FC236}">
                <a16:creationId xmlns:a16="http://schemas.microsoft.com/office/drawing/2014/main" id="{E9BC4BDC-DC1A-4AB4-A661-BB04D54EB192}"/>
              </a:ext>
            </a:extLst>
          </p:cNvPr>
          <p:cNvPicPr>
            <a:picLocks noChangeAspect="1"/>
          </p:cNvPicPr>
          <p:nvPr/>
        </p:nvPicPr>
        <p:blipFill rotWithShape="1">
          <a:blip r:embed="rId7"/>
          <a:srcRect l="8207" r="28177"/>
          <a:stretch/>
        </p:blipFill>
        <p:spPr>
          <a:xfrm>
            <a:off x="8216208" y="2608659"/>
            <a:ext cx="3739677" cy="3646124"/>
          </a:xfrm>
          <a:prstGeom prst="rect">
            <a:avLst/>
          </a:prstGeom>
          <a:ln w="31750">
            <a:solidFill>
              <a:schemeClr val="accent2"/>
            </a:solidFill>
          </a:ln>
        </p:spPr>
      </p:pic>
      <p:sp>
        <p:nvSpPr>
          <p:cNvPr id="32" name="Rettangolo 31">
            <a:extLst>
              <a:ext uri="{FF2B5EF4-FFF2-40B4-BE49-F238E27FC236}">
                <a16:creationId xmlns:a16="http://schemas.microsoft.com/office/drawing/2014/main" id="{343B2E70-6F84-4132-A659-AE58E47D1B3C}"/>
              </a:ext>
            </a:extLst>
          </p:cNvPr>
          <p:cNvSpPr/>
          <p:nvPr/>
        </p:nvSpPr>
        <p:spPr>
          <a:xfrm>
            <a:off x="4704583" y="93761"/>
            <a:ext cx="4290317" cy="584775"/>
          </a:xfrm>
          <a:prstGeom prst="rect">
            <a:avLst/>
          </a:prstGeom>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Aptos" panose="02110004020202020204"/>
                <a:ea typeface="+mn-ea"/>
                <a:cs typeface="+mn-cs"/>
              </a:rPr>
              <a:t>Final design of completed in 2024  jointly with </a:t>
            </a:r>
            <a:r>
              <a:rPr kumimoji="0" lang="en-US" sz="1600" b="0" i="0" u="none" strike="noStrike" kern="1200" cap="none" spc="0" normalizeH="0" baseline="0" noProof="0" err="1">
                <a:ln>
                  <a:noFill/>
                </a:ln>
                <a:solidFill>
                  <a:srgbClr val="C00000"/>
                </a:solidFill>
                <a:effectLst/>
                <a:uLnTx/>
                <a:uFillTx/>
                <a:latin typeface="Aptos" panose="02110004020202020204"/>
                <a:ea typeface="+mn-ea"/>
                <a:cs typeface="+mn-cs"/>
              </a:rPr>
              <a:t>EUROFusion</a:t>
            </a:r>
            <a:r>
              <a:rPr kumimoji="0" lang="en-US" sz="1600" b="0" i="0" u="none" strike="noStrike" kern="1200" cap="none" spc="0" normalizeH="0" baseline="0" noProof="0">
                <a:ln>
                  <a:noFill/>
                </a:ln>
                <a:solidFill>
                  <a:srgbClr val="C00000"/>
                </a:solidFill>
                <a:effectLst/>
                <a:uLnTx/>
                <a:uFillTx/>
                <a:latin typeface="Aptos" panose="02110004020202020204"/>
                <a:ea typeface="+mn-ea"/>
                <a:cs typeface="+mn-cs"/>
              </a:rPr>
              <a:t> in WPDIV-IDTT</a:t>
            </a:r>
          </a:p>
        </p:txBody>
      </p:sp>
      <p:pic>
        <p:nvPicPr>
          <p:cNvPr id="13" name="Picture 6">
            <a:extLst>
              <a:ext uri="{FF2B5EF4-FFF2-40B4-BE49-F238E27FC236}">
                <a16:creationId xmlns:a16="http://schemas.microsoft.com/office/drawing/2014/main" id="{1DD6C56E-36A6-7280-A181-1099ACB5D08C}"/>
              </a:ext>
            </a:extLst>
          </p:cNvPr>
          <p:cNvPicPr>
            <a:picLocks noChangeAspect="1"/>
          </p:cNvPicPr>
          <p:nvPr/>
        </p:nvPicPr>
        <p:blipFill rotWithShape="1">
          <a:blip r:embed="rId8"/>
          <a:srcRect b="19057"/>
          <a:stretch/>
        </p:blipFill>
        <p:spPr>
          <a:xfrm>
            <a:off x="4631846" y="3390091"/>
            <a:ext cx="3910176" cy="3148677"/>
          </a:xfrm>
          <a:prstGeom prst="rect">
            <a:avLst/>
          </a:prstGeom>
        </p:spPr>
      </p:pic>
      <p:pic>
        <p:nvPicPr>
          <p:cNvPr id="2" name="Picture 1" descr="A map of a road&#10;&#10;Description automatically generated">
            <a:extLst>
              <a:ext uri="{FF2B5EF4-FFF2-40B4-BE49-F238E27FC236}">
                <a16:creationId xmlns:a16="http://schemas.microsoft.com/office/drawing/2014/main" id="{1B7846CC-2924-E045-A536-6680873EA6CF}"/>
              </a:ext>
            </a:extLst>
          </p:cNvPr>
          <p:cNvPicPr>
            <a:picLocks noChangeAspect="1"/>
          </p:cNvPicPr>
          <p:nvPr/>
        </p:nvPicPr>
        <p:blipFill>
          <a:blip r:embed="rId9"/>
          <a:stretch>
            <a:fillRect/>
          </a:stretch>
        </p:blipFill>
        <p:spPr>
          <a:xfrm>
            <a:off x="397730" y="1031387"/>
            <a:ext cx="3971925" cy="2724150"/>
          </a:xfrm>
          <a:prstGeom prst="rect">
            <a:avLst/>
          </a:prstGeom>
        </p:spPr>
      </p:pic>
    </p:spTree>
    <p:extLst>
      <p:ext uri="{BB962C8B-B14F-4D97-AF65-F5344CB8AC3E}">
        <p14:creationId xmlns:p14="http://schemas.microsoft.com/office/powerpoint/2010/main" val="825223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ttangolo 58"/>
          <p:cNvSpPr/>
          <p:nvPr/>
        </p:nvSpPr>
        <p:spPr>
          <a:xfrm>
            <a:off x="40338" y="2766941"/>
            <a:ext cx="8284693" cy="3341435"/>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ttangolo 6"/>
          <p:cNvSpPr/>
          <p:nvPr/>
        </p:nvSpPr>
        <p:spPr>
          <a:xfrm>
            <a:off x="4757865" y="5294172"/>
            <a:ext cx="7321695" cy="1569660"/>
          </a:xfrm>
          <a:prstGeom prst="rect">
            <a:avLst/>
          </a:prstGeom>
          <a:solidFill>
            <a:schemeClr val="bg1"/>
          </a:solidFill>
          <a:ln w="15875">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D3F75"/>
                </a:solidFill>
                <a:effectLst/>
                <a:uLnTx/>
                <a:uFillTx/>
                <a:latin typeface="Arial" panose="020B0604020202020204" pitchFamily="34" charset="0"/>
                <a:ea typeface="+mn-ea"/>
                <a:cs typeface="Arial" panose="020B0604020202020204" pitchFamily="34" charset="0"/>
              </a:rPr>
              <a:t>hydraulic conditions during the test</a:t>
            </a: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T</a:t>
            </a:r>
            <a:r>
              <a:rPr kumimoji="0" lang="en-US" sz="2400" b="0" i="0" u="none" strike="noStrike" kern="1200" cap="none" spc="0" normalizeH="0" baseline="-25000" noProof="0">
                <a:ln>
                  <a:noFill/>
                </a:ln>
                <a:solidFill>
                  <a:prstClr val="black"/>
                </a:solidFill>
                <a:effectLst/>
                <a:uLnTx/>
                <a:uFillTx/>
                <a:latin typeface="Aptos" panose="02110004020202020204"/>
                <a:ea typeface="+mn-ea"/>
                <a:cs typeface="+mn-cs"/>
              </a:rPr>
              <a:t>in</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=130°C;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p</a:t>
            </a:r>
            <a:r>
              <a:rPr kumimoji="0" lang="en-US" sz="2400" b="0" i="0" u="none" strike="noStrike" kern="1200" cap="none" spc="0" normalizeH="0" baseline="-25000" noProof="0">
                <a:ln>
                  <a:noFill/>
                </a:ln>
                <a:solidFill>
                  <a:prstClr val="black"/>
                </a:solidFill>
                <a:effectLst/>
                <a:uLnTx/>
                <a:uFillTx/>
                <a:latin typeface="Aptos" panose="02110004020202020204"/>
                <a:ea typeface="+mn-ea"/>
                <a:cs typeface="+mn-cs"/>
              </a:rPr>
              <a:t>in</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40 bar;	  </a:t>
            </a:r>
            <a:r>
              <a:rPr kumimoji="0" lang="en-US" sz="2400" b="0" i="0" u="none" strike="noStrike" kern="1200" cap="none" spc="0" normalizeH="0" baseline="0" noProof="0">
                <a:ln>
                  <a:noFill/>
                </a:ln>
                <a:solidFill>
                  <a:srgbClr val="E8E8E8">
                    <a:lumMod val="50000"/>
                  </a:srgbClr>
                </a:solidFill>
                <a:effectLst/>
                <a:uLnTx/>
                <a:uFillTx/>
                <a:latin typeface="Aptos" panose="02110004020202020204"/>
                <a:ea typeface="+mn-ea"/>
                <a:cs typeface="+mn-cs"/>
                <a:sym typeface="Wingdings" panose="05000000000000000000" pitchFamily="2" charset="2"/>
              </a:rPr>
              <a:t> </a:t>
            </a:r>
            <a:r>
              <a:rPr kumimoji="0" lang="en-US" sz="2400" b="0" i="0" u="none" strike="noStrike" kern="1200" cap="none" spc="0" normalizeH="0" baseline="0" noProof="0">
                <a:ln>
                  <a:noFill/>
                </a:ln>
                <a:solidFill>
                  <a:srgbClr val="E8E8E8">
                    <a:lumMod val="50000"/>
                  </a:srgbClr>
                </a:solidFill>
                <a:effectLst/>
                <a:uLnTx/>
                <a:uFillTx/>
                <a:latin typeface="Aptos" panose="02110004020202020204"/>
                <a:ea typeface="+mn-ea"/>
                <a:cs typeface="+mn-cs"/>
              </a:rPr>
              <a:t>p</a:t>
            </a:r>
            <a:r>
              <a:rPr kumimoji="0" lang="en-US" sz="2400" b="0" i="0" u="none" strike="noStrike" kern="1200" cap="none" spc="0" normalizeH="0" baseline="-25000" noProof="0">
                <a:ln>
                  <a:noFill/>
                </a:ln>
                <a:solidFill>
                  <a:srgbClr val="E8E8E8">
                    <a:lumMod val="50000"/>
                  </a:srgbClr>
                </a:solidFill>
                <a:effectLst/>
                <a:uLnTx/>
                <a:uFillTx/>
                <a:latin typeface="Aptos" panose="02110004020202020204"/>
                <a:ea typeface="+mn-ea"/>
                <a:cs typeface="+mn-cs"/>
              </a:rPr>
              <a:t>in</a:t>
            </a:r>
            <a:r>
              <a:rPr kumimoji="0" lang="en-US" sz="2400" b="0" i="0" u="none" strike="noStrike" kern="1200" cap="none" spc="0" normalizeH="0" baseline="0" noProof="0">
                <a:ln>
                  <a:noFill/>
                </a:ln>
                <a:solidFill>
                  <a:srgbClr val="E8E8E8">
                    <a:lumMod val="50000"/>
                  </a:srgbClr>
                </a:solidFill>
                <a:effectLst/>
                <a:uLnTx/>
                <a:uFillTx/>
                <a:latin typeface="Aptos" panose="02110004020202020204"/>
                <a:ea typeface="+mn-ea"/>
                <a:cs typeface="+mn-cs"/>
              </a:rPr>
              <a:t> 50 bar;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v= 14 m/s; 	</a:t>
            </a:r>
            <a:r>
              <a:rPr kumimoji="0" lang="en-US" sz="2400" b="0" i="0" u="none" strike="noStrike" kern="1200" cap="none" spc="0" normalizeH="0" baseline="0" noProof="0">
                <a:ln>
                  <a:noFill/>
                </a:ln>
                <a:solidFill>
                  <a:srgbClr val="E8E8E8">
                    <a:lumMod val="50000"/>
                  </a:srgbClr>
                </a:solidFill>
                <a:effectLst/>
                <a:uLnTx/>
                <a:uFillTx/>
                <a:latin typeface="Aptos" panose="02110004020202020204"/>
                <a:ea typeface="+mn-ea"/>
                <a:cs typeface="+mn-cs"/>
                <a:sym typeface="Wingdings" panose="05000000000000000000" pitchFamily="2" charset="2"/>
              </a:rPr>
              <a:t> v 11m/s</a:t>
            </a:r>
            <a:endParaRPr kumimoji="0" lang="en-US" sz="2400" b="0" i="0" u="none" strike="noStrike" kern="1200" cap="none" spc="0" normalizeH="0" baseline="0" noProof="0">
              <a:ln>
                <a:noFill/>
              </a:ln>
              <a:solidFill>
                <a:srgbClr val="E8E8E8">
                  <a:lumMod val="50000"/>
                </a:srgbClr>
              </a:solidFill>
              <a:effectLst/>
              <a:uLnTx/>
              <a:uFillTx/>
              <a:latin typeface="Aptos" panose="02110004020202020204"/>
              <a:ea typeface="+mn-ea"/>
              <a:cs typeface="+mn-cs"/>
            </a:endParaRPr>
          </a:p>
        </p:txBody>
      </p:sp>
      <p:sp>
        <p:nvSpPr>
          <p:cNvPr id="2" name="Titolo 1"/>
          <p:cNvSpPr>
            <a:spLocks noGrp="1"/>
          </p:cNvSpPr>
          <p:nvPr>
            <p:ph type="title"/>
          </p:nvPr>
        </p:nvSpPr>
        <p:spPr>
          <a:xfrm>
            <a:off x="89745" y="-118119"/>
            <a:ext cx="7852864" cy="836762"/>
          </a:xfrm>
        </p:spPr>
        <p:txBody>
          <a:bodyPr vert="horz" lIns="91440" tIns="45720" rIns="91440" bIns="45720" rtlCol="0" anchor="ctr">
            <a:normAutofit/>
          </a:bodyPr>
          <a:lstStyle/>
          <a:p>
            <a:r>
              <a:rPr lang="en-US" b="1" spc="15">
                <a:latin typeface="Calibri"/>
                <a:cs typeface="Calibri"/>
              </a:rPr>
              <a:t>Armor Thickness Assessment</a:t>
            </a:r>
          </a:p>
        </p:txBody>
      </p:sp>
      <p:sp>
        <p:nvSpPr>
          <p:cNvPr id="6" name="Segnaposto contenuto 5">
            <a:extLst>
              <a:ext uri="{FF2B5EF4-FFF2-40B4-BE49-F238E27FC236}">
                <a16:creationId xmlns:a16="http://schemas.microsoft.com/office/drawing/2014/main" id="{24D75E55-1764-4998-BF9E-516AB8A2923B}"/>
              </a:ext>
            </a:extLst>
          </p:cNvPr>
          <p:cNvSpPr>
            <a:spLocks noGrp="1"/>
          </p:cNvSpPr>
          <p:nvPr>
            <p:ph idx="1"/>
          </p:nvPr>
        </p:nvSpPr>
        <p:spPr/>
        <p:txBody>
          <a:bodyPr/>
          <a:lstStyle/>
          <a:p>
            <a:endParaRPr lang="en-US"/>
          </a:p>
        </p:txBody>
      </p:sp>
      <p:sp>
        <p:nvSpPr>
          <p:cNvPr id="12" name="CasellaDiTesto 11"/>
          <p:cNvSpPr txBox="1"/>
          <p:nvPr/>
        </p:nvSpPr>
        <p:spPr>
          <a:xfrm>
            <a:off x="89745" y="631098"/>
            <a:ext cx="768100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black"/>
                </a:solidFill>
                <a:latin typeface="Aptos" panose="02110004020202020204"/>
              </a:rPr>
              <a:t>T</a:t>
            </a: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wo mock-ups</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were manufactured </a:t>
            </a: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by HRP in ENEA lab. </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to be tested at </a:t>
            </a: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20 MW/m2 </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per </a:t>
            </a: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1000 cycles </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in the GLADIS Facility</a:t>
            </a:r>
          </a:p>
        </p:txBody>
      </p:sp>
      <p:sp>
        <p:nvSpPr>
          <p:cNvPr id="13" name="Rettangolo 12"/>
          <p:cNvSpPr/>
          <p:nvPr/>
        </p:nvSpPr>
        <p:spPr>
          <a:xfrm>
            <a:off x="4223708" y="2262021"/>
            <a:ext cx="3835133" cy="2974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prstClr val="black"/>
                </a:solidFill>
                <a:effectLst/>
                <a:uLnTx/>
                <a:uFillTx/>
                <a:latin typeface="Aptos" panose="02110004020202020204"/>
                <a:ea typeface="+mn-ea"/>
                <a:cs typeface="+mn-cs"/>
              </a:rPr>
              <a:t>DTT-T03 mock-up with 3 mm di armour thickness</a:t>
            </a:r>
            <a:endParaRPr kumimoji="0" lang="en-US" sz="1333" b="1"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6" name="Immagine 25"/>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rot="10800000">
            <a:off x="388575" y="1409084"/>
            <a:ext cx="3840000" cy="867005"/>
          </a:xfrm>
          <a:prstGeom prst="rect">
            <a:avLst/>
          </a:prstGeom>
          <a:ln>
            <a:noFill/>
          </a:ln>
          <a:extLst>
            <a:ext uri="{53640926-AAD7-44D8-BBD7-CCE9431645EC}">
              <a14:shadowObscured xmlns:a14="http://schemas.microsoft.com/office/drawing/2010/main"/>
            </a:ext>
          </a:extLst>
        </p:spPr>
      </p:pic>
      <p:pic>
        <p:nvPicPr>
          <p:cNvPr id="27" name="Immagine 26"/>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4240517" y="1392817"/>
            <a:ext cx="3840000" cy="869204"/>
          </a:xfrm>
          <a:prstGeom prst="rect">
            <a:avLst/>
          </a:prstGeom>
          <a:ln>
            <a:noFill/>
          </a:ln>
          <a:extLst>
            <a:ext uri="{53640926-AAD7-44D8-BBD7-CCE9431645EC}">
              <a14:shadowObscured xmlns:a14="http://schemas.microsoft.com/office/drawing/2010/main"/>
            </a:ext>
          </a:extLst>
        </p:spPr>
      </p:pic>
      <p:grpSp>
        <p:nvGrpSpPr>
          <p:cNvPr id="47" name="Gruppieren 33">
            <a:extLst>
              <a:ext uri="{FF2B5EF4-FFF2-40B4-BE49-F238E27FC236}">
                <a16:creationId xmlns:a16="http://schemas.microsoft.com/office/drawing/2014/main" id="{D4B16E9F-080C-4B78-849B-5CE97A29A5AA}"/>
              </a:ext>
            </a:extLst>
          </p:cNvPr>
          <p:cNvGrpSpPr>
            <a:grpSpLocks noChangeAspect="1"/>
          </p:cNvGrpSpPr>
          <p:nvPr/>
        </p:nvGrpSpPr>
        <p:grpSpPr>
          <a:xfrm>
            <a:off x="8487721" y="670739"/>
            <a:ext cx="3515241" cy="4424212"/>
            <a:chOff x="8616280" y="2205835"/>
            <a:chExt cx="3132000" cy="3962690"/>
          </a:xfrm>
        </p:grpSpPr>
        <p:grpSp>
          <p:nvGrpSpPr>
            <p:cNvPr id="48" name="Gruppieren 17">
              <a:extLst>
                <a:ext uri="{FF2B5EF4-FFF2-40B4-BE49-F238E27FC236}">
                  <a16:creationId xmlns:a16="http://schemas.microsoft.com/office/drawing/2014/main" id="{4BA9AF51-4A9C-4C1B-96B5-848F009CB000}"/>
                </a:ext>
              </a:extLst>
            </p:cNvPr>
            <p:cNvGrpSpPr/>
            <p:nvPr/>
          </p:nvGrpSpPr>
          <p:grpSpPr>
            <a:xfrm>
              <a:off x="8616280" y="2504130"/>
              <a:ext cx="3132000" cy="3373142"/>
              <a:chOff x="8616280" y="2504130"/>
              <a:chExt cx="3132000" cy="3373142"/>
            </a:xfrm>
          </p:grpSpPr>
          <p:pic>
            <p:nvPicPr>
              <p:cNvPr id="51" name="Grafik 8">
                <a:extLst>
                  <a:ext uri="{FF2B5EF4-FFF2-40B4-BE49-F238E27FC236}">
                    <a16:creationId xmlns:a16="http://schemas.microsoft.com/office/drawing/2014/main" id="{897D88DA-B1AD-48ED-9DEC-70BFCF382198}"/>
                  </a:ext>
                </a:extLst>
              </p:cNvPr>
              <p:cNvPicPr>
                <a:picLocks noChangeAspect="1"/>
              </p:cNvPicPr>
              <p:nvPr/>
            </p:nvPicPr>
            <p:blipFill>
              <a:blip r:embed="rId7" cstate="email">
                <a:lum bright="20000" contrast="40000"/>
                <a:extLst>
                  <a:ext uri="{28A0092B-C50C-407E-A947-70E740481C1C}">
                    <a14:useLocalDpi xmlns:a14="http://schemas.microsoft.com/office/drawing/2010/main"/>
                  </a:ext>
                </a:extLst>
              </a:blip>
              <a:stretch>
                <a:fillRect/>
              </a:stretch>
            </p:blipFill>
            <p:spPr>
              <a:xfrm>
                <a:off x="9264352" y="4385809"/>
                <a:ext cx="2088232" cy="1491463"/>
              </a:xfrm>
              <a:prstGeom prst="rect">
                <a:avLst/>
              </a:prstGeom>
            </p:spPr>
          </p:pic>
          <p:pic>
            <p:nvPicPr>
              <p:cNvPr id="52" name="Grafik 10">
                <a:extLst>
                  <a:ext uri="{FF2B5EF4-FFF2-40B4-BE49-F238E27FC236}">
                    <a16:creationId xmlns:a16="http://schemas.microsoft.com/office/drawing/2014/main" id="{A9418727-66B3-41A6-AD2C-4434D0D42A9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16280" y="2504130"/>
                <a:ext cx="3132000" cy="2199139"/>
              </a:xfrm>
              <a:prstGeom prst="rect">
                <a:avLst/>
              </a:prstGeom>
            </p:spPr>
          </p:pic>
          <p:sp>
            <p:nvSpPr>
              <p:cNvPr id="53" name="Pfeil: nach rechts 13">
                <a:extLst>
                  <a:ext uri="{FF2B5EF4-FFF2-40B4-BE49-F238E27FC236}">
                    <a16:creationId xmlns:a16="http://schemas.microsoft.com/office/drawing/2014/main" id="{747A5DD9-43CB-43AA-BB2C-A65BCCBF4BA4}"/>
                  </a:ext>
                </a:extLst>
              </p:cNvPr>
              <p:cNvSpPr/>
              <p:nvPr/>
            </p:nvSpPr>
            <p:spPr>
              <a:xfrm rot="10800000">
                <a:off x="11280576" y="5074246"/>
                <a:ext cx="33859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9" name="Textfeld 24">
              <a:extLst>
                <a:ext uri="{FF2B5EF4-FFF2-40B4-BE49-F238E27FC236}">
                  <a16:creationId xmlns:a16="http://schemas.microsoft.com/office/drawing/2014/main" id="{F1566864-516B-4B30-BFBA-B01A4C0AED1D}"/>
                </a:ext>
              </a:extLst>
            </p:cNvPr>
            <p:cNvSpPr txBox="1"/>
            <p:nvPr/>
          </p:nvSpPr>
          <p:spPr>
            <a:xfrm>
              <a:off x="8988769" y="2205835"/>
              <a:ext cx="2630396" cy="303237"/>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ptos" panose="02110004020202020204"/>
                  <a:ea typeface="+mn-ea"/>
                  <a:cs typeface="+mn-cs"/>
                </a:rPr>
                <a:t>Applied 20 MW/m² heat flux profile </a:t>
              </a:r>
            </a:p>
          </p:txBody>
        </p:sp>
        <p:sp>
          <p:nvSpPr>
            <p:cNvPr id="50" name="Textfeld 32">
              <a:extLst>
                <a:ext uri="{FF2B5EF4-FFF2-40B4-BE49-F238E27FC236}">
                  <a16:creationId xmlns:a16="http://schemas.microsoft.com/office/drawing/2014/main" id="{A2B05880-93CA-43C9-9391-17C32FBAC6E7}"/>
                </a:ext>
              </a:extLst>
            </p:cNvPr>
            <p:cNvSpPr txBox="1"/>
            <p:nvPr/>
          </p:nvSpPr>
          <p:spPr>
            <a:xfrm>
              <a:off x="8988769" y="5883608"/>
              <a:ext cx="2684293" cy="2849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prstClr val="black"/>
                  </a:solidFill>
                  <a:effectLst/>
                  <a:uLnTx/>
                  <a:uFillTx/>
                  <a:latin typeface="Aptos" panose="02110004020202020204"/>
                  <a:ea typeface="+mn-ea"/>
                  <a:cs typeface="+mn-cs"/>
                </a:rPr>
                <a:t>Focus of the two-colour pyrometer</a:t>
              </a:r>
            </a:p>
          </p:txBody>
        </p:sp>
      </p:grpSp>
      <p:pic>
        <p:nvPicPr>
          <p:cNvPr id="54" name="Grafik 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182684" y="2829660"/>
            <a:ext cx="3923872" cy="2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p:cNvSpPr/>
          <p:nvPr/>
        </p:nvSpPr>
        <p:spPr>
          <a:xfrm>
            <a:off x="388575" y="2301900"/>
            <a:ext cx="3835133" cy="2974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a:ln>
                  <a:noFill/>
                </a:ln>
                <a:solidFill>
                  <a:prstClr val="black"/>
                </a:solidFill>
                <a:effectLst/>
                <a:uLnTx/>
                <a:uFillTx/>
                <a:latin typeface="Aptos" panose="02110004020202020204"/>
                <a:ea typeface="+mn-ea"/>
                <a:cs typeface="+mn-cs"/>
              </a:rPr>
              <a:t>DTT-T02 mock-up with 4 mm di armour thickness</a:t>
            </a:r>
          </a:p>
        </p:txBody>
      </p:sp>
      <p:sp>
        <p:nvSpPr>
          <p:cNvPr id="55" name="Text Box 17"/>
          <p:cNvSpPr txBox="1">
            <a:spLocks noChangeArrowheads="1"/>
          </p:cNvSpPr>
          <p:nvPr/>
        </p:nvSpPr>
        <p:spPr bwMode="auto">
          <a:xfrm>
            <a:off x="195436" y="3644444"/>
            <a:ext cx="3923872" cy="3539430"/>
          </a:xfrm>
          <a:prstGeom prst="rect">
            <a:avLst/>
          </a:prstGeom>
          <a:solidFill>
            <a:sysClr val="window" lastClr="FFFFFF">
              <a:lumMod val="85000"/>
            </a:sysClr>
          </a:solidFill>
          <a:ln>
            <a:solidFill>
              <a:schemeClr val="tx1"/>
            </a:solidFill>
          </a:ln>
          <a:effectLst/>
        </p:spPr>
        <p:txBody>
          <a:bodyPr wrap="square">
            <a:spAutoFit/>
          </a:bodyPr>
          <a:lstStyle>
            <a:lvl1pPr marL="285750" indent="-285750" defTabSz="190500">
              <a:defRPr>
                <a:solidFill>
                  <a:schemeClr val="tx1"/>
                </a:solidFill>
                <a:latin typeface="Arial" charset="0"/>
              </a:defRPr>
            </a:lvl1pPr>
            <a:lvl2pPr marL="179388" defTabSz="190500">
              <a:defRPr>
                <a:solidFill>
                  <a:schemeClr val="tx1"/>
                </a:solidFill>
                <a:latin typeface="Arial" charset="0"/>
              </a:defRPr>
            </a:lvl2pPr>
            <a:lvl3pPr marL="1143000" indent="-228600" defTabSz="190500">
              <a:defRPr>
                <a:solidFill>
                  <a:schemeClr val="tx1"/>
                </a:solidFill>
                <a:latin typeface="Arial" charset="0"/>
              </a:defRPr>
            </a:lvl3pPr>
            <a:lvl4pPr marL="1600200" indent="-228600" defTabSz="190500">
              <a:defRPr>
                <a:solidFill>
                  <a:schemeClr val="tx1"/>
                </a:solidFill>
                <a:latin typeface="Arial" charset="0"/>
              </a:defRPr>
            </a:lvl4pPr>
            <a:lvl5pPr marL="2057400" indent="-228600" defTabSz="190500">
              <a:defRPr>
                <a:solidFill>
                  <a:schemeClr val="tx1"/>
                </a:solidFill>
                <a:latin typeface="Arial" charset="0"/>
              </a:defRPr>
            </a:lvl5pPr>
            <a:lvl6pPr marL="2514600" indent="-228600" defTabSz="190500" eaLnBrk="0" fontAlgn="base" hangingPunct="0">
              <a:spcBef>
                <a:spcPct val="0"/>
              </a:spcBef>
              <a:spcAft>
                <a:spcPct val="0"/>
              </a:spcAft>
              <a:defRPr>
                <a:solidFill>
                  <a:schemeClr val="tx1"/>
                </a:solidFill>
                <a:latin typeface="Arial" charset="0"/>
              </a:defRPr>
            </a:lvl6pPr>
            <a:lvl7pPr marL="2971800" indent="-228600" defTabSz="190500" eaLnBrk="0" fontAlgn="base" hangingPunct="0">
              <a:spcBef>
                <a:spcPct val="0"/>
              </a:spcBef>
              <a:spcAft>
                <a:spcPct val="0"/>
              </a:spcAft>
              <a:defRPr>
                <a:solidFill>
                  <a:schemeClr val="tx1"/>
                </a:solidFill>
                <a:latin typeface="Arial" charset="0"/>
              </a:defRPr>
            </a:lvl7pPr>
            <a:lvl8pPr marL="3429000" indent="-228600" defTabSz="190500" eaLnBrk="0" fontAlgn="base" hangingPunct="0">
              <a:spcBef>
                <a:spcPct val="0"/>
              </a:spcBef>
              <a:spcAft>
                <a:spcPct val="0"/>
              </a:spcAft>
              <a:defRPr>
                <a:solidFill>
                  <a:schemeClr val="tx1"/>
                </a:solidFill>
                <a:latin typeface="Arial" charset="0"/>
              </a:defRPr>
            </a:lvl8pPr>
            <a:lvl9pPr marL="3886200" indent="-228600" defTabSz="190500" eaLnBrk="0" fontAlgn="base" hangingPunct="0">
              <a:spcBef>
                <a:spcPct val="0"/>
              </a:spcBef>
              <a:spcAft>
                <a:spcPct val="0"/>
              </a:spcAft>
              <a:defRPr>
                <a:solidFill>
                  <a:schemeClr val="tx1"/>
                </a:solidFill>
                <a:latin typeface="Arial" charset="0"/>
              </a:defRPr>
            </a:lvl9pPr>
          </a:lstStyle>
          <a:p>
            <a:pPr marL="0" marR="0" lvl="0" indent="0" algn="l" defTabSz="253994" rtl="0" eaLnBrk="1" fontAlgn="auto" latinLnBrk="0" hangingPunct="1">
              <a:lnSpc>
                <a:spcPct val="100000"/>
              </a:lnSpc>
              <a:spcBef>
                <a:spcPct val="10000"/>
              </a:spcBef>
              <a:spcAft>
                <a:spcPts val="0"/>
              </a:spcAft>
              <a:buClr>
                <a:srgbClr val="0070C0"/>
              </a:buClr>
              <a:buSzPct val="85000"/>
              <a:buFont typeface="Wingdings" panose="05000000000000000000" pitchFamily="2" charset="2"/>
              <a:buChar char="Ø"/>
              <a:tabLst/>
              <a:defRPr/>
            </a:pPr>
            <a:r>
              <a:rPr kumimoji="0" lang="en-GB" altLang="de-DE" sz="1600" b="0" i="0" u="none" strike="noStrike" kern="0" cap="none" spc="0" normalizeH="0" baseline="0" noProof="0">
                <a:ln>
                  <a:noFill/>
                </a:ln>
                <a:solidFill>
                  <a:prstClr val="black"/>
                </a:solidFill>
                <a:effectLst/>
                <a:uLnTx/>
                <a:uFillTx/>
                <a:latin typeface="Calibri" panose="020F0502020204030204"/>
                <a:ea typeface="Calibri" pitchFamily="34" charset="0"/>
                <a:cs typeface="Calibri" pitchFamily="34" charset="0"/>
              </a:rPr>
              <a:t>	Power	2 x 1 MW ion source, H</a:t>
            </a:r>
            <a:r>
              <a:rPr kumimoji="0" lang="en-GB" altLang="de-DE" sz="1600" b="0" i="0" u="none" strike="noStrike" kern="0" cap="none" spc="0" normalizeH="0" baseline="-25000" noProof="0">
                <a:ln>
                  <a:noFill/>
                </a:ln>
                <a:solidFill>
                  <a:prstClr val="black"/>
                </a:solidFill>
                <a:effectLst/>
                <a:uLnTx/>
                <a:uFillTx/>
                <a:latin typeface="Calibri" panose="020F0502020204030204"/>
                <a:ea typeface="Calibri" pitchFamily="34" charset="0"/>
                <a:cs typeface="Calibri" pitchFamily="34" charset="0"/>
              </a:rPr>
              <a:t>2</a:t>
            </a:r>
          </a:p>
          <a:p>
            <a:pPr marL="0" marR="0" lvl="0" indent="0" algn="l" defTabSz="253994" rtl="0" eaLnBrk="1" fontAlgn="auto" latinLnBrk="0" hangingPunct="1">
              <a:lnSpc>
                <a:spcPct val="100000"/>
              </a:lnSpc>
              <a:spcBef>
                <a:spcPct val="10000"/>
              </a:spcBef>
              <a:spcAft>
                <a:spcPts val="0"/>
              </a:spcAft>
              <a:buClr>
                <a:srgbClr val="0070C0"/>
              </a:buClr>
              <a:buSzPct val="85000"/>
              <a:buFont typeface="Wingdings" panose="05000000000000000000" pitchFamily="2" charset="2"/>
              <a:buChar char="Ø"/>
              <a:tabLst/>
              <a:defRPr/>
            </a:pPr>
            <a:r>
              <a:rPr kumimoji="0" lang="en-GB" altLang="de-DE" sz="1600" b="0" i="0" u="none" strike="noStrike" kern="0" cap="none" spc="0" normalizeH="0" baseline="-25000" noProof="0">
                <a:ln>
                  <a:noFill/>
                </a:ln>
                <a:solidFill>
                  <a:prstClr val="black"/>
                </a:solidFill>
                <a:effectLst/>
                <a:uLnTx/>
                <a:uFillTx/>
                <a:latin typeface="Calibri" panose="020F0502020204030204"/>
                <a:ea typeface="Calibri" pitchFamily="34" charset="0"/>
                <a:cs typeface="Calibri" pitchFamily="34" charset="0"/>
              </a:rPr>
              <a:t>   </a:t>
            </a:r>
            <a:r>
              <a:rPr kumimoji="0" lang="en-GB" altLang="de-DE" sz="1600" b="0" i="0" u="none" strike="noStrike" kern="0" cap="none" spc="0" normalizeH="0" baseline="0" noProof="0" err="1">
                <a:ln>
                  <a:noFill/>
                </a:ln>
                <a:solidFill>
                  <a:prstClr val="black"/>
                </a:solidFill>
                <a:effectLst/>
                <a:uLnTx/>
                <a:uFillTx/>
                <a:latin typeface="Calibri" panose="020F0502020204030204"/>
                <a:ea typeface="Calibri" pitchFamily="34" charset="0"/>
                <a:cs typeface="Calibri" pitchFamily="34" charset="0"/>
              </a:rPr>
              <a:t>U</a:t>
            </a:r>
            <a:r>
              <a:rPr kumimoji="0" lang="en-GB" altLang="de-DE" sz="1600" b="0" i="0" u="none" strike="noStrike" kern="0" cap="none" spc="0" normalizeH="0" baseline="-25000" noProof="0" err="1">
                <a:ln>
                  <a:noFill/>
                </a:ln>
                <a:solidFill>
                  <a:prstClr val="black"/>
                </a:solidFill>
                <a:effectLst/>
                <a:uLnTx/>
                <a:uFillTx/>
                <a:latin typeface="Calibri" panose="020F0502020204030204"/>
                <a:ea typeface="Calibri" pitchFamily="34" charset="0"/>
                <a:cs typeface="Calibri" pitchFamily="34" charset="0"/>
              </a:rPr>
              <a:t>ex</a:t>
            </a:r>
            <a:r>
              <a:rPr kumimoji="0" lang="en-GB" altLang="de-DE" sz="1600" b="0" i="0" u="none" strike="noStrike" kern="0" cap="none" spc="0" normalizeH="0" baseline="0" noProof="0">
                <a:ln>
                  <a:noFill/>
                </a:ln>
                <a:solidFill>
                  <a:prstClr val="black"/>
                </a:solidFill>
                <a:effectLst/>
                <a:uLnTx/>
                <a:uFillTx/>
                <a:latin typeface="Calibri" panose="020F0502020204030204"/>
                <a:ea typeface="Calibri" pitchFamily="34" charset="0"/>
                <a:cs typeface="Calibri" pitchFamily="34" charset="0"/>
              </a:rPr>
              <a:t>		15 – 55 kV</a:t>
            </a:r>
            <a:endParaRPr kumimoji="0" lang="en-GB" altLang="de-DE" sz="1600" b="0" i="0" u="none" strike="noStrike" kern="0" cap="none" spc="0" normalizeH="0" baseline="-25000" noProof="0">
              <a:ln>
                <a:noFill/>
              </a:ln>
              <a:solidFill>
                <a:prstClr val="black"/>
              </a:solidFill>
              <a:effectLst/>
              <a:uLnTx/>
              <a:uFillTx/>
              <a:latin typeface="Calibri" panose="020F0502020204030204"/>
              <a:ea typeface="Calibri" pitchFamily="34" charset="0"/>
              <a:cs typeface="Calibri" pitchFamily="34" charset="0"/>
            </a:endParaRPr>
          </a:p>
          <a:p>
            <a:pPr marL="0" marR="0" lvl="0" indent="0" algn="l" defTabSz="253994" rtl="0" eaLnBrk="1" fontAlgn="auto" latinLnBrk="0" hangingPunct="1">
              <a:lnSpc>
                <a:spcPct val="100000"/>
              </a:lnSpc>
              <a:spcBef>
                <a:spcPct val="50000"/>
              </a:spcBef>
              <a:spcAft>
                <a:spcPts val="0"/>
              </a:spcAft>
              <a:buClr>
                <a:srgbClr val="0070C0"/>
              </a:buClr>
              <a:buSzPct val="85000"/>
              <a:buFont typeface="Wingdings" panose="05000000000000000000" pitchFamily="2" charset="2"/>
              <a:buChar char="Ø"/>
              <a:tabLst/>
              <a:defRPr/>
            </a:pPr>
            <a:r>
              <a:rPr kumimoji="0" lang="en-GB" altLang="de-DE" sz="1600" b="0" i="0" u="none" strike="noStrike" kern="0" cap="none" spc="0" normalizeH="0" baseline="-25000" noProof="0">
                <a:ln>
                  <a:noFill/>
                </a:ln>
                <a:solidFill>
                  <a:prstClr val="black"/>
                </a:solidFill>
                <a:effectLst/>
                <a:uLnTx/>
                <a:uFillTx/>
                <a:latin typeface="Calibri" panose="020F0502020204030204"/>
                <a:ea typeface="Calibri" pitchFamily="34" charset="0"/>
                <a:cs typeface="Calibri" pitchFamily="34" charset="0"/>
              </a:rPr>
              <a:t>   </a:t>
            </a:r>
            <a:r>
              <a:rPr kumimoji="0" lang="en-GB" altLang="de-DE" sz="1600" b="0" i="0" u="none" strike="noStrike" kern="0" cap="none" spc="0" normalizeH="0" baseline="0" noProof="0">
                <a:ln>
                  <a:noFill/>
                </a:ln>
                <a:solidFill>
                  <a:prstClr val="black"/>
                </a:solidFill>
                <a:effectLst/>
                <a:uLnTx/>
                <a:uFillTx/>
                <a:latin typeface="Calibri" panose="020F0502020204030204"/>
                <a:ea typeface="Calibri" pitchFamily="34" charset="0"/>
                <a:cs typeface="Calibri" pitchFamily="34" charset="0"/>
              </a:rPr>
              <a:t>Heat flux	3 - 45 MW/m², 150 mm FWHM	</a:t>
            </a:r>
            <a:r>
              <a:rPr kumimoji="0" lang="en-GB" altLang="de-DE" sz="1600" b="0" i="0" u="none" strike="noStrike" kern="0" cap="none" spc="0" normalizeH="0" baseline="0" noProof="0">
                <a:ln>
                  <a:noFill/>
                </a:ln>
                <a:solidFill>
                  <a:srgbClr val="44546A"/>
                </a:solidFill>
                <a:effectLst/>
                <a:uLnTx/>
                <a:uFillTx/>
                <a:latin typeface="Calibri" panose="020F0502020204030204"/>
                <a:ea typeface="Calibri" pitchFamily="34" charset="0"/>
                <a:cs typeface="Calibri" pitchFamily="34" charset="0"/>
                <a:sym typeface="Symbol" pitchFamily="18" charset="2"/>
              </a:rPr>
              <a:t>						</a:t>
            </a:r>
            <a:r>
              <a:rPr kumimoji="0" lang="en-GB" altLang="de-DE" sz="1600" b="0" i="0" u="none" strike="noStrike" kern="0" cap="none" spc="0" normalizeH="0" baseline="0" noProof="0">
                <a:ln>
                  <a:noFill/>
                </a:ln>
                <a:solidFill>
                  <a:srgbClr val="000000"/>
                </a:solidFill>
                <a:effectLst/>
                <a:uLnTx/>
                <a:uFillTx/>
                <a:latin typeface="Calibri" panose="020F0502020204030204"/>
                <a:ea typeface="+mn-ea"/>
                <a:cs typeface="+mn-cs"/>
                <a:sym typeface="Symbol" pitchFamily="18" charset="2"/>
              </a:rPr>
              <a:t></a:t>
            </a:r>
            <a:r>
              <a:rPr kumimoji="0" lang="en-GB" altLang="de-DE" sz="1600" b="0" i="0" u="none" strike="noStrike" kern="0" cap="none" spc="0" normalizeH="0" baseline="0" noProof="0">
                <a:ln>
                  <a:noFill/>
                </a:ln>
                <a:solidFill>
                  <a:srgbClr val="44546A"/>
                </a:solidFill>
                <a:effectLst/>
                <a:uLnTx/>
                <a:uFillTx/>
                <a:latin typeface="Calibri" panose="020F0502020204030204"/>
                <a:ea typeface="Calibri" pitchFamily="34" charset="0"/>
                <a:cs typeface="Calibri" pitchFamily="34" charset="0"/>
              </a:rPr>
              <a:t> 50 mm (95%  </a:t>
            </a:r>
            <a:r>
              <a:rPr kumimoji="0" lang="en-GB" altLang="de-DE" sz="1600" b="0" i="0" u="none" strike="noStrike" kern="0" cap="none" spc="0" normalizeH="0" baseline="0" noProof="0" err="1">
                <a:ln>
                  <a:noFill/>
                </a:ln>
                <a:solidFill>
                  <a:srgbClr val="44546A"/>
                </a:solidFill>
                <a:effectLst/>
                <a:uLnTx/>
                <a:uFillTx/>
                <a:latin typeface="Calibri" panose="020F0502020204030204"/>
                <a:ea typeface="Calibri" pitchFamily="34" charset="0"/>
                <a:cs typeface="Calibri" pitchFamily="34" charset="0"/>
              </a:rPr>
              <a:t>q’max</a:t>
            </a:r>
            <a:r>
              <a:rPr kumimoji="0" lang="en-GB" altLang="de-DE" sz="1600" b="0" i="0" u="none" strike="noStrike" kern="0" cap="none" spc="0" normalizeH="0" baseline="0" noProof="0">
                <a:ln>
                  <a:noFill/>
                </a:ln>
                <a:solidFill>
                  <a:srgbClr val="44546A"/>
                </a:solidFill>
                <a:effectLst/>
                <a:uLnTx/>
                <a:uFillTx/>
                <a:latin typeface="Calibri" panose="020F0502020204030204"/>
                <a:ea typeface="Calibri" pitchFamily="34" charset="0"/>
                <a:cs typeface="Calibri" pitchFamily="34" charset="0"/>
              </a:rPr>
              <a:t>)</a:t>
            </a:r>
          </a:p>
          <a:p>
            <a:pPr marL="0" marR="0" lvl="0" indent="0" algn="l" defTabSz="253994" rtl="0" eaLnBrk="1" fontAlgn="auto" latinLnBrk="0" hangingPunct="1">
              <a:lnSpc>
                <a:spcPct val="100000"/>
              </a:lnSpc>
              <a:spcBef>
                <a:spcPct val="10000"/>
              </a:spcBef>
              <a:spcAft>
                <a:spcPts val="0"/>
              </a:spcAft>
              <a:buClr>
                <a:srgbClr val="0070C0"/>
              </a:buClr>
              <a:buSzPct val="85000"/>
              <a:buFont typeface="Wingdings" panose="05000000000000000000" pitchFamily="2" charset="2"/>
              <a:buChar char="Ø"/>
              <a:tabLst/>
              <a:defRPr/>
            </a:pPr>
            <a:r>
              <a:rPr kumimoji="0" lang="en-GB" altLang="de-DE" sz="1600" b="0" i="0" u="none" strike="noStrike" kern="0" cap="none" spc="0" normalizeH="0" baseline="0" noProof="0">
                <a:ln>
                  <a:noFill/>
                </a:ln>
                <a:solidFill>
                  <a:prstClr val="black"/>
                </a:solidFill>
                <a:effectLst/>
                <a:uLnTx/>
                <a:uFillTx/>
                <a:latin typeface="Calibri" panose="020F0502020204030204"/>
                <a:ea typeface="Calibri" pitchFamily="34" charset="0"/>
                <a:cs typeface="Calibri" pitchFamily="34" charset="0"/>
              </a:rPr>
              <a:t>	</a:t>
            </a:r>
            <a:r>
              <a:rPr kumimoji="0" lang="en-GB" altLang="de-DE" sz="1600" b="0" i="0" u="none" strike="noStrike" kern="0" cap="none" spc="0" normalizeH="0" baseline="0" noProof="0">
                <a:ln>
                  <a:noFill/>
                </a:ln>
                <a:solidFill>
                  <a:prstClr val="black"/>
                </a:solidFill>
                <a:effectLst/>
                <a:uLnTx/>
                <a:uFillTx/>
                <a:latin typeface="Calibri" panose="020F0502020204030204"/>
                <a:ea typeface="Calibri" pitchFamily="34" charset="0"/>
                <a:cs typeface="Calibri" pitchFamily="34" charset="0"/>
                <a:sym typeface="UniversalMath1 BT" pitchFamily="18" charset="2"/>
              </a:rPr>
              <a:t>Pulse length 	1 </a:t>
            </a:r>
            <a:r>
              <a:rPr kumimoji="0" lang="en-GB" altLang="de-DE" sz="1600" b="0" i="0" u="none" strike="noStrike" kern="0" cap="none" spc="0" normalizeH="0" baseline="0" noProof="0" err="1">
                <a:ln>
                  <a:noFill/>
                </a:ln>
                <a:solidFill>
                  <a:prstClr val="black"/>
                </a:solidFill>
                <a:effectLst/>
                <a:uLnTx/>
                <a:uFillTx/>
                <a:latin typeface="Calibri" panose="020F0502020204030204"/>
                <a:ea typeface="Calibri" pitchFamily="34" charset="0"/>
                <a:cs typeface="Calibri" pitchFamily="34" charset="0"/>
                <a:sym typeface="UniversalMath1 BT" pitchFamily="18" charset="2"/>
              </a:rPr>
              <a:t>ms</a:t>
            </a:r>
            <a:r>
              <a:rPr kumimoji="0" lang="en-GB" altLang="de-DE" sz="1600" b="0" i="0" u="none" strike="noStrike" kern="0" cap="none" spc="0" normalizeH="0" baseline="0" noProof="0">
                <a:ln>
                  <a:noFill/>
                </a:ln>
                <a:solidFill>
                  <a:prstClr val="black"/>
                </a:solidFill>
                <a:effectLst/>
                <a:uLnTx/>
                <a:uFillTx/>
                <a:latin typeface="Calibri" panose="020F0502020204030204"/>
                <a:ea typeface="Calibri" pitchFamily="34" charset="0"/>
                <a:cs typeface="Calibri" pitchFamily="34" charset="0"/>
                <a:sym typeface="UniversalMath1 BT" pitchFamily="18" charset="2"/>
              </a:rPr>
              <a:t> -  45 s</a:t>
            </a:r>
          </a:p>
          <a:p>
            <a:pPr marL="0" marR="0" lvl="0" indent="0" algn="l" defTabSz="253994" rtl="0" eaLnBrk="1" fontAlgn="auto" latinLnBrk="0" hangingPunct="1">
              <a:lnSpc>
                <a:spcPct val="100000"/>
              </a:lnSpc>
              <a:spcBef>
                <a:spcPct val="10000"/>
              </a:spcBef>
              <a:spcAft>
                <a:spcPts val="0"/>
              </a:spcAft>
              <a:buClr>
                <a:srgbClr val="0070C0"/>
              </a:buClr>
              <a:buSzPct val="85000"/>
              <a:buFont typeface="Wingdings" panose="05000000000000000000" pitchFamily="2" charset="2"/>
              <a:buChar char="Ø"/>
              <a:tabLst/>
              <a:defRPr/>
            </a:pPr>
            <a:r>
              <a:rPr kumimoji="0" lang="en-GB" altLang="de-DE" sz="1600" b="0" i="0" u="none" strike="noStrike" kern="0" cap="none" spc="0" normalizeH="0" baseline="0" noProof="0">
                <a:ln>
                  <a:noFill/>
                </a:ln>
                <a:solidFill>
                  <a:prstClr val="black"/>
                </a:solidFill>
                <a:effectLst/>
                <a:uLnTx/>
                <a:uFillTx/>
                <a:latin typeface="Calibri" panose="020F0502020204030204"/>
                <a:ea typeface="Calibri" pitchFamily="34" charset="0"/>
                <a:cs typeface="Calibri" pitchFamily="34" charset="0"/>
                <a:sym typeface="UniversalMath1 BT" pitchFamily="18" charset="2"/>
              </a:rPr>
              <a:t>	Cycle rate 	80 - 100 /h</a:t>
            </a:r>
          </a:p>
          <a:p>
            <a:pPr marL="0" marR="0" lvl="0" indent="0" algn="l" defTabSz="253994" rtl="0" eaLnBrk="1" fontAlgn="auto" latinLnBrk="0" hangingPunct="1">
              <a:lnSpc>
                <a:spcPct val="100000"/>
              </a:lnSpc>
              <a:spcBef>
                <a:spcPct val="10000"/>
              </a:spcBef>
              <a:spcAft>
                <a:spcPts val="0"/>
              </a:spcAft>
              <a:buClr>
                <a:srgbClr val="0070C0"/>
              </a:buClr>
              <a:buSzPct val="85000"/>
              <a:buFont typeface="Wingdings" panose="05000000000000000000" pitchFamily="2" charset="2"/>
              <a:buChar char="Ø"/>
              <a:tabLst/>
              <a:defRPr/>
            </a:pPr>
            <a:r>
              <a:rPr kumimoji="0" lang="en-GB" altLang="de-DE" sz="1600" b="0" i="0" u="none" strike="noStrike" kern="0" cap="none" spc="0" normalizeH="0" baseline="0" noProof="0">
                <a:ln>
                  <a:noFill/>
                </a:ln>
                <a:solidFill>
                  <a:prstClr val="black"/>
                </a:solidFill>
                <a:effectLst/>
                <a:uLnTx/>
                <a:uFillTx/>
                <a:latin typeface="Calibri" panose="020F0502020204030204"/>
                <a:ea typeface="Calibri" pitchFamily="34" charset="0"/>
                <a:cs typeface="Calibri" pitchFamily="34" charset="0"/>
                <a:sym typeface="UniversalMath1 BT" pitchFamily="18" charset="2"/>
              </a:rPr>
              <a:t>  Target dim.	mm size up to 60 cm (max. 2m)</a:t>
            </a:r>
          </a:p>
          <a:p>
            <a:pPr marL="0" marR="0" lvl="1" indent="-141812" algn="l" defTabSz="190500" rtl="0" eaLnBrk="1" fontAlgn="auto" latinLnBrk="0" hangingPunct="1">
              <a:lnSpc>
                <a:spcPct val="100000"/>
              </a:lnSpc>
              <a:spcBef>
                <a:spcPts val="0"/>
              </a:spcBef>
              <a:spcAft>
                <a:spcPts val="0"/>
              </a:spcAft>
              <a:buClr>
                <a:srgbClr val="0070C0"/>
              </a:buClr>
              <a:buSzPct val="85000"/>
              <a:buFont typeface="Wingdings" panose="05000000000000000000" pitchFamily="2" charset="2"/>
              <a:buChar char="Ø"/>
              <a:tabLst/>
              <a:defRPr/>
            </a:pPr>
            <a:r>
              <a:rPr kumimoji="0" lang="en-GB" altLang="de-DE" sz="1600" b="0" i="0" u="none" strike="noStrike" kern="0" cap="none" spc="0" normalizeH="0" baseline="0" noProof="0">
                <a:ln>
                  <a:noFill/>
                </a:ln>
                <a:solidFill>
                  <a:prstClr val="black"/>
                </a:solidFill>
                <a:effectLst/>
                <a:uLnTx/>
                <a:uFillTx/>
                <a:latin typeface="Calibri" panose="020F0502020204030204"/>
                <a:ea typeface="Calibri" pitchFamily="34" charset="0"/>
                <a:cs typeface="Calibri" pitchFamily="34" charset="0"/>
                <a:sym typeface="UniversalMath1 BT" pitchFamily="18" charset="2"/>
              </a:rPr>
              <a:t>  Target cooling: 20-230 °C inlet, 1-4 MPa, &lt; 8l/s                                                                                                         	</a:t>
            </a:r>
            <a:r>
              <a:rPr kumimoji="0" lang="en-GB" altLang="de-DE" sz="1600" b="0" i="0" u="none" strike="noStrike" kern="0" cap="none" spc="0" normalizeH="0" baseline="0" noProof="0">
                <a:ln>
                  <a:noFill/>
                </a:ln>
                <a:solidFill>
                  <a:srgbClr val="0E2841">
                    <a:lumMod val="75000"/>
                  </a:srgbClr>
                </a:solidFill>
                <a:effectLst/>
                <a:uLnTx/>
                <a:uFillTx/>
                <a:latin typeface="Calibri" panose="020F0502020204030204"/>
                <a:ea typeface="Calibri" pitchFamily="34" charset="0"/>
                <a:cs typeface="Calibri" pitchFamily="34" charset="0"/>
                <a:sym typeface="UniversalMath1 BT" pitchFamily="18" charset="2"/>
              </a:rPr>
              <a:t>„high purity water“ fulfils ITER requirements</a:t>
            </a:r>
          </a:p>
          <a:p>
            <a:pPr marL="0" marR="0" lvl="0" indent="0" algn="l" defTabSz="190500" rtl="0" eaLnBrk="1" fontAlgn="auto" latinLnBrk="0" hangingPunct="1">
              <a:lnSpc>
                <a:spcPct val="100000"/>
              </a:lnSpc>
              <a:spcBef>
                <a:spcPct val="10000"/>
              </a:spcBef>
              <a:spcAft>
                <a:spcPts val="0"/>
              </a:spcAft>
              <a:buClr>
                <a:srgbClr val="0070C0"/>
              </a:buClr>
              <a:buSzPct val="85000"/>
              <a:buFont typeface="Wingdings" panose="05000000000000000000" pitchFamily="2" charset="2"/>
              <a:buChar char="Ø"/>
              <a:tabLst/>
              <a:defRPr/>
            </a:pPr>
            <a:r>
              <a:rPr kumimoji="0" lang="en-GB" altLang="de-DE" sz="1600" b="0" i="0" u="none" strike="noStrike" kern="0" cap="none" spc="0" normalizeH="0" baseline="0" noProof="0">
                <a:ln>
                  <a:noFill/>
                </a:ln>
                <a:solidFill>
                  <a:prstClr val="black"/>
                </a:solidFill>
                <a:effectLst/>
                <a:uLnTx/>
                <a:uFillTx/>
                <a:latin typeface="Calibri" panose="020F0502020204030204"/>
                <a:ea typeface="Calibri" pitchFamily="34" charset="0"/>
                <a:cs typeface="Calibri" pitchFamily="34" charset="0"/>
                <a:sym typeface="UniversalMath1 BT" pitchFamily="18" charset="2"/>
              </a:rPr>
              <a:t>  </a:t>
            </a:r>
            <a:r>
              <a:rPr kumimoji="0" lang="en-GB" altLang="de-DE" sz="1600" b="0" i="0" u="none" strike="noStrike" kern="0" cap="none" spc="0" normalizeH="0" baseline="0" noProof="0">
                <a:ln>
                  <a:noFill/>
                </a:ln>
                <a:solidFill>
                  <a:prstClr val="black"/>
                </a:solidFill>
                <a:effectLst/>
                <a:uLnTx/>
                <a:uFillTx/>
                <a:latin typeface="Calibri" panose="020F0502020204030204"/>
                <a:ea typeface="Calibri" pitchFamily="34" charset="0"/>
                <a:cs typeface="Calibri" pitchFamily="34" charset="0"/>
              </a:rPr>
              <a:t>Capability for operation with H/He beam</a:t>
            </a:r>
          </a:p>
        </p:txBody>
      </p:sp>
      <p:sp>
        <p:nvSpPr>
          <p:cNvPr id="10" name="Rettangolo 9"/>
          <p:cNvSpPr/>
          <p:nvPr/>
        </p:nvSpPr>
        <p:spPr>
          <a:xfrm>
            <a:off x="57423" y="2813447"/>
            <a:ext cx="4018629" cy="830997"/>
          </a:xfrm>
          <a:prstGeom prst="rect">
            <a:avLst/>
          </a:prstGeom>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D3F75"/>
                </a:solidFill>
                <a:effectLst/>
                <a:uLnTx/>
                <a:uFillTx/>
                <a:latin typeface="Arial" panose="020B0604020202020204" pitchFamily="34" charset="0"/>
                <a:ea typeface="+mn-ea"/>
                <a:cs typeface="Arial" panose="020B0604020202020204" pitchFamily="34" charset="0"/>
              </a:rPr>
              <a:t>Technical capabilities of GLADIS</a:t>
            </a:r>
            <a:endParaRPr kumimoji="0" lang="en-US" sz="24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7" name="Rettangolo 56"/>
          <p:cNvSpPr/>
          <p:nvPr/>
        </p:nvSpPr>
        <p:spPr>
          <a:xfrm>
            <a:off x="8342115" y="5624472"/>
            <a:ext cx="366084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lower available pressure -&gt; increased the flow rate to verify the margin 1.4 from the critical heat flux</a:t>
            </a:r>
          </a:p>
        </p:txBody>
      </p:sp>
      <p:sp>
        <p:nvSpPr>
          <p:cNvPr id="58" name="Rettangolo 57"/>
          <p:cNvSpPr/>
          <p:nvPr/>
        </p:nvSpPr>
        <p:spPr>
          <a:xfrm>
            <a:off x="57422" y="631097"/>
            <a:ext cx="8284693" cy="1999096"/>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6065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89832" y="6447631"/>
            <a:ext cx="3543086" cy="37965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67" b="0" i="1" u="none" strike="noStrike" kern="1200" cap="none" spc="0" normalizeH="0" baseline="0" noProof="0" err="1">
                <a:ln>
                  <a:noFill/>
                </a:ln>
                <a:solidFill>
                  <a:prstClr val="black"/>
                </a:solidFill>
                <a:effectLst/>
                <a:uLnTx/>
                <a:uFillTx/>
                <a:latin typeface="Aptos" panose="02110004020202020204"/>
                <a:ea typeface="+mn-ea"/>
                <a:cs typeface="+mn-cs"/>
              </a:rPr>
              <a:t>By</a:t>
            </a:r>
            <a:r>
              <a:rPr kumimoji="0" lang="de-DE" sz="1867" b="0" i="1" u="none" strike="noStrike" kern="1200" cap="none" spc="0" normalizeH="0" baseline="0" noProof="0">
                <a:ln>
                  <a:noFill/>
                </a:ln>
                <a:solidFill>
                  <a:prstClr val="black"/>
                </a:solidFill>
                <a:effectLst/>
                <a:uLnTx/>
                <a:uFillTx/>
                <a:latin typeface="Aptos" panose="02110004020202020204"/>
                <a:ea typeface="+mn-ea"/>
                <a:cs typeface="+mn-cs"/>
              </a:rPr>
              <a:t> H. </a:t>
            </a:r>
            <a:r>
              <a:rPr kumimoji="0" lang="de-DE" sz="1867" b="0" i="1" u="none" strike="noStrike" kern="1200" cap="none" spc="0" normalizeH="0" baseline="0" noProof="0" err="1">
                <a:ln>
                  <a:noFill/>
                </a:ln>
                <a:solidFill>
                  <a:prstClr val="black"/>
                </a:solidFill>
                <a:effectLst/>
                <a:uLnTx/>
                <a:uFillTx/>
                <a:latin typeface="Aptos" panose="02110004020202020204"/>
                <a:ea typeface="+mn-ea"/>
                <a:cs typeface="+mn-cs"/>
              </a:rPr>
              <a:t>Greuner</a:t>
            </a:r>
            <a:r>
              <a:rPr kumimoji="0" lang="de-DE" sz="1867" b="0" i="1" u="none" strike="noStrike" kern="1200" cap="none" spc="0" normalizeH="0" baseline="0" noProof="0">
                <a:ln>
                  <a:noFill/>
                </a:ln>
                <a:solidFill>
                  <a:prstClr val="black"/>
                </a:solidFill>
                <a:effectLst/>
                <a:uLnTx/>
                <a:uFillTx/>
                <a:latin typeface="Aptos" panose="02110004020202020204"/>
                <a:ea typeface="+mn-ea"/>
                <a:cs typeface="+mn-cs"/>
              </a:rPr>
              <a:t> </a:t>
            </a:r>
            <a:r>
              <a:rPr kumimoji="0" lang="de-DE" sz="1867" b="0" i="1" u="none" strike="noStrike" kern="1200" cap="none" spc="0" normalizeH="0" baseline="0" noProof="0" err="1">
                <a:ln>
                  <a:noFill/>
                </a:ln>
                <a:solidFill>
                  <a:prstClr val="black"/>
                </a:solidFill>
                <a:effectLst/>
                <a:uLnTx/>
                <a:uFillTx/>
                <a:latin typeface="Aptos" panose="02110004020202020204"/>
                <a:ea typeface="+mn-ea"/>
                <a:cs typeface="+mn-cs"/>
              </a:rPr>
              <a:t>and</a:t>
            </a:r>
            <a:r>
              <a:rPr kumimoji="0" lang="de-DE" sz="1867" b="0" i="1" u="none" strike="noStrike" kern="1200" cap="none" spc="0" normalizeH="0" baseline="0" noProof="0">
                <a:ln>
                  <a:noFill/>
                </a:ln>
                <a:solidFill>
                  <a:prstClr val="black"/>
                </a:solidFill>
                <a:effectLst/>
                <a:uLnTx/>
                <a:uFillTx/>
                <a:latin typeface="Aptos" panose="02110004020202020204"/>
                <a:ea typeface="+mn-ea"/>
                <a:cs typeface="+mn-cs"/>
              </a:rPr>
              <a:t>  Bernd </a:t>
            </a:r>
            <a:r>
              <a:rPr kumimoji="0" lang="de-DE" sz="1867" b="0" i="1" u="none" strike="noStrike" kern="1200" cap="none" spc="0" normalizeH="0" baseline="0" noProof="0" err="1">
                <a:ln>
                  <a:noFill/>
                </a:ln>
                <a:solidFill>
                  <a:prstClr val="black"/>
                </a:solidFill>
                <a:effectLst/>
                <a:uLnTx/>
                <a:uFillTx/>
                <a:latin typeface="Aptos" panose="02110004020202020204"/>
                <a:ea typeface="+mn-ea"/>
                <a:cs typeface="+mn-cs"/>
              </a:rPr>
              <a:t>Böswirth</a:t>
            </a:r>
            <a:endParaRPr kumimoji="0" lang="en-US" sz="1867" b="0" i="1"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2" name="Immagine 31">
            <a:extLst>
              <a:ext uri="{FF2B5EF4-FFF2-40B4-BE49-F238E27FC236}">
                <a16:creationId xmlns:a16="http://schemas.microsoft.com/office/drawing/2014/main" id="{DEB37DC9-10ED-4AF9-BF99-AD976977BF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809" y="1602020"/>
            <a:ext cx="4257239" cy="1535500"/>
          </a:xfrm>
          <a:prstGeom prst="rect">
            <a:avLst/>
          </a:prstGeom>
          <a:noFill/>
        </p:spPr>
      </p:pic>
      <p:pic>
        <p:nvPicPr>
          <p:cNvPr id="33" name="Immagine 32">
            <a:extLst>
              <a:ext uri="{FF2B5EF4-FFF2-40B4-BE49-F238E27FC236}">
                <a16:creationId xmlns:a16="http://schemas.microsoft.com/office/drawing/2014/main" id="{BD6F499D-57A8-4333-B0AE-35B9BE5DC9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243" y="4391580"/>
            <a:ext cx="4158716" cy="1499965"/>
          </a:xfrm>
          <a:prstGeom prst="rect">
            <a:avLst/>
          </a:prstGeom>
          <a:noFill/>
        </p:spPr>
      </p:pic>
      <p:grpSp>
        <p:nvGrpSpPr>
          <p:cNvPr id="10" name="Gruppo 9">
            <a:extLst>
              <a:ext uri="{FF2B5EF4-FFF2-40B4-BE49-F238E27FC236}">
                <a16:creationId xmlns:a16="http://schemas.microsoft.com/office/drawing/2014/main" id="{DCE428D4-25E6-42CD-98CA-D16397F82F2D}"/>
              </a:ext>
            </a:extLst>
          </p:cNvPr>
          <p:cNvGrpSpPr>
            <a:grpSpLocks noChangeAspect="1"/>
          </p:cNvGrpSpPr>
          <p:nvPr/>
        </p:nvGrpSpPr>
        <p:grpSpPr>
          <a:xfrm>
            <a:off x="4425147" y="1351404"/>
            <a:ext cx="7766853" cy="1999877"/>
            <a:chOff x="4739957" y="1105235"/>
            <a:chExt cx="6563678" cy="1690073"/>
          </a:xfrm>
        </p:grpSpPr>
        <p:pic>
          <p:nvPicPr>
            <p:cNvPr id="34" name="Immagine 33">
              <a:extLst>
                <a:ext uri="{FF2B5EF4-FFF2-40B4-BE49-F238E27FC236}">
                  <a16:creationId xmlns:a16="http://schemas.microsoft.com/office/drawing/2014/main" id="{B7E9802F-4587-4F4F-A62F-8D4A64E1C0E4}"/>
                </a:ext>
              </a:extLst>
            </p:cNvPr>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4739957" y="1113828"/>
              <a:ext cx="2159635" cy="1681480"/>
            </a:xfrm>
            <a:prstGeom prst="rect">
              <a:avLst/>
            </a:prstGeom>
            <a:noFill/>
            <a:ln>
              <a:noFill/>
            </a:ln>
            <a:extLst>
              <a:ext uri="{53640926-AAD7-44D8-BBD7-CCE9431645EC}">
                <a14:shadowObscured xmlns:a14="http://schemas.microsoft.com/office/drawing/2010/main"/>
              </a:ext>
            </a:extLst>
          </p:spPr>
        </p:pic>
        <p:pic>
          <p:nvPicPr>
            <p:cNvPr id="35" name="Immagine 34">
              <a:extLst>
                <a:ext uri="{FF2B5EF4-FFF2-40B4-BE49-F238E27FC236}">
                  <a16:creationId xmlns:a16="http://schemas.microsoft.com/office/drawing/2014/main" id="{85506704-0766-4765-BB3E-BBD64B06FF09}"/>
                </a:ext>
              </a:extLst>
            </p:cNvPr>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6984365" y="1105235"/>
              <a:ext cx="2159635" cy="1687830"/>
            </a:xfrm>
            <a:prstGeom prst="rect">
              <a:avLst/>
            </a:prstGeom>
            <a:noFill/>
            <a:ln>
              <a:noFill/>
            </a:ln>
            <a:extLst>
              <a:ext uri="{53640926-AAD7-44D8-BBD7-CCE9431645EC}">
                <a14:shadowObscured xmlns:a14="http://schemas.microsoft.com/office/drawing/2010/main"/>
              </a:ext>
            </a:extLst>
          </p:spPr>
        </p:pic>
        <p:pic>
          <p:nvPicPr>
            <p:cNvPr id="36" name="Immagine 35">
              <a:extLst>
                <a:ext uri="{FF2B5EF4-FFF2-40B4-BE49-F238E27FC236}">
                  <a16:creationId xmlns:a16="http://schemas.microsoft.com/office/drawing/2014/main" id="{6208FA71-2740-462A-8177-7C460FBDE6D7}"/>
                </a:ext>
              </a:extLst>
            </p:cNvPr>
            <p:cNvPicPr/>
            <p:nvPr/>
          </p:nvPicPr>
          <p:blipFill rotWithShape="1">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1"/>
            <a:stretch/>
          </p:blipFill>
          <p:spPr bwMode="auto">
            <a:xfrm>
              <a:off x="9144000" y="1115098"/>
              <a:ext cx="2159635" cy="1680210"/>
            </a:xfrm>
            <a:prstGeom prst="rect">
              <a:avLst/>
            </a:prstGeom>
            <a:noFill/>
            <a:ln>
              <a:noFill/>
            </a:ln>
            <a:extLst>
              <a:ext uri="{53640926-AAD7-44D8-BBD7-CCE9431645EC}">
                <a14:shadowObscured xmlns:a14="http://schemas.microsoft.com/office/drawing/2010/main"/>
              </a:ext>
            </a:extLst>
          </p:spPr>
        </p:pic>
      </p:grpSp>
      <p:grpSp>
        <p:nvGrpSpPr>
          <p:cNvPr id="11" name="Gruppo 10">
            <a:extLst>
              <a:ext uri="{FF2B5EF4-FFF2-40B4-BE49-F238E27FC236}">
                <a16:creationId xmlns:a16="http://schemas.microsoft.com/office/drawing/2014/main" id="{C7E7C887-1469-464F-904B-426ED1443591}"/>
              </a:ext>
            </a:extLst>
          </p:cNvPr>
          <p:cNvGrpSpPr>
            <a:grpSpLocks noChangeAspect="1"/>
          </p:cNvGrpSpPr>
          <p:nvPr/>
        </p:nvGrpSpPr>
        <p:grpSpPr>
          <a:xfrm>
            <a:off x="4425147" y="4133720"/>
            <a:ext cx="7671725" cy="1990229"/>
            <a:chOff x="3275906" y="3072670"/>
            <a:chExt cx="6473825" cy="1679465"/>
          </a:xfrm>
        </p:grpSpPr>
        <p:pic>
          <p:nvPicPr>
            <p:cNvPr id="37" name="Immagine 36">
              <a:extLst>
                <a:ext uri="{FF2B5EF4-FFF2-40B4-BE49-F238E27FC236}">
                  <a16:creationId xmlns:a16="http://schemas.microsoft.com/office/drawing/2014/main" id="{61510ADC-7AF0-4236-A7E1-249297D85BAB}"/>
                </a:ext>
              </a:extLst>
            </p:cNvPr>
            <p:cNvPicPr/>
            <p:nvPr/>
          </p:nvPicPr>
          <p:blipFill rotWithShape="1">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3275906" y="3072670"/>
              <a:ext cx="2190750" cy="1664335"/>
            </a:xfrm>
            <a:prstGeom prst="rect">
              <a:avLst/>
            </a:prstGeom>
            <a:noFill/>
            <a:ln>
              <a:noFill/>
            </a:ln>
            <a:extLst>
              <a:ext uri="{53640926-AAD7-44D8-BBD7-CCE9431645EC}">
                <a14:shadowObscured xmlns:a14="http://schemas.microsoft.com/office/drawing/2010/main"/>
              </a:ext>
            </a:extLst>
          </p:spPr>
        </p:pic>
        <p:pic>
          <p:nvPicPr>
            <p:cNvPr id="38" name="Immagine 37">
              <a:extLst>
                <a:ext uri="{FF2B5EF4-FFF2-40B4-BE49-F238E27FC236}">
                  <a16:creationId xmlns:a16="http://schemas.microsoft.com/office/drawing/2014/main" id="{BEE24F75-D4A1-4548-8258-A00826CA9F6B}"/>
                </a:ext>
              </a:extLst>
            </p:cNvPr>
            <p:cNvPicPr/>
            <p:nvPr/>
          </p:nvPicPr>
          <p:blipFill rotWithShape="1">
            <a:blip r:embed="rId12" cstate="print">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5466656" y="3096055"/>
              <a:ext cx="2161540" cy="1656080"/>
            </a:xfrm>
            <a:prstGeom prst="rect">
              <a:avLst/>
            </a:prstGeom>
            <a:noFill/>
            <a:ln>
              <a:noFill/>
            </a:ln>
            <a:extLst>
              <a:ext uri="{53640926-AAD7-44D8-BBD7-CCE9431645EC}">
                <a14:shadowObscured xmlns:a14="http://schemas.microsoft.com/office/drawing/2010/main"/>
              </a:ext>
            </a:extLst>
          </p:spPr>
        </p:pic>
        <p:pic>
          <p:nvPicPr>
            <p:cNvPr id="39" name="Immagine 38">
              <a:extLst>
                <a:ext uri="{FF2B5EF4-FFF2-40B4-BE49-F238E27FC236}">
                  <a16:creationId xmlns:a16="http://schemas.microsoft.com/office/drawing/2014/main" id="{7063181D-352A-4069-9FE0-9616AEAA1BFB}"/>
                </a:ext>
              </a:extLst>
            </p:cNvPr>
            <p:cNvPicPr/>
            <p:nvPr/>
          </p:nvPicPr>
          <p:blipFill rotWithShape="1">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rcRect t="-2"/>
            <a:stretch/>
          </p:blipFill>
          <p:spPr bwMode="auto">
            <a:xfrm>
              <a:off x="7628196" y="3072670"/>
              <a:ext cx="2121535" cy="1656080"/>
            </a:xfrm>
            <a:prstGeom prst="rect">
              <a:avLst/>
            </a:prstGeom>
            <a:noFill/>
            <a:ln>
              <a:noFill/>
            </a:ln>
            <a:extLst>
              <a:ext uri="{53640926-AAD7-44D8-BBD7-CCE9431645EC}">
                <a14:shadowObscured xmlns:a14="http://schemas.microsoft.com/office/drawing/2010/main"/>
              </a:ext>
            </a:extLst>
          </p:spPr>
        </p:pic>
      </p:grpSp>
      <p:sp>
        <p:nvSpPr>
          <p:cNvPr id="12" name="CasellaDiTesto 11">
            <a:extLst>
              <a:ext uri="{FF2B5EF4-FFF2-40B4-BE49-F238E27FC236}">
                <a16:creationId xmlns:a16="http://schemas.microsoft.com/office/drawing/2014/main" id="{027C576F-8F69-48AB-83DD-DA2EE20F6329}"/>
              </a:ext>
            </a:extLst>
          </p:cNvPr>
          <p:cNvSpPr txBox="1"/>
          <p:nvPr/>
        </p:nvSpPr>
        <p:spPr>
          <a:xfrm>
            <a:off x="660400" y="3348627"/>
            <a:ext cx="2182008" cy="1200329"/>
          </a:xfrm>
          <a:prstGeom prst="rect">
            <a:avLst/>
          </a:prstGeom>
          <a:noFill/>
        </p:spPr>
        <p:txBody>
          <a:bodyPr wrap="none" rtlCol="0">
            <a:spAutoFit/>
          </a:bodyPr>
          <a:lstStyle/>
          <a:p>
            <a:pPr marL="457189" marR="0" lvl="0" indent="-457189"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1</a:t>
            </a:r>
            <a:r>
              <a:rPr kumimoji="0" lang="en-US" sz="2400" b="0" i="0" u="none" strike="noStrike" kern="1200" cap="none" spc="0" normalizeH="0" baseline="30000" noProof="0">
                <a:ln>
                  <a:noFill/>
                </a:ln>
                <a:solidFill>
                  <a:prstClr val="black"/>
                </a:solidFill>
                <a:effectLst/>
                <a:uLnTx/>
                <a:uFillTx/>
                <a:latin typeface="Aptos" panose="02110004020202020204"/>
                <a:ea typeface="+mn-ea"/>
                <a:cs typeface="+mn-cs"/>
              </a:rPr>
              <a:t>st</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pulse </a:t>
            </a:r>
          </a:p>
          <a:p>
            <a:pPr marL="457189" marR="0" lvl="0" indent="-457189"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500</a:t>
            </a:r>
            <a:r>
              <a:rPr kumimoji="0" lang="en-US" sz="2400" b="0" i="0" u="none" strike="noStrike" kern="1200" cap="none" spc="0" normalizeH="0" baseline="30000" noProof="0">
                <a:ln>
                  <a:noFill/>
                </a:ln>
                <a:solidFill>
                  <a:prstClr val="black"/>
                </a:solidFill>
                <a:effectLst/>
                <a:uLnTx/>
                <a:uFillTx/>
                <a:latin typeface="Aptos" panose="02110004020202020204"/>
                <a:ea typeface="+mn-ea"/>
                <a:cs typeface="+mn-cs"/>
              </a:rPr>
              <a:t>th</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pulse</a:t>
            </a:r>
          </a:p>
          <a:p>
            <a:pPr marL="457189" marR="0" lvl="0" indent="-457189"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1000</a:t>
            </a:r>
            <a:r>
              <a:rPr kumimoji="0" lang="en-US" sz="2400" b="0" i="0" u="none" strike="noStrike" kern="1200" cap="none" spc="0" normalizeH="0" baseline="30000" noProof="0">
                <a:ln>
                  <a:noFill/>
                </a:ln>
                <a:solidFill>
                  <a:prstClr val="black"/>
                </a:solidFill>
                <a:effectLst/>
                <a:uLnTx/>
                <a:uFillTx/>
                <a:latin typeface="Aptos" panose="02110004020202020204"/>
                <a:ea typeface="+mn-ea"/>
                <a:cs typeface="+mn-cs"/>
              </a:rPr>
              <a:t>th</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pulse</a:t>
            </a:r>
          </a:p>
        </p:txBody>
      </p:sp>
      <p:sp>
        <p:nvSpPr>
          <p:cNvPr id="18" name="CasellaDiTesto 17">
            <a:extLst>
              <a:ext uri="{FF2B5EF4-FFF2-40B4-BE49-F238E27FC236}">
                <a16:creationId xmlns:a16="http://schemas.microsoft.com/office/drawing/2014/main" id="{747AA204-43D5-428C-BA1B-33CF3D4DFBAD}"/>
              </a:ext>
            </a:extLst>
          </p:cNvPr>
          <p:cNvSpPr txBox="1"/>
          <p:nvPr/>
        </p:nvSpPr>
        <p:spPr>
          <a:xfrm>
            <a:off x="89833" y="928384"/>
            <a:ext cx="12026511" cy="461665"/>
          </a:xfrm>
          <a:prstGeom prst="rect">
            <a:avLst/>
          </a:prstGeom>
          <a:noFill/>
          <a:ln w="19050">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DTT-T02 (above) of DTT-T03 (below) during the HHF test </a:t>
            </a:r>
          </a:p>
        </p:txBody>
      </p:sp>
      <p:sp>
        <p:nvSpPr>
          <p:cNvPr id="5" name="Titolo 4">
            <a:extLst>
              <a:ext uri="{FF2B5EF4-FFF2-40B4-BE49-F238E27FC236}">
                <a16:creationId xmlns:a16="http://schemas.microsoft.com/office/drawing/2014/main" id="{0EABF1F3-4E6B-6EEF-411F-A9A762BAF211}"/>
              </a:ext>
            </a:extLst>
          </p:cNvPr>
          <p:cNvSpPr>
            <a:spLocks noGrp="1"/>
          </p:cNvSpPr>
          <p:nvPr>
            <p:ph type="title"/>
          </p:nvPr>
        </p:nvSpPr>
        <p:spPr/>
        <p:txBody>
          <a:bodyPr/>
          <a:lstStyle/>
          <a:p>
            <a:r>
              <a:rPr lang="en-US" b="1" spc="15">
                <a:latin typeface="Calibri"/>
                <a:cs typeface="Calibri"/>
              </a:rPr>
              <a:t>Armor Thickness Assessment</a:t>
            </a:r>
            <a:endParaRPr lang="en-US"/>
          </a:p>
        </p:txBody>
      </p:sp>
    </p:spTree>
    <p:extLst>
      <p:ext uri="{BB962C8B-B14F-4D97-AF65-F5344CB8AC3E}">
        <p14:creationId xmlns:p14="http://schemas.microsoft.com/office/powerpoint/2010/main" val="862423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vert="horz" lIns="91440" tIns="45720" rIns="91440" bIns="45720" rtlCol="0" anchor="ctr">
            <a:normAutofit/>
          </a:bodyPr>
          <a:lstStyle/>
          <a:p>
            <a:r>
              <a:rPr lang="en-US" b="1" spc="15">
                <a:latin typeface="Calibri"/>
                <a:cs typeface="Calibri"/>
              </a:rPr>
              <a:t>Armour Thickness Assessment</a:t>
            </a:r>
          </a:p>
        </p:txBody>
      </p:sp>
      <p:sp>
        <p:nvSpPr>
          <p:cNvPr id="3" name="Segnaposto contenuto 2">
            <a:extLst>
              <a:ext uri="{FF2B5EF4-FFF2-40B4-BE49-F238E27FC236}">
                <a16:creationId xmlns:a16="http://schemas.microsoft.com/office/drawing/2014/main" id="{04BEA3C9-1DEC-4E27-9122-F64C876AD2DB}"/>
              </a:ext>
            </a:extLst>
          </p:cNvPr>
          <p:cNvSpPr>
            <a:spLocks noGrp="1"/>
          </p:cNvSpPr>
          <p:nvPr>
            <p:ph idx="1"/>
          </p:nvPr>
        </p:nvSpPr>
        <p:spPr/>
        <p:txBody>
          <a:bodyPr/>
          <a:lstStyle/>
          <a:p>
            <a:endParaRPr lang="en-US"/>
          </a:p>
        </p:txBody>
      </p:sp>
      <p:sp>
        <p:nvSpPr>
          <p:cNvPr id="7" name="Rettangolo 6"/>
          <p:cNvSpPr/>
          <p:nvPr/>
        </p:nvSpPr>
        <p:spPr>
          <a:xfrm>
            <a:off x="89832" y="6447631"/>
            <a:ext cx="3543086" cy="37965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67" b="0" i="1" u="none" strike="noStrike" kern="1200" cap="none" spc="0" normalizeH="0" baseline="0" noProof="0" err="1">
                <a:ln>
                  <a:noFill/>
                </a:ln>
                <a:solidFill>
                  <a:prstClr val="black"/>
                </a:solidFill>
                <a:effectLst/>
                <a:uLnTx/>
                <a:uFillTx/>
                <a:latin typeface="Aptos" panose="02110004020202020204"/>
                <a:ea typeface="+mn-ea"/>
                <a:cs typeface="+mn-cs"/>
              </a:rPr>
              <a:t>By</a:t>
            </a:r>
            <a:r>
              <a:rPr kumimoji="0" lang="de-DE" sz="1867" b="0" i="1" u="none" strike="noStrike" kern="1200" cap="none" spc="0" normalizeH="0" baseline="0" noProof="0">
                <a:ln>
                  <a:noFill/>
                </a:ln>
                <a:solidFill>
                  <a:prstClr val="black"/>
                </a:solidFill>
                <a:effectLst/>
                <a:uLnTx/>
                <a:uFillTx/>
                <a:latin typeface="Aptos" panose="02110004020202020204"/>
                <a:ea typeface="+mn-ea"/>
                <a:cs typeface="+mn-cs"/>
              </a:rPr>
              <a:t> H. </a:t>
            </a:r>
            <a:r>
              <a:rPr kumimoji="0" lang="de-DE" sz="1867" b="0" i="1" u="none" strike="noStrike" kern="1200" cap="none" spc="0" normalizeH="0" baseline="0" noProof="0" err="1">
                <a:ln>
                  <a:noFill/>
                </a:ln>
                <a:solidFill>
                  <a:prstClr val="black"/>
                </a:solidFill>
                <a:effectLst/>
                <a:uLnTx/>
                <a:uFillTx/>
                <a:latin typeface="Aptos" panose="02110004020202020204"/>
                <a:ea typeface="+mn-ea"/>
                <a:cs typeface="+mn-cs"/>
              </a:rPr>
              <a:t>Greuner</a:t>
            </a:r>
            <a:r>
              <a:rPr kumimoji="0" lang="de-DE" sz="1867" b="0" i="1" u="none" strike="noStrike" kern="1200" cap="none" spc="0" normalizeH="0" baseline="0" noProof="0">
                <a:ln>
                  <a:noFill/>
                </a:ln>
                <a:solidFill>
                  <a:prstClr val="black"/>
                </a:solidFill>
                <a:effectLst/>
                <a:uLnTx/>
                <a:uFillTx/>
                <a:latin typeface="Aptos" panose="02110004020202020204"/>
                <a:ea typeface="+mn-ea"/>
                <a:cs typeface="+mn-cs"/>
              </a:rPr>
              <a:t> </a:t>
            </a:r>
            <a:r>
              <a:rPr kumimoji="0" lang="de-DE" sz="1867" b="0" i="1" u="none" strike="noStrike" kern="1200" cap="none" spc="0" normalizeH="0" baseline="0" noProof="0" err="1">
                <a:ln>
                  <a:noFill/>
                </a:ln>
                <a:solidFill>
                  <a:prstClr val="black"/>
                </a:solidFill>
                <a:effectLst/>
                <a:uLnTx/>
                <a:uFillTx/>
                <a:latin typeface="Aptos" panose="02110004020202020204"/>
                <a:ea typeface="+mn-ea"/>
                <a:cs typeface="+mn-cs"/>
              </a:rPr>
              <a:t>and</a:t>
            </a:r>
            <a:r>
              <a:rPr kumimoji="0" lang="de-DE" sz="1867" b="0" i="1" u="none" strike="noStrike" kern="1200" cap="none" spc="0" normalizeH="0" baseline="0" noProof="0">
                <a:ln>
                  <a:noFill/>
                </a:ln>
                <a:solidFill>
                  <a:prstClr val="black"/>
                </a:solidFill>
                <a:effectLst/>
                <a:uLnTx/>
                <a:uFillTx/>
                <a:latin typeface="Aptos" panose="02110004020202020204"/>
                <a:ea typeface="+mn-ea"/>
                <a:cs typeface="+mn-cs"/>
              </a:rPr>
              <a:t>  Bernd </a:t>
            </a:r>
            <a:r>
              <a:rPr kumimoji="0" lang="de-DE" sz="1867" b="0" i="1" u="none" strike="noStrike" kern="1200" cap="none" spc="0" normalizeH="0" baseline="0" noProof="0" err="1">
                <a:ln>
                  <a:noFill/>
                </a:ln>
                <a:solidFill>
                  <a:prstClr val="black"/>
                </a:solidFill>
                <a:effectLst/>
                <a:uLnTx/>
                <a:uFillTx/>
                <a:latin typeface="Aptos" panose="02110004020202020204"/>
                <a:ea typeface="+mn-ea"/>
                <a:cs typeface="+mn-cs"/>
              </a:rPr>
              <a:t>Böswirth</a:t>
            </a:r>
            <a:endParaRPr kumimoji="0" lang="en-US" sz="1867" b="0" i="1"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2" name="Immagine 31">
            <a:extLst>
              <a:ext uri="{FF2B5EF4-FFF2-40B4-BE49-F238E27FC236}">
                <a16:creationId xmlns:a16="http://schemas.microsoft.com/office/drawing/2014/main" id="{DEB37DC9-10ED-4AF9-BF99-AD976977BF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637" y="1612374"/>
            <a:ext cx="4257239" cy="1535500"/>
          </a:xfrm>
          <a:prstGeom prst="rect">
            <a:avLst/>
          </a:prstGeom>
          <a:noFill/>
        </p:spPr>
      </p:pic>
      <p:pic>
        <p:nvPicPr>
          <p:cNvPr id="33" name="Immagine 32">
            <a:extLst>
              <a:ext uri="{FF2B5EF4-FFF2-40B4-BE49-F238E27FC236}">
                <a16:creationId xmlns:a16="http://schemas.microsoft.com/office/drawing/2014/main" id="{BD6F499D-57A8-4333-B0AE-35B9BE5DC9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243" y="4391580"/>
            <a:ext cx="4158716" cy="1499965"/>
          </a:xfrm>
          <a:prstGeom prst="rect">
            <a:avLst/>
          </a:prstGeom>
          <a:noFill/>
        </p:spPr>
      </p:pic>
      <p:grpSp>
        <p:nvGrpSpPr>
          <p:cNvPr id="10" name="Gruppo 9">
            <a:extLst>
              <a:ext uri="{FF2B5EF4-FFF2-40B4-BE49-F238E27FC236}">
                <a16:creationId xmlns:a16="http://schemas.microsoft.com/office/drawing/2014/main" id="{DCE428D4-25E6-42CD-98CA-D16397F82F2D}"/>
              </a:ext>
            </a:extLst>
          </p:cNvPr>
          <p:cNvGrpSpPr>
            <a:grpSpLocks noChangeAspect="1"/>
          </p:cNvGrpSpPr>
          <p:nvPr/>
        </p:nvGrpSpPr>
        <p:grpSpPr>
          <a:xfrm>
            <a:off x="4425147" y="1351404"/>
            <a:ext cx="7766853" cy="1999877"/>
            <a:chOff x="4739957" y="1105235"/>
            <a:chExt cx="6563678" cy="1690073"/>
          </a:xfrm>
        </p:grpSpPr>
        <p:pic>
          <p:nvPicPr>
            <p:cNvPr id="34" name="Immagine 33">
              <a:extLst>
                <a:ext uri="{FF2B5EF4-FFF2-40B4-BE49-F238E27FC236}">
                  <a16:creationId xmlns:a16="http://schemas.microsoft.com/office/drawing/2014/main" id="{B7E9802F-4587-4F4F-A62F-8D4A64E1C0E4}"/>
                </a:ext>
              </a:extLst>
            </p:cNvPr>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4739957" y="1113828"/>
              <a:ext cx="2159635" cy="1681480"/>
            </a:xfrm>
            <a:prstGeom prst="rect">
              <a:avLst/>
            </a:prstGeom>
            <a:noFill/>
            <a:ln>
              <a:noFill/>
            </a:ln>
            <a:extLst>
              <a:ext uri="{53640926-AAD7-44D8-BBD7-CCE9431645EC}">
                <a14:shadowObscured xmlns:a14="http://schemas.microsoft.com/office/drawing/2010/main"/>
              </a:ext>
            </a:extLst>
          </p:spPr>
        </p:pic>
        <p:pic>
          <p:nvPicPr>
            <p:cNvPr id="35" name="Immagine 34">
              <a:extLst>
                <a:ext uri="{FF2B5EF4-FFF2-40B4-BE49-F238E27FC236}">
                  <a16:creationId xmlns:a16="http://schemas.microsoft.com/office/drawing/2014/main" id="{85506704-0766-4765-BB3E-BBD64B06FF09}"/>
                </a:ext>
              </a:extLst>
            </p:cNvPr>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6984365" y="1105235"/>
              <a:ext cx="2159635" cy="1687830"/>
            </a:xfrm>
            <a:prstGeom prst="rect">
              <a:avLst/>
            </a:prstGeom>
            <a:noFill/>
            <a:ln>
              <a:noFill/>
            </a:ln>
            <a:extLst>
              <a:ext uri="{53640926-AAD7-44D8-BBD7-CCE9431645EC}">
                <a14:shadowObscured xmlns:a14="http://schemas.microsoft.com/office/drawing/2010/main"/>
              </a:ext>
            </a:extLst>
          </p:spPr>
        </p:pic>
        <p:pic>
          <p:nvPicPr>
            <p:cNvPr id="36" name="Immagine 35">
              <a:extLst>
                <a:ext uri="{FF2B5EF4-FFF2-40B4-BE49-F238E27FC236}">
                  <a16:creationId xmlns:a16="http://schemas.microsoft.com/office/drawing/2014/main" id="{6208FA71-2740-462A-8177-7C460FBDE6D7}"/>
                </a:ext>
              </a:extLst>
            </p:cNvPr>
            <p:cNvPicPr/>
            <p:nvPr/>
          </p:nvPicPr>
          <p:blipFill rotWithShape="1">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1"/>
            <a:stretch/>
          </p:blipFill>
          <p:spPr bwMode="auto">
            <a:xfrm>
              <a:off x="9144000" y="1115098"/>
              <a:ext cx="2159635" cy="1680210"/>
            </a:xfrm>
            <a:prstGeom prst="rect">
              <a:avLst/>
            </a:prstGeom>
            <a:noFill/>
            <a:ln>
              <a:noFill/>
            </a:ln>
            <a:extLst>
              <a:ext uri="{53640926-AAD7-44D8-BBD7-CCE9431645EC}">
                <a14:shadowObscured xmlns:a14="http://schemas.microsoft.com/office/drawing/2010/main"/>
              </a:ext>
            </a:extLst>
          </p:spPr>
        </p:pic>
      </p:grpSp>
      <p:grpSp>
        <p:nvGrpSpPr>
          <p:cNvPr id="11" name="Gruppo 10">
            <a:extLst>
              <a:ext uri="{FF2B5EF4-FFF2-40B4-BE49-F238E27FC236}">
                <a16:creationId xmlns:a16="http://schemas.microsoft.com/office/drawing/2014/main" id="{C7E7C887-1469-464F-904B-426ED1443591}"/>
              </a:ext>
            </a:extLst>
          </p:cNvPr>
          <p:cNvGrpSpPr>
            <a:grpSpLocks noChangeAspect="1"/>
          </p:cNvGrpSpPr>
          <p:nvPr/>
        </p:nvGrpSpPr>
        <p:grpSpPr>
          <a:xfrm>
            <a:off x="4425147" y="4133720"/>
            <a:ext cx="7671725" cy="1990229"/>
            <a:chOff x="3275906" y="3072670"/>
            <a:chExt cx="6473825" cy="1679465"/>
          </a:xfrm>
        </p:grpSpPr>
        <p:pic>
          <p:nvPicPr>
            <p:cNvPr id="37" name="Immagine 36">
              <a:extLst>
                <a:ext uri="{FF2B5EF4-FFF2-40B4-BE49-F238E27FC236}">
                  <a16:creationId xmlns:a16="http://schemas.microsoft.com/office/drawing/2014/main" id="{61510ADC-7AF0-4236-A7E1-249297D85BAB}"/>
                </a:ext>
              </a:extLst>
            </p:cNvPr>
            <p:cNvPicPr/>
            <p:nvPr/>
          </p:nvPicPr>
          <p:blipFill rotWithShape="1">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3275906" y="3072670"/>
              <a:ext cx="2190750" cy="1664335"/>
            </a:xfrm>
            <a:prstGeom prst="rect">
              <a:avLst/>
            </a:prstGeom>
            <a:noFill/>
            <a:ln>
              <a:noFill/>
            </a:ln>
            <a:extLst>
              <a:ext uri="{53640926-AAD7-44D8-BBD7-CCE9431645EC}">
                <a14:shadowObscured xmlns:a14="http://schemas.microsoft.com/office/drawing/2010/main"/>
              </a:ext>
            </a:extLst>
          </p:spPr>
        </p:pic>
        <p:pic>
          <p:nvPicPr>
            <p:cNvPr id="38" name="Immagine 37">
              <a:extLst>
                <a:ext uri="{FF2B5EF4-FFF2-40B4-BE49-F238E27FC236}">
                  <a16:creationId xmlns:a16="http://schemas.microsoft.com/office/drawing/2014/main" id="{BEE24F75-D4A1-4548-8258-A00826CA9F6B}"/>
                </a:ext>
              </a:extLst>
            </p:cNvPr>
            <p:cNvPicPr/>
            <p:nvPr/>
          </p:nvPicPr>
          <p:blipFill rotWithShape="1">
            <a:blip r:embed="rId12" cstate="print">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5466656" y="3096055"/>
              <a:ext cx="2161540" cy="1656080"/>
            </a:xfrm>
            <a:prstGeom prst="rect">
              <a:avLst/>
            </a:prstGeom>
            <a:noFill/>
            <a:ln>
              <a:noFill/>
            </a:ln>
            <a:extLst>
              <a:ext uri="{53640926-AAD7-44D8-BBD7-CCE9431645EC}">
                <a14:shadowObscured xmlns:a14="http://schemas.microsoft.com/office/drawing/2010/main"/>
              </a:ext>
            </a:extLst>
          </p:spPr>
        </p:pic>
        <p:pic>
          <p:nvPicPr>
            <p:cNvPr id="39" name="Immagine 38">
              <a:extLst>
                <a:ext uri="{FF2B5EF4-FFF2-40B4-BE49-F238E27FC236}">
                  <a16:creationId xmlns:a16="http://schemas.microsoft.com/office/drawing/2014/main" id="{7063181D-352A-4069-9FE0-9616AEAA1BFB}"/>
                </a:ext>
              </a:extLst>
            </p:cNvPr>
            <p:cNvPicPr/>
            <p:nvPr/>
          </p:nvPicPr>
          <p:blipFill rotWithShape="1">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rcRect t="-2"/>
            <a:stretch/>
          </p:blipFill>
          <p:spPr bwMode="auto">
            <a:xfrm>
              <a:off x="7628196" y="3072670"/>
              <a:ext cx="2121535" cy="1656080"/>
            </a:xfrm>
            <a:prstGeom prst="rect">
              <a:avLst/>
            </a:prstGeom>
            <a:noFill/>
            <a:ln>
              <a:noFill/>
            </a:ln>
            <a:extLst>
              <a:ext uri="{53640926-AAD7-44D8-BBD7-CCE9431645EC}">
                <a14:shadowObscured xmlns:a14="http://schemas.microsoft.com/office/drawing/2010/main"/>
              </a:ext>
            </a:extLst>
          </p:spPr>
        </p:pic>
      </p:grpSp>
      <p:sp>
        <p:nvSpPr>
          <p:cNvPr id="12" name="CasellaDiTesto 11">
            <a:extLst>
              <a:ext uri="{FF2B5EF4-FFF2-40B4-BE49-F238E27FC236}">
                <a16:creationId xmlns:a16="http://schemas.microsoft.com/office/drawing/2014/main" id="{027C576F-8F69-48AB-83DD-DA2EE20F6329}"/>
              </a:ext>
            </a:extLst>
          </p:cNvPr>
          <p:cNvSpPr txBox="1"/>
          <p:nvPr/>
        </p:nvSpPr>
        <p:spPr>
          <a:xfrm>
            <a:off x="660400" y="3348627"/>
            <a:ext cx="2182008" cy="1200329"/>
          </a:xfrm>
          <a:prstGeom prst="rect">
            <a:avLst/>
          </a:prstGeom>
          <a:noFill/>
        </p:spPr>
        <p:txBody>
          <a:bodyPr wrap="none" rtlCol="0">
            <a:spAutoFit/>
          </a:bodyPr>
          <a:lstStyle/>
          <a:p>
            <a:pPr marL="457189" marR="0" lvl="0" indent="-457189"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1</a:t>
            </a:r>
            <a:r>
              <a:rPr kumimoji="0" lang="en-US" sz="2400" b="0" i="0" u="none" strike="noStrike" kern="1200" cap="none" spc="0" normalizeH="0" baseline="30000" noProof="0">
                <a:ln>
                  <a:noFill/>
                </a:ln>
                <a:solidFill>
                  <a:prstClr val="black"/>
                </a:solidFill>
                <a:effectLst/>
                <a:uLnTx/>
                <a:uFillTx/>
                <a:latin typeface="Aptos" panose="02110004020202020204"/>
                <a:ea typeface="+mn-ea"/>
                <a:cs typeface="+mn-cs"/>
              </a:rPr>
              <a:t>st</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pulse </a:t>
            </a:r>
          </a:p>
          <a:p>
            <a:pPr marL="457189" marR="0" lvl="0" indent="-457189"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500</a:t>
            </a:r>
            <a:r>
              <a:rPr kumimoji="0" lang="en-US" sz="2400" b="0" i="0" u="none" strike="noStrike" kern="1200" cap="none" spc="0" normalizeH="0" baseline="30000" noProof="0">
                <a:ln>
                  <a:noFill/>
                </a:ln>
                <a:solidFill>
                  <a:prstClr val="black"/>
                </a:solidFill>
                <a:effectLst/>
                <a:uLnTx/>
                <a:uFillTx/>
                <a:latin typeface="Aptos" panose="02110004020202020204"/>
                <a:ea typeface="+mn-ea"/>
                <a:cs typeface="+mn-cs"/>
              </a:rPr>
              <a:t>th</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pulse</a:t>
            </a:r>
          </a:p>
          <a:p>
            <a:pPr marL="457189" marR="0" lvl="0" indent="-457189"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1000</a:t>
            </a:r>
            <a:r>
              <a:rPr kumimoji="0" lang="en-US" sz="2400" b="0" i="0" u="none" strike="noStrike" kern="1200" cap="none" spc="0" normalizeH="0" baseline="30000" noProof="0">
                <a:ln>
                  <a:noFill/>
                </a:ln>
                <a:solidFill>
                  <a:prstClr val="black"/>
                </a:solidFill>
                <a:effectLst/>
                <a:uLnTx/>
                <a:uFillTx/>
                <a:latin typeface="Aptos" panose="02110004020202020204"/>
                <a:ea typeface="+mn-ea"/>
                <a:cs typeface="+mn-cs"/>
              </a:rPr>
              <a:t>th</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pulse</a:t>
            </a:r>
          </a:p>
        </p:txBody>
      </p:sp>
      <p:grpSp>
        <p:nvGrpSpPr>
          <p:cNvPr id="18" name="Gruppo 17">
            <a:extLst>
              <a:ext uri="{FF2B5EF4-FFF2-40B4-BE49-F238E27FC236}">
                <a16:creationId xmlns:a16="http://schemas.microsoft.com/office/drawing/2014/main" id="{54E0F505-88B2-4D49-8FB5-7B11810700C2}"/>
              </a:ext>
            </a:extLst>
          </p:cNvPr>
          <p:cNvGrpSpPr/>
          <p:nvPr/>
        </p:nvGrpSpPr>
        <p:grpSpPr>
          <a:xfrm>
            <a:off x="89833" y="928382"/>
            <a:ext cx="12026511" cy="4718960"/>
            <a:chOff x="-86335" y="14697530"/>
            <a:chExt cx="9019883" cy="3539220"/>
          </a:xfrm>
        </p:grpSpPr>
        <p:sp>
          <p:nvSpPr>
            <p:cNvPr id="19" name="CasellaDiTesto 18">
              <a:extLst>
                <a:ext uri="{FF2B5EF4-FFF2-40B4-BE49-F238E27FC236}">
                  <a16:creationId xmlns:a16="http://schemas.microsoft.com/office/drawing/2014/main" id="{BDFC4CC6-2FDF-4008-A3FD-62B62FF81791}"/>
                </a:ext>
              </a:extLst>
            </p:cNvPr>
            <p:cNvSpPr txBox="1"/>
            <p:nvPr/>
          </p:nvSpPr>
          <p:spPr>
            <a:xfrm>
              <a:off x="-86335" y="14697530"/>
              <a:ext cx="9019883" cy="346249"/>
            </a:xfrm>
            <a:prstGeom prst="rect">
              <a:avLst/>
            </a:prstGeom>
            <a:noFill/>
            <a:ln w="19050">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DTT-T02 (above) of DTT-T03 (below) during the HHF test </a:t>
              </a:r>
            </a:p>
          </p:txBody>
        </p:sp>
        <p:sp>
          <p:nvSpPr>
            <p:cNvPr id="20" name="CasellaDiTesto 19">
              <a:extLst>
                <a:ext uri="{FF2B5EF4-FFF2-40B4-BE49-F238E27FC236}">
                  <a16:creationId xmlns:a16="http://schemas.microsoft.com/office/drawing/2014/main" id="{FE230940-DB89-41D7-87EA-FCA5D6C211F4}"/>
                </a:ext>
              </a:extLst>
            </p:cNvPr>
            <p:cNvSpPr txBox="1"/>
            <p:nvPr/>
          </p:nvSpPr>
          <p:spPr>
            <a:xfrm>
              <a:off x="528679" y="17613502"/>
              <a:ext cx="7382148" cy="623248"/>
            </a:xfrm>
            <a:prstGeom prst="rect">
              <a:avLst/>
            </a:prstGeom>
            <a:solidFill>
              <a:schemeClr val="bg1"/>
            </a:solidFill>
            <a:ln w="15875">
              <a:solidFill>
                <a:srgbClr val="FF0000"/>
              </a:solidFill>
            </a:ln>
          </p:spPr>
          <p:txBody>
            <a:bodyPr wrap="square">
              <a:spAutoFit/>
            </a:bodyPr>
            <a:lstStyle>
              <a:defPPr>
                <a:defRPr lang="de-DE"/>
              </a:defPPr>
              <a:lvl1pPr>
                <a:defRPr sz="1800">
                  <a:solidFill>
                    <a:srgbClr val="003399"/>
                  </a:solidFill>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Arial" pitchFamily="34" charset="0"/>
                </a:rPr>
                <a:t>Both mockups have been tested up to 1000 cycles at 20 MW/m2 with </a:t>
              </a:r>
              <a:r>
                <a:rPr kumimoji="0" lang="en-US" sz="2400" b="1" i="0" u="none" strike="noStrike" kern="1200" cap="none" spc="0" normalizeH="0" baseline="0" noProof="0">
                  <a:ln>
                    <a:noFill/>
                  </a:ln>
                  <a:solidFill>
                    <a:prstClr val="black"/>
                  </a:solidFill>
                  <a:effectLst/>
                  <a:uLnTx/>
                  <a:uFillTx/>
                  <a:latin typeface="Aptos" panose="02110004020202020204"/>
                  <a:ea typeface="+mn-ea"/>
                  <a:cs typeface="Arial" pitchFamily="34" charset="0"/>
                </a:rPr>
                <a:t>no evidence of damage</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Arial" pitchFamily="34" charset="0"/>
                </a:rPr>
                <a:t>.</a:t>
              </a:r>
            </a:p>
          </p:txBody>
        </p:sp>
      </p:grpSp>
      <p:sp>
        <p:nvSpPr>
          <p:cNvPr id="21" name="Rettangolo 20">
            <a:extLst>
              <a:ext uri="{FF2B5EF4-FFF2-40B4-BE49-F238E27FC236}">
                <a16:creationId xmlns:a16="http://schemas.microsoft.com/office/drawing/2014/main" id="{1A708EBA-8886-4C08-BB07-93950C03FE07}"/>
              </a:ext>
            </a:extLst>
          </p:cNvPr>
          <p:cNvSpPr/>
          <p:nvPr/>
        </p:nvSpPr>
        <p:spPr>
          <a:xfrm>
            <a:off x="162623" y="3347495"/>
            <a:ext cx="11880932" cy="830997"/>
          </a:xfrm>
          <a:prstGeom prst="rect">
            <a:avLst/>
          </a:prstGeom>
          <a:solidFill>
            <a:schemeClr val="bg1"/>
          </a:solidFill>
          <a:ln w="15875">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3399"/>
                </a:solidFill>
                <a:effectLst/>
                <a:uLnTx/>
                <a:uFillTx/>
                <a:latin typeface="Aptos" panose="02110004020202020204"/>
                <a:ea typeface="+mn-ea"/>
                <a:cs typeface="Arial" pitchFamily="34" charset="0"/>
                <a:sym typeface="Wingdings" panose="05000000000000000000" pitchFamily="2" charset="2"/>
              </a:rPr>
              <a:t> </a:t>
            </a:r>
            <a:r>
              <a:rPr kumimoji="0" lang="en-GB" sz="2400" b="0" i="0" u="none" strike="noStrike" kern="1200" cap="none" spc="0" normalizeH="0" baseline="0" noProof="0">
                <a:ln>
                  <a:noFill/>
                </a:ln>
                <a:solidFill>
                  <a:prstClr val="black"/>
                </a:solidFill>
                <a:effectLst/>
                <a:uLnTx/>
                <a:uFillTx/>
                <a:latin typeface="Aptos" panose="02110004020202020204"/>
                <a:ea typeface="+mn-ea"/>
                <a:cs typeface="Arial" pitchFamily="34" charset="0"/>
                <a:sym typeface="Wingdings" panose="05000000000000000000" pitchFamily="2" charset="2"/>
              </a:rPr>
              <a:t>No change of temperature distribution during cycling on both mock-ups. No indication of any defects or degradation.  </a:t>
            </a:r>
            <a:endParaRPr kumimoji="0" lang="en-GB"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342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E5205-2B86-809E-D646-8800CA11F6CD}"/>
              </a:ext>
            </a:extLst>
          </p:cNvPr>
          <p:cNvSpPr>
            <a:spLocks noGrp="1"/>
          </p:cNvSpPr>
          <p:nvPr>
            <p:ph type="title"/>
          </p:nvPr>
        </p:nvSpPr>
        <p:spPr>
          <a:xfrm>
            <a:off x="587679" y="365125"/>
            <a:ext cx="5819454" cy="812322"/>
          </a:xfrm>
        </p:spPr>
        <p:txBody>
          <a:bodyPr vert="horz" lIns="91440" tIns="45720" rIns="91440" bIns="45720" rtlCol="0" anchor="ctr">
            <a:normAutofit/>
          </a:bodyPr>
          <a:lstStyle/>
          <a:p>
            <a:r>
              <a:rPr lang="it-IT" b="1" spc="15">
                <a:latin typeface="Calibri"/>
                <a:cs typeface="Calibri"/>
              </a:rPr>
              <a:t>First Wall</a:t>
            </a:r>
          </a:p>
        </p:txBody>
      </p:sp>
      <p:sp>
        <p:nvSpPr>
          <p:cNvPr id="3" name="Content Placeholder 2">
            <a:extLst>
              <a:ext uri="{FF2B5EF4-FFF2-40B4-BE49-F238E27FC236}">
                <a16:creationId xmlns:a16="http://schemas.microsoft.com/office/drawing/2014/main" id="{82346B77-280D-3659-A752-9B4A2386DED0}"/>
              </a:ext>
            </a:extLst>
          </p:cNvPr>
          <p:cNvSpPr>
            <a:spLocks noGrp="1"/>
          </p:cNvSpPr>
          <p:nvPr>
            <p:ph idx="1"/>
          </p:nvPr>
        </p:nvSpPr>
        <p:spPr>
          <a:xfrm>
            <a:off x="365589" y="1496850"/>
            <a:ext cx="5244101" cy="4996025"/>
          </a:xfrm>
        </p:spPr>
        <p:txBody>
          <a:bodyPr>
            <a:normAutofit fontScale="77500" lnSpcReduction="20000"/>
          </a:bodyPr>
          <a:lstStyle/>
          <a:p>
            <a:pPr algn="l"/>
            <a:r>
              <a:rPr lang="en-US" b="0" i="0" u="none" strike="noStrike" baseline="0">
                <a:latin typeface="Calibri" panose="020F0502020204030204" pitchFamily="34" charset="0"/>
              </a:rPr>
              <a:t>Regarding the first wall, water cooled from the beginning of the operations. </a:t>
            </a:r>
          </a:p>
          <a:p>
            <a:pPr algn="l"/>
            <a:r>
              <a:rPr lang="en-US" b="0" i="0" u="none" strike="noStrike" baseline="0">
                <a:latin typeface="Calibri" panose="020F0502020204030204" pitchFamily="34" charset="0"/>
              </a:rPr>
              <a:t>Four distinct refrigeration circuits are envisaged: </a:t>
            </a:r>
          </a:p>
          <a:p>
            <a:pPr lvl="1"/>
            <a:r>
              <a:rPr lang="en-US" b="0" i="0" u="none" strike="noStrike" baseline="0">
                <a:latin typeface="Calibri" panose="020F0502020204030204" pitchFamily="34" charset="0"/>
              </a:rPr>
              <a:t>The limiter modules at the inboard side, </a:t>
            </a:r>
          </a:p>
          <a:p>
            <a:pPr lvl="1"/>
            <a:r>
              <a:rPr lang="en-US" b="0" i="0" u="none" strike="noStrike" baseline="0">
                <a:latin typeface="Calibri" panose="020F0502020204030204" pitchFamily="34" charset="0"/>
              </a:rPr>
              <a:t>the standard module at the inboard, </a:t>
            </a:r>
          </a:p>
          <a:p>
            <a:pPr lvl="1"/>
            <a:r>
              <a:rPr lang="en-US" b="0" i="0" u="none" strike="noStrike" baseline="0">
                <a:latin typeface="Calibri" panose="020F0502020204030204" pitchFamily="34" charset="0"/>
              </a:rPr>
              <a:t>the top and one for the </a:t>
            </a:r>
            <a:r>
              <a:rPr lang="it-IT" b="0" i="0" u="none" strike="noStrike" baseline="0">
                <a:latin typeface="Calibri" panose="020F0502020204030204" pitchFamily="34" charset="0"/>
              </a:rPr>
              <a:t>outboard </a:t>
            </a:r>
          </a:p>
          <a:p>
            <a:pPr algn="l"/>
            <a:r>
              <a:rPr lang="en-US" b="0" i="0" u="none" strike="noStrike" baseline="0">
                <a:latin typeface="Calibri" panose="020F0502020204030204" pitchFamily="34" charset="0"/>
              </a:rPr>
              <a:t>four different designs </a:t>
            </a:r>
            <a:r>
              <a:rPr lang="en-US" b="0" i="0" u="none" strike="noStrike" baseline="0" err="1">
                <a:latin typeface="Calibri" panose="020F0502020204030204" pitchFamily="34" charset="0"/>
              </a:rPr>
              <a:t>adoped</a:t>
            </a:r>
            <a:r>
              <a:rPr lang="en-US" b="0" i="0" u="none" strike="noStrike" baseline="0">
                <a:latin typeface="Calibri" panose="020F0502020204030204" pitchFamily="34" charset="0"/>
              </a:rPr>
              <a:t> for inboard.</a:t>
            </a:r>
          </a:p>
          <a:p>
            <a:pPr algn="l"/>
            <a:r>
              <a:rPr lang="en-US" b="0" i="0" u="none" strike="noStrike" baseline="0">
                <a:latin typeface="Calibri" panose="020F0502020204030204" pitchFamily="34" charset="0"/>
              </a:rPr>
              <a:t>18 standard modules, made of </a:t>
            </a:r>
            <a:r>
              <a:rPr lang="en-US" b="0" i="0" u="none" strike="noStrike" baseline="0" err="1">
                <a:latin typeface="Calibri" panose="020F0502020204030204" pitchFamily="34" charset="0"/>
              </a:rPr>
              <a:t>CuCrZr</a:t>
            </a:r>
            <a:r>
              <a:rPr lang="en-US" b="0" i="0" u="none" strike="noStrike" baseline="0">
                <a:latin typeface="Calibri" panose="020F0502020204030204" pitchFamily="34" charset="0"/>
              </a:rPr>
              <a:t> coaxial pipes coated with W plasma spray to sustain the radiative loads</a:t>
            </a:r>
          </a:p>
          <a:p>
            <a:pPr algn="l"/>
            <a:r>
              <a:rPr lang="en-US" b="0" i="0" u="none" strike="noStrike" baseline="0">
                <a:latin typeface="Calibri" panose="020F0502020204030204" pitchFamily="34" charset="0"/>
              </a:rPr>
              <a:t>Interleaved with the limiter modules, made with W </a:t>
            </a:r>
            <a:r>
              <a:rPr lang="en-US" b="0" i="0" u="none" strike="noStrike" baseline="0" err="1">
                <a:latin typeface="Calibri" panose="020F0502020204030204" pitchFamily="34" charset="0"/>
              </a:rPr>
              <a:t>monoblocks</a:t>
            </a:r>
            <a:r>
              <a:rPr lang="en-US" b="0" i="0" u="none" strike="noStrike" baseline="0">
                <a:latin typeface="Calibri" panose="020F0502020204030204" pitchFamily="34" charset="0"/>
              </a:rPr>
              <a:t> welded on </a:t>
            </a:r>
            <a:r>
              <a:rPr lang="en-US" b="0" i="0" u="none" strike="noStrike" baseline="0" err="1">
                <a:latin typeface="Calibri" panose="020F0502020204030204" pitchFamily="34" charset="0"/>
              </a:rPr>
              <a:t>CuCrZr</a:t>
            </a:r>
            <a:r>
              <a:rPr lang="en-US" b="0" i="0" u="none" strike="noStrike" baseline="0">
                <a:latin typeface="Calibri" panose="020F0502020204030204" pitchFamily="34" charset="0"/>
              </a:rPr>
              <a:t> coaxial pipes.</a:t>
            </a:r>
          </a:p>
          <a:p>
            <a:pPr algn="l"/>
            <a:r>
              <a:rPr lang="en-US" b="0" i="0" u="none" strike="noStrike" baseline="0">
                <a:latin typeface="Calibri" panose="020F0502020204030204" pitchFamily="34" charset="0"/>
              </a:rPr>
              <a:t>top first wall will be similar to that of the inboard limiter modules</a:t>
            </a:r>
            <a:endParaRPr lang="it-IT" b="0" i="0" u="none" strike="noStrike" baseline="0">
              <a:latin typeface="Calibri" panose="020F0502020204030204" pitchFamily="34" charset="0"/>
            </a:endParaRPr>
          </a:p>
          <a:p>
            <a:pPr lvl="1"/>
            <a:endParaRPr lang="it-IT"/>
          </a:p>
        </p:txBody>
      </p:sp>
      <p:pic>
        <p:nvPicPr>
          <p:cNvPr id="6" name="Picture 5">
            <a:extLst>
              <a:ext uri="{FF2B5EF4-FFF2-40B4-BE49-F238E27FC236}">
                <a16:creationId xmlns:a16="http://schemas.microsoft.com/office/drawing/2014/main" id="{506A82F5-A555-BBEF-D25A-F48F54B3226C}"/>
              </a:ext>
            </a:extLst>
          </p:cNvPr>
          <p:cNvPicPr>
            <a:picLocks noChangeAspect="1"/>
          </p:cNvPicPr>
          <p:nvPr/>
        </p:nvPicPr>
        <p:blipFill rotWithShape="1">
          <a:blip r:embed="rId2"/>
          <a:srcRect t="3190"/>
          <a:stretch/>
        </p:blipFill>
        <p:spPr>
          <a:xfrm>
            <a:off x="5609690" y="1417932"/>
            <a:ext cx="6576339" cy="5074943"/>
          </a:xfrm>
          <a:prstGeom prst="rect">
            <a:avLst/>
          </a:prstGeom>
        </p:spPr>
      </p:pic>
    </p:spTree>
    <p:extLst>
      <p:ext uri="{BB962C8B-B14F-4D97-AF65-F5344CB8AC3E}">
        <p14:creationId xmlns:p14="http://schemas.microsoft.com/office/powerpoint/2010/main" val="3438138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F0981-C70A-4262-986A-6126F675E0E7}"/>
              </a:ext>
            </a:extLst>
          </p:cNvPr>
          <p:cNvSpPr>
            <a:spLocks noGrp="1"/>
          </p:cNvSpPr>
          <p:nvPr>
            <p:ph type="title"/>
          </p:nvPr>
        </p:nvSpPr>
        <p:spPr>
          <a:xfrm>
            <a:off x="166637" y="-183165"/>
            <a:ext cx="5986112" cy="1139384"/>
          </a:xfrm>
        </p:spPr>
        <p:txBody>
          <a:bodyPr vert="horz" lIns="91440" tIns="45720" rIns="91440" bIns="45720" rtlCol="0" anchor="ctr">
            <a:normAutofit/>
          </a:bodyPr>
          <a:lstStyle/>
          <a:p>
            <a:r>
              <a:rPr lang="it-IT" b="1" spc="15">
                <a:latin typeface="Calibri"/>
                <a:cs typeface="Calibri"/>
              </a:rPr>
              <a:t>Remote handling system</a:t>
            </a:r>
          </a:p>
        </p:txBody>
      </p:sp>
      <p:sp>
        <p:nvSpPr>
          <p:cNvPr id="3" name="Content Placeholder 2">
            <a:extLst>
              <a:ext uri="{FF2B5EF4-FFF2-40B4-BE49-F238E27FC236}">
                <a16:creationId xmlns:a16="http://schemas.microsoft.com/office/drawing/2014/main" id="{5E327B09-99BD-5DDC-014B-24AA74DE0341}"/>
              </a:ext>
            </a:extLst>
          </p:cNvPr>
          <p:cNvSpPr>
            <a:spLocks noGrp="1"/>
          </p:cNvSpPr>
          <p:nvPr>
            <p:ph idx="1"/>
          </p:nvPr>
        </p:nvSpPr>
        <p:spPr>
          <a:xfrm>
            <a:off x="503521" y="1294457"/>
            <a:ext cx="5312343" cy="5358389"/>
          </a:xfrm>
        </p:spPr>
        <p:txBody>
          <a:bodyPr>
            <a:normAutofit/>
          </a:bodyPr>
          <a:lstStyle/>
          <a:p>
            <a:pPr algn="l"/>
            <a:r>
              <a:rPr lang="en-US">
                <a:latin typeface="Calibri" panose="020F0502020204030204" pitchFamily="34" charset="0"/>
              </a:rPr>
              <a:t>R</a:t>
            </a:r>
            <a:r>
              <a:rPr lang="en-US" b="0" i="0" u="none" strike="noStrike" baseline="0">
                <a:latin typeface="Calibri" panose="020F0502020204030204" pitchFamily="34" charset="0"/>
              </a:rPr>
              <a:t>emote handling of the in-</a:t>
            </a:r>
            <a:r>
              <a:rPr lang="en-US" b="0" i="0" u="none" strike="noStrike" baseline="0" err="1">
                <a:latin typeface="Calibri" panose="020F0502020204030204" pitchFamily="34" charset="0"/>
              </a:rPr>
              <a:t>vesselis</a:t>
            </a:r>
            <a:r>
              <a:rPr lang="en-US" b="0" i="0" u="none" strike="noStrike" baseline="0">
                <a:latin typeface="Calibri" panose="020F0502020204030204" pitchFamily="34" charset="0"/>
              </a:rPr>
              <a:t> planned to be ready from the beginning of the operation. </a:t>
            </a:r>
          </a:p>
          <a:p>
            <a:pPr algn="l"/>
            <a:r>
              <a:rPr lang="en-US" b="0" i="0" u="none" strike="noStrike" baseline="0">
                <a:latin typeface="Calibri" panose="020F0502020204030204" pitchFamily="34" charset="0"/>
              </a:rPr>
              <a:t>Two main sub-systems:</a:t>
            </a:r>
          </a:p>
          <a:p>
            <a:pPr lvl="1"/>
            <a:r>
              <a:rPr lang="it-IT" sz="2800" b="0" i="0" u="none" strike="noStrike" baseline="0">
                <a:latin typeface="Calibri" panose="020F0502020204030204" pitchFamily="34" charset="0"/>
              </a:rPr>
              <a:t>HYRMAN (Hyper Redundant Manipulators) for </a:t>
            </a:r>
            <a:r>
              <a:rPr lang="en-US" sz="2800" b="0" i="0" u="none" strike="noStrike" baseline="0">
                <a:latin typeface="Calibri" panose="020F0502020204030204" pitchFamily="34" charset="0"/>
              </a:rPr>
              <a:t>outboard, top and inboard first wall modules; and</a:t>
            </a:r>
          </a:p>
          <a:p>
            <a:pPr lvl="1"/>
            <a:r>
              <a:rPr lang="en-US" sz="2800" b="0" i="0" u="none" strike="noStrike" baseline="0">
                <a:latin typeface="Calibri" panose="020F0502020204030204" pitchFamily="34" charset="0"/>
              </a:rPr>
              <a:t>CTM-CMM (Cassette Toroidal and Multifunctional Movers) for the removal and installation of the lower divertor </a:t>
            </a:r>
          </a:p>
        </p:txBody>
      </p:sp>
      <p:pic>
        <p:nvPicPr>
          <p:cNvPr id="5" name="Picture 4">
            <a:extLst>
              <a:ext uri="{FF2B5EF4-FFF2-40B4-BE49-F238E27FC236}">
                <a16:creationId xmlns:a16="http://schemas.microsoft.com/office/drawing/2014/main" id="{6CF5D904-BC44-DED1-3D42-F3D44142F2B0}"/>
              </a:ext>
            </a:extLst>
          </p:cNvPr>
          <p:cNvPicPr>
            <a:picLocks noChangeAspect="1"/>
          </p:cNvPicPr>
          <p:nvPr/>
        </p:nvPicPr>
        <p:blipFill rotWithShape="1">
          <a:blip r:embed="rId2"/>
          <a:srcRect r="24676" b="4802"/>
          <a:stretch/>
        </p:blipFill>
        <p:spPr>
          <a:xfrm>
            <a:off x="6096000" y="584359"/>
            <a:ext cx="5312343" cy="6070658"/>
          </a:xfrm>
          <a:prstGeom prst="rect">
            <a:avLst/>
          </a:prstGeom>
        </p:spPr>
      </p:pic>
      <p:sp>
        <p:nvSpPr>
          <p:cNvPr id="7" name="TextBox 6">
            <a:extLst>
              <a:ext uri="{FF2B5EF4-FFF2-40B4-BE49-F238E27FC236}">
                <a16:creationId xmlns:a16="http://schemas.microsoft.com/office/drawing/2014/main" id="{8DB992FB-791D-1294-77A7-ACF493A556A9}"/>
              </a:ext>
            </a:extLst>
          </p:cNvPr>
          <p:cNvSpPr txBox="1"/>
          <p:nvPr/>
        </p:nvSpPr>
        <p:spPr>
          <a:xfrm>
            <a:off x="6386362" y="790785"/>
            <a:ext cx="1608221" cy="372358"/>
          </a:xfrm>
          <a:prstGeom prst="rect">
            <a:avLst/>
          </a:prstGeom>
          <a:solidFill>
            <a:srgbClr val="FFC000"/>
          </a:solidFill>
        </p:spPr>
        <p:txBody>
          <a:bodyPr wrap="square">
            <a:spAutoFit/>
          </a:bodyPr>
          <a:lstStyle/>
          <a:p>
            <a:r>
              <a:rPr lang="it-IT" sz="1800" b="0" i="0" u="none" strike="noStrike" baseline="0">
                <a:latin typeface="Calibri" panose="020F0502020204030204" pitchFamily="34" charset="0"/>
              </a:rPr>
              <a:t>HYRMAN</a:t>
            </a:r>
            <a:endParaRPr lang="it-IT"/>
          </a:p>
        </p:txBody>
      </p:sp>
      <p:sp>
        <p:nvSpPr>
          <p:cNvPr id="8" name="TextBox 7">
            <a:extLst>
              <a:ext uri="{FF2B5EF4-FFF2-40B4-BE49-F238E27FC236}">
                <a16:creationId xmlns:a16="http://schemas.microsoft.com/office/drawing/2014/main" id="{0DC72AFE-81F4-2F5D-5026-63540E6E5675}"/>
              </a:ext>
            </a:extLst>
          </p:cNvPr>
          <p:cNvSpPr txBox="1"/>
          <p:nvPr/>
        </p:nvSpPr>
        <p:spPr>
          <a:xfrm>
            <a:off x="9453523" y="4246490"/>
            <a:ext cx="1608221" cy="372358"/>
          </a:xfrm>
          <a:prstGeom prst="rect">
            <a:avLst/>
          </a:prstGeom>
          <a:solidFill>
            <a:srgbClr val="FFC000"/>
          </a:solidFill>
        </p:spPr>
        <p:txBody>
          <a:bodyPr wrap="square">
            <a:spAutoFit/>
          </a:bodyPr>
          <a:lstStyle/>
          <a:p>
            <a:r>
              <a:rPr lang="it-IT" sz="1800" b="0" i="0" u="none" strike="noStrike" baseline="0">
                <a:latin typeface="Calibri" panose="020F0502020204030204" pitchFamily="34" charset="0"/>
              </a:rPr>
              <a:t>CTM-CMM</a:t>
            </a:r>
            <a:endParaRPr lang="it-IT"/>
          </a:p>
        </p:txBody>
      </p:sp>
    </p:spTree>
    <p:extLst>
      <p:ext uri="{BB962C8B-B14F-4D97-AF65-F5344CB8AC3E}">
        <p14:creationId xmlns:p14="http://schemas.microsoft.com/office/powerpoint/2010/main" val="78620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E075-A951-9960-3BFF-7883B29C71F3}"/>
              </a:ext>
            </a:extLst>
          </p:cNvPr>
          <p:cNvSpPr>
            <a:spLocks noGrp="1"/>
          </p:cNvSpPr>
          <p:nvPr>
            <p:ph type="title"/>
          </p:nvPr>
        </p:nvSpPr>
        <p:spPr>
          <a:xfrm>
            <a:off x="389331" y="0"/>
            <a:ext cx="10515600" cy="1325563"/>
          </a:xfrm>
        </p:spPr>
        <p:txBody>
          <a:bodyPr/>
          <a:lstStyle/>
          <a:p>
            <a:r>
              <a:rPr lang="it-IT"/>
              <a:t>Scientific objectives &amp; main parameters</a:t>
            </a:r>
          </a:p>
        </p:txBody>
      </p:sp>
      <p:sp>
        <p:nvSpPr>
          <p:cNvPr id="3" name="Content Placeholder 2">
            <a:extLst>
              <a:ext uri="{FF2B5EF4-FFF2-40B4-BE49-F238E27FC236}">
                <a16:creationId xmlns:a16="http://schemas.microsoft.com/office/drawing/2014/main" id="{0AC5CFD8-1FAB-110E-DB17-EF4C3BF02DF1}"/>
              </a:ext>
            </a:extLst>
          </p:cNvPr>
          <p:cNvSpPr>
            <a:spLocks noGrp="1"/>
          </p:cNvSpPr>
          <p:nvPr>
            <p:ph idx="1"/>
          </p:nvPr>
        </p:nvSpPr>
        <p:spPr>
          <a:xfrm>
            <a:off x="264583" y="1107652"/>
            <a:ext cx="10515600" cy="3272896"/>
          </a:xfrm>
        </p:spPr>
        <p:txBody>
          <a:bodyPr/>
          <a:lstStyle/>
          <a:p>
            <a:r>
              <a:rPr lang="en-US"/>
              <a:t>Four main lines of investigation: </a:t>
            </a:r>
          </a:p>
          <a:p>
            <a:pPr marL="914400" lvl="1" indent="-457200">
              <a:buFont typeface="+mj-lt"/>
              <a:buAutoNum type="arabicPeriod"/>
            </a:pPr>
            <a:r>
              <a:rPr lang="en-US" sz="2400"/>
              <a:t>magnetic configurations with large divertor wetted  areas and detached plasma conditions; </a:t>
            </a:r>
          </a:p>
          <a:p>
            <a:pPr marL="914400" lvl="1" indent="-457200">
              <a:buFont typeface="+mj-lt"/>
              <a:buAutoNum type="arabicPeriod"/>
            </a:pPr>
            <a:r>
              <a:rPr lang="en-US" sz="2400"/>
              <a:t>advanced plasma  facing components technology; </a:t>
            </a:r>
          </a:p>
          <a:p>
            <a:pPr marL="914400" lvl="1" indent="-457200">
              <a:buFont typeface="+mj-lt"/>
              <a:buAutoNum type="arabicPeriod"/>
            </a:pPr>
            <a:r>
              <a:rPr lang="en-US" sz="2400"/>
              <a:t>impurity seeding to  increase core radiation; and </a:t>
            </a:r>
          </a:p>
          <a:p>
            <a:pPr marL="914400" lvl="1" indent="-457200">
              <a:buFont typeface="+mj-lt"/>
              <a:buAutoNum type="arabicPeriod"/>
            </a:pPr>
            <a:r>
              <a:rPr lang="en-US" sz="2400"/>
              <a:t>liquid metals as plasma  facing component. </a:t>
            </a:r>
            <a:endParaRPr lang="en-US"/>
          </a:p>
          <a:p>
            <a:r>
              <a:rPr lang="en-US"/>
              <a:t>DTT breakeven-class  device with full tungsten actively  cooled components before ITER. </a:t>
            </a:r>
          </a:p>
          <a:p>
            <a:pPr marL="0" indent="0">
              <a:buNone/>
            </a:pPr>
            <a:endParaRPr lang="it-IT"/>
          </a:p>
        </p:txBody>
      </p:sp>
      <p:pic>
        <p:nvPicPr>
          <p:cNvPr id="4" name="Picture 3">
            <a:extLst>
              <a:ext uri="{FF2B5EF4-FFF2-40B4-BE49-F238E27FC236}">
                <a16:creationId xmlns:a16="http://schemas.microsoft.com/office/drawing/2014/main" id="{ED79574E-5911-4389-84A4-ED402176D910}"/>
              </a:ext>
            </a:extLst>
          </p:cNvPr>
          <p:cNvPicPr>
            <a:picLocks noChangeAspect="1"/>
          </p:cNvPicPr>
          <p:nvPr/>
        </p:nvPicPr>
        <p:blipFill>
          <a:blip r:embed="rId2"/>
          <a:stretch>
            <a:fillRect/>
          </a:stretch>
        </p:blipFill>
        <p:spPr>
          <a:xfrm>
            <a:off x="1466198" y="4497600"/>
            <a:ext cx="8864786" cy="1981200"/>
          </a:xfrm>
          <a:prstGeom prst="rect">
            <a:avLst/>
          </a:prstGeom>
        </p:spPr>
      </p:pic>
      <p:sp>
        <p:nvSpPr>
          <p:cNvPr id="5" name="Rettangolo 4">
            <a:extLst>
              <a:ext uri="{FF2B5EF4-FFF2-40B4-BE49-F238E27FC236}">
                <a16:creationId xmlns:a16="http://schemas.microsoft.com/office/drawing/2014/main" id="{49E4EE9A-63A1-6181-AC97-0827EDE1EEE2}"/>
              </a:ext>
            </a:extLst>
          </p:cNvPr>
          <p:cNvSpPr/>
          <p:nvPr/>
        </p:nvSpPr>
        <p:spPr>
          <a:xfrm>
            <a:off x="1466198" y="5052059"/>
            <a:ext cx="8660782" cy="116586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3662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18596" y="53257"/>
            <a:ext cx="7518545" cy="836762"/>
          </a:xfrm>
        </p:spPr>
        <p:txBody>
          <a:bodyPr vert="horz" lIns="91440" tIns="45720" rIns="91440" bIns="45720" rtlCol="0" anchor="ctr">
            <a:normAutofit/>
          </a:bodyPr>
          <a:lstStyle/>
          <a:p>
            <a:r>
              <a:rPr lang="it-IT" b="1" spc="15">
                <a:latin typeface="Calibri"/>
                <a:cs typeface="Calibri"/>
              </a:rPr>
              <a:t>Remote </a:t>
            </a:r>
            <a:r>
              <a:rPr lang="en-US" b="1" spc="15">
                <a:latin typeface="Calibri"/>
                <a:cs typeface="Calibri"/>
              </a:rPr>
              <a:t>Manipulation</a:t>
            </a:r>
            <a:r>
              <a:rPr lang="it-IT" b="1" spc="15">
                <a:latin typeface="Calibri"/>
                <a:cs typeface="Calibri"/>
              </a:rPr>
              <a:t> Systems</a:t>
            </a:r>
            <a:endParaRPr lang="en-US" b="1" spc="15">
              <a:latin typeface="Calibri"/>
              <a:cs typeface="Calibri"/>
            </a:endParaRPr>
          </a:p>
        </p:txBody>
      </p:sp>
      <p:sp>
        <p:nvSpPr>
          <p:cNvPr id="14" name="CasellaDiTesto 13"/>
          <p:cNvSpPr txBox="1"/>
          <p:nvPr/>
        </p:nvSpPr>
        <p:spPr>
          <a:xfrm>
            <a:off x="3877869" y="4781179"/>
            <a:ext cx="321469" cy="225062"/>
          </a:xfrm>
          <a:prstGeom prst="rect">
            <a:avLst/>
          </a:prstGeom>
          <a:noFill/>
        </p:spPr>
        <p:txBody>
          <a:bodyPr wrap="square" lIns="68580" tIns="34290" rIns="68580" bIns="3429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panose="02110004020202020204"/>
                <a:ea typeface="+mn-ea"/>
                <a:cs typeface="+mn-cs"/>
              </a:rPr>
              <a:t>A1.</a:t>
            </a:r>
          </a:p>
        </p:txBody>
      </p:sp>
      <p:pic>
        <p:nvPicPr>
          <p:cNvPr id="3074" name="Picture 2" descr="https://www.dtt-project.it/images/2023/11/13/hyrman.png">
            <a:extLst>
              <a:ext uri="{FF2B5EF4-FFF2-40B4-BE49-F238E27FC236}">
                <a16:creationId xmlns:a16="http://schemas.microsoft.com/office/drawing/2014/main" id="{EC8BFE04-99CE-4657-B95A-2541C0DD05D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6345" y="785945"/>
            <a:ext cx="7160798" cy="3862952"/>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E060A10F-0B9A-4E15-B68C-FCB539B26E8B}"/>
              </a:ext>
            </a:extLst>
          </p:cNvPr>
          <p:cNvSpPr txBox="1"/>
          <p:nvPr/>
        </p:nvSpPr>
        <p:spPr>
          <a:xfrm>
            <a:off x="9738048" y="1123717"/>
            <a:ext cx="1948051" cy="1200329"/>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HYRMAN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Hyper Redundant Manipulator for FW maintenance</a:t>
            </a:r>
          </a:p>
        </p:txBody>
      </p:sp>
      <p:pic>
        <p:nvPicPr>
          <p:cNvPr id="6" name="Immagine 5">
            <a:extLst>
              <a:ext uri="{FF2B5EF4-FFF2-40B4-BE49-F238E27FC236}">
                <a16:creationId xmlns:a16="http://schemas.microsoft.com/office/drawing/2014/main" id="{776404FC-C40A-46BE-808C-FFBB7DC3ECB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34415" y="3253966"/>
            <a:ext cx="7818987" cy="3862952"/>
          </a:xfrm>
          <a:prstGeom prst="rect">
            <a:avLst/>
          </a:prstGeom>
        </p:spPr>
      </p:pic>
      <p:sp>
        <p:nvSpPr>
          <p:cNvPr id="11" name="CasellaDiTesto 10">
            <a:extLst>
              <a:ext uri="{FF2B5EF4-FFF2-40B4-BE49-F238E27FC236}">
                <a16:creationId xmlns:a16="http://schemas.microsoft.com/office/drawing/2014/main" id="{139DFF1A-37D7-4EE3-9C13-A10E63340EB7}"/>
              </a:ext>
            </a:extLst>
          </p:cNvPr>
          <p:cNvSpPr txBox="1"/>
          <p:nvPr/>
        </p:nvSpPr>
        <p:spPr>
          <a:xfrm>
            <a:off x="7200870" y="5471890"/>
            <a:ext cx="3306417" cy="1200329"/>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CMM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Cassette Multifunctional Mover for maintenance of the divertor cassettes from port 4</a:t>
            </a:r>
          </a:p>
        </p:txBody>
      </p:sp>
      <p:sp>
        <p:nvSpPr>
          <p:cNvPr id="12" name="Rettangolo 11">
            <a:extLst>
              <a:ext uri="{FF2B5EF4-FFF2-40B4-BE49-F238E27FC236}">
                <a16:creationId xmlns:a16="http://schemas.microsoft.com/office/drawing/2014/main" id="{22C594D7-5A9E-43B9-94F6-7CB7A7483962}"/>
              </a:ext>
            </a:extLst>
          </p:cNvPr>
          <p:cNvSpPr/>
          <p:nvPr/>
        </p:nvSpPr>
        <p:spPr>
          <a:xfrm>
            <a:off x="205459" y="471638"/>
            <a:ext cx="4974611" cy="3970318"/>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Contracts awarded to one single supplier</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2 HYRMAN </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3 CMM</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CMM will be used during assembly</a:t>
            </a:r>
          </a:p>
        </p:txBody>
      </p:sp>
      <p:cxnSp>
        <p:nvCxnSpPr>
          <p:cNvPr id="3" name="Connettore 2 2">
            <a:extLst>
              <a:ext uri="{FF2B5EF4-FFF2-40B4-BE49-F238E27FC236}">
                <a16:creationId xmlns:a16="http://schemas.microsoft.com/office/drawing/2014/main" id="{C51B2E93-0114-ADF2-BC91-CBF16AC501E0}"/>
              </a:ext>
            </a:extLst>
          </p:cNvPr>
          <p:cNvCxnSpPr/>
          <p:nvPr/>
        </p:nvCxnSpPr>
        <p:spPr>
          <a:xfrm flipH="1">
            <a:off x="8941558" y="1713012"/>
            <a:ext cx="762512" cy="847308"/>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Connettore 2 7">
            <a:extLst>
              <a:ext uri="{FF2B5EF4-FFF2-40B4-BE49-F238E27FC236}">
                <a16:creationId xmlns:a16="http://schemas.microsoft.com/office/drawing/2014/main" id="{2783A3B3-20F8-2F65-00A1-68D2C804947E}"/>
              </a:ext>
            </a:extLst>
          </p:cNvPr>
          <p:cNvCxnSpPr>
            <a:stCxn id="11" idx="1"/>
          </p:cNvCxnSpPr>
          <p:nvPr/>
        </p:nvCxnSpPr>
        <p:spPr>
          <a:xfrm flipH="1" flipV="1">
            <a:off x="5869440" y="5669280"/>
            <a:ext cx="1331430" cy="402775"/>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2304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
            <a:extLst>
              <a:ext uri="{FF2B5EF4-FFF2-40B4-BE49-F238E27FC236}">
                <a16:creationId xmlns:a16="http://schemas.microsoft.com/office/drawing/2014/main" id="{E432197F-3E86-49B1-8160-790E2862F186}"/>
              </a:ext>
            </a:extLst>
          </p:cNvPr>
          <p:cNvSpPr>
            <a:spLocks noGrp="1"/>
          </p:cNvSpPr>
          <p:nvPr>
            <p:ph type="title"/>
          </p:nvPr>
        </p:nvSpPr>
        <p:spPr>
          <a:xfrm>
            <a:off x="634857" y="53257"/>
            <a:ext cx="7197591" cy="836762"/>
          </a:xfrm>
        </p:spPr>
        <p:txBody>
          <a:bodyPr vert="horz" lIns="91440" tIns="45720" rIns="91440" bIns="45720" rtlCol="0" anchor="ctr">
            <a:normAutofit/>
          </a:bodyPr>
          <a:lstStyle/>
          <a:p>
            <a:r>
              <a:rPr lang="en-US" b="1" spc="15">
                <a:latin typeface="Calibri"/>
                <a:cs typeface="Calibri"/>
              </a:rPr>
              <a:t>ENEA-DTT RH Training facility</a:t>
            </a:r>
          </a:p>
        </p:txBody>
      </p:sp>
      <p:sp>
        <p:nvSpPr>
          <p:cNvPr id="6" name="CasellaDiTesto 5">
            <a:extLst>
              <a:ext uri="{FF2B5EF4-FFF2-40B4-BE49-F238E27FC236}">
                <a16:creationId xmlns:a16="http://schemas.microsoft.com/office/drawing/2014/main" id="{20956BB1-11BB-4C39-804C-B4FDA6632412}"/>
              </a:ext>
            </a:extLst>
          </p:cNvPr>
          <p:cNvSpPr txBox="1"/>
          <p:nvPr/>
        </p:nvSpPr>
        <p:spPr>
          <a:xfrm>
            <a:off x="4858391" y="758364"/>
            <a:ext cx="7197591" cy="1938992"/>
          </a:xfrm>
          <a:prstGeom prst="rect">
            <a:avLst/>
          </a:prstGeom>
          <a:noFill/>
        </p:spPr>
        <p:txBody>
          <a:bodyPr wrap="square" lIns="91440" tIns="45720" rIns="91440" bIns="45720" rtlCol="0">
            <a:spAutoFit/>
          </a:bodyPr>
          <a:lstStyle/>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Divertor test modules RH to be performed between one experimental campaign and the other.</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Through a “</a:t>
            </a:r>
            <a:r>
              <a:rPr kumimoji="0" lang="en-US" sz="2400" b="0" i="1" u="none" strike="noStrike" kern="1200" cap="none" spc="0" normalizeH="0" baseline="0" noProof="0" dirty="0" err="1">
                <a:ln>
                  <a:noFill/>
                </a:ln>
                <a:solidFill>
                  <a:prstClr val="black"/>
                </a:solidFill>
                <a:effectLst/>
                <a:uLnTx/>
                <a:uFillTx/>
                <a:latin typeface="Aptos" panose="02110004020202020204"/>
                <a:ea typeface="+mn-ea"/>
                <a:cs typeface="+mn-cs"/>
              </a:rPr>
              <a:t>NextGenerationEU</a:t>
            </a:r>
            <a:r>
              <a:rPr kumimoji="0" lang="en-US" sz="24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funding scheme a dedicated RH training facility for DTT is being constructed in Naples (2 hours from DTT by car)</a:t>
            </a:r>
          </a:p>
        </p:txBody>
      </p:sp>
      <p:sp>
        <p:nvSpPr>
          <p:cNvPr id="21" name="CasellaDiTesto 20">
            <a:extLst>
              <a:ext uri="{FF2B5EF4-FFF2-40B4-BE49-F238E27FC236}">
                <a16:creationId xmlns:a16="http://schemas.microsoft.com/office/drawing/2014/main" id="{3CD6B253-7F76-43E4-8143-8CB81D69AD5D}"/>
              </a:ext>
            </a:extLst>
          </p:cNvPr>
          <p:cNvSpPr txBox="1"/>
          <p:nvPr/>
        </p:nvSpPr>
        <p:spPr>
          <a:xfrm>
            <a:off x="2033" y="6093854"/>
            <a:ext cx="3118358" cy="338554"/>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ptos" panose="02110004020202020204"/>
                <a:ea typeface="+mn-ea"/>
                <a:cs typeface="+mn-cs"/>
              </a:rPr>
              <a:t>Courtesy of </a:t>
            </a:r>
            <a:r>
              <a:rPr kumimoji="0" lang="en-US" sz="1600" b="0" i="1" u="none" strike="noStrike" kern="1200" cap="none" spc="0" normalizeH="0" baseline="0" noProof="0" err="1">
                <a:ln>
                  <a:noFill/>
                </a:ln>
                <a:solidFill>
                  <a:prstClr val="black"/>
                </a:solidFill>
                <a:effectLst/>
                <a:uLnTx/>
                <a:uFillTx/>
                <a:latin typeface="Aptos" panose="02110004020202020204"/>
                <a:ea typeface="+mn-ea"/>
                <a:cs typeface="+mn-cs"/>
              </a:rPr>
              <a:t>A.Reale</a:t>
            </a:r>
            <a:r>
              <a:rPr kumimoji="0" lang="en-US" sz="1600" b="0" i="1" u="none" strike="noStrike" kern="1200" cap="none" spc="0" normalizeH="0" baseline="0" noProof="0">
                <a:ln>
                  <a:noFill/>
                </a:ln>
                <a:solidFill>
                  <a:prstClr val="black"/>
                </a:solidFill>
                <a:effectLst/>
                <a:uLnTx/>
                <a:uFillTx/>
                <a:latin typeface="Aptos" panose="02110004020202020204"/>
                <a:ea typeface="+mn-ea"/>
                <a:cs typeface="+mn-cs"/>
              </a:rPr>
              <a:t> &amp; RHS team</a:t>
            </a:r>
          </a:p>
        </p:txBody>
      </p:sp>
      <p:pic>
        <p:nvPicPr>
          <p:cNvPr id="2" name="Immagine 1">
            <a:extLst>
              <a:ext uri="{FF2B5EF4-FFF2-40B4-BE49-F238E27FC236}">
                <a16:creationId xmlns:a16="http://schemas.microsoft.com/office/drawing/2014/main" id="{B05ABD76-411D-4DC6-87D2-9E7564A4363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409989" y="2587115"/>
            <a:ext cx="6991049" cy="3905757"/>
          </a:xfrm>
          <a:prstGeom prst="rect">
            <a:avLst/>
          </a:prstGeom>
        </p:spPr>
      </p:pic>
      <p:pic>
        <p:nvPicPr>
          <p:cNvPr id="8" name="Immagine 7">
            <a:extLst>
              <a:ext uri="{FF2B5EF4-FFF2-40B4-BE49-F238E27FC236}">
                <a16:creationId xmlns:a16="http://schemas.microsoft.com/office/drawing/2014/main" id="{8530EF80-8029-47E0-9A40-E0EE6EF9BF6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5769" y="1607268"/>
            <a:ext cx="6645993" cy="4486587"/>
          </a:xfrm>
          <a:prstGeom prst="rect">
            <a:avLst/>
          </a:prstGeom>
        </p:spPr>
      </p:pic>
    </p:spTree>
    <p:extLst>
      <p:ext uri="{BB962C8B-B14F-4D97-AF65-F5344CB8AC3E}">
        <p14:creationId xmlns:p14="http://schemas.microsoft.com/office/powerpoint/2010/main" val="515165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
            <a:extLst>
              <a:ext uri="{FF2B5EF4-FFF2-40B4-BE49-F238E27FC236}">
                <a16:creationId xmlns:a16="http://schemas.microsoft.com/office/drawing/2014/main" id="{E432197F-3E86-49B1-8160-790E2862F186}"/>
              </a:ext>
            </a:extLst>
          </p:cNvPr>
          <p:cNvSpPr>
            <a:spLocks noGrp="1"/>
          </p:cNvSpPr>
          <p:nvPr>
            <p:ph type="title"/>
          </p:nvPr>
        </p:nvSpPr>
        <p:spPr/>
        <p:txBody>
          <a:bodyPr vert="horz" lIns="91440" tIns="45720" rIns="91440" bIns="45720" rtlCol="0" anchor="ctr">
            <a:normAutofit/>
          </a:bodyPr>
          <a:lstStyle/>
          <a:p>
            <a:r>
              <a:rPr lang="en-US" b="1" spc="15">
                <a:latin typeface="Calibri"/>
                <a:cs typeface="Calibri"/>
              </a:rPr>
              <a:t>ENEA-DTT RH Training facility</a:t>
            </a:r>
          </a:p>
        </p:txBody>
      </p:sp>
      <p:pic>
        <p:nvPicPr>
          <p:cNvPr id="2" name="Immagine 1">
            <a:extLst>
              <a:ext uri="{FF2B5EF4-FFF2-40B4-BE49-F238E27FC236}">
                <a16:creationId xmlns:a16="http://schemas.microsoft.com/office/drawing/2014/main" id="{B05ABD76-411D-4DC6-87D2-9E7564A4363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34857" y="2072096"/>
            <a:ext cx="8365336" cy="4673543"/>
          </a:xfrm>
          <a:prstGeom prst="rect">
            <a:avLst/>
          </a:prstGeom>
          <a:solidFill>
            <a:schemeClr val="bg1"/>
          </a:solidFill>
        </p:spPr>
      </p:pic>
      <p:pic>
        <p:nvPicPr>
          <p:cNvPr id="8" name="Immagine 7">
            <a:extLst>
              <a:ext uri="{FF2B5EF4-FFF2-40B4-BE49-F238E27FC236}">
                <a16:creationId xmlns:a16="http://schemas.microsoft.com/office/drawing/2014/main" id="{8530EF80-8029-47E0-9A40-E0EE6EF9BF6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21204" y="709404"/>
            <a:ext cx="7224017" cy="4876799"/>
          </a:xfrm>
          <a:prstGeom prst="rect">
            <a:avLst/>
          </a:prstGeom>
        </p:spPr>
      </p:pic>
      <p:sp>
        <p:nvSpPr>
          <p:cNvPr id="11" name="Rettangolo 10">
            <a:extLst>
              <a:ext uri="{FF2B5EF4-FFF2-40B4-BE49-F238E27FC236}">
                <a16:creationId xmlns:a16="http://schemas.microsoft.com/office/drawing/2014/main" id="{94DFEDDC-063D-4848-A754-6975998C50CD}"/>
              </a:ext>
            </a:extLst>
          </p:cNvPr>
          <p:cNvSpPr/>
          <p:nvPr/>
        </p:nvSpPr>
        <p:spPr>
          <a:xfrm>
            <a:off x="221233" y="733583"/>
            <a:ext cx="4982958" cy="646331"/>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Contract awarded and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KoM</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launched</a:t>
            </a:r>
          </a:p>
        </p:txBody>
      </p:sp>
      <p:sp>
        <p:nvSpPr>
          <p:cNvPr id="9" name="Freccia in giù 8">
            <a:extLst>
              <a:ext uri="{FF2B5EF4-FFF2-40B4-BE49-F238E27FC236}">
                <a16:creationId xmlns:a16="http://schemas.microsoft.com/office/drawing/2014/main" id="{E3739E5F-1389-47AE-ACCF-FC5685067228}"/>
              </a:ext>
            </a:extLst>
          </p:cNvPr>
          <p:cNvSpPr/>
          <p:nvPr/>
        </p:nvSpPr>
        <p:spPr>
          <a:xfrm>
            <a:off x="2345051" y="1379914"/>
            <a:ext cx="548640" cy="5312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CasellaDiTesto 9">
            <a:extLst>
              <a:ext uri="{FF2B5EF4-FFF2-40B4-BE49-F238E27FC236}">
                <a16:creationId xmlns:a16="http://schemas.microsoft.com/office/drawing/2014/main" id="{D84F3442-6F0D-43F4-91A2-2D2296C70655}"/>
              </a:ext>
            </a:extLst>
          </p:cNvPr>
          <p:cNvSpPr txBox="1"/>
          <p:nvPr/>
        </p:nvSpPr>
        <p:spPr>
          <a:xfrm>
            <a:off x="221233" y="1918783"/>
            <a:ext cx="4982958"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Mockup of divertor and FW will be useful for testing alternative concepts of connections to the vessel compatible with RHS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4149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BEDE5F1-CE5D-4270-88E9-8E80F1AC771E}"/>
              </a:ext>
            </a:extLst>
          </p:cNvPr>
          <p:cNvPicPr>
            <a:picLocks noChangeAspect="1"/>
          </p:cNvPicPr>
          <p:nvPr/>
        </p:nvPicPr>
        <p:blipFill>
          <a:blip r:embed="rId2"/>
          <a:stretch>
            <a:fillRect/>
          </a:stretch>
        </p:blipFill>
        <p:spPr>
          <a:xfrm>
            <a:off x="-926996" y="407283"/>
            <a:ext cx="11861553" cy="4755746"/>
          </a:xfrm>
          <a:prstGeom prst="rect">
            <a:avLst/>
          </a:prstGeom>
        </p:spPr>
      </p:pic>
      <p:sp>
        <p:nvSpPr>
          <p:cNvPr id="9" name="CasellaDiTesto 8">
            <a:extLst>
              <a:ext uri="{FF2B5EF4-FFF2-40B4-BE49-F238E27FC236}">
                <a16:creationId xmlns:a16="http://schemas.microsoft.com/office/drawing/2014/main" id="{034D1B47-0CB6-4D29-A648-7B9A229CE65D}"/>
              </a:ext>
            </a:extLst>
          </p:cNvPr>
          <p:cNvSpPr txBox="1"/>
          <p:nvPr/>
        </p:nvSpPr>
        <p:spPr>
          <a:xfrm>
            <a:off x="413756" y="4360485"/>
            <a:ext cx="4590024" cy="991842"/>
          </a:xfrm>
          <a:prstGeom prst="rect">
            <a:avLst/>
          </a:prstGeom>
          <a:noFill/>
        </p:spPr>
        <p:txBody>
          <a:bodyPr wrap="square">
            <a:norm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Aptos" panose="02110004020202020204"/>
                <a:ea typeface="+mn-ea"/>
                <a:cs typeface="+mn-cs"/>
              </a:rPr>
              <a:t>Diagnostics conceptual design is under review by an external panel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10" name="Freccia in giù 9">
            <a:extLst>
              <a:ext uri="{FF2B5EF4-FFF2-40B4-BE49-F238E27FC236}">
                <a16:creationId xmlns:a16="http://schemas.microsoft.com/office/drawing/2014/main" id="{2BBAEE7E-C4B2-4048-9037-218E0ADD421D}"/>
              </a:ext>
            </a:extLst>
          </p:cNvPr>
          <p:cNvSpPr/>
          <p:nvPr/>
        </p:nvSpPr>
        <p:spPr>
          <a:xfrm>
            <a:off x="1810784" y="5245891"/>
            <a:ext cx="548640" cy="5312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CasellaDiTesto 11">
            <a:extLst>
              <a:ext uri="{FF2B5EF4-FFF2-40B4-BE49-F238E27FC236}">
                <a16:creationId xmlns:a16="http://schemas.microsoft.com/office/drawing/2014/main" id="{E81AF948-A29A-47B2-A1EE-169F6FCBDA14}"/>
              </a:ext>
            </a:extLst>
          </p:cNvPr>
          <p:cNvSpPr txBox="1"/>
          <p:nvPr/>
        </p:nvSpPr>
        <p:spPr>
          <a:xfrm>
            <a:off x="488716" y="5872674"/>
            <a:ext cx="8707671"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Interfaces will be locked (with cooling, ports, IVC, </a:t>
            </a:r>
            <a:r>
              <a:rPr kumimoji="0" lang="en-US" sz="1800" b="0" i="0" u="none" strike="noStrike" kern="1200" cap="none" spc="0" normalizeH="0" baseline="0" noProof="0" err="1">
                <a:ln>
                  <a:noFill/>
                </a:ln>
                <a:solidFill>
                  <a:prstClr val="black"/>
                </a:solidFill>
                <a:effectLst/>
                <a:uLnTx/>
                <a:uFillTx/>
                <a:latin typeface="Aptos" panose="02110004020202020204"/>
                <a:ea typeface="+mn-ea"/>
                <a:cs typeface="+mn-cs"/>
              </a:rPr>
              <a:t>etc</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Engineering and procurement phase to be launched after review panel</a:t>
            </a:r>
          </a:p>
        </p:txBody>
      </p:sp>
      <p:sp>
        <p:nvSpPr>
          <p:cNvPr id="13" name="Titolo 1">
            <a:extLst>
              <a:ext uri="{FF2B5EF4-FFF2-40B4-BE49-F238E27FC236}">
                <a16:creationId xmlns:a16="http://schemas.microsoft.com/office/drawing/2014/main" id="{E432197F-3E86-49B1-8160-790E2862F186}"/>
              </a:ext>
            </a:extLst>
          </p:cNvPr>
          <p:cNvSpPr>
            <a:spLocks noGrp="1"/>
          </p:cNvSpPr>
          <p:nvPr>
            <p:ph type="title"/>
          </p:nvPr>
        </p:nvSpPr>
        <p:spPr/>
        <p:txBody>
          <a:bodyPr vert="horz" lIns="91440" tIns="45720" rIns="91440" bIns="45720" rtlCol="0" anchor="ctr">
            <a:normAutofit/>
          </a:bodyPr>
          <a:lstStyle/>
          <a:p>
            <a:r>
              <a:rPr lang="en-US" b="1" spc="15">
                <a:latin typeface="Calibri"/>
                <a:cs typeface="Calibri"/>
              </a:rPr>
              <a:t>Diagnostics</a:t>
            </a:r>
          </a:p>
        </p:txBody>
      </p:sp>
      <p:graphicFrame>
        <p:nvGraphicFramePr>
          <p:cNvPr id="11" name="Tabella 10">
            <a:extLst>
              <a:ext uri="{FF2B5EF4-FFF2-40B4-BE49-F238E27FC236}">
                <a16:creationId xmlns:a16="http://schemas.microsoft.com/office/drawing/2014/main" id="{F1DA22B9-2B08-47D6-B0AD-75F584E7B939}"/>
              </a:ext>
            </a:extLst>
          </p:cNvPr>
          <p:cNvGraphicFramePr>
            <a:graphicFrameLocks noGrp="1"/>
          </p:cNvGraphicFramePr>
          <p:nvPr>
            <p:extLst>
              <p:ext uri="{D42A27DB-BD31-4B8C-83A1-F6EECF244321}">
                <p14:modId xmlns:p14="http://schemas.microsoft.com/office/powerpoint/2010/main" val="2620472878"/>
              </p:ext>
            </p:extLst>
          </p:nvPr>
        </p:nvGraphicFramePr>
        <p:xfrm>
          <a:off x="7755175" y="1461528"/>
          <a:ext cx="4023069" cy="4056323"/>
        </p:xfrm>
        <a:graphic>
          <a:graphicData uri="http://schemas.openxmlformats.org/drawingml/2006/table">
            <a:tbl>
              <a:tblPr/>
              <a:tblGrid>
                <a:gridCol w="270724">
                  <a:extLst>
                    <a:ext uri="{9D8B030D-6E8A-4147-A177-3AD203B41FA5}">
                      <a16:colId xmlns:a16="http://schemas.microsoft.com/office/drawing/2014/main" val="4223929551"/>
                    </a:ext>
                  </a:extLst>
                </a:gridCol>
                <a:gridCol w="602745">
                  <a:extLst>
                    <a:ext uri="{9D8B030D-6E8A-4147-A177-3AD203B41FA5}">
                      <a16:colId xmlns:a16="http://schemas.microsoft.com/office/drawing/2014/main" val="847687874"/>
                    </a:ext>
                  </a:extLst>
                </a:gridCol>
                <a:gridCol w="3149600">
                  <a:extLst>
                    <a:ext uri="{9D8B030D-6E8A-4147-A177-3AD203B41FA5}">
                      <a16:colId xmlns:a16="http://schemas.microsoft.com/office/drawing/2014/main" val="909792349"/>
                    </a:ext>
                  </a:extLst>
                </a:gridCol>
              </a:tblGrid>
              <a:tr h="350760">
                <a:tc>
                  <a:txBody>
                    <a:bodyPr/>
                    <a:lstStyle/>
                    <a:p>
                      <a:pPr algn="l" fontAlgn="b"/>
                      <a:r>
                        <a:rPr lang="it-IT" sz="1600" b="0" i="1" u="none" strike="noStrike">
                          <a:solidFill>
                            <a:srgbClr val="FFFFFF"/>
                          </a:solidFill>
                          <a:effectLst/>
                          <a:latin typeface="Century Gothic" panose="020B0502020202020204" pitchFamily="34" charset="0"/>
                        </a:rPr>
                        <a:t>id</a:t>
                      </a:r>
                    </a:p>
                  </a:txBody>
                  <a:tcPr marL="9525" marR="9525" marT="9525" marB="0" anchor="ctr">
                    <a:lnL>
                      <a:noFill/>
                    </a:lnL>
                    <a:lnR>
                      <a:noFill/>
                    </a:lnR>
                    <a:lnT>
                      <a:noFill/>
                    </a:lnT>
                    <a:lnB w="6350" cap="flat" cmpd="sng" algn="ctr">
                      <a:solidFill>
                        <a:srgbClr val="0070C0"/>
                      </a:solidFill>
                      <a:prstDash val="solid"/>
                      <a:round/>
                      <a:headEnd type="none" w="med" len="med"/>
                      <a:tailEnd type="none" w="med" len="med"/>
                    </a:lnB>
                    <a:solidFill>
                      <a:srgbClr val="0070C0"/>
                    </a:solidFill>
                  </a:tcPr>
                </a:tc>
                <a:tc>
                  <a:txBody>
                    <a:bodyPr/>
                    <a:lstStyle/>
                    <a:p>
                      <a:pPr algn="l" fontAlgn="b"/>
                      <a:r>
                        <a:rPr lang="it-IT" sz="1600" b="0" i="1" u="none" strike="noStrike">
                          <a:solidFill>
                            <a:srgbClr val="FFFFFF"/>
                          </a:solidFill>
                          <a:effectLst/>
                          <a:latin typeface="Century Gothic" panose="020B0502020202020204" pitchFamily="34" charset="0"/>
                        </a:rPr>
                        <a:t>WBS</a:t>
                      </a:r>
                    </a:p>
                  </a:txBody>
                  <a:tcPr marL="9525" marR="9525" marT="9525" marB="0" anchor="ctr">
                    <a:lnL>
                      <a:noFill/>
                    </a:lnL>
                    <a:lnR>
                      <a:noFill/>
                    </a:lnR>
                    <a:lnT>
                      <a:noFill/>
                    </a:lnT>
                    <a:lnB w="6350" cap="flat" cmpd="sng" algn="ctr">
                      <a:solidFill>
                        <a:srgbClr val="0070C0"/>
                      </a:solidFill>
                      <a:prstDash val="solid"/>
                      <a:round/>
                      <a:headEnd type="none" w="med" len="med"/>
                      <a:tailEnd type="none" w="med" len="med"/>
                    </a:lnB>
                    <a:solidFill>
                      <a:srgbClr val="0070C0"/>
                    </a:solidFill>
                  </a:tcPr>
                </a:tc>
                <a:tc>
                  <a:txBody>
                    <a:bodyPr/>
                    <a:lstStyle/>
                    <a:p>
                      <a:pPr algn="l" fontAlgn="b"/>
                      <a:r>
                        <a:rPr lang="it-IT" sz="1600" b="0" i="1" u="none" strike="noStrike" err="1">
                          <a:solidFill>
                            <a:srgbClr val="FFFFFF"/>
                          </a:solidFill>
                          <a:effectLst/>
                          <a:latin typeface="Century Gothic" panose="020B0502020202020204" pitchFamily="34" charset="0"/>
                        </a:rPr>
                        <a:t>DIagnostics</a:t>
                      </a:r>
                      <a:endParaRPr lang="it-IT" sz="1600" b="0" i="1" u="none" strike="noStrike">
                        <a:solidFill>
                          <a:srgbClr val="FFFFFF"/>
                        </a:solidFill>
                        <a:effectLst/>
                        <a:latin typeface="Century Gothic" panose="020B0502020202020204" pitchFamily="34" charset="0"/>
                      </a:endParaRPr>
                    </a:p>
                  </a:txBody>
                  <a:tcPr marL="9525" marR="9525" marT="9525" marB="0" anchor="ctr">
                    <a:lnL>
                      <a:noFill/>
                    </a:lnL>
                    <a:lnR>
                      <a:noFill/>
                    </a:lnR>
                    <a:lnT>
                      <a:noFill/>
                    </a:lnT>
                    <a:lnB w="6350" cap="flat" cmpd="sng" algn="ctr">
                      <a:solidFill>
                        <a:srgbClr val="0070C0"/>
                      </a:solidFill>
                      <a:prstDash val="solid"/>
                      <a:round/>
                      <a:headEnd type="none" w="med" len="med"/>
                      <a:tailEnd type="none" w="med" len="med"/>
                    </a:lnB>
                    <a:solidFill>
                      <a:srgbClr val="0070C0"/>
                    </a:solidFill>
                  </a:tcPr>
                </a:tc>
                <a:extLst>
                  <a:ext uri="{0D108BD9-81ED-4DB2-BD59-A6C34878D82A}">
                    <a16:rowId xmlns:a16="http://schemas.microsoft.com/office/drawing/2014/main" val="4056728808"/>
                  </a:ext>
                </a:extLst>
              </a:tr>
              <a:tr h="316476">
                <a:tc>
                  <a:txBody>
                    <a:bodyPr/>
                    <a:lstStyle/>
                    <a:p>
                      <a:pPr algn="ctr" fontAlgn="ctr"/>
                      <a:r>
                        <a:rPr lang="it-IT" sz="1400" b="0" i="1" u="none" strike="noStrike">
                          <a:solidFill>
                            <a:srgbClr val="000000"/>
                          </a:solidFill>
                          <a:effectLst/>
                          <a:latin typeface="Century Gothic" panose="020B0502020202020204" pitchFamily="34" charset="0"/>
                        </a:rPr>
                        <a:t>01</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FFFFFF"/>
                    </a:solidFill>
                  </a:tcPr>
                </a:tc>
                <a:tc>
                  <a:txBody>
                    <a:bodyPr/>
                    <a:lstStyle/>
                    <a:p>
                      <a:pPr algn="l" fontAlgn="ctr"/>
                      <a:r>
                        <a:rPr lang="it-IT" sz="1400" b="0" i="1" u="none" strike="noStrike">
                          <a:solidFill>
                            <a:srgbClr val="000000"/>
                          </a:solidFill>
                          <a:effectLst/>
                          <a:latin typeface="Century Gothic" panose="020B0502020202020204" pitchFamily="34" charset="0"/>
                        </a:rPr>
                        <a:t>DTI</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75000"/>
                      </a:schemeClr>
                    </a:solidFill>
                  </a:tcPr>
                </a:tc>
                <a:tc>
                  <a:txBody>
                    <a:bodyPr/>
                    <a:lstStyle/>
                    <a:p>
                      <a:pPr algn="l" fontAlgn="ctr"/>
                      <a:r>
                        <a:rPr lang="it-IT" sz="1400" b="0" i="1" u="none" strike="noStrike" err="1">
                          <a:solidFill>
                            <a:srgbClr val="000000"/>
                          </a:solidFill>
                          <a:effectLst/>
                          <a:latin typeface="Century Gothic" panose="020B0502020202020204" pitchFamily="34" charset="0"/>
                        </a:rPr>
                        <a:t>Tomography</a:t>
                      </a:r>
                      <a:r>
                        <a:rPr lang="it-IT" sz="1400" b="0" i="1" u="none" strike="noStrike">
                          <a:solidFill>
                            <a:srgbClr val="000000"/>
                          </a:solidFill>
                          <a:effectLst/>
                          <a:latin typeface="Century Gothic" panose="020B0502020202020204" pitchFamily="34" charset="0"/>
                        </a:rPr>
                        <a:t> and SXR imaging</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3146221111"/>
                  </a:ext>
                </a:extLst>
              </a:tr>
              <a:tr h="316476">
                <a:tc>
                  <a:txBody>
                    <a:bodyPr/>
                    <a:lstStyle/>
                    <a:p>
                      <a:pPr algn="ctr" fontAlgn="ctr"/>
                      <a:r>
                        <a:rPr lang="it-IT" sz="1400" b="0" i="1" u="none" strike="noStrike">
                          <a:solidFill>
                            <a:srgbClr val="000000"/>
                          </a:solidFill>
                          <a:effectLst/>
                          <a:latin typeface="Century Gothic" panose="020B0502020202020204" pitchFamily="34" charset="0"/>
                        </a:rPr>
                        <a:t>02</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FFFFFF"/>
                    </a:solidFill>
                  </a:tcPr>
                </a:tc>
                <a:tc>
                  <a:txBody>
                    <a:bodyPr/>
                    <a:lstStyle/>
                    <a:p>
                      <a:pPr algn="l" fontAlgn="ctr"/>
                      <a:r>
                        <a:rPr lang="it-IT" sz="1400" b="0" i="1" u="none" strike="noStrike">
                          <a:solidFill>
                            <a:srgbClr val="000000"/>
                          </a:solidFill>
                          <a:effectLst/>
                          <a:latin typeface="Century Gothic" panose="020B0502020202020204" pitchFamily="34" charset="0"/>
                        </a:rPr>
                        <a:t>DIP</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75000"/>
                      </a:schemeClr>
                    </a:solidFill>
                  </a:tcPr>
                </a:tc>
                <a:tc>
                  <a:txBody>
                    <a:bodyPr/>
                    <a:lstStyle/>
                    <a:p>
                      <a:pPr algn="l" fontAlgn="ctr"/>
                      <a:r>
                        <a:rPr lang="it-IT" sz="1400" b="0" i="1" u="none" strike="noStrike">
                          <a:solidFill>
                            <a:srgbClr val="000000"/>
                          </a:solidFill>
                          <a:effectLst/>
                          <a:latin typeface="Century Gothic" panose="020B0502020202020204" pitchFamily="34" charset="0"/>
                        </a:rPr>
                        <a:t>Interferometry and Polarimetry</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218256704"/>
                  </a:ext>
                </a:extLst>
              </a:tr>
              <a:tr h="316476">
                <a:tc>
                  <a:txBody>
                    <a:bodyPr/>
                    <a:lstStyle/>
                    <a:p>
                      <a:pPr algn="ctr" fontAlgn="ctr"/>
                      <a:r>
                        <a:rPr lang="it-IT" sz="1400" b="0" i="1" u="none" strike="noStrike">
                          <a:solidFill>
                            <a:srgbClr val="000000"/>
                          </a:solidFill>
                          <a:effectLst/>
                          <a:latin typeface="Century Gothic" panose="020B0502020202020204" pitchFamily="34" charset="0"/>
                        </a:rPr>
                        <a:t>03</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FFFFFF"/>
                    </a:solidFill>
                  </a:tcPr>
                </a:tc>
                <a:tc>
                  <a:txBody>
                    <a:bodyPr/>
                    <a:lstStyle/>
                    <a:p>
                      <a:pPr algn="l" fontAlgn="ctr"/>
                      <a:r>
                        <a:rPr lang="it-IT" sz="1400" b="0" i="1" u="none" strike="noStrike">
                          <a:solidFill>
                            <a:srgbClr val="000000"/>
                          </a:solidFill>
                          <a:effectLst/>
                          <a:latin typeface="Century Gothic" panose="020B0502020202020204" pitchFamily="34" charset="0"/>
                        </a:rPr>
                        <a:t>DSP</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75000"/>
                      </a:schemeClr>
                    </a:solidFill>
                  </a:tcPr>
                </a:tc>
                <a:tc>
                  <a:txBody>
                    <a:bodyPr/>
                    <a:lstStyle/>
                    <a:p>
                      <a:pPr algn="l" fontAlgn="ctr"/>
                      <a:r>
                        <a:rPr lang="it-IT" sz="1400" b="0" i="1" u="none" strike="noStrike">
                          <a:solidFill>
                            <a:srgbClr val="000000"/>
                          </a:solidFill>
                          <a:effectLst/>
                          <a:latin typeface="Century Gothic" panose="020B0502020202020204" pitchFamily="34" charset="0"/>
                        </a:rPr>
                        <a:t>Active and Passive Spectroscopy</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713024857"/>
                  </a:ext>
                </a:extLst>
              </a:tr>
              <a:tr h="316476">
                <a:tc>
                  <a:txBody>
                    <a:bodyPr/>
                    <a:lstStyle/>
                    <a:p>
                      <a:pPr algn="ctr" fontAlgn="ctr"/>
                      <a:r>
                        <a:rPr lang="it-IT" sz="1400" b="0" i="1" u="none" strike="noStrike">
                          <a:solidFill>
                            <a:srgbClr val="000000"/>
                          </a:solidFill>
                          <a:effectLst/>
                          <a:latin typeface="Century Gothic" panose="020B0502020202020204" pitchFamily="34" charset="0"/>
                        </a:rPr>
                        <a:t>04</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FFFFFF"/>
                    </a:solidFill>
                  </a:tcPr>
                </a:tc>
                <a:tc>
                  <a:txBody>
                    <a:bodyPr/>
                    <a:lstStyle/>
                    <a:p>
                      <a:pPr algn="l" fontAlgn="ctr"/>
                      <a:r>
                        <a:rPr lang="it-IT" sz="1400" b="0" i="1" u="none" strike="noStrike">
                          <a:solidFill>
                            <a:srgbClr val="000000"/>
                          </a:solidFill>
                          <a:effectLst/>
                          <a:latin typeface="Century Gothic" panose="020B0502020202020204" pitchFamily="34" charset="0"/>
                        </a:rPr>
                        <a:t>DGN</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75000"/>
                      </a:schemeClr>
                    </a:solidFill>
                  </a:tcPr>
                </a:tc>
                <a:tc>
                  <a:txBody>
                    <a:bodyPr/>
                    <a:lstStyle/>
                    <a:p>
                      <a:pPr algn="l" fontAlgn="ctr"/>
                      <a:r>
                        <a:rPr lang="it-IT" sz="1400" b="0" i="1" u="none" strike="noStrike">
                          <a:solidFill>
                            <a:srgbClr val="000000"/>
                          </a:solidFill>
                          <a:effectLst/>
                          <a:latin typeface="Century Gothic" panose="020B0502020202020204" pitchFamily="34" charset="0"/>
                        </a:rPr>
                        <a:t>Neutrons and Gammas</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512226229"/>
                  </a:ext>
                </a:extLst>
              </a:tr>
              <a:tr h="316476">
                <a:tc>
                  <a:txBody>
                    <a:bodyPr/>
                    <a:lstStyle/>
                    <a:p>
                      <a:pPr algn="ctr" fontAlgn="ctr"/>
                      <a:r>
                        <a:rPr lang="it-IT" sz="1400" b="0" i="1" u="none" strike="noStrike">
                          <a:solidFill>
                            <a:srgbClr val="000000"/>
                          </a:solidFill>
                          <a:effectLst/>
                          <a:latin typeface="Century Gothic" panose="020B0502020202020204" pitchFamily="34" charset="0"/>
                        </a:rPr>
                        <a:t>05</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FFFFFF"/>
                    </a:solidFill>
                  </a:tcPr>
                </a:tc>
                <a:tc>
                  <a:txBody>
                    <a:bodyPr/>
                    <a:lstStyle/>
                    <a:p>
                      <a:pPr algn="l" fontAlgn="ctr"/>
                      <a:r>
                        <a:rPr lang="it-IT" sz="1400" b="0" i="1" u="none" strike="noStrike">
                          <a:solidFill>
                            <a:srgbClr val="000000"/>
                          </a:solidFill>
                          <a:effectLst/>
                          <a:latin typeface="Century Gothic" panose="020B0502020202020204" pitchFamily="34" charset="0"/>
                        </a:rPr>
                        <a:t>DMA</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75000"/>
                      </a:schemeClr>
                    </a:solidFill>
                  </a:tcPr>
                </a:tc>
                <a:tc>
                  <a:txBody>
                    <a:bodyPr/>
                    <a:lstStyle/>
                    <a:p>
                      <a:pPr algn="l" fontAlgn="ctr"/>
                      <a:r>
                        <a:rPr lang="it-IT" sz="1400" b="0" i="1" u="none" strike="noStrike">
                          <a:solidFill>
                            <a:srgbClr val="000000"/>
                          </a:solidFill>
                          <a:effectLst/>
                          <a:latin typeface="Century Gothic" panose="020B0502020202020204" pitchFamily="34" charset="0"/>
                        </a:rPr>
                        <a:t>Magnetic Sensors</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322931020"/>
                  </a:ext>
                </a:extLst>
              </a:tr>
              <a:tr h="540803">
                <a:tc>
                  <a:txBody>
                    <a:bodyPr/>
                    <a:lstStyle/>
                    <a:p>
                      <a:pPr algn="ctr" fontAlgn="ctr"/>
                      <a:r>
                        <a:rPr lang="it-IT" sz="1400" b="0" i="1" u="none" strike="noStrike">
                          <a:solidFill>
                            <a:srgbClr val="000000"/>
                          </a:solidFill>
                          <a:effectLst/>
                          <a:latin typeface="Century Gothic" panose="020B0502020202020204" pitchFamily="34" charset="0"/>
                        </a:rPr>
                        <a:t>07</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FFFFFF"/>
                    </a:solidFill>
                  </a:tcPr>
                </a:tc>
                <a:tc>
                  <a:txBody>
                    <a:bodyPr/>
                    <a:lstStyle/>
                    <a:p>
                      <a:pPr algn="l" fontAlgn="b"/>
                      <a:r>
                        <a:rPr lang="it-IT" sz="1400" b="0" i="0" u="none" strike="noStrike">
                          <a:solidFill>
                            <a:srgbClr val="000000"/>
                          </a:solidFill>
                          <a:effectLst/>
                          <a:latin typeface="Century Gothic" panose="020B0502020202020204" pitchFamily="34" charset="0"/>
                        </a:rPr>
                        <a:t>DWI</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75000"/>
                      </a:schemeClr>
                    </a:solidFill>
                  </a:tcPr>
                </a:tc>
                <a:tc>
                  <a:txBody>
                    <a:bodyPr/>
                    <a:lstStyle/>
                    <a:p>
                      <a:pPr algn="l" fontAlgn="ctr"/>
                      <a:r>
                        <a:rPr lang="en-US" sz="1400" b="0" i="1" u="none" strike="noStrike">
                          <a:solidFill>
                            <a:srgbClr val="000000"/>
                          </a:solidFill>
                          <a:effectLst/>
                          <a:latin typeface="Century Gothic" panose="020B0502020202020204" pitchFamily="34" charset="0"/>
                        </a:rPr>
                        <a:t>Embedded, IR/VIS cameras and PWI Diagnostics</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4053434009"/>
                  </a:ext>
                </a:extLst>
              </a:tr>
              <a:tr h="316476">
                <a:tc>
                  <a:txBody>
                    <a:bodyPr/>
                    <a:lstStyle/>
                    <a:p>
                      <a:pPr algn="ctr" fontAlgn="ctr"/>
                      <a:r>
                        <a:rPr lang="it-IT" sz="1400" b="0" i="1" u="none" strike="noStrike">
                          <a:solidFill>
                            <a:srgbClr val="000000"/>
                          </a:solidFill>
                          <a:effectLst/>
                          <a:latin typeface="Century Gothic" panose="020B0502020202020204" pitchFamily="34" charset="0"/>
                        </a:rPr>
                        <a:t>08</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FFFFFF"/>
                    </a:solidFill>
                  </a:tcPr>
                </a:tc>
                <a:tc>
                  <a:txBody>
                    <a:bodyPr/>
                    <a:lstStyle/>
                    <a:p>
                      <a:pPr algn="l" fontAlgn="ctr"/>
                      <a:r>
                        <a:rPr lang="it-IT" sz="1400" b="0" i="1" u="none" strike="noStrike">
                          <a:solidFill>
                            <a:srgbClr val="000000"/>
                          </a:solidFill>
                          <a:effectLst/>
                          <a:latin typeface="Century Gothic" panose="020B0502020202020204" pitchFamily="34" charset="0"/>
                        </a:rPr>
                        <a:t>DEE</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75000"/>
                      </a:schemeClr>
                    </a:solidFill>
                  </a:tcPr>
                </a:tc>
                <a:tc>
                  <a:txBody>
                    <a:bodyPr/>
                    <a:lstStyle/>
                    <a:p>
                      <a:pPr algn="l" fontAlgn="ctr"/>
                      <a:r>
                        <a:rPr lang="it-IT" sz="1400" b="0" i="1" u="none" strike="noStrike">
                          <a:solidFill>
                            <a:srgbClr val="000000"/>
                          </a:solidFill>
                          <a:effectLst/>
                          <a:latin typeface="Century Gothic" panose="020B0502020202020204" pitchFamily="34" charset="0"/>
                        </a:rPr>
                        <a:t>ECE Diagnostics</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295038689"/>
                  </a:ext>
                </a:extLst>
              </a:tr>
              <a:tr h="316476">
                <a:tc>
                  <a:txBody>
                    <a:bodyPr/>
                    <a:lstStyle/>
                    <a:p>
                      <a:pPr algn="ctr" fontAlgn="ctr"/>
                      <a:r>
                        <a:rPr lang="it-IT" sz="1400" b="0" i="1" u="none" strike="noStrike">
                          <a:solidFill>
                            <a:srgbClr val="000000"/>
                          </a:solidFill>
                          <a:effectLst/>
                          <a:latin typeface="Century Gothic" panose="020B0502020202020204" pitchFamily="34" charset="0"/>
                        </a:rPr>
                        <a:t>09</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FFFFFF"/>
                    </a:solidFill>
                  </a:tcPr>
                </a:tc>
                <a:tc>
                  <a:txBody>
                    <a:bodyPr/>
                    <a:lstStyle/>
                    <a:p>
                      <a:pPr algn="l" fontAlgn="b"/>
                      <a:r>
                        <a:rPr lang="it-IT" sz="1400" b="0" i="0" u="none" strike="noStrike">
                          <a:solidFill>
                            <a:srgbClr val="000000"/>
                          </a:solidFill>
                          <a:effectLst/>
                          <a:latin typeface="Century Gothic" panose="020B0502020202020204" pitchFamily="34" charset="0"/>
                        </a:rPr>
                        <a:t>DRE</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75000"/>
                      </a:schemeClr>
                    </a:solidFill>
                  </a:tcPr>
                </a:tc>
                <a:tc>
                  <a:txBody>
                    <a:bodyPr/>
                    <a:lstStyle/>
                    <a:p>
                      <a:pPr algn="l" fontAlgn="ctr"/>
                      <a:r>
                        <a:rPr lang="it-IT" sz="1400" b="0" i="1" u="none" strike="noStrike">
                          <a:solidFill>
                            <a:srgbClr val="000000"/>
                          </a:solidFill>
                          <a:effectLst/>
                          <a:latin typeface="Century Gothic" panose="020B0502020202020204" pitchFamily="34" charset="0"/>
                        </a:rPr>
                        <a:t>Reflectometry</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302329724"/>
                  </a:ext>
                </a:extLst>
              </a:tr>
              <a:tr h="316476">
                <a:tc>
                  <a:txBody>
                    <a:bodyPr/>
                    <a:lstStyle/>
                    <a:p>
                      <a:pPr algn="ctr" fontAlgn="ctr"/>
                      <a:r>
                        <a:rPr lang="it-IT" sz="1400" b="0" i="1" u="none" strike="noStrike">
                          <a:solidFill>
                            <a:srgbClr val="000000"/>
                          </a:solidFill>
                          <a:effectLst/>
                          <a:latin typeface="Century Gothic" panose="020B0502020202020204" pitchFamily="34" charset="0"/>
                        </a:rPr>
                        <a:t>10</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FFFFFF"/>
                    </a:solidFill>
                  </a:tcPr>
                </a:tc>
                <a:tc>
                  <a:txBody>
                    <a:bodyPr/>
                    <a:lstStyle/>
                    <a:p>
                      <a:pPr algn="l" fontAlgn="ctr"/>
                      <a:r>
                        <a:rPr lang="it-IT" sz="1400" b="0" i="1" u="none" strike="noStrike">
                          <a:solidFill>
                            <a:srgbClr val="000000"/>
                          </a:solidFill>
                          <a:effectLst/>
                          <a:latin typeface="Century Gothic" panose="020B0502020202020204" pitchFamily="34" charset="0"/>
                        </a:rPr>
                        <a:t>DTS</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75000"/>
                      </a:schemeClr>
                    </a:solidFill>
                  </a:tcPr>
                </a:tc>
                <a:tc>
                  <a:txBody>
                    <a:bodyPr/>
                    <a:lstStyle/>
                    <a:p>
                      <a:pPr algn="l" fontAlgn="ctr"/>
                      <a:r>
                        <a:rPr lang="it-IT" sz="1400" b="0" i="1" u="none" strike="noStrike">
                          <a:solidFill>
                            <a:srgbClr val="000000"/>
                          </a:solidFill>
                          <a:effectLst/>
                          <a:latin typeface="Century Gothic" panose="020B0502020202020204" pitchFamily="34" charset="0"/>
                        </a:rPr>
                        <a:t>Thomson Scattering systems</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854496989"/>
                  </a:ext>
                </a:extLst>
              </a:tr>
              <a:tr h="316476">
                <a:tc>
                  <a:txBody>
                    <a:bodyPr/>
                    <a:lstStyle/>
                    <a:p>
                      <a:pPr algn="ctr" fontAlgn="ctr"/>
                      <a:r>
                        <a:rPr lang="it-IT" sz="1400" b="0" i="1" u="none" strike="noStrike">
                          <a:solidFill>
                            <a:srgbClr val="000000"/>
                          </a:solidFill>
                          <a:effectLst/>
                          <a:latin typeface="Century Gothic" panose="020B0502020202020204" pitchFamily="34" charset="0"/>
                        </a:rPr>
                        <a:t>11</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FFFFFF"/>
                    </a:solidFill>
                  </a:tcPr>
                </a:tc>
                <a:tc>
                  <a:txBody>
                    <a:bodyPr/>
                    <a:lstStyle/>
                    <a:p>
                      <a:pPr algn="l" fontAlgn="ctr"/>
                      <a:r>
                        <a:rPr lang="it-IT" sz="1400" b="0" i="1" u="none" strike="noStrike">
                          <a:solidFill>
                            <a:srgbClr val="000000"/>
                          </a:solidFill>
                          <a:effectLst/>
                          <a:latin typeface="Century Gothic" panose="020B0502020202020204" pitchFamily="34" charset="0"/>
                        </a:rPr>
                        <a:t>DRA</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75000"/>
                      </a:schemeClr>
                    </a:solidFill>
                  </a:tcPr>
                </a:tc>
                <a:tc>
                  <a:txBody>
                    <a:bodyPr/>
                    <a:lstStyle/>
                    <a:p>
                      <a:pPr algn="l" fontAlgn="ctr"/>
                      <a:r>
                        <a:rPr lang="it-IT" sz="1400" b="0" i="1" u="none" strike="noStrike">
                          <a:solidFill>
                            <a:srgbClr val="000000"/>
                          </a:solidFill>
                          <a:effectLst/>
                          <a:latin typeface="Century Gothic" panose="020B0502020202020204" pitchFamily="34" charset="0"/>
                        </a:rPr>
                        <a:t>Run Aways Diagnostics</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581836044"/>
                  </a:ext>
                </a:extLst>
              </a:tr>
              <a:tr h="316476">
                <a:tc>
                  <a:txBody>
                    <a:bodyPr/>
                    <a:lstStyle/>
                    <a:p>
                      <a:pPr algn="ctr" fontAlgn="ctr"/>
                      <a:r>
                        <a:rPr lang="it-IT" sz="1400" b="0" i="1" u="none" strike="noStrike">
                          <a:solidFill>
                            <a:srgbClr val="000000"/>
                          </a:solidFill>
                          <a:effectLst/>
                          <a:latin typeface="Century Gothic" panose="020B0502020202020204" pitchFamily="34" charset="0"/>
                        </a:rPr>
                        <a:t>12</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FFFFFF"/>
                    </a:solidFill>
                  </a:tcPr>
                </a:tc>
                <a:tc>
                  <a:txBody>
                    <a:bodyPr/>
                    <a:lstStyle/>
                    <a:p>
                      <a:pPr algn="l" fontAlgn="ctr"/>
                      <a:r>
                        <a:rPr lang="it-IT" sz="1400" b="0" i="1" u="none" strike="noStrike">
                          <a:solidFill>
                            <a:srgbClr val="000000"/>
                          </a:solidFill>
                          <a:effectLst/>
                          <a:latin typeface="Century Gothic" panose="020B0502020202020204" pitchFamily="34" charset="0"/>
                        </a:rPr>
                        <a:t>DFP</a:t>
                      </a: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75000"/>
                      </a:schemeClr>
                    </a:solidFill>
                  </a:tcPr>
                </a:tc>
                <a:tc>
                  <a:txBody>
                    <a:bodyPr/>
                    <a:lstStyle/>
                    <a:p>
                      <a:pPr algn="l" fontAlgn="ctr"/>
                      <a:r>
                        <a:rPr lang="it-IT" sz="1400" b="0" i="1" u="none" strike="noStrike">
                          <a:solidFill>
                            <a:srgbClr val="000000"/>
                          </a:solidFill>
                          <a:effectLst/>
                          <a:latin typeface="Century Gothic" panose="020B0502020202020204" pitchFamily="34" charset="0"/>
                        </a:rPr>
                        <a:t>Fast </a:t>
                      </a:r>
                      <a:r>
                        <a:rPr lang="it-IT" sz="1400" b="0" i="1" u="none" strike="noStrike" err="1">
                          <a:solidFill>
                            <a:srgbClr val="000000"/>
                          </a:solidFill>
                          <a:effectLst/>
                          <a:latin typeface="Century Gothic" panose="020B0502020202020204" pitchFamily="34" charset="0"/>
                        </a:rPr>
                        <a:t>Particles</a:t>
                      </a:r>
                      <a:r>
                        <a:rPr lang="it-IT" sz="1400" b="0" i="1" u="none" strike="noStrike">
                          <a:solidFill>
                            <a:srgbClr val="000000"/>
                          </a:solidFill>
                          <a:effectLst/>
                          <a:latin typeface="Century Gothic" panose="020B0502020202020204" pitchFamily="34" charset="0"/>
                        </a:rPr>
                        <a:t> </a:t>
                      </a:r>
                      <a:r>
                        <a:rPr lang="it-IT" sz="1400" b="0" i="1" u="none" strike="noStrike" err="1">
                          <a:solidFill>
                            <a:srgbClr val="000000"/>
                          </a:solidFill>
                          <a:effectLst/>
                          <a:latin typeface="Century Gothic" panose="020B0502020202020204" pitchFamily="34" charset="0"/>
                        </a:rPr>
                        <a:t>Diagnostics</a:t>
                      </a:r>
                      <a:endParaRPr lang="it-IT" sz="1400" b="0" i="1" u="none" strike="noStrike">
                        <a:solidFill>
                          <a:srgbClr val="000000"/>
                        </a:solidFill>
                        <a:effectLst/>
                        <a:latin typeface="Century Gothic" panose="020B0502020202020204" pitchFamily="34" charset="0"/>
                      </a:endParaRPr>
                    </a:p>
                  </a:txBody>
                  <a:tcPr marL="9525" marR="9525" marT="9525"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295074013"/>
                  </a:ext>
                </a:extLst>
              </a:tr>
            </a:tbl>
          </a:graphicData>
        </a:graphic>
      </p:graphicFrame>
    </p:spTree>
    <p:extLst>
      <p:ext uri="{BB962C8B-B14F-4D97-AF65-F5344CB8AC3E}">
        <p14:creationId xmlns:p14="http://schemas.microsoft.com/office/powerpoint/2010/main" val="1590359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8A1571-D2C3-65FE-2B2B-8074374051BE}"/>
              </a:ext>
            </a:extLst>
          </p:cNvPr>
          <p:cNvPicPr>
            <a:picLocks noChangeAspect="1"/>
          </p:cNvPicPr>
          <p:nvPr/>
        </p:nvPicPr>
        <p:blipFill rotWithShape="1">
          <a:blip r:embed="rId3"/>
          <a:srcRect t="6870"/>
          <a:stretch/>
        </p:blipFill>
        <p:spPr>
          <a:xfrm>
            <a:off x="6556132" y="897837"/>
            <a:ext cx="4962902" cy="2135538"/>
          </a:xfrm>
          <a:prstGeom prst="rect">
            <a:avLst/>
          </a:prstGeom>
        </p:spPr>
      </p:pic>
      <p:sp>
        <p:nvSpPr>
          <p:cNvPr id="2" name="Title 1">
            <a:extLst>
              <a:ext uri="{FF2B5EF4-FFF2-40B4-BE49-F238E27FC236}">
                <a16:creationId xmlns:a16="http://schemas.microsoft.com/office/drawing/2014/main" id="{1ED654B1-8B00-FA45-11B3-94DBE4AF0C66}"/>
              </a:ext>
            </a:extLst>
          </p:cNvPr>
          <p:cNvSpPr>
            <a:spLocks noGrp="1"/>
          </p:cNvSpPr>
          <p:nvPr>
            <p:ph type="title"/>
          </p:nvPr>
        </p:nvSpPr>
        <p:spPr>
          <a:xfrm>
            <a:off x="672966" y="-49627"/>
            <a:ext cx="10515600" cy="1325563"/>
          </a:xfrm>
        </p:spPr>
        <p:txBody>
          <a:bodyPr vert="horz" lIns="91440" tIns="45720" rIns="91440" bIns="45720" rtlCol="0" anchor="ctr">
            <a:normAutofit/>
          </a:bodyPr>
          <a:lstStyle/>
          <a:p>
            <a:r>
              <a:rPr lang="it-IT" b="1" spc="15">
                <a:latin typeface="Calibri"/>
                <a:cs typeface="Calibri"/>
              </a:rPr>
              <a:t>Heating and Current Drive (1)</a:t>
            </a:r>
          </a:p>
        </p:txBody>
      </p:sp>
      <p:sp>
        <p:nvSpPr>
          <p:cNvPr id="3" name="Content Placeholder 2">
            <a:extLst>
              <a:ext uri="{FF2B5EF4-FFF2-40B4-BE49-F238E27FC236}">
                <a16:creationId xmlns:a16="http://schemas.microsoft.com/office/drawing/2014/main" id="{A614BB21-02B7-0A34-B000-A34279225C4D}"/>
              </a:ext>
            </a:extLst>
          </p:cNvPr>
          <p:cNvSpPr>
            <a:spLocks noGrp="1"/>
          </p:cNvSpPr>
          <p:nvPr>
            <p:ph idx="1"/>
          </p:nvPr>
        </p:nvSpPr>
        <p:spPr>
          <a:xfrm>
            <a:off x="342498" y="1275936"/>
            <a:ext cx="5883166" cy="1515428"/>
          </a:xfrm>
        </p:spPr>
        <p:txBody>
          <a:bodyPr>
            <a:noAutofit/>
          </a:bodyPr>
          <a:lstStyle/>
          <a:p>
            <a:pPr algn="l"/>
            <a:r>
              <a:rPr lang="en-US" sz="2000" b="0" i="0" u="none" strike="noStrike" baseline="0">
                <a:latin typeface="Calibri" panose="020F0502020204030204" pitchFamily="34" charset="0"/>
              </a:rPr>
              <a:t>DTT will be equipped with three Heating Systems</a:t>
            </a:r>
          </a:p>
          <a:p>
            <a:pPr lvl="1"/>
            <a:r>
              <a:rPr lang="en-US" sz="2000" b="0" i="0" u="none" strike="noStrike" baseline="0">
                <a:latin typeface="Calibri" panose="020F0502020204030204" pitchFamily="34" charset="0"/>
              </a:rPr>
              <a:t>Electron Cyclotron Heating </a:t>
            </a:r>
          </a:p>
          <a:p>
            <a:pPr lvl="1"/>
            <a:r>
              <a:rPr lang="en-US" sz="2000" b="0" i="0" u="none" strike="noStrike" baseline="0">
                <a:latin typeface="Calibri" panose="020F0502020204030204" pitchFamily="34" charset="0"/>
              </a:rPr>
              <a:t>Ion Cyclotron Heating and</a:t>
            </a:r>
          </a:p>
          <a:p>
            <a:pPr lvl="1"/>
            <a:r>
              <a:rPr lang="it-IT" sz="2000" b="0" i="0" u="none" strike="noStrike" baseline="0">
                <a:latin typeface="Calibri" panose="020F0502020204030204" pitchFamily="34" charset="0"/>
              </a:rPr>
              <a:t>Negative Neutral </a:t>
            </a:r>
            <a:r>
              <a:rPr lang="it-IT" sz="2000" b="0" i="0" u="none" strike="noStrike" baseline="0" err="1">
                <a:latin typeface="Calibri" panose="020F0502020204030204" pitchFamily="34" charset="0"/>
              </a:rPr>
              <a:t>Beam</a:t>
            </a:r>
            <a:r>
              <a:rPr lang="it-IT" sz="2000" b="0" i="0" u="none" strike="noStrike" baseline="0">
                <a:latin typeface="Calibri" panose="020F0502020204030204" pitchFamily="34" charset="0"/>
              </a:rPr>
              <a:t> </a:t>
            </a:r>
            <a:r>
              <a:rPr lang="it-IT" sz="2000" b="0" i="0" u="none" strike="noStrike" baseline="0" err="1">
                <a:latin typeface="Calibri" panose="020F0502020204030204" pitchFamily="34" charset="0"/>
              </a:rPr>
              <a:t>Injector</a:t>
            </a:r>
            <a:endParaRPr lang="it-IT" sz="2000"/>
          </a:p>
        </p:txBody>
      </p:sp>
      <p:sp>
        <p:nvSpPr>
          <p:cNvPr id="7" name="TextBox 6">
            <a:extLst>
              <a:ext uri="{FF2B5EF4-FFF2-40B4-BE49-F238E27FC236}">
                <a16:creationId xmlns:a16="http://schemas.microsoft.com/office/drawing/2014/main" id="{D2E50BF4-8CAD-A4EE-1B7E-9237CAF72344}"/>
              </a:ext>
            </a:extLst>
          </p:cNvPr>
          <p:cNvSpPr txBox="1"/>
          <p:nvPr/>
        </p:nvSpPr>
        <p:spPr>
          <a:xfrm>
            <a:off x="125142" y="2916204"/>
            <a:ext cx="5743101" cy="3664270"/>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sz="2800" b="0" i="0" u="none" strike="noStrike" baseline="0">
                <a:latin typeface="Calibri" panose="020F0502020204030204" pitchFamily="34" charset="0"/>
              </a:defRPr>
            </a:lvl1pPr>
            <a:lvl2pPr marL="685800" lvl="1" indent="-228600">
              <a:lnSpc>
                <a:spcPct val="90000"/>
              </a:lnSpc>
              <a:spcBef>
                <a:spcPts val="500"/>
              </a:spcBef>
              <a:buFont typeface="Arial" panose="020B0604020202020204" pitchFamily="34" charset="0"/>
              <a:buChar char="•"/>
              <a:defRPr sz="2400" b="0" i="0" u="none" strike="noStrike" baseline="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ECH System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The reference microwave source is a diode-type gyrotron, with collector voltage depression , operating at 170 GHz  with efficiency &gt; 40%, to yield 1 MW for 100 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Two  8- gyrotrons clusters for the first stage of operation and four clusters for the final stage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 interim acceptance of the first DTT gyrotron has taken place at the end of 2023, final FAT will be in 2024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Completion of the first cluster manufacturing by THALES within 2027 (Specific Contract n.2 signed in Dec 2023)</a:t>
            </a: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Quasi-optical propagation of 8 Gaussian beams in a single path, realized by a set of shared focusing and plane mirrors in a confocal arrangement, is at the end of the conceptual phase. </a:t>
            </a:r>
          </a:p>
        </p:txBody>
      </p:sp>
      <p:pic>
        <p:nvPicPr>
          <p:cNvPr id="9" name="Picture 8">
            <a:extLst>
              <a:ext uri="{FF2B5EF4-FFF2-40B4-BE49-F238E27FC236}">
                <a16:creationId xmlns:a16="http://schemas.microsoft.com/office/drawing/2014/main" id="{ADC898C8-DD10-223C-9DD4-E3AAC59C0678}"/>
              </a:ext>
            </a:extLst>
          </p:cNvPr>
          <p:cNvPicPr>
            <a:picLocks noChangeAspect="1"/>
          </p:cNvPicPr>
          <p:nvPr/>
        </p:nvPicPr>
        <p:blipFill rotWithShape="1">
          <a:blip r:embed="rId4"/>
          <a:srcRect b="17505"/>
          <a:stretch/>
        </p:blipFill>
        <p:spPr>
          <a:xfrm>
            <a:off x="5761925" y="3155904"/>
            <a:ext cx="4623011" cy="1847802"/>
          </a:xfrm>
          <a:prstGeom prst="rect">
            <a:avLst/>
          </a:prstGeom>
        </p:spPr>
      </p:pic>
      <p:pic>
        <p:nvPicPr>
          <p:cNvPr id="4" name="Picture 3">
            <a:extLst>
              <a:ext uri="{FF2B5EF4-FFF2-40B4-BE49-F238E27FC236}">
                <a16:creationId xmlns:a16="http://schemas.microsoft.com/office/drawing/2014/main" id="{2E4F7D5D-FB6B-5E2D-B7D5-C4D2E5048E00}"/>
              </a:ext>
            </a:extLst>
          </p:cNvPr>
          <p:cNvPicPr>
            <a:picLocks noChangeAspect="1"/>
          </p:cNvPicPr>
          <p:nvPr/>
        </p:nvPicPr>
        <p:blipFill rotWithShape="1">
          <a:blip r:embed="rId5">
            <a:extLst>
              <a:ext uri="{28A0092B-C50C-407E-A947-70E740481C1C}">
                <a14:useLocalDpi xmlns:a14="http://schemas.microsoft.com/office/drawing/2010/main" val="0"/>
              </a:ext>
            </a:extLst>
          </a:blip>
          <a:srcRect t="11885" b="18524"/>
          <a:stretch/>
        </p:blipFill>
        <p:spPr>
          <a:xfrm rot="5400000">
            <a:off x="9599929" y="3978546"/>
            <a:ext cx="3226198" cy="1656184"/>
          </a:xfrm>
          <a:prstGeom prst="rect">
            <a:avLst/>
          </a:prstGeom>
        </p:spPr>
      </p:pic>
      <p:sp>
        <p:nvSpPr>
          <p:cNvPr id="10" name="TextBox 9">
            <a:extLst>
              <a:ext uri="{FF2B5EF4-FFF2-40B4-BE49-F238E27FC236}">
                <a16:creationId xmlns:a16="http://schemas.microsoft.com/office/drawing/2014/main" id="{6F6B62C3-1CC0-0851-E58A-AF91E3A26205}"/>
              </a:ext>
            </a:extLst>
          </p:cNvPr>
          <p:cNvSpPr txBox="1"/>
          <p:nvPr/>
        </p:nvSpPr>
        <p:spPr>
          <a:xfrm>
            <a:off x="7040011" y="3043195"/>
            <a:ext cx="227979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Layout of the whole DTT ECH system</a:t>
            </a:r>
          </a:p>
        </p:txBody>
      </p:sp>
      <p:sp>
        <p:nvSpPr>
          <p:cNvPr id="11" name="TextBox 10">
            <a:extLst>
              <a:ext uri="{FF2B5EF4-FFF2-40B4-BE49-F238E27FC236}">
                <a16:creationId xmlns:a16="http://schemas.microsoft.com/office/drawing/2014/main" id="{31E26C1C-1147-5582-28F5-453832071B24}"/>
              </a:ext>
            </a:extLst>
          </p:cNvPr>
          <p:cNvSpPr txBox="1"/>
          <p:nvPr/>
        </p:nvSpPr>
        <p:spPr>
          <a:xfrm>
            <a:off x="10012680" y="6419737"/>
            <a:ext cx="22136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Installation of First DTT Gyrotron @ Falcon Test Facility</a:t>
            </a:r>
          </a:p>
        </p:txBody>
      </p:sp>
      <p:pic>
        <p:nvPicPr>
          <p:cNvPr id="13" name="Picture 12">
            <a:extLst>
              <a:ext uri="{FF2B5EF4-FFF2-40B4-BE49-F238E27FC236}">
                <a16:creationId xmlns:a16="http://schemas.microsoft.com/office/drawing/2014/main" id="{B6CFD715-6A77-19F2-2485-3B6E8608EF1A}"/>
              </a:ext>
            </a:extLst>
          </p:cNvPr>
          <p:cNvPicPr>
            <a:picLocks noChangeAspect="1"/>
          </p:cNvPicPr>
          <p:nvPr/>
        </p:nvPicPr>
        <p:blipFill rotWithShape="1">
          <a:blip r:embed="rId6">
            <a:extLst>
              <a:ext uri="{28A0092B-C50C-407E-A947-70E740481C1C}">
                <a14:useLocalDpi xmlns:a14="http://schemas.microsoft.com/office/drawing/2010/main" val="0"/>
              </a:ext>
            </a:extLst>
          </a:blip>
          <a:srcRect l="11332" t="26449" r="12575" b="42126"/>
          <a:stretch/>
        </p:blipFill>
        <p:spPr>
          <a:xfrm>
            <a:off x="6267090" y="4949534"/>
            <a:ext cx="3457416" cy="1847802"/>
          </a:xfrm>
          <a:prstGeom prst="rect">
            <a:avLst/>
          </a:prstGeom>
        </p:spPr>
      </p:pic>
      <p:sp>
        <p:nvSpPr>
          <p:cNvPr id="15" name="TextBox 14">
            <a:extLst>
              <a:ext uri="{FF2B5EF4-FFF2-40B4-BE49-F238E27FC236}">
                <a16:creationId xmlns:a16="http://schemas.microsoft.com/office/drawing/2014/main" id="{D4355DBA-DBEA-56B2-C348-4C0BB550A6E6}"/>
              </a:ext>
            </a:extLst>
          </p:cNvPr>
          <p:cNvSpPr txBox="1"/>
          <p:nvPr/>
        </p:nvSpPr>
        <p:spPr>
          <a:xfrm rot="17793242">
            <a:off x="9646928" y="4757402"/>
            <a:ext cx="3190649"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THALES property and confidential information, not to be disclosed</a:t>
            </a:r>
            <a:r>
              <a:rPr kumimoji="0" lang="en-IT" sz="1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16" name="TextBox 15">
            <a:extLst>
              <a:ext uri="{FF2B5EF4-FFF2-40B4-BE49-F238E27FC236}">
                <a16:creationId xmlns:a16="http://schemas.microsoft.com/office/drawing/2014/main" id="{60DAE2E4-10FF-05A8-B8A9-A68F100A2BCD}"/>
              </a:ext>
            </a:extLst>
          </p:cNvPr>
          <p:cNvSpPr txBox="1"/>
          <p:nvPr/>
        </p:nvSpPr>
        <p:spPr>
          <a:xfrm>
            <a:off x="7065103" y="5744719"/>
            <a:ext cx="209063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1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Reference pulse for interim FAT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1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RF power = 980 kW </a:t>
            </a:r>
            <a:r>
              <a:rPr kumimoji="0" lang="en-IT" sz="1100" b="1" i="0" u="none" strike="noStrike" kern="1200" cap="none" spc="0" normalizeH="0" baseline="0" noProof="0">
                <a:ln>
                  <a:noFill/>
                </a:ln>
                <a:solidFill>
                  <a:prstClr val="black"/>
                </a:solidFill>
                <a:effectLst/>
                <a:uLnTx/>
                <a:uFillTx/>
                <a:latin typeface="Aptos" panose="02110004020202020204"/>
                <a:ea typeface="+mn-ea"/>
                <a:cs typeface="+mn-cs"/>
              </a:rPr>
              <a:t>±5 %</a:t>
            </a:r>
          </a:p>
        </p:txBody>
      </p:sp>
    </p:spTree>
    <p:extLst>
      <p:ext uri="{BB962C8B-B14F-4D97-AF65-F5344CB8AC3E}">
        <p14:creationId xmlns:p14="http://schemas.microsoft.com/office/powerpoint/2010/main" val="198558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54B1-8B00-FA45-11B3-94DBE4AF0C66}"/>
              </a:ext>
            </a:extLst>
          </p:cNvPr>
          <p:cNvSpPr>
            <a:spLocks noGrp="1"/>
          </p:cNvSpPr>
          <p:nvPr>
            <p:ph type="title"/>
          </p:nvPr>
        </p:nvSpPr>
        <p:spPr>
          <a:xfrm>
            <a:off x="672966" y="-49627"/>
            <a:ext cx="10515600" cy="1325563"/>
          </a:xfrm>
        </p:spPr>
        <p:txBody>
          <a:bodyPr vert="horz" lIns="91440" tIns="45720" rIns="91440" bIns="45720" rtlCol="0" anchor="ctr">
            <a:normAutofit/>
          </a:bodyPr>
          <a:lstStyle/>
          <a:p>
            <a:r>
              <a:rPr lang="it-IT" b="1" spc="15">
                <a:latin typeface="Calibri"/>
                <a:cs typeface="Calibri"/>
              </a:rPr>
              <a:t>Heating and Current Drive (2)</a:t>
            </a:r>
          </a:p>
        </p:txBody>
      </p:sp>
      <p:sp>
        <p:nvSpPr>
          <p:cNvPr id="7" name="TextBox 6">
            <a:extLst>
              <a:ext uri="{FF2B5EF4-FFF2-40B4-BE49-F238E27FC236}">
                <a16:creationId xmlns:a16="http://schemas.microsoft.com/office/drawing/2014/main" id="{D2E50BF4-8CAD-A4EE-1B7E-9237CAF72344}"/>
              </a:ext>
            </a:extLst>
          </p:cNvPr>
          <p:cNvSpPr txBox="1"/>
          <p:nvPr/>
        </p:nvSpPr>
        <p:spPr>
          <a:xfrm>
            <a:off x="245547" y="1046898"/>
            <a:ext cx="4861818" cy="3664270"/>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sz="2800" b="0" i="0" u="none" strike="noStrike" baseline="0">
                <a:latin typeface="Calibri" panose="020F0502020204030204" pitchFamily="34" charset="0"/>
              </a:defRPr>
            </a:lvl1pPr>
            <a:lvl2pPr marL="685800" lvl="1" indent="-228600">
              <a:lnSpc>
                <a:spcPct val="90000"/>
              </a:lnSpc>
              <a:spcBef>
                <a:spcPts val="500"/>
              </a:spcBef>
              <a:buFont typeface="Arial" panose="020B0604020202020204" pitchFamily="34" charset="0"/>
              <a:buChar char="•"/>
              <a:defRPr sz="2400" b="0" i="0" u="none" strike="noStrike" baseline="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ECH System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TL connection mirror between Gyrotron and RF Load under manufacturing to be tested after Gyrotron FAT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4 RF Loads procurement: contract signed in Feb. 2024</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First RF Load ready in 2025</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Completion in Jan. 2027</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14" name="Group 13">
            <a:extLst>
              <a:ext uri="{FF2B5EF4-FFF2-40B4-BE49-F238E27FC236}">
                <a16:creationId xmlns:a16="http://schemas.microsoft.com/office/drawing/2014/main" id="{C11D86C7-57CA-E1BB-836F-CD4187C80D11}"/>
              </a:ext>
            </a:extLst>
          </p:cNvPr>
          <p:cNvGrpSpPr>
            <a:grpSpLocks noChangeAspect="1"/>
          </p:cNvGrpSpPr>
          <p:nvPr/>
        </p:nvGrpSpPr>
        <p:grpSpPr>
          <a:xfrm>
            <a:off x="6430625" y="966496"/>
            <a:ext cx="2286285" cy="2376000"/>
            <a:chOff x="5822615" y="3435331"/>
            <a:chExt cx="2533614" cy="2633032"/>
          </a:xfrm>
        </p:grpSpPr>
        <p:pic>
          <p:nvPicPr>
            <p:cNvPr id="17" name="Picture 16">
              <a:extLst>
                <a:ext uri="{FF2B5EF4-FFF2-40B4-BE49-F238E27FC236}">
                  <a16:creationId xmlns:a16="http://schemas.microsoft.com/office/drawing/2014/main" id="{C602F7CA-CFF4-ABEC-2FAE-85533790483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822615" y="3435331"/>
              <a:ext cx="2533614" cy="2633032"/>
            </a:xfrm>
            <a:prstGeom prst="rect">
              <a:avLst/>
            </a:prstGeom>
          </p:spPr>
        </p:pic>
        <p:sp>
          <p:nvSpPr>
            <p:cNvPr id="18" name="Oval 17">
              <a:extLst>
                <a:ext uri="{FF2B5EF4-FFF2-40B4-BE49-F238E27FC236}">
                  <a16:creationId xmlns:a16="http://schemas.microsoft.com/office/drawing/2014/main" id="{DE36A1BE-0F7E-0889-6E27-CA8BC384072B}"/>
                </a:ext>
              </a:extLst>
            </p:cNvPr>
            <p:cNvSpPr/>
            <p:nvPr/>
          </p:nvSpPr>
          <p:spPr>
            <a:xfrm>
              <a:off x="6614703" y="4170926"/>
              <a:ext cx="407824" cy="378043"/>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9" name="Picture 18">
            <a:extLst>
              <a:ext uri="{FF2B5EF4-FFF2-40B4-BE49-F238E27FC236}">
                <a16:creationId xmlns:a16="http://schemas.microsoft.com/office/drawing/2014/main" id="{EEEFD9D0-2B57-AD50-91C2-1949FDC835A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264072" y="794129"/>
            <a:ext cx="2031918" cy="2376000"/>
          </a:xfrm>
          <a:prstGeom prst="rect">
            <a:avLst/>
          </a:prstGeom>
        </p:spPr>
      </p:pic>
      <p:pic>
        <p:nvPicPr>
          <p:cNvPr id="20" name="Picture 19">
            <a:extLst>
              <a:ext uri="{FF2B5EF4-FFF2-40B4-BE49-F238E27FC236}">
                <a16:creationId xmlns:a16="http://schemas.microsoft.com/office/drawing/2014/main" id="{321C9BDE-D4D5-D8FE-B7AE-018A784EE4A3}"/>
              </a:ext>
            </a:extLst>
          </p:cNvPr>
          <p:cNvPicPr>
            <a:picLocks noChangeAspect="1"/>
          </p:cNvPicPr>
          <p:nvPr/>
        </p:nvPicPr>
        <p:blipFill rotWithShape="1">
          <a:blip r:embed="rId5">
            <a:extLst>
              <a:ext uri="{28A0092B-C50C-407E-A947-70E740481C1C}">
                <a14:useLocalDpi xmlns:a14="http://schemas.microsoft.com/office/drawing/2010/main"/>
              </a:ext>
            </a:extLst>
          </a:blip>
          <a:srcRect t="-286"/>
          <a:stretch/>
        </p:blipFill>
        <p:spPr>
          <a:xfrm>
            <a:off x="4702983" y="3427360"/>
            <a:ext cx="2567271" cy="3147234"/>
          </a:xfrm>
          <a:prstGeom prst="rect">
            <a:avLst/>
          </a:prstGeom>
        </p:spPr>
      </p:pic>
      <p:cxnSp>
        <p:nvCxnSpPr>
          <p:cNvPr id="21" name="Straight Arrow Connector 20">
            <a:extLst>
              <a:ext uri="{FF2B5EF4-FFF2-40B4-BE49-F238E27FC236}">
                <a16:creationId xmlns:a16="http://schemas.microsoft.com/office/drawing/2014/main" id="{202E534D-670B-3C8A-2D7F-B15231CFB02E}"/>
              </a:ext>
            </a:extLst>
          </p:cNvPr>
          <p:cNvCxnSpPr>
            <a:cxnSpLocks/>
          </p:cNvCxnSpPr>
          <p:nvPr/>
        </p:nvCxnSpPr>
        <p:spPr>
          <a:xfrm flipV="1">
            <a:off x="6923021" y="2335945"/>
            <a:ext cx="3117149" cy="1871974"/>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0154810-CCDD-B680-05AD-02A7502AC02B}"/>
              </a:ext>
            </a:extLst>
          </p:cNvPr>
          <p:cNvCxnSpPr>
            <a:cxnSpLocks/>
            <a:endCxn id="18" idx="4"/>
          </p:cNvCxnSpPr>
          <p:nvPr/>
        </p:nvCxnSpPr>
        <p:spPr>
          <a:xfrm flipV="1">
            <a:off x="6923021" y="1971422"/>
            <a:ext cx="406376" cy="2269915"/>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pic>
        <p:nvPicPr>
          <p:cNvPr id="26" name="Mirror 2.png" descr="Mirror 2.png">
            <a:extLst>
              <a:ext uri="{FF2B5EF4-FFF2-40B4-BE49-F238E27FC236}">
                <a16:creationId xmlns:a16="http://schemas.microsoft.com/office/drawing/2014/main" id="{0DBC3578-9F9A-1694-9105-51866581A7CB}"/>
              </a:ext>
            </a:extLst>
          </p:cNvPr>
          <p:cNvPicPr>
            <a:picLocks noChangeAspect="1"/>
          </p:cNvPicPr>
          <p:nvPr/>
        </p:nvPicPr>
        <p:blipFill>
          <a:blip r:embed="rId6"/>
          <a:stretch>
            <a:fillRect/>
          </a:stretch>
        </p:blipFill>
        <p:spPr>
          <a:xfrm>
            <a:off x="9943184" y="3397731"/>
            <a:ext cx="2031804" cy="895201"/>
          </a:xfrm>
          <a:prstGeom prst="rect">
            <a:avLst/>
          </a:prstGeom>
          <a:ln w="12700">
            <a:miter lim="400000"/>
          </a:ln>
        </p:spPr>
      </p:pic>
      <p:pic>
        <p:nvPicPr>
          <p:cNvPr id="27" name="Mirror for discussion 4.png" descr="Mirror for discussion 4.png">
            <a:extLst>
              <a:ext uri="{FF2B5EF4-FFF2-40B4-BE49-F238E27FC236}">
                <a16:creationId xmlns:a16="http://schemas.microsoft.com/office/drawing/2014/main" id="{90500565-E01C-08E8-2004-FE73CB4E6A27}"/>
              </a:ext>
            </a:extLst>
          </p:cNvPr>
          <p:cNvPicPr>
            <a:picLocks noChangeAspect="1"/>
          </p:cNvPicPr>
          <p:nvPr/>
        </p:nvPicPr>
        <p:blipFill>
          <a:blip r:embed="rId7"/>
          <a:srcRect l="3359" t="9756" r="3359" b="21209"/>
          <a:stretch>
            <a:fillRect/>
          </a:stretch>
        </p:blipFill>
        <p:spPr>
          <a:xfrm>
            <a:off x="9979773" y="4335300"/>
            <a:ext cx="1867928" cy="775988"/>
          </a:xfrm>
          <a:prstGeom prst="rect">
            <a:avLst/>
          </a:prstGeom>
          <a:ln w="12700">
            <a:miter lim="400000"/>
          </a:ln>
        </p:spPr>
      </p:pic>
      <p:pic>
        <p:nvPicPr>
          <p:cNvPr id="29" name="Immagine 559" descr="Immagine che contiene giocattolo&#10;&#10;Descrizione generata automaticamente">
            <a:extLst>
              <a:ext uri="{FF2B5EF4-FFF2-40B4-BE49-F238E27FC236}">
                <a16:creationId xmlns:a16="http://schemas.microsoft.com/office/drawing/2014/main" id="{BAEE304D-0397-3766-8908-BC1239418B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336" y="3168834"/>
            <a:ext cx="3540740" cy="3606165"/>
          </a:xfrm>
          <a:prstGeom prst="rect">
            <a:avLst/>
          </a:prstGeom>
        </p:spPr>
      </p:pic>
      <p:sp>
        <p:nvSpPr>
          <p:cNvPr id="15" name="TextBox 14">
            <a:extLst>
              <a:ext uri="{FF2B5EF4-FFF2-40B4-BE49-F238E27FC236}">
                <a16:creationId xmlns:a16="http://schemas.microsoft.com/office/drawing/2014/main" id="{D4355DBA-DBEA-56B2-C348-4C0BB550A6E6}"/>
              </a:ext>
            </a:extLst>
          </p:cNvPr>
          <p:cNvSpPr txBox="1"/>
          <p:nvPr/>
        </p:nvSpPr>
        <p:spPr>
          <a:xfrm rot="17793242">
            <a:off x="867069" y="4666039"/>
            <a:ext cx="3715912" cy="400110"/>
          </a:xfrm>
          <a:prstGeom prst="rect">
            <a:avLst/>
          </a:prstGeom>
          <a:solidFill>
            <a:schemeClr val="bg1"/>
          </a:solidFill>
        </p:spPr>
        <p:txBody>
          <a:bodyPr wrap="square" lIns="91440" tIns="45720" rIns="91440" bIns="45720" anchor="t">
            <a:spAutoFit/>
          </a:bodyPr>
          <a:lstStyle/>
          <a:p>
            <a:pPr>
              <a:defRPr/>
            </a:pPr>
            <a:r>
              <a:rPr kumimoji="0" lang="en-US" sz="1000" b="0"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a:rPr>
              <a:t>CURTI </a:t>
            </a:r>
            <a:r>
              <a:rPr lang="en-US" sz="1000" i="1" dirty="0">
                <a:solidFill>
                  <a:prstClr val="black"/>
                </a:solidFill>
                <a:latin typeface="Calibri"/>
                <a:ea typeface="Times New Roman" panose="02020603050405020304" pitchFamily="18" charset="0"/>
                <a:cs typeface="Calibri"/>
              </a:rPr>
              <a:t>and LT </a:t>
            </a:r>
            <a:r>
              <a:rPr lang="en-US" sz="1000" i="1" dirty="0" err="1">
                <a:solidFill>
                  <a:prstClr val="black"/>
                </a:solidFill>
                <a:latin typeface="Calibri"/>
                <a:ea typeface="Times New Roman" panose="02020603050405020304" pitchFamily="18" charset="0"/>
                <a:cs typeface="Calibri"/>
              </a:rPr>
              <a:t>Calcoli</a:t>
            </a:r>
            <a:r>
              <a:rPr lang="en-US" sz="1000" i="1">
                <a:solidFill>
                  <a:prstClr val="black"/>
                </a:solidFill>
                <a:latin typeface="Calibri"/>
                <a:ea typeface="Times New Roman" panose="02020603050405020304" pitchFamily="18" charset="0"/>
                <a:cs typeface="Calibri"/>
              </a:rPr>
              <a:t> property</a:t>
            </a:r>
            <a:r>
              <a:rPr kumimoji="0" lang="en-US" sz="1000" b="0" i="1" u="none" strike="noStrike" kern="1200" cap="none" spc="0" normalizeH="0" baseline="0" noProof="0">
                <a:ln>
                  <a:noFill/>
                </a:ln>
                <a:solidFill>
                  <a:prstClr val="black"/>
                </a:solidFill>
                <a:effectLst/>
                <a:uLnTx/>
                <a:uFillTx/>
                <a:latin typeface="Calibri"/>
                <a:ea typeface="Times New Roman" panose="02020603050405020304" pitchFamily="18" charset="0"/>
                <a:cs typeface="Calibri"/>
              </a:rPr>
              <a:t> and confidential information, not to </a:t>
            </a:r>
            <a:r>
              <a:rPr kumimoji="0" lang="en-US" sz="1000" b="0"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a:rPr>
              <a:t>be disclosed</a:t>
            </a:r>
            <a:r>
              <a:rPr lang="en-IT" sz="1000" dirty="0">
                <a:solidFill>
                  <a:prstClr val="black"/>
                </a:solidFill>
                <a:latin typeface="Calibri"/>
                <a:cs typeface="Calibri"/>
              </a:rPr>
              <a:t> </a:t>
            </a:r>
            <a:endParaRPr kumimoji="0" lang="en-IT" sz="1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4" name="Group 53">
            <a:extLst>
              <a:ext uri="{FF2B5EF4-FFF2-40B4-BE49-F238E27FC236}">
                <a16:creationId xmlns:a16="http://schemas.microsoft.com/office/drawing/2014/main" id="{9D57B5FD-1DC6-DCC9-A69D-7FD0584C641B}"/>
              </a:ext>
            </a:extLst>
          </p:cNvPr>
          <p:cNvGrpSpPr>
            <a:grpSpLocks noChangeAspect="1"/>
          </p:cNvGrpSpPr>
          <p:nvPr/>
        </p:nvGrpSpPr>
        <p:grpSpPr>
          <a:xfrm>
            <a:off x="8020088" y="4902999"/>
            <a:ext cx="2097968" cy="1872000"/>
            <a:chOff x="3280150" y="2198883"/>
            <a:chExt cx="2537988" cy="2264622"/>
          </a:xfrm>
        </p:grpSpPr>
        <p:pic>
          <p:nvPicPr>
            <p:cNvPr id="52" name="ECH-ESP_TL Mirror Assy 1.png" descr="ECH-ESP_TL Mirror Assy 1.png">
              <a:extLst>
                <a:ext uri="{FF2B5EF4-FFF2-40B4-BE49-F238E27FC236}">
                  <a16:creationId xmlns:a16="http://schemas.microsoft.com/office/drawing/2014/main" id="{8E985751-97EC-E38B-ECE8-D75D294C37CC}"/>
                </a:ext>
              </a:extLst>
            </p:cNvPr>
            <p:cNvPicPr>
              <a:picLocks noChangeAspect="1"/>
            </p:cNvPicPr>
            <p:nvPr/>
          </p:nvPicPr>
          <p:blipFill>
            <a:blip r:embed="rId9">
              <a:grayscl/>
            </a:blip>
            <a:stretch>
              <a:fillRect/>
            </a:stretch>
          </p:blipFill>
          <p:spPr>
            <a:xfrm>
              <a:off x="3280150" y="2380831"/>
              <a:ext cx="2537988" cy="2082674"/>
            </a:xfrm>
            <a:prstGeom prst="rect">
              <a:avLst/>
            </a:prstGeom>
            <a:ln w="12700">
              <a:miter lim="400000"/>
            </a:ln>
          </p:spPr>
        </p:pic>
        <p:sp>
          <p:nvSpPr>
            <p:cNvPr id="53" name="Oval 52">
              <a:extLst>
                <a:ext uri="{FF2B5EF4-FFF2-40B4-BE49-F238E27FC236}">
                  <a16:creationId xmlns:a16="http://schemas.microsoft.com/office/drawing/2014/main" id="{8D51FA3F-83AD-7D7F-CD54-0284C23D3C66}"/>
                </a:ext>
              </a:extLst>
            </p:cNvPr>
            <p:cNvSpPr/>
            <p:nvPr/>
          </p:nvSpPr>
          <p:spPr>
            <a:xfrm rot="19455669">
              <a:off x="3638755" y="2198883"/>
              <a:ext cx="993423" cy="78632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4" name="Picture 23">
            <a:extLst>
              <a:ext uri="{FF2B5EF4-FFF2-40B4-BE49-F238E27FC236}">
                <a16:creationId xmlns:a16="http://schemas.microsoft.com/office/drawing/2014/main" id="{15115EE6-360D-5F8B-F32A-57990E5D5F75}"/>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8359520" y="3545851"/>
            <a:ext cx="1451456" cy="1532822"/>
          </a:xfrm>
          <a:prstGeom prst="rect">
            <a:avLst/>
          </a:prstGeom>
        </p:spPr>
      </p:pic>
      <p:cxnSp>
        <p:nvCxnSpPr>
          <p:cNvPr id="22" name="Straight Arrow Connector 21">
            <a:extLst>
              <a:ext uri="{FF2B5EF4-FFF2-40B4-BE49-F238E27FC236}">
                <a16:creationId xmlns:a16="http://schemas.microsoft.com/office/drawing/2014/main" id="{D5A0924E-932C-D54B-6D3B-1F07F057D323}"/>
              </a:ext>
            </a:extLst>
          </p:cNvPr>
          <p:cNvCxnSpPr>
            <a:cxnSpLocks/>
            <a:endCxn id="53" idx="3"/>
          </p:cNvCxnSpPr>
          <p:nvPr/>
        </p:nvCxnSpPr>
        <p:spPr>
          <a:xfrm>
            <a:off x="6489222" y="4717777"/>
            <a:ext cx="2136462" cy="8663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FB222E3-8CCC-45C7-F802-996EFBF727A7}"/>
              </a:ext>
            </a:extLst>
          </p:cNvPr>
          <p:cNvCxnSpPr>
            <a:cxnSpLocks/>
          </p:cNvCxnSpPr>
          <p:nvPr/>
        </p:nvCxnSpPr>
        <p:spPr>
          <a:xfrm flipV="1">
            <a:off x="9484521" y="5004365"/>
            <a:ext cx="0" cy="403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C6D222B-52FC-C850-1242-00540386842F}"/>
              </a:ext>
            </a:extLst>
          </p:cNvPr>
          <p:cNvCxnSpPr>
            <a:cxnSpLocks/>
          </p:cNvCxnSpPr>
          <p:nvPr/>
        </p:nvCxnSpPr>
        <p:spPr>
          <a:xfrm flipV="1">
            <a:off x="3890064" y="1971422"/>
            <a:ext cx="2794717" cy="1873909"/>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64A32B5A-9A26-B527-4EC6-42F2D00D9942}"/>
              </a:ext>
            </a:extLst>
          </p:cNvPr>
          <p:cNvCxnSpPr>
            <a:cxnSpLocks/>
          </p:cNvCxnSpPr>
          <p:nvPr/>
        </p:nvCxnSpPr>
        <p:spPr>
          <a:xfrm flipV="1">
            <a:off x="9810976" y="4035552"/>
            <a:ext cx="298367" cy="2573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9F8A0033-FFFA-6ED6-D154-B3EF2FD4E15D}"/>
              </a:ext>
            </a:extLst>
          </p:cNvPr>
          <p:cNvCxnSpPr>
            <a:cxnSpLocks/>
          </p:cNvCxnSpPr>
          <p:nvPr/>
        </p:nvCxnSpPr>
        <p:spPr>
          <a:xfrm>
            <a:off x="9827450" y="4311358"/>
            <a:ext cx="304646" cy="181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F99E535B-AF13-A969-06E5-A260978F97A6}"/>
              </a:ext>
            </a:extLst>
          </p:cNvPr>
          <p:cNvSpPr txBox="1"/>
          <p:nvPr/>
        </p:nvSpPr>
        <p:spPr>
          <a:xfrm>
            <a:off x="10168960" y="5196680"/>
            <a:ext cx="1978585"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Mirror in CuCrZr alloy Additive Manufacturing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Active cooling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a:t>
            </a:r>
            <a:r>
              <a:rPr kumimoji="0" lang="en-IT"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djustable on 3 axis and 2 angles</a:t>
            </a:r>
          </a:p>
        </p:txBody>
      </p:sp>
    </p:spTree>
    <p:extLst>
      <p:ext uri="{BB962C8B-B14F-4D97-AF65-F5344CB8AC3E}">
        <p14:creationId xmlns:p14="http://schemas.microsoft.com/office/powerpoint/2010/main" val="2595743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DF70F6-29CC-6D49-56AE-D53DA646F7BD}"/>
              </a:ext>
            </a:extLst>
          </p:cNvPr>
          <p:cNvPicPr>
            <a:picLocks noChangeAspect="1"/>
          </p:cNvPicPr>
          <p:nvPr/>
        </p:nvPicPr>
        <p:blipFill rotWithShape="1">
          <a:blip r:embed="rId3"/>
          <a:srcRect r="5666"/>
          <a:stretch/>
        </p:blipFill>
        <p:spPr>
          <a:xfrm>
            <a:off x="6423102" y="3638367"/>
            <a:ext cx="5742877" cy="3219634"/>
          </a:xfrm>
          <a:prstGeom prst="rect">
            <a:avLst/>
          </a:prstGeom>
        </p:spPr>
      </p:pic>
      <p:sp>
        <p:nvSpPr>
          <p:cNvPr id="6" name="Right Triangle 5">
            <a:extLst>
              <a:ext uri="{FF2B5EF4-FFF2-40B4-BE49-F238E27FC236}">
                <a16:creationId xmlns:a16="http://schemas.microsoft.com/office/drawing/2014/main" id="{13F1C718-53A5-C751-11A2-29AEB00F4F1F}"/>
              </a:ext>
            </a:extLst>
          </p:cNvPr>
          <p:cNvSpPr/>
          <p:nvPr/>
        </p:nvSpPr>
        <p:spPr>
          <a:xfrm rot="5400000">
            <a:off x="6625357" y="3436112"/>
            <a:ext cx="866727" cy="127123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1607AFB-ACD0-CE94-4243-E8EB3E7F94E0}"/>
              </a:ext>
            </a:extLst>
          </p:cNvPr>
          <p:cNvSpPr>
            <a:spLocks noGrp="1"/>
          </p:cNvSpPr>
          <p:nvPr>
            <p:ph type="title"/>
          </p:nvPr>
        </p:nvSpPr>
        <p:spPr>
          <a:xfrm>
            <a:off x="425605" y="119799"/>
            <a:ext cx="10515600" cy="850358"/>
          </a:xfrm>
        </p:spPr>
        <p:txBody>
          <a:bodyPr vert="horz" lIns="91440" tIns="45720" rIns="91440" bIns="45720" rtlCol="0" anchor="ctr">
            <a:normAutofit/>
          </a:bodyPr>
          <a:lstStyle/>
          <a:p>
            <a:r>
              <a:rPr lang="it-IT" b="1" spc="15">
                <a:latin typeface="Calibri"/>
                <a:cs typeface="Calibri"/>
              </a:rPr>
              <a:t>Heating and Current Drive (3)</a:t>
            </a:r>
          </a:p>
        </p:txBody>
      </p:sp>
      <p:sp>
        <p:nvSpPr>
          <p:cNvPr id="4" name="Content Placeholder 3">
            <a:extLst>
              <a:ext uri="{FF2B5EF4-FFF2-40B4-BE49-F238E27FC236}">
                <a16:creationId xmlns:a16="http://schemas.microsoft.com/office/drawing/2014/main" id="{5C484B49-FF1F-82BC-8DF3-EFC2E2221ABB}"/>
              </a:ext>
            </a:extLst>
          </p:cNvPr>
          <p:cNvSpPr txBox="1">
            <a:spLocks noGrp="1"/>
          </p:cNvSpPr>
          <p:nvPr>
            <p:ph idx="1"/>
          </p:nvPr>
        </p:nvSpPr>
        <p:spPr>
          <a:xfrm>
            <a:off x="100974" y="1430069"/>
            <a:ext cx="11752773" cy="5427931"/>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sz="2800" b="0" i="0" u="none" strike="noStrike" baseline="0">
                <a:latin typeface="Calibri" panose="020F0502020204030204" pitchFamily="34" charset="0"/>
              </a:defRPr>
            </a:lvl1pPr>
            <a:lvl2pPr marL="685800" lvl="1" indent="-228600">
              <a:lnSpc>
                <a:spcPct val="90000"/>
              </a:lnSpc>
              <a:spcBef>
                <a:spcPts val="500"/>
              </a:spcBef>
              <a:buFont typeface="Arial" panose="020B0604020202020204" pitchFamily="34" charset="0"/>
              <a:buChar char="•"/>
              <a:defRPr sz="2400" b="0" i="0" u="none" strike="noStrike" baseline="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it-IT" sz="2400" b="1" i="1" u="none" strike="noStrike" baseline="0">
                <a:latin typeface="Calibri-Italic"/>
              </a:rPr>
              <a:t>ICH System</a:t>
            </a:r>
          </a:p>
          <a:p>
            <a:pPr lvl="1"/>
            <a:r>
              <a:rPr lang="en-US" b="0" i="0" u="none" strike="noStrike" baseline="0">
                <a:latin typeface="Calibri" panose="020F0502020204030204" pitchFamily="34" charset="0"/>
              </a:rPr>
              <a:t>The </a:t>
            </a:r>
            <a:r>
              <a:rPr lang="en-US"/>
              <a:t>Ion Cyclotron Heating (ICH) system of DTT</a:t>
            </a:r>
            <a:r>
              <a:rPr lang="en-US" b="0" i="0" u="none" strike="noStrike" baseline="0">
                <a:latin typeface="Calibri" panose="020F0502020204030204" pitchFamily="34" charset="0"/>
              </a:rPr>
              <a:t> is aimed at providing radiofrequency (RF) power in the frequency range between 60 and 90 MHz to be delivered for:</a:t>
            </a:r>
          </a:p>
          <a:p>
            <a:pPr lvl="2"/>
            <a:r>
              <a:rPr lang="en-US">
                <a:solidFill>
                  <a:srgbClr val="0070C0"/>
                </a:solidFill>
              </a:rPr>
              <a:t>D</a:t>
            </a:r>
            <a:r>
              <a:rPr lang="en-US" b="0" i="0" u="none" strike="noStrike" baseline="0">
                <a:solidFill>
                  <a:srgbClr val="0070C0"/>
                </a:solidFill>
                <a:latin typeface="Calibri" panose="020F0502020204030204" pitchFamily="34" charset="0"/>
              </a:rPr>
              <a:t>TT experiments</a:t>
            </a:r>
            <a:r>
              <a:rPr lang="en-US" b="0" i="0" u="none" strike="noStrike" baseline="0">
                <a:latin typeface="Calibri" panose="020F0502020204030204" pitchFamily="34" charset="0"/>
              </a:rPr>
              <a:t>: around 1.5 MW per antenna for the ion heating in the reference scenario, mostly via 3He or H minority heating. </a:t>
            </a:r>
          </a:p>
          <a:p>
            <a:pPr lvl="2"/>
            <a:r>
              <a:rPr lang="en-US" b="0" i="0" u="none" strike="noStrike" baseline="0">
                <a:solidFill>
                  <a:srgbClr val="0070C0"/>
                </a:solidFill>
                <a:latin typeface="Calibri" panose="020F0502020204030204" pitchFamily="34" charset="0"/>
              </a:rPr>
              <a:t>Wall conditioning</a:t>
            </a:r>
            <a:r>
              <a:rPr lang="en-US" b="0" i="0" u="none" strike="noStrike" baseline="0">
                <a:latin typeface="Calibri" panose="020F0502020204030204" pitchFamily="34" charset="0"/>
              </a:rPr>
              <a:t>: less than 100 kW per antenna for wall cleaning and conditioning (i.e.</a:t>
            </a:r>
            <a:r>
              <a:rPr lang="en-US"/>
              <a:t> </a:t>
            </a:r>
            <a:r>
              <a:rPr lang="it-IT" b="0" i="0" u="none" strike="noStrike" baseline="0">
                <a:latin typeface="Calibri" panose="020F0502020204030204" pitchFamily="34" charset="0"/>
              </a:rPr>
              <a:t>boronization)</a:t>
            </a:r>
          </a:p>
          <a:p>
            <a:pPr lvl="1"/>
            <a:endParaRPr lang="en-US" sz="200"/>
          </a:p>
          <a:p>
            <a:pPr lvl="1"/>
            <a:r>
              <a:rPr lang="en-US"/>
              <a:t>The system is organized in modules, each made of </a:t>
            </a:r>
          </a:p>
          <a:p>
            <a:pPr lvl="2"/>
            <a:r>
              <a:rPr lang="en-US">
                <a:solidFill>
                  <a:srgbClr val="0070C0"/>
                </a:solidFill>
              </a:rPr>
              <a:t>Four transmitters</a:t>
            </a:r>
            <a:r>
              <a:rPr lang="en-US"/>
              <a:t>, fully based on </a:t>
            </a:r>
            <a:r>
              <a:rPr lang="en-US" i="1"/>
              <a:t>solid-state</a:t>
            </a:r>
            <a:br>
              <a:rPr lang="en-US" i="1"/>
            </a:br>
            <a:r>
              <a:rPr lang="en-US" i="1"/>
              <a:t>technology, for the first time</a:t>
            </a:r>
            <a:r>
              <a:rPr lang="en-US"/>
              <a:t> for such an</a:t>
            </a:r>
            <a:br>
              <a:rPr lang="en-US"/>
            </a:br>
            <a:r>
              <a:rPr lang="en-US"/>
              <a:t>unprecedented combination of power,</a:t>
            </a:r>
            <a:br>
              <a:rPr lang="en-US"/>
            </a:br>
            <a:r>
              <a:rPr lang="en-US"/>
              <a:t>frequency range and pulse duration for</a:t>
            </a:r>
            <a:br>
              <a:rPr lang="en-US"/>
            </a:br>
            <a:r>
              <a:rPr lang="en-US"/>
              <a:t>such technology. The contract for the first</a:t>
            </a:r>
            <a:br>
              <a:rPr lang="en-US"/>
            </a:br>
            <a:r>
              <a:rPr lang="en-US"/>
              <a:t>two transmitters started in May 2024.</a:t>
            </a:r>
          </a:p>
          <a:p>
            <a:pPr lvl="2"/>
            <a:r>
              <a:rPr lang="en-US">
                <a:solidFill>
                  <a:srgbClr val="0070C0"/>
                </a:solidFill>
              </a:rPr>
              <a:t>Two antennas</a:t>
            </a:r>
            <a:r>
              <a:rPr lang="en-US"/>
              <a:t>: they will be based on</a:t>
            </a:r>
            <a:br>
              <a:rPr lang="en-US"/>
            </a:br>
            <a:r>
              <a:rPr lang="en-US"/>
              <a:t>traditional straps and their assembling</a:t>
            </a:r>
            <a:br>
              <a:rPr lang="en-US"/>
            </a:br>
            <a:r>
              <a:rPr lang="en-US"/>
              <a:t>will require remote-handling system.</a:t>
            </a:r>
          </a:p>
        </p:txBody>
      </p:sp>
    </p:spTree>
    <p:extLst>
      <p:ext uri="{BB962C8B-B14F-4D97-AF65-F5344CB8AC3E}">
        <p14:creationId xmlns:p14="http://schemas.microsoft.com/office/powerpoint/2010/main" val="4032579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E3411-656E-BF10-B725-86C4DBEB43E1}"/>
              </a:ext>
            </a:extLst>
          </p:cNvPr>
          <p:cNvSpPr>
            <a:spLocks noGrp="1"/>
          </p:cNvSpPr>
          <p:nvPr>
            <p:ph type="title"/>
          </p:nvPr>
        </p:nvSpPr>
        <p:spPr/>
        <p:txBody>
          <a:bodyPr/>
          <a:lstStyle/>
          <a:p>
            <a:r>
              <a:rPr lang="it-IT"/>
              <a:t>Balance of Plant</a:t>
            </a:r>
          </a:p>
        </p:txBody>
      </p:sp>
      <p:sp>
        <p:nvSpPr>
          <p:cNvPr id="3" name="Content Placeholder 2">
            <a:extLst>
              <a:ext uri="{FF2B5EF4-FFF2-40B4-BE49-F238E27FC236}">
                <a16:creationId xmlns:a16="http://schemas.microsoft.com/office/drawing/2014/main" id="{D16B4C27-1FD0-225F-20AF-84BFA66BDB7E}"/>
              </a:ext>
            </a:extLst>
          </p:cNvPr>
          <p:cNvSpPr>
            <a:spLocks noGrp="1"/>
          </p:cNvSpPr>
          <p:nvPr>
            <p:ph idx="1"/>
          </p:nvPr>
        </p:nvSpPr>
        <p:spPr>
          <a:xfrm>
            <a:off x="7415408" y="1556358"/>
            <a:ext cx="4334006" cy="4620605"/>
          </a:xfrm>
        </p:spPr>
        <p:txBody>
          <a:bodyPr>
            <a:normAutofit lnSpcReduction="10000"/>
          </a:bodyPr>
          <a:lstStyle/>
          <a:p>
            <a:r>
              <a:rPr lang="en-US"/>
              <a:t>The new buildings amount to about 150.000 m3 </a:t>
            </a:r>
          </a:p>
          <a:p>
            <a:r>
              <a:rPr lang="en-US"/>
              <a:t>plus existing buildings to be adapted for the DTT systems amount to about 12.000 m2.</a:t>
            </a:r>
          </a:p>
          <a:p>
            <a:r>
              <a:rPr lang="en-US" sz="2800" b="0" i="0" u="none" strike="noStrike" baseline="0">
                <a:latin typeface="Calibri" panose="020F0502020204030204" pitchFamily="34" charset="0"/>
              </a:rPr>
              <a:t>permissions for the construction have been granted together with the licensing for cat. A ionizing radiation source. </a:t>
            </a:r>
            <a:endParaRPr lang="it-IT"/>
          </a:p>
        </p:txBody>
      </p:sp>
      <p:pic>
        <p:nvPicPr>
          <p:cNvPr id="5" name="Picture 4">
            <a:extLst>
              <a:ext uri="{FF2B5EF4-FFF2-40B4-BE49-F238E27FC236}">
                <a16:creationId xmlns:a16="http://schemas.microsoft.com/office/drawing/2014/main" id="{2E267016-7E56-FAA4-F545-BAB4A1762265}"/>
              </a:ext>
            </a:extLst>
          </p:cNvPr>
          <p:cNvPicPr>
            <a:picLocks noChangeAspect="1"/>
          </p:cNvPicPr>
          <p:nvPr/>
        </p:nvPicPr>
        <p:blipFill rotWithShape="1">
          <a:blip r:embed="rId2"/>
          <a:srcRect l="26732" t="7049" r="13948" b="12559"/>
          <a:stretch/>
        </p:blipFill>
        <p:spPr>
          <a:xfrm>
            <a:off x="338201" y="1556358"/>
            <a:ext cx="6728739" cy="4531291"/>
          </a:xfrm>
          <a:prstGeom prst="rect">
            <a:avLst/>
          </a:prstGeom>
        </p:spPr>
      </p:pic>
    </p:spTree>
    <p:extLst>
      <p:ext uri="{BB962C8B-B14F-4D97-AF65-F5344CB8AC3E}">
        <p14:creationId xmlns:p14="http://schemas.microsoft.com/office/powerpoint/2010/main" val="3304593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E3411-656E-BF10-B725-86C4DBEB43E1}"/>
              </a:ext>
            </a:extLst>
          </p:cNvPr>
          <p:cNvSpPr>
            <a:spLocks noGrp="1"/>
          </p:cNvSpPr>
          <p:nvPr>
            <p:ph type="title"/>
          </p:nvPr>
        </p:nvSpPr>
        <p:spPr>
          <a:xfrm>
            <a:off x="815977" y="264405"/>
            <a:ext cx="10515600" cy="517092"/>
          </a:xfrm>
        </p:spPr>
        <p:txBody>
          <a:bodyPr>
            <a:noAutofit/>
          </a:bodyPr>
          <a:lstStyle/>
          <a:p>
            <a:r>
              <a:rPr lang="it-IT" b="1" spc="15">
                <a:latin typeface="Calibri"/>
                <a:cs typeface="Calibri"/>
              </a:rPr>
              <a:t>Balance of Plant</a:t>
            </a:r>
          </a:p>
        </p:txBody>
      </p:sp>
      <p:sp>
        <p:nvSpPr>
          <p:cNvPr id="4" name="Segnaposto testo 3">
            <a:extLst>
              <a:ext uri="{FF2B5EF4-FFF2-40B4-BE49-F238E27FC236}">
                <a16:creationId xmlns:a16="http://schemas.microsoft.com/office/drawing/2014/main" id="{6396C937-45FF-E454-1EB8-F4329BBD5873}"/>
              </a:ext>
            </a:extLst>
          </p:cNvPr>
          <p:cNvSpPr>
            <a:spLocks noGrp="1"/>
          </p:cNvSpPr>
          <p:nvPr>
            <p:ph type="body" idx="1"/>
          </p:nvPr>
        </p:nvSpPr>
        <p:spPr>
          <a:xfrm>
            <a:off x="839789" y="1047317"/>
            <a:ext cx="2162030" cy="517092"/>
          </a:xfrm>
          <a:solidFill>
            <a:schemeClr val="bg1"/>
          </a:solidFill>
          <a:ln w="19050">
            <a:solidFill>
              <a:schemeClr val="accent1"/>
            </a:solidFill>
          </a:ln>
        </p:spPr>
        <p:txBody>
          <a:bodyPr>
            <a:noAutofit/>
          </a:bodyPr>
          <a:lstStyle/>
          <a:p>
            <a:pPr algn="ctr"/>
            <a:r>
              <a:rPr lang="en-GB" sz="1600"/>
              <a:t>Tokamak Hall and New Building</a:t>
            </a:r>
          </a:p>
        </p:txBody>
      </p:sp>
      <p:pic>
        <p:nvPicPr>
          <p:cNvPr id="23" name="Segnaposto contenuto 22">
            <a:extLst>
              <a:ext uri="{FF2B5EF4-FFF2-40B4-BE49-F238E27FC236}">
                <a16:creationId xmlns:a16="http://schemas.microsoft.com/office/drawing/2014/main" id="{51CDBC9A-EA18-F93F-65C9-D88E920EC46A}"/>
              </a:ext>
            </a:extLst>
          </p:cNvPr>
          <p:cNvPicPr>
            <a:picLocks noGrp="1" noChangeAspect="1"/>
          </p:cNvPicPr>
          <p:nvPr>
            <p:ph sz="half" idx="2"/>
          </p:nvPr>
        </p:nvPicPr>
        <p:blipFill>
          <a:blip r:embed="rId3"/>
          <a:stretch>
            <a:fillRect/>
          </a:stretch>
        </p:blipFill>
        <p:spPr>
          <a:xfrm>
            <a:off x="1154185" y="1578301"/>
            <a:ext cx="9883630" cy="5207911"/>
          </a:xfrm>
        </p:spPr>
      </p:pic>
      <p:sp>
        <p:nvSpPr>
          <p:cNvPr id="16" name="Segnaposto testo 3">
            <a:extLst>
              <a:ext uri="{FF2B5EF4-FFF2-40B4-BE49-F238E27FC236}">
                <a16:creationId xmlns:a16="http://schemas.microsoft.com/office/drawing/2014/main" id="{CB47E25B-9FC3-D092-2954-5C2E8B6BE909}"/>
              </a:ext>
            </a:extLst>
          </p:cNvPr>
          <p:cNvSpPr txBox="1">
            <a:spLocks/>
          </p:cNvSpPr>
          <p:nvPr/>
        </p:nvSpPr>
        <p:spPr>
          <a:xfrm>
            <a:off x="3053052" y="1047317"/>
            <a:ext cx="2162030" cy="517092"/>
          </a:xfrm>
          <a:prstGeom prst="rect">
            <a:avLst/>
          </a:prstGeom>
          <a:ln w="19050">
            <a:solidFill>
              <a:schemeClr val="accent1"/>
            </a:solidFill>
          </a:ln>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600"/>
              <a:t>Electrical Network System</a:t>
            </a:r>
          </a:p>
        </p:txBody>
      </p:sp>
      <p:sp>
        <p:nvSpPr>
          <p:cNvPr id="17" name="Segnaposto testo 3">
            <a:extLst>
              <a:ext uri="{FF2B5EF4-FFF2-40B4-BE49-F238E27FC236}">
                <a16:creationId xmlns:a16="http://schemas.microsoft.com/office/drawing/2014/main" id="{D70B48D3-73CC-6860-B601-2D32681B1663}"/>
              </a:ext>
            </a:extLst>
          </p:cNvPr>
          <p:cNvSpPr txBox="1">
            <a:spLocks/>
          </p:cNvSpPr>
          <p:nvPr/>
        </p:nvSpPr>
        <p:spPr>
          <a:xfrm>
            <a:off x="5266315" y="1047098"/>
            <a:ext cx="2162030" cy="517092"/>
          </a:xfrm>
          <a:prstGeom prst="rect">
            <a:avLst/>
          </a:prstGeom>
          <a:ln w="19050">
            <a:solidFill>
              <a:schemeClr val="accent1"/>
            </a:solidFill>
          </a:ln>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600"/>
              <a:t>Auxiliaries      Systems</a:t>
            </a:r>
          </a:p>
        </p:txBody>
      </p:sp>
      <p:sp>
        <p:nvSpPr>
          <p:cNvPr id="18" name="Segnaposto testo 3">
            <a:extLst>
              <a:ext uri="{FF2B5EF4-FFF2-40B4-BE49-F238E27FC236}">
                <a16:creationId xmlns:a16="http://schemas.microsoft.com/office/drawing/2014/main" id="{92E8E7F3-9392-C958-E3EE-BDE44AE30FE6}"/>
              </a:ext>
            </a:extLst>
          </p:cNvPr>
          <p:cNvSpPr txBox="1">
            <a:spLocks/>
          </p:cNvSpPr>
          <p:nvPr/>
        </p:nvSpPr>
        <p:spPr>
          <a:xfrm>
            <a:off x="7479578" y="1047098"/>
            <a:ext cx="2162030" cy="517092"/>
          </a:xfrm>
          <a:prstGeom prst="rect">
            <a:avLst/>
          </a:prstGeom>
          <a:ln w="19050">
            <a:solidFill>
              <a:schemeClr val="accent1"/>
            </a:solidFill>
          </a:ln>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600"/>
              <a:t>Refurbishment of Existing Building</a:t>
            </a:r>
          </a:p>
        </p:txBody>
      </p:sp>
      <p:sp>
        <p:nvSpPr>
          <p:cNvPr id="19" name="Segnaposto testo 3">
            <a:extLst>
              <a:ext uri="{FF2B5EF4-FFF2-40B4-BE49-F238E27FC236}">
                <a16:creationId xmlns:a16="http://schemas.microsoft.com/office/drawing/2014/main" id="{A098746E-C3CB-4480-8945-3CFBEF611648}"/>
              </a:ext>
            </a:extLst>
          </p:cNvPr>
          <p:cNvSpPr txBox="1">
            <a:spLocks/>
          </p:cNvSpPr>
          <p:nvPr/>
        </p:nvSpPr>
        <p:spPr>
          <a:xfrm>
            <a:off x="9692841" y="1051684"/>
            <a:ext cx="2162030" cy="517092"/>
          </a:xfrm>
          <a:prstGeom prst="rect">
            <a:avLst/>
          </a:prstGeom>
          <a:ln w="19050">
            <a:solidFill>
              <a:schemeClr val="accent1"/>
            </a:solidFill>
          </a:ln>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600"/>
              <a:t>Control </a:t>
            </a:r>
            <a:r>
              <a:rPr lang="en-US" sz="1600" err="1"/>
              <a:t>Saf</a:t>
            </a:r>
            <a:r>
              <a:rPr lang="en-US" sz="1600"/>
              <a:t>. Sec. Telecomm. Systems</a:t>
            </a:r>
            <a:endParaRPr lang="en-GB" sz="1600"/>
          </a:p>
        </p:txBody>
      </p:sp>
    </p:spTree>
    <p:extLst>
      <p:ext uri="{BB962C8B-B14F-4D97-AF65-F5344CB8AC3E}">
        <p14:creationId xmlns:p14="http://schemas.microsoft.com/office/powerpoint/2010/main" val="3154513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E3411-656E-BF10-B725-86C4DBEB43E1}"/>
              </a:ext>
            </a:extLst>
          </p:cNvPr>
          <p:cNvSpPr>
            <a:spLocks noGrp="1"/>
          </p:cNvSpPr>
          <p:nvPr>
            <p:ph type="title"/>
          </p:nvPr>
        </p:nvSpPr>
        <p:spPr>
          <a:xfrm>
            <a:off x="739775" y="279450"/>
            <a:ext cx="10515600" cy="517092"/>
          </a:xfrm>
        </p:spPr>
        <p:txBody>
          <a:bodyPr vert="horz" lIns="91440" tIns="45720" rIns="91440" bIns="45720" rtlCol="0" anchor="ctr">
            <a:noAutofit/>
          </a:bodyPr>
          <a:lstStyle/>
          <a:p>
            <a:r>
              <a:rPr lang="en-GB" b="1" spc="15">
                <a:latin typeface="Calibri"/>
                <a:cs typeface="Calibri"/>
              </a:rPr>
              <a:t>Tokamak Hall and New Building and Refurbishment of Existing Buildings</a:t>
            </a:r>
            <a:endParaRPr lang="it-IT" b="1" spc="15">
              <a:latin typeface="Calibri"/>
              <a:cs typeface="Calibri"/>
            </a:endParaRPr>
          </a:p>
        </p:txBody>
      </p:sp>
      <p:sp>
        <p:nvSpPr>
          <p:cNvPr id="5" name="Segnaposto testo 4">
            <a:extLst>
              <a:ext uri="{FF2B5EF4-FFF2-40B4-BE49-F238E27FC236}">
                <a16:creationId xmlns:a16="http://schemas.microsoft.com/office/drawing/2014/main" id="{8F2AF43C-06C3-4D38-41C7-E613C2CE8610}"/>
              </a:ext>
            </a:extLst>
          </p:cNvPr>
          <p:cNvSpPr>
            <a:spLocks noGrp="1"/>
          </p:cNvSpPr>
          <p:nvPr>
            <p:ph type="body" idx="1"/>
          </p:nvPr>
        </p:nvSpPr>
        <p:spPr/>
        <p:txBody>
          <a:bodyPr/>
          <a:lstStyle/>
          <a:p>
            <a:endParaRPr lang="en-GB"/>
          </a:p>
        </p:txBody>
      </p:sp>
      <p:sp>
        <p:nvSpPr>
          <p:cNvPr id="7" name="Segnaposto contenuto 6">
            <a:extLst>
              <a:ext uri="{FF2B5EF4-FFF2-40B4-BE49-F238E27FC236}">
                <a16:creationId xmlns:a16="http://schemas.microsoft.com/office/drawing/2014/main" id="{CE05A1AD-DAF7-9FD6-A6AE-79D4E35BE7CD}"/>
              </a:ext>
            </a:extLst>
          </p:cNvPr>
          <p:cNvSpPr>
            <a:spLocks noGrp="1"/>
          </p:cNvSpPr>
          <p:nvPr>
            <p:ph sz="half" idx="2"/>
          </p:nvPr>
        </p:nvSpPr>
        <p:spPr/>
        <p:txBody>
          <a:bodyPr/>
          <a:lstStyle/>
          <a:p>
            <a:endParaRPr lang="en-GB"/>
          </a:p>
        </p:txBody>
      </p:sp>
      <p:pic>
        <p:nvPicPr>
          <p:cNvPr id="8" name="Picture 4">
            <a:extLst>
              <a:ext uri="{FF2B5EF4-FFF2-40B4-BE49-F238E27FC236}">
                <a16:creationId xmlns:a16="http://schemas.microsoft.com/office/drawing/2014/main" id="{37A40489-BAF3-739C-30EF-ECE435CCA60C}"/>
              </a:ext>
            </a:extLst>
          </p:cNvPr>
          <p:cNvPicPr>
            <a:picLocks noChangeAspect="1"/>
          </p:cNvPicPr>
          <p:nvPr/>
        </p:nvPicPr>
        <p:blipFill rotWithShape="1">
          <a:blip r:embed="rId3"/>
          <a:srcRect l="26732" t="7049" r="13948" b="12559"/>
          <a:stretch/>
        </p:blipFill>
        <p:spPr>
          <a:xfrm>
            <a:off x="338201" y="1556358"/>
            <a:ext cx="6728739" cy="4531291"/>
          </a:xfrm>
          <a:prstGeom prst="rect">
            <a:avLst/>
          </a:prstGeom>
        </p:spPr>
      </p:pic>
      <p:sp>
        <p:nvSpPr>
          <p:cNvPr id="9" name="Content Placeholder 2">
            <a:extLst>
              <a:ext uri="{FF2B5EF4-FFF2-40B4-BE49-F238E27FC236}">
                <a16:creationId xmlns:a16="http://schemas.microsoft.com/office/drawing/2014/main" id="{30417295-AC41-4924-39A1-D16A2EEBB6F2}"/>
              </a:ext>
            </a:extLst>
          </p:cNvPr>
          <p:cNvSpPr txBox="1">
            <a:spLocks/>
          </p:cNvSpPr>
          <p:nvPr/>
        </p:nvSpPr>
        <p:spPr>
          <a:xfrm>
            <a:off x="7396936" y="1588716"/>
            <a:ext cx="4334006" cy="462060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it-IT"/>
          </a:p>
        </p:txBody>
      </p:sp>
      <p:pic>
        <p:nvPicPr>
          <p:cNvPr id="20" name="Immagine 19">
            <a:extLst>
              <a:ext uri="{FF2B5EF4-FFF2-40B4-BE49-F238E27FC236}">
                <a16:creationId xmlns:a16="http://schemas.microsoft.com/office/drawing/2014/main" id="{18FC0EDE-D2A4-329B-E795-F13563D29E31}"/>
              </a:ext>
            </a:extLst>
          </p:cNvPr>
          <p:cNvPicPr>
            <a:picLocks noChangeAspect="1"/>
          </p:cNvPicPr>
          <p:nvPr/>
        </p:nvPicPr>
        <p:blipFill>
          <a:blip r:embed="rId4"/>
          <a:stretch>
            <a:fillRect/>
          </a:stretch>
        </p:blipFill>
        <p:spPr>
          <a:xfrm>
            <a:off x="6837162" y="1467044"/>
            <a:ext cx="5354838" cy="4620605"/>
          </a:xfrm>
          <a:prstGeom prst="rect">
            <a:avLst/>
          </a:prstGeom>
        </p:spPr>
      </p:pic>
      <p:sp>
        <p:nvSpPr>
          <p:cNvPr id="21" name="Freccia a destra 20">
            <a:extLst>
              <a:ext uri="{FF2B5EF4-FFF2-40B4-BE49-F238E27FC236}">
                <a16:creationId xmlns:a16="http://schemas.microsoft.com/office/drawing/2014/main" id="{833BBF2C-4066-73C8-843E-80EE15DB66FC}"/>
              </a:ext>
            </a:extLst>
          </p:cNvPr>
          <p:cNvSpPr/>
          <p:nvPr/>
        </p:nvSpPr>
        <p:spPr>
          <a:xfrm rot="1464224">
            <a:off x="7031133" y="1917704"/>
            <a:ext cx="795169" cy="6330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3831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CA9F-E01B-12C5-4AF3-00EF7AFC5682}"/>
              </a:ext>
            </a:extLst>
          </p:cNvPr>
          <p:cNvSpPr>
            <a:spLocks noGrp="1"/>
          </p:cNvSpPr>
          <p:nvPr>
            <p:ph type="title"/>
          </p:nvPr>
        </p:nvSpPr>
        <p:spPr/>
        <p:txBody>
          <a:bodyPr/>
          <a:lstStyle/>
          <a:p>
            <a:r>
              <a:rPr lang="it-IT"/>
              <a:t>Technical challenges</a:t>
            </a:r>
          </a:p>
        </p:txBody>
      </p:sp>
      <p:sp>
        <p:nvSpPr>
          <p:cNvPr id="4" name="Content Placeholder 3">
            <a:extLst>
              <a:ext uri="{FF2B5EF4-FFF2-40B4-BE49-F238E27FC236}">
                <a16:creationId xmlns:a16="http://schemas.microsoft.com/office/drawing/2014/main" id="{0A621641-4240-724C-DB77-E5F6383FCCD5}"/>
              </a:ext>
            </a:extLst>
          </p:cNvPr>
          <p:cNvSpPr txBox="1">
            <a:spLocks noGrp="1"/>
          </p:cNvSpPr>
          <p:nvPr>
            <p:ph idx="1"/>
          </p:nvPr>
        </p:nvSpPr>
        <p:spPr>
          <a:xfrm>
            <a:off x="838200" y="1825625"/>
            <a:ext cx="10515600" cy="3395610"/>
          </a:xfrm>
          <a:prstGeom prst="rect">
            <a:avLst/>
          </a:prstGeom>
          <a:noFill/>
        </p:spPr>
        <p:txBody>
          <a:bodyPr wrap="square">
            <a:spAutoFit/>
          </a:bodyPr>
          <a:lstStyle/>
          <a:p>
            <a:pPr marL="285750" indent="-285750">
              <a:buFont typeface="Arial" panose="020B0604020202020204" pitchFamily="34" charset="0"/>
              <a:buChar char="•"/>
            </a:pPr>
            <a:r>
              <a:rPr lang="en-US" sz="3200"/>
              <a:t>High toroidal magnetic field, </a:t>
            </a:r>
          </a:p>
          <a:p>
            <a:pPr marL="285750" indent="-285750">
              <a:buFont typeface="Arial" panose="020B0604020202020204" pitchFamily="34" charset="0"/>
              <a:buChar char="•"/>
            </a:pPr>
            <a:r>
              <a:rPr lang="en-US" sz="3200"/>
              <a:t>Wide range of plasma shaping,  </a:t>
            </a:r>
          </a:p>
          <a:p>
            <a:pPr marL="285750" indent="-285750">
              <a:buFont typeface="Arial" panose="020B0604020202020204" pitchFamily="34" charset="0"/>
              <a:buChar char="•"/>
            </a:pPr>
            <a:r>
              <a:rPr lang="en-US" sz="3200"/>
              <a:t>Central solenoid flux swing for 5.5MA/100 s  pulses, </a:t>
            </a:r>
          </a:p>
          <a:p>
            <a:pPr marL="285750" indent="-285750">
              <a:buFont typeface="Arial" panose="020B0604020202020204" pitchFamily="34" charset="0"/>
              <a:buChar char="•"/>
            </a:pPr>
            <a:r>
              <a:rPr lang="en-US" sz="3200"/>
              <a:t>Exhaust heat fluxes in excess of 20 MW/m2, </a:t>
            </a:r>
          </a:p>
          <a:p>
            <a:pPr marL="285750" indent="-285750">
              <a:buFont typeface="Arial" panose="020B0604020202020204" pitchFamily="34" charset="0"/>
              <a:buChar char="•"/>
            </a:pPr>
            <a:r>
              <a:rPr lang="en-US" sz="3200"/>
              <a:t>Up to 45 MW of additional heating power </a:t>
            </a:r>
          </a:p>
          <a:p>
            <a:endParaRPr lang="en-US" sz="3200"/>
          </a:p>
        </p:txBody>
      </p:sp>
    </p:spTree>
    <p:extLst>
      <p:ext uri="{BB962C8B-B14F-4D97-AF65-F5344CB8AC3E}">
        <p14:creationId xmlns:p14="http://schemas.microsoft.com/office/powerpoint/2010/main" val="233045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E3411-656E-BF10-B725-86C4DBEB43E1}"/>
              </a:ext>
            </a:extLst>
          </p:cNvPr>
          <p:cNvSpPr>
            <a:spLocks noGrp="1"/>
          </p:cNvSpPr>
          <p:nvPr>
            <p:ph type="title"/>
          </p:nvPr>
        </p:nvSpPr>
        <p:spPr/>
        <p:txBody>
          <a:bodyPr vert="horz" lIns="91440" tIns="45720" rIns="91440" bIns="45720" rtlCol="0" anchor="ctr">
            <a:noAutofit/>
          </a:bodyPr>
          <a:lstStyle/>
          <a:p>
            <a:r>
              <a:rPr lang="en-GB" b="1" spc="15">
                <a:latin typeface="Calibri"/>
                <a:cs typeface="Calibri"/>
              </a:rPr>
              <a:t>Demolitions Activities</a:t>
            </a:r>
            <a:endParaRPr lang="it-IT" b="1" spc="15">
              <a:latin typeface="Calibri"/>
              <a:cs typeface="Calibri"/>
            </a:endParaRPr>
          </a:p>
        </p:txBody>
      </p:sp>
      <p:sp>
        <p:nvSpPr>
          <p:cNvPr id="3" name="Segnaposto contenuto 2">
            <a:extLst>
              <a:ext uri="{FF2B5EF4-FFF2-40B4-BE49-F238E27FC236}">
                <a16:creationId xmlns:a16="http://schemas.microsoft.com/office/drawing/2014/main" id="{319E4CAB-7BC1-3AB9-CE0C-35E36834B00F}"/>
              </a:ext>
            </a:extLst>
          </p:cNvPr>
          <p:cNvSpPr>
            <a:spLocks noGrp="1"/>
          </p:cNvSpPr>
          <p:nvPr>
            <p:ph idx="1"/>
          </p:nvPr>
        </p:nvSpPr>
        <p:spPr>
          <a:xfrm>
            <a:off x="6096000" y="1690689"/>
            <a:ext cx="5257800" cy="4486274"/>
          </a:xfrm>
        </p:spPr>
        <p:txBody>
          <a:bodyPr>
            <a:normAutofit fontScale="92500"/>
          </a:bodyPr>
          <a:lstStyle/>
          <a:p>
            <a:r>
              <a:rPr lang="en-GB" sz="2400"/>
              <a:t>Status:</a:t>
            </a:r>
          </a:p>
          <a:p>
            <a:pPr lvl="1"/>
            <a:r>
              <a:rPr lang="en-GB" sz="2000"/>
              <a:t>Phase 1 Engineering (building 90) completed</a:t>
            </a:r>
          </a:p>
          <a:p>
            <a:pPr lvl="1"/>
            <a:r>
              <a:rPr lang="en-GB" sz="2000"/>
              <a:t>Phase 2 Engineering (Building 73) ongoing</a:t>
            </a:r>
          </a:p>
          <a:p>
            <a:pPr lvl="1"/>
            <a:r>
              <a:rPr lang="en-GB" sz="2000"/>
              <a:t>Bid Packages under Preparation</a:t>
            </a:r>
          </a:p>
          <a:p>
            <a:r>
              <a:rPr lang="en-GB" sz="2400"/>
              <a:t>Way forward:</a:t>
            </a:r>
          </a:p>
          <a:p>
            <a:pPr lvl="1"/>
            <a:r>
              <a:rPr lang="en-GB" sz="2000"/>
              <a:t>Phase 1 third party Verification  to be completed by mid-July and ITT by end of August</a:t>
            </a:r>
          </a:p>
          <a:p>
            <a:pPr lvl="1"/>
            <a:r>
              <a:rPr lang="en-GB" sz="2000"/>
              <a:t>Phase 2 third party Verification contract to be launched and award expected by end of September and ITT in October 2024</a:t>
            </a:r>
          </a:p>
          <a:p>
            <a:pPr lvl="1"/>
            <a:r>
              <a:rPr lang="en-GB" sz="2000"/>
              <a:t>Phase 1 execution: 4 months</a:t>
            </a:r>
          </a:p>
          <a:p>
            <a:pPr lvl="1"/>
            <a:r>
              <a:rPr lang="en-GB" sz="2000"/>
              <a:t>Phase 2 Execution 8 months</a:t>
            </a:r>
          </a:p>
        </p:txBody>
      </p:sp>
      <p:sp>
        <p:nvSpPr>
          <p:cNvPr id="9" name="Content Placeholder 2">
            <a:extLst>
              <a:ext uri="{FF2B5EF4-FFF2-40B4-BE49-F238E27FC236}">
                <a16:creationId xmlns:a16="http://schemas.microsoft.com/office/drawing/2014/main" id="{30417295-AC41-4924-39A1-D16A2EEBB6F2}"/>
              </a:ext>
            </a:extLst>
          </p:cNvPr>
          <p:cNvSpPr txBox="1">
            <a:spLocks/>
          </p:cNvSpPr>
          <p:nvPr/>
        </p:nvSpPr>
        <p:spPr>
          <a:xfrm>
            <a:off x="7396936" y="1588716"/>
            <a:ext cx="4334006" cy="462060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it-IT"/>
          </a:p>
        </p:txBody>
      </p:sp>
      <p:pic>
        <p:nvPicPr>
          <p:cNvPr id="6" name="Immagine 5">
            <a:extLst>
              <a:ext uri="{FF2B5EF4-FFF2-40B4-BE49-F238E27FC236}">
                <a16:creationId xmlns:a16="http://schemas.microsoft.com/office/drawing/2014/main" id="{B4849593-1AFE-2053-8972-9CABFAEB9B10}"/>
              </a:ext>
            </a:extLst>
          </p:cNvPr>
          <p:cNvPicPr>
            <a:picLocks noChangeAspect="1"/>
          </p:cNvPicPr>
          <p:nvPr/>
        </p:nvPicPr>
        <p:blipFill>
          <a:blip r:embed="rId3"/>
          <a:stretch>
            <a:fillRect/>
          </a:stretch>
        </p:blipFill>
        <p:spPr>
          <a:xfrm>
            <a:off x="437737" y="1501668"/>
            <a:ext cx="5450836" cy="4858939"/>
          </a:xfrm>
          <a:prstGeom prst="rect">
            <a:avLst/>
          </a:prstGeom>
        </p:spPr>
      </p:pic>
    </p:spTree>
    <p:extLst>
      <p:ext uri="{BB962C8B-B14F-4D97-AF65-F5344CB8AC3E}">
        <p14:creationId xmlns:p14="http://schemas.microsoft.com/office/powerpoint/2010/main" val="500656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E3411-656E-BF10-B725-86C4DBEB43E1}"/>
              </a:ext>
            </a:extLst>
          </p:cNvPr>
          <p:cNvSpPr>
            <a:spLocks noGrp="1"/>
          </p:cNvSpPr>
          <p:nvPr>
            <p:ph type="title"/>
          </p:nvPr>
        </p:nvSpPr>
        <p:spPr>
          <a:xfrm>
            <a:off x="839788" y="365126"/>
            <a:ext cx="10515600" cy="517092"/>
          </a:xfrm>
        </p:spPr>
        <p:txBody>
          <a:bodyPr vert="horz" lIns="91440" tIns="45720" rIns="91440" bIns="45720" rtlCol="0" anchor="ctr">
            <a:noAutofit/>
          </a:bodyPr>
          <a:lstStyle/>
          <a:p>
            <a:r>
              <a:rPr lang="en-GB" b="1" spc="15">
                <a:latin typeface="Calibri"/>
                <a:cs typeface="Calibri"/>
              </a:rPr>
              <a:t>Electrical Network System</a:t>
            </a:r>
            <a:endParaRPr lang="it-IT" b="1" spc="15">
              <a:latin typeface="Calibri"/>
              <a:cs typeface="Calibri"/>
            </a:endParaRPr>
          </a:p>
        </p:txBody>
      </p:sp>
      <p:sp>
        <p:nvSpPr>
          <p:cNvPr id="9" name="Content Placeholder 2">
            <a:extLst>
              <a:ext uri="{FF2B5EF4-FFF2-40B4-BE49-F238E27FC236}">
                <a16:creationId xmlns:a16="http://schemas.microsoft.com/office/drawing/2014/main" id="{30417295-AC41-4924-39A1-D16A2EEBB6F2}"/>
              </a:ext>
            </a:extLst>
          </p:cNvPr>
          <p:cNvSpPr txBox="1">
            <a:spLocks/>
          </p:cNvSpPr>
          <p:nvPr/>
        </p:nvSpPr>
        <p:spPr>
          <a:xfrm>
            <a:off x="7396936" y="1588716"/>
            <a:ext cx="4334006" cy="462060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it-IT"/>
          </a:p>
        </p:txBody>
      </p:sp>
      <p:pic>
        <p:nvPicPr>
          <p:cNvPr id="4" name="Immagine 3">
            <a:extLst>
              <a:ext uri="{FF2B5EF4-FFF2-40B4-BE49-F238E27FC236}">
                <a16:creationId xmlns:a16="http://schemas.microsoft.com/office/drawing/2014/main" id="{27B8C3D6-A347-1216-E2C3-18953D94EF7F}"/>
              </a:ext>
            </a:extLst>
          </p:cNvPr>
          <p:cNvPicPr>
            <a:picLocks noChangeAspect="1"/>
          </p:cNvPicPr>
          <p:nvPr/>
        </p:nvPicPr>
        <p:blipFill>
          <a:blip r:embed="rId3"/>
          <a:stretch>
            <a:fillRect/>
          </a:stretch>
        </p:blipFill>
        <p:spPr>
          <a:xfrm>
            <a:off x="839788" y="1090612"/>
            <a:ext cx="10610850" cy="5324475"/>
          </a:xfrm>
          <a:prstGeom prst="rect">
            <a:avLst/>
          </a:prstGeom>
        </p:spPr>
      </p:pic>
      <p:sp>
        <p:nvSpPr>
          <p:cNvPr id="3" name="Segnaposto contenuto 2">
            <a:extLst>
              <a:ext uri="{FF2B5EF4-FFF2-40B4-BE49-F238E27FC236}">
                <a16:creationId xmlns:a16="http://schemas.microsoft.com/office/drawing/2014/main" id="{3939BFBD-1C31-EA72-2763-AE9ABC886F02}"/>
              </a:ext>
            </a:extLst>
          </p:cNvPr>
          <p:cNvSpPr txBox="1">
            <a:spLocks/>
          </p:cNvSpPr>
          <p:nvPr/>
        </p:nvSpPr>
        <p:spPr>
          <a:xfrm>
            <a:off x="838200" y="1825625"/>
            <a:ext cx="10515600" cy="435133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2804918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16939-4C10-8DD9-7DAC-A363188D28EE}"/>
              </a:ext>
            </a:extLst>
          </p:cNvPr>
          <p:cNvSpPr>
            <a:spLocks noGrp="1"/>
          </p:cNvSpPr>
          <p:nvPr>
            <p:ph type="title"/>
          </p:nvPr>
        </p:nvSpPr>
        <p:spPr/>
        <p:txBody>
          <a:bodyPr/>
          <a:lstStyle/>
          <a:p>
            <a:r>
              <a:rPr lang="it-IT"/>
              <a:t>Some final remarks </a:t>
            </a:r>
          </a:p>
        </p:txBody>
      </p:sp>
      <p:sp>
        <p:nvSpPr>
          <p:cNvPr id="3" name="Content Placeholder 2">
            <a:extLst>
              <a:ext uri="{FF2B5EF4-FFF2-40B4-BE49-F238E27FC236}">
                <a16:creationId xmlns:a16="http://schemas.microsoft.com/office/drawing/2014/main" id="{6111C435-154E-0951-F048-60C8A0D3BF1F}"/>
              </a:ext>
            </a:extLst>
          </p:cNvPr>
          <p:cNvSpPr>
            <a:spLocks noGrp="1"/>
          </p:cNvSpPr>
          <p:nvPr>
            <p:ph idx="1"/>
          </p:nvPr>
        </p:nvSpPr>
        <p:spPr>
          <a:xfrm>
            <a:off x="838200" y="1437005"/>
            <a:ext cx="10515600" cy="4351338"/>
          </a:xfrm>
        </p:spPr>
        <p:txBody>
          <a:bodyPr>
            <a:normAutofit lnSpcReduction="10000"/>
          </a:bodyPr>
          <a:lstStyle/>
          <a:p>
            <a:pPr algn="l"/>
            <a:r>
              <a:rPr lang="en-US" sz="2400" b="0" i="0" u="none" strike="noStrike" baseline="0" dirty="0">
                <a:latin typeface="Calibri" panose="020F0502020204030204" pitchFamily="34" charset="0"/>
              </a:rPr>
              <a:t>DTT is in the construction phase with about one third of the construction budget already committed in industrial contracts</a:t>
            </a:r>
            <a:r>
              <a:rPr lang="en-US" sz="2400" dirty="0">
                <a:latin typeface="Calibri" panose="020F0502020204030204" pitchFamily="34" charset="0"/>
              </a:rPr>
              <a:t> while other critical contracts are presently being launched.</a:t>
            </a:r>
          </a:p>
          <a:p>
            <a:pPr algn="l"/>
            <a:r>
              <a:rPr lang="en-US" sz="2400" b="0" i="0" u="none" strike="noStrike" baseline="0" dirty="0">
                <a:latin typeface="Calibri" panose="020F0502020204030204" pitchFamily="34" charset="0"/>
              </a:rPr>
              <a:t>The act</a:t>
            </a:r>
            <a:r>
              <a:rPr lang="en-US" sz="2400" dirty="0">
                <a:latin typeface="Calibri" panose="020F0502020204030204" pitchFamily="34" charset="0"/>
              </a:rPr>
              <a:t>ual final date for completion is still under revision considering a number of </a:t>
            </a:r>
            <a:r>
              <a:rPr lang="en-US" sz="2400">
                <a:latin typeface="Calibri" panose="020F0502020204030204" pitchFamily="34" charset="0"/>
              </a:rPr>
              <a:t>acceleration actions </a:t>
            </a:r>
            <a:r>
              <a:rPr lang="en-US" sz="2400" dirty="0">
                <a:latin typeface="Calibri" panose="020F0502020204030204" pitchFamily="34" charset="0"/>
              </a:rPr>
              <a:t>that are planned at design and construction level </a:t>
            </a:r>
            <a:endParaRPr lang="en-US" sz="2400" b="0" i="0" u="none" strike="noStrike" baseline="0" dirty="0">
              <a:latin typeface="Calibri" panose="020F0502020204030204" pitchFamily="34" charset="0"/>
            </a:endParaRPr>
          </a:p>
          <a:p>
            <a:pPr algn="l"/>
            <a:r>
              <a:rPr lang="en-US" sz="2400" b="0" i="0" u="none" strike="noStrike" baseline="0" dirty="0">
                <a:latin typeface="Calibri" panose="020F0502020204030204" pitchFamily="34" charset="0"/>
              </a:rPr>
              <a:t>The design of the new buildings has been completed and that of the electrical distribution system (including the new 150kV/20kV switchyard) is being completed and in 2024 the call for tender for both will be launched. The construction of the 150kV line has been approved and it is in progress. </a:t>
            </a:r>
          </a:p>
          <a:p>
            <a:pPr algn="l"/>
            <a:r>
              <a:rPr lang="en-US" sz="2400" b="0" i="0" u="none" strike="noStrike" baseline="0" dirty="0">
                <a:latin typeface="Calibri" panose="020F0502020204030204" pitchFamily="34" charset="0"/>
              </a:rPr>
              <a:t>The characteristics of the first divertor have been agreed with </a:t>
            </a:r>
            <a:r>
              <a:rPr lang="en-US" sz="2400" b="0" i="0" u="none" strike="noStrike" baseline="0" dirty="0" err="1">
                <a:latin typeface="Calibri" panose="020F0502020204030204" pitchFamily="34" charset="0"/>
              </a:rPr>
              <a:t>EUROfusion</a:t>
            </a:r>
            <a:r>
              <a:rPr lang="en-US" sz="2400" b="0" i="0" u="none" strike="noStrike" baseline="0" dirty="0">
                <a:latin typeface="Calibri" panose="020F0502020204030204" pitchFamily="34" charset="0"/>
              </a:rPr>
              <a:t> and the engineering activity is progressing. The preparation of the Research Plan has started in collaboration with all the </a:t>
            </a:r>
            <a:r>
              <a:rPr lang="it-IT" sz="2400" b="0" i="0" u="none" strike="noStrike" baseline="0" dirty="0" err="1">
                <a:latin typeface="Calibri" panose="020F0502020204030204" pitchFamily="34" charset="0"/>
              </a:rPr>
              <a:t>EUROfusion</a:t>
            </a:r>
            <a:r>
              <a:rPr lang="it-IT" sz="2400" b="0" i="0" u="none" strike="noStrike" baseline="0" dirty="0">
                <a:latin typeface="Calibri" panose="020F0502020204030204" pitchFamily="34" charset="0"/>
              </a:rPr>
              <a:t> </a:t>
            </a:r>
            <a:r>
              <a:rPr lang="it-IT" sz="2400" b="0" i="0" u="none" strike="noStrike" baseline="0" dirty="0" err="1">
                <a:latin typeface="Calibri" panose="020F0502020204030204" pitchFamily="34" charset="0"/>
              </a:rPr>
              <a:t>laboratories</a:t>
            </a:r>
            <a:r>
              <a:rPr lang="it-IT" sz="2400" b="0" i="0" u="none" strike="noStrike" baseline="0" dirty="0">
                <a:latin typeface="Calibri" panose="020F0502020204030204" pitchFamily="34" charset="0"/>
              </a:rPr>
              <a:t>.</a:t>
            </a:r>
            <a:endParaRPr lang="it-IT" sz="2400" dirty="0"/>
          </a:p>
        </p:txBody>
      </p:sp>
    </p:spTree>
    <p:extLst>
      <p:ext uri="{BB962C8B-B14F-4D97-AF65-F5344CB8AC3E}">
        <p14:creationId xmlns:p14="http://schemas.microsoft.com/office/powerpoint/2010/main" val="3767775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olo 1">
            <a:extLst>
              <a:ext uri="{FF2B5EF4-FFF2-40B4-BE49-F238E27FC236}">
                <a16:creationId xmlns:a16="http://schemas.microsoft.com/office/drawing/2014/main" id="{0A7C24BF-D49C-316C-65F7-EC2783E1CD0D}"/>
              </a:ext>
            </a:extLst>
          </p:cNvPr>
          <p:cNvSpPr txBox="1">
            <a:spLocks/>
          </p:cNvSpPr>
          <p:nvPr/>
        </p:nvSpPr>
        <p:spPr>
          <a:xfrm>
            <a:off x="101417" y="101782"/>
            <a:ext cx="9587527" cy="7144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prstClr val="black"/>
                </a:solidFill>
                <a:effectLst/>
                <a:uLnTx/>
                <a:uFillTx/>
                <a:latin typeface="Calibri Light" panose="020F0302020204030204"/>
                <a:ea typeface="+mj-ea"/>
                <a:cs typeface="+mj-cs"/>
              </a:rPr>
              <a:t>Frascati Coil Cold Test Facility (FCCTF)</a:t>
            </a:r>
          </a:p>
        </p:txBody>
      </p:sp>
      <p:sp>
        <p:nvSpPr>
          <p:cNvPr id="7" name="Segnaposto piè di pagina 6">
            <a:extLst>
              <a:ext uri="{FF2B5EF4-FFF2-40B4-BE49-F238E27FC236}">
                <a16:creationId xmlns:a16="http://schemas.microsoft.com/office/drawing/2014/main" id="{C5617492-0A3B-6970-D491-0ABDC783253D}"/>
              </a:ext>
            </a:extLst>
          </p:cNvPr>
          <p:cNvSpPr>
            <a:spLocks noGrp="1"/>
          </p:cNvSpPr>
          <p:nvPr>
            <p:ph type="ftr" sz="quarter" idx="11"/>
          </p:nvPr>
        </p:nvSpPr>
        <p:spPr>
          <a:xfrm>
            <a:off x="163773" y="6446969"/>
            <a:ext cx="3036627" cy="3092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APPLIED SUPERCONDUCTIVITY IN ITALY 24</a:t>
            </a: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0" name="Segnaposto numero diapositiva 7">
            <a:extLst>
              <a:ext uri="{FF2B5EF4-FFF2-40B4-BE49-F238E27FC236}">
                <a16:creationId xmlns:a16="http://schemas.microsoft.com/office/drawing/2014/main" id="{C48371CA-1C76-E384-656D-CF388B99E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3763-FF4F-6447-94CE-4F6DA003092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Immagine 2" descr="Immagine che contiene testo, segnale&#10;&#10;Descrizione generata automaticamente">
            <a:extLst>
              <a:ext uri="{FF2B5EF4-FFF2-40B4-BE49-F238E27FC236}">
                <a16:creationId xmlns:a16="http://schemas.microsoft.com/office/drawing/2014/main" id="{0B53723A-9EAE-9FB5-2670-3285F58D68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69505" y="185030"/>
            <a:ext cx="1351967" cy="547946"/>
          </a:xfrm>
          <a:prstGeom prst="rect">
            <a:avLst/>
          </a:prstGeom>
        </p:spPr>
      </p:pic>
      <p:sp>
        <p:nvSpPr>
          <p:cNvPr id="10" name="Titolo 1">
            <a:extLst>
              <a:ext uri="{FF2B5EF4-FFF2-40B4-BE49-F238E27FC236}">
                <a16:creationId xmlns:a16="http://schemas.microsoft.com/office/drawing/2014/main" id="{9F856526-CC05-091C-B64F-BC213AC52BEE}"/>
              </a:ext>
            </a:extLst>
          </p:cNvPr>
          <p:cNvSpPr txBox="1">
            <a:spLocks/>
          </p:cNvSpPr>
          <p:nvPr/>
        </p:nvSpPr>
        <p:spPr>
          <a:xfrm>
            <a:off x="0" y="92075"/>
            <a:ext cx="9782175" cy="122872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t-IT" sz="44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6" name="TextBox 5">
            <a:extLst>
              <a:ext uri="{FF2B5EF4-FFF2-40B4-BE49-F238E27FC236}">
                <a16:creationId xmlns:a16="http://schemas.microsoft.com/office/drawing/2014/main" id="{49BD9C6F-20C2-6D5C-402F-A3F0F345344D}"/>
              </a:ext>
            </a:extLst>
          </p:cNvPr>
          <p:cNvSpPr txBox="1"/>
          <p:nvPr/>
        </p:nvSpPr>
        <p:spPr>
          <a:xfrm>
            <a:off x="4076700" y="1308944"/>
            <a:ext cx="7597140" cy="126188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Goal:</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 Testing the Superconducting magnets of the DTT (Divertor Tokamak Test facility) experimental reactor in cold conditions (4.5 K inlet temperature).</a:t>
            </a:r>
          </a:p>
        </p:txBody>
      </p:sp>
      <p:sp>
        <p:nvSpPr>
          <p:cNvPr id="23" name="Rectangle 5">
            <a:extLst>
              <a:ext uri="{FF2B5EF4-FFF2-40B4-BE49-F238E27FC236}">
                <a16:creationId xmlns:a16="http://schemas.microsoft.com/office/drawing/2014/main" id="{AA6DBE8D-5451-599A-9359-8BACD51BD52A}"/>
              </a:ext>
            </a:extLst>
          </p:cNvPr>
          <p:cNvSpPr/>
          <p:nvPr/>
        </p:nvSpPr>
        <p:spPr>
          <a:xfrm>
            <a:off x="4076700" y="2911058"/>
            <a:ext cx="7597140" cy="95410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Cold tests will </a:t>
            </a:r>
            <a:r>
              <a:rPr kumimoji="0" lang="en-GB"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minimize the risk </a:t>
            </a:r>
            <a:r>
              <a:rPr kumimoji="0" lang="en-GB"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associated to SC coils manufacturing.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Side beneficial effect, practising with cryogenic aspects, magnets operations and data acquisition systems.</a:t>
            </a:r>
          </a:p>
        </p:txBody>
      </p:sp>
      <p:graphicFrame>
        <p:nvGraphicFramePr>
          <p:cNvPr id="32" name="TextBox 21">
            <a:extLst>
              <a:ext uri="{FF2B5EF4-FFF2-40B4-BE49-F238E27FC236}">
                <a16:creationId xmlns:a16="http://schemas.microsoft.com/office/drawing/2014/main" id="{D40A3193-CE3D-9F99-715D-5A78B22F2246}"/>
              </a:ext>
            </a:extLst>
          </p:cNvPr>
          <p:cNvGraphicFramePr/>
          <p:nvPr/>
        </p:nvGraphicFramePr>
        <p:xfrm>
          <a:off x="4076700" y="4042778"/>
          <a:ext cx="7597140" cy="23083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5604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2"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piè di pagina 6">
            <a:extLst>
              <a:ext uri="{FF2B5EF4-FFF2-40B4-BE49-F238E27FC236}">
                <a16:creationId xmlns:a16="http://schemas.microsoft.com/office/drawing/2014/main" id="{C5617492-0A3B-6970-D491-0ABDC783253D}"/>
              </a:ext>
            </a:extLst>
          </p:cNvPr>
          <p:cNvSpPr>
            <a:spLocks noGrp="1"/>
          </p:cNvSpPr>
          <p:nvPr>
            <p:ph type="ftr" sz="quarter" idx="11"/>
          </p:nvPr>
        </p:nvSpPr>
        <p:spPr>
          <a:xfrm>
            <a:off x="163773" y="6446969"/>
            <a:ext cx="2849435" cy="3092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APPLIED SUPERCONDUCTIVITY IN ITALY 24</a:t>
            </a: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0" name="Segnaposto numero diapositiva 7">
            <a:extLst>
              <a:ext uri="{FF2B5EF4-FFF2-40B4-BE49-F238E27FC236}">
                <a16:creationId xmlns:a16="http://schemas.microsoft.com/office/drawing/2014/main" id="{C48371CA-1C76-E384-656D-CF388B99E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13763-FF4F-6447-94CE-4F6DA003092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Immagine 10" descr="Immagine che contiene testo, segnale&#10;&#10;Descrizione generata automaticamente">
            <a:extLst>
              <a:ext uri="{FF2B5EF4-FFF2-40B4-BE49-F238E27FC236}">
                <a16:creationId xmlns:a16="http://schemas.microsoft.com/office/drawing/2014/main" id="{67456D92-0A32-467B-78A4-F1BB190792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69505" y="185030"/>
            <a:ext cx="1351967" cy="547946"/>
          </a:xfrm>
          <a:prstGeom prst="rect">
            <a:avLst/>
          </a:prstGeom>
        </p:spPr>
      </p:pic>
      <p:pic>
        <p:nvPicPr>
          <p:cNvPr id="6" name="Picture 5" descr="A model of a machine&#10;&#10;Description automatically generated">
            <a:extLst>
              <a:ext uri="{FF2B5EF4-FFF2-40B4-BE49-F238E27FC236}">
                <a16:creationId xmlns:a16="http://schemas.microsoft.com/office/drawing/2014/main" id="{5F5D770C-BDFC-7358-654B-7FDC3716704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821" b="98623" l="8824" r="90211">
                        <a14:foregroundMark x1="65195" y1="16478" x2="70766" y2="16884"/>
                        <a14:foregroundMark x1="76881" y1="20769" x2="81618" y2="25014"/>
                        <a14:foregroundMark x1="81618" y1="25014" x2="85733" y2="33172"/>
                        <a14:foregroundMark x1="87577" y1="43347" x2="86096" y2="49423"/>
                        <a14:foregroundMark x1="84489" y1="53120" x2="82858" y2="55041"/>
                        <a14:foregroundMark x1="65012" y1="16105" x2="70818" y2="21102"/>
                        <a14:foregroundMark x1="70818" y1="21102" x2="69485" y2="33058"/>
                        <a14:foregroundMark x1="68428" y1="46997" x2="56939" y2="45565"/>
                        <a14:foregroundMark x1="56939" y1="45565" x2="23667" y2="63967"/>
                        <a14:foregroundMark x1="23667" y1="63967" x2="21967" y2="63967"/>
                        <a14:foregroundMark x1="12638" y1="58292" x2="7858" y2="66887"/>
                        <a14:foregroundMark x1="7858" y1="66887" x2="8548" y2="76970"/>
                        <a14:foregroundMark x1="8548" y1="76970" x2="14982" y2="91956"/>
                        <a14:foregroundMark x1="14982" y1="91956" x2="25506" y2="94711"/>
                        <a14:foregroundMark x1="25506" y1="94711" x2="38879" y2="89697"/>
                        <a14:foregroundMark x1="13051" y1="86612" x2="9835" y2="67218"/>
                        <a14:foregroundMark x1="7767" y1="70083" x2="8824" y2="61653"/>
                        <a14:foregroundMark x1="8824" y1="61653" x2="9329" y2="60275"/>
                        <a14:foregroundMark x1="11719" y1="56804" x2="57950" y2="35923"/>
                        <a14:foregroundMark x1="28493" y1="48981" x2="53998" y2="35427"/>
                        <a14:foregroundMark x1="53998" y1="35427" x2="56296" y2="35427"/>
                        <a14:foregroundMark x1="24459" y1="98462" x2="25130" y2="98444"/>
                        <a14:foregroundMark x1="19773" y1="98585" x2="24250" y2="98467"/>
                        <a14:foregroundMark x1="73805" y1="82975" x2="77298" y2="73774"/>
                        <a14:foregroundMark x1="77298" y1="73774" x2="82721" y2="79284"/>
                        <a14:foregroundMark x1="82721" y1="79284" x2="76746" y2="86171"/>
                        <a14:foregroundMark x1="76746" y1="86171" x2="73392" y2="82755"/>
                        <a14:backgroundMark x1="87684" y1="38347" x2="88695" y2="40826"/>
                        <a14:backgroundMark x1="88327" y1="38843" x2="86259" y2="36694"/>
                        <a14:backgroundMark x1="88327" y1="38072" x2="86765" y2="36088"/>
                        <a14:backgroundMark x1="86673" y1="37135" x2="85018" y2="33939"/>
                        <a14:backgroundMark x1="71645" y1="16088" x2="75965" y2="21598"/>
                        <a14:backgroundMark x1="59559" y1="15372" x2="61075" y2="14105"/>
                        <a14:backgroundMark x1="58778" y1="16253" x2="63097" y2="14876"/>
                        <a14:backgroundMark x1="62960" y1="14876" x2="64522" y2="18072"/>
                        <a14:backgroundMark x1="87408" y1="42975" x2="87822" y2="41433"/>
                        <a14:backgroundMark x1="87546" y1="41873" x2="88465" y2="42204"/>
                        <a14:backgroundMark x1="86397" y1="49532" x2="85386" y2="53444"/>
                        <a14:backgroundMark x1="86765" y1="49972" x2="87040" y2="48871"/>
                        <a14:backgroundMark x1="86765" y1="50248" x2="87040" y2="48595"/>
                        <a14:backgroundMark x1="85018" y1="33774" x2="87316" y2="37025"/>
                        <a14:backgroundMark x1="69853" y1="30303" x2="70358" y2="29697"/>
                        <a14:backgroundMark x1="17142" y1="99339" x2="19439" y2="99229"/>
                        <a14:backgroundMark x1="24770" y1="99229" x2="27344" y2="98457"/>
                        <a14:backgroundMark x1="24770" y1="99339" x2="24403" y2="98898"/>
                      </a14:backgroundRemoval>
                    </a14:imgEffect>
                  </a14:imgLayer>
                </a14:imgProps>
              </a:ext>
            </a:extLst>
          </a:blip>
          <a:srcRect l="4667" t="11092"/>
          <a:stretch/>
        </p:blipFill>
        <p:spPr>
          <a:xfrm>
            <a:off x="227795" y="1730026"/>
            <a:ext cx="5146322" cy="4007485"/>
          </a:xfrm>
          <a:prstGeom prst="rect">
            <a:avLst/>
          </a:prstGeom>
        </p:spPr>
      </p:pic>
      <p:sp>
        <p:nvSpPr>
          <p:cNvPr id="8" name="Titolo 1">
            <a:extLst>
              <a:ext uri="{FF2B5EF4-FFF2-40B4-BE49-F238E27FC236}">
                <a16:creationId xmlns:a16="http://schemas.microsoft.com/office/drawing/2014/main" id="{5FFA179C-4DDE-CB1F-213F-78D1A29A245D}"/>
              </a:ext>
            </a:extLst>
          </p:cNvPr>
          <p:cNvSpPr txBox="1">
            <a:spLocks/>
          </p:cNvSpPr>
          <p:nvPr/>
        </p:nvSpPr>
        <p:spPr>
          <a:xfrm>
            <a:off x="5189221" y="1188286"/>
            <a:ext cx="6652260" cy="510583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i="0" kern="1200">
                <a:solidFill>
                  <a:schemeClr val="tx1"/>
                </a:solidFill>
                <a:latin typeface="Century Gothic" panose="020B0502020202020204" pitchFamily="34" charset="0"/>
                <a:ea typeface="+mj-ea"/>
                <a:cs typeface="Arial" panose="020B0604020202020204" pitchFamily="34" charset="0"/>
              </a:defRPr>
            </a:lvl1pPr>
          </a:lstStyle>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All DTT Nb</a:t>
            </a:r>
            <a:r>
              <a:rPr kumimoji="0" lang="en-US" sz="2000" b="1" i="0" u="none" strike="noStrike" kern="1200" cap="none" spc="0" normalizeH="0" baseline="-25000" noProof="0">
                <a:ln>
                  <a:noFill/>
                </a:ln>
                <a:solidFill>
                  <a:prstClr val="black"/>
                </a:solidFill>
                <a:effectLst/>
                <a:uLnTx/>
                <a:uFillTx/>
                <a:latin typeface="Calibri" panose="020F0502020204030204"/>
                <a:ea typeface="+mj-ea"/>
                <a:cs typeface="Arial" panose="020B0604020202020204" pitchFamily="34" charset="0"/>
              </a:rPr>
              <a:t>3</a:t>
            </a:r>
            <a:r>
              <a:rPr kumimoji="0" lang="en-US" sz="2000" b="1"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Sn coils (18 TF, 6 CS and PF1/6) </a:t>
            </a:r>
            <a:r>
              <a:rPr kumimoji="0" lang="en-US" sz="2000" b="0"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will be tested at their maximum currents </a:t>
            </a: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The</a:t>
            </a:r>
            <a:r>
              <a:rPr kumimoji="0" lang="en-US" sz="2000" b="1"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 DTT TF (and PF/CS, if possible) power supplies </a:t>
            </a:r>
            <a:r>
              <a:rPr kumimoji="0" lang="en-US" sz="2000" b="0"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will be commissioned in </a:t>
            </a:r>
            <a:r>
              <a:rPr kumimoji="0" lang="en-US" sz="2000" b="0" i="0" u="none" strike="noStrike" kern="1200" cap="none" spc="0" normalizeH="0" baseline="0" noProof="0" err="1">
                <a:ln>
                  <a:noFill/>
                </a:ln>
                <a:solidFill>
                  <a:prstClr val="black"/>
                </a:solidFill>
                <a:effectLst/>
                <a:uLnTx/>
                <a:uFillTx/>
                <a:latin typeface="Calibri" panose="020F0502020204030204"/>
                <a:ea typeface="+mj-ea"/>
                <a:cs typeface="Arial" panose="020B0604020202020204" pitchFamily="34" charset="0"/>
              </a:rPr>
              <a:t>FCCTF</a:t>
            </a:r>
            <a:endParaRPr kumimoji="0" lang="en-US" sz="2000" b="0"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endParaRP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The </a:t>
            </a:r>
            <a:r>
              <a:rPr kumimoji="0" lang="en-US" sz="2000" b="1"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DTT FDU</a:t>
            </a:r>
            <a:r>
              <a:rPr kumimoji="0" lang="en-US" sz="2000" b="0"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 (Fast Discharge Unit) systems for quench protection</a:t>
            </a: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A </a:t>
            </a:r>
            <a:r>
              <a:rPr kumimoji="0" lang="en-US" sz="2000" b="1"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CODAS </a:t>
            </a:r>
            <a:r>
              <a:rPr kumimoji="0" lang="en-US" sz="2000" b="0"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a:t>
            </a:r>
            <a:r>
              <a:rPr kumimoji="0" lang="en-US" sz="2000" b="0" i="0" u="none" strike="noStrike" kern="1200" cap="none" spc="0" normalizeH="0" baseline="0" noProof="0" err="1">
                <a:ln>
                  <a:noFill/>
                </a:ln>
                <a:solidFill>
                  <a:prstClr val="black"/>
                </a:solidFill>
                <a:effectLst/>
                <a:uLnTx/>
                <a:uFillTx/>
                <a:latin typeface="Calibri" panose="020F0502020204030204"/>
                <a:ea typeface="+mj-ea"/>
                <a:cs typeface="Arial" panose="020B0604020202020204" pitchFamily="34" charset="0"/>
              </a:rPr>
              <a:t>COntrol</a:t>
            </a:r>
            <a:r>
              <a:rPr kumimoji="0" lang="en-US" sz="2000" b="0"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 and Data Acquisition System) will be tested in a lighter version </a:t>
            </a:r>
            <a:r>
              <a:rPr kumimoji="0" lang="en-US" sz="2000" b="0" i="0" u="none" strike="noStrike" kern="1200" cap="none" spc="0" normalizeH="0" baseline="0" noProof="0" err="1">
                <a:ln>
                  <a:noFill/>
                </a:ln>
                <a:solidFill>
                  <a:prstClr val="black"/>
                </a:solidFill>
                <a:effectLst/>
                <a:uLnTx/>
                <a:uFillTx/>
                <a:latin typeface="Calibri" panose="020F0502020204030204"/>
                <a:ea typeface="+mj-ea"/>
                <a:cs typeface="Arial" panose="020B0604020202020204" pitchFamily="34" charset="0"/>
              </a:rPr>
              <a:t>wrt</a:t>
            </a:r>
            <a:r>
              <a:rPr kumimoji="0" lang="en-US" sz="2000" b="0"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 to the tokamak’s one, including the quench detection system</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Coils will be checked for:</a:t>
            </a:r>
          </a:p>
          <a:p>
            <a:pPr marL="28575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Electrical integrity of coils at cryogenic temperature</a:t>
            </a:r>
            <a:endParaRPr kumimoji="0" lang="en-US" sz="20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SC performances (even if at lower conditions)</a:t>
            </a:r>
          </a:p>
          <a:p>
            <a:pPr marL="28575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Thermo-hydraulic characterization</a:t>
            </a:r>
          </a:p>
          <a:p>
            <a:pPr marL="28575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Joints/terminations </a:t>
            </a:r>
            <a:r>
              <a:rPr kumimoji="0" lang="en-US" sz="2000" b="0" i="0" u="none" strike="noStrike" kern="1200" cap="none" spc="0" normalizeH="0" baseline="0" noProof="0" err="1">
                <a:ln>
                  <a:noFill/>
                </a:ln>
                <a:solidFill>
                  <a:prstClr val="black"/>
                </a:solidFill>
                <a:effectLst/>
                <a:uLnTx/>
                <a:uFillTx/>
                <a:latin typeface="Calibri" panose="020F0502020204030204"/>
                <a:ea typeface="+mj-ea"/>
                <a:cs typeface="Arial" panose="020B0604020202020204" pitchFamily="34" charset="0"/>
              </a:rPr>
              <a:t>behaviour</a:t>
            </a:r>
            <a:r>
              <a:rPr kumimoji="0" lang="en-US" sz="2000" b="0" i="0" u="none" strike="noStrike" kern="1200" cap="none" spc="0" normalizeH="0" baseline="0" noProof="0">
                <a:ln>
                  <a:noFill/>
                </a:ln>
                <a:solidFill>
                  <a:prstClr val="black"/>
                </a:solidFill>
                <a:effectLst/>
                <a:uLnTx/>
                <a:uFillTx/>
                <a:latin typeface="Calibri" panose="020F0502020204030204"/>
                <a:ea typeface="+mj-ea"/>
                <a:cs typeface="Arial" panose="020B0604020202020204" pitchFamily="34" charset="0"/>
              </a:rPr>
              <a:t> and resistance values</a:t>
            </a:r>
          </a:p>
        </p:txBody>
      </p:sp>
      <p:sp>
        <p:nvSpPr>
          <p:cNvPr id="9" name="Titolo 1">
            <a:extLst>
              <a:ext uri="{FF2B5EF4-FFF2-40B4-BE49-F238E27FC236}">
                <a16:creationId xmlns:a16="http://schemas.microsoft.com/office/drawing/2014/main" id="{E2FF5C85-6311-6D08-0FC4-030B27F76E8E}"/>
              </a:ext>
            </a:extLst>
          </p:cNvPr>
          <p:cNvSpPr txBox="1">
            <a:spLocks/>
          </p:cNvSpPr>
          <p:nvPr/>
        </p:nvSpPr>
        <p:spPr>
          <a:xfrm>
            <a:off x="101417" y="101782"/>
            <a:ext cx="9587527" cy="71444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prstClr val="black"/>
                </a:solidFill>
                <a:effectLst/>
                <a:uLnTx/>
                <a:uFillTx/>
                <a:latin typeface="Calibri Light" panose="020F0302020204030204"/>
                <a:ea typeface="+mj-ea"/>
                <a:cs typeface="+mj-cs"/>
              </a:rPr>
              <a:t>Tests program of Frascati Coil Cold Test Facility</a:t>
            </a:r>
          </a:p>
        </p:txBody>
      </p:sp>
    </p:spTree>
    <p:extLst>
      <p:ext uri="{BB962C8B-B14F-4D97-AF65-F5344CB8AC3E}">
        <p14:creationId xmlns:p14="http://schemas.microsoft.com/office/powerpoint/2010/main" val="232368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87B8-D49A-F0B8-8D00-DAB243647467}"/>
              </a:ext>
            </a:extLst>
          </p:cNvPr>
          <p:cNvSpPr>
            <a:spLocks noGrp="1"/>
          </p:cNvSpPr>
          <p:nvPr>
            <p:ph type="title"/>
          </p:nvPr>
        </p:nvSpPr>
        <p:spPr>
          <a:xfrm>
            <a:off x="0" y="-297657"/>
            <a:ext cx="10515600" cy="1325563"/>
          </a:xfrm>
        </p:spPr>
        <p:txBody>
          <a:bodyPr/>
          <a:lstStyle/>
          <a:p>
            <a:r>
              <a:rPr lang="it-IT" sz="4400" b="1" spc="20">
                <a:latin typeface="Calibri"/>
                <a:cs typeface="Calibri"/>
              </a:rPr>
              <a:t>Superconducting magnet system</a:t>
            </a:r>
          </a:p>
        </p:txBody>
      </p:sp>
      <p:sp>
        <p:nvSpPr>
          <p:cNvPr id="3" name="Content Placeholder 2">
            <a:extLst>
              <a:ext uri="{FF2B5EF4-FFF2-40B4-BE49-F238E27FC236}">
                <a16:creationId xmlns:a16="http://schemas.microsoft.com/office/drawing/2014/main" id="{40A8E7D5-3A4E-40EA-798A-A94923FA2650}"/>
              </a:ext>
            </a:extLst>
          </p:cNvPr>
          <p:cNvSpPr>
            <a:spLocks noGrp="1"/>
          </p:cNvSpPr>
          <p:nvPr>
            <p:ph idx="1"/>
          </p:nvPr>
        </p:nvSpPr>
        <p:spPr>
          <a:xfrm>
            <a:off x="6658549" y="539338"/>
            <a:ext cx="4762500" cy="1325563"/>
          </a:xfrm>
        </p:spPr>
        <p:txBody>
          <a:bodyPr/>
          <a:lstStyle/>
          <a:p>
            <a:pPr lvl="1"/>
            <a:r>
              <a:rPr lang="it-IT" i="1" spc="15">
                <a:latin typeface="Calibri"/>
                <a:cs typeface="Calibri"/>
              </a:rPr>
              <a:t>Toroidal Field </a:t>
            </a:r>
            <a:r>
              <a:rPr lang="it-IT" i="1" spc="10">
                <a:latin typeface="Calibri"/>
                <a:cs typeface="Calibri"/>
              </a:rPr>
              <a:t>Coils </a:t>
            </a:r>
            <a:r>
              <a:rPr lang="it-IT" i="1" spc="20">
                <a:latin typeface="Calibri"/>
                <a:cs typeface="Calibri"/>
              </a:rPr>
              <a:t>System. </a:t>
            </a:r>
          </a:p>
          <a:p>
            <a:pPr lvl="1"/>
            <a:r>
              <a:rPr lang="it-IT" sz="2400" i="1" spc="15">
                <a:latin typeface="Calibri"/>
                <a:cs typeface="Calibri"/>
              </a:rPr>
              <a:t>Poloidal Field Coil </a:t>
            </a:r>
            <a:r>
              <a:rPr lang="it-IT" sz="2400" i="1" spc="20">
                <a:latin typeface="Calibri"/>
                <a:cs typeface="Calibri"/>
              </a:rPr>
              <a:t>System</a:t>
            </a:r>
            <a:endParaRPr lang="it-IT" i="1" spc="20">
              <a:latin typeface="Calibri"/>
              <a:cs typeface="Calibri"/>
            </a:endParaRPr>
          </a:p>
          <a:p>
            <a:pPr lvl="1"/>
            <a:r>
              <a:rPr lang="it-IT" sz="2400" i="1" spc="15">
                <a:latin typeface="Calibri"/>
                <a:cs typeface="Calibri"/>
              </a:rPr>
              <a:t>Central Solenoid </a:t>
            </a:r>
            <a:r>
              <a:rPr lang="it-IT" sz="2400" i="1" spc="20">
                <a:latin typeface="Calibri"/>
                <a:cs typeface="Calibri"/>
              </a:rPr>
              <a:t>System.</a:t>
            </a:r>
            <a:endParaRPr lang="it-IT" i="1" spc="20">
              <a:latin typeface="Calibri"/>
              <a:cs typeface="Calibri"/>
            </a:endParaRPr>
          </a:p>
          <a:p>
            <a:endParaRPr lang="it-IT"/>
          </a:p>
        </p:txBody>
      </p:sp>
      <p:pic>
        <p:nvPicPr>
          <p:cNvPr id="6" name="Picture 5">
            <a:extLst>
              <a:ext uri="{FF2B5EF4-FFF2-40B4-BE49-F238E27FC236}">
                <a16:creationId xmlns:a16="http://schemas.microsoft.com/office/drawing/2014/main" id="{36072BE3-C587-E316-9ABD-4929D3389802}"/>
              </a:ext>
            </a:extLst>
          </p:cNvPr>
          <p:cNvPicPr>
            <a:picLocks noChangeAspect="1"/>
          </p:cNvPicPr>
          <p:nvPr/>
        </p:nvPicPr>
        <p:blipFill rotWithShape="1">
          <a:blip r:embed="rId2"/>
          <a:srcRect l="8059"/>
          <a:stretch/>
        </p:blipFill>
        <p:spPr>
          <a:xfrm>
            <a:off x="5479282" y="1690688"/>
            <a:ext cx="6863139" cy="4205474"/>
          </a:xfrm>
          <a:prstGeom prst="rect">
            <a:avLst/>
          </a:prstGeom>
        </p:spPr>
      </p:pic>
      <p:pic>
        <p:nvPicPr>
          <p:cNvPr id="8" name="Picture 7">
            <a:extLst>
              <a:ext uri="{FF2B5EF4-FFF2-40B4-BE49-F238E27FC236}">
                <a16:creationId xmlns:a16="http://schemas.microsoft.com/office/drawing/2014/main" id="{65AAC402-8F5E-070D-5CF3-224A1C24CBDA}"/>
              </a:ext>
            </a:extLst>
          </p:cNvPr>
          <p:cNvPicPr>
            <a:picLocks noChangeAspect="1"/>
          </p:cNvPicPr>
          <p:nvPr/>
        </p:nvPicPr>
        <p:blipFill>
          <a:blip r:embed="rId3"/>
          <a:stretch>
            <a:fillRect/>
          </a:stretch>
        </p:blipFill>
        <p:spPr>
          <a:xfrm>
            <a:off x="271323" y="982186"/>
            <a:ext cx="5465854" cy="4605961"/>
          </a:xfrm>
          <a:prstGeom prst="rect">
            <a:avLst/>
          </a:prstGeom>
        </p:spPr>
      </p:pic>
    </p:spTree>
    <p:extLst>
      <p:ext uri="{BB962C8B-B14F-4D97-AF65-F5344CB8AC3E}">
        <p14:creationId xmlns:p14="http://schemas.microsoft.com/office/powerpoint/2010/main" val="2254929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olo 1">
            <a:extLst>
              <a:ext uri="{FF2B5EF4-FFF2-40B4-BE49-F238E27FC236}">
                <a16:creationId xmlns:a16="http://schemas.microsoft.com/office/drawing/2014/main" id="{B5F65D47-5D32-2993-1A02-3ABEAD9B3F20}"/>
              </a:ext>
            </a:extLst>
          </p:cNvPr>
          <p:cNvSpPr>
            <a:spLocks noGrp="1"/>
          </p:cNvSpPr>
          <p:nvPr>
            <p:ph type="title" idx="4294967295"/>
          </p:nvPr>
        </p:nvSpPr>
        <p:spPr>
          <a:xfrm>
            <a:off x="0" y="34925"/>
            <a:ext cx="5537200" cy="979488"/>
          </a:xfrm>
        </p:spPr>
        <p:txBody>
          <a:bodyPr>
            <a:normAutofit fontScale="90000"/>
          </a:bodyPr>
          <a:lstStyle/>
          <a:p>
            <a:r>
              <a:rPr lang="en-US" b="1"/>
              <a:t>Superconducting Strands</a:t>
            </a:r>
          </a:p>
        </p:txBody>
      </p:sp>
      <p:grpSp>
        <p:nvGrpSpPr>
          <p:cNvPr id="4" name="Group 1">
            <a:extLst>
              <a:ext uri="{FF2B5EF4-FFF2-40B4-BE49-F238E27FC236}">
                <a16:creationId xmlns:a16="http://schemas.microsoft.com/office/drawing/2014/main" id="{14BFEE86-1E2F-F98C-6D8F-F2652A778644}"/>
              </a:ext>
            </a:extLst>
          </p:cNvPr>
          <p:cNvGrpSpPr/>
          <p:nvPr/>
        </p:nvGrpSpPr>
        <p:grpSpPr>
          <a:xfrm>
            <a:off x="1219200" y="1360813"/>
            <a:ext cx="9753600" cy="3657600"/>
            <a:chOff x="589262" y="2559438"/>
            <a:chExt cx="8973722" cy="3657600"/>
          </a:xfrm>
        </p:grpSpPr>
        <p:graphicFrame>
          <p:nvGraphicFramePr>
            <p:cNvPr id="8" name="Segnaposto tabella 6">
              <a:extLst>
                <a:ext uri="{FF2B5EF4-FFF2-40B4-BE49-F238E27FC236}">
                  <a16:creationId xmlns:a16="http://schemas.microsoft.com/office/drawing/2014/main" id="{416E7732-23FF-7C04-F632-4E2E77F7F192}"/>
                </a:ext>
              </a:extLst>
            </p:cNvPr>
            <p:cNvGraphicFramePr>
              <a:graphicFrameLocks/>
            </p:cNvGraphicFramePr>
            <p:nvPr/>
          </p:nvGraphicFramePr>
          <p:xfrm>
            <a:off x="589262" y="2559438"/>
            <a:ext cx="8973722" cy="3657600"/>
          </p:xfrm>
          <a:graphic>
            <a:graphicData uri="http://schemas.openxmlformats.org/drawingml/2006/table">
              <a:tbl>
                <a:tblPr firstRow="1" bandRow="1">
                  <a:tableStyleId>{7DF18680-E054-41AD-8BC1-D1AEF772440D}</a:tableStyleId>
                </a:tblPr>
                <a:tblGrid>
                  <a:gridCol w="2346037">
                    <a:extLst>
                      <a:ext uri="{9D8B030D-6E8A-4147-A177-3AD203B41FA5}">
                        <a16:colId xmlns:a16="http://schemas.microsoft.com/office/drawing/2014/main" val="20000"/>
                      </a:ext>
                    </a:extLst>
                  </a:gridCol>
                  <a:gridCol w="1865745">
                    <a:extLst>
                      <a:ext uri="{9D8B030D-6E8A-4147-A177-3AD203B41FA5}">
                        <a16:colId xmlns:a16="http://schemas.microsoft.com/office/drawing/2014/main" val="20001"/>
                      </a:ext>
                    </a:extLst>
                  </a:gridCol>
                  <a:gridCol w="1958109">
                    <a:extLst>
                      <a:ext uri="{9D8B030D-6E8A-4147-A177-3AD203B41FA5}">
                        <a16:colId xmlns:a16="http://schemas.microsoft.com/office/drawing/2014/main" val="1411596778"/>
                      </a:ext>
                    </a:extLst>
                  </a:gridCol>
                  <a:gridCol w="1951824">
                    <a:extLst>
                      <a:ext uri="{9D8B030D-6E8A-4147-A177-3AD203B41FA5}">
                        <a16:colId xmlns:a16="http://schemas.microsoft.com/office/drawing/2014/main" val="2275002954"/>
                      </a:ext>
                    </a:extLst>
                  </a:gridCol>
                  <a:gridCol w="1631885">
                    <a:extLst>
                      <a:ext uri="{9D8B030D-6E8A-4147-A177-3AD203B41FA5}">
                        <a16:colId xmlns:a16="http://schemas.microsoft.com/office/drawing/2014/main" val="196493749"/>
                      </a:ext>
                    </a:extLst>
                  </a:gridCol>
                </a:tblGrid>
                <a:tr h="494453">
                  <a:tc>
                    <a:txBody>
                      <a:bodyPr/>
                      <a:lstStyle/>
                      <a:p>
                        <a:pPr algn="ctr"/>
                        <a:r>
                          <a:rPr lang="it-IT" sz="1800"/>
                          <a:t>0.82 mm wires</a:t>
                        </a:r>
                        <a:endParaRPr lang="it-IT" sz="1800" b="0">
                          <a:latin typeface="Calibri"/>
                          <a:cs typeface="Calibri"/>
                        </a:endParaRPr>
                      </a:p>
                    </a:txBody>
                    <a:tcPr marT="60960" marB="60960"/>
                  </a:tc>
                  <a:tc>
                    <a:txBody>
                      <a:bodyPr/>
                      <a:lstStyle/>
                      <a:p>
                        <a:pPr algn="ctr"/>
                        <a:r>
                          <a:rPr lang="it-IT" sz="1800"/>
                          <a:t>Min. Critical Current</a:t>
                        </a:r>
                      </a:p>
                      <a:p>
                        <a:pPr algn="ctr"/>
                        <a:r>
                          <a:rPr lang="it-IT" sz="1600">
                            <a:latin typeface="Calibri"/>
                            <a:cs typeface="Calibri"/>
                          </a:rPr>
                          <a:t>(</a:t>
                        </a:r>
                        <a:r>
                          <a:rPr lang="it-IT" sz="1600">
                            <a:solidFill>
                              <a:schemeClr val="accent4"/>
                            </a:solidFill>
                            <a:latin typeface="Calibri"/>
                            <a:cs typeface="Calibri"/>
                          </a:rPr>
                          <a:t>requested</a:t>
                        </a:r>
                        <a:r>
                          <a:rPr lang="it-IT" sz="1600">
                            <a:latin typeface="Calibri"/>
                            <a:cs typeface="Calibri"/>
                          </a:rPr>
                          <a:t> by</a:t>
                        </a:r>
                        <a:r>
                          <a:rPr lang="it-IT" sz="1600" baseline="0">
                            <a:latin typeface="Calibri"/>
                            <a:cs typeface="Calibri"/>
                          </a:rPr>
                          <a:t> DTT)</a:t>
                        </a:r>
                      </a:p>
                      <a:p>
                        <a:pPr algn="ctr"/>
                        <a:endParaRPr lang="it-IT" sz="1800">
                          <a:latin typeface="Calibri"/>
                          <a:cs typeface="Calibri"/>
                        </a:endParaRPr>
                      </a:p>
                    </a:txBody>
                    <a:tcPr marT="60960" marB="60960"/>
                  </a:tc>
                  <a:tc>
                    <a:txBody>
                      <a:bodyPr/>
                      <a:lstStyle/>
                      <a:p>
                        <a:pPr algn="ctr"/>
                        <a:r>
                          <a:rPr lang="it-IT" sz="1800">
                            <a:latin typeface="Calibri"/>
                            <a:cs typeface="Calibri"/>
                          </a:rPr>
                          <a:t>Min.</a:t>
                        </a:r>
                        <a:r>
                          <a:rPr lang="it-IT" sz="1800" baseline="0">
                            <a:latin typeface="Calibri"/>
                            <a:cs typeface="Calibri"/>
                          </a:rPr>
                          <a:t> Critical Current</a:t>
                        </a:r>
                      </a:p>
                      <a:p>
                        <a:pPr algn="ctr"/>
                        <a:r>
                          <a:rPr lang="it-IT" sz="1600" baseline="0">
                            <a:latin typeface="Calibri"/>
                            <a:cs typeface="Calibri"/>
                          </a:rPr>
                          <a:t>(</a:t>
                        </a:r>
                        <a:r>
                          <a:rPr lang="it-IT" sz="1600" baseline="0">
                            <a:solidFill>
                              <a:schemeClr val="accent4"/>
                            </a:solidFill>
                            <a:latin typeface="Calibri"/>
                            <a:cs typeface="Calibri"/>
                          </a:rPr>
                          <a:t>guaranteed</a:t>
                        </a:r>
                        <a:r>
                          <a:rPr lang="it-IT" sz="1600" baseline="0">
                            <a:solidFill>
                              <a:srgbClr val="C00000"/>
                            </a:solidFill>
                            <a:latin typeface="Calibri"/>
                            <a:cs typeface="Calibri"/>
                          </a:rPr>
                          <a:t> </a:t>
                        </a:r>
                        <a:r>
                          <a:rPr lang="it-IT" sz="1600" baseline="0">
                            <a:latin typeface="Calibri"/>
                            <a:cs typeface="Calibri"/>
                          </a:rPr>
                          <a:t>by the </a:t>
                        </a:r>
                      </a:p>
                      <a:p>
                        <a:pPr algn="ctr"/>
                        <a:r>
                          <a:rPr lang="it-IT" sz="1600" baseline="0">
                            <a:latin typeface="Calibri"/>
                            <a:cs typeface="Calibri"/>
                          </a:rPr>
                          <a:t>awarded supplier)</a:t>
                        </a:r>
                        <a:endParaRPr lang="it-IT" sz="1600">
                          <a:latin typeface="Calibri"/>
                          <a:cs typeface="Calibri"/>
                        </a:endParaRPr>
                      </a:p>
                    </a:txBody>
                    <a:tcPr marT="60960" marB="60960"/>
                  </a:tc>
                  <a:tc>
                    <a:txBody>
                      <a:bodyPr/>
                      <a:lstStyle/>
                      <a:p>
                        <a:pPr algn="ctr"/>
                        <a:r>
                          <a:rPr lang="it-IT" sz="1800">
                            <a:latin typeface="Calibri"/>
                            <a:cs typeface="Calibri"/>
                          </a:rPr>
                          <a:t>Awarded Supplier</a:t>
                        </a:r>
                      </a:p>
                    </a:txBody>
                    <a:tcPr marT="60960" marB="60960"/>
                  </a:tc>
                  <a:tc>
                    <a:txBody>
                      <a:bodyPr/>
                      <a:lstStyle/>
                      <a:p>
                        <a:pPr algn="ctr"/>
                        <a:r>
                          <a:rPr lang="it-IT" sz="1800" err="1">
                            <a:latin typeface="Calibri"/>
                            <a:cs typeface="Calibri"/>
                          </a:rPr>
                          <a:t>Delivered</a:t>
                        </a:r>
                        <a:r>
                          <a:rPr lang="it-IT" sz="1800">
                            <a:latin typeface="Calibri"/>
                            <a:cs typeface="Calibri"/>
                          </a:rPr>
                          <a:t> </a:t>
                        </a:r>
                        <a:r>
                          <a:rPr lang="it-IT" sz="1800" err="1">
                            <a:latin typeface="Calibri"/>
                            <a:cs typeface="Calibri"/>
                          </a:rPr>
                          <a:t>amount</a:t>
                        </a:r>
                        <a:r>
                          <a:rPr lang="it-IT" sz="1800">
                            <a:latin typeface="Calibri"/>
                            <a:cs typeface="Calibri"/>
                          </a:rPr>
                          <a:t> </a:t>
                        </a:r>
                      </a:p>
                      <a:p>
                        <a:pPr algn="ctr"/>
                        <a:r>
                          <a:rPr lang="it-IT" sz="1400">
                            <a:latin typeface="Calibri"/>
                            <a:cs typeface="Calibri"/>
                          </a:rPr>
                          <a:t>(tons)</a:t>
                        </a:r>
                        <a:endParaRPr lang="it-IT" sz="1800">
                          <a:latin typeface="Calibri"/>
                          <a:cs typeface="Calibri"/>
                        </a:endParaRPr>
                      </a:p>
                    </a:txBody>
                    <a:tcPr marT="60960" marB="60960"/>
                  </a:tc>
                  <a:extLst>
                    <a:ext uri="{0D108BD9-81ED-4DB2-BD59-A6C34878D82A}">
                      <a16:rowId xmlns:a16="http://schemas.microsoft.com/office/drawing/2014/main" val="10000"/>
                    </a:ext>
                  </a:extLst>
                </a:tr>
                <a:tr h="384875">
                  <a:tc>
                    <a:txBody>
                      <a:bodyPr/>
                      <a:lstStyle/>
                      <a:p>
                        <a:r>
                          <a:rPr lang="it-IT" sz="1800" b="1"/>
                          <a:t>DTT</a:t>
                        </a:r>
                        <a:r>
                          <a:rPr lang="it-IT" sz="1800" b="1" baseline="0"/>
                          <a:t> TF</a:t>
                        </a:r>
                      </a:p>
                      <a:p>
                        <a:r>
                          <a:rPr lang="it-IT" sz="1800" baseline="0"/>
                          <a:t>(Nb</a:t>
                        </a:r>
                        <a:r>
                          <a:rPr lang="it-IT" sz="1800" baseline="-25000"/>
                          <a:t>3</a:t>
                        </a:r>
                        <a:r>
                          <a:rPr lang="it-IT" sz="1800" baseline="0"/>
                          <a:t>Sn)</a:t>
                        </a:r>
                      </a:p>
                    </a:txBody>
                    <a:tcPr marT="60960" marB="60960"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b="1"/>
                          <a:t>285 A</a:t>
                        </a:r>
                      </a:p>
                      <a:p>
                        <a:pPr marL="0" marR="0" indent="0" algn="ctr" defTabSz="914400" rtl="0" eaLnBrk="1" fontAlgn="auto" latinLnBrk="0" hangingPunct="1">
                          <a:lnSpc>
                            <a:spcPct val="100000"/>
                          </a:lnSpc>
                          <a:spcBef>
                            <a:spcPts val="0"/>
                          </a:spcBef>
                          <a:spcAft>
                            <a:spcPts val="0"/>
                          </a:spcAft>
                          <a:buClrTx/>
                          <a:buSzTx/>
                          <a:buFontTx/>
                          <a:buNone/>
                          <a:tabLst/>
                          <a:defRPr/>
                        </a:pPr>
                        <a:r>
                          <a:rPr lang="it-IT" sz="1400"/>
                          <a:t>(4.2 K; 12 T; 0% strain)</a:t>
                        </a:r>
                      </a:p>
                      <a:p>
                        <a:pPr marL="0" marR="0" indent="0" algn="ctr" defTabSz="914400" rtl="0" eaLnBrk="1" fontAlgn="auto" latinLnBrk="0" hangingPunct="1">
                          <a:lnSpc>
                            <a:spcPct val="100000"/>
                          </a:lnSpc>
                          <a:spcBef>
                            <a:spcPts val="0"/>
                          </a:spcBef>
                          <a:spcAft>
                            <a:spcPts val="0"/>
                          </a:spcAft>
                          <a:buClrTx/>
                          <a:buSzTx/>
                          <a:buFontTx/>
                          <a:buNone/>
                          <a:tabLst/>
                          <a:defRPr/>
                        </a:pPr>
                        <a:endParaRPr lang="it-IT" sz="1400" i="1">
                          <a:latin typeface="+mn-lt"/>
                          <a:cs typeface="Calibri"/>
                        </a:endParaRPr>
                      </a:p>
                    </a:txBody>
                    <a:tcPr marT="60960" marB="60960">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b="1"/>
                          <a:t>320 A</a:t>
                        </a:r>
                      </a:p>
                      <a:p>
                        <a:pPr marL="0" marR="0" indent="0" algn="ctr" defTabSz="914400" rtl="0" eaLnBrk="1" fontAlgn="auto" latinLnBrk="0" hangingPunct="1">
                          <a:lnSpc>
                            <a:spcPct val="100000"/>
                          </a:lnSpc>
                          <a:spcBef>
                            <a:spcPts val="0"/>
                          </a:spcBef>
                          <a:spcAft>
                            <a:spcPts val="0"/>
                          </a:spcAft>
                          <a:buClrTx/>
                          <a:buSzTx/>
                          <a:buFontTx/>
                          <a:buNone/>
                          <a:tabLst/>
                          <a:defRPr/>
                        </a:pPr>
                        <a:r>
                          <a:rPr lang="it-IT" sz="1400"/>
                          <a:t>(4.2 K; 12 T; 0% </a:t>
                        </a:r>
                        <a:r>
                          <a:rPr lang="it-IT" sz="1400" err="1"/>
                          <a:t>strain</a:t>
                        </a:r>
                        <a:r>
                          <a:rPr lang="it-IT" sz="1400"/>
                          <a:t>)</a:t>
                        </a:r>
                        <a:endParaRPr lang="it-IT" sz="1400" i="1">
                          <a:latin typeface="+mn-lt"/>
                          <a:cs typeface="Calibri"/>
                        </a:endParaRPr>
                      </a:p>
                    </a:txBody>
                    <a:tcPr marT="60960" marB="60960">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800" i="1">
                          <a:latin typeface="+mn-lt"/>
                          <a:cs typeface="Calibri"/>
                        </a:endParaRPr>
                      </a:p>
                    </a:txBody>
                    <a:tcPr marT="60960" marB="60960">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i="1">
                            <a:latin typeface="+mn-lt"/>
                            <a:cs typeface="Calibri"/>
                          </a:rPr>
                          <a:t>55</a:t>
                        </a:r>
                      </a:p>
                      <a:p>
                        <a:pPr marL="0" marR="0" indent="0" algn="ctr" defTabSz="914400" rtl="0" eaLnBrk="1" fontAlgn="auto" latinLnBrk="0" hangingPunct="1">
                          <a:lnSpc>
                            <a:spcPct val="100000"/>
                          </a:lnSpc>
                          <a:spcBef>
                            <a:spcPts val="0"/>
                          </a:spcBef>
                          <a:spcAft>
                            <a:spcPts val="0"/>
                          </a:spcAft>
                          <a:buClrTx/>
                          <a:buSzTx/>
                          <a:buFontTx/>
                          <a:buNone/>
                          <a:tabLst/>
                          <a:defRPr/>
                        </a:pPr>
                        <a:r>
                          <a:rPr lang="it-IT" sz="1800" i="1" err="1">
                            <a:latin typeface="+mn-lt"/>
                            <a:cs typeface="Calibri"/>
                          </a:rPr>
                          <a:t>completed</a:t>
                        </a:r>
                        <a:endParaRPr lang="it-IT" sz="1800" i="1">
                          <a:latin typeface="+mn-lt"/>
                          <a:cs typeface="Calibri"/>
                        </a:endParaRPr>
                      </a:p>
                    </a:txBody>
                    <a:tcPr marT="60960" marB="60960" anchor="ctr">
                      <a:solidFill>
                        <a:schemeClr val="bg1">
                          <a:lumMod val="95000"/>
                        </a:schemeClr>
                      </a:solidFill>
                    </a:tcPr>
                  </a:tc>
                  <a:extLst>
                    <a:ext uri="{0D108BD9-81ED-4DB2-BD59-A6C34878D82A}">
                      <a16:rowId xmlns:a16="http://schemas.microsoft.com/office/drawing/2014/main" val="10007"/>
                    </a:ext>
                  </a:extLst>
                </a:tr>
                <a:tr h="4376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b="1"/>
                          <a:t>DTT</a:t>
                        </a:r>
                        <a:r>
                          <a:rPr lang="it-IT" sz="1800" b="1" baseline="0"/>
                          <a:t> CS &amp; PF1/6</a:t>
                        </a:r>
                      </a:p>
                      <a:p>
                        <a:pPr marL="0" marR="0" indent="0" algn="l" defTabSz="914400" rtl="0" eaLnBrk="1" fontAlgn="auto" latinLnBrk="0" hangingPunct="1">
                          <a:lnSpc>
                            <a:spcPct val="100000"/>
                          </a:lnSpc>
                          <a:spcBef>
                            <a:spcPts val="0"/>
                          </a:spcBef>
                          <a:spcAft>
                            <a:spcPts val="0"/>
                          </a:spcAft>
                          <a:buClrTx/>
                          <a:buSzTx/>
                          <a:buFontTx/>
                          <a:buNone/>
                          <a:tabLst/>
                          <a:defRPr/>
                        </a:pPr>
                        <a:r>
                          <a:rPr lang="it-IT" sz="1800" baseline="0"/>
                          <a:t>(Nb</a:t>
                        </a:r>
                        <a:r>
                          <a:rPr lang="it-IT" sz="1800" baseline="-25000"/>
                          <a:t>3</a:t>
                        </a:r>
                        <a:r>
                          <a:rPr lang="it-IT" sz="1800" baseline="0"/>
                          <a:t>Sn)</a:t>
                        </a:r>
                      </a:p>
                    </a:txBody>
                    <a:tcPr marT="60960" marB="60960" anchor="ctr">
                      <a:solidFill>
                        <a:schemeClr val="bg1">
                          <a:lumMod val="95000"/>
                        </a:schemeClr>
                      </a:solidFill>
                    </a:tcPr>
                  </a:tc>
                  <a:tc>
                    <a:txBody>
                      <a:bodyPr/>
                      <a:lstStyle/>
                      <a:p>
                        <a:pPr algn="ctr"/>
                        <a:r>
                          <a:rPr lang="it-IT" sz="1800" b="1"/>
                          <a:t>270 A</a:t>
                        </a:r>
                      </a:p>
                      <a:p>
                        <a:pPr marL="0" marR="0" indent="0" algn="ctr" defTabSz="914400" rtl="0" eaLnBrk="1" fontAlgn="auto" latinLnBrk="0" hangingPunct="1">
                          <a:lnSpc>
                            <a:spcPct val="100000"/>
                          </a:lnSpc>
                          <a:spcBef>
                            <a:spcPts val="0"/>
                          </a:spcBef>
                          <a:spcAft>
                            <a:spcPts val="0"/>
                          </a:spcAft>
                          <a:buClrTx/>
                          <a:buSzTx/>
                          <a:buFontTx/>
                          <a:buNone/>
                          <a:tabLst/>
                          <a:defRPr/>
                        </a:pPr>
                        <a:r>
                          <a:rPr lang="it-IT" sz="1400"/>
                          <a:t>(4.2 K; 12 T; 0% strain)</a:t>
                        </a:r>
                      </a:p>
                      <a:p>
                        <a:pPr marL="0" marR="0" indent="0" algn="ctr" defTabSz="914400" rtl="0" eaLnBrk="1" fontAlgn="auto" latinLnBrk="0" hangingPunct="1">
                          <a:lnSpc>
                            <a:spcPct val="100000"/>
                          </a:lnSpc>
                          <a:spcBef>
                            <a:spcPts val="0"/>
                          </a:spcBef>
                          <a:spcAft>
                            <a:spcPts val="0"/>
                          </a:spcAft>
                          <a:buClrTx/>
                          <a:buSzTx/>
                          <a:buFontTx/>
                          <a:buNone/>
                          <a:tabLst/>
                          <a:defRPr/>
                        </a:pPr>
                        <a:endParaRPr lang="it-IT" sz="1400" i="1">
                          <a:latin typeface="+mn-lt"/>
                          <a:cs typeface="Calibri"/>
                        </a:endParaRPr>
                      </a:p>
                    </a:txBody>
                    <a:tcPr marT="60960" marB="60960">
                      <a:solidFill>
                        <a:schemeClr val="bg1">
                          <a:lumMod val="95000"/>
                        </a:schemeClr>
                      </a:solidFill>
                    </a:tcPr>
                  </a:tc>
                  <a:tc>
                    <a:txBody>
                      <a:bodyPr/>
                      <a:lstStyle/>
                      <a:p>
                        <a:pPr algn="ctr"/>
                        <a:r>
                          <a:rPr lang="it-IT" sz="1400" i="1">
                            <a:latin typeface="+mn-lt"/>
                            <a:cs typeface="Calibri"/>
                          </a:rPr>
                          <a:t>TBD</a:t>
                        </a:r>
                      </a:p>
                    </a:txBody>
                    <a:tcPr marT="60960" marB="60960">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i="1">
                            <a:latin typeface="+mn-lt"/>
                            <a:cs typeface="Calibri"/>
                          </a:rPr>
                          <a:t>TBD</a:t>
                        </a:r>
                      </a:p>
                    </a:txBody>
                    <a:tcPr marT="60960" marB="60960">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a:solidFill>
                              <a:schemeClr val="accent2">
                                <a:lumMod val="75000"/>
                              </a:schemeClr>
                            </a:solidFill>
                          </a:rPr>
                          <a:t>new tender to be launched in coming weeks</a:t>
                        </a:r>
                        <a:endParaRPr lang="it-IT" sz="1400" i="1">
                          <a:latin typeface="+mn-lt"/>
                          <a:cs typeface="Calibri"/>
                        </a:endParaRPr>
                      </a:p>
                    </a:txBody>
                    <a:tcPr marT="60960" marB="60960" anchor="ctr">
                      <a:solidFill>
                        <a:schemeClr val="bg1">
                          <a:lumMod val="95000"/>
                        </a:schemeClr>
                      </a:solidFill>
                    </a:tcPr>
                  </a:tc>
                  <a:extLst>
                    <a:ext uri="{0D108BD9-81ED-4DB2-BD59-A6C34878D82A}">
                      <a16:rowId xmlns:a16="http://schemas.microsoft.com/office/drawing/2014/main" val="10008"/>
                    </a:ext>
                  </a:extLst>
                </a:tr>
                <a:tr h="577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b="1"/>
                          <a:t>DTT</a:t>
                        </a:r>
                        <a:r>
                          <a:rPr lang="it-IT" sz="1800" b="1" baseline="0"/>
                          <a:t> PF2-5</a:t>
                        </a:r>
                      </a:p>
                      <a:p>
                        <a:pPr marL="0" marR="0" indent="0" algn="l" defTabSz="914400" rtl="0" eaLnBrk="1" fontAlgn="auto" latinLnBrk="0" hangingPunct="1">
                          <a:lnSpc>
                            <a:spcPct val="100000"/>
                          </a:lnSpc>
                          <a:spcBef>
                            <a:spcPts val="0"/>
                          </a:spcBef>
                          <a:spcAft>
                            <a:spcPts val="0"/>
                          </a:spcAft>
                          <a:buClrTx/>
                          <a:buSzTx/>
                          <a:buFontTx/>
                          <a:buNone/>
                          <a:tabLst/>
                          <a:defRPr/>
                        </a:pPr>
                        <a:r>
                          <a:rPr lang="it-IT" sz="1800" baseline="0"/>
                          <a:t>(</a:t>
                        </a:r>
                        <a:r>
                          <a:rPr lang="it-IT" sz="1800" baseline="0" err="1"/>
                          <a:t>NbTi</a:t>
                        </a:r>
                        <a:r>
                          <a:rPr lang="it-IT" sz="1800" baseline="0"/>
                          <a:t>)</a:t>
                        </a:r>
                      </a:p>
                    </a:txBody>
                    <a:tcPr marT="60960" marB="60960" anchor="ctr">
                      <a:solidFill>
                        <a:schemeClr val="bg1">
                          <a:lumMod val="95000"/>
                        </a:schemeClr>
                      </a:solidFill>
                    </a:tcPr>
                  </a:tc>
                  <a:tc>
                    <a:txBody>
                      <a:bodyPr/>
                      <a:lstStyle/>
                      <a:p>
                        <a:pPr algn="ctr"/>
                        <a:r>
                          <a:rPr lang="it-IT" sz="1800" b="1"/>
                          <a:t>500 A</a:t>
                        </a:r>
                      </a:p>
                      <a:p>
                        <a:pPr marL="0" marR="0" indent="0" algn="ctr" defTabSz="914400" rtl="0" eaLnBrk="1" fontAlgn="auto" latinLnBrk="0" hangingPunct="1">
                          <a:lnSpc>
                            <a:spcPct val="100000"/>
                          </a:lnSpc>
                          <a:spcBef>
                            <a:spcPts val="0"/>
                          </a:spcBef>
                          <a:spcAft>
                            <a:spcPts val="0"/>
                          </a:spcAft>
                          <a:buClrTx/>
                          <a:buSzTx/>
                          <a:buFontTx/>
                          <a:buNone/>
                          <a:tabLst/>
                          <a:defRPr/>
                        </a:pPr>
                        <a:r>
                          <a:rPr lang="it-IT" sz="1400"/>
                          <a:t>(4.2 K; 5 T)</a:t>
                        </a:r>
                      </a:p>
                      <a:p>
                        <a:pPr marL="0" marR="0" indent="0" algn="ctr" defTabSz="914400" rtl="0" eaLnBrk="1" fontAlgn="auto" latinLnBrk="0" hangingPunct="1">
                          <a:lnSpc>
                            <a:spcPct val="100000"/>
                          </a:lnSpc>
                          <a:spcBef>
                            <a:spcPts val="0"/>
                          </a:spcBef>
                          <a:spcAft>
                            <a:spcPts val="0"/>
                          </a:spcAft>
                          <a:buClrTx/>
                          <a:buSzTx/>
                          <a:buFontTx/>
                          <a:buNone/>
                          <a:tabLst/>
                          <a:defRPr/>
                        </a:pPr>
                        <a:endParaRPr lang="it-IT" sz="1400" i="1">
                          <a:latin typeface="+mn-lt"/>
                          <a:cs typeface="Calibri"/>
                        </a:endParaRPr>
                      </a:p>
                    </a:txBody>
                    <a:tcPr marT="60960" marB="60960">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i="1" err="1">
                            <a:latin typeface="+mn-lt"/>
                            <a:cs typeface="Calibri"/>
                          </a:rPr>
                          <a:t>confirmed</a:t>
                        </a:r>
                        <a:endParaRPr lang="it-IT" sz="1800" i="1">
                          <a:latin typeface="+mn-lt"/>
                          <a:cs typeface="Calibri"/>
                        </a:endParaRPr>
                      </a:p>
                    </a:txBody>
                    <a:tcPr marT="60960" marB="60960"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800" i="1">
                          <a:latin typeface="+mn-lt"/>
                          <a:cs typeface="Calibri"/>
                        </a:endParaRPr>
                      </a:p>
                    </a:txBody>
                    <a:tcPr marT="60960" marB="60960"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i="1">
                            <a:latin typeface="+mn-lt"/>
                            <a:cs typeface="Calibri"/>
                          </a:rPr>
                          <a:t>27.5</a:t>
                        </a:r>
                      </a:p>
                      <a:p>
                        <a:pPr marL="0" marR="0" indent="0" algn="ctr" defTabSz="914400" rtl="0" eaLnBrk="1" fontAlgn="auto" latinLnBrk="0" hangingPunct="1">
                          <a:lnSpc>
                            <a:spcPct val="100000"/>
                          </a:lnSpc>
                          <a:spcBef>
                            <a:spcPts val="0"/>
                          </a:spcBef>
                          <a:spcAft>
                            <a:spcPts val="0"/>
                          </a:spcAft>
                          <a:buClrTx/>
                          <a:buSzTx/>
                          <a:buFontTx/>
                          <a:buNone/>
                          <a:tabLst/>
                          <a:defRPr/>
                        </a:pPr>
                        <a:r>
                          <a:rPr lang="it-IT" sz="1800" i="1" err="1">
                            <a:latin typeface="+mn-lt"/>
                            <a:cs typeface="Calibri"/>
                          </a:rPr>
                          <a:t>completed</a:t>
                        </a:r>
                        <a:endParaRPr lang="it-IT" sz="1800" i="1">
                          <a:latin typeface="+mn-lt"/>
                          <a:cs typeface="Calibri"/>
                        </a:endParaRPr>
                      </a:p>
                    </a:txBody>
                    <a:tcPr marT="60960" marB="60960" anchor="ctr">
                      <a:solidFill>
                        <a:schemeClr val="bg1">
                          <a:lumMod val="95000"/>
                        </a:schemeClr>
                      </a:solidFill>
                    </a:tcPr>
                  </a:tc>
                  <a:extLst>
                    <a:ext uri="{0D108BD9-81ED-4DB2-BD59-A6C34878D82A}">
                      <a16:rowId xmlns:a16="http://schemas.microsoft.com/office/drawing/2014/main" val="10003"/>
                    </a:ext>
                  </a:extLst>
                </a:tr>
              </a:tbl>
            </a:graphicData>
          </a:graphic>
        </p:graphicFrame>
        <p:grpSp>
          <p:nvGrpSpPr>
            <p:cNvPr id="9" name="Group 13">
              <a:extLst>
                <a:ext uri="{FF2B5EF4-FFF2-40B4-BE49-F238E27FC236}">
                  <a16:creationId xmlns:a16="http://schemas.microsoft.com/office/drawing/2014/main" id="{D01E7540-B0FD-00BC-A6AB-2FCC2C9DB677}"/>
                </a:ext>
              </a:extLst>
            </p:cNvPr>
            <p:cNvGrpSpPr/>
            <p:nvPr/>
          </p:nvGrpSpPr>
          <p:grpSpPr>
            <a:xfrm>
              <a:off x="6382261" y="3792584"/>
              <a:ext cx="1593659" cy="468000"/>
              <a:chOff x="6382261" y="3792584"/>
              <a:chExt cx="1593659" cy="468000"/>
            </a:xfrm>
          </p:grpSpPr>
          <p:pic>
            <p:nvPicPr>
              <p:cNvPr id="14" name="Immagine 14">
                <a:extLst>
                  <a:ext uri="{FF2B5EF4-FFF2-40B4-BE49-F238E27FC236}">
                    <a16:creationId xmlns:a16="http://schemas.microsoft.com/office/drawing/2014/main" id="{D3389B80-0D4F-849B-BBCD-CE3B4AE08B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82261" y="3792584"/>
                <a:ext cx="708591" cy="468000"/>
              </a:xfrm>
              <a:prstGeom prst="rect">
                <a:avLst/>
              </a:prstGeom>
              <a:ln>
                <a:solidFill>
                  <a:schemeClr val="tx1"/>
                </a:solidFill>
              </a:ln>
            </p:spPr>
          </p:pic>
          <p:pic>
            <p:nvPicPr>
              <p:cNvPr id="15" name="Immagine 18">
                <a:extLst>
                  <a:ext uri="{FF2B5EF4-FFF2-40B4-BE49-F238E27FC236}">
                    <a16:creationId xmlns:a16="http://schemas.microsoft.com/office/drawing/2014/main" id="{DC08B02B-E24A-6C87-95A0-FF2A80AA04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2821" y="3792584"/>
                <a:ext cx="703099" cy="468000"/>
              </a:xfrm>
              <a:prstGeom prst="rect">
                <a:avLst/>
              </a:prstGeom>
              <a:ln>
                <a:solidFill>
                  <a:schemeClr val="tx1"/>
                </a:solidFill>
              </a:ln>
            </p:spPr>
          </p:pic>
        </p:grpSp>
        <p:pic>
          <p:nvPicPr>
            <p:cNvPr id="12" name="Picture 8" descr="Screen Clipping">
              <a:extLst>
                <a:ext uri="{FF2B5EF4-FFF2-40B4-BE49-F238E27FC236}">
                  <a16:creationId xmlns:a16="http://schemas.microsoft.com/office/drawing/2014/main" id="{1B00A420-B656-C0E9-2460-BD5A46DB6F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31061" y="5496284"/>
              <a:ext cx="1355322" cy="309591"/>
            </a:xfrm>
            <a:prstGeom prst="rect">
              <a:avLst/>
            </a:prstGeom>
          </p:spPr>
        </p:pic>
        <p:pic>
          <p:nvPicPr>
            <p:cNvPr id="13" name="Picture 10" descr="Screen Clipping">
              <a:extLst>
                <a:ext uri="{FF2B5EF4-FFF2-40B4-BE49-F238E27FC236}">
                  <a16:creationId xmlns:a16="http://schemas.microsoft.com/office/drawing/2014/main" id="{44D3BE46-A2C9-59E0-9BF2-6F7E730A0F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71847" y="5816923"/>
              <a:ext cx="601943" cy="400115"/>
            </a:xfrm>
            <a:prstGeom prst="rect">
              <a:avLst/>
            </a:prstGeom>
          </p:spPr>
        </p:pic>
      </p:grpSp>
      <p:sp>
        <p:nvSpPr>
          <p:cNvPr id="16" name="CasellaDiTesto 15">
            <a:extLst>
              <a:ext uri="{FF2B5EF4-FFF2-40B4-BE49-F238E27FC236}">
                <a16:creationId xmlns:a16="http://schemas.microsoft.com/office/drawing/2014/main" id="{9C4BDC0F-C816-FCF2-575B-62B1A4461861}"/>
              </a:ext>
            </a:extLst>
          </p:cNvPr>
          <p:cNvSpPr txBox="1"/>
          <p:nvPr/>
        </p:nvSpPr>
        <p:spPr>
          <a:xfrm>
            <a:off x="2290713" y="5197976"/>
            <a:ext cx="78376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Aptos" panose="02110004020202020204"/>
                <a:ea typeface="+mn-ea"/>
                <a:cs typeface="+mn-cs"/>
              </a:rPr>
              <a:t>Cr coated (31/31 tons delivered) and Ni coated Cu (23/23 tons delivered) wires are also supplied by </a:t>
            </a:r>
            <a:r>
              <a:rPr kumimoji="0" lang="en-US" sz="1800" b="0" i="1" u="none" strike="noStrike" kern="1200" cap="none" spc="0" normalizeH="0" baseline="0" noProof="0" err="1">
                <a:ln>
                  <a:noFill/>
                </a:ln>
                <a:solidFill>
                  <a:prstClr val="black"/>
                </a:solidFill>
                <a:effectLst/>
                <a:uLnTx/>
                <a:uFillTx/>
                <a:latin typeface="Aptos" panose="02110004020202020204"/>
                <a:ea typeface="+mn-ea"/>
                <a:cs typeface="+mn-cs"/>
              </a:rPr>
              <a:t>Luvata</a:t>
            </a:r>
            <a:r>
              <a:rPr kumimoji="0" lang="en-US" sz="1800" b="0" i="1" u="none" strike="noStrike" kern="1200" cap="none" spc="0" normalizeH="0" baseline="0" noProof="0">
                <a:ln>
                  <a:noFill/>
                </a:ln>
                <a:solidFill>
                  <a:prstClr val="black"/>
                </a:solidFill>
                <a:effectLst/>
                <a:uLnTx/>
                <a:uFillTx/>
                <a:latin typeface="Aptos" panose="02110004020202020204"/>
                <a:ea typeface="+mn-ea"/>
                <a:cs typeface="+mn-cs"/>
              </a:rPr>
              <a:t> Waterbury.</a:t>
            </a:r>
          </a:p>
        </p:txBody>
      </p:sp>
      <p:pic>
        <p:nvPicPr>
          <p:cNvPr id="2" name="Immagine 1" descr="Immagine che contiene testo, segnale&#10;&#10;Descrizione generata automaticamente">
            <a:extLst>
              <a:ext uri="{FF2B5EF4-FFF2-40B4-BE49-F238E27FC236}">
                <a16:creationId xmlns:a16="http://schemas.microsoft.com/office/drawing/2014/main" id="{95DA45FF-12C9-004B-A784-6631AAA7BB0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969505" y="185030"/>
            <a:ext cx="1351967" cy="547946"/>
          </a:xfrm>
          <a:prstGeom prst="rect">
            <a:avLst/>
          </a:prstGeom>
        </p:spPr>
      </p:pic>
    </p:spTree>
    <p:extLst>
      <p:ext uri="{BB962C8B-B14F-4D97-AF65-F5344CB8AC3E}">
        <p14:creationId xmlns:p14="http://schemas.microsoft.com/office/powerpoint/2010/main" val="1893400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3">
            <a:extLst>
              <a:ext uri="{FF2B5EF4-FFF2-40B4-BE49-F238E27FC236}">
                <a16:creationId xmlns:a16="http://schemas.microsoft.com/office/drawing/2014/main" id="{C2A220B2-4099-F972-D3BC-FAF5FEF3C0A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275925" y="2239375"/>
            <a:ext cx="9729750" cy="2235642"/>
          </a:xfrm>
          <a:prstGeom prst="rect">
            <a:avLst/>
          </a:prstGeom>
        </p:spPr>
      </p:pic>
      <p:sp>
        <p:nvSpPr>
          <p:cNvPr id="10" name="CasellaDiTesto 9">
            <a:extLst>
              <a:ext uri="{FF2B5EF4-FFF2-40B4-BE49-F238E27FC236}">
                <a16:creationId xmlns:a16="http://schemas.microsoft.com/office/drawing/2014/main" id="{F3002191-529F-6562-66C0-8A567761FF9B}"/>
              </a:ext>
            </a:extLst>
          </p:cNvPr>
          <p:cNvSpPr txBox="1"/>
          <p:nvPr/>
        </p:nvSpPr>
        <p:spPr>
          <a:xfrm>
            <a:off x="824320" y="1089127"/>
            <a:ext cx="105474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7 different CICC layouts are foreseen for the 3 sets of magnets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with Unit Lengths going from 195m up to 780m</a:t>
            </a:r>
          </a:p>
        </p:txBody>
      </p:sp>
      <p:grpSp>
        <p:nvGrpSpPr>
          <p:cNvPr id="17" name="Gruppo 16">
            <a:extLst>
              <a:ext uri="{FF2B5EF4-FFF2-40B4-BE49-F238E27FC236}">
                <a16:creationId xmlns:a16="http://schemas.microsoft.com/office/drawing/2014/main" id="{7A005948-5C68-ECAB-B78A-2DB5A2E2E56D}"/>
              </a:ext>
            </a:extLst>
          </p:cNvPr>
          <p:cNvGrpSpPr/>
          <p:nvPr/>
        </p:nvGrpSpPr>
        <p:grpSpPr>
          <a:xfrm>
            <a:off x="1792209" y="2585593"/>
            <a:ext cx="8752377" cy="1178986"/>
            <a:chOff x="2327443" y="4217133"/>
            <a:chExt cx="7584946" cy="1021728"/>
          </a:xfrm>
        </p:grpSpPr>
        <p:pic>
          <p:nvPicPr>
            <p:cNvPr id="2" name="Picture 13">
              <a:extLst>
                <a:ext uri="{FF2B5EF4-FFF2-40B4-BE49-F238E27FC236}">
                  <a16:creationId xmlns:a16="http://schemas.microsoft.com/office/drawing/2014/main" id="{6870B7FE-1836-5E17-C7D4-3FD298537A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27443" y="4411023"/>
              <a:ext cx="524099" cy="673086"/>
            </a:xfrm>
            <a:prstGeom prst="rect">
              <a:avLst/>
            </a:prstGeom>
          </p:spPr>
        </p:pic>
        <p:pic>
          <p:nvPicPr>
            <p:cNvPr id="4" name="Picture 14">
              <a:extLst>
                <a:ext uri="{FF2B5EF4-FFF2-40B4-BE49-F238E27FC236}">
                  <a16:creationId xmlns:a16="http://schemas.microsoft.com/office/drawing/2014/main" id="{9D6DC0E4-49E7-E3E2-D623-2173BD9977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63692" y="4324878"/>
              <a:ext cx="459646" cy="837327"/>
            </a:xfrm>
            <a:prstGeom prst="rect">
              <a:avLst/>
            </a:prstGeom>
          </p:spPr>
        </p:pic>
        <p:pic>
          <p:nvPicPr>
            <p:cNvPr id="7" name="Picture 15">
              <a:extLst>
                <a:ext uri="{FF2B5EF4-FFF2-40B4-BE49-F238E27FC236}">
                  <a16:creationId xmlns:a16="http://schemas.microsoft.com/office/drawing/2014/main" id="{AD04F0B5-70DD-F5CC-7AD5-3CCDDB31E1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55430" y="4384829"/>
              <a:ext cx="355068" cy="699280"/>
            </a:xfrm>
            <a:prstGeom prst="rect">
              <a:avLst/>
            </a:prstGeom>
          </p:spPr>
        </p:pic>
        <p:pic>
          <p:nvPicPr>
            <p:cNvPr id="11" name="Picture 16">
              <a:extLst>
                <a:ext uri="{FF2B5EF4-FFF2-40B4-BE49-F238E27FC236}">
                  <a16:creationId xmlns:a16="http://schemas.microsoft.com/office/drawing/2014/main" id="{C009B50C-7B36-9993-590A-90B06C99E75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494125" y="4395898"/>
              <a:ext cx="537233" cy="682347"/>
            </a:xfrm>
            <a:prstGeom prst="rect">
              <a:avLst/>
            </a:prstGeom>
          </p:spPr>
        </p:pic>
        <p:pic>
          <p:nvPicPr>
            <p:cNvPr id="12" name="Picture 17">
              <a:extLst>
                <a:ext uri="{FF2B5EF4-FFF2-40B4-BE49-F238E27FC236}">
                  <a16:creationId xmlns:a16="http://schemas.microsoft.com/office/drawing/2014/main" id="{85D3497A-822C-98E0-97F9-D727FFD7D6C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29217" y="4406222"/>
              <a:ext cx="560369" cy="636651"/>
            </a:xfrm>
            <a:prstGeom prst="rect">
              <a:avLst/>
            </a:prstGeom>
          </p:spPr>
        </p:pic>
        <p:pic>
          <p:nvPicPr>
            <p:cNvPr id="13" name="Picture 20">
              <a:extLst>
                <a:ext uri="{FF2B5EF4-FFF2-40B4-BE49-F238E27FC236}">
                  <a16:creationId xmlns:a16="http://schemas.microsoft.com/office/drawing/2014/main" id="{B1CBA6A0-0DD7-2605-2FD2-BF82B2220BB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37381" y="4417849"/>
              <a:ext cx="560369" cy="636651"/>
            </a:xfrm>
            <a:prstGeom prst="rect">
              <a:avLst/>
            </a:prstGeom>
          </p:spPr>
        </p:pic>
        <p:pic>
          <p:nvPicPr>
            <p:cNvPr id="14" name="Picture 1" descr="Screen Clipping">
              <a:extLst>
                <a:ext uri="{FF2B5EF4-FFF2-40B4-BE49-F238E27FC236}">
                  <a16:creationId xmlns:a16="http://schemas.microsoft.com/office/drawing/2014/main" id="{91BF8097-6E89-D741-9A0B-04AC37F5323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265155" y="4217133"/>
              <a:ext cx="647234" cy="1021728"/>
            </a:xfrm>
            <a:prstGeom prst="rect">
              <a:avLst/>
            </a:prstGeom>
          </p:spPr>
        </p:pic>
      </p:grpSp>
      <p:sp>
        <p:nvSpPr>
          <p:cNvPr id="20" name="CasellaDiTesto 19">
            <a:extLst>
              <a:ext uri="{FF2B5EF4-FFF2-40B4-BE49-F238E27FC236}">
                <a16:creationId xmlns:a16="http://schemas.microsoft.com/office/drawing/2014/main" id="{B93C66F6-EE31-C711-F199-9D1FEC56B2BC}"/>
              </a:ext>
            </a:extLst>
          </p:cNvPr>
          <p:cNvSpPr txBox="1"/>
          <p:nvPr/>
        </p:nvSpPr>
        <p:spPr>
          <a:xfrm>
            <a:off x="451981" y="4807950"/>
            <a:ext cx="110115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2060"/>
                </a:solidFill>
                <a:effectLst/>
                <a:uLnTx/>
                <a:uFillTx/>
                <a:latin typeface="Aptos" panose="02110004020202020204"/>
                <a:ea typeface="+mn-ea"/>
                <a:cs typeface="+mn-cs"/>
              </a:rPr>
              <a:t>Copper dummies have been manufactured for all the 7 conductors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2060"/>
                </a:solidFill>
                <a:effectLst/>
                <a:uLnTx/>
                <a:uFillTx/>
                <a:latin typeface="Aptos" panose="02110004020202020204"/>
                <a:ea typeface="+mn-ea"/>
                <a:cs typeface="+mn-cs"/>
              </a:rPr>
              <a:t>Super-dummies and SULTAN samples have been prepared for the TF, PF2 to PF5 ones</a:t>
            </a:r>
          </a:p>
        </p:txBody>
      </p:sp>
      <p:sp>
        <p:nvSpPr>
          <p:cNvPr id="8" name="Titolo 1">
            <a:extLst>
              <a:ext uri="{FF2B5EF4-FFF2-40B4-BE49-F238E27FC236}">
                <a16:creationId xmlns:a16="http://schemas.microsoft.com/office/drawing/2014/main" id="{1C448239-A65F-2214-EB9A-3B256B23F163}"/>
              </a:ext>
            </a:extLst>
          </p:cNvPr>
          <p:cNvSpPr txBox="1">
            <a:spLocks/>
          </p:cNvSpPr>
          <p:nvPr/>
        </p:nvSpPr>
        <p:spPr>
          <a:xfrm>
            <a:off x="0" y="107895"/>
            <a:ext cx="5041900" cy="9028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ptos Display" panose="02110004020202020204"/>
                <a:ea typeface="+mj-ea"/>
                <a:cs typeface="+mj-cs"/>
              </a:rPr>
              <a:t>Conductors</a:t>
            </a:r>
          </a:p>
        </p:txBody>
      </p:sp>
      <p:pic>
        <p:nvPicPr>
          <p:cNvPr id="9" name="Picture 2">
            <a:extLst>
              <a:ext uri="{FF2B5EF4-FFF2-40B4-BE49-F238E27FC236}">
                <a16:creationId xmlns:a16="http://schemas.microsoft.com/office/drawing/2014/main" id="{19FA3429-0217-3E86-F82A-DFDB1FDEC35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59832" y="186286"/>
            <a:ext cx="1517496" cy="621854"/>
          </a:xfrm>
          <a:prstGeom prst="rect">
            <a:avLst/>
          </a:prstGeom>
        </p:spPr>
      </p:pic>
    </p:spTree>
    <p:extLst>
      <p:ext uri="{BB962C8B-B14F-4D97-AF65-F5344CB8AC3E}">
        <p14:creationId xmlns:p14="http://schemas.microsoft.com/office/powerpoint/2010/main" val="2865090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olo 1">
            <a:extLst>
              <a:ext uri="{FF2B5EF4-FFF2-40B4-BE49-F238E27FC236}">
                <a16:creationId xmlns:a16="http://schemas.microsoft.com/office/drawing/2014/main" id="{B5F65D47-5D32-2993-1A02-3ABEAD9B3F20}"/>
              </a:ext>
            </a:extLst>
          </p:cNvPr>
          <p:cNvSpPr>
            <a:spLocks noGrp="1"/>
          </p:cNvSpPr>
          <p:nvPr>
            <p:ph type="title" idx="4294967295"/>
          </p:nvPr>
        </p:nvSpPr>
        <p:spPr>
          <a:xfrm>
            <a:off x="0" y="107950"/>
            <a:ext cx="5041900" cy="903288"/>
          </a:xfrm>
        </p:spPr>
        <p:txBody>
          <a:bodyPr/>
          <a:lstStyle/>
          <a:p>
            <a:r>
              <a:rPr lang="en-US" b="1"/>
              <a:t>Conductors</a:t>
            </a:r>
          </a:p>
        </p:txBody>
      </p:sp>
      <p:pic>
        <p:nvPicPr>
          <p:cNvPr id="8" name="Picture 2">
            <a:extLst>
              <a:ext uri="{FF2B5EF4-FFF2-40B4-BE49-F238E27FC236}">
                <a16:creationId xmlns:a16="http://schemas.microsoft.com/office/drawing/2014/main" id="{25BE5161-A3A3-0C6D-31B0-95A8B293C6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59832" y="186286"/>
            <a:ext cx="1517496" cy="621854"/>
          </a:xfrm>
          <a:prstGeom prst="rect">
            <a:avLst/>
          </a:prstGeom>
        </p:spPr>
      </p:pic>
      <p:pic>
        <p:nvPicPr>
          <p:cNvPr id="5" name="Immagine 4" descr="Immagine che contiene interno, edificio, acciaio, pavimento&#10;&#10;Descrizione generata automaticamente">
            <a:extLst>
              <a:ext uri="{FF2B5EF4-FFF2-40B4-BE49-F238E27FC236}">
                <a16:creationId xmlns:a16="http://schemas.microsoft.com/office/drawing/2014/main" id="{A950BBBC-84FD-B043-D7A6-D32DDDF8E2D6}"/>
              </a:ext>
            </a:extLst>
          </p:cNvPr>
          <p:cNvPicPr>
            <a:picLocks noChangeAspect="1"/>
          </p:cNvPicPr>
          <p:nvPr/>
        </p:nvPicPr>
        <p:blipFill>
          <a:blip r:embed="rId3"/>
          <a:stretch>
            <a:fillRect/>
          </a:stretch>
        </p:blipFill>
        <p:spPr>
          <a:xfrm>
            <a:off x="899809" y="1181868"/>
            <a:ext cx="7031604" cy="5273703"/>
          </a:xfrm>
          <a:prstGeom prst="rect">
            <a:avLst/>
          </a:prstGeom>
        </p:spPr>
      </p:pic>
      <p:sp>
        <p:nvSpPr>
          <p:cNvPr id="6" name="Titolo 1">
            <a:extLst>
              <a:ext uri="{FF2B5EF4-FFF2-40B4-BE49-F238E27FC236}">
                <a16:creationId xmlns:a16="http://schemas.microsoft.com/office/drawing/2014/main" id="{1152C1E1-F2FA-61BE-07A7-814304EE093D}"/>
              </a:ext>
            </a:extLst>
          </p:cNvPr>
          <p:cNvSpPr txBox="1">
            <a:spLocks/>
          </p:cNvSpPr>
          <p:nvPr/>
        </p:nvSpPr>
        <p:spPr>
          <a:xfrm>
            <a:off x="275533" y="997359"/>
            <a:ext cx="8761666" cy="748159"/>
          </a:xfrm>
          <a:prstGeom prst="rect">
            <a:avLst/>
          </a:prstGeom>
          <a:solidFill>
            <a:srgbClr val="FFC000"/>
          </a:solidFill>
          <a:ln>
            <a:solidFill>
              <a:schemeClr val="tx1"/>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b="1" i="0" kern="1200">
                <a:solidFill>
                  <a:schemeClr val="tx1"/>
                </a:solidFill>
                <a:latin typeface="Century Gothic" panose="020B0502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2400" b="0" i="0" u="none" strike="noStrike" kern="1200" cap="none" spc="0" normalizeH="0" baseline="0" noProof="0">
                <a:ln>
                  <a:noFill/>
                </a:ln>
                <a:solidFill>
                  <a:srgbClr val="156082">
                    <a:lumMod val="75000"/>
                  </a:srgbClr>
                </a:solidFill>
                <a:effectLst/>
                <a:uLnTx/>
                <a:uFillTx/>
                <a:latin typeface="Calibri" panose="020F0502020204030204" pitchFamily="34" charset="0"/>
                <a:ea typeface="+mj-ea"/>
                <a:cs typeface="Calibri" panose="020F0502020204030204" pitchFamily="34" charset="0"/>
              </a:rPr>
              <a:t>The first </a:t>
            </a:r>
            <a:r>
              <a:rPr kumimoji="0" lang="en-US" sz="2400" b="1" i="0" u="none" strike="noStrike" kern="1200" cap="none" spc="0" normalizeH="0" baseline="0" noProof="0">
                <a:ln>
                  <a:noFill/>
                </a:ln>
                <a:solidFill>
                  <a:srgbClr val="156082">
                    <a:lumMod val="75000"/>
                  </a:srgbClr>
                </a:solidFill>
                <a:effectLst/>
                <a:uLnTx/>
                <a:uFillTx/>
                <a:latin typeface="Calibri" panose="020F0502020204030204" pitchFamily="34" charset="0"/>
                <a:ea typeface="+mj-ea"/>
                <a:cs typeface="Calibri" panose="020F0502020204030204" pitchFamily="34" charset="0"/>
              </a:rPr>
              <a:t>45 </a:t>
            </a:r>
            <a:r>
              <a:rPr lang="en-US" sz="2400">
                <a:solidFill>
                  <a:srgbClr val="156082">
                    <a:lumMod val="75000"/>
                  </a:srgbClr>
                </a:solidFill>
                <a:latin typeface="Calibri" panose="020F0502020204030204" pitchFamily="34" charset="0"/>
                <a:cs typeface="Calibri" panose="020F0502020204030204" pitchFamily="34" charset="0"/>
              </a:rPr>
              <a:t>C</a:t>
            </a:r>
            <a:r>
              <a:rPr kumimoji="0" lang="en-US" sz="2400" b="1" i="0" u="none" strike="noStrike" kern="1200" cap="none" spc="0" normalizeH="0" baseline="0" noProof="0" err="1">
                <a:ln>
                  <a:noFill/>
                </a:ln>
                <a:solidFill>
                  <a:srgbClr val="156082">
                    <a:lumMod val="75000"/>
                  </a:srgbClr>
                </a:solidFill>
                <a:effectLst/>
                <a:uLnTx/>
                <a:uFillTx/>
                <a:latin typeface="Calibri" panose="020F0502020204030204" pitchFamily="34" charset="0"/>
                <a:ea typeface="+mj-ea"/>
                <a:cs typeface="Calibri" panose="020F0502020204030204" pitchFamily="34" charset="0"/>
              </a:rPr>
              <a:t>onductor</a:t>
            </a:r>
            <a:r>
              <a:rPr kumimoji="0" lang="en-US" sz="2400" b="1" i="0" u="none" strike="noStrike" kern="1200" cap="none" spc="0" normalizeH="0" baseline="0" noProof="0">
                <a:ln>
                  <a:noFill/>
                </a:ln>
                <a:solidFill>
                  <a:srgbClr val="156082">
                    <a:lumMod val="75000"/>
                  </a:srgbClr>
                </a:solidFill>
                <a:effectLst/>
                <a:uLnTx/>
                <a:uFillTx/>
                <a:latin typeface="Calibri" panose="020F0502020204030204" pitchFamily="34" charset="0"/>
                <a:ea typeface="+mj-ea"/>
                <a:cs typeface="Calibri" panose="020F0502020204030204" pitchFamily="34" charset="0"/>
              </a:rPr>
              <a:t> Unit Lengths for TF </a:t>
            </a:r>
            <a:r>
              <a:rPr kumimoji="0" lang="en-US" sz="2400" b="0" i="0" u="none" strike="noStrike" kern="1200" cap="none" spc="0" normalizeH="0" baseline="0" noProof="0">
                <a:ln>
                  <a:noFill/>
                </a:ln>
                <a:solidFill>
                  <a:srgbClr val="156082">
                    <a:lumMod val="75000"/>
                  </a:srgbClr>
                </a:solidFill>
                <a:effectLst/>
                <a:uLnTx/>
                <a:uFillTx/>
                <a:latin typeface="Calibri" panose="020F0502020204030204" pitchFamily="34" charset="0"/>
                <a:ea typeface="+mj-ea"/>
                <a:cs typeface="Calibri" panose="020F0502020204030204" pitchFamily="34" charset="0"/>
              </a:rPr>
              <a:t>have been delivered to coil manufacturer ASG</a:t>
            </a:r>
          </a:p>
        </p:txBody>
      </p:sp>
      <p:pic>
        <p:nvPicPr>
          <p:cNvPr id="7" name="Immagine 6" descr="Immagine che contiene macchina, ingegneria, industria, fabbrica&#10;&#10;Descrizione generata automaticamente">
            <a:extLst>
              <a:ext uri="{FF2B5EF4-FFF2-40B4-BE49-F238E27FC236}">
                <a16:creationId xmlns:a16="http://schemas.microsoft.com/office/drawing/2014/main" id="{4ECA631A-9449-84BF-2EEB-06A77BFA4BF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340435" y="4162866"/>
            <a:ext cx="3584691" cy="2291743"/>
          </a:xfrm>
          <a:prstGeom prst="rect">
            <a:avLst/>
          </a:prstGeom>
        </p:spPr>
      </p:pic>
      <p:pic>
        <p:nvPicPr>
          <p:cNvPr id="11" name="Immagine 10" descr="Immagine che contiene macchina, tubo, acciaio, Ricambio auto&#10;&#10;Descrizione generata automaticamente">
            <a:extLst>
              <a:ext uri="{FF2B5EF4-FFF2-40B4-BE49-F238E27FC236}">
                <a16:creationId xmlns:a16="http://schemas.microsoft.com/office/drawing/2014/main" id="{E1D5D384-A318-A303-876C-3119D016063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00000">
            <a:off x="9102175" y="1297999"/>
            <a:ext cx="3216333" cy="2412250"/>
          </a:xfrm>
          <a:prstGeom prst="rect">
            <a:avLst/>
          </a:prstGeom>
        </p:spPr>
      </p:pic>
    </p:spTree>
    <p:extLst>
      <p:ext uri="{BB962C8B-B14F-4D97-AF65-F5344CB8AC3E}">
        <p14:creationId xmlns:p14="http://schemas.microsoft.com/office/powerpoint/2010/main" val="3292701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6618" y="103085"/>
            <a:ext cx="3285242" cy="726695"/>
          </a:xfrm>
        </p:spPr>
        <p:txBody>
          <a:bodyPr/>
          <a:lstStyle/>
          <a:p>
            <a:r>
              <a:rPr lang="en-US"/>
              <a:t>DTT vs ITER TFC</a:t>
            </a:r>
          </a:p>
        </p:txBody>
      </p:sp>
      <p:sp>
        <p:nvSpPr>
          <p:cNvPr id="15" name="CasellaDiTesto 14">
            <a:extLst>
              <a:ext uri="{FF2B5EF4-FFF2-40B4-BE49-F238E27FC236}">
                <a16:creationId xmlns:a16="http://schemas.microsoft.com/office/drawing/2014/main" id="{3CA18BE0-A262-47CC-9F7B-271858841F76}"/>
              </a:ext>
            </a:extLst>
          </p:cNvPr>
          <p:cNvSpPr txBox="1"/>
          <p:nvPr/>
        </p:nvSpPr>
        <p:spPr>
          <a:xfrm>
            <a:off x="166618" y="3031447"/>
            <a:ext cx="2811330" cy="2677656"/>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978025" algn="l"/>
              </a:tabLst>
              <a:defRPr/>
            </a:pP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ITER TFC: </a:t>
            </a:r>
          </a:p>
          <a:p>
            <a:pPr marL="0" marR="0" lvl="0" indent="0" algn="l" defTabSz="914400" rtl="0" eaLnBrk="1" fontAlgn="auto" latinLnBrk="0" hangingPunct="1">
              <a:lnSpc>
                <a:spcPct val="100000"/>
              </a:lnSpc>
              <a:spcBef>
                <a:spcPts val="0"/>
              </a:spcBef>
              <a:spcAft>
                <a:spcPts val="0"/>
              </a:spcAft>
              <a:buClrTx/>
              <a:buSzTx/>
              <a:buFontTx/>
              <a:buNone/>
              <a:tabLst>
                <a:tab pos="1978025" algn="l"/>
              </a:tabLst>
              <a:defRPr/>
            </a:pP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Nb3Sn coils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err="1">
                <a:ln>
                  <a:noFill/>
                </a:ln>
                <a:solidFill>
                  <a:prstClr val="black"/>
                </a:solidFill>
                <a:effectLst/>
                <a:uLnTx/>
                <a:uFillTx/>
                <a:latin typeface="Aptos" panose="02110004020202020204"/>
                <a:ea typeface="+mn-ea"/>
                <a:cs typeface="+mn-cs"/>
              </a:rPr>
              <a:t>B</a:t>
            </a:r>
            <a:r>
              <a:rPr kumimoji="0" lang="en-US" sz="2400" b="0" i="1" u="none" strike="noStrike" kern="1200" cap="none" spc="0" normalizeH="0" baseline="-25000" noProof="0" err="1">
                <a:ln>
                  <a:noFill/>
                </a:ln>
                <a:solidFill>
                  <a:prstClr val="black"/>
                </a:solidFill>
                <a:effectLst/>
                <a:uLnTx/>
                <a:uFillTx/>
                <a:latin typeface="Aptos" panose="02110004020202020204"/>
                <a:ea typeface="+mn-ea"/>
                <a:cs typeface="+mn-cs"/>
              </a:rPr>
              <a:t>max</a:t>
            </a: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 	= 	11.8T</a:t>
            </a:r>
          </a:p>
          <a:p>
            <a:pPr marL="0" marR="0" lvl="0" indent="0" algn="l" defTabSz="914400" rtl="0" eaLnBrk="1" fontAlgn="auto" latinLnBrk="0" hangingPunct="1">
              <a:lnSpc>
                <a:spcPct val="100000"/>
              </a:lnSpc>
              <a:spcBef>
                <a:spcPts val="0"/>
              </a:spcBef>
              <a:spcAft>
                <a:spcPts val="0"/>
              </a:spcAft>
              <a:buClrTx/>
              <a:buSzTx/>
              <a:buFontTx/>
              <a:buNone/>
              <a:tabLst>
                <a:tab pos="1257300" algn="l"/>
              </a:tabLst>
              <a:defRPr/>
            </a:pPr>
            <a:r>
              <a:rPr kumimoji="0" lang="en-US" sz="2400" b="0" i="1" u="none" strike="noStrike" kern="1200" cap="none" spc="0" normalizeH="0" baseline="0" noProof="0" err="1">
                <a:ln>
                  <a:noFill/>
                </a:ln>
                <a:solidFill>
                  <a:prstClr val="black"/>
                </a:solidFill>
                <a:effectLst/>
                <a:uLnTx/>
                <a:uFillTx/>
                <a:latin typeface="Aptos" panose="02110004020202020204"/>
                <a:ea typeface="+mn-ea"/>
                <a:cs typeface="+mn-cs"/>
              </a:rPr>
              <a:t>I</a:t>
            </a:r>
            <a:r>
              <a:rPr kumimoji="0" lang="en-US" sz="2400" b="0" i="1" u="none" strike="noStrike" kern="1200" cap="none" spc="0" normalizeH="0" baseline="-25000" noProof="0" err="1">
                <a:ln>
                  <a:noFill/>
                </a:ln>
                <a:solidFill>
                  <a:prstClr val="black"/>
                </a:solidFill>
                <a:effectLst/>
                <a:uLnTx/>
                <a:uFillTx/>
                <a:latin typeface="Aptos" panose="02110004020202020204"/>
                <a:ea typeface="+mn-ea"/>
                <a:cs typeface="+mn-cs"/>
              </a:rPr>
              <a:t>turn</a:t>
            </a: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		68 kA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Turns=		134</a:t>
            </a:r>
            <a:endParaRPr lang="en-US" sz="2400" i="1">
              <a:solidFill>
                <a:prstClr val="black"/>
              </a:solidFill>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a:solidFill>
                  <a:prstClr val="black"/>
                </a:solidFill>
                <a:latin typeface="Aptos" panose="02110004020202020204"/>
              </a:rPr>
              <a:t>Radius</a:t>
            </a: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	6.2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B</a:t>
            </a:r>
            <a:r>
              <a:rPr lang="en-US"/>
              <a:t>plasma</a:t>
            </a: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	5.3 T</a:t>
            </a:r>
          </a:p>
        </p:txBody>
      </p:sp>
      <p:sp>
        <p:nvSpPr>
          <p:cNvPr id="16" name="CasellaDiTesto 15">
            <a:extLst>
              <a:ext uri="{FF2B5EF4-FFF2-40B4-BE49-F238E27FC236}">
                <a16:creationId xmlns:a16="http://schemas.microsoft.com/office/drawing/2014/main" id="{D1C08EA3-3D73-4514-AB96-21489D42DF40}"/>
              </a:ext>
            </a:extLst>
          </p:cNvPr>
          <p:cNvSpPr txBox="1"/>
          <p:nvPr/>
        </p:nvSpPr>
        <p:spPr>
          <a:xfrm>
            <a:off x="9239972" y="2913945"/>
            <a:ext cx="2785410" cy="3046988"/>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49375" algn="l"/>
              </a:tabLst>
              <a:defRPr/>
            </a:pP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DTT TFC:</a:t>
            </a:r>
          </a:p>
          <a:p>
            <a:pPr marL="0" marR="0" lvl="0" indent="0" algn="l" defTabSz="914400" rtl="0" eaLnBrk="1" fontAlgn="auto" latinLnBrk="0" hangingPunct="1">
              <a:lnSpc>
                <a:spcPct val="100000"/>
              </a:lnSpc>
              <a:spcBef>
                <a:spcPts val="0"/>
              </a:spcBef>
              <a:spcAft>
                <a:spcPts val="0"/>
              </a:spcAft>
              <a:buClrTx/>
              <a:buSzTx/>
              <a:buFontTx/>
              <a:buNone/>
              <a:tabLst>
                <a:tab pos="1349375" algn="l"/>
              </a:tabLst>
              <a:defRPr/>
            </a:pP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Nb3Sn coils	</a:t>
            </a:r>
          </a:p>
          <a:p>
            <a:pPr marL="0" marR="0" lvl="0" indent="0" algn="l" defTabSz="914400" rtl="0" eaLnBrk="1" fontAlgn="auto" latinLnBrk="0" hangingPunct="1">
              <a:lnSpc>
                <a:spcPct val="100000"/>
              </a:lnSpc>
              <a:spcBef>
                <a:spcPts val="0"/>
              </a:spcBef>
              <a:spcAft>
                <a:spcPts val="0"/>
              </a:spcAft>
              <a:buClrTx/>
              <a:buSzTx/>
              <a:buFontTx/>
              <a:buNone/>
              <a:tabLst>
                <a:tab pos="1349375" algn="l"/>
              </a:tabLst>
              <a:defRPr/>
            </a:pPr>
            <a:r>
              <a:rPr kumimoji="0" lang="en-US" sz="2400" b="0" i="1" u="none" strike="noStrike" kern="1200" cap="none" spc="0" normalizeH="0" baseline="0" noProof="0" err="1">
                <a:ln>
                  <a:noFill/>
                </a:ln>
                <a:solidFill>
                  <a:prstClr val="black"/>
                </a:solidFill>
                <a:effectLst/>
                <a:uLnTx/>
                <a:uFillTx/>
                <a:latin typeface="Aptos" panose="02110004020202020204"/>
                <a:ea typeface="+mn-ea"/>
                <a:cs typeface="+mn-cs"/>
              </a:rPr>
              <a:t>B</a:t>
            </a:r>
            <a:r>
              <a:rPr kumimoji="0" lang="en-US" sz="2400" b="0" i="1" u="none" strike="noStrike" kern="1200" cap="none" spc="0" normalizeH="0" baseline="-25000" noProof="0" err="1">
                <a:ln>
                  <a:noFill/>
                </a:ln>
                <a:solidFill>
                  <a:prstClr val="black"/>
                </a:solidFill>
                <a:effectLst/>
                <a:uLnTx/>
                <a:uFillTx/>
                <a:latin typeface="Aptos" panose="02110004020202020204"/>
                <a:ea typeface="+mn-ea"/>
                <a:cs typeface="+mn-cs"/>
              </a:rPr>
              <a:t>max</a:t>
            </a: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 =</a:t>
            </a:r>
            <a:r>
              <a:rPr lang="en-US" sz="2400" i="1">
                <a:solidFill>
                  <a:prstClr val="black"/>
                </a:solidFill>
                <a:latin typeface="Aptos" panose="02110004020202020204"/>
              </a:rPr>
              <a:t>	</a:t>
            </a: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11.9T</a:t>
            </a:r>
          </a:p>
          <a:p>
            <a:pPr marL="0" marR="0" lvl="0" indent="0" algn="l" defTabSz="914400" rtl="0" eaLnBrk="1" fontAlgn="auto" latinLnBrk="0" hangingPunct="1">
              <a:lnSpc>
                <a:spcPct val="100000"/>
              </a:lnSpc>
              <a:spcBef>
                <a:spcPts val="0"/>
              </a:spcBef>
              <a:spcAft>
                <a:spcPts val="0"/>
              </a:spcAft>
              <a:buClrTx/>
              <a:buSzTx/>
              <a:buFontTx/>
              <a:buNone/>
              <a:tabLst>
                <a:tab pos="1349375" algn="l"/>
              </a:tabLst>
              <a:defRPr/>
            </a:pPr>
            <a:r>
              <a:rPr kumimoji="0" lang="en-US" sz="2400" b="0" i="1" u="none" strike="noStrike" kern="1200" cap="none" spc="0" normalizeH="0" baseline="0" noProof="0" err="1">
                <a:ln>
                  <a:noFill/>
                </a:ln>
                <a:solidFill>
                  <a:prstClr val="black"/>
                </a:solidFill>
                <a:effectLst/>
                <a:uLnTx/>
                <a:uFillTx/>
                <a:latin typeface="Aptos" panose="02110004020202020204"/>
                <a:ea typeface="+mn-ea"/>
                <a:cs typeface="+mn-cs"/>
              </a:rPr>
              <a:t>I</a:t>
            </a:r>
            <a:r>
              <a:rPr kumimoji="0" lang="en-US" sz="2400" b="0" i="1" u="none" strike="noStrike" kern="1200" cap="none" spc="0" normalizeH="0" baseline="-25000" noProof="0" err="1">
                <a:ln>
                  <a:noFill/>
                </a:ln>
                <a:solidFill>
                  <a:prstClr val="black"/>
                </a:solidFill>
                <a:effectLst/>
                <a:uLnTx/>
                <a:uFillTx/>
                <a:latin typeface="Aptos" panose="02110004020202020204"/>
                <a:ea typeface="+mn-ea"/>
                <a:cs typeface="+mn-cs"/>
              </a:rPr>
              <a:t>turn</a:t>
            </a: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	42.5 kA</a:t>
            </a:r>
          </a:p>
          <a:p>
            <a:pPr marL="0" marR="0" lvl="0" indent="0" algn="l" defTabSz="914400" rtl="0" eaLnBrk="1" fontAlgn="auto" latinLnBrk="0" hangingPunct="1">
              <a:lnSpc>
                <a:spcPct val="100000"/>
              </a:lnSpc>
              <a:spcBef>
                <a:spcPts val="0"/>
              </a:spcBef>
              <a:spcAft>
                <a:spcPts val="0"/>
              </a:spcAft>
              <a:buClrTx/>
              <a:buSzTx/>
              <a:buFontTx/>
              <a:buNone/>
              <a:tabLst>
                <a:tab pos="1349375" algn="l"/>
              </a:tabLst>
              <a:defRPr/>
            </a:pP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Turns=	84</a:t>
            </a:r>
          </a:p>
          <a:p>
            <a:pPr marL="0" marR="0" lvl="0" indent="0" algn="l" defTabSz="914400" rtl="0" eaLnBrk="1" fontAlgn="auto" latinLnBrk="0" hangingPunct="1">
              <a:lnSpc>
                <a:spcPct val="100000"/>
              </a:lnSpc>
              <a:spcBef>
                <a:spcPts val="0"/>
              </a:spcBef>
              <a:spcAft>
                <a:spcPts val="0"/>
              </a:spcAft>
              <a:buClrTx/>
              <a:buSzTx/>
              <a:buFontTx/>
              <a:buNone/>
              <a:tabLst>
                <a:tab pos="1349375" algn="l"/>
              </a:tabLst>
              <a:defRPr/>
            </a:pPr>
            <a:r>
              <a:rPr lang="en-US" sz="2400" i="1">
                <a:solidFill>
                  <a:prstClr val="black"/>
                </a:solidFill>
                <a:latin typeface="Aptos" panose="02110004020202020204"/>
              </a:rPr>
              <a:t>Radius </a:t>
            </a: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	2.19 m</a:t>
            </a:r>
          </a:p>
          <a:p>
            <a:pPr>
              <a:tabLst>
                <a:tab pos="1349375" algn="l"/>
              </a:tabLst>
            </a:pP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B</a:t>
            </a:r>
            <a:r>
              <a:rPr lang="en-US" sz="2400"/>
              <a:t>plasma</a:t>
            </a: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	6 T</a:t>
            </a:r>
          </a:p>
          <a:p>
            <a:pPr marL="0" marR="0" lvl="0" indent="0" algn="l" defTabSz="914400" rtl="0" eaLnBrk="1" fontAlgn="auto" latinLnBrk="0" hangingPunct="1">
              <a:lnSpc>
                <a:spcPct val="100000"/>
              </a:lnSpc>
              <a:spcBef>
                <a:spcPts val="0"/>
              </a:spcBef>
              <a:spcAft>
                <a:spcPts val="0"/>
              </a:spcAft>
              <a:buClrTx/>
              <a:buSzTx/>
              <a:buFontTx/>
              <a:buNone/>
              <a:tabLst>
                <a:tab pos="1793875" algn="l"/>
              </a:tabLst>
              <a:defRPr/>
            </a:pPr>
            <a:endParaRPr kumimoji="0" lang="en-US" sz="2400" b="0" i="1"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8" name="Gruppo 27">
            <a:extLst>
              <a:ext uri="{FF2B5EF4-FFF2-40B4-BE49-F238E27FC236}">
                <a16:creationId xmlns:a16="http://schemas.microsoft.com/office/drawing/2014/main" id="{59A0124C-D562-4E96-B543-C52B1BE3E780}"/>
              </a:ext>
            </a:extLst>
          </p:cNvPr>
          <p:cNvGrpSpPr>
            <a:grpSpLocks noChangeAspect="1"/>
          </p:cNvGrpSpPr>
          <p:nvPr/>
        </p:nvGrpSpPr>
        <p:grpSpPr>
          <a:xfrm>
            <a:off x="2756206" y="-87253"/>
            <a:ext cx="6679587" cy="6683884"/>
            <a:chOff x="2899609" y="794251"/>
            <a:chExt cx="5710991" cy="5714666"/>
          </a:xfrm>
        </p:grpSpPr>
        <p:pic>
          <p:nvPicPr>
            <p:cNvPr id="12" name="Picture 4" descr="https://www.iter.org/doc/www/content/com/Lists/Machine/Attachments/22/tf_overview_no_plasma.jpg">
              <a:extLst>
                <a:ext uri="{FF2B5EF4-FFF2-40B4-BE49-F238E27FC236}">
                  <a16:creationId xmlns:a16="http://schemas.microsoft.com/office/drawing/2014/main" id="{D31338F1-6570-4535-BBCE-D2FD6BE7FCA5}"/>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46721"/>
            <a:stretch/>
          </p:blipFill>
          <p:spPr bwMode="auto">
            <a:xfrm>
              <a:off x="2899609" y="794251"/>
              <a:ext cx="3428800" cy="5714666"/>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a:extLst>
                <a:ext uri="{FF2B5EF4-FFF2-40B4-BE49-F238E27FC236}">
                  <a16:creationId xmlns:a16="http://schemas.microsoft.com/office/drawing/2014/main" id="{36B892E2-302E-4823-A359-4700122487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22" r="1"/>
            <a:stretch/>
          </p:blipFill>
          <p:spPr>
            <a:xfrm>
              <a:off x="6618184" y="3413452"/>
              <a:ext cx="1535216" cy="2307366"/>
            </a:xfrm>
            <a:prstGeom prst="rect">
              <a:avLst/>
            </a:prstGeom>
          </p:spPr>
        </p:pic>
        <p:cxnSp>
          <p:nvCxnSpPr>
            <p:cNvPr id="6" name="Connettore 2 5">
              <a:extLst>
                <a:ext uri="{FF2B5EF4-FFF2-40B4-BE49-F238E27FC236}">
                  <a16:creationId xmlns:a16="http://schemas.microsoft.com/office/drawing/2014/main" id="{06439C45-C530-4B7C-B055-B6342B84A933}"/>
                </a:ext>
              </a:extLst>
            </p:cNvPr>
            <p:cNvCxnSpPr/>
            <p:nvPr/>
          </p:nvCxnSpPr>
          <p:spPr>
            <a:xfrm>
              <a:off x="6020184" y="1294543"/>
              <a:ext cx="0" cy="4438436"/>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Rettangolo 6">
              <a:extLst>
                <a:ext uri="{FF2B5EF4-FFF2-40B4-BE49-F238E27FC236}">
                  <a16:creationId xmlns:a16="http://schemas.microsoft.com/office/drawing/2014/main" id="{5629E54A-B46F-4B9B-AB58-64A1837A65CF}"/>
                </a:ext>
              </a:extLst>
            </p:cNvPr>
            <p:cNvSpPr/>
            <p:nvPr/>
          </p:nvSpPr>
          <p:spPr>
            <a:xfrm>
              <a:off x="6171817" y="1183781"/>
              <a:ext cx="1099807"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E97132"/>
                  </a:solidFill>
                  <a:effectLst>
                    <a:outerShdw blurRad="38100" dist="38100" dir="2700000" algn="tl">
                      <a:srgbClr val="000000">
                        <a:alpha val="43137"/>
                      </a:srgbClr>
                    </a:outerShdw>
                  </a:effectLst>
                  <a:uLnTx/>
                  <a:uFillTx/>
                  <a:latin typeface="Aptos" panose="02110004020202020204"/>
                  <a:ea typeface="+mn-ea"/>
                  <a:cs typeface="+mn-cs"/>
                </a:rPr>
                <a:t>16.5 m</a:t>
              </a:r>
            </a:p>
          </p:txBody>
        </p:sp>
        <p:cxnSp>
          <p:nvCxnSpPr>
            <p:cNvPr id="14" name="Connettore 2 13">
              <a:extLst>
                <a:ext uri="{FF2B5EF4-FFF2-40B4-BE49-F238E27FC236}">
                  <a16:creationId xmlns:a16="http://schemas.microsoft.com/office/drawing/2014/main" id="{D600B9DB-4A55-422D-B42E-347343935563}"/>
                </a:ext>
              </a:extLst>
            </p:cNvPr>
            <p:cNvCxnSpPr>
              <a:cxnSpLocks/>
            </p:cNvCxnSpPr>
            <p:nvPr/>
          </p:nvCxnSpPr>
          <p:spPr>
            <a:xfrm flipH="1" flipV="1">
              <a:off x="4038600" y="3298004"/>
              <a:ext cx="1981584" cy="215757"/>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ettangolo 16">
              <a:extLst>
                <a:ext uri="{FF2B5EF4-FFF2-40B4-BE49-F238E27FC236}">
                  <a16:creationId xmlns:a16="http://schemas.microsoft.com/office/drawing/2014/main" id="{AF05C486-4940-4C36-954F-FD61E46482BA}"/>
                </a:ext>
              </a:extLst>
            </p:cNvPr>
            <p:cNvSpPr/>
            <p:nvPr/>
          </p:nvSpPr>
          <p:spPr>
            <a:xfrm>
              <a:off x="4099160" y="2902883"/>
              <a:ext cx="1099807" cy="365125"/>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E97132"/>
                  </a:solidFill>
                  <a:effectLst>
                    <a:outerShdw blurRad="38100" dist="38100" dir="2700000" algn="tl">
                      <a:srgbClr val="000000">
                        <a:alpha val="43137"/>
                      </a:srgbClr>
                    </a:outerShdw>
                  </a:effectLst>
                  <a:uLnTx/>
                  <a:uFillTx/>
                  <a:latin typeface="Aptos" panose="02110004020202020204"/>
                  <a:ea typeface="+mn-ea"/>
                  <a:cs typeface="+mn-cs"/>
                </a:rPr>
                <a:t>9 m</a:t>
              </a:r>
            </a:p>
          </p:txBody>
        </p:sp>
        <p:sp>
          <p:nvSpPr>
            <p:cNvPr id="18" name="Rettangolo 17">
              <a:extLst>
                <a:ext uri="{FF2B5EF4-FFF2-40B4-BE49-F238E27FC236}">
                  <a16:creationId xmlns:a16="http://schemas.microsoft.com/office/drawing/2014/main" id="{0C97C795-2A28-4CB7-951E-AAB3BFB7B4E7}"/>
                </a:ext>
              </a:extLst>
            </p:cNvPr>
            <p:cNvSpPr/>
            <p:nvPr/>
          </p:nvSpPr>
          <p:spPr>
            <a:xfrm>
              <a:off x="7510793" y="4269603"/>
              <a:ext cx="1099807"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E97132"/>
                  </a:solidFill>
                  <a:effectLst>
                    <a:outerShdw blurRad="38100" dist="38100" dir="2700000" algn="tl">
                      <a:srgbClr val="000000">
                        <a:alpha val="43137"/>
                      </a:srgbClr>
                    </a:outerShdw>
                  </a:effectLst>
                  <a:uLnTx/>
                  <a:uFillTx/>
                  <a:latin typeface="Aptos" panose="02110004020202020204"/>
                  <a:ea typeface="+mn-ea"/>
                  <a:cs typeface="+mn-cs"/>
                </a:rPr>
                <a:t>3.7 m</a:t>
              </a:r>
            </a:p>
          </p:txBody>
        </p:sp>
        <p:cxnSp>
          <p:nvCxnSpPr>
            <p:cNvPr id="20" name="Connettore 2 19">
              <a:extLst>
                <a:ext uri="{FF2B5EF4-FFF2-40B4-BE49-F238E27FC236}">
                  <a16:creationId xmlns:a16="http://schemas.microsoft.com/office/drawing/2014/main" id="{7D9AC5AF-0C87-4E73-AE41-A07A76A5AEBA}"/>
                </a:ext>
              </a:extLst>
            </p:cNvPr>
            <p:cNvCxnSpPr>
              <a:cxnSpLocks/>
            </p:cNvCxnSpPr>
            <p:nvPr/>
          </p:nvCxnSpPr>
          <p:spPr>
            <a:xfrm flipH="1">
              <a:off x="6911039" y="4452166"/>
              <a:ext cx="800401" cy="105544"/>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Rettangolo 22">
              <a:extLst>
                <a:ext uri="{FF2B5EF4-FFF2-40B4-BE49-F238E27FC236}">
                  <a16:creationId xmlns:a16="http://schemas.microsoft.com/office/drawing/2014/main" id="{A20BF994-5BF3-4725-9EBA-7C7733B344C8}"/>
                </a:ext>
              </a:extLst>
            </p:cNvPr>
            <p:cNvSpPr/>
            <p:nvPr/>
          </p:nvSpPr>
          <p:spPr>
            <a:xfrm>
              <a:off x="6403862" y="3300590"/>
              <a:ext cx="1099807"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E97132"/>
                  </a:solidFill>
                  <a:effectLst>
                    <a:outerShdw blurRad="38100" dist="38100" dir="2700000" algn="tl">
                      <a:srgbClr val="000000">
                        <a:alpha val="43137"/>
                      </a:srgbClr>
                    </a:outerShdw>
                  </a:effectLst>
                  <a:uLnTx/>
                  <a:uFillTx/>
                  <a:latin typeface="Aptos" panose="02110004020202020204"/>
                  <a:ea typeface="+mn-ea"/>
                  <a:cs typeface="+mn-cs"/>
                </a:rPr>
                <a:t>6.4 m</a:t>
              </a:r>
            </a:p>
          </p:txBody>
        </p:sp>
        <p:cxnSp>
          <p:nvCxnSpPr>
            <p:cNvPr id="25" name="Connettore 2 24">
              <a:extLst>
                <a:ext uri="{FF2B5EF4-FFF2-40B4-BE49-F238E27FC236}">
                  <a16:creationId xmlns:a16="http://schemas.microsoft.com/office/drawing/2014/main" id="{D757F324-154F-43D6-85FD-D356ACDCF91C}"/>
                </a:ext>
              </a:extLst>
            </p:cNvPr>
            <p:cNvCxnSpPr>
              <a:cxnSpLocks/>
            </p:cNvCxnSpPr>
            <p:nvPr/>
          </p:nvCxnSpPr>
          <p:spPr>
            <a:xfrm>
              <a:off x="6748555" y="3643852"/>
              <a:ext cx="0" cy="1774800"/>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9" name="CasellaDiTesto 18">
            <a:extLst>
              <a:ext uri="{FF2B5EF4-FFF2-40B4-BE49-F238E27FC236}">
                <a16:creationId xmlns:a16="http://schemas.microsoft.com/office/drawing/2014/main" id="{AF4C138D-73BD-4204-A44F-03E281615597}"/>
              </a:ext>
            </a:extLst>
          </p:cNvPr>
          <p:cNvSpPr txBox="1"/>
          <p:nvPr/>
        </p:nvSpPr>
        <p:spPr>
          <a:xfrm>
            <a:off x="7105459" y="1194667"/>
            <a:ext cx="4778640" cy="1631216"/>
          </a:xfrm>
          <a:prstGeom prst="rect">
            <a:avLst/>
          </a:prstGeom>
          <a:noFill/>
        </p:spPr>
        <p:txBody>
          <a:bodyPr wrap="square" lIns="91440" tIns="45720" rIns="91440" bIns="45720" rtlCol="0">
            <a:spAutoFit/>
          </a:bodyPr>
          <a:lstStyle/>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All the contract for the manufacturing  of the DTT TF system (including Power Supply System) have been placed </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sng" strike="noStrike" kern="1200" cap="none" spc="0" normalizeH="0" baseline="0" noProof="0">
                <a:ln>
                  <a:noFill/>
                </a:ln>
                <a:solidFill>
                  <a:prstClr val="black"/>
                </a:solidFill>
                <a:effectLst/>
                <a:uLnTx/>
                <a:uFillTx/>
                <a:latin typeface="Aptos" panose="02110004020202020204"/>
                <a:ea typeface="+mn-ea"/>
                <a:cs typeface="+mn-cs"/>
              </a:rPr>
              <a:t>First components (PS-TF) delivered May 2024 (see PS section)</a:t>
            </a:r>
          </a:p>
        </p:txBody>
      </p:sp>
      <p:sp>
        <p:nvSpPr>
          <p:cNvPr id="21" name="CasellaDiTesto 20">
            <a:extLst>
              <a:ext uri="{FF2B5EF4-FFF2-40B4-BE49-F238E27FC236}">
                <a16:creationId xmlns:a16="http://schemas.microsoft.com/office/drawing/2014/main" id="{1A02ECE1-30E2-4002-958C-5040B603D725}"/>
              </a:ext>
            </a:extLst>
          </p:cNvPr>
          <p:cNvSpPr txBox="1"/>
          <p:nvPr/>
        </p:nvSpPr>
        <p:spPr>
          <a:xfrm>
            <a:off x="409269" y="6077665"/>
            <a:ext cx="4159135" cy="461665"/>
          </a:xfrm>
          <a:prstGeom prst="rect">
            <a:avLst/>
          </a:prstGeom>
          <a:solidFill>
            <a:schemeClr val="tx2">
              <a:lumMod val="10000"/>
              <a:lumOff val="90000"/>
            </a:schemeClr>
          </a:solid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Courtesy of ITER </a:t>
            </a:r>
            <a:r>
              <a:rPr kumimoji="0" lang="it-IT" sz="2400" b="0" i="1" u="none" strike="noStrike" kern="1200" cap="none" spc="0" normalizeH="0" baseline="0" noProof="0">
                <a:ln>
                  <a:noFill/>
                </a:ln>
                <a:solidFill>
                  <a:prstClr val="black"/>
                </a:solidFill>
                <a:effectLst/>
                <a:uLnTx/>
                <a:uFillTx/>
                <a:latin typeface="Aptos" panose="02110004020202020204"/>
                <a:ea typeface="+mn-ea"/>
                <a:cs typeface="+mn-cs"/>
              </a:rPr>
              <a:t>Organization</a:t>
            </a:r>
            <a:endParaRPr kumimoji="0" lang="en-US" sz="2400" b="0" i="1"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65098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104</TotalTime>
  <Words>3741</Words>
  <Application>Microsoft Office PowerPoint</Application>
  <PresentationFormat>Widescreen</PresentationFormat>
  <Paragraphs>502</Paragraphs>
  <Slides>44</Slides>
  <Notes>21</Notes>
  <HiddenSlides>0</HiddenSlides>
  <MMClips>0</MMClips>
  <ScaleCrop>false</ScaleCrop>
  <HeadingPairs>
    <vt:vector size="6" baseType="variant">
      <vt:variant>
        <vt:lpstr>Caratteri utilizzati</vt:lpstr>
      </vt:variant>
      <vt:variant>
        <vt:i4>11</vt:i4>
      </vt:variant>
      <vt:variant>
        <vt:lpstr>Tema</vt:lpstr>
      </vt:variant>
      <vt:variant>
        <vt:i4>3</vt:i4>
      </vt:variant>
      <vt:variant>
        <vt:lpstr>Titoli diapositive</vt:lpstr>
      </vt:variant>
      <vt:variant>
        <vt:i4>44</vt:i4>
      </vt:variant>
    </vt:vector>
  </HeadingPairs>
  <TitlesOfParts>
    <vt:vector size="58" baseType="lpstr">
      <vt:lpstr>Amasis MT Pro Black</vt:lpstr>
      <vt:lpstr>Apple Symbols</vt:lpstr>
      <vt:lpstr>Aptos</vt:lpstr>
      <vt:lpstr>Aptos Display</vt:lpstr>
      <vt:lpstr>Arial</vt:lpstr>
      <vt:lpstr>Calibri</vt:lpstr>
      <vt:lpstr>Calibri Light</vt:lpstr>
      <vt:lpstr>Calibri-Italic</vt:lpstr>
      <vt:lpstr>Century Gothic</vt:lpstr>
      <vt:lpstr>Courier New</vt:lpstr>
      <vt:lpstr>Wingdings</vt:lpstr>
      <vt:lpstr>Office Theme</vt:lpstr>
      <vt:lpstr>1_Office Theme</vt:lpstr>
      <vt:lpstr>Tema di Office</vt:lpstr>
      <vt:lpstr> Divertor Tokamak Test facility Project:  Status  of  Design and Implementation</vt:lpstr>
      <vt:lpstr>DTT project mission</vt:lpstr>
      <vt:lpstr>Scientific objectives &amp; main parameters</vt:lpstr>
      <vt:lpstr>Technical challenges</vt:lpstr>
      <vt:lpstr>Superconducting magnet system</vt:lpstr>
      <vt:lpstr>Superconducting Strands</vt:lpstr>
      <vt:lpstr>Presentazione standard di PowerPoint</vt:lpstr>
      <vt:lpstr>Conductors</vt:lpstr>
      <vt:lpstr>DTT vs ITER TFC</vt:lpstr>
      <vt:lpstr>TF  Winding &amp; Integration</vt:lpstr>
      <vt:lpstr>TF  Winding &amp; Integration</vt:lpstr>
      <vt:lpstr>TF  Casing</vt:lpstr>
      <vt:lpstr>Vessel</vt:lpstr>
      <vt:lpstr>Thermal Shield &amp; Cryostat </vt:lpstr>
      <vt:lpstr>Assembly procedure</vt:lpstr>
      <vt:lpstr>Assembly procedure - Training</vt:lpstr>
      <vt:lpstr>Assembly procedure</vt:lpstr>
      <vt:lpstr>Assembly procedure: Tokamak Hall</vt:lpstr>
      <vt:lpstr>Power supply system</vt:lpstr>
      <vt:lpstr>Presentazione standard di PowerPoint</vt:lpstr>
      <vt:lpstr>Presentazione standard di PowerPoint</vt:lpstr>
      <vt:lpstr>Presentazione standard di PowerPoint</vt:lpstr>
      <vt:lpstr>Divertor pumping system</vt:lpstr>
      <vt:lpstr>Divertor system</vt:lpstr>
      <vt:lpstr>Armor Thickness Assessment</vt:lpstr>
      <vt:lpstr>Armor Thickness Assessment</vt:lpstr>
      <vt:lpstr>Armour Thickness Assessment</vt:lpstr>
      <vt:lpstr>First Wall</vt:lpstr>
      <vt:lpstr>Remote handling system</vt:lpstr>
      <vt:lpstr>Remote Manipulation Systems</vt:lpstr>
      <vt:lpstr>ENEA-DTT RH Training facility</vt:lpstr>
      <vt:lpstr>ENEA-DTT RH Training facility</vt:lpstr>
      <vt:lpstr>Diagnostics</vt:lpstr>
      <vt:lpstr>Heating and Current Drive (1)</vt:lpstr>
      <vt:lpstr>Heating and Current Drive (2)</vt:lpstr>
      <vt:lpstr>Heating and Current Drive (3)</vt:lpstr>
      <vt:lpstr>Balance of Plant</vt:lpstr>
      <vt:lpstr>Balance of Plant</vt:lpstr>
      <vt:lpstr>Tokamak Hall and New Building and Refurbishment of Existing Buildings</vt:lpstr>
      <vt:lpstr>Demolitions Activities</vt:lpstr>
      <vt:lpstr>Electrical Network System</vt:lpstr>
      <vt:lpstr>Some final remarks </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Divertor Tokamak Test facility Project:  Status  of  Design and Implementation</dc:title>
  <dc:creator>Enrico Di Pietro</dc:creator>
  <cp:lastModifiedBy>Enrico Di Pietro</cp:lastModifiedBy>
  <cp:revision>2</cp:revision>
  <dcterms:created xsi:type="dcterms:W3CDTF">2024-05-22T19:34:28Z</dcterms:created>
  <dcterms:modified xsi:type="dcterms:W3CDTF">2024-06-12T10:01:50Z</dcterms:modified>
</cp:coreProperties>
</file>