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78" r:id="rId2"/>
  </p:sldMasterIdLst>
  <p:notesMasterIdLst>
    <p:notesMasterId r:id="rId15"/>
  </p:notesMasterIdLst>
  <p:handoutMasterIdLst>
    <p:handoutMasterId r:id="rId16"/>
  </p:handoutMasterIdLst>
  <p:sldIdLst>
    <p:sldId id="623" r:id="rId3"/>
    <p:sldId id="610" r:id="rId4"/>
    <p:sldId id="599" r:id="rId5"/>
    <p:sldId id="620" r:id="rId6"/>
    <p:sldId id="625" r:id="rId7"/>
    <p:sldId id="626" r:id="rId8"/>
    <p:sldId id="627" r:id="rId9"/>
    <p:sldId id="621" r:id="rId10"/>
    <p:sldId id="628" r:id="rId11"/>
    <p:sldId id="629" r:id="rId12"/>
    <p:sldId id="630" r:id="rId13"/>
    <p:sldId id="616" r:id="rId1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lit" initials="X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FF9900"/>
    <a:srgbClr val="DEDED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5000" autoAdjust="0"/>
  </p:normalViewPr>
  <p:slideViewPr>
    <p:cSldViewPr showGuides="1">
      <p:cViewPr varScale="1">
        <p:scale>
          <a:sx n="63" d="100"/>
          <a:sy n="63" d="100"/>
        </p:scale>
        <p:origin x="66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42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11/06/2024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11/06/2024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376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40801" y="52388"/>
            <a:ext cx="2724151" cy="61849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8352" y="52388"/>
            <a:ext cx="7969249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25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88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7022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73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110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7022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83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182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5809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34352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8371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11743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1879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95221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86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7022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622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40801" y="52388"/>
            <a:ext cx="2724151" cy="618490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8352" y="52388"/>
            <a:ext cx="7969249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0541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03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78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83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182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67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35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8371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69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99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7.jpeg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Relationship Id="rId22" Type="http://schemas.openxmlformats.org/officeDocument/2006/relationships/image" Target="../media/image11.png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87851"/>
            <a:ext cx="12191997" cy="27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" y="-40615"/>
            <a:ext cx="12191996" cy="726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28319" y="37481"/>
            <a:ext cx="8976784" cy="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1" name="Espace réservé du numéro de diapositive 8"/>
          <p:cNvSpPr txBox="1">
            <a:spLocks noGrp="1"/>
          </p:cNvSpPr>
          <p:nvPr userDrawn="1"/>
        </p:nvSpPr>
        <p:spPr bwMode="auto">
          <a:xfrm>
            <a:off x="10699752" y="6525548"/>
            <a:ext cx="149224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>
                <a:solidFill>
                  <a:srgbClr val="666666"/>
                </a:solidFill>
              </a:rPr>
              <a:t>|  PAGE </a:t>
            </a:r>
            <a:fld id="{A0581F6E-2BD0-4EF1-8F06-EDD2A696C12A}" type="slidenum">
              <a:rPr lang="fr-FR" sz="1000" smtClean="0">
                <a:solidFill>
                  <a:srgbClr val="666666"/>
                </a:solidFill>
              </a:rPr>
              <a:pPr eaLnBrk="1" hangingPunct="1">
                <a:defRPr/>
              </a:pPr>
              <a:t>‹N°›</a:t>
            </a:fld>
            <a:endParaRPr lang="fr-FR" sz="1000">
              <a:solidFill>
                <a:srgbClr val="666666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08" y="61252"/>
            <a:ext cx="577567" cy="5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9"/>
          <p:cNvSpPr txBox="1">
            <a:spLocks noGrp="1"/>
          </p:cNvSpPr>
          <p:nvPr userDrawn="1"/>
        </p:nvSpPr>
        <p:spPr bwMode="auto">
          <a:xfrm>
            <a:off x="1675179" y="6536434"/>
            <a:ext cx="890604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FR" sz="100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EUROfusion Science Meeting 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			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G  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Giruzzi,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F  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Crisanti,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P  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Martin            	 	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            12 June 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2024</a:t>
            </a:r>
            <a:endParaRPr lang="fr-FR" sz="1000">
              <a:solidFill>
                <a:srgbClr val="6666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Espace réservé du numéro de diapositive 8"/>
          <p:cNvSpPr txBox="1">
            <a:spLocks noGrp="1"/>
          </p:cNvSpPr>
          <p:nvPr userDrawn="1"/>
        </p:nvSpPr>
        <p:spPr bwMode="auto">
          <a:xfrm>
            <a:off x="10699752" y="6525548"/>
            <a:ext cx="149224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>
                <a:solidFill>
                  <a:srgbClr val="003399"/>
                </a:solidFill>
              </a:rPr>
              <a:t>|  PAGE </a:t>
            </a:r>
            <a:fld id="{A0581F6E-2BD0-4EF1-8F06-EDD2A696C12A}" type="slidenum">
              <a:rPr lang="fr-FR" sz="1000" smtClean="0">
                <a:solidFill>
                  <a:srgbClr val="003399"/>
                </a:solidFill>
              </a:rPr>
              <a:pPr eaLnBrk="1" hangingPunct="1">
                <a:defRPr/>
              </a:pPr>
              <a:t>‹N°›</a:t>
            </a:fld>
            <a:endParaRPr lang="fr-FR" sz="1000">
              <a:solidFill>
                <a:srgbClr val="003399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08" y="61252"/>
            <a:ext cx="577567" cy="5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4">
            <a:extLst>
              <a:ext uri="{FF2B5EF4-FFF2-40B4-BE49-F238E27FC236}">
                <a16:creationId xmlns:a16="http://schemas.microsoft.com/office/drawing/2014/main" id="{CC7DD9D9-C510-4F0F-A23A-3A80B68DD843}"/>
              </a:ext>
            </a:extLst>
          </p:cNvPr>
          <p:cNvSpPr txBox="1"/>
          <p:nvPr userDrawn="1"/>
        </p:nvSpPr>
        <p:spPr>
          <a:xfrm>
            <a:off x="3403032" y="6237312"/>
            <a:ext cx="4235347" cy="19620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t-IT" sz="800" i="1" dirty="0">
                <a:solidFill>
                  <a:srgbClr val="0070C0"/>
                </a:solidFill>
                <a:latin typeface="+mj-lt"/>
              </a:rPr>
              <a:t>DTT Consortium (</a:t>
            </a:r>
            <a:r>
              <a:rPr lang="it-IT" sz="800" i="1">
                <a:solidFill>
                  <a:srgbClr val="0070C0"/>
                </a:solidFill>
                <a:latin typeface="+mj-lt"/>
              </a:rPr>
              <a:t>DTT </a:t>
            </a:r>
            <a:r>
              <a:rPr lang="it-IT" sz="800" i="1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 C a r l  </a:t>
            </a:r>
            <a:r>
              <a:rPr lang="it-IT" sz="800" i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Via </a:t>
            </a:r>
            <a:r>
              <a:rPr lang="it-IT" sz="800" i="1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Fermi </a:t>
            </a:r>
            <a:r>
              <a:rPr lang="it-IT" sz="800" i="1" dirty="0">
                <a:solidFill>
                  <a:srgbClr val="0070C0"/>
                </a:solidFill>
                <a:latin typeface="+mj-lt"/>
              </a:rPr>
              <a:t> 45 I-00044 Frascati (Roma) </a:t>
            </a:r>
            <a:r>
              <a:rPr lang="it-IT" sz="800" i="1" dirty="0" err="1">
                <a:solidFill>
                  <a:srgbClr val="0070C0"/>
                </a:solidFill>
                <a:latin typeface="+mj-lt"/>
              </a:rPr>
              <a:t>Italy</a:t>
            </a:r>
            <a:r>
              <a:rPr lang="it-IT" sz="800" i="1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cxnSp>
        <p:nvCxnSpPr>
          <p:cNvPr id="12" name="Connettore diritto 18">
            <a:extLst>
              <a:ext uri="{FF2B5EF4-FFF2-40B4-BE49-F238E27FC236}">
                <a16:creationId xmlns:a16="http://schemas.microsoft.com/office/drawing/2014/main" id="{4856940F-1817-48B9-8CFB-9DF15236847A}"/>
              </a:ext>
            </a:extLst>
          </p:cNvPr>
          <p:cNvCxnSpPr>
            <a:cxnSpLocks/>
          </p:cNvCxnSpPr>
          <p:nvPr userDrawn="1"/>
        </p:nvCxnSpPr>
        <p:spPr>
          <a:xfrm>
            <a:off x="47328" y="6165304"/>
            <a:ext cx="12098847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8">
            <a:extLst>
              <a:ext uri="{FF2B5EF4-FFF2-40B4-BE49-F238E27FC236}">
                <a16:creationId xmlns:a16="http://schemas.microsoft.com/office/drawing/2014/main" id="{90607065-C8B4-4B6A-82C3-6FAA53F7C9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1504" y="6414600"/>
            <a:ext cx="7670138" cy="422698"/>
            <a:chOff x="2286814" y="6308546"/>
            <a:chExt cx="7615251" cy="419673"/>
          </a:xfrm>
        </p:grpSpPr>
        <p:pic>
          <p:nvPicPr>
            <p:cNvPr id="14" name="Picture 4" descr="ENEA logo copia">
              <a:extLst>
                <a:ext uri="{FF2B5EF4-FFF2-40B4-BE49-F238E27FC236}">
                  <a16:creationId xmlns:a16="http://schemas.microsoft.com/office/drawing/2014/main" id="{60602308-6D94-45CE-A47C-EBE04D0D8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814" y="6308546"/>
              <a:ext cx="881800" cy="31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NR">
              <a:extLst>
                <a:ext uri="{FF2B5EF4-FFF2-40B4-BE49-F238E27FC236}">
                  <a16:creationId xmlns:a16="http://schemas.microsoft.com/office/drawing/2014/main" id="{C8110FA3-69D5-4220-9CDA-444669308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029" y="6365293"/>
              <a:ext cx="409756" cy="36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logocreate">
              <a:extLst>
                <a:ext uri="{FF2B5EF4-FFF2-40B4-BE49-F238E27FC236}">
                  <a16:creationId xmlns:a16="http://schemas.microsoft.com/office/drawing/2014/main" id="{15F2121E-AAA5-4F5A-8112-598232DB3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07" y="6318007"/>
              <a:ext cx="349470" cy="39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RFX Padova 05 1600x836">
              <a:extLst>
                <a:ext uri="{FF2B5EF4-FFF2-40B4-BE49-F238E27FC236}">
                  <a16:creationId xmlns:a16="http://schemas.microsoft.com/office/drawing/2014/main" id="{CA3E075A-A1B7-4301-AB68-B0645C76C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415" y="6344121"/>
              <a:ext cx="628797" cy="32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ni ml pms">
              <a:extLst>
                <a:ext uri="{FF2B5EF4-FFF2-40B4-BE49-F238E27FC236}">
                  <a16:creationId xmlns:a16="http://schemas.microsoft.com/office/drawing/2014/main" id="{74937179-A1EA-4EE4-B19C-273C6D9A4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071" y="6367494"/>
              <a:ext cx="272141" cy="33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L&amp;#39;INFN CAMBIA LOGO">
              <a:extLst>
                <a:ext uri="{FF2B5EF4-FFF2-40B4-BE49-F238E27FC236}">
                  <a16:creationId xmlns:a16="http://schemas.microsoft.com/office/drawing/2014/main" id="{820940F9-8F07-4DDC-B249-3C31C836B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712" y="6341439"/>
              <a:ext cx="655285" cy="363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POLITO">
              <a:extLst>
                <a:ext uri="{FF2B5EF4-FFF2-40B4-BE49-F238E27FC236}">
                  <a16:creationId xmlns:a16="http://schemas.microsoft.com/office/drawing/2014/main" id="{EEC742EE-DB78-4557-A3AE-ED526CDEF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932" y="6333961"/>
              <a:ext cx="347294" cy="34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logo unimib">
              <a:extLst>
                <a:ext uri="{FF2B5EF4-FFF2-40B4-BE49-F238E27FC236}">
                  <a16:creationId xmlns:a16="http://schemas.microsoft.com/office/drawing/2014/main" id="{7277EF73-FA76-4E2C-B50F-901D0406F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071" y="6355167"/>
              <a:ext cx="340816" cy="36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Logo Tor Vergata 1">
              <a:extLst>
                <a:ext uri="{FF2B5EF4-FFF2-40B4-BE49-F238E27FC236}">
                  <a16:creationId xmlns:a16="http://schemas.microsoft.com/office/drawing/2014/main" id="{0B9BFDFF-63E1-49E2-9AB8-D96952269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824" y="6334013"/>
              <a:ext cx="382169" cy="385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univtuscia">
              <a:extLst>
                <a:ext uri="{FF2B5EF4-FFF2-40B4-BE49-F238E27FC236}">
                  <a16:creationId xmlns:a16="http://schemas.microsoft.com/office/drawing/2014/main" id="{B002311F-7B56-45EB-B360-C20018D67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3851" y="6333961"/>
              <a:ext cx="748214" cy="3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magine 4">
              <a:extLst>
                <a:ext uri="{FF2B5EF4-FFF2-40B4-BE49-F238E27FC236}">
                  <a16:creationId xmlns:a16="http://schemas.microsoft.com/office/drawing/2014/main" id="{B553EBC3-6C9E-EF58-C675-1A1333949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5173" y="6396099"/>
              <a:ext cx="809498" cy="12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6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26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27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hyperlink" Target="https://www.dtt-project.it/index.php/about/dtt-research-plan.html" TargetMode="External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wmf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07768" y="1340768"/>
            <a:ext cx="79519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DTT Research </a:t>
            </a: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Plan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3200" b="1">
              <a:latin typeface="Arial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smtClean="0">
                <a:solidFill>
                  <a:srgbClr val="0000FF"/>
                </a:solidFill>
              </a:rPr>
              <a:t>	F. Crisanti - </a:t>
            </a:r>
            <a:r>
              <a:rPr lang="en-GB" sz="2000" i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DTT </a:t>
            </a:r>
            <a:r>
              <a:rPr lang="en-GB" sz="2000" i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S.C.a.r.l.  </a:t>
            </a:r>
            <a:r>
              <a:rPr lang="en-GB" sz="2000" i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 University of </a:t>
            </a:r>
            <a:r>
              <a:rPr lang="en-GB" sz="2000" i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Tuscia (Italy)</a:t>
            </a:r>
            <a:endParaRPr lang="en-GB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smtClean="0">
                <a:solidFill>
                  <a:srgbClr val="0000FF"/>
                </a:solidFill>
              </a:rPr>
              <a:t>	G. Giruzzi </a:t>
            </a:r>
            <a:r>
              <a:rPr lang="fr-FR" sz="2000">
                <a:solidFill>
                  <a:srgbClr val="0000FF"/>
                </a:solidFill>
              </a:rPr>
              <a:t>- </a:t>
            </a:r>
            <a:r>
              <a:rPr lang="fr-FR" sz="2000" i="1">
                <a:solidFill>
                  <a:srgbClr val="0000FF"/>
                </a:solidFill>
              </a:rPr>
              <a:t>CEA, IRFM (France)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noProof="0" smtClean="0">
                <a:solidFill>
                  <a:srgbClr val="0000FF"/>
                </a:solidFill>
              </a:rPr>
              <a:t>	P. Martin - </a:t>
            </a:r>
            <a:r>
              <a:rPr lang="en-US" sz="2000" i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DTT </a:t>
            </a:r>
            <a:r>
              <a:rPr lang="en-GB" sz="2000" i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S.C.a.r.l.</a:t>
            </a:r>
            <a:r>
              <a:rPr lang="en-US" sz="2000" i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RFX &amp; University of </a:t>
            </a:r>
            <a:r>
              <a:rPr lang="en-US" sz="2000" i="1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Padova (Italy)</a:t>
            </a:r>
            <a:endParaRPr lang="en-GB" sz="200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6849C9B-755B-B946-8081-8F054A952E81}"/>
              </a:ext>
            </a:extLst>
          </p:cNvPr>
          <p:cNvSpPr txBox="1">
            <a:spLocks/>
          </p:cNvSpPr>
          <p:nvPr/>
        </p:nvSpPr>
        <p:spPr>
          <a:xfrm>
            <a:off x="4007768" y="4581128"/>
            <a:ext cx="7772400" cy="930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err="1">
                <a:solidFill>
                  <a:srgbClr val="0070C0"/>
                </a:solidFill>
              </a:rPr>
              <a:t>EUROfusion</a:t>
            </a:r>
            <a:r>
              <a:rPr lang="it-IT" sz="1800" dirty="0">
                <a:solidFill>
                  <a:srgbClr val="0070C0"/>
                </a:solidFill>
              </a:rPr>
              <a:t> Science Meeting</a:t>
            </a:r>
          </a:p>
          <a:p>
            <a:r>
              <a:rPr lang="it-IT" sz="1800" dirty="0">
                <a:solidFill>
                  <a:srgbClr val="0070C0"/>
                </a:solidFill>
              </a:rPr>
              <a:t>12</a:t>
            </a:r>
            <a:r>
              <a:rPr lang="it-IT" sz="1800" baseline="30000" dirty="0">
                <a:solidFill>
                  <a:srgbClr val="0070C0"/>
                </a:solidFill>
              </a:rPr>
              <a:t>th</a:t>
            </a:r>
            <a:r>
              <a:rPr lang="it-IT" sz="1800" dirty="0">
                <a:solidFill>
                  <a:srgbClr val="0070C0"/>
                </a:solidFill>
              </a:rPr>
              <a:t> June 2024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60648"/>
            <a:ext cx="406071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DTT-RP content in a nutshell (Chapters </a:t>
            </a:r>
            <a:r>
              <a:rPr lang="fr-FR" smtClean="0"/>
              <a:t>4-6)</a:t>
            </a:r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119336" y="764704"/>
            <a:ext cx="1173730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4: Transport physics and integrated modelling</a:t>
            </a:r>
            <a:endParaRPr lang="fr-FR" sz="240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smtClean="0"/>
              <a:t>DTT characteristics, </a:t>
            </a:r>
            <a:r>
              <a:rPr lang="en-GB" sz="2000" b="1" smtClean="0"/>
              <a:t>missions</a:t>
            </a:r>
            <a:r>
              <a:rPr lang="en-GB" sz="2000" smtClean="0"/>
              <a:t> and research </a:t>
            </a:r>
            <a:r>
              <a:rPr lang="en-GB" sz="2000"/>
              <a:t>areas on </a:t>
            </a:r>
            <a:r>
              <a:rPr lang="en-GB" sz="2000" b="1"/>
              <a:t>transport </a:t>
            </a:r>
            <a:r>
              <a:rPr lang="en-GB" sz="2000" b="1" smtClean="0"/>
              <a:t>&amp; </a:t>
            </a:r>
            <a:r>
              <a:rPr lang="en-GB" sz="2000" b="1"/>
              <a:t>confinement </a:t>
            </a:r>
            <a:r>
              <a:rPr lang="en-GB" sz="2000"/>
              <a:t>	</a:t>
            </a:r>
            <a:r>
              <a:rPr lang="en-GB" sz="2000" b="1" smtClean="0"/>
              <a:t> </a:t>
            </a:r>
            <a:r>
              <a:rPr lang="en-GB" sz="2000" smtClean="0"/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/>
              <a:t>Predictions of </a:t>
            </a:r>
            <a:r>
              <a:rPr lang="en-GB" sz="2000" b="1"/>
              <a:t>plasma profiles </a:t>
            </a:r>
            <a:r>
              <a:rPr lang="en-GB" sz="2000"/>
              <a:t>during current flat-top </a:t>
            </a:r>
            <a:r>
              <a:rPr lang="en-GB" sz="2000" smtClean="0"/>
              <a:t>phases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Diagnostic</a:t>
            </a:r>
            <a:r>
              <a:rPr lang="en-GB" sz="2000" smtClean="0"/>
              <a:t> </a:t>
            </a:r>
            <a:r>
              <a:rPr lang="en-GB" sz="2000"/>
              <a:t>requirements for transport studies</a:t>
            </a:r>
            <a:endParaRPr lang="en-GB" smtClean="0"/>
          </a:p>
          <a:p>
            <a:pPr marL="285750" indent="-28575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smtClean="0">
                <a:solidFill>
                  <a:srgbClr val="0000FF"/>
                </a:solidFill>
              </a:rPr>
              <a:t>Chapter 5: MHD, disruptions and control				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/>
              <a:t>MHD stability </a:t>
            </a:r>
            <a:r>
              <a:rPr lang="en-GB" sz="2000"/>
              <a:t>and </a:t>
            </a:r>
            <a:r>
              <a:rPr lang="en-GB" sz="2000" b="1" smtClean="0"/>
              <a:t>control</a:t>
            </a:r>
            <a:r>
              <a:rPr lang="en-GB" sz="2000">
                <a:sym typeface="Wingdings" panose="05000000000000000000" pitchFamily="2" charset="2"/>
              </a:rPr>
              <a:t> </a:t>
            </a:r>
            <a:r>
              <a:rPr lang="en-GB" sz="2000" smtClean="0">
                <a:sym typeface="Wingdings" panose="05000000000000000000" pitchFamily="2" charset="2"/>
              </a:rPr>
              <a:t>for DTT scenarios</a:t>
            </a:r>
            <a:r>
              <a:rPr lang="en-GB" sz="2000"/>
              <a:t>	</a:t>
            </a:r>
            <a:r>
              <a:rPr lang="en-GB" sz="2000" b="1"/>
              <a:t> </a:t>
            </a:r>
            <a:r>
              <a:rPr lang="en-GB" sz="2000"/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Disruptions</a:t>
            </a:r>
            <a:r>
              <a:rPr lang="en-GB" sz="2000" smtClean="0"/>
              <a:t> and </a:t>
            </a:r>
            <a:r>
              <a:rPr lang="en-GB" sz="2000" b="1" smtClean="0"/>
              <a:t>runaways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FR" sz="2000" smtClean="0"/>
              <a:t>Relevant </a:t>
            </a:r>
            <a:r>
              <a:rPr lang="fr-FR" sz="2000" b="1" smtClean="0"/>
              <a:t>diagnostics</a:t>
            </a:r>
            <a:r>
              <a:rPr lang="fr-FR" sz="2000" smtClean="0"/>
              <a:t> for MHD, disruptions and runaways</a:t>
            </a:r>
            <a:r>
              <a:rPr lang="en-GB" sz="20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endParaRPr lang="en-GB" sz="2000" smtClean="0"/>
          </a:p>
          <a:p>
            <a:pPr marL="285750" indent="-28575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</a:rPr>
              <a:t>Chapter 6: Physics of heating, current drive and fuelling			</a:t>
            </a:r>
            <a:endParaRPr lang="en-GB" sz="2400" b="1" i="1" smtClean="0">
              <a:solidFill>
                <a:srgbClr val="FF0000"/>
              </a:solidFill>
            </a:endParaRP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ECRH</a:t>
            </a:r>
            <a:r>
              <a:rPr lang="en-GB" sz="2000" smtClean="0"/>
              <a:t> system: tasks, commissioning, required diagnostics and modelling</a:t>
            </a:r>
            <a:r>
              <a:rPr lang="en-GB" sz="2000"/>
              <a:t>	</a:t>
            </a:r>
            <a:r>
              <a:rPr lang="en-GB" sz="2000" b="1"/>
              <a:t> </a:t>
            </a:r>
            <a:r>
              <a:rPr lang="en-GB" sz="2000"/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ICRH</a:t>
            </a:r>
            <a:r>
              <a:rPr lang="en-GB" sz="2000" smtClean="0"/>
              <a:t> </a:t>
            </a:r>
            <a:r>
              <a:rPr lang="en-GB" sz="2000"/>
              <a:t>system: tasks, commissioning, required diagnostics and modelling </a:t>
            </a:r>
            <a:endParaRPr lang="en-GB" sz="2000" smtClean="0"/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NBI</a:t>
            </a:r>
            <a:r>
              <a:rPr lang="en-GB" sz="2000" smtClean="0"/>
              <a:t> </a:t>
            </a:r>
            <a:r>
              <a:rPr lang="en-GB" sz="2000"/>
              <a:t>system: tasks, commissioning, required diagnostics and modelling </a:t>
            </a:r>
            <a:endParaRPr lang="en-GB" sz="2000" smtClean="0"/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Plasma fuelling</a:t>
            </a:r>
            <a:r>
              <a:rPr lang="en-GB" sz="2000" smtClean="0"/>
              <a:t> </a:t>
            </a:r>
            <a:r>
              <a:rPr lang="en-GB" sz="2000"/>
              <a:t>system: tasks, commissioning, required diagnostics and modelling </a:t>
            </a:r>
            <a:r>
              <a:rPr lang="fr-FR" sz="2000" smtClean="0"/>
              <a:t>					</a:t>
            </a:r>
            <a:endParaRPr lang="en-GB" sz="2000" smtClean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188" y="1734059"/>
            <a:ext cx="197294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536160" y="1988840"/>
            <a:ext cx="2691765" cy="22320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00" y="4293096"/>
            <a:ext cx="2320774" cy="1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DTT-RP content in a nutshell (Chapters 7-9</a:t>
            </a:r>
            <a:r>
              <a:rPr lang="fr-FR" smtClean="0"/>
              <a:t>)</a:t>
            </a:r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119336" y="764704"/>
            <a:ext cx="117373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7: Energetic particle </a:t>
            </a:r>
            <a:r>
              <a:rPr lang="en-GB" sz="24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en-GB" sz="2000" smtClean="0"/>
              <a:t>	</a:t>
            </a:r>
            <a:r>
              <a:rPr lang="en-GB" sz="2000" b="1" smtClean="0"/>
              <a:t> </a:t>
            </a:r>
            <a:r>
              <a:rPr lang="en-GB" sz="2000" smtClean="0"/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/>
              <a:t>Simulation activity for </a:t>
            </a:r>
            <a:r>
              <a:rPr lang="en-GB" sz="2000" b="1"/>
              <a:t>EP </a:t>
            </a:r>
            <a:r>
              <a:rPr lang="en-GB" sz="2000" b="1" smtClean="0"/>
              <a:t>physics</a:t>
            </a:r>
            <a:r>
              <a:rPr lang="en-GB" sz="2000" smtClean="0"/>
              <a:t>. Test </a:t>
            </a:r>
            <a:r>
              <a:rPr lang="en-GB" sz="2000"/>
              <a:t>particle transport</a:t>
            </a:r>
            <a:r>
              <a:rPr lang="en-GB" sz="2000" b="1"/>
              <a:t> </a:t>
            </a:r>
            <a:endParaRPr lang="en-GB" sz="2000" smtClean="0"/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/>
              <a:t>DTT as a </a:t>
            </a:r>
            <a:r>
              <a:rPr lang="en-GB" sz="2000" b="1"/>
              <a:t>test-bed</a:t>
            </a:r>
            <a:r>
              <a:rPr lang="en-GB" sz="2000"/>
              <a:t> for reactor-relevant </a:t>
            </a:r>
            <a:r>
              <a:rPr lang="en-GB" sz="2000" b="1"/>
              <a:t>EP </a:t>
            </a:r>
            <a:r>
              <a:rPr lang="en-GB" sz="2000" b="1" smtClean="0"/>
              <a:t>diagnostics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/>
              <a:t>Diagnostics for Fast Ions vs </a:t>
            </a:r>
            <a:r>
              <a:rPr lang="en-GB" sz="2000" b="1"/>
              <a:t>instabilities &amp; turbulence</a:t>
            </a:r>
            <a:endParaRPr lang="en-GB" b="1" smtClean="0"/>
          </a:p>
          <a:p>
            <a:pPr marL="285750" indent="-28575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</a:rPr>
              <a:t>Chapter 8: Theory and simulation				</a:t>
            </a:r>
            <a:r>
              <a:rPr lang="en-GB" sz="2400" b="1" smtClean="0">
                <a:solidFill>
                  <a:srgbClr val="0000FF"/>
                </a:solidFill>
              </a:rPr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/>
              <a:t>Weak similarity </a:t>
            </a:r>
            <a:r>
              <a:rPr lang="en-GB" sz="2000"/>
              <a:t>scaling &amp; </a:t>
            </a:r>
            <a:r>
              <a:rPr lang="en-GB" sz="2000" smtClean="0"/>
              <a:t>DTT</a:t>
            </a:r>
            <a:r>
              <a:rPr lang="en-GB" sz="2000"/>
              <a:t>	</a:t>
            </a:r>
            <a:r>
              <a:rPr lang="en-GB" sz="2000" b="1"/>
              <a:t> </a:t>
            </a:r>
            <a:r>
              <a:rPr lang="en-GB" sz="2000"/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/>
              <a:t>Plasma </a:t>
            </a:r>
            <a:r>
              <a:rPr lang="en-GB" sz="2000" smtClean="0"/>
              <a:t>nonlinear </a:t>
            </a:r>
            <a:r>
              <a:rPr lang="en-GB" sz="2000"/>
              <a:t>equilibria and </a:t>
            </a:r>
            <a:r>
              <a:rPr lang="en-GB" sz="2000" b="1" smtClean="0"/>
              <a:t>self-organization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/>
              <a:t>Gyrokinetic transport theory</a:t>
            </a:r>
            <a:r>
              <a:rPr lang="en-GB" sz="2000"/>
              <a:t>: general </a:t>
            </a:r>
            <a:r>
              <a:rPr lang="en-GB" sz="2000" smtClean="0"/>
              <a:t>approach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>
                <a:sym typeface="Wingdings" panose="05000000000000000000" pitchFamily="2" charset="2"/>
              </a:rPr>
              <a:t>Integration</a:t>
            </a:r>
            <a:r>
              <a:rPr lang="en-GB" sz="2000">
                <a:sym typeface="Wingdings" panose="05000000000000000000" pitchFamily="2" charset="2"/>
              </a:rPr>
              <a:t> of theory, </a:t>
            </a:r>
            <a:r>
              <a:rPr lang="en-GB" sz="2000" smtClean="0">
                <a:sym typeface="Wingdings" panose="05000000000000000000" pitchFamily="2" charset="2"/>
              </a:rPr>
              <a:t>simulation </a:t>
            </a:r>
            <a:r>
              <a:rPr lang="en-GB" sz="2000">
                <a:sym typeface="Wingdings" panose="05000000000000000000" pitchFamily="2" charset="2"/>
              </a:rPr>
              <a:t>and experiments</a:t>
            </a:r>
            <a:r>
              <a:rPr lang="en-GB" sz="2000" b="1" i="1">
                <a:sym typeface="Wingdings" panose="05000000000000000000" pitchFamily="2" charset="2"/>
              </a:rPr>
              <a:t> </a:t>
            </a:r>
            <a:r>
              <a:rPr lang="en-GB" sz="20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endParaRPr lang="en-GB" sz="2000" smtClean="0"/>
          </a:p>
          <a:p>
            <a:pPr marL="285750" indent="-28575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FF"/>
                </a:solidFill>
              </a:rPr>
              <a:t>Chapter 9: Fusion technology developments			</a:t>
            </a:r>
            <a:endParaRPr lang="en-GB" sz="2400" b="1" i="1" smtClean="0">
              <a:solidFill>
                <a:srgbClr val="FF0000"/>
              </a:solidFill>
            </a:endParaRP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/>
              <a:t>Plasma Facing </a:t>
            </a:r>
            <a:r>
              <a:rPr lang="en-GB" sz="2000" b="1" smtClean="0"/>
              <a:t>Materials</a:t>
            </a:r>
            <a:r>
              <a:rPr lang="en-GB" sz="2000" smtClean="0"/>
              <a:t> and </a:t>
            </a:r>
            <a:r>
              <a:rPr lang="en-GB" sz="2000" b="1" smtClean="0"/>
              <a:t>Components 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smtClean="0"/>
              <a:t>Use of </a:t>
            </a:r>
            <a:r>
              <a:rPr lang="en-GB" sz="2000" b="1"/>
              <a:t>DTM </a:t>
            </a:r>
            <a:r>
              <a:rPr lang="en-GB" sz="2000" b="1" smtClean="0"/>
              <a:t>(</a:t>
            </a:r>
            <a:r>
              <a:rPr lang="en-GB" sz="2000" b="1"/>
              <a:t>Divertor Test </a:t>
            </a:r>
            <a:r>
              <a:rPr lang="en-GB" sz="2000" b="1" smtClean="0"/>
              <a:t>Modules)</a:t>
            </a:r>
            <a:r>
              <a:rPr lang="en-GB" sz="2000"/>
              <a:t>	</a:t>
            </a:r>
            <a:r>
              <a:rPr lang="en-GB" sz="2000" b="1"/>
              <a:t> </a:t>
            </a:r>
            <a:r>
              <a:rPr lang="en-GB" sz="2000"/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Matter control</a:t>
            </a:r>
            <a:r>
              <a:rPr lang="en-GB" sz="2000" smtClean="0"/>
              <a:t>: advances for pumping and fuelling</a:t>
            </a:r>
            <a:r>
              <a:rPr lang="fr-FR" sz="2000" smtClean="0"/>
              <a:t>					</a:t>
            </a:r>
            <a:endParaRPr lang="en-GB" sz="200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594" y="692695"/>
            <a:ext cx="4667241" cy="2345785"/>
          </a:xfrm>
          <a:prstGeom prst="rect">
            <a:avLst/>
          </a:prstGeom>
        </p:spPr>
      </p:pic>
      <p:pic>
        <p:nvPicPr>
          <p:cNvPr id="6" name="Grafik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2" t="9385" r="41509" b="449"/>
          <a:stretch/>
        </p:blipFill>
        <p:spPr bwMode="auto">
          <a:xfrm>
            <a:off x="10097370" y="3181988"/>
            <a:ext cx="1815465" cy="331236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7104112" y="3158467"/>
            <a:ext cx="2880320" cy="2578668"/>
            <a:chOff x="7104112" y="3158467"/>
            <a:chExt cx="2880320" cy="257866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/>
            <a:srcRect r="59269"/>
            <a:stretch/>
          </p:blipFill>
          <p:spPr>
            <a:xfrm>
              <a:off x="7104112" y="3158467"/>
              <a:ext cx="2880320" cy="2578668"/>
            </a:xfrm>
            <a:prstGeom prst="rect">
              <a:avLst/>
            </a:prstGeom>
          </p:spPr>
        </p:pic>
        <p:sp>
          <p:nvSpPr>
            <p:cNvPr id="7" name="Rectangle à coins arrondis 6"/>
            <p:cNvSpPr/>
            <p:nvPr/>
          </p:nvSpPr>
          <p:spPr bwMode="auto">
            <a:xfrm>
              <a:off x="7608168" y="3356992"/>
              <a:ext cx="288032" cy="28803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5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1504" y="-5052"/>
            <a:ext cx="7632848" cy="583716"/>
          </a:xfrm>
        </p:spPr>
        <p:txBody>
          <a:bodyPr/>
          <a:lstStyle/>
          <a:p>
            <a:r>
              <a:rPr lang="fr-FR"/>
              <a:t>DTT Research </a:t>
            </a:r>
            <a:r>
              <a:rPr lang="fr-FR" smtClean="0"/>
              <a:t>Plan activities: ideas for next steps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47328" y="840769"/>
            <a:ext cx="1214467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algn="just">
              <a:spcAft>
                <a:spcPts val="1200"/>
              </a:spcAft>
            </a:pPr>
            <a:r>
              <a:rPr lang="fr-FR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(as proposed by the present DTT-RP Team):</a:t>
            </a:r>
            <a:endParaRPr lang="fr-FR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Revisit the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DTT-RP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by considering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evolution of knowledge (theory and experiments)</a:t>
            </a:r>
            <a:endParaRPr lang="fr-FR" sz="200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experiments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to be performed on worldwide operating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tokamaks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simulations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to be done using the present codes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code upgrades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tests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on new materials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for the DTT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divertor, first wall and DTM 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evolution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and propose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their possible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integration on DTT </a:t>
            </a:r>
            <a:endParaRPr lang="fr-FR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algn="just">
              <a:spcBef>
                <a:spcPts val="600"/>
              </a:spcBef>
              <a:spcAft>
                <a:spcPts val="1200"/>
              </a:spcAft>
            </a:pPr>
            <a:r>
              <a:rPr lang="fr-FR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(proposal)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 to present and discuss the DTT Research Plan to the fusion community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 2024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Call for new DTT-RP Team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(to elaborate version 2.0)					</a:t>
            </a:r>
            <a:endParaRPr lang="fr-FR" sz="200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-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supported by EUROfusion (highly desirable)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extended to non-EU participants</a:t>
            </a:r>
            <a:endParaRPr lang="fr-FR" sz="2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1st meeting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of the new DTT-RP Team						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DTT-RP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 version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issued								</a:t>
            </a:r>
            <a:r>
              <a:rPr lang="fr-F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 </a:t>
            </a:r>
            <a:r>
              <a:rPr lang="fr-FR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fr-FR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2063552" y="1653347"/>
            <a:ext cx="7416824" cy="4655973"/>
            <a:chOff x="191344" y="1862861"/>
            <a:chExt cx="7416824" cy="4655973"/>
          </a:xfrm>
        </p:grpSpPr>
        <p:pic>
          <p:nvPicPr>
            <p:cNvPr id="23" name="Picture 7" descr="ippweb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" r="69285"/>
            <a:stretch/>
          </p:blipFill>
          <p:spPr bwMode="auto">
            <a:xfrm>
              <a:off x="2733595" y="4969570"/>
              <a:ext cx="620763" cy="52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152" y="5072935"/>
              <a:ext cx="774003" cy="373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397" y="4134754"/>
              <a:ext cx="818196" cy="40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1" descr="http://betelgeuse.intra.cea.fr:8080/alfresco/cd/d/workspace/SpacesStore/c6532889-d614-4779-b42b-863c45f7eb89/CEA_logo_quadri-sur-fond-rou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588" y="4058641"/>
              <a:ext cx="632790" cy="51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720" y="5933267"/>
              <a:ext cx="821275" cy="457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762" y="4079606"/>
              <a:ext cx="499687" cy="4905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Placeholder 7" descr="ERM-Logo_newer.pdf">
              <a:extLst>
                <a:ext uri="{FF2B5EF4-FFF2-40B4-BE49-F238E27FC236}">
                  <a16:creationId xmlns:a16="http://schemas.microsoft.com/office/drawing/2014/main" id="{7CAE3017-0581-B146-89BC-3A0849B4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97" r="-21297"/>
            <a:stretch>
              <a:fillRect/>
            </a:stretch>
          </p:blipFill>
          <p:spPr>
            <a:xfrm>
              <a:off x="1108210" y="5036491"/>
              <a:ext cx="669256" cy="467914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72395" y="5803477"/>
              <a:ext cx="567656" cy="61054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9872" y="5006714"/>
              <a:ext cx="607869" cy="59706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52248" y="4986300"/>
              <a:ext cx="485913" cy="487796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11472" y="4947983"/>
              <a:ext cx="619971" cy="607971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00145" y="5072935"/>
              <a:ext cx="1113921" cy="368313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1708" y="4158756"/>
              <a:ext cx="1140468" cy="385916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17729" y="4984391"/>
              <a:ext cx="532066" cy="572114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76322" y="4140434"/>
              <a:ext cx="887311" cy="352574"/>
            </a:xfrm>
            <a:prstGeom prst="rect">
              <a:avLst/>
            </a:prstGeom>
          </p:spPr>
        </p:pic>
        <p:pic>
          <p:nvPicPr>
            <p:cNvPr id="26" name="Picture 4" descr="Logo CCF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985" y="5962035"/>
              <a:ext cx="876712" cy="29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51851" y="5907593"/>
              <a:ext cx="930441" cy="539233"/>
            </a:xfrm>
            <a:prstGeom prst="rect">
              <a:avLst/>
            </a:prstGeom>
          </p:spPr>
        </p:pic>
        <p:grpSp>
          <p:nvGrpSpPr>
            <p:cNvPr id="8" name="Groupe 7"/>
            <p:cNvGrpSpPr/>
            <p:nvPr/>
          </p:nvGrpSpPr>
          <p:grpSpPr>
            <a:xfrm>
              <a:off x="191344" y="1862861"/>
              <a:ext cx="7416824" cy="4655973"/>
              <a:chOff x="191344" y="1869371"/>
              <a:chExt cx="7416824" cy="465597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29791" y="2092471"/>
                <a:ext cx="335291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>
                    <a:latin typeface="Arial" charset="0"/>
                  </a:rPr>
                  <a:t>9 Chapters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>
                    <a:latin typeface="Arial" charset="0"/>
                  </a:rPr>
                  <a:t>9 Appendices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smtClean="0">
                    <a:latin typeface="Arial" charset="0"/>
                  </a:rPr>
                  <a:t>195 pages</a:t>
                </a:r>
                <a:endParaRPr lang="fr-FR" sz="2000"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207989" y="1926969"/>
                <a:ext cx="3802522" cy="1554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b="1" smtClean="0">
                    <a:latin typeface="Arial" charset="0"/>
                  </a:rPr>
                  <a:t>Voluntary participation by: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smtClean="0">
                    <a:latin typeface="Arial" charset="0"/>
                  </a:rPr>
                  <a:t>100 </a:t>
                </a:r>
                <a:r>
                  <a:rPr lang="fr-FR" sz="2000">
                    <a:latin typeface="Arial" charset="0"/>
                  </a:rPr>
                  <a:t>authors and contributors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smtClean="0">
                    <a:latin typeface="Arial" charset="0"/>
                  </a:rPr>
                  <a:t>20 </a:t>
                </a:r>
                <a:r>
                  <a:rPr lang="fr-FR" sz="2000">
                    <a:latin typeface="Arial" charset="0"/>
                  </a:rPr>
                  <a:t>Research Institutes</a:t>
                </a:r>
              </a:p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smtClean="0">
                    <a:latin typeface="Arial" charset="0"/>
                  </a:rPr>
                  <a:t>10 </a:t>
                </a:r>
                <a:r>
                  <a:rPr lang="fr-FR" sz="2000">
                    <a:latin typeface="Arial" charset="0"/>
                  </a:rPr>
                  <a:t>countries</a:t>
                </a:r>
              </a:p>
            </p:txBody>
          </p:sp>
          <p:sp>
            <p:nvSpPr>
              <p:cNvPr id="2" name="Rectangle 1"/>
              <p:cNvSpPr/>
              <p:nvPr/>
            </p:nvSpPr>
            <p:spPr bwMode="auto">
              <a:xfrm>
                <a:off x="407368" y="1869371"/>
                <a:ext cx="6552728" cy="1631637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91344" y="3938698"/>
                <a:ext cx="7416824" cy="2586646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6220439" y="2871507"/>
              <a:ext cx="387152" cy="983381"/>
              <a:chOff x="9616210" y="3305448"/>
              <a:chExt cx="847435" cy="520274"/>
            </a:xfrm>
          </p:grpSpPr>
          <p:cxnSp>
            <p:nvCxnSpPr>
              <p:cNvPr id="34" name="Connecteur droit avec flèche 33"/>
              <p:cNvCxnSpPr/>
              <p:nvPr/>
            </p:nvCxnSpPr>
            <p:spPr bwMode="auto">
              <a:xfrm>
                <a:off x="10463645" y="3305448"/>
                <a:ext cx="0" cy="52027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9616210" y="3305448"/>
                <a:ext cx="8370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https://www.differ.nl/sites/default/files/images/logo/DIFFER_logo_2019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826" y="6004908"/>
              <a:ext cx="1111167" cy="28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480735" y="5934806"/>
              <a:ext cx="1136703" cy="421065"/>
            </a:xfrm>
            <a:prstGeom prst="rect">
              <a:avLst/>
            </a:prstGeom>
          </p:spPr>
        </p:pic>
      </p:grpSp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2319037" y="865"/>
            <a:ext cx="7416824" cy="583716"/>
          </a:xfrm>
        </p:spPr>
        <p:txBody>
          <a:bodyPr/>
          <a:lstStyle/>
          <a:p>
            <a:r>
              <a:rPr lang="fr-FR" smtClean="0"/>
              <a:t>DTT Research Plan – Version 1.0  (May 2024)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99136" y="906871"/>
            <a:ext cx="10425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mtClean="0"/>
              <a:t>Public issue available at: </a:t>
            </a:r>
            <a:r>
              <a:rPr lang="en-GB" sz="2000" smtClean="0">
                <a:hlinkClick r:id="rId21"/>
              </a:rPr>
              <a:t>https://www.dtt-project.it/index.php/about/dtt-research-plan.html</a:t>
            </a:r>
            <a:endParaRPr lang="en-GB" sz="20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56631" y="3882624"/>
            <a:ext cx="1067781" cy="4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5904656" cy="583716"/>
          </a:xfrm>
        </p:spPr>
        <p:txBody>
          <a:bodyPr/>
          <a:lstStyle/>
          <a:p>
            <a:r>
              <a:rPr lang="fr-FR"/>
              <a:t>DTT Research Plan activity </a:t>
            </a:r>
            <a:r>
              <a:rPr lang="fr-FR" smtClean="0"/>
              <a:t>(2022-2024) 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407368" y="836712"/>
            <a:ext cx="11305256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DTT </a:t>
            </a:r>
            <a:r>
              <a:rPr lang="fr-F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 workshop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		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 participation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European Research Institutes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July-Sept. 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DTT-RP participants (~90) and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the 6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Expert groups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Sept. 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630238" indent="-28575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b="1" dirty="0"/>
              <a:t>EG-1: </a:t>
            </a:r>
            <a:r>
              <a:rPr lang="en-GB" dirty="0"/>
              <a:t>DTT scientific exploitation strategy		- </a:t>
            </a:r>
            <a:r>
              <a:rPr lang="en-GB" b="1" dirty="0"/>
              <a:t> EG-4: </a:t>
            </a:r>
            <a:r>
              <a:rPr lang="en-GB" dirty="0"/>
              <a:t>Heating, current drive and fuelling</a:t>
            </a:r>
            <a:r>
              <a:rPr lang="en-GB" b="1" dirty="0"/>
              <a:t> </a:t>
            </a:r>
            <a:endParaRPr lang="en-GB" dirty="0"/>
          </a:p>
          <a:p>
            <a:pPr marL="630238" indent="-28575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b="1" dirty="0"/>
              <a:t>EG-2: </a:t>
            </a:r>
            <a:r>
              <a:rPr lang="en-GB" dirty="0"/>
              <a:t>Divertor and SOL physics 		        	-</a:t>
            </a:r>
            <a:r>
              <a:rPr lang="en-GB" b="1" dirty="0"/>
              <a:t>  EG-5: </a:t>
            </a:r>
            <a:r>
              <a:rPr lang="en-GB" dirty="0"/>
              <a:t>MHD and fast particles, theory	</a:t>
            </a:r>
          </a:p>
          <a:p>
            <a:pPr marL="630238" indent="-28575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b="1" dirty="0"/>
              <a:t>EG-3: </a:t>
            </a:r>
            <a:r>
              <a:rPr lang="en-GB" dirty="0"/>
              <a:t>Plasma scenarios and associated modelling	-</a:t>
            </a:r>
            <a:r>
              <a:rPr lang="en-GB" b="1" dirty="0"/>
              <a:t>  EG-6: </a:t>
            </a:r>
            <a:r>
              <a:rPr lang="en-GB" dirty="0"/>
              <a:t>Fusion technology </a:t>
            </a:r>
            <a:r>
              <a:rPr lang="en-GB"/>
              <a:t>developments </a:t>
            </a:r>
            <a:r>
              <a:rPr lang="en-GB" dirty="0"/>
              <a:t>	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1st meeting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(Kick-off) of the DTT-RP Team (in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at ENEA/Frascati)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16-17 Nov. 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2nd meeting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the DTT-RP Team (in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at ENEA/Frascati)	    		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26-28 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Apr. 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DTT-RP Team contribution to the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2023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the DTT-RP Team (in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Padova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	   	  	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13-15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2023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First draft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of the DTT-RP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completed 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Sent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final reading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by Expert Groups	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4th meeting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of the DTT-RP Team (in person, at ENEA/Frascati)			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6-8 May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fr-FR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sent to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CTS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(DTT scientific &amp; technical committee)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comments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DTT-RP </a:t>
            </a:r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 issued</a:t>
            </a:r>
            <a:r>
              <a:rPr lang="fr-FR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end May </a:t>
            </a:r>
            <a:r>
              <a:rPr lang="fr-FR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fr-FR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0"/>
            <a:ext cx="7416824" cy="583716"/>
          </a:xfrm>
        </p:spPr>
        <p:txBody>
          <a:bodyPr/>
          <a:lstStyle/>
          <a:p>
            <a:r>
              <a:rPr lang="fr-FR" smtClean="0"/>
              <a:t>Chapters and leading authors (DTT-RP Team)</a:t>
            </a:r>
            <a:endParaRPr lang="en-GB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74078"/>
              </p:ext>
            </p:extLst>
          </p:nvPr>
        </p:nvGraphicFramePr>
        <p:xfrm>
          <a:off x="3935759" y="716364"/>
          <a:ext cx="8064897" cy="56692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46434">
                  <a:extLst>
                    <a:ext uri="{9D8B030D-6E8A-4147-A177-3AD203B41FA5}">
                      <a16:colId xmlns:a16="http://schemas.microsoft.com/office/drawing/2014/main" val="4050350008"/>
                    </a:ext>
                  </a:extLst>
                </a:gridCol>
                <a:gridCol w="1279791">
                  <a:extLst>
                    <a:ext uri="{9D8B030D-6E8A-4147-A177-3AD203B41FA5}">
                      <a16:colId xmlns:a16="http://schemas.microsoft.com/office/drawing/2014/main" val="3186937952"/>
                    </a:ext>
                  </a:extLst>
                </a:gridCol>
                <a:gridCol w="3938672">
                  <a:extLst>
                    <a:ext uri="{9D8B030D-6E8A-4147-A177-3AD203B41FA5}">
                      <a16:colId xmlns:a16="http://schemas.microsoft.com/office/drawing/2014/main" val="36576677"/>
                    </a:ext>
                  </a:extLst>
                </a:gridCol>
              </a:tblGrid>
              <a:tr h="623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1: DTT power exhaust </a:t>
                      </a:r>
                      <a:r>
                        <a:rPr lang="en-GB" sz="16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Crisanti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Giruzzi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DTT </a:t>
                      </a:r>
                      <a:r>
                        <a:rPr lang="en-GB" sz="1600" i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S.C.a.r.l. </a:t>
                      </a: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University of Tuscia,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DTT </a:t>
                      </a:r>
                      <a:r>
                        <a:rPr lang="en-GB" sz="1600" i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S.C.a.r.l.</a:t>
                      </a:r>
                      <a:r>
                        <a:rPr lang="en-US" sz="1600" i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RFX &amp; University of Padova,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741649"/>
                  </a:ext>
                </a:extLst>
              </a:tr>
              <a:tr h="311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2: Plasma </a:t>
                      </a:r>
                      <a:r>
                        <a:rPr lang="en-GB" sz="16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Mantica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 Angioni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CNR – ISTP,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Planck IPP, </a:t>
                      </a:r>
                      <a:r>
                        <a:rPr lang="en-GB" sz="1600" i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527429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3: Divertor and SOL physics, plasma-wall </a:t>
                      </a:r>
                      <a:r>
                        <a:rPr lang="en-GB" sz="16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Innocente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Tsitrone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Wischmeier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Consorzio RFX,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Planck IPP, Germany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147124"/>
                  </a:ext>
                </a:extLst>
              </a:tr>
              <a:tr h="311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4: Transport physics and integrated modelling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Angioni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Mantica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Planck IPP, Germany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CNR – ISTP,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956207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5: MHD, disruptions and </a:t>
                      </a:r>
                      <a:r>
                        <a:rPr lang="en-GB" sz="16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 </a:t>
                      </a:r>
                      <a:r>
                        <a:rPr lang="en-GB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Nardon</a:t>
                      </a: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 </a:t>
                      </a:r>
                      <a:r>
                        <a:rPr lang="en-GB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Vlad </a:t>
                      </a: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 </a:t>
                      </a:r>
                      <a:r>
                        <a:rPr lang="en-GB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Falessi</a:t>
                      </a: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383739"/>
                  </a:ext>
                </a:extLst>
              </a:tr>
              <a:tr h="623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6: Physics of heating, current drive and fuelling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Sozzi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 Eester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Vincenzi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Terranova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CNR – ISTP,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i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LPP-ERM/KMS</a:t>
                      </a: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Belgium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Consorzio RFX,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Consorzio RFX,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045595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7: Energetic particle </a:t>
                      </a:r>
                      <a:r>
                        <a:rPr lang="en-GB" sz="16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Vlad 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Falessi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 </a:t>
                      </a:r>
                      <a:r>
                        <a:rPr lang="it-IT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Nardon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75582"/>
                  </a:ext>
                </a:extLst>
              </a:tr>
              <a:tr h="46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8: Theory and simulation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 </a:t>
                      </a:r>
                      <a:r>
                        <a:rPr lang="en-GB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Falessi</a:t>
                      </a: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 </a:t>
                      </a:r>
                      <a:r>
                        <a:rPr lang="en-GB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Vlad</a:t>
                      </a: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 </a:t>
                      </a:r>
                      <a:r>
                        <a:rPr lang="en-GB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Nardon</a:t>
                      </a: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CEA, IRFM, France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270970"/>
                  </a:ext>
                </a:extLst>
              </a:tr>
              <a:tr h="580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 9: Fusion t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echnology developments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Brezinsek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</a:t>
                      </a:r>
                      <a:endParaRPr lang="en-GB" sz="16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FZJ, Germany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KIT, Germany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ENEA, Italy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59" marR="104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30356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324" y="1124744"/>
            <a:ext cx="34563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Coordinators</a:t>
            </a:r>
            <a:endParaRPr kumimoji="0" lang="en-GB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Crisanti</a:t>
            </a:r>
            <a:r>
              <a:rPr lang="en-GB" altLang="en-US" sz="2000" smtClean="0"/>
              <a:t>, </a:t>
            </a:r>
            <a:r>
              <a:rPr kumimoji="0" lang="it-IT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Giruzzi,</a:t>
            </a:r>
            <a:r>
              <a:rPr kumimoji="0" lang="it-IT" altLang="en-US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Martin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2924944"/>
            <a:ext cx="30243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Appendices</a:t>
            </a:r>
            <a:endParaRPr lang="en-GB" sz="2000" b="1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DTT </a:t>
            </a: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DTT tokamak </a:t>
            </a: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ASTRA </a:t>
            </a: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 simulations </a:t>
            </a:r>
          </a:p>
          <a:p>
            <a:pPr>
              <a:spcAft>
                <a:spcPts val="0"/>
              </a:spcAft>
            </a:pP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Plasma facing components</a:t>
            </a:r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b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Heating </a:t>
            </a: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&amp;CD systems</a:t>
            </a: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Diagnostic </a:t>
            </a: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Gas injection </a:t>
            </a: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pumping </a:t>
            </a: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Numerical </a:t>
            </a: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codes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Programme headlines table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9656" y="13919"/>
            <a:ext cx="6480720" cy="583716"/>
          </a:xfrm>
        </p:spPr>
        <p:txBody>
          <a:bodyPr/>
          <a:lstStyle/>
          <a:p>
            <a:r>
              <a:rPr lang="fr-FR" smtClean="0"/>
              <a:t>Participating Institutes and contributors</a:t>
            </a:r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836712"/>
            <a:ext cx="11749393" cy="55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0"/>
            <a:ext cx="7848872" cy="583716"/>
          </a:xfrm>
        </p:spPr>
        <p:txBody>
          <a:bodyPr/>
          <a:lstStyle/>
          <a:p>
            <a:r>
              <a:rPr lang="fr-FR"/>
              <a:t>DTT Research Plan </a:t>
            </a:r>
            <a:r>
              <a:rPr lang="fr-FR" smtClean="0"/>
              <a:t>: characteristics and objectives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551384" y="759329"/>
            <a:ext cx="986509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b="1" smtClean="0"/>
              <a:t>living </a:t>
            </a:r>
            <a:r>
              <a:rPr lang="en-GB" sz="2000" b="1"/>
              <a:t>document</a:t>
            </a:r>
            <a:r>
              <a:rPr lang="en-GB" sz="2000"/>
              <a:t>, </a:t>
            </a:r>
            <a:r>
              <a:rPr lang="en-GB" sz="2000" smtClean="0"/>
              <a:t>to be </a:t>
            </a:r>
            <a:r>
              <a:rPr lang="en-GB" sz="2000"/>
              <a:t>regularly updated </a:t>
            </a:r>
            <a:endParaRPr lang="en-GB" sz="2000" smtClean="0"/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smtClean="0"/>
              <a:t>basis </a:t>
            </a:r>
            <a:r>
              <a:rPr lang="en-GB" sz="2000"/>
              <a:t>for </a:t>
            </a:r>
            <a:r>
              <a:rPr lang="en-GB" sz="2000" smtClean="0"/>
              <a:t>the </a:t>
            </a:r>
            <a:r>
              <a:rPr lang="en-GB" sz="2000"/>
              <a:t>DTT </a:t>
            </a:r>
            <a:r>
              <a:rPr lang="en-GB" sz="2000" b="1"/>
              <a:t>scientific programme </a:t>
            </a:r>
            <a:r>
              <a:rPr lang="en-GB" sz="2000" smtClean="0"/>
              <a:t>	</a:t>
            </a:r>
            <a:endParaRPr lang="en-GB" sz="2000" b="1" smtClean="0"/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smtClean="0"/>
              <a:t>basis for subsequent </a:t>
            </a:r>
            <a:r>
              <a:rPr lang="en-GB" sz="2000" b="1"/>
              <a:t>device </a:t>
            </a:r>
            <a:r>
              <a:rPr lang="en-GB" sz="2000" b="1" smtClean="0"/>
              <a:t>upgrades</a:t>
            </a:r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smtClean="0"/>
              <a:t>describing the </a:t>
            </a:r>
            <a:r>
              <a:rPr lang="en-GB" sz="2000" b="1" smtClean="0"/>
              <a:t>objectives</a:t>
            </a:r>
            <a:r>
              <a:rPr lang="en-GB" sz="2000" smtClean="0"/>
              <a:t> </a:t>
            </a:r>
            <a:r>
              <a:rPr lang="en-GB" sz="2000"/>
              <a:t>and </a:t>
            </a:r>
            <a:r>
              <a:rPr lang="en-GB" sz="2000" b="1"/>
              <a:t>research strategy </a:t>
            </a:r>
            <a:r>
              <a:rPr lang="en-GB" sz="2000"/>
              <a:t>of </a:t>
            </a:r>
            <a:r>
              <a:rPr lang="en-GB" sz="2000" smtClean="0"/>
              <a:t>DTT scientific exploitation</a:t>
            </a:r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smtClean="0"/>
              <a:t>describing </a:t>
            </a:r>
            <a:r>
              <a:rPr lang="en-GB" sz="2000"/>
              <a:t>programmatic </a:t>
            </a:r>
            <a:r>
              <a:rPr lang="en-GB" sz="2000" b="1"/>
              <a:t>headlines</a:t>
            </a:r>
            <a:r>
              <a:rPr lang="en-GB" sz="2000"/>
              <a:t> in the main </a:t>
            </a:r>
            <a:r>
              <a:rPr lang="en-GB" sz="2000" b="1"/>
              <a:t>research phases</a:t>
            </a:r>
            <a:r>
              <a:rPr lang="en-GB" sz="2000" smtClean="0"/>
              <a:t> </a:t>
            </a:r>
            <a:r>
              <a:rPr lang="en-GB" sz="2000" b="1" smtClean="0"/>
              <a:t> </a:t>
            </a:r>
            <a:endParaRPr lang="en-GB" sz="2000" smtClean="0"/>
          </a:p>
          <a:p>
            <a:pPr marL="630238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2000" b="1" smtClean="0"/>
              <a:t>guide </a:t>
            </a:r>
            <a:r>
              <a:rPr lang="en-GB" sz="2000" smtClean="0"/>
              <a:t>and</a:t>
            </a:r>
            <a:r>
              <a:rPr lang="en-GB" sz="2000" b="1" smtClean="0"/>
              <a:t> catalyse </a:t>
            </a:r>
            <a:r>
              <a:rPr lang="en-GB" sz="2000" smtClean="0"/>
              <a:t>DTT research </a:t>
            </a:r>
            <a:r>
              <a:rPr lang="en-GB" sz="2000"/>
              <a:t>activities </a:t>
            </a:r>
            <a:r>
              <a:rPr lang="en-GB" sz="2000" smtClean="0"/>
              <a:t>in preparation of exploitation</a:t>
            </a:r>
            <a:r>
              <a:rPr lang="en-GB" sz="2000"/>
              <a:t>	</a:t>
            </a:r>
            <a:endParaRPr lang="en-GB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3140968"/>
            <a:ext cx="6238793" cy="32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DTT Research Plan: guidelines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A64249-BC6B-7FD5-DB27-CD6CEDB2295F}"/>
              </a:ext>
            </a:extLst>
          </p:cNvPr>
          <p:cNvSpPr/>
          <p:nvPr/>
        </p:nvSpPr>
        <p:spPr>
          <a:xfrm>
            <a:off x="235702" y="4437112"/>
            <a:ext cx="793282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 phases:</a:t>
            </a:r>
            <a:endParaRPr lang="it-IT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Commissioning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(including actively cooled W PFCs)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term: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reduced field and current; b) reduced power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term: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nominal heating power level; b) different divertors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DB747B4-8DBF-0EEF-DC05-9D6F85ABB3EC}"/>
              </a:ext>
            </a:extLst>
          </p:cNvPr>
          <p:cNvSpPr txBox="1"/>
          <p:nvPr/>
        </p:nvSpPr>
        <p:spPr>
          <a:xfrm>
            <a:off x="235702" y="908720"/>
            <a:ext cx="7012426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 </a:t>
            </a:r>
            <a:r>
              <a:rPr lang="en-GB" sz="2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</a:t>
            </a:r>
            <a:r>
              <a:rPr lang="en-GB" sz="22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 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characteristics:</a:t>
            </a:r>
            <a:endParaRPr lang="it-IT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high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high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density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r>
              <a:rPr lang="en-GB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collisionality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W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pulse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dominant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 heating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r>
              <a:rPr lang="en-GB" sz="22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torque</a:t>
            </a:r>
            <a:r>
              <a:rPr lang="en-GB" sz="22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836712"/>
            <a:ext cx="4757696" cy="38172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A64249-BC6B-7FD5-DB27-CD6CEDB2295F}"/>
              </a:ext>
            </a:extLst>
          </p:cNvPr>
          <p:cNvSpPr/>
          <p:nvPr/>
        </p:nvSpPr>
        <p:spPr>
          <a:xfrm>
            <a:off x="235702" y="2380526"/>
            <a:ext cx="708443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 main missions:</a:t>
            </a:r>
            <a:endParaRPr lang="it-IT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Validation of optimum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exhaust strategy for DEMO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related plasma scenarios, with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core-edge integration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high performance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to the various phases of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 exploitation</a:t>
            </a:r>
            <a:endParaRPr lang="it-IT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1464" y="0"/>
            <a:ext cx="9073008" cy="583716"/>
          </a:xfrm>
        </p:spPr>
        <p:txBody>
          <a:bodyPr/>
          <a:lstStyle/>
          <a:p>
            <a:r>
              <a:rPr lang="fr-FR"/>
              <a:t>Top-level headlines of the </a:t>
            </a:r>
            <a:r>
              <a:rPr lang="fr-FR" smtClean="0"/>
              <a:t>DTT </a:t>
            </a:r>
            <a:r>
              <a:rPr lang="fr-FR"/>
              <a:t>Research </a:t>
            </a:r>
            <a:r>
              <a:rPr lang="fr-FR" smtClean="0"/>
              <a:t>Programme (Chap. 1)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5360" y="908720"/>
            <a:ext cx="112332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Development and assessment of </a:t>
            </a: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baseline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 advanced scenarios 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for various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divertor 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configurations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scenarios at half field and </a:t>
            </a:r>
            <a:r>
              <a:rPr lang="en-GB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current 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000" b="1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high </a:t>
            </a:r>
            <a:r>
              <a:rPr lang="en-GB" sz="2000" b="1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GB" sz="200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(research complementary to  JT-60SA)</a:t>
            </a:r>
            <a:endParaRPr lang="en-GB" sz="2000"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GB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GB" sz="2000" b="1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isruption </a:t>
            </a:r>
            <a:r>
              <a:rPr lang="en-GB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en-GB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runaway electrons studies</a:t>
            </a:r>
            <a:r>
              <a:rPr lang="en-GB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including mitigation by SPI, in support of </a:t>
            </a:r>
            <a:r>
              <a:rPr lang="en-GB" sz="2000" b="1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ITER</a:t>
            </a:r>
            <a:endParaRPr lang="en-GB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GB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Detached regimes </a:t>
            </a:r>
            <a:r>
              <a:rPr lang="en-GB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optimization and </a:t>
            </a:r>
            <a:r>
              <a:rPr lang="en-GB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control</a:t>
            </a:r>
            <a:r>
              <a:rPr lang="en-GB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by impurity seeding in various </a:t>
            </a:r>
            <a:r>
              <a:rPr lang="en-GB" sz="200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scenarios</a:t>
            </a: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ssessment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edge transport at high </a:t>
            </a:r>
            <a:r>
              <a:rPr lang="en-GB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current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and comparison with </a:t>
            </a:r>
            <a:r>
              <a:rPr lang="en-GB" sz="2000" b="1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000" b="1" baseline="-2500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scalings </a:t>
            </a:r>
            <a:r>
              <a:rPr lang="en-GB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GB" sz="200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Development 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2000" b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small/no ELMs scenarios 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and their control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Wall erosion, W migration, D retention </a:t>
            </a:r>
            <a:r>
              <a:rPr lang="en-GB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removal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studies and assessment for </a:t>
            </a:r>
            <a:r>
              <a:rPr lang="en-GB" sz="2000" b="1">
                <a:ea typeface="Calibri" panose="020F0502020204030204" pitchFamily="34" charset="0"/>
                <a:cs typeface="Times New Roman" panose="02020603050405020304" pitchFamily="18" charset="0"/>
              </a:rPr>
              <a:t>DEMO</a:t>
            </a: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GB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Use the 4 </a:t>
            </a:r>
            <a:r>
              <a:rPr lang="en-GB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Divertor Test Modules </a:t>
            </a:r>
            <a:r>
              <a:rPr lang="en-GB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for testing new first wall and divertor </a:t>
            </a:r>
            <a:r>
              <a:rPr lang="en-GB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materials</a:t>
            </a: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GB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Transport, MHD, Energetic Particle </a:t>
            </a:r>
            <a:r>
              <a:rPr lang="en-GB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physics studies with reactor relevant dimensionless </a:t>
            </a:r>
            <a:r>
              <a:rPr lang="en-GB" sz="200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parameters</a:t>
            </a:r>
            <a:endParaRPr lang="en-GB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DTT-RP content in a nutshell (Chapters 1-3)</a:t>
            </a:r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47328" y="764704"/>
            <a:ext cx="1202533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GB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DTT power exhaust </a:t>
            </a:r>
            <a:r>
              <a:rPr lang="en-GB" sz="24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fr-FR" sz="240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smtClean="0"/>
              <a:t>Short description of the DTT tokamak</a:t>
            </a:r>
            <a:r>
              <a:rPr lang="en-GB" sz="2000" b="1" smtClean="0"/>
              <a:t> </a:t>
            </a:r>
            <a:r>
              <a:rPr lang="en-GB" sz="2000" smtClean="0"/>
              <a:t>	</a:t>
            </a:r>
            <a:r>
              <a:rPr lang="en-GB" sz="2000" b="1" smtClean="0"/>
              <a:t> </a:t>
            </a:r>
            <a:r>
              <a:rPr lang="en-GB" sz="2000" smtClean="0"/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/>
              <a:t>R</a:t>
            </a:r>
            <a:r>
              <a:rPr lang="en-GB" sz="2000" smtClean="0"/>
              <a:t>ole</a:t>
            </a:r>
            <a:r>
              <a:rPr lang="en-GB" sz="2000"/>
              <a:t>, </a:t>
            </a:r>
            <a:r>
              <a:rPr lang="en-GB" sz="2000" b="1" smtClean="0"/>
              <a:t>objectives</a:t>
            </a:r>
            <a:r>
              <a:rPr lang="en-GB" sz="2000" smtClean="0"/>
              <a:t> </a:t>
            </a:r>
            <a:r>
              <a:rPr lang="en-GB" sz="2000"/>
              <a:t>and </a:t>
            </a:r>
            <a:r>
              <a:rPr lang="en-GB" sz="2000" b="1"/>
              <a:t>p</a:t>
            </a:r>
            <a:r>
              <a:rPr lang="en-GB" sz="2000" b="1" smtClean="0"/>
              <a:t>riorities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Research </a:t>
            </a:r>
            <a:r>
              <a:rPr lang="en-GB" sz="2000" b="1"/>
              <a:t>Phases </a:t>
            </a:r>
            <a:r>
              <a:rPr lang="en-GB" sz="2000"/>
              <a:t>and evolutions</a:t>
            </a:r>
            <a:endParaRPr lang="en-GB" smtClean="0"/>
          </a:p>
          <a:p>
            <a:pPr marL="285750" indent="-28575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smtClean="0">
                <a:solidFill>
                  <a:srgbClr val="0000FF"/>
                </a:solidFill>
              </a:rPr>
              <a:t>Chapter </a:t>
            </a:r>
            <a:r>
              <a:rPr lang="en-GB" sz="2400" b="1">
                <a:solidFill>
                  <a:srgbClr val="0000FF"/>
                </a:solidFill>
              </a:rPr>
              <a:t>2: Plasma </a:t>
            </a:r>
            <a:r>
              <a:rPr lang="en-GB" sz="2400" b="1" smtClean="0">
                <a:solidFill>
                  <a:srgbClr val="0000FF"/>
                </a:solidFill>
              </a:rPr>
              <a:t>scenarios		</a:t>
            </a:r>
            <a:r>
              <a:rPr lang="en-GB" sz="2400" b="1">
                <a:solidFill>
                  <a:srgbClr val="0000FF"/>
                </a:solidFill>
              </a:rPr>
              <a:t>		</a:t>
            </a:r>
            <a:r>
              <a:rPr lang="en-GB" sz="2400" b="1" smtClean="0">
                <a:solidFill>
                  <a:srgbClr val="0000FF"/>
                </a:solidFill>
              </a:rPr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/>
              <a:t>DTT </a:t>
            </a:r>
            <a:r>
              <a:rPr lang="en-GB" sz="2000" b="1"/>
              <a:t>heating </a:t>
            </a:r>
            <a:r>
              <a:rPr lang="en-GB" sz="2000" b="1" smtClean="0"/>
              <a:t>phases </a:t>
            </a:r>
            <a:r>
              <a:rPr lang="en-GB" sz="2000" smtClean="0"/>
              <a:t>(8 </a:t>
            </a:r>
            <a:r>
              <a:rPr lang="en-GB" sz="2000" smtClean="0">
                <a:sym typeface="Wingdings" panose="05000000000000000000" pitchFamily="2" charset="2"/>
              </a:rPr>
              <a:t> 50 MW installed power)</a:t>
            </a:r>
            <a:r>
              <a:rPr lang="en-GB" sz="2000"/>
              <a:t>	</a:t>
            </a:r>
            <a:r>
              <a:rPr lang="en-GB" sz="2000" b="1"/>
              <a:t> </a:t>
            </a:r>
            <a:r>
              <a:rPr lang="en-GB" sz="2000"/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/>
              <a:t>M</a:t>
            </a:r>
            <a:r>
              <a:rPr lang="en-GB" sz="2000" smtClean="0"/>
              <a:t>agnetic </a:t>
            </a:r>
            <a:r>
              <a:rPr lang="en-GB" sz="2000" b="1" smtClean="0"/>
              <a:t>configurations</a:t>
            </a:r>
            <a:r>
              <a:rPr lang="en-GB" sz="2000" smtClean="0"/>
              <a:t> &amp; discharge </a:t>
            </a:r>
            <a:r>
              <a:rPr lang="en-GB" sz="2000" b="1" smtClean="0"/>
              <a:t>evolution</a:t>
            </a:r>
            <a:r>
              <a:rPr lang="en-GB" sz="2000" smtClean="0"/>
              <a:t> (breakdown</a:t>
            </a:r>
            <a:r>
              <a:rPr lang="en-GB" sz="2000" smtClean="0">
                <a:sym typeface="Wingdings" panose="05000000000000000000" pitchFamily="2" charset="2"/>
              </a:rPr>
              <a:t>start</a:t>
            </a:r>
            <a:r>
              <a:rPr lang="en-GB" sz="2000" smtClean="0"/>
              <a:t>-up</a:t>
            </a:r>
            <a:r>
              <a:rPr lang="en-GB" sz="2000" smtClean="0">
                <a:sym typeface="Wingdings" panose="05000000000000000000" pitchFamily="2" charset="2"/>
              </a:rPr>
              <a:t>flat-topramp-down)</a:t>
            </a:r>
            <a:endParaRPr lang="en-GB" sz="2000" smtClean="0"/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FR" sz="2000" smtClean="0"/>
              <a:t>Baseline and alternative </a:t>
            </a:r>
            <a:r>
              <a:rPr lang="fr-FR" sz="2000" b="1" smtClean="0"/>
              <a:t>scenarios descriptions </a:t>
            </a:r>
            <a:r>
              <a:rPr lang="fr-FR" sz="2000" smtClean="0"/>
              <a:t>and </a:t>
            </a:r>
            <a:r>
              <a:rPr lang="fr-FR" sz="2000" b="1" smtClean="0"/>
              <a:t>simulations</a:t>
            </a:r>
            <a:r>
              <a:rPr lang="en-GB" sz="2000" b="1" i="1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20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		 </a:t>
            </a:r>
            <a:r>
              <a:rPr lang="en-GB" sz="2000" b="1" i="1">
                <a:solidFill>
                  <a:srgbClr val="FF0000"/>
                </a:solidFill>
                <a:sym typeface="Wingdings" panose="05000000000000000000" pitchFamily="2" charset="2"/>
              </a:rPr>
              <a:t>talk by </a:t>
            </a:r>
            <a:r>
              <a:rPr lang="en-GB" sz="20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P. </a:t>
            </a:r>
            <a:r>
              <a:rPr lang="en-GB" sz="2000" b="1" i="1">
                <a:solidFill>
                  <a:srgbClr val="FF0000"/>
                </a:solidFill>
                <a:sym typeface="Wingdings" panose="05000000000000000000" pitchFamily="2" charset="2"/>
              </a:rPr>
              <a:t>Mantica</a:t>
            </a:r>
            <a:endParaRPr lang="en-GB" sz="2000" smtClean="0"/>
          </a:p>
          <a:p>
            <a:pPr marL="285750" indent="-28575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smtClean="0">
                <a:solidFill>
                  <a:srgbClr val="0000FF"/>
                </a:solidFill>
              </a:rPr>
              <a:t>Chapter 3: Divertor and SOL physics, PWI			</a:t>
            </a:r>
            <a:endParaRPr lang="en-GB" sz="2400" b="1" i="1" smtClean="0">
              <a:solidFill>
                <a:srgbClr val="FF0000"/>
              </a:solidFill>
            </a:endParaRP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PFC</a:t>
            </a:r>
            <a:r>
              <a:rPr lang="en-GB" sz="2000" smtClean="0"/>
              <a:t> and </a:t>
            </a:r>
            <a:r>
              <a:rPr lang="en-GB" sz="2000" b="1"/>
              <a:t>diagnostics</a:t>
            </a:r>
            <a:r>
              <a:rPr lang="en-GB" sz="2000"/>
              <a:t> relevant for </a:t>
            </a:r>
            <a:r>
              <a:rPr lang="en-GB" sz="2000" b="1" smtClean="0"/>
              <a:t>divertor</a:t>
            </a:r>
            <a:r>
              <a:rPr lang="en-GB" sz="2000" smtClean="0"/>
              <a:t> &amp; </a:t>
            </a:r>
            <a:r>
              <a:rPr lang="en-GB" sz="2000" b="1"/>
              <a:t>SOL </a:t>
            </a:r>
            <a:r>
              <a:rPr lang="en-GB" sz="2000" b="1" smtClean="0"/>
              <a:t>physics </a:t>
            </a:r>
            <a:r>
              <a:rPr lang="en-GB" sz="2000"/>
              <a:t>	</a:t>
            </a:r>
            <a:r>
              <a:rPr lang="en-GB" sz="2000" b="1"/>
              <a:t> </a:t>
            </a:r>
            <a:r>
              <a:rPr lang="en-GB" sz="2000"/>
              <a:t>	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 smtClean="0"/>
              <a:t>Research programme </a:t>
            </a:r>
            <a:r>
              <a:rPr lang="en-GB" sz="2000" smtClean="0"/>
              <a:t>on </a:t>
            </a:r>
            <a:r>
              <a:rPr lang="en-GB" sz="2000" b="1" smtClean="0"/>
              <a:t>divertor &amp; </a:t>
            </a:r>
            <a:r>
              <a:rPr lang="en-GB" sz="2000" b="1"/>
              <a:t>edge </a:t>
            </a:r>
            <a:r>
              <a:rPr lang="en-GB" sz="2000"/>
              <a:t>physics </a:t>
            </a:r>
            <a:r>
              <a:rPr lang="en-GB" sz="2000" smtClean="0"/>
              <a:t>studies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GB" sz="2000" b="1"/>
              <a:t>Far SOL </a:t>
            </a:r>
            <a:r>
              <a:rPr lang="en-GB" sz="2000"/>
              <a:t>physics and </a:t>
            </a:r>
            <a:r>
              <a:rPr lang="en-GB" sz="2000" b="1"/>
              <a:t>first wall </a:t>
            </a:r>
            <a:r>
              <a:rPr lang="en-GB" sz="2000" b="1" smtClean="0"/>
              <a:t>loads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FR" sz="2000" b="1"/>
              <a:t>PWI </a:t>
            </a:r>
            <a:r>
              <a:rPr lang="fr-FR" sz="2000"/>
              <a:t>in</a:t>
            </a:r>
            <a:r>
              <a:rPr lang="fr-FR" sz="2000" b="1"/>
              <a:t> </a:t>
            </a:r>
            <a:r>
              <a:rPr lang="fr-FR" sz="2000" b="1" smtClean="0"/>
              <a:t>full </a:t>
            </a:r>
            <a:r>
              <a:rPr lang="fr-FR" sz="2000" b="1"/>
              <a:t>tungsten </a:t>
            </a:r>
            <a:r>
              <a:rPr lang="fr-FR" sz="2000"/>
              <a:t>environment </a:t>
            </a:r>
            <a:r>
              <a:rPr lang="fr-FR" sz="2000" smtClean="0"/>
              <a:t>						</a:t>
            </a:r>
            <a:r>
              <a:rPr lang="en-GB" sz="20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2000" b="1" i="1">
                <a:solidFill>
                  <a:srgbClr val="FF0000"/>
                </a:solidFill>
                <a:sym typeface="Wingdings" panose="05000000000000000000" pitchFamily="2" charset="2"/>
              </a:rPr>
              <a:t>talk by </a:t>
            </a:r>
            <a:r>
              <a:rPr lang="en-GB" sz="2000" b="1" i="1" smtClean="0">
                <a:solidFill>
                  <a:srgbClr val="FF0000"/>
                </a:solidFill>
                <a:sym typeface="Wingdings" panose="05000000000000000000" pitchFamily="2" charset="2"/>
              </a:rPr>
              <a:t>P. </a:t>
            </a:r>
            <a:r>
              <a:rPr lang="en-GB" sz="2000" b="1" i="1">
                <a:solidFill>
                  <a:srgbClr val="FF0000"/>
                </a:solidFill>
                <a:sym typeface="Wingdings" panose="05000000000000000000" pitchFamily="2" charset="2"/>
              </a:rPr>
              <a:t>Innocente</a:t>
            </a:r>
            <a:endParaRPr lang="en-GB" sz="200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836712"/>
            <a:ext cx="5040560" cy="21986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4293096"/>
            <a:ext cx="2240642" cy="15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8874</TotalTime>
  <Words>1519</Words>
  <Application>Microsoft Office PowerPoint</Application>
  <PresentationFormat>Grand écran</PresentationFormat>
  <Paragraphs>190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1_Masque principal</vt:lpstr>
      <vt:lpstr>2_Masque principal</vt:lpstr>
      <vt:lpstr>Présentation PowerPoint</vt:lpstr>
      <vt:lpstr>DTT Research Plan – Version 1.0  (May 2024)</vt:lpstr>
      <vt:lpstr>DTT Research Plan activity (2022-2024) </vt:lpstr>
      <vt:lpstr>Chapters and leading authors (DTT-RP Team)</vt:lpstr>
      <vt:lpstr>Participating Institutes and contributors</vt:lpstr>
      <vt:lpstr>DTT Research Plan : characteristics and objectives</vt:lpstr>
      <vt:lpstr>DTT Research Plan: guidelines</vt:lpstr>
      <vt:lpstr>Top-level headlines of the DTT Research Programme (Chap. 1)</vt:lpstr>
      <vt:lpstr>DTT-RP content in a nutshell (Chapters 1-3)</vt:lpstr>
      <vt:lpstr>DTT-RP content in a nutshell (Chapters 4-6)</vt:lpstr>
      <vt:lpstr>DTT-RP content in a nutshell (Chapters 7-9)</vt:lpstr>
      <vt:lpstr>DTT Research Plan activities: ideas for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GIRUZZI Gerardo 128281</cp:lastModifiedBy>
  <cp:revision>696</cp:revision>
  <cp:lastPrinted>2023-05-23T08:49:07Z</cp:lastPrinted>
  <dcterms:created xsi:type="dcterms:W3CDTF">2014-10-17T14:45:18Z</dcterms:created>
  <dcterms:modified xsi:type="dcterms:W3CDTF">2024-06-11T21:10:00Z</dcterms:modified>
</cp:coreProperties>
</file>