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60" r:id="rId4"/>
    <p:sldId id="263" r:id="rId5"/>
    <p:sldId id="261" r:id="rId6"/>
    <p:sldId id="262" r:id="rId7"/>
    <p:sldId id="264" r:id="rId8"/>
    <p:sldId id="265" r:id="rId9"/>
    <p:sldId id="259" r:id="rId10"/>
    <p:sldId id="282" r:id="rId11"/>
    <p:sldId id="288" r:id="rId12"/>
    <p:sldId id="270" r:id="rId13"/>
    <p:sldId id="305" r:id="rId14"/>
    <p:sldId id="272" r:id="rId15"/>
    <p:sldId id="274" r:id="rId16"/>
    <p:sldId id="304" r:id="rId17"/>
    <p:sldId id="306" r:id="rId18"/>
    <p:sldId id="278" r:id="rId19"/>
    <p:sldId id="289" r:id="rId20"/>
    <p:sldId id="279" r:id="rId21"/>
    <p:sldId id="276" r:id="rId22"/>
    <p:sldId id="281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31" autoAdjust="0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9260C-DF21-E14E-8CA2-A2955FE3E3F4}" type="datetimeFigureOut">
              <a:rPr lang="en-IT" smtClean="0"/>
              <a:t>11/06/24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41E7A-232A-404F-95E6-94EA4A133D0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0259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41E7A-232A-404F-95E6-94EA4A133D0F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5137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41E7A-232A-404F-95E6-94EA4A133D0F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9493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EA1B4-1CDD-3347-A5F0-2E9B3EE2A18D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573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41E7A-232A-404F-95E6-94EA4A133D0F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089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B3189-A9CA-F254-6169-0A550104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081" y="6356351"/>
            <a:ext cx="2057400" cy="365125"/>
          </a:xfrm>
        </p:spPr>
        <p:txBody>
          <a:bodyPr/>
          <a:lstStyle/>
          <a:p>
            <a:r>
              <a:rPr lang="it-IT" dirty="0" err="1"/>
              <a:t>P.Mantica</a:t>
            </a:r>
            <a:r>
              <a:rPr lang="it-IT" dirty="0"/>
              <a:t>, </a:t>
            </a:r>
            <a:r>
              <a:rPr lang="it-IT" dirty="0" err="1"/>
              <a:t>G.Vlad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7A371-00A7-F663-5100-F70317D0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977471" cy="365125"/>
          </a:xfrm>
        </p:spPr>
        <p:txBody>
          <a:bodyPr/>
          <a:lstStyle/>
          <a:p>
            <a:r>
              <a:rPr lang="it-IT"/>
              <a:t>EUROfusion science Meeting  12° June 2024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8D402-584A-59B8-887C-03CDA6E8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3763-FF4F-6447-94CE-4F6DA003092A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0106D8-AF40-5A47-7195-883682DD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81" y="288008"/>
            <a:ext cx="7123278" cy="72669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lo stile del </a:t>
            </a:r>
            <a:r>
              <a:rPr lang="en-GB" noProof="0" dirty="0" err="1"/>
              <a:t>titolo</a:t>
            </a:r>
            <a:endParaRPr lang="en-GB" noProof="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94B4175-EBB9-CA40-C92D-BB4720ECA0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74" y="205713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CAD1AD-821F-681E-79E0-E3B090269E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646313"/>
            <a:ext cx="7886700" cy="43513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pple Symbols" panose="02000000000000000000" pitchFamily="2" charset="-79"/>
              <a:buNone/>
              <a:defRPr sz="2800">
                <a:latin typeface="Century Gothic" panose="020B0502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Apple Symbols" panose="02000000000000000000" pitchFamily="2" charset="-79"/>
              <a:buChar char="⎼"/>
              <a:defRPr sz="2400">
                <a:latin typeface="Century Gothic" panose="020B0502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>
                <a:latin typeface="Century Gothic" panose="020B0502020202020204" pitchFamily="34" charset="0"/>
              </a:defRPr>
            </a:lvl3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  <a:p>
            <a:pPr lvl="1"/>
            <a:r>
              <a:rPr lang="en-GB" noProof="0" dirty="0"/>
              <a:t>Bullet List</a:t>
            </a:r>
          </a:p>
          <a:p>
            <a:pPr lvl="1"/>
            <a:r>
              <a:rPr lang="en-GB" noProof="0" dirty="0"/>
              <a:t>Bullet List</a:t>
            </a:r>
          </a:p>
          <a:p>
            <a:pPr lvl="2"/>
            <a:r>
              <a:rPr lang="en-GB" noProof="0" dirty="0"/>
              <a:t>Nested bullet</a:t>
            </a:r>
          </a:p>
          <a:p>
            <a:pPr lvl="2"/>
            <a:endParaRPr lang="en-GB" noProof="0" dirty="0"/>
          </a:p>
          <a:p>
            <a:pPr lvl="1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6797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123278" cy="72669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lo stile del </a:t>
            </a:r>
            <a:r>
              <a:rPr lang="en-GB" noProof="0" dirty="0" err="1"/>
              <a:t>titolo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646313"/>
            <a:ext cx="7886700" cy="43513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pple Symbols" panose="02000000000000000000" pitchFamily="2" charset="-79"/>
              <a:buNone/>
              <a:defRPr sz="2800">
                <a:latin typeface="Century Gothic" panose="020B0502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Apple Symbols" panose="02000000000000000000" pitchFamily="2" charset="-79"/>
              <a:buChar char="⎼"/>
              <a:defRPr sz="2400">
                <a:latin typeface="Century Gothic" panose="020B0502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>
                <a:latin typeface="Century Gothic" panose="020B0502020202020204" pitchFamily="34" charset="0"/>
              </a:defRPr>
            </a:lvl3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  <a:p>
            <a:pPr lvl="1"/>
            <a:r>
              <a:rPr lang="en-GB" noProof="0" dirty="0"/>
              <a:t>Bullet List</a:t>
            </a:r>
          </a:p>
          <a:p>
            <a:pPr lvl="1"/>
            <a:r>
              <a:rPr lang="en-GB" noProof="0" dirty="0"/>
              <a:t>Bullet List</a:t>
            </a:r>
          </a:p>
          <a:p>
            <a:pPr lvl="2"/>
            <a:r>
              <a:rPr lang="en-GB" noProof="0" dirty="0"/>
              <a:t>Nested bullet</a:t>
            </a:r>
          </a:p>
          <a:p>
            <a:pPr lvl="2"/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it-IT" dirty="0" err="1"/>
              <a:t>P.Mantica</a:t>
            </a:r>
            <a:r>
              <a:rPr lang="it-IT" dirty="0"/>
              <a:t>, </a:t>
            </a:r>
            <a:r>
              <a:rPr lang="it-IT" dirty="0" err="1"/>
              <a:t>G.Vlad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41870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it-IT" dirty="0" err="1"/>
              <a:t>EUROfusion</a:t>
            </a:r>
            <a:r>
              <a:rPr lang="it-IT" dirty="0"/>
              <a:t> science Meeting  12</a:t>
            </a:r>
            <a:r>
              <a:rPr lang="en-US" baseline="30000" dirty="0" err="1"/>
              <a:t>th</a:t>
            </a:r>
            <a:r>
              <a:rPr lang="it-IT" dirty="0"/>
              <a:t> June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2288" y="6369580"/>
            <a:ext cx="9644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BA013763-FF4F-6447-94CE-4F6DA003092A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D694D4-973C-344D-B249-9C473EE41B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73" y="155582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185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0A388E2-D9D2-6046-B7B6-9530BFC1EB4D}" type="datetimeFigureOut">
              <a:rPr lang="it-IT" smtClean="0"/>
              <a:t>11/06/24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013763-FF4F-6447-94CE-4F6DA00309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6E3DD0-6B31-FBC4-AB1E-858C69087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081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70C0"/>
                </a:solidFill>
              </a:defRPr>
            </a:lvl1pPr>
          </a:lstStyle>
          <a:p>
            <a:r>
              <a:rPr lang="it-IT" dirty="0" err="1"/>
              <a:t>P.Mantica</a:t>
            </a:r>
            <a:r>
              <a:rPr lang="it-IT" dirty="0"/>
              <a:t>, </a:t>
            </a:r>
            <a:r>
              <a:rPr lang="it-IT" dirty="0" err="1"/>
              <a:t>G.Vlad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6C887C-A591-A5ED-36C3-E877601C0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86049" y="6356351"/>
            <a:ext cx="3977471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70C0"/>
                </a:solidFill>
              </a:defRPr>
            </a:lvl1pPr>
          </a:lstStyle>
          <a:p>
            <a:r>
              <a:rPr lang="it-IT" dirty="0" err="1"/>
              <a:t>EUROfusion</a:t>
            </a:r>
            <a:r>
              <a:rPr lang="it-IT" dirty="0"/>
              <a:t> science Meeting  12° June 2024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90BF62-B112-B483-CEA7-1C6F1A52F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51336" y="6356351"/>
            <a:ext cx="8751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BA013763-FF4F-6447-94CE-4F6DA003092A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Connettore 1 8">
            <a:extLst>
              <a:ext uri="{FF2B5EF4-FFF2-40B4-BE49-F238E27FC236}">
                <a16:creationId xmlns:a16="http://schemas.microsoft.com/office/drawing/2014/main" id="{D31EC7E8-1C28-BCDE-432B-531A19872FC4}"/>
              </a:ext>
            </a:extLst>
          </p:cNvPr>
          <p:cNvCxnSpPr/>
          <p:nvPr userDrawn="1"/>
        </p:nvCxnSpPr>
        <p:spPr>
          <a:xfrm>
            <a:off x="628650" y="6279232"/>
            <a:ext cx="8092269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21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9B14853-A038-DC4B-8B10-866907B4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73" y="114243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id="{F6849C9B-755B-B946-8081-8F054A952E81}"/>
              </a:ext>
            </a:extLst>
          </p:cNvPr>
          <p:cNvSpPr txBox="1">
            <a:spLocks/>
          </p:cNvSpPr>
          <p:nvPr/>
        </p:nvSpPr>
        <p:spPr>
          <a:xfrm>
            <a:off x="685800" y="5016035"/>
            <a:ext cx="7772400" cy="930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>
                <a:solidFill>
                  <a:srgbClr val="0070C0"/>
                </a:solidFill>
              </a:rPr>
              <a:t>EUROfusion</a:t>
            </a:r>
            <a:r>
              <a:rPr lang="it-IT" sz="1800" dirty="0">
                <a:solidFill>
                  <a:srgbClr val="0070C0"/>
                </a:solidFill>
              </a:rPr>
              <a:t> Science Meeting</a:t>
            </a:r>
          </a:p>
          <a:p>
            <a:r>
              <a:rPr lang="it-IT" sz="1800" dirty="0">
                <a:solidFill>
                  <a:srgbClr val="0070C0"/>
                </a:solidFill>
              </a:rPr>
              <a:t>12</a:t>
            </a:r>
            <a:r>
              <a:rPr lang="it-IT" sz="1800" baseline="30000" dirty="0">
                <a:solidFill>
                  <a:srgbClr val="0070C0"/>
                </a:solidFill>
              </a:rPr>
              <a:t>th</a:t>
            </a:r>
            <a:r>
              <a:rPr lang="it-IT" sz="1800" dirty="0">
                <a:solidFill>
                  <a:srgbClr val="0070C0"/>
                </a:solidFill>
              </a:rPr>
              <a:t> June 2024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8CE57969-21EB-42E5-A7F2-BC2F7922536D}"/>
              </a:ext>
            </a:extLst>
          </p:cNvPr>
          <p:cNvSpPr txBox="1">
            <a:spLocks/>
          </p:cNvSpPr>
          <p:nvPr/>
        </p:nvSpPr>
        <p:spPr>
          <a:xfrm>
            <a:off x="685799" y="3039289"/>
            <a:ext cx="7836309" cy="2222268"/>
          </a:xfrm>
          <a:prstGeom prst="rect">
            <a:avLst/>
          </a:prstGeom>
        </p:spPr>
        <p:txBody>
          <a:bodyPr>
            <a:no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2748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en-U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Mantica</a:t>
            </a:r>
            <a:r>
              <a:rPr lang="en-US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M.V. Falessi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G.Vlad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</a:p>
          <a:p>
            <a:pPr marL="0" marR="0" lvl="0" indent="0" algn="ctr" defTabSz="302748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302748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behalf of DTT Plasma Scenarios, MHD stability and Theory groups</a:t>
            </a:r>
          </a:p>
          <a:p>
            <a:pPr marL="0" marR="0" lvl="0" indent="0" algn="ctr" defTabSz="302748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302748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CNR-ISTP  Milano      </a:t>
            </a:r>
            <a:r>
              <a:rPr lang="fr-FR" sz="20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ENEA C.R. Frascati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C7DD9D9-C510-4F0F-A23A-3A80B68DD843}"/>
              </a:ext>
            </a:extLst>
          </p:cNvPr>
          <p:cNvSpPr txBox="1"/>
          <p:nvPr/>
        </p:nvSpPr>
        <p:spPr>
          <a:xfrm>
            <a:off x="1897160" y="6090185"/>
            <a:ext cx="56471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i="1" dirty="0">
                <a:solidFill>
                  <a:srgbClr val="0070C0"/>
                </a:solidFill>
                <a:latin typeface="+mj-lt"/>
              </a:rPr>
              <a:t>DTT Consortium (DTT </a:t>
            </a:r>
            <a:r>
              <a:rPr lang="it-IT" sz="1100" i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S.C.a</a:t>
            </a:r>
            <a:r>
              <a:rPr lang="it-IT" sz="1100" i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r.l.  Via E. Fermi </a:t>
            </a:r>
            <a:r>
              <a:rPr lang="it-IT" sz="1100" b="0" i="1" dirty="0">
                <a:solidFill>
                  <a:srgbClr val="0070C0"/>
                </a:solidFill>
                <a:effectLst/>
                <a:latin typeface="+mj-lt"/>
              </a:rPr>
              <a:t> 45 I-00044 Frascati (Roma) </a:t>
            </a:r>
            <a:r>
              <a:rPr lang="it-IT" sz="1100" b="0" i="1" dirty="0" err="1">
                <a:solidFill>
                  <a:srgbClr val="0070C0"/>
                </a:solidFill>
                <a:effectLst/>
                <a:latin typeface="+mj-lt"/>
              </a:rPr>
              <a:t>Italy</a:t>
            </a:r>
            <a:r>
              <a:rPr lang="it-IT" sz="1100" b="0" i="1">
                <a:solidFill>
                  <a:srgbClr val="0070C0"/>
                </a:solidFill>
                <a:effectLst/>
                <a:latin typeface="+mj-lt"/>
              </a:rPr>
              <a:t>)</a:t>
            </a:r>
            <a:endParaRPr lang="it-IT" sz="11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0" name="Picture 4" descr="ENEA logo copia">
            <a:extLst>
              <a:ext uri="{FF2B5EF4-FFF2-40B4-BE49-F238E27FC236}">
                <a16:creationId xmlns:a16="http://schemas.microsoft.com/office/drawing/2014/main" id="{60602308-6D94-45CE-A47C-EBE04D0D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99" y="6319871"/>
            <a:ext cx="881800" cy="3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NR">
            <a:extLst>
              <a:ext uri="{FF2B5EF4-FFF2-40B4-BE49-F238E27FC236}">
                <a16:creationId xmlns:a16="http://schemas.microsoft.com/office/drawing/2014/main" id="{C8110FA3-69D5-4220-9CDA-44466930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34" y="6319871"/>
            <a:ext cx="409756" cy="3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logocreate">
            <a:extLst>
              <a:ext uri="{FF2B5EF4-FFF2-40B4-BE49-F238E27FC236}">
                <a16:creationId xmlns:a16="http://schemas.microsoft.com/office/drawing/2014/main" id="{15F2121E-AAA5-4F5A-8112-598232DB3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64" y="6304886"/>
            <a:ext cx="349470" cy="3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RFX Padova 05 1600x836">
            <a:extLst>
              <a:ext uri="{FF2B5EF4-FFF2-40B4-BE49-F238E27FC236}">
                <a16:creationId xmlns:a16="http://schemas.microsoft.com/office/drawing/2014/main" id="{CA3E075A-A1B7-4301-AB68-B0645C76C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83" y="6312484"/>
            <a:ext cx="628797" cy="32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eni ml pms">
            <a:extLst>
              <a:ext uri="{FF2B5EF4-FFF2-40B4-BE49-F238E27FC236}">
                <a16:creationId xmlns:a16="http://schemas.microsoft.com/office/drawing/2014/main" id="{74937179-A1EA-4EE4-B19C-273C6D9A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29" y="6291566"/>
            <a:ext cx="272141" cy="33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8" descr="L&amp;#39;INFN CAMBIA LOGO">
            <a:extLst>
              <a:ext uri="{FF2B5EF4-FFF2-40B4-BE49-F238E27FC236}">
                <a16:creationId xmlns:a16="http://schemas.microsoft.com/office/drawing/2014/main" id="{820940F9-8F07-4DDC-B249-3C31C836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83" y="6314222"/>
            <a:ext cx="655285" cy="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POLITO">
            <a:extLst>
              <a:ext uri="{FF2B5EF4-FFF2-40B4-BE49-F238E27FC236}">
                <a16:creationId xmlns:a16="http://schemas.microsoft.com/office/drawing/2014/main" id="{EEC742EE-DB78-4557-A3AE-ED526CDE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69" y="6292990"/>
            <a:ext cx="347294" cy="34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logo unimib">
            <a:extLst>
              <a:ext uri="{FF2B5EF4-FFF2-40B4-BE49-F238E27FC236}">
                <a16:creationId xmlns:a16="http://schemas.microsoft.com/office/drawing/2014/main" id="{7277EF73-FA76-4E2C-B50F-901D0406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93" y="6272517"/>
            <a:ext cx="340816" cy="3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Logo Tor Vergata 1">
            <a:extLst>
              <a:ext uri="{FF2B5EF4-FFF2-40B4-BE49-F238E27FC236}">
                <a16:creationId xmlns:a16="http://schemas.microsoft.com/office/drawing/2014/main" id="{0B9BFDFF-63E1-49E2-9AB8-D96952269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09" y="6291566"/>
            <a:ext cx="382169" cy="38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univtuscia">
            <a:extLst>
              <a:ext uri="{FF2B5EF4-FFF2-40B4-BE49-F238E27FC236}">
                <a16:creationId xmlns:a16="http://schemas.microsoft.com/office/drawing/2014/main" id="{B002311F-7B56-45EB-B360-C20018D6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37" y="6324180"/>
            <a:ext cx="748214" cy="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39A89-DA14-6815-F43E-1D423BE2F5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3040655" cy="905561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25B2553-114F-CC2D-5D0A-257EB94BF100}"/>
              </a:ext>
            </a:extLst>
          </p:cNvPr>
          <p:cNvSpPr txBox="1">
            <a:spLocks/>
          </p:cNvSpPr>
          <p:nvPr/>
        </p:nvSpPr>
        <p:spPr>
          <a:xfrm>
            <a:off x="268694" y="1127860"/>
            <a:ext cx="8733792" cy="1463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dirty="0">
                <a:solidFill>
                  <a:srgbClr val="0070C0"/>
                </a:solidFill>
                <a:latin typeface="+mn-lt"/>
              </a:rPr>
              <a:t>DTT plasma scenarios, MHD stability and energetic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324305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31" y="231312"/>
            <a:ext cx="7400228" cy="726695"/>
          </a:xfrm>
        </p:spPr>
        <p:txBody>
          <a:bodyPr>
            <a:normAutofit/>
          </a:bodyPr>
          <a:lstStyle/>
          <a:p>
            <a:r>
              <a:rPr lang="en-IT" dirty="0">
                <a:latin typeface="+mn-lt"/>
              </a:rPr>
              <a:t>MHD stability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DD0EF-7B48-8856-4D0E-5F14F2E86D44}"/>
              </a:ext>
            </a:extLst>
          </p:cNvPr>
          <p:cNvSpPr txBox="1"/>
          <p:nvPr/>
        </p:nvSpPr>
        <p:spPr>
          <a:xfrm>
            <a:off x="1490642" y="1852978"/>
            <a:ext cx="7653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</a:rPr>
              <a:t>linear stability </a:t>
            </a:r>
            <a:r>
              <a:rPr lang="en-US" sz="1600" dirty="0"/>
              <a:t>code [</a:t>
            </a:r>
            <a:r>
              <a:rPr lang="en-GB" sz="1600" dirty="0">
                <a:effectLst/>
                <a:latin typeface="TimesNewRomanPSMT"/>
              </a:rPr>
              <a:t>A. </a:t>
            </a:r>
            <a:r>
              <a:rPr lang="en-GB" sz="1600" dirty="0" err="1">
                <a:effectLst/>
                <a:latin typeface="TimesNewRomanPSMT"/>
              </a:rPr>
              <a:t>Bondeson</a:t>
            </a:r>
            <a:r>
              <a:rPr lang="en-GB" sz="1600" dirty="0">
                <a:effectLst/>
                <a:latin typeface="TimesNewRomanPSMT"/>
              </a:rPr>
              <a:t>, G. Vlad, and H. </a:t>
            </a:r>
            <a:r>
              <a:rPr lang="en-GB" sz="1600" dirty="0" err="1">
                <a:effectLst/>
                <a:latin typeface="TimesNewRomanPSMT"/>
              </a:rPr>
              <a:t>Lütjens</a:t>
            </a:r>
            <a:r>
              <a:rPr lang="en-GB" sz="1600" dirty="0">
                <a:effectLst/>
                <a:latin typeface="TimesNewRomanPSMT"/>
              </a:rPr>
              <a:t>, 92]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solves </a:t>
            </a:r>
            <a:r>
              <a:rPr lang="en-US" sz="1600" b="1" dirty="0"/>
              <a:t>full</a:t>
            </a:r>
            <a:r>
              <a:rPr lang="en-US" sz="1600" dirty="0"/>
              <a:t> MHD </a:t>
            </a:r>
            <a:r>
              <a:rPr lang="en-US" sz="1600" b="1" dirty="0"/>
              <a:t>linear, resistive</a:t>
            </a:r>
            <a:r>
              <a:rPr lang="en-US" sz="1600" dirty="0"/>
              <a:t> equations [ A. </a:t>
            </a:r>
            <a:r>
              <a:rPr lang="en-US" sz="1600" dirty="0" err="1"/>
              <a:t>Bondeson</a:t>
            </a:r>
            <a:r>
              <a:rPr lang="en-US" sz="1600" dirty="0"/>
              <a:t>, G. Vlad, and H. </a:t>
            </a:r>
            <a:r>
              <a:rPr lang="en-US" sz="1600" dirty="0" err="1"/>
              <a:t>Lütjens</a:t>
            </a:r>
            <a:r>
              <a:rPr lang="en-US" sz="1600" dirty="0"/>
              <a:t> [4]].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considers an</a:t>
            </a:r>
            <a:r>
              <a:rPr lang="en-US" sz="1600" b="1" dirty="0"/>
              <a:t> axisymmetric </a:t>
            </a:r>
            <a:r>
              <a:rPr lang="en-US" sz="1600" dirty="0"/>
              <a:t>general </a:t>
            </a:r>
            <a:r>
              <a:rPr lang="en-US" sz="1600" b="1" dirty="0"/>
              <a:t>toroidal equilibrium.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601A45-3176-61E4-C5A3-043DEC6B2458}"/>
              </a:ext>
            </a:extLst>
          </p:cNvPr>
          <p:cNvSpPr txBox="1"/>
          <p:nvPr/>
        </p:nvSpPr>
        <p:spPr>
          <a:xfrm>
            <a:off x="354883" y="2035076"/>
            <a:ext cx="82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</a:rPr>
              <a:t>MARS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CFBB8-6D89-7DFF-FF64-97DD5FEBEF96}"/>
              </a:ext>
            </a:extLst>
          </p:cNvPr>
          <p:cNvSpPr txBox="1"/>
          <p:nvPr/>
        </p:nvSpPr>
        <p:spPr>
          <a:xfrm>
            <a:off x="122801" y="3912365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</a:rPr>
              <a:t>HYMAGYC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9E3AE-DD9E-AFE0-C4C1-66D64D459BC7}"/>
              </a:ext>
            </a:extLst>
          </p:cNvPr>
          <p:cNvSpPr txBox="1"/>
          <p:nvPr/>
        </p:nvSpPr>
        <p:spPr>
          <a:xfrm>
            <a:off x="1490643" y="3431881"/>
            <a:ext cx="74071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</a:rPr>
              <a:t>nonlinear </a:t>
            </a:r>
            <a:r>
              <a:rPr lang="en-IT" sz="16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</a:rPr>
              <a:t>gyrokinetic hybrid </a:t>
            </a:r>
            <a:r>
              <a:rPr lang="en-IT" sz="1600" dirty="0"/>
              <a:t>code [</a:t>
            </a:r>
            <a:r>
              <a:rPr lang="en-GB" sz="1600" dirty="0"/>
              <a:t>G. Vlad et al., 2009, G. </a:t>
            </a:r>
            <a:r>
              <a:rPr lang="en-GB" sz="1600" dirty="0" err="1"/>
              <a:t>Fogaccia</a:t>
            </a:r>
            <a:r>
              <a:rPr lang="en-GB" sz="1600" dirty="0"/>
              <a:t>, et al., 2013]</a:t>
            </a:r>
            <a:endParaRPr lang="en-IT" sz="1600" dirty="0"/>
          </a:p>
          <a:p>
            <a:r>
              <a:rPr lang="en-IT" sz="1600" dirty="0"/>
              <a:t>two modules: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the fluid module describes the bulk plasma solving the full MHD linear resistive equations (evolutive MARS)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the </a:t>
            </a:r>
            <a:r>
              <a:rPr lang="en-IT" sz="1600" b="1" dirty="0"/>
              <a:t>kinetic</a:t>
            </a:r>
            <a:r>
              <a:rPr lang="en-IT" sz="1600" dirty="0"/>
              <a:t> module solves the Vlasov equations with a PIC (particle in cell) tecnique</a:t>
            </a:r>
          </a:p>
          <a:p>
            <a:endParaRPr lang="en-IT" sz="1600" dirty="0"/>
          </a:p>
          <a:p>
            <a:r>
              <a:rPr lang="en-IT" sz="1600" dirty="0"/>
              <a:t> The two modules are </a:t>
            </a:r>
            <a:r>
              <a:rPr lang="en-IT" sz="1600" b="1" dirty="0"/>
              <a:t>coupled </a:t>
            </a:r>
            <a:r>
              <a:rPr lang="en-IT" sz="1600" dirty="0"/>
              <a:t>by means of the </a:t>
            </a:r>
            <a:r>
              <a:rPr lang="en-IT" sz="1600" b="1" dirty="0"/>
              <a:t>pressure tensor</a:t>
            </a:r>
            <a:r>
              <a:rPr lang="en-IT" sz="1600" dirty="0"/>
              <a:t> of the energetic particles added to the fluid momentum equation.</a:t>
            </a:r>
          </a:p>
        </p:txBody>
      </p:sp>
    </p:spTree>
    <p:extLst>
      <p:ext uri="{BB962C8B-B14F-4D97-AF65-F5344CB8AC3E}">
        <p14:creationId xmlns:p14="http://schemas.microsoft.com/office/powerpoint/2010/main" val="242070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24" y="91829"/>
            <a:ext cx="7400228" cy="726695"/>
          </a:xfrm>
        </p:spPr>
        <p:txBody>
          <a:bodyPr>
            <a:normAutofit fontScale="90000"/>
          </a:bodyPr>
          <a:lstStyle/>
          <a:p>
            <a:r>
              <a:rPr lang="en-IT" dirty="0">
                <a:latin typeface="+mn-lt"/>
              </a:rPr>
              <a:t>Linear stability analysis with </a:t>
            </a:r>
            <a:r>
              <a:rPr lang="en-IT" dirty="0">
                <a:solidFill>
                  <a:srgbClr val="FF0000"/>
                </a:solidFill>
                <a:latin typeface="+mn-lt"/>
              </a:rPr>
              <a:t>MARS</a:t>
            </a:r>
            <a:r>
              <a:rPr lang="en-IT" dirty="0">
                <a:latin typeface="+mn-lt"/>
              </a:rPr>
              <a:t> for Full Power Scenario SN from low to intermediate 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B82CA5-9FAD-294B-5498-BBC86A2BD877}"/>
              </a:ext>
            </a:extLst>
          </p:cNvPr>
          <p:cNvSpPr txBox="1"/>
          <p:nvPr/>
        </p:nvSpPr>
        <p:spPr>
          <a:xfrm>
            <a:off x="30835" y="1045674"/>
            <a:ext cx="7310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cs typeface="Times New Roman"/>
              </a:rPr>
              <a:t>Input data and profiles for </a:t>
            </a:r>
            <a:r>
              <a:rPr lang="en-US" sz="1600" b="1" dirty="0">
                <a:cs typeface="Times New Roman"/>
              </a:rPr>
              <a:t>Full Power at flat-top </a:t>
            </a:r>
            <a:r>
              <a:rPr lang="en-US" sz="1600" dirty="0">
                <a:cs typeface="Times New Roman"/>
              </a:rPr>
              <a:t>from JINTRAC integrated modelling [</a:t>
            </a:r>
            <a:r>
              <a:rPr lang="en-US" sz="1600" i="1" dirty="0">
                <a:cs typeface="Times New Roman"/>
              </a:rPr>
              <a:t>I. </a:t>
            </a:r>
            <a:r>
              <a:rPr lang="en-GB" sz="1600" i="1" dirty="0">
                <a:cs typeface="Times New Roman"/>
              </a:rPr>
              <a:t>Casiraghi et al, </a:t>
            </a:r>
            <a:r>
              <a:rPr lang="en-GB" sz="1600" i="1" dirty="0" err="1">
                <a:cs typeface="Times New Roman"/>
              </a:rPr>
              <a:t>Nucl</a:t>
            </a:r>
            <a:r>
              <a:rPr lang="en-GB" sz="1600" i="1" dirty="0">
                <a:cs typeface="Times New Roman"/>
              </a:rPr>
              <a:t>. Fusion 61, 2021, 116068</a:t>
            </a:r>
            <a:r>
              <a:rPr lang="en-GB" sz="1600" dirty="0">
                <a:cs typeface="Times New Roman"/>
              </a:rPr>
              <a:t>]. </a:t>
            </a:r>
            <a:r>
              <a:rPr lang="en-US" sz="1600" dirty="0">
                <a:cs typeface="Times New Roman"/>
              </a:rPr>
              <a:t>No sawtooth model included.</a:t>
            </a:r>
            <a:endParaRPr lang="en-GB" sz="1600" dirty="0">
              <a:cs typeface="Times New Roman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cs typeface="Times New Roman"/>
              </a:rPr>
              <a:t>Unstable </a:t>
            </a:r>
            <a:r>
              <a:rPr lang="en-US" sz="1600" b="1" dirty="0">
                <a:cs typeface="Times New Roman"/>
              </a:rPr>
              <a:t>internal kink </a:t>
            </a:r>
            <a:r>
              <a:rPr lang="en-US" sz="1600" dirty="0">
                <a:cs typeface="Times New Roman"/>
              </a:rPr>
              <a:t>(q</a:t>
            </a:r>
            <a:r>
              <a:rPr lang="en-US" sz="1600" baseline="-25000" dirty="0">
                <a:cs typeface="Times New Roman"/>
              </a:rPr>
              <a:t>0</a:t>
            </a:r>
            <a:r>
              <a:rPr lang="en-US" sz="1600" dirty="0">
                <a:cs typeface="Times New Roman"/>
              </a:rPr>
              <a:t> &lt;1) . The q=1 surface is located around s=</a:t>
            </a:r>
            <a:r>
              <a:rPr lang="en-US" sz="1600" dirty="0">
                <a:latin typeface="Symbol" pitchFamily="2" charset="2"/>
                <a:cs typeface="Times New Roman"/>
              </a:rPr>
              <a:t>r</a:t>
            </a:r>
            <a:r>
              <a:rPr lang="en-US" sz="1600" baseline="-25000" dirty="0">
                <a:cs typeface="Times New Roman"/>
              </a:rPr>
              <a:t>pol</a:t>
            </a:r>
            <a:r>
              <a:rPr lang="en-US" sz="1600" dirty="0">
                <a:cs typeface="Times New Roman"/>
              </a:rPr>
              <a:t>≈0.64.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cs typeface="Times New Roman"/>
              </a:rPr>
              <a:t>the </a:t>
            </a:r>
            <a:r>
              <a:rPr lang="en-US" sz="1600" b="1" dirty="0">
                <a:cs typeface="Times New Roman"/>
              </a:rPr>
              <a:t>infernal modes </a:t>
            </a:r>
            <a:r>
              <a:rPr lang="en-US" sz="1600" dirty="0">
                <a:cs typeface="Times New Roman"/>
              </a:rPr>
              <a:t>are observed where q rational surfaces lie in the zone of low shear and high-pressure gradient 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cs typeface="Times New Roman"/>
              </a:rPr>
              <a:t>Sensitivity studies have been carried out showing that the appearance of </a:t>
            </a:r>
            <a:r>
              <a:rPr lang="en-US" sz="1600" b="1" dirty="0">
                <a:cs typeface="Times New Roman"/>
              </a:rPr>
              <a:t>external modes</a:t>
            </a:r>
            <a:r>
              <a:rPr lang="en-US" sz="1600" dirty="0">
                <a:cs typeface="Times New Roman"/>
              </a:rPr>
              <a:t> occurs for parameters far from the nominal scenario [</a:t>
            </a:r>
            <a:r>
              <a:rPr lang="en-US" sz="1600" i="1" dirty="0">
                <a:cs typeface="Times New Roman"/>
              </a:rPr>
              <a:t>V. </a:t>
            </a:r>
            <a:r>
              <a:rPr lang="en-GB" sz="1600" i="1" dirty="0">
                <a:effectLst/>
                <a:latin typeface="Calibri" panose="020F0502020204030204" pitchFamily="34" charset="0"/>
              </a:rPr>
              <a:t>Fusco et al. 2022, 48th EPS Conference on Plasma Physics</a:t>
            </a:r>
            <a:r>
              <a:rPr lang="en-IT" sz="1600" dirty="0">
                <a:latin typeface="Calibri" panose="020F0502020204030204" pitchFamily="34" charset="0"/>
              </a:rPr>
              <a:t>]</a:t>
            </a:r>
            <a:endParaRPr lang="en-GB" sz="1600" dirty="0">
              <a:effectLst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8629093-FF6A-F6FA-34D7-2FD21E42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970" y="920171"/>
            <a:ext cx="1607820" cy="252222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D731BC0-6FE9-B7B6-3D9D-DC8A30F9AEDF}"/>
              </a:ext>
            </a:extLst>
          </p:cNvPr>
          <p:cNvSpPr/>
          <p:nvPr/>
        </p:nvSpPr>
        <p:spPr>
          <a:xfrm>
            <a:off x="90210" y="765960"/>
            <a:ext cx="9006290" cy="26457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B3EF13-7972-4F4E-89B8-444E5ABBB812}"/>
              </a:ext>
            </a:extLst>
          </p:cNvPr>
          <p:cNvGrpSpPr>
            <a:grpSpLocks noChangeAspect="1"/>
          </p:cNvGrpSpPr>
          <p:nvPr/>
        </p:nvGrpSpPr>
        <p:grpSpPr>
          <a:xfrm>
            <a:off x="-242299" y="3350410"/>
            <a:ext cx="4820848" cy="3314863"/>
            <a:chOff x="4313044" y="873694"/>
            <a:chExt cx="4017373" cy="2762387"/>
          </a:xfrm>
        </p:grpSpPr>
        <p:pic>
          <p:nvPicPr>
            <p:cNvPr id="60" name="Picture 59" descr="internalkink.pdf">
              <a:extLst>
                <a:ext uri="{FF2B5EF4-FFF2-40B4-BE49-F238E27FC236}">
                  <a16:creationId xmlns:a16="http://schemas.microsoft.com/office/drawing/2014/main" id="{7A0D3FB5-27DA-4E3B-09D4-27C13FE22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044" y="937331"/>
              <a:ext cx="2698750" cy="2698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9149047-B765-09E8-795F-CC00AECD2078}"/>
                </a:ext>
              </a:extLst>
            </p:cNvPr>
            <p:cNvSpPr txBox="1"/>
            <p:nvPr/>
          </p:nvSpPr>
          <p:spPr>
            <a:xfrm>
              <a:off x="4596944" y="873694"/>
              <a:ext cx="3733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cs typeface="Times New Roman"/>
                </a:rPr>
                <a:t>Internal kink n=1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E7A3F4C-70DA-1AE2-CDC5-A65FCB70CE1F}"/>
                </a:ext>
              </a:extLst>
            </p:cNvPr>
            <p:cNvSpPr txBox="1"/>
            <p:nvPr/>
          </p:nvSpPr>
          <p:spPr>
            <a:xfrm>
              <a:off x="6315420" y="1442946"/>
              <a:ext cx="749629" cy="28212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v</a:t>
              </a:r>
              <a:r>
                <a:rPr lang="en-US" sz="1600" baseline="30000" dirty="0" err="1"/>
                <a:t>s</a:t>
              </a:r>
              <a:r>
                <a:rPr lang="en-US" sz="1600" baseline="-25000" dirty="0" err="1"/>
                <a:t>m,n</a:t>
              </a:r>
              <a:endParaRPr lang="en-US" sz="1600" baseline="-250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A5B7B34-694B-1206-C3F4-43AA1E7F9E4F}"/>
                </a:ext>
              </a:extLst>
            </p:cNvPr>
            <p:cNvSpPr txBox="1"/>
            <p:nvPr/>
          </p:nvSpPr>
          <p:spPr>
            <a:xfrm>
              <a:off x="4763955" y="2092291"/>
              <a:ext cx="243390" cy="28212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q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8595FB5-5E20-4F51-9B3B-561B5CF994C7}"/>
                </a:ext>
              </a:extLst>
            </p:cNvPr>
            <p:cNvSpPr txBox="1"/>
            <p:nvPr/>
          </p:nvSpPr>
          <p:spPr>
            <a:xfrm>
              <a:off x="6288578" y="3317649"/>
              <a:ext cx="220680" cy="28212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E3AB4-2E89-A4AD-B637-CB250A053F33}"/>
              </a:ext>
            </a:extLst>
          </p:cNvPr>
          <p:cNvGrpSpPr>
            <a:grpSpLocks noChangeAspect="1"/>
          </p:cNvGrpSpPr>
          <p:nvPr/>
        </p:nvGrpSpPr>
        <p:grpSpPr>
          <a:xfrm>
            <a:off x="2838853" y="3354224"/>
            <a:ext cx="6674415" cy="3330780"/>
            <a:chOff x="4589098" y="4065075"/>
            <a:chExt cx="4460112" cy="2225762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8081770-2146-7EAD-44C7-A2794C13B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0210" y="4094307"/>
              <a:ext cx="2159000" cy="21590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CAFCD4-FBF8-942E-81F3-BBF082A5398A}"/>
                </a:ext>
              </a:extLst>
            </p:cNvPr>
            <p:cNvGrpSpPr/>
            <p:nvPr/>
          </p:nvGrpSpPr>
          <p:grpSpPr>
            <a:xfrm>
              <a:off x="4589098" y="4065075"/>
              <a:ext cx="4216556" cy="2225762"/>
              <a:chOff x="4589098" y="4065075"/>
              <a:chExt cx="4216556" cy="2225762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6DF93C82-89D1-EAD8-0D51-2AFD20C53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9098" y="4108616"/>
                <a:ext cx="2159000" cy="2159000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B7F689B-99C1-C4E3-A034-2A5D36CA64C6}"/>
                  </a:ext>
                </a:extLst>
              </p:cNvPr>
              <p:cNvSpPr txBox="1"/>
              <p:nvPr/>
            </p:nvSpPr>
            <p:spPr>
              <a:xfrm>
                <a:off x="8479299" y="5911115"/>
                <a:ext cx="292068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n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92D51F0-4D22-5B74-3727-F5D71B763F29}"/>
                  </a:ext>
                </a:extLst>
              </p:cNvPr>
              <p:cNvSpPr txBox="1"/>
              <p:nvPr/>
            </p:nvSpPr>
            <p:spPr>
              <a:xfrm>
                <a:off x="6847506" y="4498226"/>
                <a:ext cx="367835" cy="2262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𝛄τ</a:t>
                </a:r>
                <a:r>
                  <a:rPr lang="en-US" sz="1600" baseline="-25000" dirty="0"/>
                  <a:t>A0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BA136E2-53AE-0F46-B14F-95B5B3A9C8E5}"/>
                  </a:ext>
                </a:extLst>
              </p:cNvPr>
              <p:cNvSpPr txBox="1"/>
              <p:nvPr/>
            </p:nvSpPr>
            <p:spPr>
              <a:xfrm>
                <a:off x="4921901" y="4065075"/>
                <a:ext cx="3883753" cy="411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cs typeface="Times New Roman"/>
                  </a:rPr>
                  <a:t>Infernal mode (n≤10): </a:t>
                </a:r>
                <a:r>
                  <a:rPr lang="en-US" sz="1600" dirty="0">
                    <a:cs typeface="Times New Roman"/>
                  </a:rPr>
                  <a:t>pressure driven modes excited in a region of low shear and high-pressure gradient.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3E203ED-6793-E7BA-DA3A-89B76AEF1437}"/>
                  </a:ext>
                </a:extLst>
              </p:cNvPr>
              <p:cNvSpPr txBox="1"/>
              <p:nvPr/>
            </p:nvSpPr>
            <p:spPr>
              <a:xfrm>
                <a:off x="6253957" y="5952283"/>
                <a:ext cx="264816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9F58672-06B9-09E9-C52F-5BEEBB62A2BD}"/>
                  </a:ext>
                </a:extLst>
              </p:cNvPr>
              <p:cNvSpPr txBox="1"/>
              <p:nvPr/>
            </p:nvSpPr>
            <p:spPr>
              <a:xfrm>
                <a:off x="5839430" y="4491208"/>
                <a:ext cx="414527" cy="233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n=7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2187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88587436-A4DB-4153-9D99-49ADAE91B674}"/>
              </a:ext>
            </a:extLst>
          </p:cNvPr>
          <p:cNvSpPr txBox="1"/>
          <p:nvPr/>
        </p:nvSpPr>
        <p:spPr>
          <a:xfrm>
            <a:off x="116789" y="1006253"/>
            <a:ext cx="7133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sz="1600" dirty="0">
              <a:cs typeface="Times New Roman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cs typeface="Times New Roman"/>
              </a:rPr>
              <a:t>Input data and profiles for </a:t>
            </a:r>
            <a:r>
              <a:rPr lang="en-US" sz="1600" b="1" dirty="0">
                <a:cs typeface="Times New Roman"/>
              </a:rPr>
              <a:t>Full Power at flat-top </a:t>
            </a:r>
            <a:r>
              <a:rPr lang="en-US" sz="1600" dirty="0">
                <a:cs typeface="Times New Roman"/>
              </a:rPr>
              <a:t>from JINTRAC integrated modelling [</a:t>
            </a:r>
            <a:r>
              <a:rPr lang="en-US" sz="1600" i="1" dirty="0">
                <a:cs typeface="Times New Roman"/>
              </a:rPr>
              <a:t>I. </a:t>
            </a:r>
            <a:r>
              <a:rPr lang="en-GB" sz="1600" i="1" dirty="0">
                <a:cs typeface="Times New Roman"/>
              </a:rPr>
              <a:t>Casiraghi et al, </a:t>
            </a:r>
            <a:r>
              <a:rPr lang="en-GB" sz="1600" i="1" dirty="0" err="1">
                <a:cs typeface="Times New Roman"/>
              </a:rPr>
              <a:t>Nucl</a:t>
            </a:r>
            <a:r>
              <a:rPr lang="en-GB" sz="1600" i="1" dirty="0">
                <a:cs typeface="Times New Roman"/>
              </a:rPr>
              <a:t>. Fusion 61, 2021, 116068</a:t>
            </a:r>
            <a:r>
              <a:rPr lang="en-GB" sz="1600" dirty="0">
                <a:cs typeface="Times New Roman"/>
              </a:rPr>
              <a:t>]. </a:t>
            </a:r>
            <a:r>
              <a:rPr lang="en-US" sz="1600" dirty="0">
                <a:cs typeface="Times New Roman"/>
              </a:rPr>
              <a:t>No sawtooth model included.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cs typeface="Times New Roman"/>
              </a:rPr>
              <a:t>Unstable </a:t>
            </a:r>
            <a:r>
              <a:rPr lang="en-US" sz="1600" b="1" dirty="0">
                <a:cs typeface="Times New Roman"/>
              </a:rPr>
              <a:t>internal kink </a:t>
            </a:r>
            <a:r>
              <a:rPr lang="en-US" sz="1600" dirty="0">
                <a:cs typeface="Times New Roman"/>
              </a:rPr>
              <a:t>(q</a:t>
            </a:r>
            <a:r>
              <a:rPr lang="en-US" sz="1600" baseline="-25000" dirty="0">
                <a:cs typeface="Times New Roman"/>
              </a:rPr>
              <a:t>0</a:t>
            </a:r>
            <a:r>
              <a:rPr lang="en-US" sz="1600" dirty="0">
                <a:cs typeface="Times New Roman"/>
              </a:rPr>
              <a:t> &lt;1) . The q=1 surface is located around s≈0.54.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T" sz="1600" b="1" dirty="0">
                <a:solidFill>
                  <a:srgbClr val="0432FF"/>
                </a:solidFill>
              </a:rPr>
              <a:t>Infernal modes </a:t>
            </a:r>
            <a:r>
              <a:rPr lang="en-IT" sz="1600" dirty="0">
                <a:solidFill>
                  <a:srgbClr val="0432FF"/>
                </a:solidFill>
              </a:rPr>
              <a:t>are stable </a:t>
            </a:r>
            <a:r>
              <a:rPr lang="en-IT" sz="1600" dirty="0"/>
              <a:t>indeed pressure has a low gradient in the flat q region</a:t>
            </a:r>
            <a:r>
              <a:rPr lang="en-IT" sz="1600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dirty="0">
              <a:cs typeface="Times New Roman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85EF99C-2562-094D-9B99-4B932636A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86" y="965013"/>
            <a:ext cx="1384675" cy="221008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FFF52CC-4DAB-398A-26C8-39DB8D73961D}"/>
              </a:ext>
            </a:extLst>
          </p:cNvPr>
          <p:cNvSpPr/>
          <p:nvPr/>
        </p:nvSpPr>
        <p:spPr>
          <a:xfrm>
            <a:off x="44837" y="861502"/>
            <a:ext cx="8906119" cy="23643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E074757-3D68-B87D-8F3C-9D447553653E}"/>
              </a:ext>
            </a:extLst>
          </p:cNvPr>
          <p:cNvGrpSpPr>
            <a:grpSpLocks noChangeAspect="1"/>
          </p:cNvGrpSpPr>
          <p:nvPr/>
        </p:nvGrpSpPr>
        <p:grpSpPr>
          <a:xfrm>
            <a:off x="4929139" y="3226419"/>
            <a:ext cx="3727211" cy="3167646"/>
            <a:chOff x="5504531" y="654890"/>
            <a:chExt cx="3815263" cy="324247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69D3A94-CA08-36A4-26D0-28979F25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531" y="964268"/>
              <a:ext cx="3296264" cy="283492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7DBD5A-F8D5-27C8-C405-711678083B7A}"/>
                </a:ext>
              </a:extLst>
            </p:cNvPr>
            <p:cNvSpPr txBox="1"/>
            <p:nvPr/>
          </p:nvSpPr>
          <p:spPr>
            <a:xfrm>
              <a:off x="7180159" y="1055245"/>
              <a:ext cx="1012007" cy="34655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v</a:t>
              </a:r>
              <a:r>
                <a:rPr lang="en-US" sz="1600" baseline="30000" dirty="0" err="1"/>
                <a:t>s</a:t>
              </a:r>
              <a:r>
                <a:rPr lang="en-US" sz="1600" baseline="-25000" dirty="0" err="1"/>
                <a:t>m,n</a:t>
              </a:r>
              <a:endParaRPr lang="en-US" sz="1600" baseline="-25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55975B-35C8-B26A-C895-AB25CD259FC2}"/>
                </a:ext>
              </a:extLst>
            </p:cNvPr>
            <p:cNvSpPr txBox="1"/>
            <p:nvPr/>
          </p:nvSpPr>
          <p:spPr>
            <a:xfrm>
              <a:off x="5924624" y="1597279"/>
              <a:ext cx="298968" cy="34655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q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33B4564-AED8-4602-9CA0-6116E4DCA644}"/>
                </a:ext>
              </a:extLst>
            </p:cNvPr>
            <p:cNvSpPr txBox="1"/>
            <p:nvPr/>
          </p:nvSpPr>
          <p:spPr>
            <a:xfrm>
              <a:off x="8098583" y="3558811"/>
              <a:ext cx="264816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1D50B93-5F76-CAE8-030B-536E1D5A0985}"/>
                </a:ext>
              </a:extLst>
            </p:cNvPr>
            <p:cNvSpPr txBox="1"/>
            <p:nvPr/>
          </p:nvSpPr>
          <p:spPr>
            <a:xfrm>
              <a:off x="5868594" y="654890"/>
              <a:ext cx="3451200" cy="378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cs typeface="Times New Roman"/>
                </a:rPr>
                <a:t>Internal kink n=1</a:t>
              </a:r>
              <a:endParaRPr lang="en-US" dirty="0">
                <a:cs typeface="Times New Roman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D0D8BF-8045-4CEB-BB88-92ADD9E51E1D}"/>
              </a:ext>
            </a:extLst>
          </p:cNvPr>
          <p:cNvGrpSpPr/>
          <p:nvPr/>
        </p:nvGrpSpPr>
        <p:grpSpPr>
          <a:xfrm>
            <a:off x="237669" y="3445617"/>
            <a:ext cx="4062909" cy="2776680"/>
            <a:chOff x="4789665" y="3692559"/>
            <a:chExt cx="4062909" cy="277668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560ED81-B9E5-2B5C-69C7-FCE8DA844870}"/>
                </a:ext>
              </a:extLst>
            </p:cNvPr>
            <p:cNvSpPr txBox="1"/>
            <p:nvPr/>
          </p:nvSpPr>
          <p:spPr>
            <a:xfrm>
              <a:off x="4789665" y="4398544"/>
              <a:ext cx="1164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rgbClr val="FF0000"/>
                  </a:solidFill>
                </a:rPr>
                <a:t>Full Power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78050AA-ACD1-A136-3721-F28AE60E5F0C}"/>
                </a:ext>
              </a:extLst>
            </p:cNvPr>
            <p:cNvSpPr txBox="1"/>
            <p:nvPr/>
          </p:nvSpPr>
          <p:spPr>
            <a:xfrm>
              <a:off x="5181647" y="5289634"/>
              <a:ext cx="654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>
                  <a:solidFill>
                    <a:srgbClr val="0432FF"/>
                  </a:solidFill>
                </a:rPr>
                <a:t>Day0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AAA84F44-A269-58D5-6A16-05ECC16DEB0D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 flipV="1">
              <a:off x="5836506" y="5047488"/>
              <a:ext cx="683166" cy="4268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EC07E5D-DAAE-69F6-D9B0-96557D96D2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2888" y="4105656"/>
              <a:ext cx="795656" cy="4987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361F8CB-E201-E1C9-17F3-41C021EC07DF}"/>
                </a:ext>
              </a:extLst>
            </p:cNvPr>
            <p:cNvSpPr txBox="1"/>
            <p:nvPr/>
          </p:nvSpPr>
          <p:spPr>
            <a:xfrm>
              <a:off x="8184584" y="6130685"/>
              <a:ext cx="264816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63407ED-47D3-D78D-A47D-D2297A667CA2}"/>
                </a:ext>
              </a:extLst>
            </p:cNvPr>
            <p:cNvSpPr txBox="1"/>
            <p:nvPr/>
          </p:nvSpPr>
          <p:spPr>
            <a:xfrm>
              <a:off x="8560506" y="3835548"/>
              <a:ext cx="292068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q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39A9651-3F2F-3BEB-56EF-64074008A703}"/>
                </a:ext>
              </a:extLst>
            </p:cNvPr>
            <p:cNvSpPr txBox="1"/>
            <p:nvPr/>
          </p:nvSpPr>
          <p:spPr>
            <a:xfrm>
              <a:off x="4912807" y="3848175"/>
              <a:ext cx="97334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IT" dirty="0"/>
                <a:t>p/B</a:t>
              </a:r>
              <a:r>
                <a:rPr lang="en-IT" baseline="-25000" dirty="0"/>
                <a:t>0</a:t>
              </a:r>
              <a:r>
                <a:rPr lang="en-IT" baseline="30000" dirty="0"/>
                <a:t>2</a:t>
              </a:r>
              <a:r>
                <a:rPr lang="en-IT" dirty="0"/>
                <a:t>/μ</a:t>
              </a:r>
              <a:r>
                <a:rPr lang="en-IT" baseline="-25000" dirty="0"/>
                <a:t>0</a:t>
              </a:r>
              <a:endParaRPr lang="en-IT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37473FE-EAFA-0AFF-D20A-0650D2E9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4955" y="3692559"/>
              <a:ext cx="2634234" cy="2634234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B5FF01A-64FF-75A4-7432-5D8751D6472A}"/>
              </a:ext>
            </a:extLst>
          </p:cNvPr>
          <p:cNvSpPr txBox="1">
            <a:spLocks/>
          </p:cNvSpPr>
          <p:nvPr/>
        </p:nvSpPr>
        <p:spPr>
          <a:xfrm>
            <a:off x="450231" y="121584"/>
            <a:ext cx="7400228" cy="72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latin typeface="+mn-lt"/>
              </a:rPr>
              <a:t>L</a:t>
            </a:r>
            <a:r>
              <a:rPr lang="en-IT" dirty="0">
                <a:latin typeface="+mn-lt"/>
              </a:rPr>
              <a:t>inear stability analysis with </a:t>
            </a:r>
            <a:r>
              <a:rPr lang="en-IT" dirty="0">
                <a:solidFill>
                  <a:srgbClr val="FF0000"/>
                </a:solidFill>
                <a:latin typeface="+mn-lt"/>
              </a:rPr>
              <a:t>MARS</a:t>
            </a:r>
            <a:r>
              <a:rPr lang="en-IT" dirty="0">
                <a:latin typeface="+mn-lt"/>
              </a:rPr>
              <a:t> for scenario A (day0) SN from low to intermediate n</a:t>
            </a:r>
          </a:p>
        </p:txBody>
      </p:sp>
    </p:spTree>
    <p:extLst>
      <p:ext uri="{BB962C8B-B14F-4D97-AF65-F5344CB8AC3E}">
        <p14:creationId xmlns:p14="http://schemas.microsoft.com/office/powerpoint/2010/main" val="137577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">
            <a:extLst>
              <a:ext uri="{FF2B5EF4-FFF2-40B4-BE49-F238E27FC236}">
                <a16:creationId xmlns:a16="http://schemas.microsoft.com/office/drawing/2014/main" id="{9C1109A6-6D54-AF42-9A0F-AB122CA1C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984" y="966463"/>
            <a:ext cx="79250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030B69-C194-9C42-90A9-4013197B0D4B}"/>
              </a:ext>
            </a:extLst>
          </p:cNvPr>
          <p:cNvSpPr txBox="1"/>
          <p:nvPr/>
        </p:nvSpPr>
        <p:spPr>
          <a:xfrm>
            <a:off x="166796" y="88731"/>
            <a:ext cx="8712120" cy="64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 of 2/1 (</a:t>
            </a:r>
            <a:r>
              <a:rPr lang="it-IT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)TM control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9BCE4DF-3FF9-F447-A1BC-A8CC4EEEB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27" y="223835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F9D6B6E-95DE-8D42-BF32-21E7F040B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7812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78FC8D-BBB2-FD46-962D-E85306A938D3}"/>
              </a:ext>
            </a:extLst>
          </p:cNvPr>
          <p:cNvSpPr txBox="1"/>
          <p:nvPr/>
        </p:nvSpPr>
        <p:spPr>
          <a:xfrm>
            <a:off x="0" y="682694"/>
            <a:ext cx="9239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EC power requirements 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control and suppression of (Neoclassical)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Tearing Modes, (N)TM</a:t>
            </a:r>
            <a:endParaRPr lang="en-GB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DTT full power scenario at 5.5 MA, 5.85T with </a:t>
            </a:r>
            <a:r>
              <a:rPr lang="en-GB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sawteeth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the 2/1 mode is located at very off-axis positions </a:t>
            </a:r>
            <a:r>
              <a:rPr lang="en-GB" dirty="0">
                <a:effectLst/>
                <a:latin typeface="Symbol" pitchFamily="2" charset="2"/>
                <a:cs typeface="Arial" panose="020B0604020202020204" pitchFamily="34" charset="0"/>
              </a:rPr>
              <a:t>r</a:t>
            </a:r>
            <a:r>
              <a:rPr lang="en-GB" baseline="-25000" dirty="0">
                <a:effectLst/>
                <a:latin typeface="Symbol" pitchFamily="2" charset="2"/>
                <a:cs typeface="Arial" panose="020B0604020202020204" pitchFamily="34" charset="0"/>
              </a:rPr>
              <a:t>t</a:t>
            </a:r>
            <a:r>
              <a:rPr lang="en-GB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GB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2/1</a:t>
            </a:r>
            <a:r>
              <a:rPr lang="en-GB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=0.82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 power up to 7.2 MW can be injected in continuous (CW) and modulated 50% duty cycle (mod) from the upper launcher</a:t>
            </a:r>
            <a:endParaRPr lang="it-IT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width = 0.023 m:  ECH-ON stabilizes with 4 MW modulated for TM and 1.5 MW CW or modulated for NTM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width=0.04 m: ECH-ON stabilizes with 6 MW CW or modulated for TM</a:t>
            </a:r>
            <a:endParaRPr lang="en-GB" sz="6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84B06-0010-5644-A47D-050D282DA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47" y="3483461"/>
            <a:ext cx="4155569" cy="3165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AC8D6-F1E8-374A-99AE-77DDBED4C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55" y="3420968"/>
            <a:ext cx="4087973" cy="323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0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09" y="127407"/>
            <a:ext cx="7366213" cy="726695"/>
          </a:xfrm>
        </p:spPr>
        <p:txBody>
          <a:bodyPr>
            <a:noAutofit/>
          </a:bodyPr>
          <a:lstStyle/>
          <a:p>
            <a:r>
              <a:rPr lang="en-IT" sz="2400" dirty="0">
                <a:latin typeface="+mn-lt"/>
              </a:rPr>
              <a:t>Linear MHD stability and Alfvénic modes with HYMAGYC (no </a:t>
            </a:r>
            <a:r>
              <a:rPr lang="it-IT" sz="2400" dirty="0" err="1">
                <a:latin typeface="+mn-lt"/>
              </a:rPr>
              <a:t>EPs</a:t>
            </a:r>
            <a:r>
              <a:rPr lang="it-IT" sz="2400" dirty="0">
                <a:latin typeface="+mn-lt"/>
              </a:rPr>
              <a:t>): Negative vs Positive </a:t>
            </a:r>
            <a:r>
              <a:rPr lang="it-IT" sz="2400" dirty="0" err="1">
                <a:latin typeface="+mn-lt"/>
              </a:rPr>
              <a:t>triangularity</a:t>
            </a:r>
            <a:endParaRPr lang="en-IT" sz="2400" dirty="0">
              <a:latin typeface="+mn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31C002-058C-9083-5A3C-946C81CA3C62}"/>
              </a:ext>
            </a:extLst>
          </p:cNvPr>
          <p:cNvSpPr txBox="1"/>
          <p:nvPr/>
        </p:nvSpPr>
        <p:spPr>
          <a:xfrm>
            <a:off x="3019934" y="2666656"/>
            <a:ext cx="2234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n</a:t>
            </a:r>
            <a:r>
              <a:rPr lang="it-IT" dirty="0">
                <a:solidFill>
                  <a:srgbClr val="FF0000"/>
                </a:solidFill>
              </a:rPr>
              <a:t>=1, </a:t>
            </a:r>
            <a:r>
              <a:rPr lang="en-IT" dirty="0">
                <a:solidFill>
                  <a:srgbClr val="FF0000"/>
                </a:solidFill>
              </a:rPr>
              <a:t>Internal kink and Global Alfv</a:t>
            </a:r>
            <a:r>
              <a:rPr lang="it-IT" dirty="0" err="1">
                <a:solidFill>
                  <a:srgbClr val="FF0000"/>
                </a:solidFill>
              </a:rPr>
              <a:t>é</a:t>
            </a:r>
            <a:r>
              <a:rPr lang="en-IT" dirty="0">
                <a:solidFill>
                  <a:srgbClr val="FF0000"/>
                </a:solidFill>
              </a:rPr>
              <a:t>nic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en-IT" dirty="0">
                <a:solidFill>
                  <a:srgbClr val="FF0000"/>
                </a:solidFill>
              </a:rPr>
              <a:t>modes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BF2B9F-09EF-2D7E-5548-C4266E50AE5E}"/>
              </a:ext>
            </a:extLst>
          </p:cNvPr>
          <p:cNvSpPr txBox="1"/>
          <p:nvPr/>
        </p:nvSpPr>
        <p:spPr>
          <a:xfrm>
            <a:off x="7173884" y="2672886"/>
            <a:ext cx="212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n</a:t>
            </a:r>
            <a:r>
              <a:rPr lang="it-IT" dirty="0">
                <a:solidFill>
                  <a:srgbClr val="FF0000"/>
                </a:solidFill>
              </a:rPr>
              <a:t>=3, </a:t>
            </a:r>
            <a:r>
              <a:rPr lang="en-IT" dirty="0">
                <a:solidFill>
                  <a:srgbClr val="FF0000"/>
                </a:solidFill>
              </a:rPr>
              <a:t>Infernal mode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q(s)=2/3)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713826-6DB3-B2B6-BC92-549D185572AE}"/>
              </a:ext>
            </a:extLst>
          </p:cNvPr>
          <p:cNvGrpSpPr/>
          <p:nvPr/>
        </p:nvGrpSpPr>
        <p:grpSpPr>
          <a:xfrm>
            <a:off x="3153170" y="3629648"/>
            <a:ext cx="1899792" cy="2019268"/>
            <a:chOff x="562802" y="3099777"/>
            <a:chExt cx="2039148" cy="2167387"/>
          </a:xfrm>
        </p:grpSpPr>
        <p:pic>
          <p:nvPicPr>
            <p:cNvPr id="60" name="Picture 59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218BF96D-A7D6-73F1-3099-FF9EAEF34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950" y="3190098"/>
              <a:ext cx="1905000" cy="19050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4858358-935B-EB2C-2C99-420DFAE3895B}"/>
                </a:ext>
              </a:extLst>
            </p:cNvPr>
            <p:cNvSpPr txBox="1"/>
            <p:nvPr/>
          </p:nvSpPr>
          <p:spPr>
            <a:xfrm>
              <a:off x="722487" y="3099777"/>
              <a:ext cx="10342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|𝜙(s, 𝜔)|</a:t>
              </a:r>
              <a:r>
                <a:rPr lang="en-US" sz="1600" baseline="30000" dirty="0"/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AC7CDD5-0F65-E888-250C-30C7500869B0}"/>
                </a:ext>
              </a:extLst>
            </p:cNvPr>
            <p:cNvSpPr txBox="1"/>
            <p:nvPr/>
          </p:nvSpPr>
          <p:spPr>
            <a:xfrm rot="16200000">
              <a:off x="377655" y="3611249"/>
              <a:ext cx="70884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𝜔/𝜔</a:t>
              </a:r>
              <a:r>
                <a:rPr lang="en-US" sz="1600" baseline="-25000" dirty="0"/>
                <a:t>A0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EB3790-1B66-C1CC-A35E-FFA6665D7C96}"/>
                </a:ext>
              </a:extLst>
            </p:cNvPr>
            <p:cNvSpPr txBox="1"/>
            <p:nvPr/>
          </p:nvSpPr>
          <p:spPr>
            <a:xfrm>
              <a:off x="2178305" y="4928610"/>
              <a:ext cx="2648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</a:t>
              </a:r>
              <a:endParaRPr lang="en-US" sz="1600" baseline="3000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313637-E63A-C553-47AA-3D24F7ECD77D}"/>
              </a:ext>
            </a:extLst>
          </p:cNvPr>
          <p:cNvGrpSpPr/>
          <p:nvPr/>
        </p:nvGrpSpPr>
        <p:grpSpPr>
          <a:xfrm>
            <a:off x="5110951" y="3632548"/>
            <a:ext cx="1894114" cy="1989429"/>
            <a:chOff x="4355334" y="1106943"/>
            <a:chExt cx="2033053" cy="2135360"/>
          </a:xfrm>
        </p:grpSpPr>
        <p:pic>
          <p:nvPicPr>
            <p:cNvPr id="65" name="Picture 64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594D0023-631E-FD9D-D7DE-068229F7B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3387" y="1182754"/>
              <a:ext cx="1905000" cy="1905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97BB27B-D37A-FB7E-6345-24AC63EA7DDD}"/>
                </a:ext>
              </a:extLst>
            </p:cNvPr>
            <p:cNvSpPr txBox="1"/>
            <p:nvPr/>
          </p:nvSpPr>
          <p:spPr>
            <a:xfrm>
              <a:off x="4450964" y="1106943"/>
              <a:ext cx="10342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|𝜙(s, 𝜔)|</a:t>
              </a:r>
              <a:r>
                <a:rPr lang="en-US" sz="1600" baseline="30000" dirty="0"/>
                <a:t>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E0CFE0-3010-D7E4-2D4B-5F37578D44C1}"/>
                </a:ext>
              </a:extLst>
            </p:cNvPr>
            <p:cNvSpPr txBox="1"/>
            <p:nvPr/>
          </p:nvSpPr>
          <p:spPr>
            <a:xfrm rot="16200000">
              <a:off x="4170187" y="1627433"/>
              <a:ext cx="70884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𝜔/𝜔</a:t>
              </a:r>
              <a:r>
                <a:rPr lang="en-US" sz="1600" baseline="-25000" dirty="0"/>
                <a:t>A0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4A766E-AF86-ED3B-4239-59801C8AC7B8}"/>
                </a:ext>
              </a:extLst>
            </p:cNvPr>
            <p:cNvSpPr txBox="1"/>
            <p:nvPr/>
          </p:nvSpPr>
          <p:spPr>
            <a:xfrm>
              <a:off x="5966132" y="2903749"/>
              <a:ext cx="2648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</a:t>
              </a:r>
              <a:endParaRPr lang="en-US" sz="1600" baseline="300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2FFDE04-6B76-C137-C87E-C7CB635EA93D}"/>
              </a:ext>
            </a:extLst>
          </p:cNvPr>
          <p:cNvGrpSpPr/>
          <p:nvPr/>
        </p:nvGrpSpPr>
        <p:grpSpPr>
          <a:xfrm>
            <a:off x="7110313" y="3545930"/>
            <a:ext cx="1881124" cy="2059590"/>
            <a:chOff x="9694288" y="448571"/>
            <a:chExt cx="2019110" cy="2210667"/>
          </a:xfrm>
        </p:grpSpPr>
        <p:pic>
          <p:nvPicPr>
            <p:cNvPr id="77" name="Picture 76" descr="A diagram of a graph&#10;&#10;Description automatically generated">
              <a:extLst>
                <a:ext uri="{FF2B5EF4-FFF2-40B4-BE49-F238E27FC236}">
                  <a16:creationId xmlns:a16="http://schemas.microsoft.com/office/drawing/2014/main" id="{2B465033-573C-A491-85B0-BF0F24CD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8398" y="587997"/>
              <a:ext cx="1905000" cy="190500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DBF1D4C-9463-BEE7-1163-E5731E4078A7}"/>
                </a:ext>
              </a:extLst>
            </p:cNvPr>
            <p:cNvSpPr txBox="1"/>
            <p:nvPr/>
          </p:nvSpPr>
          <p:spPr>
            <a:xfrm>
              <a:off x="9968763" y="448571"/>
              <a:ext cx="10342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|𝜙(s, 𝜔)|</a:t>
              </a:r>
              <a:r>
                <a:rPr lang="en-US" sz="1600" baseline="30000" dirty="0"/>
                <a:t>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5114B0C-8F6C-0C74-A5E0-04E1AF4DE8FC}"/>
                </a:ext>
              </a:extLst>
            </p:cNvPr>
            <p:cNvSpPr txBox="1"/>
            <p:nvPr/>
          </p:nvSpPr>
          <p:spPr>
            <a:xfrm rot="16200000">
              <a:off x="9509141" y="1083869"/>
              <a:ext cx="70884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𝜔/𝜔</a:t>
              </a:r>
              <a:r>
                <a:rPr lang="en-US" sz="1600" baseline="-25000" dirty="0"/>
                <a:t>A0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C6E4EF2-F082-DA6D-8A34-79C64D039C52}"/>
                </a:ext>
              </a:extLst>
            </p:cNvPr>
            <p:cNvSpPr txBox="1"/>
            <p:nvPr/>
          </p:nvSpPr>
          <p:spPr>
            <a:xfrm>
              <a:off x="11286861" y="2320684"/>
              <a:ext cx="2648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</a:t>
              </a:r>
              <a:endParaRPr lang="en-US" sz="1600" baseline="30000" dirty="0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16A89D6-8F32-258E-ABDE-626E0E96C35E}"/>
              </a:ext>
            </a:extLst>
          </p:cNvPr>
          <p:cNvCxnSpPr>
            <a:cxnSpLocks/>
          </p:cNvCxnSpPr>
          <p:nvPr/>
        </p:nvCxnSpPr>
        <p:spPr>
          <a:xfrm>
            <a:off x="5147920" y="2862024"/>
            <a:ext cx="0" cy="28132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724EB84-1195-425D-8C94-2C87A5A62F3B}"/>
              </a:ext>
            </a:extLst>
          </p:cNvPr>
          <p:cNvCxnSpPr>
            <a:cxnSpLocks/>
          </p:cNvCxnSpPr>
          <p:nvPr/>
        </p:nvCxnSpPr>
        <p:spPr>
          <a:xfrm>
            <a:off x="7195254" y="2769444"/>
            <a:ext cx="0" cy="2929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BF0359A2-1B23-6E84-9344-D2A73F38B1EF}"/>
              </a:ext>
            </a:extLst>
          </p:cNvPr>
          <p:cNvSpPr txBox="1"/>
          <p:nvPr/>
        </p:nvSpPr>
        <p:spPr>
          <a:xfrm>
            <a:off x="6860846" y="3359061"/>
            <a:ext cx="246718" cy="3154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</a:t>
            </a:r>
            <a:endParaRPr lang="en-US" sz="1600" baseline="300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E3683EF-80D0-A21A-FE99-2D16D4915584}"/>
              </a:ext>
            </a:extLst>
          </p:cNvPr>
          <p:cNvSpPr txBox="1"/>
          <p:nvPr/>
        </p:nvSpPr>
        <p:spPr>
          <a:xfrm>
            <a:off x="5204886" y="2662569"/>
            <a:ext cx="201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n</a:t>
            </a:r>
            <a:r>
              <a:rPr lang="it-IT" dirty="0">
                <a:solidFill>
                  <a:srgbClr val="FF0000"/>
                </a:solidFill>
              </a:rPr>
              <a:t>=2, </a:t>
            </a:r>
            <a:r>
              <a:rPr lang="en-IT" dirty="0">
                <a:solidFill>
                  <a:srgbClr val="FF0000"/>
                </a:solidFill>
              </a:rPr>
              <a:t>Global Alfv</a:t>
            </a:r>
            <a:r>
              <a:rPr lang="it-IT" dirty="0" err="1">
                <a:solidFill>
                  <a:srgbClr val="FF0000"/>
                </a:solidFill>
              </a:rPr>
              <a:t>é</a:t>
            </a:r>
            <a:r>
              <a:rPr lang="en-IT" dirty="0">
                <a:solidFill>
                  <a:srgbClr val="FF0000"/>
                </a:solidFill>
              </a:rPr>
              <a:t>nic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en-IT" dirty="0">
                <a:solidFill>
                  <a:srgbClr val="FF0000"/>
                </a:solidFill>
              </a:rPr>
              <a:t>modes</a:t>
            </a:r>
          </a:p>
        </p:txBody>
      </p:sp>
      <p:sp>
        <p:nvSpPr>
          <p:cNvPr id="86" name="Oval Callout 85">
            <a:extLst>
              <a:ext uri="{FF2B5EF4-FFF2-40B4-BE49-F238E27FC236}">
                <a16:creationId xmlns:a16="http://schemas.microsoft.com/office/drawing/2014/main" id="{9AA42F76-35E2-6309-3363-70CF4149E39F}"/>
              </a:ext>
            </a:extLst>
          </p:cNvPr>
          <p:cNvSpPr/>
          <p:nvPr/>
        </p:nvSpPr>
        <p:spPr>
          <a:xfrm>
            <a:off x="3201562" y="3521990"/>
            <a:ext cx="1810308" cy="1964125"/>
          </a:xfrm>
          <a:prstGeom prst="wedgeEllipseCallout">
            <a:avLst>
              <a:gd name="adj1" fmla="val -182708"/>
              <a:gd name="adj2" fmla="val 98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Callout 86">
            <a:extLst>
              <a:ext uri="{FF2B5EF4-FFF2-40B4-BE49-F238E27FC236}">
                <a16:creationId xmlns:a16="http://schemas.microsoft.com/office/drawing/2014/main" id="{6964E2DC-2276-E33A-5653-3A2793446564}"/>
              </a:ext>
            </a:extLst>
          </p:cNvPr>
          <p:cNvSpPr/>
          <p:nvPr/>
        </p:nvSpPr>
        <p:spPr>
          <a:xfrm>
            <a:off x="5259371" y="3640187"/>
            <a:ext cx="1810308" cy="1964125"/>
          </a:xfrm>
          <a:prstGeom prst="wedgeEllipseCallout">
            <a:avLst>
              <a:gd name="adj1" fmla="val -271813"/>
              <a:gd name="adj2" fmla="val 2997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Callout 87">
            <a:extLst>
              <a:ext uri="{FF2B5EF4-FFF2-40B4-BE49-F238E27FC236}">
                <a16:creationId xmlns:a16="http://schemas.microsoft.com/office/drawing/2014/main" id="{8310675E-9AE7-6247-BAE8-31E693DE0390}"/>
              </a:ext>
            </a:extLst>
          </p:cNvPr>
          <p:cNvSpPr/>
          <p:nvPr/>
        </p:nvSpPr>
        <p:spPr>
          <a:xfrm>
            <a:off x="7222359" y="3601390"/>
            <a:ext cx="1810308" cy="1964125"/>
          </a:xfrm>
          <a:prstGeom prst="wedgeEllipseCallout">
            <a:avLst>
              <a:gd name="adj1" fmla="val -347341"/>
              <a:gd name="adj2" fmla="val -9748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7A707C6-4897-9B05-1F98-C7B7CBC91187}"/>
              </a:ext>
            </a:extLst>
          </p:cNvPr>
          <p:cNvSpPr txBox="1"/>
          <p:nvPr/>
        </p:nvSpPr>
        <p:spPr>
          <a:xfrm>
            <a:off x="3322447" y="934467"/>
            <a:ext cx="5590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MHD stability for Negative Triangularity (”flipped”) equilibria is considered for two different cases: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B050"/>
                </a:solidFill>
              </a:rPr>
              <a:t>“Flipped” boundary and fixed p’, I* profiles</a:t>
            </a:r>
            <a:r>
              <a:rPr lang="en-US" sz="1600" dirty="0"/>
              <a:t>,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“Flipped” boundary and p’, q profiles</a:t>
            </a:r>
            <a:r>
              <a:rPr lang="en-US" sz="1600" dirty="0"/>
              <a:t>.</a:t>
            </a:r>
          </a:p>
          <a:p>
            <a:r>
              <a:rPr lang="en-US" sz="1600" dirty="0"/>
              <a:t>Internal kink stability of NT equilibria is always worst, </a:t>
            </a:r>
            <a:r>
              <a:rPr lang="en-US" sz="1600" dirty="0">
                <a:solidFill>
                  <a:srgbClr val="0432FF"/>
                </a:solidFill>
              </a:rPr>
              <a:t>Infernal modes are always less unstable for NT with fixed p’, q profiles.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2507E-1C2B-C0E3-B323-7A34C4F6F801}"/>
              </a:ext>
            </a:extLst>
          </p:cNvPr>
          <p:cNvSpPr txBox="1"/>
          <p:nvPr/>
        </p:nvSpPr>
        <p:spPr>
          <a:xfrm>
            <a:off x="3468587" y="5842660"/>
            <a:ext cx="558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Frequency spectra of the perturbed electrostatic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6F793-8B86-489A-6BBD-AA48E8BF4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4" y="1252764"/>
            <a:ext cx="3370943" cy="504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7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6E8E-EB4E-5E24-62AE-05DE19E3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8" y="122755"/>
            <a:ext cx="7123278" cy="726695"/>
          </a:xfrm>
        </p:spPr>
        <p:txBody>
          <a:bodyPr/>
          <a:lstStyle/>
          <a:p>
            <a:r>
              <a:rPr lang="it-IT" dirty="0">
                <a:latin typeface="+mn-lt"/>
              </a:rPr>
              <a:t>EP studies on DTT </a:t>
            </a:r>
            <a:endParaRPr lang="en-IT" dirty="0">
              <a:latin typeface="+mn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864952C-24B8-D6ED-385C-CE95F4E2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28" y="595159"/>
            <a:ext cx="3868342" cy="3062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D27CA7E-225F-904E-8311-0DEF15C786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6593" y="3658125"/>
                <a:ext cx="8682566" cy="4993233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Tx/>
                  <a:buChar char="-"/>
                </a:pPr>
                <a:r>
                  <a:rPr lang="en-GB" sz="2200" dirty="0">
                    <a:latin typeface="+mn-lt"/>
                  </a:rPr>
                  <a:t>DTT has been designed with </a:t>
                </a:r>
                <a:r>
                  <a:rPr lang="en-GB" sz="2200" dirty="0">
                    <a:solidFill>
                      <a:srgbClr val="C00000"/>
                    </a:solidFill>
                    <a:latin typeface="+mn-lt"/>
                  </a:rPr>
                  <a:t>reactor-relevant</a:t>
                </a:r>
                <a:r>
                  <a:rPr lang="en-GB" sz="2200" dirty="0">
                    <a:latin typeface="+mn-lt"/>
                  </a:rPr>
                  <a:t> dimensionless parameters;</a:t>
                </a:r>
              </a:p>
              <a:p>
                <a:pPr marL="342900" indent="-342900">
                  <a:buFontTx/>
                  <a:buChar char="-"/>
                </a:pPr>
                <a:r>
                  <a:rPr lang="en-GB" sz="2200" dirty="0">
                    <a:latin typeface="+mn-lt"/>
                  </a:rPr>
                  <a:t>In particular,</a:t>
                </a:r>
                <a:r>
                  <a:rPr lang="en-GB" sz="2200" dirty="0">
                    <a:solidFill>
                      <a:srgbClr val="C00000"/>
                    </a:solidFill>
                    <a:latin typeface="+mn-lt"/>
                  </a:rPr>
                  <a:t> EPs dimensionless parameters </a:t>
                </a:r>
                <a:r>
                  <a:rPr lang="en-GB" sz="2200" dirty="0">
                    <a:latin typeface="+mn-lt"/>
                  </a:rPr>
                  <a:t>preserve cross-scale couplings: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𝐸𝑃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GB" sz="2200" dirty="0">
                    <a:latin typeface="+mn-lt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200" dirty="0">
                    <a:latin typeface="+mn-lt"/>
                  </a:rPr>
                  <a:t>;</a:t>
                </a:r>
              </a:p>
              <a:p>
                <a:pPr marL="342900" indent="-342900">
                  <a:buFontTx/>
                  <a:buChar char="-"/>
                </a:pPr>
                <a:r>
                  <a:rPr lang="en-GB" sz="2200" dirty="0">
                    <a:latin typeface="+mn-lt"/>
                  </a:rPr>
                  <a:t>Integrated simulations are required to address  plasma as a </a:t>
                </a:r>
                <a:r>
                  <a:rPr lang="en-GB" sz="2200" dirty="0">
                    <a:solidFill>
                      <a:srgbClr val="C00000"/>
                    </a:solidFill>
                    <a:latin typeface="+mn-lt"/>
                  </a:rPr>
                  <a:t>complex self-organized system</a:t>
                </a:r>
                <a:r>
                  <a:rPr lang="en-GB" sz="2200" dirty="0">
                    <a:latin typeface="+mn-lt"/>
                  </a:rPr>
                  <a:t>;</a:t>
                </a:r>
              </a:p>
              <a:p>
                <a:pPr marL="342900" indent="-342900">
                  <a:buFontTx/>
                  <a:buChar char="-"/>
                </a:pPr>
                <a:endParaRPr lang="en-GB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CD27CA7E-225F-904E-8311-0DEF15C786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6593" y="3658125"/>
                <a:ext cx="8682566" cy="4993233"/>
              </a:xfrm>
              <a:blipFill>
                <a:blip r:embed="rId3"/>
                <a:stretch>
                  <a:fillRect l="-983" t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e 9">
            <a:extLst>
              <a:ext uri="{FF2B5EF4-FFF2-40B4-BE49-F238E27FC236}">
                <a16:creationId xmlns:a16="http://schemas.microsoft.com/office/drawing/2014/main" id="{B5BE6B72-9A5E-2828-A155-405C63D53F41}"/>
              </a:ext>
            </a:extLst>
          </p:cNvPr>
          <p:cNvSpPr/>
          <p:nvPr/>
        </p:nvSpPr>
        <p:spPr>
          <a:xfrm rot="1218302">
            <a:off x="3215244" y="1569471"/>
            <a:ext cx="793518" cy="116420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2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6E8E-EB4E-5E24-62AE-05DE19E3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8" y="122755"/>
            <a:ext cx="7123278" cy="726695"/>
          </a:xfrm>
        </p:spPr>
        <p:txBody>
          <a:bodyPr>
            <a:normAutofit/>
          </a:bodyPr>
          <a:lstStyle/>
          <a:p>
            <a:r>
              <a:rPr lang="it-IT" dirty="0"/>
              <a:t>Self-</a:t>
            </a:r>
            <a:r>
              <a:rPr lang="it-IT" dirty="0" err="1"/>
              <a:t>organization</a:t>
            </a:r>
            <a:endParaRPr lang="en-IT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5D6D1B-E359-F4F7-E501-F3188C0F4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4"/>
          <a:stretch/>
        </p:blipFill>
        <p:spPr>
          <a:xfrm>
            <a:off x="185058" y="914400"/>
            <a:ext cx="8523514" cy="407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3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6E8E-EB4E-5E24-62AE-05DE19E3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8" y="122755"/>
            <a:ext cx="7123278" cy="726695"/>
          </a:xfrm>
        </p:spPr>
        <p:txBody>
          <a:bodyPr>
            <a:normAutofit/>
          </a:bodyPr>
          <a:lstStyle/>
          <a:p>
            <a:r>
              <a:rPr lang="it-IT" dirty="0"/>
              <a:t>Self-</a:t>
            </a:r>
            <a:r>
              <a:rPr lang="it-IT" dirty="0" err="1"/>
              <a:t>organization</a:t>
            </a:r>
            <a:endParaRPr lang="en-IT" dirty="0">
              <a:latin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793B4F-47F3-A44F-7B08-E0405EA33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34"/>
          <a:stretch/>
        </p:blipFill>
        <p:spPr>
          <a:xfrm>
            <a:off x="185058" y="914400"/>
            <a:ext cx="8523514" cy="407909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678976F-83A3-C857-07AC-957E01C15543}"/>
              </a:ext>
            </a:extLst>
          </p:cNvPr>
          <p:cNvCxnSpPr>
            <a:cxnSpLocks/>
          </p:cNvCxnSpPr>
          <p:nvPr/>
        </p:nvCxnSpPr>
        <p:spPr>
          <a:xfrm flipV="1">
            <a:off x="1262365" y="4654682"/>
            <a:ext cx="1560210" cy="190017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89664D-9890-0BEA-720B-CA46737F855A}"/>
              </a:ext>
            </a:extLst>
          </p:cNvPr>
          <p:cNvCxnSpPr>
            <a:cxnSpLocks/>
          </p:cNvCxnSpPr>
          <p:nvPr/>
        </p:nvCxnSpPr>
        <p:spPr>
          <a:xfrm flipV="1">
            <a:off x="1260057" y="2011734"/>
            <a:ext cx="3102733" cy="2818486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17686-A147-ADB6-E532-5A449CFF5A3B}"/>
              </a:ext>
            </a:extLst>
          </p:cNvPr>
          <p:cNvCxnSpPr>
            <a:cxnSpLocks/>
          </p:cNvCxnSpPr>
          <p:nvPr/>
        </p:nvCxnSpPr>
        <p:spPr>
          <a:xfrm flipH="1" flipV="1">
            <a:off x="4818675" y="2011734"/>
            <a:ext cx="3141338" cy="2809439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9F138E-47CC-36F5-4853-811DC1B09096}"/>
              </a:ext>
            </a:extLst>
          </p:cNvPr>
          <p:cNvCxnSpPr>
            <a:cxnSpLocks/>
          </p:cNvCxnSpPr>
          <p:nvPr/>
        </p:nvCxnSpPr>
        <p:spPr>
          <a:xfrm flipH="1" flipV="1">
            <a:off x="6532234" y="4673849"/>
            <a:ext cx="1427779" cy="174163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AB1ACF2-D038-0247-EF04-91D0E5F05D7F}"/>
              </a:ext>
            </a:extLst>
          </p:cNvPr>
          <p:cNvSpPr/>
          <p:nvPr/>
        </p:nvSpPr>
        <p:spPr>
          <a:xfrm>
            <a:off x="-34071" y="4531794"/>
            <a:ext cx="2871127" cy="1140138"/>
          </a:xfrm>
          <a:prstGeom prst="ellipse">
            <a:avLst/>
          </a:prstGeom>
          <a:solidFill>
            <a:schemeClr val="accent1">
              <a:lumMod val="60000"/>
              <a:lumOff val="40000"/>
              <a:alpha val="32414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2400" b="1" dirty="0">
                <a:solidFill>
                  <a:srgbClr val="FF0000"/>
                </a:solidFill>
                <a:sym typeface="Helvetica Light"/>
              </a:rPr>
              <a:t>NL </a:t>
            </a:r>
            <a:r>
              <a:rPr lang="it-IT" sz="2400" b="1" dirty="0" err="1">
                <a:solidFill>
                  <a:srgbClr val="FF0000"/>
                </a:solidFill>
                <a:sym typeface="Helvetica Light"/>
              </a:rPr>
              <a:t>wave-particle</a:t>
            </a:r>
            <a:endParaRPr lang="en-US" sz="1687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DBD92A-A8FF-2C1E-6480-087B224529DF}"/>
              </a:ext>
            </a:extLst>
          </p:cNvPr>
          <p:cNvSpPr/>
          <p:nvPr/>
        </p:nvSpPr>
        <p:spPr>
          <a:xfrm>
            <a:off x="6244705" y="4691993"/>
            <a:ext cx="2871127" cy="985866"/>
          </a:xfrm>
          <a:prstGeom prst="ellipse">
            <a:avLst/>
          </a:prstGeom>
          <a:solidFill>
            <a:schemeClr val="accent1">
              <a:lumMod val="60000"/>
              <a:lumOff val="40000"/>
              <a:alpha val="32414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it-IT" sz="2400" b="1" dirty="0">
                <a:solidFill>
                  <a:srgbClr val="FF0000"/>
                </a:solidFill>
              </a:rPr>
              <a:t>NL </a:t>
            </a:r>
            <a:r>
              <a:rPr lang="it-IT" sz="2400" b="1" dirty="0" err="1">
                <a:solidFill>
                  <a:srgbClr val="FF0000"/>
                </a:solidFill>
              </a:rPr>
              <a:t>w</a:t>
            </a:r>
            <a:r>
              <a:rPr lang="it-IT" sz="2400" b="1" dirty="0" err="1">
                <a:solidFill>
                  <a:srgbClr val="FF0000"/>
                </a:solidFill>
                <a:sym typeface="Helvetica Light"/>
              </a:rPr>
              <a:t>ave-wave</a:t>
            </a:r>
            <a:endParaRPr lang="it-IT" sz="2400" b="1" dirty="0">
              <a:solidFill>
                <a:srgbClr val="FF0000"/>
              </a:solidFill>
              <a:sym typeface="Helvetica Light"/>
            </a:endParaRPr>
          </a:p>
          <a:p>
            <a:pPr algn="ctr" defTabSz="410751" hangingPunct="0"/>
            <a:endParaRPr lang="en-US" sz="1687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128C2-E654-BC6B-FE0F-573A6F575B37}"/>
              </a:ext>
            </a:extLst>
          </p:cNvPr>
          <p:cNvSpPr/>
          <p:nvPr/>
        </p:nvSpPr>
        <p:spPr>
          <a:xfrm>
            <a:off x="2962971" y="1004519"/>
            <a:ext cx="3141338" cy="936000"/>
          </a:xfrm>
          <a:prstGeom prst="rect">
            <a:avLst/>
          </a:prstGeom>
          <a:solidFill>
            <a:srgbClr val="C00000">
              <a:alpha val="25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A2035-780E-0133-B5BC-E67DA9CC0992}"/>
              </a:ext>
            </a:extLst>
          </p:cNvPr>
          <p:cNvSpPr/>
          <p:nvPr/>
        </p:nvSpPr>
        <p:spPr>
          <a:xfrm>
            <a:off x="2837056" y="3713531"/>
            <a:ext cx="3393168" cy="864000"/>
          </a:xfrm>
          <a:prstGeom prst="rect">
            <a:avLst/>
          </a:prstGeom>
          <a:solidFill>
            <a:srgbClr val="C00000">
              <a:alpha val="25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4F4713F-2CEB-0E88-F097-6A1C1F473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42" y="5718112"/>
            <a:ext cx="8816795" cy="1173476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342900" indent="-342900">
              <a:buFontTx/>
              <a:buChar char="-"/>
            </a:pPr>
            <a:r>
              <a:rPr lang="en-US" sz="3800" dirty="0">
                <a:latin typeface="+mn-lt"/>
              </a:rPr>
              <a:t>Importance of </a:t>
            </a:r>
            <a:r>
              <a:rPr lang="en-US" sz="3800" b="1" dirty="0">
                <a:solidFill>
                  <a:srgbClr val="C00000"/>
                </a:solidFill>
                <a:latin typeface="+mn-lt"/>
              </a:rPr>
              <a:t>EPs as mediators </a:t>
            </a:r>
            <a:r>
              <a:rPr lang="en-US" sz="3800" dirty="0">
                <a:latin typeface="+mn-lt"/>
              </a:rPr>
              <a:t>of cross-scale couplings;</a:t>
            </a:r>
          </a:p>
          <a:p>
            <a:pPr marL="342900" indent="-342900">
              <a:buFontTx/>
              <a:buChar char="-"/>
            </a:pPr>
            <a:r>
              <a:rPr lang="en-US" sz="3800" dirty="0">
                <a:latin typeface="+mn-lt"/>
              </a:rPr>
              <a:t>A description of transport processes </a:t>
            </a:r>
            <a:r>
              <a:rPr lang="en-US" sz="3800" dirty="0">
                <a:solidFill>
                  <a:srgbClr val="C00000"/>
                </a:solidFill>
                <a:latin typeface="+mn-lt"/>
              </a:rPr>
              <a:t>in the </a:t>
            </a:r>
            <a:r>
              <a:rPr lang="en-US" sz="3800" b="1" dirty="0">
                <a:solidFill>
                  <a:srgbClr val="C00000"/>
                </a:solidFill>
                <a:latin typeface="+mn-lt"/>
              </a:rPr>
              <a:t>phase space </a:t>
            </a:r>
            <a:r>
              <a:rPr lang="en-US" sz="3800" dirty="0">
                <a:latin typeface="+mn-lt"/>
              </a:rPr>
              <a:t>is crucial because of non Maxwellian features of EPs</a:t>
            </a:r>
          </a:p>
          <a:p>
            <a:pPr marL="342900" indent="-342900">
              <a:buFontTx/>
              <a:buChar char="-"/>
            </a:pPr>
            <a:endParaRPr lang="en-US" sz="2200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en-US" sz="22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4FB1B-39BB-28F5-53DF-E7DF1462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83" y="4627043"/>
            <a:ext cx="3347641" cy="995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4D165-F56B-0B30-99E2-5283DDF44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5784" r="-1" b="31984"/>
          <a:stretch/>
        </p:blipFill>
        <p:spPr>
          <a:xfrm>
            <a:off x="6217681" y="979301"/>
            <a:ext cx="1887986" cy="1592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7983B2-6D41-692E-C30A-252CCA736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040" y="355094"/>
            <a:ext cx="2794000" cy="647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F1B73C-2854-7DB3-9124-929CE0741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92093"/>
            <a:ext cx="1790700" cy="419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723997-3F5F-B0E8-D42F-554FAD587A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0" t="6821"/>
          <a:stretch/>
        </p:blipFill>
        <p:spPr>
          <a:xfrm>
            <a:off x="35157" y="898962"/>
            <a:ext cx="2871128" cy="29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02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6E8E-EB4E-5E24-62AE-05DE19E3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8" y="122755"/>
            <a:ext cx="7123278" cy="726695"/>
          </a:xfrm>
        </p:spPr>
        <p:txBody>
          <a:bodyPr>
            <a:normAutofit/>
          </a:bodyPr>
          <a:lstStyle/>
          <a:p>
            <a:r>
              <a:rPr lang="it-IT" dirty="0" err="1"/>
              <a:t>Hierarchy</a:t>
            </a:r>
            <a:r>
              <a:rPr lang="it-IT" dirty="0"/>
              <a:t> of </a:t>
            </a:r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transport</a:t>
            </a:r>
            <a:r>
              <a:rPr lang="it-IT" dirty="0"/>
              <a:t> models</a:t>
            </a:r>
            <a:endParaRPr lang="en-IT" dirty="0">
              <a:latin typeface="+mn-l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808AEA4-8E58-5A8C-2FB2-B242F69DA9A2}"/>
              </a:ext>
            </a:extLst>
          </p:cNvPr>
          <p:cNvSpPr/>
          <p:nvPr/>
        </p:nvSpPr>
        <p:spPr>
          <a:xfrm>
            <a:off x="762000" y="1003540"/>
            <a:ext cx="7350154" cy="3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E1FB343-779D-3E0D-C2F0-78454D00F54F}"/>
              </a:ext>
            </a:extLst>
          </p:cNvPr>
          <p:cNvSpPr/>
          <p:nvPr/>
        </p:nvSpPr>
        <p:spPr>
          <a:xfrm>
            <a:off x="879446" y="1267965"/>
            <a:ext cx="3860334" cy="35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/home/falematte/Dropbox/orgpic/2023-02-28_15-40-29_screenshot.png">
            <a:extLst>
              <a:ext uri="{FF2B5EF4-FFF2-40B4-BE49-F238E27FC236}">
                <a16:creationId xmlns:a16="http://schemas.microsoft.com/office/drawing/2014/main" id="{5D540227-1CC2-83EF-E656-3E9C6D050963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5088" y="1090569"/>
            <a:ext cx="7962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8C77C49-EE01-7611-5CD3-C058ACF0F917}"/>
              </a:ext>
            </a:extLst>
          </p:cNvPr>
          <p:cNvSpPr/>
          <p:nvPr/>
        </p:nvSpPr>
        <p:spPr>
          <a:xfrm>
            <a:off x="402671" y="1090569"/>
            <a:ext cx="167779" cy="470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00E6F15-D555-0DF7-7F5C-51A666B346ED}"/>
              </a:ext>
            </a:extLst>
          </p:cNvPr>
          <p:cNvSpPr/>
          <p:nvPr/>
        </p:nvSpPr>
        <p:spPr>
          <a:xfrm>
            <a:off x="555071" y="2929328"/>
            <a:ext cx="1701568" cy="57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BB987EB-EFA3-C4B1-20AA-0F1F41284907}"/>
              </a:ext>
            </a:extLst>
          </p:cNvPr>
          <p:cNvSpPr/>
          <p:nvPr/>
        </p:nvSpPr>
        <p:spPr>
          <a:xfrm>
            <a:off x="1523861" y="2929328"/>
            <a:ext cx="968790" cy="251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5607851-2B8B-DEAB-46BF-246E7B9F3C6D}"/>
              </a:ext>
            </a:extLst>
          </p:cNvPr>
          <p:cNvSpPr/>
          <p:nvPr/>
        </p:nvSpPr>
        <p:spPr>
          <a:xfrm>
            <a:off x="661612" y="3495632"/>
            <a:ext cx="862249" cy="61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4F345DC-D745-3594-3515-650270D914C1}"/>
              </a:ext>
            </a:extLst>
          </p:cNvPr>
          <p:cNvSpPr/>
          <p:nvPr/>
        </p:nvSpPr>
        <p:spPr>
          <a:xfrm>
            <a:off x="282256" y="1127927"/>
            <a:ext cx="7901624" cy="633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460F491-A0C8-0F6B-F4DF-A5193ABFF2E4}"/>
              </a:ext>
            </a:extLst>
          </p:cNvPr>
          <p:cNvSpPr/>
          <p:nvPr/>
        </p:nvSpPr>
        <p:spPr>
          <a:xfrm>
            <a:off x="5813570" y="2072112"/>
            <a:ext cx="2927759" cy="85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" y="121584"/>
            <a:ext cx="8058477" cy="726695"/>
          </a:xfrm>
        </p:spPr>
        <p:txBody>
          <a:bodyPr>
            <a:noAutofit/>
          </a:bodyPr>
          <a:lstStyle/>
          <a:p>
            <a:r>
              <a:rPr lang="en-IT" dirty="0"/>
              <a:t>Alfvénic modes </a:t>
            </a:r>
            <a:r>
              <a:rPr lang="en-US" dirty="0"/>
              <a:t>driven by EPs: linear </a:t>
            </a:r>
            <a:r>
              <a:rPr lang="en-US" dirty="0" err="1"/>
              <a:t>dinamics</a:t>
            </a:r>
            <a:r>
              <a:rPr lang="en-US" dirty="0"/>
              <a:t> using HYMAGYC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41DF6-BF43-FEA8-7A0F-522D94D19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1" b="30332"/>
          <a:stretch/>
        </p:blipFill>
        <p:spPr>
          <a:xfrm>
            <a:off x="4833992" y="4149826"/>
            <a:ext cx="4196077" cy="2265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AFFB5-9006-B0C3-BC31-6574392D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128"/>
          <a:stretch/>
        </p:blipFill>
        <p:spPr>
          <a:xfrm>
            <a:off x="0" y="1773074"/>
            <a:ext cx="5582474" cy="2882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929434-A4A5-6ACA-8E62-30FAFE175563}"/>
              </a:ext>
            </a:extLst>
          </p:cNvPr>
          <p:cNvSpPr txBox="1"/>
          <p:nvPr/>
        </p:nvSpPr>
        <p:spPr>
          <a:xfrm>
            <a:off x="2140905" y="1735735"/>
            <a:ext cx="77777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t𝜔</a:t>
            </a:r>
            <a:r>
              <a:rPr lang="en-US" sz="1400" baseline="-25000" dirty="0"/>
              <a:t>A0</a:t>
            </a:r>
            <a:r>
              <a:rPr lang="en-US" sz="1400" dirty="0"/>
              <a:t>=72</a:t>
            </a:r>
            <a:endParaRPr lang="en-US" sz="1400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3113E-83E0-EBB0-6E53-88FAD021EF61}"/>
              </a:ext>
            </a:extLst>
          </p:cNvPr>
          <p:cNvSpPr txBox="1"/>
          <p:nvPr/>
        </p:nvSpPr>
        <p:spPr>
          <a:xfrm>
            <a:off x="4709552" y="1735735"/>
            <a:ext cx="86914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t𝜔</a:t>
            </a:r>
            <a:r>
              <a:rPr lang="en-US" sz="1400" baseline="-25000" dirty="0"/>
              <a:t>A0</a:t>
            </a:r>
            <a:r>
              <a:rPr lang="en-US" sz="1400" dirty="0"/>
              <a:t>=100</a:t>
            </a:r>
            <a:endParaRPr lang="en-US" sz="1400" baseline="30000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C48FA09-2B8C-C718-D685-FF5A61BAF367}"/>
              </a:ext>
            </a:extLst>
          </p:cNvPr>
          <p:cNvCxnSpPr>
            <a:cxnSpLocks/>
          </p:cNvCxnSpPr>
          <p:nvPr/>
        </p:nvCxnSpPr>
        <p:spPr>
          <a:xfrm flipH="1" flipV="1">
            <a:off x="1763486" y="3593772"/>
            <a:ext cx="4212771" cy="234042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75D334A-A494-2536-CBF0-96208A3FBB2F}"/>
              </a:ext>
            </a:extLst>
          </p:cNvPr>
          <p:cNvCxnSpPr>
            <a:cxnSpLocks/>
          </p:cNvCxnSpPr>
          <p:nvPr/>
        </p:nvCxnSpPr>
        <p:spPr>
          <a:xfrm flipH="1" flipV="1">
            <a:off x="3744686" y="3974772"/>
            <a:ext cx="2242457" cy="1415143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FB2B97-83EE-D50C-7F47-C10E6502E798}"/>
              </a:ext>
            </a:extLst>
          </p:cNvPr>
          <p:cNvSpPr txBox="1"/>
          <p:nvPr/>
        </p:nvSpPr>
        <p:spPr>
          <a:xfrm>
            <a:off x="163286" y="91716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Alfvénic</a:t>
            </a:r>
            <a:r>
              <a:rPr lang="en-US" sz="2000" dirty="0"/>
              <a:t> modes driven by EPs using a model DTT equilibrium:</a:t>
            </a:r>
          </a:p>
          <a:p>
            <a:r>
              <a:rPr lang="en-US" sz="2000" dirty="0" err="1"/>
              <a:t>Mawellian</a:t>
            </a:r>
            <a:r>
              <a:rPr lang="en-US" sz="2000" dirty="0"/>
              <a:t> distribution function of EPs, ITER-like EP density profile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9A1CEA-D738-C14F-F2DE-86A6B108F094}"/>
              </a:ext>
            </a:extLst>
          </p:cNvPr>
          <p:cNvGrpSpPr/>
          <p:nvPr/>
        </p:nvGrpSpPr>
        <p:grpSpPr>
          <a:xfrm>
            <a:off x="598713" y="5173480"/>
            <a:ext cx="3516086" cy="923330"/>
            <a:chOff x="206827" y="2047793"/>
            <a:chExt cx="3516086" cy="923330"/>
          </a:xfrm>
        </p:grpSpPr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49EB8CAF-0F9A-458A-E43A-23DA330CD82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17715" y="2166251"/>
              <a:ext cx="141514" cy="141514"/>
            </a:xfrm>
            <a:prstGeom prst="donu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9DCC7A-AA7F-EF1F-3DAF-67E907B5E40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06830" y="2438401"/>
              <a:ext cx="150222" cy="1502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852C1B3-8B79-C3B7-51F7-E2B14F6D18F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06827" y="2699658"/>
              <a:ext cx="153488" cy="1534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sellaDiTesto 15">
              <a:extLst>
                <a:ext uri="{FF2B5EF4-FFF2-40B4-BE49-F238E27FC236}">
                  <a16:creationId xmlns:a16="http://schemas.microsoft.com/office/drawing/2014/main" id="{76BDDA66-DC45-DF9E-3062-98BB4DE1474A}"/>
                </a:ext>
              </a:extLst>
            </p:cNvPr>
            <p:cNvSpPr txBox="1"/>
            <p:nvPr/>
          </p:nvSpPr>
          <p:spPr>
            <a:xfrm>
              <a:off x="357511" y="2047793"/>
              <a:ext cx="33654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purely MHD (infernal modes)</a:t>
              </a:r>
            </a:p>
            <a:p>
              <a:r>
                <a:rPr lang="en-US" dirty="0"/>
                <a:t>Infernal modes modified by EPs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Purely EP driven modes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48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AC7EF-D67A-4F4A-B9C5-13853FF1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99" y="205816"/>
            <a:ext cx="7718384" cy="726695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+mn-lt"/>
              </a:rPr>
              <a:t>DTT at full power, field and current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B14853-A038-DC4B-8B10-866907B4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13" y="229086"/>
            <a:ext cx="855053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CCD1A7-3126-FFD7-18EC-653A8D783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86"/>
          <a:stretch/>
        </p:blipFill>
        <p:spPr>
          <a:xfrm>
            <a:off x="0" y="821865"/>
            <a:ext cx="3684635" cy="4617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A22760-97C3-DBEE-FFEE-C4A62140F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86"/>
          <a:stretch/>
        </p:blipFill>
        <p:spPr>
          <a:xfrm>
            <a:off x="3493620" y="853422"/>
            <a:ext cx="3767769" cy="4721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285BE7-3226-FA5F-40D8-88E37CFF5186}"/>
              </a:ext>
            </a:extLst>
          </p:cNvPr>
          <p:cNvSpPr txBox="1"/>
          <p:nvPr/>
        </p:nvSpPr>
        <p:spPr>
          <a:xfrm>
            <a:off x="0" y="5542913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dirty="0"/>
              <a:t>Integrated modelling performed with both ASTRA and JINTRAC with TGLF or QLK transport models, solving for Te, Ti, ne, J, rotation and 2 impurities, heating and equilibrium self-consistent. See I.Casiraghi et al, PPCF 2023, N.Bonanomi et al, EPS 2023 to be submitted.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61D00-FE65-2960-1D83-14430ECC32EF}"/>
              </a:ext>
            </a:extLst>
          </p:cNvPr>
          <p:cNvSpPr txBox="1"/>
          <p:nvPr/>
        </p:nvSpPr>
        <p:spPr>
          <a:xfrm>
            <a:off x="6896557" y="1176906"/>
            <a:ext cx="246777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indent="-141288">
              <a:buFont typeface="Arial" panose="020B0604020202020204" pitchFamily="34" charset="0"/>
              <a:buChar char="•"/>
            </a:pPr>
            <a:r>
              <a:rPr lang="en-IT" dirty="0"/>
              <a:t>Standard baseline H-mode</a:t>
            </a:r>
          </a:p>
          <a:p>
            <a:pPr marL="141288" indent="-141288">
              <a:buFont typeface="Arial" panose="020B0604020202020204" pitchFamily="34" charset="0"/>
              <a:buChar char="•"/>
            </a:pPr>
            <a:endParaRPr lang="en-IT" dirty="0"/>
          </a:p>
          <a:p>
            <a:pPr marL="141288" indent="-141288">
              <a:buFont typeface="Arial" panose="020B0604020202020204" pitchFamily="34" charset="0"/>
              <a:buChar char="•"/>
            </a:pPr>
            <a:r>
              <a:rPr lang="en-IT" dirty="0"/>
              <a:t>High density  but low collisionality</a:t>
            </a:r>
          </a:p>
          <a:p>
            <a:pPr marL="141288" indent="-141288">
              <a:buFont typeface="Arial" panose="020B0604020202020204" pitchFamily="34" charset="0"/>
              <a:buChar char="•"/>
            </a:pPr>
            <a:endParaRPr lang="en-IT" sz="1200" dirty="0"/>
          </a:p>
          <a:p>
            <a:pPr marL="141288" indent="-141288">
              <a:buFont typeface="Arial" panose="020B0604020202020204" pitchFamily="34" charset="0"/>
              <a:buChar char="•"/>
            </a:pPr>
            <a:r>
              <a:rPr lang="en-IT" dirty="0"/>
              <a:t>Mainly external electron heating but large collisional coupling</a:t>
            </a:r>
          </a:p>
          <a:p>
            <a:pPr marL="141288" indent="-141288">
              <a:buFont typeface="Arial" panose="020B0604020202020204" pitchFamily="34" charset="0"/>
              <a:buChar char="•"/>
            </a:pPr>
            <a:endParaRPr lang="en-IT" sz="1200" dirty="0"/>
          </a:p>
          <a:p>
            <a:pPr marL="141288" indent="-141288">
              <a:buFont typeface="Arial" panose="020B0604020202020204" pitchFamily="34" charset="0"/>
              <a:buChar char="•"/>
            </a:pPr>
            <a:r>
              <a:rPr lang="en-IT" dirty="0"/>
              <a:t>Issue:q=1 ~mid radius</a:t>
            </a:r>
          </a:p>
        </p:txBody>
      </p:sp>
    </p:spTree>
    <p:extLst>
      <p:ext uri="{BB962C8B-B14F-4D97-AF65-F5344CB8AC3E}">
        <p14:creationId xmlns:p14="http://schemas.microsoft.com/office/powerpoint/2010/main" val="3071523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21584"/>
            <a:ext cx="8019288" cy="726695"/>
          </a:xfrm>
        </p:spPr>
        <p:txBody>
          <a:bodyPr>
            <a:noAutofit/>
          </a:bodyPr>
          <a:lstStyle/>
          <a:p>
            <a:r>
              <a:rPr lang="it-IT" dirty="0" err="1"/>
              <a:t>Phase</a:t>
            </a:r>
            <a:r>
              <a:rPr lang="it-IT" dirty="0"/>
              <a:t> Space </a:t>
            </a:r>
            <a:r>
              <a:rPr lang="it-IT" dirty="0" err="1"/>
              <a:t>Zonal</a:t>
            </a:r>
            <a:r>
              <a:rPr lang="it-IT" dirty="0"/>
              <a:t> </a:t>
            </a:r>
            <a:r>
              <a:rPr lang="it-IT" dirty="0" err="1"/>
              <a:t>Structures</a:t>
            </a:r>
            <a:endParaRPr lang="en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3EF646-04EF-45A2-7A2C-493BF043B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37" y="4462412"/>
            <a:ext cx="7481501" cy="87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egnaposto contenuto 9">
            <a:extLst>
              <a:ext uri="{FF2B5EF4-FFF2-40B4-BE49-F238E27FC236}">
                <a16:creationId xmlns:a16="http://schemas.microsoft.com/office/drawing/2014/main" id="{5D853A12-C53E-E397-11E6-71F783409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" r="3531" b="1820"/>
          <a:stretch/>
        </p:blipFill>
        <p:spPr>
          <a:xfrm>
            <a:off x="468086" y="939358"/>
            <a:ext cx="4142569" cy="31652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DF69AC-0382-F629-AC74-5D4344A843E1}"/>
              </a:ext>
            </a:extLst>
          </p:cNvPr>
          <p:cNvSpPr txBox="1"/>
          <p:nvPr/>
        </p:nvSpPr>
        <p:spPr>
          <a:xfrm>
            <a:off x="433437" y="6289666"/>
            <a:ext cx="6068029" cy="682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342900">
              <a:spcAft>
                <a:spcPts val="1000"/>
              </a:spcAft>
            </a:pPr>
            <a:r>
              <a:rPr lang="en-US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ORB5 simulation Courtesy </a:t>
            </a:r>
            <a:r>
              <a:rPr lang="en-US" sz="1200" dirty="0">
                <a:ea typeface="Cambria" panose="02040503050406030204" pitchFamily="18" charset="0"/>
                <a:cs typeface="Times New Roman" panose="02020603050405020304" pitchFamily="18" charset="0"/>
              </a:rPr>
              <a:t>of </a:t>
            </a:r>
            <a:r>
              <a:rPr lang="en-US" sz="1200" dirty="0"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Thomas Hayward-Schneider</a:t>
            </a:r>
          </a:p>
          <a:p>
            <a:pPr lvl="1" indent="-342900">
              <a:spcAft>
                <a:spcPts val="1000"/>
              </a:spcAft>
            </a:pPr>
            <a:endParaRPr lang="en-US" sz="1800" dirty="0"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2E3004-7DEC-7F54-89BD-9B762A9A2F5D}"/>
              </a:ext>
            </a:extLst>
          </p:cNvPr>
          <p:cNvSpPr txBox="1"/>
          <p:nvPr/>
        </p:nvSpPr>
        <p:spPr>
          <a:xfrm>
            <a:off x="6199847" y="5366336"/>
            <a:ext cx="2944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M.V. Falessi &amp; FZ, NJP 25 123035 2023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9503A0A-247E-5947-239A-856E6A2D9C88}"/>
                  </a:ext>
                </a:extLst>
              </p:cNvPr>
              <p:cNvSpPr txBox="1"/>
              <p:nvPr/>
            </p:nvSpPr>
            <p:spPr>
              <a:xfrm>
                <a:off x="468086" y="964681"/>
                <a:ext cx="498278" cy="283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9503A0A-247E-5947-239A-856E6A2D9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86" y="964681"/>
                <a:ext cx="498278" cy="283732"/>
              </a:xfrm>
              <a:prstGeom prst="rect">
                <a:avLst/>
              </a:prstGeom>
              <a:blipFill>
                <a:blip r:embed="rId5"/>
                <a:stretch>
                  <a:fillRect l="-9756" r="-2439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31E12E-A0F2-2CBB-BB58-04DD7E777A66}"/>
              </a:ext>
            </a:extLst>
          </p:cNvPr>
          <p:cNvSpPr txBox="1"/>
          <p:nvPr/>
        </p:nvSpPr>
        <p:spPr>
          <a:xfrm>
            <a:off x="4854963" y="939358"/>
            <a:ext cx="3930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dirty="0"/>
          </a:p>
          <a:p>
            <a:r>
              <a:rPr lang="en-IT" dirty="0"/>
              <a:t>EP transport can be calculated in ORB5 global non-linear EM simulations</a:t>
            </a:r>
          </a:p>
          <a:p>
            <a:endParaRPr lang="en-IT" dirty="0"/>
          </a:p>
          <a:p>
            <a:r>
              <a:rPr lang="en-IT" dirty="0"/>
              <a:t>Constant of motion space : P</a:t>
            </a:r>
            <a:r>
              <a:rPr lang="en-IT" dirty="0">
                <a:latin typeface="Symbol" pitchFamily="2" charset="2"/>
              </a:rPr>
              <a:t>f</a:t>
            </a:r>
            <a:r>
              <a:rPr lang="en-IT" dirty="0"/>
              <a:t>, E, </a:t>
            </a:r>
            <a:r>
              <a:rPr lang="en-IT" dirty="0">
                <a:latin typeface="Symbol" pitchFamily="2" charset="2"/>
              </a:rPr>
              <a:t>m</a:t>
            </a:r>
          </a:p>
          <a:p>
            <a:endParaRPr lang="en-IT" dirty="0"/>
          </a:p>
          <a:p>
            <a:r>
              <a:rPr lang="en-IT" b="1" dirty="0">
                <a:solidFill>
                  <a:srgbClr val="FF0000"/>
                </a:solidFill>
              </a:rPr>
              <a:t>Resonant transport induces small scale phase space zonal structures </a:t>
            </a:r>
            <a:r>
              <a:rPr lang="en-GB" b="1" dirty="0">
                <a:solidFill>
                  <a:srgbClr val="FF0000"/>
                </a:solidFill>
              </a:rPr>
              <a:t>in the distribution function </a:t>
            </a:r>
            <a:r>
              <a:rPr lang="en-IT" b="1" dirty="0">
                <a:solidFill>
                  <a:srgbClr val="FF0000"/>
                </a:solidFill>
              </a:rPr>
              <a:t>(PSZS)</a:t>
            </a:r>
          </a:p>
          <a:p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CC78E-5EC4-B1A7-B0DC-73130B2A0923}"/>
              </a:ext>
            </a:extLst>
          </p:cNvPr>
          <p:cNvSpPr txBox="1"/>
          <p:nvPr/>
        </p:nvSpPr>
        <p:spPr>
          <a:xfrm>
            <a:off x="468086" y="5809478"/>
            <a:ext cx="794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ym typeface="Wingdings" pitchFamily="2" charset="2"/>
              </a:rPr>
              <a:t> </a:t>
            </a:r>
            <a:r>
              <a:rPr lang="en-GB" dirty="0">
                <a:sym typeface="Wingdings" pitchFamily="2" charset="2"/>
              </a:rPr>
              <a:t>C</a:t>
            </a:r>
            <a:r>
              <a:rPr lang="en-IT" dirty="0">
                <a:sym typeface="Wingdings" pitchFamily="2" charset="2"/>
              </a:rPr>
              <a:t>an be used in building reduced models for transport in presence of EPs</a:t>
            </a:r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BEE7F-E953-EC90-1DE2-858E722AA581}"/>
              </a:ext>
            </a:extLst>
          </p:cNvPr>
          <p:cNvSpPr txBox="1"/>
          <p:nvPr/>
        </p:nvSpPr>
        <p:spPr>
          <a:xfrm>
            <a:off x="433437" y="4129912"/>
            <a:ext cx="664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This distribution function can be evolved in phase space according to:</a:t>
            </a:r>
          </a:p>
        </p:txBody>
      </p:sp>
    </p:spTree>
    <p:extLst>
      <p:ext uri="{BB962C8B-B14F-4D97-AF65-F5344CB8AC3E}">
        <p14:creationId xmlns:p14="http://schemas.microsoft.com/office/powerpoint/2010/main" val="28039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21584"/>
            <a:ext cx="8019288" cy="726695"/>
          </a:xfrm>
        </p:spPr>
        <p:txBody>
          <a:bodyPr>
            <a:noAutofit/>
          </a:bodyPr>
          <a:lstStyle/>
          <a:p>
            <a:r>
              <a:rPr lang="it-IT" dirty="0"/>
              <a:t>Advanced </a:t>
            </a:r>
            <a:r>
              <a:rPr lang="it-IT" dirty="0" err="1"/>
              <a:t>transport</a:t>
            </a:r>
            <a:r>
              <a:rPr lang="it-IT" dirty="0"/>
              <a:t> models for </a:t>
            </a:r>
            <a:r>
              <a:rPr lang="it-IT" dirty="0" err="1"/>
              <a:t>EPs</a:t>
            </a:r>
            <a:r>
              <a:rPr lang="it-IT" dirty="0"/>
              <a:t> (ATEP)</a:t>
            </a:r>
            <a:endParaRPr lang="en-IT" dirty="0"/>
          </a:p>
        </p:txBody>
      </p:sp>
      <p:pic>
        <p:nvPicPr>
          <p:cNvPr id="107" name="Immagine 106" descr="Immagine che contiene testo, schermata, software, design&#10;&#10;Descrizione generata automaticamente">
            <a:extLst>
              <a:ext uri="{FF2B5EF4-FFF2-40B4-BE49-F238E27FC236}">
                <a16:creationId xmlns:a16="http://schemas.microsoft.com/office/drawing/2014/main" id="{CFCDE7B3-CE0D-02E9-B96D-BD3504F93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665" y="975034"/>
            <a:ext cx="9144000" cy="49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15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magine 106" descr="Immagine che contiene testo, schermata, software, design&#10;&#10;Descrizione generata automaticamente">
            <a:extLst>
              <a:ext uri="{FF2B5EF4-FFF2-40B4-BE49-F238E27FC236}">
                <a16:creationId xmlns:a16="http://schemas.microsoft.com/office/drawing/2014/main" id="{CFCDE7B3-CE0D-02E9-B96D-BD3504F93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7665" y="975034"/>
            <a:ext cx="9144000" cy="4907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21584"/>
            <a:ext cx="8019288" cy="726695"/>
          </a:xfrm>
        </p:spPr>
        <p:txBody>
          <a:bodyPr>
            <a:noAutofit/>
          </a:bodyPr>
          <a:lstStyle/>
          <a:p>
            <a:r>
              <a:rPr lang="it-IT" dirty="0"/>
              <a:t>Advanced </a:t>
            </a:r>
            <a:r>
              <a:rPr lang="it-IT" dirty="0" err="1"/>
              <a:t>transport</a:t>
            </a:r>
            <a:r>
              <a:rPr lang="it-IT" dirty="0"/>
              <a:t> models (ATEP)</a:t>
            </a:r>
            <a:endParaRPr lang="en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8157020-9337-FAD4-57A2-D44BA7C8D5D2}"/>
              </a:ext>
            </a:extLst>
          </p:cNvPr>
          <p:cNvSpPr/>
          <p:nvPr/>
        </p:nvSpPr>
        <p:spPr>
          <a:xfrm>
            <a:off x="7600950" y="3724712"/>
            <a:ext cx="1543050" cy="552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100015_606_F.gif" descr="100015_606_F.gif">
            <a:extLst>
              <a:ext uri="{FF2B5EF4-FFF2-40B4-BE49-F238E27FC236}">
                <a16:creationId xmlns:a16="http://schemas.microsoft.com/office/drawing/2014/main" id="{555767B0-E338-29B8-DA4D-CFCD2F50395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7084"/>
          <a:stretch/>
        </p:blipFill>
        <p:spPr>
          <a:xfrm>
            <a:off x="1575413" y="2163259"/>
            <a:ext cx="4969320" cy="28905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B0224-3F16-4863-B0EA-0D1B956FE0AC}"/>
              </a:ext>
            </a:extLst>
          </p:cNvPr>
          <p:cNvSpPr txBox="1"/>
          <p:nvPr/>
        </p:nvSpPr>
        <p:spPr>
          <a:xfrm>
            <a:off x="4497401" y="4813545"/>
            <a:ext cx="3690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P</a:t>
            </a:r>
            <a:r>
              <a:rPr lang="en-IT" sz="1400" baseline="-25000" dirty="0">
                <a:latin typeface="Symbol" pitchFamily="2" charset="2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87AE6-42FB-63C1-B9FD-2CA6CE87D785}"/>
              </a:ext>
            </a:extLst>
          </p:cNvPr>
          <p:cNvSpPr txBox="1"/>
          <p:nvPr/>
        </p:nvSpPr>
        <p:spPr>
          <a:xfrm>
            <a:off x="1651000" y="3369733"/>
            <a:ext cx="2201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sz="14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7899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1D96E0CF-141B-2D40-87E4-974DE595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99" y="205816"/>
            <a:ext cx="7718384" cy="726695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+mn-lt"/>
              </a:rPr>
              <a:t>DTT at full power, field and current</a:t>
            </a:r>
          </a:p>
        </p:txBody>
      </p:sp>
      <p:graphicFrame>
        <p:nvGraphicFramePr>
          <p:cNvPr id="8" name="Google Shape;173;g121803ef2ea_0_878">
            <a:extLst>
              <a:ext uri="{FF2B5EF4-FFF2-40B4-BE49-F238E27FC236}">
                <a16:creationId xmlns:a16="http://schemas.microsoft.com/office/drawing/2014/main" id="{8DF12006-D9BD-7257-C841-8D03BEA68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4257987"/>
              </p:ext>
            </p:extLst>
          </p:nvPr>
        </p:nvGraphicFramePr>
        <p:xfrm>
          <a:off x="401479" y="932510"/>
          <a:ext cx="8610318" cy="59457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4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9056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70C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DTT</a:t>
                      </a:r>
                      <a:endParaRPr sz="18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ITER</a:t>
                      </a:r>
                      <a:endParaRPr sz="18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8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EU DEMO</a:t>
                      </a:r>
                      <a:endParaRPr sz="18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 [m] / a [m]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2.19/</a:t>
                      </a:r>
                      <a:r>
                        <a:rPr lang="it-IT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0.70 = 3.1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6.2/</a:t>
                      </a:r>
                      <a:r>
                        <a:rPr lang="it-IT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2.0 = 3.1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9.07/</a:t>
                      </a:r>
                      <a:r>
                        <a:rPr lang="it-IT" sz="16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2.92=3.1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39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it-IT" sz="13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</a:t>
                      </a:r>
                      <a:r>
                        <a:rPr lang="it-IT" sz="17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[MA] / </a:t>
                      </a:r>
                      <a:r>
                        <a:rPr lang="it-IT" sz="17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r>
                        <a:rPr lang="it-IT" sz="13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tor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[T] /q</a:t>
                      </a:r>
                      <a:r>
                        <a:rPr lang="it-IT" sz="1700" baseline="-25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95</a:t>
                      </a:r>
                      <a:endParaRPr sz="1700" baseline="-250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5.5/</a:t>
                      </a:r>
                      <a:r>
                        <a:rPr lang="it-IT" sz="16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5.85/3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15/5.3/3.2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17.75/5.86/3.9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7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</a:t>
                      </a:r>
                      <a:r>
                        <a:rPr lang="it-IT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sep</a:t>
                      </a:r>
                      <a:r>
                        <a:rPr lang="it-IT" sz="1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/R [MW/m]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14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19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40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</a:t>
                      </a:r>
                      <a:r>
                        <a:rPr lang="it-IT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</a:t>
                      </a:r>
                      <a:r>
                        <a:rPr lang="it-IT" sz="17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[MW]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45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150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450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969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Pulse length [s]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95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400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7200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40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β</a:t>
                      </a:r>
                      <a:r>
                        <a:rPr lang="it-IT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</a:t>
                      </a:r>
                      <a:r>
                        <a:rPr lang="it-IT" sz="17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[%]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1.6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2.5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01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1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𝜏</a:t>
                      </a:r>
                      <a:r>
                        <a:rPr lang="it-IT" sz="11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r>
                        <a:rPr lang="it-IT" sz="17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</a:t>
                      </a:r>
                      <a:r>
                        <a:rPr lang="it-IT" sz="1700" dirty="0" err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it-IT" sz="17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7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0.42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2.9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6.9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40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6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ρ</a:t>
                      </a:r>
                      <a:r>
                        <a:rPr lang="it-IT" sz="16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</a:t>
                      </a:r>
                      <a:r>
                        <a:rPr lang="it-IT" sz="16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</a:t>
                      </a:r>
                      <a:r>
                        <a:rPr lang="it-IT" sz="16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r>
                        <a:rPr lang="it-IT" sz="16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/a=0.5  [10</a:t>
                      </a:r>
                      <a:r>
                        <a:rPr lang="it-IT" sz="1600" baseline="30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–3</a:t>
                      </a:r>
                      <a:r>
                        <a:rPr lang="it-IT" sz="16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3.8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2.0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1.5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012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21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𝜈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 </a:t>
                      </a:r>
                      <a:r>
                        <a:rPr lang="it-IT" sz="13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</a:t>
                      </a:r>
                      <a:r>
                        <a:rPr lang="it-IT" sz="13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it-IT" sz="13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r>
                        <a:rPr lang="it-IT" sz="13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/a=0.5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[10</a:t>
                      </a:r>
                      <a:r>
                        <a:rPr lang="it-IT" sz="1700" baseline="30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–2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700" dirty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1.2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1.4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0.8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440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7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ρ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</a:t>
                      </a:r>
                      <a:r>
                        <a:rPr lang="it-IT" sz="1700" baseline="-25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ped 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[10</a:t>
                      </a:r>
                      <a:r>
                        <a:rPr lang="it-IT" sz="1700" baseline="30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–3</a:t>
                      </a: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7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2.7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0.3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0.3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22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𝜈</a:t>
                      </a:r>
                      <a:r>
                        <a:rPr lang="it-IT" sz="14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</a:t>
                      </a:r>
                      <a:r>
                        <a:rPr lang="it-IT" sz="1400" baseline="-25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ped</a:t>
                      </a:r>
                      <a:r>
                        <a:rPr lang="it-IT" sz="14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[10</a:t>
                      </a:r>
                      <a:r>
                        <a:rPr lang="it-IT" sz="1400" baseline="30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-2</a:t>
                      </a:r>
                      <a:r>
                        <a:rPr lang="it-IT" sz="14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700" dirty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2.2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462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7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</a:t>
                      </a:r>
                      <a:r>
                        <a:rPr lang="en-US" sz="1700" baseline="-25000" dirty="0" err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GW</a:t>
                      </a:r>
                      <a:r>
                        <a:rPr lang="en-US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[E20 m</a:t>
                      </a:r>
                      <a:r>
                        <a:rPr lang="en-US" sz="1700" baseline="300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-3</a:t>
                      </a:r>
                      <a:r>
                        <a:rPr lang="en-US" sz="1700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700" dirty="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3.6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1.2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0.66</a:t>
                      </a:r>
                      <a:endParaRPr sz="1600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596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08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1D71-7E44-5B0E-54E2-A7874C3E4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81" y="1253330"/>
            <a:ext cx="8682566" cy="499323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H</a:t>
            </a:r>
            <a:r>
              <a:rPr lang="en-IT" sz="2400" dirty="0">
                <a:latin typeface="+mn-lt"/>
              </a:rPr>
              <a:t>igh B</a:t>
            </a:r>
            <a:r>
              <a:rPr lang="en-IT" sz="2400" baseline="-25000" dirty="0">
                <a:latin typeface="+mn-lt"/>
              </a:rPr>
              <a:t>T</a:t>
            </a:r>
            <a:r>
              <a:rPr lang="en-IT" sz="2400" dirty="0">
                <a:latin typeface="+mn-lt"/>
              </a:rPr>
              <a:t> a</a:t>
            </a:r>
            <a:r>
              <a:rPr lang="en-GB" sz="2400" dirty="0" err="1">
                <a:latin typeface="+mn-lt"/>
              </a:rPr>
              <a:t>nd</a:t>
            </a:r>
            <a:r>
              <a:rPr lang="en-IT" sz="2400" dirty="0">
                <a:latin typeface="+mn-lt"/>
              </a:rPr>
              <a:t> I</a:t>
            </a:r>
            <a:r>
              <a:rPr lang="en-IT" sz="2400" baseline="-25000" dirty="0">
                <a:latin typeface="+mn-lt"/>
              </a:rPr>
              <a:t>p</a:t>
            </a:r>
            <a:r>
              <a:rPr lang="en-IT" sz="2400" dirty="0">
                <a:latin typeface="+mn-lt"/>
              </a:rPr>
              <a:t> and high power wrt plasma size</a:t>
            </a:r>
          </a:p>
          <a:p>
            <a:pPr marL="342900" indent="-342900">
              <a:buFontTx/>
              <a:buChar char="-"/>
            </a:pPr>
            <a:r>
              <a:rPr lang="en-IT" sz="2400" dirty="0">
                <a:latin typeface="+mn-lt"/>
              </a:rPr>
              <a:t>High n</a:t>
            </a:r>
            <a:r>
              <a:rPr lang="en-IT" sz="2400" baseline="-25000" dirty="0">
                <a:latin typeface="+mn-lt"/>
              </a:rPr>
              <a:t>e</a:t>
            </a:r>
            <a:r>
              <a:rPr lang="en-IT" sz="2400" baseline="30000" dirty="0">
                <a:latin typeface="+mn-lt"/>
              </a:rPr>
              <a:t>GW</a:t>
            </a:r>
            <a:r>
              <a:rPr lang="en-IT" sz="2400" dirty="0">
                <a:latin typeface="+mn-lt"/>
              </a:rPr>
              <a:t>--&gt; high n</a:t>
            </a:r>
            <a:r>
              <a:rPr lang="en-IT" sz="2400" baseline="-25000" dirty="0">
                <a:latin typeface="+mn-lt"/>
              </a:rPr>
              <a:t>e</a:t>
            </a:r>
            <a:r>
              <a:rPr lang="en-IT" sz="2400" dirty="0">
                <a:latin typeface="+mn-lt"/>
              </a:rPr>
              <a:t> : </a:t>
            </a:r>
            <a:r>
              <a:rPr lang="en-GB" sz="2400" dirty="0">
                <a:latin typeface="+mn-lt"/>
              </a:rPr>
              <a:t>reactor relevant </a:t>
            </a:r>
            <a:r>
              <a:rPr lang="en-GB" sz="2400" dirty="0">
                <a:latin typeface="Symbol" pitchFamily="2" charset="2"/>
              </a:rPr>
              <a:t>n</a:t>
            </a:r>
            <a:r>
              <a:rPr lang="en-GB" sz="2400" dirty="0"/>
              <a:t>*</a:t>
            </a:r>
            <a:r>
              <a:rPr lang="en-GB" sz="2400" baseline="-25000" dirty="0">
                <a:latin typeface="+mn-lt"/>
              </a:rPr>
              <a:t>ped</a:t>
            </a:r>
            <a:r>
              <a:rPr lang="en-GB" sz="2400" dirty="0">
                <a:latin typeface="+mn-lt"/>
              </a:rPr>
              <a:t> and </a:t>
            </a:r>
            <a:r>
              <a:rPr lang="en-GB" sz="2400" dirty="0">
                <a:latin typeface="Symbol" pitchFamily="2" charset="2"/>
              </a:rPr>
              <a:t>r</a:t>
            </a:r>
            <a:r>
              <a:rPr lang="en-GB" sz="2400" dirty="0"/>
              <a:t>*</a:t>
            </a:r>
            <a:r>
              <a:rPr lang="en-GB" sz="2400" baseline="-25000" dirty="0">
                <a:latin typeface="+mn-lt"/>
              </a:rPr>
              <a:t>ped</a:t>
            </a:r>
            <a:r>
              <a:rPr lang="en-GB" sz="2400" dirty="0">
                <a:latin typeface="+mn-lt"/>
              </a:rPr>
              <a:t> and within local approximation, but high </a:t>
            </a:r>
            <a:r>
              <a:rPr lang="en-GB" sz="2400" dirty="0">
                <a:latin typeface="Symbol" pitchFamily="2" charset="2"/>
              </a:rPr>
              <a:t>n</a:t>
            </a:r>
            <a:r>
              <a:rPr lang="en-GB" sz="2400" dirty="0"/>
              <a:t>*</a:t>
            </a:r>
            <a:r>
              <a:rPr lang="en-GB" sz="2400" baseline="-25000" dirty="0" err="1">
                <a:latin typeface="+mn-lt"/>
              </a:rPr>
              <a:t>sep</a:t>
            </a:r>
            <a:r>
              <a:rPr lang="en-GB" sz="2400" dirty="0"/>
              <a:t> </a:t>
            </a:r>
            <a:r>
              <a:rPr lang="en-GB" sz="2400" dirty="0">
                <a:latin typeface="+mn-lt"/>
              </a:rPr>
              <a:t>for divertor studies</a:t>
            </a:r>
            <a:r>
              <a:rPr lang="en-GB" sz="2400" dirty="0">
                <a:latin typeface="+mn-lt"/>
                <a:sym typeface="Wingdings" pitchFamily="2" charset="2"/>
              </a:rPr>
              <a:t></a:t>
            </a:r>
            <a:r>
              <a:rPr lang="en-IT" sz="2400" b="1" dirty="0">
                <a:latin typeface="+mn-lt"/>
              </a:rPr>
              <a:t>Integration of edge/core reactor relevant parameters, in presence of W wall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Low edge neutral penetration: reactor relevant fuelling studies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Transport studies of intrinsic (W) and seeded impurities in reactor relevant conditions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ELM mitigation studies with reactor relevant parameters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Strong variation of I</a:t>
            </a:r>
            <a:r>
              <a:rPr lang="en-GB" sz="2400" baseline="-25000" dirty="0">
                <a:latin typeface="+mn-lt"/>
              </a:rPr>
              <a:t>p</a:t>
            </a:r>
            <a:r>
              <a:rPr lang="en-GB" sz="2400" dirty="0">
                <a:latin typeface="+mn-lt"/>
              </a:rPr>
              <a:t>, B</a:t>
            </a:r>
            <a:r>
              <a:rPr lang="en-GB" sz="2400" baseline="-25000" dirty="0">
                <a:latin typeface="+mn-lt"/>
              </a:rPr>
              <a:t>T</a:t>
            </a:r>
            <a:r>
              <a:rPr lang="en-GB" sz="2400" dirty="0">
                <a:latin typeface="+mn-lt"/>
              </a:rPr>
              <a:t>, q</a:t>
            </a:r>
            <a:r>
              <a:rPr lang="en-GB" sz="2400" baseline="-25000" dirty="0">
                <a:latin typeface="+mn-lt"/>
              </a:rPr>
              <a:t>95</a:t>
            </a:r>
            <a:r>
              <a:rPr lang="en-GB" sz="2400" dirty="0">
                <a:latin typeface="+mn-lt"/>
              </a:rPr>
              <a:t> : test of scaling laws and integrated modelling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Wide spectrum of accessible scenarios, operation with both favourable and unfavourable </a:t>
            </a:r>
            <a:r>
              <a:rPr lang="en-GB" sz="2400" dirty="0" err="1">
                <a:latin typeface="+mn-lt"/>
              </a:rPr>
              <a:t>gradB</a:t>
            </a:r>
            <a:r>
              <a:rPr lang="en-GB" sz="2400" dirty="0">
                <a:latin typeface="+mn-lt"/>
              </a:rPr>
              <a:t> drift (for L-mode, I-mode, negative triangularity), strong shaping for ELM-free scenarios (EDA, QCE, XPR)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latin typeface="+mn-lt"/>
              </a:rPr>
              <a:t>NBI/ICRH fast ions allow studies of energetic particles as mediators of cross-scale couplings in reactor relevant plasmas</a:t>
            </a:r>
          </a:p>
          <a:p>
            <a:pPr marL="342900" indent="-342900">
              <a:buFontTx/>
              <a:buChar char="-"/>
            </a:pPr>
            <a:endParaRPr lang="en-GB" sz="2400" dirty="0">
              <a:latin typeface="+mn-lt"/>
            </a:endParaRPr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7F3BFC7-DD2C-CCB6-53AE-199DF70D0D9B}"/>
              </a:ext>
            </a:extLst>
          </p:cNvPr>
          <p:cNvSpPr txBox="1">
            <a:spLocks/>
          </p:cNvSpPr>
          <p:nvPr/>
        </p:nvSpPr>
        <p:spPr>
          <a:xfrm>
            <a:off x="296181" y="0"/>
            <a:ext cx="7886699" cy="13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3240"/>
              </a:lnSpc>
            </a:pPr>
            <a:r>
              <a:rPr lang="en-GB" sz="4000" dirty="0">
                <a:latin typeface="+mn-lt"/>
              </a:rPr>
              <a:t>Unique DTT characteristics within EU devices</a:t>
            </a:r>
          </a:p>
          <a:p>
            <a:pPr>
              <a:lnSpc>
                <a:spcPts val="3240"/>
              </a:lnSpc>
            </a:pPr>
            <a:r>
              <a:rPr lang="en-GB" sz="4000" dirty="0">
                <a:latin typeface="+mn-lt"/>
              </a:rPr>
              <a:t>(indicated as indispensable in Facility Review)</a:t>
            </a:r>
          </a:p>
        </p:txBody>
      </p:sp>
    </p:spTree>
    <p:extLst>
      <p:ext uri="{BB962C8B-B14F-4D97-AF65-F5344CB8AC3E}">
        <p14:creationId xmlns:p14="http://schemas.microsoft.com/office/powerpoint/2010/main" val="364419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F223-1E8D-41A3-646C-A751CC3E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16" y="76158"/>
            <a:ext cx="7123278" cy="726695"/>
          </a:xfrm>
        </p:spPr>
        <p:txBody>
          <a:bodyPr/>
          <a:lstStyle/>
          <a:p>
            <a:r>
              <a:rPr lang="en-IT" dirty="0">
                <a:latin typeface="+mn-lt"/>
              </a:rPr>
              <a:t>Time dependent simulations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65442-58EA-03C9-6B14-BC77896D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629"/>
            <a:ext cx="8934680" cy="42642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1C37C-9CA1-3DEE-F25C-E5F2573B1B02}"/>
              </a:ext>
            </a:extLst>
          </p:cNvPr>
          <p:cNvSpPr txBox="1"/>
          <p:nvPr/>
        </p:nvSpPr>
        <p:spPr>
          <a:xfrm>
            <a:off x="341523" y="750297"/>
            <a:ext cx="252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Using ASTRA/IMEP/TGLF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2D37D-DD9E-DBAB-D285-A097F0801CE6}"/>
              </a:ext>
            </a:extLst>
          </p:cNvPr>
          <p:cNvSpPr txBox="1"/>
          <p:nvPr/>
        </p:nvSpPr>
        <p:spPr>
          <a:xfrm>
            <a:off x="49576" y="5377518"/>
            <a:ext cx="904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Flux consumption at the end of ramp-up allows discharge duration ~30-40 sec at full performance.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24E9A-FBF2-6048-D282-A8B54FE2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78" y="1119628"/>
            <a:ext cx="4278369" cy="415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5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F223-1E8D-41A3-646C-A751CC3E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633" y="177839"/>
            <a:ext cx="7123278" cy="726695"/>
          </a:xfrm>
        </p:spPr>
        <p:txBody>
          <a:bodyPr/>
          <a:lstStyle/>
          <a:p>
            <a:r>
              <a:rPr lang="en-IT" dirty="0">
                <a:latin typeface="+mn-lt"/>
              </a:rPr>
              <a:t>Time dependent simulations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C7BA3-4D35-1B8C-4BD0-D923018D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534"/>
            <a:ext cx="9044848" cy="3080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09502B-29AD-3798-5AE2-DA6D19E3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2" y="3832606"/>
            <a:ext cx="9042527" cy="30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2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6E8E-EB4E-5E24-62AE-05DE19E3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8" y="122755"/>
            <a:ext cx="7123278" cy="726695"/>
          </a:xfrm>
        </p:spPr>
        <p:txBody>
          <a:bodyPr/>
          <a:lstStyle/>
          <a:p>
            <a:r>
              <a:rPr lang="en-IT" dirty="0">
                <a:latin typeface="+mn-lt"/>
              </a:rPr>
              <a:t>Weak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8EFB3-8515-8EF8-91BE-0DED0D96B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33" y="849450"/>
            <a:ext cx="8470593" cy="1364940"/>
          </a:xfrm>
        </p:spPr>
        <p:txBody>
          <a:bodyPr>
            <a:normAutofit/>
          </a:bodyPr>
          <a:lstStyle/>
          <a:p>
            <a:r>
              <a:rPr lang="en-IT" sz="2400" dirty="0">
                <a:latin typeface="+mn-lt"/>
              </a:rPr>
              <a:t>Weak coupling with CREATE-NL to check consistency of scenarios with magnetic controls</a:t>
            </a:r>
          </a:p>
          <a:p>
            <a:r>
              <a:rPr lang="en-GB" sz="2400" dirty="0">
                <a:latin typeface="+mn-lt"/>
              </a:rPr>
              <a:t>Weak coupling with the edge code SOLEDGE2D-Eirene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B84F4-5EFF-4D06-4FFA-CD63A54C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01" y="2214390"/>
            <a:ext cx="5433099" cy="4034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5D65-1DAD-317D-36D1-7FE0124B6B85}"/>
              </a:ext>
            </a:extLst>
          </p:cNvPr>
          <p:cNvSpPr txBox="1"/>
          <p:nvPr/>
        </p:nvSpPr>
        <p:spPr>
          <a:xfrm>
            <a:off x="200475" y="2439670"/>
            <a:ext cx="38562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938" indent="-134938">
              <a:buFont typeface="Arial" panose="020B0604020202020204" pitchFamily="34" charset="0"/>
              <a:buChar char="•"/>
            </a:pPr>
            <a:r>
              <a:rPr lang="en-GB" sz="2000" dirty="0"/>
              <a:t>Particle and power fluxes derived from core modelling are input to SOLEDGE2D-Eirene</a:t>
            </a:r>
          </a:p>
          <a:p>
            <a:pPr marL="134938" indent="-134938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134938" indent="-134938">
              <a:buFont typeface="Arial" panose="020B0604020202020204" pitchFamily="34" charset="0"/>
              <a:buChar char="•"/>
            </a:pPr>
            <a:r>
              <a:rPr lang="en-GB" sz="2000" dirty="0"/>
              <a:t>Separatrix density, temperatures and impurity concentration for sustainable power exhaust at the divertor targets and the neutral penetration are input to core modelling</a:t>
            </a:r>
            <a:endParaRPr lang="en-IT" sz="2000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432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650F-F835-3BB2-9FA5-B2C06DD8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71" y="48698"/>
            <a:ext cx="7400228" cy="726695"/>
          </a:xfrm>
        </p:spPr>
        <p:txBody>
          <a:bodyPr>
            <a:normAutofit fontScale="90000"/>
          </a:bodyPr>
          <a:lstStyle/>
          <a:p>
            <a:r>
              <a:rPr lang="en-IT" dirty="0">
                <a:latin typeface="+mn-lt"/>
              </a:rPr>
              <a:t>Scenarios accessible in DTT during the various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80BC2-E7D2-B68E-D8DE-813A3923B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856" y="2384242"/>
            <a:ext cx="2482982" cy="2007612"/>
          </a:xfrm>
        </p:spPr>
        <p:txBody>
          <a:bodyPr>
            <a:normAutofit fontScale="92500" lnSpcReduction="20000"/>
          </a:bodyPr>
          <a:lstStyle/>
          <a:p>
            <a:r>
              <a:rPr lang="en-IT" sz="2400" dirty="0">
                <a:latin typeface="+mn-lt"/>
              </a:rPr>
              <a:t>L-mode</a:t>
            </a:r>
          </a:p>
          <a:p>
            <a:r>
              <a:rPr lang="en-GB" sz="2400" dirty="0">
                <a:latin typeface="+mn-lt"/>
              </a:rPr>
              <a:t>B</a:t>
            </a:r>
            <a:r>
              <a:rPr lang="en-IT" sz="2400" dirty="0">
                <a:latin typeface="+mn-lt"/>
              </a:rPr>
              <a:t>aseline H-mode</a:t>
            </a:r>
          </a:p>
          <a:p>
            <a:r>
              <a:rPr lang="en-IT" sz="2400" dirty="0">
                <a:latin typeface="+mn-lt"/>
              </a:rPr>
              <a:t>High </a:t>
            </a:r>
            <a:r>
              <a:rPr lang="en-IT" sz="2400" dirty="0">
                <a:latin typeface="Symbol" pitchFamily="2" charset="2"/>
              </a:rPr>
              <a:t>b</a:t>
            </a:r>
            <a:r>
              <a:rPr lang="en-IT" sz="2400" baseline="-25000" dirty="0">
                <a:latin typeface="+mn-lt"/>
              </a:rPr>
              <a:t>N</a:t>
            </a:r>
            <a:endParaRPr lang="en-IT" sz="2400" dirty="0">
              <a:latin typeface="+mn-lt"/>
            </a:endParaRPr>
          </a:p>
          <a:p>
            <a:r>
              <a:rPr lang="en-IT" sz="2400" dirty="0">
                <a:latin typeface="+mn-lt"/>
              </a:rPr>
              <a:t>Negative </a:t>
            </a:r>
            <a:r>
              <a:rPr lang="en-IT" sz="2400" dirty="0">
                <a:latin typeface="Symbol" pitchFamily="2" charset="2"/>
              </a:rPr>
              <a:t>d</a:t>
            </a:r>
          </a:p>
          <a:p>
            <a:r>
              <a:rPr lang="en-IT" sz="2400" dirty="0">
                <a:latin typeface="+mn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724C0-5A6E-8C21-44E7-4BA377A14627}"/>
              </a:ext>
            </a:extLst>
          </p:cNvPr>
          <p:cNvSpPr txBox="1"/>
          <p:nvPr/>
        </p:nvSpPr>
        <p:spPr>
          <a:xfrm>
            <a:off x="5022347" y="3449552"/>
            <a:ext cx="2021889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IT" sz="2400" dirty="0"/>
              <a:t>         Hybrid</a:t>
            </a:r>
          </a:p>
          <a:p>
            <a:pPr>
              <a:spcBef>
                <a:spcPts val="1000"/>
              </a:spcBef>
            </a:pPr>
            <a:r>
              <a:rPr lang="en-IT" sz="2400" dirty="0"/>
              <a:t>     EDA/QCE</a:t>
            </a:r>
          </a:p>
          <a:p>
            <a:pPr>
              <a:spcBef>
                <a:spcPts val="1000"/>
              </a:spcBef>
            </a:pPr>
            <a:r>
              <a:rPr lang="en-IT" sz="2400" dirty="0"/>
              <a:t>  XPR-CRD</a:t>
            </a:r>
          </a:p>
          <a:p>
            <a:pPr>
              <a:spcBef>
                <a:spcPts val="1000"/>
              </a:spcBef>
            </a:pPr>
            <a:r>
              <a:rPr lang="en-IT" sz="2400" dirty="0"/>
              <a:t>I-mode</a:t>
            </a:r>
          </a:p>
          <a:p>
            <a:pPr>
              <a:spcBef>
                <a:spcPts val="1000"/>
              </a:spcBef>
            </a:pPr>
            <a:r>
              <a:rPr lang="en-IT" sz="2400" dirty="0"/>
              <a:t>WPQH</a:t>
            </a:r>
          </a:p>
          <a:p>
            <a:endParaRPr lang="en-IT" sz="2400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CF04D-B567-F7B8-2038-01B1152723D4}"/>
              </a:ext>
            </a:extLst>
          </p:cNvPr>
          <p:cNvSpPr txBox="1"/>
          <p:nvPr/>
        </p:nvSpPr>
        <p:spPr>
          <a:xfrm>
            <a:off x="1592531" y="75171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Phase 1</a:t>
            </a:r>
          </a:p>
          <a:p>
            <a:r>
              <a:rPr lang="en-IT" dirty="0"/>
              <a:t>Half RF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9CB18C-7482-2A91-16B9-DD84D4A05C3E}"/>
              </a:ext>
            </a:extLst>
          </p:cNvPr>
          <p:cNvSpPr/>
          <p:nvPr/>
        </p:nvSpPr>
        <p:spPr>
          <a:xfrm>
            <a:off x="1660046" y="718553"/>
            <a:ext cx="4165390" cy="407701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254E9-A89D-0937-A4B4-A9735532A789}"/>
              </a:ext>
            </a:extLst>
          </p:cNvPr>
          <p:cNvSpPr txBox="1"/>
          <p:nvPr/>
        </p:nvSpPr>
        <p:spPr>
          <a:xfrm>
            <a:off x="6402921" y="607000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Phase 2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IT" dirty="0">
                <a:solidFill>
                  <a:schemeClr val="accent1">
                    <a:lumMod val="75000"/>
                  </a:schemeClr>
                </a:solidFill>
              </a:rPr>
              <a:t>alf RF+NBI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E8D8AD-B582-8443-54C3-F08BF16CB8E1}"/>
              </a:ext>
            </a:extLst>
          </p:cNvPr>
          <p:cNvSpPr/>
          <p:nvPr/>
        </p:nvSpPr>
        <p:spPr>
          <a:xfrm>
            <a:off x="2614782" y="2130344"/>
            <a:ext cx="4165390" cy="4077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A77331-A8F9-179A-3EC9-B46230FB0814}"/>
              </a:ext>
            </a:extLst>
          </p:cNvPr>
          <p:cNvSpPr/>
          <p:nvPr/>
        </p:nvSpPr>
        <p:spPr>
          <a:xfrm>
            <a:off x="3324899" y="930165"/>
            <a:ext cx="4165390" cy="407701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53C02A-B414-EA56-94FF-C5B1231CF5AF}"/>
              </a:ext>
            </a:extLst>
          </p:cNvPr>
          <p:cNvSpPr txBox="1"/>
          <p:nvPr/>
        </p:nvSpPr>
        <p:spPr>
          <a:xfrm>
            <a:off x="2260633" y="5624506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Phase 3</a:t>
            </a:r>
          </a:p>
          <a:p>
            <a:r>
              <a:rPr lang="en-US" dirty="0">
                <a:solidFill>
                  <a:srgbClr val="FF0000"/>
                </a:solidFill>
              </a:rPr>
              <a:t>Full </a:t>
            </a:r>
            <a:r>
              <a:rPr lang="en-IT" dirty="0">
                <a:solidFill>
                  <a:srgbClr val="FF0000"/>
                </a:solidFill>
              </a:rPr>
              <a:t>RF+NBI</a:t>
            </a:r>
          </a:p>
        </p:txBody>
      </p:sp>
    </p:spTree>
    <p:extLst>
      <p:ext uri="{BB962C8B-B14F-4D97-AF65-F5344CB8AC3E}">
        <p14:creationId xmlns:p14="http://schemas.microsoft.com/office/powerpoint/2010/main" val="234143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6A306-5874-9169-66D6-8B9CC1BB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1" y="156407"/>
            <a:ext cx="7123278" cy="726695"/>
          </a:xfrm>
        </p:spPr>
        <p:txBody>
          <a:bodyPr>
            <a:normAutofit fontScale="90000"/>
          </a:bodyPr>
          <a:lstStyle/>
          <a:p>
            <a:r>
              <a:rPr lang="en-IT" dirty="0">
                <a:latin typeface="+mn-lt"/>
              </a:rPr>
              <a:t>DTT single null baseline scenarios in various phases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A08E8D-7ED4-8B60-F56B-5E758DF3C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131" y="969685"/>
            <a:ext cx="8785737" cy="1982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C5BC0-743F-E9D4-20DE-9657611696B5}"/>
              </a:ext>
            </a:extLst>
          </p:cNvPr>
          <p:cNvSpPr txBox="1"/>
          <p:nvPr/>
        </p:nvSpPr>
        <p:spPr>
          <a:xfrm>
            <a:off x="84888" y="3417876"/>
            <a:ext cx="897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Scenarios can be performed also in Negative Triangularity configuration, since the early phase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B57D9C-E61C-A068-85AC-B75889E32A17}"/>
              </a:ext>
            </a:extLst>
          </p:cNvPr>
          <p:cNvSpPr txBox="1">
            <a:spLocks/>
          </p:cNvSpPr>
          <p:nvPr/>
        </p:nvSpPr>
        <p:spPr>
          <a:xfrm>
            <a:off x="275232" y="2832077"/>
            <a:ext cx="7123278" cy="726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70C0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T" dirty="0"/>
              <a:t>DTT negative triangularity scenarios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8F1C3-20A3-4566-B0ED-F1445B3B2B6D}"/>
              </a:ext>
            </a:extLst>
          </p:cNvPr>
          <p:cNvSpPr txBox="1"/>
          <p:nvPr/>
        </p:nvSpPr>
        <p:spPr>
          <a:xfrm>
            <a:off x="441947" y="6041893"/>
            <a:ext cx="1486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</a:t>
            </a:r>
            <a:r>
              <a:rPr lang="en-GB" dirty="0"/>
              <a:t>u</a:t>
            </a:r>
            <a:r>
              <a:rPr lang="en-IT" dirty="0"/>
              <a:t>ll power 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3CE4EB-BBE7-60A6-4F22-93D31AC5F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2" t="13262" r="11244" b="50000"/>
          <a:stretch/>
        </p:blipFill>
        <p:spPr>
          <a:xfrm>
            <a:off x="-110067" y="3741481"/>
            <a:ext cx="9431867" cy="30572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D6728B-2867-F9AD-5537-B6D7C7438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636" y="5079225"/>
            <a:ext cx="974634" cy="13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81613E-C0A1-3E6A-9A57-715F3DAF2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442" y="5067386"/>
            <a:ext cx="974634" cy="133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15B0F2-6DC7-C14F-EB80-5B4F8109EAEF}"/>
              </a:ext>
            </a:extLst>
          </p:cNvPr>
          <p:cNvSpPr txBox="1"/>
          <p:nvPr/>
        </p:nvSpPr>
        <p:spPr>
          <a:xfrm>
            <a:off x="1249425" y="4139375"/>
            <a:ext cx="41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1358D-19E7-EF67-6A64-8092E0EED7E7}"/>
              </a:ext>
            </a:extLst>
          </p:cNvPr>
          <p:cNvSpPr txBox="1"/>
          <p:nvPr/>
        </p:nvSpPr>
        <p:spPr>
          <a:xfrm>
            <a:off x="4066328" y="4196504"/>
            <a:ext cx="41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B81241-6815-F96C-BC6E-22E0D2367068}"/>
              </a:ext>
            </a:extLst>
          </p:cNvPr>
          <p:cNvSpPr txBox="1"/>
          <p:nvPr/>
        </p:nvSpPr>
        <p:spPr>
          <a:xfrm>
            <a:off x="7317589" y="4034044"/>
            <a:ext cx="41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0CBF7C-8771-06C4-16B4-E8D392BA7F8C}"/>
              </a:ext>
            </a:extLst>
          </p:cNvPr>
          <p:cNvSpPr txBox="1"/>
          <p:nvPr/>
        </p:nvSpPr>
        <p:spPr>
          <a:xfrm>
            <a:off x="956382" y="468187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275C6-E8A5-B5DE-5092-87C6B2DE9E88}"/>
              </a:ext>
            </a:extLst>
          </p:cNvPr>
          <p:cNvSpPr txBox="1"/>
          <p:nvPr/>
        </p:nvSpPr>
        <p:spPr>
          <a:xfrm>
            <a:off x="3620372" y="4866538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458636-647D-C126-F068-BA90529E2F37}"/>
              </a:ext>
            </a:extLst>
          </p:cNvPr>
          <p:cNvSpPr txBox="1"/>
          <p:nvPr/>
        </p:nvSpPr>
        <p:spPr>
          <a:xfrm>
            <a:off x="6857989" y="431678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33C22E-951E-E7CE-28CB-532705512D9A}"/>
              </a:ext>
            </a:extLst>
          </p:cNvPr>
          <p:cNvSpPr txBox="1"/>
          <p:nvPr/>
        </p:nvSpPr>
        <p:spPr>
          <a:xfrm>
            <a:off x="394786" y="6079488"/>
            <a:ext cx="201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</a:t>
            </a:r>
            <a:r>
              <a:rPr lang="en-GB" dirty="0"/>
              <a:t>u</a:t>
            </a:r>
            <a:r>
              <a:rPr lang="en-IT" dirty="0"/>
              <a:t>ll power </a:t>
            </a:r>
            <a:r>
              <a:rPr lang="en-IT" dirty="0">
                <a:solidFill>
                  <a:srgbClr val="FF0000"/>
                </a:solidFill>
              </a:rPr>
              <a:t>NT</a:t>
            </a:r>
            <a:r>
              <a:rPr lang="en-IT" dirty="0"/>
              <a:t> vs PT</a:t>
            </a:r>
          </a:p>
        </p:txBody>
      </p:sp>
    </p:spTree>
    <p:extLst>
      <p:ext uri="{BB962C8B-B14F-4D97-AF65-F5344CB8AC3E}">
        <p14:creationId xmlns:p14="http://schemas.microsoft.com/office/powerpoint/2010/main" val="8600780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20528</TotalTime>
  <Words>1581</Words>
  <Application>Microsoft Macintosh PowerPoint</Application>
  <PresentationFormat>On-screen Show (4:3)</PresentationFormat>
  <Paragraphs>226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Apple Symbols</vt:lpstr>
      <vt:lpstr>Arial</vt:lpstr>
      <vt:lpstr>Calibri</vt:lpstr>
      <vt:lpstr>Cambria</vt:lpstr>
      <vt:lpstr>Cambria Math</vt:lpstr>
      <vt:lpstr>Century Gothic</vt:lpstr>
      <vt:lpstr>Courier New</vt:lpstr>
      <vt:lpstr>Helvetica Light</vt:lpstr>
      <vt:lpstr>Symbol</vt:lpstr>
      <vt:lpstr>Times New Roman</vt:lpstr>
      <vt:lpstr>TimesNewRomanPSMT</vt:lpstr>
      <vt:lpstr>Wingdings</vt:lpstr>
      <vt:lpstr>Tema di Office</vt:lpstr>
      <vt:lpstr>PowerPoint Presentation</vt:lpstr>
      <vt:lpstr>DTT at full power, field and current</vt:lpstr>
      <vt:lpstr>DTT at full power, field and current</vt:lpstr>
      <vt:lpstr>PowerPoint Presentation</vt:lpstr>
      <vt:lpstr>Time dependent simulations</vt:lpstr>
      <vt:lpstr>Time dependent simulations</vt:lpstr>
      <vt:lpstr>Weak coupling</vt:lpstr>
      <vt:lpstr>Scenarios accessible in DTT during the various phases</vt:lpstr>
      <vt:lpstr>DTT single null baseline scenarios in various phases</vt:lpstr>
      <vt:lpstr>MHD stability</vt:lpstr>
      <vt:lpstr>Linear stability analysis with MARS for Full Power Scenario SN from low to intermediate n</vt:lpstr>
      <vt:lpstr>PowerPoint Presentation</vt:lpstr>
      <vt:lpstr>PowerPoint Presentation</vt:lpstr>
      <vt:lpstr>Linear MHD stability and Alfvénic modes with HYMAGYC (no EPs): Negative vs Positive triangularity</vt:lpstr>
      <vt:lpstr>EP studies on DTT </vt:lpstr>
      <vt:lpstr>Self-organization</vt:lpstr>
      <vt:lpstr>Self-organization</vt:lpstr>
      <vt:lpstr>Hierarchy of reduced transport models</vt:lpstr>
      <vt:lpstr>Alfvénic modes driven by EPs: linear dinamics using HYMAGYC</vt:lpstr>
      <vt:lpstr>Phase Space Zonal Structures</vt:lpstr>
      <vt:lpstr>Advanced transport models for EPs (ATEP)</vt:lpstr>
      <vt:lpstr>Advanced transport models (ATEP)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MANTICA Paola</cp:lastModifiedBy>
  <cp:revision>166</cp:revision>
  <dcterms:created xsi:type="dcterms:W3CDTF">2020-08-28T09:34:50Z</dcterms:created>
  <dcterms:modified xsi:type="dcterms:W3CDTF">2024-06-12T10:48:24Z</dcterms:modified>
</cp:coreProperties>
</file>