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sldIdLst>
    <p:sldId id="256" r:id="rId5"/>
    <p:sldId id="260" r:id="rId6"/>
    <p:sldId id="257" r:id="rId7"/>
    <p:sldId id="258"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4660"/>
  </p:normalViewPr>
  <p:slideViewPr>
    <p:cSldViewPr snapToGrid="0">
      <p:cViewPr varScale="1">
        <p:scale>
          <a:sx n="113" d="100"/>
          <a:sy n="113" d="100"/>
        </p:scale>
        <p:origin x="62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dirty="0"/>
              <a:t>Click to edit Master title style</a:t>
            </a:r>
            <a:endParaRPr lang="en-DE" dirty="0"/>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dirty="0"/>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dirty="0"/>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dirty="0"/>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64070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err="1">
                <a:solidFill>
                  <a:prstClr val="white"/>
                </a:solidFill>
              </a:rPr>
              <a:t>S.Wiesen</a:t>
            </a:r>
            <a:r>
              <a:rPr lang="en-GB" dirty="0">
                <a:solidFill>
                  <a:prstClr val="white"/>
                </a:solidFill>
              </a:rPr>
              <a:t> | </a:t>
            </a:r>
            <a:r>
              <a:rPr lang="en-GB" dirty="0" err="1">
                <a:solidFill>
                  <a:prstClr val="white"/>
                </a:solidFill>
              </a:rPr>
              <a:t>KoM</a:t>
            </a:r>
            <a:r>
              <a:rPr lang="en-GB" dirty="0">
                <a:solidFill>
                  <a:prstClr val="white"/>
                </a:solidFill>
              </a:rPr>
              <a:t> FSD AI projects | 21 May 2024</a:t>
            </a: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428518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UROfusion_content_empt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Author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169645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UROfusion_Value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2"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
        <p:nvSpPr>
          <p:cNvPr id="5" name="Rectangle 4">
            <a:extLst>
              <a:ext uri="{FF2B5EF4-FFF2-40B4-BE49-F238E27FC236}">
                <a16:creationId xmlns:a16="http://schemas.microsoft.com/office/drawing/2014/main" id="{A136BB05-CDE1-71D8-95B1-3A5C6CD699AD}"/>
              </a:ext>
            </a:extLst>
          </p:cNvPr>
          <p:cNvSpPr/>
          <p:nvPr userDrawn="1"/>
        </p:nvSpPr>
        <p:spPr>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5464233-290E-F450-429D-1C58FA6BE3BA}"/>
              </a:ext>
            </a:extLst>
          </p:cNvPr>
          <p:cNvSpPr/>
          <p:nvPr userDrawn="1"/>
        </p:nvSpPr>
        <p:spPr>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hasCustomPrompt="1"/>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EUROfusion Values</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EUROfusion Values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8D0878B-E5A6-2FA4-87BE-E46364DC8E55}"/>
              </a:ext>
            </a:extLst>
          </p:cNvPr>
          <p:cNvPicPr>
            <a:picLocks noChangeAspect="1"/>
          </p:cNvPicPr>
          <p:nvPr userDrawn="1"/>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5414" y="979851"/>
            <a:ext cx="12181172" cy="5577840"/>
          </a:xfrm>
          <a:prstGeom prst="rect">
            <a:avLst/>
          </a:prstGeom>
        </p:spPr>
      </p:pic>
    </p:spTree>
    <p:extLst>
      <p:ext uri="{BB962C8B-B14F-4D97-AF65-F5344CB8AC3E}">
        <p14:creationId xmlns:p14="http://schemas.microsoft.com/office/powerpoint/2010/main" val="1308084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2646876"/>
      </p:ext>
    </p:extLst>
  </p:cSld>
  <p:clrMap bg1="lt1" tx1="dk1" bg2="lt2" tx2="dk2" accent1="accent1" accent2="accent2" accent3="accent3" accent4="accent4" accent5="accent5" accent6="accent6" hlink="hlink" folHlink="folHlink"/>
  <p:sldLayoutIdLst>
    <p:sldLayoutId id="2147483658" r:id="rId1"/>
    <p:sldLayoutId id="2147483663" r:id="rId2"/>
    <p:sldLayoutId id="2147483664" r:id="rId3"/>
    <p:sldLayoutId id="2147483669" r:id="rId4"/>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0DF84-45A5-E8B6-2356-A083BD3B6272}"/>
              </a:ext>
            </a:extLst>
          </p:cNvPr>
          <p:cNvSpPr>
            <a:spLocks noGrp="1"/>
          </p:cNvSpPr>
          <p:nvPr>
            <p:ph type="title"/>
          </p:nvPr>
        </p:nvSpPr>
        <p:spPr>
          <a:xfrm>
            <a:off x="407368" y="2074188"/>
            <a:ext cx="9833912" cy="620251"/>
          </a:xfrm>
        </p:spPr>
        <p:txBody>
          <a:bodyPr>
            <a:normAutofit fontScale="90000"/>
          </a:bodyPr>
          <a:lstStyle/>
          <a:p>
            <a:r>
              <a:rPr lang="en-GB" dirty="0"/>
              <a:t>Machine learning accelerated SOL simulations: SOLPS-NN</a:t>
            </a:r>
            <a:endParaRPr lang="en-US" dirty="0"/>
          </a:p>
        </p:txBody>
      </p:sp>
      <p:sp>
        <p:nvSpPr>
          <p:cNvPr id="3" name="Text Placeholder 2">
            <a:extLst>
              <a:ext uri="{FF2B5EF4-FFF2-40B4-BE49-F238E27FC236}">
                <a16:creationId xmlns:a16="http://schemas.microsoft.com/office/drawing/2014/main" id="{68F44253-FAF4-4571-7B1E-85B86398C1C5}"/>
              </a:ext>
            </a:extLst>
          </p:cNvPr>
          <p:cNvSpPr>
            <a:spLocks noGrp="1"/>
          </p:cNvSpPr>
          <p:nvPr>
            <p:ph type="body" sz="quarter" idx="10"/>
          </p:nvPr>
        </p:nvSpPr>
        <p:spPr/>
        <p:txBody>
          <a:bodyPr/>
          <a:lstStyle/>
          <a:p>
            <a:r>
              <a:rPr lang="en-US" dirty="0"/>
              <a:t>S. Wiesen et al</a:t>
            </a:r>
          </a:p>
        </p:txBody>
      </p:sp>
      <p:sp>
        <p:nvSpPr>
          <p:cNvPr id="4" name="Text Placeholder 3">
            <a:extLst>
              <a:ext uri="{FF2B5EF4-FFF2-40B4-BE49-F238E27FC236}">
                <a16:creationId xmlns:a16="http://schemas.microsoft.com/office/drawing/2014/main" id="{5CE95A6E-2526-20D0-7292-7712306271DC}"/>
              </a:ext>
            </a:extLst>
          </p:cNvPr>
          <p:cNvSpPr>
            <a:spLocks noGrp="1"/>
          </p:cNvSpPr>
          <p:nvPr>
            <p:ph type="body" sz="quarter" idx="11"/>
          </p:nvPr>
        </p:nvSpPr>
        <p:spPr/>
        <p:txBody>
          <a:bodyPr/>
          <a:lstStyle/>
          <a:p>
            <a:r>
              <a:rPr lang="en-US" dirty="0"/>
              <a:t>DIFFER</a:t>
            </a:r>
          </a:p>
        </p:txBody>
      </p:sp>
      <p:sp>
        <p:nvSpPr>
          <p:cNvPr id="5" name="Text Placeholder 4">
            <a:extLst>
              <a:ext uri="{FF2B5EF4-FFF2-40B4-BE49-F238E27FC236}">
                <a16:creationId xmlns:a16="http://schemas.microsoft.com/office/drawing/2014/main" id="{77D306BE-80AF-BAD6-579C-9B0413B066C6}"/>
              </a:ext>
            </a:extLst>
          </p:cNvPr>
          <p:cNvSpPr>
            <a:spLocks noGrp="1"/>
          </p:cNvSpPr>
          <p:nvPr>
            <p:ph type="body" sz="quarter" idx="12"/>
          </p:nvPr>
        </p:nvSpPr>
        <p:spPr>
          <a:xfrm>
            <a:off x="407368" y="1442588"/>
            <a:ext cx="5544614" cy="620251"/>
          </a:xfrm>
        </p:spPr>
        <p:txBody>
          <a:bodyPr>
            <a:normAutofit lnSpcReduction="10000"/>
          </a:bodyPr>
          <a:lstStyle/>
          <a:p>
            <a:r>
              <a:rPr lang="en-GB" dirty="0"/>
              <a:t>FSD Science Coordination Meeting / </a:t>
            </a:r>
            <a:r>
              <a:rPr lang="en-GB" dirty="0" err="1"/>
              <a:t>KoM</a:t>
            </a:r>
            <a:r>
              <a:rPr lang="en-GB" dirty="0"/>
              <a:t> AI&amp;ML projects</a:t>
            </a:r>
          </a:p>
          <a:p>
            <a:r>
              <a:rPr lang="en-GB" dirty="0"/>
              <a:t>May 21st 2024</a:t>
            </a:r>
            <a:endParaRPr lang="en-US" dirty="0"/>
          </a:p>
        </p:txBody>
      </p:sp>
    </p:spTree>
    <p:extLst>
      <p:ext uri="{BB962C8B-B14F-4D97-AF65-F5344CB8AC3E}">
        <p14:creationId xmlns:p14="http://schemas.microsoft.com/office/powerpoint/2010/main" val="247106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0D4064-55A7-919D-7C87-C2A2AA3D2511}"/>
              </a:ext>
            </a:extLst>
          </p:cNvPr>
          <p:cNvSpPr>
            <a:spLocks noGrp="1"/>
          </p:cNvSpPr>
          <p:nvPr>
            <p:ph type="title"/>
          </p:nvPr>
        </p:nvSpPr>
        <p:spPr/>
        <p:txBody>
          <a:bodyPr/>
          <a:lstStyle/>
          <a:p>
            <a:r>
              <a:rPr lang="en-GB" dirty="0"/>
              <a:t>Objectives</a:t>
            </a:r>
          </a:p>
        </p:txBody>
      </p:sp>
      <p:sp>
        <p:nvSpPr>
          <p:cNvPr id="3" name="Inhaltsplatzhalter 2">
            <a:extLst>
              <a:ext uri="{FF2B5EF4-FFF2-40B4-BE49-F238E27FC236}">
                <a16:creationId xmlns:a16="http://schemas.microsoft.com/office/drawing/2014/main" id="{BAC6DEE7-6774-18EC-0030-4F022CB49E2F}"/>
              </a:ext>
            </a:extLst>
          </p:cNvPr>
          <p:cNvSpPr>
            <a:spLocks noGrp="1"/>
          </p:cNvSpPr>
          <p:nvPr>
            <p:ph idx="1"/>
          </p:nvPr>
        </p:nvSpPr>
        <p:spPr>
          <a:xfrm>
            <a:off x="341831" y="836712"/>
            <a:ext cx="11764397" cy="457200"/>
          </a:xfrm>
        </p:spPr>
        <p:txBody>
          <a:bodyPr>
            <a:normAutofit/>
          </a:bodyPr>
          <a:lstStyle/>
          <a:p>
            <a:pPr marL="0" indent="0">
              <a:buNone/>
            </a:pPr>
            <a:r>
              <a:rPr lang="en-GB" sz="2000" b="1" dirty="0"/>
              <a:t>Previous ML work (ENR-MOD.01.FZJ) developed proof-of-principle surrogate models for these components</a:t>
            </a:r>
          </a:p>
        </p:txBody>
      </p:sp>
      <p:sp>
        <p:nvSpPr>
          <p:cNvPr id="4" name="Fußzeilenplatzhalter 3">
            <a:extLst>
              <a:ext uri="{FF2B5EF4-FFF2-40B4-BE49-F238E27FC236}">
                <a16:creationId xmlns:a16="http://schemas.microsoft.com/office/drawing/2014/main" id="{BF868088-AB98-08CA-3968-B6D428100B5F}"/>
              </a:ext>
            </a:extLst>
          </p:cNvPr>
          <p:cNvSpPr>
            <a:spLocks noGrp="1"/>
          </p:cNvSpPr>
          <p:nvPr>
            <p:ph type="ftr" sz="quarter" idx="11"/>
          </p:nvPr>
        </p:nvSpPr>
        <p:spPr/>
        <p:txBody>
          <a:bodyPr/>
          <a:lstStyle/>
          <a:p>
            <a:r>
              <a:rPr lang="en-GB" dirty="0" err="1">
                <a:solidFill>
                  <a:prstClr val="white"/>
                </a:solidFill>
              </a:rPr>
              <a:t>S.Wiesen</a:t>
            </a:r>
            <a:r>
              <a:rPr lang="en-GB" dirty="0">
                <a:solidFill>
                  <a:prstClr val="white"/>
                </a:solidFill>
              </a:rPr>
              <a:t> | </a:t>
            </a:r>
            <a:r>
              <a:rPr lang="en-GB" dirty="0" err="1">
                <a:solidFill>
                  <a:prstClr val="white"/>
                </a:solidFill>
              </a:rPr>
              <a:t>KoM</a:t>
            </a:r>
            <a:r>
              <a:rPr lang="en-GB" dirty="0">
                <a:solidFill>
                  <a:prstClr val="white"/>
                </a:solidFill>
              </a:rPr>
              <a:t> FSD AI/ML projects | 21 May 2024</a:t>
            </a:r>
          </a:p>
        </p:txBody>
      </p:sp>
      <p:sp>
        <p:nvSpPr>
          <p:cNvPr id="5" name="Foliennummernplatzhalter 4">
            <a:extLst>
              <a:ext uri="{FF2B5EF4-FFF2-40B4-BE49-F238E27FC236}">
                <a16:creationId xmlns:a16="http://schemas.microsoft.com/office/drawing/2014/main" id="{064A1468-6540-97C7-DBEB-DD2CCC8939C7}"/>
              </a:ext>
            </a:extLst>
          </p:cNvPr>
          <p:cNvSpPr>
            <a:spLocks noGrp="1"/>
          </p:cNvSpPr>
          <p:nvPr>
            <p:ph type="sldNum" sz="quarter" idx="12"/>
          </p:nvPr>
        </p:nvSpPr>
        <p:spPr/>
        <p:txBody>
          <a:bodyPr/>
          <a:lstStyle/>
          <a:p>
            <a:fld id="{6A6D9FA1-99C7-4910-8E32-B85D378B0060}" type="slidenum">
              <a:rPr lang="en-GB" smtClean="0">
                <a:solidFill>
                  <a:prstClr val="white"/>
                </a:solidFill>
              </a:rPr>
              <a:pPr/>
              <a:t>2</a:t>
            </a:fld>
            <a:endParaRPr lang="en-GB" dirty="0">
              <a:solidFill>
                <a:prstClr val="white"/>
              </a:solidFill>
            </a:endParaRPr>
          </a:p>
        </p:txBody>
      </p:sp>
      <p:pic>
        <p:nvPicPr>
          <p:cNvPr id="6" name="Grafik 5">
            <a:extLst>
              <a:ext uri="{FF2B5EF4-FFF2-40B4-BE49-F238E27FC236}">
                <a16:creationId xmlns:a16="http://schemas.microsoft.com/office/drawing/2014/main" id="{7D22FF52-9CEF-9FFC-BAF0-6DC162EBD020}"/>
              </a:ext>
            </a:extLst>
          </p:cNvPr>
          <p:cNvPicPr>
            <a:picLocks noChangeAspect="1"/>
          </p:cNvPicPr>
          <p:nvPr/>
        </p:nvPicPr>
        <p:blipFill>
          <a:blip r:embed="rId2"/>
          <a:stretch>
            <a:fillRect/>
          </a:stretch>
        </p:blipFill>
        <p:spPr>
          <a:xfrm>
            <a:off x="2618008" y="1670799"/>
            <a:ext cx="5657850" cy="1879098"/>
          </a:xfrm>
          <a:prstGeom prst="rect">
            <a:avLst/>
          </a:prstGeom>
        </p:spPr>
      </p:pic>
      <p:pic>
        <p:nvPicPr>
          <p:cNvPr id="7" name="Grafik 6">
            <a:extLst>
              <a:ext uri="{FF2B5EF4-FFF2-40B4-BE49-F238E27FC236}">
                <a16:creationId xmlns:a16="http://schemas.microsoft.com/office/drawing/2014/main" id="{2ED65162-C017-F305-A5A2-287188352A34}"/>
              </a:ext>
            </a:extLst>
          </p:cNvPr>
          <p:cNvPicPr>
            <a:picLocks noChangeAspect="1"/>
          </p:cNvPicPr>
          <p:nvPr/>
        </p:nvPicPr>
        <p:blipFill>
          <a:blip r:embed="rId3"/>
          <a:stretch>
            <a:fillRect/>
          </a:stretch>
        </p:blipFill>
        <p:spPr>
          <a:xfrm>
            <a:off x="2618007" y="3873841"/>
            <a:ext cx="5657850" cy="2514600"/>
          </a:xfrm>
          <a:prstGeom prst="rect">
            <a:avLst/>
          </a:prstGeom>
        </p:spPr>
      </p:pic>
      <p:sp>
        <p:nvSpPr>
          <p:cNvPr id="8" name="Textfeld 7">
            <a:extLst>
              <a:ext uri="{FF2B5EF4-FFF2-40B4-BE49-F238E27FC236}">
                <a16:creationId xmlns:a16="http://schemas.microsoft.com/office/drawing/2014/main" id="{FC8D22F3-686F-5803-38AB-C92509A7A71E}"/>
              </a:ext>
            </a:extLst>
          </p:cNvPr>
          <p:cNvSpPr txBox="1"/>
          <p:nvPr/>
        </p:nvSpPr>
        <p:spPr>
          <a:xfrm>
            <a:off x="505721" y="1728142"/>
            <a:ext cx="1931939" cy="769441"/>
          </a:xfrm>
          <a:prstGeom prst="rect">
            <a:avLst/>
          </a:prstGeom>
          <a:noFill/>
        </p:spPr>
        <p:txBody>
          <a:bodyPr wrap="none" rtlCol="0">
            <a:spAutoFit/>
          </a:bodyPr>
          <a:lstStyle/>
          <a:p>
            <a:pPr algn="l"/>
            <a:r>
              <a:rPr lang="en-GB" sz="2800" b="1" dirty="0"/>
              <a:t>SOLPS-NN</a:t>
            </a:r>
          </a:p>
          <a:p>
            <a:pPr algn="l"/>
            <a:r>
              <a:rPr lang="en-GB" sz="1600" dirty="0"/>
              <a:t>[</a:t>
            </a:r>
            <a:r>
              <a:rPr lang="en-GB" sz="1600" dirty="0" err="1"/>
              <a:t>Dasbach</a:t>
            </a:r>
            <a:r>
              <a:rPr lang="en-GB" sz="1600" dirty="0"/>
              <a:t> NME 2023]</a:t>
            </a:r>
            <a:endParaRPr lang="en-GB" sz="2800" b="1" dirty="0"/>
          </a:p>
        </p:txBody>
      </p:sp>
      <p:sp>
        <p:nvSpPr>
          <p:cNvPr id="9" name="Textfeld 8">
            <a:extLst>
              <a:ext uri="{FF2B5EF4-FFF2-40B4-BE49-F238E27FC236}">
                <a16:creationId xmlns:a16="http://schemas.microsoft.com/office/drawing/2014/main" id="{5BF4CDE5-ACD5-9C2F-F684-1D11D672939C}"/>
              </a:ext>
            </a:extLst>
          </p:cNvPr>
          <p:cNvSpPr txBox="1"/>
          <p:nvPr/>
        </p:nvSpPr>
        <p:spPr>
          <a:xfrm>
            <a:off x="505721" y="4126743"/>
            <a:ext cx="1712328" cy="769441"/>
          </a:xfrm>
          <a:prstGeom prst="rect">
            <a:avLst/>
          </a:prstGeom>
          <a:noFill/>
        </p:spPr>
        <p:txBody>
          <a:bodyPr wrap="none" rtlCol="0">
            <a:spAutoFit/>
          </a:bodyPr>
          <a:lstStyle/>
          <a:p>
            <a:pPr algn="l"/>
            <a:r>
              <a:rPr lang="en-GB" sz="2800" b="1" dirty="0"/>
              <a:t>DIV1D-NN</a:t>
            </a:r>
          </a:p>
          <a:p>
            <a:pPr algn="l"/>
            <a:r>
              <a:rPr lang="en-GB" sz="1600" dirty="0"/>
              <a:t>[</a:t>
            </a:r>
            <a:r>
              <a:rPr lang="en-GB" sz="1600" dirty="0" err="1"/>
              <a:t>Poels</a:t>
            </a:r>
            <a:r>
              <a:rPr lang="en-GB" sz="1600" dirty="0"/>
              <a:t> NF 2023]</a:t>
            </a:r>
            <a:endParaRPr lang="en-GB" sz="2800" b="1" dirty="0"/>
          </a:p>
        </p:txBody>
      </p:sp>
      <p:sp>
        <p:nvSpPr>
          <p:cNvPr id="10" name="Textfeld 9">
            <a:extLst>
              <a:ext uri="{FF2B5EF4-FFF2-40B4-BE49-F238E27FC236}">
                <a16:creationId xmlns:a16="http://schemas.microsoft.com/office/drawing/2014/main" id="{4268B8C6-0188-30B5-2BA3-ACF476124EDA}"/>
              </a:ext>
            </a:extLst>
          </p:cNvPr>
          <p:cNvSpPr txBox="1"/>
          <p:nvPr/>
        </p:nvSpPr>
        <p:spPr>
          <a:xfrm>
            <a:off x="8462298" y="1594685"/>
            <a:ext cx="3643931" cy="2031325"/>
          </a:xfrm>
          <a:prstGeom prst="rect">
            <a:avLst/>
          </a:prstGeom>
          <a:noFill/>
        </p:spPr>
        <p:txBody>
          <a:bodyPr wrap="square" rtlCol="0">
            <a:spAutoFit/>
          </a:bodyPr>
          <a:lstStyle/>
          <a:p>
            <a:pPr marL="285750" indent="-285750" algn="l">
              <a:buFont typeface="Arial" panose="020B0604020202020204" pitchFamily="34" charset="0"/>
              <a:buChar char="•"/>
            </a:pPr>
            <a:r>
              <a:rPr lang="en-GB" dirty="0"/>
              <a:t>Fast 1D/2D prediction, steady</a:t>
            </a:r>
          </a:p>
          <a:p>
            <a:pPr marL="285750" indent="-285750" algn="l">
              <a:buFont typeface="Arial" panose="020B0604020202020204" pitchFamily="34" charset="0"/>
              <a:buChar char="•"/>
            </a:pPr>
            <a:r>
              <a:rPr lang="en-GB" dirty="0"/>
              <a:t>Input: engineering params &amp; anomalous transport assumptions</a:t>
            </a:r>
          </a:p>
          <a:p>
            <a:pPr marL="285750" indent="-285750" algn="l">
              <a:buFont typeface="Arial" panose="020B0604020202020204" pitchFamily="34" charset="0"/>
              <a:buChar char="•"/>
            </a:pPr>
            <a:r>
              <a:rPr lang="en-GB" dirty="0"/>
              <a:t>Cross-validated optimised NN model</a:t>
            </a:r>
          </a:p>
          <a:p>
            <a:pPr marL="285750" indent="-285750" algn="l">
              <a:buFont typeface="Arial" panose="020B0604020202020204" pitchFamily="34" charset="0"/>
              <a:buChar char="•"/>
            </a:pPr>
            <a:r>
              <a:rPr lang="en-GB" dirty="0"/>
              <a:t>Transfer learning: e.g. for transport uncertainty in ITER</a:t>
            </a:r>
          </a:p>
        </p:txBody>
      </p:sp>
      <p:sp>
        <p:nvSpPr>
          <p:cNvPr id="11" name="Textfeld 10">
            <a:extLst>
              <a:ext uri="{FF2B5EF4-FFF2-40B4-BE49-F238E27FC236}">
                <a16:creationId xmlns:a16="http://schemas.microsoft.com/office/drawing/2014/main" id="{51B29986-09AF-7786-5171-69AEFC9E4820}"/>
              </a:ext>
            </a:extLst>
          </p:cNvPr>
          <p:cNvSpPr txBox="1"/>
          <p:nvPr/>
        </p:nvSpPr>
        <p:spPr>
          <a:xfrm>
            <a:off x="8462298" y="3989963"/>
            <a:ext cx="3676791" cy="2031325"/>
          </a:xfrm>
          <a:prstGeom prst="rect">
            <a:avLst/>
          </a:prstGeom>
          <a:noFill/>
        </p:spPr>
        <p:txBody>
          <a:bodyPr wrap="square" rtlCol="0">
            <a:spAutoFit/>
          </a:bodyPr>
          <a:lstStyle/>
          <a:p>
            <a:pPr marL="285750" indent="-285750" algn="l">
              <a:buFont typeface="Arial" panose="020B0604020202020204" pitchFamily="34" charset="0"/>
              <a:buChar char="•"/>
            </a:pPr>
            <a:r>
              <a:rPr lang="en-GB" dirty="0"/>
              <a:t>Neural PDE surrogate of DIV1D</a:t>
            </a:r>
          </a:p>
          <a:p>
            <a:pPr marL="285750" indent="-285750" algn="l">
              <a:buFont typeface="Arial" panose="020B0604020202020204" pitchFamily="34" charset="0"/>
              <a:buChar char="•"/>
            </a:pPr>
            <a:r>
              <a:rPr lang="en-GB" dirty="0"/>
              <a:t>Various encode/decode processes</a:t>
            </a:r>
            <a:br>
              <a:rPr lang="en-GB" dirty="0"/>
            </a:br>
            <a:r>
              <a:rPr lang="en-GB" dirty="0"/>
              <a:t>tested and </a:t>
            </a:r>
            <a:r>
              <a:rPr lang="en-GB" dirty="0" err="1"/>
              <a:t>optmised</a:t>
            </a:r>
            <a:endParaRPr lang="en-GB" dirty="0"/>
          </a:p>
          <a:p>
            <a:pPr marL="285750" indent="-285750" algn="l">
              <a:buFont typeface="Arial" panose="020B0604020202020204" pitchFamily="34" charset="0"/>
              <a:buChar char="•"/>
            </a:pPr>
            <a:r>
              <a:rPr lang="en-GB" dirty="0"/>
              <a:t>Can be faster then real-time in</a:t>
            </a:r>
            <a:br>
              <a:rPr lang="en-GB" dirty="0"/>
            </a:br>
            <a:r>
              <a:rPr lang="en-GB" dirty="0"/>
              <a:t>predictions for unseen params</a:t>
            </a:r>
          </a:p>
          <a:p>
            <a:pPr marL="285750" indent="-285750" algn="l">
              <a:buFont typeface="Arial" panose="020B0604020202020204" pitchFamily="34" charset="0"/>
              <a:buChar char="•"/>
            </a:pPr>
            <a:r>
              <a:rPr lang="en-GB" dirty="0"/>
              <a:t>Captures dynamic features and hysteresis (detachment control)</a:t>
            </a:r>
          </a:p>
        </p:txBody>
      </p:sp>
    </p:spTree>
    <p:extLst>
      <p:ext uri="{BB962C8B-B14F-4D97-AF65-F5344CB8AC3E}">
        <p14:creationId xmlns:p14="http://schemas.microsoft.com/office/powerpoint/2010/main" val="152281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0D4064-55A7-919D-7C87-C2A2AA3D2511}"/>
              </a:ext>
            </a:extLst>
          </p:cNvPr>
          <p:cNvSpPr>
            <a:spLocks noGrp="1"/>
          </p:cNvSpPr>
          <p:nvPr>
            <p:ph type="title"/>
          </p:nvPr>
        </p:nvSpPr>
        <p:spPr/>
        <p:txBody>
          <a:bodyPr/>
          <a:lstStyle/>
          <a:p>
            <a:r>
              <a:rPr lang="en-GB" dirty="0"/>
              <a:t>Objectives</a:t>
            </a:r>
          </a:p>
        </p:txBody>
      </p:sp>
      <p:sp>
        <p:nvSpPr>
          <p:cNvPr id="3" name="Inhaltsplatzhalter 2">
            <a:extLst>
              <a:ext uri="{FF2B5EF4-FFF2-40B4-BE49-F238E27FC236}">
                <a16:creationId xmlns:a16="http://schemas.microsoft.com/office/drawing/2014/main" id="{BAC6DEE7-6774-18EC-0030-4F022CB49E2F}"/>
              </a:ext>
            </a:extLst>
          </p:cNvPr>
          <p:cNvSpPr>
            <a:spLocks noGrp="1"/>
          </p:cNvSpPr>
          <p:nvPr>
            <p:ph idx="1"/>
          </p:nvPr>
        </p:nvSpPr>
        <p:spPr>
          <a:xfrm>
            <a:off x="299103" y="836712"/>
            <a:ext cx="11716283" cy="5688632"/>
          </a:xfrm>
        </p:spPr>
        <p:txBody>
          <a:bodyPr>
            <a:normAutofit/>
          </a:bodyPr>
          <a:lstStyle/>
          <a:p>
            <a:r>
              <a:rPr lang="en-GB" sz="2000" dirty="0"/>
              <a:t>This ML/AI project is to extend the capabilities of SOLPS-NN and DIV1D-NN by investigating methods to increase the physics fidelity  (hierarchy of neutral models, drifts), as well as investigate approaches to combine dynamical (1D) and spatial (2D) information for hybrid models informed by both.</a:t>
            </a:r>
            <a:br>
              <a:rPr lang="en-GB" sz="2000" dirty="0"/>
            </a:br>
            <a:endParaRPr lang="en-GB" sz="2000" dirty="0"/>
          </a:p>
          <a:p>
            <a:r>
              <a:rPr lang="en-GB" sz="2000" dirty="0"/>
              <a:t>The worked out and improved (dynamical) SOLPS-NN model could be tested against AUG data. Additional transfer learned data from previous SOLPS modelling (e.g. from the AUG </a:t>
            </a:r>
            <a:r>
              <a:rPr lang="en-GB" sz="2000" dirty="0" err="1"/>
              <a:t>MDSplus</a:t>
            </a:r>
            <a:r>
              <a:rPr lang="en-GB" sz="2000" dirty="0"/>
              <a:t> DB) </a:t>
            </a:r>
            <a:br>
              <a:rPr lang="en-GB" sz="2000" dirty="0"/>
            </a:br>
            <a:r>
              <a:rPr lang="en-GB" sz="2000" dirty="0">
                <a:sym typeface="Wingdings" panose="05000000000000000000" pitchFamily="2" charset="2"/>
              </a:rPr>
              <a:t> </a:t>
            </a:r>
            <a:r>
              <a:rPr lang="en-GB" sz="2000" dirty="0"/>
              <a:t>coupling to a core-code, e.g. IMEP [Luda NF 2021] or TSVV-11’s HFPS JINTRAC (e.g. providing separatrix density as function of time) </a:t>
            </a:r>
            <a:br>
              <a:rPr lang="en-GB" sz="2000" dirty="0"/>
            </a:br>
            <a:r>
              <a:rPr lang="en-GB" sz="2000" dirty="0">
                <a:sym typeface="Wingdings" panose="05000000000000000000" pitchFamily="2" charset="2"/>
              </a:rPr>
              <a:t> </a:t>
            </a:r>
            <a:r>
              <a:rPr lang="en-GB" sz="2000" dirty="0"/>
              <a:t>potentially better than a regression method [</a:t>
            </a:r>
            <a:r>
              <a:rPr lang="en-GB" sz="2000" dirty="0" err="1"/>
              <a:t>Polevoi</a:t>
            </a:r>
            <a:r>
              <a:rPr lang="en-GB" sz="2000" dirty="0"/>
              <a:t> NF 2017] to prescribe </a:t>
            </a:r>
            <a:r>
              <a:rPr lang="en-GB" sz="2000" dirty="0" err="1"/>
              <a:t>n</a:t>
            </a:r>
            <a:r>
              <a:rPr lang="en-GB" sz="2000" baseline="-25000" dirty="0" err="1"/>
              <a:t>e,sep</a:t>
            </a:r>
            <a:r>
              <a:rPr lang="en-GB" sz="2000" dirty="0"/>
              <a:t> dependence on divertor conditions</a:t>
            </a:r>
            <a:br>
              <a:rPr lang="en-GB" sz="2000" dirty="0"/>
            </a:br>
            <a:endParaRPr lang="en-GB" sz="2000" dirty="0"/>
          </a:p>
          <a:p>
            <a:r>
              <a:rPr lang="en-GB" sz="2000" dirty="0"/>
              <a:t>Attempt to link AUG-JET-ITER: remove scarcity of data (SOLPS). Employ the SOLPS-NN model to interpolate between AUG and ITER, and infer JET information as a test.</a:t>
            </a:r>
            <a:br>
              <a:rPr lang="en-GB" sz="2000" dirty="0"/>
            </a:br>
            <a:endParaRPr lang="en-GB" sz="2000" dirty="0"/>
          </a:p>
          <a:p>
            <a:r>
              <a:rPr lang="en-GB" sz="2000" dirty="0"/>
              <a:t>The proposed work directly supports various WPs in </a:t>
            </a:r>
            <a:r>
              <a:rPr lang="en-GB" sz="2000" dirty="0" err="1"/>
              <a:t>EUROfusion</a:t>
            </a:r>
            <a:r>
              <a:rPr lang="en-GB" sz="2000" dirty="0"/>
              <a:t> and especially responds to the needs of WP </a:t>
            </a:r>
            <a:r>
              <a:rPr lang="en-GB" sz="2000" dirty="0" err="1"/>
              <a:t>PrIO</a:t>
            </a:r>
            <a:r>
              <a:rPr lang="en-GB" sz="2000" dirty="0"/>
              <a:t> / TSVV11 and WPTE. </a:t>
            </a:r>
          </a:p>
        </p:txBody>
      </p:sp>
      <p:sp>
        <p:nvSpPr>
          <p:cNvPr id="4" name="Fußzeilenplatzhalter 3">
            <a:extLst>
              <a:ext uri="{FF2B5EF4-FFF2-40B4-BE49-F238E27FC236}">
                <a16:creationId xmlns:a16="http://schemas.microsoft.com/office/drawing/2014/main" id="{BF868088-AB98-08CA-3968-B6D428100B5F}"/>
              </a:ext>
            </a:extLst>
          </p:cNvPr>
          <p:cNvSpPr>
            <a:spLocks noGrp="1"/>
          </p:cNvSpPr>
          <p:nvPr>
            <p:ph type="ftr" sz="quarter" idx="11"/>
          </p:nvPr>
        </p:nvSpPr>
        <p:spPr/>
        <p:txBody>
          <a:bodyPr/>
          <a:lstStyle/>
          <a:p>
            <a:r>
              <a:rPr lang="en-GB" dirty="0" err="1">
                <a:solidFill>
                  <a:prstClr val="white"/>
                </a:solidFill>
              </a:rPr>
              <a:t>S.Wiesen</a:t>
            </a:r>
            <a:r>
              <a:rPr lang="en-GB" dirty="0">
                <a:solidFill>
                  <a:prstClr val="white"/>
                </a:solidFill>
              </a:rPr>
              <a:t> | </a:t>
            </a:r>
            <a:r>
              <a:rPr lang="en-GB" dirty="0" err="1">
                <a:solidFill>
                  <a:prstClr val="white"/>
                </a:solidFill>
              </a:rPr>
              <a:t>KoM</a:t>
            </a:r>
            <a:r>
              <a:rPr lang="en-GB" dirty="0">
                <a:solidFill>
                  <a:prstClr val="white"/>
                </a:solidFill>
              </a:rPr>
              <a:t> FSD AI/ML projects | 21 May 2024</a:t>
            </a:r>
          </a:p>
        </p:txBody>
      </p:sp>
      <p:sp>
        <p:nvSpPr>
          <p:cNvPr id="5" name="Foliennummernplatzhalter 4">
            <a:extLst>
              <a:ext uri="{FF2B5EF4-FFF2-40B4-BE49-F238E27FC236}">
                <a16:creationId xmlns:a16="http://schemas.microsoft.com/office/drawing/2014/main" id="{064A1468-6540-97C7-DBEB-DD2CCC8939C7}"/>
              </a:ext>
            </a:extLst>
          </p:cNvPr>
          <p:cNvSpPr>
            <a:spLocks noGrp="1"/>
          </p:cNvSpPr>
          <p:nvPr>
            <p:ph type="sldNum" sz="quarter" idx="12"/>
          </p:nvPr>
        </p:nvSpPr>
        <p:spPr/>
        <p:txBody>
          <a:bodyPr/>
          <a:lstStyle/>
          <a:p>
            <a:fld id="{6A6D9FA1-99C7-4910-8E32-B85D378B0060}" type="slidenum">
              <a:rPr lang="en-GB" smtClean="0">
                <a:solidFill>
                  <a:prstClr val="white"/>
                </a:solidFill>
              </a:rPr>
              <a:pPr/>
              <a:t>3</a:t>
            </a:fld>
            <a:endParaRPr lang="en-GB" dirty="0">
              <a:solidFill>
                <a:prstClr val="white"/>
              </a:solidFill>
            </a:endParaRPr>
          </a:p>
        </p:txBody>
      </p:sp>
    </p:spTree>
    <p:extLst>
      <p:ext uri="{BB962C8B-B14F-4D97-AF65-F5344CB8AC3E}">
        <p14:creationId xmlns:p14="http://schemas.microsoft.com/office/powerpoint/2010/main" val="1594122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0D4064-55A7-919D-7C87-C2A2AA3D2511}"/>
              </a:ext>
            </a:extLst>
          </p:cNvPr>
          <p:cNvSpPr>
            <a:spLocks noGrp="1"/>
          </p:cNvSpPr>
          <p:nvPr>
            <p:ph type="title"/>
          </p:nvPr>
        </p:nvSpPr>
        <p:spPr/>
        <p:txBody>
          <a:bodyPr/>
          <a:lstStyle/>
          <a:p>
            <a:r>
              <a:rPr lang="en-GB" dirty="0"/>
              <a:t>Scientific Tasks and Deliverables</a:t>
            </a:r>
          </a:p>
        </p:txBody>
      </p:sp>
      <p:sp>
        <p:nvSpPr>
          <p:cNvPr id="3" name="Inhaltsplatzhalter 2">
            <a:extLst>
              <a:ext uri="{FF2B5EF4-FFF2-40B4-BE49-F238E27FC236}">
                <a16:creationId xmlns:a16="http://schemas.microsoft.com/office/drawing/2014/main" id="{BAC6DEE7-6774-18EC-0030-4F022CB49E2F}"/>
              </a:ext>
            </a:extLst>
          </p:cNvPr>
          <p:cNvSpPr>
            <a:spLocks noGrp="1"/>
          </p:cNvSpPr>
          <p:nvPr>
            <p:ph idx="1"/>
          </p:nvPr>
        </p:nvSpPr>
        <p:spPr>
          <a:xfrm>
            <a:off x="254950" y="758426"/>
            <a:ext cx="11682100" cy="5797344"/>
          </a:xfrm>
        </p:spPr>
        <p:txBody>
          <a:bodyPr>
            <a:normAutofit lnSpcReduction="10000"/>
          </a:bodyPr>
          <a:lstStyle/>
          <a:p>
            <a:pPr marL="0" indent="0">
              <a:buNone/>
            </a:pPr>
            <a:r>
              <a:rPr lang="en-GB" sz="1600" b="1" dirty="0"/>
              <a:t>T1 Neutrals fidelity increase of the SOLPS-ITER surrogate (SOLPS-NN)</a:t>
            </a:r>
            <a:br>
              <a:rPr lang="en-GB" sz="1600" dirty="0"/>
            </a:br>
            <a:r>
              <a:rPr lang="fi-FI" sz="16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D1 SOLPS-ITER surrogate extended with higher fidelity neutral physics </a:t>
            </a:r>
            <a:br>
              <a:rPr lang="fi-FI" sz="16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br>
            <a:r>
              <a:rPr lang="fi-FI" sz="16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 hierarchy of neutral models (standard fluid model  AFN  EIRENE kinetics); attempt active learning techniques (</a:t>
            </a:r>
            <a:r>
              <a:rPr lang="fi-FI" sz="1600" dirty="0">
                <a:solidFill>
                  <a:srgbClr val="000000"/>
                </a:solidFill>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DL/</a:t>
            </a:r>
            <a:r>
              <a:rPr lang="fi-FI" sz="16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AL)</a:t>
            </a:r>
            <a:endParaRPr lang="en-GB" sz="1600" dirty="0"/>
          </a:p>
          <a:p>
            <a:pPr marL="0" indent="0">
              <a:buNone/>
            </a:pPr>
            <a:endParaRPr lang="en-GB" sz="1600" dirty="0"/>
          </a:p>
          <a:p>
            <a:pPr marL="0" indent="0">
              <a:buNone/>
            </a:pPr>
            <a:r>
              <a:rPr lang="en-GB" sz="1600" b="1" dirty="0"/>
              <a:t>T2 SOLPS-NN fidelity increase with cross-field drifts </a:t>
            </a:r>
            <a:br>
              <a:rPr lang="en-GB" sz="1600" b="1" dirty="0"/>
            </a:br>
            <a:r>
              <a:rPr lang="fi-FI" sz="16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D3 Extended SOLPS-ITER surrogate with drift physics </a:t>
            </a:r>
            <a:br>
              <a:rPr lang="fi-FI" sz="16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br>
            <a:r>
              <a:rPr lang="fi-FI" sz="16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sym typeface="Wingdings" panose="05000000000000000000" pitchFamily="2" charset="2"/>
              </a:rPr>
              <a:t> increase fidelity by adding (subset) of drift simulations (fluid neutrals); refine training DB on scarce data with DL/AL as similar as in T1</a:t>
            </a:r>
            <a:endParaRPr lang="en-GB" sz="1600" b="1" dirty="0"/>
          </a:p>
          <a:p>
            <a:pPr marL="0" indent="0">
              <a:buNone/>
            </a:pPr>
            <a:endParaRPr lang="en-GB" sz="1600" dirty="0"/>
          </a:p>
          <a:p>
            <a:pPr marL="0" indent="0">
              <a:buNone/>
            </a:pPr>
            <a:r>
              <a:rPr lang="en-GB" sz="1600" b="1" dirty="0"/>
              <a:t>T3 Develop ML models for mapping between DIV1D and SOLPS-ITER solution </a:t>
            </a:r>
            <a:br>
              <a:rPr lang="en-GB" sz="1600" b="1" dirty="0"/>
            </a:br>
            <a:r>
              <a:rPr lang="fi-FI" sz="16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D2 ML based mapping between DIV1D and SOLPS-ITER</a:t>
            </a:r>
            <a:br>
              <a:rPr lang="fi-FI" sz="16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br>
            <a:r>
              <a:rPr lang="fi-FI" sz="16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 representation learning (RL) to map flux tubes between SOLPS and DIV1D</a:t>
            </a:r>
            <a:r>
              <a:rPr lang="fi-FI" sz="1600" dirty="0">
                <a:solidFill>
                  <a:srgbClr val="000000"/>
                </a:solidFill>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  </a:t>
            </a:r>
            <a:r>
              <a:rPr lang="fi-FI" sz="16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fidelity increase in DIV1D (e.g. anomalous transp)</a:t>
            </a:r>
            <a:endParaRPr lang="en-GB" sz="1600" dirty="0"/>
          </a:p>
          <a:p>
            <a:pPr marL="0" indent="0">
              <a:buNone/>
            </a:pPr>
            <a:endParaRPr lang="en-GB" sz="1600" dirty="0"/>
          </a:p>
          <a:p>
            <a:pPr marL="0" indent="0">
              <a:buNone/>
            </a:pPr>
            <a:r>
              <a:rPr lang="en-GB" sz="1600" b="1" dirty="0"/>
              <a:t>T4 Develop ML algorithms to correct SOLPS-NN dynamics with DIV1D </a:t>
            </a:r>
            <a:br>
              <a:rPr lang="en-GB" sz="1600" b="1" dirty="0"/>
            </a:br>
            <a:r>
              <a:rPr lang="fi-FI" sz="1600" dirty="0">
                <a:effectLst/>
                <a:latin typeface="Calibri" panose="020F0502020204030204" pitchFamily="34" charset="0"/>
                <a:ea typeface="MS Mincho" panose="02020609040205080304" pitchFamily="49" charset="-128"/>
                <a:cs typeface="Times New Roman" panose="02020603050405020304" pitchFamily="18" charset="0"/>
              </a:rPr>
              <a:t>D4 </a:t>
            </a:r>
            <a:r>
              <a:rPr lang="en-GB" sz="1600" dirty="0">
                <a:effectLst/>
                <a:latin typeface="Calibri" panose="020F0502020204030204" pitchFamily="34" charset="0"/>
                <a:ea typeface="MS Mincho" panose="02020609040205080304" pitchFamily="49" charset="-128"/>
                <a:cs typeface="Times New Roman" panose="02020603050405020304" pitchFamily="18" charset="0"/>
              </a:rPr>
              <a:t>Demonstrate capability for ML algorithms to learn dynamical corrections for steady-state SOLPS-ITER based on DIV1D simulations</a:t>
            </a:r>
            <a:br>
              <a:rPr lang="en-GB" sz="1600" dirty="0">
                <a:effectLst/>
                <a:latin typeface="Calibri" panose="020F0502020204030204" pitchFamily="34" charset="0"/>
                <a:ea typeface="MS Mincho" panose="02020609040205080304" pitchFamily="49" charset="-128"/>
                <a:cs typeface="Times New Roman" panose="02020603050405020304" pitchFamily="18" charset="0"/>
              </a:rPr>
            </a:br>
            <a:r>
              <a:rPr lang="en-GB" sz="1600" dirty="0">
                <a:effectLst/>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 By leveraging the projection algorithms developed in T3, a model is developed that corrects the 2D SOLPS-ITER surrogate solution based on dynamics information from DIV1D surrogate; ranging from slow </a:t>
            </a:r>
            <a:r>
              <a:rPr lang="en-GB" sz="1600" dirty="0">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to</a:t>
            </a:r>
            <a:r>
              <a:rPr lang="en-GB" sz="1600" dirty="0">
                <a:effectLst/>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 fast processes/transients</a:t>
            </a:r>
            <a:br>
              <a:rPr lang="en-GB" sz="1600" dirty="0">
                <a:effectLst/>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br>
            <a:r>
              <a:rPr lang="en-GB" sz="1600" dirty="0">
                <a:effectLst/>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 focus on dynamics of detachment front movement: establish a latent representation based on DIV1D simulations and mappings for the individual flux tubes from 2D SOLPS-ITER surrogate simulations with the relevant dynamical parameters through the model (c.f. T3)</a:t>
            </a:r>
            <a:br>
              <a:rPr lang="en-GB" sz="1600" dirty="0">
                <a:effectLst/>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br>
            <a:r>
              <a:rPr lang="en-GB" sz="1600" dirty="0">
                <a:effectLst/>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 also try feature generation image synthesis [</a:t>
            </a:r>
            <a:r>
              <a:rPr lang="en-GB" sz="1600" dirty="0" err="1">
                <a:effectLst/>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Aniruth</a:t>
            </a:r>
            <a:r>
              <a:rPr lang="en-GB" sz="1600" dirty="0">
                <a:effectLst/>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 2020 / </a:t>
            </a:r>
            <a:r>
              <a:rPr lang="en-GB" sz="1600" dirty="0">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T</a:t>
            </a:r>
            <a:r>
              <a:rPr lang="en-GB" sz="1600" dirty="0">
                <a:effectLst/>
                <a:latin typeface="Calibri" panose="020F0502020204030204" pitchFamily="34" charset="0"/>
                <a:ea typeface="MS Mincho" panose="02020609040205080304" pitchFamily="49" charset="-128"/>
                <a:cs typeface="Times New Roman" panose="02020603050405020304" pitchFamily="18" charset="0"/>
                <a:sym typeface="Wingdings" panose="05000000000000000000" pitchFamily="2" charset="2"/>
              </a:rPr>
              <a:t>yagi 2022]</a:t>
            </a:r>
            <a:endParaRPr lang="en-GB" sz="1600" dirty="0">
              <a:effectLst/>
              <a:latin typeface="Times New Roman" panose="02020603050405020304" pitchFamily="18" charset="0"/>
              <a:ea typeface="MS Mincho" panose="02020609040205080304" pitchFamily="49" charset="-128"/>
              <a:cs typeface="Times New Roman" panose="02020603050405020304" pitchFamily="18" charset="0"/>
            </a:endParaRPr>
          </a:p>
          <a:p>
            <a:pPr marL="0" indent="0">
              <a:buNone/>
            </a:pPr>
            <a:endParaRPr lang="en-GB" sz="1600" dirty="0"/>
          </a:p>
          <a:p>
            <a:pPr marL="0" indent="0">
              <a:buNone/>
            </a:pPr>
            <a:r>
              <a:rPr lang="en-GB" sz="1600" b="1" dirty="0"/>
              <a:t>T5 Application of transfer learned SOLPS-NN model to ASDEX-Upgrade and ITER predictions</a:t>
            </a:r>
            <a:br>
              <a:rPr lang="en-GB" sz="1600" b="1" dirty="0"/>
            </a:br>
            <a:r>
              <a:rPr lang="fi-FI" sz="1600" dirty="0">
                <a:effectLst/>
                <a:latin typeface="Calibri" panose="020F0502020204030204" pitchFamily="34" charset="0"/>
                <a:ea typeface="MS Mincho" panose="02020609040205080304" pitchFamily="49" charset="-128"/>
                <a:cs typeface="Times New Roman" panose="02020603050405020304" pitchFamily="18" charset="0"/>
              </a:rPr>
              <a:t>D5 Re-calibrate (dynamic) SOLPS-NN by additional SOLPS data from AUG SOLPS MDSplus database and make improved predictions for separatrix conditions; coupling to IMEP and/or JINTRAC (TSVV-11) </a:t>
            </a:r>
          </a:p>
          <a:p>
            <a:pPr marL="0" indent="0">
              <a:buNone/>
            </a:pPr>
            <a:r>
              <a:rPr lang="fi-FI" sz="1600" dirty="0">
                <a:effectLst/>
                <a:latin typeface="Calibri" panose="020F0502020204030204" pitchFamily="34" charset="0"/>
                <a:ea typeface="MS Mincho" panose="02020609040205080304" pitchFamily="49" charset="-128"/>
              </a:rPr>
              <a:t>D6 Assess interpolatabilty for JET (between AUG and ITER in terms of system size)</a:t>
            </a:r>
            <a:endParaRPr lang="en-GB" sz="1600" dirty="0">
              <a:effectLst/>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4" name="Fußzeilenplatzhalter 3">
            <a:extLst>
              <a:ext uri="{FF2B5EF4-FFF2-40B4-BE49-F238E27FC236}">
                <a16:creationId xmlns:a16="http://schemas.microsoft.com/office/drawing/2014/main" id="{BF868088-AB98-08CA-3968-B6D428100B5F}"/>
              </a:ext>
            </a:extLst>
          </p:cNvPr>
          <p:cNvSpPr>
            <a:spLocks noGrp="1"/>
          </p:cNvSpPr>
          <p:nvPr>
            <p:ph type="ftr" sz="quarter" idx="11"/>
          </p:nvPr>
        </p:nvSpPr>
        <p:spPr/>
        <p:txBody>
          <a:bodyPr/>
          <a:lstStyle/>
          <a:p>
            <a:r>
              <a:rPr lang="en-GB" dirty="0" err="1">
                <a:solidFill>
                  <a:prstClr val="white"/>
                </a:solidFill>
              </a:rPr>
              <a:t>S.Wiesen</a:t>
            </a:r>
            <a:r>
              <a:rPr lang="en-GB" dirty="0">
                <a:solidFill>
                  <a:prstClr val="white"/>
                </a:solidFill>
              </a:rPr>
              <a:t> | </a:t>
            </a:r>
            <a:r>
              <a:rPr lang="en-GB" dirty="0" err="1">
                <a:solidFill>
                  <a:prstClr val="white"/>
                </a:solidFill>
              </a:rPr>
              <a:t>KoM</a:t>
            </a:r>
            <a:r>
              <a:rPr lang="en-GB" dirty="0">
                <a:solidFill>
                  <a:prstClr val="white"/>
                </a:solidFill>
              </a:rPr>
              <a:t> FSD AI/ML projects | 21 May 2024</a:t>
            </a:r>
          </a:p>
        </p:txBody>
      </p:sp>
      <p:sp>
        <p:nvSpPr>
          <p:cNvPr id="5" name="Foliennummernplatzhalter 4">
            <a:extLst>
              <a:ext uri="{FF2B5EF4-FFF2-40B4-BE49-F238E27FC236}">
                <a16:creationId xmlns:a16="http://schemas.microsoft.com/office/drawing/2014/main" id="{064A1468-6540-97C7-DBEB-DD2CCC8939C7}"/>
              </a:ext>
            </a:extLst>
          </p:cNvPr>
          <p:cNvSpPr>
            <a:spLocks noGrp="1"/>
          </p:cNvSpPr>
          <p:nvPr>
            <p:ph type="sldNum" sz="quarter" idx="12"/>
          </p:nvPr>
        </p:nvSpPr>
        <p:spPr/>
        <p:txBody>
          <a:bodyPr/>
          <a:lstStyle/>
          <a:p>
            <a:fld id="{6A6D9FA1-99C7-4910-8E32-B85D378B0060}" type="slidenum">
              <a:rPr lang="en-GB" smtClean="0">
                <a:solidFill>
                  <a:prstClr val="white"/>
                </a:solidFill>
              </a:rPr>
              <a:pPr/>
              <a:t>4</a:t>
            </a:fld>
            <a:endParaRPr lang="en-GB" dirty="0">
              <a:solidFill>
                <a:prstClr val="white"/>
              </a:solidFill>
            </a:endParaRPr>
          </a:p>
        </p:txBody>
      </p:sp>
    </p:spTree>
    <p:extLst>
      <p:ext uri="{BB962C8B-B14F-4D97-AF65-F5344CB8AC3E}">
        <p14:creationId xmlns:p14="http://schemas.microsoft.com/office/powerpoint/2010/main" val="733727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0D4064-55A7-919D-7C87-C2A2AA3D2511}"/>
              </a:ext>
            </a:extLst>
          </p:cNvPr>
          <p:cNvSpPr>
            <a:spLocks noGrp="1"/>
          </p:cNvSpPr>
          <p:nvPr>
            <p:ph type="title"/>
          </p:nvPr>
        </p:nvSpPr>
        <p:spPr/>
        <p:txBody>
          <a:bodyPr/>
          <a:lstStyle/>
          <a:p>
            <a:r>
              <a:rPr lang="en-GB" dirty="0"/>
              <a:t>Timeline &amp; resources</a:t>
            </a:r>
          </a:p>
        </p:txBody>
      </p:sp>
      <p:sp>
        <p:nvSpPr>
          <p:cNvPr id="4" name="Fußzeilenplatzhalter 3">
            <a:extLst>
              <a:ext uri="{FF2B5EF4-FFF2-40B4-BE49-F238E27FC236}">
                <a16:creationId xmlns:a16="http://schemas.microsoft.com/office/drawing/2014/main" id="{BF868088-AB98-08CA-3968-B6D428100B5F}"/>
              </a:ext>
            </a:extLst>
          </p:cNvPr>
          <p:cNvSpPr>
            <a:spLocks noGrp="1"/>
          </p:cNvSpPr>
          <p:nvPr>
            <p:ph type="ftr" sz="quarter" idx="11"/>
          </p:nvPr>
        </p:nvSpPr>
        <p:spPr/>
        <p:txBody>
          <a:bodyPr/>
          <a:lstStyle/>
          <a:p>
            <a:r>
              <a:rPr lang="en-GB" dirty="0" err="1">
                <a:solidFill>
                  <a:prstClr val="white"/>
                </a:solidFill>
              </a:rPr>
              <a:t>S.Wiesen</a:t>
            </a:r>
            <a:r>
              <a:rPr lang="en-GB" dirty="0">
                <a:solidFill>
                  <a:prstClr val="white"/>
                </a:solidFill>
              </a:rPr>
              <a:t> | </a:t>
            </a:r>
            <a:r>
              <a:rPr lang="en-GB" dirty="0" err="1">
                <a:solidFill>
                  <a:prstClr val="white"/>
                </a:solidFill>
              </a:rPr>
              <a:t>KoM</a:t>
            </a:r>
            <a:r>
              <a:rPr lang="en-GB" dirty="0">
                <a:solidFill>
                  <a:prstClr val="white"/>
                </a:solidFill>
              </a:rPr>
              <a:t> FSD AI/ML projects | 21 May 2024</a:t>
            </a:r>
          </a:p>
        </p:txBody>
      </p:sp>
      <p:sp>
        <p:nvSpPr>
          <p:cNvPr id="5" name="Foliennummernplatzhalter 4">
            <a:extLst>
              <a:ext uri="{FF2B5EF4-FFF2-40B4-BE49-F238E27FC236}">
                <a16:creationId xmlns:a16="http://schemas.microsoft.com/office/drawing/2014/main" id="{064A1468-6540-97C7-DBEB-DD2CCC8939C7}"/>
              </a:ext>
            </a:extLst>
          </p:cNvPr>
          <p:cNvSpPr>
            <a:spLocks noGrp="1"/>
          </p:cNvSpPr>
          <p:nvPr>
            <p:ph type="sldNum" sz="quarter" idx="12"/>
          </p:nvPr>
        </p:nvSpPr>
        <p:spPr/>
        <p:txBody>
          <a:bodyPr/>
          <a:lstStyle/>
          <a:p>
            <a:fld id="{6A6D9FA1-99C7-4910-8E32-B85D378B0060}" type="slidenum">
              <a:rPr lang="en-GB" smtClean="0">
                <a:solidFill>
                  <a:prstClr val="white"/>
                </a:solidFill>
              </a:rPr>
              <a:pPr/>
              <a:t>5</a:t>
            </a:fld>
            <a:endParaRPr lang="en-GB" dirty="0">
              <a:solidFill>
                <a:prstClr val="white"/>
              </a:solidFill>
            </a:endParaRPr>
          </a:p>
        </p:txBody>
      </p:sp>
      <p:pic>
        <p:nvPicPr>
          <p:cNvPr id="6" name="Grafik 5">
            <a:extLst>
              <a:ext uri="{FF2B5EF4-FFF2-40B4-BE49-F238E27FC236}">
                <a16:creationId xmlns:a16="http://schemas.microsoft.com/office/drawing/2014/main" id="{CB6F9132-065C-56FB-FFD2-AE3AF1E23B67}"/>
              </a:ext>
            </a:extLst>
          </p:cNvPr>
          <p:cNvPicPr>
            <a:picLocks noChangeAspect="1"/>
          </p:cNvPicPr>
          <p:nvPr/>
        </p:nvPicPr>
        <p:blipFill>
          <a:blip r:embed="rId2"/>
          <a:stretch>
            <a:fillRect/>
          </a:stretch>
        </p:blipFill>
        <p:spPr>
          <a:xfrm>
            <a:off x="983432" y="885422"/>
            <a:ext cx="10152673" cy="1284691"/>
          </a:xfrm>
          <a:prstGeom prst="rect">
            <a:avLst/>
          </a:prstGeom>
        </p:spPr>
      </p:pic>
      <p:pic>
        <p:nvPicPr>
          <p:cNvPr id="7" name="Grafik 6">
            <a:extLst>
              <a:ext uri="{FF2B5EF4-FFF2-40B4-BE49-F238E27FC236}">
                <a16:creationId xmlns:a16="http://schemas.microsoft.com/office/drawing/2014/main" id="{E3611224-0ABB-5769-2C0B-4AE71BEAD995}"/>
              </a:ext>
            </a:extLst>
          </p:cNvPr>
          <p:cNvPicPr>
            <a:picLocks noChangeAspect="1"/>
          </p:cNvPicPr>
          <p:nvPr/>
        </p:nvPicPr>
        <p:blipFill>
          <a:blip r:embed="rId3"/>
          <a:stretch>
            <a:fillRect/>
          </a:stretch>
        </p:blipFill>
        <p:spPr>
          <a:xfrm>
            <a:off x="983432" y="2462367"/>
            <a:ext cx="8887195" cy="1306615"/>
          </a:xfrm>
          <a:prstGeom prst="rect">
            <a:avLst/>
          </a:prstGeom>
        </p:spPr>
      </p:pic>
      <p:sp>
        <p:nvSpPr>
          <p:cNvPr id="8" name="Textfeld 7">
            <a:extLst>
              <a:ext uri="{FF2B5EF4-FFF2-40B4-BE49-F238E27FC236}">
                <a16:creationId xmlns:a16="http://schemas.microsoft.com/office/drawing/2014/main" id="{AE09CB29-0EBE-CC2B-9088-8CEEA498D5AB}"/>
              </a:ext>
            </a:extLst>
          </p:cNvPr>
          <p:cNvSpPr txBox="1"/>
          <p:nvPr/>
        </p:nvSpPr>
        <p:spPr>
          <a:xfrm>
            <a:off x="387966" y="3982765"/>
            <a:ext cx="11416066" cy="2469137"/>
          </a:xfrm>
          <a:prstGeom prst="rect">
            <a:avLst/>
          </a:prstGeom>
          <a:noFill/>
        </p:spPr>
        <p:txBody>
          <a:bodyPr wrap="square" rtlCol="0">
            <a:spAutoFit/>
          </a:bodyPr>
          <a:lstStyle/>
          <a:p>
            <a:pPr>
              <a:lnSpc>
                <a:spcPct val="115000"/>
              </a:lnSpc>
              <a:spcAft>
                <a:spcPts val="1000"/>
              </a:spcAft>
            </a:pPr>
            <a:r>
              <a:rPr lang="en-US" sz="1600" b="1" dirty="0">
                <a:effectLst/>
                <a:latin typeface="Calibri" panose="020F0502020204030204" pitchFamily="34" charset="0"/>
                <a:ea typeface="Calibri" panose="020F0502020204030204" pitchFamily="34" charset="0"/>
                <a:cs typeface="Calibri" panose="020F0502020204030204" pitchFamily="34" charset="0"/>
              </a:rPr>
              <a:t>HPC facilities</a:t>
            </a:r>
            <a:br>
              <a:rPr lang="en-US" sz="1600" b="1" dirty="0">
                <a:effectLst/>
                <a:latin typeface="Calibri" panose="020F0502020204030204" pitchFamily="34" charset="0"/>
                <a:ea typeface="Calibri" panose="020F0502020204030204" pitchFamily="34" charset="0"/>
                <a:cs typeface="Calibri" panose="020F0502020204030204" pitchFamily="34" charset="0"/>
              </a:rPr>
            </a:br>
            <a:r>
              <a:rPr lang="en-US" sz="1600" dirty="0">
                <a:effectLst/>
                <a:latin typeface="Calibri" panose="020F0502020204030204" pitchFamily="34" charset="0"/>
                <a:ea typeface="Calibri" panose="020F0502020204030204" pitchFamily="34" charset="0"/>
                <a:cs typeface="Times New Roman" panose="02020603050405020304" pitchFamily="18" charset="0"/>
              </a:rPr>
              <a:t>The primary facility requirement for this project is to have sufficient access to HPC resource for the database generations as well as for training the ML models. The project will apply as much as possible the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EUROfusion</a:t>
            </a:r>
            <a:r>
              <a:rPr lang="en-US" sz="1600" dirty="0">
                <a:effectLst/>
                <a:latin typeface="Calibri" panose="020F0502020204030204" pitchFamily="34" charset="0"/>
                <a:ea typeface="Calibri" panose="020F0502020204030204" pitchFamily="34" charset="0"/>
                <a:cs typeface="Times New Roman" panose="02020603050405020304" pitchFamily="18" charset="0"/>
              </a:rPr>
              <a:t> HPC resources but may also make use of other HPC resources available to the proponents in kind.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Data handling and dissemination</a:t>
            </a:r>
            <a:br>
              <a:rPr lang="en-US" sz="1600" b="1" dirty="0">
                <a:effectLst/>
                <a:latin typeface="Calibri" panose="020F0502020204030204" pitchFamily="34" charset="0"/>
                <a:ea typeface="Calibri" panose="020F0502020204030204" pitchFamily="34" charset="0"/>
                <a:cs typeface="Times New Roman" panose="02020603050405020304" pitchFamily="18" charset="0"/>
              </a:rPr>
            </a:br>
            <a:r>
              <a:rPr lang="en-US" sz="1600" dirty="0">
                <a:effectLst/>
                <a:latin typeface="Calibri" panose="020F0502020204030204" pitchFamily="34" charset="0"/>
                <a:ea typeface="Calibri" panose="020F0502020204030204" pitchFamily="34" charset="0"/>
                <a:cs typeface="Times New Roman" panose="02020603050405020304" pitchFamily="18" charset="0"/>
              </a:rPr>
              <a:t>Data produced as part of the project will be handled by means of the FAIR4FUSION Open Data Framework and made available and disseminated towards the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EUROfusion</a:t>
            </a:r>
            <a:r>
              <a:rPr lang="en-US" sz="1600" dirty="0">
                <a:effectLst/>
                <a:latin typeface="Calibri" panose="020F0502020204030204" pitchFamily="34" charset="0"/>
                <a:ea typeface="Calibri" panose="020F0502020204030204" pitchFamily="34" charset="0"/>
                <a:cs typeface="Times New Roman" panose="02020603050405020304" pitchFamily="18" charset="0"/>
              </a:rPr>
              <a:t> community through WPs and TSVVs. IMAS will be used wherever possible for data storage and transfer, or, if performance requires, through open source alternatives (e.g.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Xarray</a:t>
            </a:r>
            <a:r>
              <a:rPr lang="en-US" sz="1600" dirty="0">
                <a:effectLst/>
                <a:latin typeface="Calibri" panose="020F0502020204030204" pitchFamily="34" charset="0"/>
                <a:ea typeface="Calibri" panose="020F0502020204030204" pitchFamily="34" charset="0"/>
                <a:cs typeface="Times New Roman" panose="02020603050405020304" pitchFamily="18" charset="0"/>
              </a:rPr>
              <a:t>, Pandas,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etc</a:t>
            </a:r>
            <a:r>
              <a:rPr lang="en-US" sz="1600" dirty="0">
                <a:effectLst/>
                <a:latin typeface="Calibri" panose="020F0502020204030204" pitchFamily="34" charset="0"/>
                <a:ea typeface="Calibri" panose="020F0502020204030204" pitchFamily="34" charset="0"/>
                <a:cs typeface="Times New Roman" panose="02020603050405020304" pitchFamily="18" charset="0"/>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073A3417-2D1D-4354-AE38-ACACEC6C1EFF}"/>
              </a:ext>
            </a:extLst>
          </p:cNvPr>
          <p:cNvSpPr txBox="1"/>
          <p:nvPr/>
        </p:nvSpPr>
        <p:spPr>
          <a:xfrm>
            <a:off x="10058399" y="2654009"/>
            <a:ext cx="2006601" cy="923330"/>
          </a:xfrm>
          <a:prstGeom prst="rect">
            <a:avLst/>
          </a:prstGeom>
          <a:noFill/>
        </p:spPr>
        <p:txBody>
          <a:bodyPr wrap="square" rtlCol="0">
            <a:spAutoFit/>
          </a:bodyPr>
          <a:lstStyle/>
          <a:p>
            <a:pPr algn="l"/>
            <a:r>
              <a:rPr lang="en-US" b="1" dirty="0"/>
              <a:t>plus established</a:t>
            </a:r>
            <a:br>
              <a:rPr lang="en-US" b="1" dirty="0"/>
            </a:br>
            <a:r>
              <a:rPr lang="en-US" b="1" dirty="0"/>
              <a:t>collabs in EF (ENR) and TU/e</a:t>
            </a:r>
          </a:p>
        </p:txBody>
      </p:sp>
    </p:spTree>
    <p:extLst>
      <p:ext uri="{BB962C8B-B14F-4D97-AF65-F5344CB8AC3E}">
        <p14:creationId xmlns:p14="http://schemas.microsoft.com/office/powerpoint/2010/main" val="3277495899"/>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5E97A0C0FEBC408E67B127B9678D93" ma:contentTypeVersion="16" ma:contentTypeDescription="Create a new document." ma:contentTypeScope="" ma:versionID="1d2a0d8c6deb6b6d65149e488cbe144b">
  <xsd:schema xmlns:xsd="http://www.w3.org/2001/XMLSchema" xmlns:xs="http://www.w3.org/2001/XMLSchema" xmlns:p="http://schemas.microsoft.com/office/2006/metadata/properties" xmlns:ns2="cbbfa1f3-60c2-42de-b5b6-3ee8cb87d964" xmlns:ns3="e5ba6352-0726-4226-96e7-82f7f1c59ac0" targetNamespace="http://schemas.microsoft.com/office/2006/metadata/properties" ma:root="true" ma:fieldsID="0760925279f4376d2d8626e0085fb012" ns2:_="" ns3:_="">
    <xsd:import namespace="cbbfa1f3-60c2-42de-b5b6-3ee8cb87d964"/>
    <xsd:import namespace="e5ba6352-0726-4226-96e7-82f7f1c59a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Dateofreleas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DateTaken"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bfa1f3-60c2-42de-b5b6-3ee8cb87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Dateofrelease" ma:index="14" nillable="true" ma:displayName="Date of release" ma:format="Dropdown" ma:internalName="Dateofrelease">
      <xsd:simpleType>
        <xsd:restriction base="dms:Text">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1e10cb2-14f7-4eda-9ec0-27c7232f3f48"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ba6352-0726-4226-96e7-82f7f1c59ac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5fc3690-ba4d-4b93-9ca3-ace776e65a5b}" ma:internalName="TaxCatchAll" ma:showField="CatchAllData" ma:web="e5ba6352-0726-4226-96e7-82f7f1c59a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5ba6352-0726-4226-96e7-82f7f1c59ac0" xsi:nil="true"/>
    <Dateofrelease xmlns="cbbfa1f3-60c2-42de-b5b6-3ee8cb87d964" xsi:nil="true"/>
    <lcf76f155ced4ddcb4097134ff3c332f xmlns="cbbfa1f3-60c2-42de-b5b6-3ee8cb87d96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620B528-A52D-4A7D-BA72-76895AB575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bfa1f3-60c2-42de-b5b6-3ee8cb87d964"/>
    <ds:schemaRef ds:uri="e5ba6352-0726-4226-96e7-82f7f1c59a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9BB5A6-9C9C-4509-BBBE-0C2B5904D093}">
  <ds:schemaRefs>
    <ds:schemaRef ds:uri="http://schemas.microsoft.com/sharepoint/v3/contenttype/forms"/>
  </ds:schemaRefs>
</ds:datastoreItem>
</file>

<file path=customXml/itemProps3.xml><?xml version="1.0" encoding="utf-8"?>
<ds:datastoreItem xmlns:ds="http://schemas.openxmlformats.org/officeDocument/2006/customXml" ds:itemID="{E1581EFF-75CA-400B-8B14-07B3BB5FE4A6}">
  <ds:schemaRefs>
    <ds:schemaRef ds:uri="http://schemas.microsoft.com/office/2006/metadata/properties"/>
    <ds:schemaRef ds:uri="http://schemas.microsoft.com/office/infopath/2007/PartnerControls"/>
    <ds:schemaRef ds:uri="e5ba6352-0726-4226-96e7-82f7f1c59ac0"/>
    <ds:schemaRef ds:uri="cbbfa1f3-60c2-42de-b5b6-3ee8cb87d964"/>
  </ds:schemaRefs>
</ds:datastoreItem>
</file>

<file path=docProps/app.xml><?xml version="1.0" encoding="utf-8"?>
<Properties xmlns="http://schemas.openxmlformats.org/officeDocument/2006/extended-properties" xmlns:vt="http://schemas.openxmlformats.org/officeDocument/2006/docPropsVTypes">
  <Template/>
  <TotalTime>0</TotalTime>
  <Words>862</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EUROfusion.1line_5_3_2019</vt:lpstr>
      <vt:lpstr>Machine learning accelerated SOL simulations: SOLPS-NN</vt:lpstr>
      <vt:lpstr>Objectives</vt:lpstr>
      <vt:lpstr>Objectives</vt:lpstr>
      <vt:lpstr>Scientific Tasks and Deliverables</vt:lpstr>
      <vt:lpstr>Timeline &amp;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Fabio Vinagre</dc:creator>
  <cp:lastModifiedBy>Sven Wiesen</cp:lastModifiedBy>
  <cp:revision>23</cp:revision>
  <dcterms:created xsi:type="dcterms:W3CDTF">2023-11-15T09:40:03Z</dcterms:created>
  <dcterms:modified xsi:type="dcterms:W3CDTF">2024-05-21T07:16:06Z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ies>
</file>