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5" r:id="rId2"/>
  </p:sldMasterIdLst>
  <p:notesMasterIdLst>
    <p:notesMasterId r:id="rId8"/>
  </p:notesMasterIdLst>
  <p:handoutMasterIdLst>
    <p:handoutMasterId r:id="rId9"/>
  </p:handoutMasterIdLst>
  <p:sldIdLst>
    <p:sldId id="319" r:id="rId3"/>
    <p:sldId id="315" r:id="rId4"/>
    <p:sldId id="320" r:id="rId5"/>
    <p:sldId id="318" r:id="rId6"/>
    <p:sldId id="317" r:id="rId7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99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2057" autoAdjust="0"/>
    <p:restoredTop sz="97669" autoAdjust="0"/>
  </p:normalViewPr>
  <p:slideViewPr>
    <p:cSldViewPr>
      <p:cViewPr varScale="1">
        <p:scale>
          <a:sx n="69" d="100"/>
          <a:sy n="69" d="100"/>
        </p:scale>
        <p:origin x="83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3636" y="6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fld id="{903E52D4-4610-4805-93C3-A01CD1E62A91}" type="datetimeFigureOut">
              <a:rPr lang="en-GB" altLang="en-US"/>
              <a:pPr/>
              <a:t>07/05/2020</a:t>
            </a:fld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fld id="{6C91D2C5-5BE4-40B4-8253-487423DF88C7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291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fld id="{D3BBD222-ABB5-456B-B55A-A06E2B99480D}" type="datetimeFigureOut">
              <a:rPr lang="en-GB" altLang="en-US"/>
              <a:pPr/>
              <a:t>07/05/2020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fld id="{1CAA74A7-4347-4991-9105-CDF892486396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19288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1.png" descr="EUROFUSION PowerPoint MASTER DECKBLAT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350"/>
            <a:ext cx="9144000" cy="641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6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5" y="-457200"/>
            <a:ext cx="10763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5724525" y="5661025"/>
            <a:ext cx="3168650" cy="936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grpSp>
        <p:nvGrpSpPr>
          <p:cNvPr id="8" name="Group 8"/>
          <p:cNvGrpSpPr>
            <a:grpSpLocks/>
          </p:cNvGrpSpPr>
          <p:nvPr userDrawn="1"/>
        </p:nvGrpSpPr>
        <p:grpSpPr bwMode="auto">
          <a:xfrm>
            <a:off x="18230850" y="40252650"/>
            <a:ext cx="9925050" cy="1781175"/>
            <a:chOff x="18230283" y="40396912"/>
            <a:chExt cx="9924896" cy="1781641"/>
          </a:xfrm>
        </p:grpSpPr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18230283" y="40400088"/>
              <a:ext cx="2574885" cy="1778465"/>
            </a:xfrm>
            <a:prstGeom prst="rect">
              <a:avLst/>
            </a:prstGeom>
            <a:solidFill>
              <a:srgbClr val="0539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defTabSz="417195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defTabSz="41719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defTabSz="417195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defTabSz="417195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defTabSz="417195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171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171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171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171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endParaRPr lang="fr-FR" altLang="fr-FR" sz="8200">
                <a:latin typeface="Arial" charset="0"/>
              </a:endParaRPr>
            </a:p>
          </p:txBody>
        </p:sp>
        <p:pic>
          <p:nvPicPr>
            <p:cNvPr id="10" name="Picture 12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01564" y="40396912"/>
              <a:ext cx="9353615" cy="1781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Group 13"/>
          <p:cNvGrpSpPr>
            <a:grpSpLocks/>
          </p:cNvGrpSpPr>
          <p:nvPr userDrawn="1"/>
        </p:nvGrpSpPr>
        <p:grpSpPr bwMode="auto">
          <a:xfrm>
            <a:off x="18383250" y="40405050"/>
            <a:ext cx="9925050" cy="1781175"/>
            <a:chOff x="18230283" y="40396912"/>
            <a:chExt cx="9924896" cy="1781641"/>
          </a:xfrm>
        </p:grpSpPr>
        <p:sp>
          <p:nvSpPr>
            <p:cNvPr id="12" name="Rectangle 11"/>
            <p:cNvSpPr>
              <a:spLocks noChangeArrowheads="1"/>
            </p:cNvSpPr>
            <p:nvPr userDrawn="1"/>
          </p:nvSpPr>
          <p:spPr bwMode="auto">
            <a:xfrm>
              <a:off x="18230283" y="40400088"/>
              <a:ext cx="2574885" cy="1778465"/>
            </a:xfrm>
            <a:prstGeom prst="rect">
              <a:avLst/>
            </a:prstGeom>
            <a:solidFill>
              <a:srgbClr val="0539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defTabSz="417195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defTabSz="41719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defTabSz="417195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defTabSz="417195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defTabSz="417195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171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171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171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171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endParaRPr lang="fr-FR" altLang="fr-FR" sz="8200">
                <a:latin typeface="Arial" charset="0"/>
              </a:endParaRPr>
            </a:p>
          </p:txBody>
        </p:sp>
        <p:pic>
          <p:nvPicPr>
            <p:cNvPr id="13" name="Picture 15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01564" y="40396912"/>
              <a:ext cx="9353615" cy="1781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" name="Group 16"/>
          <p:cNvGrpSpPr>
            <a:grpSpLocks/>
          </p:cNvGrpSpPr>
          <p:nvPr userDrawn="1"/>
        </p:nvGrpSpPr>
        <p:grpSpPr bwMode="auto">
          <a:xfrm>
            <a:off x="18535650" y="40557450"/>
            <a:ext cx="9925050" cy="1781175"/>
            <a:chOff x="18230283" y="40396912"/>
            <a:chExt cx="9924896" cy="1781641"/>
          </a:xfrm>
        </p:grpSpPr>
        <p:sp>
          <p:nvSpPr>
            <p:cNvPr id="15" name="Rectangle 14"/>
            <p:cNvSpPr>
              <a:spLocks noChangeArrowheads="1"/>
            </p:cNvSpPr>
            <p:nvPr userDrawn="1"/>
          </p:nvSpPr>
          <p:spPr bwMode="auto">
            <a:xfrm>
              <a:off x="18230283" y="40400088"/>
              <a:ext cx="2574885" cy="1778465"/>
            </a:xfrm>
            <a:prstGeom prst="rect">
              <a:avLst/>
            </a:prstGeom>
            <a:solidFill>
              <a:srgbClr val="0539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defTabSz="417195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defTabSz="41719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defTabSz="417195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defTabSz="417195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defTabSz="417195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171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171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171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171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endParaRPr lang="fr-FR" altLang="fr-FR" sz="8200">
                <a:latin typeface="Arial" charset="0"/>
              </a:endParaRPr>
            </a:p>
          </p:txBody>
        </p:sp>
        <p:pic>
          <p:nvPicPr>
            <p:cNvPr id="16" name="Picture 18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01564" y="40396912"/>
              <a:ext cx="9353615" cy="1781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7" name="Group 19"/>
          <p:cNvGrpSpPr>
            <a:grpSpLocks/>
          </p:cNvGrpSpPr>
          <p:nvPr userDrawn="1"/>
        </p:nvGrpSpPr>
        <p:grpSpPr bwMode="auto">
          <a:xfrm>
            <a:off x="18688050" y="40709850"/>
            <a:ext cx="9925050" cy="1781175"/>
            <a:chOff x="18230283" y="40396912"/>
            <a:chExt cx="9924896" cy="1781641"/>
          </a:xfrm>
        </p:grpSpPr>
        <p:sp>
          <p:nvSpPr>
            <p:cNvPr id="18" name="Rectangle 17"/>
            <p:cNvSpPr>
              <a:spLocks noChangeArrowheads="1"/>
            </p:cNvSpPr>
            <p:nvPr userDrawn="1"/>
          </p:nvSpPr>
          <p:spPr bwMode="auto">
            <a:xfrm>
              <a:off x="18230283" y="40400088"/>
              <a:ext cx="2574885" cy="1778465"/>
            </a:xfrm>
            <a:prstGeom prst="rect">
              <a:avLst/>
            </a:prstGeom>
            <a:solidFill>
              <a:srgbClr val="0539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defTabSz="417195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defTabSz="41719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defTabSz="417195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defTabSz="417195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defTabSz="417195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171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171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171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171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endParaRPr lang="fr-FR" altLang="fr-FR" sz="8200">
                <a:latin typeface="Arial" charset="0"/>
              </a:endParaRPr>
            </a:p>
          </p:txBody>
        </p:sp>
        <p:pic>
          <p:nvPicPr>
            <p:cNvPr id="19" name="Picture 21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01564" y="40396912"/>
              <a:ext cx="9353615" cy="1781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" name="Group 22"/>
          <p:cNvGrpSpPr>
            <a:grpSpLocks/>
          </p:cNvGrpSpPr>
          <p:nvPr/>
        </p:nvGrpSpPr>
        <p:grpSpPr bwMode="auto">
          <a:xfrm>
            <a:off x="5292725" y="5805488"/>
            <a:ext cx="3609975" cy="647700"/>
            <a:chOff x="18230283" y="40396912"/>
            <a:chExt cx="9924896" cy="1781641"/>
          </a:xfrm>
        </p:grpSpPr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8230283" y="40401277"/>
              <a:ext cx="2575061" cy="1777276"/>
            </a:xfrm>
            <a:prstGeom prst="rect">
              <a:avLst/>
            </a:prstGeom>
            <a:solidFill>
              <a:srgbClr val="0539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defTabSz="417195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defTabSz="41719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defTabSz="417195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defTabSz="417195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defTabSz="417195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171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171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171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171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endParaRPr lang="fr-FR" altLang="fr-FR" sz="8200">
                <a:latin typeface="Arial" charset="0"/>
              </a:endParaRPr>
            </a:p>
          </p:txBody>
        </p:sp>
        <p:pic>
          <p:nvPicPr>
            <p:cNvPr id="22" name="Picture 24" descr="EuropeanFlag-stars.ep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01564" y="40396912"/>
              <a:ext cx="9353615" cy="1781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3" name="Picture 27" descr="JET(3,78,162)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800725"/>
            <a:ext cx="1655762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96944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293096"/>
            <a:ext cx="4392488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27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2267744" y="5759499"/>
            <a:ext cx="1295375" cy="905669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2034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5" name="Picture 3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15888"/>
            <a:ext cx="4587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JET(3,78,162)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6453188"/>
            <a:ext cx="747712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543800" cy="4572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35215209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FA96AD2-2DF7-4D4C-BA38-A2F6FCEEAAD3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979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4933" y="128588"/>
            <a:ext cx="7055556" cy="90999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GB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0"/>
          </p:nvPr>
        </p:nvSpPr>
        <p:spPr>
          <a:xfrm>
            <a:off x="457200" y="6470650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idx="11"/>
          </p:nvPr>
        </p:nvSpPr>
        <p:spPr>
          <a:xfrm>
            <a:off x="3157538" y="6473825"/>
            <a:ext cx="2894012" cy="474663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2"/>
          </p:nvPr>
        </p:nvSpPr>
        <p:spPr>
          <a:xfrm>
            <a:off x="6530975" y="6507163"/>
            <a:ext cx="2132013" cy="474662"/>
          </a:xfrm>
        </p:spPr>
        <p:txBody>
          <a:bodyPr/>
          <a:lstStyle>
            <a:lvl1pPr>
              <a:buClr>
                <a:srgbClr val="000000"/>
              </a:buClr>
              <a:buSzPct val="100000"/>
              <a:buFont typeface="Arial" charset="0"/>
              <a:buNone/>
              <a:defRPr sz="1800">
                <a:solidFill>
                  <a:schemeClr val="bg1"/>
                </a:solidFill>
              </a:defRPr>
            </a:lvl1pPr>
          </a:lstStyle>
          <a:p>
            <a:fld id="{6A4C53B2-CC49-4740-8BFA-46E583D01BC2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800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/>
          <p:nvPr userDrawn="1"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fr-FR" altLang="fr-FR">
              <a:solidFill>
                <a:srgbClr val="FFFFFF"/>
              </a:solidFill>
            </a:endParaRPr>
          </a:p>
        </p:txBody>
      </p:sp>
      <p:pic>
        <p:nvPicPr>
          <p:cNvPr id="5" name="Picture 7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5825" y="188913"/>
            <a:ext cx="458788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JET(3,78,162)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6453188"/>
            <a:ext cx="747712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543800" cy="4572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fr-FR"/>
              <a:t>JET1 TFL| STAC review | Garching | 28/09/2016 | Page </a:t>
            </a:r>
            <a:fld id="{5DB5480C-6BD2-4044-B0CD-5A0A39E640E6}" type="slidenum">
              <a:rPr lang="en-GB" altLang="fr-FR"/>
              <a:pPr>
                <a:defRPr/>
              </a:pPr>
              <a:t>‹Nr.›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098596254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JET(3,78,162)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10" y="6453336"/>
            <a:ext cx="748390" cy="296819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-1975" y="-5680"/>
            <a:ext cx="9144000" cy="9144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7" descr="EurofusionDisc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944" y="136258"/>
            <a:ext cx="612721" cy="622766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59722" y="38944"/>
            <a:ext cx="8237222" cy="83671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 of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43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title style</a:t>
            </a:r>
            <a:endParaRPr lang="en-GB" altLang="fr-F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  <a:endParaRPr lang="en-GB" altLang="fr-F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fld id="{CE767B2B-3AEB-492C-8603-80A92B52DBA9}" type="datetimeFigureOut">
              <a:rPr lang="en-GB" altLang="en-US"/>
              <a:pPr/>
              <a:t>07/05/2020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fld id="{2D817686-C2AC-4CF2-98E7-FB99E9C02C61}" type="slidenum">
              <a:rPr lang="en-GB" altLang="en-US"/>
              <a:pPr/>
              <a:t>‹Nr.›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765175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fr-FR" altLang="fr-FR">
              <a:solidFill>
                <a:srgbClr val="FFFFFF"/>
              </a:solidFill>
            </a:endParaRPr>
          </a:p>
        </p:txBody>
      </p:sp>
      <p:pic>
        <p:nvPicPr>
          <p:cNvPr id="1027" name="Picture 7" descr="EurofusionDisc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4388" y="155575"/>
            <a:ext cx="458787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313" y="6545263"/>
            <a:ext cx="8239125" cy="2682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altLang="fr-FR">
                <a:ea typeface="MS PGothic" panose="020B0600070205080204" pitchFamily="34" charset="-128"/>
              </a:rPr>
              <a:t>JET1 TFL| STAC review | Garching | 28/09/2016 | Page </a:t>
            </a:r>
            <a:fld id="{A45E09FD-1EBE-4F54-A24F-2F6D61757023}" type="slidenum">
              <a:rPr lang="en-GB" altLang="fr-FR">
                <a:ea typeface="MS PGothic" panose="020B0600070205080204" pitchFamily="34" charset="-128"/>
              </a:rPr>
              <a:pPr>
                <a:defRPr/>
              </a:pPr>
              <a:t>‹Nr.›</a:t>
            </a:fld>
            <a:endParaRPr lang="en-GB" altLang="fr-FR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7639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image1.png" descr="EUROFUSION PowerPoint MASTER DECKBLAT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0" cy="641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Box 7"/>
          <p:cNvSpPr txBox="1">
            <a:spLocks noChangeArrowheads="1"/>
          </p:cNvSpPr>
          <p:nvPr/>
        </p:nvSpPr>
        <p:spPr bwMode="auto">
          <a:xfrm>
            <a:off x="385998" y="2261349"/>
            <a:ext cx="87852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fr-FR" sz="4000" b="1" dirty="0">
                <a:solidFill>
                  <a:prstClr val="black"/>
                </a:solidFill>
              </a:rPr>
              <a:t>TFL’s news</a:t>
            </a:r>
            <a:endParaRPr lang="en-GB" altLang="fr-FR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2" name="TextBox 8"/>
          <p:cNvSpPr txBox="1">
            <a:spLocks noChangeArrowheads="1"/>
          </p:cNvSpPr>
          <p:nvPr/>
        </p:nvSpPr>
        <p:spPr bwMode="auto">
          <a:xfrm>
            <a:off x="385998" y="3822093"/>
            <a:ext cx="846875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fr-FR" sz="2400" b="1" u="sng" dirty="0">
                <a:solidFill>
                  <a:prstClr val="white"/>
                </a:solidFill>
              </a:rPr>
              <a:t>JET1 Task Force leaders</a:t>
            </a:r>
          </a:p>
          <a:p>
            <a:pPr eaLnBrk="1" hangingPunct="1"/>
            <a:r>
              <a:rPr lang="en-GB" altLang="fr-FR" sz="2400" b="1" dirty="0">
                <a:solidFill>
                  <a:prstClr val="white"/>
                </a:solidFill>
              </a:rPr>
              <a:t>IOS: J. Mailloux, E. de la Luna, </a:t>
            </a:r>
            <a:r>
              <a:rPr lang="en-GB" altLang="fr-FR" sz="2400" b="1" u="sng" dirty="0">
                <a:solidFill>
                  <a:prstClr val="white"/>
                </a:solidFill>
              </a:rPr>
              <a:t>A. Huber, </a:t>
            </a:r>
          </a:p>
          <a:p>
            <a:pPr eaLnBrk="1" hangingPunct="1"/>
            <a:r>
              <a:rPr lang="en-GB" altLang="fr-FR" sz="2400" b="1" dirty="0">
                <a:solidFill>
                  <a:prstClr val="white"/>
                </a:solidFill>
              </a:rPr>
              <a:t>PTI: C. F. Maggi, D. Douai, J. Garcia, J. </a:t>
            </a:r>
            <a:r>
              <a:rPr lang="en-GB" altLang="fr-FR" sz="2400" b="1" dirty="0" err="1">
                <a:solidFill>
                  <a:prstClr val="white"/>
                </a:solidFill>
              </a:rPr>
              <a:t>Hillesheim</a:t>
            </a:r>
            <a:endParaRPr lang="fr-FR" altLang="fr-FR" sz="2400" b="1" dirty="0">
              <a:solidFill>
                <a:prstClr val="white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278589" y="245496"/>
            <a:ext cx="66914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2800" b="1" dirty="0">
                <a:solidFill>
                  <a:prstClr val="white"/>
                </a:solidFill>
                <a:latin typeface="Calibri"/>
              </a:rPr>
              <a:t>Tuesday 7</a:t>
            </a:r>
            <a:r>
              <a:rPr lang="en-GB" sz="2800" b="1" baseline="30000" dirty="0">
                <a:solidFill>
                  <a:prstClr val="white"/>
                </a:solidFill>
                <a:latin typeface="Calibri"/>
              </a:rPr>
              <a:t>th</a:t>
            </a:r>
            <a:r>
              <a:rPr lang="en-GB" sz="2800" b="1" dirty="0">
                <a:solidFill>
                  <a:prstClr val="white"/>
                </a:solidFill>
                <a:latin typeface="Calibri"/>
              </a:rPr>
              <a:t> </a:t>
            </a:r>
            <a:r>
              <a:rPr lang="en-GB" sz="2800" b="1" dirty="0" smtClean="0">
                <a:solidFill>
                  <a:prstClr val="white"/>
                </a:solidFill>
                <a:latin typeface="Calibri"/>
              </a:rPr>
              <a:t>of May </a:t>
            </a:r>
            <a:r>
              <a:rPr lang="en-GB" sz="2800" b="1" dirty="0">
                <a:solidFill>
                  <a:prstClr val="white"/>
                </a:solidFill>
                <a:latin typeface="Calibri"/>
              </a:rPr>
              <a:t>2020 </a:t>
            </a:r>
            <a:r>
              <a:rPr lang="en-GB" altLang="en-US" sz="2800" b="1" dirty="0">
                <a:solidFill>
                  <a:prstClr val="white"/>
                </a:solidFill>
                <a:latin typeface="Arial" charset="0"/>
                <a:ea typeface="MS PGothic" pitchFamily="34" charset="-128"/>
              </a:rPr>
              <a:t>– Chair A. Huber</a:t>
            </a:r>
            <a:endParaRPr lang="en-GB" sz="280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599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980728"/>
            <a:ext cx="8856984" cy="5466928"/>
          </a:xfrm>
        </p:spPr>
        <p:txBody>
          <a:bodyPr>
            <a:noAutofit/>
          </a:bodyPr>
          <a:lstStyle/>
          <a:p>
            <a:pPr>
              <a:buFont typeface="Arial" panose="05000000000000000000" pitchFamily="2" charset="2"/>
              <a:buChar char="•"/>
            </a:pPr>
            <a:r>
              <a:rPr lang="en-US" dirty="0" smtClean="0"/>
              <a:t>Completion </a:t>
            </a:r>
            <a:r>
              <a:rPr lang="en-US" dirty="0"/>
              <a:t>of D reference pulses for the T and DT </a:t>
            </a:r>
            <a:r>
              <a:rPr lang="en-US" dirty="0" smtClean="0"/>
              <a:t>campaign</a:t>
            </a:r>
            <a:endParaRPr lang="en-US" dirty="0"/>
          </a:p>
          <a:p>
            <a:pPr lvl="1">
              <a:buFont typeface="Arial" panose="05000000000000000000" pitchFamily="2" charset="2"/>
              <a:buChar char="•"/>
            </a:pPr>
            <a:r>
              <a:rPr lang="fr-FR" sz="2400" dirty="0" err="1" smtClean="0"/>
              <a:t>RSLs</a:t>
            </a:r>
            <a:r>
              <a:rPr lang="fr-FR" sz="2400" dirty="0" smtClean="0"/>
              <a:t> /</a:t>
            </a:r>
            <a:r>
              <a:rPr lang="fr-FR" sz="2400" dirty="0" err="1" smtClean="0"/>
              <a:t>SCs</a:t>
            </a:r>
            <a:r>
              <a:rPr lang="fr-FR" sz="2400" dirty="0" smtClean="0"/>
              <a:t> </a:t>
            </a:r>
            <a:r>
              <a:rPr lang="fr-FR" sz="2400" dirty="0" err="1" smtClean="0"/>
              <a:t>asked</a:t>
            </a:r>
            <a:r>
              <a:rPr lang="fr-FR" sz="2400" dirty="0" smtClean="0"/>
              <a:t> by JEU </a:t>
            </a:r>
            <a:r>
              <a:rPr lang="en-US" sz="2400" dirty="0" smtClean="0"/>
              <a:t>to </a:t>
            </a:r>
            <a:r>
              <a:rPr lang="en-US" sz="2400" dirty="0"/>
              <a:t>write </a:t>
            </a:r>
            <a:r>
              <a:rPr lang="en-US" sz="2400" dirty="0" smtClean="0"/>
              <a:t>pulses </a:t>
            </a:r>
            <a:r>
              <a:rPr lang="en-US" sz="2400" dirty="0"/>
              <a:t>types for all existing reference </a:t>
            </a:r>
            <a:r>
              <a:rPr lang="en-US" sz="2400" dirty="0" smtClean="0"/>
              <a:t>pulses </a:t>
            </a:r>
          </a:p>
          <a:p>
            <a:pPr marL="457200" lvl="1" indent="0"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</a:t>
            </a:r>
            <a:r>
              <a:rPr lang="en-US" sz="2400" dirty="0" smtClean="0"/>
              <a:t> Currently under review, references still missing</a:t>
            </a:r>
          </a:p>
          <a:p>
            <a:pPr lvl="1">
              <a:buFont typeface="Arial" panose="05000000000000000000" pitchFamily="2" charset="2"/>
              <a:buChar char="•"/>
            </a:pPr>
            <a:r>
              <a:rPr lang="fr-FR" sz="2400" dirty="0" err="1" smtClean="0"/>
              <a:t>completion</a:t>
            </a:r>
            <a:r>
              <a:rPr lang="fr-FR" sz="2400" dirty="0" smtClean="0"/>
              <a:t> </a:t>
            </a:r>
            <a:r>
              <a:rPr lang="fr-FR" sz="2400" dirty="0"/>
              <a:t>of </a:t>
            </a:r>
            <a:r>
              <a:rPr lang="fr-FR" sz="2400" dirty="0" err="1" smtClean="0"/>
              <a:t>these</a:t>
            </a:r>
            <a:r>
              <a:rPr lang="fr-FR" sz="2400" dirty="0" smtClean="0"/>
              <a:t> </a:t>
            </a:r>
            <a:r>
              <a:rPr lang="fr-FR" sz="2400" dirty="0" err="1" smtClean="0"/>
              <a:t>will</a:t>
            </a:r>
            <a:r>
              <a:rPr lang="fr-FR" sz="2400" dirty="0" smtClean="0"/>
              <a:t> </a:t>
            </a:r>
            <a:r>
              <a:rPr lang="fr-FR" sz="2400" dirty="0" err="1" smtClean="0"/>
              <a:t>be</a:t>
            </a:r>
            <a:r>
              <a:rPr lang="fr-FR" sz="2400" dirty="0" smtClean="0"/>
              <a:t> high </a:t>
            </a:r>
            <a:r>
              <a:rPr lang="fr-FR" sz="2400" dirty="0" err="1"/>
              <a:t>priority</a:t>
            </a:r>
            <a:r>
              <a:rPr lang="fr-FR" sz="2400" dirty="0"/>
              <a:t> in C38C</a:t>
            </a:r>
          </a:p>
          <a:p>
            <a:pPr lvl="1">
              <a:buFont typeface="Arial" panose="05000000000000000000" pitchFamily="2" charset="2"/>
              <a:buChar char="•"/>
            </a:pPr>
            <a:endParaRPr lang="en-US" sz="2400" dirty="0"/>
          </a:p>
          <a:p>
            <a:pPr>
              <a:buFont typeface="Arial" panose="05000000000000000000" pitchFamily="2" charset="2"/>
              <a:buChar char="•"/>
            </a:pPr>
            <a:r>
              <a:rPr lang="en-US" dirty="0" smtClean="0"/>
              <a:t>Analysis of SCs’ feedbacks after GTFM on C40</a:t>
            </a:r>
          </a:p>
          <a:p>
            <a:pPr lvl="1">
              <a:buFont typeface="Arial" panose="05000000000000000000" pitchFamily="2" charset="2"/>
              <a:buChar char="•"/>
            </a:pPr>
            <a:r>
              <a:rPr lang="en-US" sz="2400" dirty="0" smtClean="0"/>
              <a:t>SCs </a:t>
            </a:r>
            <a:r>
              <a:rPr lang="en-US" sz="2400" dirty="0"/>
              <a:t>have been contacted individually to give their feedback</a:t>
            </a:r>
          </a:p>
          <a:p>
            <a:pPr lvl="1">
              <a:buFont typeface="Arial" panose="05000000000000000000" pitchFamily="2" charset="2"/>
              <a:buChar char="•"/>
            </a:pPr>
            <a:r>
              <a:rPr lang="en-US" sz="2400" dirty="0" smtClean="0"/>
              <a:t>Priorities are reviewed according to these</a:t>
            </a:r>
          </a:p>
          <a:p>
            <a:pPr lvl="1">
              <a:buFont typeface="Arial" panose="05000000000000000000" pitchFamily="2" charset="2"/>
              <a:buChar char="•"/>
            </a:pPr>
            <a:r>
              <a:rPr lang="en-US" sz="2400" dirty="0" smtClean="0"/>
              <a:t>will </a:t>
            </a:r>
            <a:r>
              <a:rPr lang="en-US" sz="2400" dirty="0"/>
              <a:t>be </a:t>
            </a:r>
            <a:r>
              <a:rPr lang="en-US" sz="2400" dirty="0" smtClean="0"/>
              <a:t>communicated to the TF after STAC meeting (May 19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 smtClean="0">
                <a:solidFill>
                  <a:srgbClr val="0000FF"/>
                </a:solidFill>
              </a:rPr>
              <a:t>Preparation of Campaigns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0945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 smtClean="0">
                <a:solidFill>
                  <a:srgbClr val="0000FF"/>
                </a:solidFill>
              </a:rPr>
              <a:t>Preparation of Campaigns</a:t>
            </a:r>
            <a:endParaRPr lang="en-US" sz="2800" dirty="0"/>
          </a:p>
        </p:txBody>
      </p:sp>
      <p:sp>
        <p:nvSpPr>
          <p:cNvPr id="5" name="Rechteck 4"/>
          <p:cNvSpPr/>
          <p:nvPr/>
        </p:nvSpPr>
        <p:spPr>
          <a:xfrm>
            <a:off x="251520" y="1196752"/>
            <a:ext cx="8219256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100"/>
              </a:lnSpc>
            </a:pPr>
            <a:r>
              <a:rPr lang="en-GB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Since EU-wide travel may not resume soon, JET is considering performing C38C (D campaign for completing T and DT preparation) with most SCs and scientific teams remotely participating. </a:t>
            </a:r>
            <a:endParaRPr lang="en-GB" sz="24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100"/>
              </a:lnSpc>
            </a:pPr>
            <a:endParaRPr lang="en-GB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100"/>
              </a:lnSpc>
            </a:pPr>
            <a:r>
              <a:rPr lang="en-GB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GB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seeking feedback as follow</a:t>
            </a:r>
            <a:r>
              <a:rPr lang="en-GB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ts val="3100"/>
              </a:lnSpc>
            </a:pPr>
            <a:endParaRPr lang="en-GB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ts val="31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SCs, whether suitable local members of their scientific teams could provide the CR link to the SLs during the experiments</a:t>
            </a:r>
          </a:p>
          <a:p>
            <a:pPr marL="342900" indent="-342900" algn="just">
              <a:lnSpc>
                <a:spcPts val="31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SCs &amp; scientific teams, whether there are practical ways to improve the remote participation to experiments </a:t>
            </a:r>
          </a:p>
        </p:txBody>
      </p:sp>
    </p:spTree>
    <p:extLst>
      <p:ext uri="{BB962C8B-B14F-4D97-AF65-F5344CB8AC3E}">
        <p14:creationId xmlns:p14="http://schemas.microsoft.com/office/powerpoint/2010/main" val="312560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914400"/>
            <a:ext cx="8856984" cy="5466928"/>
          </a:xfrm>
        </p:spPr>
        <p:txBody>
          <a:bodyPr>
            <a:normAutofit/>
          </a:bodyPr>
          <a:lstStyle/>
          <a:p>
            <a:pPr>
              <a:buFont typeface="Arial" panose="05000000000000000000" pitchFamily="2" charset="2"/>
              <a:buChar char="•"/>
            </a:pPr>
            <a:r>
              <a:rPr lang="en-US" sz="2800" dirty="0" smtClean="0"/>
              <a:t>4th </a:t>
            </a:r>
            <a:r>
              <a:rPr lang="en-US" sz="2800" dirty="0"/>
              <a:t>Asia-Pacific Conf. Plasma Physics (26-31/10): </a:t>
            </a:r>
            <a:endParaRPr lang="en-US" sz="2800" dirty="0" smtClean="0"/>
          </a:p>
          <a:p>
            <a:pPr lvl="1">
              <a:buFont typeface="Arial" panose="05000000000000000000" pitchFamily="2" charset="2"/>
              <a:buChar char="•"/>
            </a:pPr>
            <a:r>
              <a:rPr lang="en-US" sz="2400" dirty="0" smtClean="0"/>
              <a:t>will </a:t>
            </a:r>
            <a:r>
              <a:rPr lang="en-US" sz="2400" dirty="0"/>
              <a:t>be held as on-line e-conference using Zoom </a:t>
            </a:r>
            <a:endParaRPr lang="en-US" sz="2400" dirty="0" smtClean="0"/>
          </a:p>
          <a:p>
            <a:pPr lvl="1">
              <a:buFont typeface="Arial" panose="05000000000000000000" pitchFamily="2" charset="2"/>
              <a:buChar char="•"/>
            </a:pPr>
            <a:r>
              <a:rPr lang="en-US" sz="2400" dirty="0" smtClean="0"/>
              <a:t>deadline </a:t>
            </a:r>
            <a:r>
              <a:rPr lang="en-US" sz="2400" dirty="0"/>
              <a:t>extended to 31/5</a:t>
            </a:r>
          </a:p>
          <a:p>
            <a:pPr>
              <a:buFont typeface="Arial" panose="05000000000000000000" pitchFamily="2" charset="2"/>
              <a:buChar char="•"/>
            </a:pPr>
            <a:endParaRPr lang="en-US" sz="2800" dirty="0"/>
          </a:p>
          <a:p>
            <a:pPr>
              <a:buFont typeface="Arial" panose="05000000000000000000" pitchFamily="2" charset="2"/>
              <a:buChar char="•"/>
            </a:pPr>
            <a:r>
              <a:rPr lang="en-US" sz="2800" dirty="0" smtClean="0"/>
              <a:t>29th </a:t>
            </a:r>
            <a:r>
              <a:rPr lang="en-US" sz="2800" dirty="0"/>
              <a:t>International Toki Conference on Plasma and Fusion Research </a:t>
            </a:r>
            <a:r>
              <a:rPr lang="en-US" sz="2800" dirty="0" smtClean="0"/>
              <a:t>(27-30/10</a:t>
            </a:r>
            <a:r>
              <a:rPr lang="en-US" sz="2800" dirty="0"/>
              <a:t>): </a:t>
            </a:r>
            <a:endParaRPr lang="en-US" sz="2800" dirty="0" smtClean="0"/>
          </a:p>
          <a:p>
            <a:pPr lvl="1">
              <a:buFont typeface="Arial" panose="05000000000000000000" pitchFamily="2" charset="2"/>
              <a:buChar char="•"/>
            </a:pPr>
            <a:r>
              <a:rPr lang="en-US" sz="2400" dirty="0"/>
              <a:t>call for nominating invited speakers </a:t>
            </a:r>
            <a:r>
              <a:rPr lang="en-US" sz="2400" dirty="0" smtClean="0"/>
              <a:t>due </a:t>
            </a:r>
            <a:r>
              <a:rPr lang="en-US" sz="2400" dirty="0"/>
              <a:t>in less than 2 weeks </a:t>
            </a:r>
            <a:endParaRPr lang="en-US" sz="2400" dirty="0" smtClean="0"/>
          </a:p>
          <a:p>
            <a:pPr lvl="1">
              <a:buFont typeface="Arial" panose="05000000000000000000" pitchFamily="2" charset="2"/>
              <a:buChar char="•"/>
            </a:pPr>
            <a:r>
              <a:rPr lang="en-US" sz="2400" dirty="0"/>
              <a:t>f</a:t>
            </a:r>
            <a:r>
              <a:rPr lang="en-US" sz="2400" dirty="0" smtClean="0"/>
              <a:t>or </a:t>
            </a:r>
            <a:r>
              <a:rPr lang="en-US" sz="2400" dirty="0"/>
              <a:t>a nomination by the </a:t>
            </a:r>
            <a:r>
              <a:rPr lang="en-US" sz="2400" dirty="0" err="1"/>
              <a:t>Eurofusion</a:t>
            </a:r>
            <a:r>
              <a:rPr lang="en-US" sz="2400" dirty="0"/>
              <a:t> IPHD, JET1 TFL's need a 1 page (max) abstract no later than Monday </a:t>
            </a:r>
            <a:r>
              <a:rPr lang="en-US" sz="2400" dirty="0" smtClean="0"/>
              <a:t>11</a:t>
            </a:r>
            <a:r>
              <a:rPr lang="en-US" sz="2400" baseline="30000" dirty="0" smtClean="0"/>
              <a:t>th</a:t>
            </a:r>
            <a:endParaRPr lang="en-US" sz="2400" dirty="0" smtClean="0"/>
          </a:p>
          <a:p>
            <a:pPr lvl="1">
              <a:buFont typeface="Arial" panose="05000000000000000000" pitchFamily="2" charset="2"/>
              <a:buChar char="•"/>
            </a:pPr>
            <a:r>
              <a:rPr lang="en-US" sz="2400" dirty="0" smtClean="0"/>
              <a:t>conference may evolve (cancelled</a:t>
            </a:r>
            <a:r>
              <a:rPr lang="en-US" sz="2400" dirty="0"/>
              <a:t>, </a:t>
            </a:r>
            <a:r>
              <a:rPr lang="en-US" sz="2400" dirty="0" smtClean="0"/>
              <a:t>postponed, remote…)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>
                <a:solidFill>
                  <a:srgbClr val="0000FF"/>
                </a:solidFill>
              </a:rPr>
              <a:t>Conferences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8824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Today’s agenda</a:t>
            </a:r>
            <a:endParaRPr lang="en-US" sz="3200" dirty="0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57200" y="2574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458260"/>
              </p:ext>
            </p:extLst>
          </p:nvPr>
        </p:nvGraphicFramePr>
        <p:xfrm>
          <a:off x="114300" y="1916833"/>
          <a:ext cx="8634165" cy="2664295"/>
        </p:xfrm>
        <a:graphic>
          <a:graphicData uri="http://schemas.openxmlformats.org/drawingml/2006/table">
            <a:tbl>
              <a:tblPr/>
              <a:tblGrid>
                <a:gridCol w="2032663"/>
                <a:gridCol w="5306377"/>
                <a:gridCol w="1295125"/>
              </a:tblGrid>
              <a:tr h="1098579"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JET Task Force Meeting</a:t>
                      </a:r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 - Zoom - 7th of May 2020 | 13:30 </a:t>
                      </a:r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Chair</a:t>
                      </a:r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: A. Huber 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83D8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53729">
                <a:tc>
                  <a:txBody>
                    <a:bodyPr/>
                    <a:lstStyle/>
                    <a:p>
                      <a:r>
                        <a:rPr lang="en-GB" sz="2400" dirty="0"/>
                        <a:t>A. Huber 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Task Force Leaders news 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13:30 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1987">
                <a:tc>
                  <a:txBody>
                    <a:bodyPr/>
                    <a:lstStyle/>
                    <a:p>
                      <a:r>
                        <a:rPr lang="en-GB" sz="2400" dirty="0"/>
                        <a:t>G. </a:t>
                      </a:r>
                      <a:r>
                        <a:rPr lang="en-GB" sz="2400" dirty="0" err="1"/>
                        <a:t>Sergienko</a:t>
                      </a:r>
                      <a:r>
                        <a:rPr lang="en-GB" sz="2400" dirty="0"/>
                        <a:t> 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Proposal for the QMB measurements in H </a:t>
                      </a:r>
                      <a:r>
                        <a:rPr lang="en-GB" sz="2400" dirty="0" err="1"/>
                        <a:t>ohmic</a:t>
                      </a:r>
                      <a:r>
                        <a:rPr lang="en-GB" sz="2400" dirty="0"/>
                        <a:t> plasmas during C39 campaign 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13:35 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3528" y="412952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61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338</Words>
  <Application>Microsoft Office PowerPoint</Application>
  <PresentationFormat>Bildschirmpräsentation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MS PGothic</vt:lpstr>
      <vt:lpstr>Arial</vt:lpstr>
      <vt:lpstr>Calibri</vt:lpstr>
      <vt:lpstr>Wingdings</vt:lpstr>
      <vt:lpstr>Office Theme</vt:lpstr>
      <vt:lpstr>2_Office Theme</vt:lpstr>
      <vt:lpstr>PowerPoint-Präsentation</vt:lpstr>
      <vt:lpstr>Preparation of Campaigns</vt:lpstr>
      <vt:lpstr>Preparation of Campaigns</vt:lpstr>
      <vt:lpstr>Conferences</vt:lpstr>
      <vt:lpstr>Today’s agenda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Nieckchen Petra</dc:creator>
  <cp:lastModifiedBy>Alexander Huber</cp:lastModifiedBy>
  <cp:revision>609</cp:revision>
  <cp:lastPrinted>2019-02-12T13:04:00Z</cp:lastPrinted>
  <dcterms:created xsi:type="dcterms:W3CDTF">2014-10-27T16:40:37Z</dcterms:created>
  <dcterms:modified xsi:type="dcterms:W3CDTF">2020-05-07T09:56:55Z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dcb255a-fd3f-4c0f-857e-201fa46304da_Enabled">
    <vt:lpwstr>True</vt:lpwstr>
  </property>
  <property fmtid="{D5CDD505-2E9C-101B-9397-08002B2CF9AE}" pid="3" name="MSIP_Label_0dcb255a-fd3f-4c0f-857e-201fa46304da_SiteId">
    <vt:lpwstr>c6ac664b-ae27-4d5d-b4e6-bb5717196fc7</vt:lpwstr>
  </property>
  <property fmtid="{D5CDD505-2E9C-101B-9397-08002B2CF9AE}" pid="4" name="MSIP_Label_0dcb255a-fd3f-4c0f-857e-201fa46304da_Owner">
    <vt:lpwstr>elena.de.la.luna@jet.euro-fusion.org</vt:lpwstr>
  </property>
  <property fmtid="{D5CDD505-2E9C-101B-9397-08002B2CF9AE}" pid="5" name="MSIP_Label_0dcb255a-fd3f-4c0f-857e-201fa46304da_SetDate">
    <vt:lpwstr>2019-10-01T11:50:40.4296387Z</vt:lpwstr>
  </property>
  <property fmtid="{D5CDD505-2E9C-101B-9397-08002B2CF9AE}" pid="6" name="MSIP_Label_0dcb255a-fd3f-4c0f-857e-201fa46304da_Name">
    <vt:lpwstr>Official</vt:lpwstr>
  </property>
  <property fmtid="{D5CDD505-2E9C-101B-9397-08002B2CF9AE}" pid="7" name="MSIP_Label_0dcb255a-fd3f-4c0f-857e-201fa46304da_Application">
    <vt:lpwstr>Microsoft Azure Information Protection</vt:lpwstr>
  </property>
  <property fmtid="{D5CDD505-2E9C-101B-9397-08002B2CF9AE}" pid="8" name="MSIP_Label_0dcb255a-fd3f-4c0f-857e-201fa46304da_ActionId">
    <vt:lpwstr>bb2c7b12-77d9-4e4d-aa36-7a6c839d1716</vt:lpwstr>
  </property>
  <property fmtid="{D5CDD505-2E9C-101B-9397-08002B2CF9AE}" pid="9" name="MSIP_Label_0dcb255a-fd3f-4c0f-857e-201fa46304da_Extended_MSFT_Method">
    <vt:lpwstr>Automatic</vt:lpwstr>
  </property>
  <property fmtid="{D5CDD505-2E9C-101B-9397-08002B2CF9AE}" pid="10" name="MSIP_Label_22759de7-3255-46b5-8dfe-736652f9c6c1_Enabled">
    <vt:lpwstr>True</vt:lpwstr>
  </property>
  <property fmtid="{D5CDD505-2E9C-101B-9397-08002B2CF9AE}" pid="11" name="MSIP_Label_22759de7-3255-46b5-8dfe-736652f9c6c1_SiteId">
    <vt:lpwstr>c6ac664b-ae27-4d5d-b4e6-bb5717196fc7</vt:lpwstr>
  </property>
  <property fmtid="{D5CDD505-2E9C-101B-9397-08002B2CF9AE}" pid="12" name="MSIP_Label_22759de7-3255-46b5-8dfe-736652f9c6c1_Owner">
    <vt:lpwstr>elena.de.la.luna@jet.euro-fusion.org</vt:lpwstr>
  </property>
  <property fmtid="{D5CDD505-2E9C-101B-9397-08002B2CF9AE}" pid="13" name="MSIP_Label_22759de7-3255-46b5-8dfe-736652f9c6c1_SetDate">
    <vt:lpwstr>2019-10-01T11:50:40.4296387Z</vt:lpwstr>
  </property>
  <property fmtid="{D5CDD505-2E9C-101B-9397-08002B2CF9AE}" pid="14" name="MSIP_Label_22759de7-3255-46b5-8dfe-736652f9c6c1_Name">
    <vt:lpwstr>Public</vt:lpwstr>
  </property>
  <property fmtid="{D5CDD505-2E9C-101B-9397-08002B2CF9AE}" pid="15" name="MSIP_Label_22759de7-3255-46b5-8dfe-736652f9c6c1_Application">
    <vt:lpwstr>Microsoft Azure Information Protection</vt:lpwstr>
  </property>
  <property fmtid="{D5CDD505-2E9C-101B-9397-08002B2CF9AE}" pid="16" name="MSIP_Label_22759de7-3255-46b5-8dfe-736652f9c6c1_ActionId">
    <vt:lpwstr>bb2c7b12-77d9-4e4d-aa36-7a6c839d1716</vt:lpwstr>
  </property>
  <property fmtid="{D5CDD505-2E9C-101B-9397-08002B2CF9AE}" pid="17" name="MSIP_Label_22759de7-3255-46b5-8dfe-736652f9c6c1_Parent">
    <vt:lpwstr>0dcb255a-fd3f-4c0f-857e-201fa46304da</vt:lpwstr>
  </property>
  <property fmtid="{D5CDD505-2E9C-101B-9397-08002B2CF9AE}" pid="18" name="MSIP_Label_22759de7-3255-46b5-8dfe-736652f9c6c1_Extended_MSFT_Method">
    <vt:lpwstr>Automatic</vt:lpwstr>
  </property>
  <property fmtid="{D5CDD505-2E9C-101B-9397-08002B2CF9AE}" pid="19" name="Sensitivity">
    <vt:lpwstr>Official Public</vt:lpwstr>
  </property>
</Properties>
</file>