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75" r:id="rId3"/>
    <p:sldId id="277" r:id="rId4"/>
    <p:sldId id="278" r:id="rId5"/>
    <p:sldId id="284" r:id="rId6"/>
    <p:sldId id="283" r:id="rId7"/>
    <p:sldId id="279" r:id="rId8"/>
    <p:sldId id="280" r:id="rId9"/>
    <p:sldId id="281" r:id="rId10"/>
    <p:sldId id="282" r:id="rId1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20000"/>
    <a:srgbClr val="FF00FF"/>
    <a:srgbClr val="DA0000"/>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71" autoAdjust="0"/>
    <p:restoredTop sz="95411" autoAdjust="0"/>
  </p:normalViewPr>
  <p:slideViewPr>
    <p:cSldViewPr showGuides="1">
      <p:cViewPr varScale="1">
        <p:scale>
          <a:sx n="96" d="100"/>
          <a:sy n="96" d="100"/>
        </p:scale>
        <p:origin x="730" y="125"/>
      </p:cViewPr>
      <p:guideLst>
        <p:guide orient="horz" pos="143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04/05/2020</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04/05/2020</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260648"/>
            <a:ext cx="9144000" cy="6419089"/>
          </a:xfrm>
          <a:prstGeom prst="rect">
            <a:avLst/>
          </a:prstGeom>
          <a:ln w="12700">
            <a:miter lim="400000"/>
          </a:ln>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t>
            </a:r>
            <a:r>
              <a:rPr lang="en-US" smtClean="0"/>
              <a:t>of presenter</a:t>
            </a:r>
            <a:endParaRPr lang="en-US" dirty="0" smtClean="0"/>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userDrawn="1"/>
        </p:nvSpPr>
        <p:spPr>
          <a:xfrm>
            <a:off x="5724129" y="5661248"/>
            <a:ext cx="31683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23" name="Group 22"/>
          <p:cNvGrpSpPr/>
          <p:nvPr/>
        </p:nvGrpSpPr>
        <p:grpSpPr>
          <a:xfrm>
            <a:off x="5292080" y="5805264"/>
            <a:ext cx="3610184" cy="648072"/>
            <a:chOff x="18230283" y="40396912"/>
            <a:chExt cx="9924896" cy="1781641"/>
          </a:xfrm>
        </p:grpSpPr>
        <p:sp>
          <p:nvSpPr>
            <p:cNvPr id="24" name="Rectangle 23"/>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kern="1200" cap="none" normalizeH="0" baseline="0" smtClean="0">
                <a:ln>
                  <a:noFill/>
                </a:ln>
                <a:solidFill>
                  <a:schemeClr val="tx1"/>
                </a:solidFill>
                <a:effectLst/>
                <a:latin typeface="Arial" charset="0"/>
              </a:endParaRPr>
            </a:p>
          </p:txBody>
        </p:sp>
        <p:pic>
          <p:nvPicPr>
            <p:cNvPr id="25" name="Picture 24" descr="EuropeanFlag-stars.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sp>
        <p:nvSpPr>
          <p:cNvPr id="27" name="Picture Placeholder 10"/>
          <p:cNvSpPr>
            <a:spLocks noGrp="1"/>
          </p:cNvSpPr>
          <p:nvPr>
            <p:ph type="pic" sz="quarter" idx="10" hasCustomPrompt="1"/>
          </p:nvPr>
        </p:nvSpPr>
        <p:spPr>
          <a:xfrm>
            <a:off x="2267744" y="5759499"/>
            <a:ext cx="1295375"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smtClean="0"/>
              <a:t>Logo of presenter</a:t>
            </a:r>
            <a:endParaRPr lang="en-GB" dirty="0"/>
          </a:p>
        </p:txBody>
      </p:sp>
      <p:pic>
        <p:nvPicPr>
          <p:cNvPr id="28" name="Picture 27" descr="JET(3,78,16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536" y="5801071"/>
            <a:ext cx="1656184" cy="656859"/>
          </a:xfrm>
          <a:prstGeom prst="rect">
            <a:avLst/>
          </a:prstGeom>
        </p:spPr>
      </p:pic>
    </p:spTree>
    <p:extLst>
      <p:ext uri="{BB962C8B-B14F-4D97-AF65-F5344CB8AC3E}">
        <p14:creationId xmlns:p14="http://schemas.microsoft.com/office/powerpoint/2010/main" val="1694295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76200"/>
            <a:ext cx="7543800" cy="4572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691" y="808786"/>
            <a:ext cx="82296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4" name="Picture 3" descr="EurofusionDisc.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116632"/>
            <a:ext cx="458197" cy="465708"/>
          </a:xfrm>
          <a:prstGeom prst="rect">
            <a:avLst/>
          </a:prstGeom>
        </p:spPr>
      </p:pic>
      <p:pic>
        <p:nvPicPr>
          <p:cNvPr id="7" name="Picture 6" descr="JET(3,78,16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210" y="6453336"/>
            <a:ext cx="748390" cy="296819"/>
          </a:xfrm>
          <a:prstGeom prst="rect">
            <a:avLst/>
          </a:prstGeom>
        </p:spPr>
      </p:pic>
      <p:sp>
        <p:nvSpPr>
          <p:cNvPr id="9" name="Footer Placeholder 3"/>
          <p:cNvSpPr txBox="1">
            <a:spLocks/>
          </p:cNvSpPr>
          <p:nvPr userDrawn="1"/>
        </p:nvSpPr>
        <p:spPr>
          <a:xfrm>
            <a:off x="755576" y="6482016"/>
            <a:ext cx="8240228" cy="2681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smtClean="0"/>
              <a:t>G. </a:t>
            </a:r>
            <a:r>
              <a:rPr lang="en-GB" dirty="0" err="1" smtClean="0"/>
              <a:t>Sergienko</a:t>
            </a:r>
            <a:r>
              <a:rPr lang="en-GB" dirty="0" smtClean="0"/>
              <a:t> | TFM| </a:t>
            </a:r>
            <a:r>
              <a:rPr lang="en-GB" dirty="0" smtClean="0"/>
              <a:t>7.05.2020</a:t>
            </a:r>
            <a:r>
              <a:rPr lang="en-GB" baseline="0" dirty="0" smtClean="0"/>
              <a:t> </a:t>
            </a:r>
            <a:r>
              <a:rPr lang="en-GB" dirty="0" smtClean="0"/>
              <a:t>| Page </a:t>
            </a:r>
            <a:fld id="{6A6D9FA1-99C7-4910-8E32-B85D378B0060}" type="slidenum">
              <a:rPr lang="en-GB" smtClean="0"/>
              <a:pPr algn="r"/>
              <a:t>‹#›</a:t>
            </a:fld>
            <a:endParaRPr lang="en-GB" dirty="0"/>
          </a:p>
        </p:txBody>
      </p:sp>
    </p:spTree>
    <p:extLst>
      <p:ext uri="{BB962C8B-B14F-4D97-AF65-F5344CB8AC3E}">
        <p14:creationId xmlns:p14="http://schemas.microsoft.com/office/powerpoint/2010/main" val="1996975160"/>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04/05/2020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348880"/>
            <a:ext cx="8352928" cy="1296144"/>
          </a:xfrm>
        </p:spPr>
        <p:txBody>
          <a:bodyPr/>
          <a:lstStyle/>
          <a:p>
            <a:r>
              <a:rPr lang="en-US" dirty="0" smtClean="0"/>
              <a:t>JET Task Force Meeting</a:t>
            </a:r>
            <a:br>
              <a:rPr lang="en-US" dirty="0" smtClean="0"/>
            </a:br>
            <a:r>
              <a:rPr lang="en-GB" sz="2400" dirty="0" smtClean="0"/>
              <a:t>Proposal </a:t>
            </a:r>
            <a:r>
              <a:rPr lang="en-GB" sz="2400" dirty="0"/>
              <a:t>for the QMB measurements in H </a:t>
            </a:r>
            <a:r>
              <a:rPr lang="en-GB" sz="2400" dirty="0" err="1"/>
              <a:t>ohmic</a:t>
            </a:r>
            <a:r>
              <a:rPr lang="en-GB" sz="2400" dirty="0"/>
              <a:t> plasmas during C39 campaign</a:t>
            </a:r>
            <a:endParaRPr lang="en-US" sz="2400" i="1" dirty="0"/>
          </a:p>
        </p:txBody>
      </p:sp>
      <p:sp>
        <p:nvSpPr>
          <p:cNvPr id="3" name="Subtitle 2"/>
          <p:cNvSpPr>
            <a:spLocks noGrp="1"/>
          </p:cNvSpPr>
          <p:nvPr>
            <p:ph type="subTitle" idx="1"/>
          </p:nvPr>
        </p:nvSpPr>
        <p:spPr>
          <a:xfrm>
            <a:off x="107504" y="3933056"/>
            <a:ext cx="8856984" cy="1440160"/>
          </a:xfrm>
        </p:spPr>
        <p:txBody>
          <a:bodyPr>
            <a:noAutofit/>
          </a:bodyPr>
          <a:lstStyle/>
          <a:p>
            <a:r>
              <a:rPr lang="en-US" sz="2000" dirty="0"/>
              <a:t>G. </a:t>
            </a:r>
            <a:r>
              <a:rPr lang="en-US" sz="2000" dirty="0" err="1" smtClean="0"/>
              <a:t>Sergienko</a:t>
            </a:r>
            <a:r>
              <a:rPr lang="en-US" sz="2000" dirty="0" smtClean="0"/>
              <a:t> and </a:t>
            </a:r>
            <a:r>
              <a:rPr lang="en-US" sz="2000" dirty="0" err="1" smtClean="0"/>
              <a:t>A.Kirschner</a:t>
            </a:r>
            <a:endParaRPr lang="en-US" sz="2000" dirty="0"/>
          </a:p>
          <a:p>
            <a:endParaRPr lang="en-US" sz="2000" dirty="0"/>
          </a:p>
        </p:txBody>
      </p:sp>
    </p:spTree>
    <p:extLst>
      <p:ext uri="{BB962C8B-B14F-4D97-AF65-F5344CB8AC3E}">
        <p14:creationId xmlns:p14="http://schemas.microsoft.com/office/powerpoint/2010/main" val="69740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28600"/>
            <a:ext cx="7543800" cy="457200"/>
          </a:xfrm>
        </p:spPr>
        <p:txBody>
          <a:bodyPr/>
          <a:lstStyle/>
          <a:p>
            <a:r>
              <a:rPr lang="de-DE" altLang="en-US" sz="3200" b="1" smtClean="0">
                <a:solidFill>
                  <a:srgbClr val="006699"/>
                </a:solidFill>
              </a:rPr>
              <a:t>Spectroscopy settings</a:t>
            </a:r>
            <a:endParaRPr lang="en-US" altLang="en-US" smtClean="0"/>
          </a:p>
        </p:txBody>
      </p:sp>
      <p:sp>
        <p:nvSpPr>
          <p:cNvPr id="5" name="TextBox 4"/>
          <p:cNvSpPr txBox="1">
            <a:spLocks noChangeArrowheads="1"/>
          </p:cNvSpPr>
          <p:nvPr/>
        </p:nvSpPr>
        <p:spPr bwMode="auto">
          <a:xfrm>
            <a:off x="250825" y="1196975"/>
            <a:ext cx="35448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a:solidFill>
                  <a:srgbClr val="0070C0"/>
                </a:solidFill>
                <a:latin typeface="Arial" panose="020B0604020202020204" pitchFamily="34" charset="0"/>
              </a:rPr>
              <a:t>KSRD setting 1: 400.8 nm (WI) </a:t>
            </a:r>
            <a:endParaRPr lang="en-US" altLang="en-US">
              <a:solidFill>
                <a:srgbClr val="0070C0"/>
              </a:solidFill>
              <a:latin typeface="Arial" panose="020B0604020202020204" pitchFamily="34" charset="0"/>
            </a:endParaRPr>
          </a:p>
          <a:p>
            <a:r>
              <a:rPr lang="en-GB" altLang="en-US">
                <a:solidFill>
                  <a:srgbClr val="0070C0"/>
                </a:solidFill>
                <a:latin typeface="Arial" panose="020B0604020202020204" pitchFamily="34" charset="0"/>
              </a:rPr>
              <a:t>KSRD setting 2: 465.0 nm (CIII) </a:t>
            </a:r>
            <a:endParaRPr lang="en-US" altLang="en-US">
              <a:solidFill>
                <a:srgbClr val="0070C0"/>
              </a:solidFill>
              <a:latin typeface="Arial" panose="020B0604020202020204" pitchFamily="34" charset="0"/>
            </a:endParaRPr>
          </a:p>
          <a:p>
            <a:r>
              <a:rPr lang="de-DE" altLang="en-US">
                <a:solidFill>
                  <a:srgbClr val="0070C0"/>
                </a:solidFill>
                <a:latin typeface="Arial" panose="020B0604020202020204" pitchFamily="34" charset="0"/>
              </a:rPr>
              <a:t>KSRD setting 3: 527.0 nm (BeII) </a:t>
            </a:r>
          </a:p>
          <a:p>
            <a:endParaRPr lang="de-DE" altLang="en-US">
              <a:solidFill>
                <a:srgbClr val="0070C0"/>
              </a:solidFill>
              <a:latin typeface="Arial" panose="020B0604020202020204" pitchFamily="34" charset="0"/>
            </a:endParaRPr>
          </a:p>
          <a:p>
            <a:endParaRPr lang="de-DE" altLang="en-US">
              <a:solidFill>
                <a:srgbClr val="0070C0"/>
              </a:solidFill>
              <a:latin typeface="Arial" panose="020B0604020202020204" pitchFamily="34" charset="0"/>
            </a:endParaRPr>
          </a:p>
          <a:p>
            <a:r>
              <a:rPr lang="en-US" altLang="en-US">
                <a:solidFill>
                  <a:srgbClr val="0070C0"/>
                </a:solidFill>
                <a:latin typeface="Arial" panose="020B0604020202020204" pitchFamily="34" charset="0"/>
              </a:rPr>
              <a:t>KL11 setting  1:</a:t>
            </a:r>
          </a:p>
          <a:p>
            <a:r>
              <a:rPr lang="de-DE" altLang="en-US">
                <a:latin typeface="Arial" panose="020B0604020202020204" pitchFamily="34" charset="0"/>
              </a:rPr>
              <a:t>KL11-E1DC D</a:t>
            </a:r>
            <a:r>
              <a:rPr lang="en-US" altLang="en-US">
                <a:latin typeface="Arial" panose="020B0604020202020204" pitchFamily="34" charset="0"/>
              </a:rPr>
              <a:t>α</a:t>
            </a:r>
          </a:p>
          <a:p>
            <a:r>
              <a:rPr lang="de-DE" altLang="en-US">
                <a:latin typeface="Arial" panose="020B0604020202020204" pitchFamily="34" charset="0"/>
              </a:rPr>
              <a:t>KL11-E1DD not operational</a:t>
            </a:r>
            <a:endParaRPr lang="en-US" altLang="en-US">
              <a:latin typeface="Arial" panose="020B0604020202020204" pitchFamily="34" charset="0"/>
            </a:endParaRPr>
          </a:p>
          <a:p>
            <a:r>
              <a:rPr lang="de-DE" altLang="en-US">
                <a:latin typeface="Arial" panose="020B0604020202020204" pitchFamily="34" charset="0"/>
              </a:rPr>
              <a:t>KL11-E1DE</a:t>
            </a:r>
            <a:r>
              <a:rPr lang="en-US" altLang="en-US"/>
              <a:t> </a:t>
            </a:r>
            <a:r>
              <a:rPr lang="en-US" altLang="en-US">
                <a:latin typeface="Arial" panose="020B0604020202020204" pitchFamily="34" charset="0"/>
              </a:rPr>
              <a:t>W I (400.96 nm)</a:t>
            </a:r>
          </a:p>
          <a:p>
            <a:r>
              <a:rPr lang="en-US" altLang="en-US">
                <a:latin typeface="Arial" panose="020B0604020202020204" pitchFamily="34" charset="0"/>
              </a:rPr>
              <a:t>KL11-E1DF W I (400.8 nm)</a:t>
            </a:r>
          </a:p>
          <a:p>
            <a:r>
              <a:rPr lang="en-US" altLang="en-US">
                <a:latin typeface="Arial" panose="020B0604020202020204" pitchFamily="34" charset="0"/>
              </a:rPr>
              <a:t> </a:t>
            </a:r>
            <a:r>
              <a:rPr lang="de-DE" altLang="en-US">
                <a:latin typeface="Arial" panose="020B0604020202020204" pitchFamily="34" charset="0"/>
              </a:rPr>
              <a:t> </a:t>
            </a:r>
            <a:endParaRPr lang="en-US" altLang="en-US">
              <a:latin typeface="Arial" panose="020B0604020202020204" pitchFamily="34" charset="0"/>
            </a:endParaRPr>
          </a:p>
          <a:p>
            <a:r>
              <a:rPr lang="de-DE" altLang="en-US">
                <a:solidFill>
                  <a:srgbClr val="0070C0"/>
                </a:solidFill>
                <a:latin typeface="Arial" panose="020B0604020202020204" pitchFamily="34" charset="0"/>
              </a:rPr>
              <a:t>KL11 setting  2:</a:t>
            </a:r>
            <a:endParaRPr lang="en-US" altLang="en-US">
              <a:solidFill>
                <a:srgbClr val="0070C0"/>
              </a:solidFill>
              <a:latin typeface="Arial" panose="020B0604020202020204" pitchFamily="34" charset="0"/>
            </a:endParaRPr>
          </a:p>
          <a:p>
            <a:r>
              <a:rPr lang="de-DE" altLang="en-US">
                <a:latin typeface="Arial" panose="020B0604020202020204" pitchFamily="34" charset="0"/>
              </a:rPr>
              <a:t>KL11-E1DC D</a:t>
            </a:r>
            <a:r>
              <a:rPr lang="en-US" altLang="en-US">
                <a:latin typeface="Arial" panose="020B0604020202020204" pitchFamily="34" charset="0"/>
              </a:rPr>
              <a:t>α</a:t>
            </a:r>
          </a:p>
          <a:p>
            <a:r>
              <a:rPr lang="de-DE" altLang="en-US">
                <a:latin typeface="Arial" panose="020B0604020202020204" pitchFamily="34" charset="0"/>
              </a:rPr>
              <a:t>KL11-E1DD not operational</a:t>
            </a:r>
            <a:endParaRPr lang="en-US" altLang="en-US">
              <a:latin typeface="Arial" panose="020B0604020202020204" pitchFamily="34" charset="0"/>
            </a:endParaRPr>
          </a:p>
          <a:p>
            <a:r>
              <a:rPr lang="de-DE" altLang="en-US">
                <a:latin typeface="Arial" panose="020B0604020202020204" pitchFamily="34" charset="0"/>
              </a:rPr>
              <a:t>KL11-E1DE Be I (457.3 nm)</a:t>
            </a:r>
            <a:endParaRPr lang="en-US" altLang="en-US">
              <a:solidFill>
                <a:srgbClr val="0070C0"/>
              </a:solidFill>
              <a:latin typeface="Arial" panose="020B0604020202020204" pitchFamily="34" charset="0"/>
            </a:endParaRPr>
          </a:p>
          <a:p>
            <a:r>
              <a:rPr lang="de-DE" altLang="en-US">
                <a:latin typeface="Arial" panose="020B0604020202020204" pitchFamily="34" charset="0"/>
              </a:rPr>
              <a:t>KL11-E1DF Be II (436.3 nm)</a:t>
            </a:r>
            <a:endParaRPr lang="en-US" altLang="en-US">
              <a:latin typeface="Arial" panose="020B0604020202020204" pitchFamily="34" charset="0"/>
            </a:endParaRPr>
          </a:p>
        </p:txBody>
      </p:sp>
    </p:spTree>
    <p:extLst>
      <p:ext uri="{BB962C8B-B14F-4D97-AF65-F5344CB8AC3E}">
        <p14:creationId xmlns:p14="http://schemas.microsoft.com/office/powerpoint/2010/main" val="386366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806" y="76200"/>
            <a:ext cx="7773194" cy="457200"/>
          </a:xfrm>
        </p:spPr>
        <p:txBody>
          <a:bodyPr/>
          <a:lstStyle/>
          <a:p>
            <a:r>
              <a:rPr lang="de-DE" altLang="en-US" dirty="0">
                <a:solidFill>
                  <a:srgbClr val="006699"/>
                </a:solidFill>
              </a:rPr>
              <a:t>QMB measurement and ERO modelling</a:t>
            </a:r>
            <a:endParaRPr lang="en-GB" dirty="0"/>
          </a:p>
        </p:txBody>
      </p:sp>
      <p:sp>
        <p:nvSpPr>
          <p:cNvPr id="10" name="Content Placeholder 1"/>
          <p:cNvSpPr>
            <a:spLocks noGrp="1"/>
          </p:cNvSpPr>
          <p:nvPr>
            <p:ph idx="1"/>
          </p:nvPr>
        </p:nvSpPr>
        <p:spPr>
          <a:xfrm>
            <a:off x="323850" y="1773238"/>
            <a:ext cx="8229600" cy="4176712"/>
          </a:xfrm>
        </p:spPr>
        <p:txBody>
          <a:bodyPr rtlCol="0">
            <a:normAutofit lnSpcReduction="10000"/>
          </a:bodyPr>
          <a:lstStyle/>
          <a:p>
            <a:pPr eaLnBrk="1" fontAlgn="auto" hangingPunct="1">
              <a:spcAft>
                <a:spcPts val="0"/>
              </a:spcAft>
              <a:defRPr/>
            </a:pPr>
            <a:r>
              <a:rPr lang="en-US" sz="2000" dirty="0" smtClean="0"/>
              <a:t>Rationale: </a:t>
            </a:r>
            <a:r>
              <a:rPr lang="en-GB" sz="1600" dirty="0" smtClean="0">
                <a:solidFill>
                  <a:schemeClr val="bg1">
                    <a:lumMod val="50000"/>
                  </a:schemeClr>
                </a:solidFill>
              </a:rPr>
              <a:t>Retention in JET-ILW is still dominated by co-deposition, in particular at remote areas. Therefore, pulse-resolved measurement of the deposition rate at such areas is important to make predictions for ITER. The impact of fuel isotope composition on the deposition rate has to be investigated.</a:t>
            </a:r>
          </a:p>
          <a:p>
            <a:pPr eaLnBrk="1" fontAlgn="auto" hangingPunct="1">
              <a:spcAft>
                <a:spcPts val="0"/>
              </a:spcAft>
              <a:defRPr/>
            </a:pPr>
            <a:endParaRPr lang="en-US" sz="1600" dirty="0" smtClean="0"/>
          </a:p>
          <a:p>
            <a:pPr eaLnBrk="1" fontAlgn="auto" hangingPunct="1">
              <a:spcAft>
                <a:spcPts val="0"/>
              </a:spcAft>
              <a:defRPr/>
            </a:pPr>
            <a:r>
              <a:rPr lang="en-US" sz="2000" dirty="0" smtClean="0"/>
              <a:t>Summary of Proposal: </a:t>
            </a:r>
            <a:r>
              <a:rPr lang="en-US" sz="1600" dirty="0" smtClean="0">
                <a:solidFill>
                  <a:schemeClr val="bg1">
                    <a:lumMod val="50000"/>
                  </a:schemeClr>
                </a:solidFill>
              </a:rPr>
              <a:t>Remote pulse-resolved deposition will be measured with the upgraded QMB diagnostics located at the divertor corners close to the pump ducts and below tile 5. The influence of magnetic configuration (strike point position) and plasma (</a:t>
            </a:r>
            <a:r>
              <a:rPr lang="en-US" sz="1600" dirty="0" err="1" smtClean="0">
                <a:solidFill>
                  <a:schemeClr val="bg1">
                    <a:lumMod val="50000"/>
                  </a:schemeClr>
                </a:solidFill>
              </a:rPr>
              <a:t>ohmic</a:t>
            </a:r>
            <a:r>
              <a:rPr lang="en-US" sz="1600" dirty="0" smtClean="0">
                <a:solidFill>
                  <a:schemeClr val="bg1">
                    <a:lumMod val="50000"/>
                  </a:schemeClr>
                </a:solidFill>
              </a:rPr>
              <a:t>, L-Mode and H-Mode) conditions. To examine the isotope effect, experiments will be done in D, T and H plasmas under comparable conditions.</a:t>
            </a:r>
          </a:p>
          <a:p>
            <a:pPr marL="0" indent="0" eaLnBrk="1" fontAlgn="auto" hangingPunct="1">
              <a:spcAft>
                <a:spcPts val="0"/>
              </a:spcAft>
              <a:buFont typeface="Arial" panose="020B0604020202020204" pitchFamily="34" charset="0"/>
              <a:buNone/>
              <a:defRPr/>
            </a:pPr>
            <a:endParaRPr lang="en-US" sz="2000" dirty="0" smtClean="0"/>
          </a:p>
          <a:p>
            <a:pPr eaLnBrk="1" fontAlgn="auto" hangingPunct="1">
              <a:spcAft>
                <a:spcPts val="0"/>
              </a:spcAft>
              <a:defRPr/>
            </a:pPr>
            <a:r>
              <a:rPr lang="en-US" sz="2000" dirty="0" smtClean="0"/>
              <a:t>Scientific Deliverables: </a:t>
            </a:r>
            <a:r>
              <a:rPr lang="en-US" sz="1600" dirty="0" smtClean="0">
                <a:solidFill>
                  <a:schemeClr val="bg1">
                    <a:lumMod val="50000"/>
                  </a:schemeClr>
                </a:solidFill>
              </a:rPr>
              <a:t>The experimental results (remote deposition rates for H, D, T plasmas under </a:t>
            </a:r>
            <a:r>
              <a:rPr lang="en-US" sz="1600" dirty="0" err="1" smtClean="0">
                <a:solidFill>
                  <a:schemeClr val="bg1">
                    <a:lumMod val="50000"/>
                  </a:schemeClr>
                </a:solidFill>
              </a:rPr>
              <a:t>ohmic</a:t>
            </a:r>
            <a:r>
              <a:rPr lang="en-US" sz="1600" dirty="0" smtClean="0">
                <a:solidFill>
                  <a:schemeClr val="bg1">
                    <a:lumMod val="50000"/>
                  </a:schemeClr>
                </a:solidFill>
              </a:rPr>
              <a:t>, L-Mode and H-Mode conditions) will be used as input for impurity transport codes (ERO, </a:t>
            </a:r>
            <a:r>
              <a:rPr lang="en-US" sz="1600" dirty="0" err="1" smtClean="0">
                <a:solidFill>
                  <a:schemeClr val="bg1">
                    <a:lumMod val="50000"/>
                  </a:schemeClr>
                </a:solidFill>
              </a:rPr>
              <a:t>WallDYN</a:t>
            </a:r>
            <a:r>
              <a:rPr lang="en-US" sz="1600" dirty="0" smtClean="0">
                <a:solidFill>
                  <a:schemeClr val="bg1">
                    <a:lumMod val="50000"/>
                  </a:schemeClr>
                </a:solidFill>
              </a:rPr>
              <a:t>, …) to benchmark the JET results and improve predictive modelling for ITER.</a:t>
            </a:r>
            <a:endParaRPr lang="en-GB" dirty="0"/>
          </a:p>
          <a:p>
            <a:pPr marL="0" indent="0" eaLnBrk="1" fontAlgn="auto" hangingPunct="1">
              <a:spcAft>
                <a:spcPts val="0"/>
              </a:spcAft>
              <a:buFont typeface="Arial" panose="020B0604020202020204" pitchFamily="34" charset="0"/>
              <a:buNone/>
              <a:defRPr/>
            </a:pPr>
            <a:endParaRPr lang="en-GB" dirty="0"/>
          </a:p>
        </p:txBody>
      </p:sp>
      <p:sp>
        <p:nvSpPr>
          <p:cNvPr id="11" name="TextBox 4"/>
          <p:cNvSpPr txBox="1">
            <a:spLocks noChangeArrowheads="1"/>
          </p:cNvSpPr>
          <p:nvPr/>
        </p:nvSpPr>
        <p:spPr bwMode="auto">
          <a:xfrm>
            <a:off x="395288" y="1052513"/>
            <a:ext cx="2516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en-US" sz="2400">
                <a:latin typeface="Arial" panose="020B0604020202020204" pitchFamily="34" charset="0"/>
              </a:rPr>
              <a:t>Original proposal</a:t>
            </a:r>
            <a:endParaRPr lang="en-US" altLang="en-US" sz="24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57200" y="228600"/>
            <a:ext cx="7543800" cy="457200"/>
          </a:xfrm>
        </p:spPr>
        <p:txBody>
          <a:bodyPr/>
          <a:lstStyle/>
          <a:p>
            <a:r>
              <a:rPr lang="de-DE" altLang="en-US" sz="3200" b="1" smtClean="0">
                <a:solidFill>
                  <a:srgbClr val="006699"/>
                </a:solidFill>
              </a:rPr>
              <a:t>Location of QMBs in JET</a:t>
            </a:r>
            <a:endParaRPr lang="en-US" altLang="en-US" sz="3200" b="1" smtClean="0"/>
          </a:p>
        </p:txBody>
      </p:sp>
      <p:pic>
        <p:nvPicPr>
          <p:cNvPr id="7" name="Picture 4"/>
          <p:cNvPicPr>
            <a:picLocks noChangeAspect="1"/>
          </p:cNvPicPr>
          <p:nvPr/>
        </p:nvPicPr>
        <p:blipFill>
          <a:blip r:embed="rId2" cstate="print">
            <a:extLst>
              <a:ext uri="{28A0092B-C50C-407E-A947-70E740481C1C}">
                <a14:useLocalDpi xmlns:a14="http://schemas.microsoft.com/office/drawing/2010/main" val="0"/>
              </a:ext>
            </a:extLst>
          </a:blip>
          <a:srcRect t="-2377" r="2208" b="-3125"/>
          <a:stretch>
            <a:fillRect/>
          </a:stretch>
        </p:blipFill>
        <p:spPr bwMode="auto">
          <a:xfrm>
            <a:off x="104775" y="952500"/>
            <a:ext cx="72580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flipV="1">
            <a:off x="3313113" y="4384675"/>
            <a:ext cx="182562" cy="7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14713" y="4227513"/>
            <a:ext cx="119062" cy="85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23"/>
          <p:cNvGrpSpPr>
            <a:grpSpLocks/>
          </p:cNvGrpSpPr>
          <p:nvPr/>
        </p:nvGrpSpPr>
        <p:grpSpPr bwMode="auto">
          <a:xfrm>
            <a:off x="3495675" y="4313238"/>
            <a:ext cx="838200" cy="369887"/>
            <a:chOff x="4250781" y="4442361"/>
            <a:chExt cx="838691" cy="369332"/>
          </a:xfrm>
        </p:grpSpPr>
        <p:sp>
          <p:nvSpPr>
            <p:cNvPr id="11" name="TextBox 10"/>
            <p:cNvSpPr txBox="1"/>
            <p:nvPr/>
          </p:nvSpPr>
          <p:spPr>
            <a:xfrm rot="1381033">
              <a:off x="4250781" y="4442361"/>
              <a:ext cx="838691" cy="369332"/>
            </a:xfrm>
            <a:prstGeom prst="rect">
              <a:avLst/>
            </a:prstGeom>
            <a:solidFill>
              <a:schemeClr val="bg1">
                <a:lumMod val="65000"/>
              </a:schemeClr>
            </a:solidFill>
            <a:ln>
              <a:solidFill>
                <a:schemeClr val="tx1"/>
              </a:solidFill>
            </a:ln>
          </p:spPr>
          <p:txBody>
            <a:bodyPr wrap="none">
              <a:spAutoFit/>
            </a:bodyPr>
            <a:lstStyle/>
            <a:p>
              <a:pPr>
                <a:defRPr/>
              </a:pPr>
              <a:r>
                <a:rPr lang="de-DE" dirty="0">
                  <a:latin typeface="Arial" pitchFamily="34" charset="0"/>
                </a:rPr>
                <a:t>QMB4</a:t>
              </a:r>
              <a:endParaRPr lang="en-US" dirty="0">
                <a:latin typeface="Arial" pitchFamily="34" charset="0"/>
              </a:endParaRPr>
            </a:p>
          </p:txBody>
        </p:sp>
        <p:sp>
          <p:nvSpPr>
            <p:cNvPr id="12" name="Rectangle 11"/>
            <p:cNvSpPr/>
            <p:nvPr/>
          </p:nvSpPr>
          <p:spPr>
            <a:xfrm rot="17522868">
              <a:off x="4254845" y="4465296"/>
              <a:ext cx="88767" cy="4606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TextBox 24"/>
          <p:cNvSpPr txBox="1">
            <a:spLocks noChangeArrowheads="1"/>
          </p:cNvSpPr>
          <p:nvPr/>
        </p:nvSpPr>
        <p:spPr bwMode="auto">
          <a:xfrm>
            <a:off x="7291388" y="1052513"/>
            <a:ext cx="18526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en-US" dirty="0">
                <a:latin typeface="Arial" panose="020B0604020202020204" pitchFamily="34" charset="0"/>
              </a:rPr>
              <a:t>Toroidal position</a:t>
            </a:r>
          </a:p>
          <a:p>
            <a:r>
              <a:rPr lang="de-DE" altLang="en-US" dirty="0">
                <a:latin typeface="Arial" panose="020B0604020202020204" pitchFamily="34" charset="0"/>
              </a:rPr>
              <a:t>QMB1 Oct5</a:t>
            </a:r>
          </a:p>
          <a:p>
            <a:r>
              <a:rPr lang="de-DE" altLang="en-US" dirty="0">
                <a:latin typeface="Arial" panose="020B0604020202020204" pitchFamily="34" charset="0"/>
              </a:rPr>
              <a:t>QMB2 Oct1</a:t>
            </a:r>
          </a:p>
          <a:p>
            <a:r>
              <a:rPr lang="de-DE" altLang="en-US" dirty="0">
                <a:latin typeface="Arial" panose="020B0604020202020204" pitchFamily="34" charset="0"/>
              </a:rPr>
              <a:t>QMB3 Oct1</a:t>
            </a:r>
          </a:p>
          <a:p>
            <a:r>
              <a:rPr lang="de-DE" altLang="en-US" dirty="0">
                <a:latin typeface="Arial" panose="020B0604020202020204" pitchFamily="34" charset="0"/>
              </a:rPr>
              <a:t>QMB4 Oct1</a:t>
            </a:r>
          </a:p>
          <a:p>
            <a:r>
              <a:rPr lang="de-DE" altLang="en-US" dirty="0">
                <a:latin typeface="Arial" panose="020B0604020202020204" pitchFamily="34" charset="0"/>
              </a:rPr>
              <a:t>QMB5 Oct1</a:t>
            </a:r>
            <a:endParaRPr lang="en-US" altLang="en-US" dirty="0">
              <a:latin typeface="Arial" panose="020B0604020202020204" pitchFamily="34" charset="0"/>
            </a:endParaRPr>
          </a:p>
        </p:txBody>
      </p:sp>
      <p:sp>
        <p:nvSpPr>
          <p:cNvPr id="14" name="Oval 13"/>
          <p:cNvSpPr/>
          <p:nvPr/>
        </p:nvSpPr>
        <p:spPr>
          <a:xfrm>
            <a:off x="7200454" y="2132856"/>
            <a:ext cx="1601092" cy="673844"/>
          </a:xfrm>
          <a:prstGeom prst="ellipse">
            <a:avLst/>
          </a:prstGeom>
          <a:noFill/>
          <a:ln>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p:cNvCxnSpPr>
            <a:stCxn id="14" idx="4"/>
          </p:cNvCxnSpPr>
          <p:nvPr/>
        </p:nvCxnSpPr>
        <p:spPr>
          <a:xfrm>
            <a:off x="8001000" y="2806700"/>
            <a:ext cx="0" cy="6943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06578" y="3480544"/>
            <a:ext cx="1364476" cy="369332"/>
          </a:xfrm>
          <a:prstGeom prst="rect">
            <a:avLst/>
          </a:prstGeom>
        </p:spPr>
        <p:txBody>
          <a:bodyPr wrap="none">
            <a:spAutoFit/>
          </a:bodyPr>
          <a:lstStyle/>
          <a:p>
            <a:r>
              <a:rPr lang="de-DE" altLang="en-US" dirty="0" smtClean="0">
                <a:solidFill>
                  <a:srgbClr val="FF0000"/>
                </a:solidFill>
                <a:latin typeface="Arial" panose="020B0604020202020204" pitchFamily="34" charset="0"/>
              </a:rPr>
              <a:t>out of order</a:t>
            </a:r>
            <a:endParaRPr lang="de-DE" altLang="en-US" dirty="0">
              <a:solidFill>
                <a:srgbClr val="FF000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5">
            <a:extLst>
              <a:ext uri="{FF2B5EF4-FFF2-40B4-BE49-F238E27FC236}">
                <a16:creationId xmlns:a16="http://schemas.microsoft.com/office/drawing/2014/main" id="{4AA7F19E-E758-430E-96D5-F1B7A7BB5CBA}"/>
              </a:ext>
            </a:extLst>
          </p:cNvPr>
          <p:cNvSpPr txBox="1">
            <a:spLocks noChangeArrowheads="1"/>
          </p:cNvSpPr>
          <p:nvPr/>
        </p:nvSpPr>
        <p:spPr bwMode="auto">
          <a:xfrm>
            <a:off x="183001" y="764378"/>
            <a:ext cx="85407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2000" dirty="0" smtClean="0"/>
              <a:t>QMB study was incorporated in M18-41 experiment</a:t>
            </a:r>
            <a:endParaRPr lang="en-GB" altLang="en-US" sz="2000" dirty="0"/>
          </a:p>
        </p:txBody>
      </p:sp>
      <p:sp>
        <p:nvSpPr>
          <p:cNvPr id="26" name="Text Box 5">
            <a:extLst>
              <a:ext uri="{FF2B5EF4-FFF2-40B4-BE49-F238E27FC236}">
                <a16:creationId xmlns:a16="http://schemas.microsoft.com/office/drawing/2014/main" id="{4AA7F19E-E758-430E-96D5-F1B7A7BB5CBA}"/>
              </a:ext>
            </a:extLst>
          </p:cNvPr>
          <p:cNvSpPr txBox="1">
            <a:spLocks noChangeArrowheads="1"/>
          </p:cNvSpPr>
          <p:nvPr/>
        </p:nvSpPr>
        <p:spPr bwMode="auto">
          <a:xfrm>
            <a:off x="-1" y="37426"/>
            <a:ext cx="79974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GB" altLang="en-US" sz="2000" b="1" dirty="0" smtClean="0">
                <a:solidFill>
                  <a:srgbClr val="006699"/>
                </a:solidFill>
              </a:rPr>
              <a:t>M18-41  </a:t>
            </a:r>
            <a:r>
              <a:rPr lang="en-GB" altLang="en-US" sz="2000" b="1" dirty="0" err="1">
                <a:solidFill>
                  <a:srgbClr val="006699"/>
                </a:solidFill>
              </a:rPr>
              <a:t>Divertor</a:t>
            </a:r>
            <a:r>
              <a:rPr lang="en-GB" altLang="en-US" sz="2000" b="1" dirty="0">
                <a:solidFill>
                  <a:srgbClr val="006699"/>
                </a:solidFill>
              </a:rPr>
              <a:t> geometry effect on detachment and SOL:</a:t>
            </a:r>
          </a:p>
          <a:p>
            <a:pPr>
              <a:spcBef>
                <a:spcPct val="0"/>
              </a:spcBef>
              <a:buNone/>
            </a:pPr>
            <a:r>
              <a:rPr lang="en-GB" altLang="en-US" sz="2000" b="1" dirty="0">
                <a:solidFill>
                  <a:srgbClr val="006699"/>
                </a:solidFill>
              </a:rPr>
              <a:t>QMB measurements </a:t>
            </a:r>
          </a:p>
        </p:txBody>
      </p:sp>
      <p:sp>
        <p:nvSpPr>
          <p:cNvPr id="27" name="Rectangle 26"/>
          <p:cNvSpPr/>
          <p:nvPr/>
        </p:nvSpPr>
        <p:spPr>
          <a:xfrm>
            <a:off x="179512" y="1322887"/>
            <a:ext cx="9144000" cy="1077218"/>
          </a:xfrm>
          <a:prstGeom prst="rect">
            <a:avLst/>
          </a:prstGeom>
        </p:spPr>
        <p:txBody>
          <a:bodyPr wrap="square">
            <a:spAutoFit/>
          </a:bodyPr>
          <a:lstStyle/>
          <a:p>
            <a:r>
              <a:rPr lang="en-US" altLang="en-US" sz="1600" u="sng" dirty="0" smtClean="0">
                <a:latin typeface="Arial" pitchFamily="34" charset="0"/>
                <a:cs typeface="Arial" pitchFamily="34" charset="0"/>
              </a:rPr>
              <a:t>Required plasmas</a:t>
            </a:r>
            <a:r>
              <a:rPr lang="en-US" altLang="en-US" sz="1600" dirty="0" smtClean="0">
                <a:latin typeface="Arial" pitchFamily="34" charset="0"/>
                <a:cs typeface="Arial" pitchFamily="34" charset="0"/>
              </a:rPr>
              <a:t>:    C-C and V-V </a:t>
            </a:r>
            <a:r>
              <a:rPr lang="en-US" altLang="en-US" sz="1600" dirty="0" err="1" smtClean="0">
                <a:latin typeface="Arial" pitchFamily="34" charset="0"/>
                <a:cs typeface="Arial" pitchFamily="34" charset="0"/>
              </a:rPr>
              <a:t>divertor</a:t>
            </a:r>
            <a:r>
              <a:rPr lang="en-US" altLang="en-US" sz="1600" dirty="0" smtClean="0">
                <a:latin typeface="Arial" pitchFamily="34" charset="0"/>
                <a:cs typeface="Arial" pitchFamily="34" charset="0"/>
              </a:rPr>
              <a:t> configurations </a:t>
            </a:r>
          </a:p>
          <a:p>
            <a:r>
              <a:rPr lang="en-US" altLang="en-US" sz="1600" dirty="0" smtClean="0">
                <a:latin typeface="Arial" pitchFamily="34" charset="0"/>
                <a:cs typeface="Arial" pitchFamily="34" charset="0"/>
              </a:rPr>
              <a:t>B</a:t>
            </a:r>
            <a:r>
              <a:rPr lang="en-US" altLang="en-US" sz="1600" baseline="-25000" dirty="0" smtClean="0">
                <a:latin typeface="Arial" pitchFamily="34" charset="0"/>
                <a:cs typeface="Arial" pitchFamily="34" charset="0"/>
              </a:rPr>
              <a:t>t</a:t>
            </a:r>
            <a:r>
              <a:rPr lang="en-US" altLang="en-US" sz="1600" dirty="0" smtClean="0">
                <a:latin typeface="Arial" pitchFamily="34" charset="0"/>
                <a:cs typeface="Arial" pitchFamily="34" charset="0"/>
              </a:rPr>
              <a:t>= 2.2 T , </a:t>
            </a:r>
            <a:r>
              <a:rPr lang="en-US" altLang="en-US" sz="1600" dirty="0" err="1" smtClean="0">
                <a:latin typeface="Arial" pitchFamily="34" charset="0"/>
                <a:cs typeface="Arial" pitchFamily="34" charset="0"/>
              </a:rPr>
              <a:t>I</a:t>
            </a:r>
            <a:r>
              <a:rPr lang="en-US" altLang="en-US" sz="1600" baseline="-25000" dirty="0" err="1" smtClean="0">
                <a:latin typeface="Arial" pitchFamily="34" charset="0"/>
                <a:cs typeface="Arial" pitchFamily="34" charset="0"/>
              </a:rPr>
              <a:t>p</a:t>
            </a:r>
            <a:r>
              <a:rPr lang="en-US" altLang="en-US" sz="1600" dirty="0" smtClean="0">
                <a:latin typeface="Arial" pitchFamily="34" charset="0"/>
                <a:cs typeface="Arial" pitchFamily="34" charset="0"/>
              </a:rPr>
              <a:t>= 2.0 MA , L-mode NBI = 2 MW, line-integrated electron density 10</a:t>
            </a:r>
            <a:r>
              <a:rPr lang="en-US" altLang="en-US" sz="1600" baseline="30000" dirty="0" smtClean="0">
                <a:latin typeface="Arial" pitchFamily="34" charset="0"/>
                <a:cs typeface="Arial" pitchFamily="34" charset="0"/>
              </a:rPr>
              <a:t>20</a:t>
            </a:r>
            <a:r>
              <a:rPr lang="en-US" altLang="en-US" sz="1600" dirty="0" smtClean="0">
                <a:latin typeface="Arial" pitchFamily="34" charset="0"/>
                <a:cs typeface="Arial" pitchFamily="34" charset="0"/>
              </a:rPr>
              <a:t> 1/</a:t>
            </a:r>
            <a:r>
              <a:rPr lang="en-US" altLang="en-US" sz="1600" i="1" dirty="0" smtClean="0">
                <a:latin typeface="Arial" pitchFamily="34" charset="0"/>
                <a:cs typeface="Arial" pitchFamily="34" charset="0"/>
              </a:rPr>
              <a:t>m</a:t>
            </a:r>
            <a:r>
              <a:rPr lang="en-US" altLang="en-US" sz="1600" baseline="30000" dirty="0" smtClean="0">
                <a:latin typeface="Arial" pitchFamily="34" charset="0"/>
                <a:cs typeface="Arial" pitchFamily="34" charset="0"/>
              </a:rPr>
              <a:t>2</a:t>
            </a:r>
            <a:endParaRPr lang="en-US" altLang="en-US" sz="1600" dirty="0" smtClean="0">
              <a:latin typeface="Arial" pitchFamily="34" charset="0"/>
              <a:cs typeface="Arial" pitchFamily="34" charset="0"/>
            </a:endParaRPr>
          </a:p>
          <a:p>
            <a:r>
              <a:rPr lang="en-US" altLang="en-US" sz="1600" dirty="0" smtClean="0">
                <a:latin typeface="Arial" pitchFamily="34" charset="0"/>
                <a:cs typeface="Arial" pitchFamily="34" charset="0"/>
              </a:rPr>
              <a:t>B</a:t>
            </a:r>
            <a:r>
              <a:rPr lang="en-US" altLang="en-US" sz="1600" baseline="-25000" dirty="0" smtClean="0">
                <a:latin typeface="Arial" pitchFamily="34" charset="0"/>
                <a:cs typeface="Arial" pitchFamily="34" charset="0"/>
              </a:rPr>
              <a:t>t</a:t>
            </a:r>
            <a:r>
              <a:rPr lang="en-US" altLang="en-US" sz="1600" dirty="0" smtClean="0">
                <a:latin typeface="Arial" pitchFamily="34" charset="0"/>
                <a:cs typeface="Arial" pitchFamily="34" charset="0"/>
              </a:rPr>
              <a:t>= 2.2 T , </a:t>
            </a:r>
            <a:r>
              <a:rPr lang="en-US" altLang="en-US" sz="1600" dirty="0" err="1" smtClean="0">
                <a:latin typeface="Arial" pitchFamily="34" charset="0"/>
                <a:cs typeface="Arial" pitchFamily="34" charset="0"/>
              </a:rPr>
              <a:t>I</a:t>
            </a:r>
            <a:r>
              <a:rPr lang="en-US" altLang="en-US" sz="1600" baseline="-25000" dirty="0" err="1" smtClean="0">
                <a:latin typeface="Arial" pitchFamily="34" charset="0"/>
                <a:cs typeface="Arial" pitchFamily="34" charset="0"/>
              </a:rPr>
              <a:t>p</a:t>
            </a:r>
            <a:r>
              <a:rPr lang="en-US" altLang="en-US" sz="1600" dirty="0" smtClean="0">
                <a:latin typeface="Arial" pitchFamily="34" charset="0"/>
                <a:cs typeface="Arial" pitchFamily="34" charset="0"/>
              </a:rPr>
              <a:t>= 2.0 MA , H-mode NBI = 10 MW, line-integrated electron density 10</a:t>
            </a:r>
            <a:r>
              <a:rPr lang="en-US" altLang="en-US" sz="1600" baseline="30000" dirty="0" smtClean="0">
                <a:latin typeface="Arial" pitchFamily="34" charset="0"/>
                <a:cs typeface="Arial" pitchFamily="34" charset="0"/>
              </a:rPr>
              <a:t>20</a:t>
            </a:r>
            <a:r>
              <a:rPr lang="en-US" altLang="en-US" sz="1600" dirty="0" smtClean="0">
                <a:latin typeface="Arial" pitchFamily="34" charset="0"/>
                <a:cs typeface="Arial" pitchFamily="34" charset="0"/>
              </a:rPr>
              <a:t> 1/</a:t>
            </a:r>
            <a:r>
              <a:rPr lang="en-US" altLang="en-US" sz="1600" i="1" dirty="0" smtClean="0">
                <a:latin typeface="Arial" pitchFamily="34" charset="0"/>
                <a:cs typeface="Arial" pitchFamily="34" charset="0"/>
              </a:rPr>
              <a:t>m</a:t>
            </a:r>
            <a:r>
              <a:rPr lang="en-US" altLang="en-US" sz="1600" baseline="30000" dirty="0" smtClean="0">
                <a:latin typeface="Arial" pitchFamily="34" charset="0"/>
                <a:cs typeface="Arial" pitchFamily="34" charset="0"/>
              </a:rPr>
              <a:t>2</a:t>
            </a:r>
          </a:p>
          <a:p>
            <a:r>
              <a:rPr lang="en-US" altLang="en-US" sz="1600" dirty="0" smtClean="0">
                <a:latin typeface="Arial" pitchFamily="34" charset="0"/>
                <a:cs typeface="Arial" pitchFamily="34" charset="0"/>
              </a:rPr>
              <a:t>B</a:t>
            </a:r>
            <a:r>
              <a:rPr lang="en-US" altLang="en-US" sz="1600" baseline="-25000" dirty="0" smtClean="0">
                <a:latin typeface="Arial" pitchFamily="34" charset="0"/>
                <a:cs typeface="Arial" pitchFamily="34" charset="0"/>
              </a:rPr>
              <a:t>t</a:t>
            </a:r>
            <a:r>
              <a:rPr lang="en-US" altLang="en-US" sz="1600" dirty="0" smtClean="0">
                <a:latin typeface="Arial" pitchFamily="34" charset="0"/>
                <a:cs typeface="Arial" pitchFamily="34" charset="0"/>
              </a:rPr>
              <a:t>= 2.2 T , </a:t>
            </a:r>
            <a:r>
              <a:rPr lang="en-US" altLang="en-US" sz="1600" dirty="0" err="1" smtClean="0">
                <a:latin typeface="Arial" pitchFamily="34" charset="0"/>
                <a:cs typeface="Arial" pitchFamily="34" charset="0"/>
              </a:rPr>
              <a:t>I</a:t>
            </a:r>
            <a:r>
              <a:rPr lang="en-US" altLang="en-US" sz="1600" baseline="-25000" dirty="0" err="1" smtClean="0">
                <a:latin typeface="Arial" pitchFamily="34" charset="0"/>
                <a:cs typeface="Arial" pitchFamily="34" charset="0"/>
              </a:rPr>
              <a:t>p</a:t>
            </a:r>
            <a:r>
              <a:rPr lang="en-US" altLang="en-US" sz="1600" dirty="0" smtClean="0">
                <a:latin typeface="Arial" pitchFamily="34" charset="0"/>
                <a:cs typeface="Arial" pitchFamily="34" charset="0"/>
              </a:rPr>
              <a:t>= 2.0 MA , </a:t>
            </a:r>
            <a:r>
              <a:rPr lang="en-US" altLang="en-US" sz="1600" dirty="0" err="1" smtClean="0">
                <a:latin typeface="Arial" pitchFamily="34" charset="0"/>
                <a:cs typeface="Arial" pitchFamily="34" charset="0"/>
              </a:rPr>
              <a:t>ohmic</a:t>
            </a:r>
            <a:r>
              <a:rPr lang="en-US" altLang="en-US" sz="1600" dirty="0" smtClean="0">
                <a:latin typeface="Arial" pitchFamily="34" charset="0"/>
                <a:cs typeface="Arial" pitchFamily="34" charset="0"/>
              </a:rPr>
              <a:t> plasma, line-integrated electron density 5·10</a:t>
            </a:r>
            <a:r>
              <a:rPr lang="en-US" altLang="en-US" sz="1600" baseline="30000" dirty="0" smtClean="0">
                <a:latin typeface="Arial" pitchFamily="34" charset="0"/>
                <a:cs typeface="Arial" pitchFamily="34" charset="0"/>
              </a:rPr>
              <a:t>19</a:t>
            </a:r>
            <a:r>
              <a:rPr lang="en-US" altLang="en-US" sz="1600" dirty="0" smtClean="0">
                <a:latin typeface="Arial" pitchFamily="34" charset="0"/>
                <a:cs typeface="Arial" pitchFamily="34" charset="0"/>
              </a:rPr>
              <a:t> 1/</a:t>
            </a:r>
            <a:r>
              <a:rPr lang="en-US" altLang="en-US" sz="1600" i="1" dirty="0" smtClean="0">
                <a:latin typeface="Arial" pitchFamily="34" charset="0"/>
                <a:cs typeface="Arial" pitchFamily="34" charset="0"/>
              </a:rPr>
              <a:t>m</a:t>
            </a:r>
            <a:r>
              <a:rPr lang="en-US" altLang="en-US" sz="1600" baseline="30000" dirty="0" smtClean="0">
                <a:latin typeface="Arial" pitchFamily="34" charset="0"/>
                <a:cs typeface="Arial" pitchFamily="34" charset="0"/>
              </a:rPr>
              <a:t>2</a:t>
            </a:r>
            <a:r>
              <a:rPr lang="en-US" altLang="en-US" sz="1600" dirty="0" smtClean="0">
                <a:latin typeface="Arial" pitchFamily="34" charset="0"/>
                <a:cs typeface="Arial" pitchFamily="34" charset="0"/>
              </a:rPr>
              <a:t>  </a:t>
            </a:r>
            <a:endParaRPr lang="en-US" altLang="en-US" sz="1600" dirty="0">
              <a:latin typeface="Arial" pitchFamily="34" charset="0"/>
              <a:cs typeface="Arial" pitchFamily="34" charset="0"/>
            </a:endParaRPr>
          </a:p>
        </p:txBody>
      </p:sp>
      <p:sp>
        <p:nvSpPr>
          <p:cNvPr id="28" name="TextBox 27"/>
          <p:cNvSpPr txBox="1"/>
          <p:nvPr/>
        </p:nvSpPr>
        <p:spPr>
          <a:xfrm>
            <a:off x="179512" y="2708920"/>
            <a:ext cx="8856984" cy="2308324"/>
          </a:xfrm>
          <a:prstGeom prst="rect">
            <a:avLst/>
          </a:prstGeom>
          <a:noFill/>
        </p:spPr>
        <p:txBody>
          <a:bodyPr wrap="square" rtlCol="0">
            <a:spAutoFit/>
          </a:bodyPr>
          <a:lstStyle/>
          <a:p>
            <a:r>
              <a:rPr lang="en-US" b="1" u="sng" dirty="0" smtClean="0"/>
              <a:t>Performed QMB pulses :</a:t>
            </a:r>
            <a:endParaRPr lang="en-US" dirty="0" smtClean="0"/>
          </a:p>
          <a:p>
            <a:r>
              <a:rPr lang="en-US" dirty="0" smtClean="0">
                <a:solidFill>
                  <a:srgbClr val="FF0000"/>
                </a:solidFill>
              </a:rPr>
              <a:t>31/07/2019 (Early)          #94560	</a:t>
            </a:r>
            <a:r>
              <a:rPr lang="en-US" dirty="0" smtClean="0">
                <a:solidFill>
                  <a:srgbClr val="FF0000"/>
                </a:solidFill>
              </a:rPr>
              <a:t>   </a:t>
            </a:r>
            <a:r>
              <a:rPr lang="en-US" dirty="0" smtClean="0">
                <a:solidFill>
                  <a:srgbClr val="FF0000"/>
                </a:solidFill>
              </a:rPr>
              <a:t>no QMB data; shutter power supply out of order</a:t>
            </a:r>
          </a:p>
          <a:p>
            <a:r>
              <a:rPr lang="en-US" dirty="0" smtClean="0">
                <a:solidFill>
                  <a:srgbClr val="FF0000"/>
                </a:solidFill>
              </a:rPr>
              <a:t>19/08/2019 (Early)          #94834                no QMB data ; shutter power supply out of order</a:t>
            </a:r>
          </a:p>
          <a:p>
            <a:r>
              <a:rPr lang="en-US" dirty="0" smtClean="0"/>
              <a:t>05/09/2019 (Early</a:t>
            </a:r>
            <a:r>
              <a:rPr lang="en-US" dirty="0" smtClean="0"/>
              <a:t>)          #</a:t>
            </a:r>
            <a:r>
              <a:rPr lang="en-US" dirty="0" smtClean="0"/>
              <a:t>95018-95031   14 good pulses (</a:t>
            </a:r>
            <a:r>
              <a:rPr lang="en-US" dirty="0" err="1" smtClean="0"/>
              <a:t>ohmic</a:t>
            </a:r>
            <a:r>
              <a:rPr lang="en-US" dirty="0" smtClean="0"/>
              <a:t> </a:t>
            </a:r>
            <a:r>
              <a:rPr lang="en-US" dirty="0" err="1" smtClean="0"/>
              <a:t>plasma,C</a:t>
            </a:r>
            <a:r>
              <a:rPr lang="en-US" dirty="0" smtClean="0"/>
              <a:t>-C and V-V);</a:t>
            </a:r>
          </a:p>
          <a:p>
            <a:r>
              <a:rPr lang="en-US" dirty="0" smtClean="0"/>
              <a:t>02/10/2019 (Early</a:t>
            </a:r>
            <a:r>
              <a:rPr lang="en-US" dirty="0" smtClean="0"/>
              <a:t>)</a:t>
            </a:r>
            <a:r>
              <a:rPr lang="en-US" dirty="0"/>
              <a:t>	</a:t>
            </a:r>
            <a:r>
              <a:rPr lang="en-US" dirty="0"/>
              <a:t> </a:t>
            </a:r>
            <a:r>
              <a:rPr lang="en-US" dirty="0" smtClean="0"/>
              <a:t>       </a:t>
            </a:r>
            <a:r>
              <a:rPr lang="en-US" dirty="0" smtClean="0"/>
              <a:t>#95499                </a:t>
            </a:r>
            <a:r>
              <a:rPr lang="en-US" dirty="0" smtClean="0"/>
              <a:t>H-mode plasma, C-C; </a:t>
            </a:r>
            <a:r>
              <a:rPr lang="pt-BR" dirty="0" smtClean="0"/>
              <a:t>LIDAR stops at 42.3s; no HRTS;</a:t>
            </a:r>
            <a:endParaRPr lang="en-US" dirty="0" smtClean="0"/>
          </a:p>
          <a:p>
            <a:r>
              <a:rPr lang="en-US" dirty="0" smtClean="0"/>
              <a:t>15/10/2019 (Early)          no pulses</a:t>
            </a:r>
          </a:p>
          <a:p>
            <a:r>
              <a:rPr lang="en-US" dirty="0" smtClean="0"/>
              <a:t>21/11/2019 (Early)          no pulses</a:t>
            </a:r>
          </a:p>
          <a:p>
            <a:r>
              <a:rPr lang="en-US" dirty="0" smtClean="0"/>
              <a:t>20/12/2019 (Early)	</a:t>
            </a:r>
            <a:r>
              <a:rPr lang="en-US" dirty="0" smtClean="0"/>
              <a:t>        no </a:t>
            </a:r>
            <a:r>
              <a:rPr lang="en-US" dirty="0" smtClean="0"/>
              <a:t>pulses</a:t>
            </a:r>
            <a:endParaRPr lang="en-US" dirty="0"/>
          </a:p>
        </p:txBody>
      </p:sp>
      <p:sp>
        <p:nvSpPr>
          <p:cNvPr id="29" name="TextBox 28"/>
          <p:cNvSpPr txBox="1"/>
          <p:nvPr/>
        </p:nvSpPr>
        <p:spPr>
          <a:xfrm>
            <a:off x="182554" y="5445224"/>
            <a:ext cx="5831661" cy="369332"/>
          </a:xfrm>
          <a:prstGeom prst="rect">
            <a:avLst/>
          </a:prstGeom>
          <a:noFill/>
        </p:spPr>
        <p:txBody>
          <a:bodyPr wrap="none" rtlCol="0">
            <a:spAutoFit/>
          </a:bodyPr>
          <a:lstStyle/>
          <a:p>
            <a:pPr marL="285750" indent="-285750">
              <a:buFont typeface="Wingdings" panose="05000000000000000000" pitchFamily="2" charset="2"/>
              <a:buChar char="Ø"/>
            </a:pPr>
            <a:r>
              <a:rPr lang="de-DE" dirty="0" smtClean="0"/>
              <a:t>QMB measurements mainly performed in ohmic plasma  </a:t>
            </a:r>
            <a:endParaRPr lang="en-GB" dirty="0"/>
          </a:p>
        </p:txBody>
      </p:sp>
    </p:spTree>
    <p:extLst>
      <p:ext uri="{BB962C8B-B14F-4D97-AF65-F5344CB8AC3E}">
        <p14:creationId xmlns:p14="http://schemas.microsoft.com/office/powerpoint/2010/main" val="202834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8001000" cy="457200"/>
          </a:xfrm>
        </p:spPr>
        <p:txBody>
          <a:bodyPr/>
          <a:lstStyle/>
          <a:p>
            <a:r>
              <a:rPr lang="en-GB" altLang="en-US" dirty="0">
                <a:solidFill>
                  <a:srgbClr val="006699"/>
                </a:solidFill>
              </a:rPr>
              <a:t>QMB </a:t>
            </a:r>
            <a:r>
              <a:rPr lang="en-GB" altLang="en-US" dirty="0" smtClean="0">
                <a:solidFill>
                  <a:srgbClr val="006699"/>
                </a:solidFill>
              </a:rPr>
              <a:t>measurement:  plasma parameters </a:t>
            </a:r>
            <a:endParaRPr lang="en-GB" dirty="0"/>
          </a:p>
        </p:txBody>
      </p:sp>
      <p:pic>
        <p:nvPicPr>
          <p:cNvPr id="7" name="Picture 6"/>
          <p:cNvPicPr>
            <a:picLocks noChangeAspect="1"/>
          </p:cNvPicPr>
          <p:nvPr/>
        </p:nvPicPr>
        <p:blipFill>
          <a:blip r:embed="rId2"/>
          <a:stretch>
            <a:fillRect/>
          </a:stretch>
        </p:blipFill>
        <p:spPr>
          <a:xfrm>
            <a:off x="4788024" y="3949690"/>
            <a:ext cx="4260533" cy="2503646"/>
          </a:xfrm>
          <a:prstGeom prst="rect">
            <a:avLst/>
          </a:prstGeom>
        </p:spPr>
      </p:pic>
      <p:pic>
        <p:nvPicPr>
          <p:cNvPr id="8" name="Picture 7"/>
          <p:cNvPicPr>
            <a:picLocks noChangeAspect="1"/>
          </p:cNvPicPr>
          <p:nvPr/>
        </p:nvPicPr>
        <p:blipFill>
          <a:blip r:embed="rId3"/>
          <a:stretch>
            <a:fillRect/>
          </a:stretch>
        </p:blipFill>
        <p:spPr>
          <a:xfrm>
            <a:off x="107504" y="3953023"/>
            <a:ext cx="4250531" cy="2500313"/>
          </a:xfrm>
          <a:prstGeom prst="rect">
            <a:avLst/>
          </a:prstGeom>
        </p:spPr>
      </p:pic>
      <p:sp>
        <p:nvSpPr>
          <p:cNvPr id="9" name="Rectangle 8"/>
          <p:cNvSpPr/>
          <p:nvPr/>
        </p:nvSpPr>
        <p:spPr>
          <a:xfrm>
            <a:off x="4911638" y="3664983"/>
            <a:ext cx="1018227" cy="369332"/>
          </a:xfrm>
          <a:prstGeom prst="rect">
            <a:avLst/>
          </a:prstGeom>
        </p:spPr>
        <p:txBody>
          <a:bodyPr wrap="none">
            <a:spAutoFit/>
          </a:bodyPr>
          <a:lstStyle/>
          <a:p>
            <a:r>
              <a:rPr lang="en-US" altLang="en-US" dirty="0" smtClean="0">
                <a:latin typeface="Arial" panose="020B0604020202020204" pitchFamily="34" charset="0"/>
              </a:rPr>
              <a:t>#95032 </a:t>
            </a:r>
          </a:p>
        </p:txBody>
      </p:sp>
      <p:sp>
        <p:nvSpPr>
          <p:cNvPr id="11" name="Rectangle 10"/>
          <p:cNvSpPr/>
          <p:nvPr/>
        </p:nvSpPr>
        <p:spPr>
          <a:xfrm>
            <a:off x="5988131" y="647697"/>
            <a:ext cx="1860317" cy="369332"/>
          </a:xfrm>
          <a:prstGeom prst="rect">
            <a:avLst/>
          </a:prstGeom>
        </p:spPr>
        <p:txBody>
          <a:bodyPr wrap="none">
            <a:spAutoFit/>
          </a:bodyPr>
          <a:lstStyle/>
          <a:p>
            <a:r>
              <a:rPr lang="en-US" altLang="en-US" dirty="0">
                <a:latin typeface="Arial" panose="020B0604020202020204" pitchFamily="34" charset="0"/>
              </a:rPr>
              <a:t>D1Z_V_SFE_LT</a:t>
            </a:r>
            <a:endParaRPr lang="en-GB" dirty="0"/>
          </a:p>
        </p:txBody>
      </p:sp>
      <p:pic>
        <p:nvPicPr>
          <p:cNvPr id="12" name="Picture 11"/>
          <p:cNvPicPr>
            <a:picLocks noChangeAspect="1"/>
          </p:cNvPicPr>
          <p:nvPr/>
        </p:nvPicPr>
        <p:blipFill>
          <a:blip r:embed="rId4"/>
          <a:stretch>
            <a:fillRect/>
          </a:stretch>
        </p:blipFill>
        <p:spPr>
          <a:xfrm>
            <a:off x="107504" y="1131327"/>
            <a:ext cx="4250531" cy="2510314"/>
          </a:xfrm>
          <a:prstGeom prst="rect">
            <a:avLst/>
          </a:prstGeom>
        </p:spPr>
      </p:pic>
      <p:sp>
        <p:nvSpPr>
          <p:cNvPr id="6" name="Rectangle 5"/>
          <p:cNvSpPr/>
          <p:nvPr/>
        </p:nvSpPr>
        <p:spPr>
          <a:xfrm>
            <a:off x="212857" y="3664983"/>
            <a:ext cx="1018227" cy="369332"/>
          </a:xfrm>
          <a:prstGeom prst="rect">
            <a:avLst/>
          </a:prstGeom>
        </p:spPr>
        <p:txBody>
          <a:bodyPr wrap="none">
            <a:spAutoFit/>
          </a:bodyPr>
          <a:lstStyle/>
          <a:p>
            <a:r>
              <a:rPr lang="en-US" altLang="en-US" dirty="0" smtClean="0">
                <a:latin typeface="Arial" panose="020B0604020202020204" pitchFamily="34" charset="0"/>
              </a:rPr>
              <a:t>#95029 </a:t>
            </a:r>
          </a:p>
        </p:txBody>
      </p:sp>
      <p:sp>
        <p:nvSpPr>
          <p:cNvPr id="10" name="Rectangle 9"/>
          <p:cNvSpPr/>
          <p:nvPr/>
        </p:nvSpPr>
        <p:spPr>
          <a:xfrm>
            <a:off x="1323994" y="642308"/>
            <a:ext cx="1817549" cy="369332"/>
          </a:xfrm>
          <a:prstGeom prst="rect">
            <a:avLst/>
          </a:prstGeom>
        </p:spPr>
        <p:txBody>
          <a:bodyPr wrap="none">
            <a:spAutoFit/>
          </a:bodyPr>
          <a:lstStyle/>
          <a:p>
            <a:r>
              <a:rPr lang="en-US" altLang="en-US" dirty="0">
                <a:latin typeface="Arial" panose="020B0604020202020204" pitchFamily="34" charset="0"/>
              </a:rPr>
              <a:t>D1Z_C_ILW_LT</a:t>
            </a:r>
            <a:endParaRPr lang="en-GB" dirty="0"/>
          </a:p>
        </p:txBody>
      </p:sp>
      <p:sp>
        <p:nvSpPr>
          <p:cNvPr id="13" name="Rectangle 12"/>
          <p:cNvSpPr/>
          <p:nvPr/>
        </p:nvSpPr>
        <p:spPr>
          <a:xfrm>
            <a:off x="212858" y="838781"/>
            <a:ext cx="1018227" cy="369332"/>
          </a:xfrm>
          <a:prstGeom prst="rect">
            <a:avLst/>
          </a:prstGeom>
        </p:spPr>
        <p:txBody>
          <a:bodyPr wrap="none">
            <a:spAutoFit/>
          </a:bodyPr>
          <a:lstStyle/>
          <a:p>
            <a:r>
              <a:rPr lang="en-US" altLang="en-US" dirty="0" smtClean="0">
                <a:latin typeface="Arial" panose="020B0604020202020204" pitchFamily="34" charset="0"/>
              </a:rPr>
              <a:t>#95021 </a:t>
            </a:r>
          </a:p>
        </p:txBody>
      </p:sp>
      <p:pic>
        <p:nvPicPr>
          <p:cNvPr id="14" name="Picture 13"/>
          <p:cNvPicPr>
            <a:picLocks noChangeAspect="1"/>
          </p:cNvPicPr>
          <p:nvPr/>
        </p:nvPicPr>
        <p:blipFill>
          <a:blip r:embed="rId5"/>
          <a:stretch>
            <a:fillRect/>
          </a:stretch>
        </p:blipFill>
        <p:spPr>
          <a:xfrm>
            <a:off x="4788024" y="1131327"/>
            <a:ext cx="4243864" cy="2510314"/>
          </a:xfrm>
          <a:prstGeom prst="rect">
            <a:avLst/>
          </a:prstGeom>
        </p:spPr>
      </p:pic>
      <p:sp>
        <p:nvSpPr>
          <p:cNvPr id="15" name="Rectangle 14"/>
          <p:cNvSpPr/>
          <p:nvPr/>
        </p:nvSpPr>
        <p:spPr>
          <a:xfrm>
            <a:off x="4911638" y="841449"/>
            <a:ext cx="1018227" cy="369332"/>
          </a:xfrm>
          <a:prstGeom prst="rect">
            <a:avLst/>
          </a:prstGeom>
        </p:spPr>
        <p:txBody>
          <a:bodyPr wrap="none">
            <a:spAutoFit/>
          </a:bodyPr>
          <a:lstStyle/>
          <a:p>
            <a:r>
              <a:rPr lang="en-US" altLang="en-US" dirty="0" smtClean="0">
                <a:latin typeface="Arial" panose="020B0604020202020204" pitchFamily="34" charset="0"/>
              </a:rPr>
              <a:t>#95025 </a:t>
            </a:r>
          </a:p>
        </p:txBody>
      </p:sp>
    </p:spTree>
    <p:extLst>
      <p:ext uri="{BB962C8B-B14F-4D97-AF65-F5344CB8AC3E}">
        <p14:creationId xmlns:p14="http://schemas.microsoft.com/office/powerpoint/2010/main" val="145060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solidFill>
                  <a:srgbClr val="006699"/>
                </a:solidFill>
              </a:rPr>
              <a:t>QMB </a:t>
            </a:r>
            <a:r>
              <a:rPr lang="en-GB" altLang="en-US" dirty="0" smtClean="0">
                <a:solidFill>
                  <a:srgbClr val="006699"/>
                </a:solidFill>
              </a:rPr>
              <a:t>measurement:  results </a:t>
            </a:r>
            <a:endParaRPr lang="en-GB" dirty="0"/>
          </a:p>
        </p:txBody>
      </p:sp>
      <p:pic>
        <p:nvPicPr>
          <p:cNvPr id="23" name="Picture 22" descr="20109-09-05_QMB1-5_dep_rate.png"/>
          <p:cNvPicPr>
            <a:picLocks noChangeAspect="1"/>
          </p:cNvPicPr>
          <p:nvPr/>
        </p:nvPicPr>
        <p:blipFill>
          <a:blip r:embed="rId2" cstate="print"/>
          <a:stretch>
            <a:fillRect/>
          </a:stretch>
        </p:blipFill>
        <p:spPr>
          <a:xfrm>
            <a:off x="1735474" y="1268760"/>
            <a:ext cx="4987251" cy="3816424"/>
          </a:xfrm>
          <a:prstGeom prst="rect">
            <a:avLst/>
          </a:prstGeom>
        </p:spPr>
      </p:pic>
      <p:sp>
        <p:nvSpPr>
          <p:cNvPr id="24" name="TextBox 23"/>
          <p:cNvSpPr txBox="1"/>
          <p:nvPr/>
        </p:nvSpPr>
        <p:spPr>
          <a:xfrm>
            <a:off x="34929" y="4941168"/>
            <a:ext cx="9109071" cy="1477328"/>
          </a:xfrm>
          <a:prstGeom prst="rect">
            <a:avLst/>
          </a:prstGeom>
          <a:noFill/>
        </p:spPr>
        <p:txBody>
          <a:bodyPr wrap="square" rtlCol="0">
            <a:spAutoFit/>
          </a:bodyPr>
          <a:lstStyle/>
          <a:p>
            <a:pPr>
              <a:buFont typeface="Wingdings" pitchFamily="2" charset="2"/>
              <a:buChar char="Ø"/>
            </a:pPr>
            <a:r>
              <a:rPr lang="en-US" dirty="0" smtClean="0"/>
              <a:t> Deposition rates decrease in</a:t>
            </a:r>
            <a:r>
              <a:rPr lang="en-US" dirty="0"/>
              <a:t> C-C </a:t>
            </a:r>
            <a:r>
              <a:rPr lang="en-US" dirty="0" smtClean="0"/>
              <a:t>configuration and increase in V-V with plasma density grow</a:t>
            </a:r>
          </a:p>
          <a:p>
            <a:pPr>
              <a:buFont typeface="Wingdings" pitchFamily="2" charset="2"/>
              <a:buChar char="Ø"/>
            </a:pPr>
            <a:r>
              <a:rPr lang="en-US" dirty="0" smtClean="0"/>
              <a:t> Deposition </a:t>
            </a:r>
            <a:r>
              <a:rPr lang="en-US" dirty="0"/>
              <a:t>rates in C-C configuration were </a:t>
            </a:r>
            <a:r>
              <a:rPr lang="en-US" dirty="0" smtClean="0"/>
              <a:t>similar to V-V in fully detached plasma</a:t>
            </a:r>
            <a:endParaRPr lang="en-US" dirty="0" smtClean="0"/>
          </a:p>
          <a:p>
            <a:pPr>
              <a:buFont typeface="Wingdings" pitchFamily="2" charset="2"/>
              <a:buChar char="Ø"/>
            </a:pPr>
            <a:r>
              <a:rPr lang="en-US" dirty="0" smtClean="0"/>
              <a:t> Deposition rates in C-C configuration were higher in comparison with V-V </a:t>
            </a:r>
            <a:r>
              <a:rPr lang="en-US" dirty="0"/>
              <a:t>in semi-detached plasma</a:t>
            </a:r>
            <a:r>
              <a:rPr lang="en-US" dirty="0" smtClean="0"/>
              <a:t> </a:t>
            </a:r>
            <a:endParaRPr lang="en-US" dirty="0" smtClean="0"/>
          </a:p>
          <a:p>
            <a:pPr>
              <a:buFont typeface="Wingdings" pitchFamily="2" charset="2"/>
              <a:buChar char="Ø"/>
            </a:pPr>
            <a:r>
              <a:rPr lang="en-US" dirty="0" smtClean="0"/>
              <a:t>3-4 </a:t>
            </a:r>
            <a:r>
              <a:rPr lang="en-US" dirty="0" smtClean="0"/>
              <a:t>pulses are not sufficient to reach steady state deposition in </a:t>
            </a:r>
            <a:r>
              <a:rPr lang="en-US" dirty="0" err="1" smtClean="0"/>
              <a:t>ohmic</a:t>
            </a:r>
            <a:r>
              <a:rPr lang="en-US" dirty="0" smtClean="0"/>
              <a:t> plasma pulses </a:t>
            </a:r>
            <a:endParaRPr lang="en-US" dirty="0"/>
          </a:p>
        </p:txBody>
      </p:sp>
      <p:sp>
        <p:nvSpPr>
          <p:cNvPr id="27" name="TextBox 26"/>
          <p:cNvSpPr txBox="1"/>
          <p:nvPr/>
        </p:nvSpPr>
        <p:spPr>
          <a:xfrm>
            <a:off x="323528" y="836712"/>
            <a:ext cx="8496944" cy="369332"/>
          </a:xfrm>
          <a:prstGeom prst="rect">
            <a:avLst/>
          </a:prstGeom>
          <a:noFill/>
        </p:spPr>
        <p:txBody>
          <a:bodyPr wrap="square" rtlCol="0">
            <a:spAutoFit/>
          </a:bodyPr>
          <a:lstStyle/>
          <a:p>
            <a:r>
              <a:rPr lang="en-US" dirty="0" smtClean="0"/>
              <a:t>QMB shutters were open for 6 sec during plasma flap top</a:t>
            </a:r>
            <a:endParaRPr lang="en-US" dirty="0"/>
          </a:p>
        </p:txBody>
      </p:sp>
    </p:spTree>
    <p:extLst>
      <p:ext uri="{BB962C8B-B14F-4D97-AF65-F5344CB8AC3E}">
        <p14:creationId xmlns:p14="http://schemas.microsoft.com/office/powerpoint/2010/main" val="244401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5496" y="90488"/>
            <a:ext cx="8748713" cy="457200"/>
          </a:xfrm>
        </p:spPr>
        <p:txBody>
          <a:bodyPr/>
          <a:lstStyle/>
          <a:p>
            <a:r>
              <a:rPr lang="de-DE" altLang="en-US" b="1" dirty="0" smtClean="0">
                <a:solidFill>
                  <a:srgbClr val="006699"/>
                </a:solidFill>
              </a:rPr>
              <a:t>Proposed pulse </a:t>
            </a:r>
            <a:r>
              <a:rPr lang="de-DE" altLang="en-US" b="1" dirty="0" smtClean="0">
                <a:solidFill>
                  <a:srgbClr val="006699"/>
                </a:solidFill>
              </a:rPr>
              <a:t>plan for </a:t>
            </a:r>
            <a:r>
              <a:rPr lang="de-DE" altLang="en-US" b="1" dirty="0" smtClean="0">
                <a:solidFill>
                  <a:srgbClr val="006699"/>
                </a:solidFill>
              </a:rPr>
              <a:t>C39</a:t>
            </a:r>
            <a:endParaRPr lang="en-US" altLang="en-US" dirty="0" smtClean="0"/>
          </a:p>
        </p:txBody>
      </p:sp>
      <p:sp>
        <p:nvSpPr>
          <p:cNvPr id="5" name="Rectangle 4"/>
          <p:cNvSpPr>
            <a:spLocks noChangeArrowheads="1"/>
          </p:cNvSpPr>
          <p:nvPr/>
        </p:nvSpPr>
        <p:spPr bwMode="auto">
          <a:xfrm>
            <a:off x="0" y="1628775"/>
            <a:ext cx="9144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200" b="1" u="sng" dirty="0">
                <a:latin typeface="Arial" panose="020B0604020202020204" pitchFamily="34" charset="0"/>
              </a:rPr>
              <a:t>1 pulse</a:t>
            </a:r>
            <a:r>
              <a:rPr lang="en-US" altLang="en-US" sz="2200" b="1" dirty="0">
                <a:latin typeface="Arial" panose="020B0604020202020204" pitchFamily="34" charset="0"/>
              </a:rPr>
              <a:t>:</a:t>
            </a:r>
            <a:r>
              <a:rPr lang="en-US" altLang="en-US" sz="2200" dirty="0">
                <a:latin typeface="Arial" panose="020B0604020202020204" pitchFamily="34" charset="0"/>
              </a:rPr>
              <a:t>  cleaning</a:t>
            </a:r>
          </a:p>
          <a:p>
            <a:r>
              <a:rPr lang="en-US" altLang="en-US" sz="2200" b="1" u="sng" dirty="0">
                <a:latin typeface="Arial" panose="020B0604020202020204" pitchFamily="34" charset="0"/>
              </a:rPr>
              <a:t>2 pulse</a:t>
            </a:r>
            <a:r>
              <a:rPr lang="en-US" altLang="en-US" sz="2200" b="1" dirty="0">
                <a:latin typeface="Arial" panose="020B0604020202020204" pitchFamily="34" charset="0"/>
              </a:rPr>
              <a:t>:  </a:t>
            </a:r>
            <a:r>
              <a:rPr lang="en-US" altLang="en-US" sz="2200" dirty="0">
                <a:latin typeface="Arial" panose="020B0604020202020204" pitchFamily="34" charset="0"/>
              </a:rPr>
              <a:t>strike points sweep in L-mode conditions following by fixed strike points at corner tiles 4/6 (D1Z_H_ILW_LT, reference </a:t>
            </a:r>
            <a:r>
              <a:rPr lang="en-US" altLang="en-US" sz="2200" dirty="0" smtClean="0">
                <a:latin typeface="Arial" panose="020B0604020202020204" pitchFamily="34" charset="0"/>
              </a:rPr>
              <a:t>#95018) </a:t>
            </a:r>
            <a:r>
              <a:rPr lang="en-US" altLang="en-US" sz="2200" dirty="0">
                <a:latin typeface="Arial" panose="020B0604020202020204" pitchFamily="34" charset="0"/>
              </a:rPr>
              <a:t>after sweep until end of the discharge, QMBs open when strike points fixed</a:t>
            </a:r>
          </a:p>
          <a:p>
            <a:r>
              <a:rPr lang="en-US" altLang="en-US" sz="2200" b="1" u="sng" dirty="0" smtClean="0">
                <a:latin typeface="Arial" panose="020B0604020202020204" pitchFamily="34" charset="0"/>
              </a:rPr>
              <a:t>3-8 </a:t>
            </a:r>
            <a:r>
              <a:rPr lang="en-US" altLang="en-US" sz="2200" b="1" u="sng" dirty="0">
                <a:latin typeface="Arial" panose="020B0604020202020204" pitchFamily="34" charset="0"/>
              </a:rPr>
              <a:t>pulses</a:t>
            </a:r>
            <a:r>
              <a:rPr lang="en-US" altLang="en-US" sz="2200" b="1" dirty="0">
                <a:latin typeface="Arial" panose="020B0604020202020204" pitchFamily="34" charset="0"/>
              </a:rPr>
              <a:t>:  </a:t>
            </a:r>
            <a:r>
              <a:rPr lang="en-US" altLang="en-US" sz="2200" dirty="0">
                <a:latin typeface="Arial" panose="020B0604020202020204" pitchFamily="34" charset="0"/>
              </a:rPr>
              <a:t>L-mode with fixed strike points at corner tiles 4/6 (D1Z_C_ILW_LT, reference </a:t>
            </a:r>
            <a:r>
              <a:rPr lang="en-US" altLang="en-US" sz="2200" dirty="0" smtClean="0">
                <a:latin typeface="Arial" panose="020B0604020202020204" pitchFamily="34" charset="0"/>
              </a:rPr>
              <a:t>#95029 </a:t>
            </a:r>
            <a:r>
              <a:rPr lang="en-US" altLang="en-US" sz="2200" dirty="0">
                <a:latin typeface="Arial" panose="020B0604020202020204" pitchFamily="34" charset="0"/>
              </a:rPr>
              <a:t>), QMBs open during flat top</a:t>
            </a:r>
          </a:p>
          <a:p>
            <a:r>
              <a:rPr lang="en-US" altLang="en-US" sz="2200" b="1" u="sng" dirty="0" smtClean="0">
                <a:latin typeface="Arial" panose="020B0604020202020204" pitchFamily="34" charset="0"/>
              </a:rPr>
              <a:t>9-14 </a:t>
            </a:r>
            <a:r>
              <a:rPr lang="en-US" altLang="en-US" sz="2200" b="1" u="sng" dirty="0">
                <a:latin typeface="Arial" panose="020B0604020202020204" pitchFamily="34" charset="0"/>
              </a:rPr>
              <a:t>pulses</a:t>
            </a:r>
            <a:r>
              <a:rPr lang="en-US" altLang="en-US" sz="2200" b="1" dirty="0">
                <a:latin typeface="Arial" panose="020B0604020202020204" pitchFamily="34" charset="0"/>
              </a:rPr>
              <a:t>:  </a:t>
            </a:r>
            <a:r>
              <a:rPr lang="en-US" altLang="en-US" sz="2200" dirty="0">
                <a:latin typeface="Arial" panose="020B0604020202020204" pitchFamily="34" charset="0"/>
              </a:rPr>
              <a:t>L-mode with fixed strike points at lower vertical tiles 3/7 (D1Z_V_SFE_LT, reference </a:t>
            </a:r>
            <a:r>
              <a:rPr lang="en-US" altLang="en-US" sz="2200" dirty="0" smtClean="0">
                <a:latin typeface="Arial" panose="020B0604020202020204" pitchFamily="34" charset="0"/>
              </a:rPr>
              <a:t>#95032), </a:t>
            </a:r>
            <a:r>
              <a:rPr lang="en-US" altLang="en-US" sz="2200" dirty="0">
                <a:latin typeface="Arial" panose="020B0604020202020204" pitchFamily="34" charset="0"/>
              </a:rPr>
              <a:t>QMBs open during flat </a:t>
            </a:r>
            <a:r>
              <a:rPr lang="en-US" altLang="en-US" sz="2200" dirty="0" smtClean="0">
                <a:latin typeface="Arial" panose="020B0604020202020204" pitchFamily="34" charset="0"/>
              </a:rPr>
              <a:t>top</a:t>
            </a:r>
            <a:endParaRPr lang="en-US" altLang="en-US" sz="2200" dirty="0">
              <a:latin typeface="Arial" panose="020B0604020202020204" pitchFamily="34" charset="0"/>
            </a:endParaRPr>
          </a:p>
        </p:txBody>
      </p:sp>
      <p:sp>
        <p:nvSpPr>
          <p:cNvPr id="6" name="Rectangle 4"/>
          <p:cNvSpPr>
            <a:spLocks noChangeArrowheads="1"/>
          </p:cNvSpPr>
          <p:nvPr/>
        </p:nvSpPr>
        <p:spPr bwMode="auto">
          <a:xfrm>
            <a:off x="0" y="9080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200" dirty="0"/>
              <a:t>Plasmas: </a:t>
            </a:r>
            <a:r>
              <a:rPr lang="en-US" altLang="en-US" sz="2200" dirty="0" err="1"/>
              <a:t>B</a:t>
            </a:r>
            <a:r>
              <a:rPr lang="en-US" altLang="en-US" sz="2200" baseline="-25000" dirty="0" err="1"/>
              <a:t>t</a:t>
            </a:r>
            <a:r>
              <a:rPr lang="en-US" altLang="en-US" sz="2200" dirty="0"/>
              <a:t>= 2.5 T , </a:t>
            </a:r>
            <a:r>
              <a:rPr lang="en-US" altLang="en-US" sz="2200" dirty="0" err="1"/>
              <a:t>I</a:t>
            </a:r>
            <a:r>
              <a:rPr lang="en-US" altLang="en-US" sz="2200" baseline="-25000" dirty="0" err="1"/>
              <a:t>p</a:t>
            </a:r>
            <a:r>
              <a:rPr lang="en-US" altLang="en-US" sz="2200" dirty="0"/>
              <a:t>= 2 MA </a:t>
            </a:r>
          </a:p>
          <a:p>
            <a:r>
              <a:rPr lang="en-US" altLang="en-US" sz="2200" dirty="0" smtClean="0"/>
              <a:t>line-integrated </a:t>
            </a:r>
            <a:r>
              <a:rPr lang="en-US" altLang="en-US" sz="2200" dirty="0"/>
              <a:t>electron density </a:t>
            </a:r>
            <a:r>
              <a:rPr lang="en-US" altLang="en-US" sz="2200" dirty="0" smtClean="0"/>
              <a:t>4.5E18 </a:t>
            </a:r>
            <a:r>
              <a:rPr lang="en-US" altLang="en-US" sz="2200" dirty="0"/>
              <a:t>1/</a:t>
            </a:r>
            <a:r>
              <a:rPr lang="en-US" altLang="en-US" sz="2200" i="1" dirty="0"/>
              <a:t>m</a:t>
            </a:r>
            <a:r>
              <a:rPr lang="en-US" altLang="en-US" sz="2200" baseline="30000" dirty="0"/>
              <a:t>2</a:t>
            </a:r>
            <a:r>
              <a:rPr lang="en-US" altLang="en-US" sz="2200" dirty="0"/>
              <a:t> </a:t>
            </a:r>
          </a:p>
        </p:txBody>
      </p:sp>
      <p:sp>
        <p:nvSpPr>
          <p:cNvPr id="7" name="Rectangle 4"/>
          <p:cNvSpPr>
            <a:spLocks noChangeArrowheads="1"/>
          </p:cNvSpPr>
          <p:nvPr/>
        </p:nvSpPr>
        <p:spPr bwMode="auto">
          <a:xfrm>
            <a:off x="1916113" y="5373688"/>
            <a:ext cx="5311775" cy="9223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latin typeface="Arial" panose="020B0604020202020204" pitchFamily="34" charset="0"/>
              </a:rPr>
              <a:t>Perform all measurements in </a:t>
            </a:r>
            <a:r>
              <a:rPr lang="en-US" altLang="en-US" b="1" u="sng">
                <a:solidFill>
                  <a:srgbClr val="FF0000"/>
                </a:solidFill>
                <a:latin typeface="Arial" panose="020B0604020202020204" pitchFamily="34" charset="0"/>
              </a:rPr>
              <a:t>morning shift only</a:t>
            </a:r>
            <a:r>
              <a:rPr lang="en-US" altLang="en-US">
                <a:solidFill>
                  <a:srgbClr val="FF0000"/>
                </a:solidFill>
                <a:latin typeface="Arial" panose="020B0604020202020204" pitchFamily="34" charset="0"/>
              </a:rPr>
              <a:t> </a:t>
            </a:r>
            <a:r>
              <a:rPr lang="en-US" altLang="en-US">
                <a:latin typeface="Arial" panose="020B0604020202020204" pitchFamily="34" charset="0"/>
              </a:rPr>
              <a:t>with increased inter pulse time interval to keep the QMB crystal temperature below 100°C</a:t>
            </a:r>
          </a:p>
        </p:txBody>
      </p:sp>
    </p:spTree>
    <p:extLst>
      <p:ext uri="{BB962C8B-B14F-4D97-AF65-F5344CB8AC3E}">
        <p14:creationId xmlns:p14="http://schemas.microsoft.com/office/powerpoint/2010/main" val="302986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0" y="1125538"/>
            <a:ext cx="9144000" cy="5040312"/>
          </a:xfrm>
        </p:spPr>
        <p:txBody>
          <a:bodyPr/>
          <a:lstStyle/>
          <a:p>
            <a:r>
              <a:rPr lang="en-US" altLang="en-US" dirty="0" smtClean="0"/>
              <a:t>Essential diagnostics: QMBs (KV6) </a:t>
            </a:r>
          </a:p>
          <a:p>
            <a:r>
              <a:rPr lang="en-US" altLang="en-US" dirty="0" smtClean="0"/>
              <a:t>Desirable diagnostics: Langmuir probes (KY4D), spectroscopy (KT3, KS3, KSRD, KT1(VIS),KT1(VUV), KT7), optical tomography (KL11), infrared cameras (KL9,KL7,KL3), lithium beam (KY6), reflectometer (KG10), Thomson scattering (HRTS), ECE electron temperature (KK3), thermocouples (KD1D), </a:t>
            </a:r>
            <a:r>
              <a:rPr lang="en-US" altLang="en-US" dirty="0" err="1" smtClean="0"/>
              <a:t>divertor</a:t>
            </a:r>
            <a:r>
              <a:rPr lang="en-US" altLang="en-US" dirty="0" smtClean="0"/>
              <a:t> gas analysis and RGA (KT5P, PT5P) </a:t>
            </a:r>
          </a:p>
        </p:txBody>
      </p:sp>
      <p:sp>
        <p:nvSpPr>
          <p:cNvPr id="5" name="Title 2"/>
          <p:cNvSpPr>
            <a:spLocks noGrp="1"/>
          </p:cNvSpPr>
          <p:nvPr>
            <p:ph type="title"/>
          </p:nvPr>
        </p:nvSpPr>
        <p:spPr>
          <a:xfrm>
            <a:off x="179388" y="228600"/>
            <a:ext cx="7993062" cy="457200"/>
          </a:xfrm>
        </p:spPr>
        <p:txBody>
          <a:bodyPr/>
          <a:lstStyle/>
          <a:p>
            <a:r>
              <a:rPr lang="de-DE" altLang="en-US" sz="3200" b="1" smtClean="0">
                <a:solidFill>
                  <a:srgbClr val="006699"/>
                </a:solidFill>
              </a:rPr>
              <a:t>Diagnostics</a:t>
            </a:r>
            <a:endParaRPr lang="en-US" altLang="en-US" sz="3200" smtClean="0"/>
          </a:p>
        </p:txBody>
      </p:sp>
    </p:spTree>
    <p:extLst>
      <p:ext uri="{BB962C8B-B14F-4D97-AF65-F5344CB8AC3E}">
        <p14:creationId xmlns:p14="http://schemas.microsoft.com/office/powerpoint/2010/main" val="286338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28600"/>
            <a:ext cx="7543800" cy="457200"/>
          </a:xfrm>
        </p:spPr>
        <p:txBody>
          <a:bodyPr/>
          <a:lstStyle/>
          <a:p>
            <a:r>
              <a:rPr lang="de-DE" altLang="en-US" sz="2800" b="1" smtClean="0">
                <a:solidFill>
                  <a:srgbClr val="006699"/>
                </a:solidFill>
              </a:rPr>
              <a:t>Spectroscopy settings</a:t>
            </a:r>
            <a:endParaRPr lang="en-US" altLang="en-US" smtClean="0"/>
          </a:p>
        </p:txBody>
      </p:sp>
      <p:sp>
        <p:nvSpPr>
          <p:cNvPr id="5" name="TextBox 7"/>
          <p:cNvSpPr txBox="1">
            <a:spLocks noChangeArrowheads="1"/>
          </p:cNvSpPr>
          <p:nvPr/>
        </p:nvSpPr>
        <p:spPr bwMode="auto">
          <a:xfrm>
            <a:off x="144463" y="1304925"/>
            <a:ext cx="88550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0070C0"/>
                </a:solidFill>
                <a:latin typeface="Arial" panose="020B0604020202020204" pitchFamily="34" charset="0"/>
              </a:rPr>
              <a:t>KT3 setting 1: 4000/300lmm, 4500/300lm, 8900/300l/mm </a:t>
            </a:r>
          </a:p>
          <a:p>
            <a:r>
              <a:rPr lang="de-DE" altLang="en-US">
                <a:latin typeface="Arial" panose="020B0604020202020204" pitchFamily="34" charset="0"/>
              </a:rPr>
              <a:t>3710-4290 BeI(3813) WI(4009) CII(4267) ,</a:t>
            </a:r>
            <a:endParaRPr lang="en-US" altLang="en-US">
              <a:latin typeface="Arial" panose="020B0604020202020204" pitchFamily="34" charset="0"/>
            </a:endParaRPr>
          </a:p>
          <a:p>
            <a:r>
              <a:rPr lang="de-DE" altLang="en-US">
                <a:latin typeface="Arial" panose="020B0604020202020204" pitchFamily="34" charset="0"/>
              </a:rPr>
              <a:t>4205-4786 CII(4267) WI(4295)  WI(4302)  Dg(4339) BeII(4361) BeI(4573) BeII(4673)</a:t>
            </a:r>
            <a:endParaRPr lang="en-US" altLang="en-US">
              <a:latin typeface="Arial" panose="020B0604020202020204" pitchFamily="34" charset="0"/>
            </a:endParaRPr>
          </a:p>
          <a:p>
            <a:r>
              <a:rPr lang="de-DE" altLang="en-US">
                <a:latin typeface="Arial" panose="020B0604020202020204" pitchFamily="34" charset="0"/>
              </a:rPr>
              <a:t>8160-9630 CI(9095) BeI(8254)</a:t>
            </a:r>
            <a:endParaRPr lang="en-US" altLang="en-US">
              <a:latin typeface="Arial" panose="020B0604020202020204" pitchFamily="34" charset="0"/>
            </a:endParaRPr>
          </a:p>
          <a:p>
            <a:endParaRPr lang="en-US" altLang="en-US">
              <a:solidFill>
                <a:srgbClr val="0070C0"/>
              </a:solidFill>
              <a:latin typeface="Arial" panose="020B0604020202020204" pitchFamily="34" charset="0"/>
            </a:endParaRPr>
          </a:p>
          <a:p>
            <a:r>
              <a:rPr lang="en-US" altLang="en-US">
                <a:solidFill>
                  <a:srgbClr val="0070C0"/>
                </a:solidFill>
                <a:latin typeface="Arial" panose="020B0604020202020204" pitchFamily="34" charset="0"/>
              </a:rPr>
              <a:t>KT3 setting 2 : 4000/300lmm, 5090/1200lm, 9090/1200l/mm </a:t>
            </a:r>
          </a:p>
          <a:p>
            <a:r>
              <a:rPr lang="de-DE" altLang="en-US">
                <a:latin typeface="Arial" panose="020B0604020202020204" pitchFamily="34" charset="0"/>
              </a:rPr>
              <a:t>3710-4290 BeI(381)3 WI(4009) CII(4267) </a:t>
            </a:r>
            <a:endParaRPr lang="en-US" altLang="en-US">
              <a:latin typeface="Arial" panose="020B0604020202020204" pitchFamily="34" charset="0"/>
            </a:endParaRPr>
          </a:p>
          <a:p>
            <a:r>
              <a:rPr lang="de-DE" altLang="en-US">
                <a:latin typeface="Arial" panose="020B0604020202020204" pitchFamily="34" charset="0"/>
              </a:rPr>
              <a:t>5023-5157 BeD (5065-5023) CII(5133,5145) </a:t>
            </a:r>
            <a:endParaRPr lang="en-US" altLang="en-US">
              <a:latin typeface="Arial" panose="020B0604020202020204" pitchFamily="34" charset="0"/>
            </a:endParaRPr>
          </a:p>
          <a:p>
            <a:r>
              <a:rPr lang="de-DE" altLang="en-US">
                <a:latin typeface="Arial" panose="020B0604020202020204" pitchFamily="34" charset="0"/>
              </a:rPr>
              <a:t>8920-9264 CI(9095) BeI(8254) DI (9226)</a:t>
            </a:r>
            <a:endParaRPr lang="en-US" altLang="en-US">
              <a:latin typeface="Arial" panose="020B0604020202020204" pitchFamily="34" charset="0"/>
            </a:endParaRPr>
          </a:p>
          <a:p>
            <a:endParaRPr lang="en-US" altLang="en-US">
              <a:solidFill>
                <a:srgbClr val="0070C0"/>
              </a:solidFill>
              <a:latin typeface="Arial" panose="020B0604020202020204" pitchFamily="34" charset="0"/>
            </a:endParaRPr>
          </a:p>
          <a:p>
            <a:r>
              <a:rPr lang="en-US" altLang="en-US">
                <a:solidFill>
                  <a:srgbClr val="0070C0"/>
                </a:solidFill>
                <a:latin typeface="Arial" panose="020B0604020202020204" pitchFamily="34" charset="0"/>
              </a:rPr>
              <a:t>KT3 setting 3 : 4000/300lmm, 5040/600lm, 9090/1200l/mm </a:t>
            </a:r>
          </a:p>
          <a:p>
            <a:r>
              <a:rPr lang="de-DE" altLang="en-US">
                <a:latin typeface="Arial" panose="020B0604020202020204" pitchFamily="34" charset="0"/>
              </a:rPr>
              <a:t>3710-4290 BeI(3813) WI(4009) CI( 4267) </a:t>
            </a:r>
            <a:endParaRPr lang="en-US" altLang="en-US">
              <a:latin typeface="Arial" panose="020B0604020202020204" pitchFamily="34" charset="0"/>
            </a:endParaRPr>
          </a:p>
          <a:p>
            <a:r>
              <a:rPr lang="de-DE" altLang="en-US">
                <a:latin typeface="Arial" panose="020B0604020202020204" pitchFamily="34" charset="0"/>
              </a:rPr>
              <a:t>4906-5174 BeD(4955) CII(5133,5145) </a:t>
            </a:r>
            <a:endParaRPr lang="en-US" altLang="en-US">
              <a:latin typeface="Arial" panose="020B0604020202020204" pitchFamily="34" charset="0"/>
            </a:endParaRPr>
          </a:p>
          <a:p>
            <a:r>
              <a:rPr lang="de-DE" altLang="en-US">
                <a:latin typeface="Arial" panose="020B0604020202020204" pitchFamily="34" charset="0"/>
              </a:rPr>
              <a:t>8920-9264 CI(9095) BeI(8254) DI(9226)</a:t>
            </a:r>
            <a:endParaRPr lang="en-US" altLang="en-US">
              <a:latin typeface="Arial" panose="020B0604020202020204" pitchFamily="34" charset="0"/>
            </a:endParaRPr>
          </a:p>
          <a:p>
            <a:endParaRPr lang="en-US" altLang="en-US"/>
          </a:p>
        </p:txBody>
      </p:sp>
    </p:spTree>
    <p:extLst>
      <p:ext uri="{BB962C8B-B14F-4D97-AF65-F5344CB8AC3E}">
        <p14:creationId xmlns:p14="http://schemas.microsoft.com/office/powerpoint/2010/main" val="2413582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2923</TotalTime>
  <Words>887</Words>
  <Application>Microsoft Office PowerPoint</Application>
  <PresentationFormat>On-screen Show (4:3)</PresentationFormat>
  <Paragraphs>90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JET Task Force Meeting Proposal for the QMB measurements in H ohmic plasmas during C39 campaign</vt:lpstr>
      <vt:lpstr>QMB measurement and ERO modelling</vt:lpstr>
      <vt:lpstr>Location of QMBs in JET</vt:lpstr>
      <vt:lpstr>PowerPoint Presentation</vt:lpstr>
      <vt:lpstr>QMB measurement:  plasma parameters </vt:lpstr>
      <vt:lpstr>QMB measurement:  results </vt:lpstr>
      <vt:lpstr>Proposed pulse plan for C39</vt:lpstr>
      <vt:lpstr>Diagnostics</vt:lpstr>
      <vt:lpstr>Spectroscopy settings</vt:lpstr>
      <vt:lpstr>Spectroscopy settings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Nieckchen Petra</dc:creator>
  <cp:lastModifiedBy>GSerg</cp:lastModifiedBy>
  <cp:revision>523</cp:revision>
  <cp:lastPrinted>2014-10-16T14:51:28Z</cp:lastPrinted>
  <dcterms:created xsi:type="dcterms:W3CDTF">2014-10-27T16:40:37Z</dcterms:created>
  <dcterms:modified xsi:type="dcterms:W3CDTF">2020-05-04T09:26:25Z</dcterms:modified>
</cp:coreProperties>
</file>