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tmp" ContentType="image/png"/>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4"/>
  </p:sldMasterIdLst>
  <p:notesMasterIdLst>
    <p:notesMasterId r:id="rId15"/>
  </p:notesMasterIdLst>
  <p:sldIdLst>
    <p:sldId id="256" r:id="rId5"/>
    <p:sldId id="545" r:id="rId6"/>
    <p:sldId id="260" r:id="rId7"/>
    <p:sldId id="553" r:id="rId8"/>
    <p:sldId id="548" r:id="rId9"/>
    <p:sldId id="550" r:id="rId10"/>
    <p:sldId id="549" r:id="rId11"/>
    <p:sldId id="552" r:id="rId12"/>
    <p:sldId id="551" r:id="rId13"/>
    <p:sldId id="554"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EA9DC"/>
    <a:srgbClr val="FFFFFF"/>
    <a:srgbClr val="80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263" autoAdjust="0"/>
    <p:restoredTop sz="92482" autoAdjust="0"/>
  </p:normalViewPr>
  <p:slideViewPr>
    <p:cSldViewPr snapToGrid="0">
      <p:cViewPr varScale="1">
        <p:scale>
          <a:sx n="77" d="100"/>
          <a:sy n="77" d="100"/>
        </p:scale>
        <p:origin x="946" y="58"/>
      </p:cViewPr>
      <p:guideLst/>
    </p:cSldViewPr>
  </p:slid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F6F662B-0D12-A649-B75A-82A2D0C270D6}" type="datetimeFigureOut">
              <a:rPr lang="de-DE" smtClean="0"/>
              <a:t>11.06.2024</a:t>
            </a:fld>
            <a:endParaRPr lang="de-DE"/>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775CE09-B585-E143-9DDE-C9A191B86115}" type="slidenum">
              <a:rPr lang="de-DE" smtClean="0"/>
              <a:t>‹Nr.›</a:t>
            </a:fld>
            <a:endParaRPr lang="de-DE"/>
          </a:p>
        </p:txBody>
      </p:sp>
    </p:spTree>
    <p:extLst>
      <p:ext uri="{BB962C8B-B14F-4D97-AF65-F5344CB8AC3E}">
        <p14:creationId xmlns:p14="http://schemas.microsoft.com/office/powerpoint/2010/main" val="8551743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EUROfusion_cover">
    <p:spTree>
      <p:nvGrpSpPr>
        <p:cNvPr id="1" name=""/>
        <p:cNvGrpSpPr/>
        <p:nvPr/>
      </p:nvGrpSpPr>
      <p:grpSpPr>
        <a:xfrm>
          <a:off x="0" y="0"/>
          <a:ext cx="0" cy="0"/>
          <a:chOff x="0" y="0"/>
          <a:chExt cx="0" cy="0"/>
        </a:xfrm>
      </p:grpSpPr>
      <p:grpSp>
        <p:nvGrpSpPr>
          <p:cNvPr id="4" name="Gruppieren 3"/>
          <p:cNvGrpSpPr/>
          <p:nvPr userDrawn="1"/>
        </p:nvGrpSpPr>
        <p:grpSpPr>
          <a:xfrm>
            <a:off x="411869" y="6034962"/>
            <a:ext cx="4392488" cy="497895"/>
            <a:chOff x="5735960" y="5717361"/>
            <a:chExt cx="6120680" cy="713919"/>
          </a:xfrm>
        </p:grpSpPr>
        <p:pic>
          <p:nvPicPr>
            <p:cNvPr id="25" name="Grafik 24"/>
            <p:cNvPicPr preferRelativeResize="0">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bwMode="auto">
            <a:xfrm>
              <a:off x="5735960" y="5774784"/>
              <a:ext cx="997207" cy="656496"/>
            </a:xfrm>
            <a:prstGeom prst="rect">
              <a:avLst/>
            </a:prstGeom>
            <a:noFill/>
            <a:ln>
              <a:noFill/>
            </a:ln>
          </p:spPr>
        </p:pic>
        <p:sp>
          <p:nvSpPr>
            <p:cNvPr id="3" name="Rechteck 2"/>
            <p:cNvSpPr/>
            <p:nvPr userDrawn="1"/>
          </p:nvSpPr>
          <p:spPr>
            <a:xfrm>
              <a:off x="6744072" y="5717361"/>
              <a:ext cx="5112568" cy="480131"/>
            </a:xfrm>
            <a:prstGeom prst="rect">
              <a:avLst/>
            </a:prstGeom>
          </p:spPr>
          <p:txBody>
            <a:bodyPr wrap="square">
              <a:spAutoFit/>
            </a:bodyPr>
            <a:lstStyle/>
            <a:p>
              <a:pPr marL="0" marR="0" lvl="0" indent="0" algn="just" defTabSz="914400" rtl="0" eaLnBrk="1" fontAlgn="auto" latinLnBrk="0" hangingPunct="1">
                <a:lnSpc>
                  <a:spcPct val="90000"/>
                </a:lnSpc>
                <a:spcBef>
                  <a:spcPts val="0"/>
                </a:spcBef>
                <a:spcAft>
                  <a:spcPts val="0"/>
                </a:spcAft>
                <a:buClrTx/>
                <a:buSzTx/>
                <a:buFontTx/>
                <a:buNone/>
                <a:tabLst/>
                <a:defRPr/>
              </a:pPr>
              <a:r>
                <a:rPr kumimoji="0" lang="en-GB" sz="700" b="0" i="0" u="none" strike="noStrike" kern="1200" cap="none" spc="0" normalizeH="0" baseline="0" noProof="0" dirty="0">
                  <a:ln>
                    <a:noFill/>
                  </a:ln>
                  <a:solidFill>
                    <a:prstClr val="black"/>
                  </a:solidFill>
                  <a:effectLst/>
                  <a:uLnTx/>
                  <a:uFillTx/>
                  <a:latin typeface="Calibri"/>
                  <a:ea typeface="+mn-ea"/>
                  <a:cs typeface="+mn-cs"/>
                </a:rPr>
                <a:t>This work has been carried out within the framework of the EUROfusion Consortium, funded by the European Union via the Euratom Research and Training Programme (Grant Agreement No 101052200 — EUROfusion). Views and opinions expressed are however those of the author(s) only and do not necessarily reflect those of the European Union or the European Commission. Neither the European Union nor the European Commission can be held responsible for them.</a:t>
              </a:r>
            </a:p>
          </p:txBody>
        </p:sp>
      </p:grpSp>
      <p:pic>
        <p:nvPicPr>
          <p:cNvPr id="2060" name="Picture 12" descr="Contract between EC and EUROfusion is signed | FuseNet">
            <a:extLst>
              <a:ext uri="{FF2B5EF4-FFF2-40B4-BE49-F238E27FC236}">
                <a16:creationId xmlns:a16="http://schemas.microsoft.com/office/drawing/2014/main" id="{E55ACA25-9DC9-FAB0-0545-200C2AAAE0C4}"/>
              </a:ext>
            </a:extLst>
          </p:cNvPr>
          <p:cNvPicPr>
            <a:picLocks noChangeAspect="1" noChangeArrowheads="1"/>
          </p:cNvPicPr>
          <p:nvPr userDrawn="1"/>
        </p:nvPicPr>
        <p:blipFill>
          <a:blip r:embed="rId3" cstate="email">
            <a:extLst>
              <a:ext uri="{28A0092B-C50C-407E-A947-70E740481C1C}">
                <a14:useLocalDpi xmlns:a14="http://schemas.microsoft.com/office/drawing/2010/main"/>
              </a:ext>
            </a:extLst>
          </a:blip>
          <a:srcRect/>
          <a:stretch>
            <a:fillRect/>
          </a:stretch>
        </p:blipFill>
        <p:spPr bwMode="auto">
          <a:xfrm>
            <a:off x="445066" y="325143"/>
            <a:ext cx="2304256" cy="596340"/>
          </a:xfrm>
          <a:prstGeom prst="rect">
            <a:avLst/>
          </a:prstGeom>
          <a:noFill/>
          <a:extLst>
            <a:ext uri="{909E8E84-426E-40DD-AFC4-6F175D3DCCD1}">
              <a14:hiddenFill xmlns:a14="http://schemas.microsoft.com/office/drawing/2010/main">
                <a:solidFill>
                  <a:srgbClr val="FFFFFF"/>
                </a:solidFill>
              </a14:hiddenFill>
            </a:ext>
          </a:extLst>
        </p:spPr>
      </p:pic>
      <p:sp>
        <p:nvSpPr>
          <p:cNvPr id="11" name="Title 20">
            <a:extLst>
              <a:ext uri="{FF2B5EF4-FFF2-40B4-BE49-F238E27FC236}">
                <a16:creationId xmlns:a16="http://schemas.microsoft.com/office/drawing/2014/main" id="{596FC8EF-089A-D210-0D75-51A8CBEF1EC8}"/>
              </a:ext>
            </a:extLst>
          </p:cNvPr>
          <p:cNvSpPr>
            <a:spLocks noGrp="1"/>
          </p:cNvSpPr>
          <p:nvPr>
            <p:ph type="title"/>
          </p:nvPr>
        </p:nvSpPr>
        <p:spPr>
          <a:xfrm>
            <a:off x="407368" y="2074188"/>
            <a:ext cx="5544615" cy="620251"/>
          </a:xfrm>
        </p:spPr>
        <p:txBody>
          <a:bodyPr/>
          <a:lstStyle>
            <a:lvl1pPr algn="l">
              <a:defRPr b="1"/>
            </a:lvl1pPr>
          </a:lstStyle>
          <a:p>
            <a:r>
              <a:rPr lang="en-US" dirty="0"/>
              <a:t>Click to edit Master title style</a:t>
            </a:r>
            <a:endParaRPr lang="en-DE" dirty="0"/>
          </a:p>
        </p:txBody>
      </p:sp>
      <p:sp>
        <p:nvSpPr>
          <p:cNvPr id="14" name="Text Placeholder 22">
            <a:extLst>
              <a:ext uri="{FF2B5EF4-FFF2-40B4-BE49-F238E27FC236}">
                <a16:creationId xmlns:a16="http://schemas.microsoft.com/office/drawing/2014/main" id="{A1DB4B7A-0368-ADFA-B0E8-5A32A1976D23}"/>
              </a:ext>
            </a:extLst>
          </p:cNvPr>
          <p:cNvSpPr>
            <a:spLocks noGrp="1"/>
          </p:cNvSpPr>
          <p:nvPr>
            <p:ph type="body" sz="quarter" idx="10" hasCustomPrompt="1"/>
          </p:nvPr>
        </p:nvSpPr>
        <p:spPr>
          <a:xfrm>
            <a:off x="407368" y="3693074"/>
            <a:ext cx="4375150" cy="457848"/>
          </a:xfrm>
        </p:spPr>
        <p:txBody>
          <a:bodyPr/>
          <a:lstStyle>
            <a:lvl1pPr marL="0" indent="0">
              <a:buNone/>
              <a:defRPr b="1"/>
            </a:lvl1pPr>
            <a:lvl2pPr marL="342900" indent="0">
              <a:buNone/>
              <a:defRPr/>
            </a:lvl2pPr>
          </a:lstStyle>
          <a:p>
            <a:pPr lvl="0"/>
            <a:r>
              <a:rPr lang="en-US" dirty="0"/>
              <a:t>Click to edit Lecturer’s name</a:t>
            </a:r>
          </a:p>
        </p:txBody>
      </p:sp>
      <p:sp>
        <p:nvSpPr>
          <p:cNvPr id="15" name="Text Placeholder 22">
            <a:extLst>
              <a:ext uri="{FF2B5EF4-FFF2-40B4-BE49-F238E27FC236}">
                <a16:creationId xmlns:a16="http://schemas.microsoft.com/office/drawing/2014/main" id="{29BB6B8D-6CB9-54B7-0DF9-DBDB0E37634E}"/>
              </a:ext>
            </a:extLst>
          </p:cNvPr>
          <p:cNvSpPr>
            <a:spLocks noGrp="1"/>
          </p:cNvSpPr>
          <p:nvPr>
            <p:ph type="body" sz="quarter" idx="11" hasCustomPrompt="1"/>
          </p:nvPr>
        </p:nvSpPr>
        <p:spPr>
          <a:xfrm>
            <a:off x="407368" y="4159260"/>
            <a:ext cx="4375150" cy="457848"/>
          </a:xfrm>
        </p:spPr>
        <p:txBody>
          <a:bodyPr/>
          <a:lstStyle>
            <a:lvl1pPr marL="0" indent="0">
              <a:buNone/>
              <a:defRPr b="0"/>
            </a:lvl1pPr>
            <a:lvl2pPr marL="342900" indent="0">
              <a:buNone/>
              <a:defRPr/>
            </a:lvl2pPr>
          </a:lstStyle>
          <a:p>
            <a:pPr lvl="0"/>
            <a:r>
              <a:rPr lang="en-US" dirty="0"/>
              <a:t>Click to edit Lecturer’s affiliation</a:t>
            </a:r>
          </a:p>
        </p:txBody>
      </p:sp>
      <p:sp>
        <p:nvSpPr>
          <p:cNvPr id="20" name="Text Placeholder 22">
            <a:extLst>
              <a:ext uri="{FF2B5EF4-FFF2-40B4-BE49-F238E27FC236}">
                <a16:creationId xmlns:a16="http://schemas.microsoft.com/office/drawing/2014/main" id="{4EC3B6D3-D545-C458-117A-3FC426AC87B1}"/>
              </a:ext>
            </a:extLst>
          </p:cNvPr>
          <p:cNvSpPr>
            <a:spLocks noGrp="1"/>
          </p:cNvSpPr>
          <p:nvPr>
            <p:ph type="body" sz="quarter" idx="12" hasCustomPrompt="1"/>
          </p:nvPr>
        </p:nvSpPr>
        <p:spPr>
          <a:xfrm>
            <a:off x="407368" y="1650286"/>
            <a:ext cx="5544614" cy="338554"/>
          </a:xfrm>
        </p:spPr>
        <p:txBody>
          <a:bodyPr>
            <a:normAutofit/>
          </a:bodyPr>
          <a:lstStyle>
            <a:lvl1pPr marL="0" indent="0">
              <a:buNone/>
              <a:defRPr sz="1600" b="0"/>
            </a:lvl1pPr>
            <a:lvl2pPr marL="342900" indent="0">
              <a:buNone/>
              <a:defRPr/>
            </a:lvl2pPr>
          </a:lstStyle>
          <a:p>
            <a:pPr lvl="0"/>
            <a:r>
              <a:rPr lang="en-US" dirty="0"/>
              <a:t>Click to edit Event title</a:t>
            </a:r>
          </a:p>
        </p:txBody>
      </p:sp>
      <p:pic>
        <p:nvPicPr>
          <p:cNvPr id="2" name="Picture 1">
            <a:extLst>
              <a:ext uri="{FF2B5EF4-FFF2-40B4-BE49-F238E27FC236}">
                <a16:creationId xmlns:a16="http://schemas.microsoft.com/office/drawing/2014/main" id="{54C79CBA-5ECC-767B-846D-8D461051DE87}"/>
              </a:ext>
            </a:extLst>
          </p:cNvPr>
          <p:cNvPicPr>
            <a:picLocks noChangeAspect="1"/>
          </p:cNvPicPr>
          <p:nvPr userDrawn="1"/>
        </p:nvPicPr>
        <p:blipFill>
          <a:blip r:embed="rId4" cstate="email">
            <a:alphaModFix/>
            <a:extLst>
              <a:ext uri="{28A0092B-C50C-407E-A947-70E740481C1C}">
                <a14:useLocalDpi xmlns:a14="http://schemas.microsoft.com/office/drawing/2010/main"/>
              </a:ext>
            </a:extLst>
          </a:blip>
          <a:srcRect/>
          <a:stretch>
            <a:fillRect/>
          </a:stretch>
        </p:blipFill>
        <p:spPr>
          <a:xfrm>
            <a:off x="7247890" y="252412"/>
            <a:ext cx="4944110" cy="6353175"/>
          </a:xfrm>
          <a:prstGeom prst="rect">
            <a:avLst/>
          </a:prstGeom>
          <a:solidFill>
            <a:schemeClr val="bg1"/>
          </a:solidFill>
        </p:spPr>
      </p:pic>
    </p:spTree>
    <p:extLst>
      <p:ext uri="{BB962C8B-B14F-4D97-AF65-F5344CB8AC3E}">
        <p14:creationId xmlns:p14="http://schemas.microsoft.com/office/powerpoint/2010/main" val="6407043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EUROfusion_content">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47ECB478-BAE3-9650-1ED0-40553289DFEC}"/>
              </a:ext>
            </a:extLst>
          </p:cNvPr>
          <p:cNvSpPr/>
          <p:nvPr userDrawn="1"/>
        </p:nvSpPr>
        <p:spPr>
          <a:xfrm>
            <a:off x="0" y="6525344"/>
            <a:ext cx="12192000" cy="332656"/>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2" name="Title 1"/>
          <p:cNvSpPr>
            <a:spLocks noGrp="1"/>
          </p:cNvSpPr>
          <p:nvPr>
            <p:ph type="title"/>
          </p:nvPr>
        </p:nvSpPr>
        <p:spPr>
          <a:xfrm>
            <a:off x="983432" y="192515"/>
            <a:ext cx="9451776" cy="457200"/>
          </a:xfrm>
        </p:spPr>
        <p:txBody>
          <a:bodyPr>
            <a:noAutofit/>
          </a:bodyPr>
          <a:lstStyle>
            <a:lvl1pPr algn="l">
              <a:lnSpc>
                <a:spcPts val="2400"/>
              </a:lnSpc>
              <a:defRPr sz="2800" b="1">
                <a:solidFill>
                  <a:schemeClr val="tx2"/>
                </a:solidFill>
                <a:latin typeface="+mn-lt"/>
                <a:cs typeface="Arial" panose="020B0604020202020204" pitchFamily="34" charset="0"/>
              </a:defRPr>
            </a:lvl1pPr>
          </a:lstStyle>
          <a:p>
            <a:r>
              <a:rPr lang="en-US" dirty="0"/>
              <a:t>Click to edit Master title style</a:t>
            </a:r>
            <a:endParaRPr lang="en-GB" dirty="0"/>
          </a:p>
        </p:txBody>
      </p:sp>
      <p:sp>
        <p:nvSpPr>
          <p:cNvPr id="3" name="Content Placeholder 2"/>
          <p:cNvSpPr>
            <a:spLocks noGrp="1"/>
          </p:cNvSpPr>
          <p:nvPr>
            <p:ph idx="1"/>
          </p:nvPr>
        </p:nvSpPr>
        <p:spPr>
          <a:xfrm>
            <a:off x="609600" y="836712"/>
            <a:ext cx="11103024" cy="5688632"/>
          </a:xfrm>
        </p:spPr>
        <p:txBody>
          <a:bodyPr>
            <a:normAutofit/>
          </a:bodyPr>
          <a:lstStyle>
            <a:lvl1pPr marL="257175" indent="-257175">
              <a:buFont typeface="Arial" panose="020B0604020202020204" pitchFamily="34" charset="0"/>
              <a:buChar char="•"/>
              <a:defRPr sz="2400">
                <a:latin typeface="+mn-lt"/>
                <a:cs typeface="Arial" panose="020B0604020202020204" pitchFamily="34" charset="0"/>
              </a:defRPr>
            </a:lvl1pPr>
            <a:lvl2pPr marL="557213" indent="-214313">
              <a:buFont typeface="Arial" panose="020B0604020202020204" pitchFamily="34" charset="0"/>
              <a:buChar char="•"/>
              <a:defRPr sz="1800">
                <a:latin typeface="+mn-lt"/>
                <a:cs typeface="Arial" panose="020B0604020202020204" pitchFamily="34" charset="0"/>
              </a:defRPr>
            </a:lvl2pPr>
            <a:lvl3pPr marL="857250" indent="-171450">
              <a:buFont typeface="Arial" panose="020B0604020202020204" pitchFamily="34" charset="0"/>
              <a:buChar char="•"/>
              <a:defRPr sz="1600">
                <a:latin typeface="+mn-lt"/>
                <a:cs typeface="Arial" panose="020B0604020202020204" pitchFamily="34" charset="0"/>
              </a:defRPr>
            </a:lvl3pPr>
            <a:lvl4pPr>
              <a:defRPr/>
            </a:lvl4pPr>
            <a:lvl5pPr>
              <a:defRPr/>
            </a:lvl5pPr>
          </a:lstStyle>
          <a:p>
            <a:pPr lvl="0"/>
            <a:r>
              <a:rPr lang="en-US" dirty="0"/>
              <a:t>Click to edit Master text styles</a:t>
            </a:r>
          </a:p>
          <a:p>
            <a:pPr lvl="1"/>
            <a:r>
              <a:rPr lang="en-US" dirty="0"/>
              <a:t>Second level</a:t>
            </a:r>
          </a:p>
          <a:p>
            <a:pPr lvl="2"/>
            <a:r>
              <a:rPr lang="en-US" dirty="0"/>
              <a:t>Third level</a:t>
            </a:r>
          </a:p>
        </p:txBody>
      </p:sp>
      <p:sp>
        <p:nvSpPr>
          <p:cNvPr id="8" name="Footer Placeholder 7"/>
          <p:cNvSpPr>
            <a:spLocks noGrp="1"/>
          </p:cNvSpPr>
          <p:nvPr>
            <p:ph type="ftr" sz="quarter" idx="11"/>
          </p:nvPr>
        </p:nvSpPr>
        <p:spPr>
          <a:xfrm>
            <a:off x="825624" y="6555770"/>
            <a:ext cx="4944110" cy="329614"/>
          </a:xfrm>
          <a:prstGeom prst="rect">
            <a:avLst/>
          </a:prstGeom>
        </p:spPr>
        <p:txBody>
          <a:bodyPr anchor="t"/>
          <a:lstStyle>
            <a:lvl1pPr>
              <a:defRPr sz="1200">
                <a:solidFill>
                  <a:schemeClr val="bg1"/>
                </a:solidFill>
              </a:defRPr>
            </a:lvl1pPr>
          </a:lstStyle>
          <a:p>
            <a:r>
              <a:rPr lang="en-GB" dirty="0">
                <a:solidFill>
                  <a:prstClr val="white"/>
                </a:solidFill>
              </a:rPr>
              <a:t>name| 2023 Technical Report - Meeting with EC | May 24, 2024</a:t>
            </a:r>
          </a:p>
        </p:txBody>
      </p:sp>
      <p:sp>
        <p:nvSpPr>
          <p:cNvPr id="9" name="Slide Number Placeholder 8"/>
          <p:cNvSpPr>
            <a:spLocks noGrp="1"/>
          </p:cNvSpPr>
          <p:nvPr>
            <p:ph type="sldNum" sz="quarter" idx="12"/>
          </p:nvPr>
        </p:nvSpPr>
        <p:spPr>
          <a:xfrm>
            <a:off x="0" y="6590037"/>
            <a:ext cx="720080" cy="199174"/>
          </a:xfrm>
        </p:spPr>
        <p:txBody>
          <a:bodyPr anchor="ctr"/>
          <a:lstStyle>
            <a:lvl1pPr>
              <a:defRPr sz="1400">
                <a:solidFill>
                  <a:schemeClr val="bg1"/>
                </a:solidFill>
              </a:defRPr>
            </a:lvl1pPr>
          </a:lstStyle>
          <a:p>
            <a:fld id="{6A6D9FA1-99C7-4910-8E32-B85D378B0060}" type="slidenum">
              <a:rPr lang="en-GB" smtClean="0">
                <a:solidFill>
                  <a:prstClr val="white"/>
                </a:solidFill>
              </a:rPr>
              <a:pPr/>
              <a:t>‹Nr.›</a:t>
            </a:fld>
            <a:endParaRPr lang="en-GB" dirty="0">
              <a:solidFill>
                <a:prstClr val="white"/>
              </a:solidFill>
            </a:endParaRPr>
          </a:p>
        </p:txBody>
      </p:sp>
      <p:pic>
        <p:nvPicPr>
          <p:cNvPr id="1026" name="Picture 2" descr="EUROfusion - Realising Fusion Energy">
            <a:extLst>
              <a:ext uri="{FF2B5EF4-FFF2-40B4-BE49-F238E27FC236}">
                <a16:creationId xmlns:a16="http://schemas.microsoft.com/office/drawing/2014/main" id="{D76DEB2B-40A9-CD88-03A2-1B2D1E8A0C70}"/>
              </a:ext>
            </a:extLst>
          </p:cNvPr>
          <p:cNvPicPr>
            <a:picLocks noChangeAspect="1" noChangeArrowheads="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191344" y="57007"/>
            <a:ext cx="636023" cy="636023"/>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a:extLst>
              <a:ext uri="{FF2B5EF4-FFF2-40B4-BE49-F238E27FC236}">
                <a16:creationId xmlns:a16="http://schemas.microsoft.com/office/drawing/2014/main" id="{40CFE93D-B60A-5519-67CA-2FB5FDAACE49}"/>
              </a:ext>
            </a:extLst>
          </p:cNvPr>
          <p:cNvPicPr>
            <a:picLocks noChangeAspect="1"/>
          </p:cNvPicPr>
          <p:nvPr userDrawn="1"/>
        </p:nvPicPr>
        <p:blipFill>
          <a:blip r:embed="rId3" cstate="email">
            <a:alphaModFix amt="65000"/>
            <a:extLst>
              <a:ext uri="{28A0092B-C50C-407E-A947-70E740481C1C}">
                <a14:useLocalDpi xmlns:a14="http://schemas.microsoft.com/office/drawing/2010/main"/>
              </a:ext>
            </a:extLst>
          </a:blip>
          <a:srcRect/>
          <a:stretch>
            <a:fillRect/>
          </a:stretch>
        </p:blipFill>
        <p:spPr>
          <a:xfrm>
            <a:off x="7247890" y="252412"/>
            <a:ext cx="4944110" cy="6353175"/>
          </a:xfrm>
          <a:prstGeom prst="rect">
            <a:avLst/>
          </a:prstGeom>
          <a:noFill/>
        </p:spPr>
      </p:pic>
    </p:spTree>
    <p:extLst>
      <p:ext uri="{BB962C8B-B14F-4D97-AF65-F5344CB8AC3E}">
        <p14:creationId xmlns:p14="http://schemas.microsoft.com/office/powerpoint/2010/main" val="42851831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EUROfusion_content_empty">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47ECB478-BAE3-9650-1ED0-40553289DFEC}"/>
              </a:ext>
            </a:extLst>
          </p:cNvPr>
          <p:cNvSpPr/>
          <p:nvPr userDrawn="1"/>
        </p:nvSpPr>
        <p:spPr>
          <a:xfrm>
            <a:off x="0" y="6525344"/>
            <a:ext cx="12192000" cy="332656"/>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2" name="Title 1"/>
          <p:cNvSpPr>
            <a:spLocks noGrp="1"/>
          </p:cNvSpPr>
          <p:nvPr>
            <p:ph type="title"/>
          </p:nvPr>
        </p:nvSpPr>
        <p:spPr>
          <a:xfrm>
            <a:off x="983432" y="192515"/>
            <a:ext cx="9451776" cy="457200"/>
          </a:xfrm>
        </p:spPr>
        <p:txBody>
          <a:bodyPr>
            <a:noAutofit/>
          </a:bodyPr>
          <a:lstStyle>
            <a:lvl1pPr algn="l">
              <a:lnSpc>
                <a:spcPts val="2400"/>
              </a:lnSpc>
              <a:defRPr sz="2800" b="1">
                <a:solidFill>
                  <a:schemeClr val="tx2"/>
                </a:solidFill>
                <a:latin typeface="+mn-lt"/>
                <a:cs typeface="Arial" panose="020B0604020202020204" pitchFamily="34" charset="0"/>
              </a:defRPr>
            </a:lvl1pPr>
          </a:lstStyle>
          <a:p>
            <a:r>
              <a:rPr lang="en-US" dirty="0"/>
              <a:t>Click to edit Master title style</a:t>
            </a:r>
            <a:endParaRPr lang="en-GB" dirty="0"/>
          </a:p>
        </p:txBody>
      </p:sp>
      <p:sp>
        <p:nvSpPr>
          <p:cNvPr id="8" name="Footer Placeholder 7"/>
          <p:cNvSpPr>
            <a:spLocks noGrp="1"/>
          </p:cNvSpPr>
          <p:nvPr>
            <p:ph type="ftr" sz="quarter" idx="11"/>
          </p:nvPr>
        </p:nvSpPr>
        <p:spPr>
          <a:xfrm>
            <a:off x="825624" y="6555770"/>
            <a:ext cx="5117976" cy="329614"/>
          </a:xfrm>
          <a:prstGeom prst="rect">
            <a:avLst/>
          </a:prstGeom>
        </p:spPr>
        <p:txBody>
          <a:bodyPr anchor="t"/>
          <a:lstStyle>
            <a:lvl1pPr>
              <a:defRPr sz="1200">
                <a:solidFill>
                  <a:schemeClr val="bg1"/>
                </a:solidFill>
              </a:defRPr>
            </a:lvl1pPr>
          </a:lstStyle>
          <a:p>
            <a:r>
              <a:rPr lang="en-GB" dirty="0">
                <a:solidFill>
                  <a:prstClr val="white"/>
                </a:solidFill>
              </a:rPr>
              <a:t>name| 2023 Technical Report - Meeting with EC | May 24, 2024</a:t>
            </a:r>
          </a:p>
        </p:txBody>
      </p:sp>
      <p:sp>
        <p:nvSpPr>
          <p:cNvPr id="9" name="Slide Number Placeholder 8"/>
          <p:cNvSpPr>
            <a:spLocks noGrp="1"/>
          </p:cNvSpPr>
          <p:nvPr>
            <p:ph type="sldNum" sz="quarter" idx="12"/>
          </p:nvPr>
        </p:nvSpPr>
        <p:spPr>
          <a:xfrm>
            <a:off x="0" y="6590037"/>
            <a:ext cx="720080" cy="199174"/>
          </a:xfrm>
        </p:spPr>
        <p:txBody>
          <a:bodyPr anchor="ctr"/>
          <a:lstStyle>
            <a:lvl1pPr>
              <a:defRPr sz="1400">
                <a:solidFill>
                  <a:schemeClr val="bg1"/>
                </a:solidFill>
              </a:defRPr>
            </a:lvl1pPr>
          </a:lstStyle>
          <a:p>
            <a:fld id="{6A6D9FA1-99C7-4910-8E32-B85D378B0060}" type="slidenum">
              <a:rPr lang="en-GB" smtClean="0">
                <a:solidFill>
                  <a:prstClr val="white"/>
                </a:solidFill>
              </a:rPr>
              <a:pPr/>
              <a:t>‹Nr.›</a:t>
            </a:fld>
            <a:endParaRPr lang="en-GB" dirty="0">
              <a:solidFill>
                <a:prstClr val="white"/>
              </a:solidFill>
            </a:endParaRPr>
          </a:p>
        </p:txBody>
      </p:sp>
      <p:pic>
        <p:nvPicPr>
          <p:cNvPr id="1026" name="Picture 2" descr="EUROfusion - Realising Fusion Energy">
            <a:extLst>
              <a:ext uri="{FF2B5EF4-FFF2-40B4-BE49-F238E27FC236}">
                <a16:creationId xmlns:a16="http://schemas.microsoft.com/office/drawing/2014/main" id="{D76DEB2B-40A9-CD88-03A2-1B2D1E8A0C70}"/>
              </a:ext>
            </a:extLst>
          </p:cNvPr>
          <p:cNvPicPr>
            <a:picLocks noChangeAspect="1" noChangeArrowheads="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191344" y="57007"/>
            <a:ext cx="636023" cy="636023"/>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a:extLst>
              <a:ext uri="{FF2B5EF4-FFF2-40B4-BE49-F238E27FC236}">
                <a16:creationId xmlns:a16="http://schemas.microsoft.com/office/drawing/2014/main" id="{40CFE93D-B60A-5519-67CA-2FB5FDAACE49}"/>
              </a:ext>
            </a:extLst>
          </p:cNvPr>
          <p:cNvPicPr>
            <a:picLocks noChangeAspect="1"/>
          </p:cNvPicPr>
          <p:nvPr userDrawn="1"/>
        </p:nvPicPr>
        <p:blipFill>
          <a:blip r:embed="rId3" cstate="email">
            <a:alphaModFix amt="65000"/>
            <a:extLst>
              <a:ext uri="{28A0092B-C50C-407E-A947-70E740481C1C}">
                <a14:useLocalDpi xmlns:a14="http://schemas.microsoft.com/office/drawing/2010/main"/>
              </a:ext>
            </a:extLst>
          </a:blip>
          <a:srcRect/>
          <a:stretch>
            <a:fillRect/>
          </a:stretch>
        </p:blipFill>
        <p:spPr>
          <a:xfrm>
            <a:off x="7247890" y="252412"/>
            <a:ext cx="4944110" cy="6353175"/>
          </a:xfrm>
          <a:prstGeom prst="rect">
            <a:avLst/>
          </a:prstGeom>
          <a:noFill/>
        </p:spPr>
      </p:pic>
    </p:spTree>
    <p:extLst>
      <p:ext uri="{BB962C8B-B14F-4D97-AF65-F5344CB8AC3E}">
        <p14:creationId xmlns:p14="http://schemas.microsoft.com/office/powerpoint/2010/main" val="169645968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endParaRPr lang="en-GB" dirty="0"/>
          </a:p>
        </p:txBody>
      </p:sp>
      <p:sp>
        <p:nvSpPr>
          <p:cNvPr id="3" name="Text Placeholder 2"/>
          <p:cNvSpPr>
            <a:spLocks noGrp="1"/>
          </p:cNvSpPr>
          <p:nvPr>
            <p:ph type="body" idx="1"/>
          </p:nvPr>
        </p:nvSpPr>
        <p:spPr>
          <a:xfrm>
            <a:off x="609600" y="1600203"/>
            <a:ext cx="109728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Slide Number Placeholder 5"/>
          <p:cNvSpPr>
            <a:spLocks noGrp="1"/>
          </p:cNvSpPr>
          <p:nvPr>
            <p:ph type="sldNum" sz="quarter" idx="4"/>
          </p:nvPr>
        </p:nvSpPr>
        <p:spPr>
          <a:xfrm>
            <a:off x="10848528" y="6356353"/>
            <a:ext cx="733872" cy="365125"/>
          </a:xfrm>
          <a:prstGeom prst="rect">
            <a:avLst/>
          </a:prstGeom>
        </p:spPr>
        <p:txBody>
          <a:bodyPr vert="horz" lIns="91440" tIns="45720" rIns="91440" bIns="45720" rtlCol="0" anchor="ctr"/>
          <a:lstStyle>
            <a:lvl1pPr algn="r">
              <a:defRPr sz="1000">
                <a:solidFill>
                  <a:schemeClr val="tx1">
                    <a:tint val="75000"/>
                  </a:schemeClr>
                </a:solidFill>
                <a:latin typeface="+mn-lt"/>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6A6D9FA1-99C7-4910-8E32-B85D378B0060}" type="slidenum">
              <a:rPr kumimoji="0" lang="en-GB" sz="10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‹Nr.›</a:t>
            </a:fld>
            <a:endParaRPr kumimoji="0" lang="en-GB" sz="10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2402646876"/>
      </p:ext>
    </p:extLst>
  </p:cSld>
  <p:clrMap bg1="lt1" tx1="dk1" bg2="lt2" tx2="dk2" accent1="accent1" accent2="accent2" accent3="accent3" accent4="accent4" accent5="accent5" accent6="accent6" hlink="hlink" folHlink="folHlink"/>
  <p:sldLayoutIdLst>
    <p:sldLayoutId id="2147483658" r:id="rId1"/>
    <p:sldLayoutId id="2147483663" r:id="rId2"/>
    <p:sldLayoutId id="2147483664" r:id="rId3"/>
  </p:sldLayoutIdLst>
  <p:hf hdr="0" dt="0"/>
  <p:txStyles>
    <p:titleStyle>
      <a:lvl1pPr algn="ctr" defTabSz="685800" rtl="0" eaLnBrk="1" latinLnBrk="0" hangingPunct="1">
        <a:spcBef>
          <a:spcPct val="0"/>
        </a:spcBef>
        <a:buNone/>
        <a:defRPr sz="3300" kern="1200">
          <a:solidFill>
            <a:schemeClr val="tx1"/>
          </a:solidFill>
          <a:latin typeface="+mj-lt"/>
          <a:ea typeface="+mj-ea"/>
          <a:cs typeface="+mj-cs"/>
        </a:defRPr>
      </a:lvl1pPr>
    </p:titleStyle>
    <p:bodyStyle>
      <a:lvl1pPr marL="257175" indent="-257175" algn="l" defTabSz="6858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1pPr>
      <a:lvl2pPr marL="557213" indent="-214313" algn="l" defTabSz="68580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2pPr>
      <a:lvl3pPr marL="857250" indent="-171450" algn="l" defTabSz="6858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3pPr>
      <a:lvl4pPr marL="12001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4pPr>
      <a:lvl5pPr marL="15430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5pPr>
      <a:lvl6pPr marL="18859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7.tmp"/><Relationship Id="rId7" Type="http://schemas.openxmlformats.org/officeDocument/2006/relationships/image" Target="../media/image11.png"/><Relationship Id="rId2" Type="http://schemas.openxmlformats.org/officeDocument/2006/relationships/image" Target="../media/image6.png"/><Relationship Id="rId1" Type="http://schemas.openxmlformats.org/officeDocument/2006/relationships/slideLayout" Target="../slideLayouts/slideLayout2.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tmp"/></Relationships>
</file>

<file path=ppt/slides/_rels/slide3.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01D66E-0F32-BE59-B5D3-B7F670660DB7}"/>
              </a:ext>
            </a:extLst>
          </p:cNvPr>
          <p:cNvSpPr>
            <a:spLocks noGrp="1"/>
          </p:cNvSpPr>
          <p:nvPr>
            <p:ph type="title"/>
          </p:nvPr>
        </p:nvSpPr>
        <p:spPr>
          <a:xfrm>
            <a:off x="407368" y="2226588"/>
            <a:ext cx="6237272" cy="620251"/>
          </a:xfrm>
        </p:spPr>
        <p:txBody>
          <a:bodyPr>
            <a:normAutofit fontScale="90000"/>
          </a:bodyPr>
          <a:lstStyle/>
          <a:p>
            <a:r>
              <a:rPr lang="en-US" dirty="0"/>
              <a:t>WP </a:t>
            </a:r>
            <a:r>
              <a:rPr lang="en-US" i="1" dirty="0"/>
              <a:t>PWIE</a:t>
            </a:r>
            <a:r>
              <a:rPr lang="en-US" dirty="0"/>
              <a:t>:  </a:t>
            </a:r>
            <a:br>
              <a:rPr lang="en-US" dirty="0"/>
            </a:br>
            <a:r>
              <a:rPr lang="en-US" i="1" dirty="0"/>
              <a:t>P</a:t>
            </a:r>
            <a:r>
              <a:rPr lang="en-US" dirty="0"/>
              <a:t>lasma-</a:t>
            </a:r>
            <a:r>
              <a:rPr lang="en-US" i="1" dirty="0"/>
              <a:t>W</a:t>
            </a:r>
            <a:r>
              <a:rPr lang="en-US" dirty="0"/>
              <a:t>all </a:t>
            </a:r>
            <a:r>
              <a:rPr lang="en-US" i="1" dirty="0"/>
              <a:t>I</a:t>
            </a:r>
            <a:r>
              <a:rPr lang="en-US" dirty="0"/>
              <a:t>nteractions and </a:t>
            </a:r>
            <a:r>
              <a:rPr lang="en-US" i="1" dirty="0"/>
              <a:t>E</a:t>
            </a:r>
            <a:r>
              <a:rPr lang="en-US" dirty="0"/>
              <a:t>xhaust</a:t>
            </a:r>
            <a:endParaRPr lang="en-GB" dirty="0"/>
          </a:p>
        </p:txBody>
      </p:sp>
      <p:sp>
        <p:nvSpPr>
          <p:cNvPr id="5" name="Text Placeholder 4">
            <a:extLst>
              <a:ext uri="{FF2B5EF4-FFF2-40B4-BE49-F238E27FC236}">
                <a16:creationId xmlns:a16="http://schemas.microsoft.com/office/drawing/2014/main" id="{5EA551F4-897C-CFDF-B210-3F20E031D8D1}"/>
              </a:ext>
            </a:extLst>
          </p:cNvPr>
          <p:cNvSpPr>
            <a:spLocks noGrp="1"/>
          </p:cNvSpPr>
          <p:nvPr>
            <p:ph type="body" sz="quarter" idx="12"/>
          </p:nvPr>
        </p:nvSpPr>
        <p:spPr/>
        <p:txBody>
          <a:bodyPr/>
          <a:lstStyle/>
          <a:p>
            <a:r>
              <a:rPr lang="en-GB" dirty="0"/>
              <a:t>2025 Planning Meeting </a:t>
            </a:r>
          </a:p>
        </p:txBody>
      </p:sp>
      <p:sp>
        <p:nvSpPr>
          <p:cNvPr id="7" name="Text Placeholder 6">
            <a:extLst>
              <a:ext uri="{FF2B5EF4-FFF2-40B4-BE49-F238E27FC236}">
                <a16:creationId xmlns:a16="http://schemas.microsoft.com/office/drawing/2014/main" id="{9817BAD1-53DF-CC8A-1B16-56816607C47C}"/>
              </a:ext>
            </a:extLst>
          </p:cNvPr>
          <p:cNvSpPr>
            <a:spLocks noGrp="1"/>
          </p:cNvSpPr>
          <p:nvPr>
            <p:ph type="body" sz="quarter" idx="11"/>
          </p:nvPr>
        </p:nvSpPr>
        <p:spPr>
          <a:xfrm>
            <a:off x="407368" y="4159259"/>
            <a:ext cx="4375150" cy="587670"/>
          </a:xfrm>
        </p:spPr>
        <p:txBody>
          <a:bodyPr>
            <a:normAutofit fontScale="70000" lnSpcReduction="20000"/>
          </a:bodyPr>
          <a:lstStyle/>
          <a:p>
            <a:r>
              <a:rPr lang="en-GB" dirty="0" err="1"/>
              <a:t>Forschungszentrum</a:t>
            </a:r>
            <a:r>
              <a:rPr lang="en-GB" dirty="0"/>
              <a:t> </a:t>
            </a:r>
            <a:r>
              <a:rPr lang="en-GB" dirty="0" err="1"/>
              <a:t>Jülich</a:t>
            </a:r>
            <a:r>
              <a:rPr lang="en-GB" dirty="0"/>
              <a:t> (lead lab)</a:t>
            </a:r>
          </a:p>
          <a:p>
            <a:r>
              <a:rPr lang="en-GB" dirty="0"/>
              <a:t>Heinrich-Heine-Universität Düsseldorf</a:t>
            </a:r>
          </a:p>
        </p:txBody>
      </p:sp>
      <p:sp>
        <p:nvSpPr>
          <p:cNvPr id="9" name="Text Placeholder 8">
            <a:extLst>
              <a:ext uri="{FF2B5EF4-FFF2-40B4-BE49-F238E27FC236}">
                <a16:creationId xmlns:a16="http://schemas.microsoft.com/office/drawing/2014/main" id="{023C2198-5D1E-DF38-94CE-C4C24C71155F}"/>
              </a:ext>
            </a:extLst>
          </p:cNvPr>
          <p:cNvSpPr>
            <a:spLocks noGrp="1"/>
          </p:cNvSpPr>
          <p:nvPr>
            <p:ph type="body" sz="quarter" idx="10"/>
          </p:nvPr>
        </p:nvSpPr>
        <p:spPr/>
        <p:txBody>
          <a:bodyPr>
            <a:normAutofit/>
          </a:bodyPr>
          <a:lstStyle/>
          <a:p>
            <a:r>
              <a:rPr lang="en-GB" dirty="0"/>
              <a:t>Sebastijan Brezinsek (PL)</a:t>
            </a:r>
          </a:p>
          <a:p>
            <a:endParaRPr lang="en-GB" dirty="0"/>
          </a:p>
          <a:p>
            <a:endParaRPr lang="en-GB" dirty="0"/>
          </a:p>
        </p:txBody>
      </p:sp>
      <p:pic>
        <p:nvPicPr>
          <p:cNvPr id="3" name="Grafik 2">
            <a:extLst>
              <a:ext uri="{FF2B5EF4-FFF2-40B4-BE49-F238E27FC236}">
                <a16:creationId xmlns:a16="http://schemas.microsoft.com/office/drawing/2014/main" id="{BE67D8FD-7E82-1E33-C684-A1DA58AAECC4}"/>
              </a:ext>
            </a:extLst>
          </p:cNvPr>
          <p:cNvPicPr>
            <a:picLocks noChangeAspect="1"/>
          </p:cNvPicPr>
          <p:nvPr/>
        </p:nvPicPr>
        <p:blipFill>
          <a:blip r:embed="rId2"/>
          <a:stretch>
            <a:fillRect/>
          </a:stretch>
        </p:blipFill>
        <p:spPr>
          <a:xfrm>
            <a:off x="4954408" y="6010924"/>
            <a:ext cx="1883827" cy="548688"/>
          </a:xfrm>
          <a:prstGeom prst="rect">
            <a:avLst/>
          </a:prstGeom>
        </p:spPr>
      </p:pic>
    </p:spTree>
    <p:extLst>
      <p:ext uri="{BB962C8B-B14F-4D97-AF65-F5344CB8AC3E}">
        <p14:creationId xmlns:p14="http://schemas.microsoft.com/office/powerpoint/2010/main" val="8979049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D51D2DC-0DD8-BC97-59F3-C41D589A77C5}"/>
              </a:ext>
            </a:extLst>
          </p:cNvPr>
          <p:cNvSpPr>
            <a:spLocks noGrp="1"/>
          </p:cNvSpPr>
          <p:nvPr>
            <p:ph type="title"/>
          </p:nvPr>
        </p:nvSpPr>
        <p:spPr/>
        <p:txBody>
          <a:bodyPr/>
          <a:lstStyle/>
          <a:p>
            <a:r>
              <a:rPr lang="de-DE" dirty="0" err="1"/>
              <a:t>Deliverables</a:t>
            </a:r>
            <a:r>
              <a:rPr lang="de-DE" dirty="0"/>
              <a:t> </a:t>
            </a:r>
          </a:p>
        </p:txBody>
      </p:sp>
      <p:sp>
        <p:nvSpPr>
          <p:cNvPr id="4" name="Fußzeilenplatzhalter 3">
            <a:extLst>
              <a:ext uri="{FF2B5EF4-FFF2-40B4-BE49-F238E27FC236}">
                <a16:creationId xmlns:a16="http://schemas.microsoft.com/office/drawing/2014/main" id="{AE7554F0-C55A-AD0A-C097-EF567AA4E4D5}"/>
              </a:ext>
            </a:extLst>
          </p:cNvPr>
          <p:cNvSpPr>
            <a:spLocks noGrp="1"/>
          </p:cNvSpPr>
          <p:nvPr>
            <p:ph type="ftr" sz="quarter" idx="11"/>
          </p:nvPr>
        </p:nvSpPr>
        <p:spPr/>
        <p:txBody>
          <a:bodyPr/>
          <a:lstStyle/>
          <a:p>
            <a:r>
              <a:rPr lang="en-GB">
                <a:solidFill>
                  <a:prstClr val="white"/>
                </a:solidFill>
              </a:rPr>
              <a:t>name| 2023 Technical Report - Meeting with EC | May 24, 2024</a:t>
            </a:r>
            <a:endParaRPr lang="en-GB" dirty="0">
              <a:solidFill>
                <a:prstClr val="white"/>
              </a:solidFill>
            </a:endParaRPr>
          </a:p>
        </p:txBody>
      </p:sp>
      <p:sp>
        <p:nvSpPr>
          <p:cNvPr id="5" name="Foliennummernplatzhalter 4">
            <a:extLst>
              <a:ext uri="{FF2B5EF4-FFF2-40B4-BE49-F238E27FC236}">
                <a16:creationId xmlns:a16="http://schemas.microsoft.com/office/drawing/2014/main" id="{FBBF22E0-5A40-CCCA-AA02-6925AF5262F3}"/>
              </a:ext>
            </a:extLst>
          </p:cNvPr>
          <p:cNvSpPr>
            <a:spLocks noGrp="1"/>
          </p:cNvSpPr>
          <p:nvPr>
            <p:ph type="sldNum" sz="quarter" idx="12"/>
          </p:nvPr>
        </p:nvSpPr>
        <p:spPr/>
        <p:txBody>
          <a:bodyPr/>
          <a:lstStyle/>
          <a:p>
            <a:fld id="{6A6D9FA1-99C7-4910-8E32-B85D378B0060}" type="slidenum">
              <a:rPr lang="en-GB" smtClean="0">
                <a:solidFill>
                  <a:prstClr val="white"/>
                </a:solidFill>
              </a:rPr>
              <a:pPr/>
              <a:t>10</a:t>
            </a:fld>
            <a:endParaRPr lang="en-GB" dirty="0">
              <a:solidFill>
                <a:prstClr val="white"/>
              </a:solidFill>
            </a:endParaRPr>
          </a:p>
        </p:txBody>
      </p:sp>
      <p:sp>
        <p:nvSpPr>
          <p:cNvPr id="12" name="Textfeld 11">
            <a:extLst>
              <a:ext uri="{FF2B5EF4-FFF2-40B4-BE49-F238E27FC236}">
                <a16:creationId xmlns:a16="http://schemas.microsoft.com/office/drawing/2014/main" id="{3548020B-2BC7-051B-B670-29BD1CBB7E58}"/>
              </a:ext>
            </a:extLst>
          </p:cNvPr>
          <p:cNvSpPr txBox="1"/>
          <p:nvPr/>
        </p:nvSpPr>
        <p:spPr>
          <a:xfrm>
            <a:off x="181136" y="755809"/>
            <a:ext cx="11318438" cy="4616648"/>
          </a:xfrm>
          <a:prstGeom prst="rect">
            <a:avLst/>
          </a:prstGeom>
          <a:noFill/>
        </p:spPr>
        <p:txBody>
          <a:bodyPr wrap="square">
            <a:spAutoFit/>
          </a:bodyPr>
          <a:lstStyle/>
          <a:p>
            <a:r>
              <a:rPr lang="de-DE" sz="1400" dirty="0"/>
              <a:t>PWIE	D5.19	PWIE.D.19	</a:t>
            </a:r>
            <a:r>
              <a:rPr lang="de-DE" sz="1400" dirty="0" err="1"/>
              <a:t>Characterization</a:t>
            </a:r>
            <a:r>
              <a:rPr lang="de-DE" sz="1400" dirty="0"/>
              <a:t> and </a:t>
            </a:r>
            <a:r>
              <a:rPr lang="de-DE" sz="1400" dirty="0" err="1"/>
              <a:t>predictive</a:t>
            </a:r>
            <a:r>
              <a:rPr lang="de-DE" sz="1400" dirty="0"/>
              <a:t> </a:t>
            </a:r>
            <a:r>
              <a:rPr lang="de-DE" sz="1400" dirty="0" err="1"/>
              <a:t>modelling</a:t>
            </a:r>
            <a:r>
              <a:rPr lang="de-DE" sz="1400" dirty="0"/>
              <a:t> </a:t>
            </a:r>
            <a:r>
              <a:rPr lang="de-DE" sz="1400" dirty="0" err="1"/>
              <a:t>of</a:t>
            </a:r>
            <a:r>
              <a:rPr lang="de-DE" sz="1400" dirty="0"/>
              <a:t> plasma-wall </a:t>
            </a:r>
            <a:r>
              <a:rPr lang="de-DE" sz="1400" dirty="0" err="1"/>
              <a:t>interactions</a:t>
            </a:r>
            <a:r>
              <a:rPr lang="de-DE" sz="1400" dirty="0"/>
              <a:t> in </a:t>
            </a:r>
            <a:r>
              <a:rPr lang="de-DE" sz="1400" dirty="0">
                <a:solidFill>
                  <a:srgbClr val="FF0000"/>
                </a:solidFill>
              </a:rPr>
              <a:t>He und He/H </a:t>
            </a:r>
            <a:r>
              <a:rPr lang="de-DE" sz="1400" dirty="0" err="1"/>
              <a:t>mixed</a:t>
            </a:r>
            <a:r>
              <a:rPr lang="de-DE" sz="1400" dirty="0"/>
              <a:t> </a:t>
            </a:r>
            <a:r>
              <a:rPr lang="de-DE" sz="1400" dirty="0" err="1"/>
              <a:t>plasmas</a:t>
            </a:r>
            <a:r>
              <a:rPr lang="de-DE" sz="1400" dirty="0"/>
              <a:t> </a:t>
            </a:r>
            <a:r>
              <a:rPr lang="de-DE" sz="1400" dirty="0" err="1"/>
              <a:t>for</a:t>
            </a:r>
            <a:r>
              <a:rPr lang="de-DE" sz="1400" dirty="0"/>
              <a:t> ITER in </a:t>
            </a:r>
            <a:r>
              <a:rPr lang="de-DE" sz="1400" dirty="0" err="1"/>
              <a:t>Pre</a:t>
            </a:r>
            <a:r>
              <a:rPr lang="de-DE" sz="1400" dirty="0"/>
              <a:t>-Fusion Power </a:t>
            </a:r>
            <a:r>
              <a:rPr lang="de-DE" sz="1400" dirty="0" err="1"/>
              <a:t>phase</a:t>
            </a:r>
            <a:r>
              <a:rPr lang="de-DE" sz="1400" dirty="0"/>
              <a:t>.	31/12/2025																		</a:t>
            </a:r>
          </a:p>
          <a:p>
            <a:r>
              <a:rPr lang="de-DE" sz="1400" dirty="0"/>
              <a:t>PWIE	D5.20	PWIE.D.20	High </a:t>
            </a:r>
            <a:r>
              <a:rPr lang="de-DE" sz="1400" dirty="0" err="1"/>
              <a:t>fluence</a:t>
            </a:r>
            <a:r>
              <a:rPr lang="de-DE" sz="1400" dirty="0"/>
              <a:t> </a:t>
            </a:r>
            <a:r>
              <a:rPr lang="de-DE" sz="1400" dirty="0" err="1"/>
              <a:t>exposition</a:t>
            </a:r>
            <a:r>
              <a:rPr lang="de-DE" sz="1400" dirty="0"/>
              <a:t> </a:t>
            </a:r>
            <a:r>
              <a:rPr lang="de-DE" sz="1400" dirty="0" err="1"/>
              <a:t>of</a:t>
            </a:r>
            <a:r>
              <a:rPr lang="de-DE" sz="1400" dirty="0"/>
              <a:t> mono </a:t>
            </a:r>
            <a:r>
              <a:rPr lang="de-DE" sz="1400" dirty="0" err="1"/>
              <a:t>blocks</a:t>
            </a:r>
            <a:r>
              <a:rPr lang="de-DE" sz="1400" dirty="0"/>
              <a:t> </a:t>
            </a:r>
            <a:r>
              <a:rPr lang="de-DE" sz="1400" dirty="0" err="1"/>
              <a:t>made</a:t>
            </a:r>
            <a:r>
              <a:rPr lang="de-DE" sz="1400" dirty="0"/>
              <a:t> </a:t>
            </a:r>
            <a:r>
              <a:rPr lang="de-DE" sz="1400" dirty="0" err="1"/>
              <a:t>of</a:t>
            </a:r>
            <a:r>
              <a:rPr lang="de-DE" sz="1400" dirty="0"/>
              <a:t> </a:t>
            </a:r>
            <a:r>
              <a:rPr lang="de-DE" sz="1400" dirty="0" err="1"/>
              <a:t>references</a:t>
            </a:r>
            <a:r>
              <a:rPr lang="de-DE" sz="1400" dirty="0"/>
              <a:t> W and </a:t>
            </a:r>
            <a:r>
              <a:rPr lang="de-DE" sz="1400" dirty="0" err="1"/>
              <a:t>advanced</a:t>
            </a:r>
            <a:r>
              <a:rPr lang="de-DE" sz="1400" dirty="0"/>
              <a:t> W </a:t>
            </a:r>
            <a:r>
              <a:rPr lang="de-DE" sz="1400" dirty="0" err="1"/>
              <a:t>materials</a:t>
            </a:r>
            <a:r>
              <a:rPr lang="de-DE" sz="1400" dirty="0"/>
              <a:t> </a:t>
            </a:r>
            <a:r>
              <a:rPr lang="de-DE" sz="1400" dirty="0" err="1"/>
              <a:t>for</a:t>
            </a:r>
            <a:r>
              <a:rPr lang="de-DE" sz="1400" dirty="0"/>
              <a:t> DEMO, </a:t>
            </a:r>
            <a:r>
              <a:rPr lang="de-DE" sz="1400" dirty="0">
                <a:solidFill>
                  <a:srgbClr val="FF0000"/>
                </a:solidFill>
              </a:rPr>
              <a:t>JT-60SA, DTT </a:t>
            </a:r>
            <a:r>
              <a:rPr lang="de-DE" sz="1400" dirty="0"/>
              <a:t>in MAGNUM-PSI and UPP </a:t>
            </a:r>
            <a:r>
              <a:rPr lang="de-DE" sz="1400" dirty="0" err="1"/>
              <a:t>including</a:t>
            </a:r>
            <a:r>
              <a:rPr lang="de-DE" sz="1400" dirty="0"/>
              <a:t> </a:t>
            </a:r>
            <a:r>
              <a:rPr lang="de-DE" sz="1400" dirty="0" err="1"/>
              <a:t>pre</a:t>
            </a:r>
            <a:r>
              <a:rPr lang="de-DE" sz="1400" dirty="0"/>
              <a:t>- and post-</a:t>
            </a:r>
            <a:r>
              <a:rPr lang="de-DE" sz="1400" dirty="0" err="1"/>
              <a:t>characterisation</a:t>
            </a:r>
            <a:r>
              <a:rPr lang="de-DE" sz="1400" dirty="0"/>
              <a:t>.	31/12/2025																		</a:t>
            </a:r>
          </a:p>
          <a:p>
            <a:r>
              <a:rPr lang="de-DE" sz="1400" dirty="0"/>
              <a:t>PWIE	D5.21	PWIE.D.21	Fuel </a:t>
            </a:r>
            <a:r>
              <a:rPr lang="de-DE" sz="1400" dirty="0" err="1"/>
              <a:t>retention</a:t>
            </a:r>
            <a:r>
              <a:rPr lang="de-DE" sz="1400" dirty="0"/>
              <a:t> </a:t>
            </a:r>
            <a:r>
              <a:rPr lang="de-DE" sz="1400" dirty="0" err="1"/>
              <a:t>studies</a:t>
            </a:r>
            <a:r>
              <a:rPr lang="de-DE" sz="1400" dirty="0"/>
              <a:t> in </a:t>
            </a:r>
            <a:r>
              <a:rPr lang="de-DE" sz="1400" dirty="0" err="1"/>
              <a:t>self-damaged</a:t>
            </a:r>
            <a:r>
              <a:rPr lang="de-DE" sz="1400" dirty="0"/>
              <a:t> and </a:t>
            </a:r>
            <a:r>
              <a:rPr lang="de-DE" sz="1400" dirty="0" err="1">
                <a:solidFill>
                  <a:srgbClr val="FF0000"/>
                </a:solidFill>
              </a:rPr>
              <a:t>neutron</a:t>
            </a:r>
            <a:r>
              <a:rPr lang="de-DE" sz="1400" dirty="0">
                <a:solidFill>
                  <a:srgbClr val="FF0000"/>
                </a:solidFill>
              </a:rPr>
              <a:t> </a:t>
            </a:r>
            <a:r>
              <a:rPr lang="de-DE" sz="1400" dirty="0" err="1">
                <a:solidFill>
                  <a:srgbClr val="FF0000"/>
                </a:solidFill>
              </a:rPr>
              <a:t>damaged</a:t>
            </a:r>
            <a:r>
              <a:rPr lang="de-DE" sz="1400" dirty="0">
                <a:solidFill>
                  <a:srgbClr val="FF0000"/>
                </a:solidFill>
              </a:rPr>
              <a:t> </a:t>
            </a:r>
            <a:r>
              <a:rPr lang="de-DE" sz="1400" dirty="0" err="1">
                <a:solidFill>
                  <a:srgbClr val="FF0000"/>
                </a:solidFill>
              </a:rPr>
              <a:t>materials</a:t>
            </a:r>
            <a:r>
              <a:rPr lang="de-DE" sz="1400" dirty="0">
                <a:solidFill>
                  <a:srgbClr val="FF0000"/>
                </a:solidFill>
              </a:rPr>
              <a:t> </a:t>
            </a:r>
            <a:r>
              <a:rPr lang="de-DE" sz="1400" dirty="0" err="1">
                <a:solidFill>
                  <a:srgbClr val="FF0000"/>
                </a:solidFill>
              </a:rPr>
              <a:t>exposed</a:t>
            </a:r>
            <a:r>
              <a:rPr lang="de-DE" sz="1400" dirty="0">
                <a:solidFill>
                  <a:srgbClr val="FF0000"/>
                </a:solidFill>
              </a:rPr>
              <a:t> in JULE-PSI.</a:t>
            </a:r>
            <a:r>
              <a:rPr lang="de-DE" sz="1400" dirty="0"/>
              <a:t>	31/12/2025																			</a:t>
            </a:r>
          </a:p>
          <a:p>
            <a:r>
              <a:rPr lang="de-DE" sz="1400" dirty="0"/>
              <a:t>PWIE	D5.22	PWIE.D.22	</a:t>
            </a:r>
            <a:r>
              <a:rPr lang="de-DE" sz="1400" dirty="0" err="1"/>
              <a:t>Comparison</a:t>
            </a:r>
            <a:r>
              <a:rPr lang="de-DE" sz="1400" dirty="0"/>
              <a:t> </a:t>
            </a:r>
            <a:r>
              <a:rPr lang="de-DE" sz="1400" dirty="0" err="1"/>
              <a:t>of</a:t>
            </a:r>
            <a:r>
              <a:rPr lang="de-DE" sz="1400" dirty="0"/>
              <a:t> in-situ (LID-QMS in JET) and </a:t>
            </a:r>
            <a:r>
              <a:rPr lang="de-DE" sz="1400" dirty="0">
                <a:solidFill>
                  <a:srgbClr val="FF0000"/>
                </a:solidFill>
              </a:rPr>
              <a:t>ex-situ </a:t>
            </a:r>
            <a:r>
              <a:rPr lang="de-DE" sz="1400" dirty="0" err="1">
                <a:solidFill>
                  <a:srgbClr val="FF0000"/>
                </a:solidFill>
              </a:rPr>
              <a:t>examination</a:t>
            </a:r>
            <a:r>
              <a:rPr lang="de-DE" sz="1400" dirty="0">
                <a:solidFill>
                  <a:srgbClr val="FF0000"/>
                </a:solidFill>
              </a:rPr>
              <a:t> </a:t>
            </a:r>
            <a:r>
              <a:rPr lang="de-DE" sz="1400" dirty="0"/>
              <a:t>(FREDIS, TDS) </a:t>
            </a:r>
            <a:r>
              <a:rPr lang="de-DE" sz="1400" dirty="0" err="1"/>
              <a:t>of</a:t>
            </a:r>
            <a:r>
              <a:rPr lang="de-DE" sz="1400" dirty="0"/>
              <a:t> </a:t>
            </a:r>
            <a:r>
              <a:rPr lang="de-DE" sz="1400" dirty="0" err="1"/>
              <a:t>the</a:t>
            </a:r>
            <a:r>
              <a:rPr lang="de-DE" sz="1400" dirty="0"/>
              <a:t> laser-</a:t>
            </a:r>
            <a:r>
              <a:rPr lang="de-DE" sz="1400" dirty="0" err="1"/>
              <a:t>irradiated</a:t>
            </a:r>
            <a:r>
              <a:rPr lang="de-DE" sz="1400" dirty="0"/>
              <a:t> </a:t>
            </a:r>
            <a:r>
              <a:rPr lang="de-DE" sz="1400" dirty="0" err="1"/>
              <a:t>components</a:t>
            </a:r>
            <a:r>
              <a:rPr lang="de-DE" sz="1400" dirty="0"/>
              <a:t> </a:t>
            </a:r>
            <a:r>
              <a:rPr lang="de-DE" sz="1400" dirty="0" err="1"/>
              <a:t>regarding</a:t>
            </a:r>
            <a:r>
              <a:rPr lang="de-DE" sz="1400" dirty="0"/>
              <a:t> </a:t>
            </a:r>
            <a:r>
              <a:rPr lang="de-DE" sz="1400" dirty="0" err="1"/>
              <a:t>fuel</a:t>
            </a:r>
            <a:r>
              <a:rPr lang="de-DE" sz="1400" dirty="0"/>
              <a:t>/</a:t>
            </a:r>
            <a:r>
              <a:rPr lang="de-DE" sz="1400" dirty="0" err="1"/>
              <a:t>tritium</a:t>
            </a:r>
            <a:r>
              <a:rPr lang="de-DE" sz="1400" dirty="0"/>
              <a:t> </a:t>
            </a:r>
            <a:r>
              <a:rPr lang="de-DE" sz="1400" dirty="0" err="1"/>
              <a:t>content</a:t>
            </a:r>
            <a:r>
              <a:rPr lang="de-DE" sz="1400" dirty="0"/>
              <a:t>.	31/12/2025																	</a:t>
            </a:r>
          </a:p>
          <a:p>
            <a:r>
              <a:rPr lang="de-DE" sz="1400" dirty="0"/>
              <a:t>PWIE	D5.23	PWIE.D.23	PSI </a:t>
            </a:r>
            <a:r>
              <a:rPr lang="de-DE" sz="1400" dirty="0" err="1"/>
              <a:t>modelling</a:t>
            </a:r>
            <a:r>
              <a:rPr lang="de-DE" sz="1400" dirty="0"/>
              <a:t> </a:t>
            </a:r>
            <a:r>
              <a:rPr lang="de-DE" sz="1400" dirty="0" err="1"/>
              <a:t>of</a:t>
            </a:r>
            <a:r>
              <a:rPr lang="de-DE" sz="1400" dirty="0"/>
              <a:t> DEMO </a:t>
            </a:r>
            <a:r>
              <a:rPr lang="de-DE" sz="1400" dirty="0" err="1"/>
              <a:t>main</a:t>
            </a:r>
            <a:r>
              <a:rPr lang="de-DE" sz="1400" dirty="0"/>
              <a:t> </a:t>
            </a:r>
            <a:r>
              <a:rPr lang="de-DE" sz="1400" dirty="0" err="1"/>
              <a:t>chamber</a:t>
            </a:r>
            <a:r>
              <a:rPr lang="de-DE" sz="1400" dirty="0"/>
              <a:t> </a:t>
            </a:r>
            <a:r>
              <a:rPr lang="de-DE" sz="1400" dirty="0" err="1"/>
              <a:t>erosion</a:t>
            </a:r>
            <a:r>
              <a:rPr lang="de-DE" sz="1400" dirty="0"/>
              <a:t>, </a:t>
            </a:r>
            <a:r>
              <a:rPr lang="de-DE" sz="1400" dirty="0" err="1"/>
              <a:t>deposition</a:t>
            </a:r>
            <a:r>
              <a:rPr lang="de-DE" sz="1400" dirty="0"/>
              <a:t> and </a:t>
            </a:r>
            <a:r>
              <a:rPr lang="de-DE" sz="1400" dirty="0" err="1"/>
              <a:t>fuel</a:t>
            </a:r>
            <a:r>
              <a:rPr lang="de-DE" sz="1400" dirty="0"/>
              <a:t> </a:t>
            </a:r>
            <a:r>
              <a:rPr lang="de-DE" sz="1400" dirty="0" err="1"/>
              <a:t>retention</a:t>
            </a:r>
            <a:r>
              <a:rPr lang="de-DE" sz="1400" dirty="0"/>
              <a:t>. PIC </a:t>
            </a:r>
            <a:r>
              <a:rPr lang="de-DE" sz="1400" dirty="0" err="1"/>
              <a:t>modelling</a:t>
            </a:r>
            <a:r>
              <a:rPr lang="de-DE" sz="1400" dirty="0"/>
              <a:t> </a:t>
            </a:r>
            <a:r>
              <a:rPr lang="de-DE" sz="1400" dirty="0" err="1"/>
              <a:t>of</a:t>
            </a:r>
            <a:r>
              <a:rPr lang="de-DE" sz="1400" dirty="0"/>
              <a:t> </a:t>
            </a:r>
            <a:r>
              <a:rPr lang="de-DE" sz="1400" dirty="0" err="1"/>
              <a:t>the</a:t>
            </a:r>
            <a:r>
              <a:rPr lang="de-DE" sz="1400" dirty="0"/>
              <a:t> </a:t>
            </a:r>
            <a:r>
              <a:rPr lang="de-DE" sz="1400" dirty="0" err="1"/>
              <a:t>sheath</a:t>
            </a:r>
            <a:r>
              <a:rPr lang="de-DE" sz="1400" dirty="0"/>
              <a:t> in </a:t>
            </a:r>
            <a:r>
              <a:rPr lang="de-DE" sz="1400" dirty="0" err="1"/>
              <a:t>the</a:t>
            </a:r>
            <a:r>
              <a:rPr lang="de-DE" sz="1400" dirty="0"/>
              <a:t> DEMO </a:t>
            </a:r>
            <a:r>
              <a:rPr lang="de-DE" sz="1400" dirty="0" err="1"/>
              <a:t>divertor</a:t>
            </a:r>
            <a:r>
              <a:rPr lang="de-DE" sz="1400" dirty="0"/>
              <a:t> (</a:t>
            </a:r>
            <a:r>
              <a:rPr lang="de-DE" sz="1400" dirty="0" err="1"/>
              <a:t>with</a:t>
            </a:r>
            <a:r>
              <a:rPr lang="de-DE" sz="1400" dirty="0"/>
              <a:t> TSVV-07). 	31/12/2025																		</a:t>
            </a:r>
          </a:p>
          <a:p>
            <a:r>
              <a:rPr lang="de-DE" sz="1400" dirty="0"/>
              <a:t>PWIE	D5.24	PWIE.D.24     Neutral gas </a:t>
            </a:r>
            <a:r>
              <a:rPr lang="de-DE" sz="1400" dirty="0" err="1"/>
              <a:t>kinetics</a:t>
            </a:r>
            <a:r>
              <a:rPr lang="de-DE" sz="1400" dirty="0"/>
              <a:t> modular code </a:t>
            </a:r>
            <a:r>
              <a:rPr lang="de-DE" sz="1400" dirty="0" err="1"/>
              <a:t>upgraded</a:t>
            </a:r>
            <a:r>
              <a:rPr lang="de-DE" sz="1400" dirty="0"/>
              <a:t> and final </a:t>
            </a:r>
            <a:r>
              <a:rPr lang="de-DE" sz="1400" dirty="0" err="1"/>
              <a:t>verification</a:t>
            </a:r>
            <a:r>
              <a:rPr lang="de-DE" sz="1400" dirty="0"/>
              <a:t>/</a:t>
            </a:r>
            <a:r>
              <a:rPr lang="de-DE" sz="1400" dirty="0" err="1"/>
              <a:t>validation</a:t>
            </a:r>
            <a:r>
              <a:rPr lang="de-DE" sz="1400" dirty="0"/>
              <a:t> </a:t>
            </a:r>
            <a:r>
              <a:rPr lang="de-DE" sz="1400" dirty="0" err="1"/>
              <a:t>report</a:t>
            </a:r>
            <a:r>
              <a:rPr lang="de-DE" sz="1400" dirty="0"/>
              <a:t> (</a:t>
            </a:r>
            <a:r>
              <a:rPr lang="de-DE" sz="1400" dirty="0" err="1"/>
              <a:t>with</a:t>
            </a:r>
            <a:r>
              <a:rPr lang="de-DE" sz="1400" dirty="0"/>
              <a:t> TSVV-05). 	31/12/2025																</a:t>
            </a:r>
          </a:p>
          <a:p>
            <a:r>
              <a:rPr lang="de-DE" sz="1400" dirty="0"/>
              <a:t>FPWIE	D5.25	PWIE.D.25   Initial PSI </a:t>
            </a:r>
            <a:r>
              <a:rPr lang="de-DE" sz="1400" dirty="0" err="1"/>
              <a:t>modelling</a:t>
            </a:r>
            <a:r>
              <a:rPr lang="de-DE" sz="1400" dirty="0"/>
              <a:t> </a:t>
            </a:r>
            <a:r>
              <a:rPr lang="de-DE" sz="1400" dirty="0" err="1"/>
              <a:t>of</a:t>
            </a:r>
            <a:r>
              <a:rPr lang="de-DE" sz="1400" dirty="0"/>
              <a:t> W </a:t>
            </a:r>
            <a:r>
              <a:rPr lang="de-DE" sz="1400" dirty="0" err="1"/>
              <a:t>sources</a:t>
            </a:r>
            <a:r>
              <a:rPr lang="de-DE" sz="1400" dirty="0"/>
              <a:t>, </a:t>
            </a:r>
            <a:r>
              <a:rPr lang="de-DE" sz="1400" dirty="0" err="1"/>
              <a:t>screening</a:t>
            </a:r>
            <a:r>
              <a:rPr lang="de-DE" sz="1400" dirty="0"/>
              <a:t>, </a:t>
            </a:r>
            <a:r>
              <a:rPr lang="de-DE" sz="1400" dirty="0" err="1"/>
              <a:t>transport</a:t>
            </a:r>
            <a:r>
              <a:rPr lang="de-DE" sz="1400" dirty="0"/>
              <a:t> and </a:t>
            </a:r>
            <a:r>
              <a:rPr lang="de-DE" sz="1400" dirty="0" err="1"/>
              <a:t>core</a:t>
            </a:r>
            <a:r>
              <a:rPr lang="de-DE" sz="1400" dirty="0"/>
              <a:t> </a:t>
            </a:r>
            <a:r>
              <a:rPr lang="de-DE" sz="1400" dirty="0" err="1"/>
              <a:t>concentration</a:t>
            </a:r>
            <a:r>
              <a:rPr lang="de-DE" sz="1400" dirty="0"/>
              <a:t> in </a:t>
            </a:r>
            <a:r>
              <a:rPr lang="de-DE" sz="1400" dirty="0" err="1"/>
              <a:t>full</a:t>
            </a:r>
            <a:r>
              <a:rPr lang="de-DE" sz="1400" dirty="0"/>
              <a:t> W-</a:t>
            </a:r>
            <a:r>
              <a:rPr lang="de-DE" sz="1400" dirty="0" err="1"/>
              <a:t>devices</a:t>
            </a:r>
            <a:r>
              <a:rPr lang="de-DE" sz="1400" dirty="0"/>
              <a:t> (</a:t>
            </a:r>
            <a:r>
              <a:rPr lang="de-DE" sz="1400" dirty="0" err="1"/>
              <a:t>with</a:t>
            </a:r>
            <a:r>
              <a:rPr lang="de-DE" sz="1400" dirty="0"/>
              <a:t> TSVV-06).	31/12/2025									</a:t>
            </a:r>
            <a:r>
              <a:rPr lang="de-DE" sz="1400"/>
              <a:t>	</a:t>
            </a:r>
            <a:r>
              <a:rPr lang="de-DE" sz="1400" dirty="0"/>
              <a:t>							</a:t>
            </a:r>
          </a:p>
        </p:txBody>
      </p:sp>
    </p:spTree>
    <p:extLst>
      <p:ext uri="{BB962C8B-B14F-4D97-AF65-F5344CB8AC3E}">
        <p14:creationId xmlns:p14="http://schemas.microsoft.com/office/powerpoint/2010/main" val="40515554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F81FB4-231E-D249-38A8-008AAD5A9030}"/>
              </a:ext>
            </a:extLst>
          </p:cNvPr>
          <p:cNvSpPr>
            <a:spLocks noGrp="1"/>
          </p:cNvSpPr>
          <p:nvPr>
            <p:ph type="title"/>
          </p:nvPr>
        </p:nvSpPr>
        <p:spPr>
          <a:xfrm>
            <a:off x="983432" y="192515"/>
            <a:ext cx="10764620" cy="457200"/>
          </a:xfrm>
        </p:spPr>
        <p:txBody>
          <a:bodyPr/>
          <a:lstStyle/>
          <a:p>
            <a:r>
              <a:rPr lang="en-US" sz="3200" dirty="0"/>
              <a:t>Scope: Work Package Plasma-Wall Interactions and Exhaust</a:t>
            </a:r>
            <a:endParaRPr lang="en-GB" sz="3200" dirty="0"/>
          </a:p>
        </p:txBody>
      </p:sp>
      <p:sp>
        <p:nvSpPr>
          <p:cNvPr id="4" name="Footer Placeholder 3">
            <a:extLst>
              <a:ext uri="{FF2B5EF4-FFF2-40B4-BE49-F238E27FC236}">
                <a16:creationId xmlns:a16="http://schemas.microsoft.com/office/drawing/2014/main" id="{024BC30E-76AA-DE5A-D2A3-95056F2430EB}"/>
              </a:ext>
            </a:extLst>
          </p:cNvPr>
          <p:cNvSpPr>
            <a:spLocks noGrp="1"/>
          </p:cNvSpPr>
          <p:nvPr>
            <p:ph type="ftr" sz="quarter" idx="11"/>
          </p:nvPr>
        </p:nvSpPr>
        <p:spPr>
          <a:xfrm>
            <a:off x="825624" y="6555770"/>
            <a:ext cx="5544696" cy="329614"/>
          </a:xfrm>
        </p:spPr>
        <p:txBody>
          <a:bodyPr/>
          <a:lstStyle/>
          <a:p>
            <a:r>
              <a:rPr lang="en-GB" dirty="0">
                <a:solidFill>
                  <a:prstClr val="white"/>
                </a:solidFill>
              </a:rPr>
              <a:t>Sebastijan Brezinsek| 2025 Planning Meeting | </a:t>
            </a:r>
            <a:r>
              <a:rPr lang="en-GB" dirty="0" err="1">
                <a:solidFill>
                  <a:prstClr val="white"/>
                </a:solidFill>
              </a:rPr>
              <a:t>Garching</a:t>
            </a:r>
            <a:r>
              <a:rPr lang="en-GB" dirty="0">
                <a:solidFill>
                  <a:prstClr val="white"/>
                </a:solidFill>
              </a:rPr>
              <a:t>  | June 11, 2024</a:t>
            </a:r>
          </a:p>
        </p:txBody>
      </p:sp>
      <p:sp>
        <p:nvSpPr>
          <p:cNvPr id="5" name="Slide Number Placeholder 4">
            <a:extLst>
              <a:ext uri="{FF2B5EF4-FFF2-40B4-BE49-F238E27FC236}">
                <a16:creationId xmlns:a16="http://schemas.microsoft.com/office/drawing/2014/main" id="{566B8480-2F8B-41DF-475C-BE88E2C40B70}"/>
              </a:ext>
            </a:extLst>
          </p:cNvPr>
          <p:cNvSpPr>
            <a:spLocks noGrp="1"/>
          </p:cNvSpPr>
          <p:nvPr>
            <p:ph type="sldNum" sz="quarter" idx="12"/>
          </p:nvPr>
        </p:nvSpPr>
        <p:spPr/>
        <p:txBody>
          <a:bodyPr/>
          <a:lstStyle/>
          <a:p>
            <a:fld id="{6A6D9FA1-99C7-4910-8E32-B85D378B0060}" type="slidenum">
              <a:rPr lang="en-GB" smtClean="0">
                <a:solidFill>
                  <a:prstClr val="white"/>
                </a:solidFill>
              </a:rPr>
              <a:pPr/>
              <a:t>2</a:t>
            </a:fld>
            <a:endParaRPr lang="en-GB" dirty="0">
              <a:solidFill>
                <a:prstClr val="white"/>
              </a:solidFill>
            </a:endParaRPr>
          </a:p>
        </p:txBody>
      </p:sp>
      <p:pic>
        <p:nvPicPr>
          <p:cNvPr id="8" name="Grafik 7">
            <a:extLst>
              <a:ext uri="{FF2B5EF4-FFF2-40B4-BE49-F238E27FC236}">
                <a16:creationId xmlns:a16="http://schemas.microsoft.com/office/drawing/2014/main" id="{7F5E848F-64BE-845D-299F-874CA7E69591}"/>
              </a:ext>
            </a:extLst>
          </p:cNvPr>
          <p:cNvPicPr>
            <a:picLocks noChangeAspect="1"/>
          </p:cNvPicPr>
          <p:nvPr/>
        </p:nvPicPr>
        <p:blipFill>
          <a:blip r:embed="rId2"/>
          <a:stretch>
            <a:fillRect/>
          </a:stretch>
        </p:blipFill>
        <p:spPr>
          <a:xfrm>
            <a:off x="3359391" y="1763056"/>
            <a:ext cx="2130998" cy="1198687"/>
          </a:xfrm>
          <a:prstGeom prst="rect">
            <a:avLst/>
          </a:prstGeom>
        </p:spPr>
      </p:pic>
      <p:sp>
        <p:nvSpPr>
          <p:cNvPr id="13" name="Textfeld 12">
            <a:extLst>
              <a:ext uri="{FF2B5EF4-FFF2-40B4-BE49-F238E27FC236}">
                <a16:creationId xmlns:a16="http://schemas.microsoft.com/office/drawing/2014/main" id="{B6E2F912-9AA1-7DC3-FF11-D1DA632613D0}"/>
              </a:ext>
            </a:extLst>
          </p:cNvPr>
          <p:cNvSpPr txBox="1"/>
          <p:nvPr/>
        </p:nvSpPr>
        <p:spPr>
          <a:xfrm>
            <a:off x="4686483" y="1763056"/>
            <a:ext cx="752129" cy="245837"/>
          </a:xfrm>
          <a:prstGeom prst="rect">
            <a:avLst/>
          </a:prstGeom>
          <a:solidFill>
            <a:schemeClr val="bg1"/>
          </a:solidFill>
        </p:spPr>
        <p:txBody>
          <a:bodyPr wrap="none" rtlCol="0">
            <a:spAutoFit/>
          </a:bodyPr>
          <a:lstStyle/>
          <a:p>
            <a:pPr algn="l">
              <a:lnSpc>
                <a:spcPct val="95000"/>
              </a:lnSpc>
            </a:pPr>
            <a:r>
              <a:rPr lang="de-DE" sz="1050" dirty="0"/>
              <a:t>MAGNUM</a:t>
            </a:r>
          </a:p>
        </p:txBody>
      </p:sp>
      <p:sp>
        <p:nvSpPr>
          <p:cNvPr id="14" name="Textfeld 13">
            <a:extLst>
              <a:ext uri="{FF2B5EF4-FFF2-40B4-BE49-F238E27FC236}">
                <a16:creationId xmlns:a16="http://schemas.microsoft.com/office/drawing/2014/main" id="{F654ADB1-BE6B-5723-F0B8-A0F109EE049E}"/>
              </a:ext>
            </a:extLst>
          </p:cNvPr>
          <p:cNvSpPr txBox="1"/>
          <p:nvPr/>
        </p:nvSpPr>
        <p:spPr>
          <a:xfrm>
            <a:off x="262073" y="4844529"/>
            <a:ext cx="2577757" cy="443198"/>
          </a:xfrm>
          <a:prstGeom prst="rect">
            <a:avLst/>
          </a:prstGeom>
          <a:solidFill>
            <a:srgbClr val="E3E3E3"/>
          </a:solidFill>
          <a:ln w="12700">
            <a:solidFill>
              <a:schemeClr val="tx1"/>
            </a:solidFill>
          </a:ln>
        </p:spPr>
        <p:txBody>
          <a:bodyPr wrap="none" rtlCol="0">
            <a:spAutoFit/>
          </a:bodyPr>
          <a:lstStyle/>
          <a:p>
            <a:pPr algn="l">
              <a:lnSpc>
                <a:spcPct val="95000"/>
              </a:lnSpc>
            </a:pPr>
            <a:r>
              <a:rPr lang="de-DE" sz="1200" dirty="0">
                <a:latin typeface="Arial" panose="020B0604020202020204" pitchFamily="34" charset="0"/>
                <a:cs typeface="Arial" panose="020B0604020202020204" pitchFamily="34" charset="0"/>
              </a:rPr>
              <a:t>3D </a:t>
            </a:r>
            <a:r>
              <a:rPr lang="de-DE" sz="1200" dirty="0" err="1">
                <a:latin typeface="Arial" panose="020B0604020202020204" pitchFamily="34" charset="0"/>
                <a:cs typeface="Arial" panose="020B0604020202020204" pitchFamily="34" charset="0"/>
              </a:rPr>
              <a:t>erosion</a:t>
            </a:r>
            <a:r>
              <a:rPr lang="de-DE" sz="1200" dirty="0">
                <a:latin typeface="Arial" panose="020B0604020202020204" pitchFamily="34" charset="0"/>
                <a:cs typeface="Arial" panose="020B0604020202020204" pitchFamily="34" charset="0"/>
              </a:rPr>
              <a:t> &amp; </a:t>
            </a:r>
            <a:r>
              <a:rPr lang="de-DE" sz="1200" dirty="0" err="1">
                <a:latin typeface="Arial" panose="020B0604020202020204" pitchFamily="34" charset="0"/>
                <a:cs typeface="Arial" panose="020B0604020202020204" pitchFamily="34" charset="0"/>
              </a:rPr>
              <a:t>deposition</a:t>
            </a:r>
            <a:r>
              <a:rPr lang="de-DE" sz="1200" dirty="0">
                <a:latin typeface="Arial" panose="020B0604020202020204" pitchFamily="34" charset="0"/>
                <a:cs typeface="Arial" panose="020B0604020202020204" pitchFamily="34" charset="0"/>
              </a:rPr>
              <a:t> </a:t>
            </a:r>
            <a:r>
              <a:rPr lang="de-DE" sz="1200" dirty="0" err="1">
                <a:latin typeface="Arial" panose="020B0604020202020204" pitchFamily="34" charset="0"/>
                <a:cs typeface="Arial" panose="020B0604020202020204" pitchFamily="34" charset="0"/>
              </a:rPr>
              <a:t>modelling</a:t>
            </a:r>
            <a:endParaRPr lang="de-DE" sz="1200" dirty="0">
              <a:latin typeface="Arial" panose="020B0604020202020204" pitchFamily="34" charset="0"/>
              <a:cs typeface="Arial" panose="020B0604020202020204" pitchFamily="34" charset="0"/>
            </a:endParaRPr>
          </a:p>
          <a:p>
            <a:pPr algn="l">
              <a:lnSpc>
                <a:spcPct val="95000"/>
              </a:lnSpc>
            </a:pPr>
            <a:r>
              <a:rPr lang="de-DE" sz="1200" b="1" dirty="0">
                <a:solidFill>
                  <a:srgbClr val="FF0000"/>
                </a:solidFill>
                <a:latin typeface="Arial" panose="020B0604020202020204" pitchFamily="34" charset="0"/>
                <a:cs typeface="Arial" panose="020B0604020202020204" pitchFamily="34" charset="0"/>
              </a:rPr>
              <a:t>      Tungsten, (Beryllium), </a:t>
            </a:r>
            <a:r>
              <a:rPr lang="de-DE" sz="1200" b="1" dirty="0" err="1">
                <a:solidFill>
                  <a:srgbClr val="FF0000"/>
                </a:solidFill>
                <a:latin typeface="Arial" panose="020B0604020202020204" pitchFamily="34" charset="0"/>
                <a:cs typeface="Arial" panose="020B0604020202020204" pitchFamily="34" charset="0"/>
              </a:rPr>
              <a:t>Boron</a:t>
            </a:r>
            <a:endParaRPr lang="de-DE" sz="1200" b="1" dirty="0">
              <a:solidFill>
                <a:srgbClr val="FF0000"/>
              </a:solidFill>
              <a:latin typeface="Arial" panose="020B0604020202020204" pitchFamily="34" charset="0"/>
              <a:cs typeface="Arial" panose="020B0604020202020204" pitchFamily="34" charset="0"/>
            </a:endParaRPr>
          </a:p>
        </p:txBody>
      </p:sp>
      <p:pic>
        <p:nvPicPr>
          <p:cNvPr id="15" name="Grafik 14" descr="Bildschirmausschnitt">
            <a:extLst>
              <a:ext uri="{FF2B5EF4-FFF2-40B4-BE49-F238E27FC236}">
                <a16:creationId xmlns:a16="http://schemas.microsoft.com/office/drawing/2014/main" id="{DE803985-74CC-5D4C-C6A7-DD65A8B65B0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362337" y="3203526"/>
            <a:ext cx="2128052" cy="1510975"/>
          </a:xfrm>
          <a:prstGeom prst="rect">
            <a:avLst/>
          </a:prstGeom>
        </p:spPr>
      </p:pic>
      <p:pic>
        <p:nvPicPr>
          <p:cNvPr id="16" name="Grafik 15" descr="Bildschirmausschnitt">
            <a:extLst>
              <a:ext uri="{FF2B5EF4-FFF2-40B4-BE49-F238E27FC236}">
                <a16:creationId xmlns:a16="http://schemas.microsoft.com/office/drawing/2014/main" id="{DD1F0272-190C-96DA-59C2-54B0D511595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973958" y="1874848"/>
            <a:ext cx="1743342" cy="2402985"/>
          </a:xfrm>
          <a:prstGeom prst="rect">
            <a:avLst/>
          </a:prstGeom>
        </p:spPr>
      </p:pic>
      <p:sp>
        <p:nvSpPr>
          <p:cNvPr id="17" name="Textfeld 16">
            <a:extLst>
              <a:ext uri="{FF2B5EF4-FFF2-40B4-BE49-F238E27FC236}">
                <a16:creationId xmlns:a16="http://schemas.microsoft.com/office/drawing/2014/main" id="{92BF0ADA-2575-9E88-2CC7-B21C77B8DED2}"/>
              </a:ext>
            </a:extLst>
          </p:cNvPr>
          <p:cNvSpPr txBox="1"/>
          <p:nvPr/>
        </p:nvSpPr>
        <p:spPr>
          <a:xfrm>
            <a:off x="6821361" y="1988249"/>
            <a:ext cx="469167" cy="267766"/>
          </a:xfrm>
          <a:prstGeom prst="rect">
            <a:avLst/>
          </a:prstGeom>
          <a:noFill/>
        </p:spPr>
        <p:txBody>
          <a:bodyPr wrap="none" rtlCol="0">
            <a:spAutoFit/>
          </a:bodyPr>
          <a:lstStyle/>
          <a:p>
            <a:pPr algn="l">
              <a:lnSpc>
                <a:spcPct val="95000"/>
              </a:lnSpc>
            </a:pPr>
            <a:r>
              <a:rPr lang="de-DE" sz="1200" dirty="0"/>
              <a:t>AUG</a:t>
            </a:r>
          </a:p>
        </p:txBody>
      </p:sp>
      <p:sp>
        <p:nvSpPr>
          <p:cNvPr id="18" name="Textfeld 17">
            <a:extLst>
              <a:ext uri="{FF2B5EF4-FFF2-40B4-BE49-F238E27FC236}">
                <a16:creationId xmlns:a16="http://schemas.microsoft.com/office/drawing/2014/main" id="{A0131BF8-B0BD-F580-12A8-A6D8B0576D31}"/>
              </a:ext>
            </a:extLst>
          </p:cNvPr>
          <p:cNvSpPr txBox="1"/>
          <p:nvPr/>
        </p:nvSpPr>
        <p:spPr>
          <a:xfrm>
            <a:off x="5980298" y="999768"/>
            <a:ext cx="1682128" cy="618631"/>
          </a:xfrm>
          <a:prstGeom prst="rect">
            <a:avLst/>
          </a:prstGeom>
          <a:solidFill>
            <a:srgbClr val="E3E3E3"/>
          </a:solidFill>
          <a:ln w="12700">
            <a:solidFill>
              <a:schemeClr val="tx1"/>
            </a:solidFill>
          </a:ln>
        </p:spPr>
        <p:txBody>
          <a:bodyPr wrap="none" rtlCol="0">
            <a:spAutoFit/>
          </a:bodyPr>
          <a:lstStyle/>
          <a:p>
            <a:pPr algn="ctr">
              <a:lnSpc>
                <a:spcPct val="95000"/>
              </a:lnSpc>
            </a:pPr>
            <a:r>
              <a:rPr lang="de-DE" sz="1200" dirty="0" err="1">
                <a:latin typeface="Arial" panose="020B0604020202020204" pitchFamily="34" charset="0"/>
                <a:cs typeface="Arial" panose="020B0604020202020204" pitchFamily="34" charset="0"/>
              </a:rPr>
              <a:t>Radiative</a:t>
            </a:r>
            <a:r>
              <a:rPr lang="de-DE" sz="1200" dirty="0">
                <a:latin typeface="Arial" panose="020B0604020202020204" pitchFamily="34" charset="0"/>
                <a:cs typeface="Arial" panose="020B0604020202020204" pitchFamily="34" charset="0"/>
              </a:rPr>
              <a:t> divertor</a:t>
            </a:r>
          </a:p>
          <a:p>
            <a:pPr algn="ctr">
              <a:lnSpc>
                <a:spcPct val="95000"/>
              </a:lnSpc>
            </a:pPr>
            <a:r>
              <a:rPr lang="de-DE" sz="1200" b="1" dirty="0">
                <a:solidFill>
                  <a:srgbClr val="FF0000"/>
                </a:solidFill>
                <a:latin typeface="Arial" panose="020B0604020202020204" pitchFamily="34" charset="0"/>
                <a:cs typeface="Arial" panose="020B0604020202020204" pitchFamily="34" charset="0"/>
              </a:rPr>
              <a:t>Tungsten + </a:t>
            </a:r>
          </a:p>
          <a:p>
            <a:pPr algn="ctr">
              <a:lnSpc>
                <a:spcPct val="95000"/>
              </a:lnSpc>
            </a:pPr>
            <a:r>
              <a:rPr lang="de-DE" sz="1200" b="1" dirty="0" err="1">
                <a:solidFill>
                  <a:srgbClr val="FF0000"/>
                </a:solidFill>
                <a:latin typeface="Arial" panose="020B0604020202020204" pitchFamily="34" charset="0"/>
                <a:cs typeface="Arial" panose="020B0604020202020204" pitchFamily="34" charset="0"/>
              </a:rPr>
              <a:t>seed</a:t>
            </a:r>
            <a:r>
              <a:rPr lang="de-DE" sz="1200" b="1" dirty="0">
                <a:solidFill>
                  <a:srgbClr val="FF0000"/>
                </a:solidFill>
                <a:latin typeface="Arial" panose="020B0604020202020204" pitchFamily="34" charset="0"/>
                <a:cs typeface="Arial" panose="020B0604020202020204" pitchFamily="34" charset="0"/>
              </a:rPr>
              <a:t> gas (Ne, Ar, </a:t>
            </a:r>
            <a:r>
              <a:rPr lang="de-DE" sz="1200" b="1" dirty="0" err="1">
                <a:solidFill>
                  <a:srgbClr val="FF0000"/>
                </a:solidFill>
                <a:latin typeface="Arial" panose="020B0604020202020204" pitchFamily="34" charset="0"/>
                <a:cs typeface="Arial" panose="020B0604020202020204" pitchFamily="34" charset="0"/>
              </a:rPr>
              <a:t>Kr</a:t>
            </a:r>
            <a:r>
              <a:rPr lang="de-DE" sz="1200" b="1" dirty="0">
                <a:solidFill>
                  <a:srgbClr val="FF0000"/>
                </a:solidFill>
                <a:latin typeface="Arial" panose="020B0604020202020204" pitchFamily="34" charset="0"/>
                <a:cs typeface="Arial" panose="020B0604020202020204" pitchFamily="34" charset="0"/>
              </a:rPr>
              <a:t>)</a:t>
            </a:r>
          </a:p>
        </p:txBody>
      </p:sp>
      <p:sp>
        <p:nvSpPr>
          <p:cNvPr id="19" name="Textfeld 18">
            <a:extLst>
              <a:ext uri="{FF2B5EF4-FFF2-40B4-BE49-F238E27FC236}">
                <a16:creationId xmlns:a16="http://schemas.microsoft.com/office/drawing/2014/main" id="{11D89C9F-B274-67E5-FBA0-E9C509C28B77}"/>
              </a:ext>
            </a:extLst>
          </p:cNvPr>
          <p:cNvSpPr txBox="1"/>
          <p:nvPr/>
        </p:nvSpPr>
        <p:spPr>
          <a:xfrm>
            <a:off x="3542866" y="1127740"/>
            <a:ext cx="1803507" cy="443198"/>
          </a:xfrm>
          <a:prstGeom prst="rect">
            <a:avLst/>
          </a:prstGeom>
          <a:solidFill>
            <a:srgbClr val="E3E3E3"/>
          </a:solidFill>
          <a:ln w="12700">
            <a:solidFill>
              <a:schemeClr val="tx1"/>
            </a:solidFill>
          </a:ln>
        </p:spPr>
        <p:txBody>
          <a:bodyPr wrap="none" rtlCol="0">
            <a:spAutoFit/>
          </a:bodyPr>
          <a:lstStyle/>
          <a:p>
            <a:pPr algn="ctr">
              <a:lnSpc>
                <a:spcPct val="95000"/>
              </a:lnSpc>
            </a:pPr>
            <a:r>
              <a:rPr lang="de-DE" sz="1200" dirty="0" err="1">
                <a:latin typeface="Arial" panose="020B0604020202020204" pitchFamily="34" charset="0"/>
                <a:cs typeface="Arial" panose="020B0604020202020204" pitchFamily="34" charset="0"/>
              </a:rPr>
              <a:t>Particle</a:t>
            </a:r>
            <a:r>
              <a:rPr lang="de-DE" sz="1200" dirty="0">
                <a:latin typeface="Arial" panose="020B0604020202020204" pitchFamily="34" charset="0"/>
                <a:cs typeface="Arial" panose="020B0604020202020204" pitchFamily="34" charset="0"/>
              </a:rPr>
              <a:t> </a:t>
            </a:r>
            <a:r>
              <a:rPr lang="de-DE" sz="1200" dirty="0" err="1">
                <a:latin typeface="Arial" panose="020B0604020202020204" pitchFamily="34" charset="0"/>
                <a:cs typeface="Arial" panose="020B0604020202020204" pitchFamily="34" charset="0"/>
              </a:rPr>
              <a:t>and</a:t>
            </a:r>
            <a:r>
              <a:rPr lang="de-DE" sz="1200" dirty="0">
                <a:latin typeface="Arial" panose="020B0604020202020204" pitchFamily="34" charset="0"/>
                <a:cs typeface="Arial" panose="020B0604020202020204" pitchFamily="34" charset="0"/>
              </a:rPr>
              <a:t> </a:t>
            </a:r>
            <a:r>
              <a:rPr lang="de-DE" sz="1200" dirty="0" err="1">
                <a:latin typeface="Arial" panose="020B0604020202020204" pitchFamily="34" charset="0"/>
                <a:cs typeface="Arial" panose="020B0604020202020204" pitchFamily="34" charset="0"/>
              </a:rPr>
              <a:t>heat</a:t>
            </a:r>
            <a:r>
              <a:rPr lang="de-DE" sz="1200" dirty="0">
                <a:latin typeface="Arial" panose="020B0604020202020204" pitchFamily="34" charset="0"/>
                <a:cs typeface="Arial" panose="020B0604020202020204" pitchFamily="34" charset="0"/>
              </a:rPr>
              <a:t> </a:t>
            </a:r>
            <a:r>
              <a:rPr lang="de-DE" sz="1200" dirty="0" err="1">
                <a:latin typeface="Arial" panose="020B0604020202020204" pitchFamily="34" charset="0"/>
                <a:cs typeface="Arial" panose="020B0604020202020204" pitchFamily="34" charset="0"/>
              </a:rPr>
              <a:t>flux</a:t>
            </a:r>
            <a:endParaRPr lang="de-DE" sz="1200" dirty="0">
              <a:latin typeface="Arial" panose="020B0604020202020204" pitchFamily="34" charset="0"/>
              <a:cs typeface="Arial" panose="020B0604020202020204" pitchFamily="34" charset="0"/>
            </a:endParaRPr>
          </a:p>
          <a:p>
            <a:pPr algn="ctr">
              <a:lnSpc>
                <a:spcPct val="95000"/>
              </a:lnSpc>
            </a:pPr>
            <a:r>
              <a:rPr lang="de-DE" sz="1200" b="1" dirty="0">
                <a:solidFill>
                  <a:srgbClr val="FF0000"/>
                </a:solidFill>
                <a:latin typeface="Arial" panose="020B0604020202020204" pitchFamily="34" charset="0"/>
                <a:cs typeface="Arial" panose="020B0604020202020204" pitchFamily="34" charset="0"/>
              </a:rPr>
              <a:t>Tungsten + Deuterium</a:t>
            </a:r>
          </a:p>
        </p:txBody>
      </p:sp>
      <p:sp>
        <p:nvSpPr>
          <p:cNvPr id="20" name="Textfeld 19">
            <a:extLst>
              <a:ext uri="{FF2B5EF4-FFF2-40B4-BE49-F238E27FC236}">
                <a16:creationId xmlns:a16="http://schemas.microsoft.com/office/drawing/2014/main" id="{827A1FB5-1FBA-4904-030F-557F09A0E0BB}"/>
              </a:ext>
            </a:extLst>
          </p:cNvPr>
          <p:cNvSpPr txBox="1"/>
          <p:nvPr/>
        </p:nvSpPr>
        <p:spPr>
          <a:xfrm>
            <a:off x="3258141" y="4844529"/>
            <a:ext cx="2359750" cy="443198"/>
          </a:xfrm>
          <a:prstGeom prst="rect">
            <a:avLst/>
          </a:prstGeom>
          <a:solidFill>
            <a:srgbClr val="E3E3E3"/>
          </a:solidFill>
          <a:ln w="12700">
            <a:solidFill>
              <a:schemeClr val="tx1"/>
            </a:solidFill>
          </a:ln>
        </p:spPr>
        <p:txBody>
          <a:bodyPr wrap="none" rtlCol="0">
            <a:spAutoFit/>
          </a:bodyPr>
          <a:lstStyle/>
          <a:p>
            <a:pPr algn="ctr">
              <a:lnSpc>
                <a:spcPct val="95000"/>
              </a:lnSpc>
            </a:pPr>
            <a:r>
              <a:rPr lang="de-DE" sz="1200" dirty="0">
                <a:latin typeface="Arial" panose="020B0604020202020204" pitchFamily="34" charset="0"/>
                <a:cs typeface="Arial" panose="020B0604020202020204" pitchFamily="34" charset="0"/>
              </a:rPr>
              <a:t>Fuel (</a:t>
            </a:r>
            <a:r>
              <a:rPr lang="de-DE" sz="1200" b="1" dirty="0">
                <a:solidFill>
                  <a:srgbClr val="FF0000"/>
                </a:solidFill>
                <a:latin typeface="Arial" panose="020B0604020202020204" pitchFamily="34" charset="0"/>
                <a:cs typeface="Arial" panose="020B0604020202020204" pitchFamily="34" charset="0"/>
              </a:rPr>
              <a:t>Tritium</a:t>
            </a:r>
            <a:r>
              <a:rPr lang="de-DE" sz="1200" dirty="0">
                <a:latin typeface="Arial" panose="020B0604020202020204" pitchFamily="34" charset="0"/>
                <a:cs typeface="Arial" panose="020B0604020202020204" pitchFamily="34" charset="0"/>
              </a:rPr>
              <a:t>) </a:t>
            </a:r>
            <a:r>
              <a:rPr lang="de-DE" sz="1200" dirty="0" err="1">
                <a:latin typeface="Arial" panose="020B0604020202020204" pitchFamily="34" charset="0"/>
                <a:cs typeface="Arial" panose="020B0604020202020204" pitchFamily="34" charset="0"/>
              </a:rPr>
              <a:t>retention</a:t>
            </a:r>
            <a:endParaRPr lang="de-DE" sz="1200" dirty="0">
              <a:latin typeface="Arial" panose="020B0604020202020204" pitchFamily="34" charset="0"/>
              <a:cs typeface="Arial" panose="020B0604020202020204" pitchFamily="34" charset="0"/>
            </a:endParaRPr>
          </a:p>
          <a:p>
            <a:pPr algn="ctr">
              <a:lnSpc>
                <a:spcPct val="95000"/>
              </a:lnSpc>
            </a:pPr>
            <a:r>
              <a:rPr lang="de-DE" sz="1200" b="1" dirty="0">
                <a:solidFill>
                  <a:srgbClr val="FF0000"/>
                </a:solidFill>
                <a:latin typeface="Arial" panose="020B0604020202020204" pitchFamily="34" charset="0"/>
                <a:cs typeface="Arial" panose="020B0604020202020204" pitchFamily="34" charset="0"/>
              </a:rPr>
              <a:t>Tungsten + Deuterium/Helium</a:t>
            </a:r>
          </a:p>
        </p:txBody>
      </p:sp>
      <p:sp>
        <p:nvSpPr>
          <p:cNvPr id="21" name="Textfeld 20">
            <a:extLst>
              <a:ext uri="{FF2B5EF4-FFF2-40B4-BE49-F238E27FC236}">
                <a16:creationId xmlns:a16="http://schemas.microsoft.com/office/drawing/2014/main" id="{401BCB2E-F10F-5051-982C-41BF3F4059F2}"/>
              </a:ext>
            </a:extLst>
          </p:cNvPr>
          <p:cNvSpPr txBox="1"/>
          <p:nvPr/>
        </p:nvSpPr>
        <p:spPr>
          <a:xfrm>
            <a:off x="9532527" y="4933196"/>
            <a:ext cx="1269855" cy="230832"/>
          </a:xfrm>
          <a:prstGeom prst="rect">
            <a:avLst/>
          </a:prstGeom>
          <a:noFill/>
        </p:spPr>
        <p:txBody>
          <a:bodyPr wrap="square" rtlCol="0">
            <a:spAutoFit/>
          </a:bodyPr>
          <a:lstStyle/>
          <a:p>
            <a:r>
              <a:rPr lang="de-DE" sz="900" b="1" dirty="0"/>
              <a:t>[J. Romazanov]</a:t>
            </a:r>
          </a:p>
        </p:txBody>
      </p:sp>
      <p:sp>
        <p:nvSpPr>
          <p:cNvPr id="22" name="Textfeld 21">
            <a:extLst>
              <a:ext uri="{FF2B5EF4-FFF2-40B4-BE49-F238E27FC236}">
                <a16:creationId xmlns:a16="http://schemas.microsoft.com/office/drawing/2014/main" id="{5F996B55-7D15-4B96-5A2E-C42F4B0CAFFE}"/>
              </a:ext>
            </a:extLst>
          </p:cNvPr>
          <p:cNvSpPr txBox="1"/>
          <p:nvPr/>
        </p:nvSpPr>
        <p:spPr>
          <a:xfrm>
            <a:off x="3256273" y="2925926"/>
            <a:ext cx="1269855" cy="230832"/>
          </a:xfrm>
          <a:prstGeom prst="rect">
            <a:avLst/>
          </a:prstGeom>
          <a:noFill/>
        </p:spPr>
        <p:txBody>
          <a:bodyPr wrap="square" rtlCol="0">
            <a:spAutoFit/>
          </a:bodyPr>
          <a:lstStyle/>
          <a:p>
            <a:r>
              <a:rPr lang="de-DE" sz="900" b="1" dirty="0"/>
              <a:t>[T. Morgan]</a:t>
            </a:r>
          </a:p>
        </p:txBody>
      </p:sp>
      <p:sp>
        <p:nvSpPr>
          <p:cNvPr id="23" name="Textfeld 22">
            <a:extLst>
              <a:ext uri="{FF2B5EF4-FFF2-40B4-BE49-F238E27FC236}">
                <a16:creationId xmlns:a16="http://schemas.microsoft.com/office/drawing/2014/main" id="{3B533BCA-CA8B-CC0E-2BC8-CE1CF4AAACF1}"/>
              </a:ext>
            </a:extLst>
          </p:cNvPr>
          <p:cNvSpPr txBox="1"/>
          <p:nvPr/>
        </p:nvSpPr>
        <p:spPr>
          <a:xfrm>
            <a:off x="4686483" y="4514695"/>
            <a:ext cx="1269855" cy="230832"/>
          </a:xfrm>
          <a:prstGeom prst="rect">
            <a:avLst/>
          </a:prstGeom>
          <a:noFill/>
        </p:spPr>
        <p:txBody>
          <a:bodyPr wrap="square" rtlCol="0">
            <a:spAutoFit/>
          </a:bodyPr>
          <a:lstStyle/>
          <a:p>
            <a:r>
              <a:rPr lang="de-DE" sz="900" b="1" dirty="0"/>
              <a:t>[S. </a:t>
            </a:r>
            <a:r>
              <a:rPr lang="de-DE" sz="900" b="1" dirty="0" err="1"/>
              <a:t>Markelj</a:t>
            </a:r>
            <a:r>
              <a:rPr lang="de-DE" sz="900" b="1" dirty="0"/>
              <a:t>]</a:t>
            </a:r>
          </a:p>
        </p:txBody>
      </p:sp>
      <p:sp>
        <p:nvSpPr>
          <p:cNvPr id="24" name="Textfeld 23">
            <a:extLst>
              <a:ext uri="{FF2B5EF4-FFF2-40B4-BE49-F238E27FC236}">
                <a16:creationId xmlns:a16="http://schemas.microsoft.com/office/drawing/2014/main" id="{0F54C394-DA0E-D7A2-B948-4F020B387D16}"/>
              </a:ext>
            </a:extLst>
          </p:cNvPr>
          <p:cNvSpPr txBox="1"/>
          <p:nvPr/>
        </p:nvSpPr>
        <p:spPr>
          <a:xfrm>
            <a:off x="6502760" y="4066170"/>
            <a:ext cx="1269855" cy="230832"/>
          </a:xfrm>
          <a:prstGeom prst="rect">
            <a:avLst/>
          </a:prstGeom>
          <a:noFill/>
        </p:spPr>
        <p:txBody>
          <a:bodyPr wrap="square" rtlCol="0">
            <a:spAutoFit/>
          </a:bodyPr>
          <a:lstStyle/>
          <a:p>
            <a:r>
              <a:rPr lang="de-DE" sz="900" b="1" dirty="0"/>
              <a:t>[M. </a:t>
            </a:r>
            <a:r>
              <a:rPr lang="de-DE" sz="900" b="1" dirty="0" err="1"/>
              <a:t>Bernert</a:t>
            </a:r>
            <a:r>
              <a:rPr lang="de-DE" sz="900" b="1" dirty="0"/>
              <a:t>]</a:t>
            </a:r>
          </a:p>
        </p:txBody>
      </p:sp>
      <p:sp>
        <p:nvSpPr>
          <p:cNvPr id="25" name="Textfeld 24">
            <a:extLst>
              <a:ext uri="{FF2B5EF4-FFF2-40B4-BE49-F238E27FC236}">
                <a16:creationId xmlns:a16="http://schemas.microsoft.com/office/drawing/2014/main" id="{7E1AC7C8-897E-130C-9355-8AB1C48570D9}"/>
              </a:ext>
            </a:extLst>
          </p:cNvPr>
          <p:cNvSpPr txBox="1"/>
          <p:nvPr/>
        </p:nvSpPr>
        <p:spPr>
          <a:xfrm flipH="1">
            <a:off x="342034" y="973501"/>
            <a:ext cx="2545251" cy="692497"/>
          </a:xfrm>
          <a:prstGeom prst="rect">
            <a:avLst/>
          </a:prstGeom>
          <a:solidFill>
            <a:srgbClr val="E3E3E3"/>
          </a:solidFill>
          <a:ln w="12700">
            <a:solidFill>
              <a:schemeClr val="tx1"/>
            </a:solidFill>
          </a:ln>
        </p:spPr>
        <p:txBody>
          <a:bodyPr wrap="square" rtlCol="0">
            <a:spAutoFit/>
          </a:bodyPr>
          <a:lstStyle/>
          <a:p>
            <a:pPr algn="ctr"/>
            <a:r>
              <a:rPr lang="en-GB" sz="1300" dirty="0">
                <a:latin typeface="Arial" panose="020B0604020202020204" pitchFamily="34" charset="0"/>
                <a:cs typeface="Arial" panose="020B0604020202020204" pitchFamily="34" charset="0"/>
              </a:rPr>
              <a:t>Focus on </a:t>
            </a:r>
            <a:r>
              <a:rPr lang="en-GB" sz="1300" dirty="0">
                <a:solidFill>
                  <a:srgbClr val="FF0000"/>
                </a:solidFill>
                <a:latin typeface="Arial" panose="020B0604020202020204" pitchFamily="34" charset="0"/>
                <a:cs typeface="Arial" panose="020B0604020202020204" pitchFamily="34" charset="0"/>
              </a:rPr>
              <a:t>ITER</a:t>
            </a:r>
            <a:r>
              <a:rPr lang="en-GB" sz="1300" dirty="0">
                <a:latin typeface="Arial" panose="020B0604020202020204" pitchFamily="34" charset="0"/>
                <a:cs typeface="Arial" panose="020B0604020202020204" pitchFamily="34" charset="0"/>
              </a:rPr>
              <a:t> and </a:t>
            </a:r>
            <a:r>
              <a:rPr lang="en-GB" sz="1300" dirty="0">
                <a:solidFill>
                  <a:srgbClr val="FF0000"/>
                </a:solidFill>
                <a:latin typeface="Arial" panose="020B0604020202020204" pitchFamily="34" charset="0"/>
                <a:cs typeface="Arial" panose="020B0604020202020204" pitchFamily="34" charset="0"/>
              </a:rPr>
              <a:t>DEMO materials</a:t>
            </a:r>
            <a:r>
              <a:rPr lang="en-GB" sz="1300" dirty="0">
                <a:latin typeface="Arial" panose="020B0604020202020204" pitchFamily="34" charset="0"/>
                <a:cs typeface="Arial" panose="020B0604020202020204" pitchFamily="34" charset="0"/>
              </a:rPr>
              <a:t>, </a:t>
            </a:r>
            <a:r>
              <a:rPr lang="en-GB" sz="1300" dirty="0">
                <a:solidFill>
                  <a:srgbClr val="FF0000"/>
                </a:solidFill>
                <a:latin typeface="Arial" panose="020B0604020202020204" pitchFamily="34" charset="0"/>
                <a:cs typeface="Arial" panose="020B0604020202020204" pitchFamily="34" charset="0"/>
              </a:rPr>
              <a:t>H and isotopes</a:t>
            </a:r>
            <a:r>
              <a:rPr lang="en-GB" sz="1300" dirty="0">
                <a:latin typeface="Arial" panose="020B0604020202020204" pitchFamily="34" charset="0"/>
                <a:cs typeface="Arial" panose="020B0604020202020204" pitchFamily="34" charset="0"/>
              </a:rPr>
              <a:t>, </a:t>
            </a:r>
            <a:r>
              <a:rPr lang="en-GB" sz="1300" dirty="0">
                <a:solidFill>
                  <a:srgbClr val="FF0000"/>
                </a:solidFill>
                <a:latin typeface="Arial" panose="020B0604020202020204" pitchFamily="34" charset="0"/>
                <a:cs typeface="Arial" panose="020B0604020202020204" pitchFamily="34" charset="0"/>
              </a:rPr>
              <a:t>He</a:t>
            </a:r>
            <a:r>
              <a:rPr lang="en-GB" sz="1300" dirty="0">
                <a:latin typeface="Arial" panose="020B0604020202020204" pitchFamily="34" charset="0"/>
                <a:cs typeface="Arial" panose="020B0604020202020204" pitchFamily="34" charset="0"/>
              </a:rPr>
              <a:t>, </a:t>
            </a:r>
            <a:r>
              <a:rPr lang="en-GB" sz="1300" dirty="0">
                <a:solidFill>
                  <a:srgbClr val="FF0000"/>
                </a:solidFill>
                <a:latin typeface="Arial" panose="020B0604020202020204" pitchFamily="34" charset="0"/>
                <a:cs typeface="Arial" panose="020B0604020202020204" pitchFamily="34" charset="0"/>
              </a:rPr>
              <a:t>seeding gases</a:t>
            </a:r>
            <a:r>
              <a:rPr lang="en-GB" sz="1300" dirty="0">
                <a:latin typeface="Arial" panose="020B0604020202020204" pitchFamily="34" charset="0"/>
                <a:cs typeface="Arial" panose="020B0604020202020204" pitchFamily="34" charset="0"/>
              </a:rPr>
              <a:t>, and </a:t>
            </a:r>
            <a:r>
              <a:rPr lang="en-GB" sz="1300" dirty="0">
                <a:solidFill>
                  <a:srgbClr val="FF0000"/>
                </a:solidFill>
                <a:latin typeface="Arial" panose="020B0604020202020204" pitchFamily="34" charset="0"/>
                <a:cs typeface="Arial" panose="020B0604020202020204" pitchFamily="34" charset="0"/>
              </a:rPr>
              <a:t>impurities</a:t>
            </a:r>
          </a:p>
        </p:txBody>
      </p:sp>
      <p:sp>
        <p:nvSpPr>
          <p:cNvPr id="26" name="Textfeld 25">
            <a:extLst>
              <a:ext uri="{FF2B5EF4-FFF2-40B4-BE49-F238E27FC236}">
                <a16:creationId xmlns:a16="http://schemas.microsoft.com/office/drawing/2014/main" id="{C13DB59F-9320-010A-8D38-3AC00D9741FD}"/>
              </a:ext>
            </a:extLst>
          </p:cNvPr>
          <p:cNvSpPr txBox="1"/>
          <p:nvPr/>
        </p:nvSpPr>
        <p:spPr>
          <a:xfrm flipH="1">
            <a:off x="347111" y="1766777"/>
            <a:ext cx="2545251" cy="292388"/>
          </a:xfrm>
          <a:prstGeom prst="rect">
            <a:avLst/>
          </a:prstGeom>
          <a:solidFill>
            <a:srgbClr val="E3E3E3"/>
          </a:solidFill>
          <a:ln w="12700">
            <a:solidFill>
              <a:schemeClr val="tx1"/>
            </a:solidFill>
          </a:ln>
        </p:spPr>
        <p:txBody>
          <a:bodyPr wrap="square" rtlCol="0">
            <a:spAutoFit/>
          </a:bodyPr>
          <a:lstStyle/>
          <a:p>
            <a:pPr algn="ctr"/>
            <a:r>
              <a:rPr lang="en-GB" sz="1300" dirty="0">
                <a:latin typeface="Arial" panose="020B0604020202020204" pitchFamily="34" charset="0"/>
                <a:cs typeface="Arial" panose="020B0604020202020204" pitchFamily="34" charset="0"/>
              </a:rPr>
              <a:t>Goal: steady-state operation</a:t>
            </a:r>
          </a:p>
        </p:txBody>
      </p:sp>
      <p:sp>
        <p:nvSpPr>
          <p:cNvPr id="27" name="Textfeld 26">
            <a:extLst>
              <a:ext uri="{FF2B5EF4-FFF2-40B4-BE49-F238E27FC236}">
                <a16:creationId xmlns:a16="http://schemas.microsoft.com/office/drawing/2014/main" id="{5C2EB82D-77F5-27A4-50E2-CA09D2A99254}"/>
              </a:ext>
            </a:extLst>
          </p:cNvPr>
          <p:cNvSpPr txBox="1"/>
          <p:nvPr/>
        </p:nvSpPr>
        <p:spPr>
          <a:xfrm flipH="1">
            <a:off x="8792139" y="1925598"/>
            <a:ext cx="2545251" cy="646331"/>
          </a:xfrm>
          <a:prstGeom prst="rect">
            <a:avLst/>
          </a:prstGeom>
          <a:solidFill>
            <a:srgbClr val="E3E3E3"/>
          </a:solidFill>
          <a:ln w="12700">
            <a:solidFill>
              <a:schemeClr val="tx1"/>
            </a:solidFill>
          </a:ln>
        </p:spPr>
        <p:txBody>
          <a:bodyPr wrap="square" rtlCol="0">
            <a:spAutoFit/>
          </a:bodyPr>
          <a:lstStyle/>
          <a:p>
            <a:pPr algn="ctr"/>
            <a:r>
              <a:rPr lang="en-GB" sz="1200" dirty="0">
                <a:latin typeface="Arial" panose="020B0604020202020204" pitchFamily="34" charset="0"/>
                <a:cs typeface="Arial" panose="020B0604020202020204" pitchFamily="34" charset="0"/>
              </a:rPr>
              <a:t>Support in WPW7X exploitation</a:t>
            </a:r>
          </a:p>
          <a:p>
            <a:pPr algn="ctr"/>
            <a:r>
              <a:rPr lang="en-GB" sz="1200" dirty="0">
                <a:latin typeface="Arial" panose="020B0604020202020204" pitchFamily="34" charset="0"/>
                <a:cs typeface="Arial" panose="020B0604020202020204" pitchFamily="34" charset="0"/>
              </a:rPr>
              <a:t>operating with </a:t>
            </a:r>
            <a:r>
              <a:rPr lang="en-GB" sz="1200" dirty="0">
                <a:solidFill>
                  <a:srgbClr val="FF0000"/>
                </a:solidFill>
                <a:latin typeface="Arial" panose="020B0604020202020204" pitchFamily="34" charset="0"/>
                <a:cs typeface="Arial" panose="020B0604020202020204" pitchFamily="34" charset="0"/>
              </a:rPr>
              <a:t>Graphite </a:t>
            </a:r>
          </a:p>
          <a:p>
            <a:pPr algn="ctr"/>
            <a:r>
              <a:rPr lang="en-GB" sz="1200" dirty="0">
                <a:latin typeface="Arial" panose="020B0604020202020204" pitchFamily="34" charset="0"/>
                <a:cs typeface="Arial" panose="020B0604020202020204" pitchFamily="34" charset="0"/>
              </a:rPr>
              <a:t>towards</a:t>
            </a:r>
            <a:r>
              <a:rPr lang="en-GB" sz="1200" dirty="0">
                <a:solidFill>
                  <a:srgbClr val="FF0000"/>
                </a:solidFill>
                <a:latin typeface="Arial" panose="020B0604020202020204" pitchFamily="34" charset="0"/>
                <a:cs typeface="Arial" panose="020B0604020202020204" pitchFamily="34" charset="0"/>
              </a:rPr>
              <a:t> Tungsten PFCs</a:t>
            </a:r>
          </a:p>
        </p:txBody>
      </p:sp>
      <p:sp>
        <p:nvSpPr>
          <p:cNvPr id="40" name="Textfeld 39">
            <a:extLst>
              <a:ext uri="{FF2B5EF4-FFF2-40B4-BE49-F238E27FC236}">
                <a16:creationId xmlns:a16="http://schemas.microsoft.com/office/drawing/2014/main" id="{6471CE0A-2756-5F4D-429B-EFF218EE0411}"/>
              </a:ext>
            </a:extLst>
          </p:cNvPr>
          <p:cNvSpPr txBox="1"/>
          <p:nvPr/>
        </p:nvSpPr>
        <p:spPr>
          <a:xfrm flipH="1">
            <a:off x="8739543" y="5195963"/>
            <a:ext cx="2545251" cy="646331"/>
          </a:xfrm>
          <a:prstGeom prst="rect">
            <a:avLst/>
          </a:prstGeom>
          <a:solidFill>
            <a:srgbClr val="E3E3E3"/>
          </a:solidFill>
          <a:ln w="12700">
            <a:solidFill>
              <a:schemeClr val="tx1"/>
            </a:solidFill>
          </a:ln>
        </p:spPr>
        <p:txBody>
          <a:bodyPr wrap="square" rtlCol="0">
            <a:spAutoFit/>
          </a:bodyPr>
          <a:lstStyle/>
          <a:p>
            <a:pPr algn="ctr"/>
            <a:r>
              <a:rPr lang="en-GB" sz="1200" dirty="0">
                <a:latin typeface="Arial" panose="020B0604020202020204" pitchFamily="34" charset="0"/>
                <a:cs typeface="Arial" panose="020B0604020202020204" pitchFamily="34" charset="0"/>
              </a:rPr>
              <a:t>Material qualification and synergistic effects of </a:t>
            </a:r>
            <a:r>
              <a:rPr lang="en-GB" sz="1200" dirty="0">
                <a:solidFill>
                  <a:srgbClr val="FF0000"/>
                </a:solidFill>
                <a:latin typeface="Arial" panose="020B0604020202020204" pitchFamily="34" charset="0"/>
                <a:cs typeface="Arial" panose="020B0604020202020204" pitchFamily="34" charset="0"/>
              </a:rPr>
              <a:t>W</a:t>
            </a:r>
            <a:r>
              <a:rPr lang="en-GB" sz="1200" dirty="0">
                <a:latin typeface="Arial" panose="020B0604020202020204" pitchFamily="34" charset="0"/>
                <a:cs typeface="Arial" panose="020B0604020202020204" pitchFamily="34" charset="0"/>
              </a:rPr>
              <a:t> and advanced </a:t>
            </a:r>
            <a:r>
              <a:rPr lang="en-GB" sz="1200" dirty="0">
                <a:solidFill>
                  <a:srgbClr val="FF0000"/>
                </a:solidFill>
                <a:latin typeface="Arial" panose="020B0604020202020204" pitchFamily="34" charset="0"/>
                <a:cs typeface="Arial" panose="020B0604020202020204" pitchFamily="34" charset="0"/>
              </a:rPr>
              <a:t>W</a:t>
            </a:r>
            <a:r>
              <a:rPr lang="en-GB" sz="1200" dirty="0">
                <a:latin typeface="Arial" panose="020B0604020202020204" pitchFamily="34" charset="0"/>
                <a:cs typeface="Arial" panose="020B0604020202020204" pitchFamily="34" charset="0"/>
              </a:rPr>
              <a:t> materials</a:t>
            </a:r>
            <a:endParaRPr lang="en-GB" sz="1200" dirty="0">
              <a:solidFill>
                <a:srgbClr val="FF0000"/>
              </a:solidFill>
              <a:latin typeface="Arial" panose="020B0604020202020204" pitchFamily="34" charset="0"/>
              <a:cs typeface="Arial" panose="020B0604020202020204" pitchFamily="34" charset="0"/>
            </a:endParaRPr>
          </a:p>
        </p:txBody>
      </p:sp>
      <p:pic>
        <p:nvPicPr>
          <p:cNvPr id="42" name="Grafik 41">
            <a:extLst>
              <a:ext uri="{FF2B5EF4-FFF2-40B4-BE49-F238E27FC236}">
                <a16:creationId xmlns:a16="http://schemas.microsoft.com/office/drawing/2014/main" id="{9B98422B-44BA-736A-8A7F-C5B777E6EB77}"/>
              </a:ext>
            </a:extLst>
          </p:cNvPr>
          <p:cNvPicPr>
            <a:picLocks noChangeAspect="1"/>
          </p:cNvPicPr>
          <p:nvPr/>
        </p:nvPicPr>
        <p:blipFill>
          <a:blip r:embed="rId5"/>
          <a:stretch>
            <a:fillRect/>
          </a:stretch>
        </p:blipFill>
        <p:spPr>
          <a:xfrm>
            <a:off x="8380927" y="2699676"/>
            <a:ext cx="3198877" cy="2217709"/>
          </a:xfrm>
          <a:prstGeom prst="rect">
            <a:avLst/>
          </a:prstGeom>
        </p:spPr>
      </p:pic>
      <p:pic>
        <p:nvPicPr>
          <p:cNvPr id="43" name="Grafik 42">
            <a:extLst>
              <a:ext uri="{FF2B5EF4-FFF2-40B4-BE49-F238E27FC236}">
                <a16:creationId xmlns:a16="http://schemas.microsoft.com/office/drawing/2014/main" id="{37610111-D13E-FBAA-51AE-83DB2C9B069C}"/>
              </a:ext>
            </a:extLst>
          </p:cNvPr>
          <p:cNvPicPr>
            <a:picLocks noChangeAspect="1"/>
          </p:cNvPicPr>
          <p:nvPr/>
        </p:nvPicPr>
        <p:blipFill rotWithShape="1">
          <a:blip r:embed="rId6"/>
          <a:srcRect l="49085" t="11860" r="1332" b="17601"/>
          <a:stretch/>
        </p:blipFill>
        <p:spPr>
          <a:xfrm>
            <a:off x="78643" y="2248764"/>
            <a:ext cx="2869712" cy="2327347"/>
          </a:xfrm>
          <a:prstGeom prst="rect">
            <a:avLst/>
          </a:prstGeom>
        </p:spPr>
      </p:pic>
      <p:sp>
        <p:nvSpPr>
          <p:cNvPr id="44" name="Textfeld 43">
            <a:extLst>
              <a:ext uri="{FF2B5EF4-FFF2-40B4-BE49-F238E27FC236}">
                <a16:creationId xmlns:a16="http://schemas.microsoft.com/office/drawing/2014/main" id="{A985BA0C-B8EE-2610-F401-DCBDE4437660}"/>
              </a:ext>
            </a:extLst>
          </p:cNvPr>
          <p:cNvSpPr txBox="1"/>
          <p:nvPr/>
        </p:nvSpPr>
        <p:spPr>
          <a:xfrm>
            <a:off x="477319" y="4416367"/>
            <a:ext cx="1269855" cy="230832"/>
          </a:xfrm>
          <a:prstGeom prst="rect">
            <a:avLst/>
          </a:prstGeom>
          <a:noFill/>
        </p:spPr>
        <p:txBody>
          <a:bodyPr wrap="square" rtlCol="0">
            <a:spAutoFit/>
          </a:bodyPr>
          <a:lstStyle/>
          <a:p>
            <a:r>
              <a:rPr lang="de-DE" sz="900" b="1" dirty="0"/>
              <a:t>[K. Schmid]</a:t>
            </a:r>
          </a:p>
        </p:txBody>
      </p:sp>
      <p:pic>
        <p:nvPicPr>
          <p:cNvPr id="68" name="Grafik 67">
            <a:extLst>
              <a:ext uri="{FF2B5EF4-FFF2-40B4-BE49-F238E27FC236}">
                <a16:creationId xmlns:a16="http://schemas.microsoft.com/office/drawing/2014/main" id="{3FFEC082-83D8-BFFF-F76D-0FC34416945F}"/>
              </a:ext>
            </a:extLst>
          </p:cNvPr>
          <p:cNvPicPr>
            <a:picLocks noChangeAspect="1"/>
          </p:cNvPicPr>
          <p:nvPr/>
        </p:nvPicPr>
        <p:blipFill>
          <a:blip r:embed="rId7"/>
          <a:stretch>
            <a:fillRect/>
          </a:stretch>
        </p:blipFill>
        <p:spPr>
          <a:xfrm>
            <a:off x="889232" y="5386792"/>
            <a:ext cx="6660001" cy="1095242"/>
          </a:xfrm>
          <a:prstGeom prst="rect">
            <a:avLst/>
          </a:prstGeom>
        </p:spPr>
      </p:pic>
      <p:sp>
        <p:nvSpPr>
          <p:cNvPr id="69" name="Textfeld 68">
            <a:extLst>
              <a:ext uri="{FF2B5EF4-FFF2-40B4-BE49-F238E27FC236}">
                <a16:creationId xmlns:a16="http://schemas.microsoft.com/office/drawing/2014/main" id="{1BCD04C0-94B2-6462-60CC-B8EEA576C2CC}"/>
              </a:ext>
            </a:extLst>
          </p:cNvPr>
          <p:cNvSpPr txBox="1"/>
          <p:nvPr/>
        </p:nvSpPr>
        <p:spPr>
          <a:xfrm flipH="1">
            <a:off x="5852158" y="4830533"/>
            <a:ext cx="1984064" cy="461665"/>
          </a:xfrm>
          <a:prstGeom prst="rect">
            <a:avLst/>
          </a:prstGeom>
          <a:solidFill>
            <a:srgbClr val="E3E3E3"/>
          </a:solidFill>
          <a:ln w="12700">
            <a:solidFill>
              <a:schemeClr val="tx1"/>
            </a:solidFill>
          </a:ln>
        </p:spPr>
        <p:txBody>
          <a:bodyPr wrap="square" rtlCol="0">
            <a:spAutoFit/>
          </a:bodyPr>
          <a:lstStyle/>
          <a:p>
            <a:pPr algn="ctr"/>
            <a:r>
              <a:rPr lang="en-GB" sz="1200" dirty="0">
                <a:latin typeface="Arial" panose="020B0604020202020204" pitchFamily="34" charset="0"/>
                <a:cs typeface="Arial" panose="020B0604020202020204" pitchFamily="34" charset="0"/>
              </a:rPr>
              <a:t>Recombining plasmas in PSI-2 and MAGNUM-PSI</a:t>
            </a:r>
            <a:endParaRPr lang="en-GB" sz="1200" dirty="0">
              <a:solidFill>
                <a:srgbClr val="FF0000"/>
              </a:solidFill>
              <a:latin typeface="Arial" panose="020B0604020202020204" pitchFamily="34" charset="0"/>
              <a:cs typeface="Arial" panose="020B0604020202020204" pitchFamily="34" charset="0"/>
            </a:endParaRPr>
          </a:p>
        </p:txBody>
      </p:sp>
      <p:sp>
        <p:nvSpPr>
          <p:cNvPr id="70" name="Textfeld 69">
            <a:extLst>
              <a:ext uri="{FF2B5EF4-FFF2-40B4-BE49-F238E27FC236}">
                <a16:creationId xmlns:a16="http://schemas.microsoft.com/office/drawing/2014/main" id="{7F6B957B-C429-8AE0-88A9-735A346F97BA}"/>
              </a:ext>
            </a:extLst>
          </p:cNvPr>
          <p:cNvSpPr txBox="1"/>
          <p:nvPr/>
        </p:nvSpPr>
        <p:spPr>
          <a:xfrm flipH="1">
            <a:off x="8792140" y="1027686"/>
            <a:ext cx="2545251" cy="646331"/>
          </a:xfrm>
          <a:prstGeom prst="rect">
            <a:avLst/>
          </a:prstGeom>
          <a:solidFill>
            <a:srgbClr val="E3E3E3"/>
          </a:solidFill>
          <a:ln w="12700">
            <a:solidFill>
              <a:schemeClr val="tx1"/>
            </a:solidFill>
          </a:ln>
        </p:spPr>
        <p:txBody>
          <a:bodyPr wrap="square" rtlCol="0">
            <a:spAutoFit/>
          </a:bodyPr>
          <a:lstStyle/>
          <a:p>
            <a:pPr algn="ctr"/>
            <a:r>
              <a:rPr lang="en-GB" sz="1200" dirty="0">
                <a:latin typeface="Arial" panose="020B0604020202020204" pitchFamily="34" charset="0"/>
                <a:cs typeface="Arial" panose="020B0604020202020204" pitchFamily="34" charset="0"/>
              </a:rPr>
              <a:t>Support in WPTE exploitation</a:t>
            </a:r>
          </a:p>
          <a:p>
            <a:pPr algn="ctr"/>
            <a:r>
              <a:rPr lang="en-GB" sz="1200" dirty="0">
                <a:latin typeface="Arial" panose="020B0604020202020204" pitchFamily="34" charset="0"/>
                <a:cs typeface="Arial" panose="020B0604020202020204" pitchFamily="34" charset="0"/>
              </a:rPr>
              <a:t>In AUG, WEST and JET in PWIE </a:t>
            </a:r>
            <a:endParaRPr lang="en-GB" sz="1200" dirty="0">
              <a:solidFill>
                <a:srgbClr val="FF0000"/>
              </a:solidFill>
              <a:latin typeface="Arial" panose="020B0604020202020204" pitchFamily="34" charset="0"/>
              <a:cs typeface="Arial" panose="020B0604020202020204" pitchFamily="34" charset="0"/>
            </a:endParaRPr>
          </a:p>
          <a:p>
            <a:pPr algn="ctr"/>
            <a:r>
              <a:rPr lang="en-GB" sz="1200" dirty="0">
                <a:latin typeface="Arial" panose="020B0604020202020204" pitchFamily="34" charset="0"/>
                <a:cs typeface="Arial" panose="020B0604020202020204" pitchFamily="34" charset="0"/>
              </a:rPr>
              <a:t>area with metallic PFCs</a:t>
            </a:r>
            <a:endParaRPr lang="en-GB" sz="1200" dirty="0">
              <a:solidFill>
                <a:srgbClr val="FF0000"/>
              </a:solidFill>
              <a:latin typeface="Arial" panose="020B0604020202020204" pitchFamily="34" charset="0"/>
              <a:cs typeface="Arial" panose="020B0604020202020204" pitchFamily="34" charset="0"/>
            </a:endParaRPr>
          </a:p>
        </p:txBody>
      </p:sp>
      <p:sp>
        <p:nvSpPr>
          <p:cNvPr id="71" name="Textfeld 70">
            <a:extLst>
              <a:ext uri="{FF2B5EF4-FFF2-40B4-BE49-F238E27FC236}">
                <a16:creationId xmlns:a16="http://schemas.microsoft.com/office/drawing/2014/main" id="{0FD18F14-350D-6759-8A87-AE871B3B18A7}"/>
              </a:ext>
            </a:extLst>
          </p:cNvPr>
          <p:cNvSpPr txBox="1"/>
          <p:nvPr/>
        </p:nvSpPr>
        <p:spPr>
          <a:xfrm flipH="1">
            <a:off x="8739542" y="5982372"/>
            <a:ext cx="2545251" cy="276999"/>
          </a:xfrm>
          <a:prstGeom prst="rect">
            <a:avLst/>
          </a:prstGeom>
          <a:solidFill>
            <a:srgbClr val="E3E3E3"/>
          </a:solidFill>
          <a:ln w="12700">
            <a:solidFill>
              <a:schemeClr val="tx1"/>
            </a:solidFill>
          </a:ln>
        </p:spPr>
        <p:txBody>
          <a:bodyPr wrap="square" rtlCol="0">
            <a:spAutoFit/>
          </a:bodyPr>
          <a:lstStyle/>
          <a:p>
            <a:pPr algn="ctr"/>
            <a:r>
              <a:rPr lang="en-GB" sz="1200" dirty="0">
                <a:latin typeface="Arial" panose="020B0604020202020204" pitchFamily="34" charset="0"/>
                <a:cs typeface="Arial" panose="020B0604020202020204" pitchFamily="34" charset="0"/>
              </a:rPr>
              <a:t>PWI diagnostic development</a:t>
            </a:r>
            <a:endParaRPr lang="en-GB" sz="1200" dirty="0">
              <a:solidFill>
                <a:srgbClr val="FF0000"/>
              </a:solidFill>
              <a:latin typeface="Arial" panose="020B0604020202020204" pitchFamily="34" charset="0"/>
              <a:cs typeface="Arial" panose="020B0604020202020204" pitchFamily="34" charset="0"/>
            </a:endParaRPr>
          </a:p>
        </p:txBody>
      </p:sp>
      <p:sp>
        <p:nvSpPr>
          <p:cNvPr id="72" name="Textfeld 71">
            <a:extLst>
              <a:ext uri="{FF2B5EF4-FFF2-40B4-BE49-F238E27FC236}">
                <a16:creationId xmlns:a16="http://schemas.microsoft.com/office/drawing/2014/main" id="{1A7C0472-8E38-D7E6-08DB-7A03AE753B49}"/>
              </a:ext>
            </a:extLst>
          </p:cNvPr>
          <p:cNvSpPr txBox="1"/>
          <p:nvPr/>
        </p:nvSpPr>
        <p:spPr>
          <a:xfrm>
            <a:off x="250913" y="2918947"/>
            <a:ext cx="457176" cy="267766"/>
          </a:xfrm>
          <a:prstGeom prst="rect">
            <a:avLst/>
          </a:prstGeom>
          <a:noFill/>
        </p:spPr>
        <p:txBody>
          <a:bodyPr wrap="none" rtlCol="0">
            <a:spAutoFit/>
          </a:bodyPr>
          <a:lstStyle/>
          <a:p>
            <a:pPr algn="l">
              <a:lnSpc>
                <a:spcPct val="95000"/>
              </a:lnSpc>
            </a:pPr>
            <a:r>
              <a:rPr lang="de-DE" sz="1200" dirty="0"/>
              <a:t>ITER</a:t>
            </a:r>
          </a:p>
        </p:txBody>
      </p:sp>
    </p:spTree>
    <p:extLst>
      <p:ext uri="{BB962C8B-B14F-4D97-AF65-F5344CB8AC3E}">
        <p14:creationId xmlns:p14="http://schemas.microsoft.com/office/powerpoint/2010/main" val="36883065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9"/>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2"/>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5"/>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0"/>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3"/>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16"/>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7"/>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8"/>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24"/>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69"/>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70"/>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1"/>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27"/>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42"/>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40"/>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71"/>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nodeType="clickEffect">
                                  <p:stCondLst>
                                    <p:cond delay="0"/>
                                  </p:stCondLst>
                                  <p:childTnLst>
                                    <p:set>
                                      <p:cBhvr>
                                        <p:cTn id="52" dur="1" fill="hold">
                                          <p:stCondLst>
                                            <p:cond delay="0"/>
                                          </p:stCondLst>
                                        </p:cTn>
                                        <p:tgtEl>
                                          <p:spTgt spid="6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7" grpId="0"/>
      <p:bldP spid="18" grpId="0" animBg="1"/>
      <p:bldP spid="19" grpId="0" animBg="1"/>
      <p:bldP spid="20" grpId="0" animBg="1"/>
      <p:bldP spid="21" grpId="0"/>
      <p:bldP spid="22" grpId="0"/>
      <p:bldP spid="23" grpId="0"/>
      <p:bldP spid="24" grpId="0"/>
      <p:bldP spid="27" grpId="0" animBg="1"/>
      <p:bldP spid="40" grpId="0" animBg="1"/>
      <p:bldP spid="69" grpId="0" animBg="1"/>
      <p:bldP spid="70" grpId="0" animBg="1"/>
      <p:bldP spid="71"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37ED80-6BD9-6516-90D7-1D34C3638E6B}"/>
              </a:ext>
            </a:extLst>
          </p:cNvPr>
          <p:cNvSpPr>
            <a:spLocks noGrp="1"/>
          </p:cNvSpPr>
          <p:nvPr>
            <p:ph type="title"/>
          </p:nvPr>
        </p:nvSpPr>
        <p:spPr>
          <a:xfrm>
            <a:off x="983431" y="192515"/>
            <a:ext cx="11623960" cy="457200"/>
          </a:xfrm>
        </p:spPr>
        <p:txBody>
          <a:bodyPr/>
          <a:lstStyle/>
          <a:p>
            <a:r>
              <a:rPr lang="en-US" dirty="0"/>
              <a:t>Overview 2025</a:t>
            </a:r>
            <a:endParaRPr lang="en-GB" dirty="0"/>
          </a:p>
        </p:txBody>
      </p:sp>
      <p:sp>
        <p:nvSpPr>
          <p:cNvPr id="3" name="Content Placeholder 2">
            <a:extLst>
              <a:ext uri="{FF2B5EF4-FFF2-40B4-BE49-F238E27FC236}">
                <a16:creationId xmlns:a16="http://schemas.microsoft.com/office/drawing/2014/main" id="{DB196AF5-7E30-8807-8600-59064AC13D62}"/>
              </a:ext>
            </a:extLst>
          </p:cNvPr>
          <p:cNvSpPr>
            <a:spLocks noGrp="1"/>
          </p:cNvSpPr>
          <p:nvPr>
            <p:ph idx="1"/>
          </p:nvPr>
        </p:nvSpPr>
        <p:spPr>
          <a:xfrm>
            <a:off x="360040" y="649715"/>
            <a:ext cx="11494416" cy="2670059"/>
          </a:xfrm>
        </p:spPr>
        <p:txBody>
          <a:bodyPr>
            <a:normAutofit/>
          </a:bodyPr>
          <a:lstStyle/>
          <a:p>
            <a:pPr>
              <a:buFont typeface="Wingdings" panose="05000000000000000000" pitchFamily="2" charset="2"/>
              <a:buChar char="§"/>
            </a:pPr>
            <a:r>
              <a:rPr lang="en-GB" dirty="0"/>
              <a:t>Original structure WBS and large fraction of activities prevail intact</a:t>
            </a:r>
          </a:p>
          <a:p>
            <a:pPr marL="0" indent="0">
              <a:buNone/>
            </a:pPr>
            <a:endParaRPr lang="en-GB" dirty="0"/>
          </a:p>
          <a:p>
            <a:pPr>
              <a:buFont typeface="Wingdings" panose="05000000000000000000" pitchFamily="2" charset="2"/>
              <a:buChar char="§"/>
            </a:pPr>
            <a:endParaRPr lang="en-GB" dirty="0"/>
          </a:p>
          <a:p>
            <a:pPr marL="342900" lvl="1" indent="0">
              <a:buNone/>
            </a:pPr>
            <a:endParaRPr lang="en-GB" dirty="0"/>
          </a:p>
        </p:txBody>
      </p:sp>
      <p:sp>
        <p:nvSpPr>
          <p:cNvPr id="5" name="Slide Number Placeholder 4">
            <a:extLst>
              <a:ext uri="{FF2B5EF4-FFF2-40B4-BE49-F238E27FC236}">
                <a16:creationId xmlns:a16="http://schemas.microsoft.com/office/drawing/2014/main" id="{B8367AA9-F911-2704-CE91-6DC430D56FAE}"/>
              </a:ext>
            </a:extLst>
          </p:cNvPr>
          <p:cNvSpPr>
            <a:spLocks noGrp="1"/>
          </p:cNvSpPr>
          <p:nvPr>
            <p:ph type="sldNum" sz="quarter" idx="12"/>
          </p:nvPr>
        </p:nvSpPr>
        <p:spPr/>
        <p:txBody>
          <a:bodyPr/>
          <a:lstStyle/>
          <a:p>
            <a:fld id="{6A6D9FA1-99C7-4910-8E32-B85D378B0060}" type="slidenum">
              <a:rPr lang="en-GB" smtClean="0">
                <a:solidFill>
                  <a:prstClr val="white"/>
                </a:solidFill>
              </a:rPr>
              <a:pPr/>
              <a:t>3</a:t>
            </a:fld>
            <a:endParaRPr lang="en-GB" dirty="0">
              <a:solidFill>
                <a:prstClr val="white"/>
              </a:solidFill>
            </a:endParaRPr>
          </a:p>
        </p:txBody>
      </p:sp>
      <p:sp>
        <p:nvSpPr>
          <p:cNvPr id="7" name="Content Placeholder 2">
            <a:extLst>
              <a:ext uri="{FF2B5EF4-FFF2-40B4-BE49-F238E27FC236}">
                <a16:creationId xmlns:a16="http://schemas.microsoft.com/office/drawing/2014/main" id="{D3D7AA92-CDE3-B7C5-5333-2EE8682BAA61}"/>
              </a:ext>
            </a:extLst>
          </p:cNvPr>
          <p:cNvSpPr txBox="1">
            <a:spLocks/>
          </p:cNvSpPr>
          <p:nvPr/>
        </p:nvSpPr>
        <p:spPr>
          <a:xfrm>
            <a:off x="609600" y="3679108"/>
            <a:ext cx="11494416" cy="2670059"/>
          </a:xfrm>
          <a:prstGeom prst="rect">
            <a:avLst/>
          </a:prstGeom>
        </p:spPr>
        <p:txBody>
          <a:bodyPr vert="horz" lIns="91440" tIns="45720" rIns="91440" bIns="45720" rtlCol="0">
            <a:normAutofit/>
          </a:bodyPr>
          <a:lstStyle>
            <a:lvl1pPr marL="257175" indent="-257175" algn="l" defTabSz="685800" rtl="0" eaLnBrk="1" latinLnBrk="0" hangingPunct="1">
              <a:spcBef>
                <a:spcPct val="20000"/>
              </a:spcBef>
              <a:buFont typeface="Arial" panose="020B0604020202020204" pitchFamily="34" charset="0"/>
              <a:buChar char="•"/>
              <a:defRPr sz="2400" kern="1200">
                <a:solidFill>
                  <a:schemeClr val="tx1"/>
                </a:solidFill>
                <a:latin typeface="+mn-lt"/>
                <a:ea typeface="+mn-ea"/>
                <a:cs typeface="Arial" panose="020B0604020202020204" pitchFamily="34" charset="0"/>
              </a:defRPr>
            </a:lvl1pPr>
            <a:lvl2pPr marL="557213" indent="-214313" algn="l" defTabSz="685800" rtl="0" eaLnBrk="1" latinLnBrk="0" hangingPunct="1">
              <a:spcBef>
                <a:spcPct val="20000"/>
              </a:spcBef>
              <a:buFont typeface="Arial" panose="020B0604020202020204" pitchFamily="34" charset="0"/>
              <a:buChar char="•"/>
              <a:defRPr sz="1800" kern="1200">
                <a:solidFill>
                  <a:schemeClr val="tx1"/>
                </a:solidFill>
                <a:latin typeface="+mn-lt"/>
                <a:ea typeface="+mn-ea"/>
                <a:cs typeface="Arial" panose="020B0604020202020204" pitchFamily="34" charset="0"/>
              </a:defRPr>
            </a:lvl2pPr>
            <a:lvl3pPr marL="857250" indent="-171450" algn="l" defTabSz="685800" rtl="0" eaLnBrk="1" latinLnBrk="0" hangingPunct="1">
              <a:spcBef>
                <a:spcPct val="20000"/>
              </a:spcBef>
              <a:buFont typeface="Arial" panose="020B0604020202020204" pitchFamily="34" charset="0"/>
              <a:buChar char="•"/>
              <a:defRPr sz="1600" kern="1200">
                <a:solidFill>
                  <a:schemeClr val="tx1"/>
                </a:solidFill>
                <a:latin typeface="+mn-lt"/>
                <a:ea typeface="+mn-ea"/>
                <a:cs typeface="Arial" panose="020B0604020202020204" pitchFamily="34" charset="0"/>
              </a:defRPr>
            </a:lvl3pPr>
            <a:lvl4pPr marL="12001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4pPr>
            <a:lvl5pPr marL="15430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5pPr>
            <a:lvl6pPr marL="18859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a:lstStyle>
          <a:p>
            <a:pPr>
              <a:buFont typeface="Wingdings" panose="05000000000000000000" pitchFamily="2" charset="2"/>
              <a:buChar char="§"/>
            </a:pPr>
            <a:endParaRPr lang="en-GB" dirty="0"/>
          </a:p>
        </p:txBody>
      </p:sp>
      <p:pic>
        <p:nvPicPr>
          <p:cNvPr id="11" name="Grafik 10">
            <a:extLst>
              <a:ext uri="{FF2B5EF4-FFF2-40B4-BE49-F238E27FC236}">
                <a16:creationId xmlns:a16="http://schemas.microsoft.com/office/drawing/2014/main" id="{9BC9217F-7B29-4DF4-3E1A-7A65DCA1A5D4}"/>
              </a:ext>
            </a:extLst>
          </p:cNvPr>
          <p:cNvPicPr>
            <a:picLocks noChangeAspect="1"/>
          </p:cNvPicPr>
          <p:nvPr/>
        </p:nvPicPr>
        <p:blipFill rotWithShape="1">
          <a:blip r:embed="rId2"/>
          <a:srcRect b="3385"/>
          <a:stretch/>
        </p:blipFill>
        <p:spPr>
          <a:xfrm>
            <a:off x="748746" y="3379408"/>
            <a:ext cx="8452050" cy="2698352"/>
          </a:xfrm>
          <a:prstGeom prst="rect">
            <a:avLst/>
          </a:prstGeom>
        </p:spPr>
      </p:pic>
      <p:sp>
        <p:nvSpPr>
          <p:cNvPr id="12" name="Textfeld 11">
            <a:extLst>
              <a:ext uri="{FF2B5EF4-FFF2-40B4-BE49-F238E27FC236}">
                <a16:creationId xmlns:a16="http://schemas.microsoft.com/office/drawing/2014/main" id="{8715AE8D-28B1-5A22-61E5-8958FECDAB3F}"/>
              </a:ext>
            </a:extLst>
          </p:cNvPr>
          <p:cNvSpPr txBox="1"/>
          <p:nvPr/>
        </p:nvSpPr>
        <p:spPr>
          <a:xfrm>
            <a:off x="5110398" y="3752958"/>
            <a:ext cx="2179315" cy="276999"/>
          </a:xfrm>
          <a:prstGeom prst="rect">
            <a:avLst/>
          </a:prstGeom>
          <a:solidFill>
            <a:srgbClr val="8EA9DC"/>
          </a:solidFill>
        </p:spPr>
        <p:txBody>
          <a:bodyPr wrap="none" rtlCol="0">
            <a:spAutoFit/>
          </a:bodyPr>
          <a:lstStyle/>
          <a:p>
            <a:pPr algn="ctr"/>
            <a:r>
              <a:rPr lang="de-DE" sz="1200" dirty="0">
                <a:solidFill>
                  <a:schemeClr val="bg1"/>
                </a:solidFill>
              </a:rPr>
              <a:t>          PSO: Michael Reinhart       </a:t>
            </a:r>
          </a:p>
        </p:txBody>
      </p:sp>
      <p:sp>
        <p:nvSpPr>
          <p:cNvPr id="8" name="Textfeld 7">
            <a:extLst>
              <a:ext uri="{FF2B5EF4-FFF2-40B4-BE49-F238E27FC236}">
                <a16:creationId xmlns:a16="http://schemas.microsoft.com/office/drawing/2014/main" id="{4AADD4A2-31F8-66D3-732C-26D350960140}"/>
              </a:ext>
            </a:extLst>
          </p:cNvPr>
          <p:cNvSpPr txBox="1"/>
          <p:nvPr/>
        </p:nvSpPr>
        <p:spPr>
          <a:xfrm>
            <a:off x="9405502" y="4600962"/>
            <a:ext cx="2123530" cy="707886"/>
          </a:xfrm>
          <a:prstGeom prst="rect">
            <a:avLst/>
          </a:prstGeom>
          <a:noFill/>
        </p:spPr>
        <p:txBody>
          <a:bodyPr wrap="none" rtlCol="0">
            <a:spAutoFit/>
          </a:bodyPr>
          <a:lstStyle/>
          <a:p>
            <a:pPr algn="l"/>
            <a:r>
              <a:rPr lang="de-DE" sz="2000" b="1" dirty="0"/>
              <a:t>AI: LIBS </a:t>
            </a:r>
            <a:r>
              <a:rPr lang="de-DE" sz="2000" b="1" dirty="0" err="1"/>
              <a:t>spectra</a:t>
            </a:r>
            <a:endParaRPr lang="de-DE" sz="2000" b="1" dirty="0"/>
          </a:p>
          <a:p>
            <a:pPr algn="l"/>
            <a:r>
              <a:rPr lang="de-DE" sz="2000" b="1" dirty="0"/>
              <a:t>AI: SOL </a:t>
            </a:r>
            <a:r>
              <a:rPr lang="de-DE" sz="2000" b="1" dirty="0" err="1"/>
              <a:t>simulation</a:t>
            </a:r>
            <a:endParaRPr lang="de-DE" sz="2000" b="1" dirty="0"/>
          </a:p>
        </p:txBody>
      </p:sp>
      <p:cxnSp>
        <p:nvCxnSpPr>
          <p:cNvPr id="10" name="Gerader Verbinder 9">
            <a:extLst>
              <a:ext uri="{FF2B5EF4-FFF2-40B4-BE49-F238E27FC236}">
                <a16:creationId xmlns:a16="http://schemas.microsoft.com/office/drawing/2014/main" id="{2A922018-C06C-4F93-4DDE-E99B6BA616D7}"/>
              </a:ext>
            </a:extLst>
          </p:cNvPr>
          <p:cNvCxnSpPr/>
          <p:nvPr/>
        </p:nvCxnSpPr>
        <p:spPr>
          <a:xfrm>
            <a:off x="8756374" y="4059774"/>
            <a:ext cx="1371600" cy="0"/>
          </a:xfrm>
          <a:prstGeom prst="line">
            <a:avLst/>
          </a:prstGeom>
          <a:ln w="28575">
            <a:prstDash val="dashDot"/>
          </a:ln>
        </p:spPr>
        <p:style>
          <a:lnRef idx="1">
            <a:schemeClr val="accent1"/>
          </a:lnRef>
          <a:fillRef idx="0">
            <a:schemeClr val="accent1"/>
          </a:fillRef>
          <a:effectRef idx="0">
            <a:schemeClr val="accent1"/>
          </a:effectRef>
          <a:fontRef idx="minor">
            <a:schemeClr val="tx1"/>
          </a:fontRef>
        </p:style>
      </p:cxnSp>
      <p:cxnSp>
        <p:nvCxnSpPr>
          <p:cNvPr id="13" name="Gerader Verbinder 12">
            <a:extLst>
              <a:ext uri="{FF2B5EF4-FFF2-40B4-BE49-F238E27FC236}">
                <a16:creationId xmlns:a16="http://schemas.microsoft.com/office/drawing/2014/main" id="{32D2498A-1047-738E-1978-F1A7CBDA8639}"/>
              </a:ext>
            </a:extLst>
          </p:cNvPr>
          <p:cNvCxnSpPr>
            <a:cxnSpLocks/>
          </p:cNvCxnSpPr>
          <p:nvPr/>
        </p:nvCxnSpPr>
        <p:spPr>
          <a:xfrm flipV="1">
            <a:off x="10220740" y="4073028"/>
            <a:ext cx="0" cy="388788"/>
          </a:xfrm>
          <a:prstGeom prst="line">
            <a:avLst/>
          </a:prstGeom>
          <a:ln w="28575">
            <a:prstDash val="dashDot"/>
          </a:ln>
        </p:spPr>
        <p:style>
          <a:lnRef idx="1">
            <a:schemeClr val="accent1"/>
          </a:lnRef>
          <a:fillRef idx="0">
            <a:schemeClr val="accent1"/>
          </a:fillRef>
          <a:effectRef idx="0">
            <a:schemeClr val="accent1"/>
          </a:effectRef>
          <a:fontRef idx="minor">
            <a:schemeClr val="tx1"/>
          </a:fontRef>
        </p:style>
      </p:cxnSp>
      <p:sp>
        <p:nvSpPr>
          <p:cNvPr id="15" name="Textfeld 14">
            <a:extLst>
              <a:ext uri="{FF2B5EF4-FFF2-40B4-BE49-F238E27FC236}">
                <a16:creationId xmlns:a16="http://schemas.microsoft.com/office/drawing/2014/main" id="{CA4FAD6C-A1DC-4A28-D01B-DB8AC1E1537D}"/>
              </a:ext>
            </a:extLst>
          </p:cNvPr>
          <p:cNvSpPr txBox="1"/>
          <p:nvPr/>
        </p:nvSpPr>
        <p:spPr>
          <a:xfrm>
            <a:off x="7069694" y="6052428"/>
            <a:ext cx="1367297" cy="338554"/>
          </a:xfrm>
          <a:prstGeom prst="rect">
            <a:avLst/>
          </a:prstGeom>
          <a:noFill/>
        </p:spPr>
        <p:txBody>
          <a:bodyPr wrap="none" rtlCol="0">
            <a:spAutoFit/>
          </a:bodyPr>
          <a:lstStyle/>
          <a:p>
            <a:pPr algn="l"/>
            <a:r>
              <a:rPr lang="de-DE" sz="1600" b="1" dirty="0"/>
              <a:t>Budget in </a:t>
            </a:r>
            <a:r>
              <a:rPr lang="de-DE" sz="1600" b="1" dirty="0" err="1"/>
              <a:t>July</a:t>
            </a:r>
            <a:endParaRPr lang="de-DE" sz="1600" b="1" dirty="0"/>
          </a:p>
        </p:txBody>
      </p:sp>
      <p:sp>
        <p:nvSpPr>
          <p:cNvPr id="16" name="Footer Placeholder 3">
            <a:extLst>
              <a:ext uri="{FF2B5EF4-FFF2-40B4-BE49-F238E27FC236}">
                <a16:creationId xmlns:a16="http://schemas.microsoft.com/office/drawing/2014/main" id="{E0AD4B27-96A2-2945-BF05-C37A209AB1F7}"/>
              </a:ext>
            </a:extLst>
          </p:cNvPr>
          <p:cNvSpPr>
            <a:spLocks noGrp="1"/>
          </p:cNvSpPr>
          <p:nvPr>
            <p:ph type="ftr" sz="quarter" idx="11"/>
          </p:nvPr>
        </p:nvSpPr>
        <p:spPr>
          <a:xfrm>
            <a:off x="825624" y="6555770"/>
            <a:ext cx="5544696" cy="329614"/>
          </a:xfrm>
        </p:spPr>
        <p:txBody>
          <a:bodyPr/>
          <a:lstStyle/>
          <a:p>
            <a:r>
              <a:rPr lang="en-GB" dirty="0">
                <a:solidFill>
                  <a:prstClr val="white"/>
                </a:solidFill>
              </a:rPr>
              <a:t>Sebastijan Brezinsek| 2025 Planning Meeting | </a:t>
            </a:r>
            <a:r>
              <a:rPr lang="en-GB" dirty="0" err="1">
                <a:solidFill>
                  <a:prstClr val="white"/>
                </a:solidFill>
              </a:rPr>
              <a:t>Garching</a:t>
            </a:r>
            <a:r>
              <a:rPr lang="en-GB" dirty="0">
                <a:solidFill>
                  <a:prstClr val="white"/>
                </a:solidFill>
              </a:rPr>
              <a:t>  | June 11, 2024</a:t>
            </a:r>
          </a:p>
        </p:txBody>
      </p:sp>
    </p:spTree>
    <p:extLst>
      <p:ext uri="{BB962C8B-B14F-4D97-AF65-F5344CB8AC3E}">
        <p14:creationId xmlns:p14="http://schemas.microsoft.com/office/powerpoint/2010/main" val="33181033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37ED80-6BD9-6516-90D7-1D34C3638E6B}"/>
              </a:ext>
            </a:extLst>
          </p:cNvPr>
          <p:cNvSpPr>
            <a:spLocks noGrp="1"/>
          </p:cNvSpPr>
          <p:nvPr>
            <p:ph type="title"/>
          </p:nvPr>
        </p:nvSpPr>
        <p:spPr>
          <a:xfrm>
            <a:off x="983431" y="192515"/>
            <a:ext cx="11623960" cy="457200"/>
          </a:xfrm>
        </p:spPr>
        <p:txBody>
          <a:bodyPr/>
          <a:lstStyle/>
          <a:p>
            <a:r>
              <a:rPr lang="en-US" dirty="0"/>
              <a:t>Overview 2025</a:t>
            </a:r>
            <a:endParaRPr lang="en-GB" dirty="0"/>
          </a:p>
        </p:txBody>
      </p:sp>
      <p:sp>
        <p:nvSpPr>
          <p:cNvPr id="3" name="Content Placeholder 2">
            <a:extLst>
              <a:ext uri="{FF2B5EF4-FFF2-40B4-BE49-F238E27FC236}">
                <a16:creationId xmlns:a16="http://schemas.microsoft.com/office/drawing/2014/main" id="{DB196AF5-7E30-8807-8600-59064AC13D62}"/>
              </a:ext>
            </a:extLst>
          </p:cNvPr>
          <p:cNvSpPr>
            <a:spLocks noGrp="1"/>
          </p:cNvSpPr>
          <p:nvPr>
            <p:ph idx="1"/>
          </p:nvPr>
        </p:nvSpPr>
        <p:spPr>
          <a:xfrm>
            <a:off x="360040" y="649715"/>
            <a:ext cx="11494416" cy="4359607"/>
          </a:xfrm>
        </p:spPr>
        <p:txBody>
          <a:bodyPr>
            <a:normAutofit/>
          </a:bodyPr>
          <a:lstStyle/>
          <a:p>
            <a:pPr>
              <a:buFont typeface="Wingdings" panose="05000000000000000000" pitchFamily="2" charset="2"/>
              <a:buChar char="§"/>
            </a:pPr>
            <a:r>
              <a:rPr lang="en-GB" dirty="0"/>
              <a:t>Original structure WBS and large fraction of activities prevail intact (evolution)</a:t>
            </a:r>
          </a:p>
          <a:p>
            <a:pPr>
              <a:buFont typeface="Wingdings" panose="05000000000000000000" pitchFamily="2" charset="2"/>
              <a:buChar char="§"/>
            </a:pPr>
            <a:r>
              <a:rPr lang="en-GB" dirty="0"/>
              <a:t>In view of the ITER re-baselining and abandon of Be and usage of W and W + B instead</a:t>
            </a:r>
          </a:p>
          <a:p>
            <a:pPr lvl="1">
              <a:buFont typeface="Wingdings" panose="05000000000000000000" pitchFamily="2" charset="2"/>
              <a:buChar char="§"/>
            </a:pPr>
            <a:r>
              <a:rPr lang="en-GB" dirty="0"/>
              <a:t>General activities related to Be (LIBS, fuel recovery assessment, ITER simulations etc.) were closed in 2023</a:t>
            </a:r>
          </a:p>
          <a:p>
            <a:pPr lvl="1">
              <a:buFont typeface="Wingdings" panose="05000000000000000000" pitchFamily="2" charset="2"/>
              <a:buChar char="§"/>
            </a:pPr>
            <a:r>
              <a:rPr lang="en-GB" dirty="0"/>
              <a:t>Remaining activity is the JET-DT tile analysis (LIBS and ex-situ) with Be and W tiles to assess retention, migration, dust formation. Data feeds into benchmark of PWIE codes to validate physics models (low Z can be exchanged)</a:t>
            </a:r>
          </a:p>
          <a:p>
            <a:pPr lvl="1">
              <a:buFont typeface="Wingdings" panose="05000000000000000000" pitchFamily="2" charset="2"/>
              <a:buChar char="§"/>
            </a:pPr>
            <a:r>
              <a:rPr lang="en-GB" dirty="0"/>
              <a:t>Number of new activities to high priority ITER items related to clean W first wall operation (e.g. W sputtering and screening in limiter configuration, CXN fluxes etc.) and usage of </a:t>
            </a:r>
            <a:r>
              <a:rPr lang="en-GB" dirty="0" err="1"/>
              <a:t>boronisation</a:t>
            </a:r>
            <a:r>
              <a:rPr lang="en-GB" dirty="0"/>
              <a:t> (e.g. gettering, homogeneity) added</a:t>
            </a:r>
          </a:p>
          <a:p>
            <a:pPr>
              <a:buFont typeface="Wingdings" panose="05000000000000000000" pitchFamily="2" charset="2"/>
              <a:buChar char="§"/>
            </a:pPr>
            <a:r>
              <a:rPr lang="en-GB" dirty="0"/>
              <a:t>Moderate change in facility portfolio in 2025</a:t>
            </a:r>
          </a:p>
          <a:p>
            <a:pPr lvl="1">
              <a:buFont typeface="Wingdings" panose="05000000000000000000" pitchFamily="2" charset="2"/>
              <a:buChar char="§"/>
            </a:pPr>
            <a:r>
              <a:rPr lang="en-GB" dirty="0"/>
              <a:t>No JULE-PSI / reduced JUDITH-3 in operation in 2025 =&gt; transfer into HML in 2025 </a:t>
            </a:r>
          </a:p>
          <a:p>
            <a:pPr lvl="1">
              <a:buFont typeface="Wingdings" panose="05000000000000000000" pitchFamily="2" charset="2"/>
              <a:buChar char="§"/>
            </a:pPr>
            <a:r>
              <a:rPr lang="en-GB" dirty="0"/>
              <a:t>Risk mitigation: use more PSI-2 (all B aspects new) and MAGNUM (mainly W aspects) </a:t>
            </a:r>
          </a:p>
          <a:p>
            <a:pPr lvl="1">
              <a:buFont typeface="Wingdings" panose="05000000000000000000" pitchFamily="2" charset="2"/>
              <a:buChar char="§"/>
            </a:pPr>
            <a:r>
              <a:rPr lang="en-GB" dirty="0"/>
              <a:t>Risk mitigation: use </a:t>
            </a:r>
            <a:r>
              <a:rPr lang="en-GB" dirty="0" err="1"/>
              <a:t>GyM</a:t>
            </a:r>
            <a:r>
              <a:rPr lang="en-GB" dirty="0"/>
              <a:t> for B studies =&gt; linear machine budget will be reorganised  </a:t>
            </a:r>
          </a:p>
          <a:p>
            <a:pPr lvl="1">
              <a:buFont typeface="Wingdings" panose="05000000000000000000" pitchFamily="2" charset="2"/>
              <a:buChar char="§"/>
            </a:pPr>
            <a:r>
              <a:rPr lang="en-GB" dirty="0"/>
              <a:t>Use HADES as JUDITH replacement if needed </a:t>
            </a:r>
          </a:p>
          <a:p>
            <a:pPr lvl="1">
              <a:buFont typeface="Wingdings" panose="05000000000000000000" pitchFamily="2" charset="2"/>
              <a:buChar char="§"/>
            </a:pPr>
            <a:endParaRPr lang="en-GB" dirty="0"/>
          </a:p>
          <a:p>
            <a:pPr>
              <a:buFont typeface="Wingdings" panose="05000000000000000000" pitchFamily="2" charset="2"/>
              <a:buChar char="§"/>
            </a:pPr>
            <a:endParaRPr lang="en-GB" dirty="0"/>
          </a:p>
          <a:p>
            <a:pPr>
              <a:buFont typeface="Wingdings" panose="05000000000000000000" pitchFamily="2" charset="2"/>
              <a:buChar char="§"/>
            </a:pPr>
            <a:endParaRPr lang="en-GB" dirty="0"/>
          </a:p>
          <a:p>
            <a:pPr marL="342900" lvl="1" indent="0">
              <a:buNone/>
            </a:pPr>
            <a:endParaRPr lang="en-GB" dirty="0"/>
          </a:p>
        </p:txBody>
      </p:sp>
      <p:sp>
        <p:nvSpPr>
          <p:cNvPr id="5" name="Slide Number Placeholder 4">
            <a:extLst>
              <a:ext uri="{FF2B5EF4-FFF2-40B4-BE49-F238E27FC236}">
                <a16:creationId xmlns:a16="http://schemas.microsoft.com/office/drawing/2014/main" id="{B8367AA9-F911-2704-CE91-6DC430D56FAE}"/>
              </a:ext>
            </a:extLst>
          </p:cNvPr>
          <p:cNvSpPr>
            <a:spLocks noGrp="1"/>
          </p:cNvSpPr>
          <p:nvPr>
            <p:ph type="sldNum" sz="quarter" idx="12"/>
          </p:nvPr>
        </p:nvSpPr>
        <p:spPr/>
        <p:txBody>
          <a:bodyPr/>
          <a:lstStyle/>
          <a:p>
            <a:fld id="{6A6D9FA1-99C7-4910-8E32-B85D378B0060}" type="slidenum">
              <a:rPr lang="en-GB" smtClean="0">
                <a:solidFill>
                  <a:prstClr val="white"/>
                </a:solidFill>
              </a:rPr>
              <a:pPr/>
              <a:t>4</a:t>
            </a:fld>
            <a:endParaRPr lang="en-GB" dirty="0">
              <a:solidFill>
                <a:prstClr val="white"/>
              </a:solidFill>
            </a:endParaRPr>
          </a:p>
        </p:txBody>
      </p:sp>
      <p:sp>
        <p:nvSpPr>
          <p:cNvPr id="4" name="Footer Placeholder 3">
            <a:extLst>
              <a:ext uri="{FF2B5EF4-FFF2-40B4-BE49-F238E27FC236}">
                <a16:creationId xmlns:a16="http://schemas.microsoft.com/office/drawing/2014/main" id="{E3109413-F44F-1C4C-BA0A-3FD0E1923600}"/>
              </a:ext>
            </a:extLst>
          </p:cNvPr>
          <p:cNvSpPr>
            <a:spLocks noGrp="1"/>
          </p:cNvSpPr>
          <p:nvPr>
            <p:ph type="ftr" sz="quarter" idx="11"/>
          </p:nvPr>
        </p:nvSpPr>
        <p:spPr>
          <a:xfrm>
            <a:off x="825624" y="6555770"/>
            <a:ext cx="5544696" cy="329614"/>
          </a:xfrm>
        </p:spPr>
        <p:txBody>
          <a:bodyPr/>
          <a:lstStyle/>
          <a:p>
            <a:r>
              <a:rPr lang="en-GB" dirty="0">
                <a:solidFill>
                  <a:prstClr val="white"/>
                </a:solidFill>
              </a:rPr>
              <a:t>Sebastijan Brezinsek| 2025 Planning Meeting | </a:t>
            </a:r>
            <a:r>
              <a:rPr lang="en-GB" dirty="0" err="1">
                <a:solidFill>
                  <a:prstClr val="white"/>
                </a:solidFill>
              </a:rPr>
              <a:t>Garching</a:t>
            </a:r>
            <a:r>
              <a:rPr lang="en-GB" dirty="0">
                <a:solidFill>
                  <a:prstClr val="white"/>
                </a:solidFill>
              </a:rPr>
              <a:t>  | June 11, 2024</a:t>
            </a:r>
          </a:p>
        </p:txBody>
      </p:sp>
    </p:spTree>
    <p:extLst>
      <p:ext uri="{BB962C8B-B14F-4D97-AF65-F5344CB8AC3E}">
        <p14:creationId xmlns:p14="http://schemas.microsoft.com/office/powerpoint/2010/main" val="37562706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6" end="6"/>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7" end="7"/>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8" end="8"/>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53B335E-B733-3D96-714B-56E981C24F82}"/>
              </a:ext>
            </a:extLst>
          </p:cNvPr>
          <p:cNvSpPr>
            <a:spLocks noGrp="1"/>
          </p:cNvSpPr>
          <p:nvPr>
            <p:ph type="title"/>
          </p:nvPr>
        </p:nvSpPr>
        <p:spPr>
          <a:xfrm>
            <a:off x="983431" y="192515"/>
            <a:ext cx="10759009" cy="457200"/>
          </a:xfrm>
        </p:spPr>
        <p:txBody>
          <a:bodyPr/>
          <a:lstStyle/>
          <a:p>
            <a:r>
              <a:rPr lang="en-GB"/>
              <a:t>Focused Topic 2025: Layer formation/properties in full-W machines</a:t>
            </a:r>
          </a:p>
        </p:txBody>
      </p:sp>
      <p:sp>
        <p:nvSpPr>
          <p:cNvPr id="3" name="Inhaltsplatzhalter 2">
            <a:extLst>
              <a:ext uri="{FF2B5EF4-FFF2-40B4-BE49-F238E27FC236}">
                <a16:creationId xmlns:a16="http://schemas.microsoft.com/office/drawing/2014/main" id="{515ED41B-A296-FFC9-3F85-9A074278F304}"/>
              </a:ext>
            </a:extLst>
          </p:cNvPr>
          <p:cNvSpPr>
            <a:spLocks noGrp="1"/>
          </p:cNvSpPr>
          <p:nvPr>
            <p:ph idx="1"/>
          </p:nvPr>
        </p:nvSpPr>
        <p:spPr>
          <a:xfrm>
            <a:off x="639417" y="840768"/>
            <a:ext cx="11103024" cy="5176464"/>
          </a:xfrm>
        </p:spPr>
        <p:txBody>
          <a:bodyPr>
            <a:normAutofit/>
          </a:bodyPr>
          <a:lstStyle/>
          <a:p>
            <a:pPr>
              <a:buFont typeface="Wingdings" panose="05000000000000000000" pitchFamily="2" charset="2"/>
              <a:buChar char="§"/>
            </a:pPr>
            <a:r>
              <a:rPr lang="en-GB" sz="2800" dirty="0"/>
              <a:t>SP B: Understanding the formation of WEST-like deposits with W</a:t>
            </a:r>
          </a:p>
          <a:p>
            <a:pPr lvl="1">
              <a:buFont typeface="Wingdings" panose="05000000000000000000" pitchFamily="2" charset="2"/>
              <a:buChar char="§"/>
            </a:pPr>
            <a:r>
              <a:rPr lang="en-GB" sz="2000" dirty="0"/>
              <a:t>Final analysis of WEST-like deposits from long-pulse operation: stability and dust conversion factor</a:t>
            </a:r>
          </a:p>
          <a:p>
            <a:pPr lvl="1">
              <a:buFont typeface="Wingdings" panose="05000000000000000000" pitchFamily="2" charset="2"/>
              <a:buChar char="§"/>
            </a:pPr>
            <a:r>
              <a:rPr lang="en-GB" sz="2000" dirty="0"/>
              <a:t>Mimic WEST-like divertor plasma conditions and pulses in MAGNUM-PSI (and PSI-2)</a:t>
            </a:r>
          </a:p>
          <a:p>
            <a:pPr lvl="2">
              <a:buFont typeface="Wingdings" panose="05000000000000000000" pitchFamily="2" charset="2"/>
              <a:buChar char="§"/>
            </a:pPr>
            <a:r>
              <a:rPr lang="en-GB" sz="1800" dirty="0"/>
              <a:t>Thermal cycling of actively cooled W PFCs in NAGNUM-PSI and secondary upstream W source </a:t>
            </a:r>
          </a:p>
          <a:p>
            <a:pPr lvl="2">
              <a:buFont typeface="Wingdings" panose="05000000000000000000" pitchFamily="2" charset="2"/>
              <a:buChar char="§"/>
            </a:pPr>
            <a:r>
              <a:rPr lang="en-GB" sz="1800" dirty="0"/>
              <a:t>Role of surface temperature, thermal stresses, impurities, oxide formation, duty cycle etc. as parameters</a:t>
            </a:r>
          </a:p>
          <a:p>
            <a:pPr lvl="2">
              <a:buFont typeface="Wingdings" panose="05000000000000000000" pitchFamily="2" charset="2"/>
              <a:buChar char="§"/>
            </a:pPr>
            <a:r>
              <a:rPr lang="en-GB" sz="1800" dirty="0"/>
              <a:t>Pre- and post-characterisation and spectroscopy</a:t>
            </a:r>
          </a:p>
          <a:p>
            <a:pPr lvl="1">
              <a:buFont typeface="Wingdings" panose="05000000000000000000" pitchFamily="2" charset="2"/>
              <a:buChar char="§"/>
            </a:pPr>
            <a:r>
              <a:rPr lang="en-GB" sz="2000" dirty="0"/>
              <a:t>ERO simulations for linear plasma experiments (same A&amp;M data for WEST)</a:t>
            </a:r>
          </a:p>
          <a:p>
            <a:pPr>
              <a:buFont typeface="Wingdings" panose="05000000000000000000" pitchFamily="2" charset="2"/>
              <a:buChar char="§"/>
            </a:pPr>
            <a:r>
              <a:rPr lang="en-GB" sz="2600" dirty="0"/>
              <a:t>SP D: Simulation of WEST long-pulse plasmas in full 3D geometry (incl. ripple)</a:t>
            </a:r>
          </a:p>
          <a:p>
            <a:pPr lvl="1">
              <a:buFont typeface="Wingdings" panose="05000000000000000000" pitchFamily="2" charset="2"/>
              <a:buChar char="§"/>
            </a:pPr>
            <a:r>
              <a:rPr lang="en-GB" sz="2000" dirty="0"/>
              <a:t>Plasma boundary simulation with SOLEDGE3X-EIRENE </a:t>
            </a:r>
          </a:p>
          <a:p>
            <a:pPr lvl="1">
              <a:buFont typeface="Wingdings" panose="05000000000000000000" pitchFamily="2" charset="2"/>
              <a:buChar char="§"/>
            </a:pPr>
            <a:r>
              <a:rPr lang="en-GB" sz="2000" dirty="0"/>
              <a:t>ERO2.0 simulation of WEST long-pulse devices including W local redeposition and MB shaping</a:t>
            </a:r>
          </a:p>
          <a:p>
            <a:pPr>
              <a:buFont typeface="Wingdings" panose="05000000000000000000" pitchFamily="2" charset="2"/>
              <a:buChar char="§"/>
            </a:pPr>
            <a:r>
              <a:rPr lang="en-GB" sz="2600" dirty="0"/>
              <a:t>SP A: HHF exposure of W MB exposed in WEST</a:t>
            </a:r>
          </a:p>
          <a:p>
            <a:pPr lvl="1">
              <a:buFont typeface="Wingdings" panose="05000000000000000000" pitchFamily="2" charset="2"/>
              <a:buChar char="§"/>
            </a:pPr>
            <a:r>
              <a:rPr lang="en-GB" sz="2000" dirty="0"/>
              <a:t>Damage evolution under e-beam loading</a:t>
            </a:r>
          </a:p>
          <a:p>
            <a:pPr lvl="1">
              <a:buFont typeface="Wingdings" panose="05000000000000000000" pitchFamily="2" charset="2"/>
              <a:buChar char="§"/>
            </a:pPr>
            <a:r>
              <a:rPr lang="en-GB" sz="2000" dirty="0"/>
              <a:t>Deposit stability assessment</a:t>
            </a:r>
          </a:p>
          <a:p>
            <a:pPr lvl="1">
              <a:buFont typeface="Wingdings" panose="05000000000000000000" pitchFamily="2" charset="2"/>
              <a:buChar char="§"/>
            </a:pPr>
            <a:endParaRPr lang="en-GB" sz="2000" dirty="0"/>
          </a:p>
          <a:p>
            <a:pPr lvl="1">
              <a:buFont typeface="Wingdings" panose="05000000000000000000" pitchFamily="2" charset="2"/>
              <a:buChar char="§"/>
            </a:pPr>
            <a:endParaRPr lang="en-GB" sz="2000" dirty="0"/>
          </a:p>
        </p:txBody>
      </p:sp>
      <p:sp>
        <p:nvSpPr>
          <p:cNvPr id="5" name="Foliennummernplatzhalter 4">
            <a:extLst>
              <a:ext uri="{FF2B5EF4-FFF2-40B4-BE49-F238E27FC236}">
                <a16:creationId xmlns:a16="http://schemas.microsoft.com/office/drawing/2014/main" id="{33823313-0920-D62A-3439-772285685CC9}"/>
              </a:ext>
            </a:extLst>
          </p:cNvPr>
          <p:cNvSpPr>
            <a:spLocks noGrp="1"/>
          </p:cNvSpPr>
          <p:nvPr>
            <p:ph type="sldNum" sz="quarter" idx="12"/>
          </p:nvPr>
        </p:nvSpPr>
        <p:spPr/>
        <p:txBody>
          <a:bodyPr/>
          <a:lstStyle/>
          <a:p>
            <a:fld id="{6A6D9FA1-99C7-4910-8E32-B85D378B0060}" type="slidenum">
              <a:rPr lang="en-GB" smtClean="0">
                <a:solidFill>
                  <a:prstClr val="white"/>
                </a:solidFill>
              </a:rPr>
              <a:pPr/>
              <a:t>5</a:t>
            </a:fld>
            <a:endParaRPr lang="en-GB" dirty="0">
              <a:solidFill>
                <a:prstClr val="white"/>
              </a:solidFill>
            </a:endParaRPr>
          </a:p>
        </p:txBody>
      </p:sp>
      <p:sp>
        <p:nvSpPr>
          <p:cNvPr id="6" name="Textfeld 5">
            <a:extLst>
              <a:ext uri="{FF2B5EF4-FFF2-40B4-BE49-F238E27FC236}">
                <a16:creationId xmlns:a16="http://schemas.microsoft.com/office/drawing/2014/main" id="{0B1E3253-BAAD-738A-9FE9-899EF43A2E8F}"/>
              </a:ext>
            </a:extLst>
          </p:cNvPr>
          <p:cNvSpPr txBox="1"/>
          <p:nvPr/>
        </p:nvSpPr>
        <p:spPr>
          <a:xfrm>
            <a:off x="8128578" y="6017232"/>
            <a:ext cx="2920479" cy="369332"/>
          </a:xfrm>
          <a:prstGeom prst="rect">
            <a:avLst/>
          </a:prstGeom>
          <a:noFill/>
        </p:spPr>
        <p:txBody>
          <a:bodyPr wrap="none" rtlCol="0">
            <a:spAutoFit/>
          </a:bodyPr>
          <a:lstStyle/>
          <a:p>
            <a:pPr algn="l"/>
            <a:r>
              <a:rPr lang="de-DE" b="1" dirty="0" err="1"/>
              <a:t>Linked</a:t>
            </a:r>
            <a:r>
              <a:rPr lang="de-DE" b="1" dirty="0"/>
              <a:t> to WP TE and WP DIV</a:t>
            </a:r>
          </a:p>
        </p:txBody>
      </p:sp>
      <p:sp>
        <p:nvSpPr>
          <p:cNvPr id="7" name="Footer Placeholder 3">
            <a:extLst>
              <a:ext uri="{FF2B5EF4-FFF2-40B4-BE49-F238E27FC236}">
                <a16:creationId xmlns:a16="http://schemas.microsoft.com/office/drawing/2014/main" id="{539432E3-B213-6A51-434D-509BCBE9FBE8}"/>
              </a:ext>
            </a:extLst>
          </p:cNvPr>
          <p:cNvSpPr>
            <a:spLocks noGrp="1"/>
          </p:cNvSpPr>
          <p:nvPr>
            <p:ph type="ftr" sz="quarter" idx="11"/>
          </p:nvPr>
        </p:nvSpPr>
        <p:spPr>
          <a:xfrm>
            <a:off x="825624" y="6555770"/>
            <a:ext cx="5544696" cy="329614"/>
          </a:xfrm>
        </p:spPr>
        <p:txBody>
          <a:bodyPr/>
          <a:lstStyle/>
          <a:p>
            <a:r>
              <a:rPr lang="en-GB" dirty="0">
                <a:solidFill>
                  <a:prstClr val="white"/>
                </a:solidFill>
              </a:rPr>
              <a:t>Sebastijan Brezinsek| 2025 Planning Meeting | </a:t>
            </a:r>
            <a:r>
              <a:rPr lang="en-GB" dirty="0" err="1">
                <a:solidFill>
                  <a:prstClr val="white"/>
                </a:solidFill>
              </a:rPr>
              <a:t>Garching</a:t>
            </a:r>
            <a:r>
              <a:rPr lang="en-GB" dirty="0">
                <a:solidFill>
                  <a:prstClr val="white"/>
                </a:solidFill>
              </a:rPr>
              <a:t>  | June 11, 2024</a:t>
            </a:r>
          </a:p>
        </p:txBody>
      </p:sp>
    </p:spTree>
    <p:extLst>
      <p:ext uri="{BB962C8B-B14F-4D97-AF65-F5344CB8AC3E}">
        <p14:creationId xmlns:p14="http://schemas.microsoft.com/office/powerpoint/2010/main" val="37903330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53B335E-B733-3D96-714B-56E981C24F82}"/>
              </a:ext>
            </a:extLst>
          </p:cNvPr>
          <p:cNvSpPr>
            <a:spLocks noGrp="1"/>
          </p:cNvSpPr>
          <p:nvPr>
            <p:ph type="title"/>
          </p:nvPr>
        </p:nvSpPr>
        <p:spPr>
          <a:xfrm>
            <a:off x="983431" y="192515"/>
            <a:ext cx="10883891" cy="457200"/>
          </a:xfrm>
        </p:spPr>
        <p:txBody>
          <a:bodyPr/>
          <a:lstStyle/>
          <a:p>
            <a:r>
              <a:rPr lang="en-GB"/>
              <a:t>Focused Topic 2025: Composition of first wall fluxes and far-SOL PWI</a:t>
            </a:r>
          </a:p>
        </p:txBody>
      </p:sp>
      <p:sp>
        <p:nvSpPr>
          <p:cNvPr id="3" name="Inhaltsplatzhalter 2">
            <a:extLst>
              <a:ext uri="{FF2B5EF4-FFF2-40B4-BE49-F238E27FC236}">
                <a16:creationId xmlns:a16="http://schemas.microsoft.com/office/drawing/2014/main" id="{515ED41B-A296-FFC9-3F85-9A074278F304}"/>
              </a:ext>
            </a:extLst>
          </p:cNvPr>
          <p:cNvSpPr>
            <a:spLocks noGrp="1"/>
          </p:cNvSpPr>
          <p:nvPr>
            <p:ph idx="1"/>
          </p:nvPr>
        </p:nvSpPr>
        <p:spPr>
          <a:xfrm>
            <a:off x="639417" y="840768"/>
            <a:ext cx="11103024" cy="4894110"/>
          </a:xfrm>
        </p:spPr>
        <p:txBody>
          <a:bodyPr>
            <a:normAutofit/>
          </a:bodyPr>
          <a:lstStyle/>
          <a:p>
            <a:pPr>
              <a:buFont typeface="Wingdings" panose="05000000000000000000" pitchFamily="2" charset="2"/>
              <a:buChar char="§"/>
            </a:pPr>
            <a:r>
              <a:rPr lang="en-GB" sz="2800" dirty="0"/>
              <a:t>SP D: Simulation of fluxes to the first wall and W sputtering</a:t>
            </a:r>
          </a:p>
          <a:p>
            <a:pPr lvl="1">
              <a:buFont typeface="Wingdings" panose="05000000000000000000" pitchFamily="2" charset="2"/>
              <a:buChar char="§"/>
            </a:pPr>
            <a:r>
              <a:rPr lang="en-GB" sz="2000" dirty="0"/>
              <a:t>CXN and ion flux composition in simulations for COMPASS-U, AUG, (JET), ITER and DEMO </a:t>
            </a:r>
          </a:p>
          <a:p>
            <a:pPr marL="342900" lvl="1" indent="0">
              <a:buNone/>
            </a:pPr>
            <a:r>
              <a:rPr lang="en-GB" sz="2000" dirty="0"/>
              <a:t>   SOLPS-ITER H-mode plasma simulations (ELM-averaged)</a:t>
            </a:r>
          </a:p>
          <a:p>
            <a:pPr lvl="1">
              <a:buFont typeface="Wingdings" panose="05000000000000000000" pitchFamily="2" charset="2"/>
              <a:buChar char="§"/>
            </a:pPr>
            <a:r>
              <a:rPr lang="en-GB" sz="2000" dirty="0"/>
              <a:t>Poloidal distribution of CXN with energy and angular distribution</a:t>
            </a:r>
          </a:p>
          <a:p>
            <a:pPr lvl="1">
              <a:buFont typeface="Wingdings" panose="05000000000000000000" pitchFamily="2" charset="2"/>
              <a:buChar char="§"/>
            </a:pPr>
            <a:r>
              <a:rPr lang="en-GB" sz="2000" dirty="0"/>
              <a:t>Role of inner and outer wall W source variation with change of CXN, D+, impurity ionisation level </a:t>
            </a:r>
          </a:p>
          <a:p>
            <a:pPr lvl="1">
              <a:buFont typeface="Wingdings" panose="05000000000000000000" pitchFamily="2" charset="2"/>
              <a:buChar char="§"/>
            </a:pPr>
            <a:r>
              <a:rPr lang="en-GB" sz="2000" dirty="0"/>
              <a:t>ERO2.0 simulations / WallDYN-3D simulations for AUG, JET (with W PFC,) ITER</a:t>
            </a:r>
          </a:p>
          <a:p>
            <a:pPr lvl="1">
              <a:buFont typeface="Wingdings" panose="05000000000000000000" pitchFamily="2" charset="2"/>
              <a:buChar char="§"/>
            </a:pPr>
            <a:r>
              <a:rPr lang="en-GB" sz="2000" dirty="0"/>
              <a:t>Comparison of cases with extended grid to the wall and normal grid to assed far-SOL profiles</a:t>
            </a:r>
          </a:p>
          <a:p>
            <a:pPr>
              <a:buFont typeface="Wingdings" panose="05000000000000000000" pitchFamily="2" charset="2"/>
              <a:buChar char="§"/>
            </a:pPr>
            <a:r>
              <a:rPr lang="en-GB" sz="2600" dirty="0"/>
              <a:t>SP B: Gross and net W erosion at the first wall (manipulators)</a:t>
            </a:r>
          </a:p>
          <a:p>
            <a:pPr lvl="1">
              <a:buFont typeface="Wingdings" panose="05000000000000000000" pitchFamily="2" charset="2"/>
              <a:buChar char="§"/>
            </a:pPr>
            <a:r>
              <a:rPr lang="en-GB" sz="2000" dirty="0"/>
              <a:t>Experiments with RIG/ROG variation and light impurity seeding </a:t>
            </a:r>
          </a:p>
          <a:p>
            <a:pPr lvl="1">
              <a:buFont typeface="Wingdings" panose="05000000000000000000" pitchFamily="2" charset="2"/>
              <a:buChar char="§"/>
            </a:pPr>
            <a:r>
              <a:rPr lang="en-GB" sz="2000" dirty="0"/>
              <a:t>Pre- and post-characterisation of materials with different sputtering threshold and FIB cuts</a:t>
            </a:r>
          </a:p>
          <a:p>
            <a:pPr lvl="1">
              <a:buFont typeface="Wingdings" panose="05000000000000000000" pitchFamily="2" charset="2"/>
              <a:buChar char="§"/>
            </a:pPr>
            <a:r>
              <a:rPr lang="en-GB" sz="2000" dirty="0"/>
              <a:t>Comparison with PSI-2 plasma experiments</a:t>
            </a:r>
          </a:p>
          <a:p>
            <a:pPr lvl="1">
              <a:buFont typeface="Wingdings" panose="05000000000000000000" pitchFamily="2" charset="2"/>
              <a:buChar char="§"/>
            </a:pPr>
            <a:r>
              <a:rPr lang="en-GB" sz="2000" dirty="0"/>
              <a:t>Assessment of first wall W sources in view of ITER </a:t>
            </a:r>
            <a:r>
              <a:rPr lang="en-GB" sz="2000" dirty="0" err="1"/>
              <a:t>rebaselining</a:t>
            </a:r>
            <a:endParaRPr lang="en-GB" sz="2000" dirty="0"/>
          </a:p>
          <a:p>
            <a:pPr lvl="1">
              <a:buFont typeface="Wingdings" panose="05000000000000000000" pitchFamily="2" charset="2"/>
              <a:buChar char="§"/>
            </a:pPr>
            <a:endParaRPr lang="en-GB" sz="2000" dirty="0"/>
          </a:p>
          <a:p>
            <a:pPr marL="342900" lvl="1" indent="0">
              <a:buNone/>
            </a:pPr>
            <a:endParaRPr lang="en-GB" sz="2000" dirty="0"/>
          </a:p>
          <a:p>
            <a:pPr lvl="1">
              <a:buFont typeface="Wingdings" panose="05000000000000000000" pitchFamily="2" charset="2"/>
              <a:buChar char="§"/>
            </a:pPr>
            <a:endParaRPr lang="en-GB" sz="2000" dirty="0"/>
          </a:p>
        </p:txBody>
      </p:sp>
      <p:sp>
        <p:nvSpPr>
          <p:cNvPr id="5" name="Foliennummernplatzhalter 4">
            <a:extLst>
              <a:ext uri="{FF2B5EF4-FFF2-40B4-BE49-F238E27FC236}">
                <a16:creationId xmlns:a16="http://schemas.microsoft.com/office/drawing/2014/main" id="{33823313-0920-D62A-3439-772285685CC9}"/>
              </a:ext>
            </a:extLst>
          </p:cNvPr>
          <p:cNvSpPr>
            <a:spLocks noGrp="1"/>
          </p:cNvSpPr>
          <p:nvPr>
            <p:ph type="sldNum" sz="quarter" idx="12"/>
          </p:nvPr>
        </p:nvSpPr>
        <p:spPr/>
        <p:txBody>
          <a:bodyPr/>
          <a:lstStyle/>
          <a:p>
            <a:fld id="{6A6D9FA1-99C7-4910-8E32-B85D378B0060}" type="slidenum">
              <a:rPr lang="en-GB" smtClean="0">
                <a:solidFill>
                  <a:prstClr val="white"/>
                </a:solidFill>
              </a:rPr>
              <a:pPr/>
              <a:t>6</a:t>
            </a:fld>
            <a:endParaRPr lang="en-GB" dirty="0">
              <a:solidFill>
                <a:prstClr val="white"/>
              </a:solidFill>
            </a:endParaRPr>
          </a:p>
        </p:txBody>
      </p:sp>
      <p:sp>
        <p:nvSpPr>
          <p:cNvPr id="6" name="Textfeld 5">
            <a:extLst>
              <a:ext uri="{FF2B5EF4-FFF2-40B4-BE49-F238E27FC236}">
                <a16:creationId xmlns:a16="http://schemas.microsoft.com/office/drawing/2014/main" id="{57A5A229-DCF3-EEE1-830E-AB311ADCDC0D}"/>
              </a:ext>
            </a:extLst>
          </p:cNvPr>
          <p:cNvSpPr txBox="1"/>
          <p:nvPr/>
        </p:nvSpPr>
        <p:spPr>
          <a:xfrm>
            <a:off x="8128578" y="6017232"/>
            <a:ext cx="3121817" cy="369332"/>
          </a:xfrm>
          <a:prstGeom prst="rect">
            <a:avLst/>
          </a:prstGeom>
          <a:noFill/>
        </p:spPr>
        <p:txBody>
          <a:bodyPr wrap="none" rtlCol="0">
            <a:spAutoFit/>
          </a:bodyPr>
          <a:lstStyle/>
          <a:p>
            <a:pPr algn="l"/>
            <a:r>
              <a:rPr lang="de-DE" b="1" dirty="0" err="1"/>
              <a:t>Linked</a:t>
            </a:r>
            <a:r>
              <a:rPr lang="de-DE" b="1" dirty="0"/>
              <a:t> to WP TE, W7X and DES</a:t>
            </a:r>
          </a:p>
        </p:txBody>
      </p:sp>
      <p:sp>
        <p:nvSpPr>
          <p:cNvPr id="7" name="Footer Placeholder 3">
            <a:extLst>
              <a:ext uri="{FF2B5EF4-FFF2-40B4-BE49-F238E27FC236}">
                <a16:creationId xmlns:a16="http://schemas.microsoft.com/office/drawing/2014/main" id="{09BDE60F-C93D-6835-2015-7120F8C9E0AD}"/>
              </a:ext>
            </a:extLst>
          </p:cNvPr>
          <p:cNvSpPr>
            <a:spLocks noGrp="1"/>
          </p:cNvSpPr>
          <p:nvPr>
            <p:ph type="ftr" sz="quarter" idx="11"/>
          </p:nvPr>
        </p:nvSpPr>
        <p:spPr>
          <a:xfrm>
            <a:off x="825624" y="6555770"/>
            <a:ext cx="5544696" cy="329614"/>
          </a:xfrm>
        </p:spPr>
        <p:txBody>
          <a:bodyPr/>
          <a:lstStyle/>
          <a:p>
            <a:r>
              <a:rPr lang="en-GB" dirty="0">
                <a:solidFill>
                  <a:prstClr val="white"/>
                </a:solidFill>
              </a:rPr>
              <a:t>Sebastijan Brezinsek| 2025 Planning Meeting | </a:t>
            </a:r>
            <a:r>
              <a:rPr lang="en-GB" dirty="0" err="1">
                <a:solidFill>
                  <a:prstClr val="white"/>
                </a:solidFill>
              </a:rPr>
              <a:t>Garching</a:t>
            </a:r>
            <a:r>
              <a:rPr lang="en-GB" dirty="0">
                <a:solidFill>
                  <a:prstClr val="white"/>
                </a:solidFill>
              </a:rPr>
              <a:t>  | June 11, 2024</a:t>
            </a:r>
          </a:p>
        </p:txBody>
      </p:sp>
    </p:spTree>
    <p:extLst>
      <p:ext uri="{BB962C8B-B14F-4D97-AF65-F5344CB8AC3E}">
        <p14:creationId xmlns:p14="http://schemas.microsoft.com/office/powerpoint/2010/main" val="6651820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53B335E-B733-3D96-714B-56E981C24F82}"/>
              </a:ext>
            </a:extLst>
          </p:cNvPr>
          <p:cNvSpPr>
            <a:spLocks noGrp="1"/>
          </p:cNvSpPr>
          <p:nvPr>
            <p:ph type="title"/>
          </p:nvPr>
        </p:nvSpPr>
        <p:spPr/>
        <p:txBody>
          <a:bodyPr/>
          <a:lstStyle/>
          <a:p>
            <a:r>
              <a:rPr lang="en-GB"/>
              <a:t>Focused Topic 2025: JET post-mortem analysis and simulation</a:t>
            </a:r>
          </a:p>
        </p:txBody>
      </p:sp>
      <p:sp>
        <p:nvSpPr>
          <p:cNvPr id="3" name="Inhaltsplatzhalter 2">
            <a:extLst>
              <a:ext uri="{FF2B5EF4-FFF2-40B4-BE49-F238E27FC236}">
                <a16:creationId xmlns:a16="http://schemas.microsoft.com/office/drawing/2014/main" id="{515ED41B-A296-FFC9-3F85-9A074278F304}"/>
              </a:ext>
            </a:extLst>
          </p:cNvPr>
          <p:cNvSpPr>
            <a:spLocks noGrp="1"/>
          </p:cNvSpPr>
          <p:nvPr>
            <p:ph idx="1"/>
          </p:nvPr>
        </p:nvSpPr>
        <p:spPr>
          <a:xfrm>
            <a:off x="639417" y="840768"/>
            <a:ext cx="11103024" cy="4784780"/>
          </a:xfrm>
        </p:spPr>
        <p:txBody>
          <a:bodyPr>
            <a:normAutofit/>
          </a:bodyPr>
          <a:lstStyle/>
          <a:p>
            <a:pPr>
              <a:buFont typeface="Wingdings" panose="05000000000000000000" pitchFamily="2" charset="2"/>
              <a:buChar char="§"/>
            </a:pPr>
            <a:r>
              <a:rPr lang="en-GB" sz="2600" dirty="0"/>
              <a:t>SP E: Erosion and deposition in JET / LIBS on RH demonstration </a:t>
            </a:r>
          </a:p>
          <a:p>
            <a:pPr lvl="1">
              <a:buFont typeface="Wingdings" panose="05000000000000000000" pitchFamily="2" charset="2"/>
              <a:buChar char="§"/>
            </a:pPr>
            <a:r>
              <a:rPr lang="en-GB" sz="2000" dirty="0"/>
              <a:t>LIBS data analysis and  interpretation </a:t>
            </a:r>
          </a:p>
          <a:p>
            <a:pPr lvl="1">
              <a:buFont typeface="Wingdings" panose="05000000000000000000" pitchFamily="2" charset="2"/>
              <a:buChar char="§"/>
            </a:pPr>
            <a:r>
              <a:rPr lang="en-GB" sz="2000" dirty="0"/>
              <a:t>Application of AI with new project (learning )</a:t>
            </a:r>
          </a:p>
          <a:p>
            <a:pPr lvl="1">
              <a:buFont typeface="Wingdings" panose="05000000000000000000" pitchFamily="2" charset="2"/>
              <a:buChar char="§"/>
            </a:pPr>
            <a:r>
              <a:rPr lang="en-GB" sz="2000" dirty="0"/>
              <a:t>Interpretation of erosion and deposition at limiters, inner divertor apron, and bulk-W divertor</a:t>
            </a:r>
          </a:p>
          <a:p>
            <a:pPr lvl="1">
              <a:buFont typeface="Wingdings" panose="05000000000000000000" pitchFamily="2" charset="2"/>
              <a:buChar char="§"/>
            </a:pPr>
            <a:r>
              <a:rPr lang="en-GB" sz="2000" dirty="0"/>
              <a:t>Collection of JET samples (if we manage to get them) =&gt;Cutting =&gt;  likely no analysis in 2025</a:t>
            </a:r>
          </a:p>
          <a:p>
            <a:pPr lvl="1">
              <a:buFont typeface="Wingdings" panose="05000000000000000000" pitchFamily="2" charset="2"/>
              <a:buChar char="§"/>
            </a:pPr>
            <a:r>
              <a:rPr lang="en-GB" sz="2000" dirty="0"/>
              <a:t>Interpretation of H, D, T in W and Be =&gt; Retention information</a:t>
            </a:r>
          </a:p>
          <a:p>
            <a:pPr>
              <a:buFont typeface="Wingdings" panose="05000000000000000000" pitchFamily="2" charset="2"/>
              <a:buChar char="§"/>
            </a:pPr>
            <a:r>
              <a:rPr lang="en-GB" sz="2600" dirty="0"/>
              <a:t>SP D: Simulation of material migration and fuel retention in JET</a:t>
            </a:r>
          </a:p>
          <a:p>
            <a:pPr lvl="1">
              <a:buFont typeface="Wingdings" panose="05000000000000000000" pitchFamily="2" charset="2"/>
              <a:buChar char="§"/>
            </a:pPr>
            <a:r>
              <a:rPr lang="en-GB" sz="2000" dirty="0"/>
              <a:t>Simulation of global transport with ERO2.0 combined with EDGE2D-EIRENE or SOLPS-ITER</a:t>
            </a:r>
          </a:p>
          <a:p>
            <a:pPr lvl="1">
              <a:buFont typeface="Wingdings" panose="05000000000000000000" pitchFamily="2" charset="2"/>
              <a:buChar char="§"/>
            </a:pPr>
            <a:r>
              <a:rPr lang="en-GB" sz="2000" dirty="0"/>
              <a:t>Simulation of retention in samples (co-deposits and implantation)</a:t>
            </a:r>
          </a:p>
          <a:p>
            <a:pPr lvl="1">
              <a:buFont typeface="Wingdings" panose="05000000000000000000" pitchFamily="2" charset="2"/>
              <a:buChar char="§"/>
            </a:pPr>
            <a:r>
              <a:rPr lang="en-GB" sz="2000" dirty="0"/>
              <a:t>Simulation of Ni CXN sources (already started) and migration </a:t>
            </a:r>
          </a:p>
          <a:p>
            <a:pPr lvl="1">
              <a:buFont typeface="Wingdings" panose="05000000000000000000" pitchFamily="2" charset="2"/>
              <a:buChar char="§"/>
            </a:pPr>
            <a:r>
              <a:rPr lang="en-GB" sz="2000" dirty="0"/>
              <a:t>Analysis of migration paths in different configurations</a:t>
            </a:r>
          </a:p>
          <a:p>
            <a:pPr lvl="1">
              <a:buFont typeface="Wingdings" panose="05000000000000000000" pitchFamily="2" charset="2"/>
              <a:buChar char="§"/>
            </a:pPr>
            <a:endParaRPr lang="en-GB" sz="2000" dirty="0"/>
          </a:p>
          <a:p>
            <a:pPr lvl="1">
              <a:buFont typeface="Wingdings" panose="05000000000000000000" pitchFamily="2" charset="2"/>
              <a:buChar char="§"/>
            </a:pPr>
            <a:endParaRPr lang="en-GB" sz="2000" dirty="0"/>
          </a:p>
        </p:txBody>
      </p:sp>
      <p:sp>
        <p:nvSpPr>
          <p:cNvPr id="5" name="Foliennummernplatzhalter 4">
            <a:extLst>
              <a:ext uri="{FF2B5EF4-FFF2-40B4-BE49-F238E27FC236}">
                <a16:creationId xmlns:a16="http://schemas.microsoft.com/office/drawing/2014/main" id="{33823313-0920-D62A-3439-772285685CC9}"/>
              </a:ext>
            </a:extLst>
          </p:cNvPr>
          <p:cNvSpPr>
            <a:spLocks noGrp="1"/>
          </p:cNvSpPr>
          <p:nvPr>
            <p:ph type="sldNum" sz="quarter" idx="12"/>
          </p:nvPr>
        </p:nvSpPr>
        <p:spPr/>
        <p:txBody>
          <a:bodyPr/>
          <a:lstStyle/>
          <a:p>
            <a:fld id="{6A6D9FA1-99C7-4910-8E32-B85D378B0060}" type="slidenum">
              <a:rPr lang="en-GB" smtClean="0">
                <a:solidFill>
                  <a:prstClr val="white"/>
                </a:solidFill>
              </a:rPr>
              <a:pPr/>
              <a:t>7</a:t>
            </a:fld>
            <a:endParaRPr lang="en-GB" dirty="0">
              <a:solidFill>
                <a:prstClr val="white"/>
              </a:solidFill>
            </a:endParaRPr>
          </a:p>
        </p:txBody>
      </p:sp>
      <p:sp>
        <p:nvSpPr>
          <p:cNvPr id="6" name="Textfeld 5">
            <a:extLst>
              <a:ext uri="{FF2B5EF4-FFF2-40B4-BE49-F238E27FC236}">
                <a16:creationId xmlns:a16="http://schemas.microsoft.com/office/drawing/2014/main" id="{E0AE2E90-EFF7-9352-5658-93AB1932C2EA}"/>
              </a:ext>
            </a:extLst>
          </p:cNvPr>
          <p:cNvSpPr txBox="1"/>
          <p:nvPr/>
        </p:nvSpPr>
        <p:spPr>
          <a:xfrm>
            <a:off x="9887804" y="6017232"/>
            <a:ext cx="1777538" cy="369332"/>
          </a:xfrm>
          <a:prstGeom prst="rect">
            <a:avLst/>
          </a:prstGeom>
          <a:noFill/>
        </p:spPr>
        <p:txBody>
          <a:bodyPr wrap="none" rtlCol="0">
            <a:spAutoFit/>
          </a:bodyPr>
          <a:lstStyle/>
          <a:p>
            <a:pPr algn="l"/>
            <a:r>
              <a:rPr lang="de-DE" b="1" dirty="0" err="1"/>
              <a:t>Linked</a:t>
            </a:r>
            <a:r>
              <a:rPr lang="de-DE" b="1" dirty="0"/>
              <a:t> to WP TE </a:t>
            </a:r>
          </a:p>
        </p:txBody>
      </p:sp>
      <p:sp>
        <p:nvSpPr>
          <p:cNvPr id="7" name="Footer Placeholder 3">
            <a:extLst>
              <a:ext uri="{FF2B5EF4-FFF2-40B4-BE49-F238E27FC236}">
                <a16:creationId xmlns:a16="http://schemas.microsoft.com/office/drawing/2014/main" id="{A84296A5-C78F-973C-E3A5-D19CA58FE985}"/>
              </a:ext>
            </a:extLst>
          </p:cNvPr>
          <p:cNvSpPr>
            <a:spLocks noGrp="1"/>
          </p:cNvSpPr>
          <p:nvPr>
            <p:ph type="ftr" sz="quarter" idx="11"/>
          </p:nvPr>
        </p:nvSpPr>
        <p:spPr>
          <a:xfrm>
            <a:off x="825624" y="6555770"/>
            <a:ext cx="5544696" cy="329614"/>
          </a:xfrm>
        </p:spPr>
        <p:txBody>
          <a:bodyPr/>
          <a:lstStyle/>
          <a:p>
            <a:r>
              <a:rPr lang="en-GB" dirty="0">
                <a:solidFill>
                  <a:prstClr val="white"/>
                </a:solidFill>
              </a:rPr>
              <a:t>Sebastijan Brezinsek| 2025 Planning Meeting | </a:t>
            </a:r>
            <a:r>
              <a:rPr lang="en-GB" dirty="0" err="1">
                <a:solidFill>
                  <a:prstClr val="white"/>
                </a:solidFill>
              </a:rPr>
              <a:t>Garching</a:t>
            </a:r>
            <a:r>
              <a:rPr lang="en-GB" dirty="0">
                <a:solidFill>
                  <a:prstClr val="white"/>
                </a:solidFill>
              </a:rPr>
              <a:t>  | June 11, 2024</a:t>
            </a:r>
          </a:p>
        </p:txBody>
      </p:sp>
    </p:spTree>
    <p:extLst>
      <p:ext uri="{BB962C8B-B14F-4D97-AF65-F5344CB8AC3E}">
        <p14:creationId xmlns:p14="http://schemas.microsoft.com/office/powerpoint/2010/main" val="6717615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53B335E-B733-3D96-714B-56E981C24F82}"/>
              </a:ext>
            </a:extLst>
          </p:cNvPr>
          <p:cNvSpPr>
            <a:spLocks noGrp="1"/>
          </p:cNvSpPr>
          <p:nvPr>
            <p:ph type="title"/>
          </p:nvPr>
        </p:nvSpPr>
        <p:spPr/>
        <p:txBody>
          <a:bodyPr/>
          <a:lstStyle/>
          <a:p>
            <a:r>
              <a:rPr lang="en-GB" dirty="0"/>
              <a:t>Focused Topic 2025: Consequences of B application in ITER</a:t>
            </a:r>
          </a:p>
        </p:txBody>
      </p:sp>
      <p:sp>
        <p:nvSpPr>
          <p:cNvPr id="3" name="Inhaltsplatzhalter 2">
            <a:extLst>
              <a:ext uri="{FF2B5EF4-FFF2-40B4-BE49-F238E27FC236}">
                <a16:creationId xmlns:a16="http://schemas.microsoft.com/office/drawing/2014/main" id="{515ED41B-A296-FFC9-3F85-9A074278F304}"/>
              </a:ext>
            </a:extLst>
          </p:cNvPr>
          <p:cNvSpPr>
            <a:spLocks noGrp="1"/>
          </p:cNvSpPr>
          <p:nvPr>
            <p:ph idx="1"/>
          </p:nvPr>
        </p:nvSpPr>
        <p:spPr>
          <a:xfrm>
            <a:off x="639417" y="840767"/>
            <a:ext cx="11103024" cy="5331433"/>
          </a:xfrm>
        </p:spPr>
        <p:txBody>
          <a:bodyPr>
            <a:normAutofit fontScale="92500" lnSpcReduction="10000"/>
          </a:bodyPr>
          <a:lstStyle/>
          <a:p>
            <a:pPr>
              <a:buFont typeface="Wingdings" panose="05000000000000000000" pitchFamily="2" charset="2"/>
              <a:buChar char="§"/>
            </a:pPr>
            <a:r>
              <a:rPr lang="en-GB" sz="2600" dirty="0"/>
              <a:t>SP B: Samples for boronization (lab) and in manipulators</a:t>
            </a:r>
          </a:p>
          <a:p>
            <a:pPr lvl="1">
              <a:buFont typeface="Wingdings" panose="05000000000000000000" pitchFamily="2" charset="2"/>
              <a:buChar char="§"/>
            </a:pPr>
            <a:r>
              <a:rPr lang="en-GB" sz="2000" dirty="0"/>
              <a:t>B co-deposits and mixed B+O deposits </a:t>
            </a:r>
          </a:p>
          <a:p>
            <a:pPr lvl="1">
              <a:buFont typeface="Wingdings" panose="05000000000000000000" pitchFamily="2" charset="2"/>
              <a:buChar char="§"/>
            </a:pPr>
            <a:r>
              <a:rPr lang="en-GB" sz="2000" dirty="0"/>
              <a:t>Exposure in linear plasmas (PSI-2 / </a:t>
            </a:r>
            <a:r>
              <a:rPr lang="en-GB" sz="2000" dirty="0" err="1"/>
              <a:t>GyM</a:t>
            </a:r>
            <a:r>
              <a:rPr lang="en-GB" sz="2000" dirty="0"/>
              <a:t>) / lab plasmas / magnetron / (boronization)</a:t>
            </a:r>
          </a:p>
          <a:p>
            <a:pPr lvl="1">
              <a:buFont typeface="Wingdings" panose="05000000000000000000" pitchFamily="2" charset="2"/>
              <a:buChar char="§"/>
            </a:pPr>
            <a:r>
              <a:rPr lang="en-GB" sz="2000" dirty="0"/>
              <a:t>Impact of B on mirror properties</a:t>
            </a:r>
          </a:p>
          <a:p>
            <a:pPr>
              <a:buFont typeface="Wingdings" panose="05000000000000000000" pitchFamily="2" charset="2"/>
              <a:buChar char="§"/>
            </a:pPr>
            <a:r>
              <a:rPr lang="en-GB" sz="2600" dirty="0"/>
              <a:t>SP C: Fuel retention and removal in B layers </a:t>
            </a:r>
          </a:p>
          <a:p>
            <a:pPr lvl="1">
              <a:buFont typeface="Wingdings" panose="05000000000000000000" pitchFamily="2" charset="2"/>
              <a:buChar char="§"/>
            </a:pPr>
            <a:r>
              <a:rPr lang="en-GB" sz="2000" dirty="0"/>
              <a:t>Retention in those layers as function of flux, temperature, composition (new scaling for T with B)</a:t>
            </a:r>
          </a:p>
          <a:p>
            <a:pPr lvl="1">
              <a:buFont typeface="Wingdings" panose="05000000000000000000" pitchFamily="2" charset="2"/>
              <a:buChar char="§"/>
            </a:pPr>
            <a:r>
              <a:rPr lang="en-GB" sz="2000" dirty="0"/>
              <a:t>Fuel removal assessment (microscopic)</a:t>
            </a:r>
          </a:p>
          <a:p>
            <a:pPr>
              <a:buFont typeface="Wingdings" panose="05000000000000000000" pitchFamily="2" charset="2"/>
              <a:buChar char="§"/>
            </a:pPr>
            <a:r>
              <a:rPr lang="en-GB" sz="2600" dirty="0"/>
              <a:t>SP D: Simulation of material migration and fuel retention</a:t>
            </a:r>
          </a:p>
          <a:p>
            <a:pPr lvl="1">
              <a:buFont typeface="Wingdings" panose="05000000000000000000" pitchFamily="2" charset="2"/>
              <a:buChar char="§"/>
            </a:pPr>
            <a:r>
              <a:rPr lang="en-GB" sz="2000" dirty="0"/>
              <a:t>A&amp;M data and MD simulation of boron chemistry</a:t>
            </a:r>
          </a:p>
          <a:p>
            <a:pPr lvl="1">
              <a:buFont typeface="Wingdings" panose="05000000000000000000" pitchFamily="2" charset="2"/>
              <a:buChar char="§"/>
            </a:pPr>
            <a:r>
              <a:rPr lang="en-GB" sz="2000" dirty="0"/>
              <a:t>Simulation of B migration in full-W devices in view of ITER needs</a:t>
            </a:r>
          </a:p>
          <a:p>
            <a:pPr lvl="1">
              <a:buFont typeface="Wingdings" panose="05000000000000000000" pitchFamily="2" charset="2"/>
              <a:buChar char="§"/>
            </a:pPr>
            <a:r>
              <a:rPr lang="en-GB" sz="2000" dirty="0"/>
              <a:t>Simulation of B lifetime and distribution (WallDYN-3D and ERO2.0) =&gt; Schmid already NF in 2024</a:t>
            </a:r>
          </a:p>
          <a:p>
            <a:pPr>
              <a:buFont typeface="Wingdings" panose="05000000000000000000" pitchFamily="2" charset="2"/>
              <a:buChar char="§"/>
            </a:pPr>
            <a:r>
              <a:rPr lang="en-GB" sz="2600" dirty="0"/>
              <a:t>SP F: </a:t>
            </a:r>
            <a:r>
              <a:rPr lang="en-GB" sz="2600" dirty="0" err="1"/>
              <a:t>Boronisation</a:t>
            </a:r>
            <a:r>
              <a:rPr lang="en-GB" sz="2600" dirty="0"/>
              <a:t> properties and wall conditioning</a:t>
            </a:r>
          </a:p>
          <a:p>
            <a:pPr lvl="1">
              <a:buFont typeface="Wingdings" panose="05000000000000000000" pitchFamily="2" charset="2"/>
              <a:buChar char="§"/>
            </a:pPr>
            <a:r>
              <a:rPr lang="en-GB" sz="2000" dirty="0" err="1"/>
              <a:t>Boronisation</a:t>
            </a:r>
            <a:r>
              <a:rPr lang="en-GB" sz="2000" dirty="0"/>
              <a:t> homogeneity and improved understanding of function / lifetime</a:t>
            </a:r>
          </a:p>
          <a:p>
            <a:pPr lvl="1">
              <a:buFont typeface="Wingdings" panose="05000000000000000000" pitchFamily="2" charset="2"/>
              <a:buChar char="§"/>
            </a:pPr>
            <a:r>
              <a:rPr lang="en-GB" sz="2000" dirty="0"/>
              <a:t>Wall conditioning techniques for fuel removal and B removal from B layers (ICWC, GDC, ECWC) on tiles</a:t>
            </a:r>
          </a:p>
          <a:p>
            <a:pPr lvl="1">
              <a:buFont typeface="Wingdings" panose="05000000000000000000" pitchFamily="2" charset="2"/>
              <a:buChar char="§"/>
            </a:pPr>
            <a:r>
              <a:rPr lang="en-GB" sz="2000" dirty="0"/>
              <a:t>Laser-based techniques application on very thin B layers and retention assessment</a:t>
            </a:r>
            <a:endParaRPr lang="en-GB" sz="2600" dirty="0"/>
          </a:p>
          <a:p>
            <a:pPr lvl="1">
              <a:buFont typeface="Wingdings" panose="05000000000000000000" pitchFamily="2" charset="2"/>
              <a:buChar char="§"/>
            </a:pPr>
            <a:endParaRPr lang="en-GB" sz="2000" dirty="0"/>
          </a:p>
          <a:p>
            <a:pPr lvl="1">
              <a:buFont typeface="Wingdings" panose="05000000000000000000" pitchFamily="2" charset="2"/>
              <a:buChar char="§"/>
            </a:pPr>
            <a:endParaRPr lang="en-GB" sz="2000" dirty="0"/>
          </a:p>
          <a:p>
            <a:pPr lvl="1">
              <a:buFont typeface="Wingdings" panose="05000000000000000000" pitchFamily="2" charset="2"/>
              <a:buChar char="§"/>
            </a:pPr>
            <a:endParaRPr lang="en-GB" sz="2000" dirty="0"/>
          </a:p>
        </p:txBody>
      </p:sp>
      <p:sp>
        <p:nvSpPr>
          <p:cNvPr id="5" name="Foliennummernplatzhalter 4">
            <a:extLst>
              <a:ext uri="{FF2B5EF4-FFF2-40B4-BE49-F238E27FC236}">
                <a16:creationId xmlns:a16="http://schemas.microsoft.com/office/drawing/2014/main" id="{33823313-0920-D62A-3439-772285685CC9}"/>
              </a:ext>
            </a:extLst>
          </p:cNvPr>
          <p:cNvSpPr>
            <a:spLocks noGrp="1"/>
          </p:cNvSpPr>
          <p:nvPr>
            <p:ph type="sldNum" sz="quarter" idx="12"/>
          </p:nvPr>
        </p:nvSpPr>
        <p:spPr/>
        <p:txBody>
          <a:bodyPr/>
          <a:lstStyle/>
          <a:p>
            <a:fld id="{6A6D9FA1-99C7-4910-8E32-B85D378B0060}" type="slidenum">
              <a:rPr lang="en-GB" smtClean="0">
                <a:solidFill>
                  <a:prstClr val="white"/>
                </a:solidFill>
              </a:rPr>
              <a:pPr/>
              <a:t>8</a:t>
            </a:fld>
            <a:endParaRPr lang="en-GB" dirty="0">
              <a:solidFill>
                <a:prstClr val="white"/>
              </a:solidFill>
            </a:endParaRPr>
          </a:p>
        </p:txBody>
      </p:sp>
      <p:sp>
        <p:nvSpPr>
          <p:cNvPr id="6" name="Textfeld 5">
            <a:extLst>
              <a:ext uri="{FF2B5EF4-FFF2-40B4-BE49-F238E27FC236}">
                <a16:creationId xmlns:a16="http://schemas.microsoft.com/office/drawing/2014/main" id="{E0AE2E90-EFF7-9352-5658-93AB1932C2EA}"/>
              </a:ext>
            </a:extLst>
          </p:cNvPr>
          <p:cNvSpPr txBox="1"/>
          <p:nvPr/>
        </p:nvSpPr>
        <p:spPr>
          <a:xfrm>
            <a:off x="8695109" y="6017232"/>
            <a:ext cx="3380541" cy="369332"/>
          </a:xfrm>
          <a:prstGeom prst="rect">
            <a:avLst/>
          </a:prstGeom>
          <a:noFill/>
        </p:spPr>
        <p:txBody>
          <a:bodyPr wrap="none" rtlCol="0">
            <a:spAutoFit/>
          </a:bodyPr>
          <a:lstStyle/>
          <a:p>
            <a:pPr algn="l"/>
            <a:r>
              <a:rPr lang="de-DE" b="1" dirty="0" err="1"/>
              <a:t>Linked</a:t>
            </a:r>
            <a:r>
              <a:rPr lang="de-DE" b="1" dirty="0"/>
              <a:t> to IO and WP TE and W7X </a:t>
            </a:r>
          </a:p>
        </p:txBody>
      </p:sp>
      <p:sp>
        <p:nvSpPr>
          <p:cNvPr id="7" name="Footer Placeholder 3">
            <a:extLst>
              <a:ext uri="{FF2B5EF4-FFF2-40B4-BE49-F238E27FC236}">
                <a16:creationId xmlns:a16="http://schemas.microsoft.com/office/drawing/2014/main" id="{C1F8BFD5-5CB3-BF65-55A3-47A3B6B4504C}"/>
              </a:ext>
            </a:extLst>
          </p:cNvPr>
          <p:cNvSpPr>
            <a:spLocks noGrp="1"/>
          </p:cNvSpPr>
          <p:nvPr>
            <p:ph type="ftr" sz="quarter" idx="11"/>
          </p:nvPr>
        </p:nvSpPr>
        <p:spPr>
          <a:xfrm>
            <a:off x="825624" y="6555770"/>
            <a:ext cx="5544696" cy="329614"/>
          </a:xfrm>
        </p:spPr>
        <p:txBody>
          <a:bodyPr/>
          <a:lstStyle/>
          <a:p>
            <a:r>
              <a:rPr lang="en-GB" dirty="0">
                <a:solidFill>
                  <a:prstClr val="white"/>
                </a:solidFill>
              </a:rPr>
              <a:t>Sebastijan Brezinsek| 2025 Planning Meeting | </a:t>
            </a:r>
            <a:r>
              <a:rPr lang="en-GB" dirty="0" err="1">
                <a:solidFill>
                  <a:prstClr val="white"/>
                </a:solidFill>
              </a:rPr>
              <a:t>Garching</a:t>
            </a:r>
            <a:r>
              <a:rPr lang="en-GB" dirty="0">
                <a:solidFill>
                  <a:prstClr val="white"/>
                </a:solidFill>
              </a:rPr>
              <a:t>  | June 11, 2024</a:t>
            </a:r>
          </a:p>
        </p:txBody>
      </p:sp>
    </p:spTree>
    <p:extLst>
      <p:ext uri="{BB962C8B-B14F-4D97-AF65-F5344CB8AC3E}">
        <p14:creationId xmlns:p14="http://schemas.microsoft.com/office/powerpoint/2010/main" val="9463547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6E7D983-0397-7202-E919-244EEF82A160}"/>
              </a:ext>
            </a:extLst>
          </p:cNvPr>
          <p:cNvSpPr>
            <a:spLocks noGrp="1"/>
          </p:cNvSpPr>
          <p:nvPr>
            <p:ph type="title"/>
          </p:nvPr>
        </p:nvSpPr>
        <p:spPr>
          <a:xfrm>
            <a:off x="983431" y="192515"/>
            <a:ext cx="11301333" cy="457200"/>
          </a:xfrm>
        </p:spPr>
        <p:txBody>
          <a:bodyPr/>
          <a:lstStyle/>
          <a:p>
            <a:r>
              <a:rPr lang="en-GB"/>
              <a:t>Focused Topic 2025: T in damaged W and steel / sensitivity increase</a:t>
            </a:r>
          </a:p>
        </p:txBody>
      </p:sp>
      <p:sp>
        <p:nvSpPr>
          <p:cNvPr id="5" name="Foliennummernplatzhalter 4">
            <a:extLst>
              <a:ext uri="{FF2B5EF4-FFF2-40B4-BE49-F238E27FC236}">
                <a16:creationId xmlns:a16="http://schemas.microsoft.com/office/drawing/2014/main" id="{B4DAC954-3E64-F040-32A6-E83E56E1A641}"/>
              </a:ext>
            </a:extLst>
          </p:cNvPr>
          <p:cNvSpPr>
            <a:spLocks noGrp="1"/>
          </p:cNvSpPr>
          <p:nvPr>
            <p:ph type="sldNum" sz="quarter" idx="12"/>
          </p:nvPr>
        </p:nvSpPr>
        <p:spPr/>
        <p:txBody>
          <a:bodyPr/>
          <a:lstStyle/>
          <a:p>
            <a:fld id="{6A6D9FA1-99C7-4910-8E32-B85D378B0060}" type="slidenum">
              <a:rPr lang="en-GB" smtClean="0">
                <a:solidFill>
                  <a:prstClr val="white"/>
                </a:solidFill>
              </a:rPr>
              <a:pPr/>
              <a:t>9</a:t>
            </a:fld>
            <a:endParaRPr lang="en-GB" dirty="0">
              <a:solidFill>
                <a:prstClr val="white"/>
              </a:solidFill>
            </a:endParaRPr>
          </a:p>
        </p:txBody>
      </p:sp>
      <p:sp>
        <p:nvSpPr>
          <p:cNvPr id="7" name="Inhaltsplatzhalter 2">
            <a:extLst>
              <a:ext uri="{FF2B5EF4-FFF2-40B4-BE49-F238E27FC236}">
                <a16:creationId xmlns:a16="http://schemas.microsoft.com/office/drawing/2014/main" id="{E3CC7BD4-5314-E338-6EC9-C7CD40075570}"/>
              </a:ext>
            </a:extLst>
          </p:cNvPr>
          <p:cNvSpPr>
            <a:spLocks noGrp="1"/>
          </p:cNvSpPr>
          <p:nvPr>
            <p:ph idx="1"/>
          </p:nvPr>
        </p:nvSpPr>
        <p:spPr>
          <a:xfrm>
            <a:off x="639417" y="840768"/>
            <a:ext cx="11103024" cy="2846649"/>
          </a:xfrm>
        </p:spPr>
        <p:txBody>
          <a:bodyPr>
            <a:normAutofit lnSpcReduction="10000"/>
          </a:bodyPr>
          <a:lstStyle/>
          <a:p>
            <a:pPr>
              <a:buFont typeface="Wingdings" panose="05000000000000000000" pitchFamily="2" charset="2"/>
              <a:buChar char="§"/>
            </a:pPr>
            <a:r>
              <a:rPr lang="en-GB" sz="2600" dirty="0"/>
              <a:t>SP X: Laser-based techniques as tool to interpret T retention mechanisms</a:t>
            </a:r>
          </a:p>
          <a:p>
            <a:pPr lvl="1">
              <a:buFont typeface="Wingdings" panose="05000000000000000000" pitchFamily="2" charset="2"/>
              <a:buChar char="§"/>
            </a:pPr>
            <a:r>
              <a:rPr lang="en-GB" sz="2000" dirty="0"/>
              <a:t>T retention in W by laser techniques has been demonstrated in damaged and undamaged material</a:t>
            </a:r>
          </a:p>
          <a:p>
            <a:pPr lvl="1">
              <a:buFont typeface="Wingdings" panose="05000000000000000000" pitchFamily="2" charset="2"/>
              <a:buChar char="§"/>
            </a:pPr>
            <a:r>
              <a:rPr lang="en-GB" sz="2000" dirty="0"/>
              <a:t>Increase of sensitivity required at no/low damage needed to provide input on physics of retention mechanisms with high spatial and depth resolution (advanced approaches)</a:t>
            </a:r>
          </a:p>
          <a:p>
            <a:pPr>
              <a:buFont typeface="Wingdings" panose="05000000000000000000" pitchFamily="2" charset="2"/>
              <a:buChar char="§"/>
            </a:pPr>
            <a:r>
              <a:rPr lang="en-GB" sz="2600" dirty="0"/>
              <a:t>SP C: Damage mechanism in DEMO-relevant materials</a:t>
            </a:r>
          </a:p>
          <a:p>
            <a:pPr lvl="1">
              <a:buFont typeface="Wingdings" panose="05000000000000000000" pitchFamily="2" charset="2"/>
              <a:buChar char="§"/>
            </a:pPr>
            <a:r>
              <a:rPr lang="en-GB" sz="2000" dirty="0"/>
              <a:t>Retention of T in materials DEMO-like material temperatures (W, steel, EUROFER)</a:t>
            </a:r>
          </a:p>
          <a:p>
            <a:pPr lvl="1">
              <a:buFont typeface="Wingdings" panose="05000000000000000000" pitchFamily="2" charset="2"/>
              <a:buChar char="§"/>
            </a:pPr>
            <a:r>
              <a:rPr lang="en-GB" sz="2000" dirty="0"/>
              <a:t>Permeation of T through the materials into water (overlap with FTD?)</a:t>
            </a:r>
          </a:p>
          <a:p>
            <a:pPr lvl="1">
              <a:buFont typeface="Wingdings" panose="05000000000000000000" pitchFamily="2" charset="2"/>
              <a:buChar char="§"/>
            </a:pPr>
            <a:r>
              <a:rPr lang="en-GB" sz="2000" dirty="0"/>
              <a:t>Explore gentle D loading of n-damaged materials from fission reactors</a:t>
            </a:r>
          </a:p>
          <a:p>
            <a:pPr lvl="1">
              <a:buFont typeface="Wingdings" panose="05000000000000000000" pitchFamily="2" charset="2"/>
              <a:buChar char="§"/>
            </a:pPr>
            <a:endParaRPr lang="en-GB" sz="2000" dirty="0"/>
          </a:p>
        </p:txBody>
      </p:sp>
      <p:sp>
        <p:nvSpPr>
          <p:cNvPr id="8" name="Textfeld 7">
            <a:extLst>
              <a:ext uri="{FF2B5EF4-FFF2-40B4-BE49-F238E27FC236}">
                <a16:creationId xmlns:a16="http://schemas.microsoft.com/office/drawing/2014/main" id="{0B961AE4-1FF0-F1C7-E706-FD77FDB5A3DB}"/>
              </a:ext>
            </a:extLst>
          </p:cNvPr>
          <p:cNvSpPr txBox="1"/>
          <p:nvPr/>
        </p:nvSpPr>
        <p:spPr>
          <a:xfrm>
            <a:off x="9341152" y="3693804"/>
            <a:ext cx="2774990" cy="369332"/>
          </a:xfrm>
          <a:prstGeom prst="rect">
            <a:avLst/>
          </a:prstGeom>
          <a:noFill/>
        </p:spPr>
        <p:txBody>
          <a:bodyPr wrap="none" rtlCol="0">
            <a:spAutoFit/>
          </a:bodyPr>
          <a:lstStyle/>
          <a:p>
            <a:pPr algn="l"/>
            <a:r>
              <a:rPr lang="de-DE" b="1" dirty="0" err="1"/>
              <a:t>Linked</a:t>
            </a:r>
            <a:r>
              <a:rPr lang="de-DE" b="1" dirty="0"/>
              <a:t> to WP SAE, BB, MAT</a:t>
            </a:r>
          </a:p>
        </p:txBody>
      </p:sp>
      <p:sp>
        <p:nvSpPr>
          <p:cNvPr id="9" name="Footer Placeholder 3">
            <a:extLst>
              <a:ext uri="{FF2B5EF4-FFF2-40B4-BE49-F238E27FC236}">
                <a16:creationId xmlns:a16="http://schemas.microsoft.com/office/drawing/2014/main" id="{8AF6CDFF-9BB9-8527-BC48-D6953FCA32AC}"/>
              </a:ext>
            </a:extLst>
          </p:cNvPr>
          <p:cNvSpPr>
            <a:spLocks noGrp="1"/>
          </p:cNvSpPr>
          <p:nvPr>
            <p:ph type="ftr" sz="quarter" idx="11"/>
          </p:nvPr>
        </p:nvSpPr>
        <p:spPr>
          <a:xfrm>
            <a:off x="825624" y="6555770"/>
            <a:ext cx="5544696" cy="329614"/>
          </a:xfrm>
        </p:spPr>
        <p:txBody>
          <a:bodyPr/>
          <a:lstStyle/>
          <a:p>
            <a:r>
              <a:rPr lang="en-GB" dirty="0">
                <a:solidFill>
                  <a:prstClr val="white"/>
                </a:solidFill>
              </a:rPr>
              <a:t>Sebastijan Brezinsek| 2025 Planning Meeting | </a:t>
            </a:r>
            <a:r>
              <a:rPr lang="en-GB" dirty="0" err="1">
                <a:solidFill>
                  <a:prstClr val="white"/>
                </a:solidFill>
              </a:rPr>
              <a:t>Garching</a:t>
            </a:r>
            <a:r>
              <a:rPr lang="en-GB" dirty="0">
                <a:solidFill>
                  <a:prstClr val="white"/>
                </a:solidFill>
              </a:rPr>
              <a:t>  | June 11, 2024</a:t>
            </a:r>
          </a:p>
        </p:txBody>
      </p:sp>
    </p:spTree>
    <p:extLst>
      <p:ext uri="{BB962C8B-B14F-4D97-AF65-F5344CB8AC3E}">
        <p14:creationId xmlns:p14="http://schemas.microsoft.com/office/powerpoint/2010/main" val="3492271234"/>
      </p:ext>
    </p:extLst>
  </p:cSld>
  <p:clrMapOvr>
    <a:masterClrMapping/>
  </p:clrMapOvr>
</p:sld>
</file>

<file path=ppt/theme/theme1.xml><?xml version="1.0" encoding="utf-8"?>
<a:theme xmlns:a="http://schemas.openxmlformats.org/drawingml/2006/main" name="EUROfusion.1line_5_3_2019">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none" rtlCol="0">
        <a:spAutoFit/>
      </a:bodyPr>
      <a:lstStyle>
        <a:defPPr algn="l">
          <a:defRPr sz="2800" b="1" dirty="0" smtClean="0"/>
        </a:defPPr>
      </a:lstStyle>
    </a:txDef>
  </a:objectDefaults>
  <a:extraClrScheme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C5E97A0C0FEBC408E67B127B9678D93" ma:contentTypeVersion="16" ma:contentTypeDescription="Create a new document." ma:contentTypeScope="" ma:versionID="1d2a0d8c6deb6b6d65149e488cbe144b">
  <xsd:schema xmlns:xsd="http://www.w3.org/2001/XMLSchema" xmlns:xs="http://www.w3.org/2001/XMLSchema" xmlns:p="http://schemas.microsoft.com/office/2006/metadata/properties" xmlns:ns2="cbbfa1f3-60c2-42de-b5b6-3ee8cb87d964" xmlns:ns3="e5ba6352-0726-4226-96e7-82f7f1c59ac0" targetNamespace="http://schemas.microsoft.com/office/2006/metadata/properties" ma:root="true" ma:fieldsID="0760925279f4376d2d8626e0085fb012" ns2:_="" ns3:_="">
    <xsd:import namespace="cbbfa1f3-60c2-42de-b5b6-3ee8cb87d964"/>
    <xsd:import namespace="e5ba6352-0726-4226-96e7-82f7f1c59ac0"/>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Dateofrelease" minOccurs="0"/>
                <xsd:element ref="ns3:SharedWithUsers" minOccurs="0"/>
                <xsd:element ref="ns3:SharedWithDetails" minOccurs="0"/>
                <xsd:element ref="ns2:MediaLengthInSeconds" minOccurs="0"/>
                <xsd:element ref="ns2:lcf76f155ced4ddcb4097134ff3c332f" minOccurs="0"/>
                <xsd:element ref="ns3:TaxCatchAll" minOccurs="0"/>
                <xsd:element ref="ns2:MediaServiceDateTaken" minOccurs="0"/>
                <xsd:element ref="ns2:MediaServiceSearchPropertie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bbfa1f3-60c2-42de-b5b6-3ee8cb87d96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Dateofrelease" ma:index="14" nillable="true" ma:displayName="Date of release" ma:format="Dropdown" ma:internalName="Dateofrelease">
      <xsd:simpleType>
        <xsd:restriction base="dms:Text">
          <xsd:maxLength value="255"/>
        </xsd:restriction>
      </xsd:simpleType>
    </xsd:element>
    <xsd:element name="MediaLengthInSeconds" ma:index="17" nillable="true" ma:displayName="MediaLengthInSeconds" ma:hidden="true" ma:internalName="MediaLengthInSeconds" ma:readOnly="true">
      <xsd:simpleType>
        <xsd:restriction base="dms:Unknown"/>
      </xsd:simpleType>
    </xsd:element>
    <xsd:element name="lcf76f155ced4ddcb4097134ff3c332f" ma:index="19" nillable="true" ma:taxonomy="true" ma:internalName="lcf76f155ced4ddcb4097134ff3c332f" ma:taxonomyFieldName="MediaServiceImageTags" ma:displayName="Image Tags" ma:readOnly="false" ma:fieldId="{5cf76f15-5ced-4ddc-b409-7134ff3c332f}" ma:taxonomyMulti="true" ma:sspId="51e10cb2-14f7-4eda-9ec0-27c7232f3f48" ma:termSetId="09814cd3-568e-fe90-9814-8d621ff8fb84" ma:anchorId="fba54fb3-c3e1-fe81-a776-ca4b69148c4d" ma:open="true" ma:isKeyword="false">
      <xsd:complexType>
        <xsd:sequence>
          <xsd:element ref="pc:Terms" minOccurs="0" maxOccurs="1"/>
        </xsd:sequence>
      </xsd:complexType>
    </xsd:element>
    <xsd:element name="MediaServiceDateTaken" ma:index="21" nillable="true" ma:displayName="MediaServiceDateTaken" ma:hidden="true" ma:internalName="MediaServiceDateTaken" ma:readOnly="true">
      <xsd:simpleType>
        <xsd:restriction base="dms:Text"/>
      </xsd:simpleType>
    </xsd:element>
    <xsd:element name="MediaServiceSearchProperties" ma:index="22" nillable="true" ma:displayName="MediaServiceSearchProperties" ma:hidden="true" ma:internalName="MediaServiceSearchProperties" ma:readOnly="true">
      <xsd:simpleType>
        <xsd:restriction base="dms:Note"/>
      </xsd:simpleType>
    </xsd:element>
    <xsd:element name="MediaServiceObjectDetectorVersions" ma:index="23"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e5ba6352-0726-4226-96e7-82f7f1c59ac0" elementFormDefault="qualified">
    <xsd:import namespace="http://schemas.microsoft.com/office/2006/documentManagement/types"/>
    <xsd:import namespace="http://schemas.microsoft.com/office/infopath/2007/PartnerControls"/>
    <xsd:element name="SharedWithUsers" ma:index="15"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Shared With Details" ma:internalName="SharedWithDetails" ma:readOnly="true">
      <xsd:simpleType>
        <xsd:restriction base="dms:Note">
          <xsd:maxLength value="255"/>
        </xsd:restriction>
      </xsd:simpleType>
    </xsd:element>
    <xsd:element name="TaxCatchAll" ma:index="20" nillable="true" ma:displayName="Taxonomy Catch All Column" ma:hidden="true" ma:list="{a5fc3690-ba4d-4b93-9ca3-ace776e65a5b}" ma:internalName="TaxCatchAll" ma:showField="CatchAllData" ma:web="e5ba6352-0726-4226-96e7-82f7f1c59ac0">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e5ba6352-0726-4226-96e7-82f7f1c59ac0" xsi:nil="true"/>
    <Dateofrelease xmlns="cbbfa1f3-60c2-42de-b5b6-3ee8cb87d964" xsi:nil="true"/>
    <lcf76f155ced4ddcb4097134ff3c332f xmlns="cbbfa1f3-60c2-42de-b5b6-3ee8cb87d964">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8620B528-A52D-4A7D-BA72-76895AB5753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bbfa1f3-60c2-42de-b5b6-3ee8cb87d964"/>
    <ds:schemaRef ds:uri="e5ba6352-0726-4226-96e7-82f7f1c59ac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29BB5A6-9C9C-4509-BBBE-0C2B5904D093}">
  <ds:schemaRefs>
    <ds:schemaRef ds:uri="http://schemas.microsoft.com/sharepoint/v3/contenttype/forms"/>
  </ds:schemaRefs>
</ds:datastoreItem>
</file>

<file path=customXml/itemProps3.xml><?xml version="1.0" encoding="utf-8"?>
<ds:datastoreItem xmlns:ds="http://schemas.openxmlformats.org/officeDocument/2006/customXml" ds:itemID="{E1581EFF-75CA-400B-8B14-07B3BB5FE4A6}">
  <ds:schemaRefs>
    <ds:schemaRef ds:uri="http://schemas.microsoft.com/office/2006/metadata/properties"/>
    <ds:schemaRef ds:uri="http://schemas.microsoft.com/office/infopath/2007/PartnerControls"/>
    <ds:schemaRef ds:uri="e5ba6352-0726-4226-96e7-82f7f1c59ac0"/>
    <ds:schemaRef ds:uri="cbbfa1f3-60c2-42de-b5b6-3ee8cb87d964"/>
  </ds:schemaRefs>
</ds:datastoreItem>
</file>

<file path=docProps/app.xml><?xml version="1.0" encoding="utf-8"?>
<Properties xmlns="http://schemas.openxmlformats.org/officeDocument/2006/extended-properties" xmlns:vt="http://schemas.openxmlformats.org/officeDocument/2006/docPropsVTypes">
  <Template/>
  <TotalTime>0</TotalTime>
  <Words>1683</Words>
  <Application>Microsoft Office PowerPoint</Application>
  <PresentationFormat>Breitbild</PresentationFormat>
  <Paragraphs>150</Paragraphs>
  <Slides>10</Slides>
  <Notes>0</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10</vt:i4>
      </vt:variant>
    </vt:vector>
  </HeadingPairs>
  <TitlesOfParts>
    <vt:vector size="15" baseType="lpstr">
      <vt:lpstr>Aptos</vt:lpstr>
      <vt:lpstr>Arial</vt:lpstr>
      <vt:lpstr>Calibri</vt:lpstr>
      <vt:lpstr>Wingdings</vt:lpstr>
      <vt:lpstr>EUROfusion.1line_5_3_2019</vt:lpstr>
      <vt:lpstr>WP PWIE:   Plasma-Wall Interactions and Exhaust</vt:lpstr>
      <vt:lpstr>Scope: Work Package Plasma-Wall Interactions and Exhaust</vt:lpstr>
      <vt:lpstr>Overview 2025</vt:lpstr>
      <vt:lpstr>Overview 2025</vt:lpstr>
      <vt:lpstr>Focused Topic 2025: Layer formation/properties in full-W machines</vt:lpstr>
      <vt:lpstr>Focused Topic 2025: Composition of first wall fluxes and far-SOL PWI</vt:lpstr>
      <vt:lpstr>Focused Topic 2025: JET post-mortem analysis and simulation</vt:lpstr>
      <vt:lpstr>Focused Topic 2025: Consequences of B application in ITER</vt:lpstr>
      <vt:lpstr>Focused Topic 2025: T in damaged W and steel / sensitivity increase</vt:lpstr>
      <vt:lpstr>Deliverables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Fabio Vinagre</dc:creator>
  <cp:lastModifiedBy>Sebastijan Brezinsek</cp:lastModifiedBy>
  <cp:revision>72</cp:revision>
  <dcterms:created xsi:type="dcterms:W3CDTF">2023-11-15T09:40:03Z</dcterms:created>
  <dcterms:modified xsi:type="dcterms:W3CDTF">2024-06-11T11:44:48Z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0x0101006C5E97A0C0FEBC408E67B127B9678D93</vt:lpwstr>
  </property>
</Properties>
</file>