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8"/>
  </p:notesMasterIdLst>
  <p:handoutMasterIdLst>
    <p:handoutMasterId r:id="rId49"/>
  </p:handoutMasterIdLst>
  <p:sldIdLst>
    <p:sldId id="256" r:id="rId5"/>
    <p:sldId id="260" r:id="rId6"/>
    <p:sldId id="386" r:id="rId7"/>
    <p:sldId id="380" r:id="rId8"/>
    <p:sldId id="379" r:id="rId9"/>
    <p:sldId id="392" r:id="rId10"/>
    <p:sldId id="365" r:id="rId11"/>
    <p:sldId id="394" r:id="rId12"/>
    <p:sldId id="383" r:id="rId13"/>
    <p:sldId id="384" r:id="rId14"/>
    <p:sldId id="391" r:id="rId15"/>
    <p:sldId id="381" r:id="rId16"/>
    <p:sldId id="390" r:id="rId17"/>
    <p:sldId id="385" r:id="rId18"/>
    <p:sldId id="382" r:id="rId19"/>
    <p:sldId id="387" r:id="rId20"/>
    <p:sldId id="388" r:id="rId21"/>
    <p:sldId id="389" r:id="rId22"/>
    <p:sldId id="332" r:id="rId23"/>
    <p:sldId id="337" r:id="rId24"/>
    <p:sldId id="339" r:id="rId25"/>
    <p:sldId id="341" r:id="rId26"/>
    <p:sldId id="393" r:id="rId27"/>
    <p:sldId id="356" r:id="rId28"/>
    <p:sldId id="353" r:id="rId29"/>
    <p:sldId id="366" r:id="rId30"/>
    <p:sldId id="367" r:id="rId31"/>
    <p:sldId id="368" r:id="rId32"/>
    <p:sldId id="369" r:id="rId33"/>
    <p:sldId id="371" r:id="rId34"/>
    <p:sldId id="372" r:id="rId35"/>
    <p:sldId id="373" r:id="rId36"/>
    <p:sldId id="294" r:id="rId37"/>
    <p:sldId id="349" r:id="rId38"/>
    <p:sldId id="275" r:id="rId39"/>
    <p:sldId id="277" r:id="rId40"/>
    <p:sldId id="303" r:id="rId41"/>
    <p:sldId id="304" r:id="rId42"/>
    <p:sldId id="305" r:id="rId43"/>
    <p:sldId id="316" r:id="rId44"/>
    <p:sldId id="306" r:id="rId45"/>
    <p:sldId id="307" r:id="rId46"/>
    <p:sldId id="317"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AD85A-9AE8-4032-91A1-C3090FE25084}" v="1" dt="2024-02-09T15:29:20.01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83" autoAdjust="0"/>
    <p:restoredTop sz="96182" autoAdjust="0"/>
  </p:normalViewPr>
  <p:slideViewPr>
    <p:cSldViewPr snapToGrid="0">
      <p:cViewPr varScale="1">
        <p:scale>
          <a:sx n="102" d="100"/>
          <a:sy n="102" d="100"/>
        </p:scale>
        <p:origin x="78"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Belonohy" userId="3ff31e48-f040-458c-8486-e3c844f61368" providerId="ADAL" clId="{65DAD85A-9AE8-4032-91A1-C3090FE25084}"/>
    <pc:docChg chg="custSel modMainMaster">
      <pc:chgData name="Eva Belonohy" userId="3ff31e48-f040-458c-8486-e3c844f61368" providerId="ADAL" clId="{65DAD85A-9AE8-4032-91A1-C3090FE25084}" dt="2024-02-09T15:29:23.272" v="0" actId="478"/>
      <pc:docMkLst>
        <pc:docMk/>
      </pc:docMkLst>
      <pc:sldMasterChg chg="modSldLayout">
        <pc:chgData name="Eva Belonohy" userId="3ff31e48-f040-458c-8486-e3c844f61368" providerId="ADAL" clId="{65DAD85A-9AE8-4032-91A1-C3090FE25084}" dt="2024-02-09T15:29:23.272" v="0" actId="478"/>
        <pc:sldMasterMkLst>
          <pc:docMk/>
          <pc:sldMasterMk cId="2402646876" sldId="2147483657"/>
        </pc:sldMasterMkLst>
        <pc:sldLayoutChg chg="delSp mod">
          <pc:chgData name="Eva Belonohy" userId="3ff31e48-f040-458c-8486-e3c844f61368" providerId="ADAL" clId="{65DAD85A-9AE8-4032-91A1-C3090FE25084}" dt="2024-02-09T15:29:23.272" v="0" actId="478"/>
          <pc:sldLayoutMkLst>
            <pc:docMk/>
            <pc:sldMasterMk cId="2402646876" sldId="2147483657"/>
            <pc:sldLayoutMk cId="4166145810" sldId="2147483670"/>
          </pc:sldLayoutMkLst>
          <pc:picChg chg="del">
            <ac:chgData name="Eva Belonohy" userId="3ff31e48-f040-458c-8486-e3c844f61368" providerId="ADAL" clId="{65DAD85A-9AE8-4032-91A1-C3090FE25084}" dt="2024-02-09T15:29:23.272" v="0" actId="478"/>
            <ac:picMkLst>
              <pc:docMk/>
              <pc:sldMasterMk cId="2402646876" sldId="2147483657"/>
              <pc:sldLayoutMk cId="4166145810" sldId="2147483670"/>
              <ac:picMk id="6" creationId="{40CFE93D-B60A-5519-67CA-2FB5FDAACE49}"/>
            </ac:picMkLst>
          </pc:pic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143588" y="0"/>
            <a:ext cx="3169920" cy="481728"/>
          </a:xfrm>
          <a:prstGeom prst="rect">
            <a:avLst/>
          </a:prstGeom>
        </p:spPr>
        <p:txBody>
          <a:bodyPr vert="horz" lIns="91440" tIns="45720" rIns="91440" bIns="45720" rtlCol="0"/>
          <a:lstStyle>
            <a:lvl1pPr algn="r">
              <a:defRPr sz="1200"/>
            </a:lvl1pPr>
          </a:lstStyle>
          <a:p>
            <a:fld id="{A092AB01-EACE-4C6B-9376-125F999AD615}" type="datetimeFigureOut">
              <a:rPr lang="fr-FR" smtClean="0"/>
              <a:t>11/06/2024</a:t>
            </a:fld>
            <a:endParaRPr lang="fr-FR"/>
          </a:p>
        </p:txBody>
      </p:sp>
      <p:sp>
        <p:nvSpPr>
          <p:cNvPr id="4" name="Espace réservé du pied de page 3"/>
          <p:cNvSpPr>
            <a:spLocks noGrp="1"/>
          </p:cNvSpPr>
          <p:nvPr>
            <p:ph type="ftr" sz="quarter" idx="2"/>
          </p:nvPr>
        </p:nvSpPr>
        <p:spPr>
          <a:xfrm>
            <a:off x="0" y="9119475"/>
            <a:ext cx="3169920" cy="48172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143588" y="9119475"/>
            <a:ext cx="3169920" cy="481727"/>
          </a:xfrm>
          <a:prstGeom prst="rect">
            <a:avLst/>
          </a:prstGeom>
        </p:spPr>
        <p:txBody>
          <a:bodyPr vert="horz" lIns="91440" tIns="45720" rIns="91440" bIns="45720" rtlCol="0" anchor="b"/>
          <a:lstStyle>
            <a:lvl1pPr algn="r">
              <a:defRPr sz="1200"/>
            </a:lvl1pPr>
          </a:lstStyle>
          <a:p>
            <a:fld id="{E14AEFA1-E244-4723-849C-116C71CEA1EC}" type="slidenum">
              <a:rPr lang="fr-FR" smtClean="0"/>
              <a:t>‹N°›</a:t>
            </a:fld>
            <a:endParaRPr lang="fr-FR"/>
          </a:p>
        </p:txBody>
      </p:sp>
    </p:spTree>
    <p:extLst>
      <p:ext uri="{BB962C8B-B14F-4D97-AF65-F5344CB8AC3E}">
        <p14:creationId xmlns:p14="http://schemas.microsoft.com/office/powerpoint/2010/main" val="4105720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4F9B7D49-F98B-4EE5-AE4E-91F657CEFB64}" type="datetimeFigureOut">
              <a:rPr lang="fr-FR" smtClean="0"/>
              <a:t>11/06/2024</a:t>
            </a:fld>
            <a:endParaRPr lang="fr-F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31520" y="4620578"/>
            <a:ext cx="5852160" cy="3780472"/>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A87C8EC2-4AC0-428C-A8B8-6E238BCDAB42}" type="slidenum">
              <a:rPr lang="fr-FR" smtClean="0"/>
              <a:t>‹N°›</a:t>
            </a:fld>
            <a:endParaRPr lang="fr-FR"/>
          </a:p>
        </p:txBody>
      </p:sp>
    </p:spTree>
    <p:extLst>
      <p:ext uri="{BB962C8B-B14F-4D97-AF65-F5344CB8AC3E}">
        <p14:creationId xmlns:p14="http://schemas.microsoft.com/office/powerpoint/2010/main" val="2417109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28</a:t>
            </a:fld>
            <a:endParaRPr lang="en-GB" dirty="0"/>
          </a:p>
        </p:txBody>
      </p:sp>
    </p:spTree>
    <p:extLst>
      <p:ext uri="{BB962C8B-B14F-4D97-AF65-F5344CB8AC3E}">
        <p14:creationId xmlns:p14="http://schemas.microsoft.com/office/powerpoint/2010/main" val="3269024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b="1">
                <a:latin typeface="+mn-lt"/>
                <a:cs typeface="Arial" panose="020B0604020202020204" pitchFamily="34" charset="0"/>
              </a:defRPr>
            </a:lvl1pPr>
            <a:lvl2pPr marL="557213" indent="-214313">
              <a:buFont typeface="Arial" panose="020B0604020202020204" pitchFamily="34" charset="0"/>
              <a:buChar char="•"/>
              <a:defRPr sz="1800">
                <a:solidFill>
                  <a:srgbClr val="002060"/>
                </a:solidFill>
                <a:latin typeface="+mn-lt"/>
                <a:cs typeface="Arial" panose="020B0604020202020204" pitchFamily="34" charset="0"/>
              </a:defRPr>
            </a:lvl2pPr>
            <a:lvl3pPr marL="857250" indent="-171450">
              <a:buFont typeface="Arial" panose="020B0604020202020204" pitchFamily="34" charset="0"/>
              <a:buChar char="•"/>
              <a:defRPr sz="1600">
                <a:solidFill>
                  <a:srgbClr val="002060"/>
                </a:solidFill>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6422266" cy="329614"/>
          </a:xfrm>
          <a:prstGeom prst="rect">
            <a:avLst/>
          </a:prstGeom>
        </p:spPr>
        <p:txBody>
          <a:bodyPr anchor="t"/>
          <a:lstStyle>
            <a:lvl1pPr>
              <a:defRPr sz="1200">
                <a:solidFill>
                  <a:schemeClr val="bg1"/>
                </a:solidFill>
              </a:defRPr>
            </a:lvl1pPr>
          </a:lstStyle>
          <a:p>
            <a:r>
              <a:rPr lang="en-GB" dirty="0" smtClean="0">
                <a:solidFill>
                  <a:prstClr val="white"/>
                </a:solidFill>
              </a:rPr>
              <a:t>Xavier LITAUDON  &amp; Gloria FALCHETTO | FSD Planning Meeting | </a:t>
            </a:r>
            <a:r>
              <a:rPr lang="en-GB" dirty="0" err="1" smtClean="0">
                <a:solidFill>
                  <a:prstClr val="white"/>
                </a:solidFill>
              </a:rPr>
              <a:t>WPPrIO</a:t>
            </a:r>
            <a:r>
              <a:rPr lang="en-GB" dirty="0" smtClean="0">
                <a:solidFill>
                  <a:prstClr val="white"/>
                </a:solidFill>
              </a:rPr>
              <a:t> | 10-12 June 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95360" y="23686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b="1">
                <a:latin typeface="+mn-lt"/>
                <a:cs typeface="Arial" panose="020B0604020202020204" pitchFamily="34" charset="0"/>
              </a:defRPr>
            </a:lvl1pPr>
            <a:lvl2pPr marL="557213" indent="-214313">
              <a:buFont typeface="Arial" panose="020B0604020202020204" pitchFamily="34" charset="0"/>
              <a:buChar char="•"/>
              <a:defRPr sz="1800">
                <a:solidFill>
                  <a:srgbClr val="002060"/>
                </a:solidFill>
                <a:latin typeface="+mn-lt"/>
                <a:cs typeface="Arial" panose="020B0604020202020204" pitchFamily="34" charset="0"/>
              </a:defRPr>
            </a:lvl2pPr>
            <a:lvl3pPr marL="857250" indent="-171450">
              <a:buFont typeface="Arial" panose="020B0604020202020204" pitchFamily="34" charset="0"/>
              <a:buChar char="•"/>
              <a:defRPr sz="1600">
                <a:solidFill>
                  <a:srgbClr val="002060"/>
                </a:solidFill>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txBox="1">
            <a:spLocks/>
          </p:cNvSpPr>
          <p:nvPr userDrawn="1"/>
        </p:nvSpPr>
        <p:spPr>
          <a:xfrm>
            <a:off x="825624" y="6555770"/>
            <a:ext cx="642226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416614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1" name="Footer Placeholder 7"/>
          <p:cNvSpPr>
            <a:spLocks noGrp="1"/>
          </p:cNvSpPr>
          <p:nvPr>
            <p:ph type="ftr" sz="quarter" idx="11"/>
          </p:nvPr>
        </p:nvSpPr>
        <p:spPr>
          <a:xfrm>
            <a:off x="825624" y="6555770"/>
            <a:ext cx="6422266" cy="329614"/>
          </a:xfrm>
          <a:prstGeom prst="rect">
            <a:avLst/>
          </a:prstGeom>
        </p:spPr>
        <p:txBody>
          <a:bodyPr anchor="t"/>
          <a:lstStyle>
            <a:lvl1pPr>
              <a:defRPr sz="1200">
                <a:solidFill>
                  <a:schemeClr val="bg1"/>
                </a:solidFill>
              </a:defRPr>
            </a:lvl1pPr>
          </a:lstStyle>
          <a:p>
            <a:r>
              <a:rPr lang="en-GB" dirty="0" smtClean="0">
                <a:solidFill>
                  <a:prstClr val="white"/>
                </a:solidFill>
              </a:rPr>
              <a:t>Xavier LITAUDON  &amp; Gloria FALCHETTO | FSD Planning Meeting | </a:t>
            </a:r>
            <a:r>
              <a:rPr lang="en-GB" dirty="0" err="1" smtClean="0">
                <a:solidFill>
                  <a:prstClr val="white"/>
                </a:solidFill>
              </a:rPr>
              <a:t>WPPrIO</a:t>
            </a:r>
            <a:r>
              <a:rPr lang="en-GB" dirty="0" smtClean="0">
                <a:solidFill>
                  <a:prstClr val="white"/>
                </a:solidFill>
              </a:rPr>
              <a:t> | 10-12 June 2024</a:t>
            </a:r>
            <a:endParaRPr lang="en-GB" dirty="0">
              <a:solidFill>
                <a:prstClr val="white"/>
              </a:solidFill>
            </a:endParaRPr>
          </a:p>
        </p:txBody>
      </p:sp>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latin typeface="+mj-lt"/>
            </a:endParaRPr>
          </a:p>
        </p:txBody>
      </p:sp>
      <p:sp>
        <p:nvSpPr>
          <p:cNvPr id="2" name="Title 1"/>
          <p:cNvSpPr>
            <a:spLocks noGrp="1"/>
          </p:cNvSpPr>
          <p:nvPr>
            <p:ph type="title"/>
          </p:nvPr>
        </p:nvSpPr>
        <p:spPr>
          <a:xfrm>
            <a:off x="119336" y="116632"/>
            <a:ext cx="11233248" cy="457200"/>
          </a:xfrm>
        </p:spPr>
        <p:txBody>
          <a:bodyPr>
            <a:noAutofit/>
          </a:bodyPr>
          <a:lstStyle>
            <a:lvl1pPr algn="l">
              <a:lnSpc>
                <a:spcPts val="2400"/>
              </a:lnSpc>
              <a:defRPr sz="2400" b="1">
                <a:latin typeface="+mn-lt"/>
                <a:cs typeface="Arial" panose="020B0604020202020204" pitchFamily="34" charset="0"/>
              </a:defRPr>
            </a:lvl1pPr>
          </a:lstStyle>
          <a:p>
            <a:r>
              <a:rPr lang="en-US" dirty="0"/>
              <a:t>Click to edit Master title style</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166" y="100554"/>
            <a:ext cx="466915" cy="465708"/>
          </a:xfrm>
          <a:prstGeom prst="rect">
            <a:avLst/>
          </a:prstGeom>
        </p:spPr>
      </p:pic>
      <p:sp>
        <p:nvSpPr>
          <p:cNvPr id="8" name="Footer Placeholder 7"/>
          <p:cNvSpPr>
            <a:spLocks noGrp="1"/>
          </p:cNvSpPr>
          <p:nvPr>
            <p:ph type="ftr" sz="quarter" idx="11"/>
          </p:nvPr>
        </p:nvSpPr>
        <p:spPr>
          <a:xfrm>
            <a:off x="119351" y="6559711"/>
            <a:ext cx="4190256" cy="329614"/>
          </a:xfrm>
        </p:spPr>
        <p:txBody>
          <a:bodyPr anchor="t"/>
          <a:lstStyle>
            <a:lvl1pPr>
              <a:defRPr sz="1100"/>
            </a:lvl1pPr>
          </a:lstStyle>
          <a:p>
            <a:r>
              <a:rPr lang="fr-FR" smtClean="0"/>
              <a:t>Xavier LITAUDON  &amp; Gloria FALCHETTO | FSD Planning Meeting | WPPrIO | 10-12 June 2024</a:t>
            </a:r>
            <a:endParaRPr lang="en-GB" dirty="0"/>
          </a:p>
        </p:txBody>
      </p:sp>
      <p:sp>
        <p:nvSpPr>
          <p:cNvPr id="10" name="Content Placeholder 2"/>
          <p:cNvSpPr>
            <a:spLocks noGrp="1"/>
          </p:cNvSpPr>
          <p:nvPr>
            <p:ph idx="1"/>
          </p:nvPr>
        </p:nvSpPr>
        <p:spPr>
          <a:xfrm>
            <a:off x="119336" y="847007"/>
            <a:ext cx="11953328" cy="5571038"/>
          </a:xfrm>
        </p:spPr>
        <p:txBody>
          <a:bodyPr/>
          <a:lstStyle>
            <a:lvl1pPr marL="342900" indent="-342900">
              <a:lnSpc>
                <a:spcPct val="150000"/>
              </a:lnSpc>
              <a:spcAft>
                <a:spcPts val="600"/>
              </a:spcAft>
              <a:buFont typeface="Arial" panose="020B0604020202020204" pitchFamily="34" charset="0"/>
              <a:buChar char="•"/>
              <a:defRPr sz="2400" b="1">
                <a:latin typeface="+mj-lt"/>
                <a:cs typeface="Arial" panose="020B0604020202020204" pitchFamily="34" charset="0"/>
              </a:defRPr>
            </a:lvl1pPr>
            <a:lvl2pPr marL="742950" indent="-285750">
              <a:lnSpc>
                <a:spcPct val="150000"/>
              </a:lnSpc>
              <a:buFont typeface="Arial" panose="020B0604020202020204" pitchFamily="34" charset="0"/>
              <a:buChar char="−"/>
              <a:defRPr sz="2000">
                <a:solidFill>
                  <a:srgbClr val="002060"/>
                </a:solidFill>
                <a:latin typeface="+mj-lt"/>
                <a:cs typeface="Arial" panose="020B0604020202020204" pitchFamily="34" charset="0"/>
              </a:defRPr>
            </a:lvl2pPr>
            <a:lvl3pPr marL="1143000" indent="-228600">
              <a:lnSpc>
                <a:spcPct val="150000"/>
              </a:lnSpc>
              <a:buFont typeface="Courier New" panose="02070309020205020404" pitchFamily="49" charset="0"/>
              <a:buChar char="o"/>
              <a:defRPr sz="2000">
                <a:latin typeface="+mj-lt"/>
                <a:cs typeface="Arial" panose="020B0604020202020204" pitchFamily="34" charset="0"/>
              </a:defRPr>
            </a:lvl3pPr>
            <a:lvl4pPr marL="1714500" indent="-342900">
              <a:lnSpc>
                <a:spcPct val="150000"/>
              </a:lnSpc>
              <a:buFont typeface="Arial" panose="020B0604020202020204" pitchFamily="34" charset="0"/>
              <a:buChar char="•"/>
              <a:defRPr sz="2000" baseline="0">
                <a:solidFill>
                  <a:srgbClr val="002060"/>
                </a:solidFill>
                <a:latin typeface="+mj-lt"/>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Slide Number Placeholder 8"/>
          <p:cNvSpPr>
            <a:spLocks noGrp="1"/>
          </p:cNvSpPr>
          <p:nvPr>
            <p:ph type="sldNum" sz="quarter" idx="12"/>
          </p:nvPr>
        </p:nvSpPr>
        <p:spPr>
          <a:xfrm>
            <a:off x="11382290" y="6609374"/>
            <a:ext cx="720080" cy="199174"/>
          </a:xfrm>
        </p:spPr>
        <p:txBody>
          <a:bodyPr anchor="t"/>
          <a:lstStyle>
            <a:lvl1pPr>
              <a:defRPr sz="1100"/>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3049606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70" r:id="rId3"/>
    <p:sldLayoutId id="2147483669" r:id="rId4"/>
    <p:sldLayoutId id="2147483671"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avier.litaudon@cea.fr" TargetMode="External"/><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6" Type="http://schemas.openxmlformats.org/officeDocument/2006/relationships/image" Target="../media/image30.png"/><Relationship Id="rId1" Type="http://schemas.openxmlformats.org/officeDocument/2006/relationships/slideLayout" Target="../slideLayouts/slideLayout2.xml"/><Relationship Id="rId15" Type="http://schemas.openxmlformats.org/officeDocument/2006/relationships/image" Target="../../word/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iter.org/newsline/-/3953"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7.emf"/><Relationship Id="rId4" Type="http://schemas.openxmlformats.org/officeDocument/2006/relationships/image" Target="../media/image43.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54.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44.png"/><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jpe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emf"/><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oleObject" Target="../embeddings/oleObject1.bin"/><Relationship Id="rId7"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wmf"/><Relationship Id="rId9" Type="http://schemas.openxmlformats.org/officeDocument/2006/relationships/image" Target="../media/image8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71.png"/><Relationship Id="rId9" Type="http://schemas.openxmlformats.org/officeDocument/2006/relationships/image" Target="../media/image91.jpeg"/></Relationships>
</file>

<file path=ppt/slides/_rels/slide4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1065847"/>
            <a:ext cx="11325596" cy="1770936"/>
          </a:xfrm>
        </p:spPr>
        <p:txBody>
          <a:bodyPr>
            <a:normAutofit/>
          </a:bodyPr>
          <a:lstStyle/>
          <a:p>
            <a:r>
              <a:rPr lang="en-US" sz="3600" dirty="0" smtClean="0"/>
              <a:t>Work-Package </a:t>
            </a:r>
            <a:r>
              <a:rPr lang="en-US" sz="3600" dirty="0" err="1" smtClean="0"/>
              <a:t>PrIO</a:t>
            </a:r>
            <a:r>
              <a:rPr lang="en-US" sz="3600" dirty="0" smtClean="0"/>
              <a:t> </a:t>
            </a:r>
            <a:r>
              <a:rPr lang="en-US" sz="3600" dirty="0">
                <a:solidFill>
                  <a:srgbClr val="FF0000"/>
                </a:solidFill>
              </a:rPr>
              <a:t>Pr</a:t>
            </a:r>
            <a:r>
              <a:rPr lang="en-US" sz="3600" dirty="0"/>
              <a:t>eparation of </a:t>
            </a:r>
            <a:r>
              <a:rPr lang="en-US" sz="3600" dirty="0">
                <a:solidFill>
                  <a:srgbClr val="FF0000"/>
                </a:solidFill>
              </a:rPr>
              <a:t>I</a:t>
            </a:r>
            <a:r>
              <a:rPr lang="en-US" sz="3600" dirty="0"/>
              <a:t>TER </a:t>
            </a:r>
            <a:r>
              <a:rPr lang="en-US" sz="3600" dirty="0" smtClean="0">
                <a:solidFill>
                  <a:srgbClr val="FF0000"/>
                </a:solidFill>
              </a:rPr>
              <a:t>O</a:t>
            </a:r>
            <a:r>
              <a:rPr lang="en-US" sz="3600" dirty="0" smtClean="0"/>
              <a:t>peration</a:t>
            </a:r>
            <a:br>
              <a:rPr lang="en-US" sz="3600" dirty="0" smtClean="0"/>
            </a:br>
            <a:r>
              <a:rPr lang="en-GB" sz="3600" dirty="0" smtClean="0"/>
              <a:t>FSD </a:t>
            </a:r>
            <a:r>
              <a:rPr lang="en-GB" sz="3600" dirty="0"/>
              <a:t>planning </a:t>
            </a:r>
            <a:r>
              <a:rPr lang="en-GB" sz="3600" dirty="0" smtClean="0"/>
              <a:t>meeting: 2025 objectives</a:t>
            </a:r>
            <a:br>
              <a:rPr lang="en-GB" sz="3600" dirty="0" smtClean="0"/>
            </a:br>
            <a:r>
              <a:rPr lang="en-GB" sz="3600" dirty="0" smtClean="0"/>
              <a:t>10-12 June 2004 </a:t>
            </a:r>
            <a:r>
              <a:rPr lang="en-GB" sz="3600" dirty="0" err="1" smtClean="0"/>
              <a:t>Garching</a:t>
            </a:r>
            <a:r>
              <a:rPr lang="en-GB" sz="3600" dirty="0" smtClean="0"/>
              <a:t> </a:t>
            </a: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2887556"/>
            <a:ext cx="11369664" cy="1060794"/>
          </a:xfrm>
        </p:spPr>
        <p:txBody>
          <a:bodyPr>
            <a:normAutofit/>
          </a:bodyPr>
          <a:lstStyle/>
          <a:p>
            <a:r>
              <a:rPr lang="en-US" dirty="0" smtClean="0"/>
              <a:t>Xavier LITAUDON* (Project Leader), Gloria </a:t>
            </a:r>
            <a:r>
              <a:rPr lang="en-US" dirty="0"/>
              <a:t>FALCHETTO (Project </a:t>
            </a:r>
            <a:r>
              <a:rPr lang="en-US" dirty="0" smtClean="0"/>
              <a:t>Support Officer), </a:t>
            </a:r>
          </a:p>
          <a:p>
            <a:r>
              <a:rPr lang="en-US" dirty="0" smtClean="0"/>
              <a:t>Jo</a:t>
            </a:r>
            <a:r>
              <a:rPr lang="en-GB" dirty="0"/>
              <a:t>ã</a:t>
            </a:r>
            <a:r>
              <a:rPr lang="en-US" dirty="0" smtClean="0"/>
              <a:t>o FIGUEIREDO (Coordinator Officer @ </a:t>
            </a:r>
            <a:r>
              <a:rPr lang="en-US" dirty="0" err="1" smtClean="0"/>
              <a:t>Programme</a:t>
            </a:r>
            <a:r>
              <a:rPr lang="en-US" dirty="0" smtClean="0"/>
              <a:t> Management Unit) </a:t>
            </a:r>
            <a:endParaRPr lang="en-US" dirty="0"/>
          </a:p>
        </p:txBody>
      </p:sp>
      <p:pic>
        <p:nvPicPr>
          <p:cNvPr id="6" name="Logo CEA">
            <a:extLst>
              <a:ext uri="{FF2B5EF4-FFF2-40B4-BE49-F238E27FC236}">
                <a16:creationId xmlns:a16="http://schemas.microsoft.com/office/drawing/2014/main" id="{1051C7ED-2FE9-229E-F0BD-000C6D22DE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7367" y="3999123"/>
            <a:ext cx="1666021" cy="1666021"/>
          </a:xfrm>
          <a:prstGeom prst="rect">
            <a:avLst/>
          </a:prstGeom>
        </p:spPr>
      </p:pic>
      <p:sp>
        <p:nvSpPr>
          <p:cNvPr id="7"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2190264" y="3999123"/>
            <a:ext cx="4706296" cy="578961"/>
          </a:xfrm>
        </p:spPr>
        <p:txBody>
          <a:bodyPr>
            <a:normAutofit/>
          </a:bodyPr>
          <a:lstStyle/>
          <a:p>
            <a:r>
              <a:rPr lang="en-US" dirty="0" smtClean="0"/>
              <a:t>CEA lead lab. for WP-</a:t>
            </a:r>
            <a:r>
              <a:rPr lang="en-US" dirty="0" err="1" smtClean="0"/>
              <a:t>PrIO</a:t>
            </a:r>
            <a:r>
              <a:rPr lang="en-US" dirty="0" smtClean="0"/>
              <a:t> </a:t>
            </a:r>
            <a:endParaRPr lang="en-US" dirty="0"/>
          </a:p>
        </p:txBody>
      </p:sp>
      <p:sp>
        <p:nvSpPr>
          <p:cNvPr id="8"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2190264" y="5159254"/>
            <a:ext cx="3659692" cy="505890"/>
          </a:xfrm>
        </p:spPr>
        <p:txBody>
          <a:bodyPr>
            <a:normAutofit/>
          </a:bodyPr>
          <a:lstStyle/>
          <a:p>
            <a:r>
              <a:rPr lang="en-US" dirty="0">
                <a:hlinkClick r:id="rId3"/>
              </a:rPr>
              <a:t>*</a:t>
            </a:r>
            <a:r>
              <a:rPr lang="en-US" dirty="0" smtClean="0">
                <a:hlinkClick r:id="rId3"/>
              </a:rPr>
              <a:t>xavier.litaudon@cea.fr</a:t>
            </a:r>
            <a:endParaRPr lang="en-US" dirty="0" smtClean="0"/>
          </a:p>
          <a:p>
            <a:endParaRPr lang="en-US" dirty="0" smtClean="0"/>
          </a:p>
        </p:txBody>
      </p:sp>
    </p:spTree>
    <p:extLst>
      <p:ext uri="{BB962C8B-B14F-4D97-AF65-F5344CB8AC3E}">
        <p14:creationId xmlns:p14="http://schemas.microsoft.com/office/powerpoint/2010/main" val="247106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2676" y="201456"/>
            <a:ext cx="10396872" cy="517369"/>
          </a:xfrm>
        </p:spPr>
        <p:txBody>
          <a:bodyPr/>
          <a:lstStyle/>
          <a:p>
            <a:r>
              <a:rPr lang="en-US" dirty="0" smtClean="0"/>
              <a:t>SP-5 </a:t>
            </a:r>
            <a:r>
              <a:rPr lang="en-US" dirty="0">
                <a:cs typeface="Arial"/>
              </a:rPr>
              <a:t>KATANA, </a:t>
            </a:r>
            <a:r>
              <a:rPr lang="en-US" dirty="0" smtClean="0">
                <a:cs typeface="Arial"/>
              </a:rPr>
              <a:t>new </a:t>
            </a:r>
            <a:r>
              <a:rPr lang="en-US" dirty="0">
                <a:cs typeface="Arial"/>
              </a:rPr>
              <a:t>closed-water activation loop at JSI TRIGA fission reactor </a:t>
            </a:r>
            <a:r>
              <a:rPr lang="en-US" dirty="0"/>
              <a:t>to validate water activation </a:t>
            </a:r>
            <a:r>
              <a:rPr lang="en-US" dirty="0" smtClean="0"/>
              <a:t>codes for ITER </a:t>
            </a:r>
            <a:endParaRPr lang="fr-FR" dirty="0"/>
          </a:p>
        </p:txBody>
      </p:sp>
      <p:sp>
        <p:nvSpPr>
          <p:cNvPr id="3" name="Espace réservé du contenu 2"/>
          <p:cNvSpPr>
            <a:spLocks noGrp="1"/>
          </p:cNvSpPr>
          <p:nvPr>
            <p:ph idx="1"/>
          </p:nvPr>
        </p:nvSpPr>
        <p:spPr>
          <a:xfrm>
            <a:off x="609600" y="836712"/>
            <a:ext cx="11103024" cy="584584"/>
          </a:xfrm>
        </p:spPr>
        <p:txBody>
          <a:bodyPr/>
          <a:lstStyle/>
          <a:p>
            <a:r>
              <a:rPr lang="en-SI" dirty="0" smtClean="0">
                <a:cs typeface="Arial"/>
              </a:rPr>
              <a:t>Design, construction</a:t>
            </a:r>
            <a:r>
              <a:rPr lang="fr-FR" dirty="0" smtClean="0">
                <a:cs typeface="Arial"/>
              </a:rPr>
              <a:t> and first </a:t>
            </a:r>
            <a:r>
              <a:rPr lang="fr-FR" dirty="0" err="1" smtClean="0">
                <a:cs typeface="Arial"/>
              </a:rPr>
              <a:t>experiments</a:t>
            </a:r>
            <a:r>
              <a:rPr lang="fr-FR" dirty="0" smtClean="0">
                <a:cs typeface="Arial"/>
              </a:rPr>
              <a:t> </a:t>
            </a:r>
            <a:r>
              <a:rPr lang="en-GB" dirty="0">
                <a:solidFill>
                  <a:srgbClr val="FF0000"/>
                </a:solidFill>
                <a:cs typeface="Arial"/>
              </a:rPr>
              <a:t>20</a:t>
            </a:r>
            <a:r>
              <a:rPr lang="en-GB" baseline="30000" dirty="0">
                <a:solidFill>
                  <a:srgbClr val="FF0000"/>
                </a:solidFill>
                <a:cs typeface="Arial"/>
              </a:rPr>
              <a:t>th</a:t>
            </a:r>
            <a:r>
              <a:rPr lang="en-GB" dirty="0">
                <a:solidFill>
                  <a:srgbClr val="FF0000"/>
                </a:solidFill>
                <a:cs typeface="Arial"/>
              </a:rPr>
              <a:t> </a:t>
            </a:r>
            <a:r>
              <a:rPr lang="en-US" dirty="0">
                <a:solidFill>
                  <a:srgbClr val="FF0000"/>
                </a:solidFill>
                <a:cs typeface="Arial"/>
              </a:rPr>
              <a:t>Dec</a:t>
            </a:r>
            <a:r>
              <a:rPr lang="en-SI" dirty="0">
                <a:solidFill>
                  <a:srgbClr val="FF0000"/>
                </a:solidFill>
                <a:cs typeface="Arial"/>
              </a:rPr>
              <a:t>. 202</a:t>
            </a:r>
            <a:r>
              <a:rPr lang="en-US" dirty="0">
                <a:solidFill>
                  <a:srgbClr val="FF0000"/>
                </a:solidFill>
                <a:cs typeface="Arial"/>
              </a:rPr>
              <a:t>3</a:t>
            </a:r>
            <a:r>
              <a:rPr lang="fr-FR" dirty="0" smtClean="0">
                <a:cs typeface="Arial"/>
              </a:rPr>
              <a:t>  </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pic>
        <p:nvPicPr>
          <p:cNvPr id="6" name="Image 5"/>
          <p:cNvPicPr/>
          <p:nvPr/>
        </p:nvPicPr>
        <p:blipFill>
          <a:blip r:embed="rId2" cstate="print">
            <a:extLst>
              <a:ext uri="{28A0092B-C50C-407E-A947-70E740481C1C}">
                <a14:useLocalDpi xmlns:a14="http://schemas.microsoft.com/office/drawing/2010/main" val="0"/>
              </a:ext>
            </a:extLst>
          </a:blip>
          <a:stretch>
            <a:fillRect/>
          </a:stretch>
        </p:blipFill>
        <p:spPr>
          <a:xfrm>
            <a:off x="-9198" y="1492128"/>
            <a:ext cx="3323148" cy="2866413"/>
          </a:xfrm>
          <a:prstGeom prst="rect">
            <a:avLst/>
          </a:prstGeom>
        </p:spPr>
      </p:pic>
      <p:pic>
        <p:nvPicPr>
          <p:cNvPr id="7" name="Picture 18">
            <a:extLst>
              <a:ext uri="{FF2B5EF4-FFF2-40B4-BE49-F238E27FC236}">
                <a16:creationId xmlns:a16="http://schemas.microsoft.com/office/drawing/2014/main" id="{AE1EF7B1-F993-4A92-AC0D-698806FCA8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884" r="2885" b="48"/>
          <a:stretch/>
        </p:blipFill>
        <p:spPr>
          <a:xfrm rot="10800000">
            <a:off x="3571625" y="4358541"/>
            <a:ext cx="2670150" cy="2001623"/>
          </a:xfrm>
          <a:prstGeom prst="rect">
            <a:avLst/>
          </a:prstGeom>
        </p:spPr>
      </p:pic>
      <p:pic>
        <p:nvPicPr>
          <p:cNvPr id="9" name="Picture 18">
            <a:extLst>
              <a:ext uri="{FF2B5EF4-FFF2-40B4-BE49-F238E27FC236}">
                <a16:creationId xmlns:a16="http://schemas.microsoft.com/office/drawing/2014/main" id="{2037B925-238D-4B3D-866A-6B41F5A9F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34" t="35962" r="23630" b="5594"/>
          <a:stretch/>
        </p:blipFill>
        <p:spPr>
          <a:xfrm>
            <a:off x="3472233" y="1731517"/>
            <a:ext cx="3580575" cy="2489774"/>
          </a:xfrm>
          <a:prstGeom prst="rect">
            <a:avLst/>
          </a:prstGeom>
        </p:spPr>
      </p:pic>
      <p:grpSp>
        <p:nvGrpSpPr>
          <p:cNvPr id="11" name="Group 38">
            <a:extLst>
              <a:ext uri="{FF2B5EF4-FFF2-40B4-BE49-F238E27FC236}">
                <a16:creationId xmlns:a16="http://schemas.microsoft.com/office/drawing/2014/main" id="{64A97FC6-39B0-4D80-839E-EA5B4B7B20BF}"/>
              </a:ext>
            </a:extLst>
          </p:cNvPr>
          <p:cNvGrpSpPr>
            <a:grpSpLocks noChangeAspect="1"/>
          </p:cNvGrpSpPr>
          <p:nvPr/>
        </p:nvGrpSpPr>
        <p:grpSpPr>
          <a:xfrm>
            <a:off x="7201893" y="3037952"/>
            <a:ext cx="4885111" cy="2849244"/>
            <a:chOff x="1005394" y="3859730"/>
            <a:chExt cx="4696688" cy="2739346"/>
          </a:xfrm>
        </p:grpSpPr>
        <p:grpSp>
          <p:nvGrpSpPr>
            <p:cNvPr id="13" name="Group 39">
              <a:extLst>
                <a:ext uri="{FF2B5EF4-FFF2-40B4-BE49-F238E27FC236}">
                  <a16:creationId xmlns:a16="http://schemas.microsoft.com/office/drawing/2014/main" id="{26A3D24E-BD18-458E-A4AF-BC254D730CE1}"/>
                </a:ext>
              </a:extLst>
            </p:cNvPr>
            <p:cNvGrpSpPr/>
            <p:nvPr/>
          </p:nvGrpSpPr>
          <p:grpSpPr>
            <a:xfrm>
              <a:off x="1005394" y="3859730"/>
              <a:ext cx="4696688" cy="2739346"/>
              <a:chOff x="6607209" y="3739405"/>
              <a:chExt cx="4696688" cy="2739346"/>
            </a:xfrm>
          </p:grpSpPr>
          <p:pic>
            <p:nvPicPr>
              <p:cNvPr id="15" name="Picture 41" descr="A graph of a pulse&#10;&#10;Description automatically generated">
                <a:extLst>
                  <a:ext uri="{FF2B5EF4-FFF2-40B4-BE49-F238E27FC236}">
                    <a16:creationId xmlns:a16="http://schemas.microsoft.com/office/drawing/2014/main" id="{B4BAA4F4-0029-4C9E-B169-467F9EA1593B}"/>
                  </a:ext>
                </a:extLst>
              </p:cNvPr>
              <p:cNvPicPr>
                <a:picLocks noChangeAspect="1"/>
              </p:cNvPicPr>
              <p:nvPr/>
            </p:nvPicPr>
            <p:blipFill rotWithShape="1">
              <a:blip r:embed="rId5"/>
              <a:srcRect t="428" b="428"/>
              <a:stretch/>
            </p:blipFill>
            <p:spPr>
              <a:xfrm>
                <a:off x="6607209" y="3739405"/>
                <a:ext cx="4696688" cy="2739346"/>
              </a:xfrm>
              <a:prstGeom prst="rect">
                <a:avLst/>
              </a:prstGeom>
            </p:spPr>
          </p:pic>
          <p:sp>
            <p:nvSpPr>
              <p:cNvPr id="16" name="TextBox 42">
                <a:extLst>
                  <a:ext uri="{FF2B5EF4-FFF2-40B4-BE49-F238E27FC236}">
                    <a16:creationId xmlns:a16="http://schemas.microsoft.com/office/drawing/2014/main" id="{E0921F99-F9B9-4664-BFBC-75B89BAD48C3}"/>
                  </a:ext>
                </a:extLst>
              </p:cNvPr>
              <p:cNvSpPr txBox="1"/>
              <p:nvPr/>
            </p:nvSpPr>
            <p:spPr>
              <a:xfrm>
                <a:off x="9305370" y="5325596"/>
                <a:ext cx="1956824" cy="5030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I" sz="1400" dirty="0">
                    <a:solidFill>
                      <a:schemeClr val="accent6"/>
                    </a:solidFill>
                  </a:rPr>
                  <a:t>Gamma count rate during TRIGA PULSE 746</a:t>
                </a:r>
              </a:p>
            </p:txBody>
          </p:sp>
          <p:sp>
            <p:nvSpPr>
              <p:cNvPr id="17" name="Rectangle 16">
                <a:extLst>
                  <a:ext uri="{FF2B5EF4-FFF2-40B4-BE49-F238E27FC236}">
                    <a16:creationId xmlns:a16="http://schemas.microsoft.com/office/drawing/2014/main" id="{FB5A419F-0388-4D06-A93D-403071FD9C61}"/>
                  </a:ext>
                </a:extLst>
              </p:cNvPr>
              <p:cNvSpPr/>
              <p:nvPr/>
            </p:nvSpPr>
            <p:spPr>
              <a:xfrm>
                <a:off x="8034399" y="4056102"/>
                <a:ext cx="1332222" cy="195126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I"/>
              </a:p>
            </p:txBody>
          </p:sp>
          <p:sp>
            <p:nvSpPr>
              <p:cNvPr id="18" name="TextBox 44">
                <a:extLst>
                  <a:ext uri="{FF2B5EF4-FFF2-40B4-BE49-F238E27FC236}">
                    <a16:creationId xmlns:a16="http://schemas.microsoft.com/office/drawing/2014/main" id="{AA6559D7-47D5-4E89-8F05-9D2A681E877E}"/>
                  </a:ext>
                </a:extLst>
              </p:cNvPr>
              <p:cNvSpPr txBox="1"/>
              <p:nvPr/>
            </p:nvSpPr>
            <p:spPr>
              <a:xfrm>
                <a:off x="9421910" y="4675364"/>
                <a:ext cx="1666237"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I" sz="1400" dirty="0">
                    <a:solidFill>
                      <a:srgbClr val="00B050"/>
                    </a:solidFill>
                  </a:rPr>
                  <a:t>Gamma count rate after </a:t>
                </a:r>
                <a:r>
                  <a:rPr lang="en-US" sz="1400" dirty="0">
                    <a:solidFill>
                      <a:srgbClr val="00B050"/>
                    </a:solidFill>
                  </a:rPr>
                  <a:t> </a:t>
                </a:r>
                <a:r>
                  <a:rPr lang="en-SI" sz="1400" dirty="0">
                    <a:solidFill>
                      <a:srgbClr val="00B050"/>
                    </a:solidFill>
                  </a:rPr>
                  <a:t>TRIGA</a:t>
                </a:r>
                <a:r>
                  <a:rPr lang="en-US" sz="1400" dirty="0">
                    <a:solidFill>
                      <a:srgbClr val="00B050"/>
                    </a:solidFill>
                  </a:rPr>
                  <a:t> pulse</a:t>
                </a:r>
                <a:r>
                  <a:rPr lang="en-SI" sz="1400" dirty="0">
                    <a:solidFill>
                      <a:srgbClr val="00B050"/>
                    </a:solidFill>
                  </a:rPr>
                  <a:t> </a:t>
                </a:r>
                <a:r>
                  <a:rPr lang="en-US" sz="1400" dirty="0">
                    <a:solidFill>
                      <a:srgbClr val="00B050"/>
                    </a:solidFill>
                  </a:rPr>
                  <a:t/>
                </a:r>
                <a:br>
                  <a:rPr lang="en-US" sz="1400" dirty="0">
                    <a:solidFill>
                      <a:srgbClr val="00B050"/>
                    </a:solidFill>
                  </a:rPr>
                </a:br>
                <a:r>
                  <a:rPr lang="en-US" sz="1400" dirty="0">
                    <a:solidFill>
                      <a:srgbClr val="00B050"/>
                    </a:solidFill>
                    <a:sym typeface="Wingdings" pitchFamily="2" charset="2"/>
                  </a:rPr>
                  <a:t>(</a:t>
                </a:r>
                <a:r>
                  <a:rPr lang="en-SI" sz="1400" dirty="0">
                    <a:solidFill>
                      <a:srgbClr val="00B050"/>
                    </a:solidFill>
                    <a:sym typeface="Wingdings" pitchFamily="2" charset="2"/>
                  </a:rPr>
                  <a:t>water activation</a:t>
                </a:r>
                <a:r>
                  <a:rPr lang="en-US" sz="1400" dirty="0">
                    <a:solidFill>
                      <a:srgbClr val="00B050"/>
                    </a:solidFill>
                    <a:sym typeface="Wingdings" pitchFamily="2" charset="2"/>
                  </a:rPr>
                  <a:t>)</a:t>
                </a:r>
                <a:endParaRPr lang="en-SI" sz="1400" dirty="0">
                  <a:solidFill>
                    <a:srgbClr val="00B050"/>
                  </a:solidFill>
                </a:endParaRPr>
              </a:p>
            </p:txBody>
          </p:sp>
          <p:sp>
            <p:nvSpPr>
              <p:cNvPr id="19" name="Rectangle 18">
                <a:extLst>
                  <a:ext uri="{FF2B5EF4-FFF2-40B4-BE49-F238E27FC236}">
                    <a16:creationId xmlns:a16="http://schemas.microsoft.com/office/drawing/2014/main" id="{E81BB6AB-81DC-4DCD-B84B-EEB80E58E30F}"/>
                  </a:ext>
                </a:extLst>
              </p:cNvPr>
              <p:cNvSpPr/>
              <p:nvPr/>
            </p:nvSpPr>
            <p:spPr>
              <a:xfrm>
                <a:off x="7912228" y="5501684"/>
                <a:ext cx="98708" cy="51203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I"/>
              </a:p>
            </p:txBody>
          </p:sp>
        </p:grpSp>
        <p:cxnSp>
          <p:nvCxnSpPr>
            <p:cNvPr id="14" name="Straight Arrow Connector 40">
              <a:extLst>
                <a:ext uri="{FF2B5EF4-FFF2-40B4-BE49-F238E27FC236}">
                  <a16:creationId xmlns:a16="http://schemas.microsoft.com/office/drawing/2014/main" id="{CFFB7E0E-4C47-42DC-827B-4108EC415E52}"/>
                </a:ext>
              </a:extLst>
            </p:cNvPr>
            <p:cNvCxnSpPr/>
            <p:nvPr/>
          </p:nvCxnSpPr>
          <p:spPr>
            <a:xfrm flipH="1">
              <a:off x="2447021" y="5746209"/>
              <a:ext cx="1578033" cy="19684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pic>
        <p:nvPicPr>
          <p:cNvPr id="20" name="Picture 6">
            <a:extLst>
              <a:ext uri="{FF2B5EF4-FFF2-40B4-BE49-F238E27FC236}">
                <a16:creationId xmlns:a16="http://schemas.microsoft.com/office/drawing/2014/main" id="{2D7BB4D3-4168-4E63-957E-77CDBD413A63}"/>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8457" r="27017" b="6535"/>
          <a:stretch/>
        </p:blipFill>
        <p:spPr>
          <a:xfrm rot="10800000">
            <a:off x="10673680" y="485253"/>
            <a:ext cx="1533409" cy="2414160"/>
          </a:xfrm>
          <a:prstGeom prst="rect">
            <a:avLst/>
          </a:prstGeom>
        </p:spPr>
      </p:pic>
      <p:pic>
        <p:nvPicPr>
          <p:cNvPr id="21" name="Picture 9">
            <a:extLst>
              <a:ext uri="{FF2B5EF4-FFF2-40B4-BE49-F238E27FC236}">
                <a16:creationId xmlns:a16="http://schemas.microsoft.com/office/drawing/2014/main" id="{C01DC043-DE88-44B7-A974-98A72DFAD1D7}"/>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5981" t="40355" r="5727" b="37344"/>
          <a:stretch/>
        </p:blipFill>
        <p:spPr>
          <a:xfrm>
            <a:off x="7036271" y="1533403"/>
            <a:ext cx="2485755" cy="573870"/>
          </a:xfrm>
          <a:prstGeom prst="rect">
            <a:avLst/>
          </a:prstGeom>
        </p:spPr>
      </p:pic>
      <p:sp>
        <p:nvSpPr>
          <p:cNvPr id="22" name="TextBox 16">
            <a:extLst>
              <a:ext uri="{FF2B5EF4-FFF2-40B4-BE49-F238E27FC236}">
                <a16:creationId xmlns:a16="http://schemas.microsoft.com/office/drawing/2014/main" id="{B402E2B1-4645-407F-AE6C-C25DA3C75280}"/>
              </a:ext>
            </a:extLst>
          </p:cNvPr>
          <p:cNvSpPr txBox="1"/>
          <p:nvPr/>
        </p:nvSpPr>
        <p:spPr>
          <a:xfrm>
            <a:off x="7077077" y="2071099"/>
            <a:ext cx="3052438" cy="369332"/>
          </a:xfrm>
          <a:prstGeom prst="rect">
            <a:avLst/>
          </a:prstGeom>
          <a:noFill/>
        </p:spPr>
        <p:txBody>
          <a:bodyPr wrap="none" rtlCol="0">
            <a:spAutoFit/>
          </a:bodyPr>
          <a:lstStyle/>
          <a:p>
            <a:pPr algn="ctr"/>
            <a:r>
              <a:rPr lang="en-US" dirty="0">
                <a:latin typeface="Bell MT" panose="02020503060305020303" pitchFamily="18" charset="0"/>
              </a:rPr>
              <a:t>Connecting fusion with fission</a:t>
            </a:r>
          </a:p>
        </p:txBody>
      </p:sp>
      <p:pic>
        <p:nvPicPr>
          <p:cNvPr id="23" name="Picture 9">
            <a:extLst>
              <a:ext uri="{FF2B5EF4-FFF2-40B4-BE49-F238E27FC236}">
                <a16:creationId xmlns:a16="http://schemas.microsoft.com/office/drawing/2014/main" id="{66C867B7-F9A3-4A43-8651-32920D954F8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837"/>
          <a:stretch/>
        </p:blipFill>
        <p:spPr>
          <a:xfrm>
            <a:off x="-66706" y="4295350"/>
            <a:ext cx="3033315" cy="2186361"/>
          </a:xfrm>
          <a:prstGeom prst="rect">
            <a:avLst/>
          </a:prstGeom>
        </p:spPr>
      </p:pic>
      <p:sp>
        <p:nvSpPr>
          <p:cNvPr id="24" name="ZoneTexte 23"/>
          <p:cNvSpPr txBox="1"/>
          <p:nvPr/>
        </p:nvSpPr>
        <p:spPr>
          <a:xfrm>
            <a:off x="8603296" y="6225176"/>
            <a:ext cx="3508513" cy="319959"/>
          </a:xfrm>
          <a:prstGeom prst="rect">
            <a:avLst/>
          </a:prstGeom>
          <a:noFill/>
        </p:spPr>
        <p:txBody>
          <a:bodyPr wrap="square" rtlCol="0">
            <a:spAutoFit/>
          </a:bodyPr>
          <a:lstStyle/>
          <a:p>
            <a:pPr algn="just">
              <a:lnSpc>
                <a:spcPct val="135000"/>
              </a:lnSpc>
            </a:pPr>
            <a:r>
              <a:rPr lang="fr-FR" sz="1200" dirty="0" smtClean="0"/>
              <a:t>[</a:t>
            </a:r>
            <a:r>
              <a:rPr lang="pl-PL" sz="1200" dirty="0" smtClean="0"/>
              <a:t>Snoj, Kotnik</a:t>
            </a:r>
            <a:r>
              <a:rPr lang="en-US" sz="1200" dirty="0" smtClean="0"/>
              <a:t>, </a:t>
            </a:r>
            <a:r>
              <a:rPr lang="en-US" sz="1200" dirty="0" err="1" smtClean="0"/>
              <a:t>Peric</a:t>
            </a:r>
            <a:r>
              <a:rPr lang="en-US" sz="1200" dirty="0" smtClean="0"/>
              <a:t>, Lengar, Radulović </a:t>
            </a:r>
            <a:r>
              <a:rPr lang="en-US" altLang="ja-JP" sz="1200" dirty="0" smtClean="0">
                <a:ea typeface="ＭＳ Ｐゴシック" charset="-128"/>
              </a:rPr>
              <a:t>et al. </a:t>
            </a:r>
            <a:r>
              <a:rPr lang="fr-FR" sz="1200" dirty="0" smtClean="0"/>
              <a:t>]</a:t>
            </a:r>
            <a:endParaRPr lang="fr-FR" sz="1200" dirty="0"/>
          </a:p>
        </p:txBody>
      </p:sp>
      <p:sp>
        <p:nvSpPr>
          <p:cNvPr id="8" name="Rectangle 7"/>
          <p:cNvSpPr/>
          <p:nvPr/>
        </p:nvSpPr>
        <p:spPr>
          <a:xfrm>
            <a:off x="6058970" y="5741487"/>
            <a:ext cx="6096000" cy="646331"/>
          </a:xfrm>
          <a:prstGeom prst="rect">
            <a:avLst/>
          </a:prstGeom>
        </p:spPr>
        <p:txBody>
          <a:bodyPr>
            <a:spAutoFit/>
          </a:bodyPr>
          <a:lstStyle/>
          <a:p>
            <a:pPr lvl="1"/>
            <a:r>
              <a:rPr lang="en-GB" dirty="0">
                <a:solidFill>
                  <a:srgbClr val="FF0000"/>
                </a:solidFill>
              </a:rPr>
              <a:t>2025: </a:t>
            </a:r>
            <a:r>
              <a:rPr lang="en-US" dirty="0">
                <a:solidFill>
                  <a:srgbClr val="FF0000"/>
                </a:solidFill>
                <a:cs typeface="Arial"/>
              </a:rPr>
              <a:t>KATANA loop design &amp; manufacturing with new ITER relevant head  20 k€ </a:t>
            </a:r>
            <a:r>
              <a:rPr lang="en-US" dirty="0" smtClean="0">
                <a:solidFill>
                  <a:srgbClr val="FF0000"/>
                </a:solidFill>
                <a:cs typeface="Arial"/>
              </a:rPr>
              <a:t>(extra resource)</a:t>
            </a:r>
            <a:endParaRPr lang="en-US" dirty="0">
              <a:solidFill>
                <a:srgbClr val="FF0000"/>
              </a:solidFill>
              <a:cs typeface="Arial"/>
            </a:endParaRPr>
          </a:p>
        </p:txBody>
      </p:sp>
    </p:spTree>
    <p:extLst>
      <p:ext uri="{BB962C8B-B14F-4D97-AF65-F5344CB8AC3E}">
        <p14:creationId xmlns:p14="http://schemas.microsoft.com/office/powerpoint/2010/main" val="627972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SP-5 </a:t>
            </a:r>
            <a:r>
              <a:rPr lang="en-US" dirty="0">
                <a:cs typeface="Arial"/>
              </a:rPr>
              <a:t>KATANA, </a:t>
            </a:r>
            <a:r>
              <a:rPr lang="en-US" dirty="0" smtClean="0">
                <a:cs typeface="Arial"/>
              </a:rPr>
              <a:t>Expands activity with different cooling loop </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6" name="Rectangle 5">
            <a:extLst>
              <a:ext uri="{FF2B5EF4-FFF2-40B4-BE49-F238E27FC236}">
                <a16:creationId xmlns:a16="http://schemas.microsoft.com/office/drawing/2014/main" id="{ED62FF5B-5321-4703-8CF0-24A90C91D1F3}"/>
              </a:ext>
            </a:extLst>
          </p:cNvPr>
          <p:cNvSpPr/>
          <p:nvPr/>
        </p:nvSpPr>
        <p:spPr>
          <a:xfrm>
            <a:off x="4678530" y="3215455"/>
            <a:ext cx="3072478" cy="461665"/>
          </a:xfrm>
          <a:prstGeom prst="rect">
            <a:avLst/>
          </a:prstGeom>
        </p:spPr>
        <p:txBody>
          <a:bodyPr wrap="square">
            <a:spAutoFit/>
          </a:bodyPr>
          <a:lstStyle/>
          <a:p>
            <a:pPr algn="ctr"/>
            <a:r>
              <a:rPr lang="en-GB" sz="2400" b="1" dirty="0" smtClean="0">
                <a:solidFill>
                  <a:srgbClr val="0000FF"/>
                </a:solidFill>
                <a:latin typeface="Arial" panose="020B0604020202020204" pitchFamily="34" charset="0"/>
                <a:cs typeface="Arial" panose="020B0604020202020204" pitchFamily="34" charset="0"/>
              </a:rPr>
              <a:t>ITER-relevant head</a:t>
            </a:r>
            <a:endParaRPr lang="en-GB" sz="2400" b="1" dirty="0">
              <a:solidFill>
                <a:srgbClr val="0000FF"/>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B2BED8DF-996B-434C-99B7-85139A54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9435">
            <a:off x="4332625" y="3566509"/>
            <a:ext cx="3092079" cy="2603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F1D66CD8-3F64-4B50-B077-DE8E7E333E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0080" y="4320615"/>
            <a:ext cx="2787305" cy="1794402"/>
          </a:xfrm>
          <a:prstGeom prst="rect">
            <a:avLst/>
          </a:prstGeom>
        </p:spPr>
      </p:pic>
      <p:pic>
        <p:nvPicPr>
          <p:cNvPr id="9" name="Picture 11" descr="A picture containing accordion&#10;&#10;Description automatically generated">
            <a:extLst>
              <a:ext uri="{FF2B5EF4-FFF2-40B4-BE49-F238E27FC236}">
                <a16:creationId xmlns:a16="http://schemas.microsoft.com/office/drawing/2014/main" id="{30990510-58ED-4982-837F-8759D908E9BA}"/>
              </a:ext>
            </a:extLst>
          </p:cNvPr>
          <p:cNvPicPr>
            <a:picLocks noChangeAspect="1"/>
          </p:cNvPicPr>
          <p:nvPr/>
        </p:nvPicPr>
        <p:blipFill>
          <a:blip r:embed="rId4"/>
          <a:stretch>
            <a:fillRect/>
          </a:stretch>
        </p:blipFill>
        <p:spPr>
          <a:xfrm>
            <a:off x="8346166" y="4011966"/>
            <a:ext cx="3488769" cy="1958407"/>
          </a:xfrm>
          <a:prstGeom prst="rect">
            <a:avLst/>
          </a:prstGeom>
        </p:spPr>
      </p:pic>
      <p:sp>
        <p:nvSpPr>
          <p:cNvPr id="10" name="Rectangle 9">
            <a:extLst>
              <a:ext uri="{FF2B5EF4-FFF2-40B4-BE49-F238E27FC236}">
                <a16:creationId xmlns:a16="http://schemas.microsoft.com/office/drawing/2014/main" id="{90BBEDBB-02BA-4AE9-90B8-29A07873DADA}"/>
              </a:ext>
            </a:extLst>
          </p:cNvPr>
          <p:cNvSpPr/>
          <p:nvPr/>
        </p:nvSpPr>
        <p:spPr>
          <a:xfrm>
            <a:off x="8025448" y="3243657"/>
            <a:ext cx="3936437" cy="461665"/>
          </a:xfrm>
          <a:prstGeom prst="rect">
            <a:avLst/>
          </a:prstGeom>
        </p:spPr>
        <p:txBody>
          <a:bodyPr wrap="square">
            <a:spAutoFit/>
          </a:bodyPr>
          <a:lstStyle/>
          <a:p>
            <a:pPr algn="ctr"/>
            <a:r>
              <a:rPr lang="en-GB" sz="2400" b="1" dirty="0">
                <a:latin typeface="Arial" panose="020B0604020202020204" pitchFamily="34" charset="0"/>
                <a:cs typeface="Arial" panose="020B0604020202020204" pitchFamily="34" charset="0"/>
              </a:rPr>
              <a:t>ITER FW cooling channel</a:t>
            </a:r>
          </a:p>
        </p:txBody>
      </p:sp>
      <p:sp>
        <p:nvSpPr>
          <p:cNvPr id="11" name="Arrow: Down 18">
            <a:extLst>
              <a:ext uri="{FF2B5EF4-FFF2-40B4-BE49-F238E27FC236}">
                <a16:creationId xmlns:a16="http://schemas.microsoft.com/office/drawing/2014/main" id="{3B4AF256-E7A7-4588-8C2D-3CC38670F8DA}"/>
              </a:ext>
            </a:extLst>
          </p:cNvPr>
          <p:cNvSpPr/>
          <p:nvPr/>
        </p:nvSpPr>
        <p:spPr>
          <a:xfrm rot="16200000" flipH="1">
            <a:off x="4005697" y="4584258"/>
            <a:ext cx="268137" cy="567763"/>
          </a:xfrm>
          <a:prstGeom prst="downArrow">
            <a:avLst/>
          </a:prstGeom>
          <a:solidFill>
            <a:srgbClr val="0B4EA2"/>
          </a:solidFill>
          <a:ln>
            <a:solidFill>
              <a:srgbClr val="0B4EA2"/>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400"/>
          </a:p>
        </p:txBody>
      </p:sp>
      <p:sp>
        <p:nvSpPr>
          <p:cNvPr id="12" name="Arrow: Down 20">
            <a:extLst>
              <a:ext uri="{FF2B5EF4-FFF2-40B4-BE49-F238E27FC236}">
                <a16:creationId xmlns:a16="http://schemas.microsoft.com/office/drawing/2014/main" id="{45B1D45E-01CD-4CF8-ACB2-90D2E6C9EBAB}"/>
              </a:ext>
            </a:extLst>
          </p:cNvPr>
          <p:cNvSpPr/>
          <p:nvPr/>
        </p:nvSpPr>
        <p:spPr>
          <a:xfrm rot="5400000" flipH="1">
            <a:off x="7699077" y="4584261"/>
            <a:ext cx="268137" cy="567763"/>
          </a:xfrm>
          <a:prstGeom prst="downArrow">
            <a:avLst/>
          </a:prstGeom>
          <a:solidFill>
            <a:srgbClr val="0B4EA2"/>
          </a:solidFill>
          <a:ln>
            <a:solidFill>
              <a:srgbClr val="0B4EA2"/>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400"/>
          </a:p>
        </p:txBody>
      </p:sp>
      <p:sp>
        <p:nvSpPr>
          <p:cNvPr id="13" name="Rectangle 12">
            <a:extLst>
              <a:ext uri="{FF2B5EF4-FFF2-40B4-BE49-F238E27FC236}">
                <a16:creationId xmlns:a16="http://schemas.microsoft.com/office/drawing/2014/main" id="{A255BF06-3177-4054-987B-0D0BF693B7D5}"/>
              </a:ext>
            </a:extLst>
          </p:cNvPr>
          <p:cNvSpPr/>
          <p:nvPr/>
        </p:nvSpPr>
        <p:spPr>
          <a:xfrm>
            <a:off x="279105" y="741329"/>
            <a:ext cx="9505056" cy="2308324"/>
          </a:xfrm>
          <a:prstGeom prst="rect">
            <a:avLst/>
          </a:prstGeom>
        </p:spPr>
        <p:txBody>
          <a:bodyPr wrap="square">
            <a:spAutoFit/>
          </a:bodyPr>
          <a:lstStyle/>
          <a:p>
            <a:pPr marL="380990" indent="-380990">
              <a:buFont typeface="Wingdings" panose="05000000000000000000" pitchFamily="2" charset="2"/>
              <a:buChar char="Ø"/>
            </a:pPr>
            <a:r>
              <a:rPr lang="en-GB" sz="2400" dirty="0"/>
              <a:t>Replacing Snail head with ITER relevant FW head </a:t>
            </a:r>
            <a:r>
              <a:rPr lang="en-GB" sz="2400" b="1" dirty="0">
                <a:solidFill>
                  <a:srgbClr val="0000FF"/>
                </a:solidFill>
              </a:rPr>
              <a:t>(~2025) </a:t>
            </a:r>
          </a:p>
          <a:p>
            <a:pPr marL="380990" indent="-380990">
              <a:buFont typeface="Wingdings" panose="05000000000000000000" pitchFamily="2" charset="2"/>
              <a:buChar char="Ø"/>
            </a:pPr>
            <a:r>
              <a:rPr lang="en-US" sz="2400" dirty="0" err="1" smtClean="0"/>
              <a:t>neutronic</a:t>
            </a:r>
            <a:r>
              <a:rPr lang="en-US" sz="2400" dirty="0" smtClean="0"/>
              <a:t> &amp; hydraulic simulations in 2024 </a:t>
            </a:r>
          </a:p>
          <a:p>
            <a:pPr marL="380990" indent="-380990">
              <a:buFont typeface="Wingdings" panose="05000000000000000000" pitchFamily="2" charset="2"/>
              <a:buChar char="Ø"/>
            </a:pPr>
            <a:r>
              <a:rPr lang="en-US" sz="2400" dirty="0"/>
              <a:t>C</a:t>
            </a:r>
            <a:r>
              <a:rPr lang="en-US" sz="2400" dirty="0" smtClean="0"/>
              <a:t>onceptual </a:t>
            </a:r>
            <a:r>
              <a:rPr lang="en-US" sz="2400" dirty="0"/>
              <a:t>design is to preserve:</a:t>
            </a:r>
          </a:p>
          <a:p>
            <a:pPr marL="990575" lvl="1" indent="-380990">
              <a:buFont typeface="Courier New" panose="02070309020205020404" pitchFamily="49" charset="0"/>
              <a:buChar char="o"/>
            </a:pPr>
            <a:r>
              <a:rPr lang="en-US" sz="2400" b="1" dirty="0">
                <a:solidFill>
                  <a:srgbClr val="3A4A6A"/>
                </a:solidFill>
              </a:rPr>
              <a:t>Hydraulic features</a:t>
            </a:r>
            <a:r>
              <a:rPr lang="en-US" sz="2400" dirty="0">
                <a:solidFill>
                  <a:srgbClr val="3A4A6A"/>
                </a:solidFill>
              </a:rPr>
              <a:t>:  pipework, water boxes, fingers</a:t>
            </a:r>
          </a:p>
          <a:p>
            <a:pPr marL="990575" lvl="1" indent="-380990">
              <a:buFont typeface="Courier New" panose="02070309020205020404" pitchFamily="49" charset="0"/>
              <a:buChar char="o"/>
            </a:pPr>
            <a:r>
              <a:rPr lang="en-US" sz="2400" b="1" dirty="0">
                <a:solidFill>
                  <a:srgbClr val="3A4A6A"/>
                </a:solidFill>
              </a:rPr>
              <a:t>Residence time</a:t>
            </a:r>
            <a:r>
              <a:rPr lang="en-US" sz="2400" dirty="0">
                <a:solidFill>
                  <a:srgbClr val="3A4A6A"/>
                </a:solidFill>
              </a:rPr>
              <a:t>: adjusted flow rate (same regime, i.e. Reynolds #)</a:t>
            </a:r>
          </a:p>
          <a:p>
            <a:pPr marL="990575" lvl="1" indent="-380990">
              <a:buFont typeface="Courier New" panose="02070309020205020404" pitchFamily="49" charset="0"/>
              <a:buChar char="o"/>
            </a:pPr>
            <a:r>
              <a:rPr lang="en-US" sz="2400" b="1" dirty="0">
                <a:solidFill>
                  <a:srgbClr val="3A4A6A"/>
                </a:solidFill>
              </a:rPr>
              <a:t>Orientation of neutron flux gradients</a:t>
            </a:r>
          </a:p>
        </p:txBody>
      </p:sp>
      <p:sp>
        <p:nvSpPr>
          <p:cNvPr id="14" name="Rectangle 13">
            <a:extLst>
              <a:ext uri="{FF2B5EF4-FFF2-40B4-BE49-F238E27FC236}">
                <a16:creationId xmlns:a16="http://schemas.microsoft.com/office/drawing/2014/main" id="{FDC8B618-201F-4F8D-8AA0-8EFBD2F52D7E}"/>
              </a:ext>
            </a:extLst>
          </p:cNvPr>
          <p:cNvSpPr/>
          <p:nvPr/>
        </p:nvSpPr>
        <p:spPr>
          <a:xfrm>
            <a:off x="3215451" y="5899154"/>
            <a:ext cx="9071113" cy="400110"/>
          </a:xfrm>
          <a:prstGeom prst="rect">
            <a:avLst/>
          </a:prstGeom>
        </p:spPr>
        <p:txBody>
          <a:bodyPr wrap="square">
            <a:spAutoFit/>
          </a:bodyPr>
          <a:lstStyle/>
          <a:p>
            <a:pPr algn="ctr"/>
            <a:r>
              <a:rPr lang="en-GB" sz="2000" b="1" dirty="0"/>
              <a:t>C</a:t>
            </a:r>
            <a:r>
              <a:rPr lang="en-GB" sz="2000" b="1" dirty="0" smtClean="0"/>
              <a:t>hallenging Computational Fluid Dynamics effects: vortexes</a:t>
            </a:r>
            <a:r>
              <a:rPr lang="en-GB" sz="2000" b="1" dirty="0"/>
              <a:t>, stagnation points, etc</a:t>
            </a:r>
            <a:r>
              <a:rPr lang="en-GB" sz="2000" b="1" dirty="0" smtClean="0"/>
              <a:t>.</a:t>
            </a:r>
            <a:endParaRPr lang="en-GB" sz="2000" b="1" dirty="0">
              <a:solidFill>
                <a:srgbClr val="0000FF"/>
              </a:solidFill>
            </a:endParaRPr>
          </a:p>
        </p:txBody>
      </p:sp>
      <p:sp>
        <p:nvSpPr>
          <p:cNvPr id="15" name="Rectangle 14">
            <a:extLst>
              <a:ext uri="{FF2B5EF4-FFF2-40B4-BE49-F238E27FC236}">
                <a16:creationId xmlns:a16="http://schemas.microsoft.com/office/drawing/2014/main" id="{356B76EF-6CE7-4972-BA35-2CC3019DFD9E}"/>
              </a:ext>
            </a:extLst>
          </p:cNvPr>
          <p:cNvSpPr/>
          <p:nvPr/>
        </p:nvSpPr>
        <p:spPr>
          <a:xfrm>
            <a:off x="-83542" y="3152563"/>
            <a:ext cx="5271768" cy="461665"/>
          </a:xfrm>
          <a:prstGeom prst="rect">
            <a:avLst/>
          </a:prstGeom>
        </p:spPr>
        <p:txBody>
          <a:bodyPr wrap="square">
            <a:spAutoFit/>
          </a:bodyPr>
          <a:lstStyle/>
          <a:p>
            <a:pPr algn="ctr"/>
            <a:r>
              <a:rPr lang="en-GB" sz="2400" b="1" dirty="0">
                <a:latin typeface="Arial" panose="020B0604020202020204" pitchFamily="34" charset="0"/>
                <a:cs typeface="Arial" panose="020B0604020202020204" pitchFamily="34" charset="0"/>
              </a:rPr>
              <a:t>Snail </a:t>
            </a:r>
            <a:r>
              <a:rPr lang="en-GB" sz="2400" b="1" dirty="0" smtClean="0">
                <a:latin typeface="Arial" panose="020B0604020202020204" pitchFamily="34" charset="0"/>
                <a:cs typeface="Arial" panose="020B0604020202020204" pitchFamily="34" charset="0"/>
              </a:rPr>
              <a:t>head to be replaced by </a:t>
            </a:r>
            <a:endParaRPr lang="en-GB" sz="2400"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5420D61A-0C4C-42F9-938A-C394376930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282" r="29001"/>
          <a:stretch/>
        </p:blipFill>
        <p:spPr>
          <a:xfrm rot="5400000">
            <a:off x="477955" y="3231795"/>
            <a:ext cx="1010953" cy="1862112"/>
          </a:xfrm>
          <a:prstGeom prst="rect">
            <a:avLst/>
          </a:prstGeom>
        </p:spPr>
      </p:pic>
      <p:pic>
        <p:nvPicPr>
          <p:cNvPr id="19" name="Picture 2" descr="IJS Odsek za reaktorsko fiziko, F8">
            <a:extLst>
              <a:ext uri="{FF2B5EF4-FFF2-40B4-BE49-F238E27FC236}">
                <a16:creationId xmlns:a16="http://schemas.microsoft.com/office/drawing/2014/main" id="{822E05F8-4D2B-480A-B223-59B33F314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8034" y="142784"/>
            <a:ext cx="1896060" cy="5844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A461C1BA-BDBC-4465-AF5A-20970F3755D1}"/>
              </a:ext>
            </a:extLst>
          </p:cNvPr>
          <p:cNvPicPr>
            <a:picLocks noChangeAspect="1"/>
          </p:cNvPicPr>
          <p:nvPr/>
        </p:nvPicPr>
        <p:blipFill>
          <a:blip r:embed="rId7"/>
          <a:stretch>
            <a:fillRect/>
          </a:stretch>
        </p:blipFill>
        <p:spPr>
          <a:xfrm>
            <a:off x="10301547" y="2588456"/>
            <a:ext cx="1225831" cy="556260"/>
          </a:xfrm>
          <a:prstGeom prst="rect">
            <a:avLst/>
          </a:prstGeom>
        </p:spPr>
      </p:pic>
      <p:pic>
        <p:nvPicPr>
          <p:cNvPr id="21" name="Picture 7">
            <a:extLst>
              <a:ext uri="{FF2B5EF4-FFF2-40B4-BE49-F238E27FC236}">
                <a16:creationId xmlns:a16="http://schemas.microsoft.com/office/drawing/2014/main" id="{C7211D29-B0CF-4CB8-BCCC-93BF9F9D44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1547" y="1728971"/>
            <a:ext cx="749725" cy="749725"/>
          </a:xfrm>
          <a:prstGeom prst="rect">
            <a:avLst/>
          </a:prstGeom>
        </p:spPr>
      </p:pic>
      <p:pic>
        <p:nvPicPr>
          <p:cNvPr id="22" name="Picture 8">
            <a:extLst>
              <a:ext uri="{FF2B5EF4-FFF2-40B4-BE49-F238E27FC236}">
                <a16:creationId xmlns:a16="http://schemas.microsoft.com/office/drawing/2014/main" id="{57C1DCAD-D6FE-4174-A296-630DBCEF7C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9575" y="864017"/>
            <a:ext cx="733671" cy="733671"/>
          </a:xfrm>
          <a:prstGeom prst="rect">
            <a:avLst/>
          </a:prstGeom>
        </p:spPr>
      </p:pic>
      <p:sp>
        <p:nvSpPr>
          <p:cNvPr id="23" name="ZoneTexte 22"/>
          <p:cNvSpPr txBox="1"/>
          <p:nvPr/>
        </p:nvSpPr>
        <p:spPr>
          <a:xfrm>
            <a:off x="192019" y="6183340"/>
            <a:ext cx="1722469" cy="383182"/>
          </a:xfrm>
          <a:prstGeom prst="rect">
            <a:avLst/>
          </a:prstGeom>
          <a:noFill/>
        </p:spPr>
        <p:txBody>
          <a:bodyPr wrap="square" rtlCol="0">
            <a:spAutoFit/>
          </a:bodyPr>
          <a:lstStyle/>
          <a:p>
            <a:pPr algn="just">
              <a:lnSpc>
                <a:spcPct val="135000"/>
              </a:lnSpc>
            </a:pPr>
            <a:r>
              <a:rPr lang="fr-FR" sz="1400" dirty="0" smtClean="0"/>
              <a:t>[</a:t>
            </a:r>
            <a:r>
              <a:rPr lang="en-US" altLang="ja-JP" sz="1400" dirty="0" smtClean="0">
                <a:ea typeface="ＭＳ Ｐゴシック" charset="-128"/>
              </a:rPr>
              <a:t>SNOJ </a:t>
            </a:r>
            <a:r>
              <a:rPr lang="fr-FR" sz="1400" dirty="0" smtClean="0"/>
              <a:t>]</a:t>
            </a:r>
            <a:endParaRPr lang="fr-FR" sz="1400" dirty="0"/>
          </a:p>
        </p:txBody>
      </p:sp>
    </p:spTree>
    <p:extLst>
      <p:ext uri="{BB962C8B-B14F-4D97-AF65-F5344CB8AC3E}">
        <p14:creationId xmlns:p14="http://schemas.microsoft.com/office/powerpoint/2010/main" val="1360181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Dec</a:t>
            </a:r>
            <a:r>
              <a:rPr lang="fr-FR" dirty="0" smtClean="0"/>
              <a:t>. 2025 Grant </a:t>
            </a:r>
            <a:r>
              <a:rPr lang="fr-FR" dirty="0" err="1" smtClean="0"/>
              <a:t>Deliverables</a:t>
            </a:r>
            <a:r>
              <a:rPr lang="fr-FR" dirty="0" smtClean="0"/>
              <a:t>  (Green OK – </a:t>
            </a:r>
            <a:r>
              <a:rPr lang="fr-FR" dirty="0" err="1" smtClean="0"/>
              <a:t>Red</a:t>
            </a:r>
            <a:r>
              <a:rPr lang="fr-FR" dirty="0" smtClean="0"/>
              <a:t> issues) </a:t>
            </a:r>
            <a:endParaRPr lang="en-GB"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8" name="Espace réservé du contenu 7"/>
          <p:cNvSpPr>
            <a:spLocks noGrp="1"/>
          </p:cNvSpPr>
          <p:nvPr>
            <p:ph idx="1"/>
          </p:nvPr>
        </p:nvSpPr>
        <p:spPr/>
        <p:txBody>
          <a:bodyPr>
            <a:normAutofit fontScale="92500" lnSpcReduction="10000"/>
          </a:bodyPr>
          <a:lstStyle/>
          <a:p>
            <a:r>
              <a:rPr lang="fr-FR" dirty="0" smtClean="0"/>
              <a:t>SP-2 </a:t>
            </a:r>
          </a:p>
          <a:p>
            <a:pPr lvl="1"/>
            <a:r>
              <a:rPr lang="fr-FR" dirty="0" smtClean="0">
                <a:solidFill>
                  <a:srgbClr val="FF0000"/>
                </a:solidFill>
              </a:rPr>
              <a:t>PRIO.D.06 </a:t>
            </a:r>
            <a:r>
              <a:rPr lang="en-GB" dirty="0">
                <a:solidFill>
                  <a:srgbClr val="FF0000"/>
                </a:solidFill>
              </a:rPr>
              <a:t>Report on full-pulse predictive modelling of current, heat, particle, momentum for ITER relevant heating (ICRH, ECRH, NBI) and fuelling (gas puff, pellets) schemes from breakdown to termination (L or H-mode phases) demonstrated on three different tokamaks, together with operational limit predictions (Responsibility of TSVV11</a:t>
            </a:r>
            <a:r>
              <a:rPr lang="en-GB" dirty="0" smtClean="0">
                <a:solidFill>
                  <a:srgbClr val="FF0000"/>
                </a:solidFill>
              </a:rPr>
              <a:t>) </a:t>
            </a:r>
          </a:p>
          <a:p>
            <a:pPr lvl="1"/>
            <a:r>
              <a:rPr lang="fr-FR" dirty="0" smtClean="0">
                <a:solidFill>
                  <a:srgbClr val="FF0000"/>
                </a:solidFill>
              </a:rPr>
              <a:t>PRIO.D.07 </a:t>
            </a:r>
            <a:r>
              <a:rPr lang="en-GB" dirty="0">
                <a:solidFill>
                  <a:srgbClr val="FF0000"/>
                </a:solidFill>
              </a:rPr>
              <a:t>Report on the simulations of the first ITER operational phase (simulation of dynamic phases at 1/3 and 1/2 magnetic field in H and He plasmas) </a:t>
            </a:r>
            <a:r>
              <a:rPr lang="en-GB" dirty="0" smtClean="0">
                <a:solidFill>
                  <a:srgbClr val="FF0000"/>
                </a:solidFill>
              </a:rPr>
              <a:t>(Responsibility </a:t>
            </a:r>
            <a:r>
              <a:rPr lang="en-GB" dirty="0">
                <a:solidFill>
                  <a:srgbClr val="FF0000"/>
                </a:solidFill>
              </a:rPr>
              <a:t>of TSVV11</a:t>
            </a:r>
            <a:r>
              <a:rPr lang="en-GB" dirty="0" smtClean="0">
                <a:solidFill>
                  <a:srgbClr val="FF0000"/>
                </a:solidFill>
              </a:rPr>
              <a:t>) </a:t>
            </a:r>
          </a:p>
          <a:p>
            <a:pPr lvl="1"/>
            <a:r>
              <a:rPr lang="fr-FR" dirty="0" smtClean="0">
                <a:solidFill>
                  <a:srgbClr val="00B050"/>
                </a:solidFill>
              </a:rPr>
              <a:t>PRIO.D.08 </a:t>
            </a:r>
            <a:r>
              <a:rPr lang="en-GB" dirty="0">
                <a:solidFill>
                  <a:srgbClr val="00B050"/>
                </a:solidFill>
              </a:rPr>
              <a:t>Report on the synthetic diagnostics development for ITER focusing on thermal imaging and diagnostics for monitoring and protection of ITER first wall</a:t>
            </a:r>
            <a:r>
              <a:rPr lang="en-GB" dirty="0" smtClean="0">
                <a:solidFill>
                  <a:srgbClr val="00B050"/>
                </a:solidFill>
              </a:rPr>
              <a:t>.</a:t>
            </a:r>
          </a:p>
          <a:p>
            <a:r>
              <a:rPr lang="fr-FR" dirty="0" smtClean="0"/>
              <a:t>SP-3</a:t>
            </a:r>
          </a:p>
          <a:p>
            <a:pPr lvl="1"/>
            <a:r>
              <a:rPr lang="fr-FR" b="1" dirty="0">
                <a:solidFill>
                  <a:srgbClr val="00B050"/>
                </a:solidFill>
              </a:rPr>
              <a:t>PRIO.D.17 </a:t>
            </a:r>
            <a:r>
              <a:rPr lang="en-GB" dirty="0" smtClean="0">
                <a:solidFill>
                  <a:srgbClr val="00B050"/>
                </a:solidFill>
              </a:rPr>
              <a:t>Report </a:t>
            </a:r>
            <a:r>
              <a:rPr lang="en-GB" dirty="0">
                <a:solidFill>
                  <a:srgbClr val="00B050"/>
                </a:solidFill>
              </a:rPr>
              <a:t>on </a:t>
            </a:r>
            <a:r>
              <a:rPr lang="en-GB" dirty="0" err="1">
                <a:solidFill>
                  <a:srgbClr val="00B050"/>
                </a:solidFill>
              </a:rPr>
              <a:t>EUROfusion</a:t>
            </a:r>
            <a:r>
              <a:rPr lang="en-GB" dirty="0">
                <a:solidFill>
                  <a:srgbClr val="00B050"/>
                </a:solidFill>
              </a:rPr>
              <a:t> participation in ITER NBTF, ELISE and BUG </a:t>
            </a:r>
            <a:r>
              <a:rPr lang="en-GB" dirty="0" smtClean="0">
                <a:solidFill>
                  <a:srgbClr val="00B050"/>
                </a:solidFill>
              </a:rPr>
              <a:t>activities</a:t>
            </a:r>
          </a:p>
          <a:p>
            <a:pPr lvl="1"/>
            <a:r>
              <a:rPr lang="fr-FR" b="1" dirty="0">
                <a:solidFill>
                  <a:srgbClr val="00B050"/>
                </a:solidFill>
              </a:rPr>
              <a:t>PRIO.D.18 </a:t>
            </a:r>
            <a:r>
              <a:rPr lang="en-GB" dirty="0" smtClean="0">
                <a:solidFill>
                  <a:srgbClr val="00B050"/>
                </a:solidFill>
              </a:rPr>
              <a:t>Report </a:t>
            </a:r>
            <a:r>
              <a:rPr lang="en-GB" dirty="0">
                <a:solidFill>
                  <a:srgbClr val="00B050"/>
                </a:solidFill>
              </a:rPr>
              <a:t>on long pulse ELISE / BATMAN Upgrade operation scenarios and consequences for the NBTF and reliable NBI operation on ITER</a:t>
            </a:r>
            <a:endParaRPr lang="fr-FR" dirty="0" smtClean="0">
              <a:solidFill>
                <a:srgbClr val="00B050"/>
              </a:solidFill>
            </a:endParaRPr>
          </a:p>
          <a:p>
            <a:pPr lvl="1"/>
            <a:r>
              <a:rPr lang="fr-FR" b="1" dirty="0">
                <a:solidFill>
                  <a:srgbClr val="00B050"/>
                </a:solidFill>
              </a:rPr>
              <a:t>PRIO.D.19 </a:t>
            </a:r>
            <a:r>
              <a:rPr lang="en-GB" dirty="0" smtClean="0">
                <a:solidFill>
                  <a:srgbClr val="00B050"/>
                </a:solidFill>
              </a:rPr>
              <a:t>Report </a:t>
            </a:r>
            <a:r>
              <a:rPr lang="en-GB" dirty="0">
                <a:solidFill>
                  <a:srgbClr val="00B050"/>
                </a:solidFill>
              </a:rPr>
              <a:t>on the studies and modelling developed for the Caesium operation in the negative ion sources with data provided by ELISE, BUG and </a:t>
            </a:r>
            <a:r>
              <a:rPr lang="en-GB" dirty="0" smtClean="0">
                <a:solidFill>
                  <a:srgbClr val="00B050"/>
                </a:solidFill>
              </a:rPr>
              <a:t>SPIDER</a:t>
            </a:r>
          </a:p>
          <a:p>
            <a:pPr lvl="1"/>
            <a:r>
              <a:rPr lang="fr-FR" b="1" dirty="0">
                <a:solidFill>
                  <a:srgbClr val="00B050"/>
                </a:solidFill>
              </a:rPr>
              <a:t>PRIO.D.20 </a:t>
            </a:r>
            <a:r>
              <a:rPr lang="en-GB" dirty="0" smtClean="0">
                <a:solidFill>
                  <a:srgbClr val="00B050"/>
                </a:solidFill>
              </a:rPr>
              <a:t>Report </a:t>
            </a:r>
            <a:r>
              <a:rPr lang="en-GB" dirty="0">
                <a:solidFill>
                  <a:srgbClr val="00B050"/>
                </a:solidFill>
              </a:rPr>
              <a:t>on the RF studies and modelling developed for the inductively coupled plasma (ICP) ion sources for the NB for </a:t>
            </a:r>
            <a:r>
              <a:rPr lang="en-GB" dirty="0" smtClean="0">
                <a:solidFill>
                  <a:srgbClr val="00B050"/>
                </a:solidFill>
              </a:rPr>
              <a:t>ITER</a:t>
            </a:r>
          </a:p>
          <a:p>
            <a:pPr lvl="1"/>
            <a:r>
              <a:rPr lang="fr-FR" b="1" dirty="0">
                <a:solidFill>
                  <a:srgbClr val="00B050"/>
                </a:solidFill>
              </a:rPr>
              <a:t>PRIO.D.21 </a:t>
            </a:r>
            <a:r>
              <a:rPr lang="en-GB" dirty="0" smtClean="0">
                <a:solidFill>
                  <a:srgbClr val="00B050"/>
                </a:solidFill>
              </a:rPr>
              <a:t>Final </a:t>
            </a:r>
            <a:r>
              <a:rPr lang="en-GB" dirty="0">
                <a:solidFill>
                  <a:srgbClr val="00B050"/>
                </a:solidFill>
              </a:rPr>
              <a:t>report on the beam physics studies and modelling in support of the injector operation for </a:t>
            </a:r>
            <a:r>
              <a:rPr lang="en-GB" dirty="0" smtClean="0">
                <a:solidFill>
                  <a:srgbClr val="00B050"/>
                </a:solidFill>
              </a:rPr>
              <a:t>ITER</a:t>
            </a:r>
          </a:p>
          <a:p>
            <a:r>
              <a:rPr lang="fr-FR" dirty="0" smtClean="0"/>
              <a:t>SP-5 </a:t>
            </a:r>
          </a:p>
          <a:p>
            <a:pPr lvl="1"/>
            <a:r>
              <a:rPr lang="fr-FR" b="1" dirty="0">
                <a:solidFill>
                  <a:srgbClr val="00B050"/>
                </a:solidFill>
              </a:rPr>
              <a:t>PRIO.D.28 </a:t>
            </a:r>
            <a:r>
              <a:rPr lang="fr-FR" b="1" dirty="0" smtClean="0">
                <a:solidFill>
                  <a:srgbClr val="00B050"/>
                </a:solidFill>
              </a:rPr>
              <a:t> </a:t>
            </a:r>
            <a:r>
              <a:rPr lang="en-GB" dirty="0" smtClean="0">
                <a:solidFill>
                  <a:srgbClr val="00B050"/>
                </a:solidFill>
              </a:rPr>
              <a:t>Report </a:t>
            </a:r>
            <a:r>
              <a:rPr lang="en-GB" dirty="0">
                <a:solidFill>
                  <a:srgbClr val="00B050"/>
                </a:solidFill>
              </a:rPr>
              <a:t>of </a:t>
            </a:r>
            <a:r>
              <a:rPr lang="en-GB" dirty="0" err="1">
                <a:solidFill>
                  <a:srgbClr val="00B050"/>
                </a:solidFill>
              </a:rPr>
              <a:t>neutronics</a:t>
            </a:r>
            <a:r>
              <a:rPr lang="en-GB" dirty="0">
                <a:solidFill>
                  <a:srgbClr val="00B050"/>
                </a:solidFill>
              </a:rPr>
              <a:t> and safety activities in support of the preparation of ITER nuclear phase (pending extra resources available</a:t>
            </a:r>
            <a:r>
              <a:rPr lang="en-GB" dirty="0" smtClean="0">
                <a:solidFill>
                  <a:srgbClr val="00B050"/>
                </a:solidFill>
              </a:rPr>
              <a:t>) </a:t>
            </a:r>
          </a:p>
          <a:p>
            <a:pPr lvl="1"/>
            <a:endParaRPr lang="en-GB" dirty="0"/>
          </a:p>
        </p:txBody>
      </p:sp>
    </p:spTree>
    <p:extLst>
      <p:ext uri="{BB962C8B-B14F-4D97-AF65-F5344CB8AC3E}">
        <p14:creationId xmlns:p14="http://schemas.microsoft.com/office/powerpoint/2010/main" val="323911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International collaborations </a:t>
            </a:r>
            <a:r>
              <a:rPr lang="fr-FR" dirty="0" err="1" smtClean="0"/>
              <a:t>within</a:t>
            </a:r>
            <a:r>
              <a:rPr lang="fr-FR" dirty="0" smtClean="0"/>
              <a:t> </a:t>
            </a:r>
            <a:r>
              <a:rPr lang="fr-FR" dirty="0" err="1" smtClean="0"/>
              <a:t>PrIO</a:t>
            </a:r>
            <a:r>
              <a:rPr lang="fr-FR" dirty="0" smtClean="0"/>
              <a:t> </a:t>
            </a:r>
            <a:endParaRPr lang="fr-FR" dirty="0"/>
          </a:p>
        </p:txBody>
      </p:sp>
      <p:sp>
        <p:nvSpPr>
          <p:cNvPr id="4" name="Espace réservé du contenu 3"/>
          <p:cNvSpPr>
            <a:spLocks noGrp="1"/>
          </p:cNvSpPr>
          <p:nvPr>
            <p:ph idx="1"/>
          </p:nvPr>
        </p:nvSpPr>
        <p:spPr>
          <a:xfrm>
            <a:off x="231354" y="774700"/>
            <a:ext cx="11960646" cy="6014511"/>
          </a:xfrm>
        </p:spPr>
        <p:txBody>
          <a:bodyPr vert="horz" lIns="91440" tIns="45720" rIns="91440" bIns="45720" rtlCol="0" anchor="t">
            <a:normAutofit lnSpcReduction="10000"/>
          </a:bodyPr>
          <a:lstStyle/>
          <a:p>
            <a:r>
              <a:rPr lang="en-US" dirty="0">
                <a:cs typeface="Arial"/>
              </a:rPr>
              <a:t>US: </a:t>
            </a:r>
            <a:r>
              <a:rPr lang="en-US" dirty="0" smtClean="0">
                <a:cs typeface="Arial"/>
              </a:rPr>
              <a:t>Collaboration </a:t>
            </a:r>
            <a:r>
              <a:rPr lang="en-US" dirty="0">
                <a:cs typeface="Arial"/>
              </a:rPr>
              <a:t>to Benchmark Neutronics Simulation Computer Codes under the EURATOM-U.S. DOE Agreement in the Field of Fusion Energy Research and Development </a:t>
            </a:r>
            <a:endParaRPr lang="en-US" dirty="0"/>
          </a:p>
          <a:p>
            <a:pPr lvl="1"/>
            <a:r>
              <a:rPr lang="fr-FR" dirty="0" err="1">
                <a:cs typeface="Arial"/>
              </a:rPr>
              <a:t>Technical</a:t>
            </a:r>
            <a:r>
              <a:rPr lang="fr-FR" dirty="0">
                <a:cs typeface="Arial"/>
              </a:rPr>
              <a:t> </a:t>
            </a:r>
            <a:r>
              <a:rPr lang="en-US" dirty="0">
                <a:cs typeface="Arial"/>
              </a:rPr>
              <a:t>annex finalized and Official letter sent to DOE </a:t>
            </a:r>
            <a:r>
              <a:rPr lang="en-US" dirty="0">
                <a:solidFill>
                  <a:srgbClr val="00B0F0"/>
                </a:solidFill>
                <a:cs typeface="Arial"/>
              </a:rPr>
              <a:t> </a:t>
            </a:r>
            <a:endParaRPr lang="en-US" dirty="0">
              <a:solidFill>
                <a:srgbClr val="00B0F0"/>
              </a:solidFill>
            </a:endParaRPr>
          </a:p>
          <a:p>
            <a:pPr lvl="1"/>
            <a:r>
              <a:rPr lang="en-US" dirty="0">
                <a:cs typeface="Arial"/>
              </a:rPr>
              <a:t>Advanced courses on neutronics code ADVANTAG with Oak-Ridge National Laboratory developers </a:t>
            </a:r>
            <a:r>
              <a:rPr lang="en-US" dirty="0" smtClean="0">
                <a:cs typeface="Arial"/>
              </a:rPr>
              <a:t>in 2023 </a:t>
            </a:r>
            <a:r>
              <a:rPr lang="en-US" dirty="0">
                <a:cs typeface="Arial"/>
              </a:rPr>
              <a:t> </a:t>
            </a:r>
            <a:r>
              <a:rPr lang="en-US" dirty="0">
                <a:solidFill>
                  <a:srgbClr val="FF0000"/>
                </a:solidFill>
                <a:cs typeface="Arial"/>
              </a:rPr>
              <a:t> (FEC 2023)</a:t>
            </a:r>
            <a:endParaRPr lang="en-US" dirty="0"/>
          </a:p>
          <a:p>
            <a:r>
              <a:rPr lang="en-US" dirty="0">
                <a:cs typeface="Arial"/>
              </a:rPr>
              <a:t>Korea:</a:t>
            </a:r>
            <a:r>
              <a:rPr lang="en-US" b="0" dirty="0">
                <a:cs typeface="Arial"/>
              </a:rPr>
              <a:t> </a:t>
            </a:r>
            <a:endParaRPr lang="en-US" b="0" dirty="0" smtClean="0">
              <a:cs typeface="Arial"/>
            </a:endParaRPr>
          </a:p>
          <a:p>
            <a:pPr lvl="1"/>
            <a:r>
              <a:rPr lang="en-US" b="0" dirty="0" smtClean="0">
                <a:cs typeface="Arial"/>
              </a:rPr>
              <a:t>Breakdown </a:t>
            </a:r>
            <a:r>
              <a:rPr lang="en-US" b="0" dirty="0">
                <a:cs typeface="Arial"/>
              </a:rPr>
              <a:t>simulation, collaboration for DYON upgrade and validation </a:t>
            </a:r>
            <a:r>
              <a:rPr lang="en-US" dirty="0">
                <a:solidFill>
                  <a:srgbClr val="FF0000"/>
                </a:solidFill>
                <a:cs typeface="Arial"/>
              </a:rPr>
              <a:t>(FEC 2023</a:t>
            </a:r>
            <a:r>
              <a:rPr lang="en-US" dirty="0" smtClean="0">
                <a:solidFill>
                  <a:srgbClr val="FF0000"/>
                </a:solidFill>
                <a:cs typeface="Arial"/>
              </a:rPr>
              <a:t>)</a:t>
            </a:r>
            <a:r>
              <a:rPr lang="en-US" b="0" dirty="0">
                <a:solidFill>
                  <a:srgbClr val="00B0F0"/>
                </a:solidFill>
                <a:cs typeface="Arial"/>
              </a:rPr>
              <a:t> </a:t>
            </a:r>
            <a:endParaRPr lang="en-US" b="0" dirty="0">
              <a:solidFill>
                <a:srgbClr val="00B0F0"/>
              </a:solidFill>
            </a:endParaRPr>
          </a:p>
          <a:p>
            <a:r>
              <a:rPr lang="fr-FR" dirty="0">
                <a:cs typeface="Arial"/>
              </a:rPr>
              <a:t>Japan (QST &amp; NIFS): </a:t>
            </a:r>
            <a:endParaRPr lang="fr-FR" dirty="0" smtClean="0">
              <a:cs typeface="Arial"/>
            </a:endParaRPr>
          </a:p>
          <a:p>
            <a:pPr lvl="1"/>
            <a:r>
              <a:rPr lang="en-US" b="0" dirty="0" smtClean="0">
                <a:cs typeface="Arial"/>
              </a:rPr>
              <a:t>Participation </a:t>
            </a:r>
            <a:r>
              <a:rPr lang="en-US" b="0" dirty="0">
                <a:cs typeface="Arial"/>
              </a:rPr>
              <a:t>in QST test facilities of </a:t>
            </a:r>
            <a:r>
              <a:rPr lang="fr-FR" b="0" dirty="0" err="1">
                <a:cs typeface="Arial"/>
              </a:rPr>
              <a:t>Negative</a:t>
            </a:r>
            <a:r>
              <a:rPr lang="fr-FR" b="0" dirty="0">
                <a:cs typeface="Arial"/>
              </a:rPr>
              <a:t> Neutral Beam;  </a:t>
            </a:r>
            <a:r>
              <a:rPr lang="fr-FR" b="0" dirty="0" err="1">
                <a:cs typeface="Arial"/>
              </a:rPr>
              <a:t>Comparison</a:t>
            </a:r>
            <a:r>
              <a:rPr lang="fr-FR" b="0" dirty="0">
                <a:cs typeface="Arial"/>
              </a:rPr>
              <a:t> of </a:t>
            </a:r>
            <a:r>
              <a:rPr lang="en-US" b="0" dirty="0" smtClean="0">
                <a:cs typeface="Arial"/>
              </a:rPr>
              <a:t>between </a:t>
            </a:r>
            <a:r>
              <a:rPr lang="en-US" b="0" dirty="0">
                <a:cs typeface="Arial"/>
              </a:rPr>
              <a:t>RF and filament </a:t>
            </a:r>
            <a:r>
              <a:rPr lang="fr-FR" b="0" dirty="0">
                <a:cs typeface="Arial"/>
              </a:rPr>
              <a:t>source</a:t>
            </a:r>
          </a:p>
          <a:p>
            <a:r>
              <a:rPr lang="fr-FR" dirty="0" smtClean="0"/>
              <a:t>CERN </a:t>
            </a:r>
          </a:p>
          <a:p>
            <a:pPr lvl="1"/>
            <a:r>
              <a:rPr lang="fr-FR" dirty="0" smtClean="0"/>
              <a:t>Test of </a:t>
            </a:r>
            <a:r>
              <a:rPr lang="fr-FR" dirty="0" err="1" smtClean="0"/>
              <a:t>electronic</a:t>
            </a:r>
            <a:r>
              <a:rPr lang="fr-FR" dirty="0" smtClean="0"/>
              <a:t> </a:t>
            </a:r>
            <a:r>
              <a:rPr lang="fr-FR" dirty="0" err="1" smtClean="0"/>
              <a:t>under</a:t>
            </a:r>
            <a:r>
              <a:rPr lang="fr-FR" dirty="0" smtClean="0"/>
              <a:t> neutron flux </a:t>
            </a:r>
          </a:p>
          <a:p>
            <a:r>
              <a:rPr lang="fr-FR" dirty="0" smtClean="0"/>
              <a:t>IAEA</a:t>
            </a:r>
            <a:r>
              <a:rPr lang="fr-FR" dirty="0"/>
              <a:t>: </a:t>
            </a:r>
            <a:endParaRPr lang="fr-FR" dirty="0" smtClean="0"/>
          </a:p>
          <a:p>
            <a:pPr lvl="1"/>
            <a:r>
              <a:rPr lang="fr-FR" b="0" dirty="0" err="1" smtClean="0"/>
              <a:t>Coordinated</a:t>
            </a:r>
            <a:r>
              <a:rPr lang="fr-FR" b="0" dirty="0" smtClean="0"/>
              <a:t> </a:t>
            </a:r>
            <a:r>
              <a:rPr lang="fr-FR" b="0" dirty="0" err="1"/>
              <a:t>Research</a:t>
            </a:r>
            <a:r>
              <a:rPr lang="fr-FR" b="0" dirty="0"/>
              <a:t> Project (CRP) on </a:t>
            </a:r>
            <a:r>
              <a:rPr lang="fr-FR" b="0" dirty="0" err="1"/>
              <a:t>Artificial</a:t>
            </a:r>
            <a:r>
              <a:rPr lang="fr-FR" b="0" dirty="0"/>
              <a:t> Intelligence for </a:t>
            </a:r>
            <a:r>
              <a:rPr lang="fr-FR" b="0" dirty="0" err="1"/>
              <a:t>Accelerating</a:t>
            </a:r>
            <a:r>
              <a:rPr lang="fr-FR" b="0" dirty="0"/>
              <a:t> Fusion R&amp;D (Disruption </a:t>
            </a:r>
            <a:r>
              <a:rPr lang="fr-FR" b="0" dirty="0" err="1"/>
              <a:t>database</a:t>
            </a:r>
            <a:r>
              <a:rPr lang="fr-FR" b="0" dirty="0"/>
              <a:t>) </a:t>
            </a:r>
            <a:r>
              <a:rPr lang="en-US" b="0" dirty="0"/>
              <a:t>(adhering to FAIR/Open Science principles)</a:t>
            </a:r>
            <a:r>
              <a:rPr lang="fr-FR" b="0" dirty="0"/>
              <a:t>. </a:t>
            </a:r>
            <a:endParaRPr lang="fr-FR" b="0" dirty="0" smtClean="0"/>
          </a:p>
          <a:p>
            <a:pPr lvl="1"/>
            <a:r>
              <a:rPr lang="fr-FR" b="0" dirty="0" smtClean="0"/>
              <a:t>Contribution </a:t>
            </a:r>
            <a:r>
              <a:rPr lang="fr-FR" b="0" dirty="0"/>
              <a:t>to the IAEA </a:t>
            </a:r>
            <a:r>
              <a:rPr lang="fr-FR" b="0" dirty="0" err="1"/>
              <a:t>nuclear</a:t>
            </a:r>
            <a:r>
              <a:rPr lang="fr-FR" b="0" dirty="0"/>
              <a:t> </a:t>
            </a:r>
            <a:r>
              <a:rPr lang="fr-FR" b="0" dirty="0" err="1"/>
              <a:t>database</a:t>
            </a:r>
            <a:r>
              <a:rPr lang="fr-FR" b="0" dirty="0"/>
              <a:t> </a:t>
            </a:r>
          </a:p>
          <a:p>
            <a:r>
              <a:rPr lang="fr-FR" dirty="0" smtClean="0">
                <a:cs typeface="Arial"/>
              </a:rPr>
              <a:t>IEA TCP agreement:</a:t>
            </a:r>
            <a:r>
              <a:rPr lang="fr-FR" b="0" dirty="0" smtClean="0">
                <a:cs typeface="Arial"/>
              </a:rPr>
              <a:t> </a:t>
            </a:r>
          </a:p>
          <a:p>
            <a:pPr lvl="1"/>
            <a:r>
              <a:rPr lang="en-US" b="0" dirty="0" smtClean="0">
                <a:cs typeface="Arial"/>
              </a:rPr>
              <a:t>leader </a:t>
            </a:r>
            <a:r>
              <a:rPr lang="en-US" b="0" dirty="0">
                <a:cs typeface="Arial"/>
              </a:rPr>
              <a:t>of subtask on </a:t>
            </a:r>
            <a:r>
              <a:rPr lang="en-US" b="0" dirty="0" err="1">
                <a:cs typeface="Arial"/>
              </a:rPr>
              <a:t>Neutronics</a:t>
            </a:r>
            <a:r>
              <a:rPr lang="en-US" b="0" dirty="0">
                <a:cs typeface="Arial"/>
              </a:rPr>
              <a:t> within IEA TCP  Nuclear Technology of Fusion Reactors </a:t>
            </a:r>
            <a:endParaRPr lang="en-US" b="0" dirty="0" smtClean="0">
              <a:cs typeface="Arial"/>
            </a:endParaRPr>
          </a:p>
          <a:p>
            <a:pPr lvl="1"/>
            <a:r>
              <a:rPr lang="fr-FR" dirty="0" smtClean="0">
                <a:cs typeface="Arial"/>
              </a:rPr>
              <a:t>Chair of Coordination </a:t>
            </a:r>
            <a:r>
              <a:rPr lang="fr-FR" dirty="0">
                <a:cs typeface="Arial"/>
              </a:rPr>
              <a:t>of International Challenges on Long duration </a:t>
            </a:r>
            <a:r>
              <a:rPr lang="fr-FR" dirty="0" err="1">
                <a:cs typeface="Arial"/>
              </a:rPr>
              <a:t>Operation</a:t>
            </a:r>
            <a:r>
              <a:rPr lang="fr-FR" dirty="0">
                <a:cs typeface="Arial"/>
              </a:rPr>
              <a:t>, CICLOP </a:t>
            </a:r>
            <a:r>
              <a:rPr lang="fr-FR" dirty="0" smtClean="0">
                <a:cs typeface="Arial"/>
              </a:rPr>
              <a:t>group</a:t>
            </a:r>
            <a:r>
              <a:rPr lang="fr-FR" dirty="0">
                <a:cs typeface="Arial"/>
              </a:rPr>
              <a:t> </a:t>
            </a:r>
            <a:r>
              <a:rPr lang="fr-FR" dirty="0" smtClean="0">
                <a:cs typeface="Arial"/>
              </a:rPr>
              <a:t>(IEA-IAEA</a:t>
            </a:r>
            <a:r>
              <a:rPr lang="fr-FR" dirty="0">
                <a:cs typeface="Arial"/>
              </a:rPr>
              <a:t>)</a:t>
            </a:r>
            <a:r>
              <a:rPr lang="fr-FR" sz="2400" dirty="0" smtClean="0">
                <a:solidFill>
                  <a:srgbClr val="FF0000"/>
                </a:solidFill>
                <a:cs typeface="Arial"/>
              </a:rPr>
              <a:t> </a:t>
            </a:r>
            <a:endParaRPr lang="en-US" sz="2400" dirty="0">
              <a:solidFill>
                <a:srgbClr val="FF0000"/>
              </a:solidFill>
              <a:cs typeface="Arial"/>
            </a:endParaRPr>
          </a:p>
          <a:p>
            <a:endParaRPr lang="en-US"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13</a:t>
            </a:fld>
            <a:endParaRPr lang="en-GB" dirty="0"/>
          </a:p>
        </p:txBody>
      </p:sp>
      <p:sp>
        <p:nvSpPr>
          <p:cNvPr id="6" name="Espace réservé du pied de page 3"/>
          <p:cNvSpPr>
            <a:spLocks noGrp="1"/>
          </p:cNvSpPr>
          <p:nvPr>
            <p:ph type="ftr" sz="quarter" idx="11"/>
          </p:nvPr>
        </p:nvSpPr>
        <p:spPr>
          <a:xfrm>
            <a:off x="825624" y="6555770"/>
            <a:ext cx="60577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3331472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Conclusion </a:t>
            </a:r>
          </a:p>
        </p:txBody>
      </p:sp>
      <p:sp>
        <p:nvSpPr>
          <p:cNvPr id="4" name="Espace réservé du contenu 3"/>
          <p:cNvSpPr>
            <a:spLocks noGrp="1"/>
          </p:cNvSpPr>
          <p:nvPr>
            <p:ph idx="1"/>
          </p:nvPr>
        </p:nvSpPr>
        <p:spPr>
          <a:xfrm>
            <a:off x="107576" y="782197"/>
            <a:ext cx="12084424" cy="6075803"/>
          </a:xfrm>
        </p:spPr>
        <p:txBody>
          <a:bodyPr vert="horz" lIns="91440" tIns="45720" rIns="91440" bIns="45720" rtlCol="0" anchor="t">
            <a:normAutofit/>
          </a:bodyPr>
          <a:lstStyle/>
          <a:p>
            <a:pPr>
              <a:lnSpc>
                <a:spcPct val="120000"/>
              </a:lnSpc>
              <a:spcBef>
                <a:spcPts val="1200"/>
              </a:spcBef>
            </a:pPr>
            <a:r>
              <a:rPr lang="it-IT" dirty="0">
                <a:cs typeface="Arial"/>
              </a:rPr>
              <a:t>PrIO project </a:t>
            </a:r>
            <a:r>
              <a:rPr lang="it-IT" dirty="0" smtClean="0">
                <a:cs typeface="Arial"/>
              </a:rPr>
              <a:t>set-up in 2021 is on </a:t>
            </a:r>
            <a:r>
              <a:rPr lang="it-IT" dirty="0">
                <a:cs typeface="Arial"/>
              </a:rPr>
              <a:t>track with </a:t>
            </a:r>
            <a:r>
              <a:rPr lang="it-IT" dirty="0" smtClean="0">
                <a:cs typeface="Arial"/>
              </a:rPr>
              <a:t>significant contributions</a:t>
            </a:r>
          </a:p>
          <a:p>
            <a:pPr>
              <a:lnSpc>
                <a:spcPct val="120000"/>
              </a:lnSpc>
              <a:spcBef>
                <a:spcPts val="1200"/>
              </a:spcBef>
            </a:pPr>
            <a:r>
              <a:rPr lang="en-US" dirty="0" smtClean="0">
                <a:cs typeface="Arial"/>
              </a:rPr>
              <a:t>In </a:t>
            </a:r>
            <a:r>
              <a:rPr lang="en-US" dirty="0">
                <a:cs typeface="Arial"/>
              </a:rPr>
              <a:t>the context of the ITER revised baseline </a:t>
            </a:r>
            <a:r>
              <a:rPr lang="en-US" dirty="0" smtClean="0">
                <a:cs typeface="Arial"/>
              </a:rPr>
              <a:t>with </a:t>
            </a:r>
            <a:r>
              <a:rPr lang="en-US" dirty="0">
                <a:cs typeface="Arial"/>
              </a:rPr>
              <a:t>the aim of achieving Q=10 as soon as possible once the machine construction is complete, it is timely to strengthen our collective </a:t>
            </a:r>
            <a:r>
              <a:rPr lang="en-US" dirty="0" smtClean="0">
                <a:cs typeface="Arial"/>
              </a:rPr>
              <a:t>effort:  </a:t>
            </a:r>
            <a:endParaRPr lang="it-IT" dirty="0">
              <a:cs typeface="Arial"/>
            </a:endParaRPr>
          </a:p>
          <a:p>
            <a:pPr lvl="1">
              <a:lnSpc>
                <a:spcPct val="120000"/>
              </a:lnSpc>
              <a:spcBef>
                <a:spcPts val="1200"/>
              </a:spcBef>
            </a:pPr>
            <a:r>
              <a:rPr lang="it-IT" sz="2000" dirty="0">
                <a:cs typeface="Arial"/>
              </a:rPr>
              <a:t>I</a:t>
            </a:r>
            <a:r>
              <a:rPr lang="it-IT" sz="2000" dirty="0" smtClean="0">
                <a:cs typeface="Arial"/>
              </a:rPr>
              <a:t>mpact </a:t>
            </a:r>
            <a:r>
              <a:rPr lang="it-IT" sz="2000" dirty="0">
                <a:cs typeface="Arial"/>
              </a:rPr>
              <a:t>of ITER </a:t>
            </a:r>
            <a:r>
              <a:rPr lang="it-IT" sz="2000" dirty="0" smtClean="0">
                <a:cs typeface="Arial"/>
              </a:rPr>
              <a:t>new baseline </a:t>
            </a:r>
            <a:r>
              <a:rPr lang="it-IT" sz="2000" dirty="0">
                <a:cs typeface="Arial"/>
              </a:rPr>
              <a:t>on PrIO activities </a:t>
            </a:r>
            <a:r>
              <a:rPr lang="it-IT" sz="2000" dirty="0" smtClean="0">
                <a:cs typeface="Arial"/>
              </a:rPr>
              <a:t>is under assessment </a:t>
            </a:r>
            <a:endParaRPr lang="it-IT" sz="2000" dirty="0">
              <a:cs typeface="Arial"/>
            </a:endParaRPr>
          </a:p>
          <a:p>
            <a:pPr lvl="1">
              <a:lnSpc>
                <a:spcPct val="120000"/>
              </a:lnSpc>
              <a:spcBef>
                <a:spcPts val="1200"/>
              </a:spcBef>
            </a:pPr>
            <a:r>
              <a:rPr lang="it-IT" sz="2000" dirty="0">
                <a:cs typeface="Arial"/>
              </a:rPr>
              <a:t>N</a:t>
            </a:r>
            <a:r>
              <a:rPr lang="it-IT" sz="2000" dirty="0" smtClean="0">
                <a:cs typeface="Arial"/>
              </a:rPr>
              <a:t>ew </a:t>
            </a:r>
            <a:r>
              <a:rPr lang="it-IT" sz="2000" dirty="0">
                <a:cs typeface="Arial"/>
              </a:rPr>
              <a:t>opportunities to increase the support to ITER using EUROfusion </a:t>
            </a:r>
            <a:r>
              <a:rPr lang="it-IT" sz="2000" dirty="0" smtClean="0">
                <a:cs typeface="Arial"/>
              </a:rPr>
              <a:t>facilities/know-how</a:t>
            </a:r>
          </a:p>
          <a:p>
            <a:pPr>
              <a:lnSpc>
                <a:spcPct val="120000"/>
              </a:lnSpc>
              <a:spcBef>
                <a:spcPts val="1200"/>
              </a:spcBef>
            </a:pPr>
            <a:r>
              <a:rPr lang="en-GB" dirty="0"/>
              <a:t>This involves ensuring that operational tools, broadly defined to include methods, codes, and sub-systems, are fully tested, validated, and reliable before being transferred to ITER for future application</a:t>
            </a:r>
            <a:endParaRPr lang="it-IT" sz="3600" dirty="0">
              <a:cs typeface="Arial"/>
            </a:endParaRPr>
          </a:p>
          <a:p>
            <a:pPr marL="0" indent="0">
              <a:buNone/>
            </a:pPr>
            <a:r>
              <a:rPr lang="it-IT" dirty="0">
                <a:solidFill>
                  <a:srgbClr val="FF0000"/>
                </a:solidFill>
                <a:latin typeface="Arial"/>
                <a:cs typeface="Arial"/>
              </a:rPr>
              <a:t> </a:t>
            </a:r>
            <a:endParaRPr lang="fr-FR" dirty="0">
              <a:solidFill>
                <a:srgbClr val="FF000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14</a:t>
            </a:fld>
            <a:endParaRPr lang="en-GB"/>
          </a:p>
        </p:txBody>
      </p:sp>
      <p:sp>
        <p:nvSpPr>
          <p:cNvPr id="6" name="Espace réservé du pied de page 3"/>
          <p:cNvSpPr>
            <a:spLocks noGrp="1"/>
          </p:cNvSpPr>
          <p:nvPr>
            <p:ph type="ftr" sz="quarter" idx="11"/>
          </p:nvPr>
        </p:nvSpPr>
        <p:spPr>
          <a:xfrm>
            <a:off x="825624" y="6555770"/>
            <a:ext cx="6468794"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937342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3" name="Espace réservé du contenu 2"/>
          <p:cNvSpPr>
            <a:spLocks noGrp="1"/>
          </p:cNvSpPr>
          <p:nvPr>
            <p:ph idx="1"/>
          </p:nvPr>
        </p:nvSpPr>
        <p:spPr/>
        <p:txBody>
          <a:bodyPr/>
          <a:lstStyle/>
          <a:p>
            <a:endParaRPr lang="en-GB"/>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Tree>
    <p:extLst>
      <p:ext uri="{BB962C8B-B14F-4D97-AF65-F5344CB8AC3E}">
        <p14:creationId xmlns:p14="http://schemas.microsoft.com/office/powerpoint/2010/main" val="305185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0803398" cy="457200"/>
          </a:xfrm>
        </p:spPr>
        <p:txBody>
          <a:bodyPr/>
          <a:lstStyle/>
          <a:p>
            <a:r>
              <a:rPr lang="fr-FR" dirty="0"/>
              <a:t>SP-2: </a:t>
            </a:r>
            <a:r>
              <a:rPr lang="fr-FR" dirty="0" err="1"/>
              <a:t>Validated</a:t>
            </a:r>
            <a:r>
              <a:rPr lang="fr-FR" dirty="0"/>
              <a:t> Breakdown/</a:t>
            </a:r>
            <a:r>
              <a:rPr lang="fr-FR" dirty="0" err="1"/>
              <a:t>Burn-through</a:t>
            </a:r>
            <a:r>
              <a:rPr lang="fr-FR" dirty="0"/>
              <a:t> </a:t>
            </a:r>
            <a:r>
              <a:rPr lang="fr-FR" dirty="0" err="1"/>
              <a:t>tools</a:t>
            </a:r>
            <a:r>
              <a:rPr lang="fr-FR" dirty="0"/>
              <a:t> for ITER first </a:t>
            </a:r>
            <a:r>
              <a:rPr lang="fr-FR" dirty="0" err="1"/>
              <a:t>operation</a:t>
            </a:r>
            <a:r>
              <a:rPr lang="fr-FR" dirty="0"/>
              <a:t> </a:t>
            </a:r>
          </a:p>
        </p:txBody>
      </p:sp>
      <p:sp>
        <p:nvSpPr>
          <p:cNvPr id="4" name="Espace réservé du contenu 3"/>
          <p:cNvSpPr>
            <a:spLocks noGrp="1"/>
          </p:cNvSpPr>
          <p:nvPr>
            <p:ph idx="1"/>
          </p:nvPr>
        </p:nvSpPr>
        <p:spPr>
          <a:xfrm>
            <a:off x="360040" y="781006"/>
            <a:ext cx="5121192" cy="730781"/>
          </a:xfrm>
        </p:spPr>
        <p:txBody>
          <a:bodyPr>
            <a:normAutofit/>
          </a:bodyPr>
          <a:lstStyle/>
          <a:p>
            <a:r>
              <a:rPr lang="en-GB" sz="1800" b="1" dirty="0" smtClean="0"/>
              <a:t>DYON Full </a:t>
            </a:r>
            <a:r>
              <a:rPr lang="en-GB" sz="1800" b="1" dirty="0"/>
              <a:t>electromagnetic burn-through model </a:t>
            </a:r>
            <a:r>
              <a:rPr lang="en-GB" sz="1800" b="1" dirty="0" smtClean="0"/>
              <a:t>further validated </a:t>
            </a:r>
            <a:r>
              <a:rPr lang="en-GB" sz="1800" b="1" dirty="0"/>
              <a:t>on </a:t>
            </a:r>
            <a:r>
              <a:rPr lang="en-GB" sz="1800" b="1" dirty="0" smtClean="0"/>
              <a:t>VEST (Univ. Seoul- Int. coll.) </a:t>
            </a:r>
            <a:endParaRPr lang="en-GB" sz="1800"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16</a:t>
            </a:fld>
            <a:endParaRPr lang="en-GB" dirty="0"/>
          </a:p>
        </p:txBody>
      </p:sp>
      <p:sp>
        <p:nvSpPr>
          <p:cNvPr id="6" name="Rectangle 5"/>
          <p:cNvSpPr/>
          <p:nvPr/>
        </p:nvSpPr>
        <p:spPr>
          <a:xfrm>
            <a:off x="347915" y="6228797"/>
            <a:ext cx="2357568" cy="307777"/>
          </a:xfrm>
          <a:prstGeom prst="rect">
            <a:avLst/>
          </a:prstGeom>
        </p:spPr>
        <p:txBody>
          <a:bodyPr wrap="none">
            <a:spAutoFit/>
          </a:bodyPr>
          <a:lstStyle/>
          <a:p>
            <a:r>
              <a:rPr lang="it-IT" sz="1400" dirty="0" smtClean="0">
                <a:solidFill>
                  <a:srgbClr val="333333"/>
                </a:solidFill>
              </a:rPr>
              <a:t>[</a:t>
            </a:r>
            <a:r>
              <a:rPr lang="en-US" altLang="ja-JP" sz="1400" dirty="0" smtClean="0">
                <a:ea typeface="ＭＳ Ｐゴシック" charset="-128"/>
              </a:rPr>
              <a:t>Yun </a:t>
            </a:r>
            <a:r>
              <a:rPr lang="fr-FR" altLang="ja-JP" sz="1400" dirty="0" smtClean="0">
                <a:ea typeface="ＭＳ Ｐゴシック" charset="-128"/>
              </a:rPr>
              <a:t>FEC 2023, Kim 2022 NF  </a:t>
            </a:r>
            <a:r>
              <a:rPr lang="it-IT" sz="1400" dirty="0" smtClean="0">
                <a:solidFill>
                  <a:srgbClr val="333333"/>
                </a:solidFill>
              </a:rPr>
              <a:t>]</a:t>
            </a:r>
            <a:endParaRPr lang="en-GB" sz="1400" dirty="0"/>
          </a:p>
        </p:txBody>
      </p:sp>
      <p:sp>
        <p:nvSpPr>
          <p:cNvPr id="14" name="Rectangle 13"/>
          <p:cNvSpPr/>
          <p:nvPr/>
        </p:nvSpPr>
        <p:spPr>
          <a:xfrm>
            <a:off x="10662356" y="6172167"/>
            <a:ext cx="2592288" cy="307777"/>
          </a:xfrm>
          <a:prstGeom prst="rect">
            <a:avLst/>
          </a:prstGeom>
        </p:spPr>
        <p:txBody>
          <a:bodyPr wrap="square">
            <a:spAutoFit/>
          </a:bodyPr>
          <a:lstStyle/>
          <a:p>
            <a:r>
              <a:rPr lang="it-IT" sz="1400" dirty="0" smtClean="0">
                <a:solidFill>
                  <a:srgbClr val="333333"/>
                </a:solidFill>
              </a:rPr>
              <a:t>[Mattei FEC </a:t>
            </a:r>
            <a:r>
              <a:rPr lang="it-IT" sz="1400" dirty="0">
                <a:solidFill>
                  <a:srgbClr val="333333"/>
                </a:solidFill>
              </a:rPr>
              <a:t>2023]</a:t>
            </a:r>
            <a:endParaRPr lang="en-GB" sz="1400" dirty="0"/>
          </a:p>
        </p:txBody>
      </p:sp>
      <p:sp>
        <p:nvSpPr>
          <p:cNvPr id="15" name="Espace réservé du pied de page 3"/>
          <p:cNvSpPr>
            <a:spLocks noGrp="1"/>
          </p:cNvSpPr>
          <p:nvPr>
            <p:ph type="ftr" sz="quarter" idx="11"/>
          </p:nvPr>
        </p:nvSpPr>
        <p:spPr>
          <a:xfrm>
            <a:off x="825624" y="6555770"/>
            <a:ext cx="5024458"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16" name="Espace réservé du contenu 3"/>
          <p:cNvSpPr txBox="1">
            <a:spLocks/>
          </p:cNvSpPr>
          <p:nvPr/>
        </p:nvSpPr>
        <p:spPr>
          <a:xfrm>
            <a:off x="6015408" y="683983"/>
            <a:ext cx="5889345" cy="985447"/>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900" smtClean="0"/>
              <a:t>Absorption of EC waves in ITER first plasma start-up conditions  in the </a:t>
            </a:r>
            <a:r>
              <a:rPr lang="en-US" sz="1900" smtClean="0"/>
              <a:t>GRAY-</a:t>
            </a:r>
            <a:r>
              <a:rPr lang="en-GB" sz="1900" smtClean="0"/>
              <a:t>BKD0-CREATEBD framework  </a:t>
            </a:r>
          </a:p>
          <a:p>
            <a:pPr lvl="1"/>
            <a:endParaRPr lang="en-GB" smtClean="0"/>
          </a:p>
          <a:p>
            <a:endParaRPr lang="fr-FR" dirty="0"/>
          </a:p>
        </p:txBody>
      </p:sp>
      <p:sp>
        <p:nvSpPr>
          <p:cNvPr id="18" name="Espace réservé du contenu 3"/>
          <p:cNvSpPr txBox="1">
            <a:spLocks/>
          </p:cNvSpPr>
          <p:nvPr/>
        </p:nvSpPr>
        <p:spPr>
          <a:xfrm>
            <a:off x="154962" y="5698401"/>
            <a:ext cx="5121192" cy="43543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800" dirty="0" smtClean="0"/>
              <a:t>2024 : IMAS interface and ITER application </a:t>
            </a:r>
            <a:endParaRPr lang="en-GB" dirty="0" smtClean="0"/>
          </a:p>
          <a:p>
            <a:endParaRPr lang="fr-FR" dirty="0"/>
          </a:p>
        </p:txBody>
      </p:sp>
      <p:pic>
        <p:nvPicPr>
          <p:cNvPr id="19" name="Graphic 1">
            <a:extLst>
              <a:ext uri="{FF2B5EF4-FFF2-40B4-BE49-F238E27FC236}">
                <a16:creationId xmlns:a16="http://schemas.microsoft.com/office/drawing/2014/main" id="{2D91D41C-9580-1E0E-89A2-AA09DBC1BDCC}"/>
              </a:ext>
            </a:extLst>
          </p:cNvPr>
          <p:cNvPicPr/>
          <p:nvPr/>
        </p:nvPicPr>
        <p:blipFill rotWithShape="1">
          <a:blip r:embed="rId2" cstate="hqprint">
            <a:extLst>
              <a:ext uri="{28A0092B-C50C-407E-A947-70E740481C1C}">
                <a14:useLocalDpi xmlns:a14="http://schemas.microsoft.com/office/drawing/2010/main" val="0"/>
              </a:ext>
              <a:ext uri="{96DAC541-7B7A-43D3-8B79-37D633B846F1}">
                <asvg:svgBlip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oel="http://schemas.microsoft.com/office/2019/extlst"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lc="http://schemas.openxmlformats.org/drawingml/2006/lockedCanvas" r:embed="rId15"/>
              </a:ext>
            </a:extLst>
          </a:blip>
          <a:srcRect r="7354"/>
          <a:stretch/>
        </p:blipFill>
        <p:spPr>
          <a:xfrm>
            <a:off x="594059" y="1546054"/>
            <a:ext cx="4222848" cy="4118080"/>
          </a:xfrm>
          <a:prstGeom prst="rect">
            <a:avLst/>
          </a:prstGeom>
        </p:spPr>
      </p:pic>
      <p:sp>
        <p:nvSpPr>
          <p:cNvPr id="3" name="Rectangle 2"/>
          <p:cNvSpPr/>
          <p:nvPr/>
        </p:nvSpPr>
        <p:spPr>
          <a:xfrm>
            <a:off x="983432" y="1384387"/>
            <a:ext cx="6096000" cy="369332"/>
          </a:xfrm>
          <a:prstGeom prst="rect">
            <a:avLst/>
          </a:prstGeom>
        </p:spPr>
        <p:txBody>
          <a:bodyPr>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Operation space prediction and </a:t>
            </a:r>
            <a:r>
              <a:rPr lang="en-GB" dirty="0" smtClean="0">
                <a:latin typeface="Calibri" panose="020F0502020204030204" pitchFamily="34" charset="0"/>
                <a:ea typeface="Calibri" panose="020F0502020204030204" pitchFamily="34" charset="0"/>
                <a:cs typeface="Times New Roman" panose="02020603050405020304" pitchFamily="18" charset="0"/>
              </a:rPr>
              <a:t>validation</a:t>
            </a:r>
            <a:endParaRPr lang="fr-FR" dirty="0"/>
          </a:p>
        </p:txBody>
      </p:sp>
      <p:pic>
        <p:nvPicPr>
          <p:cNvPr id="20" name="Picture 1634375993">
            <a:extLst>
              <a:ext uri="{FF2B5EF4-FFF2-40B4-BE49-F238E27FC236}">
                <a16:creationId xmlns:a16="http://schemas.microsoft.com/office/drawing/2014/main" id="{D5D338B7-6B00-BF34-5096-1C1E05DFF113}"/>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5850082" y="2258806"/>
            <a:ext cx="6219998" cy="3170319"/>
          </a:xfrm>
          <a:prstGeom prst="rect">
            <a:avLst/>
          </a:prstGeom>
        </p:spPr>
      </p:pic>
      <p:sp>
        <p:nvSpPr>
          <p:cNvPr id="21" name="Rectangle 20"/>
          <p:cNvSpPr/>
          <p:nvPr/>
        </p:nvSpPr>
        <p:spPr>
          <a:xfrm>
            <a:off x="5754790" y="1564925"/>
            <a:ext cx="6925921" cy="646331"/>
          </a:xfrm>
          <a:prstGeom prst="rect">
            <a:avLst/>
          </a:prstGeom>
        </p:spPr>
        <p:txBody>
          <a:bodyPr wrap="square">
            <a:spAutoFit/>
          </a:bodyPr>
          <a:lstStyle/>
          <a:p>
            <a:pPr>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EC power absorption in </a:t>
            </a:r>
            <a:r>
              <a:rPr lang="en-GB" dirty="0" smtClean="0">
                <a:latin typeface="Calibri" panose="020F0502020204030204" pitchFamily="34" charset="0"/>
                <a:ea typeface="Calibri" panose="020F0502020204030204" pitchFamily="34" charset="0"/>
                <a:cs typeface="Times New Roman" panose="02020603050405020304" pitchFamily="18" charset="0"/>
              </a:rPr>
              <a:t>ITER: Upper </a:t>
            </a:r>
            <a:r>
              <a:rPr lang="en-GB" dirty="0">
                <a:latin typeface="Calibri" panose="020F0502020204030204" pitchFamily="34" charset="0"/>
                <a:ea typeface="Calibri" panose="020F0502020204030204" pitchFamily="34" charset="0"/>
                <a:cs typeface="Times New Roman" panose="02020603050405020304" pitchFamily="18" charset="0"/>
              </a:rPr>
              <a:t>Launcher (UL) and Equatorial Launcher (EL) </a:t>
            </a:r>
            <a:r>
              <a:rPr lang="en-GB" dirty="0" smtClean="0">
                <a:latin typeface="Calibri" panose="020F0502020204030204" pitchFamily="34" charset="0"/>
                <a:ea typeface="Calibri" panose="020F0502020204030204" pitchFamily="34" charset="0"/>
                <a:cs typeface="Times New Roman" panose="02020603050405020304" pitchFamily="18" charset="0"/>
              </a:rPr>
              <a:t>for </a:t>
            </a:r>
            <a:r>
              <a:rPr lang="en-GB" dirty="0">
                <a:latin typeface="Calibri" panose="020F0502020204030204" pitchFamily="34" charset="0"/>
                <a:ea typeface="Calibri" panose="020F0502020204030204" pitchFamily="34" charset="0"/>
                <a:cs typeface="Times New Roman" panose="02020603050405020304" pitchFamily="18" charset="0"/>
              </a:rPr>
              <a:t>different frequencies and Toroidal Fields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5912080" y="5582466"/>
            <a:ext cx="6096000" cy="646331"/>
          </a:xfrm>
          <a:prstGeom prst="rect">
            <a:avLst/>
          </a:prstGeom>
        </p:spPr>
        <p:txBody>
          <a:bodyPr>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Wall reflection allows to optimize ECRH absorption at low density via conversion of the residual power from OM to XM</a:t>
            </a:r>
            <a:endParaRPr lang="fr-FR" dirty="0"/>
          </a:p>
        </p:txBody>
      </p:sp>
      <p:sp>
        <p:nvSpPr>
          <p:cNvPr id="23" name="Rectangle 22"/>
          <p:cNvSpPr/>
          <p:nvPr/>
        </p:nvSpPr>
        <p:spPr>
          <a:xfrm>
            <a:off x="983432" y="512530"/>
            <a:ext cx="1573251" cy="369332"/>
          </a:xfrm>
          <a:prstGeom prst="rect">
            <a:avLst/>
          </a:prstGeom>
        </p:spPr>
        <p:txBody>
          <a:bodyPr wrap="none">
            <a:spAutoFit/>
          </a:bodyPr>
          <a:lstStyle/>
          <a:p>
            <a:r>
              <a:rPr lang="fr-FR" b="1" dirty="0" err="1"/>
              <a:t>with</a:t>
            </a:r>
            <a:r>
              <a:rPr lang="fr-FR" b="1" dirty="0"/>
              <a:t> </a:t>
            </a:r>
            <a:r>
              <a:rPr lang="fr-FR" b="1" dirty="0" smtClean="0"/>
              <a:t>WPSA/TE</a:t>
            </a:r>
            <a:endParaRPr lang="fr-FR" b="1" dirty="0"/>
          </a:p>
        </p:txBody>
      </p:sp>
    </p:spTree>
    <p:extLst>
      <p:ext uri="{BB962C8B-B14F-4D97-AF65-F5344CB8AC3E}">
        <p14:creationId xmlns:p14="http://schemas.microsoft.com/office/powerpoint/2010/main" val="1609031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6311182" y="3314721"/>
            <a:ext cx="5880818" cy="3182412"/>
          </a:xfrm>
          <a:prstGeom prst="rect">
            <a:avLst/>
          </a:prstGeom>
        </p:spPr>
      </p:pic>
      <p:pic>
        <p:nvPicPr>
          <p:cNvPr id="92" name="Image 91"/>
          <p:cNvPicPr>
            <a:picLocks noChangeAspect="1"/>
          </p:cNvPicPr>
          <p:nvPr/>
        </p:nvPicPr>
        <p:blipFill>
          <a:blip r:embed="rId3"/>
          <a:stretch>
            <a:fillRect/>
          </a:stretch>
        </p:blipFill>
        <p:spPr>
          <a:xfrm>
            <a:off x="-89291" y="3145106"/>
            <a:ext cx="6417029" cy="3352027"/>
          </a:xfrm>
          <a:prstGeom prst="rect">
            <a:avLst/>
          </a:prstGeom>
        </p:spPr>
      </p:pic>
      <p:sp>
        <p:nvSpPr>
          <p:cNvPr id="94" name="ZoneTexte 93"/>
          <p:cNvSpPr txBox="1"/>
          <p:nvPr/>
        </p:nvSpPr>
        <p:spPr>
          <a:xfrm>
            <a:off x="6070901" y="2408682"/>
            <a:ext cx="6077425" cy="646331"/>
          </a:xfrm>
          <a:prstGeom prst="rect">
            <a:avLst/>
          </a:prstGeom>
          <a:noFill/>
        </p:spPr>
        <p:txBody>
          <a:bodyPr wrap="square" rtlCol="0">
            <a:spAutoFit/>
          </a:bodyPr>
          <a:lstStyle/>
          <a:p>
            <a:r>
              <a:rPr lang="en-US" b="1" dirty="0"/>
              <a:t>First application of inverse IR radiative neural network on experimental images of WEST </a:t>
            </a:r>
            <a:endParaRPr lang="fr-FR" b="1" dirty="0" smtClean="0"/>
          </a:p>
        </p:txBody>
      </p:sp>
      <p:pic>
        <p:nvPicPr>
          <p:cNvPr id="97" name="Image 96"/>
          <p:cNvPicPr/>
          <p:nvPr/>
        </p:nvPicPr>
        <p:blipFill>
          <a:blip r:embed="rId4" cstate="hqprint">
            <a:extLst>
              <a:ext uri="{28A0092B-C50C-407E-A947-70E740481C1C}">
                <a14:useLocalDpi xmlns:a14="http://schemas.microsoft.com/office/drawing/2010/main" val="0"/>
              </a:ext>
            </a:extLst>
          </a:blip>
          <a:stretch>
            <a:fillRect/>
          </a:stretch>
        </p:blipFill>
        <p:spPr>
          <a:xfrm>
            <a:off x="977617" y="1320369"/>
            <a:ext cx="3565732" cy="1967144"/>
          </a:xfrm>
          <a:prstGeom prst="rect">
            <a:avLst/>
          </a:prstGeom>
        </p:spPr>
      </p:pic>
      <p:sp>
        <p:nvSpPr>
          <p:cNvPr id="98" name="Titre 1"/>
          <p:cNvSpPr>
            <a:spLocks noGrp="1"/>
          </p:cNvSpPr>
          <p:nvPr>
            <p:ph type="title"/>
          </p:nvPr>
        </p:nvSpPr>
        <p:spPr>
          <a:xfrm>
            <a:off x="983431" y="192515"/>
            <a:ext cx="10688615" cy="457200"/>
          </a:xfrm>
        </p:spPr>
        <p:txBody>
          <a:bodyPr/>
          <a:lstStyle/>
          <a:p>
            <a:r>
              <a:rPr lang="fr-FR" dirty="0"/>
              <a:t>SP-2: IR </a:t>
            </a:r>
            <a:r>
              <a:rPr lang="fr-FR" dirty="0" err="1"/>
              <a:t>synthetic</a:t>
            </a:r>
            <a:r>
              <a:rPr lang="fr-FR" dirty="0"/>
              <a:t> diagnostic &amp; </a:t>
            </a:r>
            <a:r>
              <a:rPr lang="en-GB" dirty="0"/>
              <a:t>wall monitoring for real time protection</a:t>
            </a:r>
            <a:r>
              <a:rPr lang="en-US" dirty="0"/>
              <a:t> </a:t>
            </a:r>
            <a:endParaRPr lang="fr-FR" dirty="0"/>
          </a:p>
        </p:txBody>
      </p:sp>
      <p:sp>
        <p:nvSpPr>
          <p:cNvPr id="99" name="Rectangle 98"/>
          <p:cNvSpPr/>
          <p:nvPr/>
        </p:nvSpPr>
        <p:spPr>
          <a:xfrm>
            <a:off x="5845996" y="687373"/>
            <a:ext cx="6096000" cy="1631216"/>
          </a:xfrm>
          <a:prstGeom prst="rect">
            <a:avLst/>
          </a:prstGeom>
        </p:spPr>
        <p:txBody>
          <a:bodyPr>
            <a:spAutoFit/>
          </a:bodyPr>
          <a:lstStyle/>
          <a:p>
            <a:pPr>
              <a:spcBef>
                <a:spcPts val="600"/>
              </a:spcBef>
            </a:pPr>
            <a:r>
              <a:rPr lang="en-US" b="1" dirty="0">
                <a:latin typeface="Calibri" panose="020F0502020204030204" pitchFamily="34" charset="0"/>
                <a:cs typeface="Calibri" panose="020F0502020204030204" pitchFamily="34" charset="0"/>
              </a:rPr>
              <a:t>IR Synthetic </a:t>
            </a:r>
            <a:r>
              <a:rPr lang="en-US" b="1" dirty="0" smtClean="0">
                <a:latin typeface="Calibri" panose="020F0502020204030204" pitchFamily="34" charset="0"/>
                <a:cs typeface="Calibri" panose="020F0502020204030204" pitchFamily="34" charset="0"/>
              </a:rPr>
              <a:t>diagnostic</a:t>
            </a:r>
            <a:r>
              <a:rPr lang="en-US" dirty="0" smtClean="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285750" indent="-285750">
              <a:spcBef>
                <a:spcPts val="600"/>
              </a:spcBef>
              <a:buFont typeface="Wingdings" panose="05000000000000000000" pitchFamily="2" charset="2"/>
              <a:buChar char="ü"/>
            </a:pPr>
            <a:r>
              <a:rPr lang="en-US" dirty="0">
                <a:latin typeface="Calibri" panose="020F0502020204030204" pitchFamily="34" charset="0"/>
                <a:cs typeface="Calibri" panose="020F0502020204030204" pitchFamily="34" charset="0"/>
              </a:rPr>
              <a:t>I</a:t>
            </a:r>
            <a:r>
              <a:rPr lang="en-US" dirty="0" smtClean="0">
                <a:latin typeface="Calibri" panose="020F0502020204030204" pitchFamily="34" charset="0"/>
                <a:cs typeface="Calibri" panose="020F0502020204030204" pitchFamily="34" charset="0"/>
              </a:rPr>
              <a:t>nterpretation </a:t>
            </a:r>
            <a:r>
              <a:rPr lang="en-US" dirty="0">
                <a:latin typeface="Calibri" panose="020F0502020204030204" pitchFamily="34" charset="0"/>
                <a:cs typeface="Calibri" panose="020F0502020204030204" pitchFamily="34" charset="0"/>
              </a:rPr>
              <a:t>of IR images and evaluation of the impact of various disturbances in the IR measurement </a:t>
            </a:r>
          </a:p>
          <a:p>
            <a:pPr marL="285750" indent="-285750">
              <a:spcBef>
                <a:spcPts val="600"/>
              </a:spcBef>
              <a:buFont typeface="Wingdings" panose="05000000000000000000" pitchFamily="2" charset="2"/>
              <a:buChar char="ü"/>
            </a:pPr>
            <a:r>
              <a:rPr lang="en-US" dirty="0">
                <a:latin typeface="Calibri" panose="020F0502020204030204" pitchFamily="34" charset="0"/>
                <a:cs typeface="Calibri" panose="020F0502020204030204" pitchFamily="34" charset="0"/>
              </a:rPr>
              <a:t>M</a:t>
            </a:r>
            <a:r>
              <a:rPr lang="en-US" dirty="0" smtClean="0">
                <a:latin typeface="Calibri" panose="020F0502020204030204" pitchFamily="34" charset="0"/>
                <a:cs typeface="Calibri" panose="020F0502020204030204" pitchFamily="34" charset="0"/>
              </a:rPr>
              <a:t>achine </a:t>
            </a:r>
            <a:r>
              <a:rPr lang="en-US" dirty="0">
                <a:latin typeface="Calibri" panose="020F0502020204030204" pitchFamily="34" charset="0"/>
                <a:cs typeface="Calibri" panose="020F0502020204030204" pitchFamily="34" charset="0"/>
              </a:rPr>
              <a:t>protection and inverse processing to </a:t>
            </a:r>
            <a:r>
              <a:rPr lang="en-US" dirty="0" smtClean="0">
                <a:latin typeface="Calibri" panose="020F0502020204030204" pitchFamily="34" charset="0"/>
                <a:cs typeface="Calibri" panose="020F0502020204030204" pitchFamily="34" charset="0"/>
              </a:rPr>
              <a:t>obtain reliable </a:t>
            </a:r>
            <a:r>
              <a:rPr lang="en-US" dirty="0">
                <a:latin typeface="Calibri" panose="020F0502020204030204" pitchFamily="34" charset="0"/>
                <a:cs typeface="Calibri" panose="020F0502020204030204" pitchFamily="34" charset="0"/>
              </a:rPr>
              <a:t>surface temperature or emissivity </a:t>
            </a:r>
            <a:r>
              <a:rPr lang="en-US" dirty="0" smtClean="0">
                <a:latin typeface="Calibri" panose="020F0502020204030204" pitchFamily="34" charset="0"/>
                <a:cs typeface="Calibri" panose="020F0502020204030204" pitchFamily="34" charset="0"/>
              </a:rPr>
              <a:t>from </a:t>
            </a:r>
            <a:r>
              <a:rPr lang="en-US" dirty="0">
                <a:latin typeface="Calibri" panose="020F0502020204030204" pitchFamily="34" charset="0"/>
                <a:cs typeface="Calibri" panose="020F0502020204030204" pitchFamily="34" charset="0"/>
              </a:rPr>
              <a:t>IR image</a:t>
            </a:r>
          </a:p>
        </p:txBody>
      </p:sp>
      <p:sp>
        <p:nvSpPr>
          <p:cNvPr id="96" name="Rectangle 95"/>
          <p:cNvSpPr/>
          <p:nvPr/>
        </p:nvSpPr>
        <p:spPr>
          <a:xfrm>
            <a:off x="360040" y="891342"/>
            <a:ext cx="5015935" cy="646331"/>
          </a:xfrm>
          <a:prstGeom prst="rect">
            <a:avLst/>
          </a:prstGeom>
        </p:spPr>
        <p:txBody>
          <a:bodyPr wrap="square">
            <a:spAutoFit/>
          </a:bodyPr>
          <a:lstStyle/>
          <a:p>
            <a:pPr algn="ctr"/>
            <a:r>
              <a:rPr lang="en-US" b="1" dirty="0" smtClean="0"/>
              <a:t>A </a:t>
            </a:r>
            <a:r>
              <a:rPr lang="en-US" b="1" dirty="0"/>
              <a:t>new accelerated </a:t>
            </a:r>
            <a:r>
              <a:rPr lang="en-US" b="1" dirty="0" smtClean="0"/>
              <a:t>ray </a:t>
            </a:r>
            <a:r>
              <a:rPr lang="en-US" b="1" dirty="0"/>
              <a:t>tracing code for generating sequences of </a:t>
            </a:r>
            <a:r>
              <a:rPr lang="en-US" b="1" dirty="0" smtClean="0"/>
              <a:t>images &amp; database </a:t>
            </a:r>
            <a:r>
              <a:rPr lang="en-US" b="1" dirty="0"/>
              <a:t>for </a:t>
            </a:r>
            <a:r>
              <a:rPr lang="en-US" b="1" dirty="0" smtClean="0"/>
              <a:t>IA</a:t>
            </a:r>
            <a:endParaRPr lang="fr-FR" b="1" dirty="0"/>
          </a:p>
        </p:txBody>
      </p:sp>
      <p:sp>
        <p:nvSpPr>
          <p:cNvPr id="100" name="Rectangle 99"/>
          <p:cNvSpPr/>
          <p:nvPr/>
        </p:nvSpPr>
        <p:spPr>
          <a:xfrm>
            <a:off x="10118635" y="737454"/>
            <a:ext cx="2592288" cy="307777"/>
          </a:xfrm>
          <a:prstGeom prst="rect">
            <a:avLst/>
          </a:prstGeom>
        </p:spPr>
        <p:txBody>
          <a:bodyPr wrap="square">
            <a:spAutoFit/>
          </a:bodyPr>
          <a:lstStyle/>
          <a:p>
            <a:r>
              <a:rPr lang="it-IT" sz="1400" dirty="0" smtClean="0">
                <a:solidFill>
                  <a:srgbClr val="333333"/>
                </a:solidFill>
              </a:rPr>
              <a:t>[Aumeunier FEC </a:t>
            </a:r>
            <a:r>
              <a:rPr lang="it-IT" sz="1400" dirty="0">
                <a:solidFill>
                  <a:srgbClr val="333333"/>
                </a:solidFill>
              </a:rPr>
              <a:t>2023]</a:t>
            </a:r>
            <a:endParaRPr lang="en-GB" sz="1400" dirty="0"/>
          </a:p>
        </p:txBody>
      </p:sp>
      <p:sp>
        <p:nvSpPr>
          <p:cNvPr id="101" name="Rectangle 100"/>
          <p:cNvSpPr/>
          <p:nvPr/>
        </p:nvSpPr>
        <p:spPr>
          <a:xfrm>
            <a:off x="977617" y="511501"/>
            <a:ext cx="1455848" cy="369332"/>
          </a:xfrm>
          <a:prstGeom prst="rect">
            <a:avLst/>
          </a:prstGeom>
        </p:spPr>
        <p:txBody>
          <a:bodyPr wrap="none">
            <a:spAutoFit/>
          </a:bodyPr>
          <a:lstStyle/>
          <a:p>
            <a:r>
              <a:rPr lang="fr-FR" b="1" dirty="0" err="1"/>
              <a:t>with</a:t>
            </a:r>
            <a:r>
              <a:rPr lang="fr-FR" b="1" dirty="0"/>
              <a:t> </a:t>
            </a:r>
            <a:r>
              <a:rPr lang="fr-FR" b="1" dirty="0" smtClean="0"/>
              <a:t>WPW7X</a:t>
            </a:r>
            <a:endParaRPr lang="fr-FR" b="1" dirty="0"/>
          </a:p>
        </p:txBody>
      </p:sp>
    </p:spTree>
    <p:extLst>
      <p:ext uri="{BB962C8B-B14F-4D97-AF65-F5344CB8AC3E}">
        <p14:creationId xmlns:p14="http://schemas.microsoft.com/office/powerpoint/2010/main" val="1706065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315750" cy="457200"/>
          </a:xfrm>
        </p:spPr>
        <p:txBody>
          <a:bodyPr/>
          <a:lstStyle/>
          <a:p>
            <a:r>
              <a:rPr lang="fr-FR" dirty="0" smtClean="0"/>
              <a:t>SP-2</a:t>
            </a:r>
            <a:r>
              <a:rPr lang="fr-FR" dirty="0"/>
              <a:t>: Progress on the multi-machine </a:t>
            </a:r>
            <a:r>
              <a:rPr lang="fr-FR" dirty="0" smtClean="0"/>
              <a:t>disruption </a:t>
            </a:r>
            <a:r>
              <a:rPr lang="fr-FR" dirty="0" err="1"/>
              <a:t>database</a:t>
            </a:r>
            <a:endParaRPr lang="fr-FR" dirty="0"/>
          </a:p>
        </p:txBody>
      </p:sp>
      <p:sp>
        <p:nvSpPr>
          <p:cNvPr id="10" name="Espace réservé du contenu 9"/>
          <p:cNvSpPr>
            <a:spLocks noGrp="1"/>
          </p:cNvSpPr>
          <p:nvPr>
            <p:ph idx="1"/>
          </p:nvPr>
        </p:nvSpPr>
        <p:spPr>
          <a:xfrm>
            <a:off x="220779" y="721268"/>
            <a:ext cx="5297894" cy="1465813"/>
          </a:xfrm>
        </p:spPr>
        <p:txBody>
          <a:bodyPr>
            <a:normAutofit fontScale="85000" lnSpcReduction="10000"/>
          </a:bodyPr>
          <a:lstStyle/>
          <a:p>
            <a:r>
              <a:rPr lang="en-GB" dirty="0">
                <a:solidFill>
                  <a:srgbClr val="000000"/>
                </a:solidFill>
                <a:ea typeface="Times New Roman" panose="02020603050405020304" pitchFamily="18" charset="0"/>
              </a:rPr>
              <a:t>Disruption database framework</a:t>
            </a:r>
            <a:r>
              <a:rPr lang="fr-FR" sz="3600" dirty="0">
                <a:ea typeface="Times New Roman" panose="02020603050405020304" pitchFamily="18" charset="0"/>
              </a:rPr>
              <a:t> </a:t>
            </a:r>
            <a:r>
              <a:rPr lang="en-GB" dirty="0">
                <a:solidFill>
                  <a:srgbClr val="FF0000"/>
                </a:solidFill>
                <a:ea typeface="Times New Roman" panose="02020603050405020304" pitchFamily="18" charset="0"/>
              </a:rPr>
              <a:t>DEFUSE</a:t>
            </a:r>
            <a:r>
              <a:rPr lang="en-GB" dirty="0">
                <a:solidFill>
                  <a:srgbClr val="000000"/>
                </a:solidFill>
                <a:ea typeface="Times New Roman" panose="02020603050405020304" pitchFamily="18" charset="0"/>
              </a:rPr>
              <a:t> </a:t>
            </a:r>
            <a:r>
              <a:rPr lang="en-US" dirty="0">
                <a:solidFill>
                  <a:srgbClr val="000000"/>
                </a:solidFill>
                <a:ea typeface="Times New Roman" panose="02020603050405020304" pitchFamily="18" charset="0"/>
              </a:rPr>
              <a:t>(Disruption and Event analysis framework for </a:t>
            </a:r>
            <a:r>
              <a:rPr lang="en-US" dirty="0" err="1">
                <a:solidFill>
                  <a:srgbClr val="000000"/>
                </a:solidFill>
                <a:ea typeface="Times New Roman" panose="02020603050405020304" pitchFamily="18" charset="0"/>
              </a:rPr>
              <a:t>FUSion</a:t>
            </a:r>
            <a:r>
              <a:rPr lang="en-US" dirty="0">
                <a:solidFill>
                  <a:srgbClr val="000000"/>
                </a:solidFill>
                <a:ea typeface="Times New Roman" panose="02020603050405020304" pitchFamily="18" charset="0"/>
              </a:rPr>
              <a:t> Experiments)</a:t>
            </a:r>
          </a:p>
          <a:p>
            <a:pPr lvl="1"/>
            <a:r>
              <a:rPr lang="en-GB" dirty="0">
                <a:solidFill>
                  <a:schemeClr val="tx1">
                    <a:lumMod val="50000"/>
                  </a:schemeClr>
                </a:solidFill>
                <a:latin typeface="wf_segoe-ui_normal"/>
              </a:rPr>
              <a:t>open source,  Aligns with OPEN and FAIR principles</a:t>
            </a: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18</a:t>
            </a:fld>
            <a:endParaRPr lang="en-GB"/>
          </a:p>
        </p:txBody>
      </p:sp>
      <p:pic>
        <p:nvPicPr>
          <p:cNvPr id="6" name="Immagine 14">
            <a:extLst>
              <a:ext uri="{FF2B5EF4-FFF2-40B4-BE49-F238E27FC236}">
                <a16:creationId xmlns:a16="http://schemas.microsoft.com/office/drawing/2014/main" id="{A353E9A0-EB03-D749-4E57-4E81FDAF3BC9}"/>
              </a:ext>
            </a:extLst>
          </p:cNvPr>
          <p:cNvPicPr>
            <a:picLocks noChangeAspect="1"/>
          </p:cNvPicPr>
          <p:nvPr/>
        </p:nvPicPr>
        <p:blipFill>
          <a:blip r:embed="rId2"/>
          <a:stretch>
            <a:fillRect/>
          </a:stretch>
        </p:blipFill>
        <p:spPr>
          <a:xfrm>
            <a:off x="220779" y="2420888"/>
            <a:ext cx="5515181" cy="3462292"/>
          </a:xfrm>
          <a:prstGeom prst="rect">
            <a:avLst/>
          </a:prstGeom>
        </p:spPr>
      </p:pic>
      <p:sp>
        <p:nvSpPr>
          <p:cNvPr id="8" name="ZoneTexte 7"/>
          <p:cNvSpPr txBox="1"/>
          <p:nvPr/>
        </p:nvSpPr>
        <p:spPr>
          <a:xfrm>
            <a:off x="360040" y="6048453"/>
            <a:ext cx="3168352" cy="307777"/>
          </a:xfrm>
          <a:prstGeom prst="rect">
            <a:avLst/>
          </a:prstGeom>
          <a:noFill/>
        </p:spPr>
        <p:txBody>
          <a:bodyPr wrap="square" rtlCol="0">
            <a:spAutoFit/>
          </a:bodyPr>
          <a:lstStyle/>
          <a:p>
            <a:r>
              <a:rPr lang="fr-FR" sz="1400" dirty="0"/>
              <a:t>[PAU A., et al., FEC </a:t>
            </a:r>
            <a:r>
              <a:rPr lang="fr-FR" sz="1400" dirty="0" smtClean="0"/>
              <a:t>2023]</a:t>
            </a:r>
            <a:endParaRPr lang="fr-FR" sz="1400" dirty="0"/>
          </a:p>
        </p:txBody>
      </p:sp>
      <p:sp>
        <p:nvSpPr>
          <p:cNvPr id="12" name="Espace réservé du contenu 3"/>
          <p:cNvSpPr txBox="1">
            <a:spLocks/>
          </p:cNvSpPr>
          <p:nvPr/>
        </p:nvSpPr>
        <p:spPr>
          <a:xfrm>
            <a:off x="5776860" y="649715"/>
            <a:ext cx="6325510" cy="5606329"/>
          </a:xfrm>
          <a:prstGeom prst="rect">
            <a:avLst/>
          </a:prstGeom>
        </p:spPr>
        <p:txBody>
          <a:bodyPr vert="horz" lIns="91440" tIns="45720" rIns="91440" bIns="45720" rtlCol="0">
            <a:normAutofit fontScale="85000" lnSpcReduction="1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5750" indent="-285750"/>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Status </a:t>
            </a:r>
          </a:p>
          <a:p>
            <a:pPr marL="685800" lvl="1"/>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JET: ~4000 validated entries (from the start of ILW until 2022)</a:t>
            </a:r>
          </a:p>
          <a:p>
            <a:pPr marL="685800" lvl="1"/>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TCV: ~4500 entries under validation</a:t>
            </a:r>
          </a:p>
          <a:p>
            <a:pPr marL="685800" lvl="1"/>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AUG: ~1500 entries under validation </a:t>
            </a:r>
          </a:p>
          <a:p>
            <a:pPr marL="685800" lvl="1"/>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MAST(-U): integration of data libraries &amp; dictionaries </a:t>
            </a:r>
          </a:p>
          <a:p>
            <a:pPr marL="685800" lvl="1"/>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WEST: Preliminary discussion on the integration</a:t>
            </a:r>
          </a:p>
          <a:p>
            <a:r>
              <a:rPr lang="en-GB" dirty="0"/>
              <a:t>Validate a new first-principles density limit scaling law with the disruption database (AUG, JET, and TCV)</a:t>
            </a:r>
          </a:p>
          <a:p>
            <a:pPr lvl="1"/>
            <a:r>
              <a:rPr lang="en-GB" dirty="0"/>
              <a:t>Implication for ITER: new limit is twice </a:t>
            </a:r>
            <a:r>
              <a:rPr lang="en-GB" dirty="0" err="1"/>
              <a:t>Greewald</a:t>
            </a:r>
            <a:r>
              <a:rPr lang="en-GB" dirty="0"/>
              <a:t> limit (</a:t>
            </a:r>
            <a:r>
              <a:rPr lang="en-GB" dirty="0" err="1"/>
              <a:t>Psol</a:t>
            </a:r>
            <a:r>
              <a:rPr lang="en-GB" dirty="0"/>
              <a:t> dependence)! </a:t>
            </a:r>
          </a:p>
          <a:p>
            <a:r>
              <a:rPr lang="en-GB" dirty="0"/>
              <a:t>development of physics based disruption predictions for baseline scenarios </a:t>
            </a:r>
            <a:endParaRPr lang="en-US" dirty="0">
              <a:solidFill>
                <a:srgbClr val="000000"/>
              </a:solidFill>
              <a:ea typeface="Times New Roman" panose="02020603050405020304" pitchFamily="18" charset="0"/>
            </a:endParaRPr>
          </a:p>
          <a:p>
            <a:endParaRPr lang="fr-FR" dirty="0"/>
          </a:p>
        </p:txBody>
      </p:sp>
      <p:sp>
        <p:nvSpPr>
          <p:cNvPr id="14" name="ZoneTexte 13"/>
          <p:cNvSpPr txBox="1"/>
          <p:nvPr/>
        </p:nvSpPr>
        <p:spPr>
          <a:xfrm>
            <a:off x="8717994" y="4697762"/>
            <a:ext cx="3384376" cy="800219"/>
          </a:xfrm>
          <a:prstGeom prst="rect">
            <a:avLst/>
          </a:prstGeom>
          <a:noFill/>
        </p:spPr>
        <p:txBody>
          <a:bodyPr wrap="square" rtlCol="0">
            <a:spAutoFit/>
          </a:bodyPr>
          <a:lstStyle/>
          <a:p>
            <a:r>
              <a:rPr lang="en-GB" sz="1400" dirty="0"/>
              <a:t>[GIACOMIN, M.,  </a:t>
            </a:r>
            <a:r>
              <a:rPr lang="en-GB" sz="1400" cap="all" dirty="0"/>
              <a:t>Pau, </a:t>
            </a:r>
            <a:r>
              <a:rPr lang="en-GB" sz="1400" dirty="0"/>
              <a:t>A., RICCI, P., SAUTER, O., EICH, T., PRL 128, (2022) 185003]</a:t>
            </a:r>
            <a:endParaRPr lang="fr-FR" sz="1400" dirty="0"/>
          </a:p>
          <a:p>
            <a:endParaRPr lang="fr-FR" dirty="0"/>
          </a:p>
        </p:txBody>
      </p:sp>
      <p:sp>
        <p:nvSpPr>
          <p:cNvPr id="9" name="Espace réservé du pied de page 3"/>
          <p:cNvSpPr>
            <a:spLocks noGrp="1"/>
          </p:cNvSpPr>
          <p:nvPr>
            <p:ph type="ftr" sz="quarter" idx="11"/>
          </p:nvPr>
        </p:nvSpPr>
        <p:spPr>
          <a:xfrm>
            <a:off x="825624" y="6555770"/>
            <a:ext cx="520941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3" name="ZoneTexte 2"/>
          <p:cNvSpPr txBox="1"/>
          <p:nvPr/>
        </p:nvSpPr>
        <p:spPr>
          <a:xfrm>
            <a:off x="986165" y="521728"/>
            <a:ext cx="1609543" cy="369332"/>
          </a:xfrm>
          <a:prstGeom prst="rect">
            <a:avLst/>
          </a:prstGeom>
          <a:noFill/>
        </p:spPr>
        <p:txBody>
          <a:bodyPr wrap="none" rtlCol="0">
            <a:spAutoFit/>
          </a:bodyPr>
          <a:lstStyle/>
          <a:p>
            <a:pPr algn="l"/>
            <a:r>
              <a:rPr lang="fr-FR" b="1" dirty="0" err="1" smtClean="0"/>
              <a:t>with</a:t>
            </a:r>
            <a:r>
              <a:rPr lang="fr-FR" b="1" dirty="0" smtClean="0"/>
              <a:t> WPTE-AC</a:t>
            </a:r>
          </a:p>
        </p:txBody>
      </p:sp>
      <p:sp>
        <p:nvSpPr>
          <p:cNvPr id="4" name="Rectangle 3"/>
          <p:cNvSpPr/>
          <p:nvPr/>
        </p:nvSpPr>
        <p:spPr>
          <a:xfrm>
            <a:off x="3528392" y="6082720"/>
            <a:ext cx="3637150" cy="369332"/>
          </a:xfrm>
          <a:prstGeom prst="rect">
            <a:avLst/>
          </a:prstGeom>
        </p:spPr>
        <p:txBody>
          <a:bodyPr wrap="none">
            <a:spAutoFit/>
          </a:bodyPr>
          <a:lstStyle/>
          <a:p>
            <a:pPr marL="285750" indent="-285750">
              <a:buFont typeface="Wingdings" panose="05000000000000000000" pitchFamily="2" charset="2"/>
              <a:buChar char="ü"/>
            </a:pPr>
            <a:r>
              <a:rPr lang="fr-FR" b="1" dirty="0" err="1" smtClean="0">
                <a:solidFill>
                  <a:srgbClr val="00B050"/>
                </a:solidFill>
              </a:rPr>
              <a:t>PrIO</a:t>
            </a:r>
            <a:r>
              <a:rPr lang="fr-FR" b="1" dirty="0" smtClean="0">
                <a:solidFill>
                  <a:srgbClr val="00B050"/>
                </a:solidFill>
              </a:rPr>
              <a:t> Grant </a:t>
            </a:r>
            <a:r>
              <a:rPr lang="fr-FR" b="1" dirty="0" err="1" smtClean="0">
                <a:solidFill>
                  <a:srgbClr val="00B050"/>
                </a:solidFill>
              </a:rPr>
              <a:t>Deliverable</a:t>
            </a:r>
            <a:r>
              <a:rPr lang="fr-FR" b="1" dirty="0" smtClean="0">
                <a:solidFill>
                  <a:srgbClr val="00B050"/>
                </a:solidFill>
              </a:rPr>
              <a:t> PRIO.D.03</a:t>
            </a:r>
            <a:endParaRPr lang="fr-FR" dirty="0">
              <a:solidFill>
                <a:srgbClr val="00B050"/>
              </a:solidFill>
            </a:endParaRPr>
          </a:p>
        </p:txBody>
      </p:sp>
    </p:spTree>
    <p:extLst>
      <p:ext uri="{BB962C8B-B14F-4D97-AF65-F5344CB8AC3E}">
        <p14:creationId xmlns:p14="http://schemas.microsoft.com/office/powerpoint/2010/main" val="3969984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208568" cy="457200"/>
          </a:xfrm>
        </p:spPr>
        <p:txBody>
          <a:bodyPr/>
          <a:lstStyle/>
          <a:p>
            <a:r>
              <a:rPr lang="fr-FR" dirty="0"/>
              <a:t>SP-2: </a:t>
            </a:r>
            <a:r>
              <a:rPr lang="en-GB" dirty="0" smtClean="0"/>
              <a:t>ITER </a:t>
            </a:r>
            <a:r>
              <a:rPr lang="en-GB" dirty="0"/>
              <a:t>fast ion loss detector diagnostic design and </a:t>
            </a:r>
            <a:r>
              <a:rPr lang="en-GB" dirty="0" smtClean="0"/>
              <a:t>synthetic diagnostic</a:t>
            </a:r>
            <a:endParaRPr lang="fr-FR" dirty="0"/>
          </a:p>
        </p:txBody>
      </p:sp>
      <p:sp>
        <p:nvSpPr>
          <p:cNvPr id="3" name="Espace réservé du contenu 2"/>
          <p:cNvSpPr>
            <a:spLocks noGrp="1"/>
          </p:cNvSpPr>
          <p:nvPr>
            <p:ph idx="1"/>
          </p:nvPr>
        </p:nvSpPr>
        <p:spPr>
          <a:xfrm>
            <a:off x="418641" y="836711"/>
            <a:ext cx="11773359" cy="1609034"/>
          </a:xfrm>
        </p:spPr>
        <p:txBody>
          <a:bodyPr>
            <a:normAutofit/>
          </a:bodyPr>
          <a:lstStyle/>
          <a:p>
            <a:pPr>
              <a:buFont typeface="Wingdings" panose="05000000000000000000" pitchFamily="2" charset="2"/>
              <a:buChar char="ü"/>
            </a:pPr>
            <a:r>
              <a:rPr lang="en-US" dirty="0"/>
              <a:t>Simulated FILD measurements of the velocity-space distribution (as a function of </a:t>
            </a:r>
            <a:r>
              <a:rPr lang="en-US" dirty="0" err="1"/>
              <a:t>gyroradius</a:t>
            </a:r>
            <a:r>
              <a:rPr lang="en-US" dirty="0"/>
              <a:t> and pitch angle) of the escaping ions for ITER baseline </a:t>
            </a:r>
            <a:r>
              <a:rPr lang="en-US" dirty="0" smtClean="0"/>
              <a:t>scenario  </a:t>
            </a:r>
          </a:p>
          <a:p>
            <a:pPr lvl="1"/>
            <a:r>
              <a:rPr lang="en-US" dirty="0" smtClean="0"/>
              <a:t>synthetic </a:t>
            </a:r>
            <a:r>
              <a:rPr lang="en-US" dirty="0"/>
              <a:t>diagnostic FILDSIM </a:t>
            </a:r>
            <a:r>
              <a:rPr lang="en-US" dirty="0" smtClean="0"/>
              <a:t>+ ASCOT </a:t>
            </a:r>
            <a:r>
              <a:rPr lang="en-US" dirty="0"/>
              <a:t>simulation for calculating the fast ion losses at </a:t>
            </a:r>
            <a:r>
              <a:rPr lang="en-US" dirty="0" smtClean="0"/>
              <a:t>diagnostic </a:t>
            </a:r>
            <a:r>
              <a:rPr lang="en-US" dirty="0"/>
              <a:t>location. </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pic>
        <p:nvPicPr>
          <p:cNvPr id="6" name="Imagen 1"/>
          <p:cNvPicPr/>
          <p:nvPr/>
        </p:nvPicPr>
        <p:blipFill>
          <a:blip r:embed="rId2" cstate="print">
            <a:extLst>
              <a:ext uri="{28A0092B-C50C-407E-A947-70E740481C1C}">
                <a14:useLocalDpi xmlns:a14="http://schemas.microsoft.com/office/drawing/2010/main" val="0"/>
              </a:ext>
            </a:extLst>
          </a:blip>
          <a:stretch>
            <a:fillRect/>
          </a:stretch>
        </p:blipFill>
        <p:spPr>
          <a:xfrm>
            <a:off x="3508464" y="2178359"/>
            <a:ext cx="5796896" cy="4222441"/>
          </a:xfrm>
          <a:prstGeom prst="rect">
            <a:avLst/>
          </a:prstGeom>
        </p:spPr>
      </p:pic>
      <p:sp>
        <p:nvSpPr>
          <p:cNvPr id="7" name="ZoneTexte 6"/>
          <p:cNvSpPr txBox="1"/>
          <p:nvPr/>
        </p:nvSpPr>
        <p:spPr>
          <a:xfrm>
            <a:off x="9374577" y="2609133"/>
            <a:ext cx="2951181" cy="2677656"/>
          </a:xfrm>
          <a:prstGeom prst="rect">
            <a:avLst/>
          </a:prstGeom>
          <a:noFill/>
        </p:spPr>
        <p:txBody>
          <a:bodyPr wrap="square" rtlCol="0">
            <a:spAutoFit/>
          </a:bodyPr>
          <a:lstStyle/>
          <a:p>
            <a:pPr algn="l"/>
            <a:r>
              <a:rPr lang="fr-FR" sz="2400" b="1" dirty="0" smtClean="0"/>
              <a:t>2024 : </a:t>
            </a:r>
          </a:p>
          <a:p>
            <a:pPr marL="457200" indent="-457200" algn="l">
              <a:buFont typeface="Arial" panose="020B0604020202020204" pitchFamily="34" charset="0"/>
              <a:buChar char="•"/>
            </a:pPr>
            <a:r>
              <a:rPr lang="fr-FR" sz="2400" b="1" dirty="0" err="1" smtClean="0">
                <a:solidFill>
                  <a:srgbClr val="FF0000"/>
                </a:solidFill>
              </a:rPr>
              <a:t>tool</a:t>
            </a:r>
            <a:r>
              <a:rPr lang="fr-FR" sz="2400" b="1" dirty="0" smtClean="0">
                <a:solidFill>
                  <a:srgbClr val="FF0000"/>
                </a:solidFill>
              </a:rPr>
              <a:t> validation on JET DT (new </a:t>
            </a:r>
            <a:r>
              <a:rPr lang="fr-FR" sz="2400" b="1" dirty="0" err="1" smtClean="0">
                <a:solidFill>
                  <a:srgbClr val="FF0000"/>
                </a:solidFill>
              </a:rPr>
              <a:t>activity</a:t>
            </a:r>
            <a:r>
              <a:rPr lang="fr-FR" sz="2400" b="1" dirty="0" smtClean="0">
                <a:solidFill>
                  <a:srgbClr val="FF0000"/>
                </a:solidFill>
              </a:rPr>
              <a:t>)</a:t>
            </a:r>
          </a:p>
          <a:p>
            <a:pPr marL="457200" indent="-457200" algn="l">
              <a:buFont typeface="Arial" panose="020B0604020202020204" pitchFamily="34" charset="0"/>
              <a:buChar char="•"/>
            </a:pPr>
            <a:r>
              <a:rPr lang="fr-FR" sz="2400" b="1" dirty="0" smtClean="0"/>
              <a:t>new ITER scenarios + Wall </a:t>
            </a:r>
            <a:r>
              <a:rPr lang="fr-FR" sz="2400" b="1" dirty="0" err="1" smtClean="0"/>
              <a:t>conf</a:t>
            </a:r>
            <a:r>
              <a:rPr lang="fr-FR" sz="2400" b="1" dirty="0" smtClean="0"/>
              <a:t>.</a:t>
            </a:r>
          </a:p>
        </p:txBody>
      </p:sp>
      <p:sp>
        <p:nvSpPr>
          <p:cNvPr id="9" name="Rectangle 8"/>
          <p:cNvSpPr/>
          <p:nvPr/>
        </p:nvSpPr>
        <p:spPr>
          <a:xfrm>
            <a:off x="85916" y="2264420"/>
            <a:ext cx="3208697" cy="923330"/>
          </a:xfrm>
          <a:prstGeom prst="rect">
            <a:avLst/>
          </a:prstGeom>
        </p:spPr>
        <p:txBody>
          <a:bodyPr wrap="square">
            <a:spAutoFit/>
          </a:bodyPr>
          <a:lstStyle/>
          <a:p>
            <a:r>
              <a:rPr lang="en-GB" dirty="0" smtClean="0">
                <a:latin typeface="Calibri" panose="020F0502020204030204" pitchFamily="34" charset="0"/>
                <a:ea typeface="Calibri" panose="020F0502020204030204" pitchFamily="34" charset="0"/>
                <a:cs typeface="Times New Roman" panose="02020603050405020304" pitchFamily="18" charset="0"/>
              </a:rPr>
              <a:t>Fast-ion </a:t>
            </a:r>
            <a:r>
              <a:rPr lang="en-GB" dirty="0">
                <a:latin typeface="Calibri" panose="020F0502020204030204" pitchFamily="34" charset="0"/>
                <a:ea typeface="Calibri" panose="020F0502020204030204" pitchFamily="34" charset="0"/>
                <a:cs typeface="Times New Roman" panose="02020603050405020304" pitchFamily="18" charset="0"/>
              </a:rPr>
              <a:t>heat flux on the FILD probe head </a:t>
            </a:r>
            <a:r>
              <a:rPr lang="en-GB" dirty="0" smtClean="0">
                <a:latin typeface="Calibri" panose="020F0502020204030204" pitchFamily="34" charset="0"/>
                <a:ea typeface="Calibri" panose="020F0502020204030204" pitchFamily="34" charset="0"/>
                <a:cs typeface="Times New Roman" panose="02020603050405020304" pitchFamily="18" charset="0"/>
              </a:rPr>
              <a:t>for </a:t>
            </a:r>
            <a:r>
              <a:rPr lang="en-GB" dirty="0">
                <a:latin typeface="Calibri" panose="020F0502020204030204" pitchFamily="34" charset="0"/>
                <a:ea typeface="Calibri" panose="020F0502020204030204" pitchFamily="34" charset="0"/>
                <a:cs typeface="Times New Roman" panose="02020603050405020304" pitchFamily="18" charset="0"/>
              </a:rPr>
              <a:t>two different </a:t>
            </a:r>
            <a:r>
              <a:rPr lang="en-GB" dirty="0" smtClean="0">
                <a:latin typeface="Calibri" panose="020F0502020204030204" pitchFamily="34" charset="0"/>
                <a:ea typeface="Calibri" panose="020F0502020204030204" pitchFamily="34" charset="0"/>
                <a:cs typeface="Times New Roman" panose="02020603050405020304" pitchFamily="18" charset="0"/>
              </a:rPr>
              <a:t>insertions</a:t>
            </a:r>
            <a:endParaRPr lang="fr-FR" dirty="0"/>
          </a:p>
        </p:txBody>
      </p:sp>
      <p:pic>
        <p:nvPicPr>
          <p:cNvPr id="10" name="Imagen 1" descr="Gráfico, Gráfico de embudo&#10;&#10;Descripción generada automáticamente"/>
          <p:cNvPicPr/>
          <p:nvPr/>
        </p:nvPicPr>
        <p:blipFill>
          <a:blip r:embed="rId3"/>
          <a:stretch>
            <a:fillRect/>
          </a:stretch>
        </p:blipFill>
        <p:spPr>
          <a:xfrm>
            <a:off x="-58720" y="3424741"/>
            <a:ext cx="3497967" cy="1464152"/>
          </a:xfrm>
          <a:prstGeom prst="rect">
            <a:avLst/>
          </a:prstGeom>
        </p:spPr>
      </p:pic>
      <p:sp>
        <p:nvSpPr>
          <p:cNvPr id="11" name="ZoneTexte 10"/>
          <p:cNvSpPr txBox="1"/>
          <p:nvPr/>
        </p:nvSpPr>
        <p:spPr>
          <a:xfrm>
            <a:off x="6529070" y="3424741"/>
            <a:ext cx="1734770" cy="523220"/>
          </a:xfrm>
          <a:prstGeom prst="rect">
            <a:avLst/>
          </a:prstGeom>
          <a:noFill/>
        </p:spPr>
        <p:txBody>
          <a:bodyPr wrap="none" rtlCol="0">
            <a:spAutoFit/>
          </a:bodyPr>
          <a:lstStyle/>
          <a:p>
            <a:pPr algn="l"/>
            <a:r>
              <a:rPr lang="fr-FR" sz="2800" b="1" dirty="0" err="1" smtClean="0">
                <a:solidFill>
                  <a:schemeClr val="bg1"/>
                </a:solidFill>
              </a:rPr>
              <a:t>Beam</a:t>
            </a:r>
            <a:r>
              <a:rPr lang="fr-FR" sz="2800" b="1" dirty="0" smtClean="0">
                <a:solidFill>
                  <a:schemeClr val="bg1"/>
                </a:solidFill>
              </a:rPr>
              <a:t> ions</a:t>
            </a:r>
          </a:p>
        </p:txBody>
      </p:sp>
      <p:sp>
        <p:nvSpPr>
          <p:cNvPr id="12" name="ZoneTexte 11"/>
          <p:cNvSpPr txBox="1"/>
          <p:nvPr/>
        </p:nvSpPr>
        <p:spPr>
          <a:xfrm>
            <a:off x="5171571" y="2592986"/>
            <a:ext cx="1795684" cy="523220"/>
          </a:xfrm>
          <a:prstGeom prst="rect">
            <a:avLst/>
          </a:prstGeom>
          <a:noFill/>
        </p:spPr>
        <p:txBody>
          <a:bodyPr wrap="none" rtlCol="0">
            <a:spAutoFit/>
          </a:bodyPr>
          <a:lstStyle/>
          <a:p>
            <a:pPr algn="l"/>
            <a:r>
              <a:rPr lang="fr-FR" sz="2800" b="1" dirty="0" smtClean="0">
                <a:solidFill>
                  <a:schemeClr val="bg1"/>
                </a:solidFill>
                <a:latin typeface="Symbol" panose="05050102010706020507" pitchFamily="18" charset="2"/>
              </a:rPr>
              <a:t>a</a:t>
            </a:r>
            <a:r>
              <a:rPr lang="fr-FR" sz="2800" b="1" dirty="0" smtClean="0">
                <a:solidFill>
                  <a:schemeClr val="bg1"/>
                </a:solidFill>
              </a:rPr>
              <a:t>-</a:t>
            </a:r>
            <a:r>
              <a:rPr lang="fr-FR" sz="2800" b="1" dirty="0" err="1" smtClean="0">
                <a:solidFill>
                  <a:schemeClr val="bg1"/>
                </a:solidFill>
              </a:rPr>
              <a:t>particles</a:t>
            </a:r>
            <a:endParaRPr lang="fr-FR" sz="2800" b="1" dirty="0" smtClean="0">
              <a:solidFill>
                <a:schemeClr val="bg1"/>
              </a:solidFill>
            </a:endParaRPr>
          </a:p>
        </p:txBody>
      </p:sp>
      <p:sp>
        <p:nvSpPr>
          <p:cNvPr id="13" name="Rectangle 12"/>
          <p:cNvSpPr/>
          <p:nvPr/>
        </p:nvSpPr>
        <p:spPr>
          <a:xfrm>
            <a:off x="983432" y="512530"/>
            <a:ext cx="1544397" cy="369332"/>
          </a:xfrm>
          <a:prstGeom prst="rect">
            <a:avLst/>
          </a:prstGeom>
        </p:spPr>
        <p:txBody>
          <a:bodyPr wrap="none">
            <a:spAutoFit/>
          </a:bodyPr>
          <a:lstStyle/>
          <a:p>
            <a:r>
              <a:rPr lang="fr-FR" b="1" dirty="0" err="1"/>
              <a:t>with</a:t>
            </a:r>
            <a:r>
              <a:rPr lang="fr-FR" b="1" dirty="0"/>
              <a:t> </a:t>
            </a:r>
            <a:r>
              <a:rPr lang="fr-FR" b="1" dirty="0" smtClean="0"/>
              <a:t>WPSA-TE</a:t>
            </a:r>
            <a:endParaRPr lang="fr-FR" b="1" dirty="0"/>
          </a:p>
        </p:txBody>
      </p:sp>
    </p:spTree>
    <p:extLst>
      <p:ext uri="{BB962C8B-B14F-4D97-AF65-F5344CB8AC3E}">
        <p14:creationId xmlns:p14="http://schemas.microsoft.com/office/powerpoint/2010/main" val="1107772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mage 85"/>
          <p:cNvPicPr>
            <a:picLocks noChangeAspect="1"/>
          </p:cNvPicPr>
          <p:nvPr/>
        </p:nvPicPr>
        <p:blipFill>
          <a:blip r:embed="rId2"/>
          <a:stretch>
            <a:fillRect/>
          </a:stretch>
        </p:blipFill>
        <p:spPr>
          <a:xfrm>
            <a:off x="150096" y="107416"/>
            <a:ext cx="11991871" cy="6681795"/>
          </a:xfrm>
          <a:prstGeom prst="rect">
            <a:avLst/>
          </a:prstGeom>
        </p:spPr>
      </p:pic>
      <p:sp>
        <p:nvSpPr>
          <p:cNvPr id="2" name="Espace réservé du pied de page 1"/>
          <p:cNvSpPr>
            <a:spLocks noGrp="1"/>
          </p:cNvSpPr>
          <p:nvPr>
            <p:ph type="ftr" sz="quarter" idx="11"/>
          </p:nvPr>
        </p:nvSpPr>
        <p:spPr>
          <a:xfrm>
            <a:off x="3339327" y="6608052"/>
            <a:ext cx="6634232" cy="329614"/>
          </a:xfrm>
        </p:spPr>
        <p:txBody>
          <a:bodyPr/>
          <a:lstStyle/>
          <a:p>
            <a:r>
              <a:rPr lang="en-GB" dirty="0" smtClean="0">
                <a:solidFill>
                  <a:prstClr val="white"/>
                </a:solidFill>
              </a:rPr>
              <a:t>Xavier LITAUDON  &amp; Gloria FALCHETTO | FSD Planning Meeting | </a:t>
            </a:r>
            <a:r>
              <a:rPr lang="en-GB" dirty="0" err="1" smtClean="0">
                <a:solidFill>
                  <a:prstClr val="white"/>
                </a:solidFill>
              </a:rPr>
              <a:t>WPPrIO</a:t>
            </a:r>
            <a:r>
              <a:rPr lang="en-GB" dirty="0" smtClean="0">
                <a:solidFill>
                  <a:prstClr val="white"/>
                </a:solidFill>
              </a:rPr>
              <a:t> | 10-12 June 2024</a:t>
            </a:r>
            <a:endParaRPr lang="en-GB" dirty="0">
              <a:solidFill>
                <a:prstClr val="white"/>
              </a:solidFill>
            </a:endParaRPr>
          </a:p>
        </p:txBody>
      </p:sp>
      <p:sp>
        <p:nvSpPr>
          <p:cNvPr id="3" name="Espace réservé du numéro de diapositive 2"/>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4" name="Ellipse 3"/>
          <p:cNvSpPr/>
          <p:nvPr/>
        </p:nvSpPr>
        <p:spPr>
          <a:xfrm>
            <a:off x="477982" y="6360938"/>
            <a:ext cx="2483427" cy="376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557646" y="4495801"/>
            <a:ext cx="2222499" cy="510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061473" y="2484792"/>
            <a:ext cx="2895982" cy="4647426"/>
          </a:xfrm>
          <a:prstGeom prst="rect">
            <a:avLst/>
          </a:prstGeom>
          <a:noFill/>
        </p:spPr>
        <p:txBody>
          <a:bodyPr wrap="square" rtlCol="0">
            <a:spAutoFit/>
          </a:bodyPr>
          <a:lstStyle/>
          <a:p>
            <a:r>
              <a:rPr lang="fr-FR" sz="2000" b="1" dirty="0" smtClean="0"/>
              <a:t>+</a:t>
            </a:r>
            <a:r>
              <a:rPr lang="fr-FR" sz="2800" b="1" dirty="0" smtClean="0"/>
              <a:t> </a:t>
            </a:r>
            <a:r>
              <a:rPr lang="fr-FR" sz="2000" b="1" dirty="0" smtClean="0"/>
              <a:t>support to ITER ECRH (</a:t>
            </a:r>
            <a:r>
              <a:rPr lang="fr-FR" sz="2000" b="1" dirty="0" smtClean="0">
                <a:solidFill>
                  <a:srgbClr val="FF0000"/>
                </a:solidFill>
              </a:rPr>
              <a:t>call</a:t>
            </a:r>
            <a:r>
              <a:rPr lang="fr-FR" sz="2000" b="1" dirty="0" smtClean="0"/>
              <a:t>) </a:t>
            </a:r>
          </a:p>
          <a:p>
            <a:r>
              <a:rPr lang="fr-FR" sz="2000" b="1" dirty="0" smtClean="0"/>
              <a:t>+</a:t>
            </a:r>
            <a:r>
              <a:rPr lang="fr-FR" sz="2800" b="1" dirty="0" smtClean="0"/>
              <a:t> </a:t>
            </a:r>
            <a:r>
              <a:rPr lang="fr-FR" sz="2000" b="1" dirty="0" smtClean="0"/>
              <a:t>SL courses (</a:t>
            </a:r>
            <a:r>
              <a:rPr lang="fr-FR" sz="2000" b="1" dirty="0" smtClean="0">
                <a:solidFill>
                  <a:srgbClr val="FF0000"/>
                </a:solidFill>
              </a:rPr>
              <a:t>call</a:t>
            </a:r>
            <a:r>
              <a:rPr lang="fr-FR" sz="2000" b="1" dirty="0"/>
              <a:t>)</a:t>
            </a:r>
          </a:p>
          <a:p>
            <a:r>
              <a:rPr lang="fr-FR" sz="2000" b="1" dirty="0">
                <a:solidFill>
                  <a:srgbClr val="00B050"/>
                </a:solidFill>
              </a:rPr>
              <a:t>+ Integrated Data </a:t>
            </a:r>
            <a:r>
              <a:rPr lang="fr-FR" sz="2000" b="1" dirty="0" err="1">
                <a:solidFill>
                  <a:srgbClr val="00B050"/>
                </a:solidFill>
              </a:rPr>
              <a:t>analysis</a:t>
            </a:r>
            <a:r>
              <a:rPr lang="fr-FR" sz="2000" b="1" dirty="0">
                <a:solidFill>
                  <a:srgbClr val="00B050"/>
                </a:solidFill>
              </a:rPr>
              <a:t> (IDAV) </a:t>
            </a:r>
          </a:p>
          <a:p>
            <a:r>
              <a:rPr lang="fr-FR" sz="2000" b="1" dirty="0">
                <a:solidFill>
                  <a:srgbClr val="00B050"/>
                </a:solidFill>
              </a:rPr>
              <a:t>+ </a:t>
            </a:r>
            <a:r>
              <a:rPr lang="fr-FR" sz="2000" b="1" dirty="0" smtClean="0">
                <a:solidFill>
                  <a:srgbClr val="00B050"/>
                </a:solidFill>
              </a:rPr>
              <a:t>IR </a:t>
            </a:r>
            <a:r>
              <a:rPr lang="fr-FR" sz="2000" b="1" dirty="0">
                <a:solidFill>
                  <a:srgbClr val="00B050"/>
                </a:solidFill>
              </a:rPr>
              <a:t>images multi-machine </a:t>
            </a:r>
            <a:r>
              <a:rPr lang="fr-FR" sz="2000" b="1" dirty="0" err="1">
                <a:solidFill>
                  <a:srgbClr val="00B050"/>
                </a:solidFill>
              </a:rPr>
              <a:t>database</a:t>
            </a:r>
            <a:endParaRPr lang="fr-FR" sz="2000" b="1" dirty="0">
              <a:solidFill>
                <a:srgbClr val="00B050"/>
              </a:solidFill>
            </a:endParaRPr>
          </a:p>
          <a:p>
            <a:r>
              <a:rPr lang="fr-FR" sz="2000" b="1" dirty="0">
                <a:solidFill>
                  <a:srgbClr val="00B050"/>
                </a:solidFill>
              </a:rPr>
              <a:t>+ AI/ML </a:t>
            </a:r>
            <a:r>
              <a:rPr lang="fr-FR" sz="2000" b="1" dirty="0" err="1">
                <a:solidFill>
                  <a:srgbClr val="00B050"/>
                </a:solidFill>
              </a:rPr>
              <a:t>projects</a:t>
            </a:r>
            <a:r>
              <a:rPr lang="fr-FR" sz="2000" b="1" dirty="0">
                <a:solidFill>
                  <a:srgbClr val="00B050"/>
                </a:solidFill>
              </a:rPr>
              <a:t> </a:t>
            </a:r>
            <a:endParaRPr lang="fr-FR" sz="2000" b="1" dirty="0" smtClean="0">
              <a:solidFill>
                <a:srgbClr val="00B050"/>
              </a:solidFill>
            </a:endParaRPr>
          </a:p>
          <a:p>
            <a:r>
              <a:rPr lang="fr-FR" sz="2000" b="1" dirty="0" smtClean="0"/>
              <a:t>+ Extra support in 2025 for FNG and KATANA </a:t>
            </a:r>
            <a:r>
              <a:rPr lang="fr-FR" sz="2000" b="1" dirty="0" err="1" smtClean="0"/>
              <a:t>neutronic</a:t>
            </a:r>
            <a:r>
              <a:rPr lang="fr-FR" sz="2000" b="1" dirty="0" smtClean="0"/>
              <a:t> </a:t>
            </a:r>
            <a:r>
              <a:rPr lang="fr-FR" sz="2000" b="1" dirty="0" err="1" smtClean="0"/>
              <a:t>experiments</a:t>
            </a:r>
            <a:r>
              <a:rPr lang="fr-FR" sz="2000" b="1" dirty="0" smtClean="0"/>
              <a:t> ? </a:t>
            </a:r>
            <a:endParaRPr lang="fr-FR" sz="2000" b="1" dirty="0"/>
          </a:p>
          <a:p>
            <a:pPr algn="l"/>
            <a:endParaRPr lang="fr-FR" sz="2000" b="1" dirty="0" smtClean="0"/>
          </a:p>
          <a:p>
            <a:pPr algn="l"/>
            <a:endParaRPr lang="fr-FR" sz="2000" b="1" dirty="0" smtClean="0"/>
          </a:p>
          <a:p>
            <a:pPr algn="l"/>
            <a:endParaRPr lang="fr-FR" sz="2000" b="1" dirty="0" smtClean="0"/>
          </a:p>
        </p:txBody>
      </p:sp>
      <p:sp>
        <p:nvSpPr>
          <p:cNvPr id="8" name="Rectangle 7"/>
          <p:cNvSpPr/>
          <p:nvPr/>
        </p:nvSpPr>
        <p:spPr>
          <a:xfrm>
            <a:off x="2880209" y="2604367"/>
            <a:ext cx="2895195" cy="37816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2880209" y="2040658"/>
            <a:ext cx="1395026" cy="523220"/>
          </a:xfrm>
          <a:prstGeom prst="rect">
            <a:avLst/>
          </a:prstGeom>
          <a:noFill/>
        </p:spPr>
        <p:txBody>
          <a:bodyPr wrap="square" rtlCol="0">
            <a:spAutoFit/>
          </a:bodyPr>
          <a:lstStyle/>
          <a:p>
            <a:pPr algn="l"/>
            <a:r>
              <a:rPr lang="fr-FR" sz="2800" dirty="0" smtClean="0">
                <a:solidFill>
                  <a:srgbClr val="FF0000"/>
                </a:solidFill>
              </a:rPr>
              <a:t>New</a:t>
            </a:r>
            <a:r>
              <a:rPr lang="fr-FR" sz="2800" dirty="0" smtClean="0"/>
              <a:t> </a:t>
            </a:r>
            <a:endParaRPr lang="fr-FR" sz="2400" dirty="0" smtClean="0"/>
          </a:p>
        </p:txBody>
      </p:sp>
      <p:sp>
        <p:nvSpPr>
          <p:cNvPr id="15" name="Ellipse 14"/>
          <p:cNvSpPr/>
          <p:nvPr/>
        </p:nvSpPr>
        <p:spPr>
          <a:xfrm>
            <a:off x="6450496" y="6221895"/>
            <a:ext cx="2628809" cy="492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6610027" y="4454480"/>
            <a:ext cx="2569342" cy="4572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698182" y="212436"/>
            <a:ext cx="1874982" cy="424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5209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1" y="192515"/>
            <a:ext cx="11044445" cy="457200"/>
          </a:xfrm>
        </p:spPr>
        <p:txBody>
          <a:bodyPr/>
          <a:lstStyle/>
          <a:p>
            <a:r>
              <a:rPr lang="fr-FR" dirty="0" smtClean="0"/>
              <a:t>SP-2</a:t>
            </a:r>
            <a:r>
              <a:rPr lang="fr-FR" dirty="0"/>
              <a:t>: Progress on the multi-machine </a:t>
            </a:r>
            <a:r>
              <a:rPr lang="fr-FR" dirty="0" err="1" smtClean="0"/>
              <a:t>pedestal</a:t>
            </a:r>
            <a:r>
              <a:rPr lang="fr-FR" dirty="0" smtClean="0"/>
              <a:t> </a:t>
            </a:r>
            <a:r>
              <a:rPr lang="fr-FR" dirty="0" err="1"/>
              <a:t>database</a:t>
            </a:r>
            <a:endParaRPr lang="fr-FR" dirty="0"/>
          </a:p>
        </p:txBody>
      </p:sp>
      <p:sp>
        <p:nvSpPr>
          <p:cNvPr id="4" name="Espace réservé du contenu 3"/>
          <p:cNvSpPr>
            <a:spLocks noGrp="1"/>
          </p:cNvSpPr>
          <p:nvPr>
            <p:ph idx="1"/>
          </p:nvPr>
        </p:nvSpPr>
        <p:spPr>
          <a:xfrm>
            <a:off x="7030508" y="561291"/>
            <a:ext cx="4711822" cy="1520898"/>
          </a:xfrm>
        </p:spPr>
        <p:txBody>
          <a:bodyPr vert="horz" lIns="91440" tIns="45720" rIns="91440" bIns="45720" rtlCol="0" anchor="t">
            <a:normAutofit/>
          </a:bodyPr>
          <a:lstStyle/>
          <a:p>
            <a:r>
              <a:rPr lang="en-US" dirty="0">
                <a:cs typeface="Arial"/>
              </a:rPr>
              <a:t>Application: deep learning techniques to predict pedestal density (free parameter in E-PED)</a:t>
            </a:r>
            <a:endParaRPr lang="en-US" dirty="0"/>
          </a:p>
          <a:p>
            <a:pPr lvl="1"/>
            <a:r>
              <a:rPr lang="en-US" dirty="0">
                <a:cs typeface="Arial"/>
              </a:rPr>
              <a:t>Application for integrated modelling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20</a:t>
            </a:fld>
            <a:endParaRPr lang="en-GB"/>
          </a:p>
        </p:txBody>
      </p:sp>
      <p:sp>
        <p:nvSpPr>
          <p:cNvPr id="6" name="ZoneTexte 5"/>
          <p:cNvSpPr txBox="1"/>
          <p:nvPr/>
        </p:nvSpPr>
        <p:spPr>
          <a:xfrm>
            <a:off x="574830" y="6221629"/>
            <a:ext cx="3168352" cy="307777"/>
          </a:xfrm>
          <a:prstGeom prst="rect">
            <a:avLst/>
          </a:prstGeom>
          <a:noFill/>
        </p:spPr>
        <p:txBody>
          <a:bodyPr wrap="square" rtlCol="0">
            <a:spAutoFit/>
          </a:bodyPr>
          <a:lstStyle/>
          <a:p>
            <a:r>
              <a:rPr lang="fr-FR" sz="1400" dirty="0"/>
              <a:t>[Frassinetti et al., </a:t>
            </a:r>
            <a:r>
              <a:rPr lang="fr-FR" sz="1400" dirty="0" err="1"/>
              <a:t>Nucl</a:t>
            </a:r>
            <a:r>
              <a:rPr lang="fr-FR" sz="1400" dirty="0"/>
              <a:t>. Fusion 2021]</a:t>
            </a:r>
          </a:p>
        </p:txBody>
      </p:sp>
      <p:sp>
        <p:nvSpPr>
          <p:cNvPr id="7" name="ZoneTexte 6"/>
          <p:cNvSpPr txBox="1"/>
          <p:nvPr/>
        </p:nvSpPr>
        <p:spPr>
          <a:xfrm>
            <a:off x="6718219" y="6221628"/>
            <a:ext cx="5556256" cy="307777"/>
          </a:xfrm>
          <a:prstGeom prst="rect">
            <a:avLst/>
          </a:prstGeom>
          <a:noFill/>
        </p:spPr>
        <p:txBody>
          <a:bodyPr wrap="square" rtlCol="0">
            <a:spAutoFit/>
          </a:bodyPr>
          <a:lstStyle/>
          <a:p>
            <a:r>
              <a:rPr lang="fr-FR" sz="1400" dirty="0" smtClean="0"/>
              <a:t>[</a:t>
            </a:r>
            <a:r>
              <a:rPr lang="fr-FR" sz="1400" dirty="0" err="1" smtClean="0"/>
              <a:t>Gillgren</a:t>
            </a:r>
            <a:r>
              <a:rPr lang="fr-FR" sz="1400" dirty="0" smtClean="0"/>
              <a:t> </a:t>
            </a:r>
            <a:r>
              <a:rPr lang="fr-FR" sz="1400" dirty="0"/>
              <a:t>et al., 2022 </a:t>
            </a:r>
            <a:r>
              <a:rPr lang="fr-FR" sz="1400" i="1" dirty="0" smtClean="0"/>
              <a:t>NF </a:t>
            </a:r>
            <a:r>
              <a:rPr lang="fr-FR" sz="1400" b="1" dirty="0" smtClean="0"/>
              <a:t>62 </a:t>
            </a:r>
            <a:r>
              <a:rPr lang="fr-FR" sz="1400" dirty="0"/>
              <a:t>096006 ; A. Kit et al, </a:t>
            </a:r>
            <a:r>
              <a:rPr lang="fr-FR" sz="1400" dirty="0" smtClean="0"/>
              <a:t>PPCF </a:t>
            </a:r>
            <a:r>
              <a:rPr lang="fr-FR" sz="1400" dirty="0"/>
              <a:t>65 (2023) 045003]</a:t>
            </a:r>
          </a:p>
        </p:txBody>
      </p:sp>
      <p:pic>
        <p:nvPicPr>
          <p:cNvPr id="8" name="Image 7"/>
          <p:cNvPicPr>
            <a:picLocks noChangeAspect="1"/>
          </p:cNvPicPr>
          <p:nvPr/>
        </p:nvPicPr>
        <p:blipFill>
          <a:blip r:embed="rId2"/>
          <a:stretch>
            <a:fillRect/>
          </a:stretch>
        </p:blipFill>
        <p:spPr>
          <a:xfrm>
            <a:off x="7392464" y="2141668"/>
            <a:ext cx="4207766" cy="4054966"/>
          </a:xfrm>
          <a:prstGeom prst="rect">
            <a:avLst/>
          </a:prstGeom>
        </p:spPr>
      </p:pic>
      <p:sp>
        <p:nvSpPr>
          <p:cNvPr id="9" name="Espace réservé du contenu 3"/>
          <p:cNvSpPr txBox="1">
            <a:spLocks/>
          </p:cNvSpPr>
          <p:nvPr/>
        </p:nvSpPr>
        <p:spPr>
          <a:xfrm>
            <a:off x="280658" y="825233"/>
            <a:ext cx="6464304" cy="5439443"/>
          </a:xfrm>
          <a:prstGeom prst="rect">
            <a:avLst/>
          </a:prstGeom>
        </p:spPr>
        <p:txBody>
          <a:bodyPr vert="horz" lIns="91440" tIns="45720" rIns="91440" bIns="45720" rtlCol="0">
            <a:normAutofit fontScale="40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pPr>
            <a:r>
              <a:rPr lang="en-US" sz="6000" dirty="0"/>
              <a:t>Status</a:t>
            </a:r>
          </a:p>
          <a:p>
            <a:pPr lvl="1">
              <a:lnSpc>
                <a:spcPct val="120000"/>
              </a:lnSpc>
            </a:pPr>
            <a:r>
              <a:rPr lang="fr-FR" sz="6000" b="0" dirty="0"/>
              <a:t>JET: </a:t>
            </a:r>
            <a:r>
              <a:rPr lang="en-US" sz="5200" b="0" dirty="0"/>
              <a:t>4018 pulses stored in IMAS on the Gateway (all JET-C and JET-ILW pulses till end of DTE2)</a:t>
            </a:r>
            <a:endParaRPr lang="fr-FR" sz="5200" dirty="0"/>
          </a:p>
          <a:p>
            <a:pPr lvl="1">
              <a:lnSpc>
                <a:spcPct val="120000"/>
              </a:lnSpc>
            </a:pPr>
            <a:r>
              <a:rPr lang="fr-FR" sz="5600" b="0" dirty="0"/>
              <a:t>TCV:</a:t>
            </a:r>
            <a:r>
              <a:rPr lang="en-US" sz="5600" b="0" dirty="0"/>
              <a:t>209 pulses stored in IMAS on the Gateway </a:t>
            </a:r>
            <a:r>
              <a:rPr lang="es-ES" sz="3000" b="0" dirty="0"/>
              <a:t>[Labit IAEA 2021]</a:t>
            </a:r>
          </a:p>
          <a:p>
            <a:pPr lvl="1">
              <a:lnSpc>
                <a:spcPct val="120000"/>
              </a:lnSpc>
            </a:pPr>
            <a:r>
              <a:rPr lang="fr-FR" sz="5600" b="0" dirty="0"/>
              <a:t>AUG: </a:t>
            </a:r>
            <a:r>
              <a:rPr lang="en-US" sz="5600" b="0" dirty="0"/>
              <a:t>All the pulses provided by M. Dunne</a:t>
            </a:r>
          </a:p>
          <a:p>
            <a:pPr>
              <a:lnSpc>
                <a:spcPct val="120000"/>
              </a:lnSpc>
            </a:pPr>
            <a:r>
              <a:rPr lang="en-US" sz="6000" b="0" dirty="0" smtClean="0"/>
              <a:t>A </a:t>
            </a:r>
            <a:r>
              <a:rPr lang="en-US" sz="6000" b="0" dirty="0"/>
              <a:t>web interface to download the Pedestal Database should be available in 2024</a:t>
            </a:r>
          </a:p>
          <a:p>
            <a:pPr lvl="1">
              <a:lnSpc>
                <a:spcPct val="120000"/>
              </a:lnSpc>
            </a:pPr>
            <a:r>
              <a:rPr lang="en-US" sz="5600" dirty="0"/>
              <a:t>The web interface  for the pedestal DB can be used for the other DBs (same IMAS format</a:t>
            </a:r>
            <a:r>
              <a:rPr lang="en-US" sz="5600" dirty="0" smtClean="0"/>
              <a:t>).</a:t>
            </a:r>
          </a:p>
          <a:p>
            <a:pPr>
              <a:lnSpc>
                <a:spcPct val="120000"/>
              </a:lnSpc>
            </a:pPr>
            <a:r>
              <a:rPr lang="en-US" sz="6000" dirty="0" smtClean="0">
                <a:solidFill>
                  <a:srgbClr val="FF0000"/>
                </a:solidFill>
              </a:rPr>
              <a:t>2024-2025 strengthen AI application: </a:t>
            </a:r>
          </a:p>
          <a:p>
            <a:pPr lvl="1">
              <a:lnSpc>
                <a:spcPct val="120000"/>
              </a:lnSpc>
            </a:pPr>
            <a:r>
              <a:rPr lang="en-US" sz="5600" dirty="0" smtClean="0">
                <a:solidFill>
                  <a:srgbClr val="FF0000"/>
                </a:solidFill>
              </a:rPr>
              <a:t>training sets for pedestal structure/stability predictions (extra resources)</a:t>
            </a:r>
            <a:endParaRPr lang="en-US" sz="5600" dirty="0">
              <a:solidFill>
                <a:srgbClr val="FF0000"/>
              </a:solidFill>
            </a:endParaRPr>
          </a:p>
        </p:txBody>
      </p:sp>
      <p:sp>
        <p:nvSpPr>
          <p:cNvPr id="10" name="Espace réservé du pied de page 3"/>
          <p:cNvSpPr>
            <a:spLocks noGrp="1"/>
          </p:cNvSpPr>
          <p:nvPr>
            <p:ph type="ftr" sz="quarter" idx="11"/>
          </p:nvPr>
        </p:nvSpPr>
        <p:spPr>
          <a:xfrm>
            <a:off x="825623" y="6555770"/>
            <a:ext cx="5048051"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11" name="ZoneTexte 10"/>
          <p:cNvSpPr txBox="1"/>
          <p:nvPr/>
        </p:nvSpPr>
        <p:spPr>
          <a:xfrm>
            <a:off x="983431" y="495365"/>
            <a:ext cx="1556645" cy="369332"/>
          </a:xfrm>
          <a:prstGeom prst="rect">
            <a:avLst/>
          </a:prstGeom>
          <a:noFill/>
        </p:spPr>
        <p:txBody>
          <a:bodyPr wrap="none" rtlCol="0">
            <a:spAutoFit/>
          </a:bodyPr>
          <a:lstStyle/>
          <a:p>
            <a:pPr algn="l"/>
            <a:r>
              <a:rPr lang="fr-FR" b="1" dirty="0" err="1" smtClean="0"/>
              <a:t>with</a:t>
            </a:r>
            <a:r>
              <a:rPr lang="fr-FR" b="1" dirty="0" smtClean="0"/>
              <a:t> WPTE-AC</a:t>
            </a:r>
          </a:p>
        </p:txBody>
      </p:sp>
      <p:sp>
        <p:nvSpPr>
          <p:cNvPr id="12" name="Rectangle 11"/>
          <p:cNvSpPr/>
          <p:nvPr/>
        </p:nvSpPr>
        <p:spPr>
          <a:xfrm>
            <a:off x="360040" y="5881673"/>
            <a:ext cx="3637150" cy="369332"/>
          </a:xfrm>
          <a:prstGeom prst="rect">
            <a:avLst/>
          </a:prstGeom>
        </p:spPr>
        <p:txBody>
          <a:bodyPr wrap="none">
            <a:spAutoFit/>
          </a:bodyPr>
          <a:lstStyle/>
          <a:p>
            <a:pPr marL="285750" indent="-285750">
              <a:buFont typeface="Wingdings" panose="05000000000000000000" pitchFamily="2" charset="2"/>
              <a:buChar char="ü"/>
            </a:pPr>
            <a:r>
              <a:rPr lang="fr-FR" b="1" dirty="0" err="1" smtClean="0">
                <a:solidFill>
                  <a:srgbClr val="00B050"/>
                </a:solidFill>
              </a:rPr>
              <a:t>PrIO</a:t>
            </a:r>
            <a:r>
              <a:rPr lang="fr-FR" b="1" dirty="0" smtClean="0">
                <a:solidFill>
                  <a:srgbClr val="00B050"/>
                </a:solidFill>
              </a:rPr>
              <a:t> Grant </a:t>
            </a:r>
            <a:r>
              <a:rPr lang="fr-FR" b="1" dirty="0" err="1" smtClean="0">
                <a:solidFill>
                  <a:srgbClr val="00B050"/>
                </a:solidFill>
              </a:rPr>
              <a:t>Deliverable</a:t>
            </a:r>
            <a:r>
              <a:rPr lang="fr-FR" b="1" dirty="0" smtClean="0">
                <a:solidFill>
                  <a:srgbClr val="00B050"/>
                </a:solidFill>
              </a:rPr>
              <a:t> PRIO.D.03</a:t>
            </a:r>
            <a:endParaRPr lang="fr-FR" dirty="0">
              <a:solidFill>
                <a:srgbClr val="00B050"/>
              </a:solidFill>
            </a:endParaRPr>
          </a:p>
        </p:txBody>
      </p:sp>
    </p:spTree>
    <p:extLst>
      <p:ext uri="{BB962C8B-B14F-4D97-AF65-F5344CB8AC3E}">
        <p14:creationId xmlns:p14="http://schemas.microsoft.com/office/powerpoint/2010/main" val="3149912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0311486" cy="457200"/>
          </a:xfrm>
        </p:spPr>
        <p:txBody>
          <a:bodyPr/>
          <a:lstStyle/>
          <a:p>
            <a:r>
              <a:rPr lang="en-US" dirty="0"/>
              <a:t>SP-3: </a:t>
            </a:r>
            <a:r>
              <a:rPr lang="en-GB" dirty="0" err="1"/>
              <a:t>EUROfusion</a:t>
            </a:r>
            <a:r>
              <a:rPr lang="en-GB" dirty="0"/>
              <a:t> Operations Network (EON</a:t>
            </a:r>
            <a:r>
              <a:rPr lang="en-GB" dirty="0" smtClean="0"/>
              <a:t>) – </a:t>
            </a:r>
            <a:r>
              <a:rPr lang="en-GB" sz="2000" dirty="0" smtClean="0"/>
              <a:t>Voluntary contribution- </a:t>
            </a:r>
            <a:endParaRPr lang="fr-FR" sz="2000" dirty="0"/>
          </a:p>
        </p:txBody>
      </p:sp>
      <p:sp>
        <p:nvSpPr>
          <p:cNvPr id="3" name="Espace réservé du contenu 2"/>
          <p:cNvSpPr>
            <a:spLocks noGrp="1"/>
          </p:cNvSpPr>
          <p:nvPr>
            <p:ph idx="1"/>
          </p:nvPr>
        </p:nvSpPr>
        <p:spPr>
          <a:xfrm>
            <a:off x="6473333" y="716804"/>
            <a:ext cx="5718667" cy="3276826"/>
          </a:xfrm>
        </p:spPr>
        <p:txBody>
          <a:bodyPr>
            <a:normAutofit fontScale="92500" lnSpcReduction="10000"/>
          </a:bodyPr>
          <a:lstStyle/>
          <a:p>
            <a:r>
              <a:rPr lang="en-US" dirty="0" smtClean="0"/>
              <a:t>2024 Develop Session Leader courses </a:t>
            </a:r>
          </a:p>
          <a:p>
            <a:r>
              <a:rPr lang="en-US" dirty="0" smtClean="0"/>
              <a:t>2024 EU-ECRH </a:t>
            </a:r>
            <a:r>
              <a:rPr lang="en-US" dirty="0"/>
              <a:t>network (like the NBI network) together with </a:t>
            </a:r>
            <a:r>
              <a:rPr lang="en-US" dirty="0" smtClean="0"/>
              <a:t>F4E</a:t>
            </a:r>
          </a:p>
          <a:p>
            <a:r>
              <a:rPr lang="en-US" dirty="0" smtClean="0"/>
              <a:t>2024 increase ECRH </a:t>
            </a:r>
            <a:r>
              <a:rPr lang="en-US" dirty="0" err="1" smtClean="0"/>
              <a:t>EUROfusion</a:t>
            </a:r>
            <a:r>
              <a:rPr lang="en-US" dirty="0" smtClean="0"/>
              <a:t> effort  in support to ITER revised baseline </a:t>
            </a:r>
          </a:p>
          <a:p>
            <a:pPr lvl="1"/>
            <a:r>
              <a:rPr lang="en-US" dirty="0"/>
              <a:t>ITER Significant transition from </a:t>
            </a:r>
            <a:r>
              <a:rPr lang="en-US" dirty="0" smtClean="0"/>
              <a:t>24 </a:t>
            </a:r>
            <a:r>
              <a:rPr lang="en-US" dirty="0" err="1"/>
              <a:t>Gyrotron</a:t>
            </a:r>
            <a:r>
              <a:rPr lang="en-US" dirty="0"/>
              <a:t> </a:t>
            </a:r>
            <a:r>
              <a:rPr lang="en-US" dirty="0" smtClean="0"/>
              <a:t>procurements to 80 in the revised baseline</a:t>
            </a:r>
            <a:endParaRPr lang="en-US" dirty="0"/>
          </a:p>
          <a:p>
            <a:pPr lvl="1"/>
            <a:r>
              <a:rPr lang="en-US" dirty="0"/>
              <a:t>commissioning on test beds will be on the critical path of the </a:t>
            </a:r>
            <a:r>
              <a:rPr lang="en-US" dirty="0" smtClean="0"/>
              <a:t>timeline</a:t>
            </a:r>
            <a:endParaRPr lang="en-US" dirty="0"/>
          </a:p>
          <a:p>
            <a:pPr marL="342900" lvl="1" indent="0">
              <a:buNone/>
            </a:pPr>
            <a:r>
              <a:rPr lang="en-US" dirty="0" smtClean="0"/>
              <a:t> </a:t>
            </a:r>
          </a:p>
          <a:p>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6649989" y="3552751"/>
            <a:ext cx="5689847" cy="3043176"/>
          </a:xfrm>
          <a:prstGeom prst="rect">
            <a:avLst/>
          </a:prstGeom>
        </p:spPr>
      </p:pic>
      <p:sp>
        <p:nvSpPr>
          <p:cNvPr id="7" name="Espace réservé du contenu 2"/>
          <p:cNvSpPr txBox="1">
            <a:spLocks/>
          </p:cNvSpPr>
          <p:nvPr/>
        </p:nvSpPr>
        <p:spPr>
          <a:xfrm>
            <a:off x="191992" y="871721"/>
            <a:ext cx="6133505" cy="558494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18 experts across 9 associations </a:t>
            </a:r>
            <a:r>
              <a:rPr lang="en-GB" dirty="0" smtClean="0"/>
              <a:t>(tokamak </a:t>
            </a:r>
            <a:r>
              <a:rPr lang="en-GB" dirty="0"/>
              <a:t>and </a:t>
            </a:r>
            <a:r>
              <a:rPr lang="en-GB" dirty="0" err="1" smtClean="0"/>
              <a:t>stellarator</a:t>
            </a:r>
            <a:r>
              <a:rPr lang="en-GB" dirty="0" smtClean="0"/>
              <a:t>)  </a:t>
            </a:r>
          </a:p>
          <a:p>
            <a:pPr lvl="1"/>
            <a:r>
              <a:rPr lang="en-GB" dirty="0"/>
              <a:t>facilitate stronger connection between the operational groups of </a:t>
            </a:r>
            <a:r>
              <a:rPr lang="en-GB" dirty="0" err="1"/>
              <a:t>EUROfusion</a:t>
            </a:r>
            <a:r>
              <a:rPr lang="en-GB" dirty="0"/>
              <a:t> facilities </a:t>
            </a:r>
            <a:endParaRPr lang="en-GB" dirty="0" smtClean="0"/>
          </a:p>
          <a:p>
            <a:pPr lvl="1"/>
            <a:r>
              <a:rPr lang="en-GB" dirty="0" smtClean="0"/>
              <a:t>to </a:t>
            </a:r>
            <a:r>
              <a:rPr lang="en-GB" dirty="0"/>
              <a:t>share operational experience</a:t>
            </a:r>
            <a:r>
              <a:rPr lang="en-US" dirty="0" smtClean="0"/>
              <a:t> </a:t>
            </a:r>
          </a:p>
          <a:p>
            <a:r>
              <a:rPr lang="en-GB" dirty="0" smtClean="0"/>
              <a:t>NBI </a:t>
            </a:r>
            <a:r>
              <a:rPr lang="en-GB" dirty="0"/>
              <a:t>network activities continued in 2023 under the </a:t>
            </a:r>
            <a:r>
              <a:rPr lang="en-GB" dirty="0" err="1"/>
              <a:t>EUROfusion</a:t>
            </a:r>
            <a:r>
              <a:rPr lang="en-GB" dirty="0"/>
              <a:t> Operations Network </a:t>
            </a:r>
          </a:p>
          <a:p>
            <a:pPr lvl="1"/>
            <a:r>
              <a:rPr lang="en-GB" dirty="0" smtClean="0"/>
              <a:t>6 </a:t>
            </a:r>
            <a:r>
              <a:rPr lang="en-GB" dirty="0"/>
              <a:t>seminars organised in the first half of </a:t>
            </a:r>
            <a:r>
              <a:rPr lang="en-GB" dirty="0" smtClean="0"/>
              <a:t>2023</a:t>
            </a:r>
          </a:p>
          <a:p>
            <a:r>
              <a:rPr lang="en-GB" dirty="0" smtClean="0"/>
              <a:t>June 2024 Grant Agreement Deliverable </a:t>
            </a:r>
            <a:r>
              <a:rPr lang="fr-FR" dirty="0" smtClean="0"/>
              <a:t>PRIO.D.10</a:t>
            </a:r>
            <a:endParaRPr lang="fr-FR" sz="3200" dirty="0" smtClean="0">
              <a:latin typeface="Calibri" panose="020F0502020204030204" pitchFamily="34" charset="0"/>
              <a:ea typeface="SimSun" panose="02010600030101010101" pitchFamily="2" charset="-122"/>
            </a:endParaRPr>
          </a:p>
          <a:p>
            <a:pPr lvl="1"/>
            <a:r>
              <a:rPr lang="en-GB" sz="1900" dirty="0" smtClean="0"/>
              <a:t>“Report </a:t>
            </a:r>
            <a:r>
              <a:rPr lang="en-GB" sz="1900" dirty="0"/>
              <a:t>on the </a:t>
            </a:r>
            <a:r>
              <a:rPr lang="en-GB" sz="1900" dirty="0" err="1"/>
              <a:t>EUROfusion</a:t>
            </a:r>
            <a:r>
              <a:rPr lang="en-GB" sz="1900" dirty="0"/>
              <a:t> plan/programme for the involvement and contribution to ITER </a:t>
            </a:r>
            <a:r>
              <a:rPr lang="en-GB" sz="1900" dirty="0" smtClean="0"/>
              <a:t>operation”</a:t>
            </a:r>
          </a:p>
          <a:p>
            <a:pPr lvl="1"/>
            <a:r>
              <a:rPr lang="en-GB" sz="1900" dirty="0" err="1" smtClean="0">
                <a:solidFill>
                  <a:srgbClr val="FF0000"/>
                </a:solidFill>
                <a:ea typeface="SimSun" panose="02010600030101010101" pitchFamily="2" charset="-122"/>
              </a:rPr>
              <a:t>Postoned</a:t>
            </a:r>
            <a:r>
              <a:rPr lang="en-GB" sz="1900" dirty="0" smtClean="0">
                <a:solidFill>
                  <a:srgbClr val="FF0000"/>
                </a:solidFill>
                <a:ea typeface="SimSun" panose="02010600030101010101" pitchFamily="2" charset="-122"/>
              </a:rPr>
              <a:t> in Dec. 2025 </a:t>
            </a:r>
            <a:r>
              <a:rPr lang="fr-FR" sz="1900" dirty="0" err="1"/>
              <a:t>Waiting</a:t>
            </a:r>
            <a:r>
              <a:rPr lang="fr-FR" sz="1900" dirty="0"/>
              <a:t> for </a:t>
            </a:r>
            <a:r>
              <a:rPr lang="fr-FR" sz="1900" dirty="0" err="1"/>
              <a:t>formal</a:t>
            </a:r>
            <a:r>
              <a:rPr lang="fr-FR" sz="1900" dirty="0"/>
              <a:t> </a:t>
            </a:r>
            <a:r>
              <a:rPr lang="fr-FR" sz="1900" dirty="0" err="1"/>
              <a:t>approval</a:t>
            </a:r>
            <a:r>
              <a:rPr lang="fr-FR" sz="1900" dirty="0"/>
              <a:t> of the ITER </a:t>
            </a:r>
            <a:r>
              <a:rPr lang="fr-FR" sz="1900" dirty="0" err="1"/>
              <a:t>revised</a:t>
            </a:r>
            <a:r>
              <a:rPr lang="fr-FR" sz="1900" dirty="0"/>
              <a:t> </a:t>
            </a:r>
            <a:r>
              <a:rPr lang="fr-FR" sz="1900" dirty="0" err="1"/>
              <a:t>baseline</a:t>
            </a:r>
            <a:r>
              <a:rPr lang="fr-FR" sz="1900" dirty="0"/>
              <a:t> + inputs </a:t>
            </a:r>
            <a:r>
              <a:rPr lang="fr-FR" sz="1900" dirty="0" err="1"/>
              <a:t>from</a:t>
            </a:r>
            <a:r>
              <a:rPr lang="fr-FR" sz="1900" dirty="0"/>
              <a:t> the high-</a:t>
            </a:r>
            <a:r>
              <a:rPr lang="fr-FR" sz="1900" dirty="0" err="1"/>
              <a:t>level</a:t>
            </a:r>
            <a:r>
              <a:rPr lang="fr-FR" sz="1900" dirty="0"/>
              <a:t>  (EUROfusion-F4E) </a:t>
            </a:r>
            <a:r>
              <a:rPr lang="fr-FR" sz="1900" dirty="0" err="1"/>
              <a:t>Working</a:t>
            </a:r>
            <a:r>
              <a:rPr lang="fr-FR" sz="1900" dirty="0"/>
              <a:t> Group </a:t>
            </a:r>
          </a:p>
          <a:p>
            <a:pPr lvl="1"/>
            <a:endParaRPr lang="fr-FR" sz="1900" dirty="0">
              <a:latin typeface="Calibri" panose="020F0502020204030204" pitchFamily="34" charset="0"/>
              <a:ea typeface="SimSun" panose="02010600030101010101" pitchFamily="2" charset="-122"/>
            </a:endParaRPr>
          </a:p>
          <a:p>
            <a:endParaRPr lang="en-US" dirty="0" smtClean="0"/>
          </a:p>
          <a:p>
            <a:endParaRPr lang="fr-FR" dirty="0"/>
          </a:p>
        </p:txBody>
      </p:sp>
      <p:sp>
        <p:nvSpPr>
          <p:cNvPr id="8" name="ZoneTexte 7"/>
          <p:cNvSpPr txBox="1"/>
          <p:nvPr/>
        </p:nvSpPr>
        <p:spPr>
          <a:xfrm>
            <a:off x="283885" y="6148893"/>
            <a:ext cx="3168352" cy="307777"/>
          </a:xfrm>
          <a:prstGeom prst="rect">
            <a:avLst/>
          </a:prstGeom>
          <a:noFill/>
        </p:spPr>
        <p:txBody>
          <a:bodyPr wrap="square" rtlCol="0">
            <a:spAutoFit/>
          </a:bodyPr>
          <a:lstStyle/>
          <a:p>
            <a:r>
              <a:rPr lang="fr-FR" sz="1400" dirty="0"/>
              <a:t>[</a:t>
            </a:r>
            <a:r>
              <a:rPr lang="fr-FR" sz="1400" dirty="0" err="1" smtClean="0"/>
              <a:t>Belohony</a:t>
            </a:r>
            <a:r>
              <a:rPr lang="fr-FR" sz="1400" dirty="0" smtClean="0"/>
              <a:t>]</a:t>
            </a:r>
            <a:endParaRPr lang="fr-FR" sz="1400" dirty="0"/>
          </a:p>
        </p:txBody>
      </p:sp>
      <p:sp>
        <p:nvSpPr>
          <p:cNvPr id="10" name="ZoneTexte 9"/>
          <p:cNvSpPr txBox="1"/>
          <p:nvPr/>
        </p:nvSpPr>
        <p:spPr>
          <a:xfrm>
            <a:off x="983432" y="502389"/>
            <a:ext cx="1503232" cy="369332"/>
          </a:xfrm>
          <a:prstGeom prst="rect">
            <a:avLst/>
          </a:prstGeom>
          <a:noFill/>
        </p:spPr>
        <p:txBody>
          <a:bodyPr wrap="none" rtlCol="0">
            <a:spAutoFit/>
          </a:bodyPr>
          <a:lstStyle/>
          <a:p>
            <a:pPr algn="l"/>
            <a:r>
              <a:rPr lang="fr-FR" b="1" dirty="0" err="1" smtClean="0"/>
              <a:t>with</a:t>
            </a:r>
            <a:r>
              <a:rPr lang="fr-FR" b="1" dirty="0" smtClean="0"/>
              <a:t> WPTRED</a:t>
            </a:r>
          </a:p>
        </p:txBody>
      </p:sp>
      <p:sp>
        <p:nvSpPr>
          <p:cNvPr id="13" name="Rectangle 12"/>
          <p:cNvSpPr/>
          <p:nvPr/>
        </p:nvSpPr>
        <p:spPr>
          <a:xfrm>
            <a:off x="1566196" y="6154022"/>
            <a:ext cx="3781420" cy="369332"/>
          </a:xfrm>
          <a:prstGeom prst="rect">
            <a:avLst/>
          </a:prstGeom>
        </p:spPr>
        <p:txBody>
          <a:bodyPr wrap="none">
            <a:spAutoFit/>
          </a:bodyPr>
          <a:lstStyle/>
          <a:p>
            <a:pPr marL="285750" indent="-285750">
              <a:buFont typeface="Wingdings" panose="05000000000000000000" pitchFamily="2" charset="2"/>
              <a:buChar char="ü"/>
            </a:pPr>
            <a:r>
              <a:rPr lang="fr-FR" b="1" dirty="0" err="1" smtClean="0">
                <a:solidFill>
                  <a:srgbClr val="00B050"/>
                </a:solidFill>
              </a:rPr>
              <a:t>PrIO</a:t>
            </a:r>
            <a:r>
              <a:rPr lang="fr-FR" b="1" dirty="0" smtClean="0">
                <a:solidFill>
                  <a:srgbClr val="00B050"/>
                </a:solidFill>
              </a:rPr>
              <a:t>  </a:t>
            </a:r>
            <a:r>
              <a:rPr lang="fr-FR" b="1" dirty="0">
                <a:solidFill>
                  <a:srgbClr val="00B050"/>
                </a:solidFill>
              </a:rPr>
              <a:t>Grant </a:t>
            </a:r>
            <a:r>
              <a:rPr lang="fr-FR" b="1" dirty="0" err="1" smtClean="0">
                <a:solidFill>
                  <a:srgbClr val="00B050"/>
                </a:solidFill>
              </a:rPr>
              <a:t>Deliverable</a:t>
            </a:r>
            <a:r>
              <a:rPr lang="fr-FR" b="1" dirty="0" smtClean="0">
                <a:solidFill>
                  <a:srgbClr val="00B050"/>
                </a:solidFill>
              </a:rPr>
              <a:t> PRIO.D.09</a:t>
            </a:r>
            <a:endParaRPr lang="fr-FR" dirty="0">
              <a:solidFill>
                <a:srgbClr val="00B050"/>
              </a:solidFill>
            </a:endParaRPr>
          </a:p>
        </p:txBody>
      </p:sp>
    </p:spTree>
    <p:extLst>
      <p:ext uri="{BB962C8B-B14F-4D97-AF65-F5344CB8AC3E}">
        <p14:creationId xmlns:p14="http://schemas.microsoft.com/office/powerpoint/2010/main" val="772581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208568" cy="457200"/>
          </a:xfrm>
        </p:spPr>
        <p:txBody>
          <a:bodyPr/>
          <a:lstStyle/>
          <a:p>
            <a:r>
              <a:rPr lang="en-US" dirty="0"/>
              <a:t>SP-4: ITER Neutral Beam test Facility and R&amp;D for the ITER Neutral </a:t>
            </a:r>
            <a:r>
              <a:rPr lang="en-US" dirty="0" smtClean="0"/>
              <a:t>Beam </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6" name="ZoneTexte 5"/>
          <p:cNvSpPr txBox="1"/>
          <p:nvPr/>
        </p:nvSpPr>
        <p:spPr>
          <a:xfrm>
            <a:off x="1798598" y="6249143"/>
            <a:ext cx="4521676" cy="307777"/>
          </a:xfrm>
          <a:prstGeom prst="rect">
            <a:avLst/>
          </a:prstGeom>
          <a:noFill/>
        </p:spPr>
        <p:txBody>
          <a:bodyPr wrap="square" rtlCol="0">
            <a:spAutoFit/>
          </a:bodyPr>
          <a:lstStyle/>
          <a:p>
            <a:r>
              <a:rPr lang="fr-FR" sz="1400" dirty="0" smtClean="0"/>
              <a:t>[Fantz FEC 2023, Toigo FEC 2023, </a:t>
            </a:r>
            <a:r>
              <a:rPr lang="en-US" altLang="ja-JP" sz="1400" dirty="0" smtClean="0">
                <a:ea typeface="ＭＳ Ｐゴシック" charset="-128"/>
              </a:rPr>
              <a:t>Den Harder FEC 2023  </a:t>
            </a:r>
            <a:r>
              <a:rPr lang="fr-FR" sz="1400" dirty="0" smtClean="0"/>
              <a:t>]</a:t>
            </a:r>
            <a:endParaRPr lang="fr-FR" sz="1400"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82977">
            <a:off x="-107854" y="3843154"/>
            <a:ext cx="3536633" cy="2235938"/>
          </a:xfrm>
          <a:prstGeom prst="rect">
            <a:avLst/>
          </a:prstGeom>
        </p:spPr>
      </p:pic>
      <p:pic>
        <p:nvPicPr>
          <p:cNvPr id="7" name="Espace réservé du contenu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616" y="1932898"/>
            <a:ext cx="4221769" cy="2195322"/>
          </a:xfrm>
        </p:spPr>
      </p:pic>
      <p:sp>
        <p:nvSpPr>
          <p:cNvPr id="9" name="Espace réservé du contenu 2"/>
          <p:cNvSpPr txBox="1">
            <a:spLocks/>
          </p:cNvSpPr>
          <p:nvPr/>
        </p:nvSpPr>
        <p:spPr>
          <a:xfrm>
            <a:off x="245956" y="560603"/>
            <a:ext cx="5850194" cy="15672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smtClean="0"/>
              <a:t>Develop one-team approach: </a:t>
            </a:r>
          </a:p>
          <a:p>
            <a:pPr lvl="1"/>
            <a:r>
              <a:rPr lang="en-US" dirty="0" smtClean="0"/>
              <a:t>experts on neutral beam injection for a few days at ITER (</a:t>
            </a:r>
            <a:r>
              <a:rPr lang="en-US" dirty="0" err="1" smtClean="0"/>
              <a:t>oct.</a:t>
            </a:r>
            <a:r>
              <a:rPr lang="en-US" dirty="0" smtClean="0"/>
              <a:t> 2023) </a:t>
            </a:r>
          </a:p>
          <a:p>
            <a:pPr lvl="1"/>
            <a:r>
              <a:rPr lang="en-US" dirty="0" smtClean="0">
                <a:hlinkClick r:id="rId4"/>
              </a:rPr>
              <a:t>https://www.iter.org/newsline/-/3953</a:t>
            </a:r>
            <a:r>
              <a:rPr lang="en-US" dirty="0" smtClean="0"/>
              <a:t>  </a:t>
            </a:r>
          </a:p>
          <a:p>
            <a:pPr lvl="1"/>
            <a:endParaRPr lang="en-US" dirty="0" smtClean="0"/>
          </a:p>
          <a:p>
            <a:endParaRPr lang="fr-FR" dirty="0"/>
          </a:p>
        </p:txBody>
      </p:sp>
      <p:sp>
        <p:nvSpPr>
          <p:cNvPr id="12" name="Espace réservé du contenu 2"/>
          <p:cNvSpPr txBox="1">
            <a:spLocks/>
          </p:cNvSpPr>
          <p:nvPr/>
        </p:nvSpPr>
        <p:spPr>
          <a:xfrm>
            <a:off x="6405722" y="648831"/>
            <a:ext cx="5850194" cy="15672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a:cs typeface="Arial"/>
              </a:rPr>
              <a:t>Participation </a:t>
            </a:r>
            <a:r>
              <a:rPr lang="en-US" sz="1800" dirty="0">
                <a:cs typeface="Arial"/>
              </a:rPr>
              <a:t>in</a:t>
            </a:r>
            <a:r>
              <a:rPr lang="en-US" sz="2000" dirty="0">
                <a:cs typeface="Arial"/>
              </a:rPr>
              <a:t> the exploitation of ELISE and BATMAN Upgrade </a:t>
            </a:r>
            <a:r>
              <a:rPr lang="en-US" sz="2000" dirty="0" smtClean="0">
                <a:cs typeface="Arial"/>
              </a:rPr>
              <a:t>for long pulse op. </a:t>
            </a:r>
            <a:endParaRPr lang="en-US" sz="2000" dirty="0"/>
          </a:p>
          <a:p>
            <a:pPr lvl="1"/>
            <a:r>
              <a:rPr lang="en-US" dirty="0">
                <a:cs typeface="Arial"/>
              </a:rPr>
              <a:t>Provide inputs for SPIDER in a step-ladder approach</a:t>
            </a:r>
            <a:endParaRPr lang="fr-FR" dirty="0">
              <a:cs typeface="Arial"/>
            </a:endParaRPr>
          </a:p>
          <a:p>
            <a:pPr lvl="1"/>
            <a:endParaRPr lang="en-US" dirty="0" smtClean="0"/>
          </a:p>
          <a:p>
            <a:endParaRPr lang="fr-FR" dirty="0"/>
          </a:p>
        </p:txBody>
      </p:sp>
      <p:pic>
        <p:nvPicPr>
          <p:cNvPr id="13" name="Image 12"/>
          <p:cNvPicPr>
            <a:picLocks noChangeAspect="1"/>
          </p:cNvPicPr>
          <p:nvPr/>
        </p:nvPicPr>
        <p:blipFill rotWithShape="1">
          <a:blip r:embed="rId5"/>
          <a:srcRect r="8779" b="-356"/>
          <a:stretch/>
        </p:blipFill>
        <p:spPr>
          <a:xfrm>
            <a:off x="7546311" y="1818952"/>
            <a:ext cx="3954669" cy="2339150"/>
          </a:xfrm>
          <a:prstGeom prst="rect">
            <a:avLst/>
          </a:prstGeom>
        </p:spPr>
      </p:pic>
      <p:sp>
        <p:nvSpPr>
          <p:cNvPr id="14" name="Espace réservé du contenu 3"/>
          <p:cNvSpPr txBox="1">
            <a:spLocks/>
          </p:cNvSpPr>
          <p:nvPr/>
        </p:nvSpPr>
        <p:spPr>
          <a:xfrm>
            <a:off x="5926394" y="3958928"/>
            <a:ext cx="6376636" cy="2631109"/>
          </a:xfrm>
          <a:prstGeom prst="rect">
            <a:avLst/>
          </a:prstGeom>
        </p:spPr>
        <p:txBody>
          <a:bodyPr vert="horz" lIns="91440" tIns="45720" rIns="91440" bIns="45720" rtlCol="0" anchor="t">
            <a:normAutofit fontScale="92500"/>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smtClean="0">
                <a:cs typeface="Arial"/>
              </a:rPr>
              <a:t>Participation in the ITER Neutral Beam Test Facility: </a:t>
            </a:r>
            <a:endParaRPr lang="en-US" sz="2000" dirty="0" smtClean="0">
              <a:ea typeface="Calibri"/>
              <a:cs typeface="Arial"/>
            </a:endParaRPr>
          </a:p>
          <a:p>
            <a:pPr lvl="1"/>
            <a:r>
              <a:rPr lang="fr-FR" dirty="0"/>
              <a:t>Vanni Toigo </a:t>
            </a:r>
            <a:r>
              <a:rPr lang="fr-FR" dirty="0" smtClean="0"/>
              <a:t>has been </a:t>
            </a:r>
            <a:r>
              <a:rPr lang="fr-FR" dirty="0" err="1" smtClean="0"/>
              <a:t>replaced</a:t>
            </a:r>
            <a:r>
              <a:rPr lang="fr-FR" dirty="0" smtClean="0"/>
              <a:t> </a:t>
            </a:r>
            <a:r>
              <a:rPr lang="fr-FR" dirty="0"/>
              <a:t>as NBTF </a:t>
            </a:r>
            <a:r>
              <a:rPr lang="fr-FR" dirty="0" smtClean="0"/>
              <a:t>PM</a:t>
            </a:r>
            <a:r>
              <a:rPr lang="fr-FR" dirty="0"/>
              <a:t> by </a:t>
            </a:r>
            <a:r>
              <a:rPr lang="fr-FR" dirty="0" smtClean="0"/>
              <a:t>Diego Marcuzzi</a:t>
            </a:r>
          </a:p>
          <a:p>
            <a:pPr lvl="1"/>
            <a:r>
              <a:rPr lang="en-US" dirty="0" smtClean="0">
                <a:cs typeface="Arial"/>
              </a:rPr>
              <a:t>SPIDER Assembly </a:t>
            </a:r>
            <a:r>
              <a:rPr lang="en-US" dirty="0">
                <a:cs typeface="Arial"/>
              </a:rPr>
              <a:t>and </a:t>
            </a:r>
            <a:r>
              <a:rPr lang="en-US" dirty="0" smtClean="0">
                <a:cs typeface="Arial"/>
              </a:rPr>
              <a:t>commissioning activities</a:t>
            </a:r>
            <a:endParaRPr lang="fr-FR" dirty="0" smtClean="0">
              <a:ea typeface="Calibri"/>
              <a:cs typeface="Arial"/>
            </a:endParaRPr>
          </a:p>
          <a:p>
            <a:pPr lvl="1"/>
            <a:r>
              <a:rPr lang="en-US" dirty="0" smtClean="0">
                <a:cs typeface="Arial"/>
              </a:rPr>
              <a:t>MITICA high voltage and protection systems tests and installation</a:t>
            </a:r>
            <a:endParaRPr lang="fr-FR" dirty="0" smtClean="0">
              <a:ea typeface="Calibri"/>
              <a:cs typeface="Arial"/>
            </a:endParaRPr>
          </a:p>
          <a:p>
            <a:pPr lvl="1"/>
            <a:r>
              <a:rPr lang="en-US" dirty="0" smtClean="0">
                <a:cs typeface="Arial"/>
              </a:rPr>
              <a:t>Hardware </a:t>
            </a:r>
            <a:r>
              <a:rPr lang="en-US" dirty="0">
                <a:cs typeface="Arial"/>
              </a:rPr>
              <a:t>Design and Procurement </a:t>
            </a:r>
          </a:p>
          <a:p>
            <a:pPr lvl="1"/>
            <a:r>
              <a:rPr lang="en-US" dirty="0" smtClean="0">
                <a:cs typeface="Arial"/>
              </a:rPr>
              <a:t>Analysis, Diagnostics , simulations</a:t>
            </a:r>
          </a:p>
          <a:p>
            <a:pPr lvl="1"/>
            <a:r>
              <a:rPr lang="en-US" dirty="0" smtClean="0">
                <a:ea typeface="Calibri"/>
                <a:cs typeface="Arial"/>
              </a:rPr>
              <a:t>Software &amp; control (including remote participation tools)</a:t>
            </a:r>
          </a:p>
        </p:txBody>
      </p:sp>
      <p:sp>
        <p:nvSpPr>
          <p:cNvPr id="15" name="Espace réservé du contenu 3"/>
          <p:cNvSpPr txBox="1">
            <a:spLocks/>
          </p:cNvSpPr>
          <p:nvPr/>
        </p:nvSpPr>
        <p:spPr>
          <a:xfrm>
            <a:off x="4170066" y="2285695"/>
            <a:ext cx="2686719" cy="978707"/>
          </a:xfrm>
          <a:prstGeom prst="rect">
            <a:avLst/>
          </a:prstGeom>
        </p:spPr>
        <p:txBody>
          <a:bodyPr vert="horz" lIns="91440" tIns="45720" rIns="91440" bIns="45720" rtlCol="0" anchor="t">
            <a:normAutofit lnSpcReduction="10000"/>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smtClean="0">
                <a:cs typeface="Arial"/>
              </a:rPr>
              <a:t>Training of engineers with hands-on activities </a:t>
            </a:r>
            <a:endParaRPr lang="fr-FR" sz="2000" dirty="0">
              <a:ea typeface="Calibri"/>
            </a:endParaRPr>
          </a:p>
        </p:txBody>
      </p:sp>
      <p:sp>
        <p:nvSpPr>
          <p:cNvPr id="16" name="Rectangle 15"/>
          <p:cNvSpPr/>
          <p:nvPr/>
        </p:nvSpPr>
        <p:spPr>
          <a:xfrm>
            <a:off x="3680353" y="4341439"/>
            <a:ext cx="2366486" cy="1200329"/>
          </a:xfrm>
          <a:prstGeom prst="rect">
            <a:avLst/>
          </a:prstGeom>
        </p:spPr>
        <p:txBody>
          <a:bodyPr wrap="square">
            <a:spAutoFit/>
          </a:bodyPr>
          <a:lstStyle/>
          <a:p>
            <a:pPr marL="285750" indent="-285750">
              <a:buFont typeface="Wingdings" panose="05000000000000000000" pitchFamily="2" charset="2"/>
              <a:buChar char="ü"/>
            </a:pPr>
            <a:r>
              <a:rPr lang="fr-FR" b="1" dirty="0" smtClean="0">
                <a:solidFill>
                  <a:srgbClr val="00B050"/>
                </a:solidFill>
              </a:rPr>
              <a:t>2 </a:t>
            </a:r>
            <a:r>
              <a:rPr lang="fr-FR" b="1" dirty="0" err="1" smtClean="0">
                <a:solidFill>
                  <a:srgbClr val="00B050"/>
                </a:solidFill>
              </a:rPr>
              <a:t>PrIO</a:t>
            </a:r>
            <a:r>
              <a:rPr lang="fr-FR" b="1" dirty="0" smtClean="0">
                <a:solidFill>
                  <a:srgbClr val="00B050"/>
                </a:solidFill>
              </a:rPr>
              <a:t> 2023 Grant </a:t>
            </a:r>
            <a:r>
              <a:rPr lang="fr-FR" b="1" dirty="0" err="1" smtClean="0">
                <a:solidFill>
                  <a:srgbClr val="00B050"/>
                </a:solidFill>
              </a:rPr>
              <a:t>Deliverables</a:t>
            </a:r>
            <a:r>
              <a:rPr lang="fr-FR" b="1" dirty="0" smtClean="0">
                <a:solidFill>
                  <a:srgbClr val="00B050"/>
                </a:solidFill>
              </a:rPr>
              <a:t> PRIO.D.14 , PRIO.D.15</a:t>
            </a:r>
            <a:endParaRPr lang="fr-FR" dirty="0">
              <a:solidFill>
                <a:srgbClr val="00B050"/>
              </a:solidFill>
            </a:endParaRPr>
          </a:p>
        </p:txBody>
      </p:sp>
    </p:spTree>
    <p:extLst>
      <p:ext uri="{BB962C8B-B14F-4D97-AF65-F5344CB8AC3E}">
        <p14:creationId xmlns:p14="http://schemas.microsoft.com/office/powerpoint/2010/main" val="1177188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SP-4: </a:t>
            </a:r>
            <a:r>
              <a:rPr lang="en-US" dirty="0" smtClean="0"/>
              <a:t>2025 Objectives NBTF </a:t>
            </a:r>
            <a:endParaRPr lang="en-GB" dirty="0"/>
          </a:p>
        </p:txBody>
      </p:sp>
      <p:sp>
        <p:nvSpPr>
          <p:cNvPr id="3" name="Espace réservé du contenu 2"/>
          <p:cNvSpPr>
            <a:spLocks noGrp="1"/>
          </p:cNvSpPr>
          <p:nvPr>
            <p:ph idx="1"/>
          </p:nvPr>
        </p:nvSpPr>
        <p:spPr>
          <a:xfrm>
            <a:off x="461913" y="836711"/>
            <a:ext cx="11406433" cy="6048673"/>
          </a:xfrm>
        </p:spPr>
        <p:txBody>
          <a:bodyPr/>
          <a:lstStyle/>
          <a:p>
            <a:r>
              <a:rPr lang="fr-FR" dirty="0"/>
              <a:t>SPIDER: </a:t>
            </a:r>
          </a:p>
          <a:p>
            <a:pPr lvl="1"/>
            <a:r>
              <a:rPr lang="en-GB" dirty="0"/>
              <a:t>In the first part of 2025,  the shutdown started in the second half of 2024 will be completed with the integration of the RF solid state amplifiers and the Vacuum Enhancement system</a:t>
            </a:r>
          </a:p>
          <a:p>
            <a:pPr lvl="1"/>
            <a:r>
              <a:rPr lang="en-GB" b="1" dirty="0">
                <a:solidFill>
                  <a:srgbClr val="FF0000"/>
                </a:solidFill>
              </a:rPr>
              <a:t>The experimental phase will restart around mid-2025 in full configuration </a:t>
            </a:r>
          </a:p>
          <a:p>
            <a:pPr lvl="2"/>
            <a:r>
              <a:rPr lang="en-US" dirty="0"/>
              <a:t>Investigation of the source refurbishment (as a consequence of 2024 experimental campaign and following findings at the short shutdown, replacement of GG1 and GG2 segments; revised driver configuration as result from SPIDER campaign)</a:t>
            </a:r>
          </a:p>
          <a:p>
            <a:pPr lvl="2"/>
            <a:r>
              <a:rPr lang="en-US" dirty="0"/>
              <a:t>First test of plasma and beam operation with new RF solid state generators</a:t>
            </a:r>
          </a:p>
          <a:p>
            <a:pPr lvl="2"/>
            <a:r>
              <a:rPr lang="en-US" dirty="0"/>
              <a:t>First test of new vacuum enhancement system</a:t>
            </a:r>
            <a:endParaRPr lang="en-US" dirty="0">
              <a:solidFill>
                <a:srgbClr val="FF0000"/>
              </a:solidFill>
            </a:endParaRPr>
          </a:p>
          <a:p>
            <a:r>
              <a:rPr lang="en-US" dirty="0"/>
              <a:t>MITICA</a:t>
            </a:r>
          </a:p>
          <a:p>
            <a:pPr lvl="1"/>
            <a:r>
              <a:rPr lang="en-GB" dirty="0"/>
              <a:t>In the first part of 2025, the onsite installation phase of the additional protections together with the new components to replace the damaged ones will be completed and final integrated PS tests will be carried out</a:t>
            </a:r>
          </a:p>
          <a:p>
            <a:pPr lvl="1"/>
            <a:r>
              <a:rPr lang="en-GB" dirty="0"/>
              <a:t>Trial for temporary in-vessel installation of the </a:t>
            </a:r>
            <a:r>
              <a:rPr lang="en-GB" dirty="0" err="1"/>
              <a:t>cryopumps</a:t>
            </a:r>
            <a:r>
              <a:rPr lang="en-GB" dirty="0"/>
              <a:t> and integration with </a:t>
            </a:r>
            <a:r>
              <a:rPr lang="en-GB" dirty="0" err="1"/>
              <a:t>cryoplant</a:t>
            </a:r>
            <a:r>
              <a:rPr lang="en-GB" dirty="0"/>
              <a:t> will be carried out in parallel to new PS components installation phase mentioned here above</a:t>
            </a:r>
          </a:p>
          <a:p>
            <a:pPr lvl="1"/>
            <a:r>
              <a:rPr lang="fr-FR" dirty="0"/>
              <a:t>Final installation of all in-</a:t>
            </a:r>
            <a:r>
              <a:rPr lang="fr-FR" dirty="0" err="1"/>
              <a:t>vessel</a:t>
            </a:r>
            <a:r>
              <a:rPr lang="fr-FR" dirty="0"/>
              <a:t> components </a:t>
            </a:r>
            <a:r>
              <a:rPr lang="fr-FR" dirty="0" err="1"/>
              <a:t>will</a:t>
            </a:r>
            <a:r>
              <a:rPr lang="fr-FR" dirty="0"/>
              <a:t> </a:t>
            </a:r>
            <a:r>
              <a:rPr lang="fr-FR" dirty="0" err="1"/>
              <a:t>be</a:t>
            </a:r>
            <a:r>
              <a:rPr lang="fr-FR" dirty="0"/>
              <a:t> </a:t>
            </a:r>
            <a:r>
              <a:rPr lang="fr-FR" dirty="0" err="1"/>
              <a:t>carried</a:t>
            </a:r>
            <a:r>
              <a:rPr lang="fr-FR" dirty="0"/>
              <a:t> out </a:t>
            </a:r>
            <a:r>
              <a:rPr lang="fr-FR" dirty="0" err="1"/>
              <a:t>after</a:t>
            </a:r>
            <a:r>
              <a:rPr lang="fr-FR" dirty="0"/>
              <a:t> positive </a:t>
            </a:r>
            <a:r>
              <a:rPr lang="fr-FR" dirty="0" err="1"/>
              <a:t>completion</a:t>
            </a:r>
            <a:r>
              <a:rPr lang="fr-FR" dirty="0"/>
              <a:t> of PS tests</a:t>
            </a:r>
          </a:p>
          <a:p>
            <a:endParaRPr lang="en-GB"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Tree>
    <p:extLst>
      <p:ext uri="{BB962C8B-B14F-4D97-AF65-F5344CB8AC3E}">
        <p14:creationId xmlns:p14="http://schemas.microsoft.com/office/powerpoint/2010/main" val="3749876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4805" y="197400"/>
            <a:ext cx="10852574" cy="569816"/>
          </a:xfrm>
        </p:spPr>
        <p:txBody>
          <a:bodyPr/>
          <a:lstStyle/>
          <a:p>
            <a:r>
              <a:rPr lang="fr-FR" dirty="0"/>
              <a:t>SP-5 </a:t>
            </a:r>
            <a:r>
              <a:rPr lang="fr-FR" dirty="0" err="1" smtClean="0"/>
              <a:t>Adressing</a:t>
            </a:r>
            <a:r>
              <a:rPr lang="fr-FR" dirty="0" smtClean="0"/>
              <a:t> </a:t>
            </a:r>
            <a:r>
              <a:rPr lang="fr-FR" dirty="0"/>
              <a:t>key </a:t>
            </a:r>
            <a:r>
              <a:rPr lang="fr-FR" dirty="0" err="1" smtClean="0"/>
              <a:t>neutronic</a:t>
            </a:r>
            <a:r>
              <a:rPr lang="fr-FR" dirty="0" smtClean="0"/>
              <a:t>/</a:t>
            </a:r>
            <a:r>
              <a:rPr lang="fr-FR" dirty="0" err="1" smtClean="0"/>
              <a:t>safety</a:t>
            </a:r>
            <a:r>
              <a:rPr lang="fr-FR" dirty="0" smtClean="0"/>
              <a:t> issues for ITER (IO </a:t>
            </a:r>
            <a:r>
              <a:rPr lang="fr-FR" dirty="0"/>
              <a:t>DG at FEC </a:t>
            </a:r>
            <a:r>
              <a:rPr lang="fr-FR" dirty="0" smtClean="0"/>
              <a:t>2023) </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pic>
        <p:nvPicPr>
          <p:cNvPr id="6" name="Image 5"/>
          <p:cNvPicPr>
            <a:picLocks noChangeAspect="1"/>
          </p:cNvPicPr>
          <p:nvPr/>
        </p:nvPicPr>
        <p:blipFill>
          <a:blip r:embed="rId2"/>
          <a:stretch>
            <a:fillRect/>
          </a:stretch>
        </p:blipFill>
        <p:spPr>
          <a:xfrm>
            <a:off x="6521301" y="767216"/>
            <a:ext cx="6096851" cy="3429479"/>
          </a:xfrm>
          <a:prstGeom prst="rect">
            <a:avLst/>
          </a:prstGeom>
        </p:spPr>
      </p:pic>
      <p:sp>
        <p:nvSpPr>
          <p:cNvPr id="7" name="Espace réservé du contenu 2"/>
          <p:cNvSpPr txBox="1">
            <a:spLocks/>
          </p:cNvSpPr>
          <p:nvPr/>
        </p:nvSpPr>
        <p:spPr>
          <a:xfrm>
            <a:off x="150318" y="981373"/>
            <a:ext cx="6370983" cy="2715132"/>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buFont typeface="Wingdings" panose="05000000000000000000" pitchFamily="2" charset="2"/>
              <a:buChar char="ü"/>
            </a:pPr>
            <a:r>
              <a:rPr lang="fr-FR" dirty="0" smtClean="0"/>
              <a:t>Neutron transport </a:t>
            </a:r>
            <a:r>
              <a:rPr lang="fr-FR" dirty="0" err="1" smtClean="0"/>
              <a:t>calculations</a:t>
            </a:r>
            <a:endParaRPr lang="fr-FR" dirty="0" smtClean="0"/>
          </a:p>
          <a:p>
            <a:pPr>
              <a:buFont typeface="Wingdings" panose="05000000000000000000" pitchFamily="2" charset="2"/>
              <a:buChar char="ü"/>
            </a:pPr>
            <a:r>
              <a:rPr lang="fr-FR" dirty="0" smtClean="0"/>
              <a:t>Water activation &amp; </a:t>
            </a:r>
            <a:r>
              <a:rPr lang="fr-FR" dirty="0" err="1" smtClean="0"/>
              <a:t>Activated</a:t>
            </a:r>
            <a:r>
              <a:rPr lang="fr-FR" dirty="0" smtClean="0"/>
              <a:t> Corrosion </a:t>
            </a:r>
            <a:r>
              <a:rPr lang="fr-FR" dirty="0" err="1" smtClean="0"/>
              <a:t>Products</a:t>
            </a:r>
            <a:r>
              <a:rPr lang="fr-FR" dirty="0" smtClean="0"/>
              <a:t> </a:t>
            </a:r>
            <a:r>
              <a:rPr lang="fr-FR" dirty="0" err="1" smtClean="0"/>
              <a:t>generation</a:t>
            </a:r>
            <a:r>
              <a:rPr lang="fr-FR" dirty="0"/>
              <a:t> </a:t>
            </a:r>
            <a:r>
              <a:rPr lang="fr-FR" dirty="0" smtClean="0"/>
              <a:t>&amp; impact on </a:t>
            </a:r>
            <a:r>
              <a:rPr lang="fr-FR" dirty="0" err="1" smtClean="0"/>
              <a:t>occupational</a:t>
            </a:r>
            <a:r>
              <a:rPr lang="fr-FR" dirty="0" smtClean="0"/>
              <a:t> radiation </a:t>
            </a:r>
            <a:r>
              <a:rPr lang="fr-FR" dirty="0" err="1" smtClean="0"/>
              <a:t>exposure</a:t>
            </a:r>
            <a:r>
              <a:rPr lang="fr-FR" dirty="0" smtClean="0"/>
              <a:t> </a:t>
            </a:r>
          </a:p>
          <a:p>
            <a:pPr lvl="1">
              <a:buFont typeface="Wingdings" panose="05000000000000000000" pitchFamily="2" charset="2"/>
              <a:buChar char="ü"/>
            </a:pPr>
            <a:r>
              <a:rPr lang="fr-FR" dirty="0" err="1" smtClean="0">
                <a:solidFill>
                  <a:srgbClr val="FF0000"/>
                </a:solidFill>
              </a:rPr>
              <a:t>PrIO</a:t>
            </a:r>
            <a:r>
              <a:rPr lang="fr-FR" dirty="0" smtClean="0">
                <a:solidFill>
                  <a:srgbClr val="FF0000"/>
                </a:solidFill>
              </a:rPr>
              <a:t> </a:t>
            </a:r>
            <a:r>
              <a:rPr lang="fr-FR" dirty="0" err="1" smtClean="0">
                <a:solidFill>
                  <a:srgbClr val="FF0000"/>
                </a:solidFill>
              </a:rPr>
              <a:t>activities</a:t>
            </a:r>
            <a:r>
              <a:rPr lang="fr-FR" dirty="0" smtClean="0">
                <a:solidFill>
                  <a:srgbClr val="FF0000"/>
                </a:solidFill>
              </a:rPr>
              <a:t> are part of the ITER ACP roadmap </a:t>
            </a:r>
            <a:r>
              <a:rPr lang="fr-FR" dirty="0" smtClean="0"/>
              <a:t> </a:t>
            </a:r>
          </a:p>
          <a:p>
            <a:pPr>
              <a:buFont typeface="Wingdings" panose="05000000000000000000" pitchFamily="2" charset="2"/>
              <a:buChar char="ü"/>
            </a:pPr>
            <a:r>
              <a:rPr lang="en-US" dirty="0" smtClean="0"/>
              <a:t>Effect of neutrons on electronics </a:t>
            </a:r>
          </a:p>
          <a:p>
            <a:pPr>
              <a:buFont typeface="Wingdings" panose="05000000000000000000" pitchFamily="2" charset="2"/>
              <a:buChar char="ü"/>
            </a:pPr>
            <a:r>
              <a:rPr lang="en-US" dirty="0" smtClean="0"/>
              <a:t>Material activation </a:t>
            </a:r>
          </a:p>
          <a:p>
            <a:pPr marL="0" indent="0">
              <a:buNone/>
            </a:pPr>
            <a:endParaRPr lang="fr-FR" dirty="0"/>
          </a:p>
        </p:txBody>
      </p:sp>
      <p:sp>
        <p:nvSpPr>
          <p:cNvPr id="10" name="Espace réservé du contenu 2"/>
          <p:cNvSpPr txBox="1">
            <a:spLocks/>
          </p:cNvSpPr>
          <p:nvPr/>
        </p:nvSpPr>
        <p:spPr>
          <a:xfrm>
            <a:off x="291674" y="4059252"/>
            <a:ext cx="10324863" cy="2316751"/>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fr-FR" dirty="0" err="1"/>
              <a:t>S</a:t>
            </a:r>
            <a:r>
              <a:rPr lang="fr-FR" dirty="0" err="1" smtClean="0"/>
              <a:t>ignificant</a:t>
            </a:r>
            <a:r>
              <a:rPr lang="fr-FR" dirty="0" smtClean="0"/>
              <a:t> </a:t>
            </a:r>
            <a:r>
              <a:rPr lang="fr-FR" dirty="0" err="1" smtClean="0"/>
              <a:t>connection</a:t>
            </a:r>
            <a:r>
              <a:rPr lang="fr-FR" dirty="0" smtClean="0"/>
              <a:t> and </a:t>
            </a:r>
            <a:r>
              <a:rPr lang="fr-FR" dirty="0" err="1" smtClean="0"/>
              <a:t>link</a:t>
            </a:r>
            <a:r>
              <a:rPr lang="fr-FR" dirty="0" smtClean="0"/>
              <a:t> </a:t>
            </a:r>
            <a:r>
              <a:rPr lang="fr-FR" dirty="0" err="1" smtClean="0"/>
              <a:t>with</a:t>
            </a:r>
            <a:r>
              <a:rPr lang="fr-FR" dirty="0" smtClean="0"/>
              <a:t> IO &amp; F4E have been </a:t>
            </a:r>
            <a:r>
              <a:rPr lang="fr-FR" dirty="0" err="1" smtClean="0"/>
              <a:t>developed</a:t>
            </a:r>
            <a:r>
              <a:rPr lang="fr-FR" dirty="0" smtClean="0"/>
              <a:t> , </a:t>
            </a:r>
            <a:r>
              <a:rPr lang="fr-FR" dirty="0" err="1" smtClean="0"/>
              <a:t>e.g</a:t>
            </a:r>
            <a:r>
              <a:rPr lang="fr-FR" dirty="0" smtClean="0"/>
              <a:t>. </a:t>
            </a:r>
          </a:p>
          <a:p>
            <a:pPr>
              <a:buFont typeface="Wingdings" panose="05000000000000000000" pitchFamily="2" charset="2"/>
              <a:buChar char="ü"/>
            </a:pPr>
            <a:r>
              <a:rPr lang="fr-FR" dirty="0" smtClean="0">
                <a:solidFill>
                  <a:srgbClr val="000000"/>
                </a:solidFill>
                <a:latin typeface="Calibri" panose="020F0502020204030204" pitchFamily="34" charset="0"/>
                <a:ea typeface="Calibri" panose="020F0502020204030204" pitchFamily="34" charset="0"/>
              </a:rPr>
              <a:t>F4E </a:t>
            </a:r>
            <a:r>
              <a:rPr lang="fr-FR" dirty="0" err="1" smtClean="0">
                <a:solidFill>
                  <a:srgbClr val="000000"/>
                </a:solidFill>
                <a:latin typeface="Calibri" panose="020F0502020204030204" pitchFamily="34" charset="0"/>
                <a:ea typeface="Calibri" panose="020F0502020204030204" pitchFamily="34" charset="0"/>
              </a:rPr>
              <a:t>voluntary</a:t>
            </a:r>
            <a:r>
              <a:rPr lang="fr-FR" dirty="0" smtClean="0">
                <a:solidFill>
                  <a:srgbClr val="000000"/>
                </a:solidFill>
                <a:latin typeface="Calibri" panose="020F0502020204030204" pitchFamily="34" charset="0"/>
                <a:ea typeface="Calibri" panose="020F0502020204030204" pitchFamily="34" charset="0"/>
              </a:rPr>
              <a:t> </a:t>
            </a:r>
            <a:r>
              <a:rPr lang="fr-FR" dirty="0">
                <a:solidFill>
                  <a:srgbClr val="000000"/>
                </a:solidFill>
                <a:latin typeface="Calibri" panose="020F0502020204030204" pitchFamily="34" charset="0"/>
                <a:ea typeface="Calibri" panose="020F0502020204030204" pitchFamily="34" charset="0"/>
              </a:rPr>
              <a:t>contribution to </a:t>
            </a:r>
            <a:r>
              <a:rPr lang="fr-FR" dirty="0" smtClean="0">
                <a:solidFill>
                  <a:srgbClr val="000000"/>
                </a:solidFill>
                <a:latin typeface="Calibri" panose="020F0502020204030204" pitchFamily="34" charset="0"/>
                <a:ea typeface="Calibri" panose="020F0502020204030204" pitchFamily="34" charset="0"/>
              </a:rPr>
              <a:t>KATANA water </a:t>
            </a:r>
            <a:r>
              <a:rPr lang="fr-FR" dirty="0" err="1" smtClean="0">
                <a:solidFill>
                  <a:srgbClr val="000000"/>
                </a:solidFill>
                <a:latin typeface="Calibri" panose="020F0502020204030204" pitchFamily="34" charset="0"/>
                <a:ea typeface="Calibri" panose="020F0502020204030204" pitchFamily="34" charset="0"/>
              </a:rPr>
              <a:t>loop</a:t>
            </a:r>
            <a:r>
              <a:rPr lang="fr-FR" dirty="0" smtClean="0">
                <a:solidFill>
                  <a:srgbClr val="000000"/>
                </a:solidFill>
                <a:latin typeface="Calibri" panose="020F0502020204030204" pitchFamily="34" charset="0"/>
                <a:ea typeface="Calibri" panose="020F0502020204030204" pitchFamily="34" charset="0"/>
              </a:rPr>
              <a:t>, Water </a:t>
            </a:r>
            <a:r>
              <a:rPr lang="fr-FR" dirty="0">
                <a:solidFill>
                  <a:srgbClr val="000000"/>
                </a:solidFill>
                <a:latin typeface="Calibri" panose="020F0502020204030204" pitchFamily="34" charset="0"/>
                <a:ea typeface="Calibri" panose="020F0502020204030204" pitchFamily="34" charset="0"/>
              </a:rPr>
              <a:t>activation </a:t>
            </a:r>
            <a:r>
              <a:rPr lang="fr-FR" dirty="0" smtClean="0">
                <a:solidFill>
                  <a:srgbClr val="000000"/>
                </a:solidFill>
                <a:latin typeface="Calibri" panose="020F0502020204030204" pitchFamily="34" charset="0"/>
                <a:ea typeface="Calibri" panose="020F0502020204030204" pitchFamily="34" charset="0"/>
              </a:rPr>
              <a:t>&amp; ACP </a:t>
            </a:r>
            <a:r>
              <a:rPr lang="fr-FR" dirty="0" err="1" smtClean="0">
                <a:solidFill>
                  <a:srgbClr val="000000"/>
                </a:solidFill>
                <a:latin typeface="Calibri" panose="020F0502020204030204" pitchFamily="34" charset="0"/>
                <a:ea typeface="Calibri" panose="020F0502020204030204" pitchFamily="34" charset="0"/>
              </a:rPr>
              <a:t>experiments</a:t>
            </a:r>
            <a:endParaRPr lang="fr-FR" dirty="0" smtClean="0">
              <a:solidFill>
                <a:srgbClr val="000000"/>
              </a:solidFill>
              <a:latin typeface="Calibri" panose="020F0502020204030204" pitchFamily="34" charset="0"/>
              <a:ea typeface="Calibri" panose="020F0502020204030204" pitchFamily="34" charset="0"/>
            </a:endParaRPr>
          </a:p>
          <a:p>
            <a:pPr>
              <a:buFont typeface="Wingdings" panose="05000000000000000000" pitchFamily="2" charset="2"/>
              <a:buChar char="ü"/>
            </a:pPr>
            <a:r>
              <a:rPr lang="en-US" dirty="0" err="1"/>
              <a:t>PrIO</a:t>
            </a:r>
            <a:r>
              <a:rPr lang="en-US" dirty="0"/>
              <a:t> participation in the IO 15th ITER </a:t>
            </a:r>
            <a:r>
              <a:rPr lang="en-US" dirty="0" err="1"/>
              <a:t>Neutronics</a:t>
            </a:r>
            <a:r>
              <a:rPr lang="en-US" dirty="0"/>
              <a:t> meeting </a:t>
            </a:r>
          </a:p>
          <a:p>
            <a:pPr>
              <a:buFont typeface="Wingdings" panose="05000000000000000000" pitchFamily="2" charset="2"/>
              <a:buChar char="ü"/>
            </a:pPr>
            <a:r>
              <a:rPr lang="en-US" dirty="0" err="1"/>
              <a:t>PrIO</a:t>
            </a:r>
            <a:r>
              <a:rPr lang="en-US" dirty="0"/>
              <a:t> participation IO </a:t>
            </a:r>
            <a:r>
              <a:rPr lang="en-GB" dirty="0"/>
              <a:t>ACPs workshop for fusion applications </a:t>
            </a:r>
            <a:endParaRPr lang="fr-FR" dirty="0"/>
          </a:p>
        </p:txBody>
      </p:sp>
      <p:sp>
        <p:nvSpPr>
          <p:cNvPr id="11" name="Espace réservé du contenu 2"/>
          <p:cNvSpPr txBox="1">
            <a:spLocks/>
          </p:cNvSpPr>
          <p:nvPr/>
        </p:nvSpPr>
        <p:spPr>
          <a:xfrm>
            <a:off x="217010" y="3830256"/>
            <a:ext cx="12232529" cy="186186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buFont typeface="Wingdings" panose="05000000000000000000" pitchFamily="2" charset="2"/>
              <a:buChar char="ü"/>
            </a:pPr>
            <a:endParaRPr lang="fr-FR" dirty="0"/>
          </a:p>
        </p:txBody>
      </p:sp>
    </p:spTree>
    <p:extLst>
      <p:ext uri="{BB962C8B-B14F-4D97-AF65-F5344CB8AC3E}">
        <p14:creationId xmlns:p14="http://schemas.microsoft.com/office/powerpoint/2010/main" val="1940744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1" y="192515"/>
            <a:ext cx="11301333" cy="457200"/>
          </a:xfrm>
        </p:spPr>
        <p:txBody>
          <a:bodyPr/>
          <a:lstStyle/>
          <a:p>
            <a:r>
              <a:rPr lang="en-US" dirty="0">
                <a:ea typeface="+mn-lt"/>
                <a:cs typeface="Arial"/>
              </a:rPr>
              <a:t>SP-5 DTE3-neutron effect on electronics </a:t>
            </a:r>
            <a:r>
              <a:rPr lang="en-US" dirty="0" smtClean="0">
                <a:ea typeface="+mn-lt"/>
                <a:cs typeface="Arial"/>
              </a:rPr>
              <a:t>at JET </a:t>
            </a:r>
            <a:r>
              <a:rPr lang="en-US" dirty="0" smtClean="0">
                <a:cs typeface="Arial"/>
              </a:rPr>
              <a:t>(collaboration </a:t>
            </a:r>
            <a:r>
              <a:rPr lang="en-US" dirty="0">
                <a:cs typeface="Arial"/>
              </a:rPr>
              <a:t>with CERN) </a:t>
            </a:r>
            <a:endParaRPr lang="fr-FR" dirty="0"/>
          </a:p>
        </p:txBody>
      </p:sp>
      <p:sp>
        <p:nvSpPr>
          <p:cNvPr id="3" name="Espace réservé du contenu 2"/>
          <p:cNvSpPr>
            <a:spLocks noGrp="1"/>
          </p:cNvSpPr>
          <p:nvPr>
            <p:ph idx="1"/>
          </p:nvPr>
        </p:nvSpPr>
        <p:spPr>
          <a:xfrm>
            <a:off x="6370983" y="4291666"/>
            <a:ext cx="3210340" cy="1707705"/>
          </a:xfrm>
        </p:spPr>
        <p:txBody>
          <a:bodyPr/>
          <a:lstStyle/>
          <a:p>
            <a:endParaRPr lang="fr-FR"/>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pic>
        <p:nvPicPr>
          <p:cNvPr id="7" name="Image 6"/>
          <p:cNvPicPr>
            <a:picLocks noChangeAspect="1"/>
          </p:cNvPicPr>
          <p:nvPr/>
        </p:nvPicPr>
        <p:blipFill>
          <a:blip r:embed="rId2"/>
          <a:stretch>
            <a:fillRect/>
          </a:stretch>
        </p:blipFill>
        <p:spPr>
          <a:xfrm>
            <a:off x="227701" y="727046"/>
            <a:ext cx="4590934" cy="2662198"/>
          </a:xfrm>
          <a:prstGeom prst="rect">
            <a:avLst/>
          </a:prstGeom>
        </p:spPr>
      </p:pic>
      <p:pic>
        <p:nvPicPr>
          <p:cNvPr id="8" name="Image 7"/>
          <p:cNvPicPr>
            <a:picLocks noChangeAspect="1"/>
          </p:cNvPicPr>
          <p:nvPr/>
        </p:nvPicPr>
        <p:blipFill>
          <a:blip r:embed="rId3"/>
          <a:stretch>
            <a:fillRect/>
          </a:stretch>
        </p:blipFill>
        <p:spPr>
          <a:xfrm>
            <a:off x="5606579" y="1661739"/>
            <a:ext cx="6496050" cy="4675648"/>
          </a:xfrm>
          <a:prstGeom prst="rect">
            <a:avLst/>
          </a:prstGeom>
        </p:spPr>
      </p:pic>
      <p:pic>
        <p:nvPicPr>
          <p:cNvPr id="9" name="Image 8"/>
          <p:cNvPicPr>
            <a:picLocks noChangeAspect="1"/>
          </p:cNvPicPr>
          <p:nvPr/>
        </p:nvPicPr>
        <p:blipFill>
          <a:blip r:embed="rId4"/>
          <a:stretch>
            <a:fillRect/>
          </a:stretch>
        </p:blipFill>
        <p:spPr>
          <a:xfrm>
            <a:off x="720080" y="4035287"/>
            <a:ext cx="4294222" cy="2402950"/>
          </a:xfrm>
          <a:prstGeom prst="rect">
            <a:avLst/>
          </a:prstGeom>
        </p:spPr>
      </p:pic>
      <p:sp>
        <p:nvSpPr>
          <p:cNvPr id="10" name="Rectangle 9"/>
          <p:cNvSpPr/>
          <p:nvPr/>
        </p:nvSpPr>
        <p:spPr>
          <a:xfrm>
            <a:off x="127803" y="3493075"/>
            <a:ext cx="5129490" cy="646331"/>
          </a:xfrm>
          <a:prstGeom prst="rect">
            <a:avLst/>
          </a:prstGeom>
        </p:spPr>
        <p:txBody>
          <a:bodyPr wrap="square">
            <a:spAutoFit/>
          </a:bodyPr>
          <a:lstStyle/>
          <a:p>
            <a:r>
              <a:rPr lang="en-US" dirty="0">
                <a:latin typeface="TimesNewRomanPSMT"/>
              </a:rPr>
              <a:t>Neutron energy spectrum measured by </a:t>
            </a:r>
            <a:r>
              <a:rPr lang="en-US" dirty="0" smtClean="0">
                <a:latin typeface="TimesNewRomanPSMT"/>
              </a:rPr>
              <a:t>DIAMON during DT </a:t>
            </a:r>
            <a:endParaRPr lang="fr-FR" dirty="0"/>
          </a:p>
        </p:txBody>
      </p:sp>
      <p:sp>
        <p:nvSpPr>
          <p:cNvPr id="11" name="Rectangle 10"/>
          <p:cNvSpPr/>
          <p:nvPr/>
        </p:nvSpPr>
        <p:spPr>
          <a:xfrm>
            <a:off x="6948574" y="1499909"/>
            <a:ext cx="4724370" cy="369332"/>
          </a:xfrm>
          <a:prstGeom prst="rect">
            <a:avLst/>
          </a:prstGeom>
        </p:spPr>
        <p:txBody>
          <a:bodyPr wrap="none">
            <a:spAutoFit/>
          </a:bodyPr>
          <a:lstStyle/>
          <a:p>
            <a:r>
              <a:rPr lang="fr-FR" b="1" dirty="0" err="1" smtClean="0">
                <a:latin typeface="TimesNewRomanPS-BoldMT"/>
              </a:rPr>
              <a:t>Number</a:t>
            </a:r>
            <a:r>
              <a:rPr lang="fr-FR" b="1" dirty="0" smtClean="0">
                <a:latin typeface="TimesNewRomanPS-BoldMT"/>
              </a:rPr>
              <a:t> of single-</a:t>
            </a:r>
            <a:r>
              <a:rPr lang="fr-FR" b="1" dirty="0" err="1" smtClean="0">
                <a:latin typeface="TimesNewRomanPS-BoldMT"/>
              </a:rPr>
              <a:t>event</a:t>
            </a:r>
            <a:r>
              <a:rPr lang="fr-FR" b="1" dirty="0" smtClean="0">
                <a:latin typeface="TimesNewRomanPS-BoldMT"/>
              </a:rPr>
              <a:t> </a:t>
            </a:r>
            <a:r>
              <a:rPr lang="fr-FR" b="1" dirty="0" err="1" smtClean="0">
                <a:latin typeface="TimesNewRomanPS-BoldMT"/>
              </a:rPr>
              <a:t>upset</a:t>
            </a:r>
            <a:r>
              <a:rPr lang="fr-FR" b="1" dirty="0" smtClean="0">
                <a:latin typeface="TimesNewRomanPS-BoldMT"/>
              </a:rPr>
              <a:t> </a:t>
            </a:r>
            <a:r>
              <a:rPr lang="fr-FR" b="1" dirty="0" err="1" smtClean="0">
                <a:latin typeface="TimesNewRomanPS-BoldMT"/>
              </a:rPr>
              <a:t>during</a:t>
            </a:r>
            <a:r>
              <a:rPr lang="fr-FR" b="1" dirty="0" smtClean="0">
                <a:latin typeface="TimesNewRomanPS-BoldMT"/>
              </a:rPr>
              <a:t> D-T </a:t>
            </a:r>
            <a:endParaRPr lang="fr-FR" dirty="0"/>
          </a:p>
        </p:txBody>
      </p:sp>
      <p:pic>
        <p:nvPicPr>
          <p:cNvPr id="12" name="Logo CEA">
            <a:extLst>
              <a:ext uri="{FF2B5EF4-FFF2-40B4-BE49-F238E27FC236}">
                <a16:creationId xmlns:a16="http://schemas.microsoft.com/office/drawing/2014/main" id="{1051C7ED-2FE9-229E-F0BD-000C6D22DE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9250" y="670479"/>
            <a:ext cx="664056" cy="664056"/>
          </a:xfrm>
          <a:prstGeom prst="rect">
            <a:avLst/>
          </a:prstGeom>
        </p:spPr>
      </p:pic>
      <p:pic>
        <p:nvPicPr>
          <p:cNvPr id="13"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7617" y="720462"/>
            <a:ext cx="530517" cy="52949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a:blip r:embed="rId7"/>
          <a:stretch>
            <a:fillRect/>
          </a:stretch>
        </p:blipFill>
        <p:spPr>
          <a:xfrm>
            <a:off x="7568750" y="713152"/>
            <a:ext cx="1447621" cy="568949"/>
          </a:xfrm>
          <a:prstGeom prst="rect">
            <a:avLst/>
          </a:prstGeom>
        </p:spPr>
      </p:pic>
      <p:pic>
        <p:nvPicPr>
          <p:cNvPr id="15" name="Image 14"/>
          <p:cNvPicPr>
            <a:picLocks noChangeAspect="1"/>
          </p:cNvPicPr>
          <p:nvPr/>
        </p:nvPicPr>
        <p:blipFill>
          <a:blip r:embed="rId8"/>
          <a:stretch>
            <a:fillRect/>
          </a:stretch>
        </p:blipFill>
        <p:spPr>
          <a:xfrm>
            <a:off x="10740093" y="592355"/>
            <a:ext cx="703967" cy="698259"/>
          </a:xfrm>
          <a:prstGeom prst="rect">
            <a:avLst/>
          </a:prstGeom>
        </p:spPr>
      </p:pic>
      <p:pic>
        <p:nvPicPr>
          <p:cNvPr id="16" name="Image 15"/>
          <p:cNvPicPr>
            <a:picLocks noChangeAspect="1"/>
          </p:cNvPicPr>
          <p:nvPr/>
        </p:nvPicPr>
        <p:blipFill>
          <a:blip r:embed="rId9"/>
          <a:stretch>
            <a:fillRect/>
          </a:stretch>
        </p:blipFill>
        <p:spPr>
          <a:xfrm>
            <a:off x="9207259" y="701925"/>
            <a:ext cx="836987" cy="610920"/>
          </a:xfrm>
          <a:prstGeom prst="rect">
            <a:avLst/>
          </a:prstGeom>
        </p:spPr>
      </p:pic>
      <p:sp>
        <p:nvSpPr>
          <p:cNvPr id="17" name="ZoneTexte 16"/>
          <p:cNvSpPr txBox="1"/>
          <p:nvPr/>
        </p:nvSpPr>
        <p:spPr>
          <a:xfrm>
            <a:off x="5802246" y="6186435"/>
            <a:ext cx="3508513" cy="341632"/>
          </a:xfrm>
          <a:prstGeom prst="rect">
            <a:avLst/>
          </a:prstGeom>
          <a:noFill/>
        </p:spPr>
        <p:txBody>
          <a:bodyPr wrap="square" rtlCol="0">
            <a:spAutoFit/>
          </a:bodyPr>
          <a:lstStyle/>
          <a:p>
            <a:pPr algn="just">
              <a:lnSpc>
                <a:spcPct val="135000"/>
              </a:lnSpc>
            </a:pPr>
            <a:r>
              <a:rPr lang="fr-FR" sz="1200" dirty="0" smtClean="0"/>
              <a:t>[Dentan </a:t>
            </a:r>
            <a:r>
              <a:rPr lang="en-US" altLang="ja-JP" sz="1200" dirty="0" smtClean="0">
                <a:ea typeface="ＭＳ Ｐゴシック" charset="-128"/>
              </a:rPr>
              <a:t>et al. </a:t>
            </a:r>
            <a:r>
              <a:rPr lang="fr-FR" sz="1200" dirty="0" smtClean="0"/>
              <a:t>]</a:t>
            </a:r>
            <a:endParaRPr lang="fr-FR" sz="1200" dirty="0"/>
          </a:p>
        </p:txBody>
      </p:sp>
    </p:spTree>
    <p:extLst>
      <p:ext uri="{BB962C8B-B14F-4D97-AF65-F5344CB8AC3E}">
        <p14:creationId xmlns:p14="http://schemas.microsoft.com/office/powerpoint/2010/main" val="2832168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0AB91F6-AE3A-3AC3-2934-B177F2FA803E}"/>
              </a:ext>
            </a:extLst>
          </p:cNvPr>
          <p:cNvSpPr txBox="1"/>
          <p:nvPr/>
        </p:nvSpPr>
        <p:spPr>
          <a:xfrm>
            <a:off x="6090211" y="943092"/>
            <a:ext cx="5768294" cy="4358116"/>
          </a:xfrm>
          <a:prstGeom prst="rect">
            <a:avLst/>
          </a:prstGeom>
          <a:noFill/>
        </p:spPr>
        <p:txBody>
          <a:bodyPr wrap="square" numCol="1">
            <a:spAutoFit/>
          </a:bodyPr>
          <a:lstStyle/>
          <a:p>
            <a:pPr lvl="1" defTabSz="685800">
              <a:spcBef>
                <a:spcPct val="20000"/>
              </a:spcBef>
              <a:buClr>
                <a:srgbClr val="C00000"/>
              </a:buClr>
            </a:pPr>
            <a:r>
              <a:rPr lang="en-US" b="1" dirty="0">
                <a:solidFill>
                  <a:srgbClr val="002060"/>
                </a:solidFill>
                <a:latin typeface="Verdana" panose="020B0604030504040204" pitchFamily="34" charset="0"/>
                <a:ea typeface="Verdana" panose="020B0604030504040204" pitchFamily="34" charset="0"/>
                <a:cs typeface="Arial" panose="020B0604020202020204" pitchFamily="34" charset="0"/>
              </a:rPr>
              <a:t>Projects</a:t>
            </a:r>
          </a:p>
          <a:p>
            <a:pPr lvl="1" defTabSz="685800">
              <a:spcBef>
                <a:spcPct val="20000"/>
              </a:spcBef>
              <a:buClr>
                <a:srgbClr val="C00000"/>
              </a:buClr>
            </a:pPr>
            <a:endParaRPr lang="en-US" b="1"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14 MeV Neutron calibration</a:t>
            </a: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Activation of ITER materials</a:t>
            </a: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Radiation damage studies</a:t>
            </a: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Streaming benchmark </a:t>
            </a:r>
            <a:r>
              <a:rPr lang="en-US" dirty="0" err="1">
                <a:solidFill>
                  <a:srgbClr val="002060"/>
                </a:solidFill>
                <a:latin typeface="Verdana" panose="020B0604030504040204" pitchFamily="34" charset="0"/>
                <a:ea typeface="Verdana" panose="020B0604030504040204" pitchFamily="34" charset="0"/>
                <a:cs typeface="Arial" panose="020B0604020202020204" pitchFamily="34" charset="0"/>
              </a:rPr>
              <a:t>exp</a:t>
            </a:r>
            <a:endParaRPr lang="en-US"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Shutdown dose rate benchmark </a:t>
            </a:r>
            <a:r>
              <a:rPr lang="en-US" dirty="0" err="1">
                <a:solidFill>
                  <a:srgbClr val="002060"/>
                </a:solidFill>
                <a:latin typeface="Verdana" panose="020B0604030504040204" pitchFamily="34" charset="0"/>
                <a:ea typeface="Verdana" panose="020B0604030504040204" pitchFamily="34" charset="0"/>
                <a:cs typeface="Arial" panose="020B0604020202020204" pitchFamily="34" charset="0"/>
              </a:rPr>
              <a:t>exp</a:t>
            </a:r>
            <a:endParaRPr lang="en-US"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Test Blanket Module detectors - TBR </a:t>
            </a: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Water activation </a:t>
            </a:r>
            <a:r>
              <a:rPr lang="en-US" dirty="0" err="1">
                <a:solidFill>
                  <a:srgbClr val="002060"/>
                </a:solidFill>
                <a:latin typeface="Verdana" panose="020B0604030504040204" pitchFamily="34" charset="0"/>
                <a:ea typeface="Verdana" panose="020B0604030504040204" pitchFamily="34" charset="0"/>
                <a:cs typeface="Arial" panose="020B0604020202020204" pitchFamily="34" charset="0"/>
              </a:rPr>
              <a:t>exp</a:t>
            </a:r>
            <a:endParaRPr lang="en-US" dirty="0">
              <a:solidFill>
                <a:srgbClr val="002060"/>
              </a:solidFill>
              <a:latin typeface="Verdana" panose="020B0604030504040204" pitchFamily="34" charset="0"/>
              <a:ea typeface="Verdana" panose="020B0604030504040204" pitchFamily="34" charset="0"/>
              <a:cs typeface="Arial" panose="020B0604020202020204" pitchFamily="34" charset="0"/>
            </a:endParaRP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Single Event Effects on electronics</a:t>
            </a: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Occupational Radiation Exposure</a:t>
            </a:r>
          </a:p>
          <a:p>
            <a:pPr marL="742950" lvl="1" indent="-285750" defTabSz="685800">
              <a:spcBef>
                <a:spcPct val="20000"/>
              </a:spcBef>
              <a:buClr>
                <a:srgbClr val="C00000"/>
              </a:buClr>
              <a:buFont typeface="Arial" panose="020B0604020202020204" pitchFamily="34" charset="0"/>
              <a:buChar char="•"/>
            </a:pPr>
            <a:r>
              <a:rPr lang="en-US" dirty="0">
                <a:solidFill>
                  <a:srgbClr val="002060"/>
                </a:solidFill>
                <a:latin typeface="Verdana" panose="020B0604030504040204" pitchFamily="34" charset="0"/>
                <a:ea typeface="Verdana" panose="020B0604030504040204" pitchFamily="34" charset="0"/>
                <a:cs typeface="Arial" panose="020B0604020202020204" pitchFamily="34" charset="0"/>
              </a:rPr>
              <a:t>Waste</a:t>
            </a:r>
          </a:p>
          <a:p>
            <a:pPr marL="742950" lvl="1" indent="-285750" defTabSz="685800">
              <a:spcBef>
                <a:spcPct val="20000"/>
              </a:spcBef>
              <a:buClr>
                <a:srgbClr val="C00000"/>
              </a:buClr>
              <a:buFont typeface="Arial" panose="020B0604020202020204" pitchFamily="34" charset="0"/>
              <a:buChar char="•"/>
            </a:pPr>
            <a:endParaRPr lang="en-US"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20" name="Segnaposto numero diapositiva 2"/>
          <p:cNvSpPr txBox="1">
            <a:spLocks/>
          </p:cNvSpPr>
          <p:nvPr/>
        </p:nvSpPr>
        <p:spPr>
          <a:xfrm>
            <a:off x="11098320" y="6577309"/>
            <a:ext cx="720080" cy="199174"/>
          </a:xfrm>
          <a:prstGeom prst="rect">
            <a:avLst/>
          </a:prstGeom>
        </p:spPr>
        <p:txBody>
          <a:bodyPr vert="horz" lIns="91440" tIns="45720" rIns="91440" bIns="45720" rtlCol="0" anchor="t"/>
          <a:lstStyle>
            <a:defPPr>
              <a:defRPr lang="en-US"/>
            </a:defPPr>
            <a:lvl1pPr marL="0" algn="r" defTabSz="914400" rtl="0" eaLnBrk="1" latinLnBrk="0" hangingPunct="1">
              <a:defRPr sz="11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26</a:t>
            </a:fld>
            <a:endParaRPr lang="en-GB" dirty="0"/>
          </a:p>
        </p:txBody>
      </p:sp>
      <p:sp>
        <p:nvSpPr>
          <p:cNvPr id="15" name="CasellaDiTesto 14"/>
          <p:cNvSpPr txBox="1"/>
          <p:nvPr/>
        </p:nvSpPr>
        <p:spPr>
          <a:xfrm>
            <a:off x="877656" y="5441332"/>
            <a:ext cx="10297144" cy="584775"/>
          </a:xfrm>
          <a:prstGeom prst="rect">
            <a:avLst/>
          </a:prstGeom>
          <a:solidFill>
            <a:schemeClr val="accent1">
              <a:lumMod val="50000"/>
            </a:schemeClr>
          </a:solidFill>
          <a:ln>
            <a:solidFill>
              <a:srgbClr val="C00000"/>
            </a:solidFill>
          </a:ln>
        </p:spPr>
        <p:txBody>
          <a:bodyPr wrap="square" rtlCol="0">
            <a:spAutoFit/>
          </a:bodyPr>
          <a:lstStyle/>
          <a:p>
            <a:pPr algn="ctr"/>
            <a:r>
              <a:rPr lang="it-IT" sz="32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Arial" panose="020B0604020202020204" pitchFamily="34" charset="0"/>
              </a:rPr>
              <a:t>relevance </a:t>
            </a:r>
            <a:r>
              <a:rPr lang="it-IT" sz="32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Arial" panose="020B0604020202020204" pitchFamily="34" charset="0"/>
              </a:rPr>
              <a:t>to ITER &amp; DEMO</a:t>
            </a:r>
          </a:p>
        </p:txBody>
      </p:sp>
      <p:sp>
        <p:nvSpPr>
          <p:cNvPr id="19" name="Titolo 1"/>
          <p:cNvSpPr>
            <a:spLocks noGrp="1"/>
          </p:cNvSpPr>
          <p:nvPr>
            <p:ph type="title"/>
          </p:nvPr>
        </p:nvSpPr>
        <p:spPr>
          <a:xfrm>
            <a:off x="983432" y="192515"/>
            <a:ext cx="10834968" cy="457200"/>
          </a:xfrm>
        </p:spPr>
        <p:txBody>
          <a:bodyPr/>
          <a:lstStyle/>
          <a:p>
            <a:r>
              <a:rPr lang="en-US" sz="2800" dirty="0" smtClean="0">
                <a:latin typeface="Verdana" panose="020B0604030504040204" pitchFamily="34" charset="0"/>
                <a:ea typeface="Verdana" panose="020B0604030504040204" pitchFamily="34" charset="0"/>
              </a:rPr>
              <a:t>SP-5 Exploitation </a:t>
            </a:r>
            <a:r>
              <a:rPr lang="en-US" sz="2800" dirty="0">
                <a:latin typeface="Verdana" panose="020B0604030504040204" pitchFamily="34" charset="0"/>
                <a:ea typeface="Verdana" panose="020B0604030504040204" pitchFamily="34" charset="0"/>
              </a:rPr>
              <a:t>of JET DT campaign</a:t>
            </a:r>
          </a:p>
        </p:txBody>
      </p:sp>
      <p:sp>
        <p:nvSpPr>
          <p:cNvPr id="2" name="CasellaDiTesto 1"/>
          <p:cNvSpPr txBox="1"/>
          <p:nvPr/>
        </p:nvSpPr>
        <p:spPr>
          <a:xfrm>
            <a:off x="95665" y="785032"/>
            <a:ext cx="6378299" cy="4385816"/>
          </a:xfrm>
          <a:prstGeom prst="rect">
            <a:avLst/>
          </a:prstGeom>
          <a:noFill/>
        </p:spPr>
        <p:txBody>
          <a:bodyPr wrap="square" rtlCol="0">
            <a:spAutoFit/>
          </a:bodyPr>
          <a:lstStyle/>
          <a:p>
            <a:r>
              <a:rPr lang="it-IT" b="1" dirty="0">
                <a:solidFill>
                  <a:srgbClr val="002060"/>
                </a:solidFill>
                <a:latin typeface="Verdana" panose="020B0604030504040204" pitchFamily="34" charset="0"/>
                <a:ea typeface="Verdana" panose="020B0604030504040204" pitchFamily="34" charset="0"/>
              </a:rPr>
              <a:t>DT </a:t>
            </a:r>
            <a:r>
              <a:rPr lang="it-IT" b="1" dirty="0" err="1">
                <a:solidFill>
                  <a:srgbClr val="002060"/>
                </a:solidFill>
                <a:latin typeface="Verdana" panose="020B0604030504040204" pitchFamily="34" charset="0"/>
                <a:ea typeface="Verdana" panose="020B0604030504040204" pitchFamily="34" charset="0"/>
              </a:rPr>
              <a:t>operations</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at</a:t>
            </a:r>
            <a:r>
              <a:rPr lang="it-IT" b="1" dirty="0">
                <a:solidFill>
                  <a:srgbClr val="002060"/>
                </a:solidFill>
                <a:latin typeface="Verdana" panose="020B0604030504040204" pitchFamily="34" charset="0"/>
                <a:ea typeface="Verdana" panose="020B0604030504040204" pitchFamily="34" charset="0"/>
              </a:rPr>
              <a:t> JET </a:t>
            </a:r>
            <a:r>
              <a:rPr lang="it-IT" b="1" dirty="0" err="1">
                <a:solidFill>
                  <a:srgbClr val="002060"/>
                </a:solidFill>
                <a:latin typeface="Verdana" panose="020B0604030504040204" pitchFamily="34" charset="0"/>
                <a:ea typeface="Verdana" panose="020B0604030504040204" pitchFamily="34" charset="0"/>
              </a:rPr>
              <a:t>offer</a:t>
            </a:r>
            <a:r>
              <a:rPr lang="it-IT" b="1" dirty="0">
                <a:solidFill>
                  <a:srgbClr val="002060"/>
                </a:solidFill>
                <a:latin typeface="Verdana" panose="020B0604030504040204" pitchFamily="34" charset="0"/>
                <a:ea typeface="Verdana" panose="020B0604030504040204" pitchFamily="34" charset="0"/>
              </a:rPr>
              <a:t> a </a:t>
            </a:r>
            <a:r>
              <a:rPr lang="it-IT" b="1" dirty="0" err="1">
                <a:solidFill>
                  <a:srgbClr val="002060"/>
                </a:solidFill>
                <a:latin typeface="Verdana" panose="020B0604030504040204" pitchFamily="34" charset="0"/>
                <a:ea typeface="Verdana" panose="020B0604030504040204" pitchFamily="34" charset="0"/>
              </a:rPr>
              <a:t>unique</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opportunity</a:t>
            </a:r>
            <a:r>
              <a:rPr lang="it-IT" b="1" dirty="0">
                <a:solidFill>
                  <a:srgbClr val="002060"/>
                </a:solidFill>
                <a:latin typeface="Verdana" panose="020B0604030504040204" pitchFamily="34" charset="0"/>
                <a:ea typeface="Verdana" panose="020B0604030504040204" pitchFamily="34" charset="0"/>
              </a:rPr>
              <a:t> to </a:t>
            </a:r>
            <a:r>
              <a:rPr lang="it-IT" b="1" dirty="0" err="1">
                <a:solidFill>
                  <a:srgbClr val="002060"/>
                </a:solidFill>
                <a:latin typeface="Verdana" panose="020B0604030504040204" pitchFamily="34" charset="0"/>
                <a:ea typeface="Verdana" panose="020B0604030504040204" pitchFamily="34" charset="0"/>
              </a:rPr>
              <a:t>study</a:t>
            </a:r>
            <a:r>
              <a:rPr lang="it-IT" b="1" dirty="0">
                <a:solidFill>
                  <a:srgbClr val="002060"/>
                </a:solidFill>
                <a:latin typeface="Verdana" panose="020B0604030504040204" pitchFamily="34" charset="0"/>
                <a:ea typeface="Verdana" panose="020B0604030504040204" pitchFamily="34" charset="0"/>
              </a:rPr>
              <a:t> in </a:t>
            </a:r>
            <a:r>
              <a:rPr lang="it-IT" b="1" dirty="0" err="1">
                <a:solidFill>
                  <a:srgbClr val="002060"/>
                </a:solidFill>
                <a:latin typeface="Verdana" panose="020B0604030504040204" pitchFamily="34" charset="0"/>
                <a:ea typeface="Verdana" panose="020B0604030504040204" pitchFamily="34" charset="0"/>
              </a:rPr>
              <a:t>real</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tokamak</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environment</a:t>
            </a:r>
            <a:r>
              <a:rPr lang="it-IT" b="1" dirty="0">
                <a:solidFill>
                  <a:srgbClr val="002060"/>
                </a:solidFill>
                <a:latin typeface="Verdana" panose="020B0604030504040204" pitchFamily="34" charset="0"/>
                <a:ea typeface="Verdana" panose="020B0604030504040204" pitchFamily="34" charset="0"/>
              </a:rPr>
              <a:t>:</a:t>
            </a:r>
          </a:p>
          <a:p>
            <a:endParaRPr lang="it-IT" b="1" dirty="0">
              <a:solidFill>
                <a:srgbClr val="002060"/>
              </a:solidFill>
              <a:latin typeface="Verdana" panose="020B0604030504040204" pitchFamily="34" charset="0"/>
              <a:ea typeface="Verdana" panose="020B0604030504040204" pitchFamily="34" charset="0"/>
            </a:endParaRPr>
          </a:p>
          <a:p>
            <a:pPr marL="285750" indent="-285750">
              <a:lnSpc>
                <a:spcPct val="150000"/>
              </a:lnSpc>
              <a:buClr>
                <a:srgbClr val="A20000"/>
              </a:buClr>
              <a:buFontTx/>
              <a:buChar char="-"/>
            </a:pPr>
            <a:r>
              <a:rPr lang="it-IT" b="1" dirty="0" err="1">
                <a:solidFill>
                  <a:srgbClr val="002060"/>
                </a:solidFill>
                <a:latin typeface="Verdana" panose="020B0604030504040204" pitchFamily="34" charset="0"/>
                <a:ea typeface="Verdana" panose="020B0604030504040204" pitchFamily="34" charset="0"/>
              </a:rPr>
              <a:t>Calibration</a:t>
            </a:r>
            <a:r>
              <a:rPr lang="it-IT" b="1" dirty="0">
                <a:solidFill>
                  <a:srgbClr val="002060"/>
                </a:solidFill>
                <a:latin typeface="Verdana" panose="020B0604030504040204" pitchFamily="34" charset="0"/>
                <a:ea typeface="Verdana" panose="020B0604030504040204" pitchFamily="34" charset="0"/>
              </a:rPr>
              <a:t> of </a:t>
            </a:r>
            <a:r>
              <a:rPr lang="it-IT" b="1" dirty="0" err="1">
                <a:solidFill>
                  <a:srgbClr val="002060"/>
                </a:solidFill>
                <a:latin typeface="Verdana" panose="020B0604030504040204" pitchFamily="34" charset="0"/>
                <a:ea typeface="Verdana" panose="020B0604030504040204" pitchFamily="34" charset="0"/>
              </a:rPr>
              <a:t>neutron</a:t>
            </a:r>
            <a:r>
              <a:rPr lang="it-IT" b="1" dirty="0">
                <a:solidFill>
                  <a:srgbClr val="002060"/>
                </a:solidFill>
                <a:latin typeface="Verdana" panose="020B0604030504040204" pitchFamily="34" charset="0"/>
                <a:ea typeface="Verdana" panose="020B0604030504040204" pitchFamily="34" charset="0"/>
              </a:rPr>
              <a:t> detectors</a:t>
            </a:r>
          </a:p>
          <a:p>
            <a:pPr marL="285750" indent="-285750">
              <a:lnSpc>
                <a:spcPct val="150000"/>
              </a:lnSpc>
              <a:buClr>
                <a:srgbClr val="A20000"/>
              </a:buClr>
              <a:buFontTx/>
              <a:buChar char="-"/>
            </a:pPr>
            <a:r>
              <a:rPr lang="it-IT" b="1" dirty="0" err="1">
                <a:solidFill>
                  <a:srgbClr val="002060"/>
                </a:solidFill>
                <a:latin typeface="Verdana" panose="020B0604030504040204" pitchFamily="34" charset="0"/>
                <a:ea typeface="Verdana" panose="020B0604030504040204" pitchFamily="34" charset="0"/>
              </a:rPr>
              <a:t>Activation</a:t>
            </a:r>
            <a:r>
              <a:rPr lang="it-IT" b="1" dirty="0">
                <a:solidFill>
                  <a:srgbClr val="002060"/>
                </a:solidFill>
                <a:latin typeface="Verdana" panose="020B0604030504040204" pitchFamily="34" charset="0"/>
                <a:ea typeface="Verdana" panose="020B0604030504040204" pitchFamily="34" charset="0"/>
              </a:rPr>
              <a:t> and </a:t>
            </a:r>
            <a:r>
              <a:rPr lang="it-IT" b="1" dirty="0" err="1">
                <a:solidFill>
                  <a:srgbClr val="002060"/>
                </a:solidFill>
                <a:latin typeface="Verdana" panose="020B0604030504040204" pitchFamily="34" charset="0"/>
                <a:ea typeface="Verdana" panose="020B0604030504040204" pitchFamily="34" charset="0"/>
              </a:rPr>
              <a:t>damage</a:t>
            </a:r>
            <a:r>
              <a:rPr lang="it-IT" b="1" dirty="0">
                <a:solidFill>
                  <a:srgbClr val="002060"/>
                </a:solidFill>
                <a:latin typeface="Verdana" panose="020B0604030504040204" pitchFamily="34" charset="0"/>
                <a:ea typeface="Verdana" panose="020B0604030504040204" pitchFamily="34" charset="0"/>
              </a:rPr>
              <a:t> of </a:t>
            </a:r>
            <a:r>
              <a:rPr lang="it-IT" b="1" dirty="0" err="1">
                <a:solidFill>
                  <a:srgbClr val="002060"/>
                </a:solidFill>
                <a:latin typeface="Verdana" panose="020B0604030504040204" pitchFamily="34" charset="0"/>
                <a:ea typeface="Verdana" panose="020B0604030504040204" pitchFamily="34" charset="0"/>
              </a:rPr>
              <a:t>materials</a:t>
            </a:r>
            <a:r>
              <a:rPr lang="it-IT" b="1" dirty="0">
                <a:solidFill>
                  <a:srgbClr val="002060"/>
                </a:solidFill>
                <a:latin typeface="Verdana" panose="020B0604030504040204" pitchFamily="34" charset="0"/>
                <a:ea typeface="Verdana" panose="020B0604030504040204" pitchFamily="34" charset="0"/>
              </a:rPr>
              <a:t> &amp; </a:t>
            </a:r>
            <a:r>
              <a:rPr lang="it-IT" b="1" dirty="0" err="1">
                <a:solidFill>
                  <a:srgbClr val="002060"/>
                </a:solidFill>
                <a:latin typeface="Verdana" panose="020B0604030504040204" pitchFamily="34" charset="0"/>
                <a:ea typeface="Verdana" panose="020B0604030504040204" pitchFamily="34" charset="0"/>
              </a:rPr>
              <a:t>electronics</a:t>
            </a:r>
            <a:endParaRPr lang="it-IT" b="1" dirty="0">
              <a:solidFill>
                <a:srgbClr val="002060"/>
              </a:solidFill>
              <a:latin typeface="Verdana" panose="020B0604030504040204" pitchFamily="34" charset="0"/>
              <a:ea typeface="Verdana" panose="020B0604030504040204" pitchFamily="34" charset="0"/>
            </a:endParaRPr>
          </a:p>
          <a:p>
            <a:pPr marL="285750" indent="-285750">
              <a:lnSpc>
                <a:spcPct val="150000"/>
              </a:lnSpc>
              <a:buClr>
                <a:srgbClr val="A20000"/>
              </a:buClr>
              <a:buFontTx/>
              <a:buChar char="-"/>
            </a:pPr>
            <a:r>
              <a:rPr lang="it-IT" b="1" dirty="0" err="1">
                <a:solidFill>
                  <a:srgbClr val="002060"/>
                </a:solidFill>
                <a:latin typeface="Verdana" panose="020B0604030504040204" pitchFamily="34" charset="0"/>
                <a:ea typeface="Verdana" panose="020B0604030504040204" pitchFamily="34" charset="0"/>
              </a:rPr>
              <a:t>Tritium</a:t>
            </a:r>
            <a:r>
              <a:rPr lang="it-IT" b="1" dirty="0">
                <a:solidFill>
                  <a:srgbClr val="002060"/>
                </a:solidFill>
                <a:latin typeface="Verdana" panose="020B0604030504040204" pitchFamily="34" charset="0"/>
                <a:ea typeface="Verdana" panose="020B0604030504040204" pitchFamily="34" charset="0"/>
              </a:rPr>
              <a:t> breeding &amp; detectors</a:t>
            </a:r>
          </a:p>
          <a:p>
            <a:pPr marL="285750" indent="-285750">
              <a:lnSpc>
                <a:spcPct val="150000"/>
              </a:lnSpc>
              <a:buClr>
                <a:srgbClr val="A20000"/>
              </a:buClr>
              <a:buFontTx/>
              <a:buChar char="-"/>
            </a:pPr>
            <a:r>
              <a:rPr lang="it-IT" b="1" dirty="0">
                <a:solidFill>
                  <a:srgbClr val="002060"/>
                </a:solidFill>
                <a:latin typeface="Verdana" panose="020B0604030504040204" pitchFamily="34" charset="0"/>
                <a:ea typeface="Verdana" panose="020B0604030504040204" pitchFamily="34" charset="0"/>
              </a:rPr>
              <a:t>Validate </a:t>
            </a:r>
            <a:r>
              <a:rPr lang="it-IT" b="1" dirty="0" err="1">
                <a:solidFill>
                  <a:srgbClr val="002060"/>
                </a:solidFill>
                <a:latin typeface="Verdana" panose="020B0604030504040204" pitchFamily="34" charset="0"/>
                <a:ea typeface="Verdana" panose="020B0604030504040204" pitchFamily="34" charset="0"/>
              </a:rPr>
              <a:t>nuclear</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codes</a:t>
            </a:r>
            <a:r>
              <a:rPr lang="it-IT" b="1" dirty="0">
                <a:solidFill>
                  <a:srgbClr val="002060"/>
                </a:solidFill>
                <a:latin typeface="Verdana" panose="020B0604030504040204" pitchFamily="34" charset="0"/>
                <a:ea typeface="Verdana" panose="020B0604030504040204" pitchFamily="34" charset="0"/>
              </a:rPr>
              <a:t> </a:t>
            </a:r>
          </a:p>
          <a:p>
            <a:pPr marL="285750" indent="-285750">
              <a:lnSpc>
                <a:spcPct val="150000"/>
              </a:lnSpc>
              <a:buClr>
                <a:srgbClr val="A20000"/>
              </a:buClr>
              <a:buFontTx/>
              <a:buChar char="-"/>
            </a:pPr>
            <a:r>
              <a:rPr lang="it-IT" b="1" dirty="0" err="1">
                <a:solidFill>
                  <a:srgbClr val="002060"/>
                </a:solidFill>
                <a:latin typeface="Verdana" panose="020B0604030504040204" pitchFamily="34" charset="0"/>
                <a:ea typeface="Verdana" panose="020B0604030504040204" pitchFamily="34" charset="0"/>
              </a:rPr>
              <a:t>Develop</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advanced</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techniques</a:t>
            </a:r>
            <a:endParaRPr lang="it-IT" b="1" dirty="0">
              <a:solidFill>
                <a:srgbClr val="002060"/>
              </a:solidFill>
              <a:latin typeface="Verdana" panose="020B0604030504040204" pitchFamily="34" charset="0"/>
              <a:ea typeface="Verdana" panose="020B0604030504040204" pitchFamily="34" charset="0"/>
            </a:endParaRPr>
          </a:p>
          <a:p>
            <a:pPr marL="285750" indent="-285750">
              <a:lnSpc>
                <a:spcPct val="150000"/>
              </a:lnSpc>
              <a:buClr>
                <a:srgbClr val="A20000"/>
              </a:buClr>
              <a:buFontTx/>
              <a:buChar char="-"/>
            </a:pPr>
            <a:r>
              <a:rPr lang="it-IT" b="1" dirty="0" err="1">
                <a:solidFill>
                  <a:srgbClr val="002060"/>
                </a:solidFill>
                <a:latin typeface="Verdana" panose="020B0604030504040204" pitchFamily="34" charset="0"/>
                <a:ea typeface="Verdana" panose="020B0604030504040204" pitchFamily="34" charset="0"/>
              </a:rPr>
              <a:t>Collect</a:t>
            </a:r>
            <a:r>
              <a:rPr lang="it-IT" b="1" dirty="0">
                <a:solidFill>
                  <a:srgbClr val="002060"/>
                </a:solidFill>
                <a:latin typeface="Verdana" panose="020B0604030504040204" pitchFamily="34" charset="0"/>
                <a:ea typeface="Verdana" panose="020B0604030504040204" pitchFamily="34" charset="0"/>
              </a:rPr>
              <a:t> &amp; </a:t>
            </a:r>
            <a:r>
              <a:rPr lang="it-IT" b="1" dirty="0" err="1">
                <a:solidFill>
                  <a:srgbClr val="002060"/>
                </a:solidFill>
                <a:latin typeface="Verdana" panose="020B0604030504040204" pitchFamily="34" charset="0"/>
                <a:ea typeface="Verdana" panose="020B0604030504040204" pitchFamily="34" charset="0"/>
              </a:rPr>
              <a:t>process</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nuclear</a:t>
            </a:r>
            <a:r>
              <a:rPr lang="it-IT" b="1" dirty="0">
                <a:solidFill>
                  <a:srgbClr val="002060"/>
                </a:solidFill>
                <a:latin typeface="Verdana" panose="020B0604030504040204" pitchFamily="34" charset="0"/>
                <a:ea typeface="Verdana" panose="020B0604030504040204" pitchFamily="34" charset="0"/>
              </a:rPr>
              <a:t> </a:t>
            </a:r>
            <a:r>
              <a:rPr lang="it-IT" b="1" dirty="0" err="1">
                <a:solidFill>
                  <a:srgbClr val="002060"/>
                </a:solidFill>
                <a:latin typeface="Verdana" panose="020B0604030504040204" pitchFamily="34" charset="0"/>
                <a:ea typeface="Verdana" panose="020B0604030504040204" pitchFamily="34" charset="0"/>
              </a:rPr>
              <a:t>safety</a:t>
            </a:r>
            <a:r>
              <a:rPr lang="it-IT" b="1" dirty="0">
                <a:solidFill>
                  <a:srgbClr val="002060"/>
                </a:solidFill>
                <a:latin typeface="Verdana" panose="020B0604030504040204" pitchFamily="34" charset="0"/>
                <a:ea typeface="Verdana" panose="020B0604030504040204" pitchFamily="34" charset="0"/>
              </a:rPr>
              <a:t> data</a:t>
            </a:r>
          </a:p>
          <a:p>
            <a:pPr marL="285750" indent="-285750">
              <a:buFontTx/>
              <a:buChar char="-"/>
            </a:pPr>
            <a:endParaRPr lang="it-IT" b="1" dirty="0">
              <a:solidFill>
                <a:srgbClr val="002060"/>
              </a:solidFill>
              <a:latin typeface="Verdana" panose="020B0604030504040204" pitchFamily="34" charset="0"/>
              <a:ea typeface="Verdana" panose="020B0604030504040204" pitchFamily="34" charset="0"/>
            </a:endParaRPr>
          </a:p>
          <a:p>
            <a:endParaRPr lang="it-IT" b="1" dirty="0">
              <a:solidFill>
                <a:srgbClr val="002060"/>
              </a:solidFill>
              <a:latin typeface="Verdana" panose="020B0604030504040204" pitchFamily="34" charset="0"/>
              <a:ea typeface="Verdana" panose="020B0604030504040204" pitchFamily="34" charset="0"/>
            </a:endParaRPr>
          </a:p>
        </p:txBody>
      </p:sp>
      <p:sp>
        <p:nvSpPr>
          <p:cNvPr id="4" name="Freccia a destra 3"/>
          <p:cNvSpPr/>
          <p:nvPr/>
        </p:nvSpPr>
        <p:spPr>
          <a:xfrm>
            <a:off x="5825268" y="2500970"/>
            <a:ext cx="401920" cy="885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Parentesi graffa chiusa 23"/>
          <p:cNvSpPr/>
          <p:nvPr/>
        </p:nvSpPr>
        <p:spPr>
          <a:xfrm>
            <a:off x="11013900" y="1519156"/>
            <a:ext cx="321800" cy="20882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5" name="CasellaDiTesto 24"/>
          <p:cNvSpPr txBox="1"/>
          <p:nvPr/>
        </p:nvSpPr>
        <p:spPr>
          <a:xfrm>
            <a:off x="11335700" y="3703181"/>
            <a:ext cx="758492" cy="338554"/>
          </a:xfrm>
          <a:prstGeom prst="rect">
            <a:avLst/>
          </a:prstGeom>
          <a:noFill/>
        </p:spPr>
        <p:txBody>
          <a:bodyPr wrap="square" rtlCol="0">
            <a:spAutoFit/>
          </a:bodyPr>
          <a:lstStyle/>
          <a:p>
            <a:r>
              <a:rPr lang="it-IT" sz="1600" dirty="0">
                <a:latin typeface="Verdana" panose="020B0604030504040204" pitchFamily="34" charset="0"/>
                <a:ea typeface="Verdana" panose="020B0604030504040204" pitchFamily="34" charset="0"/>
              </a:rPr>
              <a:t>DTE3</a:t>
            </a:r>
          </a:p>
        </p:txBody>
      </p:sp>
      <p:sp>
        <p:nvSpPr>
          <p:cNvPr id="17" name="Parentesi graffa chiusa 16"/>
          <p:cNvSpPr/>
          <p:nvPr/>
        </p:nvSpPr>
        <p:spPr>
          <a:xfrm>
            <a:off x="11013900" y="3607388"/>
            <a:ext cx="321800" cy="5680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p:cNvSpPr txBox="1"/>
          <p:nvPr/>
        </p:nvSpPr>
        <p:spPr>
          <a:xfrm>
            <a:off x="11335700" y="1895745"/>
            <a:ext cx="919392" cy="830997"/>
          </a:xfrm>
          <a:prstGeom prst="rect">
            <a:avLst/>
          </a:prstGeom>
          <a:noFill/>
        </p:spPr>
        <p:txBody>
          <a:bodyPr wrap="square" rtlCol="0">
            <a:spAutoFit/>
          </a:bodyPr>
          <a:lstStyle/>
          <a:p>
            <a:r>
              <a:rPr lang="it-IT" sz="1600" dirty="0">
                <a:latin typeface="Verdana" panose="020B0604030504040204" pitchFamily="34" charset="0"/>
                <a:ea typeface="Verdana" panose="020B0604030504040204" pitchFamily="34" charset="0"/>
              </a:rPr>
              <a:t>DD,TT</a:t>
            </a:r>
          </a:p>
          <a:p>
            <a:r>
              <a:rPr lang="it-IT" sz="1600" dirty="0">
                <a:latin typeface="Verdana" panose="020B0604030504040204" pitchFamily="34" charset="0"/>
                <a:ea typeface="Verdana" panose="020B0604030504040204" pitchFamily="34" charset="0"/>
              </a:rPr>
              <a:t>DTE2+</a:t>
            </a:r>
          </a:p>
          <a:p>
            <a:r>
              <a:rPr lang="it-IT" sz="1600" dirty="0">
                <a:latin typeface="Verdana" panose="020B0604030504040204" pitchFamily="34" charset="0"/>
                <a:ea typeface="Verdana" panose="020B0604030504040204" pitchFamily="34" charset="0"/>
              </a:rPr>
              <a:t>DTE3</a:t>
            </a:r>
          </a:p>
        </p:txBody>
      </p:sp>
      <p:sp>
        <p:nvSpPr>
          <p:cNvPr id="3" name="Espace réservé du numéro de diapositive 2"/>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16" name="Espace réservé du pied de page 3"/>
          <p:cNvSpPr>
            <a:spLocks noGrp="1"/>
          </p:cNvSpPr>
          <p:nvPr>
            <p:ph type="ftr" sz="quarter" idx="11"/>
          </p:nvPr>
        </p:nvSpPr>
        <p:spPr>
          <a:xfrm>
            <a:off x="825624" y="6555770"/>
            <a:ext cx="5020372"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14" name="ZoneTexte 13"/>
          <p:cNvSpPr txBox="1"/>
          <p:nvPr/>
        </p:nvSpPr>
        <p:spPr>
          <a:xfrm>
            <a:off x="1798598" y="6249143"/>
            <a:ext cx="4521676" cy="307777"/>
          </a:xfrm>
          <a:prstGeom prst="rect">
            <a:avLst/>
          </a:prstGeom>
          <a:noFill/>
        </p:spPr>
        <p:txBody>
          <a:bodyPr wrap="square" rtlCol="0">
            <a:spAutoFit/>
          </a:bodyPr>
          <a:lstStyle/>
          <a:p>
            <a:r>
              <a:rPr lang="fr-FR" sz="1400" dirty="0" smtClean="0"/>
              <a:t>[Villari </a:t>
            </a:r>
            <a:r>
              <a:rPr lang="en-US" altLang="ja-JP" sz="1400" dirty="0" smtClean="0">
                <a:ea typeface="ＭＳ Ｐゴシック" charset="-128"/>
              </a:rPr>
              <a:t>2023 </a:t>
            </a:r>
            <a:r>
              <a:rPr lang="fr-FR" sz="1400" dirty="0" smtClean="0"/>
              <a:t>]</a:t>
            </a:r>
            <a:endParaRPr lang="fr-FR" sz="1400" dirty="0"/>
          </a:p>
        </p:txBody>
      </p:sp>
    </p:spTree>
    <p:extLst>
      <p:ext uri="{BB962C8B-B14F-4D97-AF65-F5344CB8AC3E}">
        <p14:creationId xmlns:p14="http://schemas.microsoft.com/office/powerpoint/2010/main" val="2852014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9365" y="121289"/>
            <a:ext cx="10958852" cy="457200"/>
          </a:xfrm>
        </p:spPr>
        <p:txBody>
          <a:bodyPr/>
          <a:lstStyle/>
          <a:p>
            <a:r>
              <a:rPr lang="en-US" dirty="0" smtClean="0">
                <a:ea typeface="+mn-lt"/>
                <a:cs typeface="Arial"/>
              </a:rPr>
              <a:t>SP-5</a:t>
            </a:r>
            <a:r>
              <a:rPr lang="en-US" dirty="0">
                <a:ea typeface="+mn-lt"/>
                <a:cs typeface="Arial"/>
              </a:rPr>
              <a:t>: </a:t>
            </a:r>
            <a:r>
              <a:rPr lang="en-US" altLang="ja-JP" dirty="0" smtClean="0">
                <a:ea typeface="ＭＳ Ｐゴシック" charset="-128"/>
              </a:rPr>
              <a:t>DTE2 </a:t>
            </a:r>
            <a:r>
              <a:rPr lang="en-US" altLang="ja-JP" dirty="0" smtClean="0"/>
              <a:t>A</a:t>
            </a:r>
            <a:r>
              <a:rPr lang="en-US" dirty="0" smtClean="0"/>
              <a:t>ctivity </a:t>
            </a:r>
            <a:r>
              <a:rPr lang="en-US" dirty="0"/>
              <a:t>predictions for ITER </a:t>
            </a:r>
            <a:r>
              <a:rPr lang="en-US" dirty="0" smtClean="0"/>
              <a:t>materials </a:t>
            </a:r>
            <a:r>
              <a:rPr lang="en-US" altLang="ja-JP" dirty="0" smtClean="0">
                <a:ea typeface="ＭＳ Ｐゴシック" charset="-128"/>
              </a:rPr>
              <a:t>vs Experiment (C/E) following recent &amp; comprehensive analysis (Summer 2023)</a:t>
            </a:r>
            <a:endParaRPr lang="fr-FR" dirty="0"/>
          </a:p>
        </p:txBody>
      </p:sp>
      <p:pic>
        <p:nvPicPr>
          <p:cNvPr id="6" name="Espace réservé du contenu 5"/>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5225270" y="2525327"/>
            <a:ext cx="1871634" cy="2310584"/>
          </a:xfrm>
          <a:prstGeom prst="rect">
            <a:avLst/>
          </a:prstGeom>
        </p:spPr>
      </p:pic>
      <p:sp>
        <p:nvSpPr>
          <p:cNvPr id="5" name="Espace réservé du numéro de diapositive 4"/>
          <p:cNvSpPr>
            <a:spLocks noGrp="1"/>
          </p:cNvSpPr>
          <p:nvPr>
            <p:ph type="sldNum" sz="quarter" idx="12"/>
          </p:nvPr>
        </p:nvSpPr>
        <p:spPr/>
        <p:txBody>
          <a:bodyPr/>
          <a:lstStyle/>
          <a:p>
            <a:fld id="{6A6D9FA1-99C7-4910-8E32-B85D378B0060}" type="slidenum">
              <a:rPr lang="en-GB" smtClean="0"/>
              <a:pPr/>
              <a:t>27</a:t>
            </a:fld>
            <a:endParaRPr lang="en-GB" dirty="0"/>
          </a:p>
        </p:txBody>
      </p:sp>
      <p:sp>
        <p:nvSpPr>
          <p:cNvPr id="7" name="ZoneTexte 6"/>
          <p:cNvSpPr txBox="1"/>
          <p:nvPr/>
        </p:nvSpPr>
        <p:spPr>
          <a:xfrm>
            <a:off x="192019" y="6183340"/>
            <a:ext cx="4797357" cy="383182"/>
          </a:xfrm>
          <a:prstGeom prst="rect">
            <a:avLst/>
          </a:prstGeom>
          <a:noFill/>
        </p:spPr>
        <p:txBody>
          <a:bodyPr wrap="square" rtlCol="0">
            <a:spAutoFit/>
          </a:bodyPr>
          <a:lstStyle/>
          <a:p>
            <a:pPr algn="just">
              <a:lnSpc>
                <a:spcPct val="135000"/>
              </a:lnSpc>
            </a:pPr>
            <a:r>
              <a:rPr lang="fr-FR" sz="1400" dirty="0" smtClean="0"/>
              <a:t>[</a:t>
            </a:r>
            <a:r>
              <a:rPr lang="en-US" altLang="ja-JP" sz="1400" dirty="0" smtClean="0">
                <a:ea typeface="ＭＳ Ｐゴシック" charset="-128"/>
              </a:rPr>
              <a:t>PACKER V. </a:t>
            </a:r>
            <a:r>
              <a:rPr lang="en-US" altLang="ja-JP" sz="1400" dirty="0">
                <a:ea typeface="ＭＳ Ｐゴシック" charset="-128"/>
              </a:rPr>
              <a:t>et al., </a:t>
            </a:r>
            <a:r>
              <a:rPr lang="en-US" altLang="ja-JP" sz="1400" dirty="0" smtClean="0">
                <a:ea typeface="ＭＳ Ｐゴシック" charset="-128"/>
              </a:rPr>
              <a:t>FEC 2023</a:t>
            </a:r>
            <a:r>
              <a:rPr lang="fr-FR" sz="1400" dirty="0" smtClean="0"/>
              <a:t>]</a:t>
            </a:r>
            <a:endParaRPr lang="fr-FR" sz="1400" dirty="0"/>
          </a:p>
        </p:txBody>
      </p:sp>
      <p:pic>
        <p:nvPicPr>
          <p:cNvPr id="8" name="Image 7"/>
          <p:cNvPicPr>
            <a:picLocks noChangeAspect="1"/>
          </p:cNvPicPr>
          <p:nvPr/>
        </p:nvPicPr>
        <p:blipFill rotWithShape="1">
          <a:blip r:embed="rId3"/>
          <a:srcRect t="1414"/>
          <a:stretch/>
        </p:blipFill>
        <p:spPr>
          <a:xfrm>
            <a:off x="2887689" y="692696"/>
            <a:ext cx="9304311" cy="5184576"/>
          </a:xfrm>
          <a:prstGeom prst="rect">
            <a:avLst/>
          </a:prstGeom>
        </p:spPr>
      </p:pic>
      <p:sp>
        <p:nvSpPr>
          <p:cNvPr id="10" name="Espace réservé du contenu 3"/>
          <p:cNvSpPr txBox="1">
            <a:spLocks/>
          </p:cNvSpPr>
          <p:nvPr/>
        </p:nvSpPr>
        <p:spPr>
          <a:xfrm>
            <a:off x="3575720" y="5141979"/>
            <a:ext cx="7632848" cy="1363857"/>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ts val="2640"/>
              </a:lnSpc>
            </a:pPr>
            <a:r>
              <a:rPr lang="en-US" sz="2000" dirty="0" smtClean="0"/>
              <a:t>In general, C/E close to 1 within 25%</a:t>
            </a:r>
          </a:p>
          <a:p>
            <a:pPr>
              <a:lnSpc>
                <a:spcPts val="2640"/>
              </a:lnSpc>
            </a:pPr>
            <a:r>
              <a:rPr lang="en-US" sz="2000" dirty="0" err="1" smtClean="0"/>
              <a:t>CuCrZr</a:t>
            </a:r>
            <a:r>
              <a:rPr lang="en-US" sz="2000" dirty="0" smtClean="0"/>
              <a:t> and W </a:t>
            </a:r>
            <a:r>
              <a:rPr lang="en-US" sz="2000" dirty="0" err="1" smtClean="0"/>
              <a:t>monoblock</a:t>
            </a:r>
            <a:r>
              <a:rPr lang="en-US" sz="2000" dirty="0" smtClean="0"/>
              <a:t> samples showed more deviations !</a:t>
            </a:r>
          </a:p>
          <a:p>
            <a:pPr lvl="1">
              <a:lnSpc>
                <a:spcPts val="2640"/>
              </a:lnSpc>
            </a:pPr>
            <a:r>
              <a:rPr lang="en-US" sz="1800" b="1" dirty="0" smtClean="0"/>
              <a:t>New experiments proposed last week of DTE3  or during T cleaning ! </a:t>
            </a:r>
            <a:endParaRPr lang="fr-FR" sz="1800" b="1" dirty="0"/>
          </a:p>
        </p:txBody>
      </p:sp>
      <p:sp>
        <p:nvSpPr>
          <p:cNvPr id="11" name="Rectangle 10"/>
          <p:cNvSpPr/>
          <p:nvPr/>
        </p:nvSpPr>
        <p:spPr>
          <a:xfrm>
            <a:off x="4799856" y="764704"/>
            <a:ext cx="504055" cy="30963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984432" y="788740"/>
            <a:ext cx="504055" cy="30723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0382" y="5021265"/>
            <a:ext cx="3155298" cy="738664"/>
          </a:xfrm>
          <a:prstGeom prst="rect">
            <a:avLst/>
          </a:prstGeom>
          <a:noFill/>
        </p:spPr>
        <p:txBody>
          <a:bodyPr wrap="square" rtlCol="0">
            <a:spAutoFit/>
          </a:bodyPr>
          <a:lstStyle/>
          <a:p>
            <a:r>
              <a:rPr lang="en-US" sz="1400" dirty="0" smtClean="0"/>
              <a:t>gamma </a:t>
            </a:r>
            <a:r>
              <a:rPr lang="en-US" sz="1400" dirty="0"/>
              <a:t>spectrometry techniques at </a:t>
            </a:r>
            <a:r>
              <a:rPr lang="en-US" sz="1400" dirty="0" smtClean="0"/>
              <a:t>several lab.* </a:t>
            </a:r>
            <a:r>
              <a:rPr lang="en-US" sz="1400" dirty="0"/>
              <a:t>to identify and quantify </a:t>
            </a:r>
            <a:r>
              <a:rPr lang="en-US" sz="1400" dirty="0" smtClean="0"/>
              <a:t>activities (neutron activation)</a:t>
            </a:r>
            <a:endParaRPr lang="fr-FR" sz="1400" dirty="0"/>
          </a:p>
        </p:txBody>
      </p:sp>
      <p:sp>
        <p:nvSpPr>
          <p:cNvPr id="14" name="ZoneTexte 13"/>
          <p:cNvSpPr txBox="1"/>
          <p:nvPr/>
        </p:nvSpPr>
        <p:spPr>
          <a:xfrm>
            <a:off x="46534" y="5900470"/>
            <a:ext cx="3168352" cy="261610"/>
          </a:xfrm>
          <a:prstGeom prst="rect">
            <a:avLst/>
          </a:prstGeom>
          <a:noFill/>
        </p:spPr>
        <p:txBody>
          <a:bodyPr wrap="square" rtlCol="0">
            <a:spAutoFit/>
          </a:bodyPr>
          <a:lstStyle/>
          <a:p>
            <a:r>
              <a:rPr lang="en-US" sz="1100" dirty="0"/>
              <a:t>*</a:t>
            </a:r>
            <a:r>
              <a:rPr lang="en-US" sz="1100" dirty="0" smtClean="0"/>
              <a:t>NCSRD</a:t>
            </a:r>
            <a:r>
              <a:rPr lang="en-US" sz="1100" dirty="0"/>
              <a:t>; </a:t>
            </a:r>
            <a:r>
              <a:rPr lang="en-US" sz="1100" dirty="0" smtClean="0"/>
              <a:t>CCFE</a:t>
            </a:r>
            <a:r>
              <a:rPr lang="en-US" sz="1100" dirty="0"/>
              <a:t>; </a:t>
            </a:r>
            <a:r>
              <a:rPr lang="en-US" sz="1100" dirty="0" smtClean="0"/>
              <a:t>IFJ-PAN</a:t>
            </a:r>
            <a:r>
              <a:rPr lang="en-US" sz="1100" dirty="0"/>
              <a:t>; </a:t>
            </a:r>
            <a:r>
              <a:rPr lang="en-US" sz="1100" dirty="0" smtClean="0"/>
              <a:t>ENEA and</a:t>
            </a:r>
            <a:r>
              <a:rPr lang="fr-FR" sz="1100" dirty="0" smtClean="0"/>
              <a:t> </a:t>
            </a:r>
            <a:r>
              <a:rPr lang="fr-FR" sz="1100" dirty="0"/>
              <a:t>IPPLM</a:t>
            </a:r>
          </a:p>
        </p:txBody>
      </p:sp>
      <p:pic>
        <p:nvPicPr>
          <p:cNvPr id="15" name="Espace réservé du contenu 5"/>
          <p:cNvPicPr>
            <a:picLocks/>
          </p:cNvPicPr>
          <p:nvPr/>
        </p:nvPicPr>
        <p:blipFill>
          <a:blip r:embed="rId2" cstate="screen">
            <a:extLst>
              <a:ext uri="{28A0092B-C50C-407E-A947-70E740481C1C}">
                <a14:useLocalDpi xmlns:a14="http://schemas.microsoft.com/office/drawing/2010/main"/>
              </a:ext>
            </a:extLst>
          </a:blip>
          <a:stretch>
            <a:fillRect/>
          </a:stretch>
        </p:blipFill>
        <p:spPr>
          <a:xfrm>
            <a:off x="-208655" y="760754"/>
            <a:ext cx="3096344" cy="4022775"/>
          </a:xfrm>
          <a:prstGeom prst="rect">
            <a:avLst/>
          </a:prstGeom>
        </p:spPr>
      </p:pic>
      <p:sp>
        <p:nvSpPr>
          <p:cNvPr id="16" name="Espace réservé du pied de page 3"/>
          <p:cNvSpPr>
            <a:spLocks noGrp="1"/>
          </p:cNvSpPr>
          <p:nvPr>
            <p:ph type="ftr" sz="quarter" idx="11"/>
          </p:nvPr>
        </p:nvSpPr>
        <p:spPr>
          <a:xfrm>
            <a:off x="825623" y="6555770"/>
            <a:ext cx="5169931"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2943398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465628" cy="457200"/>
          </a:xfrm>
        </p:spPr>
        <p:txBody>
          <a:bodyPr/>
          <a:lstStyle/>
          <a:p>
            <a:r>
              <a:rPr lang="en-US" dirty="0"/>
              <a:t>SP-5: </a:t>
            </a:r>
            <a:r>
              <a:rPr lang="en-US" dirty="0" err="1"/>
              <a:t>Neutronics</a:t>
            </a:r>
            <a:r>
              <a:rPr lang="en-US" dirty="0"/>
              <a:t> following successful DTE2 &amp; “</a:t>
            </a:r>
            <a:r>
              <a:rPr lang="en-US" dirty="0" smtClean="0"/>
              <a:t>three </a:t>
            </a:r>
            <a:r>
              <a:rPr lang="en-US" dirty="0"/>
              <a:t>world premieres”  </a:t>
            </a:r>
            <a:endParaRPr lang="fr-FR" dirty="0"/>
          </a:p>
        </p:txBody>
      </p:sp>
      <p:sp>
        <p:nvSpPr>
          <p:cNvPr id="4" name="Espace réservé du contenu 3"/>
          <p:cNvSpPr>
            <a:spLocks noGrp="1"/>
          </p:cNvSpPr>
          <p:nvPr>
            <p:ph idx="1"/>
          </p:nvPr>
        </p:nvSpPr>
        <p:spPr>
          <a:xfrm>
            <a:off x="152160" y="768938"/>
            <a:ext cx="4360641" cy="1664117"/>
          </a:xfrm>
        </p:spPr>
        <p:txBody>
          <a:bodyPr>
            <a:normAutofit/>
          </a:bodyPr>
          <a:lstStyle/>
          <a:p>
            <a:pPr>
              <a:lnSpc>
                <a:spcPct val="120000"/>
              </a:lnSpc>
            </a:pPr>
            <a:r>
              <a:rPr lang="fr-FR" sz="1900" dirty="0" err="1"/>
              <a:t>Neutronic</a:t>
            </a:r>
            <a:r>
              <a:rPr lang="fr-FR" sz="1900" dirty="0"/>
              <a:t> code validation </a:t>
            </a:r>
            <a:r>
              <a:rPr lang="fr-FR" sz="1800" dirty="0"/>
              <a:t>(streaming and </a:t>
            </a:r>
            <a:r>
              <a:rPr lang="fr-FR" sz="1800" dirty="0" err="1"/>
              <a:t>shutdown</a:t>
            </a:r>
            <a:r>
              <a:rPr lang="fr-FR" sz="1800" dirty="0"/>
              <a:t> dose rate) </a:t>
            </a:r>
            <a:r>
              <a:rPr lang="fr-FR" sz="1900" dirty="0"/>
              <a:t>&amp; </a:t>
            </a:r>
            <a:r>
              <a:rPr lang="sv-SE" sz="1900" dirty="0"/>
              <a:t>analysis of irradiated ITER materials/functionals materials @ 8.5x 10</a:t>
            </a:r>
            <a:r>
              <a:rPr lang="sv-SE" sz="1900" baseline="30000" dirty="0"/>
              <a:t>20</a:t>
            </a:r>
            <a:r>
              <a:rPr lang="sv-SE" sz="1900" dirty="0"/>
              <a:t> DT neutrons </a:t>
            </a:r>
          </a:p>
          <a:p>
            <a:pPr>
              <a:lnSpc>
                <a:spcPct val="120000"/>
              </a:lnSpc>
            </a:pP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28</a:t>
            </a:fld>
            <a:endParaRPr lang="en-GB" dirty="0"/>
          </a:p>
        </p:txBody>
      </p:sp>
      <p:sp>
        <p:nvSpPr>
          <p:cNvPr id="6" name="Rectangle 5"/>
          <p:cNvSpPr/>
          <p:nvPr/>
        </p:nvSpPr>
        <p:spPr>
          <a:xfrm>
            <a:off x="9143519" y="528742"/>
            <a:ext cx="3138295" cy="307777"/>
          </a:xfrm>
          <a:prstGeom prst="rect">
            <a:avLst/>
          </a:prstGeom>
        </p:spPr>
        <p:txBody>
          <a:bodyPr wrap="none">
            <a:spAutoFit/>
          </a:bodyPr>
          <a:lstStyle/>
          <a:p>
            <a:r>
              <a:rPr lang="it-IT" sz="1400" dirty="0">
                <a:solidFill>
                  <a:srgbClr val="333333"/>
                </a:solidFill>
              </a:rPr>
              <a:t>[Villari Plenary SOFT </a:t>
            </a:r>
            <a:r>
              <a:rPr lang="it-IT" sz="1400" dirty="0" smtClean="0">
                <a:solidFill>
                  <a:srgbClr val="333333"/>
                </a:solidFill>
              </a:rPr>
              <a:t>2022 &amp; ISFNT 2023]</a:t>
            </a:r>
            <a:endParaRPr lang="en-GB" sz="1400" dirty="0"/>
          </a:p>
        </p:txBody>
      </p:sp>
      <p:pic>
        <p:nvPicPr>
          <p:cNvPr id="12" name="Image 11"/>
          <p:cNvPicPr>
            <a:picLocks noChangeAspect="1"/>
          </p:cNvPicPr>
          <p:nvPr/>
        </p:nvPicPr>
        <p:blipFill>
          <a:blip r:embed="rId3"/>
          <a:stretch>
            <a:fillRect/>
          </a:stretch>
        </p:blipFill>
        <p:spPr>
          <a:xfrm>
            <a:off x="110031" y="2402374"/>
            <a:ext cx="4449635" cy="2931160"/>
          </a:xfrm>
          <a:prstGeom prst="rect">
            <a:avLst/>
          </a:prstGeom>
        </p:spPr>
      </p:pic>
      <p:sp>
        <p:nvSpPr>
          <p:cNvPr id="14" name="ZoneTexte 13"/>
          <p:cNvSpPr txBox="1"/>
          <p:nvPr/>
        </p:nvSpPr>
        <p:spPr>
          <a:xfrm>
            <a:off x="407368" y="2229248"/>
            <a:ext cx="2495683" cy="369332"/>
          </a:xfrm>
          <a:prstGeom prst="rect">
            <a:avLst/>
          </a:prstGeom>
          <a:noFill/>
        </p:spPr>
        <p:txBody>
          <a:bodyPr wrap="none" rtlCol="0">
            <a:spAutoFit/>
          </a:bodyPr>
          <a:lstStyle/>
          <a:p>
            <a:r>
              <a:rPr lang="fr-FR" dirty="0"/>
              <a:t>JET neutron flux #99971 </a:t>
            </a:r>
          </a:p>
        </p:txBody>
      </p:sp>
      <p:sp>
        <p:nvSpPr>
          <p:cNvPr id="16" name="Rectangle 15"/>
          <p:cNvSpPr/>
          <p:nvPr/>
        </p:nvSpPr>
        <p:spPr>
          <a:xfrm>
            <a:off x="183521" y="5269033"/>
            <a:ext cx="3789893" cy="646331"/>
          </a:xfrm>
          <a:prstGeom prst="rect">
            <a:avLst/>
          </a:prstGeom>
        </p:spPr>
        <p:txBody>
          <a:bodyPr wrap="square">
            <a:spAutoFit/>
          </a:bodyPr>
          <a:lstStyle/>
          <a:p>
            <a:r>
              <a:rPr lang="en-US" b="1" dirty="0"/>
              <a:t>10</a:t>
            </a:r>
            <a:r>
              <a:rPr lang="en-US" b="1" baseline="30000" dirty="0"/>
              <a:t>13</a:t>
            </a:r>
            <a:r>
              <a:rPr lang="en-US" b="1" dirty="0"/>
              <a:t> n/cm</a:t>
            </a:r>
            <a:r>
              <a:rPr lang="en-US" b="1" baseline="30000" dirty="0"/>
              <a:t>2</a:t>
            </a:r>
            <a:r>
              <a:rPr lang="en-US" b="1" dirty="0"/>
              <a:t>/s neutron flux  as in rear ITER blanket diagnostic first wall</a:t>
            </a:r>
          </a:p>
        </p:txBody>
      </p:sp>
      <p:sp>
        <p:nvSpPr>
          <p:cNvPr id="17" name="Espace réservé du contenu 3"/>
          <p:cNvSpPr txBox="1">
            <a:spLocks/>
          </p:cNvSpPr>
          <p:nvPr/>
        </p:nvSpPr>
        <p:spPr>
          <a:xfrm>
            <a:off x="4977983" y="1971618"/>
            <a:ext cx="7118724" cy="2194161"/>
          </a:xfrm>
          <a:prstGeom prst="rect">
            <a:avLst/>
          </a:prstGeom>
        </p:spPr>
        <p:txBody>
          <a:bodyPr vert="horz" lIns="91440" tIns="45720" rIns="91440" bIns="45720" rtlCol="0">
            <a:normAutofit fontScale="775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fr-FR" dirty="0">
                <a:solidFill>
                  <a:srgbClr val="FF0000"/>
                </a:solidFill>
              </a:rPr>
              <a:t>First </a:t>
            </a:r>
            <a:r>
              <a:rPr lang="fr-FR" dirty="0" smtClean="0">
                <a:solidFill>
                  <a:srgbClr val="FF0000"/>
                </a:solidFill>
              </a:rPr>
              <a:t>quantitative test </a:t>
            </a:r>
            <a:r>
              <a:rPr lang="fr-FR" dirty="0">
                <a:solidFill>
                  <a:srgbClr val="FF0000"/>
                </a:solidFill>
              </a:rPr>
              <a:t>of </a:t>
            </a:r>
            <a:r>
              <a:rPr lang="fr-FR" dirty="0" err="1" smtClean="0">
                <a:solidFill>
                  <a:srgbClr val="FF0000"/>
                </a:solidFill>
              </a:rPr>
              <a:t>electronic</a:t>
            </a:r>
            <a:r>
              <a:rPr lang="fr-FR" dirty="0" smtClean="0">
                <a:solidFill>
                  <a:srgbClr val="FF0000"/>
                </a:solidFill>
              </a:rPr>
              <a:t> component  </a:t>
            </a:r>
            <a:r>
              <a:rPr lang="fr-FR" dirty="0" err="1">
                <a:solidFill>
                  <a:srgbClr val="FF0000"/>
                </a:solidFill>
              </a:rPr>
              <a:t>under</a:t>
            </a:r>
            <a:r>
              <a:rPr lang="fr-FR" dirty="0">
                <a:solidFill>
                  <a:srgbClr val="FF0000"/>
                </a:solidFill>
              </a:rPr>
              <a:t> 14 MeV neutrons </a:t>
            </a:r>
            <a:endParaRPr lang="fr-FR" dirty="0" smtClean="0">
              <a:solidFill>
                <a:srgbClr val="FF0000"/>
              </a:solidFill>
            </a:endParaRPr>
          </a:p>
          <a:p>
            <a:r>
              <a:rPr lang="fr-FR" dirty="0" smtClean="0">
                <a:solidFill>
                  <a:srgbClr val="FF0000"/>
                </a:solidFill>
              </a:rPr>
              <a:t>First </a:t>
            </a:r>
            <a:r>
              <a:rPr lang="fr-FR" dirty="0">
                <a:solidFill>
                  <a:srgbClr val="FF0000"/>
                </a:solidFill>
              </a:rPr>
              <a:t>observation </a:t>
            </a:r>
            <a:r>
              <a:rPr lang="fr-FR" dirty="0"/>
              <a:t>of water activation </a:t>
            </a:r>
          </a:p>
          <a:p>
            <a:pPr lvl="1"/>
            <a:r>
              <a:rPr lang="fr-FR" dirty="0"/>
              <a:t>high </a:t>
            </a:r>
            <a:r>
              <a:rPr lang="fr-FR" dirty="0" err="1"/>
              <a:t>energy</a:t>
            </a:r>
            <a:r>
              <a:rPr lang="fr-FR" dirty="0"/>
              <a:t> </a:t>
            </a:r>
            <a:r>
              <a:rPr lang="fr-FR" dirty="0">
                <a:latin typeface="Symbol" panose="05050102010706020507" pitchFamily="18" charset="2"/>
              </a:rPr>
              <a:t>g</a:t>
            </a:r>
            <a:r>
              <a:rPr lang="fr-FR" dirty="0"/>
              <a:t> (</a:t>
            </a:r>
            <a:r>
              <a:rPr lang="fr-FR" baseline="30000" dirty="0"/>
              <a:t>16</a:t>
            </a:r>
            <a:r>
              <a:rPr lang="fr-FR" dirty="0"/>
              <a:t>N16 </a:t>
            </a:r>
            <a:r>
              <a:rPr lang="fr-FR" dirty="0" err="1"/>
              <a:t>decay</a:t>
            </a:r>
            <a:r>
              <a:rPr lang="fr-FR" dirty="0"/>
              <a:t> </a:t>
            </a:r>
            <a:r>
              <a:rPr lang="en-US" b="1" baseline="30000" dirty="0">
                <a:solidFill>
                  <a:srgbClr val="1F497D">
                    <a:lumMod val="75000"/>
                  </a:srgbClr>
                </a:solidFill>
              </a:rPr>
              <a:t>16</a:t>
            </a:r>
            <a:r>
              <a:rPr lang="en-US" b="1" dirty="0">
                <a:solidFill>
                  <a:srgbClr val="1F497D">
                    <a:lumMod val="75000"/>
                  </a:srgbClr>
                </a:solidFill>
              </a:rPr>
              <a:t>O(</a:t>
            </a:r>
            <a:r>
              <a:rPr lang="en-US" b="1" dirty="0" err="1">
                <a:solidFill>
                  <a:srgbClr val="1F497D">
                    <a:lumMod val="75000"/>
                  </a:srgbClr>
                </a:solidFill>
              </a:rPr>
              <a:t>n,p</a:t>
            </a:r>
            <a:r>
              <a:rPr lang="en-US" b="1" dirty="0">
                <a:solidFill>
                  <a:srgbClr val="1F497D">
                    <a:lumMod val="75000"/>
                  </a:srgbClr>
                </a:solidFill>
              </a:rPr>
              <a:t>)</a:t>
            </a:r>
            <a:r>
              <a:rPr lang="en-US" b="1" baseline="30000" dirty="0">
                <a:solidFill>
                  <a:srgbClr val="1F497D">
                    <a:lumMod val="75000"/>
                  </a:srgbClr>
                </a:solidFill>
              </a:rPr>
              <a:t>16</a:t>
            </a:r>
            <a:r>
              <a:rPr lang="en-US" b="1" dirty="0">
                <a:solidFill>
                  <a:srgbClr val="1F497D">
                    <a:lumMod val="75000"/>
                  </a:srgbClr>
                </a:solidFill>
              </a:rPr>
              <a:t>N</a:t>
            </a:r>
            <a:r>
              <a:rPr lang="fr-FR" dirty="0"/>
              <a:t>) in proof of </a:t>
            </a:r>
            <a:r>
              <a:rPr lang="fr-FR" dirty="0" err="1"/>
              <a:t>principle</a:t>
            </a:r>
            <a:r>
              <a:rPr lang="fr-FR" dirty="0"/>
              <a:t> </a:t>
            </a:r>
            <a:r>
              <a:rPr lang="fr-FR" dirty="0" err="1"/>
              <a:t>experiment</a:t>
            </a:r>
            <a:r>
              <a:rPr lang="fr-FR" dirty="0"/>
              <a:t> (</a:t>
            </a:r>
            <a:r>
              <a:rPr lang="fr-FR" dirty="0" err="1"/>
              <a:t>summer</a:t>
            </a:r>
            <a:r>
              <a:rPr lang="fr-FR" dirty="0"/>
              <a:t> 2022 </a:t>
            </a:r>
            <a:r>
              <a:rPr lang="en-US" dirty="0"/>
              <a:t>D-NBI &amp; 1% T cleaning campaign) </a:t>
            </a:r>
            <a:endParaRPr lang="fr-FR" dirty="0"/>
          </a:p>
        </p:txBody>
      </p:sp>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7553"/>
          <a:stretch/>
        </p:blipFill>
        <p:spPr bwMode="auto">
          <a:xfrm>
            <a:off x="5147203" y="4189679"/>
            <a:ext cx="3194757" cy="24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contenu 3"/>
          <p:cNvSpPr txBox="1">
            <a:spLocks/>
          </p:cNvSpPr>
          <p:nvPr/>
        </p:nvSpPr>
        <p:spPr>
          <a:xfrm>
            <a:off x="4871864" y="753957"/>
            <a:ext cx="7230506" cy="1358510"/>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solidFill>
                  <a:srgbClr val="FF0000"/>
                </a:solidFill>
              </a:rPr>
              <a:t>First observation </a:t>
            </a:r>
            <a:r>
              <a:rPr lang="en-US" dirty="0">
                <a:solidFill>
                  <a:schemeClr val="tx2">
                    <a:lumMod val="50000"/>
                  </a:schemeClr>
                </a:solidFill>
              </a:rPr>
              <a:t>of </a:t>
            </a:r>
            <a:r>
              <a:rPr lang="it-IT" dirty="0"/>
              <a:t>delayed Be photo-neutrons due to the </a:t>
            </a:r>
            <a:r>
              <a:rPr lang="en-US" dirty="0">
                <a:solidFill>
                  <a:schemeClr val="tx2">
                    <a:lumMod val="50000"/>
                  </a:schemeClr>
                </a:solidFill>
              </a:rPr>
              <a:t>decay gamma following JET in-vessel 14MeV  activation                           </a:t>
            </a:r>
            <a:r>
              <a:rPr lang="en-US" dirty="0">
                <a:solidFill>
                  <a:schemeClr val="tx2">
                    <a:lumMod val="50000"/>
                  </a:schemeClr>
                </a:solidFill>
                <a:sym typeface="Symbol" panose="05050102010706020507" pitchFamily="18" charset="2"/>
              </a:rPr>
              <a:t> </a:t>
            </a:r>
            <a:r>
              <a:rPr lang="en-US" dirty="0">
                <a:solidFill>
                  <a:schemeClr val="tx2">
                    <a:lumMod val="50000"/>
                  </a:schemeClr>
                </a:solidFill>
              </a:rPr>
              <a:t>photo-neutrons from </a:t>
            </a:r>
            <a:r>
              <a:rPr lang="en-GB" baseline="30000" dirty="0">
                <a:solidFill>
                  <a:srgbClr val="C00000"/>
                </a:solidFill>
                <a:latin typeface="Arial" panose="020B0604020202020204" pitchFamily="34" charset="0"/>
              </a:rPr>
              <a:t>9</a:t>
            </a:r>
            <a:r>
              <a:rPr lang="en-GB" dirty="0">
                <a:solidFill>
                  <a:srgbClr val="C00000"/>
                </a:solidFill>
                <a:latin typeface="Arial" panose="020B0604020202020204" pitchFamily="34" charset="0"/>
              </a:rPr>
              <a:t>Be (</a:t>
            </a:r>
            <a:r>
              <a:rPr lang="en-GB" dirty="0" err="1">
                <a:solidFill>
                  <a:srgbClr val="C00000"/>
                </a:solidFill>
                <a:latin typeface="Arial" panose="020B0604020202020204" pitchFamily="34" charset="0"/>
              </a:rPr>
              <a:t>γ,n</a:t>
            </a:r>
            <a:r>
              <a:rPr lang="en-GB" dirty="0">
                <a:solidFill>
                  <a:srgbClr val="C00000"/>
                </a:solidFill>
                <a:latin typeface="Arial" panose="020B0604020202020204" pitchFamily="34" charset="0"/>
              </a:rPr>
              <a:t>) </a:t>
            </a:r>
            <a:r>
              <a:rPr lang="en-GB" baseline="30000" dirty="0">
                <a:solidFill>
                  <a:srgbClr val="C00000"/>
                </a:solidFill>
                <a:latin typeface="Arial" panose="020B0604020202020204" pitchFamily="34" charset="0"/>
              </a:rPr>
              <a:t>8</a:t>
            </a:r>
            <a:r>
              <a:rPr lang="en-GB" dirty="0">
                <a:solidFill>
                  <a:srgbClr val="C00000"/>
                </a:solidFill>
                <a:latin typeface="Arial" panose="020B0604020202020204" pitchFamily="34" charset="0"/>
              </a:rPr>
              <a:t>Be </a:t>
            </a:r>
            <a:endParaRPr lang="en-US" dirty="0">
              <a:solidFill>
                <a:schemeClr val="tx2">
                  <a:lumMod val="50000"/>
                </a:schemeClr>
              </a:solidFill>
              <a:latin typeface="Arial" panose="020B0604020202020204" pitchFamily="34" charset="0"/>
            </a:endParaRPr>
          </a:p>
          <a:p>
            <a:pPr marL="0" indent="0">
              <a:buNone/>
            </a:pPr>
            <a:endParaRPr lang="fr-FR" dirty="0"/>
          </a:p>
        </p:txBody>
      </p:sp>
      <p:pic>
        <p:nvPicPr>
          <p:cNvPr id="29" name="Image 28"/>
          <p:cNvPicPr>
            <a:picLocks noChangeAspect="1"/>
          </p:cNvPicPr>
          <p:nvPr/>
        </p:nvPicPr>
        <p:blipFill>
          <a:blip r:embed="rId5"/>
          <a:stretch>
            <a:fillRect/>
          </a:stretch>
        </p:blipFill>
        <p:spPr>
          <a:xfrm>
            <a:off x="8506694" y="4448833"/>
            <a:ext cx="3650659" cy="2286732"/>
          </a:xfrm>
          <a:prstGeom prst="rect">
            <a:avLst/>
          </a:prstGeom>
        </p:spPr>
      </p:pic>
      <p:sp>
        <p:nvSpPr>
          <p:cNvPr id="8" name="CasellaDiTesto 7"/>
          <p:cNvSpPr txBox="1"/>
          <p:nvPr/>
        </p:nvSpPr>
        <p:spPr>
          <a:xfrm>
            <a:off x="152160" y="5867726"/>
            <a:ext cx="4425023" cy="923330"/>
          </a:xfrm>
          <a:prstGeom prst="rect">
            <a:avLst/>
          </a:prstGeom>
          <a:noFill/>
        </p:spPr>
        <p:txBody>
          <a:bodyPr wrap="square" rtlCol="0">
            <a:spAutoFit/>
          </a:bodyPr>
          <a:lstStyle/>
          <a:p>
            <a:r>
              <a:rPr lang="en-US" b="1" dirty="0">
                <a:latin typeface="+mj-lt"/>
                <a:cs typeface="Arial" panose="020B0604020202020204" pitchFamily="34" charset="0"/>
              </a:rPr>
              <a:t>Same level of shutdown dose rate as in ITER port interspaces and port cells </a:t>
            </a:r>
          </a:p>
          <a:p>
            <a:endParaRPr lang="it-IT" dirty="0"/>
          </a:p>
        </p:txBody>
      </p:sp>
      <p:sp>
        <p:nvSpPr>
          <p:cNvPr id="18" name="Espace réservé du pied de page 3"/>
          <p:cNvSpPr>
            <a:spLocks noGrp="1"/>
          </p:cNvSpPr>
          <p:nvPr>
            <p:ph type="ftr" sz="quarter" idx="11"/>
          </p:nvPr>
        </p:nvSpPr>
        <p:spPr>
          <a:xfrm>
            <a:off x="825624" y="6555770"/>
            <a:ext cx="55751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4020149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83432" y="192515"/>
            <a:ext cx="10812328" cy="457200"/>
          </a:xfrm>
        </p:spPr>
        <p:txBody>
          <a:bodyPr/>
          <a:lstStyle/>
          <a:p>
            <a:r>
              <a:rPr lang="it-IT" dirty="0" smtClean="0"/>
              <a:t>SP-5 </a:t>
            </a:r>
            <a:r>
              <a:rPr lang="it-IT" dirty="0"/>
              <a:t>JET water activation experiment- first measurements in tokamak !!</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29</a:t>
            </a:fld>
            <a:endParaRPr lang="en-GB"/>
          </a:p>
        </p:txBody>
      </p:sp>
      <p:sp>
        <p:nvSpPr>
          <p:cNvPr id="17" name="CasellaDiTesto 16"/>
          <p:cNvSpPr txBox="1"/>
          <p:nvPr/>
        </p:nvSpPr>
        <p:spPr>
          <a:xfrm>
            <a:off x="551384" y="1097939"/>
            <a:ext cx="4968552" cy="276999"/>
          </a:xfrm>
          <a:prstGeom prst="rect">
            <a:avLst/>
          </a:prstGeom>
          <a:noFill/>
        </p:spPr>
        <p:txBody>
          <a:bodyPr wrap="square" rtlCol="0">
            <a:spAutoFit/>
          </a:bodyPr>
          <a:lstStyle/>
          <a:p>
            <a:r>
              <a:rPr lang="it-IT" sz="1200">
                <a:latin typeface="Verdana" panose="020B0604030504040204" pitchFamily="34" charset="0"/>
                <a:ea typeface="Verdana" panose="020B0604030504040204" pitchFamily="34" charset="0"/>
              </a:rPr>
              <a:t>DT </a:t>
            </a:r>
            <a:r>
              <a:rPr lang="it-IT" sz="1200" err="1">
                <a:latin typeface="Verdana" panose="020B0604030504040204" pitchFamily="34" charset="0"/>
                <a:ea typeface="Verdana" panose="020B0604030504040204" pitchFamily="34" charset="0"/>
              </a:rPr>
              <a:t>neutrons</a:t>
            </a:r>
            <a:r>
              <a:rPr lang="it-IT" sz="1200">
                <a:latin typeface="Verdana" panose="020B0604030504040204" pitchFamily="34" charset="0"/>
                <a:ea typeface="Verdana" panose="020B0604030504040204" pitchFamily="34" charset="0"/>
              </a:rPr>
              <a:t> from T </a:t>
            </a:r>
            <a:r>
              <a:rPr lang="it-IT" sz="1200" err="1">
                <a:latin typeface="Verdana" panose="020B0604030504040204" pitchFamily="34" charset="0"/>
                <a:ea typeface="Verdana" panose="020B0604030504040204" pitchFamily="34" charset="0"/>
              </a:rPr>
              <a:t>burn</a:t>
            </a:r>
            <a:r>
              <a:rPr lang="it-IT" sz="1200">
                <a:latin typeface="Verdana" panose="020B0604030504040204" pitchFamily="34" charset="0"/>
                <a:ea typeface="Verdana" panose="020B0604030504040204" pitchFamily="34" charset="0"/>
              </a:rPr>
              <a:t>-up ~1% </a:t>
            </a:r>
            <a:r>
              <a:rPr lang="it-IT" sz="1200" err="1">
                <a:latin typeface="Verdana" panose="020B0604030504040204" pitchFamily="34" charset="0"/>
                <a:ea typeface="Verdana" panose="020B0604030504040204" pitchFamily="34" charset="0"/>
              </a:rPr>
              <a:t>total</a:t>
            </a:r>
            <a:r>
              <a:rPr lang="it-IT" sz="1200">
                <a:latin typeface="Verdana" panose="020B0604030504040204" pitchFamily="34" charset="0"/>
                <a:ea typeface="Verdana" panose="020B0604030504040204" pitchFamily="34" charset="0"/>
              </a:rPr>
              <a:t> N </a:t>
            </a:r>
            <a:r>
              <a:rPr lang="it-IT" sz="1200" err="1">
                <a:latin typeface="Verdana" panose="020B0604030504040204" pitchFamily="34" charset="0"/>
                <a:ea typeface="Verdana" panose="020B0604030504040204" pitchFamily="34" charset="0"/>
              </a:rPr>
              <a:t>yield</a:t>
            </a:r>
            <a:r>
              <a:rPr lang="it-IT" sz="1200">
                <a:latin typeface="Verdana" panose="020B0604030504040204" pitchFamily="34" charset="0"/>
                <a:ea typeface="Verdana" panose="020B0604030504040204" pitchFamily="34" charset="0"/>
              </a:rPr>
              <a:t> </a:t>
            </a:r>
          </a:p>
        </p:txBody>
      </p:sp>
      <p:pic>
        <p:nvPicPr>
          <p:cNvPr id="2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021" t="28036" r="8311"/>
          <a:stretch/>
        </p:blipFill>
        <p:spPr bwMode="auto">
          <a:xfrm>
            <a:off x="10061336" y="5706115"/>
            <a:ext cx="846045" cy="54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51" r="42089" b="40142"/>
          <a:stretch/>
        </p:blipFill>
        <p:spPr bwMode="auto">
          <a:xfrm>
            <a:off x="9120336" y="5815699"/>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92816" y="5801036"/>
            <a:ext cx="11874052" cy="646331"/>
          </a:xfrm>
          <a:prstGeom prst="rect">
            <a:avLst/>
          </a:prstGeom>
        </p:spPr>
        <p:txBody>
          <a:bodyPr wrap="square">
            <a:spAutoFit/>
          </a:bodyPr>
          <a:lstStyle/>
          <a:p>
            <a:pPr marL="285750" indent="-285750">
              <a:buFontTx/>
              <a:buChar char="-"/>
            </a:pPr>
            <a:r>
              <a:rPr lang="it-IT" dirty="0" smtClean="0">
                <a:solidFill>
                  <a:srgbClr val="FF0000"/>
                </a:solidFill>
                <a:ea typeface="Verdana" panose="020B0604030504040204" pitchFamily="34" charset="0"/>
              </a:rPr>
              <a:t>Calibration to be carried out </a:t>
            </a:r>
            <a:r>
              <a:rPr lang="it-IT" dirty="0">
                <a:solidFill>
                  <a:srgbClr val="FF0000"/>
                </a:solidFill>
                <a:ea typeface="Verdana" panose="020B0604030504040204" pitchFamily="34" charset="0"/>
              </a:rPr>
              <a:t>in 2024 </a:t>
            </a:r>
          </a:p>
          <a:p>
            <a:pPr marL="285750" indent="-285750">
              <a:buFontTx/>
              <a:buChar char="-"/>
            </a:pPr>
            <a:r>
              <a:rPr lang="it-IT" dirty="0">
                <a:ea typeface="Verdana" panose="020B0604030504040204" pitchFamily="34" charset="0"/>
              </a:rPr>
              <a:t>Post-analysis with Actiflow/Gammaflow, RSTM (F4E), FLUNED &amp; DEMO tool in 2024 in collaboration with F4E</a:t>
            </a:r>
          </a:p>
        </p:txBody>
      </p:sp>
      <p:sp>
        <p:nvSpPr>
          <p:cNvPr id="8" name="CasellaDiTesto 7"/>
          <p:cNvSpPr txBox="1"/>
          <p:nvPr/>
        </p:nvSpPr>
        <p:spPr>
          <a:xfrm>
            <a:off x="623392" y="728607"/>
            <a:ext cx="4320480" cy="369332"/>
          </a:xfrm>
          <a:prstGeom prst="rect">
            <a:avLst/>
          </a:prstGeom>
          <a:noFill/>
        </p:spPr>
        <p:txBody>
          <a:bodyPr wrap="square" rtlCol="0">
            <a:spAutoFit/>
          </a:bodyPr>
          <a:lstStyle/>
          <a:p>
            <a:r>
              <a:rPr lang="it-IT" b="1">
                <a:latin typeface="Verdana" panose="020B0604030504040204" pitchFamily="34" charset="0"/>
                <a:ea typeface="Verdana" panose="020B0604030504040204" pitchFamily="34" charset="0"/>
              </a:rPr>
              <a:t>C45 DD </a:t>
            </a:r>
            <a:r>
              <a:rPr lang="it-IT" b="1" err="1">
                <a:latin typeface="Verdana" panose="020B0604030504040204" pitchFamily="34" charset="0"/>
                <a:ea typeface="Verdana" panose="020B0604030504040204" pitchFamily="34" charset="0"/>
              </a:rPr>
              <a:t>campaign</a:t>
            </a:r>
            <a:endParaRPr lang="it-IT" b="1">
              <a:latin typeface="Verdana" panose="020B0604030504040204" pitchFamily="34" charset="0"/>
              <a:ea typeface="Verdana" panose="020B0604030504040204" pitchFamily="34" charset="0"/>
            </a:endParaRPr>
          </a:p>
        </p:txBody>
      </p:sp>
      <p:sp>
        <p:nvSpPr>
          <p:cNvPr id="25" name="CasellaDiTesto 24"/>
          <p:cNvSpPr txBox="1"/>
          <p:nvPr/>
        </p:nvSpPr>
        <p:spPr>
          <a:xfrm>
            <a:off x="7871520" y="733314"/>
            <a:ext cx="4320480" cy="369332"/>
          </a:xfrm>
          <a:prstGeom prst="rect">
            <a:avLst/>
          </a:prstGeom>
          <a:noFill/>
        </p:spPr>
        <p:txBody>
          <a:bodyPr wrap="square" rtlCol="0">
            <a:spAutoFit/>
          </a:bodyPr>
          <a:lstStyle/>
          <a:p>
            <a:r>
              <a:rPr lang="it-IT" b="1">
                <a:latin typeface="Verdana" panose="020B0604030504040204" pitchFamily="34" charset="0"/>
                <a:ea typeface="Verdana" panose="020B0604030504040204" pitchFamily="34" charset="0"/>
              </a:rPr>
              <a:t>DTE3 </a:t>
            </a:r>
            <a:r>
              <a:rPr lang="it-IT" b="1" err="1">
                <a:latin typeface="Verdana" panose="020B0604030504040204" pitchFamily="34" charset="0"/>
                <a:ea typeface="Verdana" panose="020B0604030504040204" pitchFamily="34" charset="0"/>
              </a:rPr>
              <a:t>campaign</a:t>
            </a:r>
            <a:endParaRPr lang="it-IT" b="1">
              <a:latin typeface="Verdana" panose="020B0604030504040204" pitchFamily="34" charset="0"/>
              <a:ea typeface="Verdana" panose="020B0604030504040204" pitchFamily="34" charset="0"/>
            </a:endParaRPr>
          </a:p>
        </p:txBody>
      </p:sp>
      <p:pic>
        <p:nvPicPr>
          <p:cNvPr id="21"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9752" y="5706115"/>
            <a:ext cx="530517" cy="529491"/>
          </a:xfrm>
          <a:prstGeom prst="rect">
            <a:avLst/>
          </a:prstGeom>
          <a:noFill/>
          <a:extLst>
            <a:ext uri="{909E8E84-426E-40DD-AFC4-6F175D3DCCD1}">
              <a14:hiddenFill xmlns:a14="http://schemas.microsoft.com/office/drawing/2010/main">
                <a:solidFill>
                  <a:srgbClr val="FFFFFF"/>
                </a:solidFill>
              </a14:hiddenFill>
            </a:ext>
          </a:extLst>
        </p:spPr>
      </p:pic>
      <p:sp>
        <p:nvSpPr>
          <p:cNvPr id="33"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29</a:t>
            </a:fld>
            <a:endParaRPr lang="en-GB"/>
          </a:p>
        </p:txBody>
      </p:sp>
      <p:sp>
        <p:nvSpPr>
          <p:cNvPr id="22" name="Espace réservé du pied de page 3"/>
          <p:cNvSpPr>
            <a:spLocks noGrp="1"/>
          </p:cNvSpPr>
          <p:nvPr>
            <p:ph type="ftr" sz="quarter" idx="11"/>
          </p:nvPr>
        </p:nvSpPr>
        <p:spPr>
          <a:xfrm>
            <a:off x="825624" y="6555770"/>
            <a:ext cx="48893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pic>
        <p:nvPicPr>
          <p:cNvPr id="23" name="Immagine 33">
            <a:extLst>
              <a:ext uri="{FF2B5EF4-FFF2-40B4-BE49-F238E27FC236}">
                <a16:creationId xmlns:a16="http://schemas.microsoft.com/office/drawing/2014/main" id="{6B651229-AC6F-9D0F-CF4C-81507B52183A}"/>
              </a:ext>
            </a:extLst>
          </p:cNvPr>
          <p:cNvPicPr>
            <a:picLocks noChangeAspect="1"/>
          </p:cNvPicPr>
          <p:nvPr/>
        </p:nvPicPr>
        <p:blipFill>
          <a:blip r:embed="rId5"/>
          <a:stretch>
            <a:fillRect/>
          </a:stretch>
        </p:blipFill>
        <p:spPr>
          <a:xfrm>
            <a:off x="407368" y="1364914"/>
            <a:ext cx="5400600" cy="3762546"/>
          </a:xfrm>
          <a:prstGeom prst="rect">
            <a:avLst/>
          </a:prstGeom>
        </p:spPr>
      </p:pic>
      <p:pic>
        <p:nvPicPr>
          <p:cNvPr id="27" name="Immagine 34">
            <a:extLst>
              <a:ext uri="{FF2B5EF4-FFF2-40B4-BE49-F238E27FC236}">
                <a16:creationId xmlns:a16="http://schemas.microsoft.com/office/drawing/2014/main" id="{23F554DD-AFE5-C225-36E6-0785DC7C15B6}"/>
              </a:ext>
            </a:extLst>
          </p:cNvPr>
          <p:cNvPicPr>
            <a:picLocks noChangeAspect="1"/>
          </p:cNvPicPr>
          <p:nvPr/>
        </p:nvPicPr>
        <p:blipFill>
          <a:blip r:embed="rId6"/>
          <a:stretch>
            <a:fillRect/>
          </a:stretch>
        </p:blipFill>
        <p:spPr>
          <a:xfrm>
            <a:off x="6511633" y="1364913"/>
            <a:ext cx="5216621" cy="3724555"/>
          </a:xfrm>
          <a:prstGeom prst="rect">
            <a:avLst/>
          </a:prstGeom>
        </p:spPr>
      </p:pic>
      <p:sp>
        <p:nvSpPr>
          <p:cNvPr id="32" name="CasellaDiTesto 9"/>
          <p:cNvSpPr txBox="1"/>
          <p:nvPr/>
        </p:nvSpPr>
        <p:spPr>
          <a:xfrm>
            <a:off x="190952" y="5225790"/>
            <a:ext cx="6675432" cy="369332"/>
          </a:xfrm>
          <a:prstGeom prst="rect">
            <a:avLst/>
          </a:prstGeom>
          <a:noFill/>
        </p:spPr>
        <p:txBody>
          <a:bodyPr wrap="square" rtlCol="0">
            <a:spAutoFit/>
          </a:bodyPr>
          <a:lstStyle/>
          <a:p>
            <a:r>
              <a:rPr lang="it-IT" b="1" dirty="0" err="1">
                <a:latin typeface="Verdana" panose="020B0604030504040204" pitchFamily="34" charset="0"/>
                <a:ea typeface="Verdana" panose="020B0604030504040204" pitchFamily="34" charset="0"/>
              </a:rPr>
              <a:t>Delayed</a:t>
            </a:r>
            <a:r>
              <a:rPr lang="it-IT" b="1" dirty="0">
                <a:latin typeface="Verdana" panose="020B0604030504040204" pitchFamily="34" charset="0"/>
                <a:ea typeface="Verdana" panose="020B0604030504040204" pitchFamily="34" charset="0"/>
              </a:rPr>
              <a:t> </a:t>
            </a:r>
            <a:r>
              <a:rPr lang="it-IT" b="1" dirty="0" err="1">
                <a:latin typeface="Verdana" panose="020B0604030504040204" pitchFamily="34" charset="0"/>
                <a:ea typeface="Verdana" panose="020B0604030504040204" pitchFamily="34" charset="0"/>
              </a:rPr>
              <a:t>signal</a:t>
            </a:r>
            <a:r>
              <a:rPr lang="it-IT" b="1" dirty="0">
                <a:latin typeface="Verdana" panose="020B0604030504040204" pitchFamily="34" charset="0"/>
                <a:ea typeface="Verdana" panose="020B0604030504040204" pitchFamily="34" charset="0"/>
              </a:rPr>
              <a:t> due to </a:t>
            </a:r>
            <a:r>
              <a:rPr lang="it-IT" b="1" dirty="0" err="1">
                <a:latin typeface="Verdana" panose="020B0604030504040204" pitchFamily="34" charset="0"/>
                <a:ea typeface="Verdana" panose="020B0604030504040204" pitchFamily="34" charset="0"/>
              </a:rPr>
              <a:t>activated</a:t>
            </a:r>
            <a:r>
              <a:rPr lang="it-IT" b="1" dirty="0">
                <a:latin typeface="Verdana" panose="020B0604030504040204" pitchFamily="34" charset="0"/>
                <a:ea typeface="Verdana" panose="020B0604030504040204" pitchFamily="34" charset="0"/>
              </a:rPr>
              <a:t> water </a:t>
            </a:r>
          </a:p>
        </p:txBody>
      </p:sp>
      <p:cxnSp>
        <p:nvCxnSpPr>
          <p:cNvPr id="34" name="Connettore 2 13"/>
          <p:cNvCxnSpPr/>
          <p:nvPr/>
        </p:nvCxnSpPr>
        <p:spPr>
          <a:xfrm flipH="1" flipV="1">
            <a:off x="4511824" y="4761241"/>
            <a:ext cx="3240360" cy="656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CasellaDiTesto 14"/>
          <p:cNvSpPr txBox="1"/>
          <p:nvPr/>
        </p:nvSpPr>
        <p:spPr>
          <a:xfrm>
            <a:off x="5447928" y="5328043"/>
            <a:ext cx="7632088" cy="369332"/>
          </a:xfrm>
          <a:prstGeom prst="rect">
            <a:avLst/>
          </a:prstGeom>
          <a:noFill/>
        </p:spPr>
        <p:txBody>
          <a:bodyPr wrap="square" rtlCol="0">
            <a:spAutoFit/>
          </a:bodyPr>
          <a:lstStyle/>
          <a:p>
            <a:r>
              <a:rPr lang="it-IT" b="1" dirty="0">
                <a:solidFill>
                  <a:srgbClr val="A20000"/>
                </a:solidFill>
                <a:latin typeface="Verdana" panose="020B0604030504040204" pitchFamily="34" charset="0"/>
                <a:ea typeface="Verdana" panose="020B0604030504040204" pitchFamily="34" charset="0"/>
              </a:rPr>
              <a:t>Water </a:t>
            </a:r>
            <a:r>
              <a:rPr lang="it-IT" b="1" dirty="0" err="1">
                <a:solidFill>
                  <a:srgbClr val="A20000"/>
                </a:solidFill>
                <a:latin typeface="Verdana" panose="020B0604030504040204" pitchFamily="34" charset="0"/>
                <a:ea typeface="Verdana" panose="020B0604030504040204" pitchFamily="34" charset="0"/>
              </a:rPr>
              <a:t>activation</a:t>
            </a:r>
            <a:r>
              <a:rPr lang="it-IT" b="1" dirty="0">
                <a:solidFill>
                  <a:srgbClr val="A20000"/>
                </a:solidFill>
                <a:latin typeface="Verdana" panose="020B0604030504040204" pitchFamily="34" charset="0"/>
                <a:ea typeface="Verdana" panose="020B0604030504040204" pitchFamily="34" charset="0"/>
              </a:rPr>
              <a:t> 6&amp;7 </a:t>
            </a:r>
            <a:r>
              <a:rPr lang="it-IT" b="1" dirty="0" err="1">
                <a:solidFill>
                  <a:srgbClr val="A20000"/>
                </a:solidFill>
                <a:latin typeface="Verdana" panose="020B0604030504040204" pitchFamily="34" charset="0"/>
                <a:ea typeface="Verdana" panose="020B0604030504040204" pitchFamily="34" charset="0"/>
              </a:rPr>
              <a:t>MeV</a:t>
            </a:r>
            <a:r>
              <a:rPr lang="it-IT" b="1" dirty="0">
                <a:solidFill>
                  <a:srgbClr val="A20000"/>
                </a:solidFill>
                <a:latin typeface="Verdana" panose="020B0604030504040204" pitchFamily="34" charset="0"/>
                <a:ea typeface="Verdana" panose="020B0604030504040204" pitchFamily="34" charset="0"/>
              </a:rPr>
              <a:t> </a:t>
            </a:r>
            <a:r>
              <a:rPr lang="it-IT" b="1" dirty="0" err="1">
                <a:solidFill>
                  <a:srgbClr val="A20000"/>
                </a:solidFill>
                <a:latin typeface="Verdana" panose="020B0604030504040204" pitchFamily="34" charset="0"/>
                <a:ea typeface="Verdana" panose="020B0604030504040204" pitchFamily="34" charset="0"/>
              </a:rPr>
              <a:t>peaks</a:t>
            </a:r>
            <a:r>
              <a:rPr lang="it-IT" b="1" dirty="0">
                <a:solidFill>
                  <a:srgbClr val="A20000"/>
                </a:solidFill>
                <a:latin typeface="Verdana" panose="020B0604030504040204" pitchFamily="34" charset="0"/>
                <a:ea typeface="Verdana" panose="020B0604030504040204" pitchFamily="34" charset="0"/>
              </a:rPr>
              <a:t>!!</a:t>
            </a:r>
          </a:p>
        </p:txBody>
      </p:sp>
      <p:cxnSp>
        <p:nvCxnSpPr>
          <p:cNvPr id="36" name="Connettore 2 30"/>
          <p:cNvCxnSpPr/>
          <p:nvPr/>
        </p:nvCxnSpPr>
        <p:spPr>
          <a:xfrm flipV="1">
            <a:off x="7904584" y="4689233"/>
            <a:ext cx="2415208" cy="728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ttangolo arrotondato 5"/>
          <p:cNvSpPr/>
          <p:nvPr/>
        </p:nvSpPr>
        <p:spPr>
          <a:xfrm>
            <a:off x="4115388" y="3681121"/>
            <a:ext cx="756476" cy="1080120"/>
          </a:xfrm>
          <a:prstGeom prst="roundRect">
            <a:avLst/>
          </a:prstGeom>
          <a:no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arrotondato 29"/>
          <p:cNvSpPr/>
          <p:nvPr/>
        </p:nvSpPr>
        <p:spPr>
          <a:xfrm>
            <a:off x="10190715" y="3681121"/>
            <a:ext cx="684076" cy="1008112"/>
          </a:xfrm>
          <a:prstGeom prst="roundRect">
            <a:avLst/>
          </a:prstGeom>
          <a:noFill/>
          <a:ln>
            <a:solidFill>
              <a:srgbClr val="A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07583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CF48-D2CC-7347-08A7-5FCC1547EC0E}"/>
              </a:ext>
            </a:extLst>
          </p:cNvPr>
          <p:cNvSpPr>
            <a:spLocks noGrp="1"/>
          </p:cNvSpPr>
          <p:nvPr>
            <p:ph type="title"/>
          </p:nvPr>
        </p:nvSpPr>
        <p:spPr>
          <a:xfrm>
            <a:off x="977957" y="208941"/>
            <a:ext cx="9451776" cy="457200"/>
          </a:xfrm>
        </p:spPr>
        <p:txBody>
          <a:bodyPr/>
          <a:lstStyle/>
          <a:p>
            <a:r>
              <a:rPr lang="fr-BE" dirty="0" smtClean="0"/>
              <a:t>New </a:t>
            </a:r>
            <a:r>
              <a:rPr lang="fr-BE" dirty="0" err="1" smtClean="0"/>
              <a:t>activities</a:t>
            </a:r>
            <a:r>
              <a:rPr lang="fr-BE" dirty="0" smtClean="0"/>
              <a:t> in 2024 </a:t>
            </a:r>
            <a:r>
              <a:rPr lang="fr-BE" dirty="0" err="1" smtClean="0"/>
              <a:t>that</a:t>
            </a:r>
            <a:r>
              <a:rPr lang="fr-BE" dirty="0" smtClean="0"/>
              <a:t> </a:t>
            </a:r>
            <a:r>
              <a:rPr lang="fr-BE" dirty="0" err="1" smtClean="0"/>
              <a:t>should</a:t>
            </a:r>
            <a:r>
              <a:rPr lang="fr-BE" dirty="0" smtClean="0"/>
              <a:t> continue in 2025 </a:t>
            </a:r>
            <a:endParaRPr lang="en-IE" dirty="0"/>
          </a:p>
        </p:txBody>
      </p:sp>
      <p:sp>
        <p:nvSpPr>
          <p:cNvPr id="3" name="Content Placeholder 2">
            <a:extLst>
              <a:ext uri="{FF2B5EF4-FFF2-40B4-BE49-F238E27FC236}">
                <a16:creationId xmlns:a16="http://schemas.microsoft.com/office/drawing/2014/main" id="{F7E6DE35-A02E-A9D6-0AC8-CC2029F3B6EA}"/>
              </a:ext>
            </a:extLst>
          </p:cNvPr>
          <p:cNvSpPr>
            <a:spLocks noGrp="1"/>
          </p:cNvSpPr>
          <p:nvPr>
            <p:ph idx="1"/>
          </p:nvPr>
        </p:nvSpPr>
        <p:spPr>
          <a:xfrm>
            <a:off x="180975" y="858438"/>
            <a:ext cx="11934825" cy="5611714"/>
          </a:xfrm>
        </p:spPr>
        <p:txBody>
          <a:bodyPr>
            <a:normAutofit fontScale="92500"/>
          </a:bodyPr>
          <a:lstStyle/>
          <a:p>
            <a:r>
              <a:rPr lang="it-IT" sz="2600" dirty="0" smtClean="0">
                <a:cs typeface="Arial"/>
              </a:rPr>
              <a:t>Preparation of </a:t>
            </a:r>
            <a:r>
              <a:rPr lang="it-IT" sz="2600" b="1" dirty="0" smtClean="0">
                <a:cs typeface="Arial"/>
              </a:rPr>
              <a:t>special issue in Plasma Physics &amp; Controlled Fusion on JET D-T neutronic</a:t>
            </a:r>
          </a:p>
          <a:p>
            <a:r>
              <a:rPr lang="it-IT" sz="2600" dirty="0" smtClean="0">
                <a:cs typeface="Arial"/>
              </a:rPr>
              <a:t>Set-up a </a:t>
            </a:r>
            <a:r>
              <a:rPr lang="en-GB" sz="2600" dirty="0"/>
              <a:t>multi-machine </a:t>
            </a:r>
            <a:r>
              <a:rPr lang="en-GB" sz="2600" b="1" dirty="0" smtClean="0"/>
              <a:t>Infra-Red image database </a:t>
            </a:r>
            <a:r>
              <a:rPr lang="en-GB" sz="2600" dirty="0" smtClean="0"/>
              <a:t>(experiments &amp; simulations)</a:t>
            </a:r>
          </a:p>
          <a:p>
            <a:pPr lvl="1"/>
            <a:r>
              <a:rPr lang="fr-FR" sz="2000" dirty="0" err="1" smtClean="0">
                <a:cs typeface="Arial"/>
              </a:rPr>
              <a:t>Pending</a:t>
            </a:r>
            <a:r>
              <a:rPr lang="fr-FR" sz="2000" dirty="0" smtClean="0">
                <a:cs typeface="Arial"/>
              </a:rPr>
              <a:t> </a:t>
            </a:r>
            <a:r>
              <a:rPr lang="fr-FR" sz="2000" dirty="0" err="1" smtClean="0">
                <a:cs typeface="Arial"/>
              </a:rPr>
              <a:t>resources</a:t>
            </a:r>
            <a:r>
              <a:rPr lang="fr-FR" sz="2000" dirty="0" smtClean="0">
                <a:cs typeface="Arial"/>
              </a:rPr>
              <a:t> in 2025 </a:t>
            </a:r>
            <a:endParaRPr lang="it-IT" sz="2000" dirty="0" smtClean="0">
              <a:cs typeface="Arial"/>
            </a:endParaRPr>
          </a:p>
          <a:p>
            <a:r>
              <a:rPr lang="en-GB" sz="2600" dirty="0"/>
              <a:t>Integrated multi-diagnostics data analysis tool in view of </a:t>
            </a:r>
            <a:r>
              <a:rPr lang="en-GB" sz="2600" dirty="0" smtClean="0"/>
              <a:t>ITER (density &amp; temperature)</a:t>
            </a:r>
          </a:p>
          <a:p>
            <a:pPr lvl="1"/>
            <a:r>
              <a:rPr lang="fr-FR" sz="2000" dirty="0" err="1" smtClean="0"/>
              <a:t>Pending</a:t>
            </a:r>
            <a:r>
              <a:rPr lang="fr-FR" sz="2000" dirty="0" smtClean="0"/>
              <a:t> </a:t>
            </a:r>
            <a:r>
              <a:rPr lang="fr-FR" sz="2000" dirty="0" err="1" smtClean="0"/>
              <a:t>resources</a:t>
            </a:r>
            <a:r>
              <a:rPr lang="fr-FR" sz="2000" dirty="0" smtClean="0"/>
              <a:t> in 2025 </a:t>
            </a:r>
            <a:endParaRPr lang="en-GB" sz="2000" dirty="0" smtClean="0"/>
          </a:p>
          <a:p>
            <a:r>
              <a:rPr lang="fr-FR" sz="2600" dirty="0">
                <a:ea typeface="Times New Roman" panose="02020603050405020304" pitchFamily="18" charset="0"/>
                <a:cs typeface="Times New Roman" panose="02020603050405020304" pitchFamily="18" charset="0"/>
              </a:rPr>
              <a:t>N</a:t>
            </a:r>
            <a:r>
              <a:rPr lang="fr-FR" sz="2600" dirty="0" smtClean="0">
                <a:effectLst/>
                <a:ea typeface="Times New Roman" panose="02020603050405020304" pitchFamily="18" charset="0"/>
                <a:cs typeface="Times New Roman" panose="02020603050405020304" pitchFamily="18" charset="0"/>
              </a:rPr>
              <a:t>ew </a:t>
            </a:r>
            <a:r>
              <a:rPr lang="fr-FR" sz="2600" b="1" dirty="0" err="1" smtClean="0">
                <a:effectLst/>
                <a:ea typeface="Times New Roman" panose="02020603050405020304" pitchFamily="18" charset="0"/>
                <a:cs typeface="Times New Roman" panose="02020603050405020304" pitchFamily="18" charset="0"/>
              </a:rPr>
              <a:t>Artificial</a:t>
            </a:r>
            <a:r>
              <a:rPr lang="fr-FR" sz="2600" b="1" dirty="0" smtClean="0">
                <a:effectLst/>
                <a:ea typeface="Times New Roman" panose="02020603050405020304" pitchFamily="18" charset="0"/>
                <a:cs typeface="Times New Roman" panose="02020603050405020304" pitchFamily="18" charset="0"/>
              </a:rPr>
              <a:t> Intelligence (</a:t>
            </a:r>
            <a:r>
              <a:rPr lang="fr-FR" sz="2600" dirty="0" err="1" smtClean="0">
                <a:ea typeface="Times New Roman" panose="02020603050405020304" pitchFamily="18" charset="0"/>
                <a:cs typeface="Times New Roman" panose="02020603050405020304" pitchFamily="18" charset="0"/>
              </a:rPr>
              <a:t>with</a:t>
            </a:r>
            <a:r>
              <a:rPr lang="fr-FR" sz="2600" dirty="0" smtClean="0">
                <a:ea typeface="Times New Roman" panose="02020603050405020304" pitchFamily="18" charset="0"/>
                <a:cs typeface="Times New Roman" panose="02020603050405020304" pitchFamily="18" charset="0"/>
              </a:rPr>
              <a:t> TE/SA/PWIE)</a:t>
            </a:r>
            <a:r>
              <a:rPr lang="fr-FR" sz="2600" b="1" dirty="0" smtClean="0">
                <a:effectLst/>
                <a:ea typeface="Times New Roman" panose="02020603050405020304" pitchFamily="18" charset="0"/>
                <a:cs typeface="Times New Roman" panose="02020603050405020304" pitchFamily="18" charset="0"/>
              </a:rPr>
              <a:t> </a:t>
            </a:r>
            <a:r>
              <a:rPr lang="fr-FR" sz="2600" b="1" dirty="0" err="1" smtClean="0">
                <a:effectLst/>
                <a:ea typeface="Times New Roman" panose="02020603050405020304" pitchFamily="18" charset="0"/>
                <a:cs typeface="Times New Roman" panose="02020603050405020304" pitchFamily="18" charset="0"/>
              </a:rPr>
              <a:t>projects</a:t>
            </a:r>
            <a:r>
              <a:rPr lang="fr-FR" sz="2600" b="1" dirty="0" smtClean="0">
                <a:effectLst/>
                <a:ea typeface="Times New Roman" panose="02020603050405020304" pitchFamily="18" charset="0"/>
                <a:cs typeface="Times New Roman" panose="02020603050405020304" pitchFamily="18" charset="0"/>
              </a:rPr>
              <a:t> </a:t>
            </a:r>
            <a:r>
              <a:rPr lang="fr-FR" sz="2600" dirty="0" err="1" smtClean="0">
                <a:effectLst/>
                <a:ea typeface="Times New Roman" panose="02020603050405020304" pitchFamily="18" charset="0"/>
                <a:cs typeface="Times New Roman" panose="02020603050405020304" pitchFamily="18" charset="0"/>
              </a:rPr>
              <a:t>related</a:t>
            </a:r>
            <a:r>
              <a:rPr lang="fr-FR" sz="2600" dirty="0" smtClean="0">
                <a:effectLst/>
                <a:ea typeface="Times New Roman" panose="02020603050405020304" pitchFamily="18" charset="0"/>
                <a:cs typeface="Times New Roman" panose="02020603050405020304" pitchFamily="18" charset="0"/>
              </a:rPr>
              <a:t> to </a:t>
            </a:r>
            <a:r>
              <a:rPr lang="fr-FR" sz="2600" dirty="0" err="1" smtClean="0">
                <a:effectLst/>
                <a:ea typeface="Times New Roman" panose="02020603050405020304" pitchFamily="18" charset="0"/>
                <a:cs typeface="Times New Roman" panose="02020603050405020304" pitchFamily="18" charset="0"/>
              </a:rPr>
              <a:t>operation</a:t>
            </a:r>
            <a:r>
              <a:rPr lang="fr-FR" sz="2600" dirty="0" smtClean="0">
                <a:effectLst/>
                <a:ea typeface="Times New Roman" panose="02020603050405020304" pitchFamily="18" charset="0"/>
                <a:cs typeface="Times New Roman" panose="02020603050405020304" pitchFamily="18" charset="0"/>
              </a:rPr>
              <a:t> and/or use of multi-machine </a:t>
            </a:r>
            <a:r>
              <a:rPr lang="fr-FR" sz="2600" dirty="0" err="1" smtClean="0">
                <a:effectLst/>
                <a:ea typeface="Times New Roman" panose="02020603050405020304" pitchFamily="18" charset="0"/>
                <a:cs typeface="Times New Roman" panose="02020603050405020304" pitchFamily="18" charset="0"/>
              </a:rPr>
              <a:t>databases</a:t>
            </a:r>
            <a:r>
              <a:rPr lang="en-GB" sz="2600" dirty="0"/>
              <a:t>	</a:t>
            </a:r>
          </a:p>
          <a:p>
            <a:pPr lvl="1"/>
            <a:r>
              <a:rPr lang="en-GB" sz="2600" dirty="0" smtClean="0"/>
              <a:t>Tokamak operation </a:t>
            </a:r>
            <a:r>
              <a:rPr lang="en-GB" sz="2600" dirty="0"/>
              <a:t>Conversational AI Interface Using Multimodal Large Language Models</a:t>
            </a:r>
          </a:p>
          <a:p>
            <a:pPr lvl="1"/>
            <a:r>
              <a:rPr lang="en-GB" sz="2600" dirty="0"/>
              <a:t>AI-assisted Plasma State Monitoring for Control and Disruption-free </a:t>
            </a:r>
            <a:r>
              <a:rPr lang="en-GB" sz="2600" dirty="0" smtClean="0"/>
              <a:t>Operations</a:t>
            </a:r>
            <a:endParaRPr lang="en-GB" sz="2600" dirty="0"/>
          </a:p>
          <a:p>
            <a:pPr lvl="1"/>
            <a:r>
              <a:rPr lang="en-GB" sz="2600" dirty="0"/>
              <a:t>Identification and confinement scaling of hybrid scenarios across multiple devices </a:t>
            </a:r>
          </a:p>
          <a:p>
            <a:pPr lvl="1"/>
            <a:r>
              <a:rPr lang="en-GB" sz="2600" dirty="0"/>
              <a:t>Applying AI/ML for NBI ionization and slowing-down simulations using ASCOT/BBNBI </a:t>
            </a:r>
          </a:p>
          <a:p>
            <a:pPr lvl="1"/>
            <a:r>
              <a:rPr lang="en-GB" sz="2600" dirty="0"/>
              <a:t>Machine learning accelerated pedestal MHD stability simulations </a:t>
            </a:r>
            <a:endParaRPr lang="en-GB" sz="2600" dirty="0" smtClean="0"/>
          </a:p>
          <a:p>
            <a:pPr lvl="1"/>
            <a:r>
              <a:rPr lang="en-GB" sz="2600" dirty="0"/>
              <a:t>Machine learning accelerated SOL simulations: SOLPS-NN</a:t>
            </a:r>
          </a:p>
          <a:p>
            <a:pPr lvl="1"/>
            <a:endParaRPr lang="en-GB" dirty="0"/>
          </a:p>
          <a:p>
            <a:endParaRPr lang="en-IE" dirty="0"/>
          </a:p>
        </p:txBody>
      </p:sp>
      <p:sp>
        <p:nvSpPr>
          <p:cNvPr id="5" name="Slide Number Placeholder 4">
            <a:extLst>
              <a:ext uri="{FF2B5EF4-FFF2-40B4-BE49-F238E27FC236}">
                <a16:creationId xmlns:a16="http://schemas.microsoft.com/office/drawing/2014/main" id="{EA132046-8A0A-0F90-0A36-3EADBC29BC88}"/>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Espace réservé du pied de page 3"/>
          <p:cNvSpPr>
            <a:spLocks noGrp="1"/>
          </p:cNvSpPr>
          <p:nvPr>
            <p:ph type="ftr" sz="quarter" idx="11"/>
          </p:nvPr>
        </p:nvSpPr>
        <p:spPr>
          <a:xfrm>
            <a:off x="825624" y="6555770"/>
            <a:ext cx="6422266" cy="329614"/>
          </a:xfrm>
        </p:spPr>
        <p:txBody>
          <a:bodyPr/>
          <a:lstStyle/>
          <a:p>
            <a:r>
              <a:rPr lang="en-GB" dirty="0" smtClean="0">
                <a:solidFill>
                  <a:prstClr val="white"/>
                </a:solidFill>
              </a:rPr>
              <a:t>Xavier LITAUDON  &amp; Gloria FALCHETTO | FSD Planning Meeting | </a:t>
            </a:r>
            <a:r>
              <a:rPr lang="en-GB" dirty="0" err="1" smtClean="0">
                <a:solidFill>
                  <a:prstClr val="white"/>
                </a:solidFill>
              </a:rPr>
              <a:t>WPPrIO</a:t>
            </a:r>
            <a:r>
              <a:rPr lang="en-GB" dirty="0" smtClean="0">
                <a:solidFill>
                  <a:prstClr val="white"/>
                </a:solidFill>
              </a:rPr>
              <a:t> | 10-12 June 2024</a:t>
            </a:r>
            <a:endParaRPr lang="en-GB" dirty="0">
              <a:solidFill>
                <a:prstClr val="white"/>
              </a:solidFill>
            </a:endParaRPr>
          </a:p>
        </p:txBody>
      </p:sp>
    </p:spTree>
    <p:extLst>
      <p:ext uri="{BB962C8B-B14F-4D97-AF65-F5344CB8AC3E}">
        <p14:creationId xmlns:p14="http://schemas.microsoft.com/office/powerpoint/2010/main" val="357721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4"/>
            <a:ext cx="10893608" cy="596881"/>
          </a:xfrm>
        </p:spPr>
        <p:txBody>
          <a:bodyPr/>
          <a:lstStyle/>
          <a:p>
            <a:pPr>
              <a:lnSpc>
                <a:spcPts val="3400"/>
              </a:lnSpc>
            </a:pPr>
            <a:r>
              <a:rPr lang="en-GB" dirty="0" smtClean="0"/>
              <a:t>SP-5: Erosion </a:t>
            </a:r>
            <a:r>
              <a:rPr lang="en-GB" dirty="0"/>
              <a:t>and corrosion processes for ITER </a:t>
            </a:r>
            <a:r>
              <a:rPr lang="en-GB" dirty="0" smtClean="0"/>
              <a:t>materials (</a:t>
            </a:r>
            <a:r>
              <a:rPr lang="en-GB" dirty="0" err="1" smtClean="0"/>
              <a:t>CuCrZr</a:t>
            </a:r>
            <a:r>
              <a:rPr lang="en-GB" dirty="0" smtClean="0"/>
              <a:t>) in </a:t>
            </a:r>
            <a:r>
              <a:rPr lang="en-GB" dirty="0"/>
              <a:t>baking </a:t>
            </a:r>
            <a:r>
              <a:rPr lang="en-GB" dirty="0" smtClean="0"/>
              <a:t>conditions </a:t>
            </a:r>
            <a:r>
              <a:rPr lang="en-US" dirty="0"/>
              <a:t>at </a:t>
            </a:r>
            <a:r>
              <a:rPr lang="it-IT" dirty="0" smtClean="0"/>
              <a:t>CSM-RINA facility (in collaboration with IO &amp; F4E)</a:t>
            </a:r>
            <a:endParaRPr lang="fr-FR" dirty="0"/>
          </a:p>
        </p:txBody>
      </p:sp>
      <p:sp>
        <p:nvSpPr>
          <p:cNvPr id="3" name="Espace réservé du contenu 2"/>
          <p:cNvSpPr>
            <a:spLocks noGrp="1"/>
          </p:cNvSpPr>
          <p:nvPr>
            <p:ph idx="1"/>
          </p:nvPr>
        </p:nvSpPr>
        <p:spPr>
          <a:xfrm>
            <a:off x="203200" y="945571"/>
            <a:ext cx="11562080" cy="1986001"/>
          </a:xfrm>
        </p:spPr>
        <p:txBody>
          <a:bodyPr>
            <a:normAutofit fontScale="92500"/>
          </a:bodyPr>
          <a:lstStyle/>
          <a:p>
            <a:pPr>
              <a:lnSpc>
                <a:spcPct val="120000"/>
              </a:lnSpc>
            </a:pPr>
            <a:r>
              <a:rPr lang="en-US" dirty="0" err="1"/>
              <a:t>CuCrZr</a:t>
            </a:r>
            <a:r>
              <a:rPr lang="en-US" dirty="0"/>
              <a:t> samples </a:t>
            </a:r>
            <a:r>
              <a:rPr lang="en-US" dirty="0" smtClean="0"/>
              <a:t>provided by </a:t>
            </a:r>
            <a:r>
              <a:rPr lang="en-US" dirty="0"/>
              <a:t>F4E </a:t>
            </a:r>
            <a:r>
              <a:rPr lang="en-US" dirty="0" smtClean="0"/>
              <a:t>exposed in </a:t>
            </a:r>
            <a:r>
              <a:rPr lang="en-US" dirty="0"/>
              <a:t>typical water conditions </a:t>
            </a:r>
            <a:r>
              <a:rPr lang="en-US" dirty="0" smtClean="0"/>
              <a:t>during </a:t>
            </a:r>
            <a:r>
              <a:rPr lang="en-US" dirty="0"/>
              <a:t>ITER baking,  i.e. T=240°C, p=45 </a:t>
            </a:r>
            <a:r>
              <a:rPr lang="en-US" dirty="0" smtClean="0"/>
              <a:t>bar and reduced oxidation </a:t>
            </a:r>
            <a:r>
              <a:rPr lang="en-US" dirty="0"/>
              <a:t>environment (</a:t>
            </a:r>
            <a:r>
              <a:rPr lang="en-US" dirty="0" smtClean="0"/>
              <a:t>O</a:t>
            </a:r>
            <a:r>
              <a:rPr lang="en-US" baseline="-25000" dirty="0" smtClean="0"/>
              <a:t>2</a:t>
            </a:r>
            <a:r>
              <a:rPr lang="en-US" dirty="0" smtClean="0"/>
              <a:t> </a:t>
            </a:r>
            <a:r>
              <a:rPr lang="en-US" dirty="0"/>
              <a:t>content&lt;10 ppb</a:t>
            </a:r>
            <a:r>
              <a:rPr lang="en-US" dirty="0" smtClean="0"/>
              <a:t>)</a:t>
            </a:r>
          </a:p>
          <a:p>
            <a:pPr marL="285750" indent="-285750">
              <a:lnSpc>
                <a:spcPct val="120000"/>
              </a:lnSpc>
              <a:buFontTx/>
              <a:buChar char="-"/>
            </a:pPr>
            <a:r>
              <a:rPr lang="it-IT" dirty="0" smtClean="0">
                <a:solidFill>
                  <a:srgbClr val="C00000"/>
                </a:solidFill>
              </a:rPr>
              <a:t>Tests in collaboration with IO as part of the</a:t>
            </a:r>
            <a:r>
              <a:rPr lang="it-IT" dirty="0">
                <a:solidFill>
                  <a:srgbClr val="C00000"/>
                </a:solidFill>
              </a:rPr>
              <a:t> ITER ACP </a:t>
            </a:r>
            <a:r>
              <a:rPr lang="it-IT" dirty="0" smtClean="0">
                <a:solidFill>
                  <a:srgbClr val="C00000"/>
                </a:solidFill>
              </a:rPr>
              <a:t>roadmap: ORE </a:t>
            </a:r>
            <a:r>
              <a:rPr lang="it-IT" dirty="0">
                <a:solidFill>
                  <a:srgbClr val="C00000"/>
                </a:solidFill>
              </a:rPr>
              <a:t>from </a:t>
            </a:r>
            <a:r>
              <a:rPr lang="it-IT" dirty="0" smtClean="0">
                <a:solidFill>
                  <a:srgbClr val="C00000"/>
                </a:solidFill>
              </a:rPr>
              <a:t>ACP</a:t>
            </a:r>
          </a:p>
          <a:p>
            <a:pPr marL="285750" indent="-285750">
              <a:lnSpc>
                <a:spcPct val="120000"/>
              </a:lnSpc>
              <a:buFontTx/>
              <a:buChar char="-"/>
            </a:pPr>
            <a:r>
              <a:rPr lang="it-IT" dirty="0" smtClean="0">
                <a:solidFill>
                  <a:srgbClr val="C00000"/>
                </a:solidFill>
              </a:rPr>
              <a:t>PrIO call in 2023 and initial experiments to be extanded up to 2000h in 2024 (extra resources) </a:t>
            </a:r>
            <a:endParaRPr lang="en-US" dirty="0"/>
          </a:p>
          <a:p>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pic>
        <p:nvPicPr>
          <p:cNvPr id="26" name="Image 25"/>
          <p:cNvPicPr>
            <a:picLocks noChangeAspect="1"/>
          </p:cNvPicPr>
          <p:nvPr/>
        </p:nvPicPr>
        <p:blipFill>
          <a:blip r:embed="rId2"/>
          <a:stretch>
            <a:fillRect/>
          </a:stretch>
        </p:blipFill>
        <p:spPr>
          <a:xfrm>
            <a:off x="9640958" y="2727421"/>
            <a:ext cx="3052988" cy="3828349"/>
          </a:xfrm>
          <a:prstGeom prst="rect">
            <a:avLst/>
          </a:prstGeom>
        </p:spPr>
      </p:pic>
      <p:sp>
        <p:nvSpPr>
          <p:cNvPr id="27" name="Espace réservé du contenu 2"/>
          <p:cNvSpPr txBox="1">
            <a:spLocks/>
          </p:cNvSpPr>
          <p:nvPr/>
        </p:nvSpPr>
        <p:spPr>
          <a:xfrm>
            <a:off x="203200" y="2914699"/>
            <a:ext cx="9558507" cy="345379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5750" indent="-285750" fontAlgn="base"/>
            <a:r>
              <a:rPr lang="en-US" dirty="0" smtClean="0"/>
              <a:t>Metallography analysis after 500 h, using a stereoscope and SEM (</a:t>
            </a:r>
            <a:r>
              <a:rPr lang="it-IT" dirty="0" smtClean="0"/>
              <a:t>Scanning Electro Microscope)</a:t>
            </a:r>
            <a:r>
              <a:rPr lang="en-US" dirty="0"/>
              <a:t>:</a:t>
            </a:r>
            <a:r>
              <a:rPr lang="en-US" dirty="0" smtClean="0"/>
              <a:t> difficult to measure extremely thin copper oxide layers (low oxygen concentration)</a:t>
            </a:r>
          </a:p>
          <a:p>
            <a:pPr marL="285750" indent="-285750" fontAlgn="base"/>
            <a:r>
              <a:rPr lang="en-US" dirty="0" smtClean="0"/>
              <a:t>Extra TEM (</a:t>
            </a:r>
            <a:r>
              <a:rPr lang="it-IT" dirty="0" smtClean="0"/>
              <a:t>Transmission Electroscope Microscopy) required </a:t>
            </a:r>
            <a:r>
              <a:rPr lang="en-US" dirty="0" smtClean="0"/>
              <a:t>for thinner layers &lt; 1</a:t>
            </a:r>
            <a:r>
              <a:rPr lang="en-US" dirty="0" smtClean="0">
                <a:latin typeface="Symbol" panose="05050102010706020507" pitchFamily="18" charset="2"/>
              </a:rPr>
              <a:t>m</a:t>
            </a:r>
            <a:r>
              <a:rPr lang="en-US" dirty="0" smtClean="0"/>
              <a:t>m</a:t>
            </a:r>
          </a:p>
          <a:p>
            <a:pPr marL="285750" indent="-285750" fontAlgn="base"/>
            <a:r>
              <a:rPr lang="en-US" dirty="0" smtClean="0"/>
              <a:t>Extra activity (3 PM @ 100% in 2024) </a:t>
            </a:r>
          </a:p>
          <a:p>
            <a:pPr marL="585788" lvl="1" indent="-285750" fontAlgn="base"/>
            <a:r>
              <a:rPr lang="en-US" dirty="0" smtClean="0"/>
              <a:t>TEM analysis </a:t>
            </a:r>
          </a:p>
          <a:p>
            <a:pPr marL="585788" lvl="1" indent="-285750" fontAlgn="base"/>
            <a:r>
              <a:rPr lang="en-US" dirty="0" smtClean="0"/>
              <a:t>Extend exposure up to 2000h to obtain measurable oxide layers for deriving a new corrosion law &amp; code validation (OSCAR-Fusion) </a:t>
            </a:r>
            <a:endParaRPr lang="fr-FR" dirty="0"/>
          </a:p>
        </p:txBody>
      </p:sp>
      <p:sp>
        <p:nvSpPr>
          <p:cNvPr id="28" name="Rettangolo 19"/>
          <p:cNvSpPr/>
          <p:nvPr/>
        </p:nvSpPr>
        <p:spPr>
          <a:xfrm>
            <a:off x="10000394" y="5309251"/>
            <a:ext cx="2693552" cy="338554"/>
          </a:xfrm>
          <a:prstGeom prst="rect">
            <a:avLst/>
          </a:prstGeom>
        </p:spPr>
        <p:txBody>
          <a:bodyPr wrap="square">
            <a:spAutoFit/>
          </a:bodyPr>
          <a:lstStyle/>
          <a:p>
            <a:r>
              <a:rPr lang="en-GB" sz="1600" b="1" dirty="0" smtClean="0"/>
              <a:t>ITER sample #3 @500h</a:t>
            </a:r>
            <a:endParaRPr lang="it-IT" sz="1600" b="1" dirty="0"/>
          </a:p>
        </p:txBody>
      </p:sp>
    </p:spTree>
    <p:extLst>
      <p:ext uri="{BB962C8B-B14F-4D97-AF65-F5344CB8AC3E}">
        <p14:creationId xmlns:p14="http://schemas.microsoft.com/office/powerpoint/2010/main" val="1154294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624" y="214030"/>
            <a:ext cx="9451776" cy="457200"/>
          </a:xfrm>
        </p:spPr>
        <p:txBody>
          <a:bodyPr/>
          <a:lstStyle/>
          <a:p>
            <a:r>
              <a:rPr lang="fr-FR" dirty="0" err="1" smtClean="0"/>
              <a:t>Deviations</a:t>
            </a:r>
            <a:r>
              <a:rPr lang="fr-FR" dirty="0" smtClean="0"/>
              <a:t> </a:t>
            </a:r>
            <a:r>
              <a:rPr lang="fr-FR" dirty="0" err="1" smtClean="0"/>
              <a:t>from</a:t>
            </a:r>
            <a:r>
              <a:rPr lang="fr-FR" dirty="0" smtClean="0"/>
              <a:t> the </a:t>
            </a:r>
            <a:r>
              <a:rPr lang="fr-FR" dirty="0" err="1" smtClean="0"/>
              <a:t>approved</a:t>
            </a:r>
            <a:r>
              <a:rPr lang="fr-FR" dirty="0" smtClean="0"/>
              <a:t> WP 2023 </a:t>
            </a:r>
            <a:endParaRPr lang="fr-FR" dirty="0"/>
          </a:p>
        </p:txBody>
      </p:sp>
      <p:sp>
        <p:nvSpPr>
          <p:cNvPr id="3" name="Espace réservé du contenu 2"/>
          <p:cNvSpPr>
            <a:spLocks noGrp="1"/>
          </p:cNvSpPr>
          <p:nvPr>
            <p:ph idx="1"/>
          </p:nvPr>
        </p:nvSpPr>
        <p:spPr>
          <a:xfrm>
            <a:off x="208722" y="740020"/>
            <a:ext cx="11638984" cy="5611084"/>
          </a:xfrm>
        </p:spPr>
        <p:txBody>
          <a:bodyPr>
            <a:normAutofit/>
          </a:bodyPr>
          <a:lstStyle/>
          <a:p>
            <a:pPr lvl="0"/>
            <a:r>
              <a:rPr lang="en-US" dirty="0"/>
              <a:t>SP-2 Delay</a:t>
            </a:r>
            <a:endParaRPr lang="en-US" dirty="0" smtClean="0"/>
          </a:p>
          <a:p>
            <a:pPr lvl="1"/>
            <a:r>
              <a:rPr lang="en-US" dirty="0" smtClean="0"/>
              <a:t>Upgrade </a:t>
            </a:r>
            <a:r>
              <a:rPr lang="en-US" dirty="0"/>
              <a:t>SMITER with a new field line code (integrating 3D magnetic field and </a:t>
            </a:r>
            <a:r>
              <a:rPr lang="en-US" dirty="0" smtClean="0"/>
              <a:t> </a:t>
            </a:r>
            <a:r>
              <a:rPr lang="en-US" dirty="0"/>
              <a:t>accelerated calculations algorithm) </a:t>
            </a:r>
            <a:r>
              <a:rPr lang="en-US" dirty="0" smtClean="0"/>
              <a:t>for the IR </a:t>
            </a:r>
            <a:r>
              <a:rPr lang="en-US" dirty="0"/>
              <a:t>temperature synthetic diagnostic with benchmark </a:t>
            </a:r>
            <a:endParaRPr lang="en-US" dirty="0" smtClean="0"/>
          </a:p>
          <a:p>
            <a:pPr lvl="1"/>
            <a:r>
              <a:rPr lang="en-US" dirty="0" smtClean="0"/>
              <a:t>Delay </a:t>
            </a:r>
            <a:r>
              <a:rPr lang="en-US" dirty="0"/>
              <a:t>in </a:t>
            </a:r>
            <a:r>
              <a:rPr lang="en-US" dirty="0" smtClean="0"/>
              <a:t>producing </a:t>
            </a:r>
            <a:r>
              <a:rPr lang="en-US" dirty="0"/>
              <a:t>a reference paper for the </a:t>
            </a:r>
            <a:r>
              <a:rPr lang="en-US" dirty="0" smtClean="0"/>
              <a:t>confinement database</a:t>
            </a:r>
            <a:endParaRPr lang="fr-FR" dirty="0"/>
          </a:p>
          <a:p>
            <a:pPr lvl="0"/>
            <a:r>
              <a:rPr lang="en-US" dirty="0"/>
              <a:t>SP-4 Extra </a:t>
            </a:r>
            <a:r>
              <a:rPr lang="en-US" dirty="0" smtClean="0"/>
              <a:t>task</a:t>
            </a:r>
          </a:p>
          <a:p>
            <a:pPr lvl="1"/>
            <a:r>
              <a:rPr lang="en-US" dirty="0" smtClean="0"/>
              <a:t>A </a:t>
            </a:r>
            <a:r>
              <a:rPr lang="en-US" dirty="0"/>
              <a:t>new </a:t>
            </a:r>
            <a:r>
              <a:rPr lang="en-US" dirty="0" smtClean="0"/>
              <a:t>small facility to test one RF driver (MINION</a:t>
            </a:r>
            <a:r>
              <a:rPr lang="en-US" dirty="0"/>
              <a:t>) at </a:t>
            </a:r>
            <a:r>
              <a:rPr lang="en-US" dirty="0" smtClean="0"/>
              <a:t>NBTF to optimize the </a:t>
            </a:r>
            <a:r>
              <a:rPr lang="en-US" dirty="0"/>
              <a:t>RF source prior the installation on SPIDER has been </a:t>
            </a:r>
            <a:r>
              <a:rPr lang="en-US" dirty="0" smtClean="0"/>
              <a:t>designed, set-up and experiments in </a:t>
            </a:r>
            <a:r>
              <a:rPr lang="en-US" dirty="0"/>
              <a:t>2023. </a:t>
            </a:r>
            <a:r>
              <a:rPr lang="en-US" dirty="0" smtClean="0"/>
              <a:t>SPIDER </a:t>
            </a:r>
            <a:r>
              <a:rPr lang="en-US" dirty="0"/>
              <a:t>will restart </a:t>
            </a:r>
            <a:r>
              <a:rPr lang="en-US" dirty="0" smtClean="0"/>
              <a:t>spring 2024 with optimized source.   </a:t>
            </a:r>
            <a:endParaRPr lang="fr-FR" dirty="0"/>
          </a:p>
          <a:p>
            <a:pPr lvl="0"/>
            <a:r>
              <a:rPr lang="en-US" dirty="0"/>
              <a:t>SP-5 </a:t>
            </a:r>
            <a:r>
              <a:rPr lang="en-US" dirty="0" smtClean="0"/>
              <a:t>Delay </a:t>
            </a:r>
            <a:endParaRPr lang="en-US" dirty="0"/>
          </a:p>
          <a:p>
            <a:pPr lvl="1"/>
            <a:r>
              <a:rPr lang="fr-FR" dirty="0" smtClean="0"/>
              <a:t>JET : </a:t>
            </a:r>
            <a:r>
              <a:rPr lang="fr-FR" dirty="0" err="1" smtClean="0"/>
              <a:t>delay</a:t>
            </a:r>
            <a:r>
              <a:rPr lang="fr-FR" dirty="0" smtClean="0"/>
              <a:t> </a:t>
            </a:r>
            <a:r>
              <a:rPr lang="fr-FR" dirty="0"/>
              <a:t>in </a:t>
            </a:r>
            <a:r>
              <a:rPr lang="fr-FR" dirty="0" err="1"/>
              <a:t>completion</a:t>
            </a:r>
            <a:r>
              <a:rPr lang="fr-FR" dirty="0"/>
              <a:t> of validation of 14 MeV neutron </a:t>
            </a:r>
            <a:r>
              <a:rPr lang="fr-FR" dirty="0" smtClean="0"/>
              <a:t>calibration +  </a:t>
            </a:r>
            <a:r>
              <a:rPr lang="fr-FR" dirty="0" err="1"/>
              <a:t>delay</a:t>
            </a:r>
            <a:r>
              <a:rPr lang="fr-FR" dirty="0"/>
              <a:t> in collection of data on </a:t>
            </a:r>
            <a:r>
              <a:rPr lang="fr-FR" dirty="0" err="1"/>
              <a:t>work</a:t>
            </a:r>
            <a:r>
              <a:rPr lang="fr-FR" dirty="0"/>
              <a:t>-efforts for ORE and </a:t>
            </a:r>
            <a:r>
              <a:rPr lang="fr-FR" dirty="0" err="1"/>
              <a:t>waste</a:t>
            </a:r>
            <a:r>
              <a:rPr lang="fr-FR" dirty="0" smtClean="0"/>
              <a:t>.</a:t>
            </a:r>
            <a:endParaRPr lang="en-US" dirty="0" smtClean="0"/>
          </a:p>
          <a:p>
            <a:pPr lvl="1"/>
            <a:r>
              <a:rPr lang="en-US" dirty="0" smtClean="0"/>
              <a:t>Delay </a:t>
            </a:r>
            <a:r>
              <a:rPr lang="en-US" dirty="0"/>
              <a:t>in procurement and commissioning of the water loop for Activated Corrosion Product experiment at FNG</a:t>
            </a:r>
            <a:endParaRPr lang="en-US" dirty="0" smtClean="0"/>
          </a:p>
          <a:p>
            <a:pPr lvl="0"/>
            <a:r>
              <a:rPr lang="en-US" dirty="0" smtClean="0"/>
              <a:t>SP-5 </a:t>
            </a:r>
            <a:r>
              <a:rPr lang="en-US" dirty="0"/>
              <a:t>Extra </a:t>
            </a:r>
            <a:r>
              <a:rPr lang="en-US" dirty="0" smtClean="0"/>
              <a:t>task </a:t>
            </a:r>
          </a:p>
          <a:p>
            <a:pPr lvl="1"/>
            <a:r>
              <a:rPr lang="en-US" dirty="0" smtClean="0"/>
              <a:t>Preparation </a:t>
            </a:r>
            <a:r>
              <a:rPr lang="en-US" dirty="0"/>
              <a:t>and execution of experiments by exposing electronic components to the neutron flux </a:t>
            </a:r>
            <a:r>
              <a:rPr lang="en-US" dirty="0" smtClean="0"/>
              <a:t>during JET DTE3 (collaboration </a:t>
            </a:r>
            <a:r>
              <a:rPr lang="en-US" dirty="0"/>
              <a:t>with </a:t>
            </a:r>
            <a:r>
              <a:rPr lang="en-US" dirty="0" smtClean="0"/>
              <a:t>CERN)</a:t>
            </a:r>
            <a:endParaRPr lang="fr-FR" dirty="0"/>
          </a:p>
          <a:p>
            <a:pPr lvl="1"/>
            <a:r>
              <a:rPr lang="en-GB" dirty="0" smtClean="0"/>
              <a:t>Experiments (</a:t>
            </a:r>
            <a:r>
              <a:rPr lang="fr-FR" dirty="0"/>
              <a:t>CSM </a:t>
            </a:r>
            <a:r>
              <a:rPr lang="fr-FR" dirty="0" smtClean="0"/>
              <a:t>RINA – ENEA)</a:t>
            </a:r>
            <a:r>
              <a:rPr lang="en-GB" dirty="0" smtClean="0"/>
              <a:t> </a:t>
            </a:r>
            <a:r>
              <a:rPr lang="en-GB" dirty="0"/>
              <a:t>to investigate erosion and corrosion processes for ITER materials (</a:t>
            </a:r>
            <a:r>
              <a:rPr lang="en-GB" dirty="0" err="1"/>
              <a:t>CuCrZr</a:t>
            </a:r>
            <a:r>
              <a:rPr lang="en-GB" dirty="0"/>
              <a:t>) in baking </a:t>
            </a:r>
            <a:r>
              <a:rPr lang="en-GB" dirty="0" smtClean="0"/>
              <a:t>conditions</a:t>
            </a:r>
            <a:r>
              <a:rPr lang="en-GB" dirty="0"/>
              <a:t> </a:t>
            </a:r>
            <a:r>
              <a:rPr lang="en-GB" dirty="0" smtClean="0"/>
              <a:t>(call in 2023)</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dirty="0">
              <a:solidFill>
                <a:prstClr val="white"/>
              </a:solidFill>
            </a:endParaRPr>
          </a:p>
        </p:txBody>
      </p:sp>
    </p:spTree>
    <p:extLst>
      <p:ext uri="{BB962C8B-B14F-4D97-AF65-F5344CB8AC3E}">
        <p14:creationId xmlns:p14="http://schemas.microsoft.com/office/powerpoint/2010/main" val="3432987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0947401" cy="821276"/>
          </a:xfrm>
        </p:spPr>
        <p:txBody>
          <a:bodyPr/>
          <a:lstStyle/>
          <a:p>
            <a:r>
              <a:rPr lang="fr-FR" dirty="0"/>
              <a:t>SP-2 </a:t>
            </a:r>
            <a:r>
              <a:rPr lang="fr-FR" dirty="0" smtClean="0"/>
              <a:t>new-</a:t>
            </a:r>
            <a:r>
              <a:rPr lang="fr-FR" dirty="0" err="1" smtClean="0"/>
              <a:t>activities</a:t>
            </a:r>
            <a:r>
              <a:rPr lang="fr-FR" dirty="0" smtClean="0"/>
              <a:t> in 2024 </a:t>
            </a:r>
            <a:r>
              <a:rPr lang="fr-FR" dirty="0" err="1" smtClean="0"/>
              <a:t>within</a:t>
            </a:r>
            <a:r>
              <a:rPr lang="fr-FR" dirty="0" smtClean="0"/>
              <a:t> the </a:t>
            </a:r>
            <a:r>
              <a:rPr lang="fr-FR" dirty="0" err="1" smtClean="0"/>
              <a:t>approved</a:t>
            </a:r>
            <a:r>
              <a:rPr lang="fr-FR" dirty="0" smtClean="0"/>
              <a:t> IMS 2024 budget </a:t>
            </a:r>
            <a:r>
              <a:rPr lang="fr-FR" dirty="0"/>
              <a:t>(</a:t>
            </a:r>
            <a:r>
              <a:rPr lang="fr-FR" dirty="0" smtClean="0"/>
              <a:t>green): call </a:t>
            </a:r>
            <a:r>
              <a:rPr lang="fr-FR" dirty="0" err="1" smtClean="0"/>
              <a:t>analysis</a:t>
            </a:r>
            <a:r>
              <a:rPr lang="fr-FR" dirty="0" smtClean="0"/>
              <a:t> of CfP-FSD-AWP24-PrIO-12</a:t>
            </a:r>
            <a:endParaRPr lang="fr-FR" dirty="0"/>
          </a:p>
        </p:txBody>
      </p:sp>
      <p:sp>
        <p:nvSpPr>
          <p:cNvPr id="3" name="Espace réservé du contenu 2"/>
          <p:cNvSpPr>
            <a:spLocks noGrp="1"/>
          </p:cNvSpPr>
          <p:nvPr>
            <p:ph idx="1"/>
          </p:nvPr>
        </p:nvSpPr>
        <p:spPr>
          <a:xfrm>
            <a:off x="248027" y="1124947"/>
            <a:ext cx="11494415" cy="4570175"/>
          </a:xfrm>
        </p:spPr>
        <p:txBody>
          <a:bodyPr>
            <a:normAutofit/>
          </a:bodyPr>
          <a:lstStyle/>
          <a:p>
            <a:r>
              <a:rPr lang="en-GB" dirty="0" smtClean="0"/>
              <a:t>Topic 1 multi-machine IR database</a:t>
            </a:r>
            <a:r>
              <a:rPr lang="en-GB" dirty="0" smtClean="0">
                <a:solidFill>
                  <a:srgbClr val="00B050"/>
                </a:solidFill>
              </a:rPr>
              <a:t> </a:t>
            </a:r>
          </a:p>
          <a:p>
            <a:pPr lvl="1"/>
            <a:r>
              <a:rPr lang="en-GB" dirty="0" smtClean="0">
                <a:solidFill>
                  <a:srgbClr val="00B050"/>
                </a:solidFill>
              </a:rPr>
              <a:t>CEA (1PM) </a:t>
            </a:r>
            <a:r>
              <a:rPr lang="en-GB" dirty="0">
                <a:solidFill>
                  <a:srgbClr val="00B050"/>
                </a:solidFill>
              </a:rPr>
              <a:t>proposal for a coordinator for a multi-machine database of IR </a:t>
            </a:r>
            <a:r>
              <a:rPr lang="en-GB" dirty="0" smtClean="0">
                <a:solidFill>
                  <a:srgbClr val="00B050"/>
                </a:solidFill>
              </a:rPr>
              <a:t>images</a:t>
            </a:r>
            <a:r>
              <a:rPr lang="en-GB" dirty="0">
                <a:solidFill>
                  <a:srgbClr val="00B050"/>
                </a:solidFill>
              </a:rPr>
              <a:t> </a:t>
            </a:r>
            <a:endParaRPr lang="en-GB" dirty="0" smtClean="0">
              <a:solidFill>
                <a:srgbClr val="00B050"/>
              </a:solidFill>
            </a:endParaRPr>
          </a:p>
          <a:p>
            <a:r>
              <a:rPr lang="fr-FR" dirty="0" smtClean="0"/>
              <a:t>Topic 2 </a:t>
            </a:r>
            <a:r>
              <a:rPr lang="fr-FR" dirty="0" err="1" smtClean="0"/>
              <a:t>Database</a:t>
            </a:r>
            <a:r>
              <a:rPr lang="fr-FR" dirty="0" smtClean="0"/>
              <a:t> contact </a:t>
            </a:r>
            <a:r>
              <a:rPr lang="fr-FR" dirty="0" err="1" smtClean="0"/>
              <a:t>person</a:t>
            </a:r>
            <a:r>
              <a:rPr lang="fr-FR" dirty="0" smtClean="0"/>
              <a:t>   </a:t>
            </a:r>
          </a:p>
          <a:p>
            <a:pPr lvl="1"/>
            <a:r>
              <a:rPr lang="en-GB" dirty="0" smtClean="0">
                <a:solidFill>
                  <a:srgbClr val="00B050"/>
                </a:solidFill>
              </a:rPr>
              <a:t>CEA</a:t>
            </a:r>
            <a:r>
              <a:rPr lang="en-GB" dirty="0">
                <a:solidFill>
                  <a:srgbClr val="00B050"/>
                </a:solidFill>
              </a:rPr>
              <a:t> </a:t>
            </a:r>
            <a:r>
              <a:rPr lang="en-GB" dirty="0" smtClean="0">
                <a:solidFill>
                  <a:srgbClr val="00B050"/>
                </a:solidFill>
              </a:rPr>
              <a:t>(2PM): WEST </a:t>
            </a:r>
            <a:r>
              <a:rPr lang="en-GB" dirty="0">
                <a:solidFill>
                  <a:srgbClr val="00B050"/>
                </a:solidFill>
              </a:rPr>
              <a:t>data to the </a:t>
            </a:r>
            <a:r>
              <a:rPr lang="en-GB" dirty="0" err="1">
                <a:solidFill>
                  <a:srgbClr val="00B050"/>
                </a:solidFill>
              </a:rPr>
              <a:t>EUROfusion</a:t>
            </a:r>
            <a:r>
              <a:rPr lang="en-GB" dirty="0">
                <a:solidFill>
                  <a:srgbClr val="00B050"/>
                </a:solidFill>
              </a:rPr>
              <a:t> </a:t>
            </a:r>
            <a:r>
              <a:rPr lang="en-GB" dirty="0" smtClean="0">
                <a:solidFill>
                  <a:srgbClr val="00B050"/>
                </a:solidFill>
              </a:rPr>
              <a:t>databases  </a:t>
            </a:r>
          </a:p>
          <a:p>
            <a:pPr lvl="1"/>
            <a:r>
              <a:rPr lang="en-GB" dirty="0" smtClean="0">
                <a:solidFill>
                  <a:srgbClr val="00B050"/>
                </a:solidFill>
              </a:rPr>
              <a:t>EPFL (1PM): TCV Contact </a:t>
            </a:r>
            <a:r>
              <a:rPr lang="en-GB" dirty="0">
                <a:solidFill>
                  <a:srgbClr val="00B050"/>
                </a:solidFill>
              </a:rPr>
              <a:t>Person at TCV for the EF pedestal </a:t>
            </a:r>
            <a:r>
              <a:rPr lang="en-GB" dirty="0" smtClean="0">
                <a:solidFill>
                  <a:srgbClr val="00B050"/>
                </a:solidFill>
              </a:rPr>
              <a:t>database</a:t>
            </a:r>
            <a:endParaRPr lang="fr-FR" dirty="0">
              <a:solidFill>
                <a:srgbClr val="00B050"/>
              </a:solidFill>
            </a:endParaRPr>
          </a:p>
          <a:p>
            <a:pPr lvl="1"/>
            <a:r>
              <a:rPr lang="en-GB" dirty="0"/>
              <a:t>No reply from </a:t>
            </a:r>
            <a:r>
              <a:rPr lang="en-GB" dirty="0" smtClean="0"/>
              <a:t>MPG as </a:t>
            </a:r>
            <a:r>
              <a:rPr lang="en-GB" dirty="0"/>
              <a:t>contact </a:t>
            </a:r>
            <a:r>
              <a:rPr lang="en-GB" dirty="0" smtClean="0"/>
              <a:t>person for AUG</a:t>
            </a:r>
            <a:endParaRPr lang="fr-FR" dirty="0"/>
          </a:p>
          <a:p>
            <a:r>
              <a:rPr lang="en-GB" dirty="0" smtClean="0"/>
              <a:t>Topic 3: </a:t>
            </a:r>
            <a:r>
              <a:rPr lang="en-GB" dirty="0"/>
              <a:t>I</a:t>
            </a:r>
            <a:r>
              <a:rPr lang="en-GB" dirty="0" smtClean="0"/>
              <a:t>ntegrated </a:t>
            </a:r>
            <a:r>
              <a:rPr lang="en-GB" dirty="0"/>
              <a:t>multi-diagnostics data analysis tool in view of ITER </a:t>
            </a:r>
            <a:r>
              <a:rPr lang="en-GB" dirty="0" smtClean="0"/>
              <a:t>application</a:t>
            </a:r>
          </a:p>
          <a:p>
            <a:pPr lvl="1"/>
            <a:r>
              <a:rPr lang="fr-FR" dirty="0" smtClean="0">
                <a:solidFill>
                  <a:srgbClr val="00B050"/>
                </a:solidFill>
              </a:rPr>
              <a:t>MPG (6PM) + CEA (</a:t>
            </a:r>
            <a:r>
              <a:rPr lang="en-GB" dirty="0" smtClean="0">
                <a:solidFill>
                  <a:srgbClr val="00B050"/>
                </a:solidFill>
              </a:rPr>
              <a:t>1.4 PM</a:t>
            </a:r>
            <a:r>
              <a:rPr lang="fr-FR" dirty="0" smtClean="0">
                <a:solidFill>
                  <a:srgbClr val="00B050"/>
                </a:solidFill>
              </a:rPr>
              <a:t>) : </a:t>
            </a:r>
            <a:r>
              <a:rPr lang="en-GB" dirty="0" smtClean="0">
                <a:solidFill>
                  <a:srgbClr val="00B050"/>
                </a:solidFill>
              </a:rPr>
              <a:t>In </a:t>
            </a:r>
            <a:r>
              <a:rPr lang="en-GB" dirty="0">
                <a:solidFill>
                  <a:srgbClr val="00B050"/>
                </a:solidFill>
              </a:rPr>
              <a:t>2024 at WEST the existing ECE and interferometer data will jointly be analysed for estimating the electron density and temperature profiles. Reflectometry data will be added in a second step. </a:t>
            </a:r>
            <a:endParaRPr lang="en-GB" dirty="0" smtClean="0">
              <a:solidFill>
                <a:srgbClr val="00B050"/>
              </a:solidFill>
            </a:endParaRPr>
          </a:p>
          <a:p>
            <a:pPr lvl="1"/>
            <a:r>
              <a:rPr lang="en-GB" dirty="0" smtClean="0">
                <a:solidFill>
                  <a:srgbClr val="FF9900"/>
                </a:solidFill>
              </a:rPr>
              <a:t>LPP-ERM-KMS (9 PM requested): </a:t>
            </a:r>
            <a:r>
              <a:rPr lang="en-GB" dirty="0">
                <a:solidFill>
                  <a:srgbClr val="FF9900"/>
                </a:solidFill>
              </a:rPr>
              <a:t>Integrated data analysis for the magnetic equilibrium, kinetic profiles and impurity profiles in </a:t>
            </a:r>
            <a:r>
              <a:rPr lang="en-GB" dirty="0" smtClean="0">
                <a:solidFill>
                  <a:srgbClr val="FF9900"/>
                </a:solidFill>
              </a:rPr>
              <a:t>ITER </a:t>
            </a:r>
            <a:r>
              <a:rPr lang="en-GB" dirty="0" smtClean="0">
                <a:solidFill>
                  <a:srgbClr val="FF0000"/>
                </a:solidFill>
              </a:rPr>
              <a:t>pending extra resource resources </a:t>
            </a:r>
            <a:endParaRPr lang="fr-FR" dirty="0">
              <a:solidFill>
                <a:srgbClr val="FF0000"/>
              </a:solidFill>
            </a:endParaRPr>
          </a:p>
          <a:p>
            <a:pPr lvl="1"/>
            <a:r>
              <a:rPr lang="en-GB" dirty="0">
                <a:solidFill>
                  <a:srgbClr val="FF9900"/>
                </a:solidFill>
              </a:rPr>
              <a:t>UKAEA </a:t>
            </a:r>
            <a:r>
              <a:rPr lang="en-GB" dirty="0" smtClean="0">
                <a:solidFill>
                  <a:srgbClr val="FF9900"/>
                </a:solidFill>
              </a:rPr>
              <a:t>(3PM requested) Development </a:t>
            </a:r>
            <a:r>
              <a:rPr lang="en-GB" dirty="0">
                <a:solidFill>
                  <a:srgbClr val="FF9900"/>
                </a:solidFill>
              </a:rPr>
              <a:t>of MIDAS (Multi-Instrument Data Analysis System in view of ITER application</a:t>
            </a:r>
            <a:r>
              <a:rPr lang="en-GB" dirty="0" smtClean="0">
                <a:solidFill>
                  <a:srgbClr val="FF9900"/>
                </a:solidFill>
              </a:rPr>
              <a:t>)  </a:t>
            </a:r>
            <a:r>
              <a:rPr lang="en-GB" dirty="0" smtClean="0">
                <a:solidFill>
                  <a:srgbClr val="FF0000"/>
                </a:solidFill>
              </a:rPr>
              <a:t>pending extra UKAEA resources </a:t>
            </a:r>
            <a:endParaRPr lang="fr-FR" dirty="0">
              <a:solidFill>
                <a:srgbClr val="FF0000"/>
              </a:solidFill>
            </a:endParaRPr>
          </a:p>
          <a:p>
            <a:pPr lvl="1"/>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spTree>
    <p:extLst>
      <p:ext uri="{BB962C8B-B14F-4D97-AF65-F5344CB8AC3E}">
        <p14:creationId xmlns:p14="http://schemas.microsoft.com/office/powerpoint/2010/main" val="2321032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26897" y="3282433"/>
            <a:ext cx="1864647" cy="2207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SP-5</a:t>
            </a:r>
            <a:r>
              <a:rPr lang="fr-FR" dirty="0"/>
              <a:t>:  JET water activation </a:t>
            </a:r>
            <a:r>
              <a:rPr lang="fr-FR" dirty="0" err="1"/>
              <a:t>experiment</a:t>
            </a:r>
            <a:r>
              <a:rPr lang="fr-FR" dirty="0"/>
              <a:t> </a:t>
            </a:r>
            <a:r>
              <a:rPr lang="fr-FR" dirty="0" err="1"/>
              <a:t>during</a:t>
            </a:r>
            <a:r>
              <a:rPr lang="fr-FR" dirty="0"/>
              <a:t> DTE3</a:t>
            </a:r>
          </a:p>
        </p:txBody>
      </p:sp>
      <p:sp>
        <p:nvSpPr>
          <p:cNvPr id="4" name="Espace réservé du contenu 3"/>
          <p:cNvSpPr>
            <a:spLocks noGrp="1"/>
          </p:cNvSpPr>
          <p:nvPr>
            <p:ph idx="1"/>
          </p:nvPr>
        </p:nvSpPr>
        <p:spPr>
          <a:xfrm>
            <a:off x="-25592" y="1729420"/>
            <a:ext cx="3346915" cy="647254"/>
          </a:xfrm>
        </p:spPr>
        <p:txBody>
          <a:bodyPr>
            <a:noAutofit/>
          </a:bodyPr>
          <a:lstStyle/>
          <a:p>
            <a:pPr marL="0" indent="0">
              <a:buNone/>
            </a:pPr>
            <a:r>
              <a:rPr lang="en-US" sz="1600" dirty="0">
                <a:latin typeface="Verdana" panose="020B0604030504040204" pitchFamily="34" charset="0"/>
                <a:ea typeface="Verdana" panose="020B0604030504040204" pitchFamily="34" charset="0"/>
                <a:cs typeface="Calibri" pitchFamily="34" charset="0"/>
              </a:rPr>
              <a:t>NBI duct scraper cooling loop Oct 4</a:t>
            </a:r>
            <a:endParaRPr lang="fr-FR" sz="1600" dirty="0">
              <a:latin typeface="Verdana" panose="020B0604030504040204" pitchFamily="34" charset="0"/>
              <a:ea typeface="Verdana" panose="020B0604030504040204" pitchFamily="34" charset="0"/>
            </a:endParaRPr>
          </a:p>
        </p:txBody>
      </p:sp>
      <p:sp>
        <p:nvSpPr>
          <p:cNvPr id="6" name="Espace réservé du numéro de diapositive 5"/>
          <p:cNvSpPr>
            <a:spLocks noGrp="1"/>
          </p:cNvSpPr>
          <p:nvPr>
            <p:ph type="sldNum" sz="quarter" idx="12"/>
          </p:nvPr>
        </p:nvSpPr>
        <p:spPr/>
        <p:txBody>
          <a:bodyPr/>
          <a:lstStyle/>
          <a:p>
            <a:fld id="{6A6D9FA1-99C7-4910-8E32-B85D378B0060}" type="slidenum">
              <a:rPr lang="en-GB" smtClean="0"/>
              <a:pPr/>
              <a:t>33</a:t>
            </a:fld>
            <a:endParaRPr lang="en-GB"/>
          </a:p>
        </p:txBody>
      </p:sp>
      <p:sp>
        <p:nvSpPr>
          <p:cNvPr id="7" name="Espace réservé du contenu 3"/>
          <p:cNvSpPr txBox="1">
            <a:spLocks/>
          </p:cNvSpPr>
          <p:nvPr/>
        </p:nvSpPr>
        <p:spPr>
          <a:xfrm>
            <a:off x="3023103" y="5111300"/>
            <a:ext cx="5303456" cy="2403482"/>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57200" lvl="1" indent="0">
              <a:lnSpc>
                <a:spcPct val="110000"/>
              </a:lnSpc>
              <a:spcBef>
                <a:spcPts val="300"/>
              </a:spcBef>
              <a:buNone/>
            </a:pPr>
            <a:r>
              <a:rPr lang="en-US" sz="1600" b="1">
                <a:latin typeface="Verdana" panose="020B0604030504040204" pitchFamily="34" charset="0"/>
                <a:ea typeface="Verdana" panose="020B0604030504040204" pitchFamily="34" charset="0"/>
                <a:cs typeface="Calibri" pitchFamily="34" charset="0"/>
              </a:rPr>
              <a:t>Detectors</a:t>
            </a:r>
          </a:p>
          <a:p>
            <a:pPr lvl="1">
              <a:lnSpc>
                <a:spcPct val="110000"/>
              </a:lnSpc>
              <a:spcBef>
                <a:spcPts val="300"/>
              </a:spcBef>
            </a:pPr>
            <a:r>
              <a:rPr lang="en-US" sz="1600">
                <a:latin typeface="Verdana" panose="020B0604030504040204" pitchFamily="34" charset="0"/>
                <a:ea typeface="Verdana" panose="020B0604030504040204" pitchFamily="34" charset="0"/>
                <a:cs typeface="Calibri" pitchFamily="34" charset="0"/>
              </a:rPr>
              <a:t>Gamma spectrometers: </a:t>
            </a:r>
            <a:r>
              <a:rPr lang="en-US" sz="1600" err="1">
                <a:latin typeface="Verdana" panose="020B0604030504040204" pitchFamily="34" charset="0"/>
                <a:ea typeface="Verdana" panose="020B0604030504040204" pitchFamily="34" charset="0"/>
                <a:cs typeface="Calibri" pitchFamily="34" charset="0"/>
              </a:rPr>
              <a:t>NaI</a:t>
            </a:r>
            <a:r>
              <a:rPr lang="en-US" sz="1600">
                <a:latin typeface="Verdana" panose="020B0604030504040204" pitchFamily="34" charset="0"/>
                <a:ea typeface="Verdana" panose="020B0604030504040204" pitchFamily="34" charset="0"/>
                <a:cs typeface="Calibri" pitchFamily="34" charset="0"/>
              </a:rPr>
              <a:t>  &amp; BGO </a:t>
            </a:r>
          </a:p>
          <a:p>
            <a:pPr lvl="1">
              <a:lnSpc>
                <a:spcPct val="110000"/>
              </a:lnSpc>
              <a:spcBef>
                <a:spcPts val="300"/>
              </a:spcBef>
            </a:pPr>
            <a:r>
              <a:rPr lang="en-US" sz="1600">
                <a:latin typeface="Verdana" panose="020B0604030504040204" pitchFamily="34" charset="0"/>
                <a:ea typeface="Verdana" panose="020B0604030504040204" pitchFamily="34" charset="0"/>
                <a:cs typeface="Calibri" pitchFamily="34" charset="0"/>
              </a:rPr>
              <a:t>Dose rate:  Ionization chamber</a:t>
            </a:r>
          </a:p>
          <a:p>
            <a:pPr lvl="1"/>
            <a:endParaRPr lang="en-US" sz="1600">
              <a:latin typeface="Verdana" panose="020B0604030504040204" pitchFamily="34" charset="0"/>
              <a:ea typeface="Verdana" panose="020B0604030504040204" pitchFamily="34" charset="0"/>
              <a:cs typeface="Calibri" pitchFamily="34" charset="0"/>
            </a:endParaRPr>
          </a:p>
          <a:p>
            <a:endParaRPr lang="fr-FR" sz="1600">
              <a:latin typeface="Verdana" panose="020B0604030504040204" pitchFamily="34" charset="0"/>
              <a:ea typeface="Verdana" panose="020B0604030504040204" pitchFamily="34" charset="0"/>
            </a:endParaRPr>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70359" y="1564181"/>
            <a:ext cx="889231" cy="99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9"/>
          <p:cNvSpPr txBox="1"/>
          <p:nvPr/>
        </p:nvSpPr>
        <p:spPr>
          <a:xfrm>
            <a:off x="99337" y="5489558"/>
            <a:ext cx="3020189" cy="338554"/>
          </a:xfrm>
          <a:prstGeom prst="rect">
            <a:avLst/>
          </a:prstGeom>
          <a:noFill/>
        </p:spPr>
        <p:txBody>
          <a:bodyPr wrap="square" rtlCol="0">
            <a:spAutoFit/>
          </a:bodyPr>
          <a:lstStyle/>
          <a:p>
            <a:r>
              <a:rPr lang="it-IT" sz="1600" b="1">
                <a:latin typeface="Verdana" panose="020B0604030504040204" pitchFamily="34" charset="0"/>
                <a:ea typeface="Verdana" panose="020B0604030504040204" pitchFamily="34" charset="0"/>
              </a:rPr>
              <a:t>Basement of octant 4</a:t>
            </a:r>
          </a:p>
        </p:txBody>
      </p:sp>
      <p:cxnSp>
        <p:nvCxnSpPr>
          <p:cNvPr id="12" name="Connettore 2 18"/>
          <p:cNvCxnSpPr/>
          <p:nvPr/>
        </p:nvCxnSpPr>
        <p:spPr>
          <a:xfrm>
            <a:off x="3275916" y="5344943"/>
            <a:ext cx="0" cy="485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3659220" y="3499542"/>
            <a:ext cx="762591" cy="9801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Verdana" panose="020B0604030504040204" pitchFamily="34" charset="0"/>
              <a:ea typeface="Verdana" panose="020B0604030504040204" pitchFamily="34" charset="0"/>
            </a:endParaRPr>
          </a:p>
        </p:txBody>
      </p:sp>
      <p:cxnSp>
        <p:nvCxnSpPr>
          <p:cNvPr id="18" name="Connettore 2 18"/>
          <p:cNvCxnSpPr/>
          <p:nvPr/>
        </p:nvCxnSpPr>
        <p:spPr>
          <a:xfrm>
            <a:off x="3614974" y="2684547"/>
            <a:ext cx="0" cy="6590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9" name="Picture 4">
            <a:extLst>
              <a:ext uri="{FF2B5EF4-FFF2-40B4-BE49-F238E27FC236}">
                <a16:creationId xmlns:a16="http://schemas.microsoft.com/office/drawing/2014/main" id="{A7659BC9-C090-4C61-85BE-244FBBDC3EF1}"/>
              </a:ext>
            </a:extLst>
          </p:cNvPr>
          <p:cNvPicPr>
            <a:picLocks noChangeAspect="1"/>
          </p:cNvPicPr>
          <p:nvPr/>
        </p:nvPicPr>
        <p:blipFill rotWithShape="1">
          <a:blip r:embed="rId4"/>
          <a:srcRect l="21005" r="1778" b="27154"/>
          <a:stretch/>
        </p:blipFill>
        <p:spPr>
          <a:xfrm>
            <a:off x="263352" y="2441838"/>
            <a:ext cx="2463545" cy="2492931"/>
          </a:xfrm>
          <a:prstGeom prst="rect">
            <a:avLst/>
          </a:prstGeom>
        </p:spPr>
      </p:pic>
      <p:cxnSp>
        <p:nvCxnSpPr>
          <p:cNvPr id="22" name="Connettore 2 18"/>
          <p:cNvCxnSpPr/>
          <p:nvPr/>
        </p:nvCxnSpPr>
        <p:spPr>
          <a:xfrm>
            <a:off x="1919536" y="4903404"/>
            <a:ext cx="0" cy="6590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395" y="2062022"/>
            <a:ext cx="2258564" cy="301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021" t="28036" r="8311"/>
          <a:stretch/>
        </p:blipFill>
        <p:spPr bwMode="auto">
          <a:xfrm>
            <a:off x="9848519" y="5610155"/>
            <a:ext cx="846045" cy="54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51" r="42089" b="40142"/>
          <a:stretch/>
        </p:blipFill>
        <p:spPr bwMode="auto">
          <a:xfrm>
            <a:off x="8313563" y="5698815"/>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descr="Anteprima imma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9349" y="1691497"/>
            <a:ext cx="2920713" cy="38921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Anteprima imma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7935" y="4799214"/>
            <a:ext cx="1048419" cy="139789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ttore 2 26"/>
          <p:cNvCxnSpPr>
            <a:stCxn id="25" idx="0"/>
          </p:cNvCxnSpPr>
          <p:nvPr/>
        </p:nvCxnSpPr>
        <p:spPr>
          <a:xfrm flipH="1" flipV="1">
            <a:off x="10089707" y="3954280"/>
            <a:ext cx="1092438" cy="844934"/>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9">
            <a:extLst>
              <a:ext uri="{FF2B5EF4-FFF2-40B4-BE49-F238E27FC236}">
                <a16:creationId xmlns:a16="http://schemas.microsoft.com/office/drawing/2014/main" id="{BD686EB1-7353-122A-53E3-36232D1C2790}"/>
              </a:ext>
            </a:extLst>
          </p:cNvPr>
          <p:cNvSpPr/>
          <p:nvPr/>
        </p:nvSpPr>
        <p:spPr>
          <a:xfrm>
            <a:off x="8028340" y="1706058"/>
            <a:ext cx="1517486" cy="72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a:solidFill>
                  <a:srgbClr val="000000"/>
                </a:solidFill>
                <a:latin typeface="Verdana" panose="020B0604030504040204" pitchFamily="34" charset="0"/>
                <a:ea typeface="Verdana" panose="020B0604030504040204" pitchFamily="34" charset="0"/>
                <a:cs typeface="Times New Roman" panose="02020603050405020304" pitchFamily="18" charset="0"/>
              </a:rPr>
              <a:t>Ionization Chamber</a:t>
            </a:r>
            <a:endParaRPr lang="en-GB" sz="1600" b="1"/>
          </a:p>
        </p:txBody>
      </p:sp>
      <p:sp>
        <p:nvSpPr>
          <p:cNvPr id="32" name="Rectangle 9">
            <a:extLst>
              <a:ext uri="{FF2B5EF4-FFF2-40B4-BE49-F238E27FC236}">
                <a16:creationId xmlns:a16="http://schemas.microsoft.com/office/drawing/2014/main" id="{BD686EB1-7353-122A-53E3-36232D1C2790}"/>
              </a:ext>
            </a:extLst>
          </p:cNvPr>
          <p:cNvSpPr/>
          <p:nvPr/>
        </p:nvSpPr>
        <p:spPr>
          <a:xfrm>
            <a:off x="8393264" y="4142260"/>
            <a:ext cx="961620" cy="4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err="1">
                <a:solidFill>
                  <a:srgbClr val="000000"/>
                </a:solidFill>
                <a:latin typeface="Verdana" panose="020B0604030504040204" pitchFamily="34" charset="0"/>
                <a:ea typeface="Verdana" panose="020B0604030504040204" pitchFamily="34" charset="0"/>
                <a:cs typeface="Times New Roman" panose="02020603050405020304" pitchFamily="18" charset="0"/>
              </a:rPr>
              <a:t>NaI</a:t>
            </a:r>
            <a:endParaRPr lang="en-GB" sz="1600" b="1"/>
          </a:p>
        </p:txBody>
      </p:sp>
      <p:cxnSp>
        <p:nvCxnSpPr>
          <p:cNvPr id="33" name="Connettore 2 32"/>
          <p:cNvCxnSpPr/>
          <p:nvPr/>
        </p:nvCxnSpPr>
        <p:spPr>
          <a:xfrm flipV="1">
            <a:off x="9287240" y="3837085"/>
            <a:ext cx="517172" cy="236700"/>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9537356" y="2117970"/>
            <a:ext cx="447076" cy="248478"/>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9">
            <a:extLst>
              <a:ext uri="{FF2B5EF4-FFF2-40B4-BE49-F238E27FC236}">
                <a16:creationId xmlns:a16="http://schemas.microsoft.com/office/drawing/2014/main" id="{BD686EB1-7353-122A-53E3-36232D1C2790}"/>
              </a:ext>
            </a:extLst>
          </p:cNvPr>
          <p:cNvSpPr/>
          <p:nvPr/>
        </p:nvSpPr>
        <p:spPr>
          <a:xfrm>
            <a:off x="11056812" y="4157500"/>
            <a:ext cx="961620" cy="4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kern="100" err="1">
                <a:solidFill>
                  <a:srgbClr val="000000"/>
                </a:solidFill>
                <a:latin typeface="Verdana" panose="020B0604030504040204" pitchFamily="34" charset="0"/>
                <a:ea typeface="Verdana" panose="020B0604030504040204" pitchFamily="34" charset="0"/>
                <a:cs typeface="Times New Roman" panose="02020603050405020304" pitchFamily="18" charset="0"/>
              </a:rPr>
              <a:t>BgO</a:t>
            </a:r>
            <a:endParaRPr lang="en-GB" sz="1600" b="1"/>
          </a:p>
        </p:txBody>
      </p:sp>
      <p:cxnSp>
        <p:nvCxnSpPr>
          <p:cNvPr id="36" name="Connettore 2 35"/>
          <p:cNvCxnSpPr/>
          <p:nvPr/>
        </p:nvCxnSpPr>
        <p:spPr>
          <a:xfrm flipH="1" flipV="1">
            <a:off x="10829989" y="3760961"/>
            <a:ext cx="432046" cy="358338"/>
          </a:xfrm>
          <a:prstGeom prst="straightConnector1">
            <a:avLst/>
          </a:prstGeom>
          <a:ln w="2222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8" descr="F:\vladimir\Projekti\2017_JET_Water_activation\September_2018_Calibration_measurements\Detectors.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9079" y="3343590"/>
            <a:ext cx="1231964" cy="2045602"/>
          </a:xfrm>
          <a:prstGeom prst="rect">
            <a:avLst/>
          </a:prstGeom>
          <a:noFill/>
          <a:ln>
            <a:noFill/>
          </a:ln>
        </p:spPr>
      </p:pic>
      <p:sp>
        <p:nvSpPr>
          <p:cNvPr id="16389" name="CasellaDiTesto 16388"/>
          <p:cNvSpPr txBox="1"/>
          <p:nvPr/>
        </p:nvSpPr>
        <p:spPr>
          <a:xfrm>
            <a:off x="3924579" y="1287182"/>
            <a:ext cx="4176464" cy="553998"/>
          </a:xfrm>
          <a:prstGeom prst="rect">
            <a:avLst/>
          </a:prstGeom>
          <a:noFill/>
        </p:spPr>
        <p:txBody>
          <a:bodyPr wrap="square" rtlCol="0">
            <a:spAutoFit/>
          </a:bodyPr>
          <a:lstStyle/>
          <a:p>
            <a:r>
              <a:rPr lang="it-IT" b="1">
                <a:latin typeface="Verdana" panose="020B0604030504040204" pitchFamily="34" charset="0"/>
                <a:ea typeface="Verdana" panose="020B0604030504040204" pitchFamily="34" charset="0"/>
              </a:rPr>
              <a:t>Location of WACT </a:t>
            </a:r>
            <a:r>
              <a:rPr lang="it-IT" b="1" err="1">
                <a:latin typeface="Verdana" panose="020B0604030504040204" pitchFamily="34" charset="0"/>
                <a:ea typeface="Verdana" panose="020B0604030504040204" pitchFamily="34" charset="0"/>
              </a:rPr>
              <a:t>system</a:t>
            </a:r>
            <a:endParaRPr lang="it-IT" b="1">
              <a:latin typeface="Verdana" panose="020B0604030504040204" pitchFamily="34" charset="0"/>
              <a:ea typeface="Verdana" panose="020B0604030504040204" pitchFamily="34" charset="0"/>
            </a:endParaRPr>
          </a:p>
          <a:p>
            <a:r>
              <a:rPr lang="it-IT" sz="1200" b="1">
                <a:solidFill>
                  <a:schemeClr val="tx2"/>
                </a:solidFill>
                <a:latin typeface="Verdana" panose="020B0604030504040204" pitchFamily="34" charset="0"/>
                <a:ea typeface="Verdana" panose="020B0604030504040204" pitchFamily="34" charset="0"/>
              </a:rPr>
              <a:t>Outlet </a:t>
            </a:r>
            <a:r>
              <a:rPr lang="it-IT" sz="1200" b="1" err="1">
                <a:solidFill>
                  <a:schemeClr val="tx2"/>
                </a:solidFill>
                <a:latin typeface="Verdana" panose="020B0604030504040204" pitchFamily="34" charset="0"/>
                <a:ea typeface="Verdana" panose="020B0604030504040204" pitchFamily="34" charset="0"/>
              </a:rPr>
              <a:t>horizontal</a:t>
            </a:r>
            <a:r>
              <a:rPr lang="it-IT" sz="1200" b="1">
                <a:solidFill>
                  <a:schemeClr val="tx2"/>
                </a:solidFill>
                <a:latin typeface="Verdana" panose="020B0604030504040204" pitchFamily="34" charset="0"/>
                <a:ea typeface="Verdana" panose="020B0604030504040204" pitchFamily="34" charset="0"/>
              </a:rPr>
              <a:t> pipe</a:t>
            </a:r>
          </a:p>
        </p:txBody>
      </p:sp>
      <p:sp>
        <p:nvSpPr>
          <p:cNvPr id="16390" name="CasellaDiTesto 16389"/>
          <p:cNvSpPr txBox="1"/>
          <p:nvPr/>
        </p:nvSpPr>
        <p:spPr>
          <a:xfrm>
            <a:off x="4591018" y="2121975"/>
            <a:ext cx="2167627" cy="646331"/>
          </a:xfrm>
          <a:prstGeom prst="rect">
            <a:avLst/>
          </a:prstGeom>
          <a:noFill/>
        </p:spPr>
        <p:txBody>
          <a:bodyPr wrap="square" rtlCol="0">
            <a:spAutoFit/>
          </a:bodyPr>
          <a:lstStyle/>
          <a:p>
            <a:r>
              <a:rPr lang="it-IT" err="1">
                <a:solidFill>
                  <a:schemeClr val="bg1"/>
                </a:solidFill>
                <a:latin typeface="Verdana" panose="020B0604030504040204" pitchFamily="34" charset="0"/>
                <a:ea typeface="Verdana" panose="020B0604030504040204" pitchFamily="34" charset="0"/>
              </a:rPr>
              <a:t>Oct</a:t>
            </a:r>
            <a:r>
              <a:rPr lang="it-IT">
                <a:solidFill>
                  <a:schemeClr val="bg1"/>
                </a:solidFill>
                <a:latin typeface="Verdana" panose="020B0604030504040204" pitchFamily="34" charset="0"/>
                <a:ea typeface="Verdana" panose="020B0604030504040204" pitchFamily="34" charset="0"/>
              </a:rPr>
              <a:t> 4 </a:t>
            </a:r>
            <a:r>
              <a:rPr lang="it-IT" err="1">
                <a:solidFill>
                  <a:schemeClr val="bg1"/>
                </a:solidFill>
                <a:latin typeface="Verdana" panose="020B0604030504040204" pitchFamily="34" charset="0"/>
                <a:ea typeface="Verdana" panose="020B0604030504040204" pitchFamily="34" charset="0"/>
              </a:rPr>
              <a:t>Basement</a:t>
            </a:r>
            <a:r>
              <a:rPr lang="it-IT">
                <a:solidFill>
                  <a:schemeClr val="bg1"/>
                </a:solidFill>
                <a:latin typeface="Verdana" panose="020B0604030504040204" pitchFamily="34" charset="0"/>
                <a:ea typeface="Verdana" panose="020B0604030504040204" pitchFamily="34" charset="0"/>
              </a:rPr>
              <a:t> </a:t>
            </a:r>
          </a:p>
          <a:p>
            <a:r>
              <a:rPr lang="it-IT">
                <a:solidFill>
                  <a:schemeClr val="bg1"/>
                </a:solidFill>
                <a:latin typeface="Verdana" panose="020B0604030504040204" pitchFamily="34" charset="0"/>
                <a:ea typeface="Verdana" panose="020B0604030504040204" pitchFamily="34" charset="0"/>
              </a:rPr>
              <a:t>Pipe </a:t>
            </a:r>
            <a:r>
              <a:rPr lang="it-IT" err="1">
                <a:solidFill>
                  <a:schemeClr val="bg1"/>
                </a:solidFill>
                <a:latin typeface="Verdana" panose="020B0604030504040204" pitchFamily="34" charset="0"/>
                <a:ea typeface="Verdana" panose="020B0604030504040204" pitchFamily="34" charset="0"/>
              </a:rPr>
              <a:t>forest</a:t>
            </a:r>
            <a:endParaRPr lang="it-IT">
              <a:solidFill>
                <a:schemeClr val="bg1"/>
              </a:solidFill>
              <a:latin typeface="Verdana" panose="020B0604030504040204" pitchFamily="34" charset="0"/>
              <a:ea typeface="Verdana" panose="020B0604030504040204" pitchFamily="34" charset="0"/>
            </a:endParaRPr>
          </a:p>
        </p:txBody>
      </p:sp>
      <p:sp>
        <p:nvSpPr>
          <p:cNvPr id="16391" name="Freccia a destra 16390"/>
          <p:cNvSpPr/>
          <p:nvPr/>
        </p:nvSpPr>
        <p:spPr>
          <a:xfrm>
            <a:off x="7804076" y="6199876"/>
            <a:ext cx="720080" cy="22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92" name="CasellaDiTesto 16391"/>
          <p:cNvSpPr txBox="1"/>
          <p:nvPr/>
        </p:nvSpPr>
        <p:spPr>
          <a:xfrm>
            <a:off x="8636165" y="6167045"/>
            <a:ext cx="3270755" cy="646331"/>
          </a:xfrm>
          <a:prstGeom prst="rect">
            <a:avLst/>
          </a:prstGeom>
          <a:noFill/>
        </p:spPr>
        <p:txBody>
          <a:bodyPr wrap="square" rtlCol="0">
            <a:spAutoFit/>
          </a:bodyPr>
          <a:lstStyle/>
          <a:p>
            <a:r>
              <a:rPr lang="it-IT">
                <a:latin typeface="Verdana" panose="020B0604030504040204" pitchFamily="34" charset="0"/>
                <a:ea typeface="Verdana" panose="020B0604030504040204" pitchFamily="34" charset="0"/>
              </a:rPr>
              <a:t>Online </a:t>
            </a:r>
            <a:r>
              <a:rPr lang="it-IT" err="1">
                <a:latin typeface="Verdana" panose="020B0604030504040204" pitchFamily="34" charset="0"/>
                <a:ea typeface="Verdana" panose="020B0604030504040204" pitchFamily="34" charset="0"/>
              </a:rPr>
              <a:t>acquisition</a:t>
            </a:r>
            <a:r>
              <a:rPr lang="it-IT">
                <a:latin typeface="Verdana" panose="020B0604030504040204" pitchFamily="34" charset="0"/>
                <a:ea typeface="Verdana" panose="020B0604030504040204" pitchFamily="34" charset="0"/>
              </a:rPr>
              <a:t>-CODAS</a:t>
            </a:r>
          </a:p>
          <a:p>
            <a:r>
              <a:rPr lang="it-IT">
                <a:latin typeface="Verdana" panose="020B0604030504040204" pitchFamily="34" charset="0"/>
                <a:ea typeface="Verdana" panose="020B0604030504040204" pitchFamily="34" charset="0"/>
              </a:rPr>
              <a:t> </a:t>
            </a:r>
          </a:p>
        </p:txBody>
      </p:sp>
      <p:sp>
        <p:nvSpPr>
          <p:cNvPr id="8" name="Rettangolo 7"/>
          <p:cNvSpPr/>
          <p:nvPr/>
        </p:nvSpPr>
        <p:spPr>
          <a:xfrm>
            <a:off x="178442" y="679444"/>
            <a:ext cx="12013558" cy="707886"/>
          </a:xfrm>
          <a:prstGeom prst="rect">
            <a:avLst/>
          </a:prstGeom>
        </p:spPr>
        <p:txBody>
          <a:bodyPr wrap="square">
            <a:spAutoFit/>
          </a:bodyPr>
          <a:lstStyle/>
          <a:p>
            <a:pPr>
              <a:buClr>
                <a:srgbClr val="C00000"/>
              </a:buClr>
              <a:buSzPct val="150000"/>
            </a:pPr>
            <a:r>
              <a:rPr lang="en-US" sz="2000" b="1" dirty="0">
                <a:solidFill>
                  <a:schemeClr val="bg2">
                    <a:lumMod val="10000"/>
                  </a:schemeClr>
                </a:solidFill>
                <a:latin typeface="Verdana" panose="020B0604030504040204" pitchFamily="34" charset="0"/>
                <a:ea typeface="Verdana" panose="020B0604030504040204" pitchFamily="34" charset="0"/>
                <a:cs typeface="Arial" panose="020B0604020202020204" pitchFamily="34" charset="0"/>
              </a:rPr>
              <a:t>Unique experiment in real tokamak water cooling loop under DT  for the validation of water activation predictions in ITER </a:t>
            </a:r>
          </a:p>
        </p:txBody>
      </p:sp>
      <p:sp>
        <p:nvSpPr>
          <p:cNvPr id="17" name="Stella a 5 punte 16"/>
          <p:cNvSpPr/>
          <p:nvPr/>
        </p:nvSpPr>
        <p:spPr>
          <a:xfrm>
            <a:off x="4691844" y="3970545"/>
            <a:ext cx="216024" cy="20213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00"/>
              </a:solidFill>
            </a:endParaRPr>
          </a:p>
        </p:txBody>
      </p:sp>
      <p:cxnSp>
        <p:nvCxnSpPr>
          <p:cNvPr id="5" name="Connettore 1 4"/>
          <p:cNvCxnSpPr/>
          <p:nvPr/>
        </p:nvCxnSpPr>
        <p:spPr>
          <a:xfrm>
            <a:off x="0" y="1322165"/>
            <a:ext cx="12288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4844" y="5565593"/>
            <a:ext cx="530517" cy="52949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39466" y="6057430"/>
            <a:ext cx="8135216" cy="369332"/>
          </a:xfrm>
          <a:prstGeom prst="rect">
            <a:avLst/>
          </a:prstGeom>
          <a:noFill/>
        </p:spPr>
        <p:txBody>
          <a:bodyPr wrap="square" rtlCol="0">
            <a:spAutoFit/>
          </a:bodyPr>
          <a:lstStyle/>
          <a:p>
            <a:r>
              <a:rPr lang="it-IT" err="1">
                <a:latin typeface="Verdana" panose="020B0604030504040204" pitchFamily="34" charset="0"/>
                <a:ea typeface="Verdana" panose="020B0604030504040204" pitchFamily="34" charset="0"/>
              </a:rPr>
              <a:t>Measurements</a:t>
            </a:r>
            <a:r>
              <a:rPr lang="it-IT">
                <a:latin typeface="Verdana" panose="020B0604030504040204" pitchFamily="34" charset="0"/>
                <a:ea typeface="Verdana" panose="020B0604030504040204" pitchFamily="34" charset="0"/>
              </a:rPr>
              <a:t> of </a:t>
            </a:r>
            <a:r>
              <a:rPr lang="it-IT">
                <a:latin typeface="Symbol" panose="05050102010706020507" pitchFamily="18" charset="2"/>
                <a:ea typeface="Verdana" panose="020B0604030504040204" pitchFamily="34" charset="0"/>
              </a:rPr>
              <a:t>g</a:t>
            </a:r>
            <a:r>
              <a:rPr lang="it-IT">
                <a:latin typeface="Verdana" panose="020B0604030504040204" pitchFamily="34" charset="0"/>
                <a:ea typeface="Verdana" panose="020B0604030504040204" pitchFamily="34" charset="0"/>
              </a:rPr>
              <a:t> from </a:t>
            </a:r>
            <a:r>
              <a:rPr lang="it-IT" baseline="30000">
                <a:latin typeface="Verdana" panose="020B0604030504040204" pitchFamily="34" charset="0"/>
                <a:ea typeface="Verdana" panose="020B0604030504040204" pitchFamily="34" charset="0"/>
              </a:rPr>
              <a:t>16</a:t>
            </a:r>
            <a:r>
              <a:rPr lang="it-IT">
                <a:latin typeface="Verdana" panose="020B0604030504040204" pitchFamily="34" charset="0"/>
                <a:ea typeface="Verdana" panose="020B0604030504040204" pitchFamily="34" charset="0"/>
              </a:rPr>
              <a:t>N </a:t>
            </a:r>
            <a:r>
              <a:rPr lang="it-IT" err="1">
                <a:latin typeface="Verdana" panose="020B0604030504040204" pitchFamily="34" charset="0"/>
                <a:ea typeface="Verdana" panose="020B0604030504040204" pitchFamily="34" charset="0"/>
              </a:rPr>
              <a:t>decay</a:t>
            </a:r>
            <a:endParaRPr lang="it-IT">
              <a:latin typeface="Verdana" panose="020B0604030504040204" pitchFamily="34" charset="0"/>
              <a:ea typeface="Verdana" panose="020B0604030504040204" pitchFamily="34" charset="0"/>
            </a:endParaRPr>
          </a:p>
        </p:txBody>
      </p:sp>
      <p:sp>
        <p:nvSpPr>
          <p:cNvPr id="41"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33</a:t>
            </a:fld>
            <a:endParaRPr lang="en-GB"/>
          </a:p>
        </p:txBody>
      </p:sp>
      <p:sp>
        <p:nvSpPr>
          <p:cNvPr id="38" name="Espace réservé du pied de page 3"/>
          <p:cNvSpPr>
            <a:spLocks noGrp="1"/>
          </p:cNvSpPr>
          <p:nvPr>
            <p:ph type="ftr" sz="quarter" idx="11"/>
          </p:nvPr>
        </p:nvSpPr>
        <p:spPr>
          <a:xfrm>
            <a:off x="825623" y="6555770"/>
            <a:ext cx="4608821"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1164573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Verdana" panose="020B0604030504040204" pitchFamily="34" charset="0"/>
                <a:ea typeface="Verdana" panose="020B0604030504040204" pitchFamily="34" charset="0"/>
              </a:rPr>
              <a:t>SP-5 Activation </a:t>
            </a:r>
            <a:r>
              <a:rPr lang="it-IT" dirty="0">
                <a:latin typeface="Verdana" panose="020B0604030504040204" pitchFamily="34" charset="0"/>
                <a:ea typeface="Verdana" panose="020B0604030504040204" pitchFamily="34" charset="0"/>
              </a:rPr>
              <a:t>of real ITER materials</a:t>
            </a:r>
          </a:p>
        </p:txBody>
      </p:sp>
      <p:sp>
        <p:nvSpPr>
          <p:cNvPr id="4" name="Segnaposto contenuto 3"/>
          <p:cNvSpPr>
            <a:spLocks noGrp="1"/>
          </p:cNvSpPr>
          <p:nvPr>
            <p:ph idx="1"/>
          </p:nvPr>
        </p:nvSpPr>
        <p:spPr/>
        <p:txBody>
          <a:bodyPr>
            <a:normAutofit/>
          </a:bodyPr>
          <a:lstStyle/>
          <a:p>
            <a:r>
              <a:rPr lang="en-US" sz="1800" dirty="0">
                <a:solidFill>
                  <a:srgbClr val="002060"/>
                </a:solidFill>
                <a:latin typeface="Verdana" panose="020B0604030504040204" pitchFamily="34" charset="0"/>
                <a:ea typeface="Verdana" panose="020B0604030504040204" pitchFamily="34" charset="0"/>
              </a:rPr>
              <a:t>Unique irradiation in tokamak under 14 MeV neutrons of REAL ITER materials used in the manufacturing of the main in-vessel components</a:t>
            </a:r>
          </a:p>
          <a:p>
            <a:endParaRPr lang="en-US" sz="1800" dirty="0">
              <a:latin typeface="Verdana" panose="020B0604030504040204" pitchFamily="34" charset="0"/>
              <a:ea typeface="Verdana" panose="020B0604030504040204" pitchFamily="34" charset="0"/>
            </a:endParaRPr>
          </a:p>
          <a:p>
            <a:pPr marL="0" indent="0">
              <a:buNone/>
            </a:pPr>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p:txBody>
      </p:sp>
      <p:sp>
        <p:nvSpPr>
          <p:cNvPr id="3" name="Segnaposto numero diapositiva 2"/>
          <p:cNvSpPr>
            <a:spLocks noGrp="1"/>
          </p:cNvSpPr>
          <p:nvPr>
            <p:ph type="sldNum" sz="quarter" idx="12"/>
          </p:nvPr>
        </p:nvSpPr>
        <p:spPr/>
        <p:txBody>
          <a:bodyPr/>
          <a:lstStyle/>
          <a:p>
            <a:fld id="{6A6D9FA1-99C7-4910-8E32-B85D378B0060}" type="slidenum">
              <a:rPr lang="en-GB" smtClean="0"/>
              <a:pPr/>
              <a:t>34</a:t>
            </a:fld>
            <a:endParaRPr lang="en-GB" dirty="0"/>
          </a:p>
        </p:txBody>
      </p:sp>
      <p:sp>
        <p:nvSpPr>
          <p:cNvPr id="7" name="Content Placeholder 2"/>
          <p:cNvSpPr txBox="1">
            <a:spLocks/>
          </p:cNvSpPr>
          <p:nvPr/>
        </p:nvSpPr>
        <p:spPr>
          <a:xfrm>
            <a:off x="145232" y="1509860"/>
            <a:ext cx="11812685" cy="4641046"/>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Arial" panose="020B0604020202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a:buClr>
                <a:srgbClr val="C00000"/>
              </a:buClr>
            </a:pPr>
            <a:r>
              <a:rPr lang="en-US" sz="1600" dirty="0">
                <a:latin typeface="Verdana" panose="020B0604030504040204" pitchFamily="34" charset="0"/>
                <a:ea typeface="Verdana" panose="020B0604030504040204" pitchFamily="34" charset="0"/>
              </a:rPr>
              <a:t>Activation measurements of irradiated ITER material samples and dosimetry foils in DT </a:t>
            </a:r>
          </a:p>
          <a:p>
            <a:pPr lvl="1">
              <a:buClr>
                <a:srgbClr val="C00000"/>
              </a:buClr>
            </a:pPr>
            <a:r>
              <a:rPr lang="en-GB" sz="1600" dirty="0">
                <a:latin typeface="Verdana" panose="020B0604030504040204" pitchFamily="34" charset="0"/>
                <a:ea typeface="Verdana" panose="020B0604030504040204" pitchFamily="34" charset="0"/>
              </a:rPr>
              <a:t>Characterization and data validation for the predictions of ITER materials activation</a:t>
            </a:r>
            <a:endParaRPr lang="en-US" sz="1600" dirty="0">
              <a:latin typeface="Verdana" panose="020B0604030504040204" pitchFamily="34" charset="0"/>
              <a:ea typeface="Verdana" panose="020B0604030504040204" pitchFamily="34" charset="0"/>
            </a:endParaRPr>
          </a:p>
        </p:txBody>
      </p:sp>
      <p:sp>
        <p:nvSpPr>
          <p:cNvPr id="8" name="TextBox 5">
            <a:extLst>
              <a:ext uri="{FF2B5EF4-FFF2-40B4-BE49-F238E27FC236}">
                <a16:creationId xmlns:a16="http://schemas.microsoft.com/office/drawing/2014/main" id="{9A9D4B9C-E059-4146-AC6F-96BE7FDC28B9}"/>
              </a:ext>
            </a:extLst>
          </p:cNvPr>
          <p:cNvSpPr txBox="1">
            <a:spLocks noChangeArrowheads="1"/>
          </p:cNvSpPr>
          <p:nvPr/>
        </p:nvSpPr>
        <p:spPr bwMode="auto">
          <a:xfrm>
            <a:off x="6322957" y="2336822"/>
            <a:ext cx="5465152" cy="52322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GB" sz="1400" dirty="0">
                <a:latin typeface="Verdana" panose="020B0604030504040204" pitchFamily="34" charset="0"/>
                <a:ea typeface="Verdana" panose="020B0604030504040204" pitchFamily="34" charset="0"/>
              </a:rPr>
              <a:t>Long-term </a:t>
            </a:r>
          </a:p>
          <a:p>
            <a:pPr algn="ctr"/>
            <a:r>
              <a:rPr lang="en-GB" sz="1400" dirty="0">
                <a:latin typeface="Verdana" panose="020B0604030504040204" pitchFamily="34" charset="0"/>
                <a:ea typeface="Verdana" panose="020B0604030504040204" pitchFamily="34" charset="0"/>
              </a:rPr>
              <a:t>irradiation station assembly (LTIS) </a:t>
            </a:r>
          </a:p>
        </p:txBody>
      </p:sp>
      <p:pic>
        <p:nvPicPr>
          <p:cNvPr id="9" name="Picture 24">
            <a:extLst>
              <a:ext uri="{FF2B5EF4-FFF2-40B4-BE49-F238E27FC236}">
                <a16:creationId xmlns:a16="http://schemas.microsoft.com/office/drawing/2014/main" id="{391CDD7F-6951-4309-B3B7-1CB0840DD0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2956" y="2440788"/>
            <a:ext cx="3821010" cy="2412452"/>
          </a:xfrm>
          <a:prstGeom prst="rect">
            <a:avLst/>
          </a:prstGeom>
        </p:spPr>
      </p:pic>
      <p:sp>
        <p:nvSpPr>
          <p:cNvPr id="11" name="Arrow: Right 5">
            <a:extLst>
              <a:ext uri="{FF2B5EF4-FFF2-40B4-BE49-F238E27FC236}">
                <a16:creationId xmlns:a16="http://schemas.microsoft.com/office/drawing/2014/main" id="{15AA81D1-F43D-4F26-9FCE-461E8308D09E}"/>
              </a:ext>
            </a:extLst>
          </p:cNvPr>
          <p:cNvSpPr/>
          <p:nvPr/>
        </p:nvSpPr>
        <p:spPr>
          <a:xfrm>
            <a:off x="4349156" y="2956185"/>
            <a:ext cx="200054" cy="64633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 name="Arrow: Right 30">
            <a:extLst>
              <a:ext uri="{FF2B5EF4-FFF2-40B4-BE49-F238E27FC236}">
                <a16:creationId xmlns:a16="http://schemas.microsoft.com/office/drawing/2014/main" id="{D98F39BD-B7BE-4B46-A8FE-6890389F5FE9}"/>
              </a:ext>
            </a:extLst>
          </p:cNvPr>
          <p:cNvSpPr/>
          <p:nvPr/>
        </p:nvSpPr>
        <p:spPr>
          <a:xfrm>
            <a:off x="7051145" y="3229706"/>
            <a:ext cx="484663" cy="31484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nvGrpSpPr>
          <p:cNvPr id="13" name="Group 6">
            <a:extLst>
              <a:ext uri="{FF2B5EF4-FFF2-40B4-BE49-F238E27FC236}">
                <a16:creationId xmlns:a16="http://schemas.microsoft.com/office/drawing/2014/main" id="{F94DB521-9FD4-4410-969E-7D7348778266}"/>
              </a:ext>
            </a:extLst>
          </p:cNvPr>
          <p:cNvGrpSpPr/>
          <p:nvPr/>
        </p:nvGrpSpPr>
        <p:grpSpPr>
          <a:xfrm>
            <a:off x="5776228" y="3926375"/>
            <a:ext cx="3392369" cy="1727380"/>
            <a:chOff x="9468544" y="2178334"/>
            <a:chExt cx="4081463" cy="2927350"/>
          </a:xfrm>
        </p:grpSpPr>
        <p:pic>
          <p:nvPicPr>
            <p:cNvPr id="14" name="Picture 31">
              <a:extLst>
                <a:ext uri="{FF2B5EF4-FFF2-40B4-BE49-F238E27FC236}">
                  <a16:creationId xmlns:a16="http://schemas.microsoft.com/office/drawing/2014/main" id="{EEE99451-4652-4EAF-A8BA-407EB89389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1777" t="2138" r="7748"/>
            <a:stretch>
              <a:fillRect/>
            </a:stretch>
          </p:blipFill>
          <p:spPr bwMode="auto">
            <a:xfrm>
              <a:off x="9468544" y="2178334"/>
              <a:ext cx="3897313" cy="2927350"/>
            </a:xfrm>
            <a:prstGeom prst="rect">
              <a:avLst/>
            </a:prstGeom>
            <a:noFill/>
            <a:ln w="9525">
              <a:noFill/>
              <a:miter lim="800000"/>
              <a:headEnd/>
              <a:tailEnd/>
            </a:ln>
          </p:spPr>
        </p:pic>
        <p:sp>
          <p:nvSpPr>
            <p:cNvPr id="15" name="Freeform 17">
              <a:extLst>
                <a:ext uri="{FF2B5EF4-FFF2-40B4-BE49-F238E27FC236}">
                  <a16:creationId xmlns:a16="http://schemas.microsoft.com/office/drawing/2014/main" id="{5CCB780D-E14C-48AB-883D-72AE91DBBEF3}"/>
                </a:ext>
              </a:extLst>
            </p:cNvPr>
            <p:cNvSpPr/>
            <p:nvPr/>
          </p:nvSpPr>
          <p:spPr>
            <a:xfrm>
              <a:off x="12402244" y="2230722"/>
              <a:ext cx="1147763" cy="2568575"/>
            </a:xfrm>
            <a:custGeom>
              <a:avLst/>
              <a:gdLst>
                <a:gd name="connsiteX0" fmla="*/ 0 w 1146628"/>
                <a:gd name="connsiteY0" fmla="*/ 0 h 2569029"/>
                <a:gd name="connsiteX1" fmla="*/ 14514 w 1146628"/>
                <a:gd name="connsiteY1" fmla="*/ 899886 h 2569029"/>
                <a:gd name="connsiteX2" fmla="*/ 304800 w 1146628"/>
                <a:gd name="connsiteY2" fmla="*/ 2032000 h 2569029"/>
                <a:gd name="connsiteX3" fmla="*/ 899885 w 1146628"/>
                <a:gd name="connsiteY3" fmla="*/ 2540000 h 2569029"/>
                <a:gd name="connsiteX4" fmla="*/ 1146628 w 1146628"/>
                <a:gd name="connsiteY4" fmla="*/ 2569029 h 2569029"/>
                <a:gd name="connsiteX5" fmla="*/ 1103085 w 1146628"/>
                <a:gd name="connsiteY5" fmla="*/ 0 h 2569029"/>
                <a:gd name="connsiteX6" fmla="*/ 0 w 1146628"/>
                <a:gd name="connsiteY6" fmla="*/ 0 h 25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628" h="2569029">
                  <a:moveTo>
                    <a:pt x="0" y="0"/>
                  </a:moveTo>
                  <a:lnTo>
                    <a:pt x="14514" y="899886"/>
                  </a:lnTo>
                  <a:lnTo>
                    <a:pt x="304800" y="2032000"/>
                  </a:lnTo>
                  <a:lnTo>
                    <a:pt x="899885" y="2540000"/>
                  </a:lnTo>
                  <a:lnTo>
                    <a:pt x="1146628" y="2569029"/>
                  </a:lnTo>
                  <a:lnTo>
                    <a:pt x="1103085" y="0"/>
                  </a:lnTo>
                  <a:lnTo>
                    <a:pt x="0" y="0"/>
                  </a:lnTo>
                  <a:close/>
                </a:path>
              </a:pathLst>
            </a:custGeom>
            <a:solidFill>
              <a:schemeClr val="accent6">
                <a:lumMod val="20000"/>
                <a:lumOff val="80000"/>
              </a:schemeClr>
            </a:solidFill>
            <a:ln>
              <a:solidFill>
                <a:schemeClr val="accent6">
                  <a:lumMod val="20000"/>
                  <a:lumOff val="80000"/>
                  <a:alpha val="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800" dirty="0">
                <a:latin typeface="Arial" panose="020B0604020202020204" pitchFamily="34" charset="0"/>
              </a:endParaRPr>
            </a:p>
          </p:txBody>
        </p:sp>
        <p:sp>
          <p:nvSpPr>
            <p:cNvPr id="16" name="TextBox 15">
              <a:extLst>
                <a:ext uri="{FF2B5EF4-FFF2-40B4-BE49-F238E27FC236}">
                  <a16:creationId xmlns:a16="http://schemas.microsoft.com/office/drawing/2014/main" id="{9C567B09-E450-4A33-8AE9-F134066EE5AA}"/>
                </a:ext>
              </a:extLst>
            </p:cNvPr>
            <p:cNvSpPr txBox="1">
              <a:spLocks noChangeArrowheads="1"/>
            </p:cNvSpPr>
            <p:nvPr/>
          </p:nvSpPr>
          <p:spPr bwMode="auto">
            <a:xfrm>
              <a:off x="12522894" y="2976847"/>
              <a:ext cx="1003300" cy="309654"/>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800" dirty="0">
                  <a:latin typeface="Arial" panose="020B0604020202020204" pitchFamily="34" charset="0"/>
                </a:rPr>
                <a:t>JET plasma</a:t>
              </a:r>
            </a:p>
          </p:txBody>
        </p:sp>
        <p:sp>
          <p:nvSpPr>
            <p:cNvPr id="17" name="TextBox 16">
              <a:extLst>
                <a:ext uri="{FF2B5EF4-FFF2-40B4-BE49-F238E27FC236}">
                  <a16:creationId xmlns:a16="http://schemas.microsoft.com/office/drawing/2014/main" id="{6B99E3C5-3100-4886-9718-4A5A71454D24}"/>
                </a:ext>
              </a:extLst>
            </p:cNvPr>
            <p:cNvSpPr txBox="1">
              <a:spLocks noChangeArrowheads="1"/>
            </p:cNvSpPr>
            <p:nvPr/>
          </p:nvSpPr>
          <p:spPr bwMode="auto">
            <a:xfrm>
              <a:off x="11728351" y="2178334"/>
              <a:ext cx="1476346" cy="365108"/>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800" dirty="0">
                  <a:latin typeface="Arial" panose="020B0604020202020204" pitchFamily="34" charset="0"/>
                </a:rPr>
                <a:t>Assembly location</a:t>
              </a:r>
            </a:p>
          </p:txBody>
        </p:sp>
        <p:sp>
          <p:nvSpPr>
            <p:cNvPr id="18" name="Rectangle 35">
              <a:extLst>
                <a:ext uri="{FF2B5EF4-FFF2-40B4-BE49-F238E27FC236}">
                  <a16:creationId xmlns:a16="http://schemas.microsoft.com/office/drawing/2014/main" id="{C93501D3-3117-415C-A102-B27C96C46DE3}"/>
                </a:ext>
              </a:extLst>
            </p:cNvPr>
            <p:cNvSpPr/>
            <p:nvPr/>
          </p:nvSpPr>
          <p:spPr>
            <a:xfrm>
              <a:off x="11930757" y="2873659"/>
              <a:ext cx="598487" cy="936625"/>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800" dirty="0">
                <a:latin typeface="Arial" panose="020B0604020202020204" pitchFamily="34" charset="0"/>
              </a:endParaRPr>
            </a:p>
          </p:txBody>
        </p:sp>
        <p:cxnSp>
          <p:nvCxnSpPr>
            <p:cNvPr id="19" name="Straight Connector 36">
              <a:extLst>
                <a:ext uri="{FF2B5EF4-FFF2-40B4-BE49-F238E27FC236}">
                  <a16:creationId xmlns:a16="http://schemas.microsoft.com/office/drawing/2014/main" id="{0B0F67E9-5640-4B9A-9531-2ADAE1D9F143}"/>
                </a:ext>
              </a:extLst>
            </p:cNvPr>
            <p:cNvCxnSpPr/>
            <p:nvPr/>
          </p:nvCxnSpPr>
          <p:spPr>
            <a:xfrm flipH="1" flipV="1">
              <a:off x="12172897" y="2506153"/>
              <a:ext cx="93662" cy="4191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TextBox 44">
            <a:extLst>
              <a:ext uri="{FF2B5EF4-FFF2-40B4-BE49-F238E27FC236}">
                <a16:creationId xmlns:a16="http://schemas.microsoft.com/office/drawing/2014/main" id="{A4DA29AC-E210-411F-BB64-2DAC97F24EE5}"/>
              </a:ext>
            </a:extLst>
          </p:cNvPr>
          <p:cNvSpPr txBox="1"/>
          <p:nvPr/>
        </p:nvSpPr>
        <p:spPr>
          <a:xfrm>
            <a:off x="145232" y="4924996"/>
            <a:ext cx="4680519" cy="978729"/>
          </a:xfrm>
          <a:prstGeom prst="rect">
            <a:avLst/>
          </a:prstGeom>
          <a:noFill/>
        </p:spPr>
        <p:txBody>
          <a:bodyPr wrap="square">
            <a:spAutoFit/>
          </a:bodyPr>
          <a:lstStyle/>
          <a:p>
            <a:pPr marL="0" lvl="1" algn="ctr">
              <a:lnSpc>
                <a:spcPct val="90000"/>
              </a:lnSpc>
            </a:pPr>
            <a:r>
              <a:rPr lang="en-GB" altLang="en-US" sz="1600" dirty="0">
                <a:latin typeface="Verdana" panose="020B0604030504040204" pitchFamily="34" charset="0"/>
                <a:ea typeface="Verdana" panose="020B0604030504040204" pitchFamily="34" charset="0"/>
                <a:cs typeface="Arial" panose="020B0604020202020204" pitchFamily="34" charset="0"/>
              </a:rPr>
              <a:t>Nb3Sn, SS316L steels from various manufacturers, SS304B, Alloy 660, Be, W, </a:t>
            </a:r>
            <a:r>
              <a:rPr lang="en-GB" altLang="en-US" sz="1600" dirty="0" err="1">
                <a:latin typeface="Verdana" panose="020B0604030504040204" pitchFamily="34" charset="0"/>
                <a:ea typeface="Verdana" panose="020B0604030504040204" pitchFamily="34" charset="0"/>
                <a:cs typeface="Arial" panose="020B0604020202020204" pitchFamily="34" charset="0"/>
              </a:rPr>
              <a:t>CuCrZr</a:t>
            </a:r>
            <a:r>
              <a:rPr lang="en-GB" altLang="en-US" sz="1600" dirty="0">
                <a:latin typeface="Verdana" panose="020B0604030504040204" pitchFamily="34" charset="0"/>
                <a:ea typeface="Verdana" panose="020B0604030504040204" pitchFamily="34" charset="0"/>
                <a:cs typeface="Arial" panose="020B0604020202020204" pitchFamily="34" charset="0"/>
              </a:rPr>
              <a:t>, OF-Cu, XM-19, Al bronze, Nb3Sn, </a:t>
            </a:r>
            <a:r>
              <a:rPr lang="en-GB" altLang="en-US" sz="1600" dirty="0" err="1">
                <a:latin typeface="Verdana" panose="020B0604030504040204" pitchFamily="34" charset="0"/>
                <a:ea typeface="Verdana" panose="020B0604030504040204" pitchFamily="34" charset="0"/>
                <a:cs typeface="Arial" panose="020B0604020202020204" pitchFamily="34" charset="0"/>
              </a:rPr>
              <a:t>NbTi</a:t>
            </a:r>
            <a:r>
              <a:rPr lang="en-GB" altLang="en-US" sz="1600" dirty="0">
                <a:latin typeface="Verdana" panose="020B0604030504040204" pitchFamily="34" charset="0"/>
                <a:ea typeface="Verdana" panose="020B0604030504040204" pitchFamily="34" charset="0"/>
                <a:cs typeface="Arial" panose="020B0604020202020204" pitchFamily="34" charset="0"/>
              </a:rPr>
              <a:t> and EUROFER</a:t>
            </a:r>
          </a:p>
        </p:txBody>
      </p:sp>
      <p:pic>
        <p:nvPicPr>
          <p:cNvPr id="23" name="Picture 9" descr="Risultati immagini per IPPLM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856248" y="6003468"/>
            <a:ext cx="986485" cy="4218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51" r="42089" b="40142"/>
          <a:stretch/>
        </p:blipFill>
        <p:spPr bwMode="auto">
          <a:xfrm>
            <a:off x="10904017" y="6057101"/>
            <a:ext cx="895453" cy="3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2">
            <a:extLst>
              <a:ext uri="{FF2B5EF4-FFF2-40B4-BE49-F238E27FC236}">
                <a16:creationId xmlns:a16="http://schemas.microsoft.com/office/drawing/2014/main" id="{CDE0C3E1-D677-4198-8AE8-C0195D00EA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69385" y="2826449"/>
            <a:ext cx="599559" cy="905805"/>
          </a:xfrm>
          <a:prstGeom prst="rect">
            <a:avLst/>
          </a:prstGeom>
          <a:noFill/>
          <a:ln w="9525">
            <a:noFill/>
            <a:miter lim="800000"/>
            <a:headEnd/>
            <a:tailEnd/>
          </a:ln>
        </p:spPr>
      </p:pic>
      <p:sp>
        <p:nvSpPr>
          <p:cNvPr id="28" name="Rectangle 22">
            <a:extLst>
              <a:ext uri="{FF2B5EF4-FFF2-40B4-BE49-F238E27FC236}">
                <a16:creationId xmlns:a16="http://schemas.microsoft.com/office/drawing/2014/main" id="{2F290BD8-2A01-42B2-B25B-12EE8D41B9C6}"/>
              </a:ext>
            </a:extLst>
          </p:cNvPr>
          <p:cNvSpPr/>
          <p:nvPr/>
        </p:nvSpPr>
        <p:spPr>
          <a:xfrm>
            <a:off x="8658327" y="2860042"/>
            <a:ext cx="623125" cy="941581"/>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dirty="0">
              <a:latin typeface="Arial" panose="020B0604020202020204" pitchFamily="34" charset="0"/>
            </a:endParaRPr>
          </a:p>
        </p:txBody>
      </p:sp>
      <p:pic>
        <p:nvPicPr>
          <p:cNvPr id="1026" name="Picture 2" descr="https://physicsworld.com/wp-content/uploads/2019/09/UKAEA-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150" y="5867363"/>
            <a:ext cx="1242827" cy="6554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7226" t="22972" r="9245" b="8337"/>
          <a:stretch/>
        </p:blipFill>
        <p:spPr bwMode="auto">
          <a:xfrm>
            <a:off x="7696103" y="5879601"/>
            <a:ext cx="2058653" cy="57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267107" y="3760990"/>
            <a:ext cx="3151252" cy="2062103"/>
          </a:xfrm>
          <a:prstGeom prst="rect">
            <a:avLst/>
          </a:prstGeom>
          <a:noFill/>
        </p:spPr>
        <p:txBody>
          <a:bodyPr wrap="square" rtlCol="0">
            <a:spAutoFit/>
          </a:bodyPr>
          <a:lstStyle/>
          <a:p>
            <a:r>
              <a:rPr lang="it-IT" sz="1600" dirty="0">
                <a:latin typeface="Verdana" panose="020B0604030504040204" pitchFamily="34" charset="0"/>
                <a:ea typeface="Verdana" panose="020B0604030504040204" pitchFamily="34" charset="0"/>
              </a:rPr>
              <a:t>DT N </a:t>
            </a:r>
            <a:r>
              <a:rPr lang="it-IT" sz="1600" dirty="0" err="1">
                <a:latin typeface="Verdana" panose="020B0604030504040204" pitchFamily="34" charset="0"/>
                <a:ea typeface="Verdana" panose="020B0604030504040204" pitchFamily="34" charset="0"/>
              </a:rPr>
              <a:t>flux</a:t>
            </a:r>
            <a:r>
              <a:rPr lang="it-IT" sz="1600" dirty="0">
                <a:latin typeface="Verdana" panose="020B0604030504040204" pitchFamily="34" charset="0"/>
                <a:ea typeface="Verdana" panose="020B0604030504040204" pitchFamily="34" charset="0"/>
              </a:rPr>
              <a:t> </a:t>
            </a:r>
          </a:p>
          <a:p>
            <a:r>
              <a:rPr lang="it-IT" sz="1600" dirty="0">
                <a:latin typeface="Verdana" panose="020B0604030504040204" pitchFamily="34" charset="0"/>
                <a:ea typeface="Verdana" panose="020B0604030504040204" pitchFamily="34" charset="0"/>
              </a:rPr>
              <a:t>up to </a:t>
            </a:r>
            <a:r>
              <a:rPr lang="it-IT" sz="1600" b="1" dirty="0">
                <a:latin typeface="Verdana" panose="020B0604030504040204" pitchFamily="34" charset="0"/>
                <a:ea typeface="Verdana" panose="020B0604030504040204" pitchFamily="34" charset="0"/>
              </a:rPr>
              <a:t>2x10</a:t>
            </a:r>
            <a:r>
              <a:rPr lang="it-IT" sz="1600" b="1" baseline="30000" dirty="0">
                <a:latin typeface="Verdana" panose="020B0604030504040204" pitchFamily="34" charset="0"/>
                <a:ea typeface="Verdana" panose="020B0604030504040204" pitchFamily="34" charset="0"/>
              </a:rPr>
              <a:t>13</a:t>
            </a:r>
            <a:r>
              <a:rPr lang="it-IT" sz="1600" b="1" dirty="0">
                <a:latin typeface="Verdana" panose="020B0604030504040204" pitchFamily="34" charset="0"/>
                <a:ea typeface="Verdana" panose="020B0604030504040204" pitchFamily="34" charset="0"/>
              </a:rPr>
              <a:t> n/cm</a:t>
            </a:r>
            <a:r>
              <a:rPr lang="it-IT" sz="1600" b="1" baseline="30000" dirty="0">
                <a:latin typeface="Verdana" panose="020B0604030504040204" pitchFamily="34" charset="0"/>
                <a:ea typeface="Verdana" panose="020B0604030504040204" pitchFamily="34" charset="0"/>
              </a:rPr>
              <a:t>2</a:t>
            </a:r>
            <a:r>
              <a:rPr lang="it-IT" sz="1600" b="1" dirty="0">
                <a:latin typeface="Verdana" panose="020B0604030504040204" pitchFamily="34" charset="0"/>
                <a:ea typeface="Verdana" panose="020B0604030504040204" pitchFamily="34" charset="0"/>
              </a:rPr>
              <a:t>/s </a:t>
            </a:r>
          </a:p>
          <a:p>
            <a:r>
              <a:rPr lang="it-IT" sz="1600" dirty="0" err="1">
                <a:latin typeface="Verdana" panose="020B0604030504040204" pitchFamily="34" charset="0"/>
                <a:ea typeface="Verdana" panose="020B0604030504040204" pitchFamily="34" charset="0"/>
              </a:rPr>
              <a:t>One</a:t>
            </a:r>
            <a:r>
              <a:rPr lang="it-IT" sz="1600" dirty="0">
                <a:latin typeface="Verdana" panose="020B0604030504040204" pitchFamily="34" charset="0"/>
                <a:ea typeface="Verdana" panose="020B0604030504040204" pitchFamily="34" charset="0"/>
              </a:rPr>
              <a:t> </a:t>
            </a:r>
            <a:r>
              <a:rPr lang="it-IT" sz="1600" dirty="0" err="1">
                <a:latin typeface="Verdana" panose="020B0604030504040204" pitchFamily="34" charset="0"/>
                <a:ea typeface="Verdana" panose="020B0604030504040204" pitchFamily="34" charset="0"/>
              </a:rPr>
              <a:t>order</a:t>
            </a:r>
            <a:r>
              <a:rPr lang="it-IT" sz="1600" dirty="0">
                <a:latin typeface="Verdana" panose="020B0604030504040204" pitchFamily="34" charset="0"/>
                <a:ea typeface="Verdana" panose="020B0604030504040204" pitchFamily="34" charset="0"/>
              </a:rPr>
              <a:t> of </a:t>
            </a:r>
            <a:r>
              <a:rPr lang="it-IT" sz="1600" dirty="0" err="1">
                <a:latin typeface="Verdana" panose="020B0604030504040204" pitchFamily="34" charset="0"/>
                <a:ea typeface="Verdana" panose="020B0604030504040204" pitchFamily="34" charset="0"/>
              </a:rPr>
              <a:t>magnitude</a:t>
            </a:r>
            <a:r>
              <a:rPr lang="it-IT" sz="1600" dirty="0">
                <a:latin typeface="Verdana" panose="020B0604030504040204" pitchFamily="34" charset="0"/>
                <a:ea typeface="Verdana" panose="020B0604030504040204" pitchFamily="34" charset="0"/>
              </a:rPr>
              <a:t> </a:t>
            </a:r>
            <a:r>
              <a:rPr lang="it-IT" sz="1600" dirty="0" err="1">
                <a:latin typeface="Verdana" panose="020B0604030504040204" pitchFamily="34" charset="0"/>
                <a:ea typeface="Verdana" panose="020B0604030504040204" pitchFamily="34" charset="0"/>
              </a:rPr>
              <a:t>less</a:t>
            </a:r>
            <a:r>
              <a:rPr lang="it-IT" sz="1600" dirty="0">
                <a:latin typeface="Verdana" panose="020B0604030504040204" pitchFamily="34" charset="0"/>
                <a:ea typeface="Verdana" panose="020B0604030504040204" pitchFamily="34" charset="0"/>
              </a:rPr>
              <a:t> </a:t>
            </a:r>
            <a:r>
              <a:rPr lang="it-IT" sz="1600" dirty="0" err="1">
                <a:latin typeface="Verdana" panose="020B0604030504040204" pitchFamily="34" charset="0"/>
                <a:ea typeface="Verdana" panose="020B0604030504040204" pitchFamily="34" charset="0"/>
              </a:rPr>
              <a:t>than</a:t>
            </a:r>
            <a:r>
              <a:rPr lang="it-IT" sz="1600" dirty="0">
                <a:latin typeface="Verdana" panose="020B0604030504040204" pitchFamily="34" charset="0"/>
                <a:ea typeface="Verdana" panose="020B0604030504040204" pitchFamily="34" charset="0"/>
              </a:rPr>
              <a:t> ITER FW@500 MW</a:t>
            </a:r>
          </a:p>
          <a:p>
            <a:endParaRPr lang="it-IT" sz="1600" dirty="0">
              <a:latin typeface="Verdana" panose="020B0604030504040204" pitchFamily="34" charset="0"/>
              <a:ea typeface="Verdana" panose="020B0604030504040204" pitchFamily="34" charset="0"/>
            </a:endParaRPr>
          </a:p>
          <a:p>
            <a:r>
              <a:rPr lang="it-IT" sz="1600" dirty="0">
                <a:latin typeface="Verdana" panose="020B0604030504040204" pitchFamily="34" charset="0"/>
                <a:ea typeface="Verdana" panose="020B0604030504040204" pitchFamily="34" charset="0"/>
              </a:rPr>
              <a:t>DT N fluence </a:t>
            </a:r>
          </a:p>
          <a:p>
            <a:r>
              <a:rPr lang="it-IT" sz="1600" b="1" dirty="0">
                <a:latin typeface="Verdana" panose="020B0604030504040204" pitchFamily="34" charset="0"/>
                <a:ea typeface="Verdana" panose="020B0604030504040204" pitchFamily="34" charset="0"/>
              </a:rPr>
              <a:t> 5x10</a:t>
            </a:r>
            <a:r>
              <a:rPr lang="it-IT" sz="1600" b="1" baseline="30000" dirty="0">
                <a:latin typeface="Verdana" panose="020B0604030504040204" pitchFamily="34" charset="0"/>
                <a:ea typeface="Verdana" panose="020B0604030504040204" pitchFamily="34" charset="0"/>
              </a:rPr>
              <a:t>15 </a:t>
            </a:r>
            <a:r>
              <a:rPr lang="it-IT" sz="1600" b="1" dirty="0">
                <a:latin typeface="Verdana" panose="020B0604030504040204" pitchFamily="34" charset="0"/>
                <a:ea typeface="Verdana" panose="020B0604030504040204" pitchFamily="34" charset="0"/>
              </a:rPr>
              <a:t>n/cm</a:t>
            </a:r>
            <a:r>
              <a:rPr lang="it-IT" sz="1600" b="1" baseline="30000" dirty="0">
                <a:latin typeface="Verdana" panose="020B0604030504040204" pitchFamily="34" charset="0"/>
                <a:ea typeface="Verdana" panose="020B0604030504040204" pitchFamily="34" charset="0"/>
              </a:rPr>
              <a:t>2</a:t>
            </a:r>
          </a:p>
          <a:p>
            <a:endParaRPr lang="it-IT" sz="1600" dirty="0">
              <a:latin typeface="Verdana" panose="020B0604030504040204" pitchFamily="34" charset="0"/>
              <a:ea typeface="Verdana" panose="020B0604030504040204" pitchFamily="34" charset="0"/>
            </a:endParaRPr>
          </a:p>
        </p:txBody>
      </p:sp>
      <p:pic>
        <p:nvPicPr>
          <p:cNvPr id="31" name="Picture 7">
            <a:extLst>
              <a:ext uri="{FF2B5EF4-FFF2-40B4-BE49-F238E27FC236}">
                <a16:creationId xmlns:a16="http://schemas.microsoft.com/office/drawing/2014/main" id="{24A99EC6-0AB1-F8FA-E105-8BB521EC99F8}"/>
              </a:ext>
            </a:extLst>
          </p:cNvPr>
          <p:cNvPicPr/>
          <p:nvPr/>
        </p:nvPicPr>
        <p:blipFill rotWithShape="1">
          <a:blip r:embed="rId9" cstate="print">
            <a:extLst>
              <a:ext uri="{28A0092B-C50C-407E-A947-70E740481C1C}">
                <a14:useLocalDpi xmlns:a14="http://schemas.microsoft.com/office/drawing/2010/main"/>
              </a:ext>
            </a:extLst>
          </a:blip>
          <a:srcRect/>
          <a:stretch/>
        </p:blipFill>
        <p:spPr>
          <a:xfrm>
            <a:off x="4727848" y="2549121"/>
            <a:ext cx="1673275" cy="1460460"/>
          </a:xfrm>
          <a:prstGeom prst="rect">
            <a:avLst/>
          </a:prstGeom>
        </p:spPr>
      </p:pic>
      <p:sp>
        <p:nvSpPr>
          <p:cNvPr id="29" name="CasellaDiTesto 28"/>
          <p:cNvSpPr txBox="1"/>
          <p:nvPr/>
        </p:nvSpPr>
        <p:spPr>
          <a:xfrm>
            <a:off x="423143" y="6126753"/>
            <a:ext cx="4277109" cy="261610"/>
          </a:xfrm>
          <a:prstGeom prst="rect">
            <a:avLst/>
          </a:prstGeom>
          <a:noFill/>
        </p:spPr>
        <p:txBody>
          <a:bodyPr wrap="square" rtlCol="0">
            <a:spAutoFit/>
          </a:bodyPr>
          <a:lstStyle/>
          <a:p>
            <a:r>
              <a:rPr lang="it-IT" sz="1100" dirty="0">
                <a:latin typeface="Verdana" panose="020B0604030504040204" pitchFamily="34" charset="0"/>
                <a:ea typeface="Verdana" panose="020B0604030504040204" pitchFamily="34" charset="0"/>
              </a:rPr>
              <a:t>L. Packer </a:t>
            </a:r>
            <a:r>
              <a:rPr lang="en-US" sz="1100" dirty="0">
                <a:latin typeface="Verdana" panose="020B0604030504040204" pitchFamily="34" charset="0"/>
                <a:ea typeface="Verdana" panose="020B0604030504040204" pitchFamily="34" charset="0"/>
              </a:rPr>
              <a:t>Nuclear Fusion (2021) 61 116057</a:t>
            </a:r>
            <a:endParaRPr lang="it-IT" sz="1100" dirty="0">
              <a:latin typeface="Verdana" panose="020B0604030504040204" pitchFamily="34" charset="0"/>
              <a:ea typeface="Verdana" panose="020B0604030504040204" pitchFamily="34" charset="0"/>
            </a:endParaRPr>
          </a:p>
        </p:txBody>
      </p:sp>
      <p:sp>
        <p:nvSpPr>
          <p:cNvPr id="1024" name="CasellaDiTesto 1023"/>
          <p:cNvSpPr txBox="1"/>
          <p:nvPr/>
        </p:nvSpPr>
        <p:spPr>
          <a:xfrm>
            <a:off x="4549210" y="4034097"/>
            <a:ext cx="1302302" cy="523220"/>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rPr>
              <a:t>27 ITER </a:t>
            </a:r>
            <a:r>
              <a:rPr lang="it-IT" sz="1400" dirty="0" err="1">
                <a:latin typeface="Verdana" panose="020B0604030504040204" pitchFamily="34" charset="0"/>
                <a:ea typeface="Verdana" panose="020B0604030504040204" pitchFamily="34" charset="0"/>
              </a:rPr>
              <a:t>samples</a:t>
            </a:r>
            <a:endParaRPr lang="it-IT" sz="1400" dirty="0">
              <a:latin typeface="Verdana" panose="020B0604030504040204" pitchFamily="34" charset="0"/>
              <a:ea typeface="Verdana" panose="020B0604030504040204" pitchFamily="34" charset="0"/>
            </a:endParaRPr>
          </a:p>
        </p:txBody>
      </p:sp>
      <p:sp>
        <p:nvSpPr>
          <p:cNvPr id="1025" name="CasellaDiTesto 1024"/>
          <p:cNvSpPr txBox="1"/>
          <p:nvPr/>
        </p:nvSpPr>
        <p:spPr>
          <a:xfrm>
            <a:off x="9556939" y="2903822"/>
            <a:ext cx="2875765" cy="338554"/>
          </a:xfrm>
          <a:prstGeom prst="rect">
            <a:avLst/>
          </a:prstGeom>
          <a:noFill/>
        </p:spPr>
        <p:txBody>
          <a:bodyPr wrap="square" rtlCol="0">
            <a:spAutoFit/>
          </a:bodyPr>
          <a:lstStyle/>
          <a:p>
            <a:r>
              <a:rPr lang="it-IT" sz="1600" dirty="0">
                <a:solidFill>
                  <a:schemeClr val="tx2">
                    <a:lumMod val="75000"/>
                  </a:schemeClr>
                </a:solidFill>
                <a:latin typeface="Verdana" panose="020B0604030504040204" pitchFamily="34" charset="0"/>
                <a:ea typeface="Verdana" panose="020B0604030504040204" pitchFamily="34" charset="0"/>
              </a:rPr>
              <a:t>715 </a:t>
            </a:r>
            <a:r>
              <a:rPr lang="it-IT" sz="1600" dirty="0" err="1">
                <a:solidFill>
                  <a:schemeClr val="tx2">
                    <a:lumMod val="75000"/>
                  </a:schemeClr>
                </a:solidFill>
                <a:latin typeface="Verdana" panose="020B0604030504040204" pitchFamily="34" charset="0"/>
                <a:ea typeface="Verdana" panose="020B0604030504040204" pitchFamily="34" charset="0"/>
              </a:rPr>
              <a:t>days</a:t>
            </a:r>
            <a:r>
              <a:rPr lang="it-IT" sz="1600" dirty="0">
                <a:solidFill>
                  <a:schemeClr val="tx2">
                    <a:lumMod val="75000"/>
                  </a:schemeClr>
                </a:solidFill>
                <a:latin typeface="Verdana" panose="020B0604030504040204" pitchFamily="34" charset="0"/>
                <a:ea typeface="Verdana" panose="020B0604030504040204" pitchFamily="34" charset="0"/>
              </a:rPr>
              <a:t> of </a:t>
            </a:r>
            <a:r>
              <a:rPr lang="it-IT" sz="1600" dirty="0" err="1">
                <a:solidFill>
                  <a:schemeClr val="tx2">
                    <a:lumMod val="75000"/>
                  </a:schemeClr>
                </a:solidFill>
                <a:latin typeface="Verdana" panose="020B0604030504040204" pitchFamily="34" charset="0"/>
                <a:ea typeface="Verdana" panose="020B0604030504040204" pitchFamily="34" charset="0"/>
              </a:rPr>
              <a:t>irradiation</a:t>
            </a:r>
            <a:endParaRPr lang="it-IT" sz="1600" dirty="0">
              <a:solidFill>
                <a:schemeClr val="tx2">
                  <a:lumMod val="75000"/>
                </a:schemeClr>
              </a:solidFill>
              <a:latin typeface="Verdana" panose="020B0604030504040204" pitchFamily="34" charset="0"/>
              <a:ea typeface="Verdana" panose="020B0604030504040204" pitchFamily="34" charset="0"/>
            </a:endParaRPr>
          </a:p>
        </p:txBody>
      </p:sp>
      <p:sp>
        <p:nvSpPr>
          <p:cNvPr id="30" name="Espace réservé du pied de page 3"/>
          <p:cNvSpPr>
            <a:spLocks noGrp="1"/>
          </p:cNvSpPr>
          <p:nvPr>
            <p:ph type="ftr" sz="quarter" idx="11"/>
          </p:nvPr>
        </p:nvSpPr>
        <p:spPr>
          <a:xfrm>
            <a:off x="825624" y="6555770"/>
            <a:ext cx="5025888"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10547615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SP-5: Test of n/T detectors in JET DT for breeder blanket [1/2] </a:t>
            </a:r>
            <a:endParaRPr lang="fr-FR" dirty="0"/>
          </a:p>
        </p:txBody>
      </p:sp>
      <p:sp>
        <p:nvSpPr>
          <p:cNvPr id="4" name="Espace réservé du contenu 3"/>
          <p:cNvSpPr>
            <a:spLocks noGrp="1"/>
          </p:cNvSpPr>
          <p:nvPr>
            <p:ph idx="1"/>
          </p:nvPr>
        </p:nvSpPr>
        <p:spPr>
          <a:xfrm>
            <a:off x="335360" y="836712"/>
            <a:ext cx="11377264" cy="1690552"/>
          </a:xfrm>
        </p:spPr>
        <p:txBody>
          <a:bodyPr>
            <a:normAutofit/>
          </a:bodyPr>
          <a:lstStyle/>
          <a:p>
            <a:r>
              <a:rPr lang="en-US" dirty="0"/>
              <a:t>The Helium Cooled Pebble Bed Test Blanket Module mock-up (HCPB TBM) located on a dedicated holder near the JET octant 8 (under JET-3/FP-8) </a:t>
            </a:r>
          </a:p>
          <a:p>
            <a:pPr lvl="1"/>
            <a:r>
              <a:rPr lang="en-US" dirty="0"/>
              <a:t>welded box of stainless steel, filled with beryllium and it contains two steel double cassettes filled with Li</a:t>
            </a:r>
            <a:r>
              <a:rPr lang="en-US" baseline="-25000" dirty="0"/>
              <a:t>2</a:t>
            </a:r>
            <a:r>
              <a:rPr lang="en-US" dirty="0"/>
              <a:t>CO</a:t>
            </a:r>
            <a:r>
              <a:rPr lang="en-US" baseline="-25000" dirty="0"/>
              <a:t>3</a:t>
            </a:r>
            <a:r>
              <a:rPr lang="en-US" dirty="0"/>
              <a:t> powder simulating the Li</a:t>
            </a:r>
            <a:r>
              <a:rPr lang="en-US" baseline="-25000" dirty="0"/>
              <a:t>4</a:t>
            </a:r>
            <a:r>
              <a:rPr lang="en-US" dirty="0"/>
              <a:t>SiO</a:t>
            </a:r>
            <a:r>
              <a:rPr lang="en-US" baseline="-25000" dirty="0"/>
              <a:t>4</a:t>
            </a:r>
            <a:r>
              <a:rPr lang="en-US" dirty="0"/>
              <a:t> breeder ceramics of the TBM.</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35</a:t>
            </a:fld>
            <a:endParaRPr lang="en-GB" dirty="0"/>
          </a:p>
        </p:txBody>
      </p:sp>
      <p:pic>
        <p:nvPicPr>
          <p:cNvPr id="6" name="Immagine 1" descr="Immagine che contiene bosco&#10;&#10;Descrizione generata automaticamente"/>
          <p:cNvPicPr/>
          <p:nvPr/>
        </p:nvPicPr>
        <p:blipFill>
          <a:blip r:embed="rId2" cstate="print">
            <a:extLst>
              <a:ext uri="{28A0092B-C50C-407E-A947-70E740481C1C}">
                <a14:useLocalDpi xmlns:a14="http://schemas.microsoft.com/office/drawing/2010/main" val="0"/>
              </a:ext>
            </a:extLst>
          </a:blip>
          <a:stretch>
            <a:fillRect/>
          </a:stretch>
        </p:blipFill>
        <p:spPr>
          <a:xfrm>
            <a:off x="695400" y="3137388"/>
            <a:ext cx="3126555" cy="2350884"/>
          </a:xfrm>
          <a:prstGeom prst="rect">
            <a:avLst/>
          </a:prstGeom>
        </p:spPr>
      </p:pic>
      <p:pic>
        <p:nvPicPr>
          <p:cNvPr id="7" name="Immagine 8"/>
          <p:cNvPicPr/>
          <p:nvPr/>
        </p:nvPicPr>
        <p:blipFill>
          <a:blip r:embed="rId3"/>
          <a:stretch>
            <a:fillRect/>
          </a:stretch>
        </p:blipFill>
        <p:spPr>
          <a:xfrm>
            <a:off x="4223792" y="2527264"/>
            <a:ext cx="7344816" cy="3905615"/>
          </a:xfrm>
          <a:prstGeom prst="rect">
            <a:avLst/>
          </a:prstGeom>
        </p:spPr>
      </p:pic>
      <p:sp>
        <p:nvSpPr>
          <p:cNvPr id="8" name="ZoneTexte 7"/>
          <p:cNvSpPr txBox="1"/>
          <p:nvPr/>
        </p:nvSpPr>
        <p:spPr>
          <a:xfrm>
            <a:off x="335360" y="6190379"/>
            <a:ext cx="3486595" cy="369332"/>
          </a:xfrm>
          <a:prstGeom prst="rect">
            <a:avLst/>
          </a:prstGeom>
          <a:noFill/>
        </p:spPr>
        <p:txBody>
          <a:bodyPr wrap="none" rtlCol="0">
            <a:spAutoFit/>
          </a:bodyPr>
          <a:lstStyle/>
          <a:p>
            <a:r>
              <a:rPr lang="en-GB" dirty="0"/>
              <a:t>[N. </a:t>
            </a:r>
            <a:r>
              <a:rPr lang="en-GB" dirty="0" err="1"/>
              <a:t>Fonnesu</a:t>
            </a:r>
            <a:r>
              <a:rPr lang="en-GB" dirty="0"/>
              <a:t> et al, P. </a:t>
            </a:r>
            <a:r>
              <a:rPr lang="en-GB" dirty="0" err="1"/>
              <a:t>Batistoni</a:t>
            </a:r>
            <a:r>
              <a:rPr lang="en-GB" dirty="0"/>
              <a:t> et al ]</a:t>
            </a:r>
            <a:endParaRPr lang="fr-FR" dirty="0"/>
          </a:p>
        </p:txBody>
      </p:sp>
      <p:sp>
        <p:nvSpPr>
          <p:cNvPr id="9" name="Espace réservé du pied de page 3"/>
          <p:cNvSpPr>
            <a:spLocks noGrp="1"/>
          </p:cNvSpPr>
          <p:nvPr>
            <p:ph type="ftr" sz="quarter" idx="11"/>
          </p:nvPr>
        </p:nvSpPr>
        <p:spPr>
          <a:xfrm>
            <a:off x="825624" y="6555770"/>
            <a:ext cx="53465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3097849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208568" cy="457200"/>
          </a:xfrm>
        </p:spPr>
        <p:txBody>
          <a:bodyPr/>
          <a:lstStyle/>
          <a:p>
            <a:r>
              <a:rPr lang="en-US" dirty="0"/>
              <a:t>SP-5: Measurement &amp; simulation of the </a:t>
            </a:r>
            <a:r>
              <a:rPr lang="en-GB" dirty="0"/>
              <a:t>T production </a:t>
            </a:r>
            <a:r>
              <a:rPr lang="en-US" dirty="0"/>
              <a:t>for breeder blanket </a:t>
            </a:r>
            <a:r>
              <a:rPr lang="fr-FR" dirty="0" err="1"/>
              <a:t>during</a:t>
            </a:r>
            <a:r>
              <a:rPr lang="fr-FR" dirty="0"/>
              <a:t> DTE2 [2/2]</a:t>
            </a:r>
          </a:p>
        </p:txBody>
      </p:sp>
      <p:sp>
        <p:nvSpPr>
          <p:cNvPr id="4" name="Espace réservé du contenu 3"/>
          <p:cNvSpPr>
            <a:spLocks noGrp="1"/>
          </p:cNvSpPr>
          <p:nvPr>
            <p:ph idx="1"/>
          </p:nvPr>
        </p:nvSpPr>
        <p:spPr>
          <a:xfrm>
            <a:off x="720080" y="760171"/>
            <a:ext cx="11644828" cy="2501399"/>
          </a:xfrm>
        </p:spPr>
        <p:txBody>
          <a:bodyPr>
            <a:normAutofit/>
          </a:bodyPr>
          <a:lstStyle/>
          <a:p>
            <a:pPr>
              <a:buFont typeface="Wingdings" panose="05000000000000000000" pitchFamily="2" charset="2"/>
              <a:buChar char="ü"/>
            </a:pPr>
            <a:r>
              <a:rPr lang="en-US" dirty="0" smtClean="0"/>
              <a:t>“</a:t>
            </a:r>
            <a:r>
              <a:rPr lang="en-US" dirty="0"/>
              <a:t>test of n/T detectors in JET DT for breeder blanket”  </a:t>
            </a:r>
          </a:p>
          <a:p>
            <a:pPr>
              <a:buFont typeface="Wingdings" panose="05000000000000000000" pitchFamily="2" charset="2"/>
              <a:buChar char="ü"/>
            </a:pPr>
            <a:r>
              <a:rPr lang="en-GB" dirty="0"/>
              <a:t>The tritium production: </a:t>
            </a:r>
            <a:r>
              <a:rPr lang="en-GB" dirty="0">
                <a:solidFill>
                  <a:srgbClr val="FF0000"/>
                </a:solidFill>
              </a:rPr>
              <a:t>1.40x10</a:t>
            </a:r>
            <a:r>
              <a:rPr lang="en-GB" baseline="30000" dirty="0">
                <a:solidFill>
                  <a:srgbClr val="FF0000"/>
                </a:solidFill>
              </a:rPr>
              <a:t>-12</a:t>
            </a:r>
            <a:r>
              <a:rPr lang="en-GB" dirty="0">
                <a:solidFill>
                  <a:srgbClr val="FF0000"/>
                </a:solidFill>
              </a:rPr>
              <a:t> tritons per neutron </a:t>
            </a:r>
            <a:r>
              <a:rPr lang="en-GB" dirty="0"/>
              <a:t>(measured by the diamond detector)</a:t>
            </a:r>
          </a:p>
          <a:p>
            <a:pPr>
              <a:buFont typeface="Wingdings" panose="05000000000000000000" pitchFamily="2" charset="2"/>
              <a:buChar char="ü"/>
            </a:pPr>
            <a:r>
              <a:rPr lang="en-GB" dirty="0"/>
              <a:t>The ratio Monte Carlo N-Particle® simulation vs. measured tritium production is 0.77</a:t>
            </a:r>
          </a:p>
          <a:p>
            <a:r>
              <a:rPr lang="en-GB" dirty="0"/>
              <a:t>Improvement of the measuring chain to get data above 10</a:t>
            </a:r>
            <a:r>
              <a:rPr lang="en-GB" baseline="30000" dirty="0"/>
              <a:t>15</a:t>
            </a:r>
            <a:r>
              <a:rPr lang="en-GB" dirty="0"/>
              <a:t> n/s for DTE3</a:t>
            </a: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36</a:t>
            </a:fld>
            <a:endParaRPr lang="en-GB" dirty="0"/>
          </a:p>
        </p:txBody>
      </p:sp>
      <p:pic>
        <p:nvPicPr>
          <p:cNvPr id="7" name="Image 6"/>
          <p:cNvPicPr>
            <a:picLocks noChangeAspect="1"/>
          </p:cNvPicPr>
          <p:nvPr/>
        </p:nvPicPr>
        <p:blipFill>
          <a:blip r:embed="rId2"/>
          <a:stretch>
            <a:fillRect/>
          </a:stretch>
        </p:blipFill>
        <p:spPr>
          <a:xfrm>
            <a:off x="1559495" y="3068960"/>
            <a:ext cx="7881959" cy="3521078"/>
          </a:xfrm>
          <a:prstGeom prst="rect">
            <a:avLst/>
          </a:prstGeom>
        </p:spPr>
      </p:pic>
      <p:sp>
        <p:nvSpPr>
          <p:cNvPr id="11" name="ZoneTexte 10"/>
          <p:cNvSpPr txBox="1"/>
          <p:nvPr/>
        </p:nvSpPr>
        <p:spPr>
          <a:xfrm>
            <a:off x="9981380" y="5913380"/>
            <a:ext cx="1967628" cy="646331"/>
          </a:xfrm>
          <a:prstGeom prst="rect">
            <a:avLst/>
          </a:prstGeom>
          <a:noFill/>
        </p:spPr>
        <p:txBody>
          <a:bodyPr wrap="square" rtlCol="0">
            <a:spAutoFit/>
          </a:bodyPr>
          <a:lstStyle/>
          <a:p>
            <a:r>
              <a:rPr lang="en-GB" dirty="0"/>
              <a:t>[N. </a:t>
            </a:r>
            <a:r>
              <a:rPr lang="en-GB" dirty="0" err="1"/>
              <a:t>Fonnesu</a:t>
            </a:r>
            <a:r>
              <a:rPr lang="en-GB" dirty="0"/>
              <a:t> et al, S. </a:t>
            </a:r>
            <a:r>
              <a:rPr lang="en-GB" dirty="0" err="1"/>
              <a:t>Villari</a:t>
            </a:r>
            <a:r>
              <a:rPr lang="en-GB" dirty="0"/>
              <a:t> et al ]</a:t>
            </a:r>
            <a:endParaRPr lang="fr-FR" dirty="0"/>
          </a:p>
        </p:txBody>
      </p:sp>
      <p:sp>
        <p:nvSpPr>
          <p:cNvPr id="6" name="Rectangle 5"/>
          <p:cNvSpPr/>
          <p:nvPr/>
        </p:nvSpPr>
        <p:spPr>
          <a:xfrm>
            <a:off x="3433468" y="4485065"/>
            <a:ext cx="1080120" cy="1751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732167" y="4485065"/>
            <a:ext cx="1080120" cy="1751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pied de page 3"/>
          <p:cNvSpPr>
            <a:spLocks noGrp="1"/>
          </p:cNvSpPr>
          <p:nvPr>
            <p:ph type="ftr" sz="quarter" idx="11"/>
          </p:nvPr>
        </p:nvSpPr>
        <p:spPr>
          <a:xfrm>
            <a:off x="825624" y="6555770"/>
            <a:ext cx="51179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21023409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1" y="192515"/>
            <a:ext cx="10696141" cy="457200"/>
          </a:xfrm>
        </p:spPr>
        <p:txBody>
          <a:bodyPr/>
          <a:lstStyle/>
          <a:p>
            <a:r>
              <a:rPr lang="fr-FR" dirty="0"/>
              <a:t>SP-2: </a:t>
            </a:r>
            <a:r>
              <a:rPr lang="en-GB" dirty="0"/>
              <a:t>ITER simulation of transient ELMs in the IR synthetic diagnostic  </a:t>
            </a:r>
            <a:endParaRPr lang="fr-FR" dirty="0"/>
          </a:p>
        </p:txBody>
      </p:sp>
      <p:sp>
        <p:nvSpPr>
          <p:cNvPr id="4" name="Espace réservé du contenu 3"/>
          <p:cNvSpPr>
            <a:spLocks noGrp="1"/>
          </p:cNvSpPr>
          <p:nvPr>
            <p:ph idx="1"/>
          </p:nvPr>
        </p:nvSpPr>
        <p:spPr>
          <a:xfrm>
            <a:off x="576549" y="649715"/>
            <a:ext cx="11103024" cy="496941"/>
          </a:xfrm>
        </p:spPr>
        <p:txBody>
          <a:bodyPr>
            <a:normAutofit/>
          </a:bodyPr>
          <a:lstStyle/>
          <a:p>
            <a:pPr marL="0" indent="0">
              <a:buNone/>
            </a:pPr>
            <a:r>
              <a:rPr lang="en-GB" dirty="0"/>
              <a:t>First demonstration (proof of principle) of ITER IR simulated images during ELMs</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37</a:t>
            </a:fld>
            <a:endParaRPr lang="en-GB" dirty="0"/>
          </a:p>
        </p:txBody>
      </p:sp>
      <p:sp>
        <p:nvSpPr>
          <p:cNvPr id="7" name="Rectangle 6"/>
          <p:cNvSpPr/>
          <p:nvPr/>
        </p:nvSpPr>
        <p:spPr>
          <a:xfrm>
            <a:off x="7460431" y="6206359"/>
            <a:ext cx="5472608" cy="307777"/>
          </a:xfrm>
          <a:prstGeom prst="rect">
            <a:avLst/>
          </a:prstGeom>
        </p:spPr>
        <p:txBody>
          <a:bodyPr wrap="square">
            <a:spAutoFit/>
          </a:bodyPr>
          <a:lstStyle/>
          <a:p>
            <a:r>
              <a:rPr lang="en-GB" sz="1400" dirty="0"/>
              <a:t>[</a:t>
            </a:r>
            <a:r>
              <a:rPr lang="en-GB" sz="1400" dirty="0" err="1"/>
              <a:t>Aumeunier</a:t>
            </a:r>
            <a:r>
              <a:rPr lang="en-GB" sz="1400" dirty="0"/>
              <a:t> &amp; Pamela 2023, </a:t>
            </a:r>
            <a:r>
              <a:rPr lang="en-GB" sz="1400" dirty="0" err="1"/>
              <a:t>Aumenier</a:t>
            </a:r>
            <a:r>
              <a:rPr lang="en-GB" sz="1400" dirty="0"/>
              <a:t> et al.  FEC 20023]</a:t>
            </a:r>
          </a:p>
        </p:txBody>
      </p:sp>
      <p:pic>
        <p:nvPicPr>
          <p:cNvPr id="8" name="Image 7"/>
          <p:cNvPicPr>
            <a:picLocks noChangeAspect="1"/>
          </p:cNvPicPr>
          <p:nvPr/>
        </p:nvPicPr>
        <p:blipFill>
          <a:blip r:embed="rId2"/>
          <a:stretch>
            <a:fillRect/>
          </a:stretch>
        </p:blipFill>
        <p:spPr>
          <a:xfrm>
            <a:off x="-22210" y="1146656"/>
            <a:ext cx="6881212" cy="5234671"/>
          </a:xfrm>
          <a:prstGeom prst="rect">
            <a:avLst/>
          </a:prstGeom>
        </p:spPr>
      </p:pic>
      <p:sp>
        <p:nvSpPr>
          <p:cNvPr id="9" name="Espace réservé du contenu 6"/>
          <p:cNvSpPr txBox="1">
            <a:spLocks/>
          </p:cNvSpPr>
          <p:nvPr/>
        </p:nvSpPr>
        <p:spPr>
          <a:xfrm>
            <a:off x="7032104" y="1318332"/>
            <a:ext cx="5070266" cy="5195804"/>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Non-linear MHD code JOREK to simulate density distribution (Fig. 2a) and heat loads on PFCs during ELMs (Fig. 2b) </a:t>
            </a:r>
          </a:p>
          <a:p>
            <a:r>
              <a:rPr lang="en-GB" dirty="0"/>
              <a:t>thermal analysis to convert the power deposition on PFCs into surface temperature </a:t>
            </a:r>
          </a:p>
          <a:p>
            <a:r>
              <a:rPr lang="en-GB" dirty="0"/>
              <a:t>3D temperature as input of ray tracing code to take into account materials optical properties i.e. emissivity and reflectance</a:t>
            </a:r>
          </a:p>
          <a:p>
            <a:r>
              <a:rPr lang="en-GB" dirty="0"/>
              <a:t>Extension of the methodology to </a:t>
            </a:r>
            <a:r>
              <a:rPr lang="en-GB" dirty="0" smtClean="0"/>
              <a:t>disruption</a:t>
            </a:r>
            <a:endParaRPr lang="en-GB" dirty="0"/>
          </a:p>
        </p:txBody>
      </p:sp>
      <p:sp>
        <p:nvSpPr>
          <p:cNvPr id="10" name="Espace réservé du pied de page 3"/>
          <p:cNvSpPr>
            <a:spLocks noGrp="1"/>
          </p:cNvSpPr>
          <p:nvPr>
            <p:ph type="ftr" sz="quarter" idx="11"/>
          </p:nvPr>
        </p:nvSpPr>
        <p:spPr>
          <a:xfrm>
            <a:off x="825624" y="6555770"/>
            <a:ext cx="38987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1233940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0844108" cy="457200"/>
          </a:xfrm>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a:t>
            </a:r>
            <a:r>
              <a:rPr lang="fr-FR" dirty="0" smtClean="0"/>
              <a:t>ITER</a:t>
            </a:r>
            <a:endParaRPr lang="fr-FR" dirty="0"/>
          </a:p>
        </p:txBody>
      </p:sp>
      <p:sp>
        <p:nvSpPr>
          <p:cNvPr id="4" name="Espace réservé du contenu 3"/>
          <p:cNvSpPr>
            <a:spLocks noGrp="1"/>
          </p:cNvSpPr>
          <p:nvPr>
            <p:ph idx="1"/>
          </p:nvPr>
        </p:nvSpPr>
        <p:spPr>
          <a:xfrm>
            <a:off x="363557" y="836712"/>
            <a:ext cx="5255045" cy="881919"/>
          </a:xfrm>
        </p:spPr>
        <p:txBody>
          <a:bodyPr>
            <a:normAutofit fontScale="85000" lnSpcReduction="20000"/>
          </a:bodyPr>
          <a:lstStyle/>
          <a:p>
            <a:pPr marL="0" indent="0">
              <a:buNone/>
            </a:pPr>
            <a:r>
              <a:rPr lang="fr-FR" dirty="0"/>
              <a:t>ELISE Long Pulse </a:t>
            </a:r>
            <a:r>
              <a:rPr lang="fr-FR" dirty="0" err="1"/>
              <a:t>Operation</a:t>
            </a:r>
            <a:r>
              <a:rPr lang="fr-FR" dirty="0"/>
              <a:t> (&gt;1000s) in H </a:t>
            </a:r>
            <a:r>
              <a:rPr lang="fr-FR" dirty="0" err="1"/>
              <a:t>with</a:t>
            </a:r>
            <a:r>
              <a:rPr lang="fr-FR" dirty="0"/>
              <a:t> CW power </a:t>
            </a:r>
            <a:r>
              <a:rPr lang="fr-FR" dirty="0" err="1"/>
              <a:t>supply</a:t>
            </a:r>
            <a:r>
              <a:rPr lang="fr-FR" dirty="0"/>
              <a:t> and </a:t>
            </a:r>
            <a:r>
              <a:rPr lang="fr-FR" dirty="0" err="1"/>
              <a:t>Calorimeter</a:t>
            </a:r>
            <a:r>
              <a:rPr lang="fr-FR" dirty="0"/>
              <a:t> (</a:t>
            </a:r>
            <a:r>
              <a:rPr lang="fr-FR" dirty="0" err="1"/>
              <a:t>summer</a:t>
            </a:r>
            <a:r>
              <a:rPr lang="fr-FR" dirty="0"/>
              <a:t> 2022)</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38</a:t>
            </a:fld>
            <a:endParaRPr lang="en-GB" dirty="0"/>
          </a:p>
        </p:txBody>
      </p:sp>
      <p:sp>
        <p:nvSpPr>
          <p:cNvPr id="7" name="Espace réservé du contenu 3"/>
          <p:cNvSpPr txBox="1">
            <a:spLocks/>
          </p:cNvSpPr>
          <p:nvPr/>
        </p:nvSpPr>
        <p:spPr>
          <a:xfrm>
            <a:off x="-81152" y="5454268"/>
            <a:ext cx="5614522" cy="936104"/>
          </a:xfrm>
          <a:prstGeom prst="rect">
            <a:avLst/>
          </a:prstGeom>
        </p:spPr>
        <p:txBody>
          <a:bodyPr vert="horz" lIns="91440" tIns="45720" rIns="91440" bIns="45720" rtlCol="0">
            <a:normAutofit fontScale="92500" lnSpcReduction="1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00050" lvl="1" indent="0">
              <a:buFont typeface="Arial" panose="020B0604020202020204" pitchFamily="34" charset="0"/>
              <a:buNone/>
            </a:pPr>
            <a:r>
              <a:rPr lang="fr-FR" b="1" dirty="0"/>
              <a:t>ITER </a:t>
            </a:r>
            <a:r>
              <a:rPr lang="fr-FR" b="1" dirty="0" err="1"/>
              <a:t>target</a:t>
            </a:r>
            <a:r>
              <a:rPr lang="fr-FR" b="1" dirty="0"/>
              <a:t> for </a:t>
            </a:r>
            <a:r>
              <a:rPr lang="fr-FR" b="1" dirty="0" err="1"/>
              <a:t>extracted</a:t>
            </a:r>
            <a:r>
              <a:rPr lang="fr-FR" b="1" dirty="0"/>
              <a:t> </a:t>
            </a:r>
            <a:r>
              <a:rPr lang="fr-FR" b="1" dirty="0" err="1"/>
              <a:t>negative</a:t>
            </a:r>
            <a:r>
              <a:rPr lang="fr-FR" b="1" dirty="0"/>
              <a:t> ion </a:t>
            </a:r>
            <a:r>
              <a:rPr lang="fr-FR" b="1" dirty="0" err="1"/>
              <a:t>density</a:t>
            </a:r>
            <a:r>
              <a:rPr lang="fr-FR" b="1" dirty="0"/>
              <a:t>: 60% </a:t>
            </a:r>
            <a:r>
              <a:rPr lang="fr-FR" b="1" dirty="0" err="1"/>
              <a:t>reached</a:t>
            </a:r>
            <a:r>
              <a:rPr lang="fr-FR" b="1" dirty="0"/>
              <a:t> for H2 and 40% in D2 </a:t>
            </a:r>
          </a:p>
        </p:txBody>
      </p:sp>
      <p:sp>
        <p:nvSpPr>
          <p:cNvPr id="8" name="Espace réservé du contenu 3"/>
          <p:cNvSpPr txBox="1">
            <a:spLocks/>
          </p:cNvSpPr>
          <p:nvPr/>
        </p:nvSpPr>
        <p:spPr>
          <a:xfrm>
            <a:off x="5951984" y="693089"/>
            <a:ext cx="5976664" cy="1612129"/>
          </a:xfrm>
          <a:prstGeom prst="rect">
            <a:avLst/>
          </a:prstGeom>
        </p:spPr>
        <p:txBody>
          <a:bodyPr vert="horz" lIns="91440" tIns="45720" rIns="91440" bIns="45720" rtlCol="0">
            <a:normAutofit fontScale="70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fr-FR" dirty="0" err="1"/>
              <a:t>EUROfusion</a:t>
            </a:r>
            <a:r>
              <a:rPr lang="fr-FR" dirty="0"/>
              <a:t> participation (14ppy/y) </a:t>
            </a:r>
            <a:r>
              <a:rPr lang="fr-FR" dirty="0" err="1"/>
              <a:t>integrated</a:t>
            </a:r>
            <a:r>
              <a:rPr lang="fr-FR" dirty="0"/>
              <a:t> in the NBTF team as  one team </a:t>
            </a:r>
            <a:r>
              <a:rPr lang="fr-FR" dirty="0" err="1"/>
              <a:t>approach</a:t>
            </a:r>
            <a:r>
              <a:rPr lang="fr-FR" dirty="0"/>
              <a:t>. </a:t>
            </a:r>
            <a:r>
              <a:rPr lang="fr-FR" dirty="0" err="1"/>
              <a:t>EUROfusion</a:t>
            </a:r>
            <a:r>
              <a:rPr lang="fr-FR" dirty="0"/>
              <a:t> </a:t>
            </a:r>
            <a:r>
              <a:rPr lang="fr-FR" dirty="0" err="1"/>
              <a:t>member</a:t>
            </a:r>
            <a:r>
              <a:rPr lang="fr-FR" dirty="0"/>
              <a:t> of NAC    </a:t>
            </a:r>
          </a:p>
          <a:p>
            <a:pPr marL="0" indent="0">
              <a:buFont typeface="Arial" panose="020B0604020202020204" pitchFamily="34" charset="0"/>
              <a:buNone/>
            </a:pPr>
            <a:r>
              <a:rPr lang="fr-FR" dirty="0"/>
              <a:t>SPIDER: first Cs </a:t>
            </a:r>
            <a:r>
              <a:rPr lang="fr-FR" dirty="0" err="1"/>
              <a:t>operation</a:t>
            </a:r>
            <a:r>
              <a:rPr lang="fr-FR" dirty="0"/>
              <a:t> in 2021, </a:t>
            </a:r>
            <a:r>
              <a:rPr lang="fr-FR" dirty="0" err="1"/>
              <a:t>shutdown</a:t>
            </a:r>
            <a:r>
              <a:rPr lang="fr-FR" dirty="0"/>
              <a:t> for </a:t>
            </a:r>
            <a:r>
              <a:rPr lang="fr-FR" dirty="0" err="1"/>
              <a:t>improvement</a:t>
            </a:r>
            <a:r>
              <a:rPr lang="fr-FR" dirty="0"/>
              <a:t> and restart in 2023. </a:t>
            </a:r>
          </a:p>
        </p:txBody>
      </p:sp>
      <p:sp>
        <p:nvSpPr>
          <p:cNvPr id="9" name="Rectangle 8"/>
          <p:cNvSpPr/>
          <p:nvPr/>
        </p:nvSpPr>
        <p:spPr>
          <a:xfrm>
            <a:off x="2950320" y="6251934"/>
            <a:ext cx="2080483" cy="307777"/>
          </a:xfrm>
          <a:prstGeom prst="rect">
            <a:avLst/>
          </a:prstGeom>
        </p:spPr>
        <p:txBody>
          <a:bodyPr wrap="square">
            <a:spAutoFit/>
          </a:bodyPr>
          <a:lstStyle/>
          <a:p>
            <a:r>
              <a:rPr lang="en-GB" sz="1400" dirty="0"/>
              <a:t>[Fantz et al. FEC 2023]</a:t>
            </a:r>
          </a:p>
        </p:txBody>
      </p:sp>
      <p:sp>
        <p:nvSpPr>
          <p:cNvPr id="10" name="Rectangle 9"/>
          <p:cNvSpPr/>
          <p:nvPr/>
        </p:nvSpPr>
        <p:spPr>
          <a:xfrm>
            <a:off x="10435208" y="6236483"/>
            <a:ext cx="1936588" cy="307777"/>
          </a:xfrm>
          <a:prstGeom prst="rect">
            <a:avLst/>
          </a:prstGeom>
        </p:spPr>
        <p:txBody>
          <a:bodyPr wrap="square">
            <a:spAutoFit/>
          </a:bodyPr>
          <a:lstStyle/>
          <a:p>
            <a:r>
              <a:rPr lang="en-GB" sz="1400" dirty="0"/>
              <a:t>[Toigo et al FEC 2023]</a:t>
            </a:r>
          </a:p>
        </p:txBody>
      </p:sp>
      <p:sp>
        <p:nvSpPr>
          <p:cNvPr id="14" name="Rectangle 13"/>
          <p:cNvSpPr/>
          <p:nvPr/>
        </p:nvSpPr>
        <p:spPr>
          <a:xfrm>
            <a:off x="8544272" y="2425478"/>
            <a:ext cx="1872208" cy="550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contenu 3"/>
          <p:cNvSpPr txBox="1">
            <a:spLocks/>
          </p:cNvSpPr>
          <p:nvPr/>
        </p:nvSpPr>
        <p:spPr>
          <a:xfrm>
            <a:off x="6757133" y="6086275"/>
            <a:ext cx="5070407" cy="656813"/>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fr-FR" sz="1800" dirty="0">
                <a:solidFill>
                  <a:schemeClr val="tx2"/>
                </a:solidFill>
              </a:rPr>
              <a:t>Target </a:t>
            </a:r>
            <a:r>
              <a:rPr lang="fr-FR" sz="1800" dirty="0" err="1">
                <a:solidFill>
                  <a:schemeClr val="tx2"/>
                </a:solidFill>
              </a:rPr>
              <a:t>electron</a:t>
            </a:r>
            <a:r>
              <a:rPr lang="fr-FR" sz="1800" dirty="0">
                <a:solidFill>
                  <a:schemeClr val="tx2"/>
                </a:solidFill>
              </a:rPr>
              <a:t>-to ion ration </a:t>
            </a:r>
            <a:r>
              <a:rPr lang="fr-FR" sz="1800" dirty="0" err="1">
                <a:solidFill>
                  <a:schemeClr val="tx2"/>
                </a:solidFill>
              </a:rPr>
              <a:t>reached</a:t>
            </a:r>
            <a:r>
              <a:rPr lang="fr-FR" sz="1800" dirty="0">
                <a:solidFill>
                  <a:schemeClr val="tx2"/>
                </a:solidFill>
              </a:rPr>
              <a:t> </a:t>
            </a:r>
          </a:p>
        </p:txBody>
      </p:sp>
      <p:grpSp>
        <p:nvGrpSpPr>
          <p:cNvPr id="18" name="Groupe 17"/>
          <p:cNvGrpSpPr/>
          <p:nvPr/>
        </p:nvGrpSpPr>
        <p:grpSpPr>
          <a:xfrm>
            <a:off x="6660893" y="2229620"/>
            <a:ext cx="5132945" cy="3922115"/>
            <a:chOff x="7281793" y="2631287"/>
            <a:chExt cx="4820577" cy="3448662"/>
          </a:xfrm>
        </p:grpSpPr>
        <p:pic>
          <p:nvPicPr>
            <p:cNvPr id="11" name="Image 10"/>
            <p:cNvPicPr>
              <a:picLocks noChangeAspect="1"/>
            </p:cNvPicPr>
            <p:nvPr/>
          </p:nvPicPr>
          <p:blipFill rotWithShape="1">
            <a:blip r:embed="rId2"/>
            <a:srcRect t="24591"/>
            <a:stretch/>
          </p:blipFill>
          <p:spPr>
            <a:xfrm>
              <a:off x="7281793" y="2631288"/>
              <a:ext cx="4820577" cy="3448661"/>
            </a:xfrm>
            <a:prstGeom prst="rect">
              <a:avLst/>
            </a:prstGeom>
          </p:spPr>
        </p:pic>
        <p:sp>
          <p:nvSpPr>
            <p:cNvPr id="13" name="Espace réservé du contenu 3"/>
            <p:cNvSpPr txBox="1">
              <a:spLocks/>
            </p:cNvSpPr>
            <p:nvPr/>
          </p:nvSpPr>
          <p:spPr>
            <a:xfrm>
              <a:off x="7920208" y="2631287"/>
              <a:ext cx="2560050" cy="550669"/>
            </a:xfrm>
            <a:prstGeom prst="rect">
              <a:avLst/>
            </a:prstGeom>
            <a:solidFill>
              <a:schemeClr val="bg1"/>
            </a:solidFill>
          </p:spPr>
          <p:txBody>
            <a:bodyPr vert="horz" lIns="91440" tIns="45720" rIns="91440" bIns="45720" rtlCol="0">
              <a:normAutofit fontScale="925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fr-FR" dirty="0"/>
                <a:t>ITER </a:t>
              </a:r>
              <a:r>
                <a:rPr lang="fr-FR" dirty="0" err="1"/>
                <a:t>target</a:t>
              </a:r>
              <a:r>
                <a:rPr lang="fr-FR" dirty="0"/>
                <a:t> 386A/m</a:t>
              </a:r>
              <a:r>
                <a:rPr lang="fr-FR" baseline="30000" dirty="0"/>
                <a:t>2</a:t>
              </a:r>
            </a:p>
          </p:txBody>
        </p:sp>
      </p:grpSp>
      <p:pic>
        <p:nvPicPr>
          <p:cNvPr id="16" name="Image 15"/>
          <p:cNvPicPr/>
          <p:nvPr/>
        </p:nvPicPr>
        <p:blipFill rotWithShape="1">
          <a:blip r:embed="rId3" cstate="print">
            <a:extLst>
              <a:ext uri="{28A0092B-C50C-407E-A947-70E740481C1C}">
                <a14:useLocalDpi xmlns:a14="http://schemas.microsoft.com/office/drawing/2010/main" val="0"/>
              </a:ext>
            </a:extLst>
          </a:blip>
          <a:srcRect l="6556" r="7108"/>
          <a:stretch/>
        </p:blipFill>
        <p:spPr bwMode="auto">
          <a:xfrm>
            <a:off x="119335" y="1601895"/>
            <a:ext cx="5164199" cy="4059353"/>
          </a:xfrm>
          <a:prstGeom prst="rect">
            <a:avLst/>
          </a:prstGeom>
          <a:noFill/>
          <a:ln>
            <a:noFill/>
          </a:ln>
          <a:extLst>
            <a:ext uri="{53640926-AAD7-44D8-BBD7-CCE9431645EC}">
              <a14:shadowObscured xmlns:a14="http://schemas.microsoft.com/office/drawing/2010/main"/>
            </a:ext>
          </a:extLst>
        </p:spPr>
      </p:pic>
      <p:sp>
        <p:nvSpPr>
          <p:cNvPr id="19" name="Espace réservé du pied de page 3"/>
          <p:cNvSpPr>
            <a:spLocks noGrp="1"/>
          </p:cNvSpPr>
          <p:nvPr>
            <p:ph type="ftr" sz="quarter" idx="11"/>
          </p:nvPr>
        </p:nvSpPr>
        <p:spPr>
          <a:xfrm>
            <a:off x="825624" y="6555770"/>
            <a:ext cx="5126360"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647454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2023-SP4: </a:t>
            </a:r>
            <a:r>
              <a:rPr lang="fr-FR" err="1"/>
              <a:t>Lessons</a:t>
            </a:r>
            <a:r>
              <a:rPr lang="fr-FR"/>
              <a:t> </a:t>
            </a:r>
            <a:r>
              <a:rPr lang="fr-FR" err="1"/>
              <a:t>learnt</a:t>
            </a:r>
            <a:r>
              <a:rPr lang="fr-FR"/>
              <a:t> and </a:t>
            </a:r>
            <a:r>
              <a:rPr lang="fr-FR" err="1"/>
              <a:t>significant</a:t>
            </a:r>
            <a:r>
              <a:rPr lang="fr-FR"/>
              <a:t> contributions to ITER NBI design </a:t>
            </a:r>
          </a:p>
        </p:txBody>
      </p:sp>
      <p:sp>
        <p:nvSpPr>
          <p:cNvPr id="4" name="Espace réservé du contenu 3"/>
          <p:cNvSpPr>
            <a:spLocks noGrp="1"/>
          </p:cNvSpPr>
          <p:nvPr>
            <p:ph idx="1"/>
          </p:nvPr>
        </p:nvSpPr>
        <p:spPr/>
        <p:txBody>
          <a:bodyPr>
            <a:normAutofit/>
          </a:bodyPr>
          <a:lstStyle/>
          <a:p>
            <a:r>
              <a:rPr lang="en-GB"/>
              <a:t>BUG/ELISE : </a:t>
            </a:r>
            <a:r>
              <a:rPr lang="en-GB">
                <a:latin typeface="+mn-lt"/>
                <a:sym typeface="Wingdings" panose="05000000000000000000" pitchFamily="2" charset="2"/>
              </a:rPr>
              <a:t>Recent contributions to ITER NBI and NBTF</a:t>
            </a:r>
            <a:r>
              <a:rPr lang="en-GB">
                <a:latin typeface="+mn-lt"/>
              </a:rPr>
              <a:t>, e.g. </a:t>
            </a:r>
            <a:endParaRPr lang="fr-FR">
              <a:latin typeface="+mn-lt"/>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39</a:t>
            </a:fld>
            <a:endParaRPr lang="en-GB"/>
          </a:p>
        </p:txBody>
      </p:sp>
      <p:graphicFrame>
        <p:nvGraphicFramePr>
          <p:cNvPr id="6" name="Object 18">
            <a:extLst>
              <a:ext uri="{FF2B5EF4-FFF2-40B4-BE49-F238E27FC236}">
                <a16:creationId xmlns:a16="http://schemas.microsoft.com/office/drawing/2014/main" id="{5736345D-40E4-4C2A-83A4-C9B1FE320348}"/>
              </a:ext>
            </a:extLst>
          </p:cNvPr>
          <p:cNvGraphicFramePr>
            <a:graphicFrameLocks noChangeAspect="1"/>
          </p:cNvGraphicFramePr>
          <p:nvPr/>
        </p:nvGraphicFramePr>
        <p:xfrm>
          <a:off x="1624852" y="1599257"/>
          <a:ext cx="6981868" cy="5027643"/>
        </p:xfrm>
        <a:graphic>
          <a:graphicData uri="http://schemas.openxmlformats.org/presentationml/2006/ole">
            <mc:AlternateContent xmlns:mc="http://schemas.openxmlformats.org/markup-compatibility/2006">
              <mc:Choice xmlns:v="urn:schemas-microsoft-com:vml" Requires="v">
                <p:oleObj spid="_x0000_s2288" name="Graph" r:id="rId3" imgW="4446360" imgH="3202560" progId="Origin95.Graph">
                  <p:embed/>
                </p:oleObj>
              </mc:Choice>
              <mc:Fallback>
                <p:oleObj name="Graph" r:id="rId3" imgW="4446360" imgH="3202560" progId="Origin95.Graph">
                  <p:embed/>
                  <p:pic>
                    <p:nvPicPr>
                      <p:cNvPr id="6" name="Object 18">
                        <a:extLst>
                          <a:ext uri="{FF2B5EF4-FFF2-40B4-BE49-F238E27FC236}">
                            <a16:creationId xmlns:a16="http://schemas.microsoft.com/office/drawing/2014/main" id="{5736345D-40E4-4C2A-83A4-C9B1FE320348}"/>
                          </a:ext>
                        </a:extLst>
                      </p:cNvPr>
                      <p:cNvPicPr/>
                      <p:nvPr/>
                    </p:nvPicPr>
                    <p:blipFill>
                      <a:blip r:embed="rId4"/>
                      <a:stretch>
                        <a:fillRect/>
                      </a:stretch>
                    </p:blipFill>
                    <p:spPr>
                      <a:xfrm>
                        <a:off x="1624852" y="1599257"/>
                        <a:ext cx="6981868" cy="5027643"/>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14EF8BE-CB67-4E69-91E7-A43FFC6876D7}"/>
              </a:ext>
            </a:extLst>
          </p:cNvPr>
          <p:cNvSpPr/>
          <p:nvPr/>
        </p:nvSpPr>
        <p:spPr>
          <a:xfrm>
            <a:off x="4295800" y="1340768"/>
            <a:ext cx="1886910" cy="399534"/>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a:solidFill>
                <a:schemeClr val="bg1"/>
              </a:solidFill>
            </a:endParaRPr>
          </a:p>
        </p:txBody>
      </p:sp>
      <p:pic>
        <p:nvPicPr>
          <p:cNvPr id="8" name="Picture 4">
            <a:extLst>
              <a:ext uri="{FF2B5EF4-FFF2-40B4-BE49-F238E27FC236}">
                <a16:creationId xmlns:a16="http://schemas.microsoft.com/office/drawing/2014/main" id="{BD68F1D0-F133-466F-B0A8-2915BB9FC5D4}"/>
              </a:ext>
            </a:extLst>
          </p:cNvPr>
          <p:cNvPicPr>
            <a:picLocks noChangeAspect="1"/>
          </p:cNvPicPr>
          <p:nvPr/>
        </p:nvPicPr>
        <p:blipFill>
          <a:blip r:embed="rId5"/>
          <a:stretch>
            <a:fillRect/>
          </a:stretch>
        </p:blipFill>
        <p:spPr>
          <a:xfrm rot="5400000">
            <a:off x="-46515" y="2231991"/>
            <a:ext cx="2105140" cy="1578855"/>
          </a:xfrm>
          <a:prstGeom prst="rect">
            <a:avLst/>
          </a:prstGeom>
        </p:spPr>
      </p:pic>
      <p:sp>
        <p:nvSpPr>
          <p:cNvPr id="9" name="Rectangle 8">
            <a:extLst>
              <a:ext uri="{FF2B5EF4-FFF2-40B4-BE49-F238E27FC236}">
                <a16:creationId xmlns:a16="http://schemas.microsoft.com/office/drawing/2014/main" id="{ACB9A357-741C-49CA-BC35-5021F390CC75}"/>
              </a:ext>
            </a:extLst>
          </p:cNvPr>
          <p:cNvSpPr/>
          <p:nvPr/>
        </p:nvSpPr>
        <p:spPr>
          <a:xfrm>
            <a:off x="192019" y="1300065"/>
            <a:ext cx="1584000" cy="625941"/>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a:solidFill>
                <a:schemeClr val="bg1"/>
              </a:solidFill>
            </a:endParaRPr>
          </a:p>
        </p:txBody>
      </p:sp>
      <p:sp>
        <p:nvSpPr>
          <p:cNvPr id="10" name="Rectangle 9">
            <a:extLst>
              <a:ext uri="{FF2B5EF4-FFF2-40B4-BE49-F238E27FC236}">
                <a16:creationId xmlns:a16="http://schemas.microsoft.com/office/drawing/2014/main" id="{FEA12C7F-DFB8-4508-ACF9-08A7BD2146D5}"/>
              </a:ext>
            </a:extLst>
          </p:cNvPr>
          <p:cNvSpPr/>
          <p:nvPr/>
        </p:nvSpPr>
        <p:spPr>
          <a:xfrm>
            <a:off x="2247417" y="1354680"/>
            <a:ext cx="1584000" cy="625941"/>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a:solidFill>
                <a:schemeClr val="bg1"/>
              </a:solidFill>
            </a:endParaRPr>
          </a:p>
        </p:txBody>
      </p:sp>
      <p:sp>
        <p:nvSpPr>
          <p:cNvPr id="11" name="Rectangle 10">
            <a:extLst>
              <a:ext uri="{FF2B5EF4-FFF2-40B4-BE49-F238E27FC236}">
                <a16:creationId xmlns:a16="http://schemas.microsoft.com/office/drawing/2014/main" id="{F326DAC1-1DB6-4C52-933F-EEEDDFF3D152}"/>
              </a:ext>
            </a:extLst>
          </p:cNvPr>
          <p:cNvSpPr/>
          <p:nvPr/>
        </p:nvSpPr>
        <p:spPr>
          <a:xfrm>
            <a:off x="115365" y="4183199"/>
            <a:ext cx="2190023" cy="347724"/>
          </a:xfrm>
          <a:prstGeom prst="rect">
            <a:avLst/>
          </a:prstGeom>
        </p:spPr>
        <p:txBody>
          <a:bodyPr wrap="none">
            <a:spAutoFit/>
          </a:bodyPr>
          <a:lstStyle/>
          <a:p>
            <a:pPr>
              <a:lnSpc>
                <a:spcPct val="113000"/>
              </a:lnSpc>
            </a:pPr>
            <a:r>
              <a:rPr lang="en-GB" sz="1600"/>
              <a:t>Improved RF coupling</a:t>
            </a:r>
          </a:p>
        </p:txBody>
      </p:sp>
      <p:sp>
        <p:nvSpPr>
          <p:cNvPr id="12" name="Rectangle 11">
            <a:extLst>
              <a:ext uri="{FF2B5EF4-FFF2-40B4-BE49-F238E27FC236}">
                <a16:creationId xmlns:a16="http://schemas.microsoft.com/office/drawing/2014/main" id="{6D3D17F4-D812-487E-A310-954C4797B17B}"/>
              </a:ext>
            </a:extLst>
          </p:cNvPr>
          <p:cNvSpPr/>
          <p:nvPr/>
        </p:nvSpPr>
        <p:spPr>
          <a:xfrm>
            <a:off x="2175854" y="4171626"/>
            <a:ext cx="2262158" cy="625941"/>
          </a:xfrm>
          <a:prstGeom prst="rect">
            <a:avLst/>
          </a:prstGeom>
        </p:spPr>
        <p:txBody>
          <a:bodyPr wrap="none">
            <a:spAutoFit/>
          </a:bodyPr>
          <a:lstStyle/>
          <a:p>
            <a:pPr>
              <a:lnSpc>
                <a:spcPct val="113000"/>
              </a:lnSpc>
            </a:pPr>
            <a:r>
              <a:rPr lang="en-GB" sz="1600"/>
              <a:t>Vertical resolution of </a:t>
            </a:r>
          </a:p>
          <a:p>
            <a:pPr>
              <a:lnSpc>
                <a:spcPct val="113000"/>
              </a:lnSpc>
            </a:pPr>
            <a:r>
              <a:rPr lang="en-GB" sz="1600"/>
              <a:t>co-extracted electrons </a:t>
            </a:r>
          </a:p>
        </p:txBody>
      </p:sp>
      <p:sp>
        <p:nvSpPr>
          <p:cNvPr id="13" name="Rectangle 12">
            <a:extLst>
              <a:ext uri="{FF2B5EF4-FFF2-40B4-BE49-F238E27FC236}">
                <a16:creationId xmlns:a16="http://schemas.microsoft.com/office/drawing/2014/main" id="{5E8B11D6-12FC-410B-8964-652EB891AF72}"/>
              </a:ext>
            </a:extLst>
          </p:cNvPr>
          <p:cNvSpPr/>
          <p:nvPr/>
        </p:nvSpPr>
        <p:spPr>
          <a:xfrm>
            <a:off x="4353562" y="1355215"/>
            <a:ext cx="1826910" cy="355162"/>
          </a:xfrm>
          <a:prstGeom prst="rect">
            <a:avLst/>
          </a:prstGeom>
        </p:spPr>
        <p:txBody>
          <a:bodyPr wrap="none">
            <a:spAutoFit/>
          </a:bodyPr>
          <a:lstStyle/>
          <a:p>
            <a:pPr>
              <a:lnSpc>
                <a:spcPct val="113000"/>
              </a:lnSpc>
            </a:pPr>
            <a:r>
              <a:rPr lang="en-GB" sz="1600" b="1">
                <a:solidFill>
                  <a:schemeClr val="bg1"/>
                </a:solidFill>
              </a:rPr>
              <a:t>Bias plate potential</a:t>
            </a:r>
          </a:p>
        </p:txBody>
      </p:sp>
      <p:pic>
        <p:nvPicPr>
          <p:cNvPr id="14" name="Picture 167" descr="IMG_0064">
            <a:extLst>
              <a:ext uri="{FF2B5EF4-FFF2-40B4-BE49-F238E27FC236}">
                <a16:creationId xmlns:a16="http://schemas.microsoft.com/office/drawing/2014/main" id="{155F6534-A607-4C40-96F4-CFF4794CBDEE}"/>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30728" t="24555" r="34469" b="14004"/>
          <a:stretch/>
        </p:blipFill>
        <p:spPr bwMode="auto">
          <a:xfrm>
            <a:off x="4435301" y="2132805"/>
            <a:ext cx="1560872" cy="183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BB1D99D-0808-45BB-9D8D-8F1A2603E381}"/>
              </a:ext>
            </a:extLst>
          </p:cNvPr>
          <p:cNvSpPr/>
          <p:nvPr/>
        </p:nvSpPr>
        <p:spPr>
          <a:xfrm>
            <a:off x="4396283" y="4064565"/>
            <a:ext cx="2098651" cy="625941"/>
          </a:xfrm>
          <a:prstGeom prst="rect">
            <a:avLst/>
          </a:prstGeom>
        </p:spPr>
        <p:txBody>
          <a:bodyPr wrap="none">
            <a:spAutoFit/>
          </a:bodyPr>
          <a:lstStyle/>
          <a:p>
            <a:pPr>
              <a:lnSpc>
                <a:spcPct val="113000"/>
              </a:lnSpc>
            </a:pPr>
            <a:r>
              <a:rPr lang="en-GB" sz="1600"/>
              <a:t>Electron suppression</a:t>
            </a:r>
          </a:p>
          <a:p>
            <a:pPr>
              <a:lnSpc>
                <a:spcPct val="113000"/>
              </a:lnSpc>
            </a:pPr>
            <a:r>
              <a:rPr lang="en-GB" sz="1600"/>
              <a:t>and symmetrisation</a:t>
            </a:r>
          </a:p>
        </p:txBody>
      </p:sp>
      <p:sp>
        <p:nvSpPr>
          <p:cNvPr id="16" name="Rectangle 15">
            <a:extLst>
              <a:ext uri="{FF2B5EF4-FFF2-40B4-BE49-F238E27FC236}">
                <a16:creationId xmlns:a16="http://schemas.microsoft.com/office/drawing/2014/main" id="{F5FDC0FE-F70D-454D-AEFD-4863E025AD7D}"/>
              </a:ext>
            </a:extLst>
          </p:cNvPr>
          <p:cNvSpPr/>
          <p:nvPr/>
        </p:nvSpPr>
        <p:spPr>
          <a:xfrm>
            <a:off x="6600056" y="1387719"/>
            <a:ext cx="2160240" cy="423076"/>
          </a:xfrm>
          <a:prstGeom prst="rect">
            <a:avLst/>
          </a:prstGeom>
          <a:solidFill>
            <a:schemeClr val="tx2">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a:solidFill>
                <a:schemeClr val="bg1"/>
              </a:solidFill>
            </a:endParaRPr>
          </a:p>
        </p:txBody>
      </p:sp>
      <p:sp>
        <p:nvSpPr>
          <p:cNvPr id="17" name="Rectangle 16">
            <a:extLst>
              <a:ext uri="{FF2B5EF4-FFF2-40B4-BE49-F238E27FC236}">
                <a16:creationId xmlns:a16="http://schemas.microsoft.com/office/drawing/2014/main" id="{7D55F4D3-32F8-4982-A18B-FF26EBCD714E}"/>
              </a:ext>
            </a:extLst>
          </p:cNvPr>
          <p:cNvSpPr/>
          <p:nvPr/>
        </p:nvSpPr>
        <p:spPr>
          <a:xfrm>
            <a:off x="6607036" y="1341197"/>
            <a:ext cx="2125262" cy="355162"/>
          </a:xfrm>
          <a:prstGeom prst="rect">
            <a:avLst/>
          </a:prstGeom>
        </p:spPr>
        <p:txBody>
          <a:bodyPr wrap="none">
            <a:spAutoFit/>
          </a:bodyPr>
          <a:lstStyle/>
          <a:p>
            <a:pPr>
              <a:lnSpc>
                <a:spcPct val="113000"/>
              </a:lnSpc>
            </a:pPr>
            <a:r>
              <a:rPr lang="en-GB" sz="1600" b="1">
                <a:solidFill>
                  <a:schemeClr val="bg1"/>
                </a:solidFill>
              </a:rPr>
              <a:t>Mo coating techniques</a:t>
            </a:r>
          </a:p>
        </p:txBody>
      </p:sp>
      <p:pic>
        <p:nvPicPr>
          <p:cNvPr id="18" name="Picture 6">
            <a:extLst>
              <a:ext uri="{FF2B5EF4-FFF2-40B4-BE49-F238E27FC236}">
                <a16:creationId xmlns:a16="http://schemas.microsoft.com/office/drawing/2014/main" id="{4732F3EF-DA20-45A6-8734-F52A7204BA8D}"/>
              </a:ext>
            </a:extLst>
          </p:cNvPr>
          <p:cNvPicPr>
            <a:picLocks noChangeAspect="1"/>
          </p:cNvPicPr>
          <p:nvPr/>
        </p:nvPicPr>
        <p:blipFill>
          <a:blip r:embed="rId7"/>
          <a:stretch>
            <a:fillRect/>
          </a:stretch>
        </p:blipFill>
        <p:spPr>
          <a:xfrm>
            <a:off x="6600056" y="1944776"/>
            <a:ext cx="1123028" cy="2238423"/>
          </a:xfrm>
          <a:prstGeom prst="rect">
            <a:avLst/>
          </a:prstGeom>
        </p:spPr>
      </p:pic>
      <p:pic>
        <p:nvPicPr>
          <p:cNvPr id="19" name="Picture 26">
            <a:extLst>
              <a:ext uri="{FF2B5EF4-FFF2-40B4-BE49-F238E27FC236}">
                <a16:creationId xmlns:a16="http://schemas.microsoft.com/office/drawing/2014/main" id="{9CA70D75-BA89-4027-8AD9-C7A2F19A52C5}"/>
              </a:ext>
            </a:extLst>
          </p:cNvPr>
          <p:cNvPicPr>
            <a:picLocks noChangeAspect="1"/>
          </p:cNvPicPr>
          <p:nvPr/>
        </p:nvPicPr>
        <p:blipFill rotWithShape="1">
          <a:blip r:embed="rId8"/>
          <a:srcRect l="1051" t="481" r="-1051" b="44440"/>
          <a:stretch/>
        </p:blipFill>
        <p:spPr>
          <a:xfrm>
            <a:off x="7806850" y="1902202"/>
            <a:ext cx="1240349" cy="2164067"/>
          </a:xfrm>
          <a:prstGeom prst="rect">
            <a:avLst/>
          </a:prstGeom>
        </p:spPr>
      </p:pic>
      <p:sp>
        <p:nvSpPr>
          <p:cNvPr id="20" name="Arrow: Right 27">
            <a:extLst>
              <a:ext uri="{FF2B5EF4-FFF2-40B4-BE49-F238E27FC236}">
                <a16:creationId xmlns:a16="http://schemas.microsoft.com/office/drawing/2014/main" id="{562E04B0-5837-4040-8B2B-738818A6B9D5}"/>
              </a:ext>
            </a:extLst>
          </p:cNvPr>
          <p:cNvSpPr/>
          <p:nvPr/>
        </p:nvSpPr>
        <p:spPr>
          <a:xfrm>
            <a:off x="7417189" y="3288787"/>
            <a:ext cx="691452" cy="620406"/>
          </a:xfrm>
          <a:prstGeom prst="rightArrow">
            <a:avLst/>
          </a:prstGeom>
          <a:solidFill>
            <a:schemeClr val="bg2">
              <a:lumMod val="60000"/>
              <a:lumOff val="40000"/>
              <a:alpha val="6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endParaRPr lang="en-GB" sz="1300" b="1">
              <a:solidFill>
                <a:schemeClr val="bg1"/>
              </a:solidFill>
            </a:endParaRPr>
          </a:p>
        </p:txBody>
      </p:sp>
      <p:sp>
        <p:nvSpPr>
          <p:cNvPr id="21" name="Rectangle 20">
            <a:extLst>
              <a:ext uri="{FF2B5EF4-FFF2-40B4-BE49-F238E27FC236}">
                <a16:creationId xmlns:a16="http://schemas.microsoft.com/office/drawing/2014/main" id="{8968EFD2-47DC-46E6-9CE2-16F1CFC32F28}"/>
              </a:ext>
            </a:extLst>
          </p:cNvPr>
          <p:cNvSpPr/>
          <p:nvPr/>
        </p:nvSpPr>
        <p:spPr>
          <a:xfrm>
            <a:off x="2269153" y="1300064"/>
            <a:ext cx="1495922" cy="625941"/>
          </a:xfrm>
          <a:prstGeom prst="rect">
            <a:avLst/>
          </a:prstGeom>
        </p:spPr>
        <p:txBody>
          <a:bodyPr wrap="none">
            <a:spAutoFit/>
          </a:bodyPr>
          <a:lstStyle/>
          <a:p>
            <a:pPr>
              <a:lnSpc>
                <a:spcPct val="113000"/>
              </a:lnSpc>
            </a:pPr>
            <a:r>
              <a:rPr lang="en-GB" sz="1600" b="1">
                <a:solidFill>
                  <a:schemeClr val="bg1"/>
                </a:solidFill>
              </a:rPr>
              <a:t>Separation of</a:t>
            </a:r>
          </a:p>
          <a:p>
            <a:pPr>
              <a:lnSpc>
                <a:spcPct val="113000"/>
              </a:lnSpc>
            </a:pPr>
            <a:r>
              <a:rPr lang="en-GB" sz="1600" b="1">
                <a:solidFill>
                  <a:schemeClr val="bg1"/>
                </a:solidFill>
              </a:rPr>
              <a:t>EG segments</a:t>
            </a:r>
          </a:p>
        </p:txBody>
      </p:sp>
      <p:sp>
        <p:nvSpPr>
          <p:cNvPr id="22" name="Rectangle 21">
            <a:extLst>
              <a:ext uri="{FF2B5EF4-FFF2-40B4-BE49-F238E27FC236}">
                <a16:creationId xmlns:a16="http://schemas.microsoft.com/office/drawing/2014/main" id="{BDED6DDD-C9CF-4099-A16D-213866CDA7E8}"/>
              </a:ext>
            </a:extLst>
          </p:cNvPr>
          <p:cNvSpPr/>
          <p:nvPr/>
        </p:nvSpPr>
        <p:spPr>
          <a:xfrm>
            <a:off x="216302" y="1268760"/>
            <a:ext cx="1531188" cy="625941"/>
          </a:xfrm>
          <a:prstGeom prst="rect">
            <a:avLst/>
          </a:prstGeom>
        </p:spPr>
        <p:txBody>
          <a:bodyPr wrap="none">
            <a:spAutoFit/>
          </a:bodyPr>
          <a:lstStyle/>
          <a:p>
            <a:pPr>
              <a:lnSpc>
                <a:spcPct val="113000"/>
              </a:lnSpc>
            </a:pPr>
            <a:r>
              <a:rPr lang="en-GB" sz="1600" b="1">
                <a:solidFill>
                  <a:schemeClr val="bg1"/>
                </a:solidFill>
              </a:rPr>
              <a:t>RF solid state</a:t>
            </a:r>
          </a:p>
          <a:p>
            <a:pPr>
              <a:lnSpc>
                <a:spcPct val="113000"/>
              </a:lnSpc>
            </a:pPr>
            <a:r>
              <a:rPr lang="en-GB" sz="1600" b="1">
                <a:solidFill>
                  <a:schemeClr val="bg1"/>
                </a:solidFill>
              </a:rPr>
              <a:t>generators</a:t>
            </a:r>
          </a:p>
        </p:txBody>
      </p:sp>
      <p:sp>
        <p:nvSpPr>
          <p:cNvPr id="23" name="Rectangle 22">
            <a:extLst>
              <a:ext uri="{FF2B5EF4-FFF2-40B4-BE49-F238E27FC236}">
                <a16:creationId xmlns:a16="http://schemas.microsoft.com/office/drawing/2014/main" id="{903F508E-D0C2-4624-B1D8-14DF0078A416}"/>
              </a:ext>
            </a:extLst>
          </p:cNvPr>
          <p:cNvSpPr/>
          <p:nvPr/>
        </p:nvSpPr>
        <p:spPr>
          <a:xfrm>
            <a:off x="6620512" y="4249342"/>
            <a:ext cx="2428870" cy="347724"/>
          </a:xfrm>
          <a:prstGeom prst="rect">
            <a:avLst/>
          </a:prstGeom>
        </p:spPr>
        <p:txBody>
          <a:bodyPr wrap="none">
            <a:spAutoFit/>
          </a:bodyPr>
          <a:lstStyle/>
          <a:p>
            <a:pPr>
              <a:lnSpc>
                <a:spcPct val="113000"/>
              </a:lnSpc>
            </a:pPr>
            <a:r>
              <a:rPr lang="en-GB" sz="1600"/>
              <a:t>Qualification for SPIDER</a:t>
            </a:r>
          </a:p>
        </p:txBody>
      </p:sp>
      <p:sp>
        <p:nvSpPr>
          <p:cNvPr id="24" name="Espace réservé du contenu 3"/>
          <p:cNvSpPr txBox="1">
            <a:spLocks/>
          </p:cNvSpPr>
          <p:nvPr/>
        </p:nvSpPr>
        <p:spPr>
          <a:xfrm>
            <a:off x="12044" y="4885104"/>
            <a:ext cx="8594676" cy="1344764"/>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a:t>MITICA HV tests (breakdowns produced faults that damaged a 200kV diode rectifier and  1MV insulating transformer): similar additional protection systems implemented in ITER NB reference design </a:t>
            </a:r>
            <a:endParaRPr lang="fr-FR"/>
          </a:p>
        </p:txBody>
      </p:sp>
      <p:pic>
        <p:nvPicPr>
          <p:cNvPr id="25" name="Picture 23"/>
          <p:cNvPicPr>
            <a:picLocks noChangeAspect="1"/>
          </p:cNvPicPr>
          <p:nvPr/>
        </p:nvPicPr>
        <p:blipFill rotWithShape="1">
          <a:blip r:embed="rId9"/>
          <a:srcRect l="50573" t="21940"/>
          <a:stretch/>
        </p:blipFill>
        <p:spPr>
          <a:xfrm>
            <a:off x="8949111" y="4094089"/>
            <a:ext cx="3375253" cy="2668114"/>
          </a:xfrm>
          <a:prstGeom prst="rect">
            <a:avLst/>
          </a:prstGeom>
        </p:spPr>
      </p:pic>
      <p:sp>
        <p:nvSpPr>
          <p:cNvPr id="26" name="Rectangle 25"/>
          <p:cNvSpPr/>
          <p:nvPr/>
        </p:nvSpPr>
        <p:spPr>
          <a:xfrm>
            <a:off x="6180472" y="5974936"/>
            <a:ext cx="2968541" cy="584775"/>
          </a:xfrm>
          <a:prstGeom prst="rect">
            <a:avLst/>
          </a:prstGeom>
        </p:spPr>
        <p:txBody>
          <a:bodyPr wrap="square">
            <a:spAutoFit/>
          </a:bodyPr>
          <a:lstStyle/>
          <a:p>
            <a:r>
              <a:rPr lang="en-GB" sz="1600" b="1"/>
              <a:t>MITICA HVH preliminary layout with LCR Transformer protection</a:t>
            </a:r>
          </a:p>
        </p:txBody>
      </p:sp>
      <p:sp>
        <p:nvSpPr>
          <p:cNvPr id="27" name="ZoneTexte 26"/>
          <p:cNvSpPr txBox="1"/>
          <p:nvPr/>
        </p:nvSpPr>
        <p:spPr>
          <a:xfrm>
            <a:off x="9577429" y="1659856"/>
            <a:ext cx="2190316" cy="1754326"/>
          </a:xfrm>
          <a:prstGeom prst="rect">
            <a:avLst/>
          </a:prstGeom>
          <a:noFill/>
        </p:spPr>
        <p:txBody>
          <a:bodyPr wrap="square" rtlCol="0">
            <a:spAutoFit/>
          </a:bodyPr>
          <a:lstStyle/>
          <a:p>
            <a:r>
              <a:rPr lang="en-US" b="1">
                <a:solidFill>
                  <a:srgbClr val="FF0000"/>
                </a:solidFill>
              </a:rPr>
              <a:t>Steady exchange of expertise and experience between the two teams at IPP &amp; RFX in support to ITER</a:t>
            </a:r>
            <a:endParaRPr lang="fr-FR">
              <a:solidFill>
                <a:srgbClr val="FF0000"/>
              </a:solidFill>
            </a:endParaRPr>
          </a:p>
        </p:txBody>
      </p:sp>
      <p:sp>
        <p:nvSpPr>
          <p:cNvPr id="28" name="ZoneTexte 27"/>
          <p:cNvSpPr txBox="1"/>
          <p:nvPr/>
        </p:nvSpPr>
        <p:spPr>
          <a:xfrm>
            <a:off x="8573978" y="697787"/>
            <a:ext cx="3168352" cy="674031"/>
          </a:xfrm>
          <a:prstGeom prst="rect">
            <a:avLst/>
          </a:prstGeom>
          <a:noFill/>
        </p:spPr>
        <p:txBody>
          <a:bodyPr wrap="square" rtlCol="0">
            <a:spAutoFit/>
          </a:bodyPr>
          <a:lstStyle/>
          <a:p>
            <a:pPr algn="just">
              <a:lnSpc>
                <a:spcPct val="135000"/>
              </a:lnSpc>
            </a:pPr>
            <a:r>
              <a:rPr lang="fr-FR" sz="1400"/>
              <a:t>[</a:t>
            </a:r>
            <a:r>
              <a:rPr lang="en-US" altLang="ja-JP" sz="1400">
                <a:ea typeface="ＭＳ Ｐゴシック" charset="-128"/>
              </a:rPr>
              <a:t>FANTZ U. et al. FEC 2023 , DEN HARDER N. et al., FEC 2023</a:t>
            </a:r>
            <a:r>
              <a:rPr lang="fr-FR" sz="1400"/>
              <a:t>]</a:t>
            </a:r>
          </a:p>
        </p:txBody>
      </p:sp>
      <p:sp>
        <p:nvSpPr>
          <p:cNvPr id="29" name="ZoneTexte 28"/>
          <p:cNvSpPr txBox="1"/>
          <p:nvPr/>
        </p:nvSpPr>
        <p:spPr>
          <a:xfrm>
            <a:off x="192019" y="6183340"/>
            <a:ext cx="4797357" cy="383182"/>
          </a:xfrm>
          <a:prstGeom prst="rect">
            <a:avLst/>
          </a:prstGeom>
          <a:noFill/>
        </p:spPr>
        <p:txBody>
          <a:bodyPr wrap="square" rtlCol="0">
            <a:spAutoFit/>
          </a:bodyPr>
          <a:lstStyle/>
          <a:p>
            <a:pPr algn="just">
              <a:lnSpc>
                <a:spcPct val="135000"/>
              </a:lnSpc>
            </a:pPr>
            <a:r>
              <a:rPr lang="fr-FR" sz="1400"/>
              <a:t>[</a:t>
            </a:r>
            <a:r>
              <a:rPr lang="en-US" altLang="ja-JP" sz="1400">
                <a:ea typeface="ＭＳ Ｐゴシック" charset="-128"/>
              </a:rPr>
              <a:t>TOIGO V.. et al., FEC 2023</a:t>
            </a:r>
            <a:r>
              <a:rPr lang="fr-FR" sz="1400"/>
              <a:t>]</a:t>
            </a:r>
          </a:p>
        </p:txBody>
      </p:sp>
      <p:sp>
        <p:nvSpPr>
          <p:cNvPr id="30" name="Espace réservé du pied de page 3"/>
          <p:cNvSpPr>
            <a:spLocks noGrp="1"/>
          </p:cNvSpPr>
          <p:nvPr>
            <p:ph type="ftr" sz="quarter" idx="11"/>
          </p:nvPr>
        </p:nvSpPr>
        <p:spPr>
          <a:xfrm>
            <a:off x="825624" y="6555770"/>
            <a:ext cx="38987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3862029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Key issues for 2025 </a:t>
            </a:r>
            <a:endParaRPr lang="en-GB" dirty="0"/>
          </a:p>
        </p:txBody>
      </p:sp>
      <p:sp>
        <p:nvSpPr>
          <p:cNvPr id="3" name="Espace réservé du contenu 2"/>
          <p:cNvSpPr>
            <a:spLocks noGrp="1"/>
          </p:cNvSpPr>
          <p:nvPr>
            <p:ph idx="1"/>
          </p:nvPr>
        </p:nvSpPr>
        <p:spPr>
          <a:xfrm>
            <a:off x="581891" y="649714"/>
            <a:ext cx="11130733" cy="5906055"/>
          </a:xfrm>
        </p:spPr>
        <p:txBody>
          <a:bodyPr>
            <a:normAutofit fontScale="92500" lnSpcReduction="20000"/>
          </a:bodyPr>
          <a:lstStyle/>
          <a:p>
            <a:r>
              <a:rPr lang="fr-FR" dirty="0" smtClean="0"/>
              <a:t>SP-2 </a:t>
            </a:r>
          </a:p>
          <a:p>
            <a:pPr lvl="1"/>
            <a:r>
              <a:rPr lang="fr-FR" dirty="0" smtClean="0"/>
              <a:t>No </a:t>
            </a:r>
            <a:r>
              <a:rPr lang="fr-FR" dirty="0" err="1" smtClean="0"/>
              <a:t>resource</a:t>
            </a:r>
            <a:r>
              <a:rPr lang="fr-FR" dirty="0" smtClean="0"/>
              <a:t> in 2025 for FILD </a:t>
            </a:r>
          </a:p>
          <a:p>
            <a:pPr lvl="1"/>
            <a:r>
              <a:rPr lang="fr-FR" dirty="0" smtClean="0"/>
              <a:t>No </a:t>
            </a:r>
            <a:r>
              <a:rPr lang="fr-FR" dirty="0" err="1" smtClean="0"/>
              <a:t>resource</a:t>
            </a:r>
            <a:r>
              <a:rPr lang="fr-FR" dirty="0" smtClean="0"/>
              <a:t> </a:t>
            </a:r>
            <a:r>
              <a:rPr lang="fr-FR" dirty="0"/>
              <a:t>in 2025 </a:t>
            </a:r>
            <a:r>
              <a:rPr lang="fr-FR" dirty="0" smtClean="0"/>
              <a:t>on </a:t>
            </a:r>
            <a:r>
              <a:rPr lang="en-GB" dirty="0" smtClean="0"/>
              <a:t>”Integrated </a:t>
            </a:r>
            <a:r>
              <a:rPr lang="en-GB" dirty="0"/>
              <a:t>multi-diagnostics data analysis tool in view of ITER </a:t>
            </a:r>
            <a:r>
              <a:rPr lang="en-GB" dirty="0" smtClean="0"/>
              <a:t>application”  </a:t>
            </a:r>
          </a:p>
          <a:p>
            <a:pPr lvl="1"/>
            <a:r>
              <a:rPr lang="fr-FR" dirty="0" smtClean="0"/>
              <a:t>ENEA-</a:t>
            </a:r>
            <a:r>
              <a:rPr lang="fr-FR" dirty="0" err="1" smtClean="0"/>
              <a:t>Coordinator</a:t>
            </a:r>
            <a:r>
              <a:rPr lang="fr-FR" dirty="0" smtClean="0"/>
              <a:t> on Transport </a:t>
            </a:r>
            <a:r>
              <a:rPr lang="fr-FR" dirty="0" err="1" smtClean="0"/>
              <a:t>Database</a:t>
            </a:r>
            <a:r>
              <a:rPr lang="fr-FR" dirty="0" smtClean="0"/>
              <a:t> </a:t>
            </a:r>
            <a:r>
              <a:rPr lang="fr-FR" dirty="0" err="1" smtClean="0"/>
              <a:t>resigned</a:t>
            </a:r>
            <a:r>
              <a:rPr lang="fr-FR" dirty="0" smtClean="0"/>
              <a:t> in 2024 </a:t>
            </a:r>
          </a:p>
          <a:p>
            <a:pPr lvl="2"/>
            <a:r>
              <a:rPr lang="fr-FR" dirty="0" smtClean="0">
                <a:solidFill>
                  <a:srgbClr val="FF0000"/>
                </a:solidFill>
              </a:rPr>
              <a:t>New call or stand-by ? </a:t>
            </a:r>
          </a:p>
          <a:p>
            <a:r>
              <a:rPr lang="fr-FR" dirty="0" smtClean="0"/>
              <a:t>  SP-4 </a:t>
            </a:r>
          </a:p>
          <a:p>
            <a:pPr lvl="1"/>
            <a:r>
              <a:rPr lang="fr-FR" dirty="0" err="1"/>
              <a:t>Address</a:t>
            </a:r>
            <a:r>
              <a:rPr lang="fr-FR" dirty="0"/>
              <a:t> ITER STAC </a:t>
            </a:r>
            <a:r>
              <a:rPr lang="fr-FR" dirty="0" err="1"/>
              <a:t>assessment</a:t>
            </a:r>
            <a:r>
              <a:rPr lang="fr-FR" dirty="0"/>
              <a:t> on NBI and </a:t>
            </a:r>
            <a:r>
              <a:rPr lang="fr-FR" dirty="0" err="1"/>
              <a:t>consequences</a:t>
            </a:r>
            <a:r>
              <a:rPr lang="fr-FR" dirty="0"/>
              <a:t> for 2025 </a:t>
            </a:r>
            <a:r>
              <a:rPr lang="fr-FR" dirty="0" err="1"/>
              <a:t>activity</a:t>
            </a:r>
            <a:r>
              <a:rPr lang="fr-FR" dirty="0"/>
              <a:t> </a:t>
            </a:r>
            <a:endParaRPr lang="en-GB" dirty="0" smtClean="0"/>
          </a:p>
          <a:p>
            <a:pPr lvl="1"/>
            <a:r>
              <a:rPr lang="en-GB" dirty="0" smtClean="0"/>
              <a:t>In </a:t>
            </a:r>
            <a:r>
              <a:rPr lang="en-GB" dirty="0"/>
              <a:t>2025 conjunction of the end of the </a:t>
            </a:r>
            <a:r>
              <a:rPr lang="en-GB" dirty="0" err="1"/>
              <a:t>EUROfusion</a:t>
            </a:r>
            <a:r>
              <a:rPr lang="en-GB" dirty="0"/>
              <a:t> grant and </a:t>
            </a:r>
            <a:r>
              <a:rPr lang="en-GB" dirty="0" smtClean="0"/>
              <a:t>the end </a:t>
            </a:r>
            <a:r>
              <a:rPr lang="en-GB" dirty="0"/>
              <a:t>of the </a:t>
            </a:r>
            <a:r>
              <a:rPr lang="en-GB" dirty="0" err="1"/>
              <a:t>EUROfusion</a:t>
            </a:r>
            <a:r>
              <a:rPr lang="en-GB" dirty="0"/>
              <a:t>-NBTF collaboration </a:t>
            </a:r>
            <a:r>
              <a:rPr lang="en-GB" dirty="0" smtClean="0"/>
              <a:t>agreement : Extension ? </a:t>
            </a:r>
          </a:p>
          <a:p>
            <a:pPr lvl="2"/>
            <a:r>
              <a:rPr lang="en-GB" dirty="0" smtClean="0">
                <a:solidFill>
                  <a:srgbClr val="FF0000"/>
                </a:solidFill>
              </a:rPr>
              <a:t>20 experts in 2021 down to 18 in 2022/2023 and 15 in 2025  </a:t>
            </a:r>
            <a:endParaRPr lang="fr-FR" dirty="0" smtClean="0">
              <a:solidFill>
                <a:srgbClr val="FF0000"/>
              </a:solidFill>
            </a:endParaRPr>
          </a:p>
          <a:p>
            <a:pPr lvl="1"/>
            <a:r>
              <a:rPr lang="fr-FR" dirty="0" smtClean="0"/>
              <a:t>IPP-ELISE : 2 </a:t>
            </a:r>
            <a:r>
              <a:rPr lang="fr-FR" dirty="0" err="1" smtClean="0"/>
              <a:t>EUROfusion</a:t>
            </a:r>
            <a:r>
              <a:rPr lang="fr-FR" dirty="0" smtClean="0"/>
              <a:t> experts </a:t>
            </a:r>
            <a:r>
              <a:rPr lang="fr-FR" dirty="0" err="1" smtClean="0"/>
              <a:t>will</a:t>
            </a:r>
            <a:r>
              <a:rPr lang="fr-FR" dirty="0" smtClean="0"/>
              <a:t> </a:t>
            </a:r>
            <a:r>
              <a:rPr lang="fr-FR" dirty="0" err="1" smtClean="0"/>
              <a:t>leave</a:t>
            </a:r>
            <a:r>
              <a:rPr lang="fr-FR" dirty="0" smtClean="0"/>
              <a:t> at the end of 2024 </a:t>
            </a:r>
          </a:p>
          <a:p>
            <a:pPr lvl="2"/>
            <a:r>
              <a:rPr lang="fr-FR" dirty="0" smtClean="0">
                <a:solidFill>
                  <a:srgbClr val="FF0000"/>
                </a:solidFill>
              </a:rPr>
              <a:t>6 in 2021 </a:t>
            </a:r>
            <a:r>
              <a:rPr lang="fr-FR" dirty="0" err="1" smtClean="0">
                <a:solidFill>
                  <a:srgbClr val="FF0000"/>
                </a:solidFill>
              </a:rPr>
              <a:t>then</a:t>
            </a:r>
            <a:r>
              <a:rPr lang="fr-FR" dirty="0" smtClean="0">
                <a:solidFill>
                  <a:srgbClr val="FF0000"/>
                </a:solidFill>
              </a:rPr>
              <a:t> 5 in 2023 and down to 3 in 2025</a:t>
            </a:r>
          </a:p>
          <a:p>
            <a:pPr lvl="1"/>
            <a:r>
              <a:rPr lang="fr-FR" dirty="0" smtClean="0"/>
              <a:t>At the NBTF down to 12 in 2025 </a:t>
            </a:r>
          </a:p>
          <a:p>
            <a:pPr lvl="2"/>
            <a:r>
              <a:rPr lang="fr-FR" dirty="0" smtClean="0"/>
              <a:t> </a:t>
            </a:r>
            <a:r>
              <a:rPr lang="fr-FR" dirty="0" smtClean="0">
                <a:solidFill>
                  <a:srgbClr val="FF0000"/>
                </a:solidFill>
              </a:rPr>
              <a:t>14 in 2021 </a:t>
            </a:r>
            <a:r>
              <a:rPr lang="fr-FR" dirty="0" err="1" smtClean="0">
                <a:solidFill>
                  <a:srgbClr val="FF0000"/>
                </a:solidFill>
              </a:rPr>
              <a:t>then</a:t>
            </a:r>
            <a:r>
              <a:rPr lang="fr-FR" dirty="0" smtClean="0">
                <a:solidFill>
                  <a:srgbClr val="FF0000"/>
                </a:solidFill>
              </a:rPr>
              <a:t> </a:t>
            </a:r>
            <a:r>
              <a:rPr lang="fr-FR" dirty="0" smtClean="0">
                <a:solidFill>
                  <a:srgbClr val="FF0000"/>
                </a:solidFill>
              </a:rPr>
              <a:t>13 in 2023 and 12 in 2024/2025 </a:t>
            </a:r>
          </a:p>
          <a:p>
            <a:pPr lvl="1"/>
            <a:r>
              <a:rPr lang="fr-FR" dirty="0" smtClean="0"/>
              <a:t>Impossible to open a call </a:t>
            </a:r>
            <a:r>
              <a:rPr lang="fr-FR" dirty="0" err="1" smtClean="0"/>
              <a:t>without</a:t>
            </a:r>
            <a:r>
              <a:rPr lang="fr-FR" dirty="0" smtClean="0"/>
              <a:t> </a:t>
            </a:r>
            <a:r>
              <a:rPr lang="fr-FR" dirty="0" err="1" smtClean="0"/>
              <a:t>clarity</a:t>
            </a:r>
            <a:r>
              <a:rPr lang="fr-FR" dirty="0" smtClean="0"/>
              <a:t> </a:t>
            </a:r>
            <a:r>
              <a:rPr lang="fr-FR" dirty="0" err="1" smtClean="0"/>
              <a:t>beyond</a:t>
            </a:r>
            <a:r>
              <a:rPr lang="fr-FR" dirty="0" smtClean="0"/>
              <a:t> 2025 and extension of the </a:t>
            </a:r>
            <a:r>
              <a:rPr lang="fr-FR" dirty="0" err="1" smtClean="0"/>
              <a:t>agreements</a:t>
            </a:r>
            <a:r>
              <a:rPr lang="fr-FR" dirty="0" smtClean="0"/>
              <a:t> </a:t>
            </a:r>
          </a:p>
          <a:p>
            <a:pPr lvl="1"/>
            <a:r>
              <a:rPr lang="fr-FR" dirty="0" smtClean="0"/>
              <a:t>Possible de </a:t>
            </a:r>
            <a:r>
              <a:rPr lang="fr-FR" dirty="0" err="1" smtClean="0"/>
              <a:t>transfer</a:t>
            </a:r>
            <a:r>
              <a:rPr lang="fr-FR" dirty="0" smtClean="0"/>
              <a:t> PM in </a:t>
            </a:r>
            <a:r>
              <a:rPr lang="fr-FR" dirty="0" err="1" smtClean="0"/>
              <a:t>procurements</a:t>
            </a:r>
            <a:r>
              <a:rPr lang="fr-FR" dirty="0" smtClean="0"/>
              <a:t> of </a:t>
            </a:r>
            <a:r>
              <a:rPr lang="fr-FR" dirty="0" err="1" smtClean="0"/>
              <a:t>solid</a:t>
            </a:r>
            <a:r>
              <a:rPr lang="fr-FR" dirty="0" smtClean="0"/>
              <a:t> state </a:t>
            </a:r>
            <a:r>
              <a:rPr lang="fr-FR" dirty="0" err="1" smtClean="0"/>
              <a:t>generators</a:t>
            </a:r>
            <a:r>
              <a:rPr lang="fr-FR" dirty="0" smtClean="0"/>
              <a:t> at ELISE for Long pulse </a:t>
            </a:r>
            <a:r>
              <a:rPr lang="fr-FR" dirty="0" err="1" smtClean="0"/>
              <a:t>operation</a:t>
            </a:r>
            <a:r>
              <a:rPr lang="fr-FR" dirty="0" smtClean="0"/>
              <a:t> ? </a:t>
            </a:r>
          </a:p>
          <a:p>
            <a:r>
              <a:rPr lang="fr-FR" dirty="0" smtClean="0"/>
              <a:t>SP-5 </a:t>
            </a:r>
          </a:p>
          <a:p>
            <a:pPr lvl="1"/>
            <a:r>
              <a:rPr lang="fr-FR" dirty="0" err="1" smtClean="0"/>
              <a:t>Some</a:t>
            </a:r>
            <a:r>
              <a:rPr lang="fr-FR" dirty="0" smtClean="0"/>
              <a:t> </a:t>
            </a:r>
            <a:r>
              <a:rPr lang="fr-FR" dirty="0" err="1" smtClean="0"/>
              <a:t>delay</a:t>
            </a:r>
            <a:r>
              <a:rPr lang="fr-FR" dirty="0" smtClean="0"/>
              <a:t> in the </a:t>
            </a:r>
            <a:r>
              <a:rPr lang="fr-FR" dirty="0" err="1" smtClean="0"/>
              <a:t>analysis</a:t>
            </a:r>
            <a:r>
              <a:rPr lang="fr-FR" dirty="0" smtClean="0"/>
              <a:t> of the JET </a:t>
            </a:r>
            <a:r>
              <a:rPr lang="fr-FR" dirty="0" err="1" smtClean="0"/>
              <a:t>neutronic</a:t>
            </a:r>
            <a:r>
              <a:rPr lang="fr-FR" dirty="0" smtClean="0"/>
              <a:t> </a:t>
            </a:r>
            <a:r>
              <a:rPr lang="fr-FR" dirty="0" err="1" smtClean="0"/>
              <a:t>activity</a:t>
            </a:r>
            <a:r>
              <a:rPr lang="fr-FR" dirty="0" smtClean="0"/>
              <a:t> </a:t>
            </a:r>
            <a:r>
              <a:rPr lang="fr-FR" dirty="0" err="1" smtClean="0"/>
              <a:t>is</a:t>
            </a:r>
            <a:r>
              <a:rPr lang="fr-FR" dirty="0" smtClean="0"/>
              <a:t> </a:t>
            </a:r>
            <a:r>
              <a:rPr lang="fr-FR" dirty="0" err="1" smtClean="0"/>
              <a:t>expected</a:t>
            </a:r>
            <a:r>
              <a:rPr lang="fr-FR" dirty="0" smtClean="0"/>
              <a:t> </a:t>
            </a:r>
            <a:r>
              <a:rPr lang="fr-FR" dirty="0" err="1" smtClean="0"/>
              <a:t>since</a:t>
            </a:r>
            <a:r>
              <a:rPr lang="fr-FR" dirty="0" smtClean="0"/>
              <a:t> </a:t>
            </a:r>
            <a:r>
              <a:rPr lang="fr-FR" dirty="0" err="1" smtClean="0"/>
              <a:t>delay</a:t>
            </a:r>
            <a:r>
              <a:rPr lang="fr-FR" dirty="0" smtClean="0"/>
              <a:t> in the </a:t>
            </a:r>
            <a:r>
              <a:rPr lang="fr-FR" dirty="0" err="1" smtClean="0"/>
              <a:t>detailed</a:t>
            </a:r>
            <a:r>
              <a:rPr lang="fr-FR" dirty="0" smtClean="0"/>
              <a:t> </a:t>
            </a:r>
            <a:r>
              <a:rPr lang="fr-FR" dirty="0" err="1" smtClean="0"/>
              <a:t>splits</a:t>
            </a:r>
            <a:r>
              <a:rPr lang="fr-FR" dirty="0" smtClean="0"/>
              <a:t> </a:t>
            </a:r>
            <a:r>
              <a:rPr lang="fr-FR" dirty="0" err="1" smtClean="0"/>
              <a:t>between</a:t>
            </a:r>
            <a:r>
              <a:rPr lang="fr-FR" dirty="0" smtClean="0"/>
              <a:t>  DT vs DD neutron  </a:t>
            </a:r>
          </a:p>
          <a:p>
            <a:pPr lvl="1"/>
            <a:r>
              <a:rPr lang="fr-FR" dirty="0"/>
              <a:t>A</a:t>
            </a:r>
            <a:r>
              <a:rPr lang="fr-FR" dirty="0" smtClean="0"/>
              <a:t>ctivity at KATANA water </a:t>
            </a:r>
            <a:r>
              <a:rPr lang="fr-FR" dirty="0" err="1" smtClean="0"/>
              <a:t>loop</a:t>
            </a:r>
            <a:r>
              <a:rPr lang="fr-FR" dirty="0" smtClean="0"/>
              <a:t> (neutron </a:t>
            </a:r>
            <a:r>
              <a:rPr lang="fr-FR" dirty="0" err="1" smtClean="0"/>
              <a:t>induced</a:t>
            </a:r>
            <a:r>
              <a:rPr lang="fr-FR" dirty="0" smtClean="0"/>
              <a:t> water activation) and FNG (test of </a:t>
            </a:r>
            <a:r>
              <a:rPr lang="fr-FR" dirty="0" err="1" smtClean="0"/>
              <a:t>electronics</a:t>
            </a:r>
            <a:r>
              <a:rPr lang="fr-FR" dirty="0" smtClean="0"/>
              <a:t>) </a:t>
            </a:r>
            <a:r>
              <a:rPr lang="fr-FR" dirty="0" err="1" smtClean="0"/>
              <a:t>should</a:t>
            </a:r>
            <a:r>
              <a:rPr lang="fr-FR" dirty="0" smtClean="0"/>
              <a:t> </a:t>
            </a:r>
            <a:r>
              <a:rPr lang="fr-FR" dirty="0" err="1" smtClean="0"/>
              <a:t>be</a:t>
            </a:r>
            <a:r>
              <a:rPr lang="fr-FR" dirty="0" smtClean="0"/>
              <a:t> </a:t>
            </a:r>
            <a:r>
              <a:rPr lang="fr-FR" dirty="0" err="1" smtClean="0"/>
              <a:t>expanded</a:t>
            </a:r>
            <a:r>
              <a:rPr lang="fr-FR" dirty="0" smtClean="0"/>
              <a:t> </a:t>
            </a:r>
          </a:p>
          <a:p>
            <a:pPr lvl="1"/>
            <a:r>
              <a:rPr lang="fr-FR" dirty="0" smtClean="0"/>
              <a:t>New </a:t>
            </a:r>
            <a:r>
              <a:rPr lang="fr-FR" dirty="0" err="1" smtClean="0"/>
              <a:t>activities</a:t>
            </a:r>
            <a:r>
              <a:rPr lang="fr-FR" dirty="0" smtClean="0"/>
              <a:t> in support of the </a:t>
            </a:r>
            <a:r>
              <a:rPr lang="fr-FR" dirty="0" err="1" smtClean="0"/>
              <a:t>revised</a:t>
            </a:r>
            <a:r>
              <a:rPr lang="fr-FR" dirty="0" smtClean="0"/>
              <a:t> ITER </a:t>
            </a:r>
            <a:r>
              <a:rPr lang="fr-FR" dirty="0" err="1" smtClean="0"/>
              <a:t>baseline</a:t>
            </a:r>
            <a:r>
              <a:rPr lang="fr-FR" dirty="0" smtClean="0"/>
              <a:t>  </a:t>
            </a:r>
          </a:p>
          <a:p>
            <a:pPr lvl="1"/>
            <a:endParaRPr lang="en-GB"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Tree>
    <p:extLst>
      <p:ext uri="{BB962C8B-B14F-4D97-AF65-F5344CB8AC3E}">
        <p14:creationId xmlns:p14="http://schemas.microsoft.com/office/powerpoint/2010/main" val="293994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dirty="0">
                <a:latin typeface="Verdana" panose="020B0604030504040204" pitchFamily="34" charset="0"/>
                <a:ea typeface="Verdana" panose="020B0604030504040204" pitchFamily="34" charset="0"/>
              </a:rPr>
              <a:t>Neutron Streaming </a:t>
            </a:r>
            <a:r>
              <a:rPr lang="it-IT" dirty="0" smtClean="0">
                <a:latin typeface="Verdana" panose="020B0604030504040204" pitchFamily="34" charset="0"/>
                <a:ea typeface="Verdana" panose="020B0604030504040204" pitchFamily="34" charset="0"/>
              </a:rPr>
              <a:t>and </a:t>
            </a:r>
            <a:r>
              <a:rPr lang="it-IT" altLang="it-IT" dirty="0" smtClean="0">
                <a:latin typeface="Verdana" panose="020B0604030504040204" pitchFamily="34" charset="0"/>
                <a:ea typeface="Verdana" panose="020B0604030504040204" pitchFamily="34" charset="0"/>
              </a:rPr>
              <a:t>Shutdown </a:t>
            </a:r>
            <a:r>
              <a:rPr lang="it-IT" altLang="it-IT" dirty="0">
                <a:latin typeface="Verdana" panose="020B0604030504040204" pitchFamily="34" charset="0"/>
                <a:ea typeface="Verdana" panose="020B0604030504040204" pitchFamily="34" charset="0"/>
              </a:rPr>
              <a:t>Dose Rate </a:t>
            </a:r>
            <a:r>
              <a:rPr lang="it-IT" dirty="0" smtClean="0">
                <a:latin typeface="Verdana" panose="020B0604030504040204" pitchFamily="34" charset="0"/>
                <a:ea typeface="Verdana" panose="020B0604030504040204" pitchFamily="34" charset="0"/>
              </a:rPr>
              <a:t>benchmark </a:t>
            </a:r>
            <a:r>
              <a:rPr lang="it-IT" dirty="0">
                <a:latin typeface="Verdana" panose="020B0604030504040204" pitchFamily="34" charset="0"/>
                <a:ea typeface="Verdana" panose="020B0604030504040204" pitchFamily="34" charset="0"/>
              </a:rPr>
              <a:t>experiment</a:t>
            </a:r>
            <a:endParaRPr lang="fr-FR" dirty="0">
              <a:latin typeface="Verdana" panose="020B0604030504040204" pitchFamily="34" charset="0"/>
              <a:ea typeface="Verdana" panose="020B0604030504040204" pitchFamily="34" charset="0"/>
            </a:endParaRPr>
          </a:p>
        </p:txBody>
      </p:sp>
      <p:sp>
        <p:nvSpPr>
          <p:cNvPr id="4" name="Espace réservé du contenu 3"/>
          <p:cNvSpPr>
            <a:spLocks noGrp="1"/>
          </p:cNvSpPr>
          <p:nvPr>
            <p:ph idx="1"/>
          </p:nvPr>
        </p:nvSpPr>
        <p:spPr>
          <a:xfrm>
            <a:off x="290480" y="1626206"/>
            <a:ext cx="5847430" cy="4218961"/>
          </a:xfrm>
        </p:spPr>
        <p:txBody>
          <a:bodyPr>
            <a:noAutofit/>
          </a:bodyPr>
          <a:lstStyle/>
          <a:p>
            <a:r>
              <a:rPr lang="en-US" sz="1600" dirty="0">
                <a:solidFill>
                  <a:srgbClr val="A20000"/>
                </a:solidFill>
                <a:latin typeface="Verdana" panose="020B0604030504040204" pitchFamily="34" charset="0"/>
                <a:ea typeface="Verdana" panose="020B0604030504040204" pitchFamily="34" charset="0"/>
              </a:rPr>
              <a:t>Neutron </a:t>
            </a:r>
            <a:r>
              <a:rPr lang="en-US" sz="1600" dirty="0" err="1">
                <a:solidFill>
                  <a:srgbClr val="A20000"/>
                </a:solidFill>
                <a:latin typeface="Verdana" panose="020B0604030504040204" pitchFamily="34" charset="0"/>
                <a:ea typeface="Verdana" panose="020B0604030504040204" pitchFamily="34" charset="0"/>
              </a:rPr>
              <a:t>fluence</a:t>
            </a:r>
            <a:r>
              <a:rPr lang="en-US" sz="1600" dirty="0">
                <a:solidFill>
                  <a:srgbClr val="A20000"/>
                </a:solidFill>
                <a:latin typeface="Verdana" panose="020B0604030504040204" pitchFamily="34" charset="0"/>
                <a:ea typeface="Verdana" panose="020B0604030504040204" pitchFamily="34" charset="0"/>
              </a:rPr>
              <a:t> &amp; dose measurements</a:t>
            </a:r>
          </a:p>
          <a:p>
            <a:pPr lvl="1"/>
            <a:r>
              <a:rPr lang="fr-FR" sz="1600" b="1" dirty="0" err="1">
                <a:latin typeface="Verdana" panose="020B0604030504040204" pitchFamily="34" charset="0"/>
                <a:ea typeface="Verdana" panose="020B0604030504040204" pitchFamily="34" charset="0"/>
              </a:rPr>
              <a:t>Thermoluminescent</a:t>
            </a:r>
            <a:r>
              <a:rPr lang="fr-FR" sz="1600" b="1" dirty="0">
                <a:latin typeface="Verdana" panose="020B0604030504040204" pitchFamily="34" charset="0"/>
                <a:ea typeface="Verdana" panose="020B0604030504040204" pitchFamily="34" charset="0"/>
              </a:rPr>
              <a:t> </a:t>
            </a:r>
            <a:r>
              <a:rPr lang="fr-FR" sz="1600" b="1" dirty="0" err="1">
                <a:latin typeface="Verdana" panose="020B0604030504040204" pitchFamily="34" charset="0"/>
                <a:ea typeface="Verdana" panose="020B0604030504040204" pitchFamily="34" charset="0"/>
              </a:rPr>
              <a:t>dosimeters</a:t>
            </a:r>
            <a:r>
              <a:rPr lang="fr-FR" sz="1600" b="1" dirty="0">
                <a:latin typeface="Verdana" panose="020B0604030504040204" pitchFamily="34" charset="0"/>
                <a:ea typeface="Verdana" panose="020B0604030504040204" pitchFamily="34" charset="0"/>
              </a:rPr>
              <a:t> (</a:t>
            </a:r>
            <a:r>
              <a:rPr lang="en-US" sz="1600" b="1" dirty="0">
                <a:latin typeface="Verdana" panose="020B0604030504040204" pitchFamily="34" charset="0"/>
                <a:ea typeface="Verdana" panose="020B0604030504040204" pitchFamily="34" charset="0"/>
              </a:rPr>
              <a:t>TLD) </a:t>
            </a:r>
          </a:p>
          <a:p>
            <a:pPr lvl="1"/>
            <a:r>
              <a:rPr lang="en-US" sz="1600" b="1" dirty="0">
                <a:latin typeface="Verdana" panose="020B0604030504040204" pitchFamily="34" charset="0"/>
                <a:ea typeface="Verdana" panose="020B0604030504040204" pitchFamily="34" charset="0"/>
              </a:rPr>
              <a:t> Activation foils (AF) </a:t>
            </a:r>
          </a:p>
          <a:p>
            <a:r>
              <a:rPr lang="en-US" sz="1600" dirty="0">
                <a:solidFill>
                  <a:srgbClr val="A20000"/>
                </a:solidFill>
                <a:latin typeface="Verdana" panose="020B0604030504040204" pitchFamily="34" charset="0"/>
                <a:ea typeface="Verdana" panose="020B0604030504040204" pitchFamily="34" charset="0"/>
              </a:rPr>
              <a:t>Accurate calibration in DD &amp; DT </a:t>
            </a:r>
          </a:p>
          <a:p>
            <a:pPr marL="342900" lvl="1" indent="-342900">
              <a:spcAft>
                <a:spcPts val="600"/>
              </a:spcAft>
              <a:buFont typeface="Arial" panose="020B0604020202020204" pitchFamily="34" charset="0"/>
              <a:buChar char="•"/>
            </a:pPr>
            <a:r>
              <a:rPr lang="en-US" sz="1600" b="1" dirty="0">
                <a:solidFill>
                  <a:srgbClr val="A20000"/>
                </a:solidFill>
                <a:latin typeface="Verdana" panose="020B0604030504040204" pitchFamily="34" charset="0"/>
                <a:ea typeface="Verdana" panose="020B0604030504040204" pitchFamily="34" charset="0"/>
              </a:rPr>
              <a:t>Several positions inside the torus hall &amp; labyrinths </a:t>
            </a:r>
          </a:p>
          <a:p>
            <a:pPr marL="0" lvl="1" indent="0">
              <a:spcAft>
                <a:spcPts val="600"/>
              </a:spcAft>
              <a:buNone/>
            </a:pPr>
            <a:r>
              <a:rPr lang="en-US" sz="1600" b="1" dirty="0">
                <a:latin typeface="Verdana" panose="020B0604030504040204" pitchFamily="34" charset="0"/>
                <a:ea typeface="Verdana" panose="020B0604030504040204" pitchFamily="34" charset="0"/>
              </a:rPr>
              <a:t>       22 TLDs &amp; 6 AF</a:t>
            </a:r>
            <a:endParaRPr lang="en-US" sz="1600" dirty="0">
              <a:latin typeface="Verdana" panose="020B0604030504040204" pitchFamily="34" charset="0"/>
              <a:ea typeface="Verdana" panose="020B0604030504040204" pitchFamily="34" charset="0"/>
            </a:endParaRPr>
          </a:p>
          <a:p>
            <a:r>
              <a:rPr lang="en-US" sz="1600" dirty="0">
                <a:solidFill>
                  <a:srgbClr val="A20000"/>
                </a:solidFill>
                <a:latin typeface="Verdana" panose="020B0604030504040204" pitchFamily="34" charset="0"/>
                <a:ea typeface="Verdana" panose="020B0604030504040204" pitchFamily="34" charset="0"/>
              </a:rPr>
              <a:t>Calculations</a:t>
            </a:r>
          </a:p>
          <a:p>
            <a:pPr lvl="1">
              <a:buClr>
                <a:srgbClr val="C00000"/>
              </a:buClr>
            </a:pPr>
            <a:r>
              <a:rPr lang="en-US" sz="1600" b="1" dirty="0">
                <a:latin typeface="Verdana" panose="020B0604030504040204" pitchFamily="34" charset="0"/>
                <a:ea typeface="Verdana" panose="020B0604030504040204" pitchFamily="34" charset="0"/>
              </a:rPr>
              <a:t>MCNP5&amp;6 +ADVANTG </a:t>
            </a:r>
          </a:p>
          <a:p>
            <a:pPr lvl="1">
              <a:buClr>
                <a:srgbClr val="C00000"/>
              </a:buClr>
            </a:pPr>
            <a:r>
              <a:rPr lang="en-US" sz="1600" b="1" dirty="0">
                <a:latin typeface="Verdana" panose="020B0604030504040204" pitchFamily="34" charset="0"/>
                <a:ea typeface="Verdana" panose="020B0604030504040204" pitchFamily="34" charset="0"/>
              </a:rPr>
              <a:t> TRIPOLI-4© </a:t>
            </a:r>
            <a:endParaRPr lang="en-US" sz="1600" dirty="0">
              <a:latin typeface="Verdana" panose="020B0604030504040204" pitchFamily="34" charset="0"/>
              <a:ea typeface="Verdana" panose="020B0604030504040204" pitchFamily="34" charset="0"/>
            </a:endParaRPr>
          </a:p>
          <a:p>
            <a:r>
              <a:rPr lang="en-US" sz="1600" dirty="0">
                <a:solidFill>
                  <a:srgbClr val="A20000"/>
                </a:solidFill>
                <a:latin typeface="Verdana" panose="020B0604030504040204" pitchFamily="34" charset="0"/>
                <a:ea typeface="Verdana" panose="020B0604030504040204" pitchFamily="34" charset="0"/>
              </a:rPr>
              <a:t>Accurate measurements for quantitative  comparison to simulations </a:t>
            </a:r>
            <a:r>
              <a:rPr lang="en-US" sz="1600" dirty="0">
                <a:solidFill>
                  <a:srgbClr val="A20000"/>
                </a:solidFill>
                <a:latin typeface="Verdana" panose="020B0604030504040204" pitchFamily="34" charset="0"/>
                <a:ea typeface="Verdana" panose="020B0604030504040204" pitchFamily="34" charset="0"/>
                <a:cs typeface="Arial"/>
              </a:rPr>
              <a:t>→ Validation</a:t>
            </a:r>
            <a:endParaRPr lang="en-US" sz="1600" dirty="0">
              <a:solidFill>
                <a:srgbClr val="A20000"/>
              </a:solidFill>
              <a:latin typeface="Verdana" panose="020B0604030504040204" pitchFamily="34" charset="0"/>
              <a:ea typeface="Verdana" panose="020B0604030504040204" pitchFamily="34" charset="0"/>
            </a:endParaRPr>
          </a:p>
          <a:p>
            <a:pPr marL="457200" lvl="1" indent="0">
              <a:buNone/>
            </a:pPr>
            <a:endParaRPr lang="fr-FR" sz="1600" dirty="0">
              <a:latin typeface="Verdana" panose="020B0604030504040204" pitchFamily="34" charset="0"/>
              <a:ea typeface="Verdana" panose="020B0604030504040204" pitchFamily="34" charset="0"/>
            </a:endParaRPr>
          </a:p>
        </p:txBody>
      </p:sp>
      <p:sp>
        <p:nvSpPr>
          <p:cNvPr id="6" name="CasellaDiTesto 2"/>
          <p:cNvSpPr txBox="1"/>
          <p:nvPr/>
        </p:nvSpPr>
        <p:spPr>
          <a:xfrm>
            <a:off x="46182" y="6340678"/>
            <a:ext cx="8842065" cy="369332"/>
          </a:xfrm>
          <a:prstGeom prst="rect">
            <a:avLst/>
          </a:prstGeom>
        </p:spPr>
        <p:txBody>
          <a:bodyPr vert="horz" wrap="square" lIns="91440" tIns="0" rIns="91440" bIns="0" rtlCol="0">
            <a:spAutoFit/>
          </a:bodyPr>
          <a:lstStyle/>
          <a:p>
            <a:r>
              <a:rPr lang="it-IT" sz="1200" dirty="0"/>
              <a:t>[Batistoni, NF, 55, 053028 (2015)- Villari, FED,107,171 (2017)- Kos, FED, 147, 111252 (2019)- Naish, FED, 170, 112538 (2021)] </a:t>
            </a:r>
          </a:p>
          <a:p>
            <a:r>
              <a:rPr lang="it-IT" sz="1200" dirty="0"/>
              <a:t> </a:t>
            </a:r>
          </a:p>
        </p:txBody>
      </p:sp>
      <p:pic>
        <p:nvPicPr>
          <p:cNvPr id="8" name="Picture 11"/>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025" y="3419263"/>
            <a:ext cx="2880320" cy="21631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7" y="959192"/>
            <a:ext cx="5193001" cy="26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p:cNvSpPr/>
          <p:nvPr/>
        </p:nvSpPr>
        <p:spPr>
          <a:xfrm>
            <a:off x="9048328" y="3578457"/>
            <a:ext cx="3143672" cy="2585323"/>
          </a:xfrm>
          <a:prstGeom prst="rect">
            <a:avLst/>
          </a:prstGeom>
        </p:spPr>
        <p:txBody>
          <a:bodyPr wrap="square">
            <a:spAutoFit/>
          </a:bodyPr>
          <a:lstStyle/>
          <a:p>
            <a:pPr marL="355600" lvl="1" indent="-285750" defTabSz="685800">
              <a:spcBef>
                <a:spcPct val="20000"/>
              </a:spcBef>
              <a:buClr>
                <a:srgbClr val="C00000"/>
              </a:buClr>
              <a:buFontTx/>
              <a:buChar char="-"/>
            </a:pP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&gt;40 m from the plasma</a:t>
            </a:r>
          </a:p>
          <a:p>
            <a:pPr marL="355600" lvl="1" indent="-285750" defTabSz="685800">
              <a:spcBef>
                <a:spcPct val="20000"/>
              </a:spcBef>
              <a:buClr>
                <a:srgbClr val="C00000"/>
              </a:buClr>
              <a:buFontTx/>
              <a:buChar char="-"/>
            </a:pP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8 orders of magnitude variation</a:t>
            </a:r>
          </a:p>
          <a:p>
            <a:pPr marL="355600" lvl="1" indent="-285750" defTabSz="685800">
              <a:spcBef>
                <a:spcPct val="20000"/>
              </a:spcBef>
              <a:buClr>
                <a:srgbClr val="C00000"/>
              </a:buClr>
              <a:buFontTx/>
              <a:buChar char="-"/>
            </a:pP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10</a:t>
            </a:r>
            <a:r>
              <a:rPr lang="en-US" b="1" baseline="30000"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5</a:t>
            </a: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 to 10</a:t>
            </a:r>
            <a:r>
              <a:rPr lang="en-US" b="1" baseline="30000"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13</a:t>
            </a: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  n/cm</a:t>
            </a:r>
            <a:r>
              <a:rPr lang="en-US" b="1" baseline="30000"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2</a:t>
            </a:r>
          </a:p>
          <a:p>
            <a:pPr marL="69850" lvl="1" defTabSz="685800">
              <a:spcBef>
                <a:spcPct val="20000"/>
              </a:spcBef>
              <a:buClr>
                <a:srgbClr val="C00000"/>
              </a:buClr>
            </a:pP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    N fluence range in  </a:t>
            </a:r>
          </a:p>
          <a:p>
            <a:pPr marL="69850" lvl="1" defTabSz="685800">
              <a:spcBef>
                <a:spcPct val="20000"/>
              </a:spcBef>
              <a:buClr>
                <a:srgbClr val="C00000"/>
              </a:buClr>
            </a:pP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    DTE2</a:t>
            </a:r>
          </a:p>
          <a:p>
            <a:pPr marL="355600" lvl="1" indent="-285750" defTabSz="685800">
              <a:spcBef>
                <a:spcPct val="20000"/>
              </a:spcBef>
              <a:buClr>
                <a:srgbClr val="C00000"/>
              </a:buClr>
              <a:tabLst>
                <a:tab pos="92075" algn="l"/>
              </a:tabLst>
            </a:pPr>
            <a:r>
              <a:rPr lang="en-US" b="1"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rPr>
              <a:t>   </a:t>
            </a:r>
            <a:endParaRPr lang="en-US" b="1" baseline="30000" dirty="0">
              <a:solidFill>
                <a:srgbClr val="1F497D">
                  <a:lumMod val="50000"/>
                </a:srgbClr>
              </a:solidFill>
              <a:latin typeface="Verdana" panose="020B0604030504040204" pitchFamily="34" charset="0"/>
              <a:ea typeface="Verdana" panose="020B0604030504040204" pitchFamily="34" charset="0"/>
              <a:cs typeface="Arial" panose="020B0604020202020204" pitchFamily="34" charset="0"/>
            </a:endParaRPr>
          </a:p>
        </p:txBody>
      </p:sp>
      <p:sp>
        <p:nvSpPr>
          <p:cNvPr id="11" name="Rettangolo 10"/>
          <p:cNvSpPr/>
          <p:nvPr/>
        </p:nvSpPr>
        <p:spPr>
          <a:xfrm>
            <a:off x="6618387" y="5979114"/>
            <a:ext cx="8640936" cy="369332"/>
          </a:xfrm>
          <a:prstGeom prst="rect">
            <a:avLst/>
          </a:prstGeom>
        </p:spPr>
        <p:txBody>
          <a:bodyPr wrap="square">
            <a:spAutoFit/>
          </a:bodyPr>
          <a:lstStyle/>
          <a:p>
            <a:r>
              <a:rPr lang="it-IT" b="1" dirty="0">
                <a:solidFill>
                  <a:srgbClr val="002060"/>
                </a:solidFill>
                <a:latin typeface="Verdana" panose="020B0604030504040204" pitchFamily="34" charset="0"/>
                <a:ea typeface="Verdana" panose="020B0604030504040204" pitchFamily="34" charset="0"/>
              </a:rPr>
              <a:t>DTE3: </a:t>
            </a:r>
            <a:r>
              <a:rPr lang="it-IT" b="1" dirty="0" err="1">
                <a:solidFill>
                  <a:srgbClr val="002060"/>
                </a:solidFill>
                <a:latin typeface="Verdana" panose="020B0604030504040204" pitchFamily="34" charset="0"/>
                <a:ea typeface="Verdana" panose="020B0604030504040204" pitchFamily="34" charset="0"/>
              </a:rPr>
              <a:t>installation</a:t>
            </a:r>
            <a:r>
              <a:rPr lang="it-IT" b="1" dirty="0">
                <a:solidFill>
                  <a:srgbClr val="002060"/>
                </a:solidFill>
                <a:latin typeface="Verdana" panose="020B0604030504040204" pitchFamily="34" charset="0"/>
                <a:ea typeface="Verdana" panose="020B0604030504040204" pitchFamily="34" charset="0"/>
              </a:rPr>
              <a:t> of new </a:t>
            </a:r>
            <a:r>
              <a:rPr lang="it-IT" b="1" dirty="0" err="1">
                <a:solidFill>
                  <a:srgbClr val="002060"/>
                </a:solidFill>
                <a:latin typeface="Verdana" panose="020B0604030504040204" pitchFamily="34" charset="0"/>
                <a:ea typeface="Verdana" panose="020B0604030504040204" pitchFamily="34" charset="0"/>
              </a:rPr>
              <a:t>assemblies</a:t>
            </a:r>
            <a:endParaRPr lang="it-IT" b="1" dirty="0">
              <a:solidFill>
                <a:srgbClr val="002060"/>
              </a:solidFill>
              <a:latin typeface="Verdana" panose="020B0604030504040204" pitchFamily="34" charset="0"/>
              <a:ea typeface="Verdana" panose="020B0604030504040204" pitchFamily="34" charset="0"/>
            </a:endParaRPr>
          </a:p>
        </p:txBody>
      </p:sp>
      <p:sp>
        <p:nvSpPr>
          <p:cNvPr id="12" name="Segnaposto numero diapositiva 2"/>
          <p:cNvSpPr txBox="1">
            <a:spLocks/>
          </p:cNvSpPr>
          <p:nvPr/>
        </p:nvSpPr>
        <p:spPr>
          <a:xfrm>
            <a:off x="10992544" y="6525344"/>
            <a:ext cx="720080" cy="19917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pPr/>
              <a:t>40</a:t>
            </a:fld>
            <a:endParaRPr lang="en-GB" dirty="0"/>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7770" t="36914" r="33417" b="2123"/>
          <a:stretch/>
        </p:blipFill>
        <p:spPr bwMode="auto">
          <a:xfrm>
            <a:off x="6347833" y="4221088"/>
            <a:ext cx="541109" cy="50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645" t="39485" r="21640"/>
          <a:stretch/>
        </p:blipFill>
        <p:spPr bwMode="auto">
          <a:xfrm>
            <a:off x="7229263" y="5494020"/>
            <a:ext cx="596478" cy="502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bwMode="auto">
          <a:xfrm>
            <a:off x="0" y="692696"/>
            <a:ext cx="12242314" cy="75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lstStyle>
            <a:lvl1pPr indent="-114300" eaLnBrk="0" hangingPunct="0">
              <a:defRPr>
                <a:solidFill>
                  <a:schemeClr val="tx1"/>
                </a:solidFill>
                <a:latin typeface="Arial" charset="0"/>
              </a:defRPr>
            </a:lvl1pPr>
            <a:lvl2pPr indent="361950" eaLnBrk="0" hangingPunct="0">
              <a:defRPr>
                <a:solidFill>
                  <a:schemeClr val="tx1"/>
                </a:solidFill>
                <a:latin typeface="Arial" charset="0"/>
              </a:defRPr>
            </a:lvl2pPr>
            <a:lvl3pPr marL="769938" indent="-28575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lgn="ctr" defTabSz="407484" eaLnBrk="1" hangingPunct="1">
              <a:lnSpc>
                <a:spcPts val="1814"/>
              </a:lnSpc>
              <a:spcBef>
                <a:spcPts val="500"/>
              </a:spcBef>
              <a:spcAft>
                <a:spcPts val="544"/>
              </a:spcAft>
              <a:buClr>
                <a:srgbClr val="C00000"/>
              </a:buClr>
              <a:buSzPct val="120000"/>
              <a:defRPr/>
            </a:pPr>
            <a:r>
              <a:rPr lang="en-US" b="1" dirty="0">
                <a:latin typeface="Verdana" panose="020B0604030504040204" pitchFamily="34" charset="0"/>
                <a:ea typeface="Verdana" panose="020B0604030504040204" pitchFamily="34" charset="0"/>
                <a:cs typeface="Arial" pitchFamily="34" charset="0"/>
              </a:rPr>
              <a:t>Unique experiment for the v</a:t>
            </a:r>
            <a:r>
              <a:rPr lang="en-US" altLang="it-IT" b="1" dirty="0">
                <a:latin typeface="Verdana" panose="020B0604030504040204" pitchFamily="34" charset="0"/>
                <a:ea typeface="Verdana" panose="020B0604030504040204" pitchFamily="34" charset="0"/>
                <a:cs typeface="Arial" pitchFamily="34" charset="0"/>
              </a:rPr>
              <a:t>alidation of ITER-relevant neutronics code in tokamak under DT</a:t>
            </a:r>
            <a:endParaRPr lang="en-US" dirty="0">
              <a:latin typeface="Verdana" panose="020B0604030504040204" pitchFamily="34" charset="0"/>
              <a:ea typeface="Verdana" panose="020B0604030504040204" pitchFamily="34" charset="0"/>
              <a:cs typeface="Arial" pitchFamily="34" charset="0"/>
            </a:endParaRPr>
          </a:p>
          <a:p>
            <a:pPr marL="328291" lvl="1" indent="0" defTabSz="407484" eaLnBrk="1" hangingPunct="1">
              <a:spcBef>
                <a:spcPts val="544"/>
              </a:spcBef>
              <a:spcAft>
                <a:spcPts val="544"/>
              </a:spcAft>
              <a:buClr>
                <a:srgbClr val="C00000"/>
              </a:buClr>
              <a:buSzPct val="120000"/>
              <a:defRPr/>
            </a:pPr>
            <a:endParaRPr lang="en-US" dirty="0">
              <a:latin typeface="Verdana" panose="020B0604030504040204" pitchFamily="34" charset="0"/>
              <a:ea typeface="Verdana" panose="020B0604030504040204" pitchFamily="34" charset="0"/>
              <a:cs typeface="Arial" pitchFamily="34" charset="0"/>
            </a:endParaRPr>
          </a:p>
          <a:p>
            <a:pPr marL="328291" lvl="1" indent="0" defTabSz="407484" eaLnBrk="1" hangingPunct="1">
              <a:spcBef>
                <a:spcPts val="544"/>
              </a:spcBef>
              <a:spcAft>
                <a:spcPts val="544"/>
              </a:spcAft>
              <a:buClr>
                <a:srgbClr val="C00000"/>
              </a:buClr>
              <a:buSzPct val="120000"/>
              <a:defRPr/>
            </a:pPr>
            <a:endParaRPr lang="en-US" dirty="0">
              <a:latin typeface="Verdana" panose="020B0604030504040204" pitchFamily="34" charset="0"/>
              <a:ea typeface="Verdana" panose="020B0604030504040204" pitchFamily="34" charset="0"/>
              <a:cs typeface="Arial" pitchFamily="34" charset="0"/>
            </a:endParaRPr>
          </a:p>
        </p:txBody>
      </p:sp>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225" t="27370" r="9383"/>
          <a:stretch/>
        </p:blipFill>
        <p:spPr bwMode="auto">
          <a:xfrm>
            <a:off x="1847528" y="5845167"/>
            <a:ext cx="1728192" cy="50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51" r="42089" b="40142"/>
          <a:stretch/>
        </p:blipFill>
        <p:spPr bwMode="auto">
          <a:xfrm>
            <a:off x="191345" y="5966766"/>
            <a:ext cx="936104" cy="32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Immagine 19" descr="Immagine che contiene testo, clipart, screenshot&#10;&#10;Descrizione generata automaticamente">
            <a:extLst>
              <a:ext uri="{FF2B5EF4-FFF2-40B4-BE49-F238E27FC236}">
                <a16:creationId xmlns:a16="http://schemas.microsoft.com/office/drawing/2014/main" id="{6F2392D9-62C9-A2A4-5A64-BCF734CDDC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736" y="5918899"/>
            <a:ext cx="515393" cy="421852"/>
          </a:xfrm>
          <a:prstGeom prst="rect">
            <a:avLst/>
          </a:prstGeom>
        </p:spPr>
      </p:pic>
      <p:pic>
        <p:nvPicPr>
          <p:cNvPr id="21" name="Picture 2" descr="ORNL_logo | USASE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809" y="5904720"/>
            <a:ext cx="864096" cy="4437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physicsworld.com/wp-content/uploads/2019/09/UKAEA-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9782" y="5944641"/>
            <a:ext cx="735994" cy="388164"/>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pied de page 3"/>
          <p:cNvSpPr>
            <a:spLocks noGrp="1"/>
          </p:cNvSpPr>
          <p:nvPr>
            <p:ph type="ftr" sz="quarter" idx="11"/>
          </p:nvPr>
        </p:nvSpPr>
        <p:spPr>
          <a:xfrm>
            <a:off x="825624" y="6555770"/>
            <a:ext cx="5183290"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3" name="Espace réservé du numéro de diapositive 2"/>
          <p:cNvSpPr>
            <a:spLocks noGrp="1"/>
          </p:cNvSpPr>
          <p:nvPr>
            <p:ph type="sldNum" sz="quarter" idx="12"/>
          </p:nvPr>
        </p:nvSpPr>
        <p:spPr/>
        <p:txBody>
          <a:bodyPr/>
          <a:lstStyle/>
          <a:p>
            <a:fld id="{6A6D9FA1-99C7-4910-8E32-B85D378B0060}" type="slidenum">
              <a:rPr lang="en-GB" smtClean="0">
                <a:solidFill>
                  <a:prstClr val="white"/>
                </a:solidFill>
              </a:rPr>
              <a:pPr/>
              <a:t>40</a:t>
            </a:fld>
            <a:endParaRPr lang="en-GB" dirty="0">
              <a:solidFill>
                <a:prstClr val="white"/>
              </a:solidFill>
            </a:endParaRPr>
          </a:p>
        </p:txBody>
      </p:sp>
    </p:spTree>
    <p:extLst>
      <p:ext uri="{BB962C8B-B14F-4D97-AF65-F5344CB8AC3E}">
        <p14:creationId xmlns:p14="http://schemas.microsoft.com/office/powerpoint/2010/main" val="2319474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1" y="192515"/>
            <a:ext cx="10870717" cy="457200"/>
          </a:xfrm>
        </p:spPr>
        <p:txBody>
          <a:bodyPr/>
          <a:lstStyle/>
          <a:p>
            <a:r>
              <a:rPr lang="en-IE" dirty="0" smtClean="0"/>
              <a:t>N</a:t>
            </a:r>
            <a:r>
              <a:rPr lang="en-GB" dirty="0" err="1"/>
              <a:t>eutron</a:t>
            </a:r>
            <a:r>
              <a:rPr lang="en-GB" dirty="0"/>
              <a:t>-induced water activation: code development &amp; validation [1/2]</a:t>
            </a:r>
            <a:endParaRPr lang="fr-FR" dirty="0"/>
          </a:p>
        </p:txBody>
      </p:sp>
      <p:sp>
        <p:nvSpPr>
          <p:cNvPr id="4" name="Espace réservé du contenu 3"/>
          <p:cNvSpPr>
            <a:spLocks noGrp="1"/>
          </p:cNvSpPr>
          <p:nvPr>
            <p:ph idx="1"/>
          </p:nvPr>
        </p:nvSpPr>
        <p:spPr>
          <a:xfrm>
            <a:off x="407625" y="836711"/>
            <a:ext cx="11446524" cy="2070691"/>
          </a:xfrm>
        </p:spPr>
        <p:txBody>
          <a:bodyPr>
            <a:normAutofit fontScale="85000" lnSpcReduction="20000"/>
          </a:bodyPr>
          <a:lstStyle/>
          <a:p>
            <a:pPr>
              <a:spcAft>
                <a:spcPts val="0"/>
              </a:spcAft>
            </a:pPr>
            <a:r>
              <a:rPr lang="en-GB" dirty="0"/>
              <a:t> </a:t>
            </a:r>
            <a:r>
              <a:rPr lang="en-GB" baseline="30000" dirty="0"/>
              <a:t>16</a:t>
            </a:r>
            <a:r>
              <a:rPr lang="en-GB" dirty="0"/>
              <a:t>O(</a:t>
            </a:r>
            <a:r>
              <a:rPr lang="en-GB" dirty="0" err="1"/>
              <a:t>n,p</a:t>
            </a:r>
            <a:r>
              <a:rPr lang="en-GB" dirty="0"/>
              <a:t>)</a:t>
            </a:r>
            <a:r>
              <a:rPr lang="en-GB" baseline="30000" dirty="0"/>
              <a:t>16</a:t>
            </a:r>
            <a:r>
              <a:rPr lang="en-GB" dirty="0"/>
              <a:t>N and </a:t>
            </a:r>
            <a:r>
              <a:rPr lang="en-GB" baseline="30000" dirty="0"/>
              <a:t>17</a:t>
            </a:r>
            <a:r>
              <a:rPr lang="en-GB" dirty="0"/>
              <a:t>O (</a:t>
            </a:r>
            <a:r>
              <a:rPr lang="en-GB" dirty="0" err="1"/>
              <a:t>n,p</a:t>
            </a:r>
            <a:r>
              <a:rPr lang="en-GB" dirty="0"/>
              <a:t>)</a:t>
            </a:r>
            <a:r>
              <a:rPr lang="en-GB" baseline="30000" dirty="0"/>
              <a:t>17</a:t>
            </a:r>
            <a:r>
              <a:rPr lang="en-GB" dirty="0"/>
              <a:t>N: induce nuclear responses in superconducting magnets, polymer sealants, electronics</a:t>
            </a:r>
          </a:p>
          <a:p>
            <a:pPr>
              <a:spcAft>
                <a:spcPts val="0"/>
              </a:spcAft>
            </a:pPr>
            <a:r>
              <a:rPr lang="en-GB" dirty="0"/>
              <a:t>Accurate quantification for ITER: </a:t>
            </a:r>
          </a:p>
          <a:p>
            <a:pPr lvl="1"/>
            <a:r>
              <a:rPr lang="en-GB" dirty="0"/>
              <a:t>safety of public, workers &amp; compatibility with operation of radiation-sensitive systems</a:t>
            </a:r>
          </a:p>
          <a:p>
            <a:pPr>
              <a:spcAft>
                <a:spcPts val="0"/>
              </a:spcAft>
            </a:pPr>
            <a:r>
              <a:rPr lang="en-GB" dirty="0"/>
              <a:t>Novel open-source code FLUNED, calculates activation of irradiated fluid through the coupling of computational fluid dynamics with </a:t>
            </a:r>
            <a:r>
              <a:rPr lang="en-GB" dirty="0" err="1"/>
              <a:t>neutronics</a:t>
            </a:r>
            <a:r>
              <a:rPr lang="en-GB" dirty="0"/>
              <a:t> calculations:  validation with 2019 data from the 14MeV </a:t>
            </a:r>
            <a:r>
              <a:rPr lang="en-GB" dirty="0" err="1"/>
              <a:t>Frascati</a:t>
            </a:r>
            <a:r>
              <a:rPr lang="en-GB" dirty="0"/>
              <a:t> Neutron Generator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41</a:t>
            </a:fld>
            <a:endParaRPr lang="en-GB" dirty="0"/>
          </a:p>
        </p:txBody>
      </p:sp>
      <p:sp>
        <p:nvSpPr>
          <p:cNvPr id="6" name="Rectangle 5"/>
          <p:cNvSpPr/>
          <p:nvPr/>
        </p:nvSpPr>
        <p:spPr>
          <a:xfrm>
            <a:off x="7547504" y="6553900"/>
            <a:ext cx="4183325"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rPr>
              <a:t>[M. De </a:t>
            </a:r>
            <a:r>
              <a:rPr lang="en-GB" sz="1400" dirty="0" err="1">
                <a:latin typeface="Calibri" panose="020F0502020204030204" pitchFamily="34" charset="0"/>
                <a:ea typeface="Calibri" panose="020F0502020204030204" pitchFamily="34" charset="0"/>
              </a:rPr>
              <a:t>Pietri</a:t>
            </a:r>
            <a:r>
              <a:rPr lang="en-GB" sz="1400" dirty="0">
                <a:latin typeface="Calibri" panose="020F0502020204030204" pitchFamily="34" charset="0"/>
                <a:ea typeface="Calibri" panose="020F0502020204030204" pitchFamily="34" charset="0"/>
              </a:rPr>
              <a:t> et al FEC 2023 &amp; </a:t>
            </a:r>
            <a:r>
              <a:rPr lang="en-GB" sz="1400" dirty="0" err="1">
                <a:latin typeface="Calibri" panose="020F0502020204030204" pitchFamily="34" charset="0"/>
                <a:ea typeface="Calibri" panose="020F0502020204030204" pitchFamily="34" charset="0"/>
              </a:rPr>
              <a:t>Nuc</a:t>
            </a:r>
            <a:r>
              <a:rPr lang="en-GB" sz="1400" dirty="0">
                <a:latin typeface="Calibri" panose="020F0502020204030204" pitchFamily="34" charset="0"/>
                <a:ea typeface="Calibri" panose="020F0502020204030204" pitchFamily="34" charset="0"/>
              </a:rPr>
              <a:t>. Fusion, sub. 2023]</a:t>
            </a:r>
            <a:endParaRPr lang="fr-FR" sz="1400" dirty="0"/>
          </a:p>
        </p:txBody>
      </p:sp>
      <p:pic>
        <p:nvPicPr>
          <p:cNvPr id="7" name="Image 6"/>
          <p:cNvPicPr>
            <a:picLocks noChangeAspect="1"/>
          </p:cNvPicPr>
          <p:nvPr/>
        </p:nvPicPr>
        <p:blipFill>
          <a:blip r:embed="rId2"/>
          <a:stretch>
            <a:fillRect/>
          </a:stretch>
        </p:blipFill>
        <p:spPr>
          <a:xfrm>
            <a:off x="285516" y="3355495"/>
            <a:ext cx="11232988" cy="3253879"/>
          </a:xfrm>
          <a:prstGeom prst="rect">
            <a:avLst/>
          </a:prstGeom>
        </p:spPr>
      </p:pic>
      <p:sp>
        <p:nvSpPr>
          <p:cNvPr id="8" name="ZoneTexte 7"/>
          <p:cNvSpPr txBox="1"/>
          <p:nvPr/>
        </p:nvSpPr>
        <p:spPr>
          <a:xfrm>
            <a:off x="623392" y="2907403"/>
            <a:ext cx="2442143" cy="369332"/>
          </a:xfrm>
          <a:prstGeom prst="rect">
            <a:avLst/>
          </a:prstGeom>
          <a:noFill/>
        </p:spPr>
        <p:txBody>
          <a:bodyPr wrap="none" rtlCol="0">
            <a:spAutoFit/>
          </a:bodyPr>
          <a:lstStyle/>
          <a:p>
            <a:r>
              <a:rPr lang="fr-FR" b="1" dirty="0" smtClean="0"/>
              <a:t>FNG </a:t>
            </a:r>
            <a:r>
              <a:rPr lang="fr-FR" b="1" dirty="0" err="1" smtClean="0"/>
              <a:t>Experimental</a:t>
            </a:r>
            <a:r>
              <a:rPr lang="fr-FR" b="1" dirty="0" smtClean="0"/>
              <a:t> </a:t>
            </a:r>
            <a:r>
              <a:rPr lang="fr-FR" b="1" dirty="0" err="1"/>
              <a:t>loop</a:t>
            </a:r>
            <a:r>
              <a:rPr lang="fr-FR" b="1" dirty="0"/>
              <a:t> </a:t>
            </a:r>
          </a:p>
        </p:txBody>
      </p:sp>
      <p:sp>
        <p:nvSpPr>
          <p:cNvPr id="9" name="ZoneTexte 8"/>
          <p:cNvSpPr txBox="1"/>
          <p:nvPr/>
        </p:nvSpPr>
        <p:spPr>
          <a:xfrm>
            <a:off x="8904311" y="2852936"/>
            <a:ext cx="3312368" cy="923330"/>
          </a:xfrm>
          <a:prstGeom prst="rect">
            <a:avLst/>
          </a:prstGeom>
          <a:noFill/>
        </p:spPr>
        <p:txBody>
          <a:bodyPr wrap="square" rtlCol="0">
            <a:spAutoFit/>
          </a:bodyPr>
          <a:lstStyle/>
          <a:p>
            <a:r>
              <a:rPr lang="fr-FR" b="1" dirty="0"/>
              <a:t>Simulation: </a:t>
            </a:r>
            <a:r>
              <a:rPr lang="fr-FR" dirty="0"/>
              <a:t>neutron radiation source of the </a:t>
            </a:r>
            <a:r>
              <a:rPr lang="fr-FR" dirty="0" err="1"/>
              <a:t>activated</a:t>
            </a:r>
            <a:r>
              <a:rPr lang="fr-FR" dirty="0"/>
              <a:t> water in the neutron-detector water tank </a:t>
            </a:r>
          </a:p>
        </p:txBody>
      </p:sp>
      <p:sp>
        <p:nvSpPr>
          <p:cNvPr id="10" name="ZoneTexte 9"/>
          <p:cNvSpPr txBox="1"/>
          <p:nvPr/>
        </p:nvSpPr>
        <p:spPr>
          <a:xfrm>
            <a:off x="4727848" y="2908287"/>
            <a:ext cx="3312368" cy="646331"/>
          </a:xfrm>
          <a:prstGeom prst="rect">
            <a:avLst/>
          </a:prstGeom>
          <a:noFill/>
        </p:spPr>
        <p:txBody>
          <a:bodyPr wrap="square" rtlCol="0">
            <a:spAutoFit/>
          </a:bodyPr>
          <a:lstStyle/>
          <a:p>
            <a:r>
              <a:rPr lang="fr-FR" b="1" dirty="0"/>
              <a:t>Simulation</a:t>
            </a:r>
            <a:r>
              <a:rPr lang="fr-FR" dirty="0"/>
              <a:t>: Water </a:t>
            </a:r>
            <a:r>
              <a:rPr lang="fr-FR" dirty="0" err="1"/>
              <a:t>velocity</a:t>
            </a:r>
            <a:r>
              <a:rPr lang="fr-FR" dirty="0"/>
              <a:t> &amp;</a:t>
            </a:r>
            <a:r>
              <a:rPr lang="en-GB" baseline="30000" dirty="0"/>
              <a:t>16</a:t>
            </a:r>
            <a:r>
              <a:rPr lang="en-GB" dirty="0"/>
              <a:t>N in the ITER First Wall mock-up </a:t>
            </a:r>
            <a:r>
              <a:rPr lang="fr-FR" dirty="0"/>
              <a:t> </a:t>
            </a:r>
          </a:p>
        </p:txBody>
      </p:sp>
      <p:sp>
        <p:nvSpPr>
          <p:cNvPr id="11" name="Espace réservé du pied de page 3"/>
          <p:cNvSpPr>
            <a:spLocks noGrp="1"/>
          </p:cNvSpPr>
          <p:nvPr>
            <p:ph type="ftr" sz="quarter" idx="11"/>
          </p:nvPr>
        </p:nvSpPr>
        <p:spPr>
          <a:xfrm>
            <a:off x="825624" y="6555770"/>
            <a:ext cx="38987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1458666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5624" y="177035"/>
            <a:ext cx="11964958" cy="457200"/>
          </a:xfrm>
        </p:spPr>
        <p:txBody>
          <a:bodyPr/>
          <a:lstStyle/>
          <a:p>
            <a:r>
              <a:rPr lang="en-IE" dirty="0"/>
              <a:t>SP-5: N</a:t>
            </a:r>
            <a:r>
              <a:rPr lang="en-GB" dirty="0" err="1"/>
              <a:t>eutron</a:t>
            </a:r>
            <a:r>
              <a:rPr lang="en-GB" dirty="0"/>
              <a:t>-induced water activation: code validation at 14MeV FNG  [2/2]</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42</a:t>
            </a:fld>
            <a:endParaRPr lang="en-GB" dirty="0"/>
          </a:p>
        </p:txBody>
      </p:sp>
      <p:sp>
        <p:nvSpPr>
          <p:cNvPr id="4" name="Espace réservé du contenu 3"/>
          <p:cNvSpPr>
            <a:spLocks noGrp="1"/>
          </p:cNvSpPr>
          <p:nvPr>
            <p:ph idx="1"/>
          </p:nvPr>
        </p:nvSpPr>
        <p:spPr/>
        <p:txBody>
          <a:bodyPr>
            <a:normAutofit/>
          </a:bodyPr>
          <a:lstStyle/>
          <a:p>
            <a:pPr marL="0" indent="0">
              <a:buNone/>
            </a:pPr>
            <a:r>
              <a:rPr lang="en-GB" dirty="0">
                <a:solidFill>
                  <a:srgbClr val="002060"/>
                </a:solidFill>
              </a:rPr>
              <a:t>Calculated </a:t>
            </a:r>
            <a:r>
              <a:rPr lang="en-GB" dirty="0"/>
              <a:t>and </a:t>
            </a:r>
            <a:r>
              <a:rPr lang="en-GB" dirty="0">
                <a:solidFill>
                  <a:srgbClr val="FF0000"/>
                </a:solidFill>
              </a:rPr>
              <a:t>exp. Counts </a:t>
            </a:r>
            <a:r>
              <a:rPr lang="en-GB" dirty="0"/>
              <a:t>rates per second in </a:t>
            </a:r>
            <a:r>
              <a:rPr lang="en-GB" dirty="0" smtClean="0"/>
              <a:t>gamma photon </a:t>
            </a:r>
            <a:r>
              <a:rPr lang="en-GB" dirty="0"/>
              <a:t>detector &amp; ratio of calculated to experimental data, C/E, vs flow rate of </a:t>
            </a:r>
            <a:r>
              <a:rPr lang="en-GB" dirty="0" err="1"/>
              <a:t>actived</a:t>
            </a:r>
            <a:r>
              <a:rPr lang="en-GB" dirty="0"/>
              <a:t> water: neutron source at 2 or 5cm from irradiated water loop. </a:t>
            </a:r>
            <a:endParaRPr lang="fr-FR" dirty="0"/>
          </a:p>
        </p:txBody>
      </p:sp>
      <p:pic>
        <p:nvPicPr>
          <p:cNvPr id="6" name="Picture 23" descr="Chart, line chart&#10;&#10;Description automatically generate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1" y="1987530"/>
            <a:ext cx="6336704" cy="4335337"/>
          </a:xfrm>
          <a:prstGeom prst="rect">
            <a:avLst/>
          </a:prstGeom>
          <a:noFill/>
          <a:ln>
            <a:noFill/>
          </a:ln>
        </p:spPr>
      </p:pic>
      <p:pic>
        <p:nvPicPr>
          <p:cNvPr id="7" name="Picture 24" descr="Chart, line chart&#10;&#10;Description automatically generated"/>
          <p:cNvPicPr/>
          <p:nvPr/>
        </p:nvPicPr>
        <p:blipFill rotWithShape="1">
          <a:blip r:embed="rId3" cstate="print">
            <a:extLst>
              <a:ext uri="{28A0092B-C50C-407E-A947-70E740481C1C}">
                <a14:useLocalDpi xmlns:a14="http://schemas.microsoft.com/office/drawing/2010/main" val="0"/>
              </a:ext>
            </a:extLst>
          </a:blip>
          <a:srcRect l="569" t="3527" r="5865" b="1543"/>
          <a:stretch/>
        </p:blipFill>
        <p:spPr bwMode="auto">
          <a:xfrm>
            <a:off x="6341730" y="2120449"/>
            <a:ext cx="5760640" cy="4332888"/>
          </a:xfrm>
          <a:prstGeom prst="rect">
            <a:avLst/>
          </a:prstGeom>
          <a:noFill/>
          <a:ln>
            <a:noFill/>
          </a:ln>
        </p:spPr>
      </p:pic>
      <p:sp>
        <p:nvSpPr>
          <p:cNvPr id="10" name="Rectangle 9"/>
          <p:cNvSpPr/>
          <p:nvPr/>
        </p:nvSpPr>
        <p:spPr>
          <a:xfrm>
            <a:off x="6957569" y="1610195"/>
            <a:ext cx="4183325"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rPr>
              <a:t>[M. De </a:t>
            </a:r>
            <a:r>
              <a:rPr lang="en-GB" sz="1400" dirty="0" err="1">
                <a:latin typeface="Calibri" panose="020F0502020204030204" pitchFamily="34" charset="0"/>
                <a:ea typeface="Calibri" panose="020F0502020204030204" pitchFamily="34" charset="0"/>
              </a:rPr>
              <a:t>Pietri</a:t>
            </a:r>
            <a:r>
              <a:rPr lang="en-GB" sz="1400" dirty="0">
                <a:latin typeface="Calibri" panose="020F0502020204030204" pitchFamily="34" charset="0"/>
                <a:ea typeface="Calibri" panose="020F0502020204030204" pitchFamily="34" charset="0"/>
              </a:rPr>
              <a:t> et al FEC 2023 &amp; </a:t>
            </a:r>
            <a:r>
              <a:rPr lang="en-GB" sz="1400" dirty="0" err="1">
                <a:latin typeface="Calibri" panose="020F0502020204030204" pitchFamily="34" charset="0"/>
                <a:ea typeface="Calibri" panose="020F0502020204030204" pitchFamily="34" charset="0"/>
              </a:rPr>
              <a:t>Nuc</a:t>
            </a:r>
            <a:r>
              <a:rPr lang="en-GB" sz="1400" dirty="0">
                <a:latin typeface="Calibri" panose="020F0502020204030204" pitchFamily="34" charset="0"/>
                <a:ea typeface="Calibri" panose="020F0502020204030204" pitchFamily="34" charset="0"/>
              </a:rPr>
              <a:t>. Fusion, sub. 2023]</a:t>
            </a:r>
            <a:endParaRPr lang="fr-FR" sz="1400" dirty="0"/>
          </a:p>
        </p:txBody>
      </p:sp>
      <p:sp>
        <p:nvSpPr>
          <p:cNvPr id="8" name="Espace réservé du pied de page 3"/>
          <p:cNvSpPr>
            <a:spLocks noGrp="1"/>
          </p:cNvSpPr>
          <p:nvPr>
            <p:ph type="ftr" sz="quarter" idx="4294967295"/>
          </p:nvPr>
        </p:nvSpPr>
        <p:spPr>
          <a:xfrm>
            <a:off x="825624" y="6555770"/>
            <a:ext cx="3898776" cy="329614"/>
          </a:xfrm>
          <a:prstGeom prst="rect">
            <a:avLst/>
          </a:prstGeo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285474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SP-5: </a:t>
            </a:r>
            <a:r>
              <a:rPr lang="fr-FR" dirty="0" err="1"/>
              <a:t>Specific</a:t>
            </a:r>
            <a:r>
              <a:rPr lang="fr-FR" dirty="0"/>
              <a:t> ITER </a:t>
            </a:r>
            <a:r>
              <a:rPr lang="fr-FR" dirty="0" err="1"/>
              <a:t>activities</a:t>
            </a:r>
            <a:r>
              <a:rPr lang="fr-FR" dirty="0"/>
              <a:t> on </a:t>
            </a:r>
            <a:r>
              <a:rPr lang="fr-FR" dirty="0" err="1"/>
              <a:t>neutronics</a:t>
            </a:r>
            <a:r>
              <a:rPr lang="fr-FR" dirty="0"/>
              <a:t> </a:t>
            </a:r>
            <a:r>
              <a:rPr lang="fr-FR" dirty="0" err="1"/>
              <a:t>initiated</a:t>
            </a:r>
            <a:r>
              <a:rPr lang="fr-FR" dirty="0"/>
              <a:t> in 2022 </a:t>
            </a:r>
          </a:p>
        </p:txBody>
      </p:sp>
      <p:sp>
        <p:nvSpPr>
          <p:cNvPr id="6" name="Espace réservé du contenu 4"/>
          <p:cNvSpPr>
            <a:spLocks noGrp="1"/>
          </p:cNvSpPr>
          <p:nvPr>
            <p:ph idx="1"/>
          </p:nvPr>
        </p:nvSpPr>
        <p:spPr>
          <a:xfrm>
            <a:off x="176270" y="836712"/>
            <a:ext cx="10080434" cy="5719058"/>
          </a:xfrm>
        </p:spPr>
        <p:txBody>
          <a:bodyPr>
            <a:normAutofit fontScale="85000" lnSpcReduction="20000"/>
          </a:bodyPr>
          <a:lstStyle/>
          <a:p>
            <a:pPr>
              <a:buClr>
                <a:srgbClr val="A20000"/>
              </a:buClr>
              <a:buFont typeface="Courier New" panose="02070309020205020404" pitchFamily="49" charset="0"/>
              <a:buChar char="o"/>
            </a:pPr>
            <a:r>
              <a:rPr lang="en-US" sz="2600" dirty="0"/>
              <a:t>Activated corrosion products tools development and experiments </a:t>
            </a:r>
          </a:p>
          <a:p>
            <a:pPr lvl="1">
              <a:buClr>
                <a:srgbClr val="A20000"/>
              </a:buClr>
              <a:buFont typeface="Arial" panose="020B0604020202020204" pitchFamily="34" charset="0"/>
              <a:buChar char="─"/>
            </a:pPr>
            <a:r>
              <a:rPr lang="en-US" sz="2300" dirty="0"/>
              <a:t>Develop methodology for assessment of dose contribution due to ACP</a:t>
            </a:r>
          </a:p>
          <a:p>
            <a:pPr lvl="1">
              <a:buClr>
                <a:srgbClr val="A20000"/>
              </a:buClr>
              <a:buFont typeface="Arial" panose="020B0604020202020204" pitchFamily="34" charset="0"/>
              <a:buChar char="─"/>
            </a:pPr>
            <a:r>
              <a:rPr lang="en-US" sz="2300" dirty="0"/>
              <a:t>Design, carry-out and </a:t>
            </a:r>
            <a:r>
              <a:rPr lang="en-US" sz="2300" dirty="0" err="1"/>
              <a:t>analyse</a:t>
            </a:r>
            <a:r>
              <a:rPr lang="en-US" sz="2300" dirty="0"/>
              <a:t> experiments at FNG to validate OSCAR-Fusion for ITER </a:t>
            </a:r>
          </a:p>
          <a:p>
            <a:pPr>
              <a:buClr>
                <a:srgbClr val="A20000"/>
              </a:buClr>
              <a:buFont typeface="Courier New" panose="02070309020205020404" pitchFamily="49" charset="0"/>
              <a:buChar char="o"/>
            </a:pPr>
            <a:r>
              <a:rPr lang="en-US" sz="2600" dirty="0"/>
              <a:t>Fluid activation tools development and experiments </a:t>
            </a:r>
            <a:endParaRPr lang="it-IT" sz="2600" b="0" dirty="0"/>
          </a:p>
          <a:p>
            <a:pPr lvl="1">
              <a:buClr>
                <a:srgbClr val="A20000"/>
              </a:buClr>
              <a:buFont typeface="Arial" panose="020B0604020202020204" pitchFamily="34" charset="0"/>
              <a:buChar char="─"/>
            </a:pPr>
            <a:r>
              <a:rPr lang="en-US" sz="2300" dirty="0"/>
              <a:t>Develop of simulation tools for the determination of water activation considering complex flow pattern </a:t>
            </a:r>
          </a:p>
          <a:p>
            <a:pPr lvl="1">
              <a:buClr>
                <a:srgbClr val="A20000"/>
              </a:buClr>
              <a:buFont typeface="Arial" panose="020B0604020202020204" pitchFamily="34" charset="0"/>
              <a:buChar char="─"/>
            </a:pPr>
            <a:r>
              <a:rPr lang="en-US" sz="2300" dirty="0"/>
              <a:t>Design and perform water activation experiments at </a:t>
            </a:r>
            <a:r>
              <a:rPr lang="en-US" sz="2300" b="1" dirty="0"/>
              <a:t>JSI TRIGA</a:t>
            </a:r>
            <a:r>
              <a:rPr lang="en-US" sz="2300" dirty="0"/>
              <a:t> fission reactor to validate ITER prediction</a:t>
            </a:r>
          </a:p>
          <a:p>
            <a:pPr>
              <a:buClr>
                <a:srgbClr val="A20000"/>
              </a:buClr>
              <a:buFont typeface="Courier New" panose="02070309020205020404" pitchFamily="49" charset="0"/>
              <a:buChar char="o"/>
            </a:pPr>
            <a:r>
              <a:rPr lang="en-US" sz="2600" dirty="0"/>
              <a:t>Radiation source model development and simulation of the radiation field </a:t>
            </a:r>
            <a:endParaRPr lang="it-IT" sz="2600" b="0" dirty="0"/>
          </a:p>
          <a:p>
            <a:pPr lvl="1">
              <a:buClr>
                <a:srgbClr val="A20000"/>
              </a:buClr>
              <a:buFont typeface="Arial" panose="020B0604020202020204" pitchFamily="34" charset="0"/>
              <a:buChar char="─"/>
            </a:pPr>
            <a:r>
              <a:rPr lang="en-US" sz="2300" dirty="0"/>
              <a:t>Develop neutron and gamma sources for neutronics calculations of the radiation fields in early ITER phase </a:t>
            </a:r>
          </a:p>
          <a:p>
            <a:pPr lvl="1">
              <a:buClr>
                <a:srgbClr val="A20000"/>
              </a:buClr>
              <a:buFont typeface="Arial" panose="020B0604020202020204" pitchFamily="34" charset="0"/>
              <a:buChar char="─"/>
            </a:pPr>
            <a:r>
              <a:rPr lang="en-US" sz="2300" dirty="0"/>
              <a:t>Develop source of photo-neutrons from Be and perform Shutdown Dose rate assessment  in ITER</a:t>
            </a:r>
          </a:p>
          <a:p>
            <a:pPr lvl="1">
              <a:buClr>
                <a:srgbClr val="A20000"/>
              </a:buClr>
              <a:buFont typeface="Arial" panose="020B0604020202020204" pitchFamily="34" charset="0"/>
              <a:buChar char="─"/>
            </a:pPr>
            <a:r>
              <a:rPr lang="en-US" sz="2300" dirty="0"/>
              <a:t>Develop neutron sources in ITER NB cell</a:t>
            </a:r>
          </a:p>
          <a:p>
            <a:pPr>
              <a:buClr>
                <a:srgbClr val="A20000"/>
              </a:buClr>
              <a:buFont typeface="Courier New" panose="02070309020205020404" pitchFamily="49" charset="0"/>
              <a:buChar char="o"/>
            </a:pPr>
            <a:r>
              <a:rPr lang="en-US" dirty="0"/>
              <a:t>Techniques for low radiation dose level measurements </a:t>
            </a:r>
            <a:endParaRPr lang="it-IT" sz="2000" b="0" dirty="0"/>
          </a:p>
          <a:p>
            <a:pPr lvl="1">
              <a:buClr>
                <a:srgbClr val="A20000"/>
              </a:buClr>
              <a:buFont typeface="Arial" panose="020B0604020202020204" pitchFamily="34" charset="0"/>
              <a:buChar char="─"/>
            </a:pPr>
            <a:r>
              <a:rPr lang="en-US" sz="2300" dirty="0"/>
              <a:t>Develop methodology for low dose measurements during ITER operation and shutdown</a:t>
            </a:r>
            <a:endParaRPr lang="en-US" sz="2300" b="0" dirty="0"/>
          </a:p>
          <a:p>
            <a:pPr>
              <a:buClr>
                <a:srgbClr val="A20000"/>
              </a:buClr>
              <a:buFont typeface="Courier New" panose="02070309020205020404" pitchFamily="49" charset="0"/>
              <a:buChar char="o"/>
            </a:pPr>
            <a:r>
              <a:rPr lang="en-US" dirty="0"/>
              <a:t>Neutronics and virtual reality coupling for maintenance operations</a:t>
            </a:r>
            <a:endParaRPr lang="en-US" sz="1800" b="0" dirty="0"/>
          </a:p>
          <a:p>
            <a:pPr lvl="1">
              <a:buClr>
                <a:srgbClr val="C00000"/>
              </a:buClr>
              <a:buFont typeface="Arial" panose="020B0604020202020204" pitchFamily="34" charset="0"/>
              <a:buChar char="─"/>
            </a:pPr>
            <a:r>
              <a:rPr lang="en-US" sz="2300" dirty="0"/>
              <a:t>Develop of  Virtual Reality (VR) tool coupled with on-line dose rate calculation for ALARA optimization</a:t>
            </a:r>
            <a:endParaRPr lang="en-US" sz="2300" b="0"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43</a:t>
            </a:fld>
            <a:endParaRPr lang="en-GB" dirty="0"/>
          </a:p>
        </p:txBody>
      </p:sp>
      <p:pic>
        <p:nvPicPr>
          <p:cNvPr id="7" name="Immagine 10">
            <a:extLst>
              <a:ext uri="{FF2B5EF4-FFF2-40B4-BE49-F238E27FC236}">
                <a16:creationId xmlns:a16="http://schemas.microsoft.com/office/drawing/2014/main" id="{0DFC09E5-0A7A-19D7-572D-14943C777FF2}"/>
              </a:ext>
            </a:extLst>
          </p:cNvPr>
          <p:cNvPicPr>
            <a:picLocks noChangeAspect="1"/>
          </p:cNvPicPr>
          <p:nvPr/>
        </p:nvPicPr>
        <p:blipFill>
          <a:blip r:embed="rId2"/>
          <a:stretch>
            <a:fillRect/>
          </a:stretch>
        </p:blipFill>
        <p:spPr>
          <a:xfrm>
            <a:off x="9021904" y="522895"/>
            <a:ext cx="1453315" cy="1855209"/>
          </a:xfrm>
          <a:prstGeom prst="rect">
            <a:avLst/>
          </a:prstGeom>
        </p:spPr>
      </p:pic>
      <p:pic>
        <p:nvPicPr>
          <p:cNvPr id="8" name="Picture 9">
            <a:extLst>
              <a:ext uri="{FF2B5EF4-FFF2-40B4-BE49-F238E27FC236}">
                <a16:creationId xmlns:a16="http://schemas.microsoft.com/office/drawing/2014/main" id="{8F73AC40-F124-4B1E-A02D-E6E7DE6AB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98" b="9148"/>
          <a:stretch/>
        </p:blipFill>
        <p:spPr>
          <a:xfrm>
            <a:off x="10007386" y="2226272"/>
            <a:ext cx="2179255" cy="1253088"/>
          </a:xfrm>
          <a:prstGeom prst="rect">
            <a:avLst/>
          </a:prstGeom>
        </p:spPr>
      </p:pic>
      <p:pic>
        <p:nvPicPr>
          <p:cNvPr id="10" name="Image 11"/>
          <p:cNvPicPr>
            <a:picLocks noChangeAspect="1"/>
          </p:cNvPicPr>
          <p:nvPr/>
        </p:nvPicPr>
        <p:blipFill>
          <a:blip r:embed="rId4"/>
          <a:stretch>
            <a:fillRect/>
          </a:stretch>
        </p:blipFill>
        <p:spPr>
          <a:xfrm>
            <a:off x="10719993" y="4688972"/>
            <a:ext cx="1266251" cy="1673741"/>
          </a:xfrm>
          <a:prstGeom prst="rect">
            <a:avLst/>
          </a:prstGeom>
        </p:spPr>
      </p:pic>
      <p:sp>
        <p:nvSpPr>
          <p:cNvPr id="4" name="ZoneTexte 3"/>
          <p:cNvSpPr txBox="1"/>
          <p:nvPr/>
        </p:nvSpPr>
        <p:spPr>
          <a:xfrm>
            <a:off x="10719993" y="1030720"/>
            <a:ext cx="1472007" cy="738664"/>
          </a:xfrm>
          <a:prstGeom prst="rect">
            <a:avLst/>
          </a:prstGeom>
          <a:noFill/>
        </p:spPr>
        <p:txBody>
          <a:bodyPr wrap="square" rtlCol="0">
            <a:spAutoFit/>
          </a:bodyPr>
          <a:lstStyle/>
          <a:p>
            <a:r>
              <a:rPr lang="fr-FR" sz="1400" dirty="0"/>
              <a:t>[ N. </a:t>
            </a:r>
            <a:r>
              <a:rPr lang="fr-FR" sz="1400" dirty="0" err="1"/>
              <a:t>Terranova</a:t>
            </a:r>
            <a:r>
              <a:rPr lang="fr-FR" sz="1400" dirty="0"/>
              <a:t>, G Mariano SOFT 2022]</a:t>
            </a:r>
          </a:p>
        </p:txBody>
      </p:sp>
      <p:sp>
        <p:nvSpPr>
          <p:cNvPr id="12" name="ZoneTexte 11"/>
          <p:cNvSpPr txBox="1"/>
          <p:nvPr/>
        </p:nvSpPr>
        <p:spPr>
          <a:xfrm>
            <a:off x="10349541" y="3539579"/>
            <a:ext cx="1804212" cy="307777"/>
          </a:xfrm>
          <a:prstGeom prst="rect">
            <a:avLst/>
          </a:prstGeom>
          <a:noFill/>
        </p:spPr>
        <p:txBody>
          <a:bodyPr wrap="none" rtlCol="0">
            <a:spAutoFit/>
          </a:bodyPr>
          <a:lstStyle/>
          <a:p>
            <a:r>
              <a:rPr lang="fr-FR" sz="1400" dirty="0"/>
              <a:t>[ D. Kotnik SOFT 2022]</a:t>
            </a:r>
          </a:p>
        </p:txBody>
      </p:sp>
      <p:sp>
        <p:nvSpPr>
          <p:cNvPr id="13" name="ZoneTexte 12"/>
          <p:cNvSpPr txBox="1"/>
          <p:nvPr/>
        </p:nvSpPr>
        <p:spPr>
          <a:xfrm>
            <a:off x="4607293" y="6208825"/>
            <a:ext cx="1751698" cy="307777"/>
          </a:xfrm>
          <a:prstGeom prst="rect">
            <a:avLst/>
          </a:prstGeom>
          <a:noFill/>
        </p:spPr>
        <p:txBody>
          <a:bodyPr wrap="none" rtlCol="0">
            <a:spAutoFit/>
          </a:bodyPr>
          <a:lstStyle/>
          <a:p>
            <a:r>
              <a:rPr lang="fr-FR" sz="1400" dirty="0"/>
              <a:t>[ R. Villari SOFT 2022]</a:t>
            </a:r>
          </a:p>
        </p:txBody>
      </p:sp>
      <p:sp>
        <p:nvSpPr>
          <p:cNvPr id="14" name="Espace réservé du pied de page 3"/>
          <p:cNvSpPr>
            <a:spLocks noGrp="1"/>
          </p:cNvSpPr>
          <p:nvPr>
            <p:ph type="ftr" sz="quarter" idx="11"/>
          </p:nvPr>
        </p:nvSpPr>
        <p:spPr>
          <a:xfrm>
            <a:off x="825624" y="6555770"/>
            <a:ext cx="3898776" cy="329614"/>
          </a:xfrm>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Tree>
    <p:extLst>
      <p:ext uri="{BB962C8B-B14F-4D97-AF65-F5344CB8AC3E}">
        <p14:creationId xmlns:p14="http://schemas.microsoft.com/office/powerpoint/2010/main" val="2335880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1" y="192515"/>
            <a:ext cx="10837093" cy="457200"/>
          </a:xfrm>
        </p:spPr>
        <p:txBody>
          <a:bodyPr/>
          <a:lstStyle/>
          <a:p>
            <a:r>
              <a:rPr lang="fr-FR" dirty="0" smtClean="0"/>
              <a:t>High </a:t>
            </a:r>
            <a:r>
              <a:rPr lang="fr-FR" dirty="0" err="1" smtClean="0"/>
              <a:t>priority</a:t>
            </a:r>
            <a:r>
              <a:rPr lang="fr-FR" dirty="0" smtClean="0"/>
              <a:t> </a:t>
            </a:r>
            <a:r>
              <a:rPr lang="fr-FR" dirty="0" err="1" smtClean="0"/>
              <a:t>PrIO</a:t>
            </a:r>
            <a:r>
              <a:rPr lang="fr-FR" dirty="0" smtClean="0"/>
              <a:t> PL &amp; «</a:t>
            </a:r>
            <a:r>
              <a:rPr lang="fr-FR" dirty="0" err="1" smtClean="0"/>
              <a:t>significant</a:t>
            </a:r>
            <a:r>
              <a:rPr lang="fr-FR" dirty="0" smtClean="0"/>
              <a:t>» Project Change </a:t>
            </a:r>
            <a:r>
              <a:rPr lang="fr-FR" dirty="0" err="1" smtClean="0"/>
              <a:t>Requests</a:t>
            </a:r>
            <a:r>
              <a:rPr lang="fr-FR" dirty="0"/>
              <a:t> </a:t>
            </a:r>
            <a:r>
              <a:rPr lang="fr-FR" dirty="0" smtClean="0"/>
              <a:t>(2025)</a:t>
            </a:r>
            <a:endParaRPr lang="fr-FR" dirty="0"/>
          </a:p>
        </p:txBody>
      </p:sp>
      <p:sp>
        <p:nvSpPr>
          <p:cNvPr id="3" name="Espace réservé du contenu 2"/>
          <p:cNvSpPr>
            <a:spLocks noGrp="1"/>
          </p:cNvSpPr>
          <p:nvPr>
            <p:ph idx="1"/>
          </p:nvPr>
        </p:nvSpPr>
        <p:spPr>
          <a:xfrm>
            <a:off x="267855" y="790575"/>
            <a:ext cx="11745211" cy="5582516"/>
          </a:xfrm>
        </p:spPr>
        <p:txBody>
          <a:bodyPr>
            <a:normAutofit fontScale="92500" lnSpcReduction="20000"/>
          </a:bodyPr>
          <a:lstStyle/>
          <a:p>
            <a:r>
              <a:rPr lang="en-GB" dirty="0" smtClean="0"/>
              <a:t>SP-2</a:t>
            </a:r>
          </a:p>
          <a:p>
            <a:pPr lvl="1"/>
            <a:r>
              <a:rPr lang="en-US" dirty="0"/>
              <a:t>STAC comments on AWP-2024 : “</a:t>
            </a:r>
            <a:r>
              <a:rPr lang="en-US" dirty="0">
                <a:solidFill>
                  <a:srgbClr val="FF0000"/>
                </a:solidFill>
              </a:rPr>
              <a:t>Resourcing for activity </a:t>
            </a:r>
            <a:r>
              <a:rPr lang="en-US" dirty="0" err="1">
                <a:solidFill>
                  <a:srgbClr val="FF0000"/>
                </a:solidFill>
              </a:rPr>
              <a:t>PrIO</a:t>
            </a:r>
            <a:r>
              <a:rPr lang="en-US" dirty="0">
                <a:solidFill>
                  <a:srgbClr val="FF0000"/>
                </a:solidFill>
              </a:rPr>
              <a:t> SP-2 should be increased as it may be not commensurate to the needs and thus not aligned with the EU's strategy of providing a large fraction of diagnostics to ITER</a:t>
            </a:r>
            <a:r>
              <a:rPr lang="en-US" dirty="0"/>
              <a:t>” </a:t>
            </a:r>
            <a:endParaRPr lang="en-GB" dirty="0"/>
          </a:p>
          <a:p>
            <a:pPr lvl="1"/>
            <a:r>
              <a:rPr lang="en-GB" dirty="0" smtClean="0"/>
              <a:t>Support </a:t>
            </a:r>
            <a:r>
              <a:rPr lang="en-GB" dirty="0"/>
              <a:t>on ITER synthetic diagnostics </a:t>
            </a:r>
            <a:r>
              <a:rPr lang="en-GB" dirty="0" smtClean="0"/>
              <a:t>(new call) </a:t>
            </a:r>
          </a:p>
          <a:p>
            <a:pPr lvl="1"/>
            <a:r>
              <a:rPr lang="en-GB" dirty="0" smtClean="0"/>
              <a:t>Integrated </a:t>
            </a:r>
            <a:r>
              <a:rPr lang="en-GB" dirty="0"/>
              <a:t>Data Analysis &amp; Validation tools </a:t>
            </a:r>
            <a:r>
              <a:rPr lang="en-GB" dirty="0" smtClean="0"/>
              <a:t>(expand on 2024 activity)</a:t>
            </a:r>
          </a:p>
          <a:p>
            <a:pPr lvl="1"/>
            <a:r>
              <a:rPr lang="en-GB" dirty="0"/>
              <a:t>FILD synthetic diagnostics in support to ITER </a:t>
            </a:r>
            <a:r>
              <a:rPr lang="en-GB" dirty="0" smtClean="0"/>
              <a:t>(no resource foreseen </a:t>
            </a:r>
            <a:r>
              <a:rPr lang="en-GB" dirty="0"/>
              <a:t>in 2025</a:t>
            </a:r>
            <a:r>
              <a:rPr lang="en-GB" dirty="0" smtClean="0"/>
              <a:t>) </a:t>
            </a:r>
            <a:endParaRPr lang="en-US" dirty="0" smtClean="0"/>
          </a:p>
          <a:p>
            <a:r>
              <a:rPr lang="en-GB" dirty="0" smtClean="0"/>
              <a:t>SP-3</a:t>
            </a:r>
          </a:p>
          <a:p>
            <a:pPr lvl="1"/>
            <a:r>
              <a:rPr lang="en-US" dirty="0"/>
              <a:t>IO DDG at EFPW 2024 " </a:t>
            </a:r>
            <a:r>
              <a:rPr lang="en-US" dirty="0">
                <a:solidFill>
                  <a:srgbClr val="FF0000"/>
                </a:solidFill>
              </a:rPr>
              <a:t>ITER needs the strong support from the fusion community, labs and industries, in addressing and mitigating the remaining/new risks in a pro-active manner. ECRH technology: ensure enough experienced people available to support the IO and </a:t>
            </a:r>
            <a:r>
              <a:rPr lang="en-US" dirty="0" err="1">
                <a:solidFill>
                  <a:srgbClr val="FF0000"/>
                </a:solidFill>
              </a:rPr>
              <a:t>gyrotron</a:t>
            </a:r>
            <a:r>
              <a:rPr lang="en-US" dirty="0">
                <a:solidFill>
                  <a:srgbClr val="FF0000"/>
                </a:solidFill>
              </a:rPr>
              <a:t> suppliers in the commissioning phases</a:t>
            </a:r>
            <a:r>
              <a:rPr lang="en-US" dirty="0"/>
              <a:t>". </a:t>
            </a:r>
          </a:p>
          <a:p>
            <a:pPr lvl="1"/>
            <a:r>
              <a:rPr lang="en-US" dirty="0" smtClean="0"/>
              <a:t>Training </a:t>
            </a:r>
            <a:r>
              <a:rPr lang="en-US" dirty="0"/>
              <a:t>on ECRH operation including </a:t>
            </a:r>
            <a:r>
              <a:rPr lang="en-US" dirty="0" smtClean="0"/>
              <a:t>commissioning  </a:t>
            </a:r>
            <a:r>
              <a:rPr lang="en-US" dirty="0"/>
              <a:t>of </a:t>
            </a:r>
            <a:r>
              <a:rPr lang="en-US" dirty="0" err="1"/>
              <a:t>gyrotrons</a:t>
            </a:r>
            <a:r>
              <a:rPr lang="en-US" dirty="0"/>
              <a:t> and plant system in support of the revised ITER Heating &amp; </a:t>
            </a:r>
            <a:r>
              <a:rPr lang="en-US" dirty="0" smtClean="0"/>
              <a:t>Current </a:t>
            </a:r>
            <a:r>
              <a:rPr lang="en-US" dirty="0"/>
              <a:t>Drive </a:t>
            </a:r>
            <a:r>
              <a:rPr lang="en-US" dirty="0" smtClean="0"/>
              <a:t>mix. </a:t>
            </a:r>
            <a:r>
              <a:rPr lang="en-GB" dirty="0"/>
              <a:t>(new call) </a:t>
            </a:r>
            <a:r>
              <a:rPr lang="en-GB" dirty="0" smtClean="0"/>
              <a:t> </a:t>
            </a:r>
          </a:p>
          <a:p>
            <a:pPr lvl="1"/>
            <a:r>
              <a:rPr lang="fr-FR" dirty="0" err="1" smtClean="0"/>
              <a:t>Knowledge</a:t>
            </a:r>
            <a:r>
              <a:rPr lang="fr-FR" dirty="0" smtClean="0"/>
              <a:t> management &amp; Session leader courses </a:t>
            </a:r>
            <a:endParaRPr lang="en-US" dirty="0" smtClean="0"/>
          </a:p>
          <a:p>
            <a:r>
              <a:rPr lang="en-GB" dirty="0" smtClean="0"/>
              <a:t>SP-4 </a:t>
            </a:r>
          </a:p>
          <a:p>
            <a:pPr lvl="1"/>
            <a:r>
              <a:rPr lang="en-GB" dirty="0" smtClean="0"/>
              <a:t>Procurement of new 2 new solid state generators (300k€/each) to replace the tetrodes for ELISE Long pulse operation </a:t>
            </a:r>
            <a:endParaRPr lang="en-GB" dirty="0"/>
          </a:p>
          <a:p>
            <a:r>
              <a:rPr lang="en-GB" dirty="0" smtClean="0"/>
              <a:t>SP-5 “</a:t>
            </a:r>
            <a:r>
              <a:rPr lang="fr-FR" dirty="0" err="1" smtClean="0">
                <a:solidFill>
                  <a:srgbClr val="FF0000"/>
                </a:solidFill>
              </a:rPr>
              <a:t>Adressing</a:t>
            </a:r>
            <a:r>
              <a:rPr lang="fr-FR" dirty="0" smtClean="0">
                <a:solidFill>
                  <a:srgbClr val="FF0000"/>
                </a:solidFill>
              </a:rPr>
              <a:t> </a:t>
            </a:r>
            <a:r>
              <a:rPr lang="fr-FR" dirty="0">
                <a:solidFill>
                  <a:srgbClr val="FF0000"/>
                </a:solidFill>
              </a:rPr>
              <a:t>key </a:t>
            </a:r>
            <a:r>
              <a:rPr lang="fr-FR" dirty="0" err="1">
                <a:solidFill>
                  <a:srgbClr val="FF0000"/>
                </a:solidFill>
              </a:rPr>
              <a:t>neutronic</a:t>
            </a:r>
            <a:r>
              <a:rPr lang="fr-FR" dirty="0">
                <a:solidFill>
                  <a:srgbClr val="FF0000"/>
                </a:solidFill>
              </a:rPr>
              <a:t>/</a:t>
            </a:r>
            <a:r>
              <a:rPr lang="fr-FR" dirty="0" err="1">
                <a:solidFill>
                  <a:srgbClr val="FF0000"/>
                </a:solidFill>
              </a:rPr>
              <a:t>safety</a:t>
            </a:r>
            <a:r>
              <a:rPr lang="fr-FR" dirty="0">
                <a:solidFill>
                  <a:srgbClr val="FF0000"/>
                </a:solidFill>
              </a:rPr>
              <a:t> issues for </a:t>
            </a:r>
            <a:r>
              <a:rPr lang="fr-FR" dirty="0" smtClean="0">
                <a:solidFill>
                  <a:srgbClr val="FF0000"/>
                </a:solidFill>
              </a:rPr>
              <a:t>ITER</a:t>
            </a:r>
            <a:r>
              <a:rPr lang="en-GB" dirty="0" smtClean="0"/>
              <a:t>“ </a:t>
            </a:r>
            <a:r>
              <a:rPr lang="fr-FR" dirty="0" smtClean="0">
                <a:solidFill>
                  <a:srgbClr val="FF0000"/>
                </a:solidFill>
              </a:rPr>
              <a:t>  IO </a:t>
            </a:r>
            <a:r>
              <a:rPr lang="fr-FR" dirty="0">
                <a:solidFill>
                  <a:srgbClr val="FF0000"/>
                </a:solidFill>
              </a:rPr>
              <a:t>DG at FEC </a:t>
            </a:r>
            <a:r>
              <a:rPr lang="fr-FR" dirty="0" smtClean="0">
                <a:solidFill>
                  <a:srgbClr val="FF0000"/>
                </a:solidFill>
              </a:rPr>
              <a:t>2023  </a:t>
            </a:r>
            <a:endParaRPr lang="en-GB" dirty="0" smtClean="0">
              <a:solidFill>
                <a:srgbClr val="FF0000"/>
              </a:solidFill>
            </a:endParaRPr>
          </a:p>
          <a:p>
            <a:pPr lvl="1"/>
            <a:r>
              <a:rPr lang="en-US" dirty="0" smtClean="0"/>
              <a:t>calculations </a:t>
            </a:r>
            <a:r>
              <a:rPr lang="en-US" dirty="0"/>
              <a:t>and experiments in the context of the ITER </a:t>
            </a:r>
            <a:r>
              <a:rPr lang="en-US" dirty="0" smtClean="0"/>
              <a:t>new </a:t>
            </a:r>
            <a:r>
              <a:rPr lang="en-US" dirty="0"/>
              <a:t>baseline and safety </a:t>
            </a:r>
            <a:r>
              <a:rPr lang="en-US" dirty="0" smtClean="0"/>
              <a:t>issues</a:t>
            </a:r>
          </a:p>
          <a:p>
            <a:pPr lvl="1"/>
            <a:r>
              <a:rPr lang="en-US" dirty="0" smtClean="0"/>
              <a:t>W material activation due to runaway electrons : experiments &amp; simulation for ITER </a:t>
            </a:r>
            <a:endParaRPr lang="en-US" dirty="0"/>
          </a:p>
          <a:p>
            <a:pPr lvl="1"/>
            <a:r>
              <a:rPr lang="en-US" dirty="0"/>
              <a:t>Neutronics code and radiation </a:t>
            </a:r>
            <a:r>
              <a:rPr lang="en-US" dirty="0" smtClean="0"/>
              <a:t>source: validation and development </a:t>
            </a:r>
          </a:p>
          <a:p>
            <a:pPr lvl="1"/>
            <a:r>
              <a:rPr lang="en-US" dirty="0" smtClean="0"/>
              <a:t>Focus &amp; expand on </a:t>
            </a:r>
            <a:r>
              <a:rPr lang="en-US" dirty="0"/>
              <a:t>the water activation </a:t>
            </a:r>
            <a:r>
              <a:rPr lang="en-US" dirty="0" smtClean="0"/>
              <a:t>(JSI-Fission Reactor) </a:t>
            </a:r>
            <a:r>
              <a:rPr lang="en-US" dirty="0"/>
              <a:t>and ACP experiments (</a:t>
            </a:r>
            <a:r>
              <a:rPr lang="en-US" dirty="0" smtClean="0"/>
              <a:t>FNG) in support of ITER</a:t>
            </a:r>
          </a:p>
          <a:p>
            <a:pPr lvl="1"/>
            <a:r>
              <a:rPr lang="en-US" dirty="0" smtClean="0"/>
              <a:t>Test </a:t>
            </a:r>
            <a:r>
              <a:rPr lang="en-US" dirty="0"/>
              <a:t>of </a:t>
            </a:r>
            <a:r>
              <a:rPr lang="en-US" dirty="0" smtClean="0"/>
              <a:t>electronics/components at FNG </a:t>
            </a:r>
            <a:r>
              <a:rPr lang="en-US" dirty="0"/>
              <a:t>for </a:t>
            </a:r>
            <a:r>
              <a:rPr lang="en-US" dirty="0" smtClean="0"/>
              <a:t>DTT &amp; ITER</a:t>
            </a:r>
          </a:p>
        </p:txBody>
      </p:sp>
      <p:sp>
        <p:nvSpPr>
          <p:cNvPr id="4" name="Espace réservé du pied de page 3"/>
          <p:cNvSpPr>
            <a:spLocks noGrp="1"/>
          </p:cNvSpPr>
          <p:nvPr>
            <p:ph type="ftr" sz="quarter" idx="11"/>
          </p:nvPr>
        </p:nvSpPr>
        <p:spPr/>
        <p:txBody>
          <a:bodyPr/>
          <a:lstStyle/>
          <a:p>
            <a:r>
              <a:rPr lang="en-GB" dirty="0" smtClean="0">
                <a:solidFill>
                  <a:prstClr val="white"/>
                </a:solidFill>
              </a:rPr>
              <a:t>Xavier LITAUDON  &amp; Gloria FALCHETTO | FSD Planning Meeting | </a:t>
            </a:r>
            <a:r>
              <a:rPr lang="en-GB" dirty="0" err="1" smtClean="0">
                <a:solidFill>
                  <a:prstClr val="white"/>
                </a:solidFill>
              </a:rPr>
              <a:t>WPPrIO</a:t>
            </a:r>
            <a:r>
              <a:rPr lang="en-GB" dirty="0" smtClean="0">
                <a:solidFill>
                  <a:prstClr val="white"/>
                </a:solidFill>
              </a:rPr>
              <a:t>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Tree>
    <p:extLst>
      <p:ext uri="{BB962C8B-B14F-4D97-AF65-F5344CB8AC3E}">
        <p14:creationId xmlns:p14="http://schemas.microsoft.com/office/powerpoint/2010/main" val="1379585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192515"/>
            <a:ext cx="11208568" cy="457200"/>
          </a:xfrm>
        </p:spPr>
        <p:txBody>
          <a:bodyPr/>
          <a:lstStyle/>
          <a:p>
            <a:r>
              <a:rPr lang="fr-FR" dirty="0"/>
              <a:t>SP-2: </a:t>
            </a:r>
            <a:r>
              <a:rPr lang="en-GB" dirty="0" smtClean="0"/>
              <a:t>ITER </a:t>
            </a:r>
            <a:r>
              <a:rPr lang="en-GB" dirty="0"/>
              <a:t>fast ion loss detector diagnostic design and </a:t>
            </a:r>
            <a:r>
              <a:rPr lang="en-GB" dirty="0" smtClean="0"/>
              <a:t>synthetic diagnostic</a:t>
            </a:r>
            <a:endParaRPr lang="fr-FR" dirty="0"/>
          </a:p>
        </p:txBody>
      </p:sp>
      <p:sp>
        <p:nvSpPr>
          <p:cNvPr id="3" name="Espace réservé du contenu 2"/>
          <p:cNvSpPr>
            <a:spLocks noGrp="1"/>
          </p:cNvSpPr>
          <p:nvPr>
            <p:ph idx="1"/>
          </p:nvPr>
        </p:nvSpPr>
        <p:spPr>
          <a:xfrm>
            <a:off x="418642" y="836711"/>
            <a:ext cx="11148048" cy="1291532"/>
          </a:xfrm>
        </p:spPr>
        <p:txBody>
          <a:bodyPr>
            <a:normAutofit/>
          </a:bodyPr>
          <a:lstStyle/>
          <a:p>
            <a:pPr>
              <a:buFont typeface="Wingdings" panose="05000000000000000000" pitchFamily="2" charset="2"/>
              <a:buChar char="ü"/>
            </a:pPr>
            <a:r>
              <a:rPr lang="en-US" dirty="0"/>
              <a:t>Simulated FILD measurements of the velocity-space distribution (as a function of </a:t>
            </a:r>
            <a:r>
              <a:rPr lang="en-US" dirty="0" err="1"/>
              <a:t>gyroradius</a:t>
            </a:r>
            <a:r>
              <a:rPr lang="en-US" dirty="0"/>
              <a:t> and pitch angle) of the escaping ions for ITER baseline </a:t>
            </a:r>
            <a:r>
              <a:rPr lang="en-US" dirty="0" smtClean="0"/>
              <a:t>scenario  </a:t>
            </a:r>
          </a:p>
          <a:p>
            <a:pPr lvl="1"/>
            <a:r>
              <a:rPr lang="en-US" dirty="0" smtClean="0"/>
              <a:t>synthetic </a:t>
            </a:r>
            <a:r>
              <a:rPr lang="en-US" dirty="0"/>
              <a:t>diagnostic FILDSIM </a:t>
            </a:r>
            <a:r>
              <a:rPr lang="en-US" dirty="0" smtClean="0"/>
              <a:t>+ ASCOT </a:t>
            </a:r>
            <a:r>
              <a:rPr lang="en-US" dirty="0"/>
              <a:t>simulation for calculating the fast ion losses at </a:t>
            </a:r>
            <a:r>
              <a:rPr lang="en-US" dirty="0" smtClean="0"/>
              <a:t>diagnostic </a:t>
            </a:r>
            <a:r>
              <a:rPr lang="en-US" dirty="0"/>
              <a:t>location. </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pic>
        <p:nvPicPr>
          <p:cNvPr id="6" name="Imagen 1"/>
          <p:cNvPicPr/>
          <p:nvPr/>
        </p:nvPicPr>
        <p:blipFill>
          <a:blip r:embed="rId2" cstate="print">
            <a:extLst>
              <a:ext uri="{28A0092B-C50C-407E-A947-70E740481C1C}">
                <a14:useLocalDpi xmlns:a14="http://schemas.microsoft.com/office/drawing/2010/main" val="0"/>
              </a:ext>
            </a:extLst>
          </a:blip>
          <a:stretch>
            <a:fillRect/>
          </a:stretch>
        </p:blipFill>
        <p:spPr>
          <a:xfrm>
            <a:off x="75411" y="2263192"/>
            <a:ext cx="6136854" cy="4123363"/>
          </a:xfrm>
          <a:prstGeom prst="rect">
            <a:avLst/>
          </a:prstGeom>
        </p:spPr>
      </p:pic>
      <p:sp>
        <p:nvSpPr>
          <p:cNvPr id="7" name="ZoneTexte 6"/>
          <p:cNvSpPr txBox="1"/>
          <p:nvPr/>
        </p:nvSpPr>
        <p:spPr>
          <a:xfrm>
            <a:off x="6212265" y="2172640"/>
            <a:ext cx="5882601" cy="4078039"/>
          </a:xfrm>
          <a:prstGeom prst="rect">
            <a:avLst/>
          </a:prstGeom>
          <a:noFill/>
        </p:spPr>
        <p:txBody>
          <a:bodyPr wrap="square" rtlCol="0">
            <a:spAutoFit/>
          </a:bodyPr>
          <a:lstStyle/>
          <a:p>
            <a:pPr algn="l"/>
            <a:r>
              <a:rPr lang="fr-FR" sz="2400" b="1" dirty="0" smtClean="0"/>
              <a:t>2025: </a:t>
            </a:r>
          </a:p>
          <a:p>
            <a:pPr marL="457200" indent="-457200">
              <a:spcBef>
                <a:spcPts val="600"/>
              </a:spcBef>
              <a:buFont typeface="Arial" panose="020B0604020202020204" pitchFamily="34" charset="0"/>
              <a:buChar char="•"/>
            </a:pPr>
            <a:r>
              <a:rPr lang="en-GB" sz="2000" b="1" dirty="0" smtClean="0">
                <a:solidFill>
                  <a:srgbClr val="FF0000"/>
                </a:solidFill>
              </a:rPr>
              <a:t>Assess </a:t>
            </a:r>
            <a:r>
              <a:rPr lang="en-GB" sz="2000" b="1" dirty="0">
                <a:solidFill>
                  <a:srgbClr val="FF0000"/>
                </a:solidFill>
              </a:rPr>
              <a:t>the consequences of the new magnetic configuration (with the full W wall) on the radial profile of fast ion losses. </a:t>
            </a:r>
          </a:p>
          <a:p>
            <a:pPr marL="457200" indent="-457200">
              <a:spcBef>
                <a:spcPts val="600"/>
              </a:spcBef>
              <a:buFont typeface="Arial" panose="020B0604020202020204" pitchFamily="34" charset="0"/>
              <a:buChar char="•"/>
            </a:pPr>
            <a:r>
              <a:rPr lang="en-GB" sz="2000" b="1" dirty="0" smtClean="0"/>
              <a:t>Hybrid </a:t>
            </a:r>
            <a:r>
              <a:rPr lang="en-GB" sz="2000" b="1" dirty="0"/>
              <a:t>kinetic-MHD MEGA simulations to self consistently obtain the AE amplitude and spatial structure. Use that information in ASCOT to estimate the AE-induced fast-ion flux on the FILD </a:t>
            </a:r>
            <a:r>
              <a:rPr lang="en-GB" sz="2000" b="1" dirty="0" smtClean="0"/>
              <a:t>head.</a:t>
            </a:r>
            <a:endParaRPr lang="en-GB" sz="2000" b="1" dirty="0"/>
          </a:p>
          <a:p>
            <a:pPr marL="457200" indent="-457200">
              <a:spcBef>
                <a:spcPts val="600"/>
              </a:spcBef>
              <a:buFont typeface="Arial" panose="020B0604020202020204" pitchFamily="34" charset="0"/>
              <a:buChar char="•"/>
            </a:pPr>
            <a:r>
              <a:rPr lang="en-GB" sz="2000" b="1" dirty="0" smtClean="0"/>
              <a:t>Apply </a:t>
            </a:r>
            <a:r>
              <a:rPr lang="en-GB" sz="2000" b="1" dirty="0"/>
              <a:t>FILDSIM to estimate the signals induced on the camera and PMTs by a combination of AEs, NTMs and RMPs. </a:t>
            </a:r>
            <a:endParaRPr lang="fr-FR" sz="2000" b="1" dirty="0" smtClean="0"/>
          </a:p>
        </p:txBody>
      </p:sp>
      <p:pic>
        <p:nvPicPr>
          <p:cNvPr id="10" name="Imagen 1" descr="Gráfico, Gráfico de embudo&#10;&#10;Descripción generada automáticamente"/>
          <p:cNvPicPr/>
          <p:nvPr/>
        </p:nvPicPr>
        <p:blipFill>
          <a:blip r:embed="rId3"/>
          <a:stretch>
            <a:fillRect/>
          </a:stretch>
        </p:blipFill>
        <p:spPr>
          <a:xfrm>
            <a:off x="4626940" y="5783141"/>
            <a:ext cx="2075517" cy="743309"/>
          </a:xfrm>
          <a:prstGeom prst="rect">
            <a:avLst/>
          </a:prstGeom>
        </p:spPr>
      </p:pic>
      <p:sp>
        <p:nvSpPr>
          <p:cNvPr id="11" name="ZoneTexte 10"/>
          <p:cNvSpPr txBox="1"/>
          <p:nvPr/>
        </p:nvSpPr>
        <p:spPr>
          <a:xfrm>
            <a:off x="3303622" y="3579248"/>
            <a:ext cx="1836505" cy="533576"/>
          </a:xfrm>
          <a:prstGeom prst="rect">
            <a:avLst/>
          </a:prstGeom>
          <a:noFill/>
        </p:spPr>
        <p:txBody>
          <a:bodyPr wrap="square" rtlCol="0">
            <a:spAutoFit/>
          </a:bodyPr>
          <a:lstStyle/>
          <a:p>
            <a:pPr algn="l"/>
            <a:r>
              <a:rPr lang="fr-FR" sz="2800" b="1" dirty="0" err="1" smtClean="0">
                <a:solidFill>
                  <a:schemeClr val="bg1"/>
                </a:solidFill>
              </a:rPr>
              <a:t>Beam</a:t>
            </a:r>
            <a:r>
              <a:rPr lang="fr-FR" sz="2800" b="1" dirty="0" smtClean="0">
                <a:solidFill>
                  <a:schemeClr val="bg1"/>
                </a:solidFill>
              </a:rPr>
              <a:t> ions</a:t>
            </a:r>
          </a:p>
        </p:txBody>
      </p:sp>
      <p:sp>
        <p:nvSpPr>
          <p:cNvPr id="12" name="ZoneTexte 11"/>
          <p:cNvSpPr txBox="1"/>
          <p:nvPr/>
        </p:nvSpPr>
        <p:spPr>
          <a:xfrm>
            <a:off x="1943011" y="2747493"/>
            <a:ext cx="1900992" cy="533576"/>
          </a:xfrm>
          <a:prstGeom prst="rect">
            <a:avLst/>
          </a:prstGeom>
          <a:noFill/>
        </p:spPr>
        <p:txBody>
          <a:bodyPr wrap="square" rtlCol="0">
            <a:spAutoFit/>
          </a:bodyPr>
          <a:lstStyle/>
          <a:p>
            <a:pPr algn="l"/>
            <a:r>
              <a:rPr lang="fr-FR" sz="2800" b="1" dirty="0" smtClean="0">
                <a:solidFill>
                  <a:schemeClr val="bg1"/>
                </a:solidFill>
                <a:latin typeface="Symbol" panose="05050102010706020507" pitchFamily="18" charset="2"/>
              </a:rPr>
              <a:t>a</a:t>
            </a:r>
            <a:r>
              <a:rPr lang="fr-FR" sz="2800" b="1" dirty="0" smtClean="0">
                <a:solidFill>
                  <a:schemeClr val="bg1"/>
                </a:solidFill>
              </a:rPr>
              <a:t>-</a:t>
            </a:r>
            <a:r>
              <a:rPr lang="fr-FR" sz="2800" b="1" dirty="0" err="1" smtClean="0">
                <a:solidFill>
                  <a:schemeClr val="bg1"/>
                </a:solidFill>
              </a:rPr>
              <a:t>particles</a:t>
            </a:r>
            <a:endParaRPr lang="fr-FR" sz="2800" b="1" dirty="0" smtClean="0">
              <a:solidFill>
                <a:schemeClr val="bg1"/>
              </a:solidFill>
            </a:endParaRPr>
          </a:p>
        </p:txBody>
      </p:sp>
      <p:sp>
        <p:nvSpPr>
          <p:cNvPr id="13" name="Rectangle 12"/>
          <p:cNvSpPr/>
          <p:nvPr/>
        </p:nvSpPr>
        <p:spPr>
          <a:xfrm>
            <a:off x="983432" y="512530"/>
            <a:ext cx="1544397" cy="369332"/>
          </a:xfrm>
          <a:prstGeom prst="rect">
            <a:avLst/>
          </a:prstGeom>
        </p:spPr>
        <p:txBody>
          <a:bodyPr wrap="none">
            <a:spAutoFit/>
          </a:bodyPr>
          <a:lstStyle/>
          <a:p>
            <a:r>
              <a:rPr lang="fr-FR" b="1" dirty="0" err="1"/>
              <a:t>with</a:t>
            </a:r>
            <a:r>
              <a:rPr lang="fr-FR" b="1" dirty="0"/>
              <a:t> </a:t>
            </a:r>
            <a:r>
              <a:rPr lang="fr-FR" b="1" dirty="0" smtClean="0"/>
              <a:t>WPSA-TE</a:t>
            </a:r>
            <a:endParaRPr lang="fr-FR" b="1" dirty="0"/>
          </a:p>
        </p:txBody>
      </p:sp>
    </p:spTree>
    <p:extLst>
      <p:ext uri="{BB962C8B-B14F-4D97-AF65-F5344CB8AC3E}">
        <p14:creationId xmlns:p14="http://schemas.microsoft.com/office/powerpoint/2010/main" val="64726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3335" y="175862"/>
            <a:ext cx="9451776" cy="457200"/>
          </a:xfrm>
        </p:spPr>
        <p:txBody>
          <a:bodyPr/>
          <a:lstStyle/>
          <a:p>
            <a:r>
              <a:rPr lang="en-US" dirty="0"/>
              <a:t>SP-4</a:t>
            </a:r>
            <a:r>
              <a:rPr lang="en-US" dirty="0" smtClean="0"/>
              <a:t>: 2025 strong effort on Beam divergence studies</a:t>
            </a:r>
            <a:endParaRPr lang="fr-FR"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6" name="Espace réservé du contenu 5"/>
          <p:cNvSpPr>
            <a:spLocks noGrp="1"/>
          </p:cNvSpPr>
          <p:nvPr>
            <p:ph idx="1"/>
          </p:nvPr>
        </p:nvSpPr>
        <p:spPr>
          <a:xfrm>
            <a:off x="118322" y="1633919"/>
            <a:ext cx="5869350" cy="3822782"/>
          </a:xfrm>
        </p:spPr>
        <p:txBody>
          <a:bodyPr>
            <a:normAutofit lnSpcReduction="10000"/>
          </a:bodyPr>
          <a:lstStyle/>
          <a:p>
            <a:r>
              <a:rPr lang="fr-FR" dirty="0" smtClean="0"/>
              <a:t>SPIDER, </a:t>
            </a:r>
            <a:r>
              <a:rPr lang="en-GB" dirty="0"/>
              <a:t>ELISE and BATMAN </a:t>
            </a:r>
            <a:r>
              <a:rPr lang="en-GB" dirty="0" smtClean="0"/>
              <a:t>Upgrade: </a:t>
            </a:r>
          </a:p>
          <a:p>
            <a:pPr lvl="1"/>
            <a:r>
              <a:rPr lang="en-GB" dirty="0" smtClean="0"/>
              <a:t>beam </a:t>
            </a:r>
            <a:r>
              <a:rPr lang="en-GB" dirty="0"/>
              <a:t>divergence of typically </a:t>
            </a:r>
            <a:r>
              <a:rPr lang="en-GB" dirty="0" smtClean="0"/>
              <a:t>12-15  </a:t>
            </a:r>
            <a:r>
              <a:rPr lang="en-GB" dirty="0" err="1" smtClean="0"/>
              <a:t>mrad</a:t>
            </a:r>
            <a:endParaRPr lang="en-GB" dirty="0"/>
          </a:p>
          <a:p>
            <a:pPr lvl="1"/>
            <a:r>
              <a:rPr lang="en-GB" dirty="0" smtClean="0"/>
              <a:t>Experiments at low beam energy </a:t>
            </a:r>
          </a:p>
          <a:p>
            <a:r>
              <a:rPr lang="en-GB" dirty="0" smtClean="0"/>
              <a:t>beam </a:t>
            </a:r>
            <a:r>
              <a:rPr lang="en-GB" dirty="0"/>
              <a:t>divergence </a:t>
            </a:r>
            <a:r>
              <a:rPr lang="en-GB" dirty="0" smtClean="0"/>
              <a:t>systematically </a:t>
            </a:r>
            <a:r>
              <a:rPr lang="en-GB" dirty="0"/>
              <a:t>higher in RF driven sources </a:t>
            </a:r>
            <a:r>
              <a:rPr lang="en-GB" dirty="0" smtClean="0"/>
              <a:t>compared </a:t>
            </a:r>
            <a:r>
              <a:rPr lang="en-GB" dirty="0"/>
              <a:t>to arc-based sources </a:t>
            </a:r>
            <a:endParaRPr lang="en-GB" dirty="0" smtClean="0"/>
          </a:p>
          <a:p>
            <a:pPr lvl="1"/>
            <a:r>
              <a:rPr lang="en-GB" dirty="0" smtClean="0">
                <a:solidFill>
                  <a:srgbClr val="FF0000"/>
                </a:solidFill>
              </a:rPr>
              <a:t>International collaboration with Japan </a:t>
            </a:r>
          </a:p>
          <a:p>
            <a:pPr lvl="1"/>
            <a:r>
              <a:rPr lang="en-GB" dirty="0" smtClean="0"/>
              <a:t>IO Task Force </a:t>
            </a:r>
          </a:p>
          <a:p>
            <a:pPr lvl="1"/>
            <a:r>
              <a:rPr lang="en-GB" dirty="0" smtClean="0"/>
              <a:t>Unify </a:t>
            </a:r>
            <a:r>
              <a:rPr lang="en-GB" dirty="0"/>
              <a:t>data </a:t>
            </a:r>
            <a:r>
              <a:rPr lang="en-GB" dirty="0" smtClean="0"/>
              <a:t>analysis, diagnostics  </a:t>
            </a:r>
            <a:r>
              <a:rPr lang="en-GB" dirty="0"/>
              <a:t>and methodology </a:t>
            </a:r>
            <a:endParaRPr lang="en-GB" dirty="0" smtClean="0"/>
          </a:p>
          <a:p>
            <a:pPr lvl="1"/>
            <a:r>
              <a:rPr lang="en-US" dirty="0"/>
              <a:t>strong dependence of the </a:t>
            </a:r>
            <a:r>
              <a:rPr lang="en-US" dirty="0" smtClean="0"/>
              <a:t>beam divergence </a:t>
            </a:r>
            <a:r>
              <a:rPr lang="en-US" dirty="0"/>
              <a:t>on the filling pressure</a:t>
            </a:r>
            <a:r>
              <a:rPr lang="en-GB" dirty="0" smtClean="0"/>
              <a:t> </a:t>
            </a:r>
          </a:p>
        </p:txBody>
      </p:sp>
      <p:sp>
        <p:nvSpPr>
          <p:cNvPr id="8" name="Espace réservé du contenu 5"/>
          <p:cNvSpPr txBox="1">
            <a:spLocks/>
          </p:cNvSpPr>
          <p:nvPr/>
        </p:nvSpPr>
        <p:spPr>
          <a:xfrm>
            <a:off x="6068058" y="1526283"/>
            <a:ext cx="6326083" cy="167054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smtClean="0"/>
              <a:t>Simulation: favourable beam divergence reduction with energy </a:t>
            </a:r>
          </a:p>
          <a:p>
            <a:pPr lvl="1"/>
            <a:r>
              <a:rPr lang="en-GB" dirty="0" smtClean="0"/>
              <a:t>divergence below 7 </a:t>
            </a:r>
            <a:r>
              <a:rPr lang="en-GB" dirty="0" err="1" smtClean="0"/>
              <a:t>mrad</a:t>
            </a:r>
            <a:r>
              <a:rPr lang="en-GB" dirty="0" smtClean="0"/>
              <a:t> </a:t>
            </a:r>
            <a:r>
              <a:rPr lang="en-GB" dirty="0"/>
              <a:t> </a:t>
            </a:r>
            <a:r>
              <a:rPr lang="en-GB" dirty="0" smtClean="0"/>
              <a:t>achievable at 1 MeV </a:t>
            </a:r>
          </a:p>
          <a:p>
            <a:pPr lvl="1"/>
            <a:r>
              <a:rPr lang="fr-FR" dirty="0" err="1" smtClean="0"/>
              <a:t>What</a:t>
            </a:r>
            <a:r>
              <a:rPr lang="fr-FR" dirty="0" smtClean="0"/>
              <a:t> about the Diagnostic </a:t>
            </a:r>
            <a:r>
              <a:rPr lang="fr-FR" dirty="0" err="1" smtClean="0"/>
              <a:t>beam</a:t>
            </a:r>
            <a:r>
              <a:rPr lang="fr-FR" dirty="0" smtClean="0"/>
              <a:t> ? </a:t>
            </a:r>
            <a:endParaRPr lang="en-GB" dirty="0" smtClean="0"/>
          </a:p>
        </p:txBody>
      </p:sp>
      <p:sp>
        <p:nvSpPr>
          <p:cNvPr id="10" name="Espace réservé du contenu 5"/>
          <p:cNvSpPr txBox="1">
            <a:spLocks/>
          </p:cNvSpPr>
          <p:nvPr/>
        </p:nvSpPr>
        <p:spPr>
          <a:xfrm>
            <a:off x="360040" y="599896"/>
            <a:ext cx="11677885" cy="82560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b="1"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2060"/>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rgbClr val="002060"/>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US" dirty="0" smtClean="0">
                <a:solidFill>
                  <a:srgbClr val="FF0000"/>
                </a:solidFill>
              </a:rPr>
              <a:t>A low </a:t>
            </a:r>
            <a:r>
              <a:rPr lang="en-US" dirty="0" err="1" smtClean="0">
                <a:solidFill>
                  <a:srgbClr val="FF0000"/>
                </a:solidFill>
              </a:rPr>
              <a:t>beamlet</a:t>
            </a:r>
            <a:r>
              <a:rPr lang="en-US" dirty="0" smtClean="0">
                <a:solidFill>
                  <a:srgbClr val="FF0000"/>
                </a:solidFill>
              </a:rPr>
              <a:t> divergence (7 </a:t>
            </a:r>
            <a:r>
              <a:rPr lang="en-US" dirty="0" err="1" smtClean="0">
                <a:solidFill>
                  <a:srgbClr val="FF0000"/>
                </a:solidFill>
              </a:rPr>
              <a:t>mrad</a:t>
            </a:r>
            <a:r>
              <a:rPr lang="en-US" dirty="0">
                <a:solidFill>
                  <a:srgbClr val="FF0000"/>
                </a:solidFill>
              </a:rPr>
              <a:t>)</a:t>
            </a:r>
            <a:r>
              <a:rPr lang="fr-FR" dirty="0" smtClean="0">
                <a:solidFill>
                  <a:srgbClr val="FF0000"/>
                </a:solidFill>
              </a:rPr>
              <a:t> </a:t>
            </a:r>
            <a:r>
              <a:rPr lang="en-US" dirty="0" smtClean="0">
                <a:solidFill>
                  <a:srgbClr val="FF0000"/>
                </a:solidFill>
              </a:rPr>
              <a:t>is crucial for the efficiency of the ITER-NBI systems, since it affects </a:t>
            </a:r>
            <a:r>
              <a:rPr lang="en-GB" dirty="0" smtClean="0">
                <a:solidFill>
                  <a:srgbClr val="FF0000"/>
                </a:solidFill>
              </a:rPr>
              <a:t>beamline transmission and </a:t>
            </a:r>
            <a:r>
              <a:rPr lang="en-GB" u="sng" dirty="0" smtClean="0">
                <a:solidFill>
                  <a:srgbClr val="FF0000"/>
                </a:solidFill>
              </a:rPr>
              <a:t>delivered power</a:t>
            </a:r>
            <a:r>
              <a:rPr lang="en-US" u="sng" dirty="0" smtClean="0">
                <a:solidFill>
                  <a:srgbClr val="FF0000"/>
                </a:solidFill>
              </a:rPr>
              <a:t> </a:t>
            </a:r>
          </a:p>
        </p:txBody>
      </p:sp>
      <p:sp>
        <p:nvSpPr>
          <p:cNvPr id="11" name="ZoneTexte 10"/>
          <p:cNvSpPr txBox="1"/>
          <p:nvPr/>
        </p:nvSpPr>
        <p:spPr>
          <a:xfrm>
            <a:off x="1798598" y="6249143"/>
            <a:ext cx="4521676" cy="307777"/>
          </a:xfrm>
          <a:prstGeom prst="rect">
            <a:avLst/>
          </a:prstGeom>
          <a:noFill/>
        </p:spPr>
        <p:txBody>
          <a:bodyPr wrap="square" rtlCol="0">
            <a:spAutoFit/>
          </a:bodyPr>
          <a:lstStyle/>
          <a:p>
            <a:r>
              <a:rPr lang="fr-FR" sz="1400" dirty="0" smtClean="0"/>
              <a:t>[ </a:t>
            </a:r>
            <a:r>
              <a:rPr lang="en-US" altLang="ja-JP" sz="1400" dirty="0" smtClean="0">
                <a:ea typeface="ＭＳ Ｐゴシック" charset="-128"/>
              </a:rPr>
              <a:t>DEN HARDER FEC 2023 , </a:t>
            </a:r>
            <a:r>
              <a:rPr lang="fr-FR" sz="1400" dirty="0"/>
              <a:t>Fantz FEC 2023</a:t>
            </a:r>
            <a:r>
              <a:rPr lang="en-US" altLang="ja-JP" sz="1400" dirty="0" smtClean="0">
                <a:ea typeface="ＭＳ Ｐゴシック" charset="-128"/>
              </a:rPr>
              <a:t> </a:t>
            </a:r>
            <a:r>
              <a:rPr lang="fr-FR" sz="1400" dirty="0" smtClean="0"/>
              <a:t>]</a:t>
            </a:r>
            <a:endParaRPr lang="fr-FR" sz="1400" dirty="0"/>
          </a:p>
        </p:txBody>
      </p:sp>
      <p:pic>
        <p:nvPicPr>
          <p:cNvPr id="12" name="Image 11"/>
          <p:cNvPicPr>
            <a:picLocks noChangeAspect="1"/>
          </p:cNvPicPr>
          <p:nvPr/>
        </p:nvPicPr>
        <p:blipFill>
          <a:blip r:embed="rId2"/>
          <a:stretch>
            <a:fillRect/>
          </a:stretch>
        </p:blipFill>
        <p:spPr>
          <a:xfrm>
            <a:off x="6960646" y="3075917"/>
            <a:ext cx="4012154" cy="3417050"/>
          </a:xfrm>
          <a:prstGeom prst="rect">
            <a:avLst/>
          </a:prstGeom>
        </p:spPr>
      </p:pic>
    </p:spTree>
    <p:extLst>
      <p:ext uri="{BB962C8B-B14F-4D97-AF65-F5344CB8AC3E}">
        <p14:creationId xmlns:p14="http://schemas.microsoft.com/office/powerpoint/2010/main" val="3015180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SP-4 </a:t>
            </a:r>
            <a:r>
              <a:rPr lang="fr-FR" dirty="0" err="1" smtClean="0"/>
              <a:t>Ongoing</a:t>
            </a:r>
            <a:r>
              <a:rPr lang="fr-FR" dirty="0" smtClean="0"/>
              <a:t> Activity to </a:t>
            </a:r>
            <a:r>
              <a:rPr lang="fr-FR" dirty="0" err="1" smtClean="0"/>
              <a:t>reply</a:t>
            </a:r>
            <a:r>
              <a:rPr lang="fr-FR" dirty="0" smtClean="0"/>
              <a:t> to the ITER STAC </a:t>
            </a:r>
            <a:r>
              <a:rPr lang="fr-FR" dirty="0" err="1" smtClean="0"/>
              <a:t>Assessment</a:t>
            </a:r>
            <a:r>
              <a:rPr lang="fr-FR" dirty="0" smtClean="0"/>
              <a:t> </a:t>
            </a:r>
            <a:endParaRPr lang="en-GB" dirty="0"/>
          </a:p>
        </p:txBody>
      </p:sp>
      <p:sp>
        <p:nvSpPr>
          <p:cNvPr id="3" name="Espace réservé du contenu 2"/>
          <p:cNvSpPr>
            <a:spLocks noGrp="1"/>
          </p:cNvSpPr>
          <p:nvPr>
            <p:ph idx="1"/>
          </p:nvPr>
        </p:nvSpPr>
        <p:spPr/>
        <p:txBody>
          <a:bodyPr>
            <a:normAutofit fontScale="92500" lnSpcReduction="10000"/>
          </a:bodyPr>
          <a:lstStyle/>
          <a:p>
            <a:pPr lvl="0"/>
            <a:r>
              <a:rPr lang="en-GB" dirty="0"/>
              <a:t>M</a:t>
            </a:r>
            <a:r>
              <a:rPr lang="en-GB" dirty="0" smtClean="0"/>
              <a:t>ain </a:t>
            </a:r>
            <a:r>
              <a:rPr lang="en-GB" dirty="0"/>
              <a:t>points of STAC related to NBTF </a:t>
            </a:r>
            <a:r>
              <a:rPr lang="en-GB" dirty="0" smtClean="0"/>
              <a:t>: </a:t>
            </a:r>
            <a:r>
              <a:rPr lang="en-GB" dirty="0"/>
              <a:t> </a:t>
            </a:r>
            <a:r>
              <a:rPr lang="en-GB" dirty="0" err="1"/>
              <a:t>i</a:t>
            </a:r>
            <a:r>
              <a:rPr lang="en-GB" dirty="0"/>
              <a:t>) to accelerate the NBTF schedule, in particular the achievement of high performances before the release of last input of the HNB design (2031) and ii) Explore and report (by 2025) on the divergence achievable for the DNB</a:t>
            </a:r>
            <a:r>
              <a:rPr lang="en-GB" dirty="0" smtClean="0"/>
              <a:t>.</a:t>
            </a:r>
          </a:p>
          <a:p>
            <a:pPr lvl="1"/>
            <a:r>
              <a:rPr lang="en-GB" dirty="0"/>
              <a:t>The STAC notes that the DNB is foreseen only in DT-1. It can only be available for SRO if the period after completion of the VV and the start of SRO is extended by one year (and if the IN DA would be able to accelerate the delivery of the later components). This is due to captive components in the port plugs (beam liner, already under manufacturing) which are dimensioned such that the NB installation has to start with them, i.e. it is dimensionally impossible to mount them through other ports</a:t>
            </a:r>
            <a:r>
              <a:rPr lang="en-GB" dirty="0" smtClean="0"/>
              <a:t>.</a:t>
            </a:r>
            <a:endParaRPr lang="en-GB" sz="1800" b="0" dirty="0">
              <a:solidFill>
                <a:srgbClr val="002060"/>
              </a:solidFill>
            </a:endParaRPr>
          </a:p>
          <a:p>
            <a:pPr lvl="1"/>
            <a:r>
              <a:rPr lang="en-GB" b="0" dirty="0"/>
              <a:t>The STAC </a:t>
            </a:r>
            <a:r>
              <a:rPr lang="en-GB" b="0" i="1" dirty="0"/>
              <a:t>recommends </a:t>
            </a:r>
            <a:r>
              <a:rPr lang="en-GB" b="0" dirty="0"/>
              <a:t>accelerating the full hydrogen beam demonstration at 870kV (milestone 4) in MITICA, prior to start of manufacture of the beam source, by increasing the operational phases and minimizing the maintenance phases. The STAC </a:t>
            </a:r>
            <a:r>
              <a:rPr lang="en-GB" b="0" i="1" dirty="0"/>
              <a:t>considers </a:t>
            </a:r>
            <a:r>
              <a:rPr lang="en-GB" b="0" dirty="0"/>
              <a:t>the planned date of 2029 when the design of all components, except the beam source (design due 2030), is completed, is too late. The STAC </a:t>
            </a:r>
            <a:r>
              <a:rPr lang="en-GB" b="0" i="1" dirty="0"/>
              <a:t>recommends </a:t>
            </a:r>
            <a:r>
              <a:rPr lang="en-GB" b="0" dirty="0"/>
              <a:t>that up to that point, work in MITICA should focus only on hydrogen. </a:t>
            </a:r>
            <a:endParaRPr lang="en-GB" b="0" dirty="0" smtClean="0"/>
          </a:p>
          <a:p>
            <a:pPr lvl="1"/>
            <a:r>
              <a:rPr lang="en-GB" dirty="0"/>
              <a:t>The STAC recommends taking a decision on the third HNB not later than 2030. Technically this decision should depend on the MITICA results achieved by then. If a decision is taken not to install the beam, the captive components should not be installed. This would allow an alternative usage of that port</a:t>
            </a:r>
            <a:r>
              <a:rPr lang="en-GB" dirty="0" smtClean="0"/>
              <a:t>.</a:t>
            </a:r>
          </a:p>
          <a:p>
            <a:pPr lvl="1"/>
            <a:r>
              <a:rPr lang="en-GB" dirty="0"/>
              <a:t>The STAC recommends including a milestone for voltage insulation tests with 1 MV in vacuum in 2025.</a:t>
            </a:r>
          </a:p>
          <a:p>
            <a:pPr lvl="0"/>
            <a:endParaRPr lang="en-GB" dirty="0" smtClean="0"/>
          </a:p>
          <a:p>
            <a:pPr lvl="0"/>
            <a:r>
              <a:rPr lang="en-GB" dirty="0" smtClean="0"/>
              <a:t>Some </a:t>
            </a:r>
            <a:r>
              <a:rPr lang="en-GB" dirty="0"/>
              <a:t>NAC members recommended to address these </a:t>
            </a:r>
            <a:r>
              <a:rPr lang="en-GB" dirty="0" smtClean="0"/>
              <a:t>points </a:t>
            </a:r>
            <a:r>
              <a:rPr lang="en-GB" dirty="0"/>
              <a:t>preparing a new NBTF plan, with more clear targets (project oriented), more aggressive, and including risks. </a:t>
            </a:r>
            <a:endParaRPr lang="en-GB" dirty="0" smtClean="0"/>
          </a:p>
          <a:p>
            <a:endParaRPr lang="en-GB" dirty="0"/>
          </a:p>
        </p:txBody>
      </p:sp>
      <p:sp>
        <p:nvSpPr>
          <p:cNvPr id="4" name="Espace réservé du pied de page 3"/>
          <p:cNvSpPr>
            <a:spLocks noGrp="1"/>
          </p:cNvSpPr>
          <p:nvPr>
            <p:ph type="ftr" sz="quarter" idx="11"/>
          </p:nvPr>
        </p:nvSpPr>
        <p:spPr/>
        <p:txBody>
          <a:bodyPr/>
          <a:lstStyle/>
          <a:p>
            <a:r>
              <a:rPr lang="en-GB" smtClean="0">
                <a:solidFill>
                  <a:prstClr val="white"/>
                </a:solidFill>
              </a:rPr>
              <a:t>Xavier LITAUDON  &amp; Gloria FALCHETTO | FSD Planning Meeting | WPPrIO | 10-12 June 2024</a:t>
            </a:r>
            <a:endParaRPr lang="en-GB" dirty="0">
              <a:solidFill>
                <a:prstClr val="white"/>
              </a:solidFill>
            </a:endParaRP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Tree>
    <p:extLst>
      <p:ext uri="{BB962C8B-B14F-4D97-AF65-F5344CB8AC3E}">
        <p14:creationId xmlns:p14="http://schemas.microsoft.com/office/powerpoint/2010/main" val="80706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88566" y="70508"/>
            <a:ext cx="11032978" cy="654135"/>
          </a:xfrm>
        </p:spPr>
        <p:txBody>
          <a:bodyPr/>
          <a:lstStyle/>
          <a:p>
            <a:r>
              <a:rPr lang="it-IT" dirty="0" smtClean="0"/>
              <a:t>SP-5 Replicate ITER neutron energy spectra shape at </a:t>
            </a:r>
            <a:r>
              <a:rPr lang="it-IT" dirty="0"/>
              <a:t>FNG</a:t>
            </a:r>
            <a:r>
              <a:rPr lang="it-IT" dirty="0" smtClean="0"/>
              <a:t> </a:t>
            </a:r>
            <a:endParaRPr lang="it-IT" dirty="0"/>
          </a:p>
        </p:txBody>
      </p:sp>
      <p:sp>
        <p:nvSpPr>
          <p:cNvPr id="4" name="Segnaposto numero diapositiva 3"/>
          <p:cNvSpPr>
            <a:spLocks noGrp="1"/>
          </p:cNvSpPr>
          <p:nvPr>
            <p:ph type="sldNum" sz="quarter" idx="12"/>
          </p:nvPr>
        </p:nvSpPr>
        <p:spPr/>
        <p:txBody>
          <a:bodyPr/>
          <a:lstStyle/>
          <a:p>
            <a:fld id="{6A6D9FA1-99C7-4910-8E32-B85D378B0060}" type="slidenum">
              <a:rPr lang="en-GB" smtClean="0"/>
              <a:pPr/>
              <a:t>9</a:t>
            </a:fld>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7" y="674692"/>
            <a:ext cx="1925858" cy="261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2 5"/>
          <p:cNvCxnSpPr/>
          <p:nvPr/>
        </p:nvCxnSpPr>
        <p:spPr>
          <a:xfrm flipH="1" flipV="1">
            <a:off x="1631504" y="2186861"/>
            <a:ext cx="485352" cy="735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944239" y="2780811"/>
            <a:ext cx="2232248" cy="369332"/>
          </a:xfrm>
          <a:prstGeom prst="rect">
            <a:avLst/>
          </a:prstGeom>
          <a:noFill/>
        </p:spPr>
        <p:txBody>
          <a:bodyPr wrap="square" rtlCol="0">
            <a:spAutoFit/>
          </a:bodyPr>
          <a:lstStyle/>
          <a:p>
            <a:r>
              <a:rPr lang="it-IT" b="1" dirty="0" smtClean="0"/>
              <a:t>FNG target</a:t>
            </a:r>
            <a:endParaRPr lang="it-IT" b="1" dirty="0"/>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37"/>
          <a:stretch/>
        </p:blipFill>
        <p:spPr bwMode="auto">
          <a:xfrm>
            <a:off x="89637" y="3284984"/>
            <a:ext cx="4850996" cy="31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2197851" y="616283"/>
            <a:ext cx="9643038" cy="646331"/>
          </a:xfrm>
          <a:prstGeom prst="rect">
            <a:avLst/>
          </a:prstGeom>
        </p:spPr>
        <p:txBody>
          <a:bodyPr wrap="square">
            <a:spAutoFit/>
          </a:bodyPr>
          <a:lstStyle/>
          <a:p>
            <a:pPr>
              <a:buClr>
                <a:srgbClr val="C00000"/>
              </a:buClr>
            </a:pPr>
            <a:r>
              <a:rPr lang="en-US" b="1" dirty="0" smtClean="0">
                <a:solidFill>
                  <a:srgbClr val="C00000"/>
                </a:solidFill>
                <a:latin typeface="Titillium"/>
              </a:rPr>
              <a:t>G</a:t>
            </a:r>
            <a:r>
              <a:rPr lang="en-US" b="1" dirty="0" smtClean="0">
                <a:solidFill>
                  <a:schemeClr val="tx2">
                    <a:lumMod val="50000"/>
                  </a:schemeClr>
                </a:solidFill>
                <a:latin typeface="Titillium"/>
              </a:rPr>
              <a:t>eneral </a:t>
            </a:r>
            <a:r>
              <a:rPr lang="en-US" b="1" dirty="0" smtClean="0">
                <a:solidFill>
                  <a:srgbClr val="C00000"/>
                </a:solidFill>
                <a:latin typeface="Titillium"/>
              </a:rPr>
              <a:t>E</a:t>
            </a:r>
            <a:r>
              <a:rPr lang="en-US" b="1" dirty="0" smtClean="0">
                <a:solidFill>
                  <a:schemeClr val="tx2">
                    <a:lumMod val="50000"/>
                  </a:schemeClr>
                </a:solidFill>
                <a:latin typeface="Titillium"/>
              </a:rPr>
              <a:t>xperimental </a:t>
            </a:r>
            <a:r>
              <a:rPr lang="en-US" b="1" dirty="0" smtClean="0">
                <a:solidFill>
                  <a:srgbClr val="C00000"/>
                </a:solidFill>
                <a:latin typeface="Titillium"/>
              </a:rPr>
              <a:t>Neu</a:t>
            </a:r>
            <a:r>
              <a:rPr lang="en-US" b="1" dirty="0" smtClean="0">
                <a:solidFill>
                  <a:schemeClr val="tx2">
                    <a:lumMod val="50000"/>
                  </a:schemeClr>
                </a:solidFill>
                <a:latin typeface="Titillium"/>
              </a:rPr>
              <a:t>tron </a:t>
            </a:r>
            <a:r>
              <a:rPr lang="en-US" b="1" dirty="0" smtClean="0">
                <a:solidFill>
                  <a:srgbClr val="C00000"/>
                </a:solidFill>
                <a:latin typeface="Titillium"/>
              </a:rPr>
              <a:t>S</a:t>
            </a:r>
            <a:r>
              <a:rPr lang="en-US" b="1" dirty="0" smtClean="0">
                <a:solidFill>
                  <a:schemeClr val="tx2">
                    <a:lumMod val="50000"/>
                  </a:schemeClr>
                </a:solidFill>
                <a:latin typeface="Titillium"/>
              </a:rPr>
              <a:t>ystems </a:t>
            </a:r>
            <a:r>
              <a:rPr lang="en-US" b="1" dirty="0" smtClean="0">
                <a:solidFill>
                  <a:srgbClr val="C00000"/>
                </a:solidFill>
                <a:latin typeface="Titillium"/>
              </a:rPr>
              <a:t>I</a:t>
            </a:r>
            <a:r>
              <a:rPr lang="en-US" b="1" dirty="0" smtClean="0">
                <a:solidFill>
                  <a:schemeClr val="tx2">
                    <a:lumMod val="50000"/>
                  </a:schemeClr>
                </a:solidFill>
                <a:latin typeface="Titillium"/>
              </a:rPr>
              <a:t>rradiation </a:t>
            </a:r>
            <a:r>
              <a:rPr lang="en-US" b="1" dirty="0" smtClean="0">
                <a:solidFill>
                  <a:srgbClr val="C00000"/>
                </a:solidFill>
                <a:latin typeface="Titillium"/>
              </a:rPr>
              <a:t>S</a:t>
            </a:r>
            <a:r>
              <a:rPr lang="en-US" b="1" dirty="0" smtClean="0">
                <a:solidFill>
                  <a:schemeClr val="tx2">
                    <a:lumMod val="50000"/>
                  </a:schemeClr>
                </a:solidFill>
                <a:latin typeface="Titillium"/>
              </a:rPr>
              <a:t>tation: </a:t>
            </a:r>
            <a:r>
              <a:rPr lang="en-US" dirty="0" smtClean="0">
                <a:solidFill>
                  <a:schemeClr val="tx2">
                    <a:lumMod val="50000"/>
                  </a:schemeClr>
                </a:solidFill>
                <a:latin typeface="Titillium"/>
              </a:rPr>
              <a:t>Novel neutron </a:t>
            </a:r>
            <a:r>
              <a:rPr lang="en-US" dirty="0">
                <a:solidFill>
                  <a:schemeClr val="tx2">
                    <a:lumMod val="50000"/>
                  </a:schemeClr>
                </a:solidFill>
                <a:latin typeface="Titillium"/>
              </a:rPr>
              <a:t>test bed facility for </a:t>
            </a:r>
            <a:r>
              <a:rPr lang="en-US" dirty="0" smtClean="0">
                <a:solidFill>
                  <a:schemeClr val="tx2">
                    <a:lumMod val="50000"/>
                  </a:schemeClr>
                </a:solidFill>
                <a:latin typeface="Titillium"/>
              </a:rPr>
              <a:t>testing diagnostics, electronics and </a:t>
            </a:r>
            <a:r>
              <a:rPr lang="en-US" dirty="0">
                <a:solidFill>
                  <a:schemeClr val="tx2">
                    <a:lumMod val="50000"/>
                  </a:schemeClr>
                </a:solidFill>
                <a:latin typeface="Titillium"/>
              </a:rPr>
              <a:t>critical </a:t>
            </a:r>
            <a:r>
              <a:rPr lang="en-US" dirty="0" smtClean="0">
                <a:solidFill>
                  <a:schemeClr val="tx2">
                    <a:lumMod val="50000"/>
                  </a:schemeClr>
                </a:solidFill>
                <a:latin typeface="Titillium"/>
              </a:rPr>
              <a:t>ITER components</a:t>
            </a:r>
            <a:endParaRPr lang="it-IT" dirty="0">
              <a:solidFill>
                <a:schemeClr val="tx2">
                  <a:lumMod val="50000"/>
                </a:schemeClr>
              </a:solidFill>
              <a:latin typeface="Titillium"/>
            </a:endParaRPr>
          </a:p>
        </p:txBody>
      </p:sp>
      <p:sp>
        <p:nvSpPr>
          <p:cNvPr id="14" name="CasellaDiTesto 13"/>
          <p:cNvSpPr txBox="1"/>
          <p:nvPr/>
        </p:nvSpPr>
        <p:spPr>
          <a:xfrm>
            <a:off x="2197850" y="1318593"/>
            <a:ext cx="9823693" cy="1477328"/>
          </a:xfrm>
          <a:prstGeom prst="rect">
            <a:avLst/>
          </a:prstGeom>
          <a:noFill/>
        </p:spPr>
        <p:txBody>
          <a:bodyPr wrap="square" rtlCol="0">
            <a:spAutoFit/>
          </a:bodyPr>
          <a:lstStyle/>
          <a:p>
            <a:r>
              <a:rPr lang="en-US" b="1" dirty="0">
                <a:solidFill>
                  <a:srgbClr val="FF0000"/>
                </a:solidFill>
              </a:rPr>
              <a:t>M</a:t>
            </a:r>
            <a:r>
              <a:rPr lang="en-US" b="1" dirty="0" smtClean="0">
                <a:solidFill>
                  <a:srgbClr val="FF0000"/>
                </a:solidFill>
              </a:rPr>
              <a:t>aterials assembly as moderator in front of 14MeV neutron flux to replicate </a:t>
            </a:r>
            <a:r>
              <a:rPr lang="en-US" b="1" dirty="0">
                <a:solidFill>
                  <a:srgbClr val="FF0000"/>
                </a:solidFill>
              </a:rPr>
              <a:t>the </a:t>
            </a:r>
            <a:r>
              <a:rPr lang="en-US" b="1" dirty="0" smtClean="0">
                <a:solidFill>
                  <a:srgbClr val="FF0000"/>
                </a:solidFill>
              </a:rPr>
              <a:t>required neutron  </a:t>
            </a:r>
            <a:r>
              <a:rPr lang="en-US" b="1" dirty="0">
                <a:solidFill>
                  <a:srgbClr val="FF0000"/>
                </a:solidFill>
              </a:rPr>
              <a:t>energy spectra </a:t>
            </a:r>
            <a:r>
              <a:rPr lang="en-US" b="1" dirty="0" smtClean="0">
                <a:solidFill>
                  <a:srgbClr val="FF0000"/>
                </a:solidFill>
              </a:rPr>
              <a:t>distribution.  </a:t>
            </a:r>
          </a:p>
          <a:p>
            <a:endParaRPr lang="it-IT" b="1" dirty="0" smtClean="0">
              <a:solidFill>
                <a:srgbClr val="FF0000"/>
              </a:solidFill>
            </a:endParaRPr>
          </a:p>
          <a:p>
            <a:r>
              <a:rPr lang="it-IT" b="1" dirty="0" smtClean="0">
                <a:solidFill>
                  <a:srgbClr val="FF0000"/>
                </a:solidFill>
              </a:rPr>
              <a:t>Neutron energy spectra as in ITER Port Cell:  unique facility for testing  Single Event Effects (SEE) on electronics with ITER-like neutron spectrum</a:t>
            </a:r>
            <a:endParaRPr lang="it-IT" b="1" dirty="0">
              <a:solidFill>
                <a:srgbClr val="FF0000"/>
              </a:solidFill>
            </a:endParaRPr>
          </a:p>
        </p:txBody>
      </p:sp>
      <p:sp>
        <p:nvSpPr>
          <p:cNvPr id="16" name="Rettangolo 15"/>
          <p:cNvSpPr/>
          <p:nvPr/>
        </p:nvSpPr>
        <p:spPr>
          <a:xfrm>
            <a:off x="5186988" y="2645602"/>
            <a:ext cx="7422456" cy="3693319"/>
          </a:xfrm>
          <a:prstGeom prst="rect">
            <a:avLst/>
          </a:prstGeom>
        </p:spPr>
        <p:txBody>
          <a:bodyPr wrap="square">
            <a:spAutoFit/>
          </a:bodyPr>
          <a:lstStyle/>
          <a:p>
            <a:endParaRPr lang="en-US" dirty="0"/>
          </a:p>
          <a:p>
            <a:pPr>
              <a:lnSpc>
                <a:spcPct val="120000"/>
              </a:lnSpc>
            </a:pPr>
            <a:r>
              <a:rPr lang="en-US" b="1" dirty="0" err="1" smtClean="0"/>
              <a:t>GENeuSIS</a:t>
            </a:r>
            <a:r>
              <a:rPr lang="en-US" b="1" dirty="0" smtClean="0"/>
              <a:t> design  extra resource</a:t>
            </a:r>
            <a:endParaRPr lang="en-US" b="1" dirty="0"/>
          </a:p>
          <a:p>
            <a:pPr marL="285750" indent="-285750">
              <a:lnSpc>
                <a:spcPct val="120000"/>
              </a:lnSpc>
              <a:buFont typeface="Arial" panose="020B0604020202020204" pitchFamily="34" charset="0"/>
              <a:buChar char="•"/>
            </a:pPr>
            <a:r>
              <a:rPr lang="en-US" dirty="0" smtClean="0">
                <a:solidFill>
                  <a:srgbClr val="002060"/>
                </a:solidFill>
              </a:rPr>
              <a:t>MCNP </a:t>
            </a:r>
            <a:r>
              <a:rPr lang="en-US" dirty="0">
                <a:solidFill>
                  <a:srgbClr val="002060"/>
                </a:solidFill>
              </a:rPr>
              <a:t>calculations to </a:t>
            </a:r>
            <a:r>
              <a:rPr lang="en-US" dirty="0" err="1">
                <a:solidFill>
                  <a:srgbClr val="002060"/>
                </a:solidFill>
              </a:rPr>
              <a:t>optimise</a:t>
            </a:r>
            <a:r>
              <a:rPr lang="en-US" dirty="0">
                <a:solidFill>
                  <a:srgbClr val="002060"/>
                </a:solidFill>
              </a:rPr>
              <a:t> the </a:t>
            </a:r>
            <a:r>
              <a:rPr lang="en-US" dirty="0" smtClean="0">
                <a:solidFill>
                  <a:srgbClr val="002060"/>
                </a:solidFill>
              </a:rPr>
              <a:t>material assembly</a:t>
            </a:r>
            <a:endParaRPr lang="en-US" dirty="0">
              <a:solidFill>
                <a:srgbClr val="002060"/>
              </a:solidFill>
            </a:endParaRPr>
          </a:p>
          <a:p>
            <a:pPr marL="285750" indent="-285750">
              <a:lnSpc>
                <a:spcPct val="120000"/>
              </a:lnSpc>
              <a:buFont typeface="Arial" panose="020B0604020202020204" pitchFamily="34" charset="0"/>
              <a:buChar char="•"/>
            </a:pPr>
            <a:r>
              <a:rPr lang="en-US" dirty="0" smtClean="0">
                <a:solidFill>
                  <a:srgbClr val="002060"/>
                </a:solidFill>
              </a:rPr>
              <a:t>Final design</a:t>
            </a:r>
            <a:endParaRPr lang="en-US" dirty="0">
              <a:solidFill>
                <a:srgbClr val="002060"/>
              </a:solidFill>
            </a:endParaRPr>
          </a:p>
          <a:p>
            <a:pPr marL="285750" indent="-285750">
              <a:lnSpc>
                <a:spcPct val="120000"/>
              </a:lnSpc>
              <a:buFont typeface="Arial" panose="020B0604020202020204" pitchFamily="34" charset="0"/>
              <a:buChar char="•"/>
            </a:pPr>
            <a:r>
              <a:rPr lang="en-US" dirty="0">
                <a:solidFill>
                  <a:srgbClr val="002060"/>
                </a:solidFill>
              </a:rPr>
              <a:t>D</a:t>
            </a:r>
            <a:r>
              <a:rPr lang="en-US" dirty="0" smtClean="0">
                <a:solidFill>
                  <a:srgbClr val="002060"/>
                </a:solidFill>
              </a:rPr>
              <a:t>atabase </a:t>
            </a:r>
            <a:r>
              <a:rPr lang="en-US" dirty="0">
                <a:solidFill>
                  <a:srgbClr val="002060"/>
                </a:solidFill>
              </a:rPr>
              <a:t>for </a:t>
            </a:r>
            <a:r>
              <a:rPr lang="en-US" dirty="0" smtClean="0">
                <a:solidFill>
                  <a:srgbClr val="002060"/>
                </a:solidFill>
              </a:rPr>
              <a:t>AI training to reproduce any neutron spectra</a:t>
            </a:r>
            <a:endParaRPr lang="en-US" dirty="0">
              <a:solidFill>
                <a:srgbClr val="002060"/>
              </a:solidFill>
            </a:endParaRPr>
          </a:p>
          <a:p>
            <a:pPr>
              <a:lnSpc>
                <a:spcPct val="120000"/>
              </a:lnSpc>
            </a:pPr>
            <a:endParaRPr lang="en-US" dirty="0"/>
          </a:p>
          <a:p>
            <a:pPr>
              <a:lnSpc>
                <a:spcPct val="120000"/>
              </a:lnSpc>
            </a:pPr>
            <a:r>
              <a:rPr lang="en-US" b="1" dirty="0" smtClean="0"/>
              <a:t>Tests </a:t>
            </a:r>
            <a:r>
              <a:rPr lang="en-US" b="1" dirty="0"/>
              <a:t>of SEE on electronics with GENeuSIS in ITER conditions</a:t>
            </a:r>
          </a:p>
          <a:p>
            <a:pPr marL="285750" indent="-285750">
              <a:lnSpc>
                <a:spcPct val="120000"/>
              </a:lnSpc>
              <a:buFont typeface="Arial" panose="020B0604020202020204" pitchFamily="34" charset="0"/>
              <a:buChar char="•"/>
            </a:pPr>
            <a:r>
              <a:rPr lang="en-US" dirty="0">
                <a:solidFill>
                  <a:srgbClr val="002060"/>
                </a:solidFill>
              </a:rPr>
              <a:t>Procurement and installation of </a:t>
            </a:r>
            <a:r>
              <a:rPr lang="en-US" dirty="0" err="1" smtClean="0">
                <a:solidFill>
                  <a:srgbClr val="002060"/>
                </a:solidFill>
              </a:rPr>
              <a:t>GENeuSIS</a:t>
            </a:r>
            <a:r>
              <a:rPr lang="en-US" dirty="0">
                <a:solidFill>
                  <a:srgbClr val="002060"/>
                </a:solidFill>
              </a:rPr>
              <a:t> </a:t>
            </a:r>
            <a:r>
              <a:rPr lang="en-US" dirty="0" smtClean="0">
                <a:solidFill>
                  <a:srgbClr val="002060"/>
                </a:solidFill>
              </a:rPr>
              <a:t>at </a:t>
            </a:r>
            <a:r>
              <a:rPr lang="en-US" dirty="0">
                <a:solidFill>
                  <a:srgbClr val="002060"/>
                </a:solidFill>
              </a:rPr>
              <a:t>FNG</a:t>
            </a:r>
          </a:p>
          <a:p>
            <a:pPr marL="285750" indent="-285750">
              <a:lnSpc>
                <a:spcPct val="120000"/>
              </a:lnSpc>
              <a:buFont typeface="Arial" panose="020B0604020202020204" pitchFamily="34" charset="0"/>
              <a:buChar char="•"/>
            </a:pPr>
            <a:r>
              <a:rPr lang="en-US" dirty="0">
                <a:solidFill>
                  <a:srgbClr val="002060"/>
                </a:solidFill>
              </a:rPr>
              <a:t>Perform experimental characterization of the test-cavity</a:t>
            </a:r>
          </a:p>
          <a:p>
            <a:pPr marL="285750" indent="-285750">
              <a:lnSpc>
                <a:spcPct val="120000"/>
              </a:lnSpc>
              <a:buFont typeface="Arial" panose="020B0604020202020204" pitchFamily="34" charset="0"/>
              <a:buChar char="•"/>
            </a:pPr>
            <a:r>
              <a:rPr lang="en-US" dirty="0">
                <a:solidFill>
                  <a:srgbClr val="002060"/>
                </a:solidFill>
              </a:rPr>
              <a:t>E</a:t>
            </a:r>
            <a:r>
              <a:rPr lang="en-US" dirty="0" smtClean="0">
                <a:solidFill>
                  <a:srgbClr val="002060"/>
                </a:solidFill>
              </a:rPr>
              <a:t>xperimental </a:t>
            </a:r>
            <a:r>
              <a:rPr lang="en-US" dirty="0">
                <a:solidFill>
                  <a:srgbClr val="002060"/>
                </a:solidFill>
              </a:rPr>
              <a:t>tests on selected </a:t>
            </a:r>
            <a:r>
              <a:rPr lang="en-US" dirty="0" smtClean="0">
                <a:solidFill>
                  <a:srgbClr val="002060"/>
                </a:solidFill>
              </a:rPr>
              <a:t>electronic components </a:t>
            </a:r>
            <a:endParaRPr lang="en-US" dirty="0">
              <a:solidFill>
                <a:srgbClr val="002060"/>
              </a:solidFill>
            </a:endParaRPr>
          </a:p>
          <a:p>
            <a:pPr marL="285750" indent="-285750">
              <a:lnSpc>
                <a:spcPct val="120000"/>
              </a:lnSpc>
              <a:buFont typeface="Arial" panose="020B0604020202020204" pitchFamily="34" charset="0"/>
              <a:buChar char="•"/>
            </a:pPr>
            <a:r>
              <a:rPr lang="en-US" dirty="0">
                <a:solidFill>
                  <a:srgbClr val="002060"/>
                </a:solidFill>
              </a:rPr>
              <a:t>Study the impact of thermal neutron shield on </a:t>
            </a:r>
            <a:r>
              <a:rPr lang="en-US" dirty="0" smtClean="0">
                <a:solidFill>
                  <a:srgbClr val="002060"/>
                </a:solidFill>
              </a:rPr>
              <a:t>SEE</a:t>
            </a:r>
            <a:endParaRPr lang="en-US" dirty="0">
              <a:solidFill>
                <a:srgbClr val="002060"/>
              </a:solidFill>
            </a:endParaRPr>
          </a:p>
        </p:txBody>
      </p:sp>
      <p:sp>
        <p:nvSpPr>
          <p:cNvPr id="11" name="Espace réservé du pied de page 3"/>
          <p:cNvSpPr>
            <a:spLocks noGrp="1"/>
          </p:cNvSpPr>
          <p:nvPr>
            <p:ph type="ftr" sz="quarter" idx="11"/>
          </p:nvPr>
        </p:nvSpPr>
        <p:spPr>
          <a:xfrm>
            <a:off x="825624" y="6555770"/>
            <a:ext cx="5876834" cy="329614"/>
          </a:xfrm>
        </p:spPr>
        <p:txBody>
          <a:bodyPr/>
          <a:lstStyle/>
          <a:p>
            <a:r>
              <a:rPr lang="en-GB" dirty="0" smtClean="0">
                <a:solidFill>
                  <a:prstClr val="white"/>
                </a:solidFill>
              </a:rPr>
              <a:t>Xavier LITAUDON  &amp; Gloria FALCHETTO | FSD Planning Meeting | </a:t>
            </a:r>
            <a:r>
              <a:rPr lang="en-GB" dirty="0" err="1" smtClean="0">
                <a:solidFill>
                  <a:prstClr val="white"/>
                </a:solidFill>
              </a:rPr>
              <a:t>WPPrIO</a:t>
            </a:r>
            <a:r>
              <a:rPr lang="en-GB" dirty="0" smtClean="0">
                <a:solidFill>
                  <a:prstClr val="white"/>
                </a:solidFill>
              </a:rPr>
              <a:t> | 10-12 June 2024</a:t>
            </a:r>
            <a:endParaRPr lang="en-GB" dirty="0">
              <a:solidFill>
                <a:prstClr val="white"/>
              </a:solidFill>
            </a:endParaRPr>
          </a:p>
        </p:txBody>
      </p:sp>
      <p:sp>
        <p:nvSpPr>
          <p:cNvPr id="3" name="ZoneTexte 2"/>
          <p:cNvSpPr txBox="1"/>
          <p:nvPr/>
        </p:nvSpPr>
        <p:spPr>
          <a:xfrm>
            <a:off x="9546489" y="970929"/>
            <a:ext cx="2565382" cy="400110"/>
          </a:xfrm>
          <a:prstGeom prst="rect">
            <a:avLst/>
          </a:prstGeom>
          <a:noFill/>
        </p:spPr>
        <p:txBody>
          <a:bodyPr wrap="none" rtlCol="0">
            <a:spAutoFit/>
          </a:bodyPr>
          <a:lstStyle/>
          <a:p>
            <a:pPr algn="l"/>
            <a:r>
              <a:rPr lang="fr-FR" sz="2000" b="1" dirty="0" smtClean="0"/>
              <a:t>Support </a:t>
            </a:r>
            <a:r>
              <a:rPr lang="fr-FR" sz="2000" b="1" dirty="0" err="1" smtClean="0"/>
              <a:t>from</a:t>
            </a:r>
            <a:r>
              <a:rPr lang="fr-FR" sz="2000" b="1" dirty="0" smtClean="0"/>
              <a:t> ITPA, IO </a:t>
            </a:r>
          </a:p>
        </p:txBody>
      </p:sp>
    </p:spTree>
    <p:extLst>
      <p:ext uri="{BB962C8B-B14F-4D97-AF65-F5344CB8AC3E}">
        <p14:creationId xmlns:p14="http://schemas.microsoft.com/office/powerpoint/2010/main" val="1108399262"/>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6f1671-67d4-4b70-9f09-d4a1c09db751" xsi:nil="true"/>
    <lcf76f155ced4ddcb4097134ff3c332f xmlns="30e40da3-19d8-43ad-93b6-443f79201276">
      <Terms xmlns="http://schemas.microsoft.com/office/infopath/2007/PartnerControls"/>
    </lcf76f155ced4ddcb4097134ff3c332f>
    <Shortdescription xmlns="30e40da3-19d8-43ad-93b6-443f79201276" xsi:nil="true"/>
    <Status xmlns="30e40da3-19d8-43ad-93b6-443f79201276" xsi:nil="true"/>
    <Mainauthor xmlns="30e40da3-19d8-43ad-93b6-443f7920127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4E16888851254EA4B58A6035125B1A" ma:contentTypeVersion="20" ma:contentTypeDescription="Create a new document." ma:contentTypeScope="" ma:versionID="b9240fb17c95989845c0c9d0e02a6751">
  <xsd:schema xmlns:xsd="http://www.w3.org/2001/XMLSchema" xmlns:xs="http://www.w3.org/2001/XMLSchema" xmlns:p="http://schemas.microsoft.com/office/2006/metadata/properties" xmlns:ns2="30e40da3-19d8-43ad-93b6-443f79201276" xmlns:ns3="846f1671-67d4-4b70-9f09-d4a1c09db751" targetNamespace="http://schemas.microsoft.com/office/2006/metadata/properties" ma:root="true" ma:fieldsID="f5efc07d89ebcf2dfeae2fd521f08fe6" ns2:_="" ns3:_="">
    <xsd:import namespace="30e40da3-19d8-43ad-93b6-443f79201276"/>
    <xsd:import namespace="846f1671-67d4-4b70-9f09-d4a1c09db7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Shortdescription" minOccurs="0"/>
                <xsd:element ref="ns2:Status" minOccurs="0"/>
                <xsd:element ref="ns2:Mainauthor"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40da3-19d8-43ad-93b6-443f792012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Shortdescription" ma:index="23" nillable="true" ma:displayName="Short description" ma:format="Dropdown" ma:internalName="Shortdescription">
      <xsd:simpleType>
        <xsd:restriction base="dms:Note">
          <xsd:maxLength value="255"/>
        </xsd:restriction>
      </xsd:simpleType>
    </xsd:element>
    <xsd:element name="Status" ma:index="24" nillable="true" ma:displayName="Status" ma:format="Dropdown" ma:internalName="Status">
      <xsd:simpleType>
        <xsd:restriction base="dms:Choice">
          <xsd:enumeration value="Reference"/>
          <xsd:enumeration value="Completed"/>
          <xsd:enumeration value="Ongoing"/>
          <xsd:enumeration value="Archived"/>
          <xsd:enumeration value="Final version"/>
        </xsd:restriction>
      </xsd:simpleType>
    </xsd:element>
    <xsd:element name="Mainauthor" ma:index="25" nillable="true" ma:displayName="Main author / contact" ma:format="Dropdown" ma:internalName="Mainauthor">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6f1671-67d4-4b70-9f09-d4a1c09db7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aa8a2f8-9c52-4694-bfb9-a64f023effce}" ma:internalName="TaxCatchAll" ma:showField="CatchAllData" ma:web="846f1671-67d4-4b70-9f09-d4a1c09db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30e40da3-19d8-43ad-93b6-443f79201276"/>
    <ds:schemaRef ds:uri="http://purl.org/dc/terms/"/>
    <ds:schemaRef ds:uri="846f1671-67d4-4b70-9f09-d4a1c09db751"/>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404D4723-90B1-4551-BDD4-2318903D5A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40da3-19d8-43ad-93b6-443f79201276"/>
    <ds:schemaRef ds:uri="846f1671-67d4-4b70-9f09-d4a1c09db7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4909</TotalTime>
  <Words>6268</Words>
  <Application>Microsoft Office PowerPoint</Application>
  <PresentationFormat>Grand écran</PresentationFormat>
  <Paragraphs>596</Paragraphs>
  <Slides>43</Slides>
  <Notes>1</Notes>
  <HiddenSlides>0</HiddenSlides>
  <MMClips>0</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1</vt:i4>
      </vt:variant>
      <vt:variant>
        <vt:lpstr>Titres des diapositives</vt:lpstr>
      </vt:variant>
      <vt:variant>
        <vt:i4>43</vt:i4>
      </vt:variant>
    </vt:vector>
  </HeadingPairs>
  <TitlesOfParts>
    <vt:vector size="59" baseType="lpstr">
      <vt:lpstr>ＭＳ Ｐゴシック</vt:lpstr>
      <vt:lpstr>SimSun</vt:lpstr>
      <vt:lpstr>Arial</vt:lpstr>
      <vt:lpstr>Bell MT</vt:lpstr>
      <vt:lpstr>Calibri</vt:lpstr>
      <vt:lpstr>Courier New</vt:lpstr>
      <vt:lpstr>Symbol</vt:lpstr>
      <vt:lpstr>Times New Roman</vt:lpstr>
      <vt:lpstr>TimesNewRomanPS-BoldMT</vt:lpstr>
      <vt:lpstr>TimesNewRomanPSMT</vt:lpstr>
      <vt:lpstr>Titillium</vt:lpstr>
      <vt:lpstr>Verdana</vt:lpstr>
      <vt:lpstr>wf_segoe-ui_normal</vt:lpstr>
      <vt:lpstr>Wingdings</vt:lpstr>
      <vt:lpstr>EUROfusion.1line_5_3_2019</vt:lpstr>
      <vt:lpstr>Graph</vt:lpstr>
      <vt:lpstr>Work-Package PrIO Preparation of ITER Operation FSD planning meeting: 2025 objectives 10-12 June 2004 Garching </vt:lpstr>
      <vt:lpstr>Présentation PowerPoint</vt:lpstr>
      <vt:lpstr>New activities in 2024 that should continue in 2025 </vt:lpstr>
      <vt:lpstr>Key issues for 2025 </vt:lpstr>
      <vt:lpstr>High priority PrIO PL &amp; «significant» Project Change Requests (2025)</vt:lpstr>
      <vt:lpstr>SP-2: ITER fast ion loss detector diagnostic design and synthetic diagnostic</vt:lpstr>
      <vt:lpstr>SP-4: 2025 strong effort on Beam divergence studies</vt:lpstr>
      <vt:lpstr>SP-4 Ongoing Activity to reply to the ITER STAC Assessment </vt:lpstr>
      <vt:lpstr>SP-5 Replicate ITER neutron energy spectra shape at FNG </vt:lpstr>
      <vt:lpstr>SP-5 KATANA, new closed-water activation loop at JSI TRIGA fission reactor to validate water activation codes for ITER </vt:lpstr>
      <vt:lpstr>SP-5 KATANA, Expands activity with different cooling loop </vt:lpstr>
      <vt:lpstr>Dec. 2025 Grant Deliverables  (Green OK – Red issues) </vt:lpstr>
      <vt:lpstr>International collaborations within PrIO </vt:lpstr>
      <vt:lpstr>Conclusion </vt:lpstr>
      <vt:lpstr>Présentation PowerPoint</vt:lpstr>
      <vt:lpstr>SP-2: Validated Breakdown/Burn-through tools for ITER first operation </vt:lpstr>
      <vt:lpstr>SP-2: IR synthetic diagnostic &amp; wall monitoring for real time protection </vt:lpstr>
      <vt:lpstr>SP-2: Progress on the multi-machine disruption database</vt:lpstr>
      <vt:lpstr>SP-2: ITER fast ion loss detector diagnostic design and synthetic diagnostic</vt:lpstr>
      <vt:lpstr>SP-2: Progress on the multi-machine pedestal database</vt:lpstr>
      <vt:lpstr>SP-3: EUROfusion Operations Network (EON) – Voluntary contribution- </vt:lpstr>
      <vt:lpstr>SP-4: ITER Neutral Beam test Facility and R&amp;D for the ITER Neutral Beam </vt:lpstr>
      <vt:lpstr>SP-4: 2025 Objectives NBTF </vt:lpstr>
      <vt:lpstr>SP-5 Adressing key neutronic/safety issues for ITER (IO DG at FEC 2023) </vt:lpstr>
      <vt:lpstr>SP-5 DTE3-neutron effect on electronics at JET (collaboration with CERN) </vt:lpstr>
      <vt:lpstr>SP-5 Exploitation of JET DT campaign</vt:lpstr>
      <vt:lpstr>SP-5: DTE2 Activity predictions for ITER materials vs Experiment (C/E) following recent &amp; comprehensive analysis (Summer 2023)</vt:lpstr>
      <vt:lpstr>SP-5: Neutronics following successful DTE2 &amp; “three world premieres”  </vt:lpstr>
      <vt:lpstr>SP-5 JET water activation experiment- first measurements in tokamak !!</vt:lpstr>
      <vt:lpstr>SP-5: Erosion and corrosion processes for ITER materials (CuCrZr) in baking conditions at CSM-RINA facility (in collaboration with IO &amp; F4E)</vt:lpstr>
      <vt:lpstr>Deviations from the approved WP 2023 </vt:lpstr>
      <vt:lpstr>SP-2 new-activities in 2024 within the approved IMS 2024 budget (green): call analysis of CfP-FSD-AWP24-PrIO-12</vt:lpstr>
      <vt:lpstr>SP-5:  JET water activation experiment during DTE3</vt:lpstr>
      <vt:lpstr>SP-5 Activation of real ITER materials</vt:lpstr>
      <vt:lpstr>SP-5: Test of n/T detectors in JET DT for breeder blanket [1/2] </vt:lpstr>
      <vt:lpstr>SP-5: Measurement &amp; simulation of the T production for breeder blanket during DTE2 [2/2]</vt:lpstr>
      <vt:lpstr>SP-2: ITER simulation of transient ELMs in the IR synthetic diagnostic  </vt:lpstr>
      <vt:lpstr>SP-4: BUG/ELISE (IPP), SPIDER/MITICA (RFX) in a step ladder approach for ITER</vt:lpstr>
      <vt:lpstr>2023-SP4: Lessons learnt and significant contributions to ITER NBI design </vt:lpstr>
      <vt:lpstr>Neutron Streaming and Shutdown Dose Rate benchmark experiment</vt:lpstr>
      <vt:lpstr>Neutron-induced water activation: code development &amp; validation [1/2]</vt:lpstr>
      <vt:lpstr>SP-5: Neutron-induced water activation: code validation at 14MeV FNG  [2/2]</vt:lpstr>
      <vt:lpstr>SP-5: Specific ITER activities on neutronics initiated in 2022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LITAUDON Xavier 124529</cp:lastModifiedBy>
  <cp:revision>208</cp:revision>
  <cp:lastPrinted>2024-06-09T16:57:33Z</cp:lastPrinted>
  <dcterms:created xsi:type="dcterms:W3CDTF">2023-11-15T09:40:03Z</dcterms:created>
  <dcterms:modified xsi:type="dcterms:W3CDTF">2024-06-11T07:51:45Z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