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54" r:id="rId3"/>
    <p:sldId id="359" r:id="rId4"/>
    <p:sldId id="353" r:id="rId5"/>
    <p:sldId id="355" r:id="rId6"/>
    <p:sldId id="3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A69B-0AB7-4601-9673-BA2F76D70C39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37A8-23AF-408F-BBCF-252A35695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177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85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80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39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58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2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10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06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66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57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95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0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2810E0C-0A3C-4333-8611-FE32EA17A5C8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3282A9-183D-4C40-BC41-D632CC82382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0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906492-F45F-AD8A-9198-7176E52E4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901" y="1519348"/>
            <a:ext cx="10058400" cy="3566160"/>
          </a:xfrm>
        </p:spPr>
        <p:txBody>
          <a:bodyPr>
            <a:normAutofit fontScale="90000"/>
          </a:bodyPr>
          <a:lstStyle/>
          <a:p>
            <a:r>
              <a:rPr lang="en-GB" dirty="0"/>
              <a:t>STAC input to FSD</a:t>
            </a:r>
            <a:br>
              <a:rPr lang="en-GB" dirty="0"/>
            </a:br>
            <a:r>
              <a:rPr lang="en-GB" sz="4000" dirty="0"/>
              <a:t>(based on review of previous workplans)</a:t>
            </a: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br>
              <a:rPr lang="en-GB" sz="4000" dirty="0"/>
            </a:br>
            <a:r>
              <a:rPr lang="en-GB" sz="2000" dirty="0"/>
              <a:t>Costanza Maggi on behalf of </a:t>
            </a:r>
            <a:r>
              <a:rPr lang="en-GB" sz="2000" dirty="0" err="1"/>
              <a:t>EUROfusion</a:t>
            </a:r>
            <a:r>
              <a:rPr lang="en-GB" sz="2000" dirty="0"/>
              <a:t> STAC </a:t>
            </a:r>
            <a:br>
              <a:rPr lang="en-GB" sz="2000" dirty="0"/>
            </a:br>
            <a:r>
              <a:rPr lang="en-GB" sz="2000" dirty="0"/>
              <a:t>FSD Planning meeting 2024, 10-12/06/2024</a:t>
            </a:r>
          </a:p>
        </p:txBody>
      </p:sp>
    </p:spTree>
    <p:extLst>
      <p:ext uri="{BB962C8B-B14F-4D97-AF65-F5344CB8AC3E}">
        <p14:creationId xmlns:p14="http://schemas.microsoft.com/office/powerpoint/2010/main" val="883578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78422-B512-84EC-6817-044C80E3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comments </a:t>
            </a:r>
          </a:p>
        </p:txBody>
      </p:sp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9DAC8735-BB1D-6372-F251-99B367BDE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961236"/>
            <a:ext cx="10058400" cy="4023360"/>
          </a:xfrm>
        </p:spPr>
        <p:txBody>
          <a:bodyPr>
            <a:normAutofit/>
          </a:bodyPr>
          <a:lstStyle/>
          <a:p>
            <a:r>
              <a:rPr lang="en-GB" dirty="0"/>
              <a:t>The Annual Work Plan (AWP) is a key strategic document and can be used as a self-consistent reference also internally to </a:t>
            </a:r>
            <a:r>
              <a:rPr lang="en-GB" dirty="0" err="1"/>
              <a:t>EUROfusion</a:t>
            </a:r>
            <a:r>
              <a:rPr lang="en-GB" dirty="0"/>
              <a:t>, not only for interactions with external stakeholders</a:t>
            </a:r>
          </a:p>
          <a:p>
            <a:r>
              <a:rPr lang="en-GB" dirty="0"/>
              <a:t>In general, the scientific quality of the activities reported in the AWP is satisfactory;</a:t>
            </a:r>
            <a:r>
              <a:rPr lang="en-US" dirty="0"/>
              <a:t> </a:t>
            </a:r>
            <a:r>
              <a:rPr lang="en-GB" dirty="0"/>
              <a:t>the quality of the report is in part excellent, in other parts needs improvement</a:t>
            </a:r>
          </a:p>
          <a:p>
            <a:r>
              <a:rPr lang="en-GB" dirty="0"/>
              <a:t>STAC puts a significant effort in reviewing the AWP and providing constructive comments for improvement, when deemed necessary</a:t>
            </a:r>
          </a:p>
          <a:p>
            <a:r>
              <a:rPr lang="en-GB" dirty="0"/>
              <a:t>STAC would like these comments to be distributed to WP leaders and obtain their feedback, regardless of whether stringent deadlines allow actual modifications to the document</a:t>
            </a:r>
            <a:endParaRPr lang="en-US" dirty="0"/>
          </a:p>
          <a:p>
            <a:r>
              <a:rPr lang="en-GB" dirty="0"/>
              <a:t>Main goal is to have STAC providing meaningful input, not merely a formal step</a:t>
            </a:r>
          </a:p>
          <a:p>
            <a:r>
              <a:rPr lang="en-GB" dirty="0"/>
              <a:t>Specific suggestions are given in what follows</a:t>
            </a:r>
          </a:p>
        </p:txBody>
      </p:sp>
    </p:spTree>
    <p:extLst>
      <p:ext uri="{BB962C8B-B14F-4D97-AF65-F5344CB8AC3E}">
        <p14:creationId xmlns:p14="http://schemas.microsoft.com/office/powerpoint/2010/main" val="408911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E78422-B512-84EC-6817-044C80E31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Strategy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282212-BB68-7D1A-B9D5-CFE6A4263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integration of the activities of the AWP with the overall </a:t>
            </a:r>
            <a:r>
              <a:rPr lang="en-US" b="1" dirty="0" err="1"/>
              <a:t>EUROfusion</a:t>
            </a:r>
            <a:r>
              <a:rPr lang="en-US" b="1" dirty="0"/>
              <a:t> strategy (roadmap) and related timelines and priorities should be improved</a:t>
            </a:r>
          </a:p>
          <a:p>
            <a:r>
              <a:rPr lang="en-US" dirty="0">
                <a:solidFill>
                  <a:schemeClr val="tx1"/>
                </a:solidFill>
              </a:rPr>
              <a:t>E.g. no discussion is provided for a number milestones with significant delay (why there was a delay, which are the consequences for the WP and the program in general going forward, etc.) </a:t>
            </a:r>
          </a:p>
          <a:p>
            <a:r>
              <a:rPr lang="en-US" dirty="0">
                <a:solidFill>
                  <a:schemeClr val="accent1"/>
                </a:solidFill>
              </a:rPr>
              <a:t>Suggestion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If milestones and / or deliverables had not been met in the previous year,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indicate the reason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which are the consequences for the WP specifically and for the program in general going forward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the remedial actions being taken / to be taken to achieve them (in addition to the new target date / timeline)</a:t>
            </a:r>
          </a:p>
          <a:p>
            <a:pPr lvl="1"/>
            <a:endParaRPr lang="en-US" sz="2000" dirty="0"/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09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FA23C-A629-F023-CBB4-290E2F93B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Approach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C6BA70-AE82-54F2-E53B-1EB04C5F8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AWP document does not always highlight the actual progress expected with respect to the previous year </a:t>
            </a:r>
            <a:r>
              <a:rPr lang="en-US" b="1" dirty="0"/>
              <a:t>to support the planning of the following year</a:t>
            </a:r>
            <a:endParaRPr lang="en-GB" b="1" dirty="0"/>
          </a:p>
          <a:p>
            <a:r>
              <a:rPr lang="en-GB" dirty="0"/>
              <a:t>The impression is sometimes of a sort of “quasi-static”, marginally incremental evolution of the activities</a:t>
            </a:r>
          </a:p>
          <a:p>
            <a:r>
              <a:rPr lang="en-GB" dirty="0">
                <a:solidFill>
                  <a:schemeClr val="accent1"/>
                </a:solidFill>
              </a:rPr>
              <a:t>Suggestion</a:t>
            </a:r>
          </a:p>
          <a:p>
            <a:pPr lvl="1"/>
            <a:r>
              <a:rPr lang="en-GB" sz="2000" dirty="0"/>
              <a:t>Include a short section listing a few (e.g. ~ 5-10) research highlights from the previous year </a:t>
            </a:r>
          </a:p>
          <a:p>
            <a:pPr lvl="1"/>
            <a:r>
              <a:rPr lang="en-GB" sz="2000" dirty="0"/>
              <a:t>Clarify </a:t>
            </a:r>
            <a:r>
              <a:rPr lang="en-US" sz="2000" dirty="0"/>
              <a:t>what are the </a:t>
            </a:r>
            <a:r>
              <a:rPr lang="en-US" sz="2000" u="sng" dirty="0"/>
              <a:t>new elements </a:t>
            </a:r>
            <a:r>
              <a:rPr lang="en-US" sz="2000" dirty="0"/>
              <a:t>and the </a:t>
            </a:r>
            <a:r>
              <a:rPr lang="en-US" sz="2000" u="sng" dirty="0"/>
              <a:t>priorities</a:t>
            </a:r>
            <a:r>
              <a:rPr lang="en-US" sz="2000" dirty="0"/>
              <a:t> of each WP in the workplan of the following year</a:t>
            </a: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651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ACA58A-97E8-2702-FEEF-9BCB8060E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&amp; staffing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089681-B255-AC3E-029B-6F51788E2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501162" cy="4362561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Some information about </a:t>
            </a:r>
            <a:r>
              <a:rPr lang="en-GB" b="1" dirty="0">
                <a:solidFill>
                  <a:schemeClr val="tx1"/>
                </a:solidFill>
              </a:rPr>
              <a:t>resources usage (</a:t>
            </a:r>
            <a:r>
              <a:rPr lang="en-GB" b="1" dirty="0" err="1">
                <a:solidFill>
                  <a:schemeClr val="tx1"/>
                </a:solidFill>
              </a:rPr>
              <a:t>ppy’s</a:t>
            </a:r>
            <a:r>
              <a:rPr lang="en-GB" b="1" dirty="0">
                <a:solidFill>
                  <a:schemeClr val="tx1"/>
                </a:solidFill>
              </a:rPr>
              <a:t>) inside each WP </a:t>
            </a:r>
            <a:r>
              <a:rPr lang="en-US" b="1" dirty="0">
                <a:solidFill>
                  <a:schemeClr val="tx1"/>
                </a:solidFill>
              </a:rPr>
              <a:t>is required, to be able to assess whether they are commensurate to the workplan and </a:t>
            </a:r>
            <a:r>
              <a:rPr lang="en-US" b="1" dirty="0"/>
              <a:t>its priorities</a:t>
            </a:r>
            <a:endParaRPr lang="en-GB" b="1" dirty="0"/>
          </a:p>
          <a:p>
            <a:r>
              <a:rPr lang="en-GB" dirty="0"/>
              <a:t>Many WPs appear to highlight some difficulties in staff numbers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How are the resources of a given WP allocated to its various deliverables ?</a:t>
            </a:r>
          </a:p>
          <a:p>
            <a:pPr lvl="1"/>
            <a:r>
              <a:rPr lang="en-GB" sz="2000" dirty="0">
                <a:solidFill>
                  <a:schemeClr val="tx1"/>
                </a:solidFill>
              </a:rPr>
              <a:t>Are there difficulties related </a:t>
            </a:r>
            <a:r>
              <a:rPr lang="en-GB" sz="2000" dirty="0"/>
              <a:t>to limited funding rate of PhD and post-docs, which can be a problem for universities? This might need a specific discussion of decision makers </a:t>
            </a:r>
          </a:p>
          <a:p>
            <a:pPr lvl="1"/>
            <a:r>
              <a:rPr lang="en-GB" sz="2000" dirty="0"/>
              <a:t>Different WPs seem to use different reporting approaches on including PhDs and post docs as resources</a:t>
            </a:r>
          </a:p>
          <a:p>
            <a:r>
              <a:rPr lang="en-GB" dirty="0">
                <a:solidFill>
                  <a:schemeClr val="accent1"/>
                </a:solidFill>
              </a:rPr>
              <a:t>Suggestions</a:t>
            </a:r>
            <a:r>
              <a:rPr lang="en-GB" dirty="0"/>
              <a:t>:</a:t>
            </a:r>
          </a:p>
          <a:p>
            <a:pPr lvl="1"/>
            <a:r>
              <a:rPr lang="en-GB" sz="2000" dirty="0"/>
              <a:t>Provide the distribution of total resources inside each WP to single research objectives and/or sub-WPs (This information is available </a:t>
            </a:r>
            <a:r>
              <a:rPr lang="en-GB" sz="2000" dirty="0" err="1"/>
              <a:t>e.g</a:t>
            </a:r>
            <a:r>
              <a:rPr lang="en-GB" sz="2000" dirty="0"/>
              <a:t> in PMPs but is not reported in the AWP, which is not self-consistent in this respect)</a:t>
            </a:r>
          </a:p>
          <a:p>
            <a:pPr lvl="1"/>
            <a:r>
              <a:rPr lang="en-GB" sz="2000" dirty="0"/>
              <a:t>Indicate how “not yet allocated” resources are planned to be used in the following year (in terms of strategic plan). </a:t>
            </a:r>
            <a:r>
              <a:rPr lang="en-GB" sz="2000" dirty="0" err="1"/>
              <a:t>E.g</a:t>
            </a:r>
            <a:r>
              <a:rPr lang="en-GB" sz="2000" dirty="0"/>
              <a:t>: Contingency, call for participations, other? In some cases the fraction of “not-yet allocated resources” is substantial (e.g. up to 30%-40% of total resources)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5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8750A2-3F37-A3E0-9EF7-76495BFCA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Editorial aspects of AWP document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9C309B-CB79-4676-B655-5E6E8591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The document as a whole is on a low level of homogeneity</a:t>
            </a:r>
          </a:p>
          <a:p>
            <a:r>
              <a:rPr lang="en-GB" dirty="0"/>
              <a:t>Although filling the same template, different WPs use different reporting strategies, ranging from very detailed to very synthetic </a:t>
            </a:r>
          </a:p>
          <a:p>
            <a:r>
              <a:rPr lang="en-GB" dirty="0"/>
              <a:t>Sometimes the impression is a simple “cut &amp; paste” from other documents, giving rise to inconsistencies in the text</a:t>
            </a:r>
          </a:p>
          <a:p>
            <a:r>
              <a:rPr lang="en-GB" dirty="0">
                <a:solidFill>
                  <a:schemeClr val="accent1"/>
                </a:solidFill>
              </a:rPr>
              <a:t>Suggestion</a:t>
            </a:r>
            <a:r>
              <a:rPr lang="en-GB" dirty="0"/>
              <a:t>:</a:t>
            </a:r>
          </a:p>
          <a:p>
            <a:pPr lvl="1"/>
            <a:r>
              <a:rPr lang="en-US" sz="2000" dirty="0"/>
              <a:t>An "editor in chief" should bring the document to a coherent and consistent state</a:t>
            </a:r>
          </a:p>
          <a:p>
            <a:pPr lvl="1"/>
            <a:r>
              <a:rPr lang="en-GB" sz="2000" dirty="0"/>
              <a:t>Avoid extensive usage of unexplained acronyms – add a glossary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</TotalTime>
  <Words>668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Retrospettivo</vt:lpstr>
      <vt:lpstr>STAC input to FSD (based on review of previous workplans)    Costanza Maggi on behalf of EUROfusion STAC  FSD Planning meeting 2024, 10-12/06/2024</vt:lpstr>
      <vt:lpstr>Overall comments </vt:lpstr>
      <vt:lpstr>Strategy </vt:lpstr>
      <vt:lpstr>Approach </vt:lpstr>
      <vt:lpstr>Resources &amp; staffing</vt:lpstr>
      <vt:lpstr>Editorial aspects of AWP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FP8 Final Technical Report</dc:title>
  <dc:creator>FABIO VILLONE</dc:creator>
  <cp:lastModifiedBy>Maggi, Costanza F</cp:lastModifiedBy>
  <cp:revision>138</cp:revision>
  <dcterms:created xsi:type="dcterms:W3CDTF">2023-02-25T07:37:03Z</dcterms:created>
  <dcterms:modified xsi:type="dcterms:W3CDTF">2024-06-10T10:15:47Z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2023-11-18T15:02:57Z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fce008c7-8973-4d81-a4e8-19dabf6d39ed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2759de7-3255-46b5-8dfe-736652f9c6c1_Enabled">
    <vt:lpwstr>true</vt:lpwstr>
  </property>
  <property fmtid="{D5CDD505-2E9C-101B-9397-08002B2CF9AE}" pid="10" name="MSIP_Label_22759de7-3255-46b5-8dfe-736652f9c6c1_SetDate">
    <vt:lpwstr>2024-06-06T09:22:36Z</vt:lpwstr>
  </property>
  <property fmtid="{D5CDD505-2E9C-101B-9397-08002B2CF9AE}" pid="11" name="MSIP_Label_22759de7-3255-46b5-8dfe-736652f9c6c1_Method">
    <vt:lpwstr>Standard</vt:lpwstr>
  </property>
  <property fmtid="{D5CDD505-2E9C-101B-9397-08002B2CF9AE}" pid="12" name="MSIP_Label_22759de7-3255-46b5-8dfe-736652f9c6c1_Name">
    <vt:lpwstr>22759de7-3255-46b5-8dfe-736652f9c6c1</vt:lpwstr>
  </property>
  <property fmtid="{D5CDD505-2E9C-101B-9397-08002B2CF9AE}" pid="13" name="MSIP_Label_22759de7-3255-46b5-8dfe-736652f9c6c1_SiteId">
    <vt:lpwstr>c6ac664b-ae27-4d5d-b4e6-bb5717196fc7</vt:lpwstr>
  </property>
  <property fmtid="{D5CDD505-2E9C-101B-9397-08002B2CF9AE}" pid="14" name="MSIP_Label_22759de7-3255-46b5-8dfe-736652f9c6c1_ActionId">
    <vt:lpwstr>eaa37173-6487-42e1-85f9-4b7ae2fafa11</vt:lpwstr>
  </property>
  <property fmtid="{D5CDD505-2E9C-101B-9397-08002B2CF9AE}" pid="15" name="MSIP_Label_22759de7-3255-46b5-8dfe-736652f9c6c1_ContentBits">
    <vt:lpwstr>0</vt:lpwstr>
  </property>
</Properties>
</file>