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27" r:id="rId3"/>
    <p:sldId id="329" r:id="rId4"/>
    <p:sldId id="312" r:id="rId5"/>
    <p:sldId id="313" r:id="rId6"/>
    <p:sldId id="328" r:id="rId7"/>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5C2F8D-2964-4AE5-A54E-4DE930047BC0}" v="9" dt="2024-05-05T16:35:49.1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0"/>
  </p:normalViewPr>
  <p:slideViewPr>
    <p:cSldViewPr snapToGrid="0">
      <p:cViewPr varScale="1">
        <p:scale>
          <a:sx n="75" d="100"/>
          <a:sy n="75" d="100"/>
        </p:scale>
        <p:origin x="830" y="6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E05C2F8D-2964-4AE5-A54E-4DE930047BC0}"/>
    <pc:docChg chg="custSel addSld delSld modSld sldOrd modMainMaster">
      <pc:chgData name="Hakola Antti" userId="65992f85-13c6-4cb4-8e3e-57db52c3c016" providerId="ADAL" clId="{E05C2F8D-2964-4AE5-A54E-4DE930047BC0}" dt="2024-05-05T16:36:30.736" v="1732" actId="47"/>
      <pc:docMkLst>
        <pc:docMk/>
      </pc:docMkLst>
      <pc:sldChg chg="modSp mod">
        <pc:chgData name="Hakola Antti" userId="65992f85-13c6-4cb4-8e3e-57db52c3c016" providerId="ADAL" clId="{E05C2F8D-2964-4AE5-A54E-4DE930047BC0}" dt="2024-05-05T11:54:23.704" v="157" actId="20577"/>
        <pc:sldMkLst>
          <pc:docMk/>
          <pc:sldMk cId="0" sldId="256"/>
        </pc:sldMkLst>
        <pc:spChg chg="mod">
          <ac:chgData name="Hakola Antti" userId="65992f85-13c6-4cb4-8e3e-57db52c3c016" providerId="ADAL" clId="{E05C2F8D-2964-4AE5-A54E-4DE930047BC0}" dt="2024-05-05T11:52:34.689" v="96" actId="20577"/>
          <ac:spMkLst>
            <pc:docMk/>
            <pc:sldMk cId="0" sldId="256"/>
            <ac:spMk id="2" creationId="{00000000-0000-0000-0000-000000000000}"/>
          </ac:spMkLst>
        </pc:spChg>
        <pc:spChg chg="mod">
          <ac:chgData name="Hakola Antti" userId="65992f85-13c6-4cb4-8e3e-57db52c3c016" providerId="ADAL" clId="{E05C2F8D-2964-4AE5-A54E-4DE930047BC0}" dt="2024-05-05T11:54:23.704" v="157" actId="20577"/>
          <ac:spMkLst>
            <pc:docMk/>
            <pc:sldMk cId="0" sldId="256"/>
            <ac:spMk id="6" creationId="{A17BFC62-E6B9-290F-4867-2D0577BC73BE}"/>
          </ac:spMkLst>
        </pc:spChg>
      </pc:sldChg>
      <pc:sldChg chg="del">
        <pc:chgData name="Hakola Antti" userId="65992f85-13c6-4cb4-8e3e-57db52c3c016" providerId="ADAL" clId="{E05C2F8D-2964-4AE5-A54E-4DE930047BC0}" dt="2024-05-05T16:28:19.083" v="1661" actId="47"/>
        <pc:sldMkLst>
          <pc:docMk/>
          <pc:sldMk cId="2852573517" sldId="302"/>
        </pc:sldMkLst>
      </pc:sldChg>
      <pc:sldChg chg="del">
        <pc:chgData name="Hakola Antti" userId="65992f85-13c6-4cb4-8e3e-57db52c3c016" providerId="ADAL" clId="{E05C2F8D-2964-4AE5-A54E-4DE930047BC0}" dt="2024-05-05T16:28:19.718" v="1662" actId="47"/>
        <pc:sldMkLst>
          <pc:docMk/>
          <pc:sldMk cId="3913750046" sldId="303"/>
        </pc:sldMkLst>
      </pc:sldChg>
      <pc:sldChg chg="del">
        <pc:chgData name="Hakola Antti" userId="65992f85-13c6-4cb4-8e3e-57db52c3c016" providerId="ADAL" clId="{E05C2F8D-2964-4AE5-A54E-4DE930047BC0}" dt="2024-05-05T16:28:20.900" v="1663" actId="47"/>
        <pc:sldMkLst>
          <pc:docMk/>
          <pc:sldMk cId="301951130" sldId="304"/>
        </pc:sldMkLst>
      </pc:sldChg>
      <pc:sldChg chg="del">
        <pc:chgData name="Hakola Antti" userId="65992f85-13c6-4cb4-8e3e-57db52c3c016" providerId="ADAL" clId="{E05C2F8D-2964-4AE5-A54E-4DE930047BC0}" dt="2024-05-05T16:31:24.510" v="1694" actId="47"/>
        <pc:sldMkLst>
          <pc:docMk/>
          <pc:sldMk cId="515729538" sldId="305"/>
        </pc:sldMkLst>
      </pc:sldChg>
      <pc:sldChg chg="del">
        <pc:chgData name="Hakola Antti" userId="65992f85-13c6-4cb4-8e3e-57db52c3c016" providerId="ADAL" clId="{E05C2F8D-2964-4AE5-A54E-4DE930047BC0}" dt="2024-05-05T16:29:28.966" v="1682" actId="47"/>
        <pc:sldMkLst>
          <pc:docMk/>
          <pc:sldMk cId="2499973930" sldId="306"/>
        </pc:sldMkLst>
      </pc:sldChg>
      <pc:sldChg chg="del">
        <pc:chgData name="Hakola Antti" userId="65992f85-13c6-4cb4-8e3e-57db52c3c016" providerId="ADAL" clId="{E05C2F8D-2964-4AE5-A54E-4DE930047BC0}" dt="2024-05-05T16:30:34.190" v="1692" actId="47"/>
        <pc:sldMkLst>
          <pc:docMk/>
          <pc:sldMk cId="33484558" sldId="307"/>
        </pc:sldMkLst>
      </pc:sldChg>
      <pc:sldChg chg="del">
        <pc:chgData name="Hakola Antti" userId="65992f85-13c6-4cb4-8e3e-57db52c3c016" providerId="ADAL" clId="{E05C2F8D-2964-4AE5-A54E-4DE930047BC0}" dt="2024-05-05T16:28:22.366" v="1664" actId="47"/>
        <pc:sldMkLst>
          <pc:docMk/>
          <pc:sldMk cId="1619821003" sldId="308"/>
        </pc:sldMkLst>
      </pc:sldChg>
      <pc:sldChg chg="del">
        <pc:chgData name="Hakola Antti" userId="65992f85-13c6-4cb4-8e3e-57db52c3c016" providerId="ADAL" clId="{E05C2F8D-2964-4AE5-A54E-4DE930047BC0}" dt="2024-05-05T16:31:27.950" v="1695" actId="47"/>
        <pc:sldMkLst>
          <pc:docMk/>
          <pc:sldMk cId="2964274842" sldId="309"/>
        </pc:sldMkLst>
      </pc:sldChg>
      <pc:sldChg chg="del">
        <pc:chgData name="Hakola Antti" userId="65992f85-13c6-4cb4-8e3e-57db52c3c016" providerId="ADAL" clId="{E05C2F8D-2964-4AE5-A54E-4DE930047BC0}" dt="2024-05-05T16:31:28.970" v="1696" actId="47"/>
        <pc:sldMkLst>
          <pc:docMk/>
          <pc:sldMk cId="4079734237" sldId="310"/>
        </pc:sldMkLst>
      </pc:sldChg>
      <pc:sldChg chg="del">
        <pc:chgData name="Hakola Antti" userId="65992f85-13c6-4cb4-8e3e-57db52c3c016" providerId="ADAL" clId="{E05C2F8D-2964-4AE5-A54E-4DE930047BC0}" dt="2024-05-05T16:31:30.103" v="1697" actId="47"/>
        <pc:sldMkLst>
          <pc:docMk/>
          <pc:sldMk cId="718627304" sldId="311"/>
        </pc:sldMkLst>
      </pc:sldChg>
      <pc:sldChg chg="modSp mod ord">
        <pc:chgData name="Hakola Antti" userId="65992f85-13c6-4cb4-8e3e-57db52c3c016" providerId="ADAL" clId="{E05C2F8D-2964-4AE5-A54E-4DE930047BC0}" dt="2024-05-05T16:35:05.025" v="1722"/>
        <pc:sldMkLst>
          <pc:docMk/>
          <pc:sldMk cId="4185859846" sldId="312"/>
        </pc:sldMkLst>
        <pc:spChg chg="mod">
          <ac:chgData name="Hakola Antti" userId="65992f85-13c6-4cb4-8e3e-57db52c3c016" providerId="ADAL" clId="{E05C2F8D-2964-4AE5-A54E-4DE930047BC0}" dt="2024-05-05T16:35:05.025" v="1722"/>
          <ac:spMkLst>
            <pc:docMk/>
            <pc:sldMk cId="4185859846" sldId="312"/>
            <ac:spMk id="6" creationId="{BC3D752B-1177-91E1-A1B5-5B9BF26B45EE}"/>
          </ac:spMkLst>
        </pc:spChg>
      </pc:sldChg>
      <pc:sldChg chg="delSp mod ord">
        <pc:chgData name="Hakola Antti" userId="65992f85-13c6-4cb4-8e3e-57db52c3c016" providerId="ADAL" clId="{E05C2F8D-2964-4AE5-A54E-4DE930047BC0}" dt="2024-05-05T16:32:54.293" v="1703" actId="478"/>
        <pc:sldMkLst>
          <pc:docMk/>
          <pc:sldMk cId="2273068497" sldId="313"/>
        </pc:sldMkLst>
        <pc:spChg chg="del">
          <ac:chgData name="Hakola Antti" userId="65992f85-13c6-4cb4-8e3e-57db52c3c016" providerId="ADAL" clId="{E05C2F8D-2964-4AE5-A54E-4DE930047BC0}" dt="2024-05-05T16:32:54.293" v="1703" actId="478"/>
          <ac:spMkLst>
            <pc:docMk/>
            <pc:sldMk cId="2273068497" sldId="313"/>
            <ac:spMk id="18" creationId="{14E32F2B-548D-5AC2-C2E7-540E2460ECF6}"/>
          </ac:spMkLst>
        </pc:spChg>
      </pc:sldChg>
      <pc:sldChg chg="del">
        <pc:chgData name="Hakola Antti" userId="65992f85-13c6-4cb4-8e3e-57db52c3c016" providerId="ADAL" clId="{E05C2F8D-2964-4AE5-A54E-4DE930047BC0}" dt="2024-05-05T16:33:01.649" v="1704" actId="47"/>
        <pc:sldMkLst>
          <pc:docMk/>
          <pc:sldMk cId="515912107" sldId="314"/>
        </pc:sldMkLst>
      </pc:sldChg>
      <pc:sldChg chg="del">
        <pc:chgData name="Hakola Antti" userId="65992f85-13c6-4cb4-8e3e-57db52c3c016" providerId="ADAL" clId="{E05C2F8D-2964-4AE5-A54E-4DE930047BC0}" dt="2024-05-05T16:34:02.745" v="1717" actId="47"/>
        <pc:sldMkLst>
          <pc:docMk/>
          <pc:sldMk cId="3026814867" sldId="315"/>
        </pc:sldMkLst>
      </pc:sldChg>
      <pc:sldChg chg="del">
        <pc:chgData name="Hakola Antti" userId="65992f85-13c6-4cb4-8e3e-57db52c3c016" providerId="ADAL" clId="{E05C2F8D-2964-4AE5-A54E-4DE930047BC0}" dt="2024-05-05T16:34:26.746" v="1721" actId="47"/>
        <pc:sldMkLst>
          <pc:docMk/>
          <pc:sldMk cId="3501017937" sldId="316"/>
        </pc:sldMkLst>
      </pc:sldChg>
      <pc:sldChg chg="del">
        <pc:chgData name="Hakola Antti" userId="65992f85-13c6-4cb4-8e3e-57db52c3c016" providerId="ADAL" clId="{E05C2F8D-2964-4AE5-A54E-4DE930047BC0}" dt="2024-05-05T16:35:38.376" v="1723" actId="47"/>
        <pc:sldMkLst>
          <pc:docMk/>
          <pc:sldMk cId="2982588935" sldId="317"/>
        </pc:sldMkLst>
      </pc:sldChg>
      <pc:sldChg chg="del">
        <pc:chgData name="Hakola Antti" userId="65992f85-13c6-4cb4-8e3e-57db52c3c016" providerId="ADAL" clId="{E05C2F8D-2964-4AE5-A54E-4DE930047BC0}" dt="2024-05-05T16:36:21.226" v="1728" actId="47"/>
        <pc:sldMkLst>
          <pc:docMk/>
          <pc:sldMk cId="2706164971" sldId="318"/>
        </pc:sldMkLst>
      </pc:sldChg>
      <pc:sldChg chg="del">
        <pc:chgData name="Hakola Antti" userId="65992f85-13c6-4cb4-8e3e-57db52c3c016" providerId="ADAL" clId="{E05C2F8D-2964-4AE5-A54E-4DE930047BC0}" dt="2024-05-05T16:36:15.748" v="1727" actId="47"/>
        <pc:sldMkLst>
          <pc:docMk/>
          <pc:sldMk cId="3524206293" sldId="319"/>
        </pc:sldMkLst>
      </pc:sldChg>
      <pc:sldChg chg="del">
        <pc:chgData name="Hakola Antti" userId="65992f85-13c6-4cb4-8e3e-57db52c3c016" providerId="ADAL" clId="{E05C2F8D-2964-4AE5-A54E-4DE930047BC0}" dt="2024-05-05T16:36:22.633" v="1729" actId="47"/>
        <pc:sldMkLst>
          <pc:docMk/>
          <pc:sldMk cId="3880125821" sldId="320"/>
        </pc:sldMkLst>
      </pc:sldChg>
      <pc:sldChg chg="del">
        <pc:chgData name="Hakola Antti" userId="65992f85-13c6-4cb4-8e3e-57db52c3c016" providerId="ADAL" clId="{E05C2F8D-2964-4AE5-A54E-4DE930047BC0}" dt="2024-05-05T16:36:28.904" v="1731" actId="47"/>
        <pc:sldMkLst>
          <pc:docMk/>
          <pc:sldMk cId="3497435343" sldId="321"/>
        </pc:sldMkLst>
      </pc:sldChg>
      <pc:sldChg chg="del">
        <pc:chgData name="Hakola Antti" userId="65992f85-13c6-4cb4-8e3e-57db52c3c016" providerId="ADAL" clId="{E05C2F8D-2964-4AE5-A54E-4DE930047BC0}" dt="2024-05-05T16:36:30.736" v="1732" actId="47"/>
        <pc:sldMkLst>
          <pc:docMk/>
          <pc:sldMk cId="3198202900" sldId="322"/>
        </pc:sldMkLst>
      </pc:sldChg>
      <pc:sldChg chg="del">
        <pc:chgData name="Hakola Antti" userId="65992f85-13c6-4cb4-8e3e-57db52c3c016" providerId="ADAL" clId="{E05C2F8D-2964-4AE5-A54E-4DE930047BC0}" dt="2024-05-05T16:36:25.546" v="1730" actId="47"/>
        <pc:sldMkLst>
          <pc:docMk/>
          <pc:sldMk cId="2680004314" sldId="323"/>
        </pc:sldMkLst>
      </pc:sldChg>
      <pc:sldChg chg="del">
        <pc:chgData name="Hakola Antti" userId="65992f85-13c6-4cb4-8e3e-57db52c3c016" providerId="ADAL" clId="{E05C2F8D-2964-4AE5-A54E-4DE930047BC0}" dt="2024-05-05T16:34:00.578" v="1716" actId="47"/>
        <pc:sldMkLst>
          <pc:docMk/>
          <pc:sldMk cId="4252701634" sldId="324"/>
        </pc:sldMkLst>
      </pc:sldChg>
      <pc:sldChg chg="del">
        <pc:chgData name="Hakola Antti" userId="65992f85-13c6-4cb4-8e3e-57db52c3c016" providerId="ADAL" clId="{E05C2F8D-2964-4AE5-A54E-4DE930047BC0}" dt="2024-05-05T16:29:29.411" v="1683" actId="47"/>
        <pc:sldMkLst>
          <pc:docMk/>
          <pc:sldMk cId="4054621561" sldId="325"/>
        </pc:sldMkLst>
      </pc:sldChg>
      <pc:sldChg chg="del">
        <pc:chgData name="Hakola Antti" userId="65992f85-13c6-4cb4-8e3e-57db52c3c016" providerId="ADAL" clId="{E05C2F8D-2964-4AE5-A54E-4DE930047BC0}" dt="2024-05-05T16:31:56.441" v="1700" actId="47"/>
        <pc:sldMkLst>
          <pc:docMk/>
          <pc:sldMk cId="898365212" sldId="326"/>
        </pc:sldMkLst>
      </pc:sldChg>
      <pc:sldChg chg="addSp delSp modSp new mod">
        <pc:chgData name="Hakola Antti" userId="65992f85-13c6-4cb4-8e3e-57db52c3c016" providerId="ADAL" clId="{E05C2F8D-2964-4AE5-A54E-4DE930047BC0}" dt="2024-05-05T16:27:15.737" v="1625" actId="1035"/>
        <pc:sldMkLst>
          <pc:docMk/>
          <pc:sldMk cId="1527953759" sldId="327"/>
        </pc:sldMkLst>
        <pc:spChg chg="del">
          <ac:chgData name="Hakola Antti" userId="65992f85-13c6-4cb4-8e3e-57db52c3c016" providerId="ADAL" clId="{E05C2F8D-2964-4AE5-A54E-4DE930047BC0}" dt="2024-05-05T11:54:31.921" v="159" actId="478"/>
          <ac:spMkLst>
            <pc:docMk/>
            <pc:sldMk cId="1527953759" sldId="327"/>
            <ac:spMk id="2" creationId="{D29019AE-8414-9B73-2A1F-89D8D2B5D90D}"/>
          </ac:spMkLst>
        </pc:spChg>
        <pc:spChg chg="add mod">
          <ac:chgData name="Hakola Antti" userId="65992f85-13c6-4cb4-8e3e-57db52c3c016" providerId="ADAL" clId="{E05C2F8D-2964-4AE5-A54E-4DE930047BC0}" dt="2024-05-05T16:21:33.442" v="1049" actId="20577"/>
          <ac:spMkLst>
            <pc:docMk/>
            <pc:sldMk cId="1527953759" sldId="327"/>
            <ac:spMk id="5" creationId="{1A92A6D4-D26B-B8BB-4803-3FA238204C6F}"/>
          </ac:spMkLst>
        </pc:spChg>
        <pc:spChg chg="add mod">
          <ac:chgData name="Hakola Antti" userId="65992f85-13c6-4cb4-8e3e-57db52c3c016" providerId="ADAL" clId="{E05C2F8D-2964-4AE5-A54E-4DE930047BC0}" dt="2024-05-05T16:27:15.737" v="1625" actId="1035"/>
          <ac:spMkLst>
            <pc:docMk/>
            <pc:sldMk cId="1527953759" sldId="327"/>
            <ac:spMk id="6" creationId="{DED88ED2-BE98-9484-F8B9-DCC3EB05C219}"/>
          </ac:spMkLst>
        </pc:spChg>
      </pc:sldChg>
      <pc:sldChg chg="addSp delSp modSp new mod">
        <pc:chgData name="Hakola Antti" userId="65992f85-13c6-4cb4-8e3e-57db52c3c016" providerId="ADAL" clId="{E05C2F8D-2964-4AE5-A54E-4DE930047BC0}" dt="2024-05-05T16:36:05.694" v="1726" actId="6549"/>
        <pc:sldMkLst>
          <pc:docMk/>
          <pc:sldMk cId="1238157289" sldId="328"/>
        </pc:sldMkLst>
        <pc:spChg chg="mod">
          <ac:chgData name="Hakola Antti" userId="65992f85-13c6-4cb4-8e3e-57db52c3c016" providerId="ADAL" clId="{E05C2F8D-2964-4AE5-A54E-4DE930047BC0}" dt="2024-05-05T16:31:21.450" v="1693" actId="20577"/>
          <ac:spMkLst>
            <pc:docMk/>
            <pc:sldMk cId="1238157289" sldId="328"/>
            <ac:spMk id="2" creationId="{9B7A03D8-0C0F-A0B0-028F-CD65F1D96708}"/>
          </ac:spMkLst>
        </pc:spChg>
        <pc:spChg chg="add del mod">
          <ac:chgData name="Hakola Antti" userId="65992f85-13c6-4cb4-8e3e-57db52c3c016" providerId="ADAL" clId="{E05C2F8D-2964-4AE5-A54E-4DE930047BC0}" dt="2024-05-05T16:33:26.139" v="1705" actId="478"/>
          <ac:spMkLst>
            <pc:docMk/>
            <pc:sldMk cId="1238157289" sldId="328"/>
            <ac:spMk id="5" creationId="{29C20C0F-ECF5-E46D-1C3A-F0FE7C5B9CFC}"/>
          </ac:spMkLst>
        </pc:spChg>
        <pc:spChg chg="add mod">
          <ac:chgData name="Hakola Antti" userId="65992f85-13c6-4cb4-8e3e-57db52c3c016" providerId="ADAL" clId="{E05C2F8D-2964-4AE5-A54E-4DE930047BC0}" dt="2024-05-05T16:33:55.038" v="1715" actId="20577"/>
          <ac:spMkLst>
            <pc:docMk/>
            <pc:sldMk cId="1238157289" sldId="328"/>
            <ac:spMk id="6" creationId="{23968ADE-0C81-4B6E-88D0-CE9F54DF1A34}"/>
          </ac:spMkLst>
        </pc:spChg>
        <pc:spChg chg="add mod">
          <ac:chgData name="Hakola Antti" userId="65992f85-13c6-4cb4-8e3e-57db52c3c016" providerId="ADAL" clId="{E05C2F8D-2964-4AE5-A54E-4DE930047BC0}" dt="2024-05-05T16:34:21.943" v="1720" actId="6549"/>
          <ac:spMkLst>
            <pc:docMk/>
            <pc:sldMk cId="1238157289" sldId="328"/>
            <ac:spMk id="7" creationId="{386503E3-8676-F485-97FC-D4F739D7D240}"/>
          </ac:spMkLst>
        </pc:spChg>
        <pc:spChg chg="add mod">
          <ac:chgData name="Hakola Antti" userId="65992f85-13c6-4cb4-8e3e-57db52c3c016" providerId="ADAL" clId="{E05C2F8D-2964-4AE5-A54E-4DE930047BC0}" dt="2024-05-05T16:36:05.694" v="1726" actId="6549"/>
          <ac:spMkLst>
            <pc:docMk/>
            <pc:sldMk cId="1238157289" sldId="328"/>
            <ac:spMk id="8" creationId="{51FF6790-274E-A7DA-A8B5-243FAA8800D0}"/>
          </ac:spMkLst>
        </pc:spChg>
      </pc:sldChg>
      <pc:sldChg chg="addSp modSp add mod ord">
        <pc:chgData name="Hakola Antti" userId="65992f85-13c6-4cb4-8e3e-57db52c3c016" providerId="ADAL" clId="{E05C2F8D-2964-4AE5-A54E-4DE930047BC0}" dt="2024-05-05T16:30:17.277" v="1691" actId="1076"/>
        <pc:sldMkLst>
          <pc:docMk/>
          <pc:sldMk cId="3311387123" sldId="329"/>
        </pc:sldMkLst>
        <pc:spChg chg="mod">
          <ac:chgData name="Hakola Antti" userId="65992f85-13c6-4cb4-8e3e-57db52c3c016" providerId="ADAL" clId="{E05C2F8D-2964-4AE5-A54E-4DE930047BC0}" dt="2024-05-05T16:29:50.290" v="1686" actId="6549"/>
          <ac:spMkLst>
            <pc:docMk/>
            <pc:sldMk cId="3311387123" sldId="329"/>
            <ac:spMk id="2" creationId="{9B7A03D8-0C0F-A0B0-028F-CD65F1D96708}"/>
          </ac:spMkLst>
        </pc:spChg>
        <pc:spChg chg="mod">
          <ac:chgData name="Hakola Antti" userId="65992f85-13c6-4cb4-8e3e-57db52c3c016" providerId="ADAL" clId="{E05C2F8D-2964-4AE5-A54E-4DE930047BC0}" dt="2024-05-05T16:29:21.291" v="1681" actId="6549"/>
          <ac:spMkLst>
            <pc:docMk/>
            <pc:sldMk cId="3311387123" sldId="329"/>
            <ac:spMk id="5" creationId="{29C20C0F-ECF5-E46D-1C3A-F0FE7C5B9CFC}"/>
          </ac:spMkLst>
        </pc:spChg>
        <pc:spChg chg="add mod">
          <ac:chgData name="Hakola Antti" userId="65992f85-13c6-4cb4-8e3e-57db52c3c016" providerId="ADAL" clId="{E05C2F8D-2964-4AE5-A54E-4DE930047BC0}" dt="2024-05-05T16:30:11.059" v="1690" actId="6549"/>
          <ac:spMkLst>
            <pc:docMk/>
            <pc:sldMk cId="3311387123" sldId="329"/>
            <ac:spMk id="6" creationId="{40E1A845-E039-DAE3-ACC2-4EED0BFA0450}"/>
          </ac:spMkLst>
        </pc:spChg>
        <pc:spChg chg="add mod">
          <ac:chgData name="Hakola Antti" userId="65992f85-13c6-4cb4-8e3e-57db52c3c016" providerId="ADAL" clId="{E05C2F8D-2964-4AE5-A54E-4DE930047BC0}" dt="2024-05-05T16:30:17.277" v="1691" actId="1076"/>
          <ac:spMkLst>
            <pc:docMk/>
            <pc:sldMk cId="3311387123" sldId="329"/>
            <ac:spMk id="7" creationId="{123B3D7A-D335-F606-6EB7-01B204023E1E}"/>
          </ac:spMkLst>
        </pc:spChg>
      </pc:sldChg>
      <pc:sldMasterChg chg="modSldLayout">
        <pc:chgData name="Hakola Antti" userId="65992f85-13c6-4cb4-8e3e-57db52c3c016" providerId="ADAL" clId="{E05C2F8D-2964-4AE5-A54E-4DE930047BC0}" dt="2024-05-05T11:51:59.583" v="25"/>
        <pc:sldMasterMkLst>
          <pc:docMk/>
          <pc:sldMasterMk cId="0" sldId="2147483648"/>
        </pc:sldMasterMkLst>
        <pc:sldLayoutChg chg="modSp mod">
          <pc:chgData name="Hakola Antti" userId="65992f85-13c6-4cb4-8e3e-57db52c3c016" providerId="ADAL" clId="{E05C2F8D-2964-4AE5-A54E-4DE930047BC0}" dt="2024-05-05T11:51:40.069" v="23" actId="6549"/>
          <pc:sldLayoutMkLst>
            <pc:docMk/>
            <pc:sldMasterMk cId="0" sldId="2147483648"/>
            <pc:sldLayoutMk cId="0" sldId="2147483650"/>
          </pc:sldLayoutMkLst>
          <pc:spChg chg="mod">
            <ac:chgData name="Hakola Antti" userId="65992f85-13c6-4cb4-8e3e-57db52c3c016" providerId="ADAL" clId="{E05C2F8D-2964-4AE5-A54E-4DE930047BC0}" dt="2024-05-05T11:51:40.069" v="23" actId="6549"/>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E05C2F8D-2964-4AE5-A54E-4DE930047BC0}" dt="2024-05-05T11:51:51.055" v="24"/>
          <pc:sldLayoutMkLst>
            <pc:docMk/>
            <pc:sldMasterMk cId="0" sldId="2147483648"/>
            <pc:sldLayoutMk cId="0" sldId="2147483651"/>
          </pc:sldLayoutMkLst>
          <pc:spChg chg="mod">
            <ac:chgData name="Hakola Antti" userId="65992f85-13c6-4cb4-8e3e-57db52c3c016" providerId="ADAL" clId="{E05C2F8D-2964-4AE5-A54E-4DE930047BC0}" dt="2024-05-05T11:51:51.055" v="24"/>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E05C2F8D-2964-4AE5-A54E-4DE930047BC0}" dt="2024-05-05T11:51:59.583" v="25"/>
          <pc:sldLayoutMkLst>
            <pc:docMk/>
            <pc:sldMasterMk cId="0" sldId="2147483648"/>
            <pc:sldLayoutMk cId="0" sldId="2147483652"/>
          </pc:sldLayoutMkLst>
          <pc:spChg chg="mod">
            <ac:chgData name="Hakola Antti" userId="65992f85-13c6-4cb4-8e3e-57db52c3c016" providerId="ADAL" clId="{E05C2F8D-2964-4AE5-A54E-4DE930047BC0}" dt="2024-05-05T11:51:59.583" v="25"/>
            <ac:spMkLst>
              <pc:docMk/>
              <pc:sldMasterMk cId="0" sldId="2147483648"/>
              <pc:sldLayoutMk cId="0" sldId="2147483652"/>
              <ac:spMk id="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W layer meeting | 6 May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W layer meeting | 6 May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W layer meeting | 6 May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8" y="2074187"/>
            <a:ext cx="11184864" cy="620251"/>
          </a:xfrm>
        </p:spPr>
        <p:txBody>
          <a:bodyPr>
            <a:normAutofit/>
          </a:bodyPr>
          <a:lstStyle/>
          <a:p>
            <a:pPr>
              <a:defRPr/>
            </a:pPr>
            <a:r>
              <a:rPr lang="en-US" sz="3200" dirty="0"/>
              <a:t>SP B – production, exposure, and analysis of W layers in 2024</a:t>
            </a:r>
            <a:endParaRPr sz="3200" dirty="0"/>
          </a:p>
        </p:txBody>
      </p:sp>
      <p:sp>
        <p:nvSpPr>
          <p:cNvPr id="3" name="Text Placeholder 2"/>
          <p:cNvSpPr>
            <a:spLocks noGrp="1"/>
          </p:cNvSpPr>
          <p:nvPr>
            <p:ph type="body" sz="quarter" idx="10"/>
          </p:nvPr>
        </p:nvSpPr>
        <p:spPr bwMode="auto"/>
        <p:txBody>
          <a:bodyPr/>
          <a:lstStyle/>
          <a:p>
            <a:pPr>
              <a:defRPr/>
            </a:pPr>
            <a:r>
              <a:rPr lang="en-GB" dirty="0"/>
              <a:t>Antti Hakola</a:t>
            </a:r>
            <a:endParaRPr dirty="0"/>
          </a:p>
        </p:txBody>
      </p:sp>
      <p:sp>
        <p:nvSpPr>
          <p:cNvPr id="4" name="Text Placeholder 3"/>
          <p:cNvSpPr>
            <a:spLocks noGrp="1"/>
          </p:cNvSpPr>
          <p:nvPr>
            <p:ph type="body" sz="quarter" idx="11"/>
          </p:nvPr>
        </p:nvSpPr>
        <p:spPr bwMode="auto">
          <a:xfrm>
            <a:off x="407367" y="4159259"/>
            <a:ext cx="11350623" cy="990299"/>
          </a:xfrm>
        </p:spPr>
        <p:txBody>
          <a:bodyPr>
            <a:normAutofit/>
          </a:bodyPr>
          <a:lstStyle/>
          <a:p>
            <a:pPr>
              <a:defRPr/>
            </a:pPr>
            <a:r>
              <a:rPr lang="en-GB" sz="1600" dirty="0"/>
              <a:t>On behalf of the SP B team and task holders</a:t>
            </a:r>
            <a:endParaRPr sz="1600"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7" y="2707078"/>
            <a:ext cx="6844772" cy="457848"/>
          </a:xfrm>
          <a:prstGeom prst="rect">
            <a:avLst/>
          </a:prstGeom>
        </p:spPr>
        <p:txBody>
          <a:bodyPr vert="horz" lIns="91440" tIns="45720" rIns="91440" bIns="45720" rtlCol="0">
            <a:normAutofit/>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r>
              <a:rPr lang="en-GB" dirty="0"/>
              <a:t>Discussion on next steps and priorities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AC0068-777D-6A99-695B-76945586B005}"/>
              </a:ext>
            </a:extLst>
          </p:cNvPr>
          <p:cNvSpPr>
            <a:spLocks noGrp="1"/>
          </p:cNvSpPr>
          <p:nvPr>
            <p:ph type="ftr" sz="quarter" idx="11"/>
          </p:nvPr>
        </p:nvSpPr>
        <p:spPr/>
        <p:txBody>
          <a:bodyPr/>
          <a:lstStyle/>
          <a:p>
            <a:pPr>
              <a:defRPr/>
            </a:pPr>
            <a:r>
              <a:rPr lang="en-US">
                <a:solidFill>
                  <a:prstClr val="white"/>
                </a:solidFill>
              </a:rPr>
              <a:t>A. Hakola| W layer meeting | 6 May 2024</a:t>
            </a:r>
            <a:endParaRPr lang="en-US" dirty="0"/>
          </a:p>
        </p:txBody>
      </p:sp>
      <p:sp>
        <p:nvSpPr>
          <p:cNvPr id="4" name="Slide Number Placeholder 3">
            <a:extLst>
              <a:ext uri="{FF2B5EF4-FFF2-40B4-BE49-F238E27FC236}">
                <a16:creationId xmlns:a16="http://schemas.microsoft.com/office/drawing/2014/main" id="{F8AE8734-2472-B1BB-B4A6-13C4593251C4}"/>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itre 1">
            <a:extLst>
              <a:ext uri="{FF2B5EF4-FFF2-40B4-BE49-F238E27FC236}">
                <a16:creationId xmlns:a16="http://schemas.microsoft.com/office/drawing/2014/main" id="{1A92A6D4-D26B-B8BB-4803-3FA238204C6F}"/>
              </a:ext>
            </a:extLst>
          </p:cNvPr>
          <p:cNvSpPr>
            <a:spLocks noGrp="1"/>
          </p:cNvSpPr>
          <p:nvPr>
            <p:ph type="title"/>
          </p:nvPr>
        </p:nvSpPr>
        <p:spPr>
          <a:xfrm>
            <a:off x="983432" y="192515"/>
            <a:ext cx="9451776" cy="457200"/>
          </a:xfrm>
        </p:spPr>
        <p:txBody>
          <a:bodyPr/>
          <a:lstStyle/>
          <a:p>
            <a:r>
              <a:rPr lang="fr-FR" dirty="0"/>
              <a:t>Goals for discussions </a:t>
            </a:r>
            <a:r>
              <a:rPr lang="fr-FR" dirty="0" err="1"/>
              <a:t>today</a:t>
            </a:r>
            <a:endParaRPr lang="fr-FR" dirty="0"/>
          </a:p>
        </p:txBody>
      </p:sp>
      <p:sp>
        <p:nvSpPr>
          <p:cNvPr id="6" name="TextBox 5">
            <a:extLst>
              <a:ext uri="{FF2B5EF4-FFF2-40B4-BE49-F238E27FC236}">
                <a16:creationId xmlns:a16="http://schemas.microsoft.com/office/drawing/2014/main" id="{DED88ED2-BE98-9484-F8B9-DCC3EB05C219}"/>
              </a:ext>
            </a:extLst>
          </p:cNvPr>
          <p:cNvSpPr txBox="1"/>
          <p:nvPr/>
        </p:nvSpPr>
        <p:spPr bwMode="auto">
          <a:xfrm>
            <a:off x="219773" y="927158"/>
            <a:ext cx="11752453" cy="5186035"/>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fi-FI" sz="1600" b="1" dirty="0" err="1">
                <a:solidFill>
                  <a:srgbClr val="FF0000"/>
                </a:solidFill>
              </a:rPr>
              <a:t>What</a:t>
            </a:r>
            <a:r>
              <a:rPr lang="fi-FI" sz="1600" b="1" dirty="0">
                <a:solidFill>
                  <a:srgbClr val="FF0000"/>
                </a:solidFill>
              </a:rPr>
              <a:t> </a:t>
            </a:r>
            <a:r>
              <a:rPr lang="fi-FI" sz="1600" b="1" dirty="0" err="1">
                <a:solidFill>
                  <a:srgbClr val="FF0000"/>
                </a:solidFill>
              </a:rPr>
              <a:t>kind</a:t>
            </a:r>
            <a:r>
              <a:rPr lang="fi-FI" sz="1600" b="1" dirty="0">
                <a:solidFill>
                  <a:srgbClr val="FF0000"/>
                </a:solidFill>
              </a:rPr>
              <a:t> of W </a:t>
            </a:r>
            <a:r>
              <a:rPr lang="fi-FI" sz="1600" b="1" dirty="0" err="1">
                <a:solidFill>
                  <a:srgbClr val="FF0000"/>
                </a:solidFill>
              </a:rPr>
              <a:t>samples</a:t>
            </a:r>
            <a:r>
              <a:rPr lang="fi-FI" sz="1600" b="1" dirty="0">
                <a:solidFill>
                  <a:srgbClr val="FF0000"/>
                </a:solidFill>
              </a:rPr>
              <a:t> </a:t>
            </a:r>
            <a:r>
              <a:rPr lang="fi-FI" sz="1600" b="1" dirty="0" err="1">
                <a:solidFill>
                  <a:srgbClr val="FF0000"/>
                </a:solidFill>
              </a:rPr>
              <a:t>should</a:t>
            </a:r>
            <a:r>
              <a:rPr lang="fi-FI" sz="1600" b="1" dirty="0">
                <a:solidFill>
                  <a:srgbClr val="FF0000"/>
                </a:solidFill>
              </a:rPr>
              <a:t> </a:t>
            </a:r>
            <a:r>
              <a:rPr lang="fi-FI" sz="1600" b="1" dirty="0" err="1">
                <a:solidFill>
                  <a:srgbClr val="FF0000"/>
                </a:solidFill>
              </a:rPr>
              <a:t>be</a:t>
            </a:r>
            <a:r>
              <a:rPr lang="fi-FI" sz="1600" b="1" dirty="0">
                <a:solidFill>
                  <a:srgbClr val="FF0000"/>
                </a:solidFill>
              </a:rPr>
              <a:t> </a:t>
            </a:r>
            <a:r>
              <a:rPr lang="fi-FI" sz="1600" b="1" dirty="0" err="1">
                <a:solidFill>
                  <a:srgbClr val="FF0000"/>
                </a:solidFill>
              </a:rPr>
              <a:t>produced</a:t>
            </a:r>
            <a:r>
              <a:rPr lang="fi-FI" sz="1600" b="1" dirty="0">
                <a:solidFill>
                  <a:srgbClr val="FF0000"/>
                </a:solidFill>
              </a:rPr>
              <a:t> in 2024?</a:t>
            </a:r>
          </a:p>
          <a:p>
            <a:pPr marL="800100" lvl="1" indent="-342900">
              <a:spcBef>
                <a:spcPts val="600"/>
              </a:spcBef>
              <a:buFont typeface="Wingdings" panose="05000000000000000000" pitchFamily="2" charset="2"/>
              <a:buChar char="ü"/>
            </a:pPr>
            <a:r>
              <a:rPr lang="fi-FI" sz="1600" dirty="0"/>
              <a:t>W </a:t>
            </a:r>
            <a:r>
              <a:rPr lang="fi-FI" sz="1600" dirty="0" err="1"/>
              <a:t>samples</a:t>
            </a:r>
            <a:r>
              <a:rPr lang="fi-FI" sz="1600" dirty="0"/>
              <a:t> for </a:t>
            </a:r>
            <a:r>
              <a:rPr lang="fi-FI" sz="1600" b="1" dirty="0">
                <a:solidFill>
                  <a:srgbClr val="0070C0"/>
                </a:solidFill>
              </a:rPr>
              <a:t>plasma </a:t>
            </a:r>
            <a:r>
              <a:rPr lang="fi-FI" sz="1600" b="1" dirty="0" err="1">
                <a:solidFill>
                  <a:srgbClr val="0070C0"/>
                </a:solidFill>
              </a:rPr>
              <a:t>experiments</a:t>
            </a:r>
            <a:r>
              <a:rPr lang="fi-FI" sz="1600" b="1" dirty="0">
                <a:solidFill>
                  <a:srgbClr val="0070C0"/>
                </a:solidFill>
              </a:rPr>
              <a:t> in </a:t>
            </a:r>
            <a:r>
              <a:rPr lang="fi-FI" sz="1600" b="1" dirty="0" err="1">
                <a:solidFill>
                  <a:srgbClr val="0070C0"/>
                </a:solidFill>
              </a:rPr>
              <a:t>the</a:t>
            </a:r>
            <a:r>
              <a:rPr lang="fi-FI" sz="1600" b="1" dirty="0">
                <a:solidFill>
                  <a:srgbClr val="0070C0"/>
                </a:solidFill>
              </a:rPr>
              <a:t> </a:t>
            </a:r>
            <a:r>
              <a:rPr lang="fi-FI" sz="1600" b="1" dirty="0" err="1">
                <a:solidFill>
                  <a:srgbClr val="0070C0"/>
                </a:solidFill>
              </a:rPr>
              <a:t>linear</a:t>
            </a:r>
            <a:r>
              <a:rPr lang="fi-FI" sz="1600" b="1" dirty="0">
                <a:solidFill>
                  <a:srgbClr val="0070C0"/>
                </a:solidFill>
              </a:rPr>
              <a:t> </a:t>
            </a:r>
            <a:r>
              <a:rPr lang="fi-FI" sz="1600" b="1" dirty="0" err="1">
                <a:solidFill>
                  <a:srgbClr val="0070C0"/>
                </a:solidFill>
              </a:rPr>
              <a:t>devices</a:t>
            </a:r>
            <a:r>
              <a:rPr lang="fi-FI" sz="1600" b="1" dirty="0">
                <a:solidFill>
                  <a:srgbClr val="0070C0"/>
                </a:solidFill>
              </a:rPr>
              <a:t> </a:t>
            </a:r>
            <a:r>
              <a:rPr lang="fi-FI" sz="1600" dirty="0"/>
              <a:t>(MAGNUM-PSI, PSI-2, </a:t>
            </a:r>
            <a:r>
              <a:rPr lang="fi-FI" sz="1600" dirty="0" err="1"/>
              <a:t>GyM</a:t>
            </a:r>
            <a:r>
              <a:rPr lang="fi-FI" sz="1600" dirty="0"/>
              <a:t>)</a:t>
            </a:r>
          </a:p>
          <a:p>
            <a:pPr marL="1200150" lvl="2" indent="-285750">
              <a:spcBef>
                <a:spcPts val="600"/>
              </a:spcBef>
              <a:buFont typeface="Courier New" panose="02070309020205020404" pitchFamily="49" charset="0"/>
              <a:buChar char="o"/>
            </a:pPr>
            <a:r>
              <a:rPr lang="fi-FI" sz="1600" dirty="0" err="1"/>
              <a:t>Different</a:t>
            </a:r>
            <a:r>
              <a:rPr lang="fi-FI" sz="1600" dirty="0"/>
              <a:t> </a:t>
            </a:r>
            <a:r>
              <a:rPr lang="fi-FI" sz="1600" dirty="0" err="1"/>
              <a:t>surface</a:t>
            </a:r>
            <a:r>
              <a:rPr lang="fi-FI" sz="1600" dirty="0"/>
              <a:t> </a:t>
            </a:r>
            <a:r>
              <a:rPr lang="fi-FI" sz="1600" dirty="0" err="1"/>
              <a:t>morphologies</a:t>
            </a:r>
            <a:r>
              <a:rPr lang="fi-FI" sz="1600" dirty="0"/>
              <a:t>? </a:t>
            </a:r>
            <a:r>
              <a:rPr lang="fi-FI" sz="1600" dirty="0" err="1"/>
              <a:t>Different</a:t>
            </a:r>
            <a:r>
              <a:rPr lang="fi-FI" sz="1600" dirty="0"/>
              <a:t> </a:t>
            </a:r>
            <a:r>
              <a:rPr lang="fi-FI" sz="1600" dirty="0" err="1"/>
              <a:t>impurities</a:t>
            </a:r>
            <a:r>
              <a:rPr lang="fi-FI" sz="1600" dirty="0"/>
              <a:t>?</a:t>
            </a:r>
          </a:p>
          <a:p>
            <a:pPr marL="1200150" lvl="2" indent="-285750">
              <a:spcBef>
                <a:spcPts val="600"/>
              </a:spcBef>
              <a:buFont typeface="Courier New" panose="02070309020205020404" pitchFamily="49" charset="0"/>
              <a:buChar char="o"/>
            </a:pPr>
            <a:r>
              <a:rPr lang="fi-FI" sz="1600" dirty="0" err="1"/>
              <a:t>Different</a:t>
            </a:r>
            <a:r>
              <a:rPr lang="fi-FI" sz="1600" dirty="0"/>
              <a:t> H and D </a:t>
            </a:r>
            <a:r>
              <a:rPr lang="fi-FI" sz="1600" dirty="0" err="1"/>
              <a:t>depth</a:t>
            </a:r>
            <a:r>
              <a:rPr lang="fi-FI" sz="1600" dirty="0"/>
              <a:t> </a:t>
            </a:r>
            <a:r>
              <a:rPr lang="fi-FI" sz="1600" dirty="0" err="1"/>
              <a:t>profiles</a:t>
            </a:r>
            <a:r>
              <a:rPr lang="fi-FI" sz="1600" dirty="0"/>
              <a:t>? </a:t>
            </a:r>
            <a:r>
              <a:rPr lang="fi-FI" sz="1600" dirty="0" err="1"/>
              <a:t>Multilayer</a:t>
            </a:r>
            <a:r>
              <a:rPr lang="fi-FI" sz="1600" dirty="0"/>
              <a:t> </a:t>
            </a:r>
            <a:r>
              <a:rPr lang="fi-FI" sz="1600" dirty="0" err="1"/>
              <a:t>structures</a:t>
            </a:r>
            <a:r>
              <a:rPr lang="fi-FI" sz="1600" dirty="0"/>
              <a:t>?</a:t>
            </a:r>
          </a:p>
          <a:p>
            <a:pPr marL="1200150" lvl="2" indent="-285750">
              <a:spcBef>
                <a:spcPts val="600"/>
              </a:spcBef>
              <a:buFont typeface="Courier New" panose="02070309020205020404" pitchFamily="49" charset="0"/>
              <a:buChar char="o"/>
            </a:pPr>
            <a:r>
              <a:rPr lang="fi-FI" sz="1600" dirty="0" err="1"/>
              <a:t>Layers</a:t>
            </a:r>
            <a:r>
              <a:rPr lang="fi-FI" sz="1600" dirty="0"/>
              <a:t> </a:t>
            </a:r>
            <a:r>
              <a:rPr lang="fi-FI" sz="1600" dirty="0" err="1"/>
              <a:t>mimicking</a:t>
            </a:r>
            <a:r>
              <a:rPr lang="fi-FI" sz="1600" dirty="0"/>
              <a:t> </a:t>
            </a:r>
            <a:r>
              <a:rPr lang="fi-FI" sz="1600" dirty="0" err="1"/>
              <a:t>re-deposited</a:t>
            </a:r>
            <a:r>
              <a:rPr lang="fi-FI" sz="1600" dirty="0"/>
              <a:t> W </a:t>
            </a:r>
            <a:r>
              <a:rPr lang="fi-FI" sz="1600" dirty="0" err="1"/>
              <a:t>layers</a:t>
            </a:r>
            <a:r>
              <a:rPr lang="fi-FI" sz="1600" dirty="0"/>
              <a:t>?</a:t>
            </a:r>
          </a:p>
          <a:p>
            <a:pPr marL="800100" lvl="1" indent="-342900">
              <a:spcBef>
                <a:spcPts val="600"/>
              </a:spcBef>
              <a:buFont typeface="Wingdings" panose="05000000000000000000" pitchFamily="2" charset="2"/>
              <a:buChar char="ü"/>
            </a:pPr>
            <a:r>
              <a:rPr lang="fi-FI" sz="1600" dirty="0"/>
              <a:t>W </a:t>
            </a:r>
            <a:r>
              <a:rPr lang="fi-FI" sz="1600" dirty="0" err="1"/>
              <a:t>samples</a:t>
            </a:r>
            <a:r>
              <a:rPr lang="fi-FI" sz="1600" dirty="0"/>
              <a:t> for </a:t>
            </a:r>
            <a:r>
              <a:rPr lang="fi-FI" sz="1600" b="1" dirty="0" err="1">
                <a:solidFill>
                  <a:srgbClr val="0070C0"/>
                </a:solidFill>
              </a:rPr>
              <a:t>dust</a:t>
            </a:r>
            <a:r>
              <a:rPr lang="fi-FI" sz="1600" b="1" dirty="0">
                <a:solidFill>
                  <a:srgbClr val="0070C0"/>
                </a:solidFill>
              </a:rPr>
              <a:t> </a:t>
            </a:r>
            <a:r>
              <a:rPr lang="fi-FI" sz="1600" b="1" dirty="0" err="1">
                <a:solidFill>
                  <a:srgbClr val="0070C0"/>
                </a:solidFill>
              </a:rPr>
              <a:t>impact</a:t>
            </a:r>
            <a:r>
              <a:rPr lang="fi-FI" sz="1600" b="1" dirty="0">
                <a:solidFill>
                  <a:srgbClr val="0070C0"/>
                </a:solidFill>
              </a:rPr>
              <a:t> </a:t>
            </a:r>
            <a:r>
              <a:rPr lang="fi-FI" sz="1600" dirty="0" err="1"/>
              <a:t>studies</a:t>
            </a:r>
            <a:endParaRPr lang="fi-FI" sz="1600" dirty="0"/>
          </a:p>
          <a:p>
            <a:pPr marL="1200150" lvl="2" indent="-285750">
              <a:spcBef>
                <a:spcPts val="600"/>
              </a:spcBef>
              <a:buFont typeface="Courier New" panose="02070309020205020404" pitchFamily="49" charset="0"/>
              <a:buChar char="o"/>
            </a:pPr>
            <a:r>
              <a:rPr lang="fi-FI" sz="1600" dirty="0" err="1"/>
              <a:t>What</a:t>
            </a:r>
            <a:r>
              <a:rPr lang="fi-FI" sz="1600" dirty="0"/>
              <a:t> </a:t>
            </a:r>
            <a:r>
              <a:rPr lang="fi-FI" sz="1600" dirty="0" err="1"/>
              <a:t>are</a:t>
            </a:r>
            <a:r>
              <a:rPr lang="fi-FI" sz="1600" dirty="0"/>
              <a:t> </a:t>
            </a:r>
            <a:r>
              <a:rPr lang="fi-FI" sz="1600" dirty="0" err="1"/>
              <a:t>the</a:t>
            </a:r>
            <a:r>
              <a:rPr lang="fi-FI" sz="1600" dirty="0"/>
              <a:t> </a:t>
            </a:r>
            <a:r>
              <a:rPr lang="fi-FI" sz="1600" dirty="0" err="1"/>
              <a:t>specific</a:t>
            </a:r>
            <a:r>
              <a:rPr lang="fi-FI" sz="1600" dirty="0"/>
              <a:t> </a:t>
            </a:r>
            <a:r>
              <a:rPr lang="fi-FI" sz="1600" dirty="0" err="1"/>
              <a:t>needs</a:t>
            </a:r>
            <a:r>
              <a:rPr lang="fi-FI" sz="1600" dirty="0"/>
              <a:t> </a:t>
            </a:r>
            <a:r>
              <a:rPr lang="fi-FI" sz="1600" dirty="0" err="1"/>
              <a:t>here</a:t>
            </a:r>
            <a:r>
              <a:rPr lang="fi-FI" sz="1600" dirty="0"/>
              <a:t>? </a:t>
            </a:r>
            <a:r>
              <a:rPr lang="fi-FI" sz="1600" dirty="0" err="1"/>
              <a:t>Continuing</a:t>
            </a:r>
            <a:r>
              <a:rPr lang="fi-FI" sz="1600" dirty="0"/>
              <a:t> </a:t>
            </a:r>
            <a:r>
              <a:rPr lang="fi-FI" sz="1600" dirty="0" err="1"/>
              <a:t>comparing</a:t>
            </a:r>
            <a:r>
              <a:rPr lang="fi-FI" sz="1600" dirty="0"/>
              <a:t> </a:t>
            </a:r>
            <a:r>
              <a:rPr lang="fi-FI" sz="1600" dirty="0" err="1"/>
              <a:t>the</a:t>
            </a:r>
            <a:r>
              <a:rPr lang="fi-FI" sz="1600" dirty="0"/>
              <a:t> </a:t>
            </a:r>
            <a:r>
              <a:rPr lang="fi-FI" sz="1600" dirty="0" err="1"/>
              <a:t>erosion</a:t>
            </a:r>
            <a:r>
              <a:rPr lang="fi-FI" sz="1600" dirty="0"/>
              <a:t> of </a:t>
            </a:r>
            <a:r>
              <a:rPr lang="fi-FI" sz="1600" dirty="0" err="1"/>
              <a:t>bulk</a:t>
            </a:r>
            <a:r>
              <a:rPr lang="fi-FI" sz="1600" dirty="0"/>
              <a:t> W vs. </a:t>
            </a:r>
            <a:r>
              <a:rPr lang="fi-FI" sz="1600" dirty="0" err="1"/>
              <a:t>deposited</a:t>
            </a:r>
            <a:r>
              <a:rPr lang="fi-FI" sz="1600" dirty="0"/>
              <a:t> </a:t>
            </a:r>
            <a:r>
              <a:rPr lang="fi-FI" sz="1600" dirty="0" err="1"/>
              <a:t>layers</a:t>
            </a:r>
            <a:r>
              <a:rPr lang="fi-FI" sz="1600" dirty="0"/>
              <a:t>?</a:t>
            </a:r>
          </a:p>
          <a:p>
            <a:pPr marL="800100" lvl="1" indent="-342900">
              <a:spcBef>
                <a:spcPts val="600"/>
              </a:spcBef>
              <a:buFont typeface="Wingdings" panose="05000000000000000000" pitchFamily="2" charset="2"/>
              <a:buChar char="ü"/>
            </a:pPr>
            <a:r>
              <a:rPr lang="fi-FI" sz="1600" dirty="0"/>
              <a:t>W </a:t>
            </a:r>
            <a:r>
              <a:rPr lang="fi-FI" sz="1600" dirty="0" err="1"/>
              <a:t>samples</a:t>
            </a:r>
            <a:r>
              <a:rPr lang="fi-FI" sz="1600" dirty="0"/>
              <a:t> for </a:t>
            </a:r>
            <a:r>
              <a:rPr lang="fi-FI" sz="1600" b="1" dirty="0" err="1">
                <a:solidFill>
                  <a:srgbClr val="0070C0"/>
                </a:solidFill>
              </a:rPr>
              <a:t>tokamak</a:t>
            </a:r>
            <a:r>
              <a:rPr lang="fi-FI" sz="1600" b="1" dirty="0">
                <a:solidFill>
                  <a:srgbClr val="0070C0"/>
                </a:solidFill>
              </a:rPr>
              <a:t> </a:t>
            </a:r>
            <a:r>
              <a:rPr lang="fi-FI" sz="1600" b="1" dirty="0" err="1">
                <a:solidFill>
                  <a:srgbClr val="0070C0"/>
                </a:solidFill>
              </a:rPr>
              <a:t>experiments</a:t>
            </a:r>
            <a:r>
              <a:rPr lang="fi-FI" sz="1600" b="1" dirty="0">
                <a:solidFill>
                  <a:srgbClr val="0070C0"/>
                </a:solidFill>
              </a:rPr>
              <a:t> </a:t>
            </a:r>
            <a:r>
              <a:rPr lang="fi-FI" sz="1600" dirty="0"/>
              <a:t>(AUG) – </a:t>
            </a:r>
            <a:r>
              <a:rPr lang="fi-FI" sz="1600" dirty="0" err="1"/>
              <a:t>late</a:t>
            </a:r>
            <a:r>
              <a:rPr lang="fi-FI" sz="1600" dirty="0"/>
              <a:t> 2024, </a:t>
            </a:r>
            <a:r>
              <a:rPr lang="fi-FI" sz="1600" dirty="0" err="1"/>
              <a:t>depends</a:t>
            </a:r>
            <a:r>
              <a:rPr lang="fi-FI" sz="1600" dirty="0"/>
              <a:t> on </a:t>
            </a:r>
            <a:r>
              <a:rPr lang="fi-FI" sz="1600" dirty="0" err="1"/>
              <a:t>the</a:t>
            </a:r>
            <a:r>
              <a:rPr lang="fi-FI" sz="1600" dirty="0"/>
              <a:t> </a:t>
            </a:r>
            <a:r>
              <a:rPr lang="fi-FI" sz="1600" dirty="0" err="1"/>
              <a:t>details</a:t>
            </a:r>
            <a:r>
              <a:rPr lang="fi-FI" sz="1600" dirty="0"/>
              <a:t> of </a:t>
            </a:r>
            <a:r>
              <a:rPr lang="fi-FI" sz="1600" dirty="0" err="1"/>
              <a:t>the</a:t>
            </a:r>
            <a:r>
              <a:rPr lang="fi-FI" sz="1600" dirty="0"/>
              <a:t> </a:t>
            </a:r>
            <a:r>
              <a:rPr lang="fi-FI" sz="1600" dirty="0" err="1"/>
              <a:t>experimental</a:t>
            </a:r>
            <a:r>
              <a:rPr lang="fi-FI" sz="1600" dirty="0"/>
              <a:t> </a:t>
            </a:r>
            <a:r>
              <a:rPr lang="fi-FI" sz="1600" dirty="0" err="1"/>
              <a:t>programme</a:t>
            </a:r>
            <a:endParaRPr lang="fi-FI" sz="1600" dirty="0"/>
          </a:p>
          <a:p>
            <a:pPr marL="800100" lvl="1" indent="-342900">
              <a:spcBef>
                <a:spcPts val="600"/>
              </a:spcBef>
              <a:buFont typeface="Wingdings" panose="05000000000000000000" pitchFamily="2" charset="2"/>
              <a:buChar char="ü"/>
            </a:pPr>
            <a:r>
              <a:rPr lang="fi-FI" sz="1600" dirty="0"/>
              <a:t>W </a:t>
            </a:r>
            <a:r>
              <a:rPr lang="fi-FI" sz="1600" dirty="0" err="1"/>
              <a:t>samples</a:t>
            </a:r>
            <a:r>
              <a:rPr lang="fi-FI" sz="1600" dirty="0"/>
              <a:t> for </a:t>
            </a:r>
            <a:r>
              <a:rPr lang="fi-FI" sz="1600" b="1" dirty="0">
                <a:solidFill>
                  <a:srgbClr val="0070C0"/>
                </a:solidFill>
              </a:rPr>
              <a:t>LIBS </a:t>
            </a:r>
            <a:r>
              <a:rPr lang="fi-FI" sz="1600" b="1" dirty="0" err="1">
                <a:solidFill>
                  <a:srgbClr val="0070C0"/>
                </a:solidFill>
              </a:rPr>
              <a:t>studies</a:t>
            </a:r>
            <a:endParaRPr lang="fi-FI" sz="1600" b="1" dirty="0">
              <a:solidFill>
                <a:srgbClr val="0070C0"/>
              </a:solidFill>
            </a:endParaRPr>
          </a:p>
          <a:p>
            <a:pPr marL="1200150" lvl="2" indent="-285750">
              <a:spcBef>
                <a:spcPts val="600"/>
              </a:spcBef>
              <a:buFont typeface="Courier New" panose="02070309020205020404" pitchFamily="49" charset="0"/>
              <a:buChar char="o"/>
            </a:pPr>
            <a:r>
              <a:rPr lang="fi-FI" sz="1600" dirty="0" err="1"/>
              <a:t>What</a:t>
            </a:r>
            <a:r>
              <a:rPr lang="fi-FI" sz="1600" dirty="0"/>
              <a:t> </a:t>
            </a:r>
            <a:r>
              <a:rPr lang="fi-FI" sz="1600" dirty="0" err="1"/>
              <a:t>are</a:t>
            </a:r>
            <a:r>
              <a:rPr lang="fi-FI" sz="1600" dirty="0"/>
              <a:t> </a:t>
            </a:r>
            <a:r>
              <a:rPr lang="fi-FI" sz="1600" dirty="0" err="1"/>
              <a:t>the</a:t>
            </a:r>
            <a:r>
              <a:rPr lang="fi-FI" sz="1600" dirty="0"/>
              <a:t> </a:t>
            </a:r>
            <a:r>
              <a:rPr lang="fi-FI" sz="1600" dirty="0" err="1"/>
              <a:t>actual</a:t>
            </a:r>
            <a:r>
              <a:rPr lang="fi-FI" sz="1600" dirty="0"/>
              <a:t> </a:t>
            </a:r>
            <a:r>
              <a:rPr lang="fi-FI" sz="1600" dirty="0" err="1"/>
              <a:t>needs</a:t>
            </a:r>
            <a:r>
              <a:rPr lang="fi-FI" sz="1600" dirty="0"/>
              <a:t>? </a:t>
            </a:r>
            <a:r>
              <a:rPr lang="fi-FI" sz="1600" dirty="0" err="1"/>
              <a:t>Layers</a:t>
            </a:r>
            <a:r>
              <a:rPr lang="fi-FI" sz="1600" dirty="0"/>
              <a:t> for </a:t>
            </a:r>
            <a:r>
              <a:rPr lang="fi-FI" sz="1600" i="1" dirty="0"/>
              <a:t>in </a:t>
            </a:r>
            <a:r>
              <a:rPr lang="fi-FI" sz="1600" i="1" dirty="0" err="1"/>
              <a:t>situ</a:t>
            </a:r>
            <a:r>
              <a:rPr lang="fi-FI" sz="1600" i="1" dirty="0"/>
              <a:t> </a:t>
            </a:r>
            <a:r>
              <a:rPr lang="fi-FI" sz="1600" dirty="0" err="1"/>
              <a:t>studies</a:t>
            </a:r>
            <a:r>
              <a:rPr lang="fi-FI" sz="1600" dirty="0"/>
              <a:t>, e.g., in MAGNUM-PSI?</a:t>
            </a:r>
          </a:p>
          <a:p>
            <a:pPr marL="285750" indent="-285750">
              <a:spcBef>
                <a:spcPts val="600"/>
              </a:spcBef>
              <a:buFont typeface="Wingdings" panose="05000000000000000000" pitchFamily="2" charset="2"/>
              <a:buChar char="§"/>
            </a:pPr>
            <a:r>
              <a:rPr lang="fi-FI" sz="1600" b="1" dirty="0" err="1">
                <a:solidFill>
                  <a:srgbClr val="FF0000"/>
                </a:solidFill>
              </a:rPr>
              <a:t>What</a:t>
            </a:r>
            <a:r>
              <a:rPr lang="fi-FI" sz="1600" b="1" dirty="0">
                <a:solidFill>
                  <a:srgbClr val="FF0000"/>
                </a:solidFill>
              </a:rPr>
              <a:t> plasma </a:t>
            </a:r>
            <a:r>
              <a:rPr lang="fi-FI" sz="1600" b="1" dirty="0" err="1">
                <a:solidFill>
                  <a:srgbClr val="FF0000"/>
                </a:solidFill>
              </a:rPr>
              <a:t>exposures</a:t>
            </a:r>
            <a:r>
              <a:rPr lang="fi-FI" sz="1600" b="1" dirty="0">
                <a:solidFill>
                  <a:srgbClr val="FF0000"/>
                </a:solidFill>
              </a:rPr>
              <a:t> </a:t>
            </a:r>
            <a:r>
              <a:rPr lang="fi-FI" sz="1600" b="1" dirty="0" err="1">
                <a:solidFill>
                  <a:srgbClr val="FF0000"/>
                </a:solidFill>
              </a:rPr>
              <a:t>are</a:t>
            </a:r>
            <a:r>
              <a:rPr lang="fi-FI" sz="1600" b="1" dirty="0">
                <a:solidFill>
                  <a:srgbClr val="FF0000"/>
                </a:solidFill>
              </a:rPr>
              <a:t> to </a:t>
            </a:r>
            <a:r>
              <a:rPr lang="fi-FI" sz="1600" b="1" dirty="0" err="1">
                <a:solidFill>
                  <a:srgbClr val="FF0000"/>
                </a:solidFill>
              </a:rPr>
              <a:t>be</a:t>
            </a:r>
            <a:r>
              <a:rPr lang="fi-FI" sz="1600" b="1" dirty="0">
                <a:solidFill>
                  <a:srgbClr val="FF0000"/>
                </a:solidFill>
              </a:rPr>
              <a:t> </a:t>
            </a:r>
            <a:r>
              <a:rPr lang="fi-FI" sz="1600" b="1" dirty="0" err="1">
                <a:solidFill>
                  <a:srgbClr val="FF0000"/>
                </a:solidFill>
              </a:rPr>
              <a:t>carried</a:t>
            </a:r>
            <a:r>
              <a:rPr lang="fi-FI" sz="1600" b="1" dirty="0">
                <a:solidFill>
                  <a:srgbClr val="FF0000"/>
                </a:solidFill>
              </a:rPr>
              <a:t> out in 2024?</a:t>
            </a:r>
          </a:p>
          <a:p>
            <a:pPr marL="742950" lvl="1" indent="-285750">
              <a:spcBef>
                <a:spcPts val="600"/>
              </a:spcBef>
              <a:buFont typeface="Wingdings" panose="05000000000000000000" pitchFamily="2" charset="2"/>
              <a:buChar char="ü"/>
            </a:pPr>
            <a:r>
              <a:rPr lang="fi-FI" sz="1600" dirty="0" err="1"/>
              <a:t>Finishing</a:t>
            </a:r>
            <a:r>
              <a:rPr lang="fi-FI" sz="1600" dirty="0"/>
              <a:t> </a:t>
            </a:r>
            <a:r>
              <a:rPr lang="fi-FI" sz="1600" dirty="0" err="1"/>
              <a:t>the</a:t>
            </a:r>
            <a:r>
              <a:rPr lang="fi-FI" sz="1600" dirty="0"/>
              <a:t> </a:t>
            </a:r>
            <a:r>
              <a:rPr lang="fi-FI" sz="1600" b="1" dirty="0" err="1">
                <a:solidFill>
                  <a:srgbClr val="0070C0"/>
                </a:solidFill>
              </a:rPr>
              <a:t>flux</a:t>
            </a:r>
            <a:r>
              <a:rPr lang="fi-FI" sz="1600" b="1" dirty="0">
                <a:solidFill>
                  <a:srgbClr val="0070C0"/>
                </a:solidFill>
              </a:rPr>
              <a:t> </a:t>
            </a:r>
            <a:r>
              <a:rPr lang="fi-FI" sz="1600" b="1" dirty="0" err="1">
                <a:solidFill>
                  <a:srgbClr val="0070C0"/>
                </a:solidFill>
              </a:rPr>
              <a:t>dependence</a:t>
            </a:r>
            <a:r>
              <a:rPr lang="fi-FI" sz="1600" b="1" dirty="0">
                <a:solidFill>
                  <a:srgbClr val="0070C0"/>
                </a:solidFill>
              </a:rPr>
              <a:t> </a:t>
            </a:r>
            <a:r>
              <a:rPr lang="fi-FI" sz="1600" b="1" dirty="0" err="1">
                <a:solidFill>
                  <a:srgbClr val="0070C0"/>
                </a:solidFill>
              </a:rPr>
              <a:t>exercise</a:t>
            </a:r>
            <a:r>
              <a:rPr lang="fi-FI" sz="1600" b="1" dirty="0">
                <a:solidFill>
                  <a:srgbClr val="0070C0"/>
                </a:solidFill>
              </a:rPr>
              <a:t> </a:t>
            </a:r>
            <a:r>
              <a:rPr lang="fi-FI" sz="1600" dirty="0" err="1"/>
              <a:t>initiated</a:t>
            </a:r>
            <a:r>
              <a:rPr lang="fi-FI" sz="1600" dirty="0"/>
              <a:t> in 2023 – </a:t>
            </a:r>
            <a:r>
              <a:rPr lang="fi-FI" sz="1600" dirty="0" err="1"/>
              <a:t>need</a:t>
            </a:r>
            <a:r>
              <a:rPr lang="fi-FI" sz="1600" dirty="0"/>
              <a:t> for </a:t>
            </a:r>
            <a:r>
              <a:rPr lang="fi-FI" sz="1600" dirty="0" err="1"/>
              <a:t>additional</a:t>
            </a:r>
            <a:r>
              <a:rPr lang="fi-FI" sz="1600" dirty="0"/>
              <a:t> </a:t>
            </a:r>
            <a:r>
              <a:rPr lang="fi-FI" sz="1600" dirty="0" err="1"/>
              <a:t>samples</a:t>
            </a:r>
            <a:r>
              <a:rPr lang="fi-FI" sz="1600" dirty="0"/>
              <a:t>?</a:t>
            </a:r>
          </a:p>
          <a:p>
            <a:pPr marL="742950" lvl="1" indent="-285750">
              <a:spcBef>
                <a:spcPts val="600"/>
              </a:spcBef>
              <a:buFont typeface="Wingdings" panose="05000000000000000000" pitchFamily="2" charset="2"/>
              <a:buChar char="ü"/>
            </a:pPr>
            <a:r>
              <a:rPr lang="fi-FI" sz="1600" dirty="0" err="1"/>
              <a:t>Differences</a:t>
            </a:r>
            <a:r>
              <a:rPr lang="fi-FI" sz="1600" dirty="0"/>
              <a:t> in </a:t>
            </a:r>
            <a:r>
              <a:rPr lang="fi-FI" sz="1600" dirty="0" err="1"/>
              <a:t>erosion</a:t>
            </a:r>
            <a:r>
              <a:rPr lang="fi-FI" sz="1600" dirty="0"/>
              <a:t> </a:t>
            </a:r>
            <a:r>
              <a:rPr lang="fi-FI" sz="1600" dirty="0" err="1"/>
              <a:t>yields</a:t>
            </a:r>
            <a:r>
              <a:rPr lang="fi-FI" sz="1600" dirty="0"/>
              <a:t> of </a:t>
            </a:r>
            <a:r>
              <a:rPr lang="fi-FI" sz="1600" b="1" dirty="0" err="1">
                <a:solidFill>
                  <a:srgbClr val="0070C0"/>
                </a:solidFill>
              </a:rPr>
              <a:t>bulk</a:t>
            </a:r>
            <a:r>
              <a:rPr lang="fi-FI" sz="1600" b="1" dirty="0">
                <a:solidFill>
                  <a:srgbClr val="0070C0"/>
                </a:solidFill>
              </a:rPr>
              <a:t> vs. </a:t>
            </a:r>
            <a:r>
              <a:rPr lang="fi-FI" sz="1600" b="1" dirty="0" err="1">
                <a:solidFill>
                  <a:srgbClr val="0070C0"/>
                </a:solidFill>
              </a:rPr>
              <a:t>fuzzy</a:t>
            </a:r>
            <a:r>
              <a:rPr lang="fi-FI" sz="1600" b="1" dirty="0">
                <a:solidFill>
                  <a:srgbClr val="0070C0"/>
                </a:solidFill>
              </a:rPr>
              <a:t> W</a:t>
            </a:r>
          </a:p>
          <a:p>
            <a:pPr marL="742950" lvl="1" indent="-285750">
              <a:spcBef>
                <a:spcPts val="600"/>
              </a:spcBef>
              <a:buFont typeface="Wingdings" panose="05000000000000000000" pitchFamily="2" charset="2"/>
              <a:buChar char="ü"/>
            </a:pPr>
            <a:r>
              <a:rPr lang="fi-FI" sz="1600" dirty="0" err="1"/>
              <a:t>Production</a:t>
            </a:r>
            <a:r>
              <a:rPr lang="fi-FI" sz="1600" dirty="0"/>
              <a:t> and </a:t>
            </a:r>
            <a:r>
              <a:rPr lang="fi-FI" sz="1600" dirty="0" err="1"/>
              <a:t>further</a:t>
            </a:r>
            <a:r>
              <a:rPr lang="fi-FI" sz="1600" dirty="0"/>
              <a:t> </a:t>
            </a:r>
            <a:r>
              <a:rPr lang="fi-FI" sz="1600" dirty="0" err="1"/>
              <a:t>erosion</a:t>
            </a:r>
            <a:r>
              <a:rPr lang="fi-FI" sz="1600" dirty="0"/>
              <a:t> of </a:t>
            </a:r>
            <a:r>
              <a:rPr lang="fi-FI" sz="1600" b="1" dirty="0" err="1">
                <a:solidFill>
                  <a:srgbClr val="0070C0"/>
                </a:solidFill>
              </a:rPr>
              <a:t>re-deposited</a:t>
            </a:r>
            <a:r>
              <a:rPr lang="fi-FI" sz="1600" b="1" dirty="0">
                <a:solidFill>
                  <a:srgbClr val="0070C0"/>
                </a:solidFill>
              </a:rPr>
              <a:t> W </a:t>
            </a:r>
            <a:r>
              <a:rPr lang="fi-FI" sz="1600" b="1" dirty="0" err="1">
                <a:solidFill>
                  <a:srgbClr val="0070C0"/>
                </a:solidFill>
              </a:rPr>
              <a:t>layers</a:t>
            </a:r>
            <a:endParaRPr lang="fi-FI" sz="1600" b="1" dirty="0">
              <a:solidFill>
                <a:srgbClr val="0070C0"/>
              </a:solidFill>
            </a:endParaRPr>
          </a:p>
          <a:p>
            <a:pPr marL="285750" indent="-285750">
              <a:spcBef>
                <a:spcPts val="600"/>
              </a:spcBef>
              <a:buFont typeface="Wingdings" panose="05000000000000000000" pitchFamily="2" charset="2"/>
              <a:buChar char="§"/>
            </a:pPr>
            <a:r>
              <a:rPr lang="fi-FI" sz="1600" b="1" dirty="0" err="1">
                <a:solidFill>
                  <a:srgbClr val="FF0000"/>
                </a:solidFill>
              </a:rPr>
              <a:t>What</a:t>
            </a:r>
            <a:r>
              <a:rPr lang="fi-FI" sz="1600" b="1" dirty="0">
                <a:solidFill>
                  <a:srgbClr val="FF0000"/>
                </a:solidFill>
              </a:rPr>
              <a:t> is </a:t>
            </a:r>
            <a:r>
              <a:rPr lang="fi-FI" sz="1600" b="1" dirty="0" err="1">
                <a:solidFill>
                  <a:srgbClr val="FF0000"/>
                </a:solidFill>
              </a:rPr>
              <a:t>the</a:t>
            </a:r>
            <a:r>
              <a:rPr lang="fi-FI" sz="1600" b="1" dirty="0">
                <a:solidFill>
                  <a:srgbClr val="FF0000"/>
                </a:solidFill>
              </a:rPr>
              <a:t> </a:t>
            </a:r>
            <a:r>
              <a:rPr lang="fi-FI" sz="1600" b="1" dirty="0" err="1">
                <a:solidFill>
                  <a:srgbClr val="FF0000"/>
                </a:solidFill>
              </a:rPr>
              <a:t>foreseen</a:t>
            </a:r>
            <a:r>
              <a:rPr lang="fi-FI" sz="1600" b="1" dirty="0">
                <a:solidFill>
                  <a:srgbClr val="FF0000"/>
                </a:solidFill>
              </a:rPr>
              <a:t> </a:t>
            </a:r>
            <a:r>
              <a:rPr lang="fi-FI" sz="1600" b="1" dirty="0" err="1">
                <a:solidFill>
                  <a:srgbClr val="FF0000"/>
                </a:solidFill>
              </a:rPr>
              <a:t>analysis</a:t>
            </a:r>
            <a:r>
              <a:rPr lang="fi-FI" sz="1600" b="1" dirty="0">
                <a:solidFill>
                  <a:srgbClr val="FF0000"/>
                </a:solidFill>
              </a:rPr>
              <a:t> </a:t>
            </a:r>
            <a:r>
              <a:rPr lang="fi-FI" sz="1600" b="1" dirty="0" err="1">
                <a:solidFill>
                  <a:srgbClr val="FF0000"/>
                </a:solidFill>
              </a:rPr>
              <a:t>programme</a:t>
            </a:r>
            <a:r>
              <a:rPr lang="fi-FI" sz="1600" b="1" dirty="0">
                <a:solidFill>
                  <a:srgbClr val="FF0000"/>
                </a:solidFill>
              </a:rPr>
              <a:t> in 2024?</a:t>
            </a:r>
          </a:p>
          <a:p>
            <a:pPr marL="742950" lvl="1" indent="-285750">
              <a:spcBef>
                <a:spcPts val="600"/>
              </a:spcBef>
              <a:buFont typeface="Wingdings" panose="05000000000000000000" pitchFamily="2" charset="2"/>
              <a:buChar char="ü"/>
            </a:pPr>
            <a:r>
              <a:rPr lang="fi-FI" sz="1600" dirty="0" err="1"/>
              <a:t>Availability</a:t>
            </a:r>
            <a:r>
              <a:rPr lang="fi-FI" sz="1600" dirty="0"/>
              <a:t> of </a:t>
            </a:r>
            <a:r>
              <a:rPr lang="fi-FI" sz="1600" dirty="0" err="1"/>
              <a:t>the</a:t>
            </a:r>
            <a:r>
              <a:rPr lang="fi-FI" sz="1600" dirty="0"/>
              <a:t> </a:t>
            </a:r>
            <a:r>
              <a:rPr lang="fi-FI" sz="1600" dirty="0" err="1"/>
              <a:t>different</a:t>
            </a:r>
            <a:r>
              <a:rPr lang="fi-FI" sz="1600" dirty="0"/>
              <a:t> </a:t>
            </a:r>
            <a:r>
              <a:rPr lang="fi-FI" sz="1600" dirty="0" err="1"/>
              <a:t>labs</a:t>
            </a:r>
            <a:r>
              <a:rPr lang="fi-FI" sz="1600" dirty="0"/>
              <a:t> for </a:t>
            </a:r>
            <a:r>
              <a:rPr lang="fi-FI" sz="1600" dirty="0" err="1"/>
              <a:t>analysis</a:t>
            </a:r>
            <a:r>
              <a:rPr lang="fi-FI" sz="1600" dirty="0"/>
              <a:t> – </a:t>
            </a:r>
            <a:r>
              <a:rPr lang="fi-FI" sz="1600" dirty="0" err="1"/>
              <a:t>boundary</a:t>
            </a:r>
            <a:r>
              <a:rPr lang="fi-FI" sz="1600" dirty="0"/>
              <a:t> </a:t>
            </a:r>
            <a:r>
              <a:rPr lang="fi-FI" sz="1600" dirty="0" err="1"/>
              <a:t>conditions</a:t>
            </a:r>
            <a:endParaRPr lang="fi-FI" sz="1600" dirty="0"/>
          </a:p>
        </p:txBody>
      </p:sp>
    </p:spTree>
    <p:extLst>
      <p:ext uri="{BB962C8B-B14F-4D97-AF65-F5344CB8AC3E}">
        <p14:creationId xmlns:p14="http://schemas.microsoft.com/office/powerpoint/2010/main" val="152795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03D8-0C0F-A0B0-028F-CD65F1D96708}"/>
              </a:ext>
            </a:extLst>
          </p:cNvPr>
          <p:cNvSpPr>
            <a:spLocks noGrp="1"/>
          </p:cNvSpPr>
          <p:nvPr>
            <p:ph type="title"/>
          </p:nvPr>
        </p:nvSpPr>
        <p:spPr/>
        <p:txBody>
          <a:bodyPr/>
          <a:lstStyle/>
          <a:p>
            <a:r>
              <a:rPr lang="fr-FR" dirty="0" err="1"/>
              <a:t>Material</a:t>
            </a:r>
            <a:r>
              <a:rPr lang="fr-FR" dirty="0"/>
              <a:t> </a:t>
            </a:r>
            <a:r>
              <a:rPr lang="fr-FR" dirty="0" err="1"/>
              <a:t>from</a:t>
            </a:r>
            <a:r>
              <a:rPr lang="fr-FR" dirty="0"/>
              <a:t> the </a:t>
            </a:r>
            <a:r>
              <a:rPr lang="fr-FR" dirty="0" err="1"/>
              <a:t>midterm</a:t>
            </a:r>
            <a:r>
              <a:rPr lang="fr-FR" dirty="0"/>
              <a:t> meeting I</a:t>
            </a:r>
            <a:endParaRPr lang="fi-FI" dirty="0"/>
          </a:p>
        </p:txBody>
      </p:sp>
      <p:sp>
        <p:nvSpPr>
          <p:cNvPr id="3" name="Footer Placeholder 2">
            <a:extLst>
              <a:ext uri="{FF2B5EF4-FFF2-40B4-BE49-F238E27FC236}">
                <a16:creationId xmlns:a16="http://schemas.microsoft.com/office/drawing/2014/main" id="{3A732AC8-1607-0662-D399-8FC376DB9B47}"/>
              </a:ext>
            </a:extLst>
          </p:cNvPr>
          <p:cNvSpPr>
            <a:spLocks noGrp="1"/>
          </p:cNvSpPr>
          <p:nvPr>
            <p:ph type="ftr" sz="quarter" idx="11"/>
          </p:nvPr>
        </p:nvSpPr>
        <p:spPr/>
        <p:txBody>
          <a:bodyPr/>
          <a:lstStyle/>
          <a:p>
            <a:pPr>
              <a:defRPr/>
            </a:pPr>
            <a:r>
              <a:rPr lang="en-US">
                <a:solidFill>
                  <a:prstClr val="white"/>
                </a:solidFill>
              </a:rPr>
              <a:t>A. Hakola| W layer meeting | 6 May 2024</a:t>
            </a:r>
            <a:endParaRPr lang="en-US" dirty="0"/>
          </a:p>
        </p:txBody>
      </p:sp>
      <p:sp>
        <p:nvSpPr>
          <p:cNvPr id="4" name="Slide Number Placeholder 3">
            <a:extLst>
              <a:ext uri="{FF2B5EF4-FFF2-40B4-BE49-F238E27FC236}">
                <a16:creationId xmlns:a16="http://schemas.microsoft.com/office/drawing/2014/main" id="{7F88E1E1-567D-B870-A171-55458AA42C45}"/>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5" name="TextBox 4">
            <a:extLst>
              <a:ext uri="{FF2B5EF4-FFF2-40B4-BE49-F238E27FC236}">
                <a16:creationId xmlns:a16="http://schemas.microsoft.com/office/drawing/2014/main" id="{29C20C0F-ECF5-E46D-1C3A-F0FE7C5B9CFC}"/>
              </a:ext>
            </a:extLst>
          </p:cNvPr>
          <p:cNvSpPr txBox="1"/>
          <p:nvPr/>
        </p:nvSpPr>
        <p:spPr>
          <a:xfrm>
            <a:off x="209789" y="811076"/>
            <a:ext cx="11772422" cy="2708434"/>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fi-FI" sz="1400" b="1" dirty="0"/>
              <a:t>MAGNUM-PSI (DIFFER): </a:t>
            </a:r>
            <a:endParaRPr lang="en-US" sz="1400" b="1" dirty="0"/>
          </a:p>
          <a:p>
            <a:pPr marL="742950" lvl="1" indent="-285750">
              <a:spcBef>
                <a:spcPts val="600"/>
              </a:spcBef>
              <a:buFont typeface="Wingdings" panose="05000000000000000000" pitchFamily="2" charset="2"/>
              <a:buChar char="ü"/>
            </a:pPr>
            <a:r>
              <a:rPr lang="en-US" sz="1400" b="1" dirty="0">
                <a:solidFill>
                  <a:srgbClr val="FF0000"/>
                </a:solidFill>
              </a:rPr>
              <a:t>Study 2:</a:t>
            </a:r>
            <a:r>
              <a:rPr lang="en-US" sz="1400" dirty="0"/>
              <a:t> </a:t>
            </a:r>
            <a:r>
              <a:rPr lang="en-US" sz="1400" u="sng" dirty="0">
                <a:solidFill>
                  <a:srgbClr val="0070C0"/>
                </a:solidFill>
              </a:rPr>
              <a:t>comparing W erosion rates </a:t>
            </a:r>
            <a:r>
              <a:rPr lang="en-US" sz="1400" dirty="0"/>
              <a:t>by </a:t>
            </a:r>
            <a:r>
              <a:rPr lang="en-US" sz="1400" dirty="0" err="1"/>
              <a:t>Ar</a:t>
            </a:r>
            <a:r>
              <a:rPr lang="en-US" sz="1400" dirty="0"/>
              <a:t> to data available from PSI-2 and </a:t>
            </a:r>
            <a:r>
              <a:rPr lang="en-US" sz="1400" dirty="0" err="1"/>
              <a:t>GyM</a:t>
            </a:r>
            <a:endParaRPr lang="en-US" sz="1400" dirty="0"/>
          </a:p>
          <a:p>
            <a:pPr marL="742950" lvl="1" indent="-285750">
              <a:spcBef>
                <a:spcPts val="600"/>
              </a:spcBef>
              <a:buFont typeface="Wingdings" panose="05000000000000000000" pitchFamily="2" charset="2"/>
              <a:buChar char="ü"/>
            </a:pPr>
            <a:r>
              <a:rPr lang="en-US" sz="1400" b="1" dirty="0">
                <a:solidFill>
                  <a:srgbClr val="FF0000"/>
                </a:solidFill>
              </a:rPr>
              <a:t>Study 3:</a:t>
            </a:r>
            <a:r>
              <a:rPr lang="en-US" sz="1400" dirty="0"/>
              <a:t> </a:t>
            </a:r>
            <a:r>
              <a:rPr lang="en-US" sz="1400" u="sng" dirty="0">
                <a:solidFill>
                  <a:srgbClr val="0070C0"/>
                </a:solidFill>
              </a:rPr>
              <a:t>exposing re-deposited W layers  </a:t>
            </a:r>
            <a:r>
              <a:rPr lang="en-US" sz="1400" dirty="0"/>
              <a:t>to determine their erosion characteristics</a:t>
            </a:r>
          </a:p>
          <a:p>
            <a:pPr marL="285750" indent="-285750">
              <a:spcBef>
                <a:spcPts val="600"/>
              </a:spcBef>
              <a:buFont typeface="Wingdings" panose="05000000000000000000" pitchFamily="2" charset="2"/>
              <a:buChar char="§"/>
            </a:pPr>
            <a:r>
              <a:rPr lang="fi-FI" sz="1400" b="1" dirty="0" err="1"/>
              <a:t>GyM</a:t>
            </a:r>
            <a:r>
              <a:rPr lang="fi-FI" sz="1400" b="1" dirty="0"/>
              <a:t> (ENEA):</a:t>
            </a:r>
          </a:p>
          <a:p>
            <a:pPr marL="742950" lvl="1" indent="-285750">
              <a:spcBef>
                <a:spcPts val="600"/>
              </a:spcBef>
              <a:buFont typeface="Wingdings" panose="05000000000000000000" pitchFamily="2" charset="2"/>
              <a:buChar char="ü"/>
            </a:pPr>
            <a:r>
              <a:rPr lang="en-US" sz="1400" b="1" dirty="0">
                <a:solidFill>
                  <a:srgbClr val="FF0000"/>
                </a:solidFill>
              </a:rPr>
              <a:t>Study 1:</a:t>
            </a:r>
            <a:r>
              <a:rPr lang="en-US" sz="1400" dirty="0"/>
              <a:t> </a:t>
            </a:r>
            <a:r>
              <a:rPr lang="en-US" sz="1400" u="sng" dirty="0">
                <a:solidFill>
                  <a:srgbClr val="0070C0"/>
                </a:solidFill>
              </a:rPr>
              <a:t>exposing nanocolumnar W samples to </a:t>
            </a:r>
            <a:r>
              <a:rPr lang="en-US" sz="1400" u="sng" dirty="0" err="1">
                <a:solidFill>
                  <a:srgbClr val="0070C0"/>
                </a:solidFill>
              </a:rPr>
              <a:t>Ar</a:t>
            </a:r>
            <a:r>
              <a:rPr lang="en-US" sz="1400" u="sng" dirty="0">
                <a:solidFill>
                  <a:srgbClr val="0070C0"/>
                </a:solidFill>
              </a:rPr>
              <a:t> plasma </a:t>
            </a:r>
            <a:r>
              <a:rPr lang="en-US" sz="1400" dirty="0"/>
              <a:t>(leftover samples from 2023)</a:t>
            </a:r>
          </a:p>
          <a:p>
            <a:pPr marL="1200150" lvl="2" indent="-285750">
              <a:buFont typeface="Courier New" panose="02070309020205020404" pitchFamily="49" charset="0"/>
              <a:buChar char="o"/>
            </a:pPr>
            <a:r>
              <a:rPr lang="en-US" sz="1400" dirty="0"/>
              <a:t>Ion flux 1.4</a:t>
            </a:r>
            <a:r>
              <a:rPr lang="en-US" sz="1400" dirty="0">
                <a:sym typeface="Symbol" panose="05050102010706020507" pitchFamily="18" charset="2"/>
              </a:rPr>
              <a:t>10</a:t>
            </a:r>
            <a:r>
              <a:rPr lang="en-US" sz="1400" baseline="30000" dirty="0"/>
              <a:t>20</a:t>
            </a:r>
            <a:r>
              <a:rPr lang="en-US" sz="1400" dirty="0"/>
              <a:t> m</a:t>
            </a:r>
            <a:r>
              <a:rPr lang="en-US" sz="1400" baseline="30000" dirty="0"/>
              <a:t>-2</a:t>
            </a:r>
            <a:r>
              <a:rPr lang="en-US" sz="1400" dirty="0"/>
              <a:t>s</a:t>
            </a:r>
            <a:r>
              <a:rPr lang="en-US" sz="1400" baseline="30000" dirty="0"/>
              <a:t>-1</a:t>
            </a:r>
            <a:r>
              <a:rPr lang="en-US" sz="1400" dirty="0"/>
              <a:t>, fluence up to 1.0</a:t>
            </a:r>
            <a:r>
              <a:rPr lang="en-US" sz="1400" dirty="0">
                <a:sym typeface="Symbol" panose="05050102010706020507" pitchFamily="18" charset="2"/>
              </a:rPr>
              <a:t>10</a:t>
            </a:r>
            <a:r>
              <a:rPr lang="en-US" sz="1400" baseline="30000" dirty="0">
                <a:sym typeface="Symbol" panose="05050102010706020507" pitchFamily="18" charset="2"/>
              </a:rPr>
              <a:t>25</a:t>
            </a:r>
            <a:r>
              <a:rPr lang="en-US" sz="1400" dirty="0"/>
              <a:t> m</a:t>
            </a:r>
            <a:r>
              <a:rPr lang="en-US" sz="1400" baseline="30000" dirty="0"/>
              <a:t>-2</a:t>
            </a:r>
            <a:r>
              <a:rPr lang="en-US" sz="1400" dirty="0"/>
              <a:t>, bias voltage to be decided</a:t>
            </a:r>
          </a:p>
          <a:p>
            <a:pPr marL="1200150" lvl="2" indent="-285750">
              <a:buFont typeface="Courier New" panose="02070309020205020404" pitchFamily="49" charset="0"/>
              <a:buChar char="o"/>
            </a:pPr>
            <a:r>
              <a:rPr lang="en-US" sz="1400" dirty="0"/>
              <a:t>Characterization using AFM and SEM-EDX</a:t>
            </a:r>
          </a:p>
          <a:p>
            <a:pPr marL="285750" indent="-285750">
              <a:spcBef>
                <a:spcPts val="600"/>
              </a:spcBef>
              <a:buFont typeface="Wingdings" panose="05000000000000000000" pitchFamily="2" charset="2"/>
              <a:buChar char="§"/>
            </a:pPr>
            <a:r>
              <a:rPr lang="fi-FI" sz="1400" b="1" dirty="0"/>
              <a:t>PSI-2 (FZJ):  </a:t>
            </a:r>
          </a:p>
          <a:p>
            <a:pPr marL="742950" lvl="1" indent="-285750">
              <a:spcBef>
                <a:spcPts val="600"/>
              </a:spcBef>
              <a:buFont typeface="Wingdings" panose="05000000000000000000" pitchFamily="2" charset="2"/>
              <a:buChar char="ü"/>
            </a:pPr>
            <a:r>
              <a:rPr lang="en-US" sz="1400" b="1" dirty="0">
                <a:solidFill>
                  <a:srgbClr val="FF0000"/>
                </a:solidFill>
              </a:rPr>
              <a:t>Study 3:</a:t>
            </a:r>
            <a:r>
              <a:rPr lang="en-US" sz="1400" dirty="0"/>
              <a:t> </a:t>
            </a:r>
            <a:r>
              <a:rPr lang="en-US" sz="1400" u="sng" dirty="0">
                <a:solidFill>
                  <a:srgbClr val="0070C0"/>
                </a:solidFill>
              </a:rPr>
              <a:t>exposing bulk W and fuzzy W </a:t>
            </a:r>
            <a:r>
              <a:rPr lang="en-US" sz="1400" dirty="0"/>
              <a:t>to </a:t>
            </a:r>
            <a:r>
              <a:rPr lang="en-US" sz="1400" dirty="0" err="1"/>
              <a:t>Ar</a:t>
            </a:r>
            <a:r>
              <a:rPr lang="en-US" sz="1400" dirty="0"/>
              <a:t> plasma in PSI-2 </a:t>
            </a:r>
          </a:p>
          <a:p>
            <a:pPr marL="1200150" lvl="2" indent="-285750">
              <a:buFont typeface="Courier New" panose="02070309020205020404" pitchFamily="49" charset="0"/>
              <a:buChar char="o"/>
            </a:pPr>
            <a:r>
              <a:rPr lang="en-US" sz="1400" dirty="0"/>
              <a:t>Combined with post-mortem FIB/SEM investigations – also erosion FIB markers on the agenda</a:t>
            </a:r>
          </a:p>
        </p:txBody>
      </p:sp>
      <p:sp>
        <p:nvSpPr>
          <p:cNvPr id="6" name="TextBox 5">
            <a:extLst>
              <a:ext uri="{FF2B5EF4-FFF2-40B4-BE49-F238E27FC236}">
                <a16:creationId xmlns:a16="http://schemas.microsoft.com/office/drawing/2014/main" id="{40E1A845-E039-DAE3-ACC2-4EED0BFA0450}"/>
              </a:ext>
            </a:extLst>
          </p:cNvPr>
          <p:cNvSpPr txBox="1"/>
          <p:nvPr/>
        </p:nvSpPr>
        <p:spPr>
          <a:xfrm>
            <a:off x="209788" y="3577446"/>
            <a:ext cx="11727599" cy="892552"/>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US" sz="1400" b="1" dirty="0"/>
              <a:t>Erosion investigations in laboratory conditions (ÖAW)</a:t>
            </a:r>
          </a:p>
          <a:p>
            <a:pPr marL="742950" lvl="1" indent="-285750">
              <a:spcBef>
                <a:spcPts val="600"/>
              </a:spcBef>
              <a:buFont typeface="Wingdings" panose="05000000000000000000" pitchFamily="2" charset="2"/>
              <a:buChar char="ü"/>
            </a:pPr>
            <a:r>
              <a:rPr lang="en-US" sz="1400" dirty="0"/>
              <a:t>determine </a:t>
            </a:r>
            <a:r>
              <a:rPr lang="en-US" sz="1400" u="sng" dirty="0">
                <a:solidFill>
                  <a:srgbClr val="0070C0"/>
                </a:solidFill>
              </a:rPr>
              <a:t>sputter yields for W and W+B model systems </a:t>
            </a:r>
            <a:r>
              <a:rPr lang="en-US" sz="1400" dirty="0"/>
              <a:t>under bombardment of 2 keV D</a:t>
            </a:r>
            <a:r>
              <a:rPr lang="en-US" sz="1400" baseline="-25000" dirty="0"/>
              <a:t>2</a:t>
            </a:r>
            <a:r>
              <a:rPr lang="en-US" sz="1400" baseline="30000" dirty="0"/>
              <a:t>+</a:t>
            </a:r>
            <a:r>
              <a:rPr lang="en-US" sz="1400" dirty="0"/>
              <a:t> ions using the QCM measurement technique</a:t>
            </a:r>
          </a:p>
          <a:p>
            <a:pPr marL="742950" lvl="1" indent="-285750">
              <a:spcBef>
                <a:spcPts val="600"/>
              </a:spcBef>
              <a:buFont typeface="Wingdings" panose="05000000000000000000" pitchFamily="2" charset="2"/>
              <a:buChar char="ü"/>
            </a:pPr>
            <a:r>
              <a:rPr lang="en-US" sz="1400" dirty="0"/>
              <a:t>measure the </a:t>
            </a:r>
            <a:r>
              <a:rPr lang="en-US" sz="1400" u="sng" dirty="0">
                <a:solidFill>
                  <a:srgbClr val="0070C0"/>
                </a:solidFill>
              </a:rPr>
              <a:t>angular dependence of sputter yield values </a:t>
            </a:r>
          </a:p>
        </p:txBody>
      </p:sp>
      <p:sp>
        <p:nvSpPr>
          <p:cNvPr id="7" name="Text Box 30">
            <a:extLst>
              <a:ext uri="{FF2B5EF4-FFF2-40B4-BE49-F238E27FC236}">
                <a16:creationId xmlns:a16="http://schemas.microsoft.com/office/drawing/2014/main" id="{123B3D7A-D335-F606-6EB7-01B204023E1E}"/>
              </a:ext>
            </a:extLst>
          </p:cNvPr>
          <p:cNvSpPr txBox="1">
            <a:spLocks noChangeArrowheads="1"/>
          </p:cNvSpPr>
          <p:nvPr/>
        </p:nvSpPr>
        <p:spPr bwMode="auto">
          <a:xfrm>
            <a:off x="254612" y="4649365"/>
            <a:ext cx="1172759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marL="285750" indent="-285750">
              <a:spcBef>
                <a:spcPts val="600"/>
              </a:spcBef>
              <a:buFont typeface="Wingdings" panose="05000000000000000000" pitchFamily="2" charset="2"/>
              <a:buChar char="§"/>
            </a:pPr>
            <a:r>
              <a:rPr lang="en-GB" sz="1400" b="1" dirty="0">
                <a:latin typeface="+mn-lt"/>
                <a:sym typeface="Symbol"/>
              </a:rPr>
              <a:t>Influence of dust impacts on erosion and other properties of the co-deposits (ENEA):</a:t>
            </a:r>
          </a:p>
          <a:p>
            <a:pPr marL="715963" lvl="1" indent="-271463">
              <a:spcBef>
                <a:spcPts val="600"/>
              </a:spcBef>
              <a:buFont typeface="Wingdings" panose="05000000000000000000" pitchFamily="2" charset="2"/>
              <a:buChar char="ü"/>
            </a:pPr>
            <a:r>
              <a:rPr lang="en-GB" sz="1400" dirty="0">
                <a:latin typeface="+mn-lt"/>
                <a:sym typeface="Symbol"/>
              </a:rPr>
              <a:t>Investigate the </a:t>
            </a:r>
            <a:r>
              <a:rPr lang="en-GB" sz="1400" u="sng" dirty="0">
                <a:solidFill>
                  <a:srgbClr val="0070C0"/>
                </a:solidFill>
                <a:latin typeface="+mn-lt"/>
                <a:sym typeface="Symbol"/>
              </a:rPr>
              <a:t>vanishing</a:t>
            </a:r>
            <a:r>
              <a:rPr lang="en-GB" sz="1400" u="sng" dirty="0">
                <a:latin typeface="+mn-lt"/>
                <a:sym typeface="Symbol"/>
              </a:rPr>
              <a:t> </a:t>
            </a:r>
            <a:r>
              <a:rPr lang="en-GB" sz="1400" u="sng" dirty="0">
                <a:solidFill>
                  <a:srgbClr val="0070C0"/>
                </a:solidFill>
                <a:latin typeface="+mn-lt"/>
                <a:sym typeface="Symbol"/>
              </a:rPr>
              <a:t>bounding regime vs W-O co-deposit thickness</a:t>
            </a:r>
            <a:r>
              <a:rPr lang="en-GB" sz="1400" u="sng" dirty="0">
                <a:latin typeface="+mn-lt"/>
                <a:sym typeface="Symbol"/>
              </a:rPr>
              <a:t> </a:t>
            </a:r>
          </a:p>
          <a:p>
            <a:pPr marL="715963" lvl="1" indent="-271463">
              <a:spcBef>
                <a:spcPts val="600"/>
              </a:spcBef>
              <a:buFont typeface="Wingdings" panose="05000000000000000000" pitchFamily="2" charset="2"/>
              <a:buChar char="ü"/>
            </a:pPr>
            <a:r>
              <a:rPr lang="en-GB" sz="1400" dirty="0">
                <a:latin typeface="+mn-lt"/>
                <a:sym typeface="Symbol"/>
              </a:rPr>
              <a:t>Investigate the </a:t>
            </a:r>
            <a:r>
              <a:rPr lang="en-GB" sz="1400" u="sng" dirty="0">
                <a:solidFill>
                  <a:srgbClr val="0070C0"/>
                </a:solidFill>
                <a:latin typeface="+mn-lt"/>
                <a:sym typeface="Symbol"/>
              </a:rPr>
              <a:t>vanishing</a:t>
            </a:r>
            <a:r>
              <a:rPr lang="en-GB" sz="1400" u="sng" dirty="0">
                <a:latin typeface="+mn-lt"/>
                <a:sym typeface="Symbol"/>
              </a:rPr>
              <a:t> </a:t>
            </a:r>
            <a:r>
              <a:rPr lang="en-GB" sz="1400" u="sng" dirty="0">
                <a:solidFill>
                  <a:srgbClr val="0070C0"/>
                </a:solidFill>
                <a:latin typeface="+mn-lt"/>
                <a:sym typeface="Symbol"/>
              </a:rPr>
              <a:t>bounding regime vs different co-deposited type or O concentration in W-O co-deposit</a:t>
            </a:r>
            <a:endParaRPr lang="en-GB" sz="1400" u="sng" dirty="0">
              <a:latin typeface="+mn-lt"/>
              <a:sym typeface="Symbol"/>
            </a:endParaRPr>
          </a:p>
          <a:p>
            <a:pPr marL="715963" lvl="1" indent="-271463">
              <a:spcBef>
                <a:spcPts val="600"/>
              </a:spcBef>
              <a:buFont typeface="Wingdings" panose="05000000000000000000" pitchFamily="2" charset="2"/>
              <a:buChar char="ü"/>
            </a:pPr>
            <a:r>
              <a:rPr lang="en-GB" sz="1400" dirty="0">
                <a:latin typeface="+mn-lt"/>
                <a:sym typeface="Symbol"/>
              </a:rPr>
              <a:t>Investigate the </a:t>
            </a:r>
            <a:r>
              <a:rPr lang="en-GB" sz="1400" u="sng" dirty="0">
                <a:solidFill>
                  <a:srgbClr val="0070C0"/>
                </a:solidFill>
                <a:latin typeface="+mn-lt"/>
                <a:sym typeface="Symbol"/>
              </a:rPr>
              <a:t>W-O</a:t>
            </a:r>
            <a:r>
              <a:rPr lang="en-GB" sz="1400" u="sng" dirty="0">
                <a:latin typeface="+mn-lt"/>
                <a:sym typeface="Symbol"/>
              </a:rPr>
              <a:t> </a:t>
            </a:r>
            <a:r>
              <a:rPr lang="en-GB" sz="1400" u="sng" dirty="0">
                <a:solidFill>
                  <a:srgbClr val="0070C0"/>
                </a:solidFill>
                <a:latin typeface="+mn-lt"/>
                <a:sym typeface="Symbol"/>
              </a:rPr>
              <a:t>co-deposit delamination vs samples temperature </a:t>
            </a:r>
            <a:r>
              <a:rPr lang="en-GB" sz="1400" dirty="0">
                <a:latin typeface="+mn-lt"/>
                <a:sym typeface="Symbol"/>
              </a:rPr>
              <a:t>(from RT to 400°C) to be closer to the actual environment in tokamaks</a:t>
            </a:r>
          </a:p>
          <a:p>
            <a:pPr>
              <a:spcBef>
                <a:spcPts val="600"/>
              </a:spcBef>
              <a:buNone/>
            </a:pPr>
            <a:r>
              <a:rPr lang="en-GB" sz="1400" b="1" u="sng" dirty="0">
                <a:latin typeface="+mn-lt"/>
                <a:sym typeface="Symbol"/>
              </a:rPr>
              <a:t>Already agreed: </a:t>
            </a:r>
            <a:r>
              <a:rPr lang="en-US" sz="1400" dirty="0">
                <a:latin typeface="+mn-lt"/>
                <a:sym typeface="Symbol"/>
              </a:rPr>
              <a:t>evaluate the amount of W-O co-deposit removed upon dust impacts </a:t>
            </a:r>
            <a:r>
              <a:rPr lang="en-US" sz="1400" dirty="0">
                <a:latin typeface="+mn-lt"/>
                <a:sym typeface="Wingdings" panose="05000000000000000000" pitchFamily="2" charset="2"/>
              </a:rPr>
              <a:t> thickness of the co-deposits should be up to </a:t>
            </a:r>
            <a:r>
              <a:rPr lang="en-US" sz="1400" dirty="0">
                <a:latin typeface="+mn-lt"/>
                <a:sym typeface="Symbol"/>
              </a:rPr>
              <a:t>4-5 </a:t>
            </a:r>
            <a:r>
              <a:rPr lang="en-US" sz="1400" dirty="0">
                <a:latin typeface="Symbol" panose="05050102010706020507" pitchFamily="18" charset="2"/>
                <a:sym typeface="Symbol"/>
              </a:rPr>
              <a:t>m</a:t>
            </a:r>
            <a:r>
              <a:rPr lang="en-US" sz="1400" dirty="0">
                <a:latin typeface="+mn-lt"/>
                <a:sym typeface="Symbol"/>
              </a:rPr>
              <a:t>m and different dust speeds to be applied (e.g., 600, 1000, and 1500 m/s)</a:t>
            </a:r>
            <a:endParaRPr lang="en-GB" sz="1400" dirty="0">
              <a:latin typeface="+mn-lt"/>
              <a:sym typeface="Symbol"/>
            </a:endParaRPr>
          </a:p>
        </p:txBody>
      </p:sp>
    </p:spTree>
    <p:extLst>
      <p:ext uri="{BB962C8B-B14F-4D97-AF65-F5344CB8AC3E}">
        <p14:creationId xmlns:p14="http://schemas.microsoft.com/office/powerpoint/2010/main" val="331138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15C48E9-B53E-166E-D721-0FC68056173E}"/>
              </a:ext>
            </a:extLst>
          </p:cNvPr>
          <p:cNvSpPr>
            <a:spLocks noGrp="1"/>
          </p:cNvSpPr>
          <p:nvPr>
            <p:ph type="ftr" sz="quarter" idx="11"/>
          </p:nvPr>
        </p:nvSpPr>
        <p:spPr/>
        <p:txBody>
          <a:bodyPr/>
          <a:lstStyle/>
          <a:p>
            <a:pPr>
              <a:defRPr/>
            </a:pPr>
            <a:r>
              <a:rPr lang="en-GB">
                <a:solidFill>
                  <a:prstClr val="white"/>
                </a:solidFill>
              </a:rPr>
              <a:t>A. Hakola| WPPWIE midterm meeting | 9 April 2024</a:t>
            </a:r>
            <a:endParaRPr lang="en-GB" dirty="0"/>
          </a:p>
        </p:txBody>
      </p:sp>
      <p:sp>
        <p:nvSpPr>
          <p:cNvPr id="4" name="Slide Number Placeholder 3">
            <a:extLst>
              <a:ext uri="{FF2B5EF4-FFF2-40B4-BE49-F238E27FC236}">
                <a16:creationId xmlns:a16="http://schemas.microsoft.com/office/drawing/2014/main" id="{6560FFE3-64B1-A1DD-D4D7-0AEC645A263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
        <p:nvSpPr>
          <p:cNvPr id="5" name="Titre 1">
            <a:extLst>
              <a:ext uri="{FF2B5EF4-FFF2-40B4-BE49-F238E27FC236}">
                <a16:creationId xmlns:a16="http://schemas.microsoft.com/office/drawing/2014/main" id="{D23DD6D6-02F9-7855-4447-A9A5A45DD4DC}"/>
              </a:ext>
            </a:extLst>
          </p:cNvPr>
          <p:cNvSpPr>
            <a:spLocks noGrp="1"/>
          </p:cNvSpPr>
          <p:nvPr>
            <p:ph type="title"/>
          </p:nvPr>
        </p:nvSpPr>
        <p:spPr>
          <a:xfrm>
            <a:off x="983432" y="192515"/>
            <a:ext cx="9451776" cy="457200"/>
          </a:xfrm>
        </p:spPr>
        <p:txBody>
          <a:bodyPr/>
          <a:lstStyle/>
          <a:p>
            <a:r>
              <a:rPr lang="fi-FI" dirty="0" err="1"/>
              <a:t>Priorities</a:t>
            </a:r>
            <a:r>
              <a:rPr lang="fi-FI" dirty="0"/>
              <a:t> for </a:t>
            </a:r>
            <a:r>
              <a:rPr lang="fi-FI" dirty="0" err="1"/>
              <a:t>surface</a:t>
            </a:r>
            <a:r>
              <a:rPr lang="fi-FI" dirty="0"/>
              <a:t> </a:t>
            </a:r>
            <a:r>
              <a:rPr lang="fi-FI" dirty="0" err="1"/>
              <a:t>analyses</a:t>
            </a:r>
            <a:r>
              <a:rPr lang="fi-FI" dirty="0"/>
              <a:t> (</a:t>
            </a:r>
            <a:r>
              <a:rPr lang="fi-FI" dirty="0" err="1"/>
              <a:t>ion-beam</a:t>
            </a:r>
            <a:r>
              <a:rPr lang="fi-FI" dirty="0"/>
              <a:t> </a:t>
            </a:r>
            <a:r>
              <a:rPr lang="fi-FI" dirty="0" err="1"/>
              <a:t>analyses</a:t>
            </a:r>
            <a:r>
              <a:rPr lang="fi-FI" dirty="0"/>
              <a:t>)</a:t>
            </a:r>
            <a:endParaRPr lang="fr-FR" dirty="0"/>
          </a:p>
        </p:txBody>
      </p:sp>
      <p:sp>
        <p:nvSpPr>
          <p:cNvPr id="6" name="TextBox 5">
            <a:extLst>
              <a:ext uri="{FF2B5EF4-FFF2-40B4-BE49-F238E27FC236}">
                <a16:creationId xmlns:a16="http://schemas.microsoft.com/office/drawing/2014/main" id="{BC3D752B-1177-91E1-A1B5-5B9BF26B45EE}"/>
              </a:ext>
            </a:extLst>
          </p:cNvPr>
          <p:cNvSpPr txBox="1"/>
          <p:nvPr/>
        </p:nvSpPr>
        <p:spPr>
          <a:xfrm>
            <a:off x="205109" y="811267"/>
            <a:ext cx="11448084" cy="5370701"/>
          </a:xfrm>
          <a:prstGeom prst="rect">
            <a:avLst/>
          </a:prstGeom>
          <a:noFill/>
        </p:spPr>
        <p:txBody>
          <a:bodyPr wrap="square" rtlCol="0">
            <a:spAutoFit/>
          </a:bodyPr>
          <a:lstStyle/>
          <a:p>
            <a:pPr marL="285750" indent="-285750">
              <a:buFont typeface="Arial" panose="020B0604020202020204" pitchFamily="34" charset="0"/>
              <a:buChar char="•"/>
            </a:pPr>
            <a:r>
              <a:rPr lang="fi-FI" sz="1400" b="1" dirty="0"/>
              <a:t>FZJ:</a:t>
            </a:r>
            <a:r>
              <a:rPr lang="fi-FI" sz="1400" dirty="0"/>
              <a:t> </a:t>
            </a:r>
          </a:p>
          <a:p>
            <a:pPr marL="742950" lvl="1" indent="-285750">
              <a:buFont typeface="Wingdings" panose="05000000000000000000" pitchFamily="2" charset="2"/>
              <a:buChar char="ü"/>
            </a:pP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400" dirty="0"/>
          </a:p>
          <a:p>
            <a:pPr marL="285750" indent="-285750">
              <a:spcBef>
                <a:spcPts val="600"/>
              </a:spcBef>
              <a:buFont typeface="Arial" panose="020B0604020202020204" pitchFamily="34" charset="0"/>
              <a:buChar char="•"/>
            </a:pPr>
            <a:r>
              <a:rPr lang="fi-FI" sz="1400" b="1" dirty="0"/>
              <a:t>IST:</a:t>
            </a:r>
          </a:p>
          <a:p>
            <a:pPr marL="742950" lvl="1" indent="-285750">
              <a:buFont typeface="Wingdings" panose="05000000000000000000" pitchFamily="2" charset="2"/>
              <a:buChar char="ü"/>
            </a:pPr>
            <a:r>
              <a:rPr lang="en-US" sz="1400" dirty="0"/>
              <a:t>Implantation of </a:t>
            </a:r>
            <a:r>
              <a:rPr lang="en-US" sz="1400" u="sng" dirty="0">
                <a:solidFill>
                  <a:srgbClr val="0070C0"/>
                </a:solidFill>
              </a:rPr>
              <a:t>huge D amounts in W-based coatings, f</a:t>
            </a:r>
            <a:r>
              <a:rPr lang="en-US" sz="1400" dirty="0"/>
              <a:t>ollowed by </a:t>
            </a:r>
            <a:r>
              <a:rPr lang="en-US" sz="1400" b="1" dirty="0">
                <a:solidFill>
                  <a:srgbClr val="FF0000"/>
                </a:solidFill>
              </a:rPr>
              <a:t>NRA/TOF-ERDA </a:t>
            </a:r>
            <a:r>
              <a:rPr lang="en-US" sz="1400" dirty="0"/>
              <a:t>and SIMS (VTT) and LIBS (SP X)</a:t>
            </a:r>
          </a:p>
          <a:p>
            <a:pPr marL="742950" lvl="1" indent="-285750">
              <a:buFont typeface="Wingdings" panose="05000000000000000000" pitchFamily="2" charset="2"/>
              <a:buChar char="ü"/>
            </a:pPr>
            <a:r>
              <a:rPr lang="en-US" sz="1400" dirty="0"/>
              <a:t>Analysis of D, C, B contents by </a:t>
            </a:r>
            <a:r>
              <a:rPr lang="en-US" sz="1400" b="1" dirty="0">
                <a:solidFill>
                  <a:srgbClr val="FF0000"/>
                </a:solidFill>
              </a:rPr>
              <a:t>NRA</a:t>
            </a:r>
            <a:r>
              <a:rPr lang="en-US" sz="1400" dirty="0"/>
              <a:t>, erosion studies by </a:t>
            </a:r>
            <a:r>
              <a:rPr lang="en-US" sz="1400" b="1" dirty="0">
                <a:solidFill>
                  <a:srgbClr val="FF0000"/>
                </a:solidFill>
              </a:rPr>
              <a:t>RBS/EBS</a:t>
            </a:r>
          </a:p>
          <a:p>
            <a:pPr marL="742950" lvl="1" indent="-285750">
              <a:buFont typeface="Wingdings" panose="05000000000000000000" pitchFamily="2" charset="2"/>
              <a:buChar char="ü"/>
            </a:pPr>
            <a:r>
              <a:rPr lang="en-US" sz="1400" dirty="0"/>
              <a:t>Analysis of main heavier contaminants by </a:t>
            </a:r>
            <a:r>
              <a:rPr lang="en-US" sz="1400" b="1" dirty="0">
                <a:solidFill>
                  <a:srgbClr val="FF0000"/>
                </a:solidFill>
              </a:rPr>
              <a:t>PIXE</a:t>
            </a:r>
            <a:endParaRPr lang="fi-FI" sz="1400" b="1" dirty="0">
              <a:solidFill>
                <a:srgbClr val="FF0000"/>
              </a:solidFill>
            </a:endParaRPr>
          </a:p>
          <a:p>
            <a:pPr marL="285750" indent="-285750">
              <a:spcBef>
                <a:spcPts val="600"/>
              </a:spcBef>
              <a:buFont typeface="Arial" panose="020B0604020202020204" pitchFamily="34" charset="0"/>
              <a:buChar char="•"/>
            </a:pPr>
            <a:r>
              <a:rPr lang="fi-FI" sz="1400" b="1" dirty="0"/>
              <a:t>JSI:</a:t>
            </a:r>
          </a:p>
          <a:p>
            <a:pPr marL="742950" lvl="1" indent="-285750">
              <a:buFont typeface="Wingdings" panose="05000000000000000000" pitchFamily="2" charset="2"/>
              <a:buChar char="ü"/>
            </a:pPr>
            <a:r>
              <a:rPr lang="fi-FI" sz="1400" u="sng" dirty="0">
                <a:solidFill>
                  <a:srgbClr val="0070C0"/>
                </a:solidFill>
              </a:rPr>
              <a:t>Broad-</a:t>
            </a:r>
            <a:r>
              <a:rPr lang="fi-FI" sz="1400" u="sng" dirty="0" err="1">
                <a:solidFill>
                  <a:srgbClr val="0070C0"/>
                </a:solidFill>
              </a:rPr>
              <a:t>beam</a:t>
            </a:r>
            <a:r>
              <a:rPr lang="fi-FI" sz="1400" u="sng" dirty="0">
                <a:solidFill>
                  <a:srgbClr val="0070C0"/>
                </a:solidFill>
              </a:rPr>
              <a:t> </a:t>
            </a:r>
            <a:r>
              <a:rPr lang="fi-FI" sz="1400" u="sng" dirty="0" err="1">
                <a:solidFill>
                  <a:srgbClr val="0070C0"/>
                </a:solidFill>
              </a:rPr>
              <a:t>analyses</a:t>
            </a:r>
            <a:r>
              <a:rPr lang="fi-FI" sz="1400" u="sng" dirty="0">
                <a:solidFill>
                  <a:srgbClr val="0070C0"/>
                </a:solidFill>
              </a:rPr>
              <a:t> </a:t>
            </a:r>
            <a:r>
              <a:rPr lang="fi-FI" sz="1400" dirty="0"/>
              <a:t>(</a:t>
            </a:r>
            <a:r>
              <a:rPr lang="fi-FI" sz="1400" b="1" dirty="0">
                <a:solidFill>
                  <a:srgbClr val="FF0000"/>
                </a:solidFill>
              </a:rPr>
              <a:t>NRA, RBS, PIXE</a:t>
            </a:r>
            <a:r>
              <a:rPr lang="fi-FI" sz="1400" dirty="0"/>
              <a:t>) for </a:t>
            </a:r>
            <a:r>
              <a:rPr lang="fi-FI" sz="1400" dirty="0" err="1"/>
              <a:t>selected</a:t>
            </a:r>
            <a:r>
              <a:rPr lang="fi-FI" sz="1400" dirty="0"/>
              <a:t> </a:t>
            </a:r>
            <a:r>
              <a:rPr lang="fi-FI" sz="1400" dirty="0" err="1"/>
              <a:t>samples</a:t>
            </a:r>
            <a:endParaRPr lang="fi-FI" sz="1400" dirty="0"/>
          </a:p>
          <a:p>
            <a:pPr marL="742950" lvl="1" indent="-285750">
              <a:buFont typeface="Wingdings" panose="05000000000000000000" pitchFamily="2" charset="2"/>
              <a:buChar char="ü"/>
            </a:pPr>
            <a:r>
              <a:rPr lang="fi-FI" sz="1400" u="sng" dirty="0">
                <a:solidFill>
                  <a:srgbClr val="0070C0"/>
                </a:solidFill>
              </a:rPr>
              <a:t>Micro-</a:t>
            </a:r>
            <a:r>
              <a:rPr lang="fi-FI" sz="1400" u="sng" dirty="0" err="1">
                <a:solidFill>
                  <a:srgbClr val="0070C0"/>
                </a:solidFill>
              </a:rPr>
              <a:t>beam</a:t>
            </a:r>
            <a:r>
              <a:rPr lang="fi-FI" sz="1400" u="sng" dirty="0">
                <a:solidFill>
                  <a:srgbClr val="0070C0"/>
                </a:solidFill>
              </a:rPr>
              <a:t> </a:t>
            </a:r>
            <a:r>
              <a:rPr lang="fi-FI" sz="1400" u="sng" dirty="0" err="1">
                <a:solidFill>
                  <a:srgbClr val="0070C0"/>
                </a:solidFill>
              </a:rPr>
              <a:t>analyses</a:t>
            </a:r>
            <a:r>
              <a:rPr lang="fi-FI" sz="1400" u="sng" dirty="0"/>
              <a:t> </a:t>
            </a:r>
            <a:r>
              <a:rPr lang="fi-FI" sz="1400" dirty="0"/>
              <a:t>(</a:t>
            </a:r>
            <a:r>
              <a:rPr lang="fi-FI" sz="1400" b="1" dirty="0">
                <a:solidFill>
                  <a:srgbClr val="FF0000"/>
                </a:solidFill>
              </a:rPr>
              <a:t>RBS, PIXE</a:t>
            </a:r>
            <a:r>
              <a:rPr lang="fi-FI" sz="1400" dirty="0"/>
              <a:t>) for </a:t>
            </a:r>
            <a:r>
              <a:rPr lang="fi-FI" sz="1400" dirty="0" err="1"/>
              <a:t>selected</a:t>
            </a:r>
            <a:r>
              <a:rPr lang="fi-FI" sz="1400" dirty="0"/>
              <a:t> </a:t>
            </a:r>
            <a:r>
              <a:rPr lang="fi-FI" sz="1400" dirty="0" err="1"/>
              <a:t>samples</a:t>
            </a:r>
            <a:endParaRPr lang="fi-FI" sz="1400" dirty="0"/>
          </a:p>
          <a:p>
            <a:pPr marL="285750" indent="-285750">
              <a:spcBef>
                <a:spcPts val="600"/>
              </a:spcBef>
              <a:buFont typeface="Arial" panose="020B0604020202020204" pitchFamily="34" charset="0"/>
              <a:buChar char="•"/>
            </a:pPr>
            <a:r>
              <a:rPr lang="fi-FI" sz="1400" b="1" dirty="0"/>
              <a:t>MPG:</a:t>
            </a:r>
          </a:p>
          <a:p>
            <a:pPr marL="742950" lvl="1" indent="-285750">
              <a:buFont typeface="Wingdings" panose="05000000000000000000" pitchFamily="2" charset="2"/>
              <a:buChar char="ü"/>
            </a:pPr>
            <a:r>
              <a:rPr lang="en-US" sz="1400" dirty="0"/>
              <a:t>Analyses of samples from SP B.1 and SP B.2 experiments</a:t>
            </a:r>
          </a:p>
          <a:p>
            <a:pPr marL="285750" indent="-285750">
              <a:spcBef>
                <a:spcPts val="600"/>
              </a:spcBef>
              <a:buFont typeface="Arial" panose="020B0604020202020204" pitchFamily="34" charset="0"/>
              <a:buChar char="•"/>
            </a:pPr>
            <a:r>
              <a:rPr lang="fi-FI" sz="1400" b="1" dirty="0"/>
              <a:t>NCSRD:</a:t>
            </a:r>
          </a:p>
          <a:p>
            <a:pPr marL="742950" lvl="1" indent="-285750">
              <a:buFont typeface="Wingdings" panose="05000000000000000000" pitchFamily="2" charset="2"/>
              <a:buChar char="ü"/>
            </a:pPr>
            <a:r>
              <a:rPr lang="fi-FI" sz="1400" dirty="0" err="1"/>
              <a:t>Characterization</a:t>
            </a:r>
            <a:r>
              <a:rPr lang="fi-FI" sz="1400" dirty="0"/>
              <a:t> of plasma-</a:t>
            </a:r>
            <a:r>
              <a:rPr lang="fi-FI" sz="1400" dirty="0" err="1"/>
              <a:t>exposed</a:t>
            </a:r>
            <a:r>
              <a:rPr lang="fi-FI" sz="1400" dirty="0"/>
              <a:t> </a:t>
            </a:r>
            <a:r>
              <a:rPr lang="fi-FI" sz="1400" dirty="0" err="1"/>
              <a:t>samples</a:t>
            </a:r>
            <a:r>
              <a:rPr lang="fi-FI" sz="1400" dirty="0"/>
              <a:t> </a:t>
            </a:r>
            <a:r>
              <a:rPr lang="fi-FI" sz="1400" dirty="0" err="1"/>
              <a:t>using</a:t>
            </a:r>
            <a:r>
              <a:rPr lang="fi-FI" sz="1400" dirty="0"/>
              <a:t> </a:t>
            </a:r>
            <a:r>
              <a:rPr lang="fi-FI" sz="1400" dirty="0" err="1"/>
              <a:t>ion</a:t>
            </a:r>
            <a:r>
              <a:rPr lang="fi-FI" sz="1400" dirty="0"/>
              <a:t> </a:t>
            </a:r>
            <a:r>
              <a:rPr lang="fi-FI" sz="1400" dirty="0" err="1"/>
              <a:t>beam</a:t>
            </a:r>
            <a:r>
              <a:rPr lang="fi-FI" sz="1400" dirty="0"/>
              <a:t> </a:t>
            </a:r>
            <a:r>
              <a:rPr lang="fi-FI" sz="1400" dirty="0" err="1"/>
              <a:t>analysis</a:t>
            </a:r>
            <a:r>
              <a:rPr lang="fi-FI" sz="1400" dirty="0"/>
              <a:t> </a:t>
            </a:r>
            <a:r>
              <a:rPr lang="fi-FI" sz="1400" b="1" dirty="0">
                <a:solidFill>
                  <a:srgbClr val="FF0000"/>
                </a:solidFill>
              </a:rPr>
              <a:t>(RBS/NRA, PIXE/PIGE, TOF-ERDA</a:t>
            </a:r>
            <a:r>
              <a:rPr lang="fi-FI" sz="1400" dirty="0"/>
              <a:t>) </a:t>
            </a:r>
          </a:p>
          <a:p>
            <a:pPr marL="285750" indent="-285750">
              <a:spcBef>
                <a:spcPts val="600"/>
              </a:spcBef>
              <a:buFont typeface="Arial" panose="020B0604020202020204" pitchFamily="34" charset="0"/>
              <a:buChar char="•"/>
            </a:pPr>
            <a:r>
              <a:rPr lang="fi-FI" sz="1400" b="1" dirty="0"/>
              <a:t>RBI:</a:t>
            </a:r>
          </a:p>
          <a:p>
            <a:pPr marL="742950" lvl="1" indent="-285750">
              <a:buFont typeface="Wingdings" panose="05000000000000000000" pitchFamily="2" charset="2"/>
              <a:buChar char="ü"/>
            </a:pPr>
            <a:r>
              <a:rPr lang="fi-FI" sz="1400" u="sng" dirty="0">
                <a:solidFill>
                  <a:srgbClr val="0070C0"/>
                </a:solidFill>
              </a:rPr>
              <a:t>Broad-</a:t>
            </a:r>
            <a:r>
              <a:rPr lang="fi-FI" sz="1400" u="sng" dirty="0" err="1">
                <a:solidFill>
                  <a:srgbClr val="0070C0"/>
                </a:solidFill>
              </a:rPr>
              <a:t>beam</a:t>
            </a:r>
            <a:r>
              <a:rPr lang="fi-FI" sz="1400" dirty="0"/>
              <a:t> (</a:t>
            </a:r>
            <a:r>
              <a:rPr lang="fi-FI" sz="1400" b="1" dirty="0">
                <a:solidFill>
                  <a:srgbClr val="FF0000"/>
                </a:solidFill>
              </a:rPr>
              <a:t>RBS, NRA, TOF ERDA, PIXE</a:t>
            </a:r>
            <a:r>
              <a:rPr lang="fi-FI" sz="1400" dirty="0"/>
              <a:t>) and </a:t>
            </a:r>
            <a:r>
              <a:rPr lang="fi-FI" sz="1400" u="sng" dirty="0" err="1">
                <a:solidFill>
                  <a:srgbClr val="0070C0"/>
                </a:solidFill>
              </a:rPr>
              <a:t>micro-beam</a:t>
            </a:r>
            <a:r>
              <a:rPr lang="fi-FI" sz="1400" dirty="0"/>
              <a:t> (</a:t>
            </a:r>
            <a:r>
              <a:rPr lang="fi-FI" sz="1400" b="1" dirty="0">
                <a:solidFill>
                  <a:srgbClr val="FF0000"/>
                </a:solidFill>
              </a:rPr>
              <a:t>RBS, NRA, PIXE</a:t>
            </a:r>
            <a:r>
              <a:rPr lang="fi-FI" sz="1400" dirty="0"/>
              <a:t>) </a:t>
            </a:r>
            <a:r>
              <a:rPr lang="fi-FI" sz="1400" dirty="0" err="1"/>
              <a:t>analysis</a:t>
            </a:r>
            <a:r>
              <a:rPr lang="fi-FI" sz="1400" dirty="0"/>
              <a:t> of </a:t>
            </a:r>
            <a:r>
              <a:rPr lang="fi-FI" sz="1400" dirty="0" err="1"/>
              <a:t>samples</a:t>
            </a:r>
            <a:endParaRPr lang="fi-FI" sz="1400" dirty="0"/>
          </a:p>
          <a:p>
            <a:pPr marL="285750" indent="-285750">
              <a:spcBef>
                <a:spcPts val="600"/>
              </a:spcBef>
              <a:buFont typeface="Arial" panose="020B0604020202020204" pitchFamily="34" charset="0"/>
              <a:buChar char="•"/>
            </a:pPr>
            <a:r>
              <a:rPr lang="fi-FI" sz="1400" b="1" dirty="0"/>
              <a:t>VR:</a:t>
            </a:r>
            <a:r>
              <a:rPr lang="fi-FI" sz="1400" dirty="0"/>
              <a:t> </a:t>
            </a:r>
          </a:p>
          <a:p>
            <a:pPr marL="742950" lvl="1" indent="-285750">
              <a:buFont typeface="Wingdings" panose="05000000000000000000" pitchFamily="2" charset="2"/>
              <a:buChar char="ü"/>
            </a:pPr>
            <a:r>
              <a:rPr lang="fi-FI" sz="1400" dirty="0"/>
              <a:t>Surface composition and </a:t>
            </a:r>
            <a:r>
              <a:rPr lang="fi-FI" sz="1400" dirty="0" err="1"/>
              <a:t>depth</a:t>
            </a:r>
            <a:r>
              <a:rPr lang="fi-FI" sz="1400" dirty="0"/>
              <a:t> </a:t>
            </a:r>
            <a:r>
              <a:rPr lang="fi-FI" sz="1400" dirty="0" err="1"/>
              <a:t>profiles</a:t>
            </a:r>
            <a:r>
              <a:rPr lang="fi-FI" sz="1400" dirty="0"/>
              <a:t> </a:t>
            </a:r>
            <a:r>
              <a:rPr lang="fi-FI" sz="1400" dirty="0" err="1"/>
              <a:t>using</a:t>
            </a:r>
            <a:r>
              <a:rPr lang="fi-FI" sz="1400" dirty="0"/>
              <a:t> </a:t>
            </a:r>
            <a:r>
              <a:rPr lang="fi-FI" sz="1400" dirty="0" err="1"/>
              <a:t>ion</a:t>
            </a:r>
            <a:r>
              <a:rPr lang="fi-FI" sz="1400" dirty="0"/>
              <a:t> </a:t>
            </a:r>
            <a:r>
              <a:rPr lang="fi-FI" sz="1400" dirty="0" err="1"/>
              <a:t>beam</a:t>
            </a:r>
            <a:r>
              <a:rPr lang="fi-FI" sz="1400" dirty="0"/>
              <a:t> </a:t>
            </a:r>
            <a:r>
              <a:rPr lang="fi-FI" sz="1400" dirty="0" err="1"/>
              <a:t>analysis</a:t>
            </a:r>
            <a:r>
              <a:rPr lang="fi-FI" sz="1400" dirty="0"/>
              <a:t>, </a:t>
            </a:r>
            <a:r>
              <a:rPr lang="fi-FI" sz="1400" dirty="0" err="1"/>
              <a:t>with</a:t>
            </a:r>
            <a:r>
              <a:rPr lang="fi-FI" sz="1400" dirty="0"/>
              <a:t> </a:t>
            </a:r>
            <a:r>
              <a:rPr lang="fi-FI" sz="1400" dirty="0" err="1"/>
              <a:t>focus</a:t>
            </a:r>
            <a:r>
              <a:rPr lang="fi-FI" sz="1400" dirty="0"/>
              <a:t> on </a:t>
            </a:r>
            <a:r>
              <a:rPr lang="fi-FI" sz="1400" b="1" dirty="0">
                <a:solidFill>
                  <a:srgbClr val="FF0000"/>
                </a:solidFill>
              </a:rPr>
              <a:t>TOF-ERDA and RBS</a:t>
            </a:r>
          </a:p>
          <a:p>
            <a:pPr marL="742950" lvl="1" indent="-285750">
              <a:buFont typeface="Wingdings" panose="05000000000000000000" pitchFamily="2" charset="2"/>
              <a:buChar char="ü"/>
            </a:pPr>
            <a:r>
              <a:rPr lang="fi-FI" sz="1400" b="1" dirty="0" err="1">
                <a:solidFill>
                  <a:srgbClr val="FF0000"/>
                </a:solidFill>
              </a:rPr>
              <a:t>Resonant</a:t>
            </a:r>
            <a:r>
              <a:rPr lang="fi-FI" sz="1400" b="1" dirty="0">
                <a:solidFill>
                  <a:srgbClr val="FF0000"/>
                </a:solidFill>
              </a:rPr>
              <a:t>-NRA</a:t>
            </a:r>
            <a:r>
              <a:rPr lang="fi-FI" sz="1400" dirty="0"/>
              <a:t> at </a:t>
            </a:r>
            <a:r>
              <a:rPr lang="fi-FI" sz="1400" dirty="0" err="1"/>
              <a:t>low</a:t>
            </a:r>
            <a:r>
              <a:rPr lang="fi-FI" sz="1400" dirty="0"/>
              <a:t> </a:t>
            </a:r>
            <a:r>
              <a:rPr lang="fi-FI" sz="1400" dirty="0" err="1"/>
              <a:t>energies</a:t>
            </a:r>
            <a:r>
              <a:rPr lang="fi-FI" sz="1400" dirty="0"/>
              <a:t> </a:t>
            </a:r>
            <a:r>
              <a:rPr lang="fi-FI" sz="1400" b="1" dirty="0" err="1">
                <a:solidFill>
                  <a:srgbClr val="FF0000"/>
                </a:solidFill>
              </a:rPr>
              <a:t>combined</a:t>
            </a:r>
            <a:r>
              <a:rPr lang="fi-FI" sz="1400" b="1" dirty="0">
                <a:solidFill>
                  <a:srgbClr val="FF0000"/>
                </a:solidFill>
              </a:rPr>
              <a:t> </a:t>
            </a:r>
            <a:r>
              <a:rPr lang="fi-FI" sz="1400" b="1" dirty="0" err="1">
                <a:solidFill>
                  <a:srgbClr val="FF0000"/>
                </a:solidFill>
              </a:rPr>
              <a:t>with</a:t>
            </a:r>
            <a:r>
              <a:rPr lang="fi-FI" sz="1400" b="1" dirty="0">
                <a:solidFill>
                  <a:srgbClr val="FF0000"/>
                </a:solidFill>
              </a:rPr>
              <a:t> RBS </a:t>
            </a:r>
            <a:r>
              <a:rPr lang="fi-FI" sz="1400" dirty="0" err="1"/>
              <a:t>will</a:t>
            </a:r>
            <a:r>
              <a:rPr lang="fi-FI" sz="1400" dirty="0"/>
              <a:t> </a:t>
            </a:r>
            <a:r>
              <a:rPr lang="fi-FI" sz="1400" dirty="0" err="1"/>
              <a:t>be</a:t>
            </a:r>
            <a:r>
              <a:rPr lang="fi-FI" sz="1400" dirty="0"/>
              <a:t> </a:t>
            </a:r>
            <a:r>
              <a:rPr lang="fi-FI" sz="1400" dirty="0" err="1"/>
              <a:t>performed</a:t>
            </a:r>
            <a:r>
              <a:rPr lang="fi-FI" sz="1400" dirty="0"/>
              <a:t> in </a:t>
            </a:r>
            <a:r>
              <a:rPr lang="fi-FI" sz="1400" dirty="0" err="1"/>
              <a:t>selected</a:t>
            </a:r>
            <a:r>
              <a:rPr lang="fi-FI" sz="1400" dirty="0"/>
              <a:t> </a:t>
            </a:r>
            <a:r>
              <a:rPr lang="fi-FI" sz="1400" dirty="0" err="1"/>
              <a:t>samples</a:t>
            </a:r>
            <a:r>
              <a:rPr lang="fi-FI" sz="1400" dirty="0"/>
              <a:t> to </a:t>
            </a:r>
            <a:r>
              <a:rPr lang="fi-FI" sz="1400" dirty="0" err="1"/>
              <a:t>obtain</a:t>
            </a:r>
            <a:r>
              <a:rPr lang="fi-FI" sz="1400" dirty="0"/>
              <a:t> </a:t>
            </a:r>
            <a:br>
              <a:rPr lang="fi-FI" sz="1400" dirty="0"/>
            </a:br>
            <a:r>
              <a:rPr lang="fi-FI" sz="1400" u="sng" dirty="0" err="1">
                <a:solidFill>
                  <a:srgbClr val="0070C0"/>
                </a:solidFill>
              </a:rPr>
              <a:t>high-sensitivity</a:t>
            </a:r>
            <a:r>
              <a:rPr lang="fi-FI" sz="1400" u="sng" dirty="0">
                <a:solidFill>
                  <a:srgbClr val="0070C0"/>
                </a:solidFill>
              </a:rPr>
              <a:t> and </a:t>
            </a:r>
            <a:r>
              <a:rPr lang="fi-FI" sz="1400" u="sng" dirty="0" err="1">
                <a:solidFill>
                  <a:srgbClr val="0070C0"/>
                </a:solidFill>
              </a:rPr>
              <a:t>high-resolution</a:t>
            </a:r>
            <a:r>
              <a:rPr lang="fi-FI" sz="1400" u="sng" dirty="0">
                <a:solidFill>
                  <a:srgbClr val="0070C0"/>
                </a:solidFill>
              </a:rPr>
              <a:t> </a:t>
            </a:r>
            <a:r>
              <a:rPr lang="fi-FI" sz="1400" u="sng" dirty="0" err="1">
                <a:solidFill>
                  <a:srgbClr val="0070C0"/>
                </a:solidFill>
              </a:rPr>
              <a:t>boron</a:t>
            </a:r>
            <a:r>
              <a:rPr lang="fi-FI" sz="1400" u="sng" dirty="0">
                <a:solidFill>
                  <a:srgbClr val="0070C0"/>
                </a:solidFill>
              </a:rPr>
              <a:t> </a:t>
            </a:r>
            <a:r>
              <a:rPr lang="fi-FI" sz="1400" u="sng" dirty="0" err="1">
                <a:solidFill>
                  <a:srgbClr val="0070C0"/>
                </a:solidFill>
              </a:rPr>
              <a:t>depth</a:t>
            </a:r>
            <a:r>
              <a:rPr lang="fi-FI" sz="1400" u="sng" dirty="0">
                <a:solidFill>
                  <a:srgbClr val="0070C0"/>
                </a:solidFill>
              </a:rPr>
              <a:t> </a:t>
            </a:r>
            <a:r>
              <a:rPr lang="fi-FI" sz="1400" u="sng" dirty="0" err="1">
                <a:solidFill>
                  <a:srgbClr val="0070C0"/>
                </a:solidFill>
              </a:rPr>
              <a:t>profile</a:t>
            </a:r>
            <a:r>
              <a:rPr lang="fi-FI" sz="1400" u="sng" dirty="0">
                <a:solidFill>
                  <a:srgbClr val="0070C0"/>
                </a:solidFill>
              </a:rPr>
              <a:t> </a:t>
            </a:r>
            <a:r>
              <a:rPr lang="fi-FI" sz="1400" dirty="0"/>
              <a:t>(</a:t>
            </a:r>
            <a:r>
              <a:rPr lang="fi-FI" sz="1000" dirty="0"/>
              <a:t>E. Pitthan et al. </a:t>
            </a:r>
            <a:r>
              <a:rPr lang="fi-FI" sz="1000" dirty="0" err="1"/>
              <a:t>Surf</a:t>
            </a:r>
            <a:r>
              <a:rPr lang="fi-FI" sz="1000" dirty="0"/>
              <a:t>. </a:t>
            </a:r>
            <a:r>
              <a:rPr lang="fi-FI" sz="1000" dirty="0" err="1"/>
              <a:t>Coat</a:t>
            </a:r>
            <a:r>
              <a:rPr lang="fi-FI" sz="1000" dirty="0"/>
              <a:t>. Tech. </a:t>
            </a:r>
            <a:r>
              <a:rPr lang="fi-FI" sz="1000" b="1" dirty="0"/>
              <a:t>417</a:t>
            </a:r>
            <a:r>
              <a:rPr lang="fi-FI" sz="1000" dirty="0"/>
              <a:t> (2021) 127188)</a:t>
            </a:r>
          </a:p>
          <a:p>
            <a:pPr marL="742950" lvl="1" indent="-285750">
              <a:buFont typeface="Wingdings" panose="05000000000000000000" pitchFamily="2" charset="2"/>
              <a:buChar char="ü"/>
            </a:pPr>
            <a:r>
              <a:rPr lang="fi-FI" sz="1400" dirty="0" err="1"/>
              <a:t>Setups</a:t>
            </a:r>
            <a:r>
              <a:rPr lang="fi-FI" sz="1400" dirty="0"/>
              <a:t> at Tandem </a:t>
            </a:r>
            <a:r>
              <a:rPr lang="fi-FI" sz="1400" dirty="0" err="1"/>
              <a:t>Laboratory</a:t>
            </a:r>
            <a:r>
              <a:rPr lang="fi-FI" sz="1400" dirty="0"/>
              <a:t> at Uppsala </a:t>
            </a:r>
            <a:r>
              <a:rPr lang="fi-FI" sz="1400" dirty="0" err="1"/>
              <a:t>University</a:t>
            </a:r>
            <a:r>
              <a:rPr lang="fi-FI" sz="1400" dirty="0"/>
              <a:t> (</a:t>
            </a:r>
            <a:r>
              <a:rPr lang="fi-FI" sz="1000" dirty="0"/>
              <a:t>P. Ström and D. Primetzhofer, J. </a:t>
            </a:r>
            <a:r>
              <a:rPr lang="fi-FI" sz="1000" dirty="0" err="1"/>
              <a:t>Instrum</a:t>
            </a:r>
            <a:r>
              <a:rPr lang="fi-FI" sz="1000" dirty="0"/>
              <a:t>. </a:t>
            </a:r>
            <a:r>
              <a:rPr lang="fi-FI" sz="1000" b="1" dirty="0"/>
              <a:t>17</a:t>
            </a:r>
            <a:r>
              <a:rPr lang="fi-FI" sz="1000" dirty="0"/>
              <a:t> (2022) P04011)</a:t>
            </a:r>
          </a:p>
          <a:p>
            <a:pPr marL="285750" indent="-285750">
              <a:spcBef>
                <a:spcPts val="600"/>
              </a:spcBef>
              <a:buFont typeface="Arial" panose="020B0604020202020204" pitchFamily="34" charset="0"/>
              <a:buChar char="•"/>
            </a:pPr>
            <a:r>
              <a:rPr lang="fi-FI" sz="1400" b="1" dirty="0"/>
              <a:t>VTT:</a:t>
            </a:r>
            <a:r>
              <a:rPr lang="fi-FI" sz="1400" dirty="0"/>
              <a:t> </a:t>
            </a:r>
          </a:p>
          <a:p>
            <a:pPr marL="742950" lvl="1" indent="-285750">
              <a:buFont typeface="Wingdings" panose="05000000000000000000" pitchFamily="2" charset="2"/>
              <a:buChar char="ü"/>
            </a:pP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000" dirty="0"/>
          </a:p>
        </p:txBody>
      </p:sp>
      <p:sp>
        <p:nvSpPr>
          <p:cNvPr id="7" name="TextBox 6">
            <a:extLst>
              <a:ext uri="{FF2B5EF4-FFF2-40B4-BE49-F238E27FC236}">
                <a16:creationId xmlns:a16="http://schemas.microsoft.com/office/drawing/2014/main" id="{7E88391E-C761-96DA-E5A9-C7D5B498565D}"/>
              </a:ext>
            </a:extLst>
          </p:cNvPr>
          <p:cNvSpPr txBox="1"/>
          <p:nvPr/>
        </p:nvSpPr>
        <p:spPr bwMode="auto">
          <a:xfrm>
            <a:off x="9628552" y="1726976"/>
            <a:ext cx="1936749"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WEST, MAGNUM-PSI</a:t>
            </a:r>
          </a:p>
        </p:txBody>
      </p:sp>
      <p:sp>
        <p:nvSpPr>
          <p:cNvPr id="8" name="TextBox 7">
            <a:extLst>
              <a:ext uri="{FF2B5EF4-FFF2-40B4-BE49-F238E27FC236}">
                <a16:creationId xmlns:a16="http://schemas.microsoft.com/office/drawing/2014/main" id="{32C338F5-19FE-23C3-7131-C626803234FB}"/>
              </a:ext>
            </a:extLst>
          </p:cNvPr>
          <p:cNvSpPr txBox="1"/>
          <p:nvPr/>
        </p:nvSpPr>
        <p:spPr bwMode="auto">
          <a:xfrm>
            <a:off x="9628552" y="2415339"/>
            <a:ext cx="1673856"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WEST, </a:t>
            </a:r>
            <a:r>
              <a:rPr lang="fi-FI" sz="1600" dirty="0" err="1"/>
              <a:t>GyM</a:t>
            </a:r>
            <a:r>
              <a:rPr lang="fi-FI" sz="1600" dirty="0"/>
              <a:t>, PSI-2</a:t>
            </a:r>
          </a:p>
        </p:txBody>
      </p:sp>
      <p:sp>
        <p:nvSpPr>
          <p:cNvPr id="9" name="TextBox 8">
            <a:extLst>
              <a:ext uri="{FF2B5EF4-FFF2-40B4-BE49-F238E27FC236}">
                <a16:creationId xmlns:a16="http://schemas.microsoft.com/office/drawing/2014/main" id="{8ECC3AC7-61D2-4B3A-8AD2-B3390E5EB4CF}"/>
              </a:ext>
            </a:extLst>
          </p:cNvPr>
          <p:cNvSpPr txBox="1"/>
          <p:nvPr/>
        </p:nvSpPr>
        <p:spPr bwMode="auto">
          <a:xfrm>
            <a:off x="9628552" y="3502817"/>
            <a:ext cx="2505137" cy="584775"/>
          </a:xfrm>
          <a:prstGeom prst="rect">
            <a:avLst/>
          </a:prstGeom>
          <a:solidFill>
            <a:schemeClr val="accent5">
              <a:lumMod val="40000"/>
              <a:lumOff val="60000"/>
            </a:schemeClr>
          </a:solidFill>
          <a:ln w="25400">
            <a:solidFill>
              <a:schemeClr val="accent1"/>
            </a:solidFill>
          </a:ln>
        </p:spPr>
        <p:txBody>
          <a:bodyPr wrap="square" rtlCol="0">
            <a:spAutoFit/>
          </a:bodyPr>
          <a:lstStyle/>
          <a:p>
            <a:r>
              <a:rPr lang="fi-FI" sz="1600" dirty="0"/>
              <a:t>WEST, </a:t>
            </a:r>
            <a:r>
              <a:rPr lang="fi-FI" sz="1600" dirty="0" err="1"/>
              <a:t>GyM</a:t>
            </a:r>
            <a:r>
              <a:rPr lang="fi-FI" sz="1600" dirty="0"/>
              <a:t>, MAGNUM-PSI, PSI-2</a:t>
            </a:r>
          </a:p>
        </p:txBody>
      </p:sp>
      <p:sp>
        <p:nvSpPr>
          <p:cNvPr id="10" name="TextBox 9">
            <a:extLst>
              <a:ext uri="{FF2B5EF4-FFF2-40B4-BE49-F238E27FC236}">
                <a16:creationId xmlns:a16="http://schemas.microsoft.com/office/drawing/2014/main" id="{CCB960D7-EA70-A372-B3EB-D91D9CAAB7A9}"/>
              </a:ext>
            </a:extLst>
          </p:cNvPr>
          <p:cNvSpPr txBox="1"/>
          <p:nvPr/>
        </p:nvSpPr>
        <p:spPr bwMode="auto">
          <a:xfrm>
            <a:off x="9649392" y="5029416"/>
            <a:ext cx="1731564"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WEST, W7-X, PSI-2</a:t>
            </a:r>
          </a:p>
        </p:txBody>
      </p:sp>
      <p:sp>
        <p:nvSpPr>
          <p:cNvPr id="11" name="TextBox 10">
            <a:extLst>
              <a:ext uri="{FF2B5EF4-FFF2-40B4-BE49-F238E27FC236}">
                <a16:creationId xmlns:a16="http://schemas.microsoft.com/office/drawing/2014/main" id="{E42F7965-5946-17E2-4FD3-E4DB3AA6ABE1}"/>
              </a:ext>
            </a:extLst>
          </p:cNvPr>
          <p:cNvSpPr txBox="1"/>
          <p:nvPr/>
        </p:nvSpPr>
        <p:spPr bwMode="auto">
          <a:xfrm>
            <a:off x="9628552" y="2981239"/>
            <a:ext cx="2489784"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W7-X, WEST, MAGNUM-PSI</a:t>
            </a:r>
          </a:p>
        </p:txBody>
      </p:sp>
      <p:sp>
        <p:nvSpPr>
          <p:cNvPr id="12" name="TextBox 11">
            <a:extLst>
              <a:ext uri="{FF2B5EF4-FFF2-40B4-BE49-F238E27FC236}">
                <a16:creationId xmlns:a16="http://schemas.microsoft.com/office/drawing/2014/main" id="{7F58968C-16E8-B9F0-D24D-8B8F0FF0EEA4}"/>
              </a:ext>
            </a:extLst>
          </p:cNvPr>
          <p:cNvSpPr txBox="1"/>
          <p:nvPr/>
        </p:nvSpPr>
        <p:spPr bwMode="auto">
          <a:xfrm>
            <a:off x="9628552" y="971565"/>
            <a:ext cx="1731564"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W7-X, PSI-2, WEST</a:t>
            </a:r>
          </a:p>
        </p:txBody>
      </p:sp>
      <p:sp>
        <p:nvSpPr>
          <p:cNvPr id="13" name="TextBox 12">
            <a:extLst>
              <a:ext uri="{FF2B5EF4-FFF2-40B4-BE49-F238E27FC236}">
                <a16:creationId xmlns:a16="http://schemas.microsoft.com/office/drawing/2014/main" id="{B6416B9C-BD79-295F-C089-EDDB96FF137C}"/>
              </a:ext>
            </a:extLst>
          </p:cNvPr>
          <p:cNvSpPr txBox="1"/>
          <p:nvPr/>
        </p:nvSpPr>
        <p:spPr bwMode="auto">
          <a:xfrm>
            <a:off x="9649392" y="5799164"/>
            <a:ext cx="2432076"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WEST, </a:t>
            </a:r>
            <a:r>
              <a:rPr lang="fi-FI" sz="1600" dirty="0" err="1"/>
              <a:t>GyM</a:t>
            </a:r>
            <a:r>
              <a:rPr lang="fi-FI" sz="1600" dirty="0"/>
              <a:t>, MAGNUM-PSI</a:t>
            </a:r>
          </a:p>
        </p:txBody>
      </p:sp>
      <p:sp>
        <p:nvSpPr>
          <p:cNvPr id="14" name="TextBox 13">
            <a:extLst>
              <a:ext uri="{FF2B5EF4-FFF2-40B4-BE49-F238E27FC236}">
                <a16:creationId xmlns:a16="http://schemas.microsoft.com/office/drawing/2014/main" id="{B7C02023-7C3E-A7BA-E4CF-08831D198EAC}"/>
              </a:ext>
            </a:extLst>
          </p:cNvPr>
          <p:cNvSpPr txBox="1"/>
          <p:nvPr/>
        </p:nvSpPr>
        <p:spPr bwMode="auto">
          <a:xfrm>
            <a:off x="9628552" y="4254448"/>
            <a:ext cx="1157689" cy="338554"/>
          </a:xfrm>
          <a:prstGeom prst="rect">
            <a:avLst/>
          </a:prstGeom>
          <a:solidFill>
            <a:schemeClr val="accent5">
              <a:lumMod val="40000"/>
              <a:lumOff val="60000"/>
            </a:schemeClr>
          </a:solidFill>
          <a:ln w="25400">
            <a:solidFill>
              <a:schemeClr val="accent1"/>
            </a:solidFill>
          </a:ln>
        </p:spPr>
        <p:txBody>
          <a:bodyPr wrap="none" rtlCol="0">
            <a:spAutoFit/>
          </a:bodyPr>
          <a:lstStyle/>
          <a:p>
            <a:r>
              <a:rPr lang="fi-FI" sz="1600" dirty="0"/>
              <a:t>WEST, </a:t>
            </a:r>
            <a:r>
              <a:rPr lang="fi-FI" sz="1600" dirty="0" err="1"/>
              <a:t>GyM</a:t>
            </a:r>
            <a:endParaRPr lang="fi-FI" sz="1600" dirty="0"/>
          </a:p>
        </p:txBody>
      </p:sp>
    </p:spTree>
    <p:extLst>
      <p:ext uri="{BB962C8B-B14F-4D97-AF65-F5344CB8AC3E}">
        <p14:creationId xmlns:p14="http://schemas.microsoft.com/office/powerpoint/2010/main" val="418585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15C48E9-B53E-166E-D721-0FC68056173E}"/>
              </a:ext>
            </a:extLst>
          </p:cNvPr>
          <p:cNvSpPr>
            <a:spLocks noGrp="1"/>
          </p:cNvSpPr>
          <p:nvPr>
            <p:ph type="ftr" sz="quarter" idx="11"/>
          </p:nvPr>
        </p:nvSpPr>
        <p:spPr/>
        <p:txBody>
          <a:bodyPr/>
          <a:lstStyle/>
          <a:p>
            <a:pPr>
              <a:defRPr/>
            </a:pPr>
            <a:r>
              <a:rPr lang="en-GB">
                <a:solidFill>
                  <a:prstClr val="white"/>
                </a:solidFill>
              </a:rPr>
              <a:t>A. Hakola| WPPWIE midterm meeting | 9 April 2024</a:t>
            </a:r>
            <a:endParaRPr lang="en-GB" dirty="0"/>
          </a:p>
        </p:txBody>
      </p:sp>
      <p:sp>
        <p:nvSpPr>
          <p:cNvPr id="4" name="Slide Number Placeholder 3">
            <a:extLst>
              <a:ext uri="{FF2B5EF4-FFF2-40B4-BE49-F238E27FC236}">
                <a16:creationId xmlns:a16="http://schemas.microsoft.com/office/drawing/2014/main" id="{6560FFE3-64B1-A1DD-D4D7-0AEC645A2632}"/>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5</a:t>
            </a:fld>
            <a:endParaRPr lang="en-GB">
              <a:solidFill>
                <a:prstClr val="white"/>
              </a:solidFill>
            </a:endParaRPr>
          </a:p>
        </p:txBody>
      </p:sp>
      <p:sp>
        <p:nvSpPr>
          <p:cNvPr id="5" name="Titre 1">
            <a:extLst>
              <a:ext uri="{FF2B5EF4-FFF2-40B4-BE49-F238E27FC236}">
                <a16:creationId xmlns:a16="http://schemas.microsoft.com/office/drawing/2014/main" id="{D23DD6D6-02F9-7855-4447-A9A5A45DD4DC}"/>
              </a:ext>
            </a:extLst>
          </p:cNvPr>
          <p:cNvSpPr>
            <a:spLocks noGrp="1"/>
          </p:cNvSpPr>
          <p:nvPr>
            <p:ph type="title"/>
          </p:nvPr>
        </p:nvSpPr>
        <p:spPr>
          <a:xfrm>
            <a:off x="983432" y="192515"/>
            <a:ext cx="9451776" cy="457200"/>
          </a:xfrm>
        </p:spPr>
        <p:txBody>
          <a:bodyPr/>
          <a:lstStyle/>
          <a:p>
            <a:r>
              <a:rPr lang="fi-FI" dirty="0" err="1"/>
              <a:t>Priorities</a:t>
            </a:r>
            <a:r>
              <a:rPr lang="fi-FI" dirty="0"/>
              <a:t> for </a:t>
            </a:r>
            <a:r>
              <a:rPr lang="fi-FI" dirty="0" err="1"/>
              <a:t>surface</a:t>
            </a:r>
            <a:r>
              <a:rPr lang="fi-FI" dirty="0"/>
              <a:t> </a:t>
            </a:r>
            <a:r>
              <a:rPr lang="fi-FI" dirty="0" err="1"/>
              <a:t>analyses</a:t>
            </a:r>
            <a:r>
              <a:rPr lang="fi-FI" dirty="0"/>
              <a:t> (</a:t>
            </a:r>
            <a:r>
              <a:rPr lang="fi-FI" dirty="0" err="1"/>
              <a:t>other</a:t>
            </a:r>
            <a:r>
              <a:rPr lang="fi-FI" dirty="0"/>
              <a:t> </a:t>
            </a:r>
            <a:r>
              <a:rPr lang="fi-FI" dirty="0" err="1"/>
              <a:t>techniques</a:t>
            </a:r>
            <a:r>
              <a:rPr lang="fi-FI" dirty="0"/>
              <a:t>)</a:t>
            </a:r>
            <a:endParaRPr lang="fr-FR" dirty="0"/>
          </a:p>
        </p:txBody>
      </p:sp>
      <p:sp>
        <p:nvSpPr>
          <p:cNvPr id="6" name="TextBox 5">
            <a:extLst>
              <a:ext uri="{FF2B5EF4-FFF2-40B4-BE49-F238E27FC236}">
                <a16:creationId xmlns:a16="http://schemas.microsoft.com/office/drawing/2014/main" id="{BC3D752B-1177-91E1-A1B5-5B9BF26B45EE}"/>
              </a:ext>
            </a:extLst>
          </p:cNvPr>
          <p:cNvSpPr txBox="1"/>
          <p:nvPr/>
        </p:nvSpPr>
        <p:spPr>
          <a:xfrm>
            <a:off x="205109" y="811267"/>
            <a:ext cx="11448084" cy="4293483"/>
          </a:xfrm>
          <a:prstGeom prst="rect">
            <a:avLst/>
          </a:prstGeom>
          <a:noFill/>
        </p:spPr>
        <p:txBody>
          <a:bodyPr wrap="square" rtlCol="0">
            <a:spAutoFit/>
          </a:bodyPr>
          <a:lstStyle/>
          <a:p>
            <a:pPr marL="285750" indent="-285750">
              <a:buFont typeface="Arial" panose="020B0604020202020204" pitchFamily="34" charset="0"/>
              <a:buChar char="•"/>
            </a:pPr>
            <a:r>
              <a:rPr lang="fi-FI" sz="1400" b="1" dirty="0"/>
              <a:t>CIEMAT:</a:t>
            </a:r>
          </a:p>
          <a:p>
            <a:pPr marL="742950" lvl="1" indent="-285750">
              <a:buFont typeface="Wingdings" panose="05000000000000000000" pitchFamily="2" charset="2"/>
              <a:buChar char="ü"/>
            </a:pPr>
            <a:r>
              <a:rPr lang="fi-FI" sz="1400" b="1" dirty="0">
                <a:solidFill>
                  <a:srgbClr val="FF0000"/>
                </a:solidFill>
              </a:rPr>
              <a:t>SIMS and SEM </a:t>
            </a:r>
            <a:r>
              <a:rPr lang="fi-FI" sz="1400" dirty="0" err="1"/>
              <a:t>analyses</a:t>
            </a:r>
            <a:r>
              <a:rPr lang="fi-FI" sz="1400" dirty="0"/>
              <a:t> for </a:t>
            </a:r>
            <a:r>
              <a:rPr lang="fi-FI" sz="1400" dirty="0" err="1"/>
              <a:t>samples</a:t>
            </a:r>
            <a:r>
              <a:rPr lang="fi-FI" sz="1400" dirty="0"/>
              <a:t> </a:t>
            </a:r>
            <a:r>
              <a:rPr lang="fi-FI" sz="1400" dirty="0" err="1"/>
              <a:t>coming</a:t>
            </a:r>
            <a:r>
              <a:rPr lang="fi-FI" sz="1400" dirty="0"/>
              <a:t> </a:t>
            </a:r>
            <a:r>
              <a:rPr lang="fi-FI" sz="1400" dirty="0" err="1"/>
              <a:t>from</a:t>
            </a:r>
            <a:r>
              <a:rPr lang="fi-FI" sz="1400" dirty="0"/>
              <a:t> SP B.1 </a:t>
            </a:r>
            <a:r>
              <a:rPr lang="fi-FI" sz="1400" dirty="0" err="1"/>
              <a:t>experiments</a:t>
            </a:r>
            <a:r>
              <a:rPr lang="fi-FI" sz="1400" dirty="0"/>
              <a:t> and SP B.4</a:t>
            </a:r>
          </a:p>
          <a:p>
            <a:pPr marL="285750" indent="-285750">
              <a:spcBef>
                <a:spcPts val="600"/>
              </a:spcBef>
              <a:buFont typeface="Arial" panose="020B0604020202020204" pitchFamily="34" charset="0"/>
              <a:buChar char="•"/>
            </a:pPr>
            <a:r>
              <a:rPr lang="fi-FI" sz="1400" b="1" dirty="0">
                <a:solidFill>
                  <a:schemeClr val="bg1">
                    <a:lumMod val="65000"/>
                  </a:schemeClr>
                </a:solidFill>
              </a:rPr>
              <a:t>ENEA:</a:t>
            </a:r>
          </a:p>
          <a:p>
            <a:pPr marL="742950" lvl="1" indent="-285750">
              <a:buFont typeface="Wingdings" panose="05000000000000000000" pitchFamily="2" charset="2"/>
              <a:buChar char="ü"/>
            </a:pPr>
            <a:r>
              <a:rPr lang="en-US" sz="1400" dirty="0">
                <a:solidFill>
                  <a:schemeClr val="bg1">
                    <a:lumMod val="65000"/>
                  </a:schemeClr>
                </a:solidFill>
              </a:rPr>
              <a:t>SIMS, XPS, TDS (950 °C), LEIS devices available</a:t>
            </a:r>
          </a:p>
          <a:p>
            <a:pPr marL="285750" indent="-285750">
              <a:spcBef>
                <a:spcPts val="600"/>
              </a:spcBef>
              <a:buFont typeface="Arial" panose="020B0604020202020204" pitchFamily="34" charset="0"/>
              <a:buChar char="•"/>
            </a:pPr>
            <a:r>
              <a:rPr lang="fi-FI" sz="1400" b="1" dirty="0"/>
              <a:t>FZJ:</a:t>
            </a:r>
            <a:r>
              <a:rPr lang="fi-FI" sz="1400" dirty="0"/>
              <a:t> </a:t>
            </a:r>
          </a:p>
          <a:p>
            <a:pPr marL="742950" lvl="1" indent="-285750">
              <a:buFont typeface="Wingdings" panose="05000000000000000000" pitchFamily="2" charset="2"/>
              <a:buChar char="ü"/>
            </a:pPr>
            <a:r>
              <a:rPr lang="fi-FI" sz="1400" b="1" dirty="0" err="1">
                <a:solidFill>
                  <a:srgbClr val="FF0000"/>
                </a:solidFill>
              </a:rPr>
              <a:t>Microscopy</a:t>
            </a:r>
            <a:r>
              <a:rPr lang="fi-FI" sz="1400" dirty="0"/>
              <a:t> </a:t>
            </a: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400" dirty="0"/>
          </a:p>
          <a:p>
            <a:pPr marL="285750" indent="-285750">
              <a:spcBef>
                <a:spcPts val="600"/>
              </a:spcBef>
              <a:buFont typeface="Arial" panose="020B0604020202020204" pitchFamily="34" charset="0"/>
              <a:buChar char="•"/>
            </a:pPr>
            <a:r>
              <a:rPr lang="fi-FI" sz="1400" b="1" dirty="0"/>
              <a:t>IAP:</a:t>
            </a:r>
            <a:r>
              <a:rPr lang="fi-FI" sz="1400" dirty="0"/>
              <a:t> </a:t>
            </a:r>
            <a:endParaRPr lang="en-US" sz="1400" dirty="0"/>
          </a:p>
          <a:p>
            <a:pPr marL="742950" lvl="1" indent="-285750">
              <a:buFont typeface="Wingdings" panose="05000000000000000000" pitchFamily="2" charset="2"/>
              <a:buChar char="ü"/>
            </a:pPr>
            <a:r>
              <a:rPr lang="en-US" sz="1400" b="1" dirty="0">
                <a:solidFill>
                  <a:srgbClr val="FF0000"/>
                </a:solidFill>
              </a:rPr>
              <a:t>GDOES and XPS </a:t>
            </a:r>
            <a:r>
              <a:rPr lang="en-US" sz="1400" dirty="0"/>
              <a:t>for WEST samples (similarly to C3-C5 marker tiles) </a:t>
            </a:r>
          </a:p>
          <a:p>
            <a:pPr marL="285750" indent="-285750">
              <a:spcBef>
                <a:spcPts val="600"/>
              </a:spcBef>
              <a:buFont typeface="Arial" panose="020B0604020202020204" pitchFamily="34" charset="0"/>
              <a:buChar char="•"/>
            </a:pPr>
            <a:r>
              <a:rPr lang="fi-FI" sz="1400" b="1" dirty="0"/>
              <a:t>IPPLM:</a:t>
            </a:r>
            <a:r>
              <a:rPr lang="fi-FI" sz="1400" dirty="0"/>
              <a:t> </a:t>
            </a:r>
          </a:p>
          <a:p>
            <a:pPr marL="742950" lvl="1" indent="-285750">
              <a:buFont typeface="Wingdings" panose="05000000000000000000" pitchFamily="2" charset="2"/>
              <a:buChar char="ü"/>
            </a:pPr>
            <a:r>
              <a:rPr lang="fi-FI" sz="1400" b="1" dirty="0" err="1">
                <a:solidFill>
                  <a:srgbClr val="FF0000"/>
                </a:solidFill>
              </a:rPr>
              <a:t>Microscopy</a:t>
            </a:r>
            <a:r>
              <a:rPr lang="fi-FI" sz="1400" dirty="0"/>
              <a:t> </a:t>
            </a: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400" b="1" dirty="0"/>
          </a:p>
          <a:p>
            <a:pPr marL="285750" indent="-285750">
              <a:spcBef>
                <a:spcPts val="600"/>
              </a:spcBef>
              <a:buFont typeface="Arial" panose="020B0604020202020204" pitchFamily="34" charset="0"/>
              <a:buChar char="•"/>
            </a:pPr>
            <a:r>
              <a:rPr lang="fi-FI" sz="1400" b="1" dirty="0"/>
              <a:t>MPG:</a:t>
            </a:r>
            <a:r>
              <a:rPr lang="fi-FI" sz="1400" dirty="0"/>
              <a:t> </a:t>
            </a:r>
          </a:p>
          <a:p>
            <a:pPr marL="742950" lvl="1" indent="-285750">
              <a:buFont typeface="Wingdings" panose="05000000000000000000" pitchFamily="2" charset="2"/>
              <a:buChar char="ü"/>
            </a:pPr>
            <a:r>
              <a:rPr lang="fi-FI" sz="1400" b="1" dirty="0">
                <a:solidFill>
                  <a:srgbClr val="FF0000"/>
                </a:solidFill>
              </a:rPr>
              <a:t>SEM and FIB</a:t>
            </a:r>
            <a:r>
              <a:rPr lang="fi-FI" sz="1400" dirty="0"/>
              <a:t> </a:t>
            </a: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400" b="1" dirty="0"/>
          </a:p>
          <a:p>
            <a:pPr marL="285750" indent="-285750">
              <a:spcBef>
                <a:spcPts val="600"/>
              </a:spcBef>
              <a:buFont typeface="Arial" panose="020B0604020202020204" pitchFamily="34" charset="0"/>
              <a:buChar char="•"/>
            </a:pPr>
            <a:r>
              <a:rPr lang="fi-FI" sz="1400" b="1" dirty="0"/>
              <a:t>NCSRD:</a:t>
            </a:r>
            <a:r>
              <a:rPr lang="fi-FI" sz="1400" dirty="0"/>
              <a:t> </a:t>
            </a:r>
          </a:p>
          <a:p>
            <a:pPr marL="742950" lvl="1" indent="-285750">
              <a:buFont typeface="Wingdings" panose="05000000000000000000" pitchFamily="2" charset="2"/>
              <a:buChar char="ü"/>
            </a:pPr>
            <a:r>
              <a:rPr lang="fi-FI" sz="1400" dirty="0" err="1"/>
              <a:t>Determination</a:t>
            </a:r>
            <a:r>
              <a:rPr lang="fi-FI" sz="1400" dirty="0"/>
              <a:t> of </a:t>
            </a:r>
            <a:r>
              <a:rPr lang="fi-FI" sz="1400" u="sng" dirty="0" err="1">
                <a:solidFill>
                  <a:srgbClr val="0070C0"/>
                </a:solidFill>
              </a:rPr>
              <a:t>surface</a:t>
            </a:r>
            <a:r>
              <a:rPr lang="fi-FI" sz="1400" u="sng" dirty="0">
                <a:solidFill>
                  <a:srgbClr val="0070C0"/>
                </a:solidFill>
              </a:rPr>
              <a:t> </a:t>
            </a:r>
            <a:r>
              <a:rPr lang="fi-FI" sz="1400" u="sng" dirty="0" err="1">
                <a:solidFill>
                  <a:srgbClr val="0070C0"/>
                </a:solidFill>
              </a:rPr>
              <a:t>state</a:t>
            </a:r>
            <a:r>
              <a:rPr lang="fi-FI" sz="1400" u="sng" dirty="0">
                <a:solidFill>
                  <a:srgbClr val="0070C0"/>
                </a:solidFill>
              </a:rPr>
              <a:t> and </a:t>
            </a:r>
            <a:r>
              <a:rPr lang="fi-FI" sz="1400" u="sng" dirty="0" err="1">
                <a:solidFill>
                  <a:srgbClr val="0070C0"/>
                </a:solidFill>
              </a:rPr>
              <a:t>crystalline</a:t>
            </a:r>
            <a:r>
              <a:rPr lang="fi-FI" sz="1400" u="sng" dirty="0">
                <a:solidFill>
                  <a:srgbClr val="0070C0"/>
                </a:solidFill>
              </a:rPr>
              <a:t> </a:t>
            </a:r>
            <a:r>
              <a:rPr lang="fi-FI" sz="1400" u="sng" dirty="0" err="1">
                <a:solidFill>
                  <a:srgbClr val="0070C0"/>
                </a:solidFill>
              </a:rPr>
              <a:t>structure</a:t>
            </a:r>
            <a:r>
              <a:rPr lang="fi-FI" sz="1400" u="sng" dirty="0">
                <a:solidFill>
                  <a:srgbClr val="0070C0"/>
                </a:solidFill>
              </a:rPr>
              <a:t> </a:t>
            </a:r>
            <a:r>
              <a:rPr lang="fi-FI" sz="1400" dirty="0"/>
              <a:t>of plasma-</a:t>
            </a:r>
            <a:r>
              <a:rPr lang="fi-FI" sz="1400" dirty="0" err="1"/>
              <a:t>exposed</a:t>
            </a:r>
            <a:r>
              <a:rPr lang="fi-FI" sz="1400" dirty="0"/>
              <a:t> </a:t>
            </a:r>
            <a:r>
              <a:rPr lang="fi-FI" sz="1400" dirty="0" err="1"/>
              <a:t>samples</a:t>
            </a:r>
            <a:r>
              <a:rPr lang="fi-FI" sz="1400" dirty="0"/>
              <a:t> (SEM/EDS, XRD)</a:t>
            </a:r>
          </a:p>
          <a:p>
            <a:pPr marL="285750" indent="-285750">
              <a:spcBef>
                <a:spcPts val="600"/>
              </a:spcBef>
              <a:buFont typeface="Arial" panose="020B0604020202020204" pitchFamily="34" charset="0"/>
              <a:buChar char="•"/>
            </a:pPr>
            <a:r>
              <a:rPr lang="fi-FI" sz="1400" b="1" dirty="0"/>
              <a:t>VTT:</a:t>
            </a:r>
            <a:r>
              <a:rPr lang="fi-FI" sz="1400" dirty="0"/>
              <a:t> </a:t>
            </a:r>
          </a:p>
          <a:p>
            <a:pPr marL="742950" lvl="1" indent="-285750">
              <a:buFont typeface="Wingdings" panose="05000000000000000000" pitchFamily="2" charset="2"/>
              <a:buChar char="ü"/>
            </a:pPr>
            <a:r>
              <a:rPr lang="fi-FI" sz="1400" b="1" dirty="0">
                <a:solidFill>
                  <a:srgbClr val="FF0000"/>
                </a:solidFill>
              </a:rPr>
              <a:t>SIMS </a:t>
            </a:r>
            <a:r>
              <a:rPr lang="fi-FI" sz="1400" dirty="0" err="1"/>
              <a:t>analyses</a:t>
            </a:r>
            <a:r>
              <a:rPr lang="fi-FI" sz="1400" dirty="0"/>
              <a:t> of </a:t>
            </a:r>
            <a:r>
              <a:rPr lang="fi-FI" sz="1400" dirty="0" err="1"/>
              <a:t>samples</a:t>
            </a:r>
            <a:r>
              <a:rPr lang="fi-FI" sz="1400" dirty="0"/>
              <a:t> </a:t>
            </a:r>
            <a:r>
              <a:rPr lang="fi-FI" sz="1400" dirty="0" err="1"/>
              <a:t>from</a:t>
            </a:r>
            <a:r>
              <a:rPr lang="fi-FI" sz="1400" dirty="0"/>
              <a:t> SP B.1 and SP B.2 </a:t>
            </a:r>
            <a:r>
              <a:rPr lang="fi-FI" sz="1400" dirty="0" err="1"/>
              <a:t>experiments</a:t>
            </a:r>
            <a:endParaRPr lang="fi-FI" sz="1000" dirty="0"/>
          </a:p>
          <a:p>
            <a:pPr marL="285750" indent="-285750">
              <a:buFont typeface="Arial" panose="020B0604020202020204" pitchFamily="34" charset="0"/>
              <a:buChar char="•"/>
            </a:pPr>
            <a:endParaRPr lang="fi-FI" sz="1400" b="1" dirty="0"/>
          </a:p>
        </p:txBody>
      </p:sp>
      <p:sp>
        <p:nvSpPr>
          <p:cNvPr id="7" name="TextBox 6">
            <a:extLst>
              <a:ext uri="{FF2B5EF4-FFF2-40B4-BE49-F238E27FC236}">
                <a16:creationId xmlns:a16="http://schemas.microsoft.com/office/drawing/2014/main" id="{7E88391E-C761-96DA-E5A9-C7D5B498565D}"/>
              </a:ext>
            </a:extLst>
          </p:cNvPr>
          <p:cNvSpPr txBox="1"/>
          <p:nvPr/>
        </p:nvSpPr>
        <p:spPr bwMode="auto">
          <a:xfrm>
            <a:off x="9649392" y="1441431"/>
            <a:ext cx="522900" cy="338554"/>
          </a:xfrm>
          <a:prstGeom prst="rect">
            <a:avLst/>
          </a:prstGeom>
          <a:solidFill>
            <a:schemeClr val="bg1">
              <a:lumMod val="85000"/>
            </a:schemeClr>
          </a:solidFill>
          <a:ln w="25400">
            <a:solidFill>
              <a:schemeClr val="accent1"/>
            </a:solidFill>
          </a:ln>
        </p:spPr>
        <p:txBody>
          <a:bodyPr wrap="none" rtlCol="0">
            <a:spAutoFit/>
          </a:bodyPr>
          <a:lstStyle/>
          <a:p>
            <a:r>
              <a:rPr lang="fi-FI" sz="1600" i="1" dirty="0"/>
              <a:t>TBD</a:t>
            </a:r>
          </a:p>
        </p:txBody>
      </p:sp>
      <p:sp>
        <p:nvSpPr>
          <p:cNvPr id="8" name="TextBox 7">
            <a:extLst>
              <a:ext uri="{FF2B5EF4-FFF2-40B4-BE49-F238E27FC236}">
                <a16:creationId xmlns:a16="http://schemas.microsoft.com/office/drawing/2014/main" id="{32C338F5-19FE-23C3-7131-C626803234FB}"/>
              </a:ext>
            </a:extLst>
          </p:cNvPr>
          <p:cNvSpPr txBox="1"/>
          <p:nvPr/>
        </p:nvSpPr>
        <p:spPr bwMode="auto">
          <a:xfrm>
            <a:off x="9649387" y="1925592"/>
            <a:ext cx="1731564" cy="338554"/>
          </a:xfrm>
          <a:prstGeom prst="rect">
            <a:avLst/>
          </a:prstGeom>
          <a:solidFill>
            <a:schemeClr val="accent3">
              <a:lumMod val="40000"/>
              <a:lumOff val="60000"/>
            </a:schemeClr>
          </a:solidFill>
          <a:ln w="25400">
            <a:solidFill>
              <a:schemeClr val="accent1"/>
            </a:solidFill>
          </a:ln>
        </p:spPr>
        <p:txBody>
          <a:bodyPr wrap="none" rtlCol="0">
            <a:spAutoFit/>
          </a:bodyPr>
          <a:lstStyle/>
          <a:p>
            <a:r>
              <a:rPr lang="fi-FI" sz="1600" dirty="0"/>
              <a:t>W7-X, WEST, PSI-2</a:t>
            </a:r>
          </a:p>
        </p:txBody>
      </p:sp>
      <p:sp>
        <p:nvSpPr>
          <p:cNvPr id="9" name="TextBox 8">
            <a:extLst>
              <a:ext uri="{FF2B5EF4-FFF2-40B4-BE49-F238E27FC236}">
                <a16:creationId xmlns:a16="http://schemas.microsoft.com/office/drawing/2014/main" id="{8ECC3AC7-61D2-4B3A-8AD2-B3390E5EB4CF}"/>
              </a:ext>
            </a:extLst>
          </p:cNvPr>
          <p:cNvSpPr txBox="1"/>
          <p:nvPr/>
        </p:nvSpPr>
        <p:spPr bwMode="auto">
          <a:xfrm>
            <a:off x="9649388" y="3530489"/>
            <a:ext cx="2505137" cy="338554"/>
          </a:xfrm>
          <a:prstGeom prst="rect">
            <a:avLst/>
          </a:prstGeom>
          <a:solidFill>
            <a:schemeClr val="accent3">
              <a:lumMod val="40000"/>
              <a:lumOff val="60000"/>
            </a:schemeClr>
          </a:solidFill>
          <a:ln w="25400">
            <a:solidFill>
              <a:schemeClr val="accent1"/>
            </a:solidFill>
          </a:ln>
        </p:spPr>
        <p:txBody>
          <a:bodyPr wrap="square" rtlCol="0">
            <a:spAutoFit/>
          </a:bodyPr>
          <a:lstStyle/>
          <a:p>
            <a:r>
              <a:rPr lang="fi-FI" sz="1600" dirty="0"/>
              <a:t>WEST, W7-X, MAGNUM-PSI</a:t>
            </a:r>
          </a:p>
        </p:txBody>
      </p:sp>
      <p:sp>
        <p:nvSpPr>
          <p:cNvPr id="11" name="TextBox 10">
            <a:extLst>
              <a:ext uri="{FF2B5EF4-FFF2-40B4-BE49-F238E27FC236}">
                <a16:creationId xmlns:a16="http://schemas.microsoft.com/office/drawing/2014/main" id="{E42F7965-5946-17E2-4FD3-E4DB3AA6ABE1}"/>
              </a:ext>
            </a:extLst>
          </p:cNvPr>
          <p:cNvSpPr txBox="1"/>
          <p:nvPr/>
        </p:nvSpPr>
        <p:spPr bwMode="auto">
          <a:xfrm>
            <a:off x="9649387" y="2417778"/>
            <a:ext cx="662361" cy="338554"/>
          </a:xfrm>
          <a:prstGeom prst="rect">
            <a:avLst/>
          </a:prstGeom>
          <a:solidFill>
            <a:schemeClr val="accent3">
              <a:lumMod val="40000"/>
              <a:lumOff val="60000"/>
            </a:schemeClr>
          </a:solidFill>
          <a:ln w="25400">
            <a:solidFill>
              <a:schemeClr val="accent1"/>
            </a:solidFill>
          </a:ln>
        </p:spPr>
        <p:txBody>
          <a:bodyPr wrap="none" rtlCol="0">
            <a:spAutoFit/>
          </a:bodyPr>
          <a:lstStyle/>
          <a:p>
            <a:r>
              <a:rPr lang="fi-FI" sz="1600" dirty="0"/>
              <a:t>WEST</a:t>
            </a:r>
          </a:p>
        </p:txBody>
      </p:sp>
      <p:sp>
        <p:nvSpPr>
          <p:cNvPr id="12" name="TextBox 11">
            <a:extLst>
              <a:ext uri="{FF2B5EF4-FFF2-40B4-BE49-F238E27FC236}">
                <a16:creationId xmlns:a16="http://schemas.microsoft.com/office/drawing/2014/main" id="{7F58968C-16E8-B9F0-D24D-8B8F0FF0EEA4}"/>
              </a:ext>
            </a:extLst>
          </p:cNvPr>
          <p:cNvSpPr txBox="1"/>
          <p:nvPr/>
        </p:nvSpPr>
        <p:spPr bwMode="auto">
          <a:xfrm>
            <a:off x="9649392" y="922037"/>
            <a:ext cx="2372765" cy="338554"/>
          </a:xfrm>
          <a:prstGeom prst="rect">
            <a:avLst/>
          </a:prstGeom>
          <a:solidFill>
            <a:schemeClr val="accent3">
              <a:lumMod val="40000"/>
              <a:lumOff val="60000"/>
            </a:schemeClr>
          </a:solidFill>
          <a:ln w="25400">
            <a:solidFill>
              <a:schemeClr val="accent1"/>
            </a:solidFill>
          </a:ln>
        </p:spPr>
        <p:txBody>
          <a:bodyPr wrap="none" rtlCol="0">
            <a:spAutoFit/>
          </a:bodyPr>
          <a:lstStyle/>
          <a:p>
            <a:r>
              <a:rPr lang="fi-FI" sz="1600" dirty="0" err="1"/>
              <a:t>GyM</a:t>
            </a:r>
            <a:r>
              <a:rPr lang="fi-FI" sz="1600" dirty="0"/>
              <a:t>, MAGNUM-PSI, PSI-2</a:t>
            </a:r>
          </a:p>
        </p:txBody>
      </p:sp>
      <p:sp>
        <p:nvSpPr>
          <p:cNvPr id="13" name="TextBox 12">
            <a:extLst>
              <a:ext uri="{FF2B5EF4-FFF2-40B4-BE49-F238E27FC236}">
                <a16:creationId xmlns:a16="http://schemas.microsoft.com/office/drawing/2014/main" id="{B6416B9C-BD79-295F-C089-EDDB96FF137C}"/>
              </a:ext>
            </a:extLst>
          </p:cNvPr>
          <p:cNvSpPr txBox="1"/>
          <p:nvPr/>
        </p:nvSpPr>
        <p:spPr bwMode="auto">
          <a:xfrm>
            <a:off x="9649390" y="4640865"/>
            <a:ext cx="2432076" cy="338554"/>
          </a:xfrm>
          <a:prstGeom prst="rect">
            <a:avLst/>
          </a:prstGeom>
          <a:solidFill>
            <a:schemeClr val="accent3">
              <a:lumMod val="40000"/>
              <a:lumOff val="60000"/>
            </a:schemeClr>
          </a:solidFill>
          <a:ln w="25400">
            <a:solidFill>
              <a:schemeClr val="accent1"/>
            </a:solidFill>
          </a:ln>
        </p:spPr>
        <p:txBody>
          <a:bodyPr wrap="none" rtlCol="0">
            <a:spAutoFit/>
          </a:bodyPr>
          <a:lstStyle/>
          <a:p>
            <a:r>
              <a:rPr lang="fi-FI" sz="1600" dirty="0"/>
              <a:t>WEST, </a:t>
            </a:r>
            <a:r>
              <a:rPr lang="fi-FI" sz="1600" dirty="0" err="1"/>
              <a:t>GyM</a:t>
            </a:r>
            <a:r>
              <a:rPr lang="fi-FI" sz="1600" dirty="0"/>
              <a:t>, MAGNUM-PSI</a:t>
            </a:r>
          </a:p>
        </p:txBody>
      </p:sp>
      <p:sp>
        <p:nvSpPr>
          <p:cNvPr id="16" name="TextBox 15">
            <a:extLst>
              <a:ext uri="{FF2B5EF4-FFF2-40B4-BE49-F238E27FC236}">
                <a16:creationId xmlns:a16="http://schemas.microsoft.com/office/drawing/2014/main" id="{328D9970-C04C-505B-0057-2EE8E8DFD41A}"/>
              </a:ext>
            </a:extLst>
          </p:cNvPr>
          <p:cNvSpPr txBox="1"/>
          <p:nvPr/>
        </p:nvSpPr>
        <p:spPr bwMode="auto">
          <a:xfrm>
            <a:off x="9649389" y="3981419"/>
            <a:ext cx="2505137" cy="584775"/>
          </a:xfrm>
          <a:prstGeom prst="rect">
            <a:avLst/>
          </a:prstGeom>
          <a:solidFill>
            <a:schemeClr val="accent3">
              <a:lumMod val="40000"/>
              <a:lumOff val="60000"/>
            </a:schemeClr>
          </a:solidFill>
          <a:ln w="25400">
            <a:solidFill>
              <a:schemeClr val="accent1"/>
            </a:solidFill>
          </a:ln>
        </p:spPr>
        <p:txBody>
          <a:bodyPr wrap="square" rtlCol="0">
            <a:spAutoFit/>
          </a:bodyPr>
          <a:lstStyle/>
          <a:p>
            <a:r>
              <a:rPr lang="fi-FI" sz="1600" dirty="0"/>
              <a:t>WEST, </a:t>
            </a:r>
            <a:r>
              <a:rPr lang="fi-FI" sz="1600" dirty="0" err="1"/>
              <a:t>GyM</a:t>
            </a:r>
            <a:r>
              <a:rPr lang="fi-FI" sz="1600" dirty="0"/>
              <a:t>, MAGNUM-PSI, PSI-2</a:t>
            </a:r>
          </a:p>
        </p:txBody>
      </p:sp>
      <p:sp>
        <p:nvSpPr>
          <p:cNvPr id="17" name="TextBox 16">
            <a:extLst>
              <a:ext uri="{FF2B5EF4-FFF2-40B4-BE49-F238E27FC236}">
                <a16:creationId xmlns:a16="http://schemas.microsoft.com/office/drawing/2014/main" id="{A92540F8-7E7D-B094-D0DC-C1ED3EB94343}"/>
              </a:ext>
            </a:extLst>
          </p:cNvPr>
          <p:cNvSpPr txBox="1"/>
          <p:nvPr/>
        </p:nvSpPr>
        <p:spPr bwMode="auto">
          <a:xfrm>
            <a:off x="9649387" y="2851023"/>
            <a:ext cx="2505137" cy="584775"/>
          </a:xfrm>
          <a:prstGeom prst="rect">
            <a:avLst/>
          </a:prstGeom>
          <a:solidFill>
            <a:schemeClr val="accent3">
              <a:lumMod val="40000"/>
              <a:lumOff val="60000"/>
            </a:schemeClr>
          </a:solidFill>
          <a:ln w="25400">
            <a:solidFill>
              <a:schemeClr val="accent1"/>
            </a:solidFill>
          </a:ln>
        </p:spPr>
        <p:txBody>
          <a:bodyPr wrap="square" rtlCol="0">
            <a:spAutoFit/>
          </a:bodyPr>
          <a:lstStyle/>
          <a:p>
            <a:r>
              <a:rPr lang="fi-FI" sz="1600" dirty="0"/>
              <a:t>WEST, </a:t>
            </a:r>
            <a:r>
              <a:rPr lang="fi-FI" sz="1600" dirty="0" err="1"/>
              <a:t>GyM</a:t>
            </a:r>
            <a:r>
              <a:rPr lang="fi-FI" sz="1600" dirty="0"/>
              <a:t>, MAGNUM-PSI, PSI-2, </a:t>
            </a:r>
            <a:r>
              <a:rPr lang="fi-FI" sz="1600" dirty="0" err="1"/>
              <a:t>dust</a:t>
            </a:r>
            <a:r>
              <a:rPr lang="fi-FI" sz="1600" dirty="0"/>
              <a:t> gun</a:t>
            </a:r>
          </a:p>
        </p:txBody>
      </p:sp>
    </p:spTree>
    <p:extLst>
      <p:ext uri="{BB962C8B-B14F-4D97-AF65-F5344CB8AC3E}">
        <p14:creationId xmlns:p14="http://schemas.microsoft.com/office/powerpoint/2010/main" val="227306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03D8-0C0F-A0B0-028F-CD65F1D96708}"/>
              </a:ext>
            </a:extLst>
          </p:cNvPr>
          <p:cNvSpPr>
            <a:spLocks noGrp="1"/>
          </p:cNvSpPr>
          <p:nvPr>
            <p:ph type="title"/>
          </p:nvPr>
        </p:nvSpPr>
        <p:spPr/>
        <p:txBody>
          <a:bodyPr/>
          <a:lstStyle/>
          <a:p>
            <a:r>
              <a:rPr lang="fr-FR" dirty="0" err="1"/>
              <a:t>Material</a:t>
            </a:r>
            <a:r>
              <a:rPr lang="fr-FR" dirty="0"/>
              <a:t> </a:t>
            </a:r>
            <a:r>
              <a:rPr lang="fr-FR" dirty="0" err="1"/>
              <a:t>from</a:t>
            </a:r>
            <a:r>
              <a:rPr lang="fr-FR" dirty="0"/>
              <a:t> the </a:t>
            </a:r>
            <a:r>
              <a:rPr lang="fr-FR" dirty="0" err="1"/>
              <a:t>midterm</a:t>
            </a:r>
            <a:r>
              <a:rPr lang="fr-FR" dirty="0"/>
              <a:t> meeting II</a:t>
            </a:r>
            <a:endParaRPr lang="fi-FI" dirty="0"/>
          </a:p>
        </p:txBody>
      </p:sp>
      <p:sp>
        <p:nvSpPr>
          <p:cNvPr id="3" name="Footer Placeholder 2">
            <a:extLst>
              <a:ext uri="{FF2B5EF4-FFF2-40B4-BE49-F238E27FC236}">
                <a16:creationId xmlns:a16="http://schemas.microsoft.com/office/drawing/2014/main" id="{3A732AC8-1607-0662-D399-8FC376DB9B47}"/>
              </a:ext>
            </a:extLst>
          </p:cNvPr>
          <p:cNvSpPr>
            <a:spLocks noGrp="1"/>
          </p:cNvSpPr>
          <p:nvPr>
            <p:ph type="ftr" sz="quarter" idx="11"/>
          </p:nvPr>
        </p:nvSpPr>
        <p:spPr/>
        <p:txBody>
          <a:bodyPr/>
          <a:lstStyle/>
          <a:p>
            <a:pPr>
              <a:defRPr/>
            </a:pPr>
            <a:r>
              <a:rPr lang="en-US">
                <a:solidFill>
                  <a:prstClr val="white"/>
                </a:solidFill>
              </a:rPr>
              <a:t>A. Hakola| W layer meeting | 6 May 2024</a:t>
            </a:r>
            <a:endParaRPr lang="en-US" dirty="0"/>
          </a:p>
        </p:txBody>
      </p:sp>
      <p:sp>
        <p:nvSpPr>
          <p:cNvPr id="4" name="Slide Number Placeholder 3">
            <a:extLst>
              <a:ext uri="{FF2B5EF4-FFF2-40B4-BE49-F238E27FC236}">
                <a16:creationId xmlns:a16="http://schemas.microsoft.com/office/drawing/2014/main" id="{7F88E1E1-567D-B870-A171-55458AA42C45}"/>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6</a:t>
            </a:fld>
            <a:endParaRPr lang="en-GB">
              <a:solidFill>
                <a:prstClr val="white"/>
              </a:solidFill>
            </a:endParaRPr>
          </a:p>
        </p:txBody>
      </p:sp>
      <p:sp>
        <p:nvSpPr>
          <p:cNvPr id="6" name="TextBox 5">
            <a:extLst>
              <a:ext uri="{FF2B5EF4-FFF2-40B4-BE49-F238E27FC236}">
                <a16:creationId xmlns:a16="http://schemas.microsoft.com/office/drawing/2014/main" id="{23968ADE-0C81-4B6E-88D0-CE9F54DF1A34}"/>
              </a:ext>
            </a:extLst>
          </p:cNvPr>
          <p:cNvSpPr txBox="1"/>
          <p:nvPr/>
        </p:nvSpPr>
        <p:spPr>
          <a:xfrm>
            <a:off x="267177" y="821836"/>
            <a:ext cx="11786277" cy="1692771"/>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fi-FI" sz="1400" b="1" dirty="0"/>
              <a:t>W-</a:t>
            </a:r>
            <a:r>
              <a:rPr lang="fi-FI" sz="1400" b="1" dirty="0" err="1"/>
              <a:t>based</a:t>
            </a:r>
            <a:r>
              <a:rPr lang="fi-FI" sz="1400" b="1" dirty="0"/>
              <a:t> </a:t>
            </a:r>
            <a:r>
              <a:rPr lang="fi-FI" sz="1400" b="1" dirty="0" err="1"/>
              <a:t>layers</a:t>
            </a:r>
            <a:r>
              <a:rPr lang="fi-FI" sz="1400" b="1" dirty="0"/>
              <a:t> and </a:t>
            </a:r>
            <a:r>
              <a:rPr lang="fi-FI" sz="1400" b="1" dirty="0" err="1"/>
              <a:t>their</a:t>
            </a:r>
            <a:r>
              <a:rPr lang="fi-FI" sz="1400" b="1" dirty="0"/>
              <a:t> </a:t>
            </a:r>
            <a:r>
              <a:rPr lang="fi-FI" sz="1400" b="1" dirty="0" err="1"/>
              <a:t>characterization</a:t>
            </a:r>
            <a:r>
              <a:rPr lang="fi-FI" sz="1400" b="1" dirty="0"/>
              <a:t> </a:t>
            </a:r>
            <a:r>
              <a:rPr lang="fi-FI" sz="1400" b="1" dirty="0" err="1"/>
              <a:t>using</a:t>
            </a:r>
            <a:r>
              <a:rPr lang="fi-FI" sz="1400" b="1" dirty="0"/>
              <a:t> PLD and </a:t>
            </a:r>
            <a:r>
              <a:rPr lang="fi-FI" sz="1400" b="1" dirty="0" err="1"/>
              <a:t>HiPIMS</a:t>
            </a:r>
            <a:r>
              <a:rPr lang="fi-FI" sz="1400" b="1" dirty="0"/>
              <a:t>/</a:t>
            </a:r>
            <a:r>
              <a:rPr lang="fi-FI" sz="1400" b="1" dirty="0" err="1"/>
              <a:t>magnetron</a:t>
            </a:r>
            <a:r>
              <a:rPr lang="fi-FI" sz="1400" b="1" dirty="0"/>
              <a:t> </a:t>
            </a:r>
            <a:r>
              <a:rPr lang="fi-FI" sz="1400" b="1" dirty="0" err="1"/>
              <a:t>sputtering</a:t>
            </a:r>
            <a:r>
              <a:rPr lang="fi-FI" sz="1400" b="1" dirty="0"/>
              <a:t> (ENEA):</a:t>
            </a:r>
            <a:r>
              <a:rPr lang="fi-FI" sz="1400" dirty="0"/>
              <a:t> </a:t>
            </a:r>
          </a:p>
          <a:p>
            <a:pPr marL="742950" lvl="1" indent="-285750">
              <a:spcBef>
                <a:spcPts val="600"/>
              </a:spcBef>
              <a:buFont typeface="Wingdings" panose="05000000000000000000" pitchFamily="2" charset="2"/>
              <a:buChar char="ü"/>
            </a:pPr>
            <a:r>
              <a:rPr lang="en-US" sz="1400" dirty="0"/>
              <a:t>Production of reference coatings with </a:t>
            </a:r>
            <a:r>
              <a:rPr lang="en-US" sz="1400" u="sng" dirty="0">
                <a:solidFill>
                  <a:srgbClr val="0070C0"/>
                </a:solidFill>
              </a:rPr>
              <a:t>different morphologies and crystallinity</a:t>
            </a:r>
            <a:r>
              <a:rPr lang="en-US" sz="1400" dirty="0"/>
              <a:t> - from compact to porous, from crystalline to “amorphous”</a:t>
            </a:r>
          </a:p>
          <a:p>
            <a:pPr marL="1200150" lvl="2" indent="-285750">
              <a:buFont typeface="Courier New" panose="02070309020205020404" pitchFamily="49" charset="0"/>
              <a:buChar char="o"/>
            </a:pPr>
            <a:r>
              <a:rPr lang="en-US" sz="1400" dirty="0"/>
              <a:t>Use both metallic and patterned Si substrates (flat vs. pyramidal)</a:t>
            </a:r>
          </a:p>
          <a:p>
            <a:pPr marL="742950" lvl="1" indent="-285750">
              <a:spcBef>
                <a:spcPts val="600"/>
              </a:spcBef>
              <a:buFont typeface="Wingdings" panose="05000000000000000000" pitchFamily="2" charset="2"/>
              <a:buChar char="ü"/>
            </a:pPr>
            <a:r>
              <a:rPr lang="en-US" sz="1400" dirty="0"/>
              <a:t>Varying the </a:t>
            </a:r>
            <a:r>
              <a:rPr lang="en-US" sz="1400" u="sng" dirty="0">
                <a:solidFill>
                  <a:srgbClr val="0070C0"/>
                </a:solidFill>
              </a:rPr>
              <a:t>impurity content </a:t>
            </a:r>
            <a:r>
              <a:rPr lang="en-US" sz="1400" dirty="0"/>
              <a:t>of the layers (O, N, Ne)</a:t>
            </a:r>
          </a:p>
          <a:p>
            <a:pPr marL="742950" lvl="1" indent="-285750">
              <a:spcBef>
                <a:spcPts val="600"/>
              </a:spcBef>
              <a:buFont typeface="Wingdings" panose="05000000000000000000" pitchFamily="2" charset="2"/>
              <a:buChar char="ü"/>
            </a:pPr>
            <a:r>
              <a:rPr lang="en-US" sz="1400" dirty="0"/>
              <a:t>Production of </a:t>
            </a:r>
            <a:r>
              <a:rPr lang="en-US" sz="1400" u="sng" dirty="0">
                <a:solidFill>
                  <a:srgbClr val="0070C0"/>
                </a:solidFill>
              </a:rPr>
              <a:t>multilayer structures</a:t>
            </a:r>
            <a:r>
              <a:rPr lang="en-US" sz="1400" dirty="0"/>
              <a:t> of W</a:t>
            </a:r>
          </a:p>
          <a:p>
            <a:pPr marL="742950" lvl="1" indent="-285750">
              <a:spcBef>
                <a:spcPts val="600"/>
              </a:spcBef>
              <a:buFont typeface="Wingdings" panose="05000000000000000000" pitchFamily="2" charset="2"/>
              <a:buChar char="ü"/>
            </a:pPr>
            <a:r>
              <a:rPr lang="en-US" sz="1400" dirty="0"/>
              <a:t>Characterization by </a:t>
            </a:r>
            <a:r>
              <a:rPr lang="en-US" sz="1400" b="1" dirty="0">
                <a:solidFill>
                  <a:srgbClr val="FF0000"/>
                </a:solidFill>
              </a:rPr>
              <a:t>SEM, EDX, and AFM</a:t>
            </a:r>
          </a:p>
        </p:txBody>
      </p:sp>
      <p:sp>
        <p:nvSpPr>
          <p:cNvPr id="7" name="TextBox 6">
            <a:extLst>
              <a:ext uri="{FF2B5EF4-FFF2-40B4-BE49-F238E27FC236}">
                <a16:creationId xmlns:a16="http://schemas.microsoft.com/office/drawing/2014/main" id="{386503E3-8676-F485-97FC-D4F739D7D240}"/>
              </a:ext>
            </a:extLst>
          </p:cNvPr>
          <p:cNvSpPr txBox="1"/>
          <p:nvPr/>
        </p:nvSpPr>
        <p:spPr>
          <a:xfrm>
            <a:off x="267177" y="2749596"/>
            <a:ext cx="11841695" cy="1107996"/>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fi-FI" sz="1400" b="1" dirty="0" err="1"/>
              <a:t>Production</a:t>
            </a:r>
            <a:r>
              <a:rPr lang="fi-FI" sz="1400" b="1" dirty="0"/>
              <a:t> of W </a:t>
            </a:r>
            <a:r>
              <a:rPr lang="fi-FI" sz="1400" b="1" dirty="0" err="1"/>
              <a:t>layers</a:t>
            </a:r>
            <a:r>
              <a:rPr lang="fi-FI" sz="1400" b="1" dirty="0"/>
              <a:t> (IAP):</a:t>
            </a:r>
            <a:endParaRPr lang="en-US" sz="1400" dirty="0"/>
          </a:p>
          <a:p>
            <a:pPr marL="742950" lvl="1" indent="-285750">
              <a:spcBef>
                <a:spcPts val="600"/>
              </a:spcBef>
              <a:buFont typeface="Wingdings" panose="05000000000000000000" pitchFamily="2" charset="2"/>
              <a:buChar char="ü"/>
            </a:pPr>
            <a:r>
              <a:rPr lang="en-US" sz="1400" dirty="0"/>
              <a:t>Production of </a:t>
            </a:r>
            <a:r>
              <a:rPr lang="en-US" sz="1400" u="sng" dirty="0">
                <a:solidFill>
                  <a:srgbClr val="0070C0"/>
                </a:solidFill>
              </a:rPr>
              <a:t>W coatings with varying H and D depth profiles </a:t>
            </a:r>
            <a:r>
              <a:rPr lang="en-US" sz="1400" dirty="0"/>
              <a:t>simultaneously</a:t>
            </a:r>
          </a:p>
          <a:p>
            <a:pPr marL="742950" lvl="1" indent="-285750">
              <a:spcBef>
                <a:spcPts val="600"/>
              </a:spcBef>
              <a:buFont typeface="Wingdings" panose="05000000000000000000" pitchFamily="2" charset="2"/>
              <a:buChar char="ü"/>
            </a:pPr>
            <a:r>
              <a:rPr lang="en-US" sz="1400" dirty="0"/>
              <a:t>Analysis of  the produced coatings:</a:t>
            </a:r>
          </a:p>
          <a:p>
            <a:pPr marL="1200150" lvl="2" indent="-285750">
              <a:buFont typeface="Courier New" panose="02070309020205020404" pitchFamily="49" charset="0"/>
              <a:buChar char="o"/>
            </a:pPr>
            <a:r>
              <a:rPr lang="en-US" sz="1400" b="1" dirty="0">
                <a:solidFill>
                  <a:srgbClr val="FF0000"/>
                </a:solidFill>
              </a:rPr>
              <a:t>GDOES</a:t>
            </a:r>
            <a:r>
              <a:rPr lang="en-US" sz="1400" dirty="0"/>
              <a:t> for depth profiling, </a:t>
            </a:r>
            <a:r>
              <a:rPr lang="en-US" sz="1400" b="1" dirty="0">
                <a:solidFill>
                  <a:srgbClr val="FF0000"/>
                </a:solidFill>
              </a:rPr>
              <a:t>XPS</a:t>
            </a:r>
            <a:r>
              <a:rPr lang="en-US" sz="1400" dirty="0"/>
              <a:t> for chemical  composition, </a:t>
            </a:r>
            <a:r>
              <a:rPr lang="en-US" sz="1400" b="1" dirty="0">
                <a:solidFill>
                  <a:srgbClr val="FF0000"/>
                </a:solidFill>
              </a:rPr>
              <a:t>XRD</a:t>
            </a:r>
            <a:r>
              <a:rPr lang="en-US" sz="1400" dirty="0"/>
              <a:t> for phase composition</a:t>
            </a:r>
          </a:p>
        </p:txBody>
      </p:sp>
      <p:sp>
        <p:nvSpPr>
          <p:cNvPr id="8" name="TextBox 7">
            <a:extLst>
              <a:ext uri="{FF2B5EF4-FFF2-40B4-BE49-F238E27FC236}">
                <a16:creationId xmlns:a16="http://schemas.microsoft.com/office/drawing/2014/main" id="{51FF6790-274E-A7DA-A8B5-243FAA8800D0}"/>
              </a:ext>
            </a:extLst>
          </p:cNvPr>
          <p:cNvSpPr txBox="1"/>
          <p:nvPr/>
        </p:nvSpPr>
        <p:spPr>
          <a:xfrm>
            <a:off x="267177" y="4092581"/>
            <a:ext cx="11471530" cy="1384995"/>
          </a:xfrm>
          <a:prstGeom prst="rect">
            <a:avLst/>
          </a:prstGeom>
          <a:noFill/>
        </p:spPr>
        <p:txBody>
          <a:bodyPr wrap="square" rtlCol="0">
            <a:spAutoFit/>
          </a:bodyPr>
          <a:lstStyle/>
          <a:p>
            <a:pPr marL="285750" indent="-285750">
              <a:buFont typeface="Wingdings" panose="05000000000000000000" pitchFamily="2" charset="2"/>
              <a:buChar char="§"/>
            </a:pPr>
            <a:r>
              <a:rPr lang="en-US" sz="1400" b="1" dirty="0"/>
              <a:t>SP X collaboration and LIBS development</a:t>
            </a:r>
          </a:p>
          <a:p>
            <a:pPr marL="742950" lvl="1" indent="-285750">
              <a:buFont typeface="Wingdings" panose="05000000000000000000" pitchFamily="2" charset="2"/>
              <a:buChar char="ü"/>
            </a:pPr>
            <a:r>
              <a:rPr lang="en-US" sz="1400" b="1" dirty="0">
                <a:solidFill>
                  <a:srgbClr val="0070C0"/>
                </a:solidFill>
              </a:rPr>
              <a:t>In any case, depth resolution of ~15 nm (=shallow ablation depths) </a:t>
            </a:r>
            <a:r>
              <a:rPr lang="en-US" sz="1400" dirty="0"/>
              <a:t>required for LIBS studies to efficiently determine the impurities and their concentrations as a function of depth </a:t>
            </a:r>
          </a:p>
          <a:p>
            <a:pPr marL="742950" lvl="1" indent="-285750">
              <a:buFont typeface="Wingdings" panose="05000000000000000000" pitchFamily="2" charset="2"/>
              <a:buChar char="ü"/>
            </a:pPr>
            <a:r>
              <a:rPr lang="en-US" sz="1400" dirty="0"/>
              <a:t>LIBS can be applied for </a:t>
            </a:r>
            <a:r>
              <a:rPr lang="en-US" sz="1400" b="1" dirty="0">
                <a:solidFill>
                  <a:srgbClr val="FF0000"/>
                </a:solidFill>
              </a:rPr>
              <a:t>studying the composition and fuel retention</a:t>
            </a:r>
            <a:r>
              <a:rPr lang="en-US" sz="1400" b="1" dirty="0">
                <a:solidFill>
                  <a:srgbClr val="0070C0"/>
                </a:solidFill>
              </a:rPr>
              <a:t> </a:t>
            </a:r>
            <a:r>
              <a:rPr lang="en-US" sz="1400" dirty="0"/>
              <a:t>in such layers</a:t>
            </a:r>
          </a:p>
          <a:p>
            <a:pPr marL="1200150" lvl="2" indent="-285750">
              <a:buFont typeface="Courier New" panose="02070309020205020404" pitchFamily="49" charset="0"/>
              <a:buChar char="o"/>
            </a:pPr>
            <a:r>
              <a:rPr lang="en-US" sz="1400" dirty="0"/>
              <a:t>Can also be combined with LID-QMS</a:t>
            </a:r>
          </a:p>
          <a:p>
            <a:pPr marL="742950" lvl="1" indent="-285750">
              <a:buFont typeface="Wingdings" panose="05000000000000000000" pitchFamily="2" charset="2"/>
              <a:buChar char="ü"/>
            </a:pPr>
            <a:r>
              <a:rPr lang="en-US" sz="1400" dirty="0"/>
              <a:t>LIBS can be </a:t>
            </a:r>
            <a:r>
              <a:rPr lang="en-US" sz="1400" b="1" dirty="0">
                <a:solidFill>
                  <a:srgbClr val="0070C0"/>
                </a:solidFill>
              </a:rPr>
              <a:t>combined with linear-machine experiments </a:t>
            </a:r>
            <a:r>
              <a:rPr lang="en-US" sz="1400" dirty="0"/>
              <a:t>in PSI-2, UPP and MAGNUM-PSI </a:t>
            </a:r>
            <a:r>
              <a:rPr lang="en-US" sz="1400" dirty="0">
                <a:sym typeface="Wingdings" panose="05000000000000000000" pitchFamily="2" charset="2"/>
              </a:rPr>
              <a:t> </a:t>
            </a:r>
            <a:r>
              <a:rPr lang="en-US" sz="1400" i="1" dirty="0">
                <a:sym typeface="Wingdings" panose="05000000000000000000" pitchFamily="2" charset="2"/>
              </a:rPr>
              <a:t>in situ </a:t>
            </a:r>
            <a:r>
              <a:rPr lang="en-US" sz="1400" dirty="0">
                <a:sym typeface="Wingdings" panose="05000000000000000000" pitchFamily="2" charset="2"/>
              </a:rPr>
              <a:t>investigations</a:t>
            </a:r>
            <a:endParaRPr lang="en-US" sz="1400" dirty="0"/>
          </a:p>
        </p:txBody>
      </p:sp>
    </p:spTree>
    <p:extLst>
      <p:ext uri="{BB962C8B-B14F-4D97-AF65-F5344CB8AC3E}">
        <p14:creationId xmlns:p14="http://schemas.microsoft.com/office/powerpoint/2010/main" val="1238157289"/>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26411</TotalTime>
  <Words>1227</Words>
  <Application>Microsoft Office PowerPoint</Application>
  <DocSecurity>0</DocSecurity>
  <PresentationFormat>Widescreen</PresentationFormat>
  <Paragraphs>122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Courier New</vt:lpstr>
      <vt:lpstr>Symbol</vt:lpstr>
      <vt:lpstr>Wingdings</vt:lpstr>
      <vt:lpstr>EUROfusion.1line_5_3_2019</vt:lpstr>
      <vt:lpstr>SP B – production, exposure, and analysis of W layers in 2024</vt:lpstr>
      <vt:lpstr>Goals for discussions today</vt:lpstr>
      <vt:lpstr>Material from the midterm meeting I</vt:lpstr>
      <vt:lpstr>Priorities for surface analyses (ion-beam analyses)</vt:lpstr>
      <vt:lpstr>Priorities for surface analyses (other techniques)</vt:lpstr>
      <vt:lpstr>Material from the midterm meeting II</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27</cp:revision>
  <dcterms:created xsi:type="dcterms:W3CDTF">2023-11-15T09:40:03Z</dcterms:created>
  <dcterms:modified xsi:type="dcterms:W3CDTF">2024-05-05T16:36:35Z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