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5" r:id="rId2"/>
    <p:sldId id="278" r:id="rId3"/>
    <p:sldId id="282" r:id="rId4"/>
    <p:sldId id="285" r:id="rId5"/>
    <p:sldId id="284" r:id="rId6"/>
    <p:sldId id="289" r:id="rId7"/>
    <p:sldId id="286" r:id="rId8"/>
    <p:sldId id="288" r:id="rId9"/>
    <p:sldId id="287" r:id="rId1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27" autoAdjust="0"/>
    <p:restoredTop sz="97461" autoAdjust="0"/>
  </p:normalViewPr>
  <p:slideViewPr>
    <p:cSldViewPr showGuides="1">
      <p:cViewPr varScale="1">
        <p:scale>
          <a:sx n="74" d="100"/>
          <a:sy n="74" d="100"/>
        </p:scale>
        <p:origin x="77" y="91"/>
      </p:cViewPr>
      <p:guideLst>
        <p:guide orient="horz" pos="1026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0" d="100"/>
          <a:sy n="70" d="100"/>
        </p:scale>
        <p:origin x="2037" y="5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E1389CC-567B-462D-9606-5A6D48725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2223E6-8DEC-4459-8B52-D06E9BD3D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9E86A-6679-4EC8-847C-9F954F45BF68}" type="datetimeFigureOut">
              <a:rPr lang="de-DE" smtClean="0"/>
              <a:t>11.05.2020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E09F90-192B-4C21-A710-7EFC4BA93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7B6243-ABD9-472E-9641-6E7B2B863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E8B7-5326-4A3E-8AE4-83D3CDA8A9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57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3C419-10E8-4216-A6CC-B7C8A23909AD}" type="datetimeFigureOut">
              <a:rPr lang="de-DE" smtClean="0"/>
              <a:t>11.05.2020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6CAD1-FD47-46B0-9C16-1B81F4E690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32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2444192"/>
            <a:ext cx="107283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1088740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7CEB1C7-3CEB-41C0-967D-A5811A09D9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620" y="6423285"/>
            <a:ext cx="2304000" cy="9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0BABBA3-207B-428D-8CD0-97794373E0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20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8" y="2660216"/>
            <a:ext cx="10728324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8" y="1124744"/>
            <a:ext cx="10728325" cy="136180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D7831BC-0764-4D94-B436-8046AD2DF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7390AF7B-9835-4AEF-ADBF-224AF53FB4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620" y="6423285"/>
            <a:ext cx="2304000" cy="90000"/>
          </a:xfrm>
          <a:blipFill>
            <a:blip r:embed="rId3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9604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70822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185084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33D537E-7D32-4AF3-8F50-037B43117F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02F77179-7DE6-490F-AFDB-836C5B895F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620" y="6423285"/>
            <a:ext cx="2304000" cy="90000"/>
          </a:xfrm>
          <a:blipFill>
            <a:blip r:embed="rId3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3494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11514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221088"/>
            <a:ext cx="107283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noProof="0" dirty="0"/>
              <a:t>Subline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36BB06C-78EA-49C8-AAD0-451B7CEFC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1F0FB68E-EE59-46F0-A3EA-690446700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620" y="6423285"/>
            <a:ext cx="2304000" cy="90000"/>
          </a:xfrm>
          <a:blipFill>
            <a:blip r:embed="rId3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8135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 noProof="0"/>
              <a:t>Titelmasterformat durch Klicken bearbeiten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0FEB314-58C6-43FB-BF57-07B357AFA1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4F581D6B-1739-4E95-A7A3-5B7B04BE533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12424" y="6602437"/>
            <a:ext cx="2232248" cy="221109"/>
          </a:xfrm>
        </p:spPr>
        <p:txBody>
          <a:bodyPr/>
          <a:lstStyle/>
          <a:p>
            <a:r>
              <a:rPr lang="en-US" dirty="0"/>
              <a:t>Zlobinski  -  Page </a:t>
            </a:r>
            <a:fld id="{A52F4D17-1AD6-42D9-B93A-EB002C62F438}" type="slidenum">
              <a:rPr lang="en-US" smtClean="0"/>
              <a:pPr/>
              <a:t>‹Nr.›</a:t>
            </a:fld>
            <a:r>
              <a:rPr lang="en-US" dirty="0"/>
              <a:t> / 15</a:t>
            </a:r>
          </a:p>
        </p:txBody>
      </p:sp>
    </p:spTree>
    <p:extLst>
      <p:ext uri="{BB962C8B-B14F-4D97-AF65-F5344CB8AC3E}">
        <p14:creationId xmlns:p14="http://schemas.microsoft.com/office/powerpoint/2010/main" val="121020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 noProof="0"/>
              <a:t>Titelmasterformat durch Klicken bearbeiten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578310"/>
            <a:ext cx="11449050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29624FD4-E8F5-4C76-8AB0-019D7FCEAA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4F581D6B-1739-4E95-A7A3-5B7B04BE533F}"/>
              </a:ext>
            </a:extLst>
          </p:cNvPr>
          <p:cNvSpPr txBox="1">
            <a:spLocks/>
          </p:cNvSpPr>
          <p:nvPr userDrawn="1"/>
        </p:nvSpPr>
        <p:spPr>
          <a:xfrm>
            <a:off x="9912424" y="6602437"/>
            <a:ext cx="223224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Zlobinski  -  Page </a:t>
            </a:r>
            <a:fld id="{A52F4D17-1AD6-42D9-B93A-EB002C62F438}" type="slidenum">
              <a:rPr lang="en-US" smtClean="0"/>
              <a:pPr/>
              <a:t>‹Nr.›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3926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 noProof="0"/>
              <a:t>Titelmasterformat durch Klicken bearbeiten</a:t>
            </a:r>
            <a:endParaRPr lang="en-US" noProof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3338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338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8D87DCD3-D230-4056-A20A-D9CBA549CE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4F581D6B-1739-4E95-A7A3-5B7B04BE533F}"/>
              </a:ext>
            </a:extLst>
          </p:cNvPr>
          <p:cNvSpPr txBox="1">
            <a:spLocks/>
          </p:cNvSpPr>
          <p:nvPr userDrawn="1"/>
        </p:nvSpPr>
        <p:spPr>
          <a:xfrm>
            <a:off x="9912424" y="6602437"/>
            <a:ext cx="223224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Zlobinski  -  Page </a:t>
            </a:r>
            <a:fld id="{A52F4D17-1AD6-42D9-B93A-EB002C62F438}" type="slidenum">
              <a:rPr lang="en-US" smtClean="0"/>
              <a:pPr/>
              <a:t>‹Nr.›</a:t>
            </a:fld>
            <a:r>
              <a:rPr lang="en-US"/>
              <a:t> /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5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 noProof="0"/>
              <a:t>Titelmasterformat durch Klicken bearbeiten</a:t>
            </a:r>
            <a:endParaRPr lang="en-US" noProof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F63E2467-CDE8-4456-BDC8-2E6458C092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4F581D6B-1739-4E95-A7A3-5B7B04BE533F}"/>
              </a:ext>
            </a:extLst>
          </p:cNvPr>
          <p:cNvSpPr txBox="1">
            <a:spLocks/>
          </p:cNvSpPr>
          <p:nvPr userDrawn="1"/>
        </p:nvSpPr>
        <p:spPr>
          <a:xfrm>
            <a:off x="9912424" y="6602437"/>
            <a:ext cx="223224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Zlobinski  -  Page </a:t>
            </a:r>
            <a:fld id="{A52F4D17-1AD6-42D9-B93A-EB002C62F438}" type="slidenum">
              <a:rPr lang="en-US" smtClean="0"/>
              <a:pPr/>
              <a:t>‹Nr.›</a:t>
            </a:fld>
            <a:r>
              <a:rPr lang="en-US"/>
              <a:t> /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87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581D6B-1739-4E95-A7A3-5B7B04BE533F}"/>
              </a:ext>
            </a:extLst>
          </p:cNvPr>
          <p:cNvSpPr txBox="1">
            <a:spLocks/>
          </p:cNvSpPr>
          <p:nvPr userDrawn="1"/>
        </p:nvSpPr>
        <p:spPr>
          <a:xfrm>
            <a:off x="9912424" y="6602437"/>
            <a:ext cx="223224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Zlobinski  -  Page </a:t>
            </a:r>
            <a:fld id="{A52F4D17-1AD6-42D9-B93A-EB002C62F438}" type="slidenum">
              <a:rPr lang="en-US" smtClean="0"/>
              <a:pPr/>
              <a:t>‹Nr.›</a:t>
            </a:fld>
            <a:r>
              <a:rPr lang="en-US"/>
              <a:t> /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1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5" y="1563143"/>
            <a:ext cx="11449050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6105" y="6381328"/>
            <a:ext cx="160050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00 Month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8290" y="6381328"/>
            <a:ext cx="720000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‹Nr.›</a:t>
            </a:fld>
            <a:endParaRPr lang="en-US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5" y="324000"/>
            <a:ext cx="11449050" cy="11247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Mastertitelformat bearbeiten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2C4F5F8-9F24-424C-8284-2E94052236C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F6C8115-8683-472F-BE9F-3E719023445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67" y="6424763"/>
            <a:ext cx="2303553" cy="9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62" r:id="rId5"/>
    <p:sldLayoutId id="2147483672" r:id="rId6"/>
    <p:sldLayoutId id="2147483673" r:id="rId7"/>
    <p:sldLayoutId id="2147483666" r:id="rId8"/>
    <p:sldLayoutId id="2147483667" r:id="rId9"/>
  </p:sldLayoutIdLst>
  <p:hf hdr="0" ftr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all" spc="1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6" pos="3659" userDrawn="1">
          <p15:clr>
            <a:srgbClr val="F26B43"/>
          </p15:clr>
        </p15:guide>
        <p15:guide id="7" pos="4021" userDrawn="1">
          <p15:clr>
            <a:srgbClr val="F26B43"/>
          </p15:clr>
        </p15:guide>
        <p15:guide id="8" orient="horz" pos="36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64521-ED94-4240-8AD4-6C3D7A90E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9" y="537344"/>
            <a:ext cx="11268817" cy="1883544"/>
          </a:xfrm>
        </p:spPr>
        <p:txBody>
          <a:bodyPr/>
          <a:lstStyle/>
          <a:p>
            <a:r>
              <a:rPr lang="en-GB" sz="2400" cap="none" dirty="0" smtClean="0"/>
              <a:t>LID </a:t>
            </a:r>
            <a:r>
              <a:rPr lang="en-GB" sz="2400" cap="none" dirty="0" err="1" smtClean="0"/>
              <a:t>Rastering</a:t>
            </a:r>
            <a:endParaRPr lang="en-US" sz="2400" cap="none" noProof="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93119F-69DD-4BF5-B78E-98C0144F5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7" y="4437112"/>
            <a:ext cx="10728325" cy="516756"/>
          </a:xfrm>
        </p:spPr>
        <p:txBody>
          <a:bodyPr/>
          <a:lstStyle/>
          <a:p>
            <a:r>
              <a:rPr lang="en-US" cap="none" dirty="0" smtClean="0"/>
              <a:t>11</a:t>
            </a:r>
            <a:r>
              <a:rPr lang="en-US" cap="none" noProof="0" dirty="0" smtClean="0"/>
              <a:t>.3.2020  I  </a:t>
            </a:r>
            <a:r>
              <a:rPr lang="en-US" cap="none" noProof="0" dirty="0" err="1" smtClean="0"/>
              <a:t>Miroslaw</a:t>
            </a:r>
            <a:r>
              <a:rPr lang="en-US" cap="none" noProof="0" dirty="0" smtClean="0"/>
              <a:t> </a:t>
            </a:r>
            <a:r>
              <a:rPr lang="en-US" cap="none" noProof="0" dirty="0" smtClean="0"/>
              <a:t>Zlobinski</a:t>
            </a:r>
            <a:r>
              <a:rPr lang="en-US" cap="none" dirty="0"/>
              <a:t> </a:t>
            </a:r>
            <a:r>
              <a:rPr lang="en-US" cap="none" dirty="0" smtClean="0"/>
              <a:t>et al.</a:t>
            </a:r>
            <a:endParaRPr lang="en-US" cap="none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5FFF684-B650-40AA-89A0-80D31734A2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1836" y="2540637"/>
            <a:ext cx="10728325" cy="1680451"/>
          </a:xfrm>
        </p:spPr>
        <p:txBody>
          <a:bodyPr/>
          <a:lstStyle/>
          <a:p>
            <a:r>
              <a:rPr lang="en-GB" sz="2400" dirty="0" smtClean="0"/>
              <a:t>Thermal simulation (ANSYS) #1</a:t>
            </a:r>
            <a:br>
              <a:rPr lang="en-GB" sz="2400" dirty="0" smtClean="0"/>
            </a:br>
            <a:endParaRPr lang="en-GB" sz="2400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F7FD6BE-2AD6-4D5D-AF5C-37BA9885D0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6004143"/>
            <a:ext cx="564986" cy="564005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6095999" y="5898923"/>
            <a:ext cx="2560159" cy="766384"/>
            <a:chOff x="642938" y="191890"/>
            <a:chExt cx="13470681" cy="4032448"/>
          </a:xfrm>
        </p:grpSpPr>
        <p:sp>
          <p:nvSpPr>
            <p:cNvPr id="8" name="Rectangle 6"/>
            <p:cNvSpPr/>
            <p:nvPr userDrawn="1"/>
          </p:nvSpPr>
          <p:spPr bwMode="auto">
            <a:xfrm>
              <a:off x="642938" y="504480"/>
              <a:ext cx="13470681" cy="343217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 w="0">
                  <a:solidFill>
                    <a:schemeClr val="tx1"/>
                  </a:solidFill>
                </a:ln>
                <a:solidFill>
                  <a:srgbClr val="003399"/>
                </a:solidFill>
                <a:effectLst/>
                <a:latin typeface="Arial" charset="0"/>
              </a:endParaRPr>
            </a:p>
          </p:txBody>
        </p:sp>
        <p:pic>
          <p:nvPicPr>
            <p:cNvPr id="10" name="Picture 7" descr="EUROfusion-white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938" y="191890"/>
              <a:ext cx="13163393" cy="4032448"/>
            </a:xfrm>
            <a:prstGeom prst="rect">
              <a:avLst/>
            </a:prstGeom>
          </p:spPr>
        </p:pic>
      </p:grpSp>
      <p:grpSp>
        <p:nvGrpSpPr>
          <p:cNvPr id="11" name="Gruppieren 10"/>
          <p:cNvGrpSpPr/>
          <p:nvPr/>
        </p:nvGrpSpPr>
        <p:grpSpPr>
          <a:xfrm>
            <a:off x="4799856" y="5958956"/>
            <a:ext cx="936764" cy="648072"/>
            <a:chOff x="5220072" y="5733256"/>
            <a:chExt cx="936764" cy="648072"/>
          </a:xfrm>
        </p:grpSpPr>
        <p:sp>
          <p:nvSpPr>
            <p:cNvPr id="12" name="Rectangle 9"/>
            <p:cNvSpPr/>
            <p:nvPr/>
          </p:nvSpPr>
          <p:spPr bwMode="auto">
            <a:xfrm>
              <a:off x="5220072" y="5734477"/>
              <a:ext cx="936764" cy="646851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363"/>
            <a:stretch/>
          </p:blipFill>
          <p:spPr>
            <a:xfrm>
              <a:off x="5427877" y="5733256"/>
              <a:ext cx="668124" cy="648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837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2">
            <a:extLst>
              <a:ext uri="{FF2B5EF4-FFF2-40B4-BE49-F238E27FC236}">
                <a16:creationId xmlns:a16="http://schemas.microsoft.com/office/drawing/2014/main" id="{6286C8E4-E276-4C55-A3A6-1F80C65CE841}"/>
              </a:ext>
            </a:extLst>
          </p:cNvPr>
          <p:cNvSpPr txBox="1">
            <a:spLocks/>
          </p:cNvSpPr>
          <p:nvPr/>
        </p:nvSpPr>
        <p:spPr>
          <a:xfrm>
            <a:off x="253973" y="303957"/>
            <a:ext cx="11626658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850391" rtl="0" eaLnBrk="1" latinLnBrk="0" hangingPunct="1">
              <a:lnSpc>
                <a:spcPts val="2900"/>
              </a:lnSpc>
              <a:spcBef>
                <a:spcPct val="0"/>
              </a:spcBef>
              <a:buNone/>
              <a:defRPr sz="2604" b="1" kern="1200" cap="all" spc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Laser Parameters</a:t>
            </a:r>
            <a:endParaRPr lang="en-GB" sz="23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D596F88-44D3-4D7B-B97F-5D160EC53CA3}"/>
              </a:ext>
            </a:extLst>
          </p:cNvPr>
          <p:cNvSpPr/>
          <p:nvPr/>
        </p:nvSpPr>
        <p:spPr>
          <a:xfrm>
            <a:off x="253973" y="865743"/>
            <a:ext cx="119627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earlier:</a:t>
            </a:r>
            <a:endParaRPr lang="en-US" b="1" u="sng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minimal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to reach Be melting at 1550 K from room temperature:</a:t>
            </a:r>
            <a:b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with 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pulse and 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 J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absorbed energy on 3 mm diameter spot </a:t>
            </a:r>
            <a:b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simulation:</a:t>
            </a:r>
          </a:p>
          <a:p>
            <a:pPr>
              <a:spcBef>
                <a:spcPct val="20000"/>
              </a:spcBef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pulse and 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3.7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absorbed energy on 3 mm diameter spot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(i.e. 530 MW/m</a:t>
            </a:r>
            <a:r>
              <a:rPr lang="en-US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(for comparison: 1D-analytical calculation with temperature-independent material parameters:</a:t>
            </a:r>
            <a:b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temperature increase from 300 K to 1350 K maximum temperature)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4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2">
            <a:extLst>
              <a:ext uri="{FF2B5EF4-FFF2-40B4-BE49-F238E27FC236}">
                <a16:creationId xmlns:a16="http://schemas.microsoft.com/office/drawing/2014/main" id="{6286C8E4-E276-4C55-A3A6-1F80C65CE841}"/>
              </a:ext>
            </a:extLst>
          </p:cNvPr>
          <p:cNvSpPr txBox="1">
            <a:spLocks/>
          </p:cNvSpPr>
          <p:nvPr/>
        </p:nvSpPr>
        <p:spPr>
          <a:xfrm>
            <a:off x="191344" y="133069"/>
            <a:ext cx="11626658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850391" rtl="0" eaLnBrk="1" latinLnBrk="0" hangingPunct="1">
              <a:lnSpc>
                <a:spcPts val="2900"/>
              </a:lnSpc>
              <a:spcBef>
                <a:spcPct val="0"/>
              </a:spcBef>
              <a:buNone/>
              <a:defRPr sz="2604" b="1" kern="1200" cap="all" spc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Geometry</a:t>
            </a:r>
            <a:endParaRPr lang="en-GB" sz="23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D596F88-44D3-4D7B-B97F-5D160EC53CA3}"/>
              </a:ext>
            </a:extLst>
          </p:cNvPr>
          <p:cNvSpPr/>
          <p:nvPr/>
        </p:nvSpPr>
        <p:spPr>
          <a:xfrm>
            <a:off x="324108" y="850657"/>
            <a:ext cx="1196270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ITER castellation block</a:t>
            </a:r>
            <a:b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33463" t="20601" r="782" b="21300"/>
          <a:stretch/>
        </p:blipFill>
        <p:spPr>
          <a:xfrm>
            <a:off x="369802" y="2186218"/>
            <a:ext cx="7863796" cy="3908354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596F88-44D3-4D7B-B97F-5D160EC53CA3}"/>
              </a:ext>
            </a:extLst>
          </p:cNvPr>
          <p:cNvSpPr/>
          <p:nvPr/>
        </p:nvSpPr>
        <p:spPr>
          <a:xfrm>
            <a:off x="3337265" y="2380742"/>
            <a:ext cx="1030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28 mm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24013" t="19900" r="-6" b="20601"/>
          <a:stretch/>
        </p:blipFill>
        <p:spPr>
          <a:xfrm>
            <a:off x="6942354" y="826706"/>
            <a:ext cx="4752528" cy="2093082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4D596F88-44D3-4D7B-B97F-5D160EC53CA3}"/>
              </a:ext>
            </a:extLst>
          </p:cNvPr>
          <p:cNvSpPr/>
          <p:nvPr/>
        </p:nvSpPr>
        <p:spPr>
          <a:xfrm>
            <a:off x="6816080" y="3747133"/>
            <a:ext cx="1030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12 mm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D596F88-44D3-4D7B-B97F-5D160EC53CA3}"/>
              </a:ext>
            </a:extLst>
          </p:cNvPr>
          <p:cNvSpPr/>
          <p:nvPr/>
        </p:nvSpPr>
        <p:spPr>
          <a:xfrm>
            <a:off x="11027700" y="1734162"/>
            <a:ext cx="1030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4 mm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D596F88-44D3-4D7B-B97F-5D160EC53CA3}"/>
              </a:ext>
            </a:extLst>
          </p:cNvPr>
          <p:cNvSpPr/>
          <p:nvPr/>
        </p:nvSpPr>
        <p:spPr>
          <a:xfrm>
            <a:off x="8295012" y="3485718"/>
            <a:ext cx="3863752" cy="2142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8 circular laser spots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with 3.0 mm diameter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3.0 mm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-to-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distance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here max.: 24 spots (with margin)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[without margin: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max. full coverage: 36 spots (4 x 9)]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D596F88-44D3-4D7B-B97F-5D160EC53CA3}"/>
              </a:ext>
            </a:extLst>
          </p:cNvPr>
          <p:cNvSpPr/>
          <p:nvPr/>
        </p:nvSpPr>
        <p:spPr>
          <a:xfrm>
            <a:off x="6427082" y="4655989"/>
            <a:ext cx="1030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 mm margin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D596F88-44D3-4D7B-B97F-5D160EC53CA3}"/>
              </a:ext>
            </a:extLst>
          </p:cNvPr>
          <p:cNvSpPr/>
          <p:nvPr/>
        </p:nvSpPr>
        <p:spPr>
          <a:xfrm>
            <a:off x="695400" y="4655989"/>
            <a:ext cx="1030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D596F88-44D3-4D7B-B97F-5D160EC53CA3}"/>
              </a:ext>
            </a:extLst>
          </p:cNvPr>
          <p:cNvSpPr/>
          <p:nvPr/>
        </p:nvSpPr>
        <p:spPr>
          <a:xfrm>
            <a:off x="5790190" y="5144054"/>
            <a:ext cx="1030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1.5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30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2">
            <a:extLst>
              <a:ext uri="{FF2B5EF4-FFF2-40B4-BE49-F238E27FC236}">
                <a16:creationId xmlns:a16="http://schemas.microsoft.com/office/drawing/2014/main" id="{6286C8E4-E276-4C55-A3A6-1F80C65CE841}"/>
              </a:ext>
            </a:extLst>
          </p:cNvPr>
          <p:cNvSpPr txBox="1">
            <a:spLocks/>
          </p:cNvSpPr>
          <p:nvPr/>
        </p:nvSpPr>
        <p:spPr>
          <a:xfrm>
            <a:off x="160821" y="154023"/>
            <a:ext cx="11626658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850391" rtl="0" eaLnBrk="1" latinLnBrk="0" hangingPunct="1">
              <a:lnSpc>
                <a:spcPts val="2900"/>
              </a:lnSpc>
              <a:spcBef>
                <a:spcPct val="0"/>
              </a:spcBef>
              <a:buNone/>
              <a:defRPr sz="2604" b="1" kern="1200" cap="all" spc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parameters</a:t>
            </a:r>
            <a:endParaRPr lang="en-GB" sz="23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D596F88-44D3-4D7B-B97F-5D160EC53CA3}"/>
              </a:ext>
            </a:extLst>
          </p:cNvPr>
          <p:cNvSpPr/>
          <p:nvPr/>
        </p:nvSpPr>
        <p:spPr>
          <a:xfrm>
            <a:off x="160821" y="716503"/>
            <a:ext cx="11962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substrate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(temperature dependent heat properties)</a:t>
            </a:r>
            <a:b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layer</a:t>
            </a: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777" y="1916832"/>
            <a:ext cx="4807045" cy="403014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1" y="1916832"/>
            <a:ext cx="4824536" cy="404481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193" y="998270"/>
            <a:ext cx="4324862" cy="3625894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4D596F88-44D3-4D7B-B97F-5D160EC53CA3}"/>
              </a:ext>
            </a:extLst>
          </p:cNvPr>
          <p:cNvSpPr/>
          <p:nvPr/>
        </p:nvSpPr>
        <p:spPr>
          <a:xfrm>
            <a:off x="233997" y="1547500"/>
            <a:ext cx="11962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capacity                                                    Thermal conductivity</a:t>
            </a: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D596F88-44D3-4D7B-B97F-5D160EC53CA3}"/>
              </a:ext>
            </a:extLst>
          </p:cNvPr>
          <p:cNvSpPr/>
          <p:nvPr/>
        </p:nvSpPr>
        <p:spPr>
          <a:xfrm>
            <a:off x="7824193" y="572298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de-DE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3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2">
            <a:extLst>
              <a:ext uri="{FF2B5EF4-FFF2-40B4-BE49-F238E27FC236}">
                <a16:creationId xmlns:a16="http://schemas.microsoft.com/office/drawing/2014/main" id="{6286C8E4-E276-4C55-A3A6-1F80C65CE841}"/>
              </a:ext>
            </a:extLst>
          </p:cNvPr>
          <p:cNvSpPr txBox="1">
            <a:spLocks/>
          </p:cNvSpPr>
          <p:nvPr/>
        </p:nvSpPr>
        <p:spPr>
          <a:xfrm>
            <a:off x="68224" y="58902"/>
            <a:ext cx="11626658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850391" rtl="0" eaLnBrk="1" latinLnBrk="0" hangingPunct="1">
              <a:lnSpc>
                <a:spcPts val="2900"/>
              </a:lnSpc>
              <a:spcBef>
                <a:spcPct val="0"/>
              </a:spcBef>
              <a:buNone/>
              <a:defRPr sz="2604" b="1" kern="1200" cap="all" spc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Temporal pulse shape</a:t>
            </a:r>
            <a:endParaRPr lang="en-GB" sz="23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D596F88-44D3-4D7B-B97F-5D160EC53CA3}"/>
              </a:ext>
            </a:extLst>
          </p:cNvPr>
          <p:cNvSpPr/>
          <p:nvPr/>
        </p:nvSpPr>
        <p:spPr>
          <a:xfrm>
            <a:off x="68224" y="620688"/>
            <a:ext cx="11962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laser pulses, each 1 </a:t>
            </a:r>
            <a:r>
              <a:rPr 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duration, every 7.0 </a:t>
            </a:r>
            <a:r>
              <a:rPr 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(143 Hz)</a:t>
            </a: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l="2296" t="10384" r="2070" b="4463"/>
          <a:stretch/>
        </p:blipFill>
        <p:spPr>
          <a:xfrm>
            <a:off x="192921" y="1268760"/>
            <a:ext cx="11377264" cy="295232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l="1020" t="12986" r="71674" b="19212"/>
          <a:stretch/>
        </p:blipFill>
        <p:spPr>
          <a:xfrm>
            <a:off x="192921" y="4365104"/>
            <a:ext cx="3854005" cy="2304256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596F88-44D3-4D7B-B97F-5D160EC53CA3}"/>
              </a:ext>
            </a:extLst>
          </p:cNvPr>
          <p:cNvSpPr/>
          <p:nvPr/>
        </p:nvSpPr>
        <p:spPr>
          <a:xfrm>
            <a:off x="4511824" y="4725144"/>
            <a:ext cx="11962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laser pulses nearly rectangular with</a:t>
            </a:r>
            <a:b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 </a:t>
            </a:r>
            <a:r>
              <a:rPr 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rising and 0.1 </a:t>
            </a:r>
            <a:r>
              <a:rPr 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falling edge</a:t>
            </a: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D596F88-44D3-4D7B-B97F-5D160EC53CA3}"/>
              </a:ext>
            </a:extLst>
          </p:cNvPr>
          <p:cNvSpPr/>
          <p:nvPr/>
        </p:nvSpPr>
        <p:spPr>
          <a:xfrm>
            <a:off x="695400" y="4188166"/>
            <a:ext cx="1196270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 </a:t>
            </a:r>
            <a:r>
              <a:rPr lang="en-US" sz="15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1.0 </a:t>
            </a:r>
            <a:r>
              <a:rPr lang="en-US" sz="15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endParaRPr lang="en-US" sz="15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D596F88-44D3-4D7B-B97F-5D160EC53CA3}"/>
              </a:ext>
            </a:extLst>
          </p:cNvPr>
          <p:cNvSpPr/>
          <p:nvPr/>
        </p:nvSpPr>
        <p:spPr>
          <a:xfrm rot="16200000">
            <a:off x="-1042024" y="5152018"/>
            <a:ext cx="242359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 intensity / MW/m</a:t>
            </a:r>
            <a:r>
              <a:rPr lang="en-US" sz="1500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500" baseline="30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D596F88-44D3-4D7B-B97F-5D160EC53CA3}"/>
              </a:ext>
            </a:extLst>
          </p:cNvPr>
          <p:cNvSpPr/>
          <p:nvPr/>
        </p:nvSpPr>
        <p:spPr>
          <a:xfrm>
            <a:off x="11570186" y="3552665"/>
            <a:ext cx="108792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time/s</a:t>
            </a:r>
            <a:endParaRPr lang="en-US" sz="15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D596F88-44D3-4D7B-B97F-5D160EC53CA3}"/>
              </a:ext>
            </a:extLst>
          </p:cNvPr>
          <p:cNvSpPr/>
          <p:nvPr/>
        </p:nvSpPr>
        <p:spPr>
          <a:xfrm>
            <a:off x="263352" y="3529439"/>
            <a:ext cx="108792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15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20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2">
            <a:extLst>
              <a:ext uri="{FF2B5EF4-FFF2-40B4-BE49-F238E27FC236}">
                <a16:creationId xmlns:a16="http://schemas.microsoft.com/office/drawing/2014/main" id="{6286C8E4-E276-4C55-A3A6-1F80C65CE841}"/>
              </a:ext>
            </a:extLst>
          </p:cNvPr>
          <p:cNvSpPr txBox="1">
            <a:spLocks/>
          </p:cNvSpPr>
          <p:nvPr/>
        </p:nvSpPr>
        <p:spPr>
          <a:xfrm>
            <a:off x="68224" y="58902"/>
            <a:ext cx="11626658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850391" rtl="0" eaLnBrk="1" latinLnBrk="0" hangingPunct="1">
              <a:lnSpc>
                <a:spcPts val="2900"/>
              </a:lnSpc>
              <a:spcBef>
                <a:spcPct val="0"/>
              </a:spcBef>
              <a:buNone/>
              <a:defRPr sz="2604" b="1" kern="1200" cap="all" spc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Result Video</a:t>
            </a:r>
            <a:endParaRPr lang="en-GB" sz="23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Tmax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9336" y="516102"/>
            <a:ext cx="11330636" cy="519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5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2">
            <a:extLst>
              <a:ext uri="{FF2B5EF4-FFF2-40B4-BE49-F238E27FC236}">
                <a16:creationId xmlns:a16="http://schemas.microsoft.com/office/drawing/2014/main" id="{6286C8E4-E276-4C55-A3A6-1F80C65CE841}"/>
              </a:ext>
            </a:extLst>
          </p:cNvPr>
          <p:cNvSpPr txBox="1">
            <a:spLocks/>
          </p:cNvSpPr>
          <p:nvPr/>
        </p:nvSpPr>
        <p:spPr>
          <a:xfrm>
            <a:off x="236248" y="163488"/>
            <a:ext cx="11626658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850391" rtl="0" eaLnBrk="1" latinLnBrk="0" hangingPunct="1">
              <a:lnSpc>
                <a:spcPts val="2900"/>
              </a:lnSpc>
              <a:spcBef>
                <a:spcPct val="0"/>
              </a:spcBef>
              <a:buNone/>
              <a:defRPr sz="2604" b="1" kern="1200" cap="all" spc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Result: Maximum Temperature vs. time</a:t>
            </a:r>
            <a:endParaRPr lang="en-GB" sz="23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l="2516" t="7539" r="1885" b="2297"/>
          <a:stretch/>
        </p:blipFill>
        <p:spPr>
          <a:xfrm>
            <a:off x="407368" y="1124744"/>
            <a:ext cx="10945216" cy="468052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596F88-44D3-4D7B-B97F-5D160EC53CA3}"/>
              </a:ext>
            </a:extLst>
          </p:cNvPr>
          <p:cNvSpPr/>
          <p:nvPr/>
        </p:nvSpPr>
        <p:spPr>
          <a:xfrm>
            <a:off x="217525" y="620688"/>
            <a:ext cx="11962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temperature ca. 1280 K, material cools between pulses, no strong accumulative heating effect</a:t>
            </a: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D596F88-44D3-4D7B-B97F-5D160EC53CA3}"/>
              </a:ext>
            </a:extLst>
          </p:cNvPr>
          <p:cNvSpPr/>
          <p:nvPr/>
        </p:nvSpPr>
        <p:spPr>
          <a:xfrm>
            <a:off x="217524" y="5929753"/>
            <a:ext cx="11962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improve: smaller time step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laser pulse to better calculate maximum temperature</a:t>
            </a: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02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2">
            <a:extLst>
              <a:ext uri="{FF2B5EF4-FFF2-40B4-BE49-F238E27FC236}">
                <a16:creationId xmlns:a16="http://schemas.microsoft.com/office/drawing/2014/main" id="{6286C8E4-E276-4C55-A3A6-1F80C65CE841}"/>
              </a:ext>
            </a:extLst>
          </p:cNvPr>
          <p:cNvSpPr txBox="1">
            <a:spLocks/>
          </p:cNvSpPr>
          <p:nvPr/>
        </p:nvSpPr>
        <p:spPr>
          <a:xfrm>
            <a:off x="236248" y="163488"/>
            <a:ext cx="11626658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850391" rtl="0" eaLnBrk="1" latinLnBrk="0" hangingPunct="1">
              <a:lnSpc>
                <a:spcPts val="2900"/>
              </a:lnSpc>
              <a:spcBef>
                <a:spcPct val="0"/>
              </a:spcBef>
              <a:buNone/>
              <a:defRPr sz="2604" b="1" kern="1200" cap="all" spc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Result </a:t>
            </a:r>
            <a:r>
              <a:rPr lang="en-GB" sz="23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MaximumTemperatur</a:t>
            </a:r>
            <a:r>
              <a:rPr lang="en-GB" sz="23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vs. time</a:t>
            </a:r>
            <a:endParaRPr lang="en-GB" sz="23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D596F88-44D3-4D7B-B97F-5D160EC53CA3}"/>
              </a:ext>
            </a:extLst>
          </p:cNvPr>
          <p:cNvSpPr/>
          <p:nvPr/>
        </p:nvSpPr>
        <p:spPr>
          <a:xfrm>
            <a:off x="236248" y="620688"/>
            <a:ext cx="11962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 temperature distribution at the end of 8</a:t>
            </a:r>
            <a:r>
              <a:rPr lang="en-US" b="1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laser pulse (49.9 </a:t>
            </a:r>
            <a:r>
              <a:rPr 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31888" t="21301" b="22000"/>
          <a:stretch/>
        </p:blipFill>
        <p:spPr>
          <a:xfrm>
            <a:off x="1271464" y="3356992"/>
            <a:ext cx="7272808" cy="340546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l="3081" t="13533" r="2325" b="5118"/>
          <a:stretch/>
        </p:blipFill>
        <p:spPr>
          <a:xfrm>
            <a:off x="47328" y="990020"/>
            <a:ext cx="9001001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5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331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ülich">
  <a:themeElements>
    <a:clrScheme name="Benutzerdefiniert 1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FF"/>
      </a:hlink>
      <a:folHlink>
        <a:srgbClr val="6D268E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uelich_PowerPoint_16x9_en.potx" id="{29595BB3-892E-4A2B-BFFC-905C8F8D5303}" vid="{E1FF22B7-866D-4E77-AF2B-40B5522CEB0B}"/>
    </a:ext>
  </a:extLst>
</a:theme>
</file>

<file path=ppt/theme/theme2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2018-02-28_ppt_16x9_EN</Template>
  <TotalTime>0</TotalTime>
  <Words>283</Words>
  <Application>Microsoft Office PowerPoint</Application>
  <PresentationFormat>Breitbild</PresentationFormat>
  <Paragraphs>36</Paragraphs>
  <Slides>9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2" baseType="lpstr">
      <vt:lpstr>Arial</vt:lpstr>
      <vt:lpstr>Calibri</vt:lpstr>
      <vt:lpstr>Jülich</vt:lpstr>
      <vt:lpstr>LID Rastering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End</vt:lpstr>
    </vt:vector>
  </TitlesOfParts>
  <Company>Forschungszentrum Jülich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of presentation</dc:title>
  <dc:creator>Zlobinski</dc:creator>
  <cp:lastModifiedBy>Zlobinski</cp:lastModifiedBy>
  <cp:revision>195</cp:revision>
  <cp:lastPrinted>2019-12-12T08:39:50Z</cp:lastPrinted>
  <dcterms:created xsi:type="dcterms:W3CDTF">2018-10-01T16:40:19Z</dcterms:created>
  <dcterms:modified xsi:type="dcterms:W3CDTF">2020-05-11T10:41:17Z</dcterms:modified>
</cp:coreProperties>
</file>