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14"/>
  </p:notesMasterIdLst>
  <p:handoutMasterIdLst>
    <p:handoutMasterId r:id="rId15"/>
  </p:handoutMasterIdLst>
  <p:sldIdLst>
    <p:sldId id="528" r:id="rId3"/>
    <p:sldId id="530" r:id="rId4"/>
    <p:sldId id="506" r:id="rId5"/>
    <p:sldId id="532" r:id="rId6"/>
    <p:sldId id="535" r:id="rId7"/>
    <p:sldId id="536" r:id="rId8"/>
    <p:sldId id="537" r:id="rId9"/>
    <p:sldId id="510" r:id="rId10"/>
    <p:sldId id="527" r:id="rId11"/>
    <p:sldId id="511" r:id="rId12"/>
    <p:sldId id="505" r:id="rId13"/>
  </p:sldIdLst>
  <p:sldSz cx="9144000" cy="5143500" type="screen16x9"/>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mitriy Borodin" initials="DB" lastIdx="1" clrIdx="0">
    <p:extLst>
      <p:ext uri="{19B8F6BF-5375-455C-9EA6-DF929625EA0E}">
        <p15:presenceInfo xmlns:p15="http://schemas.microsoft.com/office/powerpoint/2012/main" userId="cd166fcbfd57e361" providerId="Windows Live"/>
      </p:ext>
    </p:extLst>
  </p:cmAuthor>
  <p:cmAuthor id="2" name="Borodin" initials="B" lastIdx="2" clrIdx="1">
    <p:extLst>
      <p:ext uri="{19B8F6BF-5375-455C-9EA6-DF929625EA0E}">
        <p15:presenceInfo xmlns:p15="http://schemas.microsoft.com/office/powerpoint/2012/main" userId="Borod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3399"/>
    <a:srgbClr val="D60093"/>
    <a:srgbClr val="CC3300"/>
    <a:srgbClr val="FF33CC"/>
    <a:srgbClr val="FF9900"/>
    <a:srgbClr val="E3E3E3"/>
    <a:srgbClr val="99CC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4675" autoAdjust="0"/>
  </p:normalViewPr>
  <p:slideViewPr>
    <p:cSldViewPr showGuides="1">
      <p:cViewPr varScale="1">
        <p:scale>
          <a:sx n="125" d="100"/>
          <a:sy n="125" d="100"/>
        </p:scale>
        <p:origin x="101" y="211"/>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64" d="100"/>
          <a:sy n="64" d="100"/>
        </p:scale>
        <p:origin x="3144" y="8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3-12-07T11:10:56.288" idx="2">
    <p:pos x="5604" y="2333"/>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15B2C45A-E869-45FE-B529-AF49C0F3C669}" type="datetimeFigureOut">
              <a:rPr lang="en-GB" smtClean="0">
                <a:latin typeface="Arial" panose="020B0604020202020204" pitchFamily="34" charset="0"/>
              </a:rPr>
              <a:pPr/>
              <a:t>07/06/2024</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A1166760-0E69-430F-A97F-08802152DB5E}" type="slidenum">
              <a:rPr lang="en-GB" smtClean="0">
                <a:latin typeface="Arial" panose="020B0604020202020204" pitchFamily="34" charset="0"/>
              </a:rPr>
              <a:pPr/>
              <a:t>‹Nr.›</a:t>
            </a:fld>
            <a:endParaRPr lang="en-GB" dirty="0">
              <a:latin typeface="Arial" panose="020B0604020202020204" pitchFamily="34" charset="0"/>
            </a:endParaRPr>
          </a:p>
        </p:txBody>
      </p:sp>
    </p:spTree>
    <p:extLst>
      <p:ext uri="{BB962C8B-B14F-4D97-AF65-F5344CB8AC3E}">
        <p14:creationId xmlns:p14="http://schemas.microsoft.com/office/powerpoint/2010/main" val="294364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F93E6C17-F35F-4654-8DE9-B693AC206066}" type="datetimeFigureOut">
              <a:rPr lang="en-GB" smtClean="0"/>
              <a:pPr/>
              <a:t>07/06/2024</a:t>
            </a:fld>
            <a:endParaRPr lang="en-GB"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GB"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9027E0A-1465-4A40-B1D5-9126D49509FC}" type="slidenum">
              <a:rPr lang="en-GB" smtClean="0"/>
              <a:pPr/>
              <a:t>‹Nr.›</a:t>
            </a:fld>
            <a:endParaRPr lang="en-GB" dirty="0"/>
          </a:p>
        </p:txBody>
      </p:sp>
    </p:spTree>
    <p:extLst>
      <p:ext uri="{BB962C8B-B14F-4D97-AF65-F5344CB8AC3E}">
        <p14:creationId xmlns:p14="http://schemas.microsoft.com/office/powerpoint/2010/main" val="251334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11654be592_0_2: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11654be592_0_2:notes"/>
          <p:cNvSpPr txBox="1">
            <a:spLocks noGrp="1"/>
          </p:cNvSpPr>
          <p:nvPr>
            <p:ph type="body" idx="1"/>
          </p:nvPr>
        </p:nvSpPr>
        <p:spPr>
          <a:xfrm>
            <a:off x="709930" y="4861441"/>
            <a:ext cx="5679300" cy="4605600"/>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53" name="Google Shape;53;g111654be592_0_2:notes"/>
          <p:cNvSpPr txBox="1">
            <a:spLocks noGrp="1"/>
          </p:cNvSpPr>
          <p:nvPr>
            <p:ph type="sldNum" idx="12"/>
          </p:nvPr>
        </p:nvSpPr>
        <p:spPr>
          <a:xfrm>
            <a:off x="4021294" y="9721106"/>
            <a:ext cx="3076500" cy="511800"/>
          </a:xfrm>
          <a:prstGeom prst="rect">
            <a:avLst/>
          </a:prstGeom>
        </p:spPr>
        <p:txBody>
          <a:bodyPr spcFirstLastPara="1" wrap="square" lIns="99025" tIns="49500" rIns="99025" bIns="49500"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GB"/>
              <a:t>3</a:t>
            </a:fld>
            <a:endParaRPr/>
          </a:p>
        </p:txBody>
      </p:sp>
    </p:spTree>
    <p:extLst>
      <p:ext uri="{BB962C8B-B14F-4D97-AF65-F5344CB8AC3E}">
        <p14:creationId xmlns:p14="http://schemas.microsoft.com/office/powerpoint/2010/main" val="42402109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536" y="1761660"/>
            <a:ext cx="8496944" cy="972108"/>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219822"/>
            <a:ext cx="4392488" cy="324036"/>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42900"/>
            <a:ext cx="1076325" cy="7143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Picture Placeholder 10"/>
          <p:cNvSpPr>
            <a:spLocks noGrp="1"/>
          </p:cNvSpPr>
          <p:nvPr>
            <p:ph type="pic" sz="quarter" idx="10" hasCustomPrompt="1"/>
          </p:nvPr>
        </p:nvSpPr>
        <p:spPr>
          <a:xfrm>
            <a:off x="395537" y="4268763"/>
            <a:ext cx="1295375" cy="679252"/>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245936"/>
            <a:ext cx="3168352" cy="7020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9" name="Group 8"/>
          <p:cNvGrpSpPr/>
          <p:nvPr userDrawn="1"/>
        </p:nvGrpSpPr>
        <p:grpSpPr>
          <a:xfrm>
            <a:off x="18230283" y="30189672"/>
            <a:ext cx="9924896" cy="1336231"/>
            <a:chOff x="18230283" y="40396912"/>
            <a:chExt cx="9924896" cy="1781641"/>
          </a:xfrm>
        </p:grpSpPr>
        <p:sp>
          <p:nvSpPr>
            <p:cNvPr id="10" name="Rectangle 9"/>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13" name="Picture 12"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4" name="Group 13"/>
          <p:cNvGrpSpPr/>
          <p:nvPr userDrawn="1"/>
        </p:nvGrpSpPr>
        <p:grpSpPr>
          <a:xfrm>
            <a:off x="18382683" y="30303972"/>
            <a:ext cx="9924896" cy="1336231"/>
            <a:chOff x="18230283" y="40396912"/>
            <a:chExt cx="9924896" cy="1781641"/>
          </a:xfrm>
        </p:grpSpPr>
        <p:sp>
          <p:nvSpPr>
            <p:cNvPr id="15" name="Rectangle 14"/>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16" name="Picture 15"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7" name="Group 16"/>
          <p:cNvGrpSpPr/>
          <p:nvPr userDrawn="1"/>
        </p:nvGrpSpPr>
        <p:grpSpPr>
          <a:xfrm>
            <a:off x="18535083" y="30418272"/>
            <a:ext cx="9924896" cy="1336231"/>
            <a:chOff x="18230283" y="40396912"/>
            <a:chExt cx="9924896" cy="1781641"/>
          </a:xfrm>
        </p:grpSpPr>
        <p:sp>
          <p:nvSpPr>
            <p:cNvPr id="18" name="Rectangle 17"/>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19" name="Picture 18"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20" name="Group 19"/>
          <p:cNvGrpSpPr/>
          <p:nvPr userDrawn="1"/>
        </p:nvGrpSpPr>
        <p:grpSpPr>
          <a:xfrm>
            <a:off x="18687483" y="30532572"/>
            <a:ext cx="9924896" cy="1336231"/>
            <a:chOff x="18230283" y="40396912"/>
            <a:chExt cx="9924896" cy="1781641"/>
          </a:xfrm>
        </p:grpSpPr>
        <p:sp>
          <p:nvSpPr>
            <p:cNvPr id="21" name="Rectangle 20"/>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22" name="Picture 21"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pic>
        <p:nvPicPr>
          <p:cNvPr id="24" name="Bild 7"/>
          <p:cNvPicPr>
            <a:picLocks noChangeAspect="1"/>
          </p:cNvPicPr>
          <p:nvPr userDrawn="1"/>
        </p:nvPicPr>
        <p:blipFill rotWithShape="1">
          <a:blip r:embed="rId3" cstate="print">
            <a:extLst>
              <a:ext uri="{28A0092B-C50C-407E-A947-70E740481C1C}">
                <a14:useLocalDpi xmlns:a14="http://schemas.microsoft.com/office/drawing/2010/main" val="0"/>
              </a:ext>
            </a:extLst>
          </a:blip>
          <a:srcRect t="1" b="27348"/>
          <a:stretch/>
        </p:blipFill>
        <p:spPr>
          <a:xfrm>
            <a:off x="0" y="0"/>
            <a:ext cx="9144000" cy="4176000"/>
          </a:xfrm>
          <a:prstGeom prst="rect">
            <a:avLst/>
          </a:prstGeom>
        </p:spPr>
      </p:pic>
      <p:pic>
        <p:nvPicPr>
          <p:cNvPr id="25" name="Bild 13" descr="EU_und_Text.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36096" y="4320000"/>
            <a:ext cx="3456384" cy="649203"/>
          </a:xfrm>
          <a:prstGeom prst="rect">
            <a:avLst/>
          </a:prstGeom>
        </p:spPr>
      </p:pic>
    </p:spTree>
    <p:extLst>
      <p:ext uri="{BB962C8B-B14F-4D97-AF65-F5344CB8AC3E}">
        <p14:creationId xmlns:p14="http://schemas.microsoft.com/office/powerpoint/2010/main" val="16942950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0"/>
            <a:ext cx="9144000" cy="51435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ffectLst/>
            </a:endParaRPr>
          </a:p>
        </p:txBody>
      </p:sp>
      <p:sp>
        <p:nvSpPr>
          <p:cNvPr id="2" name="Title 1"/>
          <p:cNvSpPr>
            <a:spLocks noGrp="1"/>
          </p:cNvSpPr>
          <p:nvPr>
            <p:ph type="title"/>
          </p:nvPr>
        </p:nvSpPr>
        <p:spPr>
          <a:xfrm>
            <a:off x="457200" y="57150"/>
            <a:ext cx="7543800" cy="342900"/>
          </a:xfrm>
        </p:spPr>
        <p:txBody>
          <a:bodyPr>
            <a:noAutofit/>
          </a:bodyPr>
          <a:lstStyle>
            <a:lvl1pPr algn="l">
              <a:lnSpc>
                <a:spcPts val="3200"/>
              </a:lnSpc>
              <a:defRPr sz="32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4774" y="1059582"/>
            <a:ext cx="8229600" cy="3672408"/>
          </a:xfrm>
        </p:spPr>
        <p:txBody>
          <a:bodyPr/>
          <a:lstStyle>
            <a:lvl1pPr marL="342900" indent="-342900">
              <a:buFont typeface="Arial" panose="020B0604020202020204" pitchFamily="34" charset="0"/>
              <a:buChar char="•"/>
              <a:defRPr sz="24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1800">
                <a:latin typeface="Arial" panose="020B0604020202020204" pitchFamily="34" charset="0"/>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pic>
        <p:nvPicPr>
          <p:cNvPr id="7" name="Picture 6"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6416" y="70180"/>
            <a:ext cx="367958" cy="373990"/>
          </a:xfrm>
          <a:prstGeom prst="rect">
            <a:avLst/>
          </a:prstGeom>
        </p:spPr>
      </p:pic>
      <p:pic>
        <p:nvPicPr>
          <p:cNvPr id="8" name="Picture 7">
            <a:extLst>
              <a:ext uri="{FF2B5EF4-FFF2-40B4-BE49-F238E27FC236}">
                <a16:creationId xmlns:a16="http://schemas.microsoft.com/office/drawing/2014/main" id="{943E25B2-CE0C-4A25-9974-13496D623333}"/>
              </a:ext>
            </a:extLst>
          </p:cNvPr>
          <p:cNvPicPr>
            <a:picLocks noChangeAspect="1"/>
          </p:cNvPicPr>
          <p:nvPr userDrawn="1"/>
        </p:nvPicPr>
        <p:blipFill>
          <a:blip r:embed="rId3"/>
          <a:stretch>
            <a:fillRect/>
          </a:stretch>
        </p:blipFill>
        <p:spPr>
          <a:xfrm>
            <a:off x="107504" y="4830828"/>
            <a:ext cx="869698" cy="262599"/>
          </a:xfrm>
          <a:prstGeom prst="rect">
            <a:avLst/>
          </a:prstGeom>
        </p:spPr>
      </p:pic>
      <p:sp>
        <p:nvSpPr>
          <p:cNvPr id="4" name="Rechteck 3"/>
          <p:cNvSpPr/>
          <p:nvPr userDrawn="1"/>
        </p:nvSpPr>
        <p:spPr>
          <a:xfrm>
            <a:off x="1763688" y="4808238"/>
            <a:ext cx="7309420" cy="307777"/>
          </a:xfrm>
          <a:prstGeom prst="rect">
            <a:avLst/>
          </a:prstGeom>
        </p:spPr>
        <p:txBody>
          <a:bodyPr wrap="square">
            <a:spAutoFit/>
          </a:bodyPr>
          <a:lstStyle/>
          <a:p>
            <a:pPr algn="r"/>
            <a:r>
              <a:rPr lang="en-GB" sz="1400" dirty="0" smtClean="0"/>
              <a:t>D.V.Borodin et al.  |   TSVV-5 </a:t>
            </a:r>
            <a:r>
              <a:rPr lang="en-GB" sz="1400" dirty="0" smtClean="0"/>
              <a:t> </a:t>
            </a:r>
            <a:r>
              <a:rPr lang="en-GB" sz="1400" dirty="0" smtClean="0"/>
              <a:t>| </a:t>
            </a:r>
            <a:r>
              <a:rPr lang="en-GB" sz="1400" dirty="0" smtClean="0"/>
              <a:t> regular </a:t>
            </a:r>
            <a:r>
              <a:rPr lang="en-GB" sz="1400" dirty="0" smtClean="0"/>
              <a:t>VC</a:t>
            </a:r>
            <a:r>
              <a:rPr lang="en-GB" sz="1400" baseline="0" dirty="0" smtClean="0"/>
              <a:t>  </a:t>
            </a:r>
            <a:r>
              <a:rPr lang="en-GB" sz="1400" dirty="0" smtClean="0"/>
              <a:t>|</a:t>
            </a:r>
            <a:r>
              <a:rPr lang="en-GB" sz="1400" baseline="0" dirty="0" smtClean="0"/>
              <a:t> </a:t>
            </a:r>
            <a:r>
              <a:rPr lang="en-GB" sz="1400" dirty="0" smtClean="0"/>
              <a:t> </a:t>
            </a:r>
            <a:r>
              <a:rPr lang="en-GB" sz="1400" dirty="0" smtClean="0"/>
              <a:t>07.06.2024 </a:t>
            </a:r>
            <a:r>
              <a:rPr lang="en-GB" sz="1400" baseline="0" dirty="0" smtClean="0"/>
              <a:t> </a:t>
            </a:r>
            <a:r>
              <a:rPr lang="en-GB" sz="1400" dirty="0" smtClean="0"/>
              <a:t>|  Page </a:t>
            </a:r>
            <a:fld id="{6A6D9FA1-99C7-4910-8E32-B85D378B0060}" type="slidenum">
              <a:rPr lang="en-GB" sz="1400" smtClean="0"/>
              <a:pPr algn="r"/>
              <a:t>‹Nr.›</a:t>
            </a:fld>
            <a:endParaRPr lang="en-GB" sz="1400" dirty="0"/>
          </a:p>
        </p:txBody>
      </p:sp>
    </p:spTree>
    <p:extLst>
      <p:ext uri="{BB962C8B-B14F-4D97-AF65-F5344CB8AC3E}">
        <p14:creationId xmlns:p14="http://schemas.microsoft.com/office/powerpoint/2010/main" val="1996975160"/>
      </p:ext>
    </p:extLst>
  </p:cSld>
  <p:clrMapOvr>
    <a:masterClrMapping/>
  </p:clrMapOvr>
  <p:timing>
    <p:tnLst>
      <p:par>
        <p:cTn id="1" dur="indefinite" restart="never" nodeType="tmRoot"/>
      </p:par>
    </p:tn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536" y="1761660"/>
            <a:ext cx="8496944" cy="972108"/>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219822"/>
            <a:ext cx="4392488" cy="324036"/>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42900"/>
            <a:ext cx="1076325" cy="7143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Picture Placeholder 10"/>
          <p:cNvSpPr>
            <a:spLocks noGrp="1"/>
          </p:cNvSpPr>
          <p:nvPr>
            <p:ph type="pic" sz="quarter" idx="10" hasCustomPrompt="1"/>
          </p:nvPr>
        </p:nvSpPr>
        <p:spPr>
          <a:xfrm>
            <a:off x="395537" y="4268763"/>
            <a:ext cx="1295375" cy="679252"/>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245936"/>
            <a:ext cx="3168352" cy="7020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24" name="Bild 7"/>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27348"/>
          <a:stretch/>
        </p:blipFill>
        <p:spPr>
          <a:xfrm>
            <a:off x="0" y="0"/>
            <a:ext cx="9144000" cy="4176000"/>
          </a:xfrm>
          <a:prstGeom prst="rect">
            <a:avLst/>
          </a:prstGeom>
        </p:spPr>
      </p:pic>
      <p:pic>
        <p:nvPicPr>
          <p:cNvPr id="25" name="Bild 13" descr="EU_und_Text.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6096" y="4320000"/>
            <a:ext cx="3456384" cy="649203"/>
          </a:xfrm>
          <a:prstGeom prst="rect">
            <a:avLst/>
          </a:prstGeom>
        </p:spPr>
      </p:pic>
    </p:spTree>
    <p:extLst>
      <p:ext uri="{BB962C8B-B14F-4D97-AF65-F5344CB8AC3E}">
        <p14:creationId xmlns:p14="http://schemas.microsoft.com/office/powerpoint/2010/main" val="11487703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0"/>
            <a:ext cx="9144000" cy="51435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ffectLst/>
            </a:endParaRPr>
          </a:p>
        </p:txBody>
      </p:sp>
      <p:sp>
        <p:nvSpPr>
          <p:cNvPr id="2" name="Title 1"/>
          <p:cNvSpPr>
            <a:spLocks noGrp="1"/>
          </p:cNvSpPr>
          <p:nvPr>
            <p:ph type="title"/>
          </p:nvPr>
        </p:nvSpPr>
        <p:spPr>
          <a:xfrm>
            <a:off x="457200" y="57150"/>
            <a:ext cx="7543800" cy="342900"/>
          </a:xfrm>
        </p:spPr>
        <p:txBody>
          <a:bodyPr>
            <a:noAutofit/>
          </a:bodyPr>
          <a:lstStyle>
            <a:lvl1pPr algn="l">
              <a:lnSpc>
                <a:spcPts val="3200"/>
              </a:lnSpc>
              <a:defRPr sz="3200" b="1">
                <a:latin typeface="Arial" panose="020B0604020202020204" pitchFamily="34" charset="0"/>
                <a:cs typeface="Arial" panose="020B0604020202020204" pitchFamily="34" charset="0"/>
              </a:defRPr>
            </a:lvl1pPr>
          </a:lstStyle>
          <a:p>
            <a:r>
              <a:rPr lang="en-GB"/>
              <a:t>Click to edit Master title style</a:t>
            </a:r>
            <a:endParaRPr lang="en-GB" dirty="0"/>
          </a:p>
        </p:txBody>
      </p:sp>
      <p:sp>
        <p:nvSpPr>
          <p:cNvPr id="3" name="Content Placeholder 2"/>
          <p:cNvSpPr>
            <a:spLocks noGrp="1"/>
          </p:cNvSpPr>
          <p:nvPr>
            <p:ph idx="1"/>
          </p:nvPr>
        </p:nvSpPr>
        <p:spPr>
          <a:xfrm>
            <a:off x="457200" y="1059582"/>
            <a:ext cx="8229600" cy="3672408"/>
          </a:xfrm>
        </p:spPr>
        <p:txBody>
          <a:bodyPr/>
          <a:lstStyle>
            <a:lvl1pPr marL="342900" indent="-342900">
              <a:buFont typeface="Arial" panose="020B0604020202020204" pitchFamily="34" charset="0"/>
              <a:buChar char="•"/>
              <a:defRPr sz="24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1800">
                <a:latin typeface="Arial" panose="020B0604020202020204" pitchFamily="34" charset="0"/>
                <a:cs typeface="Arial" panose="020B0604020202020204" pitchFamily="34" charset="0"/>
              </a:defRPr>
            </a:lvl3pPr>
            <a:lvl4pPr>
              <a:defRPr/>
            </a:lvl4pPr>
            <a:lvl5pPr>
              <a:defRPr/>
            </a:lvl5pPr>
          </a:lstStyle>
          <a:p>
            <a:pPr lvl="0"/>
            <a:r>
              <a:rPr lang="en-GB"/>
              <a:t>Click to edit Master text styles</a:t>
            </a:r>
          </a:p>
          <a:p>
            <a:pPr lvl="1"/>
            <a:r>
              <a:rPr lang="en-GB"/>
              <a:t>Second level</a:t>
            </a:r>
          </a:p>
          <a:p>
            <a:pPr lvl="2"/>
            <a:r>
              <a:rPr lang="en-GB"/>
              <a:t>Third level</a:t>
            </a:r>
          </a:p>
        </p:txBody>
      </p:sp>
      <p:pic>
        <p:nvPicPr>
          <p:cNvPr id="7" name="Picture 6"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6416" y="70180"/>
            <a:ext cx="367958" cy="373990"/>
          </a:xfrm>
          <a:prstGeom prst="rect">
            <a:avLst/>
          </a:prstGeom>
        </p:spPr>
      </p:pic>
      <p:sp>
        <p:nvSpPr>
          <p:cNvPr id="8" name="Footer Placeholder 4"/>
          <p:cNvSpPr>
            <a:spLocks noGrp="1"/>
          </p:cNvSpPr>
          <p:nvPr>
            <p:ph type="ftr" sz="quarter" idx="11"/>
          </p:nvPr>
        </p:nvSpPr>
        <p:spPr>
          <a:xfrm>
            <a:off x="467544" y="4908928"/>
            <a:ext cx="8240228" cy="201104"/>
          </a:xfrm>
        </p:spPr>
        <p:txBody>
          <a:bodyPr/>
          <a:lstStyle>
            <a:lvl1pPr>
              <a:defRPr sz="1100">
                <a:solidFill>
                  <a:schemeClr val="tx1"/>
                </a:solidFill>
                <a:latin typeface="Arial" panose="020B0604020202020204" pitchFamily="34" charset="0"/>
                <a:cs typeface="Arial" panose="020B0604020202020204" pitchFamily="34" charset="0"/>
              </a:defRPr>
            </a:lvl1pPr>
          </a:lstStyle>
          <a:p>
            <a:pPr algn="r"/>
            <a:r>
              <a:rPr lang="en-GB" dirty="0" err="1" smtClean="0"/>
              <a:t>D.Borodin</a:t>
            </a:r>
            <a:r>
              <a:rPr lang="en-GB" dirty="0" smtClean="0"/>
              <a:t> | TSVV-5 VC  |  Zoom  | 07.06.2024 | Page </a:t>
            </a:r>
            <a:fld id="{6A6D9FA1-99C7-4910-8E32-B85D378B0060}" type="slidenum">
              <a:rPr lang="en-GB" smtClean="0"/>
              <a:pPr algn="r"/>
              <a:t>‹Nr.›</a:t>
            </a:fld>
            <a:endParaRPr lang="en-GB" dirty="0"/>
          </a:p>
        </p:txBody>
      </p:sp>
    </p:spTree>
    <p:extLst>
      <p:ext uri="{BB962C8B-B14F-4D97-AF65-F5344CB8AC3E}">
        <p14:creationId xmlns:p14="http://schemas.microsoft.com/office/powerpoint/2010/main" val="1953007469"/>
      </p:ext>
    </p:extLst>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AEB1851A-CFBC-47C7-80F8-04FF84B1759D}" type="datetimeFigureOut">
              <a:rPr lang="en-GB" smtClean="0"/>
              <a:pPr/>
              <a:t>07/06/2024</a:t>
            </a:fld>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A6D9FA1-99C7-4910-8E32-B85D378B0060}" type="slidenum">
              <a:rPr lang="en-GB" smtClean="0"/>
              <a:pPr/>
              <a:t>‹Nr.›</a:t>
            </a:fld>
            <a:endParaRPr lang="en-GB" dirty="0"/>
          </a:p>
        </p:txBody>
      </p:sp>
    </p:spTree>
    <p:extLst>
      <p:ext uri="{BB962C8B-B14F-4D97-AF65-F5344CB8AC3E}">
        <p14:creationId xmlns:p14="http://schemas.microsoft.com/office/powerpoint/2010/main" val="88664204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AEB1851A-CFBC-47C7-80F8-04FF84B1759D}" type="datetimeFigureOut">
              <a:rPr lang="en-GB" smtClean="0"/>
              <a:pPr/>
              <a:t>07/06/2024</a:t>
            </a:fld>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A6D9FA1-99C7-4910-8E32-B85D378B0060}" type="slidenum">
              <a:rPr lang="en-GB" smtClean="0"/>
              <a:pPr/>
              <a:t>‹Nr.›</a:t>
            </a:fld>
            <a:endParaRPr lang="en-GB" dirty="0"/>
          </a:p>
        </p:txBody>
      </p:sp>
    </p:spTree>
    <p:extLst>
      <p:ext uri="{BB962C8B-B14F-4D97-AF65-F5344CB8AC3E}">
        <p14:creationId xmlns:p14="http://schemas.microsoft.com/office/powerpoint/2010/main" val="370004451"/>
      </p:ext>
    </p:extLst>
  </p:cSld>
  <p:clrMap bg1="lt1" tx1="dk1" bg2="lt2" tx2="dk2" accent1="accent1" accent2="accent2" accent3="accent3" accent4="accent4" accent5="accent5" accent6="accent6" hlink="hlink" folHlink="folHlink"/>
  <p:sldLayoutIdLst>
    <p:sldLayoutId id="2147483652" r:id="rId1"/>
    <p:sldLayoutId id="2147483653"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mccc-db.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p>
        </p:txBody>
      </p:sp>
      <p:sp>
        <p:nvSpPr>
          <p:cNvPr id="5" name="Rectangle 4">
            <a:extLst>
              <a:ext uri="{FF2B5EF4-FFF2-40B4-BE49-F238E27FC236}">
                <a16:creationId xmlns:a16="http://schemas.microsoft.com/office/drawing/2014/main" id="{13A575D9-4B2C-9547-A865-6D57039CF7B9}"/>
              </a:ext>
            </a:extLst>
          </p:cNvPr>
          <p:cNvSpPr/>
          <p:nvPr/>
        </p:nvSpPr>
        <p:spPr>
          <a:xfrm>
            <a:off x="5220072" y="4299942"/>
            <a:ext cx="3890885" cy="685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DE" sz="1800" b="0" i="0" u="none" strike="noStrike" kern="1200" cap="none" spc="0" normalizeH="0" baseline="0" noProof="0">
              <a:ln>
                <a:noFill/>
              </a:ln>
              <a:solidFill>
                <a:prstClr val="white"/>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811F0D9A-94BA-EE48-9317-87017801B2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8750" y="4295410"/>
            <a:ext cx="3627746" cy="744154"/>
          </a:xfrm>
          <a:prstGeom prst="rect">
            <a:avLst/>
          </a:prstGeom>
        </p:spPr>
      </p:pic>
      <p:sp>
        <p:nvSpPr>
          <p:cNvPr id="7" name="Subtitle 2"/>
          <p:cNvSpPr txBox="1">
            <a:spLocks/>
          </p:cNvSpPr>
          <p:nvPr/>
        </p:nvSpPr>
        <p:spPr>
          <a:xfrm>
            <a:off x="281777" y="3147814"/>
            <a:ext cx="4146207" cy="432048"/>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2200" b="1" kern="120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defRPr/>
            </a:pPr>
            <a:r>
              <a:rPr kumimoji="0" lang="en-US" sz="2000" b="1" i="0" u="none" strike="noStrike" kern="1200" cap="none" spc="0" normalizeH="0" baseline="0" noProof="0" dirty="0" smtClean="0">
                <a:ln>
                  <a:noFill/>
                </a:ln>
                <a:solidFill>
                  <a:prstClr val="white"/>
                </a:solidFill>
                <a:effectLst/>
                <a:uLnTx/>
                <a:uFillTx/>
              </a:rPr>
              <a:t>D.V.Borodin</a:t>
            </a:r>
            <a:endParaRPr kumimoji="0" lang="en-US" sz="2000" b="1" i="0" u="none" strike="noStrike" kern="1200" cap="none" spc="0" normalizeH="0" baseline="0" noProof="0" dirty="0">
              <a:ln>
                <a:noFill/>
              </a:ln>
              <a:solidFill>
                <a:prstClr val="white"/>
              </a:solidFill>
              <a:effectLst/>
              <a:uLnTx/>
              <a:uFillTx/>
            </a:endParaRPr>
          </a:p>
        </p:txBody>
      </p:sp>
      <p:pic>
        <p:nvPicPr>
          <p:cNvPr id="8" name="Picture 3">
            <a:extLst>
              <a:ext uri="{FF2B5EF4-FFF2-40B4-BE49-F238E27FC236}">
                <a16:creationId xmlns:a16="http://schemas.microsoft.com/office/drawing/2014/main" id="{943E25B2-CE0C-4A25-9974-13496D623333}"/>
              </a:ext>
            </a:extLst>
          </p:cNvPr>
          <p:cNvPicPr>
            <a:picLocks noChangeAspect="1"/>
          </p:cNvPicPr>
          <p:nvPr/>
        </p:nvPicPr>
        <p:blipFill>
          <a:blip r:embed="rId3"/>
          <a:stretch>
            <a:fillRect/>
          </a:stretch>
        </p:blipFill>
        <p:spPr>
          <a:xfrm>
            <a:off x="107504" y="4299942"/>
            <a:ext cx="2462891" cy="743653"/>
          </a:xfrm>
          <a:prstGeom prst="rect">
            <a:avLst/>
          </a:prstGeom>
        </p:spPr>
      </p:pic>
      <p:sp>
        <p:nvSpPr>
          <p:cNvPr id="9" name="Rechteck 8"/>
          <p:cNvSpPr/>
          <p:nvPr/>
        </p:nvSpPr>
        <p:spPr>
          <a:xfrm>
            <a:off x="141748" y="123478"/>
            <a:ext cx="4392488"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1" i="1" u="none" strike="noStrike" kern="1200" cap="none" spc="0" normalizeH="0" baseline="0" noProof="0" dirty="0" smtClean="0">
                <a:ln>
                  <a:noFill/>
                </a:ln>
                <a:solidFill>
                  <a:srgbClr val="C00000"/>
                </a:solidFill>
                <a:effectLst/>
                <a:uLnTx/>
                <a:uFillTx/>
                <a:latin typeface="Arial" panose="020B0604020202020204" pitchFamily="34" charset="0"/>
                <a:ea typeface="+mn-ea"/>
                <a:cs typeface="Arial" panose="020B0604020202020204" pitchFamily="34" charset="0"/>
              </a:rPr>
              <a:t>Preliminary</a:t>
            </a:r>
            <a:r>
              <a:rPr kumimoji="0" lang="en-GB" b="1" i="1" u="none" strike="noStrike" kern="1200" cap="none" spc="0" normalizeH="0" noProof="0" dirty="0" smtClean="0">
                <a:ln>
                  <a:noFill/>
                </a:ln>
                <a:solidFill>
                  <a:srgbClr val="C00000"/>
                </a:solidFill>
                <a:effectLst/>
                <a:uLnTx/>
                <a:uFillTx/>
                <a:latin typeface="Arial" panose="020B0604020202020204" pitchFamily="34" charset="0"/>
                <a:ea typeface="+mn-ea"/>
                <a:cs typeface="Arial" panose="020B0604020202020204" pitchFamily="34" charset="0"/>
              </a:rPr>
              <a:t> discussion at TSVV-5 VC</a:t>
            </a:r>
            <a:endParaRPr kumimoji="0" lang="en-GB" b="1" i="1"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0" name="Title 1"/>
          <p:cNvSpPr txBox="1">
            <a:spLocks/>
          </p:cNvSpPr>
          <p:nvPr/>
        </p:nvSpPr>
        <p:spPr>
          <a:xfrm>
            <a:off x="179512" y="1839476"/>
            <a:ext cx="8721395" cy="972108"/>
          </a:xfrm>
          <a:prstGeom prst="rect">
            <a:avLst/>
          </a:prstGeom>
        </p:spPr>
        <p:txBody>
          <a:bodyPr vert="horz" lIns="91440" tIns="45720" rIns="91440" bIns="45720" rtlCol="0" anchor="ctr">
            <a:noAutofit/>
          </a:bodyPr>
          <a:lstStyle>
            <a:lvl1pPr algn="l" defTabSz="914400" rtl="0" eaLnBrk="1" latinLnBrk="0" hangingPunct="1">
              <a:spcBef>
                <a:spcPct val="0"/>
              </a:spcBef>
              <a:buNone/>
              <a:defRPr sz="3500" b="1" kern="1200" baseline="0">
                <a:solidFill>
                  <a:schemeClr val="tx1"/>
                </a:solidFill>
                <a:latin typeface="Arial" panose="020B0604020202020204" pitchFamily="34" charset="0"/>
                <a:ea typeface="+mj-ea"/>
                <a:cs typeface="Arial" panose="020B0604020202020204" pitchFamily="34" charset="0"/>
              </a:defRPr>
            </a:lvl1pPr>
          </a:lstStyle>
          <a:p>
            <a:pPr lvl="0">
              <a:defRPr/>
            </a:pPr>
            <a:r>
              <a:rPr lang="en-GB" sz="2800" dirty="0" smtClean="0">
                <a:solidFill>
                  <a:prstClr val="black"/>
                </a:solidFill>
              </a:rPr>
              <a:t>ModCR Objectives and Road Map</a:t>
            </a:r>
            <a:endParaRPr kumimoji="0" lang="en-GB" sz="2800" b="1" i="1"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0751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61030" y="-36115"/>
            <a:ext cx="6408712" cy="523220"/>
          </a:xfrm>
          <a:prstGeom prst="rect">
            <a:avLst/>
          </a:prstGeom>
          <a:noFill/>
        </p:spPr>
        <p:txBody>
          <a:bodyPr wrap="square" rtlCol="0">
            <a:spAutoFit/>
          </a:bodyPr>
          <a:lstStyle/>
          <a:p>
            <a:r>
              <a:rPr lang="en-GB" sz="2800" b="1" dirty="0" smtClean="0">
                <a:solidFill>
                  <a:srgbClr val="C00000"/>
                </a:solidFill>
                <a:latin typeface="Arial" panose="020B0604020202020204" pitchFamily="34" charset="0"/>
                <a:cs typeface="Arial" panose="020B0604020202020204" pitchFamily="34" charset="0"/>
              </a:rPr>
              <a:t>ModCR flow chat</a:t>
            </a:r>
            <a:endParaRPr lang="en-GB" sz="2800" b="1" dirty="0">
              <a:solidFill>
                <a:srgbClr val="C00000"/>
              </a:solidFill>
              <a:latin typeface="Arial" panose="020B0604020202020204" pitchFamily="34" charset="0"/>
              <a:cs typeface="Arial" panose="020B0604020202020204" pitchFamily="34" charset="0"/>
            </a:endParaRPr>
          </a:p>
        </p:txBody>
      </p:sp>
      <p:sp>
        <p:nvSpPr>
          <p:cNvPr id="5" name="Flussdiagramm: Prozess 4"/>
          <p:cNvSpPr/>
          <p:nvPr/>
        </p:nvSpPr>
        <p:spPr>
          <a:xfrm>
            <a:off x="683568" y="746459"/>
            <a:ext cx="3672408" cy="21602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Reading Input file (CRM + tasks, JSON)</a:t>
            </a:r>
            <a:endParaRPr lang="en-GB" sz="1400" dirty="0">
              <a:solidFill>
                <a:schemeClr val="tx1"/>
              </a:solidFill>
              <a:latin typeface="Arial" panose="020B0604020202020204" pitchFamily="34" charset="0"/>
              <a:cs typeface="Arial" panose="020B0604020202020204" pitchFamily="34" charset="0"/>
            </a:endParaRPr>
          </a:p>
        </p:txBody>
      </p:sp>
      <p:sp>
        <p:nvSpPr>
          <p:cNvPr id="39" name="Flussdiagramm: Prozess 38"/>
          <p:cNvSpPr/>
          <p:nvPr/>
        </p:nvSpPr>
        <p:spPr>
          <a:xfrm>
            <a:off x="683568" y="1157135"/>
            <a:ext cx="3672408" cy="21602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Reading CRMs + extra data</a:t>
            </a:r>
            <a:endParaRPr lang="en-GB" sz="1400" dirty="0">
              <a:solidFill>
                <a:schemeClr val="tx1"/>
              </a:solidFill>
              <a:latin typeface="Arial" panose="020B0604020202020204" pitchFamily="34" charset="0"/>
              <a:cs typeface="Arial" panose="020B0604020202020204" pitchFamily="34" charset="0"/>
            </a:endParaRPr>
          </a:p>
        </p:txBody>
      </p:sp>
      <p:sp>
        <p:nvSpPr>
          <p:cNvPr id="41" name="Flussdiagramm: Prozess 40"/>
          <p:cNvSpPr/>
          <p:nvPr/>
        </p:nvSpPr>
        <p:spPr>
          <a:xfrm>
            <a:off x="683568" y="1589183"/>
            <a:ext cx="3672408" cy="480910"/>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Creating total list of species-rates-reactions</a:t>
            </a:r>
          </a:p>
          <a:p>
            <a:pPr algn="ctr"/>
            <a:r>
              <a:rPr lang="en-GB" sz="1400" dirty="0" smtClean="0">
                <a:solidFill>
                  <a:schemeClr val="tx1"/>
                </a:solidFill>
                <a:latin typeface="Arial" panose="020B0604020202020204" pitchFamily="34" charset="0"/>
                <a:cs typeface="Arial" panose="020B0604020202020204" pitchFamily="34" charset="0"/>
                <a:sym typeface="Wingdings" panose="05000000000000000000" pitchFamily="2" charset="2"/>
              </a:rPr>
              <a:t> </a:t>
            </a:r>
            <a:r>
              <a:rPr lang="en-GB" sz="1400" dirty="0" smtClean="0">
                <a:solidFill>
                  <a:schemeClr val="tx1"/>
                </a:solidFill>
                <a:latin typeface="Arial" panose="020B0604020202020204" pitchFamily="34" charset="0"/>
                <a:cs typeface="Arial" panose="020B0604020202020204" pitchFamily="34" charset="0"/>
              </a:rPr>
              <a:t>sorting out and consistency checks</a:t>
            </a:r>
            <a:endParaRPr lang="en-GB" sz="1400" dirty="0">
              <a:solidFill>
                <a:schemeClr val="tx1"/>
              </a:solidFill>
              <a:latin typeface="Arial" panose="020B0604020202020204" pitchFamily="34" charset="0"/>
              <a:cs typeface="Arial" panose="020B0604020202020204" pitchFamily="34" charset="0"/>
            </a:endParaRPr>
          </a:p>
        </p:txBody>
      </p:sp>
      <p:cxnSp>
        <p:nvCxnSpPr>
          <p:cNvPr id="6" name="Gerade Verbindung mit Pfeil 5"/>
          <p:cNvCxnSpPr>
            <a:stCxn id="5" idx="2"/>
            <a:endCxn id="39" idx="0"/>
          </p:cNvCxnSpPr>
          <p:nvPr/>
        </p:nvCxnSpPr>
        <p:spPr>
          <a:xfrm>
            <a:off x="2519772" y="962483"/>
            <a:ext cx="0" cy="19465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a:off x="2513257" y="1373159"/>
            <a:ext cx="0" cy="2160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a:endCxn id="40" idx="0"/>
          </p:cNvCxnSpPr>
          <p:nvPr/>
        </p:nvCxnSpPr>
        <p:spPr>
          <a:xfrm>
            <a:off x="2519772" y="2474651"/>
            <a:ext cx="0" cy="3187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Flussdiagramm: Alternativer Prozess 13"/>
          <p:cNvSpPr/>
          <p:nvPr/>
        </p:nvSpPr>
        <p:spPr>
          <a:xfrm>
            <a:off x="683568" y="2258627"/>
            <a:ext cx="3672408" cy="21602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Performing data manipulation tasks</a:t>
            </a:r>
            <a:endParaRPr lang="en-GB" sz="1400" dirty="0">
              <a:solidFill>
                <a:schemeClr val="tx1"/>
              </a:solidFill>
              <a:latin typeface="Arial" panose="020B0604020202020204" pitchFamily="34" charset="0"/>
              <a:cs typeface="Arial" panose="020B0604020202020204" pitchFamily="34" charset="0"/>
            </a:endParaRPr>
          </a:p>
        </p:txBody>
      </p:sp>
      <p:cxnSp>
        <p:nvCxnSpPr>
          <p:cNvPr id="44" name="Gerade Verbindung mit Pfeil 43"/>
          <p:cNvCxnSpPr/>
          <p:nvPr/>
        </p:nvCxnSpPr>
        <p:spPr>
          <a:xfrm>
            <a:off x="2521732" y="2070093"/>
            <a:ext cx="0" cy="2160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Flussdiagramm: Vorbereitung 26"/>
          <p:cNvSpPr/>
          <p:nvPr/>
        </p:nvSpPr>
        <p:spPr>
          <a:xfrm>
            <a:off x="683568" y="3410755"/>
            <a:ext cx="3672408" cy="225733"/>
          </a:xfrm>
          <a:prstGeom prst="flowChartPreparat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solver task</a:t>
            </a:r>
            <a:endParaRPr lang="en-GB" dirty="0">
              <a:solidFill>
                <a:schemeClr val="tx1"/>
              </a:solidFill>
            </a:endParaRPr>
          </a:p>
        </p:txBody>
      </p:sp>
      <p:cxnSp>
        <p:nvCxnSpPr>
          <p:cNvPr id="45" name="Gerade Verbindung mit Pfeil 44"/>
          <p:cNvCxnSpPr/>
          <p:nvPr/>
        </p:nvCxnSpPr>
        <p:spPr>
          <a:xfrm>
            <a:off x="2528247" y="3194731"/>
            <a:ext cx="0" cy="2160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Flussdiagramm: Prozess 39"/>
          <p:cNvSpPr/>
          <p:nvPr/>
        </p:nvSpPr>
        <p:spPr>
          <a:xfrm>
            <a:off x="683568" y="2793448"/>
            <a:ext cx="3672408" cy="441757"/>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Sorting out the “active states” and the reduced reaction data, index abstractisation</a:t>
            </a:r>
            <a:endParaRPr lang="en-GB" sz="1400" dirty="0">
              <a:solidFill>
                <a:schemeClr val="tx1"/>
              </a:solidFill>
              <a:latin typeface="Arial" panose="020B0604020202020204" pitchFamily="34" charset="0"/>
              <a:cs typeface="Arial" panose="020B0604020202020204" pitchFamily="34" charset="0"/>
            </a:endParaRPr>
          </a:p>
        </p:txBody>
      </p:sp>
      <p:cxnSp>
        <p:nvCxnSpPr>
          <p:cNvPr id="48" name="Gerade Verbindung mit Pfeil 47"/>
          <p:cNvCxnSpPr/>
          <p:nvPr/>
        </p:nvCxnSpPr>
        <p:spPr>
          <a:xfrm>
            <a:off x="2528247" y="3636488"/>
            <a:ext cx="0" cy="3187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Flussdiagramm: Alternativer Prozess 48"/>
          <p:cNvSpPr/>
          <p:nvPr/>
        </p:nvSpPr>
        <p:spPr>
          <a:xfrm>
            <a:off x="667474" y="3955285"/>
            <a:ext cx="3672408" cy="21602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Analysis, sorting, </a:t>
            </a:r>
            <a:r>
              <a:rPr lang="en-GB" sz="1400" dirty="0" err="1" smtClean="0">
                <a:solidFill>
                  <a:schemeClr val="tx1"/>
                </a:solidFill>
                <a:latin typeface="Arial" panose="020B0604020202020204" pitchFamily="34" charset="0"/>
                <a:cs typeface="Arial" panose="020B0604020202020204" pitchFamily="34" charset="0"/>
              </a:rPr>
              <a:t>postprocessing</a:t>
            </a:r>
            <a:r>
              <a:rPr lang="en-GB" sz="1400" dirty="0" smtClean="0">
                <a:solidFill>
                  <a:schemeClr val="tx1"/>
                </a:solidFill>
                <a:latin typeface="Arial" panose="020B0604020202020204" pitchFamily="34" charset="0"/>
                <a:cs typeface="Arial" panose="020B0604020202020204" pitchFamily="34" charset="0"/>
              </a:rPr>
              <a:t> tasks</a:t>
            </a:r>
            <a:endParaRPr lang="en-GB" sz="1400" dirty="0">
              <a:solidFill>
                <a:schemeClr val="tx1"/>
              </a:solidFill>
              <a:latin typeface="Arial" panose="020B0604020202020204" pitchFamily="34" charset="0"/>
              <a:cs typeface="Arial" panose="020B0604020202020204" pitchFamily="34" charset="0"/>
            </a:endParaRPr>
          </a:p>
        </p:txBody>
      </p:sp>
      <p:cxnSp>
        <p:nvCxnSpPr>
          <p:cNvPr id="52" name="Gerade Verbindung mit Pfeil 51"/>
          <p:cNvCxnSpPr/>
          <p:nvPr/>
        </p:nvCxnSpPr>
        <p:spPr>
          <a:xfrm flipH="1">
            <a:off x="467544" y="3770795"/>
            <a:ext cx="2060703" cy="0"/>
          </a:xfrm>
          <a:prstGeom prst="straightConnector1">
            <a:avLst/>
          </a:prstGeom>
          <a:ln w="38100">
            <a:solidFill>
              <a:schemeClr val="tx1"/>
            </a:solidFill>
            <a:prstDash val="sysDash"/>
            <a:headEnd type="oval"/>
            <a:tailEnd type="none"/>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p:nvPr/>
        </p:nvCxnSpPr>
        <p:spPr>
          <a:xfrm>
            <a:off x="467544" y="2634049"/>
            <a:ext cx="0" cy="1161837"/>
          </a:xfrm>
          <a:prstGeom prst="straightConnector1">
            <a:avLst/>
          </a:prstGeom>
          <a:ln w="38100">
            <a:solidFill>
              <a:schemeClr val="tx1"/>
            </a:solidFill>
            <a:prstDash val="sysDash"/>
            <a:headEnd type="none"/>
            <a:tailEnd type="none"/>
          </a:ln>
        </p:spPr>
        <p:style>
          <a:lnRef idx="1">
            <a:schemeClr val="accent1"/>
          </a:lnRef>
          <a:fillRef idx="0">
            <a:schemeClr val="accent1"/>
          </a:fillRef>
          <a:effectRef idx="0">
            <a:schemeClr val="accent1"/>
          </a:effectRef>
          <a:fontRef idx="minor">
            <a:schemeClr val="tx1"/>
          </a:fontRef>
        </p:style>
      </p:cxnSp>
      <p:cxnSp>
        <p:nvCxnSpPr>
          <p:cNvPr id="61" name="Gerade Verbindung mit Pfeil 60"/>
          <p:cNvCxnSpPr/>
          <p:nvPr/>
        </p:nvCxnSpPr>
        <p:spPr>
          <a:xfrm>
            <a:off x="467544" y="2634049"/>
            <a:ext cx="2045713" cy="0"/>
          </a:xfrm>
          <a:prstGeom prst="straightConnector1">
            <a:avLst/>
          </a:prstGeom>
          <a:ln w="38100">
            <a:solidFill>
              <a:schemeClr val="tx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66" name="Flussdiagramm: Prozess 65"/>
          <p:cNvSpPr/>
          <p:nvPr/>
        </p:nvSpPr>
        <p:spPr>
          <a:xfrm>
            <a:off x="667474" y="4371950"/>
            <a:ext cx="3672408" cy="21602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latin typeface="Arial" panose="020B0604020202020204" pitchFamily="34" charset="0"/>
                <a:cs typeface="Arial" panose="020B0604020202020204" pitchFamily="34" charset="0"/>
              </a:rPr>
              <a:t>ModCR output (mostly JSON, HDF5?..)</a:t>
            </a:r>
            <a:endParaRPr lang="en-GB" sz="1400" dirty="0">
              <a:solidFill>
                <a:schemeClr val="tx1"/>
              </a:solidFill>
              <a:latin typeface="Arial" panose="020B0604020202020204" pitchFamily="34" charset="0"/>
              <a:cs typeface="Arial" panose="020B0604020202020204" pitchFamily="34" charset="0"/>
            </a:endParaRPr>
          </a:p>
        </p:txBody>
      </p:sp>
      <p:cxnSp>
        <p:nvCxnSpPr>
          <p:cNvPr id="67" name="Gerade Verbindung mit Pfeil 66"/>
          <p:cNvCxnSpPr/>
          <p:nvPr/>
        </p:nvCxnSpPr>
        <p:spPr>
          <a:xfrm>
            <a:off x="2537702" y="4171309"/>
            <a:ext cx="0" cy="2160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5580112" y="987858"/>
            <a:ext cx="2376264" cy="338554"/>
          </a:xfrm>
          <a:prstGeom prst="rect">
            <a:avLst/>
          </a:prstGeom>
          <a:noFill/>
        </p:spPr>
        <p:txBody>
          <a:bodyPr wrap="square" rtlCol="0">
            <a:spAutoFit/>
          </a:bodyPr>
          <a:lstStyle/>
          <a:p>
            <a:r>
              <a:rPr lang="en-GB" sz="1600" b="1" i="1" dirty="0" smtClean="0">
                <a:latin typeface="Arial" panose="020B0604020202020204" pitchFamily="34" charset="0"/>
                <a:cs typeface="Arial" panose="020B0604020202020204" pitchFamily="34" charset="0"/>
              </a:rPr>
              <a:t>What is done by now?</a:t>
            </a:r>
            <a:endParaRPr lang="en-GB" sz="1600" b="1" i="1" dirty="0">
              <a:latin typeface="Arial" panose="020B0604020202020204" pitchFamily="34" charset="0"/>
              <a:cs typeface="Arial" panose="020B0604020202020204" pitchFamily="34" charset="0"/>
            </a:endParaRPr>
          </a:p>
        </p:txBody>
      </p:sp>
      <p:sp>
        <p:nvSpPr>
          <p:cNvPr id="70" name="Textfeld 69"/>
          <p:cNvSpPr txBox="1"/>
          <p:nvPr/>
        </p:nvSpPr>
        <p:spPr>
          <a:xfrm>
            <a:off x="5076056" y="1566129"/>
            <a:ext cx="3672408" cy="2893100"/>
          </a:xfrm>
          <a:prstGeom prst="rect">
            <a:avLst/>
          </a:prstGeom>
          <a:noFill/>
        </p:spPr>
        <p:txBody>
          <a:bodyPr wrap="square" rtlCol="0">
            <a:spAutoFit/>
          </a:bodyPr>
          <a:lstStyle/>
          <a:p>
            <a:pPr marL="342900" indent="-342900">
              <a:buFont typeface="+mj-lt"/>
              <a:buAutoNum type="alphaLcParenR"/>
            </a:pPr>
            <a:r>
              <a:rPr lang="en-GB" sz="1400" dirty="0" smtClean="0">
                <a:latin typeface="Arial" panose="020B0604020202020204" pitchFamily="34" charset="0"/>
                <a:cs typeface="Arial" panose="020B0604020202020204" pitchFamily="34" charset="0"/>
              </a:rPr>
              <a:t>reading JSON</a:t>
            </a:r>
            <a:endParaRPr lang="en-GB" sz="1400" dirty="0">
              <a:latin typeface="Arial" panose="020B0604020202020204" pitchFamily="34" charset="0"/>
              <a:cs typeface="Arial" panose="020B0604020202020204" pitchFamily="34" charset="0"/>
            </a:endParaRPr>
          </a:p>
          <a:p>
            <a:pPr marL="342900" indent="-342900">
              <a:buFont typeface="+mj-lt"/>
              <a:buAutoNum type="alphaLcParenR"/>
            </a:pPr>
            <a:r>
              <a:rPr lang="en-GB" sz="1400" dirty="0" smtClean="0">
                <a:latin typeface="Arial" panose="020B0604020202020204" pitchFamily="34" charset="0"/>
                <a:cs typeface="Arial" panose="020B0604020202020204" pitchFamily="34" charset="0"/>
              </a:rPr>
              <a:t>reading PLOUTOS CRM (JSON)</a:t>
            </a:r>
          </a:p>
          <a:p>
            <a:pPr marL="342900" indent="-342900">
              <a:buFont typeface="+mj-lt"/>
              <a:buAutoNum type="alphaLcParenR"/>
            </a:pPr>
            <a:r>
              <a:rPr lang="en-GB" sz="1400" dirty="0" smtClean="0">
                <a:latin typeface="Arial" panose="020B0604020202020204" pitchFamily="34" charset="0"/>
                <a:cs typeface="Arial" panose="020B0604020202020204" pitchFamily="34" charset="0"/>
              </a:rPr>
              <a:t>reading ADAS (adf11, adf15)</a:t>
            </a:r>
          </a:p>
          <a:p>
            <a:pPr marL="342900" indent="-342900">
              <a:buFont typeface="+mj-lt"/>
              <a:buAutoNum type="alphaLcParenR"/>
            </a:pPr>
            <a:r>
              <a:rPr lang="en-GB" sz="1400" dirty="0">
                <a:latin typeface="Arial" panose="020B0604020202020204" pitchFamily="34" charset="0"/>
                <a:cs typeface="Arial" panose="020B0604020202020204" pitchFamily="34" charset="0"/>
              </a:rPr>
              <a:t>i</a:t>
            </a:r>
            <a:r>
              <a:rPr lang="en-GB" sz="1400" dirty="0" smtClean="0">
                <a:latin typeface="Arial" panose="020B0604020202020204" pitchFamily="34" charset="0"/>
                <a:cs typeface="Arial" panose="020B0604020202020204" pitchFamily="34" charset="0"/>
              </a:rPr>
              <a:t>ncorporating of solver (CVODE++)</a:t>
            </a:r>
          </a:p>
          <a:p>
            <a:pPr marL="342900" indent="-342900">
              <a:buFont typeface="+mj-lt"/>
              <a:buAutoNum type="alphaLcParenR"/>
            </a:pPr>
            <a:r>
              <a:rPr lang="en-GB" sz="1400" dirty="0">
                <a:latin typeface="Arial" panose="020B0604020202020204" pitchFamily="34" charset="0"/>
                <a:cs typeface="Arial" panose="020B0604020202020204" pitchFamily="34" charset="0"/>
              </a:rPr>
              <a:t>s</a:t>
            </a:r>
            <a:r>
              <a:rPr lang="en-GB" sz="1400" dirty="0" smtClean="0">
                <a:latin typeface="Arial" panose="020B0604020202020204" pitchFamily="34" charset="0"/>
                <a:cs typeface="Arial" panose="020B0604020202020204" pitchFamily="34" charset="0"/>
              </a:rPr>
              <a:t>tarted with sorting of states and reactions… </a:t>
            </a:r>
          </a:p>
          <a:p>
            <a:pPr marL="342900" indent="-342900">
              <a:buFont typeface="+mj-lt"/>
              <a:buAutoNum type="alphaLcParenR"/>
            </a:pPr>
            <a:endParaRPr lang="en-GB" sz="1400" dirty="0">
              <a:latin typeface="Arial" panose="020B0604020202020204" pitchFamily="34" charset="0"/>
              <a:cs typeface="Arial" panose="020B0604020202020204" pitchFamily="34" charset="0"/>
            </a:endParaRPr>
          </a:p>
          <a:p>
            <a:pPr marL="342900" indent="-342900">
              <a:buFont typeface="+mj-lt"/>
              <a:buAutoNum type="alphaLcParenR"/>
            </a:pPr>
            <a:endParaRPr lang="en-GB" sz="14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è"/>
            </a:pPr>
            <a:r>
              <a:rPr lang="en-GB" sz="1400" i="1" dirty="0" smtClean="0">
                <a:solidFill>
                  <a:srgbClr val="0070C0"/>
                </a:solidFill>
                <a:latin typeface="Arial" panose="020B0604020202020204" pitchFamily="34" charset="0"/>
                <a:cs typeface="Arial" panose="020B0604020202020204" pitchFamily="34" charset="0"/>
                <a:sym typeface="Wingdings" panose="05000000000000000000" pitchFamily="2" charset="2"/>
              </a:rPr>
              <a:t>Some positive implications for EIRENE already: reorganisation of external libs</a:t>
            </a:r>
          </a:p>
          <a:p>
            <a:pPr marL="285750" indent="-285750">
              <a:buFont typeface="Wingdings" panose="05000000000000000000" pitchFamily="2" charset="2"/>
              <a:buChar char="è"/>
            </a:pPr>
            <a:r>
              <a:rPr lang="en-GB" sz="1400" i="1" dirty="0" smtClean="0">
                <a:solidFill>
                  <a:srgbClr val="0070C0"/>
                </a:solidFill>
                <a:latin typeface="Arial" panose="020B0604020202020204" pitchFamily="34" charset="0"/>
                <a:cs typeface="Arial" panose="020B0604020202020204" pitchFamily="34" charset="0"/>
                <a:sym typeface="Wingdings" panose="05000000000000000000" pitchFamily="2" charset="2"/>
              </a:rPr>
              <a:t>ModCR interfaces to EIRENE in pre-calculation phase should be very much alike to COLRAD</a:t>
            </a:r>
            <a:endParaRPr lang="en-GB" sz="1400" i="1" dirty="0" smtClean="0">
              <a:solidFill>
                <a:srgbClr val="0070C0"/>
              </a:solidFill>
            </a:endParaRPr>
          </a:p>
        </p:txBody>
      </p:sp>
    </p:spTree>
    <p:extLst>
      <p:ext uri="{BB962C8B-B14F-4D97-AF65-F5344CB8AC3E}">
        <p14:creationId xmlns:p14="http://schemas.microsoft.com/office/powerpoint/2010/main" val="442387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2427734"/>
            <a:ext cx="7543800" cy="342900"/>
          </a:xfrm>
        </p:spPr>
        <p:txBody>
          <a:bodyPr/>
          <a:lstStyle/>
          <a:p>
            <a:pPr algn="ctr"/>
            <a:r>
              <a:rPr lang="en-GB" dirty="0" smtClean="0"/>
              <a:t>Thanks for the attention!</a:t>
            </a:r>
            <a:endParaRPr lang="en-GB" dirty="0"/>
          </a:p>
        </p:txBody>
      </p:sp>
    </p:spTree>
    <p:extLst>
      <p:ext uri="{BB962C8B-B14F-4D97-AF65-F5344CB8AC3E}">
        <p14:creationId xmlns:p14="http://schemas.microsoft.com/office/powerpoint/2010/main" val="2446271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nvSpPr>
        <p:spPr>
          <a:xfrm>
            <a:off x="107504" y="51470"/>
            <a:ext cx="8388424" cy="342900"/>
          </a:xfrm>
          <a:prstGeom prst="rect">
            <a:avLst/>
          </a:prstGeom>
        </p:spPr>
        <p:txBody>
          <a:bodyPr vert="horz" lIns="91440" tIns="45720" rIns="91440" bIns="45720" rtlCol="0" anchor="ctr">
            <a:noAutofit/>
          </a:bodyPr>
          <a:lstStyle>
            <a:lvl1pPr algn="l" defTabSz="914400" rtl="0" eaLnBrk="1" latinLnBrk="0" hangingPunct="1">
              <a:lnSpc>
                <a:spcPts val="32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en-GB" sz="2800" dirty="0" smtClean="0">
                <a:solidFill>
                  <a:srgbClr val="C00000"/>
                </a:solidFill>
              </a:rPr>
              <a:t> ModCR personal</a:t>
            </a:r>
            <a:endParaRPr lang="de-DE" sz="2800" dirty="0">
              <a:solidFill>
                <a:srgbClr val="C00000"/>
              </a:solidFill>
            </a:endParaRPr>
          </a:p>
        </p:txBody>
      </p:sp>
      <p:sp>
        <p:nvSpPr>
          <p:cNvPr id="6" name="Textfeld 5"/>
          <p:cNvSpPr txBox="1"/>
          <p:nvPr/>
        </p:nvSpPr>
        <p:spPr>
          <a:xfrm>
            <a:off x="323528" y="699542"/>
            <a:ext cx="8640960" cy="30469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Wingdings" panose="05000000000000000000" pitchFamily="2" charset="2"/>
              <a:buChar char="q"/>
            </a:pPr>
            <a:r>
              <a:rPr lang="en-GB" sz="1600" b="1" dirty="0" smtClean="0"/>
              <a:t>FZJ intern, associated with the TSVV-5: </a:t>
            </a:r>
            <a:endParaRPr lang="en-GB" sz="1600" b="1" dirty="0" smtClean="0"/>
          </a:p>
          <a:p>
            <a:pPr marL="742950" lvl="1" indent="-285750">
              <a:buFont typeface="Wingdings" panose="05000000000000000000" pitchFamily="2" charset="2"/>
              <a:buChar char="§"/>
            </a:pPr>
            <a:r>
              <a:rPr lang="en-GB" sz="1600" b="1" dirty="0" err="1" smtClean="0">
                <a:solidFill>
                  <a:srgbClr val="FF0000"/>
                </a:solidFill>
              </a:rPr>
              <a:t>D.Borodin</a:t>
            </a:r>
            <a:r>
              <a:rPr lang="en-GB" sz="1600" b="1" dirty="0" smtClean="0">
                <a:solidFill>
                  <a:srgbClr val="FF0000"/>
                </a:solidFill>
              </a:rPr>
              <a:t> (0.75PPY)</a:t>
            </a:r>
          </a:p>
          <a:p>
            <a:pPr marL="742950" lvl="1" indent="-285750">
              <a:buFont typeface="Wingdings" panose="05000000000000000000" pitchFamily="2" charset="2"/>
              <a:buChar char="§"/>
            </a:pPr>
            <a:r>
              <a:rPr lang="en-GB" sz="1600" strike="sngStrike" dirty="0" smtClean="0"/>
              <a:t>P.B</a:t>
            </a:r>
            <a:r>
              <a:rPr lang="de-DE" sz="1600" strike="sngStrike" dirty="0" err="1" smtClean="0"/>
              <a:t>örner</a:t>
            </a:r>
            <a:r>
              <a:rPr lang="de-DE" sz="1600" strike="sngStrike" dirty="0" smtClean="0"/>
              <a:t> (0.2PPY in 2022)</a:t>
            </a:r>
          </a:p>
          <a:p>
            <a:pPr marL="742950" lvl="1" indent="-285750">
              <a:buFont typeface="Wingdings" panose="05000000000000000000" pitchFamily="2" charset="2"/>
              <a:buChar char="§"/>
            </a:pPr>
            <a:r>
              <a:rPr lang="en-GB" sz="1600" strike="sngStrike" dirty="0" smtClean="0"/>
              <a:t>B.K</a:t>
            </a:r>
            <a:r>
              <a:rPr lang="de-DE" sz="1600" strike="sngStrike" dirty="0" err="1" smtClean="0"/>
              <a:t>üppers</a:t>
            </a:r>
            <a:r>
              <a:rPr lang="de-DE" sz="1600" strike="sngStrike" dirty="0" smtClean="0"/>
              <a:t> (0.6 PPY in 2023) – </a:t>
            </a:r>
            <a:r>
              <a:rPr lang="de-DE" sz="1600" strike="sngStrike" dirty="0" smtClean="0">
                <a:solidFill>
                  <a:schemeClr val="tx2">
                    <a:lumMod val="60000"/>
                    <a:lumOff val="40000"/>
                  </a:schemeClr>
                </a:solidFill>
              </a:rPr>
              <a:t>on </a:t>
            </a:r>
            <a:r>
              <a:rPr lang="de-DE" sz="1600" strike="sngStrike" dirty="0" err="1" smtClean="0">
                <a:solidFill>
                  <a:schemeClr val="tx2">
                    <a:lumMod val="60000"/>
                    <a:lumOff val="40000"/>
                  </a:schemeClr>
                </a:solidFill>
              </a:rPr>
              <a:t>medical</a:t>
            </a:r>
            <a:r>
              <a:rPr lang="de-DE" sz="1600" strike="sngStrike" dirty="0" smtClean="0">
                <a:solidFill>
                  <a:schemeClr val="tx2">
                    <a:lumMod val="60000"/>
                    <a:lumOff val="40000"/>
                  </a:schemeClr>
                </a:solidFill>
              </a:rPr>
              <a:t> </a:t>
            </a:r>
            <a:r>
              <a:rPr lang="de-DE" sz="1600" strike="sngStrike" dirty="0" err="1" smtClean="0">
                <a:solidFill>
                  <a:schemeClr val="tx2">
                    <a:lumMod val="60000"/>
                    <a:lumOff val="40000"/>
                  </a:schemeClr>
                </a:solidFill>
              </a:rPr>
              <a:t>leave</a:t>
            </a:r>
            <a:r>
              <a:rPr lang="de-DE" sz="1600" strike="sngStrike" dirty="0" smtClean="0">
                <a:solidFill>
                  <a:schemeClr val="tx2">
                    <a:lumMod val="60000"/>
                    <a:lumOff val="40000"/>
                  </a:schemeClr>
                </a:solidFill>
              </a:rPr>
              <a:t> </a:t>
            </a:r>
            <a:r>
              <a:rPr lang="de-DE" sz="1600" strike="sngStrike" dirty="0" err="1" smtClean="0">
                <a:solidFill>
                  <a:schemeClr val="tx2">
                    <a:lumMod val="60000"/>
                    <a:lumOff val="40000"/>
                  </a:schemeClr>
                </a:solidFill>
              </a:rPr>
              <a:t>few</a:t>
            </a:r>
            <a:r>
              <a:rPr lang="de-DE" sz="1600" strike="sngStrike" dirty="0" smtClean="0">
                <a:solidFill>
                  <a:schemeClr val="tx2">
                    <a:lumMod val="60000"/>
                    <a:lumOff val="40000"/>
                  </a:schemeClr>
                </a:solidFill>
              </a:rPr>
              <a:t> </a:t>
            </a:r>
            <a:r>
              <a:rPr lang="de-DE" sz="1600" strike="sngStrike" dirty="0" err="1" smtClean="0">
                <a:solidFill>
                  <a:schemeClr val="tx2">
                    <a:lumMod val="60000"/>
                    <a:lumOff val="40000"/>
                  </a:schemeClr>
                </a:solidFill>
              </a:rPr>
              <a:t>months</a:t>
            </a:r>
            <a:r>
              <a:rPr lang="de-DE" sz="1600" strike="sngStrike" dirty="0" smtClean="0">
                <a:solidFill>
                  <a:schemeClr val="tx2">
                    <a:lumMod val="60000"/>
                    <a:lumOff val="40000"/>
                  </a:schemeClr>
                </a:solidFill>
              </a:rPr>
              <a:t> </a:t>
            </a:r>
            <a:r>
              <a:rPr lang="de-DE" sz="1600" strike="sngStrike" dirty="0" err="1" smtClean="0">
                <a:solidFill>
                  <a:schemeClr val="tx2">
                    <a:lumMod val="60000"/>
                    <a:lumOff val="40000"/>
                  </a:schemeClr>
                </a:solidFill>
              </a:rPr>
              <a:t>already</a:t>
            </a:r>
            <a:endParaRPr lang="de-DE" sz="1600" strike="sngStrike" dirty="0" smtClean="0">
              <a:solidFill>
                <a:schemeClr val="tx2">
                  <a:lumMod val="60000"/>
                  <a:lumOff val="40000"/>
                </a:schemeClr>
              </a:solidFill>
            </a:endParaRPr>
          </a:p>
          <a:p>
            <a:pPr marL="742950" lvl="1" indent="-285750">
              <a:buFont typeface="Wingdings" panose="05000000000000000000" pitchFamily="2" charset="2"/>
              <a:buChar char="§"/>
            </a:pPr>
            <a:r>
              <a:rPr lang="de-DE" sz="1600" dirty="0" err="1" smtClean="0"/>
              <a:t>D.Harting</a:t>
            </a:r>
            <a:r>
              <a:rPr lang="de-DE" sz="1600" dirty="0" smtClean="0"/>
              <a:t> </a:t>
            </a:r>
            <a:r>
              <a:rPr lang="de-DE" sz="1600" dirty="0" err="1" smtClean="0"/>
              <a:t>is</a:t>
            </a:r>
            <a:r>
              <a:rPr lang="de-DE" sz="1600" dirty="0" smtClean="0"/>
              <a:t> </a:t>
            </a:r>
            <a:r>
              <a:rPr lang="de-DE" sz="1600" dirty="0" err="1" smtClean="0"/>
              <a:t>focused</a:t>
            </a:r>
            <a:r>
              <a:rPr lang="de-DE" sz="1600" dirty="0" smtClean="0"/>
              <a:t> on EMC3, TIM etc. </a:t>
            </a:r>
            <a:endParaRPr lang="de-DE" sz="1600" dirty="0" smtClean="0"/>
          </a:p>
          <a:p>
            <a:pPr marL="742950" lvl="1" indent="-285750">
              <a:buFont typeface="Wingdings" panose="05000000000000000000" pitchFamily="2" charset="2"/>
              <a:buChar char="§"/>
            </a:pPr>
            <a:r>
              <a:rPr lang="de-DE" sz="1600" b="1" dirty="0" err="1" smtClean="0">
                <a:solidFill>
                  <a:srgbClr val="FF0000"/>
                </a:solidFill>
              </a:rPr>
              <a:t>Postdoc</a:t>
            </a:r>
            <a:r>
              <a:rPr lang="de-DE" sz="1600" b="1" dirty="0" smtClean="0">
                <a:solidFill>
                  <a:srgbClr val="FF0000"/>
                </a:solidFill>
              </a:rPr>
              <a:t>, </a:t>
            </a:r>
            <a:r>
              <a:rPr lang="de-DE" sz="1600" b="1" dirty="0" err="1" smtClean="0">
                <a:solidFill>
                  <a:srgbClr val="FF0000"/>
                </a:solidFill>
              </a:rPr>
              <a:t>PhD</a:t>
            </a:r>
            <a:r>
              <a:rPr lang="de-DE" sz="1600" b="1" dirty="0" smtClean="0">
                <a:solidFill>
                  <a:srgbClr val="FF0000"/>
                </a:solidFill>
              </a:rPr>
              <a:t> - </a:t>
            </a:r>
            <a:r>
              <a:rPr lang="en-GB" sz="1600" b="1" dirty="0" smtClean="0">
                <a:solidFill>
                  <a:srgbClr val="FF0000"/>
                </a:solidFill>
              </a:rPr>
              <a:t>? Well, may be…</a:t>
            </a:r>
            <a:endParaRPr lang="en-GB" sz="1600" b="1" dirty="0" smtClean="0">
              <a:solidFill>
                <a:srgbClr val="FF0000"/>
              </a:solidFill>
            </a:endParaRPr>
          </a:p>
          <a:p>
            <a:pPr marL="285750" indent="-285750">
              <a:buFont typeface="Wingdings" panose="05000000000000000000" pitchFamily="2" charset="2"/>
              <a:buChar char="q"/>
            </a:pPr>
            <a:endParaRPr lang="en-GB" sz="1600" dirty="0" smtClean="0"/>
          </a:p>
          <a:p>
            <a:pPr marL="285750" indent="-285750">
              <a:buFont typeface="Wingdings" panose="05000000000000000000" pitchFamily="2" charset="2"/>
              <a:buChar char="q"/>
            </a:pPr>
            <a:r>
              <a:rPr lang="en-GB" sz="1600" b="1" dirty="0" smtClean="0">
                <a:solidFill>
                  <a:srgbClr val="0070C0"/>
                </a:solidFill>
              </a:rPr>
              <a:t>EUROfusion:</a:t>
            </a:r>
            <a:endParaRPr lang="en-GB" sz="1600" b="1" dirty="0" smtClean="0">
              <a:solidFill>
                <a:srgbClr val="0070C0"/>
              </a:solidFill>
            </a:endParaRPr>
          </a:p>
          <a:p>
            <a:pPr marL="742950" lvl="1" indent="-285750">
              <a:buFont typeface="Wingdings" panose="05000000000000000000" pitchFamily="2" charset="2"/>
              <a:buChar char="§"/>
            </a:pPr>
            <a:r>
              <a:rPr lang="en-GB" sz="1600" b="1" dirty="0" smtClean="0">
                <a:solidFill>
                  <a:srgbClr val="FF0000"/>
                </a:solidFill>
              </a:rPr>
              <a:t>Huw Leggate (ACH HPC – MPG)</a:t>
            </a:r>
          </a:p>
          <a:p>
            <a:pPr marL="742950" lvl="1" indent="-285750">
              <a:buFont typeface="Wingdings" panose="05000000000000000000" pitchFamily="2" charset="2"/>
              <a:buChar char="§"/>
            </a:pPr>
            <a:r>
              <a:rPr lang="en-GB" sz="1600" dirty="0" smtClean="0">
                <a:solidFill>
                  <a:srgbClr val="0070C0"/>
                </a:solidFill>
              </a:rPr>
              <a:t>?... Ray Chandra may assist by ModCR implementation as </a:t>
            </a:r>
            <a:r>
              <a:rPr lang="en-GB" sz="1600" dirty="0" err="1" smtClean="0">
                <a:solidFill>
                  <a:srgbClr val="0070C0"/>
                </a:solidFill>
              </a:rPr>
              <a:t>ColRad</a:t>
            </a:r>
            <a:endParaRPr lang="en-GB" sz="1600" dirty="0" smtClean="0">
              <a:solidFill>
                <a:srgbClr val="0070C0"/>
              </a:solidFill>
            </a:endParaRPr>
          </a:p>
          <a:p>
            <a:pPr marL="742950" lvl="1" indent="-285750">
              <a:buFont typeface="Wingdings" panose="05000000000000000000" pitchFamily="2" charset="2"/>
              <a:buChar char="§"/>
            </a:pPr>
            <a:r>
              <a:rPr lang="en-GB" sz="1600" dirty="0" smtClean="0">
                <a:solidFill>
                  <a:srgbClr val="0070C0"/>
                </a:solidFill>
              </a:rPr>
              <a:t>?... Pieter </a:t>
            </a:r>
            <a:r>
              <a:rPr lang="en-GB" sz="1600" dirty="0" err="1" smtClean="0">
                <a:solidFill>
                  <a:srgbClr val="0070C0"/>
                </a:solidFill>
              </a:rPr>
              <a:t>Groen</a:t>
            </a:r>
            <a:r>
              <a:rPr lang="en-GB" sz="1600" dirty="0" smtClean="0">
                <a:solidFill>
                  <a:srgbClr val="0070C0"/>
                </a:solidFill>
              </a:rPr>
              <a:t> – Data structures in the main loop, Spectroscopy (</a:t>
            </a:r>
            <a:r>
              <a:rPr lang="en-GB" sz="1600" dirty="0" err="1" smtClean="0">
                <a:solidFill>
                  <a:srgbClr val="0070C0"/>
                </a:solidFill>
              </a:rPr>
              <a:t>postprocessing</a:t>
            </a:r>
            <a:r>
              <a:rPr lang="en-GB" sz="1600" dirty="0" smtClean="0">
                <a:solidFill>
                  <a:srgbClr val="0070C0"/>
                </a:solidFill>
              </a:rPr>
              <a:t>)?.. </a:t>
            </a:r>
            <a:endParaRPr lang="en-GB" sz="1600" dirty="0" smtClean="0">
              <a:solidFill>
                <a:srgbClr val="0070C0"/>
              </a:solidFill>
            </a:endParaRPr>
          </a:p>
          <a:p>
            <a:endParaRPr lang="en-GB" sz="1600" dirty="0" smtClean="0">
              <a:solidFill>
                <a:srgbClr val="0070C0"/>
              </a:solidFill>
            </a:endParaRPr>
          </a:p>
        </p:txBody>
      </p:sp>
    </p:spTree>
    <p:extLst>
      <p:ext uri="{BB962C8B-B14F-4D97-AF65-F5344CB8AC3E}">
        <p14:creationId xmlns:p14="http://schemas.microsoft.com/office/powerpoint/2010/main" val="3581251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3" name="Title 2"/>
          <p:cNvSpPr>
            <a:spLocks noGrp="1"/>
          </p:cNvSpPr>
          <p:nvPr>
            <p:ph type="title"/>
          </p:nvPr>
        </p:nvSpPr>
        <p:spPr>
          <a:xfrm>
            <a:off x="123298" y="47373"/>
            <a:ext cx="7543800" cy="342900"/>
          </a:xfrm>
        </p:spPr>
        <p:txBody>
          <a:bodyPr/>
          <a:lstStyle/>
          <a:p>
            <a:r>
              <a:rPr lang="en-US" sz="2400" dirty="0" err="1" smtClean="0">
                <a:solidFill>
                  <a:srgbClr val="C00000"/>
                </a:solidFill>
              </a:rPr>
              <a:t>ModCR</a:t>
            </a:r>
            <a:r>
              <a:rPr lang="en-US" sz="2400" dirty="0" smtClean="0">
                <a:solidFill>
                  <a:srgbClr val="C00000"/>
                </a:solidFill>
              </a:rPr>
              <a:t> interaction with EIRENE and other tools</a:t>
            </a:r>
            <a:endParaRPr lang="en-US" sz="2400" dirty="0">
              <a:solidFill>
                <a:srgbClr val="C00000"/>
              </a:solidFill>
            </a:endParaRPr>
          </a:p>
        </p:txBody>
      </p:sp>
      <p:sp>
        <p:nvSpPr>
          <p:cNvPr id="9" name="Abgerundetes Rechteck 8"/>
          <p:cNvSpPr/>
          <p:nvPr/>
        </p:nvSpPr>
        <p:spPr>
          <a:xfrm>
            <a:off x="3419872" y="2094720"/>
            <a:ext cx="2376264" cy="1080120"/>
          </a:xfrm>
          <a:prstGeom prst="roundRect">
            <a:avLst/>
          </a:prstGeom>
          <a:solidFill>
            <a:schemeClr val="tx2">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00000"/>
                </a:solidFill>
              </a:rPr>
              <a:t>ModCR</a:t>
            </a:r>
            <a:endParaRPr lang="en-GB" b="1" dirty="0">
              <a:solidFill>
                <a:srgbClr val="C00000"/>
              </a:solidFill>
            </a:endParaRPr>
          </a:p>
        </p:txBody>
      </p:sp>
      <p:sp>
        <p:nvSpPr>
          <p:cNvPr id="12" name="Abgerundetes Rechteck 11"/>
          <p:cNvSpPr/>
          <p:nvPr/>
        </p:nvSpPr>
        <p:spPr>
          <a:xfrm>
            <a:off x="323528" y="771550"/>
            <a:ext cx="23762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EIRENE</a:t>
            </a:r>
          </a:p>
          <a:p>
            <a:pPr algn="ctr"/>
            <a:r>
              <a:rPr lang="en-GB" dirty="0" smtClean="0">
                <a:solidFill>
                  <a:schemeClr val="tx1"/>
                </a:solidFill>
              </a:rPr>
              <a:t>CRM condensing </a:t>
            </a:r>
            <a:br>
              <a:rPr lang="en-GB" dirty="0" smtClean="0">
                <a:solidFill>
                  <a:schemeClr val="tx1"/>
                </a:solidFill>
              </a:rPr>
            </a:br>
            <a:r>
              <a:rPr lang="en-GB" dirty="0" smtClean="0">
                <a:solidFill>
                  <a:schemeClr val="tx1"/>
                </a:solidFill>
              </a:rPr>
              <a:t>(“</a:t>
            </a:r>
            <a:r>
              <a:rPr lang="en-GB" dirty="0" err="1" smtClean="0">
                <a:solidFill>
                  <a:schemeClr val="tx1"/>
                </a:solidFill>
              </a:rPr>
              <a:t>ColRad</a:t>
            </a:r>
            <a:r>
              <a:rPr lang="en-GB" dirty="0" smtClean="0">
                <a:solidFill>
                  <a:schemeClr val="tx1"/>
                </a:solidFill>
              </a:rPr>
              <a:t>”)</a:t>
            </a:r>
            <a:endParaRPr lang="en-GB" dirty="0">
              <a:solidFill>
                <a:schemeClr val="tx1"/>
              </a:solidFill>
            </a:endParaRPr>
          </a:p>
        </p:txBody>
      </p:sp>
      <p:sp>
        <p:nvSpPr>
          <p:cNvPr id="16" name="Abgerundetes Rechteck 15"/>
          <p:cNvSpPr/>
          <p:nvPr/>
        </p:nvSpPr>
        <p:spPr>
          <a:xfrm>
            <a:off x="323528" y="2092162"/>
            <a:ext cx="23762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EIRENE</a:t>
            </a:r>
          </a:p>
          <a:p>
            <a:pPr algn="ctr"/>
            <a:r>
              <a:rPr lang="en-GB" dirty="0" smtClean="0">
                <a:solidFill>
                  <a:schemeClr val="tx1"/>
                </a:solidFill>
              </a:rPr>
              <a:t>Main loop</a:t>
            </a:r>
            <a:br>
              <a:rPr lang="en-GB" dirty="0" smtClean="0">
                <a:solidFill>
                  <a:schemeClr val="tx1"/>
                </a:solidFill>
              </a:rPr>
            </a:br>
            <a:r>
              <a:rPr lang="en-GB" dirty="0" smtClean="0">
                <a:solidFill>
                  <a:schemeClr val="tx1"/>
                </a:solidFill>
              </a:rPr>
              <a:t>(“</a:t>
            </a:r>
            <a:r>
              <a:rPr lang="en-GB" dirty="0" err="1" smtClean="0">
                <a:solidFill>
                  <a:schemeClr val="tx1"/>
                </a:solidFill>
              </a:rPr>
              <a:t>folneout</a:t>
            </a:r>
            <a:r>
              <a:rPr lang="en-GB" dirty="0" smtClean="0">
                <a:solidFill>
                  <a:schemeClr val="tx1"/>
                </a:solidFill>
              </a:rPr>
              <a:t>”)</a:t>
            </a:r>
            <a:endParaRPr lang="en-GB" dirty="0">
              <a:solidFill>
                <a:schemeClr val="tx1"/>
              </a:solidFill>
            </a:endParaRPr>
          </a:p>
        </p:txBody>
      </p:sp>
      <p:sp>
        <p:nvSpPr>
          <p:cNvPr id="17" name="Abgerundetes Rechteck 16"/>
          <p:cNvSpPr/>
          <p:nvPr/>
        </p:nvSpPr>
        <p:spPr>
          <a:xfrm>
            <a:off x="323528" y="3412187"/>
            <a:ext cx="237626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EIRENE</a:t>
            </a:r>
          </a:p>
          <a:p>
            <a:pPr algn="ctr"/>
            <a:r>
              <a:rPr lang="en-GB" dirty="0" smtClean="0">
                <a:solidFill>
                  <a:schemeClr val="tx1"/>
                </a:solidFill>
              </a:rPr>
              <a:t>Post-processing</a:t>
            </a:r>
            <a:br>
              <a:rPr lang="en-GB" dirty="0" smtClean="0">
                <a:solidFill>
                  <a:schemeClr val="tx1"/>
                </a:solidFill>
              </a:rPr>
            </a:br>
            <a:r>
              <a:rPr lang="en-GB" dirty="0" smtClean="0">
                <a:solidFill>
                  <a:schemeClr val="tx1"/>
                </a:solidFill>
              </a:rPr>
              <a:t>(spectroscopy, </a:t>
            </a:r>
            <a:r>
              <a:rPr lang="en-GB" dirty="0" err="1" smtClean="0">
                <a:solidFill>
                  <a:schemeClr val="tx1"/>
                </a:solidFill>
              </a:rPr>
              <a:t>etc</a:t>
            </a:r>
            <a:r>
              <a:rPr lang="en-GB" dirty="0" smtClean="0">
                <a:solidFill>
                  <a:schemeClr val="tx1"/>
                </a:solidFill>
              </a:rPr>
              <a:t>)</a:t>
            </a:r>
            <a:endParaRPr lang="en-GB" dirty="0">
              <a:solidFill>
                <a:schemeClr val="tx1"/>
              </a:solidFill>
            </a:endParaRPr>
          </a:p>
        </p:txBody>
      </p:sp>
      <p:sp>
        <p:nvSpPr>
          <p:cNvPr id="18" name="Abgerundetes Rechteck 17"/>
          <p:cNvSpPr/>
          <p:nvPr/>
        </p:nvSpPr>
        <p:spPr>
          <a:xfrm>
            <a:off x="6544405" y="4098884"/>
            <a:ext cx="2376264" cy="62944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Data sources</a:t>
            </a:r>
          </a:p>
          <a:p>
            <a:pPr algn="ctr"/>
            <a:r>
              <a:rPr lang="en-GB" dirty="0" smtClean="0">
                <a:solidFill>
                  <a:schemeClr val="tx1"/>
                </a:solidFill>
              </a:rPr>
              <a:t>MCCC, R-matrix, …</a:t>
            </a:r>
            <a:endParaRPr lang="en-GB" dirty="0">
              <a:solidFill>
                <a:schemeClr val="tx1"/>
              </a:solidFill>
            </a:endParaRPr>
          </a:p>
        </p:txBody>
      </p:sp>
      <p:sp>
        <p:nvSpPr>
          <p:cNvPr id="11" name="Pfeil nach links 10"/>
          <p:cNvSpPr/>
          <p:nvPr/>
        </p:nvSpPr>
        <p:spPr>
          <a:xfrm rot="5400000">
            <a:off x="7168542" y="3370180"/>
            <a:ext cx="953352" cy="504056"/>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Pfeil nach links 18"/>
          <p:cNvSpPr/>
          <p:nvPr/>
        </p:nvSpPr>
        <p:spPr>
          <a:xfrm rot="16200000">
            <a:off x="7156273" y="1393309"/>
            <a:ext cx="1014357" cy="295787"/>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Pfeil nach links 19"/>
          <p:cNvSpPr/>
          <p:nvPr/>
        </p:nvSpPr>
        <p:spPr>
          <a:xfrm>
            <a:off x="5793856" y="2309767"/>
            <a:ext cx="953352" cy="676257"/>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bgerundetes Rechteck 12"/>
          <p:cNvSpPr/>
          <p:nvPr/>
        </p:nvSpPr>
        <p:spPr>
          <a:xfrm>
            <a:off x="6516216" y="2065412"/>
            <a:ext cx="2376264" cy="1080120"/>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00000"/>
                </a:solidFill>
              </a:rPr>
              <a:t>Ploutos</a:t>
            </a:r>
            <a:endParaRPr lang="en-GB" b="1" dirty="0">
              <a:solidFill>
                <a:srgbClr val="C00000"/>
              </a:solidFill>
            </a:endParaRPr>
          </a:p>
        </p:txBody>
      </p:sp>
      <p:sp>
        <p:nvSpPr>
          <p:cNvPr id="22" name="Pfeil nach links 21"/>
          <p:cNvSpPr/>
          <p:nvPr/>
        </p:nvSpPr>
        <p:spPr>
          <a:xfrm rot="19687372">
            <a:off x="5604775" y="1522115"/>
            <a:ext cx="2162362" cy="10717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bgerundetes Rechteck 13"/>
          <p:cNvSpPr/>
          <p:nvPr/>
        </p:nvSpPr>
        <p:spPr>
          <a:xfrm>
            <a:off x="6544405" y="619007"/>
            <a:ext cx="2376264" cy="43204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YACORA</a:t>
            </a:r>
            <a:endParaRPr lang="en-GB" dirty="0">
              <a:solidFill>
                <a:schemeClr val="tx1"/>
              </a:solidFill>
            </a:endParaRPr>
          </a:p>
        </p:txBody>
      </p:sp>
      <p:sp>
        <p:nvSpPr>
          <p:cNvPr id="7" name="Ellipse 6"/>
          <p:cNvSpPr/>
          <p:nvPr/>
        </p:nvSpPr>
        <p:spPr>
          <a:xfrm rot="1448864">
            <a:off x="2433881" y="1784217"/>
            <a:ext cx="1368152" cy="374814"/>
          </a:xfrm>
          <a:prstGeom prst="ellipse">
            <a:avLst/>
          </a:prstGeom>
          <a:solidFill>
            <a:schemeClr val="tx2">
              <a:lumMod val="40000"/>
              <a:lumOff val="6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Ellipse 22"/>
          <p:cNvSpPr/>
          <p:nvPr/>
        </p:nvSpPr>
        <p:spPr>
          <a:xfrm>
            <a:off x="2375756" y="2444815"/>
            <a:ext cx="1368152" cy="374814"/>
          </a:xfrm>
          <a:prstGeom prst="ellipse">
            <a:avLst/>
          </a:prstGeom>
          <a:solidFill>
            <a:schemeClr val="tx2">
              <a:lumMod val="40000"/>
              <a:lumOff val="6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Ellipse 23"/>
          <p:cNvSpPr/>
          <p:nvPr/>
        </p:nvSpPr>
        <p:spPr>
          <a:xfrm rot="20342274">
            <a:off x="2426478" y="3128802"/>
            <a:ext cx="1368152" cy="374814"/>
          </a:xfrm>
          <a:prstGeom prst="ellipse">
            <a:avLst/>
          </a:prstGeom>
          <a:solidFill>
            <a:schemeClr val="tx2">
              <a:lumMod val="40000"/>
              <a:lumOff val="6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bgerundetes Rechteck 24"/>
          <p:cNvSpPr/>
          <p:nvPr/>
        </p:nvSpPr>
        <p:spPr>
          <a:xfrm>
            <a:off x="4016813" y="2092356"/>
            <a:ext cx="1777043" cy="1080120"/>
          </a:xfrm>
          <a:prstGeom prst="roundRect">
            <a:avLst/>
          </a:prstGeom>
          <a:solidFill>
            <a:schemeClr val="tx2">
              <a:lumMod val="40000"/>
              <a:lumOff val="60000"/>
            </a:schemeClr>
          </a:solidFill>
          <a:ln w="38100">
            <a:solidFill>
              <a:srgbClr val="00339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00000"/>
                </a:solidFill>
              </a:rPr>
              <a:t>ModCR</a:t>
            </a:r>
            <a:endParaRPr lang="en-GB" b="1" dirty="0">
              <a:solidFill>
                <a:srgbClr val="C00000"/>
              </a:solidFill>
            </a:endParaRPr>
          </a:p>
        </p:txBody>
      </p:sp>
      <p:sp>
        <p:nvSpPr>
          <p:cNvPr id="8" name="Abgerundete rechteckige Legende 7"/>
          <p:cNvSpPr/>
          <p:nvPr/>
        </p:nvSpPr>
        <p:spPr>
          <a:xfrm>
            <a:off x="4293547" y="1528595"/>
            <a:ext cx="1311984" cy="288032"/>
          </a:xfrm>
          <a:prstGeom prst="wedgeRoundRectCallout">
            <a:avLst>
              <a:gd name="adj1" fmla="val -52249"/>
              <a:gd name="adj2" fmla="val 231374"/>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Standalone</a:t>
            </a:r>
            <a:endParaRPr lang="en-GB" dirty="0">
              <a:solidFill>
                <a:schemeClr val="tx1"/>
              </a:solidFill>
            </a:endParaRPr>
          </a:p>
        </p:txBody>
      </p:sp>
      <p:sp>
        <p:nvSpPr>
          <p:cNvPr id="26" name="Abgerundete rechteckige Legende 25"/>
          <p:cNvSpPr/>
          <p:nvPr/>
        </p:nvSpPr>
        <p:spPr>
          <a:xfrm>
            <a:off x="3723332" y="796180"/>
            <a:ext cx="1140431" cy="288032"/>
          </a:xfrm>
          <a:prstGeom prst="wedgeRoundRectCallout">
            <a:avLst>
              <a:gd name="adj1" fmla="val -103784"/>
              <a:gd name="adj2" fmla="val 345100"/>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Interface</a:t>
            </a:r>
            <a:endParaRPr lang="en-GB" dirty="0">
              <a:solidFill>
                <a:schemeClr val="tx1"/>
              </a:solidFill>
            </a:endParaRPr>
          </a:p>
        </p:txBody>
      </p:sp>
      <p:sp>
        <p:nvSpPr>
          <p:cNvPr id="15" name="Legende mit Pfeil nach oben 14"/>
          <p:cNvSpPr/>
          <p:nvPr/>
        </p:nvSpPr>
        <p:spPr>
          <a:xfrm>
            <a:off x="4015661" y="3200326"/>
            <a:ext cx="1777043" cy="1015612"/>
          </a:xfrm>
          <a:prstGeom prst="upArrowCallout">
            <a:avLst>
              <a:gd name="adj1" fmla="val 30402"/>
              <a:gd name="adj2" fmla="val 25000"/>
              <a:gd name="adj3" fmla="val 25000"/>
              <a:gd name="adj4" fmla="val 64977"/>
            </a:avLst>
          </a:prstGeom>
          <a:solidFill>
            <a:srgbClr val="FF0000"/>
          </a:solid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Flexible </a:t>
            </a:r>
            <a:r>
              <a:rPr lang="en-GB" b="1" dirty="0" smtClean="0">
                <a:solidFill>
                  <a:schemeClr val="tx1"/>
                </a:solidFill>
              </a:rPr>
              <a:t>input </a:t>
            </a:r>
            <a:r>
              <a:rPr lang="en-GB" dirty="0" smtClean="0">
                <a:solidFill>
                  <a:schemeClr val="tx1"/>
                </a:solidFill>
              </a:rPr>
              <a:t>files (JSON)</a:t>
            </a:r>
            <a:endParaRPr lang="en-GB" dirty="0">
              <a:solidFill>
                <a:schemeClr val="tx1"/>
              </a:solidFill>
            </a:endParaRPr>
          </a:p>
        </p:txBody>
      </p:sp>
    </p:spTree>
    <p:extLst>
      <p:ext uri="{BB962C8B-B14F-4D97-AF65-F5344CB8AC3E}">
        <p14:creationId xmlns:p14="http://schemas.microsoft.com/office/powerpoint/2010/main" val="14606498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124544" y="68610"/>
            <a:ext cx="7543800" cy="342900"/>
          </a:xfrm>
        </p:spPr>
        <p:txBody>
          <a:bodyPr/>
          <a:lstStyle/>
          <a:p>
            <a:r>
              <a:rPr lang="en-GB" dirty="0" smtClean="0"/>
              <a:t>I. </a:t>
            </a:r>
            <a:r>
              <a:rPr lang="en-GB" dirty="0" smtClean="0">
                <a:solidFill>
                  <a:srgbClr val="FF0000"/>
                </a:solidFill>
              </a:rPr>
              <a:t>Stand alone ModCR capabilities:</a:t>
            </a:r>
            <a:endParaRPr lang="en-GB" dirty="0">
              <a:solidFill>
                <a:srgbClr val="FF0000"/>
              </a:solidFill>
            </a:endParaRPr>
          </a:p>
        </p:txBody>
      </p:sp>
      <p:sp>
        <p:nvSpPr>
          <p:cNvPr id="7" name="Rechteck 6"/>
          <p:cNvSpPr/>
          <p:nvPr/>
        </p:nvSpPr>
        <p:spPr>
          <a:xfrm>
            <a:off x="124544" y="627534"/>
            <a:ext cx="9019456" cy="4108817"/>
          </a:xfrm>
          <a:prstGeom prst="rect">
            <a:avLst/>
          </a:prstGeom>
        </p:spPr>
        <p:txBody>
          <a:bodyPr wrap="square">
            <a:spAutoFit/>
          </a:bodyPr>
          <a:lstStyle/>
          <a:p>
            <a:pPr marL="180975" lvl="1" indent="-180975" fontAlgn="base">
              <a:spcAft>
                <a:spcPts val="600"/>
              </a:spcAft>
              <a:buFont typeface="+mj-lt"/>
              <a:buAutoNum type="arabicPeriod"/>
            </a:pPr>
            <a:r>
              <a:rPr lang="en-GB" sz="1300" dirty="0" smtClean="0">
                <a:solidFill>
                  <a:srgbClr val="353744"/>
                </a:solidFill>
                <a:latin typeface="Arial" panose="020B0604020202020204" pitchFamily="34" charset="0"/>
                <a:cs typeface="Arial" panose="020B0604020202020204" pitchFamily="34" charset="0"/>
              </a:rPr>
              <a:t>Read </a:t>
            </a:r>
            <a:r>
              <a:rPr lang="en-GB" sz="1300" dirty="0">
                <a:solidFill>
                  <a:srgbClr val="353744"/>
                </a:solidFill>
                <a:latin typeface="Arial" panose="020B0604020202020204" pitchFamily="34" charset="0"/>
                <a:cs typeface="Arial" panose="020B0604020202020204" pitchFamily="34" charset="0"/>
              </a:rPr>
              <a:t>parameter file (JSON) and process the input data including necessary checks </a:t>
            </a:r>
            <a:r>
              <a:rPr lang="en-GB" sz="1300" dirty="0" err="1">
                <a:solidFill>
                  <a:srgbClr val="353744"/>
                </a:solidFill>
                <a:latin typeface="Arial" panose="020B0604020202020204" pitchFamily="34" charset="0"/>
                <a:cs typeface="Arial" panose="020B0604020202020204" pitchFamily="34" charset="0"/>
              </a:rPr>
              <a:t>etc</a:t>
            </a:r>
            <a:r>
              <a:rPr lang="en-GB" sz="1300" dirty="0">
                <a:solidFill>
                  <a:srgbClr val="353744"/>
                </a:solidFill>
                <a:latin typeface="Arial" panose="020B0604020202020204" pitchFamily="34" charset="0"/>
                <a:cs typeface="Arial" panose="020B0604020202020204" pitchFamily="34" charset="0"/>
              </a:rPr>
              <a:t> (largely done, including the format and content of the parfile)</a:t>
            </a:r>
          </a:p>
          <a:p>
            <a:pPr marL="180975" lvl="1" indent="-180975" fontAlgn="base">
              <a:spcAft>
                <a:spcPts val="600"/>
              </a:spcAft>
              <a:buFont typeface="+mj-lt"/>
              <a:buAutoNum type="arabicPeriod"/>
            </a:pPr>
            <a:r>
              <a:rPr lang="en-GB" sz="1300" dirty="0">
                <a:solidFill>
                  <a:srgbClr val="353744"/>
                </a:solidFill>
                <a:latin typeface="Arial" panose="020B0604020202020204" pitchFamily="34" charset="0"/>
                <a:cs typeface="Arial" panose="020B0604020202020204" pitchFamily="34" charset="0"/>
              </a:rPr>
              <a:t>Parse the ADAS (at first just adf11 and adf15) and PLOUTOS files. Read in memory the state and reaction data.</a:t>
            </a:r>
          </a:p>
          <a:p>
            <a:pPr marL="180975" lvl="1" indent="-180975" fontAlgn="base">
              <a:spcAft>
                <a:spcPts val="600"/>
              </a:spcAft>
              <a:buFont typeface="+mj-lt"/>
              <a:buAutoNum type="arabicPeriod"/>
            </a:pPr>
            <a:r>
              <a:rPr lang="en-GB" sz="1300" dirty="0">
                <a:solidFill>
                  <a:srgbClr val="353744"/>
                </a:solidFill>
                <a:latin typeface="Arial" panose="020B0604020202020204" pitchFamily="34" charset="0"/>
                <a:cs typeface="Arial" panose="020B0604020202020204" pitchFamily="34" charset="0"/>
              </a:rPr>
              <a:t>Process data processing (DP) tasks from the parfile. E.g. unite database, sort out certain species (ionization states, resolution, etc.).</a:t>
            </a:r>
          </a:p>
          <a:p>
            <a:pPr marL="180975" lvl="1" indent="-180975" fontAlgn="base">
              <a:spcAft>
                <a:spcPts val="600"/>
              </a:spcAft>
              <a:buFont typeface="+mj-lt"/>
              <a:buAutoNum type="arabicPeriod"/>
            </a:pPr>
            <a:r>
              <a:rPr lang="en-GB" sz="1300" dirty="0">
                <a:solidFill>
                  <a:srgbClr val="353744"/>
                </a:solidFill>
                <a:latin typeface="Arial" panose="020B0604020202020204" pitchFamily="34" charset="0"/>
                <a:cs typeface="Arial" panose="020B0604020202020204" pitchFamily="34" charset="0"/>
              </a:rPr>
              <a:t>Create the list(s!..) of active states, sort out the necessary reaction data. Provide flexible and detailed control regarding that with good output to console, logs etc. Flexible means one should automatically generate the transition matrix, include processes as user-defined in the parfile. This may be in both directions - e.g. find all ionisation data and see as critical error if anything is missing, but also other way round, “use certain data and just make warnings it is not fully covering”. In parfile one should be able to say that (e.g. load </a:t>
            </a:r>
            <a:r>
              <a:rPr lang="en-GB" sz="1300" dirty="0" smtClean="0">
                <a:solidFill>
                  <a:srgbClr val="353744"/>
                </a:solidFill>
                <a:latin typeface="Arial" panose="020B0604020202020204" pitchFamily="34" charset="0"/>
                <a:cs typeface="Arial" panose="020B0604020202020204" pitchFamily="34" charset="0"/>
              </a:rPr>
              <a:t>ionisation</a:t>
            </a:r>
            <a:r>
              <a:rPr lang="en-GB" sz="1300" dirty="0">
                <a:solidFill>
                  <a:srgbClr val="353744"/>
                </a:solidFill>
                <a:latin typeface="Arial" panose="020B0604020202020204" pitchFamily="34" charset="0"/>
                <a:cs typeface="Arial" panose="020B0604020202020204" pitchFamily="34" charset="0"/>
              </a:rPr>
              <a:t>) at top, specie, ionization state etc. levels.</a:t>
            </a:r>
          </a:p>
          <a:p>
            <a:pPr marL="180975" lvl="1" indent="-180975" fontAlgn="base">
              <a:spcAft>
                <a:spcPts val="600"/>
              </a:spcAft>
              <a:buFont typeface="+mj-lt"/>
              <a:buAutoNum type="arabicPeriod"/>
            </a:pPr>
            <a:r>
              <a:rPr lang="en-GB" sz="1300" dirty="0">
                <a:solidFill>
                  <a:srgbClr val="353744"/>
                </a:solidFill>
                <a:latin typeface="Arial" panose="020B0604020202020204" pitchFamily="34" charset="0"/>
                <a:cs typeface="Arial" panose="020B0604020202020204" pitchFamily="34" charset="0"/>
              </a:rPr>
              <a:t>Output the shaped CRM in the PLOUTOS format (JSON, see example in ./Test). Demonstrate DP pipelines.</a:t>
            </a:r>
          </a:p>
          <a:p>
            <a:pPr marL="180975" lvl="1" indent="-180975" fontAlgn="base">
              <a:spcAft>
                <a:spcPts val="600"/>
              </a:spcAft>
              <a:buFont typeface="+mj-lt"/>
              <a:buAutoNum type="arabicPeriod"/>
            </a:pPr>
            <a:r>
              <a:rPr lang="en-GB" sz="1300" dirty="0">
                <a:solidFill>
                  <a:srgbClr val="353744"/>
                </a:solidFill>
                <a:latin typeface="Arial" panose="020B0604020202020204" pitchFamily="34" charset="0"/>
                <a:cs typeface="Arial" panose="020B0604020202020204" pitchFamily="34" charset="0"/>
              </a:rPr>
              <a:t>Add reading of YACORA (ASCII) and MCCC files (</a:t>
            </a:r>
            <a:r>
              <a:rPr lang="en-GB" sz="1300" u="sng" dirty="0">
                <a:solidFill>
                  <a:srgbClr val="1155CC"/>
                </a:solidFill>
                <a:latin typeface="Arial" panose="020B0604020202020204" pitchFamily="34" charset="0"/>
                <a:cs typeface="Arial" panose="020B0604020202020204" pitchFamily="34" charset="0"/>
                <a:hlinkClick r:id="rId2"/>
              </a:rPr>
              <a:t>MCCC Database (mccc-db.org)</a:t>
            </a:r>
            <a:r>
              <a:rPr lang="en-GB" sz="1300" dirty="0">
                <a:solidFill>
                  <a:srgbClr val="353744"/>
                </a:solidFill>
                <a:latin typeface="Arial" panose="020B0604020202020204" pitchFamily="34" charset="0"/>
                <a:cs typeface="Arial" panose="020B0604020202020204" pitchFamily="34" charset="0"/>
              </a:rPr>
              <a:t>. Consider adding further sources (RMPS, </a:t>
            </a:r>
            <a:r>
              <a:rPr lang="en-GB" sz="1300" dirty="0" err="1">
                <a:solidFill>
                  <a:srgbClr val="353744"/>
                </a:solidFill>
                <a:latin typeface="Arial" panose="020B0604020202020204" pitchFamily="34" charset="0"/>
                <a:cs typeface="Arial" panose="020B0604020202020204" pitchFamily="34" charset="0"/>
              </a:rPr>
              <a:t>etc</a:t>
            </a:r>
            <a:r>
              <a:rPr lang="en-GB" sz="1300" dirty="0" smtClean="0">
                <a:solidFill>
                  <a:srgbClr val="353744"/>
                </a:solidFill>
                <a:latin typeface="Arial" panose="020B0604020202020204" pitchFamily="34" charset="0"/>
                <a:cs typeface="Arial" panose="020B0604020202020204" pitchFamily="34" charset="0"/>
              </a:rPr>
              <a:t>). – </a:t>
            </a:r>
            <a:r>
              <a:rPr lang="en-GB" sz="1300" b="1" dirty="0" smtClean="0">
                <a:solidFill>
                  <a:srgbClr val="008000"/>
                </a:solidFill>
                <a:latin typeface="Arial" panose="020B0604020202020204" pitchFamily="34" charset="0"/>
                <a:cs typeface="Arial" panose="020B0604020202020204" pitchFamily="34" charset="0"/>
              </a:rPr>
              <a:t>not urgent, can be done later, in 2025.</a:t>
            </a:r>
            <a:endParaRPr lang="en-GB" sz="1300" b="1" dirty="0">
              <a:solidFill>
                <a:srgbClr val="008000"/>
              </a:solidFill>
              <a:latin typeface="Arial" panose="020B0604020202020204" pitchFamily="34" charset="0"/>
              <a:cs typeface="Arial" panose="020B0604020202020204" pitchFamily="34" charset="0"/>
            </a:endParaRPr>
          </a:p>
          <a:p>
            <a:pPr marL="180975" lvl="1" indent="-180975" fontAlgn="base">
              <a:spcAft>
                <a:spcPts val="600"/>
              </a:spcAft>
              <a:buFont typeface="+mj-lt"/>
              <a:buAutoNum type="arabicPeriod"/>
            </a:pPr>
            <a:r>
              <a:rPr lang="en-GB" sz="1300" dirty="0">
                <a:solidFill>
                  <a:srgbClr val="353744"/>
                </a:solidFill>
                <a:latin typeface="Arial" panose="020B0604020202020204" pitchFamily="34" charset="0"/>
                <a:cs typeface="Arial" panose="020B0604020202020204" pitchFamily="34" charset="0"/>
              </a:rPr>
              <a:t>Process solver tasks. </a:t>
            </a:r>
            <a:endParaRPr lang="en-GB" sz="1300" dirty="0" smtClean="0">
              <a:solidFill>
                <a:srgbClr val="353744"/>
              </a:solidFill>
              <a:latin typeface="Arial" panose="020B0604020202020204" pitchFamily="34" charset="0"/>
              <a:cs typeface="Arial" panose="020B0604020202020204" pitchFamily="34" charset="0"/>
            </a:endParaRPr>
          </a:p>
          <a:p>
            <a:pPr marL="180975" lvl="1" indent="-180975" fontAlgn="base">
              <a:spcAft>
                <a:spcPts val="600"/>
              </a:spcAft>
              <a:buFont typeface="+mj-lt"/>
              <a:buAutoNum type="arabicPeriod"/>
            </a:pPr>
            <a:endParaRPr lang="en-GB" sz="1300" b="0" i="0" u="none" strike="noStrike" dirty="0">
              <a:solidFill>
                <a:srgbClr val="353744"/>
              </a:solidFill>
              <a:effectLst/>
              <a:latin typeface="Arial" panose="020B0604020202020204" pitchFamily="34" charset="0"/>
              <a:cs typeface="Arial" panose="020B0604020202020204" pitchFamily="34" charset="0"/>
            </a:endParaRPr>
          </a:p>
          <a:p>
            <a:pPr marL="0" lvl="1" fontAlgn="base">
              <a:spcAft>
                <a:spcPts val="600"/>
              </a:spcAft>
            </a:pPr>
            <a:r>
              <a:rPr lang="en-GB" sz="1300" b="1" dirty="0" smtClean="0">
                <a:solidFill>
                  <a:srgbClr val="006600"/>
                </a:solidFill>
                <a:latin typeface="Arial" panose="020B0604020202020204" pitchFamily="34" charset="0"/>
                <a:cs typeface="Arial" panose="020B0604020202020204" pitchFamily="34" charset="0"/>
              </a:rPr>
              <a:t>1, 2 – largely done. Other points we need within next months. </a:t>
            </a:r>
          </a:p>
        </p:txBody>
      </p:sp>
    </p:spTree>
    <p:extLst>
      <p:ext uri="{BB962C8B-B14F-4D97-AF65-F5344CB8AC3E}">
        <p14:creationId xmlns:p14="http://schemas.microsoft.com/office/powerpoint/2010/main" val="3576883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124544" y="68610"/>
            <a:ext cx="7543800" cy="342900"/>
          </a:xfrm>
        </p:spPr>
        <p:txBody>
          <a:bodyPr/>
          <a:lstStyle/>
          <a:p>
            <a:r>
              <a:rPr lang="en-GB" dirty="0" smtClean="0"/>
              <a:t>I.7 </a:t>
            </a:r>
            <a:r>
              <a:rPr lang="en-GB" dirty="0" smtClean="0">
                <a:solidFill>
                  <a:srgbClr val="FF0000"/>
                </a:solidFill>
              </a:rPr>
              <a:t>Solver tasks:</a:t>
            </a:r>
            <a:endParaRPr lang="en-GB" dirty="0">
              <a:solidFill>
                <a:srgbClr val="FF0000"/>
              </a:solidFill>
            </a:endParaRPr>
          </a:p>
        </p:txBody>
      </p:sp>
      <p:sp>
        <p:nvSpPr>
          <p:cNvPr id="7" name="Rechteck 6"/>
          <p:cNvSpPr/>
          <p:nvPr/>
        </p:nvSpPr>
        <p:spPr>
          <a:xfrm>
            <a:off x="124544" y="627534"/>
            <a:ext cx="9019456" cy="3108543"/>
          </a:xfrm>
          <a:prstGeom prst="rect">
            <a:avLst/>
          </a:prstGeom>
        </p:spPr>
        <p:txBody>
          <a:bodyPr wrap="square">
            <a:spAutoFit/>
          </a:bodyPr>
          <a:lstStyle/>
          <a:p>
            <a:pPr marL="0" lvl="1" fontAlgn="base">
              <a:spcAft>
                <a:spcPts val="600"/>
              </a:spcAft>
            </a:pPr>
            <a:r>
              <a:rPr lang="en-GB" sz="1300" dirty="0" smtClean="0">
                <a:solidFill>
                  <a:srgbClr val="353744"/>
                </a:solidFill>
                <a:latin typeface="Proxima Nova"/>
              </a:rPr>
              <a:t>First stage </a:t>
            </a:r>
            <a:r>
              <a:rPr lang="en-GB" sz="1300" dirty="0" smtClean="0">
                <a:solidFill>
                  <a:srgbClr val="008000"/>
                </a:solidFill>
                <a:latin typeface="Proxima Nova"/>
              </a:rPr>
              <a:t>(next months, finished before Nov 2024)</a:t>
            </a:r>
            <a:r>
              <a:rPr lang="en-GB" sz="1300" dirty="0" smtClean="0">
                <a:solidFill>
                  <a:srgbClr val="353744"/>
                </a:solidFill>
                <a:latin typeface="Proxima Nova"/>
              </a:rPr>
              <a:t>:</a:t>
            </a:r>
          </a:p>
          <a:p>
            <a:pPr marL="342900" lvl="1" indent="-342900" fontAlgn="base">
              <a:spcAft>
                <a:spcPts val="600"/>
              </a:spcAft>
              <a:buFont typeface="+mj-lt"/>
              <a:buAutoNum type="arabicPeriod"/>
            </a:pPr>
            <a:r>
              <a:rPr lang="en-GB" sz="1300" dirty="0" smtClean="0">
                <a:solidFill>
                  <a:srgbClr val="353744"/>
                </a:solidFill>
                <a:latin typeface="Proxima Nova"/>
              </a:rPr>
              <a:t>Ne</a:t>
            </a:r>
            <a:r>
              <a:rPr lang="en-GB" sz="1300" dirty="0">
                <a:solidFill>
                  <a:srgbClr val="353744"/>
                </a:solidFill>
                <a:latin typeface="Proxima Nova"/>
              </a:rPr>
              <a:t>, Te fixed - time dependent run. </a:t>
            </a:r>
            <a:endParaRPr lang="en-GB" sz="1300" dirty="0" smtClean="0">
              <a:solidFill>
                <a:srgbClr val="353744"/>
              </a:solidFill>
              <a:latin typeface="Proxima Nova"/>
            </a:endParaRPr>
          </a:p>
          <a:p>
            <a:pPr marL="342900" lvl="1" indent="-342900" fontAlgn="base">
              <a:spcAft>
                <a:spcPts val="600"/>
              </a:spcAft>
              <a:buFont typeface="+mj-lt"/>
              <a:buAutoNum type="arabicPeriod"/>
            </a:pPr>
            <a:r>
              <a:rPr lang="en-GB" sz="1300" dirty="0" smtClean="0">
                <a:solidFill>
                  <a:srgbClr val="353744"/>
                </a:solidFill>
                <a:latin typeface="Proxima Nova"/>
              </a:rPr>
              <a:t>Stationary </a:t>
            </a:r>
            <a:r>
              <a:rPr lang="en-GB" sz="1300" dirty="0">
                <a:solidFill>
                  <a:srgbClr val="353744"/>
                </a:solidFill>
                <a:latin typeface="Proxima Nova"/>
              </a:rPr>
              <a:t>(</a:t>
            </a:r>
            <a:r>
              <a:rPr lang="en-GB" sz="1300" dirty="0" err="1">
                <a:solidFill>
                  <a:srgbClr val="353744"/>
                </a:solidFill>
                <a:latin typeface="Proxima Nova"/>
              </a:rPr>
              <a:t>dN_i</a:t>
            </a:r>
            <a:r>
              <a:rPr lang="en-GB" sz="1300" dirty="0">
                <a:solidFill>
                  <a:srgbClr val="353744"/>
                </a:solidFill>
                <a:latin typeface="Proxima Nova"/>
              </a:rPr>
              <a:t>/</a:t>
            </a:r>
            <a:r>
              <a:rPr lang="en-GB" sz="1300" dirty="0" err="1">
                <a:solidFill>
                  <a:srgbClr val="353744"/>
                </a:solidFill>
                <a:latin typeface="Proxima Nova"/>
              </a:rPr>
              <a:t>dt</a:t>
            </a:r>
            <a:r>
              <a:rPr lang="en-GB" sz="1300" dirty="0">
                <a:solidFill>
                  <a:srgbClr val="353744"/>
                </a:solidFill>
                <a:latin typeface="Proxima Nova"/>
              </a:rPr>
              <a:t> =0), algebraic solution for a “profile” of Ne, Te (given, constant or exponential Ne, constant or exponential Te, </a:t>
            </a:r>
            <a:r>
              <a:rPr lang="en-GB" sz="1300" dirty="0" smtClean="0">
                <a:solidFill>
                  <a:srgbClr val="353744"/>
                </a:solidFill>
                <a:latin typeface="Proxima Nova"/>
              </a:rPr>
              <a:t>…</a:t>
            </a:r>
          </a:p>
          <a:p>
            <a:pPr marL="342900" lvl="1" indent="-342900" fontAlgn="base">
              <a:spcAft>
                <a:spcPts val="600"/>
              </a:spcAft>
              <a:buFont typeface="+mj-lt"/>
              <a:buAutoNum type="arabicPeriod"/>
            </a:pPr>
            <a:r>
              <a:rPr lang="en-GB" sz="1300" dirty="0" smtClean="0">
                <a:solidFill>
                  <a:srgbClr val="353744"/>
                </a:solidFill>
                <a:latin typeface="Proxima Nova"/>
              </a:rPr>
              <a:t>Same </a:t>
            </a:r>
            <a:r>
              <a:rPr lang="en-GB" sz="1300" dirty="0">
                <a:solidFill>
                  <a:srgbClr val="353744"/>
                </a:solidFill>
                <a:latin typeface="Proxima Nova"/>
              </a:rPr>
              <a:t>as 2, but </a:t>
            </a:r>
            <a:r>
              <a:rPr lang="en-GB" sz="1300" dirty="0" smtClean="0">
                <a:solidFill>
                  <a:srgbClr val="353744"/>
                </a:solidFill>
                <a:latin typeface="Proxima Nova"/>
              </a:rPr>
              <a:t>time-dependent</a:t>
            </a:r>
          </a:p>
          <a:p>
            <a:pPr marL="0" lvl="1" fontAlgn="base">
              <a:spcAft>
                <a:spcPts val="600"/>
              </a:spcAft>
            </a:pPr>
            <a:endParaRPr lang="en-GB" sz="1300" dirty="0" smtClean="0">
              <a:solidFill>
                <a:srgbClr val="353744"/>
              </a:solidFill>
              <a:latin typeface="Proxima Nova"/>
            </a:endParaRPr>
          </a:p>
          <a:p>
            <a:pPr marL="0" lvl="1" fontAlgn="base">
              <a:spcAft>
                <a:spcPts val="600"/>
              </a:spcAft>
            </a:pPr>
            <a:r>
              <a:rPr lang="en-GB" sz="1300" dirty="0" smtClean="0">
                <a:solidFill>
                  <a:srgbClr val="353744"/>
                </a:solidFill>
                <a:latin typeface="Proxima Nova"/>
              </a:rPr>
              <a:t>Next </a:t>
            </a:r>
            <a:r>
              <a:rPr lang="en-GB" sz="1300" dirty="0">
                <a:solidFill>
                  <a:srgbClr val="353744"/>
                </a:solidFill>
                <a:latin typeface="Proxima Nova"/>
              </a:rPr>
              <a:t>stage of development </a:t>
            </a:r>
            <a:r>
              <a:rPr lang="en-GB" sz="1300" dirty="0" smtClean="0">
                <a:solidFill>
                  <a:srgbClr val="353744"/>
                </a:solidFill>
                <a:latin typeface="Proxima Nova"/>
              </a:rPr>
              <a:t>(</a:t>
            </a:r>
            <a:r>
              <a:rPr lang="en-GB" sz="1300" dirty="0" smtClean="0">
                <a:solidFill>
                  <a:srgbClr val="008000"/>
                </a:solidFill>
                <a:latin typeface="Proxima Nova"/>
              </a:rPr>
              <a:t>2025?..</a:t>
            </a:r>
            <a:r>
              <a:rPr lang="en-GB" sz="1300" dirty="0" smtClean="0">
                <a:solidFill>
                  <a:srgbClr val="353744"/>
                </a:solidFill>
                <a:latin typeface="Proxima Nova"/>
              </a:rPr>
              <a:t>)</a:t>
            </a:r>
            <a:endParaRPr lang="en-GB" sz="1300" dirty="0">
              <a:solidFill>
                <a:srgbClr val="353744"/>
              </a:solidFill>
              <a:latin typeface="Proxima Nova"/>
            </a:endParaRPr>
          </a:p>
          <a:p>
            <a:pPr marL="342900" lvl="1" indent="-342900" fontAlgn="base">
              <a:spcAft>
                <a:spcPts val="600"/>
              </a:spcAft>
              <a:buFont typeface="+mj-lt"/>
              <a:buAutoNum type="arabicPeriod"/>
            </a:pPr>
            <a:r>
              <a:rPr lang="en-GB" sz="1300" dirty="0">
                <a:solidFill>
                  <a:srgbClr val="353744"/>
                </a:solidFill>
                <a:latin typeface="Proxima Nova"/>
              </a:rPr>
              <a:t>E</a:t>
            </a:r>
            <a:r>
              <a:rPr lang="en-GB" sz="1300" dirty="0" smtClean="0">
                <a:solidFill>
                  <a:srgbClr val="353744"/>
                </a:solidFill>
                <a:latin typeface="Proxima Nova"/>
              </a:rPr>
              <a:t>igenvalue analysis (e.g. filtering out most important reactions)</a:t>
            </a:r>
          </a:p>
          <a:p>
            <a:pPr marL="342900" lvl="1" indent="-342900" fontAlgn="base">
              <a:spcAft>
                <a:spcPts val="600"/>
              </a:spcAft>
              <a:buFont typeface="+mj-lt"/>
              <a:buAutoNum type="arabicPeriod"/>
            </a:pPr>
            <a:r>
              <a:rPr lang="en-GB" sz="1300" dirty="0" smtClean="0">
                <a:solidFill>
                  <a:srgbClr val="353744"/>
                </a:solidFill>
                <a:latin typeface="Proxima Nova"/>
              </a:rPr>
              <a:t>Model situations – e.g. sputtering with cosine distribution on angles and Thompson on Energy, </a:t>
            </a:r>
            <a:r>
              <a:rPr lang="en-GB" sz="1300" dirty="0" err="1" smtClean="0">
                <a:solidFill>
                  <a:srgbClr val="353744"/>
                </a:solidFill>
                <a:latin typeface="Proxima Nova"/>
              </a:rPr>
              <a:t>quassi</a:t>
            </a:r>
            <a:r>
              <a:rPr lang="en-GB" sz="1300" dirty="0" smtClean="0">
                <a:solidFill>
                  <a:srgbClr val="353744"/>
                </a:solidFill>
                <a:latin typeface="Proxima Nova"/>
              </a:rPr>
              <a:t>-infinite surface (or circular symmetry).</a:t>
            </a:r>
            <a:r>
              <a:rPr lang="en-GB" sz="1300" dirty="0">
                <a:solidFill>
                  <a:srgbClr val="353744"/>
                </a:solidFill>
                <a:latin typeface="Proxima Nova"/>
              </a:rPr>
              <a:t/>
            </a:r>
            <a:br>
              <a:rPr lang="en-GB" sz="1300" dirty="0">
                <a:solidFill>
                  <a:srgbClr val="353744"/>
                </a:solidFill>
                <a:latin typeface="Proxima Nova"/>
              </a:rPr>
            </a:br>
            <a:endParaRPr lang="en-GB" sz="1300" dirty="0">
              <a:solidFill>
                <a:srgbClr val="353744"/>
              </a:solidFill>
              <a:latin typeface="Proxima Nova"/>
            </a:endParaRPr>
          </a:p>
          <a:p>
            <a:pPr marL="180975" lvl="1" indent="-180975" fontAlgn="base">
              <a:spcAft>
                <a:spcPts val="600"/>
              </a:spcAft>
              <a:buFont typeface="+mj-lt"/>
              <a:buAutoNum type="arabicPeriod"/>
            </a:pPr>
            <a:endParaRPr lang="en-GB" sz="1300" b="0" i="0" u="none" strike="noStrike" dirty="0">
              <a:solidFill>
                <a:srgbClr val="353744"/>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493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124544" y="68610"/>
            <a:ext cx="7543800" cy="342900"/>
          </a:xfrm>
        </p:spPr>
        <p:txBody>
          <a:bodyPr/>
          <a:lstStyle/>
          <a:p>
            <a:r>
              <a:rPr lang="en-GB" dirty="0" smtClean="0"/>
              <a:t>II. </a:t>
            </a:r>
            <a:r>
              <a:rPr lang="en-GB" dirty="0" smtClean="0">
                <a:solidFill>
                  <a:srgbClr val="FF0000"/>
                </a:solidFill>
              </a:rPr>
              <a:t>API capabilities</a:t>
            </a:r>
            <a:endParaRPr lang="en-GB" dirty="0">
              <a:solidFill>
                <a:srgbClr val="FF0000"/>
              </a:solidFill>
            </a:endParaRPr>
          </a:p>
        </p:txBody>
      </p:sp>
      <p:sp>
        <p:nvSpPr>
          <p:cNvPr id="7" name="Rechteck 6"/>
          <p:cNvSpPr/>
          <p:nvPr/>
        </p:nvSpPr>
        <p:spPr>
          <a:xfrm>
            <a:off x="124544" y="627534"/>
            <a:ext cx="9019456" cy="3585597"/>
          </a:xfrm>
          <a:prstGeom prst="rect">
            <a:avLst/>
          </a:prstGeom>
        </p:spPr>
        <p:txBody>
          <a:bodyPr wrap="square">
            <a:spAutoFit/>
          </a:bodyPr>
          <a:lstStyle/>
          <a:p>
            <a:pPr marL="0" lvl="1" fontAlgn="base">
              <a:spcAft>
                <a:spcPts val="600"/>
              </a:spcAft>
            </a:pPr>
            <a:r>
              <a:rPr lang="en-GB" sz="1300" dirty="0" smtClean="0">
                <a:solidFill>
                  <a:srgbClr val="353744"/>
                </a:solidFill>
                <a:latin typeface="Proxima Nova"/>
              </a:rPr>
              <a:t>First stage </a:t>
            </a:r>
            <a:r>
              <a:rPr lang="en-GB" sz="1300" dirty="0" smtClean="0">
                <a:solidFill>
                  <a:srgbClr val="008000"/>
                </a:solidFill>
                <a:latin typeface="Proxima Nova"/>
              </a:rPr>
              <a:t>(next months, finished before Nov 2024)</a:t>
            </a:r>
            <a:r>
              <a:rPr lang="en-GB" sz="1300" dirty="0" smtClean="0">
                <a:solidFill>
                  <a:srgbClr val="353744"/>
                </a:solidFill>
                <a:latin typeface="Proxima Nova"/>
              </a:rPr>
              <a:t>:</a:t>
            </a:r>
          </a:p>
          <a:p>
            <a:pPr marL="0" lvl="1" fontAlgn="base">
              <a:spcAft>
                <a:spcPts val="600"/>
              </a:spcAft>
            </a:pPr>
            <a:r>
              <a:rPr lang="en-GB" sz="1300" i="1" dirty="0" smtClean="0">
                <a:solidFill>
                  <a:srgbClr val="353744"/>
                </a:solidFill>
                <a:latin typeface="Proxima Nova"/>
              </a:rPr>
              <a:t>Start </a:t>
            </a:r>
            <a:r>
              <a:rPr lang="en-GB" sz="1300" i="1" dirty="0">
                <a:solidFill>
                  <a:srgbClr val="353744"/>
                </a:solidFill>
                <a:latin typeface="Proxima Nova"/>
              </a:rPr>
              <a:t>using ModCR </a:t>
            </a:r>
            <a:r>
              <a:rPr lang="en-GB" sz="1300" i="1" dirty="0" smtClean="0">
                <a:solidFill>
                  <a:srgbClr val="353744"/>
                </a:solidFill>
                <a:latin typeface="Proxima Nova"/>
              </a:rPr>
              <a:t>as </a:t>
            </a:r>
            <a:r>
              <a:rPr lang="en-GB" sz="1300" i="1" dirty="0">
                <a:solidFill>
                  <a:srgbClr val="353744"/>
                </a:solidFill>
                <a:latin typeface="Proxima Nova"/>
              </a:rPr>
              <a:t>alternative to </a:t>
            </a:r>
            <a:r>
              <a:rPr lang="en-GB" sz="1300" i="1" dirty="0" err="1">
                <a:solidFill>
                  <a:srgbClr val="353744"/>
                </a:solidFill>
                <a:latin typeface="Proxima Nova"/>
              </a:rPr>
              <a:t>ColRad</a:t>
            </a:r>
            <a:r>
              <a:rPr lang="en-GB" sz="1300" i="1" dirty="0">
                <a:solidFill>
                  <a:srgbClr val="353744"/>
                </a:solidFill>
                <a:latin typeface="Proxima Nova"/>
              </a:rPr>
              <a:t> (preserving all the valuable solutions and </a:t>
            </a:r>
            <a:r>
              <a:rPr lang="en-GB" sz="1300" i="1" dirty="0" smtClean="0">
                <a:solidFill>
                  <a:srgbClr val="353744"/>
                </a:solidFill>
                <a:latin typeface="Proxima Nova"/>
              </a:rPr>
              <a:t>functionality). </a:t>
            </a:r>
            <a:r>
              <a:rPr lang="en-GB" sz="1300" i="1" dirty="0">
                <a:solidFill>
                  <a:srgbClr val="353744"/>
                </a:solidFill>
                <a:latin typeface="Proxima Nova"/>
              </a:rPr>
              <a:t>Ray Chandra should be great expert and support in this.</a:t>
            </a:r>
            <a:r>
              <a:rPr lang="en-GB" sz="1300" dirty="0">
                <a:solidFill>
                  <a:srgbClr val="353744"/>
                </a:solidFill>
                <a:latin typeface="Proxima Nova"/>
              </a:rPr>
              <a:t> </a:t>
            </a:r>
            <a:endParaRPr lang="en-GB" sz="1300" dirty="0" smtClean="0">
              <a:solidFill>
                <a:srgbClr val="353744"/>
              </a:solidFill>
              <a:latin typeface="Proxima Nova"/>
            </a:endParaRPr>
          </a:p>
          <a:p>
            <a:pPr marL="342900" lvl="1" indent="-342900" fontAlgn="base">
              <a:spcAft>
                <a:spcPts val="600"/>
              </a:spcAft>
              <a:buFont typeface="+mj-lt"/>
              <a:buAutoNum type="arabicPeriod"/>
            </a:pPr>
            <a:r>
              <a:rPr lang="en-GB" sz="1300" dirty="0" smtClean="0">
                <a:solidFill>
                  <a:srgbClr val="353744"/>
                </a:solidFill>
                <a:latin typeface="Proxima Nova"/>
              </a:rPr>
              <a:t>Substitute </a:t>
            </a:r>
            <a:r>
              <a:rPr lang="en-GB" sz="1300" dirty="0">
                <a:solidFill>
                  <a:srgbClr val="353744"/>
                </a:solidFill>
                <a:latin typeface="Proxima Nova"/>
              </a:rPr>
              <a:t>hardwired reading of rates for various reaction with a call to ModCR API. Unite all the </a:t>
            </a:r>
            <a:r>
              <a:rPr lang="en-GB" sz="1300" dirty="0" err="1">
                <a:solidFill>
                  <a:srgbClr val="353744"/>
                </a:solidFill>
                <a:latin typeface="Proxima Nova"/>
              </a:rPr>
              <a:t>ColRad</a:t>
            </a:r>
            <a:r>
              <a:rPr lang="en-GB" sz="1300" dirty="0">
                <a:solidFill>
                  <a:srgbClr val="353744"/>
                </a:solidFill>
                <a:latin typeface="Proxima Nova"/>
              </a:rPr>
              <a:t> options by providing respective input files for “H2, He, D2, etc..” </a:t>
            </a:r>
          </a:p>
          <a:p>
            <a:pPr marL="0" lvl="1" fontAlgn="base">
              <a:spcAft>
                <a:spcPts val="600"/>
              </a:spcAft>
            </a:pPr>
            <a:endParaRPr lang="en-GB" sz="1300" dirty="0" smtClean="0">
              <a:solidFill>
                <a:srgbClr val="353744"/>
              </a:solidFill>
              <a:latin typeface="Proxima Nova"/>
            </a:endParaRPr>
          </a:p>
          <a:p>
            <a:pPr marL="0" lvl="1" fontAlgn="base">
              <a:spcAft>
                <a:spcPts val="600"/>
              </a:spcAft>
            </a:pPr>
            <a:r>
              <a:rPr lang="en-GB" sz="1300" dirty="0" smtClean="0">
                <a:solidFill>
                  <a:srgbClr val="353744"/>
                </a:solidFill>
                <a:latin typeface="Proxima Nova"/>
              </a:rPr>
              <a:t>Next </a:t>
            </a:r>
            <a:r>
              <a:rPr lang="en-GB" sz="1300" dirty="0">
                <a:solidFill>
                  <a:srgbClr val="353744"/>
                </a:solidFill>
                <a:latin typeface="Proxima Nova"/>
              </a:rPr>
              <a:t>stage of development </a:t>
            </a:r>
            <a:r>
              <a:rPr lang="en-GB" sz="1300" dirty="0" smtClean="0">
                <a:solidFill>
                  <a:srgbClr val="353744"/>
                </a:solidFill>
                <a:latin typeface="Proxima Nova"/>
              </a:rPr>
              <a:t>(</a:t>
            </a:r>
            <a:r>
              <a:rPr lang="en-GB" sz="1300" dirty="0" smtClean="0">
                <a:solidFill>
                  <a:srgbClr val="008000"/>
                </a:solidFill>
                <a:latin typeface="Proxima Nova"/>
              </a:rPr>
              <a:t>2025?..</a:t>
            </a:r>
            <a:r>
              <a:rPr lang="en-GB" sz="1300" dirty="0" smtClean="0">
                <a:solidFill>
                  <a:srgbClr val="353744"/>
                </a:solidFill>
                <a:latin typeface="Proxima Nova"/>
              </a:rPr>
              <a:t>)</a:t>
            </a:r>
          </a:p>
          <a:p>
            <a:pPr marL="342900" lvl="1" indent="-342900" fontAlgn="base">
              <a:spcAft>
                <a:spcPts val="600"/>
              </a:spcAft>
              <a:buFont typeface="+mj-lt"/>
              <a:buAutoNum type="arabicPeriod"/>
            </a:pPr>
            <a:r>
              <a:rPr lang="en-GB" sz="1300" dirty="0" smtClean="0">
                <a:solidFill>
                  <a:srgbClr val="353744"/>
                </a:solidFill>
                <a:latin typeface="Proxima Nova"/>
              </a:rPr>
              <a:t>Provide </a:t>
            </a:r>
            <a:r>
              <a:rPr lang="en-GB" sz="1300" dirty="0">
                <a:solidFill>
                  <a:srgbClr val="353744"/>
                </a:solidFill>
                <a:latin typeface="Proxima Nova"/>
              </a:rPr>
              <a:t>algebraic solution (Sawada model) for effective rate pre-calculation as part of the API. In fact it is mostly the same as I.G.II above, however should be called inside the loop over EIRENE cells. This point may reveal to be coupled with the next one.</a:t>
            </a:r>
          </a:p>
          <a:p>
            <a:pPr marL="342900" lvl="1" indent="-342900" fontAlgn="base">
              <a:spcAft>
                <a:spcPts val="600"/>
              </a:spcAft>
              <a:buFont typeface="+mj-lt"/>
              <a:buAutoNum type="arabicPeriod"/>
            </a:pPr>
            <a:r>
              <a:rPr lang="en-GB" sz="1300" dirty="0">
                <a:solidFill>
                  <a:srgbClr val="353744"/>
                </a:solidFill>
                <a:latin typeface="Proxima Nova"/>
              </a:rPr>
              <a:t>Provide the use of ModCR solver inside EIRENE main loop. One can largely follow the </a:t>
            </a:r>
            <a:r>
              <a:rPr lang="en-GB" sz="1300" dirty="0" err="1">
                <a:solidFill>
                  <a:srgbClr val="353744"/>
                </a:solidFill>
                <a:latin typeface="Proxima Nova"/>
              </a:rPr>
              <a:t>ColRad</a:t>
            </a:r>
            <a:r>
              <a:rPr lang="en-GB" sz="1300" dirty="0">
                <a:solidFill>
                  <a:srgbClr val="353744"/>
                </a:solidFill>
                <a:latin typeface="Proxima Nova"/>
              </a:rPr>
              <a:t> path in this. </a:t>
            </a:r>
            <a:endParaRPr lang="en-GB" sz="1300" dirty="0" smtClean="0">
              <a:solidFill>
                <a:srgbClr val="353744"/>
              </a:solidFill>
              <a:latin typeface="Proxima Nova"/>
            </a:endParaRPr>
          </a:p>
          <a:p>
            <a:pPr marL="342900" lvl="1" indent="-342900" fontAlgn="base">
              <a:spcAft>
                <a:spcPts val="600"/>
              </a:spcAft>
              <a:buFont typeface="+mj-lt"/>
              <a:buAutoNum type="arabicPeriod"/>
            </a:pPr>
            <a:r>
              <a:rPr lang="en-GB" sz="1300" dirty="0" smtClean="0">
                <a:solidFill>
                  <a:srgbClr val="353744"/>
                </a:solidFill>
                <a:latin typeface="Proxima Nova"/>
              </a:rPr>
              <a:t>Generalize this for using ModCR in the main loop also in general (not </a:t>
            </a:r>
            <a:r>
              <a:rPr lang="en-GB" sz="1300" dirty="0" err="1" smtClean="0">
                <a:solidFill>
                  <a:srgbClr val="353744"/>
                </a:solidFill>
                <a:latin typeface="Proxima Nova"/>
              </a:rPr>
              <a:t>ColRad</a:t>
            </a:r>
            <a:r>
              <a:rPr lang="en-GB" sz="1300" dirty="0" smtClean="0">
                <a:solidFill>
                  <a:srgbClr val="353744"/>
                </a:solidFill>
                <a:latin typeface="Proxima Nova"/>
              </a:rPr>
              <a:t>) case.</a:t>
            </a:r>
          </a:p>
          <a:p>
            <a:pPr marL="342900" lvl="1" indent="-342900" fontAlgn="base">
              <a:spcAft>
                <a:spcPts val="600"/>
              </a:spcAft>
              <a:buFont typeface="+mj-lt"/>
              <a:buAutoNum type="arabicPeriod"/>
            </a:pPr>
            <a:r>
              <a:rPr lang="en-GB" sz="1300" dirty="0" smtClean="0">
                <a:solidFill>
                  <a:srgbClr val="353744"/>
                </a:solidFill>
                <a:latin typeface="Proxima Nova"/>
              </a:rPr>
              <a:t>Perform benchmarks – consistency with old EIRENE simulations </a:t>
            </a:r>
            <a:r>
              <a:rPr lang="en-GB" sz="1300" dirty="0" err="1" smtClean="0">
                <a:solidFill>
                  <a:srgbClr val="353744"/>
                </a:solidFill>
                <a:latin typeface="Proxima Nova"/>
              </a:rPr>
              <a:t>etc</a:t>
            </a:r>
            <a:r>
              <a:rPr lang="en-GB" sz="1300" dirty="0" smtClean="0">
                <a:solidFill>
                  <a:srgbClr val="353744"/>
                </a:solidFill>
                <a:latin typeface="Proxima Nova"/>
              </a:rPr>
              <a:t>, performance etc.</a:t>
            </a:r>
          </a:p>
          <a:p>
            <a:pPr marL="180975" lvl="1" indent="-180975" fontAlgn="base">
              <a:spcAft>
                <a:spcPts val="600"/>
              </a:spcAft>
              <a:buFont typeface="+mj-lt"/>
              <a:buAutoNum type="arabicPeriod"/>
            </a:pPr>
            <a:endParaRPr lang="en-GB" sz="1300" b="0" i="0" u="none" strike="noStrike" dirty="0">
              <a:solidFill>
                <a:srgbClr val="353744"/>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7358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124544" y="68610"/>
            <a:ext cx="8047856" cy="342900"/>
          </a:xfrm>
        </p:spPr>
        <p:txBody>
          <a:bodyPr/>
          <a:lstStyle/>
          <a:p>
            <a:r>
              <a:rPr lang="en-GB" dirty="0" smtClean="0"/>
              <a:t>III. </a:t>
            </a:r>
            <a:r>
              <a:rPr lang="en-GB" dirty="0" smtClean="0">
                <a:solidFill>
                  <a:srgbClr val="FF0000"/>
                </a:solidFill>
              </a:rPr>
              <a:t> Post processing (PP) - spectroscopy</a:t>
            </a:r>
            <a:endParaRPr lang="en-GB" dirty="0">
              <a:solidFill>
                <a:srgbClr val="FF0000"/>
              </a:solidFill>
            </a:endParaRPr>
          </a:p>
        </p:txBody>
      </p:sp>
      <p:sp>
        <p:nvSpPr>
          <p:cNvPr id="7" name="Rechteck 6"/>
          <p:cNvSpPr/>
          <p:nvPr/>
        </p:nvSpPr>
        <p:spPr>
          <a:xfrm>
            <a:off x="124544" y="627534"/>
            <a:ext cx="9019456" cy="2708434"/>
          </a:xfrm>
          <a:prstGeom prst="rect">
            <a:avLst/>
          </a:prstGeom>
        </p:spPr>
        <p:txBody>
          <a:bodyPr wrap="square">
            <a:spAutoFit/>
          </a:bodyPr>
          <a:lstStyle/>
          <a:p>
            <a:pPr marL="0" lvl="1" fontAlgn="base">
              <a:spcAft>
                <a:spcPts val="600"/>
              </a:spcAft>
            </a:pPr>
            <a:r>
              <a:rPr lang="en-GB" sz="1300" dirty="0" smtClean="0">
                <a:solidFill>
                  <a:srgbClr val="353744"/>
                </a:solidFill>
                <a:latin typeface="Proxima Nova"/>
              </a:rPr>
              <a:t>First stage </a:t>
            </a:r>
            <a:r>
              <a:rPr lang="en-GB" sz="1300" dirty="0" smtClean="0">
                <a:solidFill>
                  <a:srgbClr val="008000"/>
                </a:solidFill>
                <a:latin typeface="Proxima Nova"/>
              </a:rPr>
              <a:t>(next months, finished before Nov 2024)</a:t>
            </a:r>
            <a:r>
              <a:rPr lang="en-GB" sz="1300" dirty="0" smtClean="0">
                <a:solidFill>
                  <a:srgbClr val="353744"/>
                </a:solidFill>
                <a:latin typeface="Proxima Nova"/>
              </a:rPr>
              <a:t>:</a:t>
            </a:r>
          </a:p>
          <a:p>
            <a:pPr marL="342900" lvl="1" indent="-342900" fontAlgn="base">
              <a:spcAft>
                <a:spcPts val="600"/>
              </a:spcAft>
              <a:buFont typeface="+mj-lt"/>
              <a:buAutoNum type="arabicPeriod"/>
            </a:pPr>
            <a:r>
              <a:rPr lang="en-GB" sz="1300" dirty="0" smtClean="0">
                <a:solidFill>
                  <a:srgbClr val="353744"/>
                </a:solidFill>
                <a:latin typeface="Proxima Nova"/>
              </a:rPr>
              <a:t>Make </a:t>
            </a:r>
            <a:r>
              <a:rPr lang="en-GB" sz="1300" dirty="0">
                <a:solidFill>
                  <a:srgbClr val="353744"/>
                </a:solidFill>
                <a:latin typeface="Proxima Nova"/>
              </a:rPr>
              <a:t>sure the spectroscopy data (e.g. adf15) is read in. Provide necessary flexible input in the parfile (may be separate block).</a:t>
            </a:r>
          </a:p>
          <a:p>
            <a:pPr marL="342900" lvl="1" indent="-342900" fontAlgn="base">
              <a:spcAft>
                <a:spcPts val="600"/>
              </a:spcAft>
              <a:buFont typeface="+mj-lt"/>
              <a:buAutoNum type="arabicPeriod"/>
            </a:pPr>
            <a:r>
              <a:rPr lang="en-GB" sz="1300" dirty="0">
                <a:solidFill>
                  <a:srgbClr val="353744"/>
                </a:solidFill>
                <a:latin typeface="Proxima Nova"/>
              </a:rPr>
              <a:t>Demonstrate application of the PEC to the solver results against specie density and </a:t>
            </a:r>
            <a:r>
              <a:rPr lang="en-GB" sz="1300" dirty="0" smtClean="0">
                <a:solidFill>
                  <a:srgbClr val="353744"/>
                </a:solidFill>
                <a:latin typeface="Proxima Nova"/>
              </a:rPr>
              <a:t>population.</a:t>
            </a:r>
          </a:p>
          <a:p>
            <a:pPr marL="342900" lvl="1" indent="-342900" fontAlgn="base">
              <a:spcAft>
                <a:spcPts val="600"/>
              </a:spcAft>
              <a:buFont typeface="+mj-lt"/>
              <a:buAutoNum type="arabicPeriod"/>
            </a:pPr>
            <a:endParaRPr lang="en-GB" sz="1300" dirty="0">
              <a:solidFill>
                <a:srgbClr val="353744"/>
              </a:solidFill>
              <a:latin typeface="Proxima Nova"/>
            </a:endParaRPr>
          </a:p>
          <a:p>
            <a:pPr marL="0" lvl="1" fontAlgn="base">
              <a:spcAft>
                <a:spcPts val="600"/>
              </a:spcAft>
            </a:pPr>
            <a:r>
              <a:rPr lang="en-GB" sz="1300" dirty="0">
                <a:solidFill>
                  <a:srgbClr val="353744"/>
                </a:solidFill>
                <a:latin typeface="Proxima Nova"/>
              </a:rPr>
              <a:t>Next stage of development (</a:t>
            </a:r>
            <a:r>
              <a:rPr lang="en-GB" sz="1300" dirty="0">
                <a:solidFill>
                  <a:srgbClr val="008000"/>
                </a:solidFill>
                <a:latin typeface="Proxima Nova"/>
              </a:rPr>
              <a:t>2025?..</a:t>
            </a:r>
            <a:r>
              <a:rPr lang="en-GB" sz="1300" dirty="0">
                <a:solidFill>
                  <a:srgbClr val="353744"/>
                </a:solidFill>
                <a:latin typeface="Proxima Nova"/>
              </a:rPr>
              <a:t>)</a:t>
            </a:r>
          </a:p>
          <a:p>
            <a:pPr marL="342900" lvl="1" indent="-342900" fontAlgn="base">
              <a:spcAft>
                <a:spcPts val="600"/>
              </a:spcAft>
              <a:buFont typeface="+mj-lt"/>
              <a:buAutoNum type="arabicPeriod"/>
            </a:pPr>
            <a:endParaRPr lang="en-GB" sz="1300" dirty="0" smtClean="0">
              <a:solidFill>
                <a:srgbClr val="353744"/>
              </a:solidFill>
              <a:latin typeface="Proxima Nova"/>
            </a:endParaRPr>
          </a:p>
          <a:p>
            <a:pPr marL="342900" lvl="1" indent="-342900" fontAlgn="base">
              <a:spcAft>
                <a:spcPts val="600"/>
              </a:spcAft>
              <a:buFont typeface="+mj-lt"/>
              <a:buAutoNum type="arabicPeriod"/>
            </a:pPr>
            <a:r>
              <a:rPr lang="en-GB" sz="1300" dirty="0" smtClean="0">
                <a:solidFill>
                  <a:srgbClr val="353744"/>
                </a:solidFill>
                <a:latin typeface="Proxima Nova"/>
              </a:rPr>
              <a:t>Provide </a:t>
            </a:r>
            <a:r>
              <a:rPr lang="en-GB" sz="1300" dirty="0">
                <a:solidFill>
                  <a:srgbClr val="353744"/>
                </a:solidFill>
                <a:latin typeface="Proxima Nova"/>
              </a:rPr>
              <a:t>API subroutine EIRENE can use at the </a:t>
            </a:r>
            <a:r>
              <a:rPr lang="en-GB" sz="1300" dirty="0" smtClean="0">
                <a:solidFill>
                  <a:srgbClr val="353744"/>
                </a:solidFill>
                <a:latin typeface="Proxima Nova"/>
              </a:rPr>
              <a:t>post processing </a:t>
            </a:r>
            <a:r>
              <a:rPr lang="en-GB" sz="1300" dirty="0">
                <a:solidFill>
                  <a:srgbClr val="353744"/>
                </a:solidFill>
                <a:latin typeface="Proxima Nova"/>
              </a:rPr>
              <a:t>stage (tallies output).</a:t>
            </a:r>
          </a:p>
          <a:p>
            <a:pPr marL="0" lvl="1" fontAlgn="base">
              <a:spcAft>
                <a:spcPts val="600"/>
              </a:spcAft>
            </a:pPr>
            <a:endParaRPr lang="en-GB" sz="1300" dirty="0" smtClean="0">
              <a:solidFill>
                <a:srgbClr val="353744"/>
              </a:solidFill>
              <a:latin typeface="Proxima Nova"/>
            </a:endParaRPr>
          </a:p>
          <a:p>
            <a:pPr marL="180975" lvl="1" indent="-180975" fontAlgn="base">
              <a:spcAft>
                <a:spcPts val="600"/>
              </a:spcAft>
              <a:buFont typeface="+mj-lt"/>
              <a:buAutoNum type="arabicPeriod"/>
            </a:pPr>
            <a:endParaRPr lang="en-GB" sz="1300" b="0" i="0" u="none" strike="noStrike" dirty="0">
              <a:solidFill>
                <a:srgbClr val="353744"/>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7708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hteckiger Pfeil 32"/>
          <p:cNvSpPr/>
          <p:nvPr/>
        </p:nvSpPr>
        <p:spPr>
          <a:xfrm rot="10800000" flipV="1">
            <a:off x="7685900" y="889509"/>
            <a:ext cx="342484" cy="746138"/>
          </a:xfrm>
          <a:prstGeom prst="bentArrow">
            <a:avLst/>
          </a:prstGeom>
          <a:solidFill>
            <a:srgbClr val="FFFF00"/>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feld 3"/>
          <p:cNvSpPr txBox="1"/>
          <p:nvPr/>
        </p:nvSpPr>
        <p:spPr>
          <a:xfrm>
            <a:off x="161030" y="-36115"/>
            <a:ext cx="6408712" cy="523220"/>
          </a:xfrm>
          <a:prstGeom prst="rect">
            <a:avLst/>
          </a:prstGeom>
          <a:noFill/>
        </p:spPr>
        <p:txBody>
          <a:bodyPr wrap="square" rtlCol="0">
            <a:spAutoFit/>
          </a:bodyPr>
          <a:lstStyle/>
          <a:p>
            <a:r>
              <a:rPr lang="en-GB" sz="2800" b="1" dirty="0" smtClean="0">
                <a:solidFill>
                  <a:srgbClr val="C00000"/>
                </a:solidFill>
                <a:latin typeface="Arial" panose="020B0604020202020204" pitchFamily="34" charset="0"/>
                <a:cs typeface="Arial" panose="020B0604020202020204" pitchFamily="34" charset="0"/>
              </a:rPr>
              <a:t>ModCR flow chat (standalone)</a:t>
            </a:r>
            <a:endParaRPr lang="en-GB" sz="2800" b="1" dirty="0">
              <a:solidFill>
                <a:srgbClr val="C00000"/>
              </a:solidFill>
              <a:latin typeface="Arial" panose="020B0604020202020204" pitchFamily="34" charset="0"/>
              <a:cs typeface="Arial" panose="020B0604020202020204" pitchFamily="34" charset="0"/>
            </a:endParaRPr>
          </a:p>
        </p:txBody>
      </p:sp>
      <p:sp>
        <p:nvSpPr>
          <p:cNvPr id="5" name="Flussdiagramm: Prozess 4"/>
          <p:cNvSpPr/>
          <p:nvPr/>
        </p:nvSpPr>
        <p:spPr>
          <a:xfrm>
            <a:off x="179512" y="576064"/>
            <a:ext cx="1728192" cy="36004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Input file (JSON)</a:t>
            </a:r>
            <a:endParaRPr lang="en-GB" dirty="0">
              <a:solidFill>
                <a:schemeClr val="tx1"/>
              </a:solidFill>
            </a:endParaRPr>
          </a:p>
        </p:txBody>
      </p:sp>
      <p:sp>
        <p:nvSpPr>
          <p:cNvPr id="7" name="Rechteckiger Pfeil 6"/>
          <p:cNvSpPr/>
          <p:nvPr/>
        </p:nvSpPr>
        <p:spPr>
          <a:xfrm flipV="1">
            <a:off x="557554" y="936104"/>
            <a:ext cx="376652" cy="1296144"/>
          </a:xfrm>
          <a:prstGeom prst="ben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Rechteckiger Pfeil 7"/>
          <p:cNvSpPr/>
          <p:nvPr/>
        </p:nvSpPr>
        <p:spPr>
          <a:xfrm flipV="1">
            <a:off x="359532" y="948062"/>
            <a:ext cx="384878" cy="2436313"/>
          </a:xfrm>
          <a:prstGeom prst="bentArrow">
            <a:avLst>
              <a:gd name="adj1" fmla="val 25000"/>
              <a:gd name="adj2" fmla="val 25907"/>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Flussdiagramm: Mehrere Dokumente 9"/>
          <p:cNvSpPr/>
          <p:nvPr/>
        </p:nvSpPr>
        <p:spPr>
          <a:xfrm>
            <a:off x="934206" y="1796782"/>
            <a:ext cx="829482" cy="720080"/>
          </a:xfrm>
          <a:prstGeom prst="flowChartMultidocumen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CRMs</a:t>
            </a:r>
            <a:endParaRPr lang="en-GB" dirty="0">
              <a:solidFill>
                <a:schemeClr val="tx1"/>
              </a:solidFill>
            </a:endParaRPr>
          </a:p>
        </p:txBody>
      </p:sp>
      <p:sp>
        <p:nvSpPr>
          <p:cNvPr id="11" name="Flussdiagramm: Mehrere Dokumente 10"/>
          <p:cNvSpPr/>
          <p:nvPr/>
        </p:nvSpPr>
        <p:spPr>
          <a:xfrm>
            <a:off x="744410" y="2808312"/>
            <a:ext cx="875262" cy="795506"/>
          </a:xfrm>
          <a:prstGeom prst="flowChartMultidocumen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Tasks</a:t>
            </a:r>
            <a:endParaRPr lang="en-GB" dirty="0">
              <a:solidFill>
                <a:schemeClr val="tx1"/>
              </a:solidFill>
            </a:endParaRPr>
          </a:p>
        </p:txBody>
      </p:sp>
      <p:pic>
        <p:nvPicPr>
          <p:cNvPr id="13" name="Grafik 12"/>
          <p:cNvPicPr>
            <a:picLocks noChangeAspect="1"/>
          </p:cNvPicPr>
          <p:nvPr/>
        </p:nvPicPr>
        <p:blipFill>
          <a:blip r:embed="rId2"/>
          <a:stretch>
            <a:fillRect/>
          </a:stretch>
        </p:blipFill>
        <p:spPr>
          <a:xfrm>
            <a:off x="2525406" y="948063"/>
            <a:ext cx="1103896" cy="936104"/>
          </a:xfrm>
          <a:prstGeom prst="rect">
            <a:avLst/>
          </a:prstGeom>
        </p:spPr>
      </p:pic>
      <p:sp>
        <p:nvSpPr>
          <p:cNvPr id="16" name="Flussdiagramm: Prozess 15"/>
          <p:cNvSpPr/>
          <p:nvPr/>
        </p:nvSpPr>
        <p:spPr>
          <a:xfrm>
            <a:off x="2540780" y="600346"/>
            <a:ext cx="648072" cy="289162"/>
          </a:xfrm>
          <a:prstGeom prst="flowChart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CRM</a:t>
            </a:r>
            <a:endParaRPr lang="en-GB" dirty="0">
              <a:solidFill>
                <a:schemeClr val="tx1"/>
              </a:solidFill>
            </a:endParaRPr>
          </a:p>
        </p:txBody>
      </p:sp>
      <p:sp>
        <p:nvSpPr>
          <p:cNvPr id="17" name="Flussdiagramm: Prozess 16"/>
          <p:cNvSpPr/>
          <p:nvPr/>
        </p:nvSpPr>
        <p:spPr>
          <a:xfrm>
            <a:off x="3351456" y="602878"/>
            <a:ext cx="1728192" cy="1220718"/>
          </a:xfrm>
          <a:prstGeom prst="flowChart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en-GB" dirty="0" smtClean="0">
                <a:solidFill>
                  <a:schemeClr val="tx1"/>
                </a:solidFill>
              </a:rPr>
              <a:t>Species</a:t>
            </a:r>
          </a:p>
          <a:p>
            <a:pPr marL="342900" indent="-342900">
              <a:buAutoNum type="arabicParenR"/>
            </a:pPr>
            <a:r>
              <a:rPr lang="en-GB" dirty="0" smtClean="0">
                <a:solidFill>
                  <a:schemeClr val="tx1"/>
                </a:solidFill>
              </a:rPr>
              <a:t>States</a:t>
            </a:r>
          </a:p>
          <a:p>
            <a:pPr marL="342900" indent="-342900">
              <a:buAutoNum type="arabicParenR"/>
            </a:pPr>
            <a:r>
              <a:rPr lang="en-GB" dirty="0" smtClean="0">
                <a:solidFill>
                  <a:schemeClr val="tx1"/>
                </a:solidFill>
              </a:rPr>
              <a:t>Transitions</a:t>
            </a:r>
          </a:p>
          <a:p>
            <a:pPr marL="342900" indent="-342900">
              <a:buAutoNum type="arabicParenR"/>
            </a:pPr>
            <a:r>
              <a:rPr lang="en-GB" dirty="0" smtClean="0">
                <a:solidFill>
                  <a:schemeClr val="tx1"/>
                </a:solidFill>
              </a:rPr>
              <a:t>Settings</a:t>
            </a:r>
            <a:endParaRPr lang="en-GB" dirty="0">
              <a:solidFill>
                <a:schemeClr val="tx1"/>
              </a:solidFill>
            </a:endParaRPr>
          </a:p>
        </p:txBody>
      </p:sp>
      <p:pic>
        <p:nvPicPr>
          <p:cNvPr id="18" name="Grafik 17"/>
          <p:cNvPicPr>
            <a:picLocks noChangeAspect="1"/>
          </p:cNvPicPr>
          <p:nvPr/>
        </p:nvPicPr>
        <p:blipFill>
          <a:blip r:embed="rId2"/>
          <a:stretch>
            <a:fillRect/>
          </a:stretch>
        </p:blipFill>
        <p:spPr>
          <a:xfrm>
            <a:off x="1729726" y="3855571"/>
            <a:ext cx="1103896" cy="936104"/>
          </a:xfrm>
          <a:prstGeom prst="rect">
            <a:avLst/>
          </a:prstGeom>
        </p:spPr>
      </p:pic>
      <p:sp>
        <p:nvSpPr>
          <p:cNvPr id="19" name="Flussdiagramm: Prozess 18"/>
          <p:cNvSpPr/>
          <p:nvPr/>
        </p:nvSpPr>
        <p:spPr>
          <a:xfrm>
            <a:off x="1745100" y="3507854"/>
            <a:ext cx="648072" cy="28916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Task</a:t>
            </a:r>
            <a:endParaRPr lang="en-GB" dirty="0">
              <a:solidFill>
                <a:schemeClr val="tx1"/>
              </a:solidFill>
            </a:endParaRPr>
          </a:p>
        </p:txBody>
      </p:sp>
      <p:sp>
        <p:nvSpPr>
          <p:cNvPr id="20" name="Flussdiagramm: Prozess 19"/>
          <p:cNvSpPr/>
          <p:nvPr/>
        </p:nvSpPr>
        <p:spPr>
          <a:xfrm>
            <a:off x="2555776" y="3510386"/>
            <a:ext cx="2520280" cy="1220718"/>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en-GB" dirty="0" smtClean="0">
                <a:solidFill>
                  <a:schemeClr val="tx1"/>
                </a:solidFill>
              </a:rPr>
              <a:t>Manipulate CRM</a:t>
            </a:r>
          </a:p>
          <a:p>
            <a:pPr marL="342900" indent="-342900">
              <a:buAutoNum type="arabicParenR"/>
            </a:pPr>
            <a:r>
              <a:rPr lang="en-GB" dirty="0" smtClean="0">
                <a:solidFill>
                  <a:schemeClr val="tx1"/>
                </a:solidFill>
              </a:rPr>
              <a:t>Analyse CRM</a:t>
            </a:r>
          </a:p>
          <a:p>
            <a:pPr marL="342900" indent="-342900">
              <a:buAutoNum type="arabicParenR"/>
            </a:pPr>
            <a:r>
              <a:rPr lang="en-GB" dirty="0" smtClean="0">
                <a:solidFill>
                  <a:schemeClr val="tx1"/>
                </a:solidFill>
              </a:rPr>
              <a:t>Solve (set of) case(s)</a:t>
            </a:r>
          </a:p>
          <a:p>
            <a:pPr marL="342900" indent="-342900">
              <a:buAutoNum type="arabicParenR"/>
            </a:pPr>
            <a:r>
              <a:rPr lang="en-GB" dirty="0" smtClean="0">
                <a:solidFill>
                  <a:schemeClr val="tx1"/>
                </a:solidFill>
              </a:rPr>
              <a:t>Produce output</a:t>
            </a:r>
          </a:p>
        </p:txBody>
      </p:sp>
      <p:sp>
        <p:nvSpPr>
          <p:cNvPr id="21" name="Freihandform 20"/>
          <p:cNvSpPr/>
          <p:nvPr/>
        </p:nvSpPr>
        <p:spPr>
          <a:xfrm>
            <a:off x="1641352" y="2104639"/>
            <a:ext cx="5312664" cy="1109443"/>
          </a:xfrm>
          <a:custGeom>
            <a:avLst/>
            <a:gdLst>
              <a:gd name="connsiteX0" fmla="*/ 0 w 5312664"/>
              <a:gd name="connsiteY0" fmla="*/ 1027147 h 1109443"/>
              <a:gd name="connsiteX1" fmla="*/ 192024 w 5312664"/>
              <a:gd name="connsiteY1" fmla="*/ 944851 h 1109443"/>
              <a:gd name="connsiteX2" fmla="*/ 987552 w 5312664"/>
              <a:gd name="connsiteY2" fmla="*/ 85315 h 1109443"/>
              <a:gd name="connsiteX3" fmla="*/ 1874520 w 5312664"/>
              <a:gd name="connsiteY3" fmla="*/ 761971 h 1109443"/>
              <a:gd name="connsiteX4" fmla="*/ 2798064 w 5312664"/>
              <a:gd name="connsiteY4" fmla="*/ 140179 h 1109443"/>
              <a:gd name="connsiteX5" fmla="*/ 3858768 w 5312664"/>
              <a:gd name="connsiteY5" fmla="*/ 761971 h 1109443"/>
              <a:gd name="connsiteX6" fmla="*/ 4892040 w 5312664"/>
              <a:gd name="connsiteY6" fmla="*/ 3019 h 1109443"/>
              <a:gd name="connsiteX7" fmla="*/ 5312664 w 5312664"/>
              <a:gd name="connsiteY7" fmla="*/ 1109443 h 1109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12664" h="1109443">
                <a:moveTo>
                  <a:pt x="0" y="1027147"/>
                </a:moveTo>
                <a:cubicBezTo>
                  <a:pt x="13716" y="1064485"/>
                  <a:pt x="27432" y="1101823"/>
                  <a:pt x="192024" y="944851"/>
                </a:cubicBezTo>
                <a:cubicBezTo>
                  <a:pt x="356616" y="787879"/>
                  <a:pt x="707136" y="115795"/>
                  <a:pt x="987552" y="85315"/>
                </a:cubicBezTo>
                <a:cubicBezTo>
                  <a:pt x="1267968" y="54835"/>
                  <a:pt x="1572768" y="752827"/>
                  <a:pt x="1874520" y="761971"/>
                </a:cubicBezTo>
                <a:cubicBezTo>
                  <a:pt x="2176272" y="771115"/>
                  <a:pt x="2467356" y="140179"/>
                  <a:pt x="2798064" y="140179"/>
                </a:cubicBezTo>
                <a:cubicBezTo>
                  <a:pt x="3128772" y="140179"/>
                  <a:pt x="3509772" y="784831"/>
                  <a:pt x="3858768" y="761971"/>
                </a:cubicBezTo>
                <a:cubicBezTo>
                  <a:pt x="4207764" y="739111"/>
                  <a:pt x="4649724" y="-54893"/>
                  <a:pt x="4892040" y="3019"/>
                </a:cubicBezTo>
                <a:cubicBezTo>
                  <a:pt x="5134356" y="60931"/>
                  <a:pt x="5245608" y="925039"/>
                  <a:pt x="5312664" y="1109443"/>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reihandform 21"/>
          <p:cNvSpPr/>
          <p:nvPr/>
        </p:nvSpPr>
        <p:spPr>
          <a:xfrm>
            <a:off x="1641352" y="1815050"/>
            <a:ext cx="5687568" cy="1371956"/>
          </a:xfrm>
          <a:custGeom>
            <a:avLst/>
            <a:gdLst>
              <a:gd name="connsiteX0" fmla="*/ 0 w 5687568"/>
              <a:gd name="connsiteY0" fmla="*/ 1216152 h 1371956"/>
              <a:gd name="connsiteX1" fmla="*/ 566928 w 5687568"/>
              <a:gd name="connsiteY1" fmla="*/ 1307592 h 1371956"/>
              <a:gd name="connsiteX2" fmla="*/ 1508760 w 5687568"/>
              <a:gd name="connsiteY2" fmla="*/ 374904 h 1371956"/>
              <a:gd name="connsiteX3" fmla="*/ 2944368 w 5687568"/>
              <a:gd name="connsiteY3" fmla="*/ 1106424 h 1371956"/>
              <a:gd name="connsiteX4" fmla="*/ 3739896 w 5687568"/>
              <a:gd name="connsiteY4" fmla="*/ 530352 h 1371956"/>
              <a:gd name="connsiteX5" fmla="*/ 4645152 w 5687568"/>
              <a:gd name="connsiteY5" fmla="*/ 822960 h 1371956"/>
              <a:gd name="connsiteX6" fmla="*/ 5687568 w 5687568"/>
              <a:gd name="connsiteY6" fmla="*/ 0 h 137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87568" h="1371956">
                <a:moveTo>
                  <a:pt x="0" y="1216152"/>
                </a:moveTo>
                <a:cubicBezTo>
                  <a:pt x="157734" y="1331976"/>
                  <a:pt x="315468" y="1447800"/>
                  <a:pt x="566928" y="1307592"/>
                </a:cubicBezTo>
                <a:cubicBezTo>
                  <a:pt x="818388" y="1167384"/>
                  <a:pt x="1112520" y="408432"/>
                  <a:pt x="1508760" y="374904"/>
                </a:cubicBezTo>
                <a:cubicBezTo>
                  <a:pt x="1905000" y="341376"/>
                  <a:pt x="2572512" y="1080516"/>
                  <a:pt x="2944368" y="1106424"/>
                </a:cubicBezTo>
                <a:cubicBezTo>
                  <a:pt x="3316224" y="1132332"/>
                  <a:pt x="3456432" y="577596"/>
                  <a:pt x="3739896" y="530352"/>
                </a:cubicBezTo>
                <a:cubicBezTo>
                  <a:pt x="4023360" y="483108"/>
                  <a:pt x="4320540" y="911352"/>
                  <a:pt x="4645152" y="822960"/>
                </a:cubicBezTo>
                <a:cubicBezTo>
                  <a:pt x="4969764" y="734568"/>
                  <a:pt x="5495544" y="143256"/>
                  <a:pt x="5687568" y="0"/>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reihandform 22"/>
          <p:cNvSpPr/>
          <p:nvPr/>
        </p:nvSpPr>
        <p:spPr>
          <a:xfrm>
            <a:off x="1548680" y="1923773"/>
            <a:ext cx="5414480" cy="1272021"/>
          </a:xfrm>
          <a:custGeom>
            <a:avLst/>
            <a:gdLst>
              <a:gd name="connsiteX0" fmla="*/ 56096 w 5414480"/>
              <a:gd name="connsiteY0" fmla="*/ 1006845 h 1272021"/>
              <a:gd name="connsiteX1" fmla="*/ 129248 w 5414480"/>
              <a:gd name="connsiteY1" fmla="*/ 970269 h 1272021"/>
              <a:gd name="connsiteX2" fmla="*/ 1189952 w 5414480"/>
              <a:gd name="connsiteY2" fmla="*/ 1098285 h 1272021"/>
              <a:gd name="connsiteX3" fmla="*/ 2250656 w 5414480"/>
              <a:gd name="connsiteY3" fmla="*/ 138165 h 1272021"/>
              <a:gd name="connsiteX4" fmla="*/ 3622256 w 5414480"/>
              <a:gd name="connsiteY4" fmla="*/ 1043421 h 1272021"/>
              <a:gd name="connsiteX5" fmla="*/ 4719536 w 5414480"/>
              <a:gd name="connsiteY5" fmla="*/ 1005 h 1272021"/>
              <a:gd name="connsiteX6" fmla="*/ 5414480 w 5414480"/>
              <a:gd name="connsiteY6" fmla="*/ 1272021 h 127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14480" h="1272021">
                <a:moveTo>
                  <a:pt x="56096" y="1006845"/>
                </a:moveTo>
                <a:cubicBezTo>
                  <a:pt x="-1816" y="980937"/>
                  <a:pt x="-59728" y="955029"/>
                  <a:pt x="129248" y="970269"/>
                </a:cubicBezTo>
                <a:cubicBezTo>
                  <a:pt x="318224" y="985509"/>
                  <a:pt x="836384" y="1236969"/>
                  <a:pt x="1189952" y="1098285"/>
                </a:cubicBezTo>
                <a:cubicBezTo>
                  <a:pt x="1543520" y="959601"/>
                  <a:pt x="1845272" y="147309"/>
                  <a:pt x="2250656" y="138165"/>
                </a:cubicBezTo>
                <a:cubicBezTo>
                  <a:pt x="2656040" y="129021"/>
                  <a:pt x="3210776" y="1066281"/>
                  <a:pt x="3622256" y="1043421"/>
                </a:cubicBezTo>
                <a:cubicBezTo>
                  <a:pt x="4033736" y="1020561"/>
                  <a:pt x="4420832" y="-37095"/>
                  <a:pt x="4719536" y="1005"/>
                </a:cubicBezTo>
                <a:cubicBezTo>
                  <a:pt x="5018240" y="39105"/>
                  <a:pt x="5283416" y="1058661"/>
                  <a:pt x="5414480" y="1272021"/>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ihandform 23"/>
          <p:cNvSpPr/>
          <p:nvPr/>
        </p:nvSpPr>
        <p:spPr>
          <a:xfrm>
            <a:off x="1769368" y="2107658"/>
            <a:ext cx="5148072" cy="1069848"/>
          </a:xfrm>
          <a:custGeom>
            <a:avLst/>
            <a:gdLst>
              <a:gd name="connsiteX0" fmla="*/ 0 w 5148072"/>
              <a:gd name="connsiteY0" fmla="*/ 0 h 1069848"/>
              <a:gd name="connsiteX1" fmla="*/ 1207008 w 5148072"/>
              <a:gd name="connsiteY1" fmla="*/ 1014984 h 1069848"/>
              <a:gd name="connsiteX2" fmla="*/ 2249424 w 5148072"/>
              <a:gd name="connsiteY2" fmla="*/ 786384 h 1069848"/>
              <a:gd name="connsiteX3" fmla="*/ 3118104 w 5148072"/>
              <a:gd name="connsiteY3" fmla="*/ 73152 h 1069848"/>
              <a:gd name="connsiteX4" fmla="*/ 5148072 w 5148072"/>
              <a:gd name="connsiteY4" fmla="*/ 1069848 h 1069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8072" h="1069848">
                <a:moveTo>
                  <a:pt x="0" y="0"/>
                </a:moveTo>
                <a:cubicBezTo>
                  <a:pt x="416052" y="441960"/>
                  <a:pt x="832104" y="883920"/>
                  <a:pt x="1207008" y="1014984"/>
                </a:cubicBezTo>
                <a:cubicBezTo>
                  <a:pt x="1581912" y="1146048"/>
                  <a:pt x="1930908" y="943356"/>
                  <a:pt x="2249424" y="786384"/>
                </a:cubicBezTo>
                <a:cubicBezTo>
                  <a:pt x="2567940" y="629412"/>
                  <a:pt x="2634996" y="25908"/>
                  <a:pt x="3118104" y="73152"/>
                </a:cubicBezTo>
                <a:cubicBezTo>
                  <a:pt x="3601212" y="120396"/>
                  <a:pt x="4824984" y="917448"/>
                  <a:pt x="5148072" y="1069848"/>
                </a:cubicBezTo>
              </a:path>
            </a:pathLst>
          </a:cu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ihandform 24"/>
          <p:cNvSpPr/>
          <p:nvPr/>
        </p:nvSpPr>
        <p:spPr>
          <a:xfrm>
            <a:off x="1760224" y="1815050"/>
            <a:ext cx="5577840" cy="1298745"/>
          </a:xfrm>
          <a:custGeom>
            <a:avLst/>
            <a:gdLst>
              <a:gd name="connsiteX0" fmla="*/ 0 w 5577840"/>
              <a:gd name="connsiteY0" fmla="*/ 137160 h 1298745"/>
              <a:gd name="connsiteX1" fmla="*/ 2651760 w 5577840"/>
              <a:gd name="connsiteY1" fmla="*/ 1298448 h 1298745"/>
              <a:gd name="connsiteX2" fmla="*/ 3758184 w 5577840"/>
              <a:gd name="connsiteY2" fmla="*/ 256032 h 1298745"/>
              <a:gd name="connsiteX3" fmla="*/ 4864608 w 5577840"/>
              <a:gd name="connsiteY3" fmla="*/ 777240 h 1298745"/>
              <a:gd name="connsiteX4" fmla="*/ 5577840 w 5577840"/>
              <a:gd name="connsiteY4" fmla="*/ 0 h 1298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77840" h="1298745">
                <a:moveTo>
                  <a:pt x="0" y="137160"/>
                </a:moveTo>
                <a:cubicBezTo>
                  <a:pt x="1012698" y="707898"/>
                  <a:pt x="2025396" y="1278636"/>
                  <a:pt x="2651760" y="1298448"/>
                </a:cubicBezTo>
                <a:cubicBezTo>
                  <a:pt x="3278124" y="1318260"/>
                  <a:pt x="3389376" y="342900"/>
                  <a:pt x="3758184" y="256032"/>
                </a:cubicBezTo>
                <a:cubicBezTo>
                  <a:pt x="4126992" y="169164"/>
                  <a:pt x="4561332" y="819912"/>
                  <a:pt x="4864608" y="777240"/>
                </a:cubicBezTo>
                <a:cubicBezTo>
                  <a:pt x="5167884" y="734568"/>
                  <a:pt x="5457444" y="129540"/>
                  <a:pt x="5577840" y="0"/>
                </a:cubicBezTo>
              </a:path>
            </a:pathLst>
          </a:cu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lussdiagramm: Prozess 27"/>
          <p:cNvSpPr/>
          <p:nvPr/>
        </p:nvSpPr>
        <p:spPr>
          <a:xfrm>
            <a:off x="7335078" y="1527454"/>
            <a:ext cx="1332640" cy="557615"/>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Output file1</a:t>
            </a:r>
          </a:p>
          <a:p>
            <a:pPr algn="ctr"/>
            <a:r>
              <a:rPr lang="en-GB" dirty="0" smtClean="0">
                <a:solidFill>
                  <a:schemeClr val="tx1"/>
                </a:solidFill>
              </a:rPr>
              <a:t>(JSON)</a:t>
            </a:r>
            <a:endParaRPr lang="en-GB" dirty="0">
              <a:solidFill>
                <a:schemeClr val="tx1"/>
              </a:solidFill>
            </a:endParaRPr>
          </a:p>
        </p:txBody>
      </p:sp>
      <p:sp>
        <p:nvSpPr>
          <p:cNvPr id="29" name="Rechteckiger Pfeil 28"/>
          <p:cNvSpPr/>
          <p:nvPr/>
        </p:nvSpPr>
        <p:spPr>
          <a:xfrm rot="16200000" flipV="1">
            <a:off x="7760807" y="3151414"/>
            <a:ext cx="391137" cy="381570"/>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Flussdiagramm: Verzweigung 1"/>
          <p:cNvSpPr/>
          <p:nvPr/>
        </p:nvSpPr>
        <p:spPr>
          <a:xfrm>
            <a:off x="5940152" y="3202647"/>
            <a:ext cx="2016224" cy="576064"/>
          </a:xfrm>
          <a:prstGeom prst="flowChartDecisio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Solver(s)</a:t>
            </a:r>
            <a:endParaRPr lang="en-GB" dirty="0">
              <a:solidFill>
                <a:schemeClr val="tx1"/>
              </a:solidFill>
            </a:endParaRPr>
          </a:p>
        </p:txBody>
      </p:sp>
      <p:sp>
        <p:nvSpPr>
          <p:cNvPr id="30" name="Flussdiagramm: Mehrere Dokumente 29"/>
          <p:cNvSpPr/>
          <p:nvPr/>
        </p:nvSpPr>
        <p:spPr>
          <a:xfrm>
            <a:off x="7347208" y="2356399"/>
            <a:ext cx="1638553" cy="829113"/>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Output file X</a:t>
            </a:r>
          </a:p>
        </p:txBody>
      </p:sp>
      <p:pic>
        <p:nvPicPr>
          <p:cNvPr id="31" name="Grafik 30"/>
          <p:cNvPicPr>
            <a:picLocks noChangeAspect="1"/>
          </p:cNvPicPr>
          <p:nvPr/>
        </p:nvPicPr>
        <p:blipFill>
          <a:blip r:embed="rId2"/>
          <a:stretch>
            <a:fillRect/>
          </a:stretch>
        </p:blipFill>
        <p:spPr>
          <a:xfrm>
            <a:off x="6084168" y="3788664"/>
            <a:ext cx="1103896" cy="936104"/>
          </a:xfrm>
          <a:prstGeom prst="rect">
            <a:avLst/>
          </a:prstGeom>
        </p:spPr>
      </p:pic>
      <p:sp>
        <p:nvSpPr>
          <p:cNvPr id="32" name="Flussdiagramm: Prozess 31"/>
          <p:cNvSpPr/>
          <p:nvPr/>
        </p:nvSpPr>
        <p:spPr>
          <a:xfrm>
            <a:off x="7215224" y="3801569"/>
            <a:ext cx="1514505" cy="875533"/>
          </a:xfrm>
          <a:prstGeom prst="flowChartProcess">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en-GB" dirty="0" smtClean="0">
                <a:solidFill>
                  <a:schemeClr val="tx1"/>
                </a:solidFill>
              </a:rPr>
              <a:t>Stationary</a:t>
            </a:r>
          </a:p>
          <a:p>
            <a:pPr marL="342900" indent="-342900">
              <a:buAutoNum type="arabicParenR"/>
            </a:pPr>
            <a:r>
              <a:rPr lang="en-GB" dirty="0" smtClean="0">
                <a:solidFill>
                  <a:schemeClr val="tx1"/>
                </a:solidFill>
              </a:rPr>
              <a:t>Dynamic</a:t>
            </a:r>
          </a:p>
          <a:p>
            <a:pPr marL="342900" indent="-342900">
              <a:buAutoNum type="arabicParenR"/>
            </a:pPr>
            <a:r>
              <a:rPr lang="en-GB" dirty="0" smtClean="0">
                <a:solidFill>
                  <a:schemeClr val="tx1"/>
                </a:solidFill>
              </a:rPr>
              <a:t>Analysis</a:t>
            </a:r>
            <a:endParaRPr lang="en-GB" dirty="0">
              <a:solidFill>
                <a:schemeClr val="tx1"/>
              </a:solidFill>
            </a:endParaRPr>
          </a:p>
        </p:txBody>
      </p:sp>
      <p:sp>
        <p:nvSpPr>
          <p:cNvPr id="34" name="Flussdiagramm: Prozess 33"/>
          <p:cNvSpPr/>
          <p:nvPr/>
        </p:nvSpPr>
        <p:spPr>
          <a:xfrm>
            <a:off x="6444208" y="581903"/>
            <a:ext cx="1241692" cy="615210"/>
          </a:xfrm>
          <a:prstGeom prst="flowChartProcess">
            <a:avLst/>
          </a:prstGeom>
          <a:solidFill>
            <a:srgbClr val="FFFF00"/>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New input </a:t>
            </a:r>
          </a:p>
          <a:p>
            <a:pPr algn="ctr"/>
            <a:r>
              <a:rPr lang="en-GB" dirty="0" smtClean="0">
                <a:solidFill>
                  <a:schemeClr val="tx1"/>
                </a:solidFill>
              </a:rPr>
              <a:t>file (JSON)</a:t>
            </a:r>
            <a:endParaRPr lang="en-GB" dirty="0">
              <a:solidFill>
                <a:schemeClr val="tx1"/>
              </a:solidFill>
            </a:endParaRPr>
          </a:p>
        </p:txBody>
      </p:sp>
      <p:sp>
        <p:nvSpPr>
          <p:cNvPr id="26" name="Explosion 1 25"/>
          <p:cNvSpPr/>
          <p:nvPr/>
        </p:nvSpPr>
        <p:spPr>
          <a:xfrm>
            <a:off x="2915816" y="2372664"/>
            <a:ext cx="435640" cy="559126"/>
          </a:xfrm>
          <a:prstGeom prst="irregularSeal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Explosion 1 35"/>
          <p:cNvSpPr/>
          <p:nvPr/>
        </p:nvSpPr>
        <p:spPr>
          <a:xfrm>
            <a:off x="4644008" y="2579405"/>
            <a:ext cx="435640" cy="559126"/>
          </a:xfrm>
          <a:prstGeom prst="irregularSeal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Explosion 1 36"/>
          <p:cNvSpPr/>
          <p:nvPr/>
        </p:nvSpPr>
        <p:spPr>
          <a:xfrm>
            <a:off x="7029222" y="1562549"/>
            <a:ext cx="435640" cy="559126"/>
          </a:xfrm>
          <a:prstGeom prst="irregularSeal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Explosion 1 37"/>
          <p:cNvSpPr/>
          <p:nvPr/>
        </p:nvSpPr>
        <p:spPr>
          <a:xfrm>
            <a:off x="6644696" y="2801317"/>
            <a:ext cx="435640" cy="559126"/>
          </a:xfrm>
          <a:prstGeom prst="irregularSeal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Legende mit Pfeil nach oben 34"/>
          <p:cNvSpPr/>
          <p:nvPr/>
        </p:nvSpPr>
        <p:spPr>
          <a:xfrm>
            <a:off x="1095232" y="948062"/>
            <a:ext cx="1010494" cy="515088"/>
          </a:xfrm>
          <a:prstGeom prst="upArrowCallout">
            <a:avLst>
              <a:gd name="adj1" fmla="val 23381"/>
              <a:gd name="adj2" fmla="val 31667"/>
              <a:gd name="adj3" fmla="val 25000"/>
              <a:gd name="adj4" fmla="val 64977"/>
            </a:avLst>
          </a:prstGeom>
          <a:solidFill>
            <a:srgbClr val="CC3300"/>
          </a:solid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P</a:t>
            </a:r>
            <a:r>
              <a:rPr lang="en-GB" b="1" dirty="0" smtClean="0">
                <a:solidFill>
                  <a:schemeClr val="tx1"/>
                </a:solidFill>
              </a:rPr>
              <a:t>loutos</a:t>
            </a:r>
            <a:endParaRPr lang="en-GB" b="1" dirty="0">
              <a:solidFill>
                <a:schemeClr val="tx1"/>
              </a:solidFill>
            </a:endParaRPr>
          </a:p>
        </p:txBody>
      </p:sp>
    </p:spTree>
    <p:extLst>
      <p:ext uri="{BB962C8B-B14F-4D97-AF65-F5344CB8AC3E}">
        <p14:creationId xmlns:p14="http://schemas.microsoft.com/office/powerpoint/2010/main" val="3641848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991" y="-54383"/>
            <a:ext cx="6408712" cy="523220"/>
          </a:xfrm>
          <a:prstGeom prst="rect">
            <a:avLst/>
          </a:prstGeom>
          <a:noFill/>
        </p:spPr>
        <p:txBody>
          <a:bodyPr wrap="square" rtlCol="0">
            <a:spAutoFit/>
          </a:bodyPr>
          <a:lstStyle/>
          <a:p>
            <a:r>
              <a:rPr lang="en-GB" sz="2800" b="1" smtClean="0">
                <a:solidFill>
                  <a:srgbClr val="C00000"/>
                </a:solidFill>
                <a:latin typeface="Arial" panose="020B0604020202020204" pitchFamily="34" charset="0"/>
                <a:cs typeface="Arial" panose="020B0604020202020204" pitchFamily="34" charset="0"/>
              </a:rPr>
              <a:t>Pipelenes of CRMs</a:t>
            </a:r>
            <a:endParaRPr lang="en-GB" sz="2800" b="1" dirty="0">
              <a:solidFill>
                <a:srgbClr val="C00000"/>
              </a:solidFill>
              <a:latin typeface="Arial" panose="020B0604020202020204" pitchFamily="34" charset="0"/>
              <a:cs typeface="Arial" panose="020B0604020202020204" pitchFamily="34" charset="0"/>
            </a:endParaRPr>
          </a:p>
        </p:txBody>
      </p:sp>
      <p:sp>
        <p:nvSpPr>
          <p:cNvPr id="10" name="Flussdiagramm: Mehrere Dokumente 9"/>
          <p:cNvSpPr/>
          <p:nvPr/>
        </p:nvSpPr>
        <p:spPr>
          <a:xfrm>
            <a:off x="323528" y="1419622"/>
            <a:ext cx="1152128" cy="1045825"/>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CRMs</a:t>
            </a:r>
          </a:p>
          <a:p>
            <a:pPr algn="ctr"/>
            <a:r>
              <a:rPr lang="en-GB" dirty="0" smtClean="0">
                <a:solidFill>
                  <a:schemeClr val="tx1"/>
                </a:solidFill>
              </a:rPr>
              <a:t>(JSON)</a:t>
            </a:r>
            <a:endParaRPr lang="en-GB" dirty="0">
              <a:solidFill>
                <a:schemeClr val="tx1"/>
              </a:solidFill>
            </a:endParaRPr>
          </a:p>
        </p:txBody>
      </p:sp>
      <p:sp>
        <p:nvSpPr>
          <p:cNvPr id="39" name="Legende mit Pfeil nach oben 38"/>
          <p:cNvSpPr/>
          <p:nvPr/>
        </p:nvSpPr>
        <p:spPr>
          <a:xfrm>
            <a:off x="323528" y="2571750"/>
            <a:ext cx="1224136" cy="2178120"/>
          </a:xfrm>
          <a:prstGeom prst="upArrowCallout">
            <a:avLst>
              <a:gd name="adj1" fmla="val 27107"/>
              <a:gd name="adj2" fmla="val 31667"/>
              <a:gd name="adj3" fmla="val 25000"/>
              <a:gd name="adj4" fmla="val 64977"/>
            </a:avLst>
          </a:prstGeom>
          <a:solidFill>
            <a:srgbClr val="CC3300"/>
          </a:solid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P</a:t>
            </a:r>
            <a:r>
              <a:rPr lang="en-GB" b="1" dirty="0" smtClean="0">
                <a:solidFill>
                  <a:schemeClr val="tx1"/>
                </a:solidFill>
                <a:latin typeface="Arial" panose="020B0604020202020204" pitchFamily="34" charset="0"/>
                <a:cs typeface="Arial" panose="020B0604020202020204" pitchFamily="34" charset="0"/>
              </a:rPr>
              <a:t>loutos</a:t>
            </a:r>
            <a:endParaRPr lang="en-GB" b="1" dirty="0">
              <a:solidFill>
                <a:schemeClr val="tx1"/>
              </a:solidFill>
              <a:latin typeface="Arial" panose="020B0604020202020204" pitchFamily="34" charset="0"/>
              <a:cs typeface="Arial" panose="020B0604020202020204" pitchFamily="34" charset="0"/>
            </a:endParaRPr>
          </a:p>
        </p:txBody>
      </p:sp>
      <p:sp>
        <p:nvSpPr>
          <p:cNvPr id="40" name="Abgerundetes Rechteck 39"/>
          <p:cNvSpPr/>
          <p:nvPr/>
        </p:nvSpPr>
        <p:spPr>
          <a:xfrm>
            <a:off x="2771800" y="3668343"/>
            <a:ext cx="1944215" cy="102794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Data </a:t>
            </a:r>
            <a:r>
              <a:rPr lang="en-GB" sz="1600" dirty="0" smtClean="0">
                <a:solidFill>
                  <a:schemeClr val="tx1"/>
                </a:solidFill>
                <a:latin typeface="Arial" panose="020B0604020202020204" pitchFamily="34" charset="0"/>
                <a:cs typeface="Arial" panose="020B0604020202020204" pitchFamily="34" charset="0"/>
              </a:rPr>
              <a:t>sources</a:t>
            </a:r>
          </a:p>
          <a:p>
            <a:pPr marL="285750" indent="-285750">
              <a:buFont typeface="Wingdings" panose="05000000000000000000" pitchFamily="2" charset="2"/>
              <a:buChar char="Ø"/>
            </a:pPr>
            <a:r>
              <a:rPr lang="en-GB" sz="1600" dirty="0">
                <a:solidFill>
                  <a:schemeClr val="tx1"/>
                </a:solidFill>
              </a:rPr>
              <a:t>AMJuel, </a:t>
            </a:r>
            <a:endParaRPr lang="en-GB" sz="1600" dirty="0" smtClean="0">
              <a:solidFill>
                <a:schemeClr val="tx1"/>
              </a:solidFill>
            </a:endParaRPr>
          </a:p>
          <a:p>
            <a:pPr marL="285750" indent="-285750">
              <a:buFont typeface="Wingdings" panose="05000000000000000000" pitchFamily="2" charset="2"/>
              <a:buChar char="Ø"/>
            </a:pPr>
            <a:r>
              <a:rPr lang="en-GB" sz="1600" dirty="0" smtClean="0">
                <a:solidFill>
                  <a:schemeClr val="tx1"/>
                </a:solidFill>
              </a:rPr>
              <a:t>MCCC, R-matrix, </a:t>
            </a:r>
          </a:p>
          <a:p>
            <a:pPr marL="285750" indent="-285750">
              <a:buFont typeface="Wingdings" panose="05000000000000000000" pitchFamily="2" charset="2"/>
              <a:buChar char="Ø"/>
            </a:pPr>
            <a:r>
              <a:rPr lang="en-GB" sz="1600" dirty="0" smtClean="0">
                <a:solidFill>
                  <a:schemeClr val="tx1"/>
                </a:solidFill>
              </a:rPr>
              <a:t>…</a:t>
            </a:r>
            <a:endParaRPr lang="en-GB" sz="1600" dirty="0">
              <a:solidFill>
                <a:schemeClr val="tx1"/>
              </a:solidFill>
            </a:endParaRPr>
          </a:p>
        </p:txBody>
      </p:sp>
      <p:sp>
        <p:nvSpPr>
          <p:cNvPr id="41" name="Pfeil nach links 40"/>
          <p:cNvSpPr/>
          <p:nvPr/>
        </p:nvSpPr>
        <p:spPr>
          <a:xfrm>
            <a:off x="1691680" y="3903898"/>
            <a:ext cx="956944" cy="51337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hteck 2"/>
          <p:cNvSpPr/>
          <p:nvPr/>
        </p:nvSpPr>
        <p:spPr>
          <a:xfrm>
            <a:off x="1907704" y="627534"/>
            <a:ext cx="1739456" cy="2308324"/>
          </a:xfrm>
          <a:prstGeom prst="rect">
            <a:avLst/>
          </a:prstGeom>
          <a:ln w="28575">
            <a:solidFill>
              <a:schemeClr val="tx1"/>
            </a:solidFill>
            <a:prstDash val="solid"/>
          </a:ln>
        </p:spPr>
        <p:txBody>
          <a:bodyPr wrap="square">
            <a:spAutoFit/>
          </a:bodyPr>
          <a:lstStyle/>
          <a:p>
            <a:pPr algn="ctr"/>
            <a:r>
              <a:rPr lang="en-GB" b="1" dirty="0" smtClean="0"/>
              <a:t>ModCR</a:t>
            </a:r>
          </a:p>
          <a:p>
            <a:pPr algn="ctr"/>
            <a:endParaRPr lang="en-GB" b="1" dirty="0"/>
          </a:p>
          <a:p>
            <a:pPr algn="ctr"/>
            <a:endParaRPr lang="en-GB" b="1" dirty="0" smtClean="0"/>
          </a:p>
          <a:p>
            <a:pPr algn="ctr"/>
            <a:endParaRPr lang="en-GB" b="1" dirty="0"/>
          </a:p>
          <a:p>
            <a:pPr algn="ctr"/>
            <a:endParaRPr lang="en-GB" b="1" dirty="0" smtClean="0"/>
          </a:p>
          <a:p>
            <a:pPr algn="ctr"/>
            <a:endParaRPr lang="en-GB" b="1" dirty="0"/>
          </a:p>
          <a:p>
            <a:pPr algn="ctr"/>
            <a:endParaRPr lang="en-GB" b="1" dirty="0" smtClean="0"/>
          </a:p>
          <a:p>
            <a:pPr algn="ctr"/>
            <a:endParaRPr lang="en-GB" b="1" dirty="0"/>
          </a:p>
        </p:txBody>
      </p:sp>
      <p:sp>
        <p:nvSpPr>
          <p:cNvPr id="6" name="Richtungspfeil 5"/>
          <p:cNvSpPr/>
          <p:nvPr/>
        </p:nvSpPr>
        <p:spPr>
          <a:xfrm>
            <a:off x="1990976" y="1059582"/>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Pick up +</a:t>
            </a:r>
          </a:p>
          <a:p>
            <a:pPr algn="ctr"/>
            <a:r>
              <a:rPr lang="en-GB" dirty="0" smtClean="0"/>
              <a:t>combine</a:t>
            </a:r>
          </a:p>
        </p:txBody>
      </p:sp>
      <p:sp>
        <p:nvSpPr>
          <p:cNvPr id="45" name="Richtungspfeil 44"/>
          <p:cNvSpPr/>
          <p:nvPr/>
        </p:nvSpPr>
        <p:spPr>
          <a:xfrm>
            <a:off x="2002240" y="1679624"/>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Analyse (</a:t>
            </a:r>
            <a:r>
              <a:rPr lang="en-GB" dirty="0" err="1" smtClean="0"/>
              <a:t>eigenvec</a:t>
            </a:r>
            <a:r>
              <a:rPr lang="en-GB" dirty="0" smtClean="0"/>
              <a:t>.)</a:t>
            </a:r>
          </a:p>
        </p:txBody>
      </p:sp>
      <p:sp>
        <p:nvSpPr>
          <p:cNvPr id="46" name="Richtungspfeil 45"/>
          <p:cNvSpPr/>
          <p:nvPr/>
        </p:nvSpPr>
        <p:spPr>
          <a:xfrm>
            <a:off x="2002240" y="2299666"/>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Test +</a:t>
            </a:r>
          </a:p>
          <a:p>
            <a:pPr algn="ctr"/>
            <a:r>
              <a:rPr lang="en-GB" dirty="0" smtClean="0"/>
              <a:t>correct</a:t>
            </a:r>
          </a:p>
        </p:txBody>
      </p:sp>
      <p:sp>
        <p:nvSpPr>
          <p:cNvPr id="47" name="Pfeil nach links 46"/>
          <p:cNvSpPr/>
          <p:nvPr/>
        </p:nvSpPr>
        <p:spPr>
          <a:xfrm rot="10800000">
            <a:off x="1547665" y="1563638"/>
            <a:ext cx="299296" cy="52409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Pfeil nach links 47"/>
          <p:cNvSpPr/>
          <p:nvPr/>
        </p:nvSpPr>
        <p:spPr>
          <a:xfrm rot="10800000">
            <a:off x="3734570" y="1584564"/>
            <a:ext cx="299296" cy="52409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Flussdiagramm: Mehrere Dokumente 48"/>
          <p:cNvSpPr/>
          <p:nvPr/>
        </p:nvSpPr>
        <p:spPr>
          <a:xfrm>
            <a:off x="4106893" y="1419622"/>
            <a:ext cx="1008112" cy="1045825"/>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CRMs</a:t>
            </a:r>
          </a:p>
          <a:p>
            <a:pPr algn="ctr"/>
            <a:r>
              <a:rPr lang="en-GB" dirty="0" smtClean="0">
                <a:solidFill>
                  <a:schemeClr val="tx1"/>
                </a:solidFill>
              </a:rPr>
              <a:t>(JSON)</a:t>
            </a:r>
            <a:endParaRPr lang="en-GB" dirty="0">
              <a:solidFill>
                <a:schemeClr val="tx1"/>
              </a:solidFill>
            </a:endParaRPr>
          </a:p>
        </p:txBody>
      </p:sp>
      <p:sp>
        <p:nvSpPr>
          <p:cNvPr id="50" name="Rechteck 49"/>
          <p:cNvSpPr/>
          <p:nvPr/>
        </p:nvSpPr>
        <p:spPr>
          <a:xfrm>
            <a:off x="5549762" y="627534"/>
            <a:ext cx="1800200" cy="2862322"/>
          </a:xfrm>
          <a:prstGeom prst="rect">
            <a:avLst/>
          </a:prstGeom>
          <a:ln w="28575">
            <a:solidFill>
              <a:schemeClr val="tx1"/>
            </a:solidFill>
            <a:prstDash val="solid"/>
          </a:ln>
        </p:spPr>
        <p:txBody>
          <a:bodyPr wrap="square">
            <a:spAutoFit/>
          </a:bodyPr>
          <a:lstStyle/>
          <a:p>
            <a:pPr algn="ctr"/>
            <a:r>
              <a:rPr lang="en-GB" b="1" dirty="0" smtClean="0"/>
              <a:t>ModCR</a:t>
            </a:r>
          </a:p>
          <a:p>
            <a:pPr algn="ctr"/>
            <a:endParaRPr lang="en-GB" b="1" dirty="0"/>
          </a:p>
          <a:p>
            <a:pPr algn="ctr"/>
            <a:endParaRPr lang="en-GB" b="1" dirty="0" smtClean="0"/>
          </a:p>
          <a:p>
            <a:pPr algn="ctr"/>
            <a:endParaRPr lang="en-GB" b="1" dirty="0"/>
          </a:p>
          <a:p>
            <a:pPr algn="ctr"/>
            <a:endParaRPr lang="en-GB" b="1" dirty="0" smtClean="0"/>
          </a:p>
          <a:p>
            <a:pPr algn="ctr"/>
            <a:endParaRPr lang="en-GB" b="1" dirty="0"/>
          </a:p>
          <a:p>
            <a:pPr algn="ctr"/>
            <a:endParaRPr lang="en-GB" b="1" dirty="0" smtClean="0"/>
          </a:p>
          <a:p>
            <a:pPr algn="ctr"/>
            <a:endParaRPr lang="en-GB" b="1" dirty="0" smtClean="0"/>
          </a:p>
          <a:p>
            <a:pPr algn="ctr"/>
            <a:endParaRPr lang="en-GB" b="1" dirty="0"/>
          </a:p>
          <a:p>
            <a:pPr algn="ctr"/>
            <a:endParaRPr lang="en-GB" b="1" dirty="0"/>
          </a:p>
        </p:txBody>
      </p:sp>
      <p:sp>
        <p:nvSpPr>
          <p:cNvPr id="51" name="Richtungspfeil 50"/>
          <p:cNvSpPr/>
          <p:nvPr/>
        </p:nvSpPr>
        <p:spPr>
          <a:xfrm>
            <a:off x="5693778" y="1059582"/>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Pick up +</a:t>
            </a:r>
          </a:p>
          <a:p>
            <a:pPr algn="ctr"/>
            <a:r>
              <a:rPr lang="en-GB" dirty="0" smtClean="0"/>
              <a:t>combine</a:t>
            </a:r>
          </a:p>
        </p:txBody>
      </p:sp>
      <p:sp>
        <p:nvSpPr>
          <p:cNvPr id="52" name="Richtungspfeil 51"/>
          <p:cNvSpPr/>
          <p:nvPr/>
        </p:nvSpPr>
        <p:spPr>
          <a:xfrm>
            <a:off x="5705042" y="1679624"/>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Analyse (</a:t>
            </a:r>
            <a:r>
              <a:rPr lang="en-GB" dirty="0" err="1" smtClean="0"/>
              <a:t>eigenvec</a:t>
            </a:r>
            <a:r>
              <a:rPr lang="en-GB" dirty="0" smtClean="0"/>
              <a:t>.)</a:t>
            </a:r>
          </a:p>
        </p:txBody>
      </p:sp>
      <p:sp>
        <p:nvSpPr>
          <p:cNvPr id="53" name="Richtungspfeil 52"/>
          <p:cNvSpPr/>
          <p:nvPr/>
        </p:nvSpPr>
        <p:spPr>
          <a:xfrm>
            <a:off x="5705042" y="2299666"/>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Test +</a:t>
            </a:r>
          </a:p>
          <a:p>
            <a:pPr algn="ctr"/>
            <a:r>
              <a:rPr lang="en-GB" dirty="0" smtClean="0"/>
              <a:t>correct</a:t>
            </a:r>
          </a:p>
        </p:txBody>
      </p:sp>
      <p:sp>
        <p:nvSpPr>
          <p:cNvPr id="54" name="Pfeil nach links 53"/>
          <p:cNvSpPr/>
          <p:nvPr/>
        </p:nvSpPr>
        <p:spPr>
          <a:xfrm rot="10800000">
            <a:off x="5189722" y="1563638"/>
            <a:ext cx="299296" cy="52409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Pfeil nach links 54"/>
          <p:cNvSpPr/>
          <p:nvPr/>
        </p:nvSpPr>
        <p:spPr>
          <a:xfrm rot="10800000">
            <a:off x="7444498" y="1563636"/>
            <a:ext cx="299296" cy="48010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Flussdiagramm: Mehrere Dokumente 56"/>
          <p:cNvSpPr/>
          <p:nvPr/>
        </p:nvSpPr>
        <p:spPr>
          <a:xfrm>
            <a:off x="7884368" y="1419622"/>
            <a:ext cx="1008112" cy="1045825"/>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CRMs</a:t>
            </a:r>
          </a:p>
          <a:p>
            <a:pPr algn="ctr"/>
            <a:r>
              <a:rPr lang="en-GB" dirty="0" smtClean="0">
                <a:solidFill>
                  <a:schemeClr val="tx1"/>
                </a:solidFill>
              </a:rPr>
              <a:t>…</a:t>
            </a:r>
            <a:endParaRPr lang="en-GB" dirty="0">
              <a:solidFill>
                <a:schemeClr val="tx1"/>
              </a:solidFill>
            </a:endParaRPr>
          </a:p>
        </p:txBody>
      </p:sp>
      <p:sp>
        <p:nvSpPr>
          <p:cNvPr id="58" name="Pfeil nach links 57"/>
          <p:cNvSpPr/>
          <p:nvPr/>
        </p:nvSpPr>
        <p:spPr>
          <a:xfrm rot="13617714">
            <a:off x="6998468" y="3291137"/>
            <a:ext cx="625907" cy="294704"/>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ichtungspfeil 55"/>
          <p:cNvSpPr/>
          <p:nvPr/>
        </p:nvSpPr>
        <p:spPr>
          <a:xfrm>
            <a:off x="5705042" y="2905863"/>
            <a:ext cx="1584176" cy="50405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SA CRM</a:t>
            </a:r>
            <a:br>
              <a:rPr lang="en-GB" dirty="0" smtClean="0"/>
            </a:br>
            <a:r>
              <a:rPr lang="en-GB" dirty="0" smtClean="0"/>
              <a:t>Solver</a:t>
            </a:r>
          </a:p>
        </p:txBody>
      </p:sp>
      <p:sp>
        <p:nvSpPr>
          <p:cNvPr id="59" name="Flussdiagramm: Mehrere Dokumente 58"/>
          <p:cNvSpPr/>
          <p:nvPr/>
        </p:nvSpPr>
        <p:spPr>
          <a:xfrm>
            <a:off x="5940152" y="3704045"/>
            <a:ext cx="2955770" cy="1045825"/>
          </a:xfrm>
          <a:prstGeom prst="flowChartMultidocumen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Branching ratios, S/XBs</a:t>
            </a:r>
          </a:p>
          <a:p>
            <a:pPr algn="ctr"/>
            <a:r>
              <a:rPr lang="en-GB" dirty="0" smtClean="0">
                <a:solidFill>
                  <a:schemeClr val="tx1"/>
                </a:solidFill>
              </a:rPr>
              <a:t>Other practical data</a:t>
            </a:r>
          </a:p>
        </p:txBody>
      </p:sp>
      <p:sp>
        <p:nvSpPr>
          <p:cNvPr id="9" name="Abgerundete rechteckige Legende 8"/>
          <p:cNvSpPr/>
          <p:nvPr/>
        </p:nvSpPr>
        <p:spPr>
          <a:xfrm>
            <a:off x="3802440" y="2653860"/>
            <a:ext cx="1561648" cy="927314"/>
          </a:xfrm>
          <a:prstGeom prst="wedgeRoundRectCallout">
            <a:avLst>
              <a:gd name="adj1" fmla="val -16431"/>
              <a:gd name="adj2" fmla="val -77405"/>
              <a:gd name="adj3" fmla="val 1666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tx1"/>
                </a:solidFill>
                <a:latin typeface="Arial" panose="020B0604020202020204" pitchFamily="34" charset="0"/>
                <a:cs typeface="Arial" panose="020B0604020202020204" pitchFamily="34" charset="0"/>
              </a:rPr>
              <a:t>Alternatives!</a:t>
            </a:r>
            <a:r>
              <a:rPr lang="en-GB" sz="1600" dirty="0" smtClean="0">
                <a:solidFill>
                  <a:schemeClr val="tx1"/>
                </a:solidFill>
                <a:latin typeface="Arial" panose="020B0604020202020204" pitchFamily="34" charset="0"/>
                <a:cs typeface="Arial" panose="020B0604020202020204" pitchFamily="34" charset="0"/>
              </a:rPr>
              <a:t/>
            </a:r>
            <a:br>
              <a:rPr lang="en-GB" sz="1600" dirty="0" smtClean="0">
                <a:solidFill>
                  <a:schemeClr val="tx1"/>
                </a:solidFill>
                <a:latin typeface="Arial" panose="020B0604020202020204" pitchFamily="34" charset="0"/>
                <a:cs typeface="Arial" panose="020B0604020202020204" pitchFamily="34" charset="0"/>
              </a:rPr>
            </a:br>
            <a:r>
              <a:rPr lang="en-GB" sz="1400" i="1" dirty="0" smtClean="0">
                <a:solidFill>
                  <a:schemeClr val="tx1"/>
                </a:solidFill>
                <a:latin typeface="Arial" panose="020B0604020202020204" pitchFamily="34" charset="0"/>
                <a:cs typeface="Arial" panose="020B0604020202020204" pitchFamily="34" charset="0"/>
              </a:rPr>
              <a:t>Peculiar data, processes, assumptions</a:t>
            </a:r>
          </a:p>
        </p:txBody>
      </p:sp>
    </p:spTree>
    <p:extLst>
      <p:ext uri="{BB962C8B-B14F-4D97-AF65-F5344CB8AC3E}">
        <p14:creationId xmlns:p14="http://schemas.microsoft.com/office/powerpoint/2010/main" val="3076014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UROfusion6x9_5_3_2019 [Read-Only]" id="{4FA7D1A4-291D-482A-B5DE-8C6DF9C8AE24}" vid="{D585476B-6F94-4416-A937-50A74B4E5693}"/>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EUROfusion6x9_5_3_2019</Template>
  <TotalTime>0</TotalTime>
  <Words>1060</Words>
  <Application>Microsoft Office PowerPoint</Application>
  <PresentationFormat>Bildschirmpräsentation (16:9)</PresentationFormat>
  <Paragraphs>155</Paragraphs>
  <Slides>11</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11</vt:i4>
      </vt:variant>
    </vt:vector>
  </HeadingPairs>
  <TitlesOfParts>
    <vt:vector size="17" baseType="lpstr">
      <vt:lpstr>Arial</vt:lpstr>
      <vt:lpstr>Calibri</vt:lpstr>
      <vt:lpstr>Proxima Nova</vt:lpstr>
      <vt:lpstr>Wingdings</vt:lpstr>
      <vt:lpstr>Office Theme</vt:lpstr>
      <vt:lpstr>1_Office Theme</vt:lpstr>
      <vt:lpstr> </vt:lpstr>
      <vt:lpstr>PowerPoint-Präsentation</vt:lpstr>
      <vt:lpstr>ModCR interaction with EIRENE and other tools</vt:lpstr>
      <vt:lpstr>I. Stand alone ModCR capabilities:</vt:lpstr>
      <vt:lpstr>I.7 Solver tasks:</vt:lpstr>
      <vt:lpstr>II. API capabilities</vt:lpstr>
      <vt:lpstr>III.  Post processing (PP) - spectroscopy</vt:lpstr>
      <vt:lpstr>PowerPoint-Präsentation</vt:lpstr>
      <vt:lpstr>PowerPoint-Präsentation</vt:lpstr>
      <vt:lpstr>PowerPoint-Präsentation</vt:lpstr>
      <vt:lpstr>Thanks for the attention!</vt:lpstr>
    </vt:vector>
  </TitlesOfParts>
  <Company>Forschungszentrum Jülich GmbH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 studies in preparation of JET-ILW TT and DT operation: insight and extrapolation to ITER by the ERO2.0 modelling</dc:title>
  <dc:creator>Dmitry Borodin</dc:creator>
  <cp:lastModifiedBy>Borodin</cp:lastModifiedBy>
  <cp:revision>1003</cp:revision>
  <cp:lastPrinted>2014-10-16T14:51:28Z</cp:lastPrinted>
  <dcterms:created xsi:type="dcterms:W3CDTF">2019-10-05T18:10:40Z</dcterms:created>
  <dcterms:modified xsi:type="dcterms:W3CDTF">2024-06-07T06:50:39Z</dcterms:modified>
</cp:coreProperties>
</file>