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9"/>
    <p:sldMasterId id="2147483678" r:id="rId10"/>
  </p:sldMasterIdLst>
  <p:notesMasterIdLst>
    <p:notesMasterId r:id="rId28"/>
  </p:notesMasterIdLst>
  <p:handoutMasterIdLst>
    <p:handoutMasterId r:id="rId29"/>
  </p:handoutMasterIdLst>
  <p:sldIdLst>
    <p:sldId id="256" r:id="rId11"/>
    <p:sldId id="260" r:id="rId12"/>
    <p:sldId id="257" r:id="rId13"/>
    <p:sldId id="261" r:id="rId14"/>
    <p:sldId id="262" r:id="rId15"/>
    <p:sldId id="263" r:id="rId16"/>
    <p:sldId id="264" r:id="rId17"/>
    <p:sldId id="27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</p:sldIdLst>
  <p:sldSz cx="12190413" cy="6858000"/>
  <p:notesSz cx="6858000" cy="9144000"/>
  <p:custDataLst>
    <p:tags r:id="rId30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990000"/>
    <a:srgbClr val="000000"/>
    <a:srgbClr val="FFCC00"/>
    <a:srgbClr val="FF66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6098" autoAdjust="0"/>
  </p:normalViewPr>
  <p:slideViewPr>
    <p:cSldViewPr showGuides="1">
      <p:cViewPr>
        <p:scale>
          <a:sx n="75" d="100"/>
          <a:sy n="75" d="100"/>
        </p:scale>
        <p:origin x="248" y="-22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2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2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9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2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032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pos="156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421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pos="156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8666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6984" userDrawn="1">
          <p15:clr>
            <a:srgbClr val="F26B43"/>
          </p15:clr>
        </p15:guide>
        <p15:guide id="4" pos="1117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1353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5038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4927" userDrawn="1">
          <p15:clr>
            <a:srgbClr val="F26B43"/>
          </p15:clr>
        </p15:guide>
        <p15:guide id="5" pos="5247" userDrawn="1">
          <p15:clr>
            <a:srgbClr val="F26B43"/>
          </p15:clr>
        </p15:guide>
        <p15:guide id="6" pos="1117" userDrawn="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8681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6984" userDrawn="1">
          <p15:clr>
            <a:srgbClr val="F26B43"/>
          </p15:clr>
        </p15:guide>
        <p15:guide id="5" pos="2660" userDrawn="1">
          <p15:clr>
            <a:srgbClr val="F26B43"/>
          </p15:clr>
        </p15:guide>
        <p15:guide id="6" pos="2335" userDrawn="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218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208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1117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121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8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2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242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5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2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6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7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5013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59673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 smtClean="0">
                <a:solidFill>
                  <a:schemeClr val="bg1"/>
                </a:solidFill>
                <a:latin typeface="+mn-lt"/>
              </a:rPr>
              <a:t>DTU Physics</a:t>
            </a:r>
            <a:endParaRPr lang="en-GB" sz="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11 March 2020</a:t>
            </a:r>
            <a:endParaRPr kumimoji="0" lang="en-GB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 smtClean="0">
                <a:solidFill>
                  <a:schemeClr val="bg1"/>
                </a:solidFill>
                <a:latin typeface="+mn-lt"/>
              </a:rPr>
              <a:t>FELTOR</a:t>
            </a:r>
            <a:endParaRPr lang="en-GB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6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371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orient="horz" pos="268" userDrawn="1">
          <p15:clr>
            <a:srgbClr val="F26B43"/>
          </p15:clr>
        </p15:guide>
        <p15:guide id="8" orient="horz" pos="881" userDrawn="1">
          <p15:clr>
            <a:srgbClr val="F26B43"/>
          </p15:clr>
        </p15:guide>
        <p15:guide id="9" orient="horz" pos="1074" userDrawn="1">
          <p15:clr>
            <a:srgbClr val="F26B43"/>
          </p15:clr>
        </p15:guide>
        <p15:guide id="10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8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361-6587/ad367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feltor-dev/xFELTOR" TargetMode="External"/><Relationship Id="rId3" Type="http://schemas.openxmlformats.org/officeDocument/2006/relationships/slideLayout" Target="../slideLayouts/slideLayout14.xml"/><Relationship Id="rId7" Type="http://schemas.openxmlformats.org/officeDocument/2006/relationships/hyperlink" Target="https://github.com/mwiesenberger/simplesimdb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github.com/feltor-dev/pyFeltor" TargetMode="External"/><Relationship Id="rId5" Type="http://schemas.openxmlformats.org/officeDocument/2006/relationships/hyperlink" Target="https://feltor-dev.github.io/" TargetMode="External"/><Relationship Id="rId10" Type="http://schemas.openxmlformats.org/officeDocument/2006/relationships/hyperlink" Target="https://iopscience.iop.org/article/10.1088/1361-6587/ad3670" TargetMode="External"/><Relationship Id="rId4" Type="http://schemas.openxmlformats.org/officeDocument/2006/relationships/hyperlink" Target="https://github.com/feltor-dev/magneticfielddb" TargetMode="Externa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Elliptic</a:t>
            </a:r>
            <a:r>
              <a:rPr lang="de-DE" dirty="0" smtClean="0"/>
              <a:t> </a:t>
            </a:r>
            <a:r>
              <a:rPr lang="de-DE" dirty="0" err="1" smtClean="0"/>
              <a:t>solvers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08" y="2839784"/>
            <a:ext cx="4058388" cy="957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74726" y="1706328"/>
            <a:ext cx="3964328" cy="4545578"/>
          </a:xfrm>
        </p:spPr>
        <p:txBody>
          <a:bodyPr/>
          <a:lstStyle/>
          <a:p>
            <a:r>
              <a:rPr lang="de-DE" dirty="0" smtClean="0"/>
              <a:t>Standard LDG </a:t>
            </a:r>
            <a:r>
              <a:rPr lang="de-DE" dirty="0" err="1" smtClean="0"/>
              <a:t>discretization</a:t>
            </a:r>
            <a:endParaRPr lang="de-DE" dirty="0" smtClean="0"/>
          </a:p>
          <a:p>
            <a:r>
              <a:rPr lang="de-DE" dirty="0" err="1" smtClean="0"/>
              <a:t>Symmetric</a:t>
            </a:r>
            <a:r>
              <a:rPr lang="de-DE" dirty="0" smtClean="0"/>
              <a:t> </a:t>
            </a:r>
            <a:r>
              <a:rPr lang="de-DE" dirty="0" err="1" smtClean="0"/>
              <a:t>operators</a:t>
            </a:r>
            <a:endParaRPr lang="de-DE" dirty="0"/>
          </a:p>
          <a:p>
            <a:pPr lvl="1"/>
            <a:r>
              <a:rPr lang="de-DE" dirty="0" err="1" smtClean="0"/>
              <a:t>Multigrid</a:t>
            </a:r>
            <a:r>
              <a:rPr lang="de-DE" dirty="0" smtClean="0"/>
              <a:t> – CG </a:t>
            </a:r>
          </a:p>
          <a:p>
            <a:pPr lvl="1"/>
            <a:r>
              <a:rPr lang="de-DE" dirty="0" smtClean="0"/>
              <a:t>20 </a:t>
            </a:r>
            <a:r>
              <a:rPr lang="de-DE" dirty="0" err="1" smtClean="0"/>
              <a:t>Mio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, 16 GPUs</a:t>
            </a:r>
          </a:p>
          <a:p>
            <a:pPr lvl="1"/>
            <a:r>
              <a:rPr lang="de-DE" b="1" dirty="0" smtClean="0"/>
              <a:t>time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solution</a:t>
            </a:r>
            <a:r>
              <a:rPr lang="de-DE" b="1" dirty="0" smtClean="0"/>
              <a:t> &lt; 0.1s</a:t>
            </a:r>
          </a:p>
          <a:p>
            <a:pPr marL="0" lvl="0" indent="0">
              <a:spcBef>
                <a:spcPct val="50000"/>
              </a:spcBef>
              <a:buNone/>
            </a:pPr>
            <a:r>
              <a:rPr lang="en-US" sz="1100" kern="1200" dirty="0">
                <a:solidFill>
                  <a:srgbClr val="000000"/>
                </a:solidFill>
                <a:ea typeface="ＭＳ Ｐゴシック" pitchFamily="-80" charset="-128"/>
                <a:hlinkClick r:id="rId3"/>
              </a:rPr>
              <a:t>M. Wiesenberger and M. Held, Plasma Phys. Control. Fusion 66, 065003 (2024</a:t>
            </a:r>
            <a:r>
              <a:rPr lang="en-US" sz="1100" kern="1200" dirty="0">
                <a:solidFill>
                  <a:srgbClr val="000000"/>
                </a:solidFill>
                <a:ea typeface="ＭＳ Ｐゴシック" pitchFamily="-80" charset="-128"/>
              </a:rPr>
              <a:t>)</a:t>
            </a:r>
            <a:endParaRPr lang="en-GB" sz="1100" kern="1200" dirty="0">
              <a:solidFill>
                <a:srgbClr val="000000"/>
              </a:solidFill>
              <a:ea typeface="ＭＳ Ｐゴシック" pitchFamily="-80" charset="-128"/>
            </a:endParaRP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Unit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 smtClean="0"/>
              <a:t>2nd </a:t>
            </a:r>
            <a:r>
              <a:rPr lang="de-DE" dirty="0" err="1" smtClean="0"/>
              <a:t>gyroaverage</a:t>
            </a:r>
            <a:r>
              <a:rPr lang="de-DE" dirty="0" smtClean="0"/>
              <a:t> </a:t>
            </a:r>
            <a:r>
              <a:rPr lang="de-DE" dirty="0" err="1" smtClean="0"/>
              <a:t>operators</a:t>
            </a:r>
            <a:r>
              <a:rPr lang="de-DE" dirty="0" smtClean="0"/>
              <a:t> </a:t>
            </a:r>
            <a:r>
              <a:rPr lang="de-DE" dirty="0" err="1" smtClean="0"/>
              <a:t>missing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0"/>
          <a:stretch/>
        </p:blipFill>
        <p:spPr>
          <a:xfrm>
            <a:off x="2858734" y="4588384"/>
            <a:ext cx="5760640" cy="1855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08" y="1712116"/>
            <a:ext cx="4566912" cy="9568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551" y="6559391"/>
            <a:ext cx="112332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latin typeface="+mn-lt"/>
              </a:rPr>
              <a:t>Magnetic field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GB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Parallelization </a:t>
            </a:r>
            <a:r>
              <a:rPr lang="de-DE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|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Python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Timestepper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Multispecies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err="1" smtClean="0">
                <a:solidFill>
                  <a:schemeClr val="bg1"/>
                </a:solidFill>
                <a:latin typeface="+mn-lt"/>
              </a:rPr>
              <a:t>Elliptic</a:t>
            </a:r>
            <a:r>
              <a:rPr lang="de-DE" sz="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err="1" smtClean="0">
                <a:solidFill>
                  <a:schemeClr val="bg1"/>
                </a:solidFill>
                <a:latin typeface="+mn-lt"/>
              </a:rPr>
              <a:t>solvers</a:t>
            </a:r>
            <a:r>
              <a:rPr lang="de-DE" sz="800" b="1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800" b="1" baseline="30000" dirty="0" smtClean="0">
                <a:solidFill>
                  <a:schemeClr val="bg1"/>
                </a:solidFill>
                <a:latin typeface="+mn-lt"/>
              </a:rPr>
              <a:t>nd</a:t>
            </a:r>
            <a:r>
              <a:rPr lang="en-GB" sz="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b="1" dirty="0" err="1">
                <a:solidFill>
                  <a:schemeClr val="bg1"/>
                </a:solidFill>
                <a:latin typeface="+mn-lt"/>
              </a:rPr>
              <a:t>gyroaverages</a:t>
            </a:r>
            <a:r>
              <a:rPr lang="en-GB" sz="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Perpendicular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Parallel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MMS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Boundary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conditions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Collisional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closure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Neutrals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4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Elliptic</a:t>
            </a:r>
            <a:r>
              <a:rPr lang="de-DE" dirty="0" smtClean="0"/>
              <a:t> </a:t>
            </a:r>
            <a:r>
              <a:rPr lang="de-DE" dirty="0" err="1" smtClean="0"/>
              <a:t>solvers</a:t>
            </a:r>
            <a:r>
              <a:rPr lang="de-DE" dirty="0" smtClean="0"/>
              <a:t>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err="1" smtClean="0"/>
              <a:t>Implicit</a:t>
            </a:r>
            <a:r>
              <a:rPr lang="de-DE" b="1" dirty="0" smtClean="0"/>
              <a:t> </a:t>
            </a:r>
            <a:r>
              <a:rPr lang="de-DE" b="1" dirty="0" err="1"/>
              <a:t>temperature</a:t>
            </a:r>
            <a:r>
              <a:rPr lang="de-DE" b="1" dirty="0"/>
              <a:t> </a:t>
            </a:r>
            <a:r>
              <a:rPr lang="de-DE" b="1" dirty="0" err="1"/>
              <a:t>eq</a:t>
            </a:r>
            <a:r>
              <a:rPr lang="de-DE" b="1" dirty="0"/>
              <a:t>. </a:t>
            </a:r>
          </a:p>
          <a:p>
            <a:r>
              <a:rPr lang="de-DE" dirty="0" smtClean="0"/>
              <a:t>GMRES, </a:t>
            </a:r>
            <a:r>
              <a:rPr lang="de-DE" dirty="0" err="1" smtClean="0"/>
              <a:t>nonlinear</a:t>
            </a:r>
            <a:r>
              <a:rPr lang="de-DE" dirty="0" smtClean="0"/>
              <a:t> </a:t>
            </a:r>
            <a:r>
              <a:rPr lang="de-DE" dirty="0" err="1" smtClean="0"/>
              <a:t>solver</a:t>
            </a:r>
            <a:r>
              <a:rPr lang="de-DE" dirty="0" smtClean="0"/>
              <a:t>?</a:t>
            </a:r>
          </a:p>
          <a:p>
            <a:r>
              <a:rPr lang="de-DE" dirty="0" smtClean="0"/>
              <a:t>More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endParaRPr lang="de-DE" dirty="0"/>
          </a:p>
          <a:p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/>
              <a:t>Multigrid</a:t>
            </a:r>
            <a:r>
              <a:rPr lang="de-DE" dirty="0"/>
              <a:t> </a:t>
            </a:r>
            <a:r>
              <a:rPr lang="de-DE" dirty="0" err="1"/>
              <a:t>advantageous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Side </a:t>
            </a:r>
            <a:r>
              <a:rPr lang="de-DE" b="1" dirty="0" err="1" smtClean="0"/>
              <a:t>project</a:t>
            </a:r>
            <a:r>
              <a:rPr lang="de-DE" b="1" dirty="0" smtClean="0"/>
              <a:t>: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FLR </a:t>
            </a:r>
          </a:p>
          <a:p>
            <a:pPr marL="0" indent="0">
              <a:buNone/>
            </a:pPr>
            <a:r>
              <a:rPr lang="de-DE" dirty="0" err="1" smtClean="0"/>
              <a:t>effects</a:t>
            </a:r>
            <a:r>
              <a:rPr lang="de-DE" dirty="0" smtClean="0"/>
              <a:t> via </a:t>
            </a:r>
            <a:r>
              <a:rPr lang="de-DE" dirty="0" err="1" smtClean="0"/>
              <a:t>operator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endParaRPr lang="de-DE" dirty="0" smtClean="0"/>
          </a:p>
          <a:p>
            <a:r>
              <a:rPr lang="de-DE" dirty="0" err="1" smtClean="0"/>
              <a:t>gets</a:t>
            </a:r>
            <a:r>
              <a:rPr lang="de-DE" dirty="0" smtClean="0"/>
              <a:t> </a:t>
            </a:r>
            <a:r>
              <a:rPr lang="de-DE" dirty="0" err="1" smtClean="0"/>
              <a:t>numerically</a:t>
            </a:r>
            <a:r>
              <a:rPr lang="de-DE" dirty="0" smtClean="0"/>
              <a:t> </a:t>
            </a:r>
            <a:r>
              <a:rPr lang="de-DE" dirty="0" err="1" smtClean="0"/>
              <a:t>complicated</a:t>
            </a:r>
            <a:r>
              <a:rPr lang="de-DE" dirty="0" smtClean="0"/>
              <a:t>/expensive </a:t>
            </a:r>
            <a:r>
              <a:rPr lang="de-DE" dirty="0" err="1" smtClean="0"/>
              <a:t>quickly</a:t>
            </a:r>
            <a:r>
              <a:rPr lang="de-DE" dirty="0" smtClean="0"/>
              <a:t> in thermal </a:t>
            </a:r>
            <a:r>
              <a:rPr lang="de-DE" dirty="0" err="1" smtClean="0"/>
              <a:t>code</a:t>
            </a:r>
            <a:endParaRPr lang="de-DE" dirty="0" smtClean="0"/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conclusive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04" y="2036797"/>
            <a:ext cx="4683633" cy="7355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1161" y="5447739"/>
            <a:ext cx="5984331" cy="933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32"/>
              </a:spcBef>
            </a:pPr>
            <a:r>
              <a:rPr lang="de-DE" dirty="0" smtClean="0">
                <a:latin typeface="+mn-lt"/>
              </a:rPr>
              <a:t>*   W. Zholobenko </a:t>
            </a:r>
            <a:r>
              <a:rPr lang="de-DE" dirty="0">
                <a:latin typeface="+mn-lt"/>
              </a:rPr>
              <a:t>et al. </a:t>
            </a:r>
            <a:r>
              <a:rPr lang="de-DE" dirty="0" err="1">
                <a:latin typeface="+mn-lt"/>
              </a:rPr>
              <a:t>Contrib</a:t>
            </a:r>
            <a:r>
              <a:rPr lang="de-DE" dirty="0">
                <a:latin typeface="+mn-lt"/>
              </a:rPr>
              <a:t>. Plasma Phys. 60 (2019</a:t>
            </a:r>
            <a:r>
              <a:rPr lang="de-DE" dirty="0" smtClean="0">
                <a:latin typeface="+mn-lt"/>
              </a:rPr>
              <a:t>)</a:t>
            </a:r>
          </a:p>
          <a:p>
            <a:pPr>
              <a:spcBef>
                <a:spcPts val="432"/>
              </a:spcBef>
            </a:pPr>
            <a:r>
              <a:rPr lang="de-DE" kern="0" dirty="0">
                <a:solidFill>
                  <a:srgbClr val="000000"/>
                </a:solidFill>
                <a:latin typeface="Segoe UI"/>
              </a:rPr>
              <a:t>** M. Held and M. Wiesenberger, </a:t>
            </a:r>
            <a:r>
              <a:rPr lang="de-DE" kern="0" dirty="0" err="1">
                <a:solidFill>
                  <a:srgbClr val="000000"/>
                </a:solidFill>
                <a:latin typeface="Segoe UI"/>
              </a:rPr>
              <a:t>Nucl</a:t>
            </a:r>
            <a:r>
              <a:rPr lang="de-DE" kern="0" dirty="0">
                <a:solidFill>
                  <a:srgbClr val="000000"/>
                </a:solidFill>
                <a:latin typeface="Segoe UI"/>
              </a:rPr>
              <a:t>. Fusion 63, 026008 (2023)</a:t>
            </a:r>
            <a:endParaRPr lang="en-GB" kern="0" dirty="0">
              <a:solidFill>
                <a:srgbClr val="000000"/>
              </a:solidFill>
              <a:latin typeface="Segoe UI"/>
            </a:endParaRP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en-GB" dirty="0" err="1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04" y="3608027"/>
            <a:ext cx="2016224" cy="5967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61324" y="2132856"/>
            <a:ext cx="386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*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841615" y="3640563"/>
            <a:ext cx="444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**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90551" y="6559391"/>
            <a:ext cx="112332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latin typeface="+mn-lt"/>
              </a:rPr>
              <a:t>Magnetic field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GB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Parallelization </a:t>
            </a:r>
            <a:r>
              <a:rPr lang="de-DE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|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Python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Timestepper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Multispecies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err="1" smtClean="0">
                <a:solidFill>
                  <a:schemeClr val="bg1"/>
                </a:solidFill>
                <a:latin typeface="+mn-lt"/>
              </a:rPr>
              <a:t>Elliptic</a:t>
            </a:r>
            <a:r>
              <a:rPr lang="de-DE" sz="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err="1" smtClean="0">
                <a:solidFill>
                  <a:schemeClr val="bg1"/>
                </a:solidFill>
                <a:latin typeface="+mn-lt"/>
              </a:rPr>
              <a:t>solvers</a:t>
            </a:r>
            <a:r>
              <a:rPr lang="de-DE" sz="800" b="1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800" b="1" baseline="30000" dirty="0" smtClean="0">
                <a:solidFill>
                  <a:schemeClr val="bg1"/>
                </a:solidFill>
                <a:latin typeface="+mn-lt"/>
              </a:rPr>
              <a:t>nd</a:t>
            </a:r>
            <a:r>
              <a:rPr lang="en-GB" sz="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b="1" dirty="0" err="1">
                <a:solidFill>
                  <a:schemeClr val="bg1"/>
                </a:solidFill>
                <a:latin typeface="+mn-lt"/>
              </a:rPr>
              <a:t>gyroaverages</a:t>
            </a:r>
            <a:r>
              <a:rPr lang="en-GB" sz="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Perpendicular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Parallel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MMS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Boundary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conditions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Collisional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closure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Neutrals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31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Perpendicular</a:t>
            </a:r>
            <a:r>
              <a:rPr lang="de-DE" dirty="0" smtClean="0"/>
              <a:t> </a:t>
            </a:r>
            <a:r>
              <a:rPr lang="de-DE" dirty="0" err="1" smtClean="0"/>
              <a:t>advection</a:t>
            </a:r>
            <a:r>
              <a:rPr lang="de-DE" dirty="0" smtClean="0"/>
              <a:t>-diffusion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2520280" cy="4545578"/>
          </a:xfrm>
        </p:spPr>
        <p:txBody>
          <a:bodyPr/>
          <a:lstStyle/>
          <a:p>
            <a:r>
              <a:rPr lang="de-DE" b="1" dirty="0" err="1" smtClean="0"/>
              <a:t>dG</a:t>
            </a:r>
            <a:r>
              <a:rPr lang="de-DE" b="1" dirty="0" smtClean="0"/>
              <a:t> – </a:t>
            </a:r>
            <a:r>
              <a:rPr lang="de-DE" b="1" dirty="0" err="1" smtClean="0"/>
              <a:t>upwind</a:t>
            </a:r>
            <a:r>
              <a:rPr lang="de-DE" b="1" dirty="0" smtClean="0"/>
              <a:t> </a:t>
            </a:r>
            <a:r>
              <a:rPr lang="de-DE" dirty="0" err="1" smtClean="0"/>
              <a:t>scheme</a:t>
            </a:r>
            <a:r>
              <a:rPr lang="de-DE" dirty="0" smtClean="0"/>
              <a:t> well-</a:t>
            </a:r>
            <a:r>
              <a:rPr lang="de-DE" dirty="0" err="1" smtClean="0"/>
              <a:t>established</a:t>
            </a:r>
            <a:r>
              <a:rPr lang="de-DE" dirty="0" smtClean="0"/>
              <a:t> and </a:t>
            </a: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needing</a:t>
            </a:r>
            <a:r>
              <a:rPr lang="de-DE" dirty="0" smtClean="0"/>
              <a:t> </a:t>
            </a:r>
            <a:r>
              <a:rPr lang="de-DE" dirty="0" err="1" smtClean="0"/>
              <a:t>little</a:t>
            </a:r>
            <a:r>
              <a:rPr lang="de-DE" dirty="0" smtClean="0"/>
              <a:t> </a:t>
            </a:r>
            <a:r>
              <a:rPr lang="de-DE" dirty="0" err="1" smtClean="0"/>
              <a:t>diffusion</a:t>
            </a:r>
            <a:endParaRPr lang="de-DE" dirty="0" smtClean="0"/>
          </a:p>
          <a:p>
            <a:r>
              <a:rPr lang="de-DE" dirty="0" err="1" smtClean="0"/>
              <a:t>Tedious</a:t>
            </a:r>
            <a:r>
              <a:rPr lang="de-DE" dirty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establish</a:t>
            </a:r>
            <a:r>
              <a:rPr lang="de-DE" dirty="0" smtClean="0"/>
              <a:t> </a:t>
            </a:r>
            <a:r>
              <a:rPr lang="de-DE" b="1" dirty="0" err="1" smtClean="0"/>
              <a:t>unit</a:t>
            </a:r>
            <a:r>
              <a:rPr lang="de-DE" b="1" dirty="0" smtClean="0"/>
              <a:t> </a:t>
            </a:r>
            <a:r>
              <a:rPr lang="de-DE" b="1" dirty="0" err="1" smtClean="0"/>
              <a:t>tests</a:t>
            </a:r>
            <a:r>
              <a:rPr lang="de-DE" b="1" dirty="0" smtClean="0"/>
              <a:t> (MMS)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046" y="1412776"/>
            <a:ext cx="7177162" cy="44981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51" y="6559391"/>
            <a:ext cx="112332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latin typeface="+mn-lt"/>
              </a:rPr>
              <a:t>Magnetic field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GB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Parallelization </a:t>
            </a:r>
            <a:r>
              <a:rPr lang="de-DE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|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Python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Timestepper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Multispecies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Elliptic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solvers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800" baseline="30000" dirty="0" smtClean="0">
                <a:solidFill>
                  <a:schemeClr val="bg1"/>
                </a:solidFill>
                <a:latin typeface="+mn-lt"/>
              </a:rPr>
              <a:t>nd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+mn-lt"/>
              </a:rPr>
              <a:t>gyroaverages</a:t>
            </a:r>
            <a:r>
              <a:rPr lang="en-GB" sz="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b="1" dirty="0" err="1" smtClean="0">
                <a:solidFill>
                  <a:schemeClr val="bg1"/>
                </a:solidFill>
                <a:latin typeface="+mn-lt"/>
              </a:rPr>
              <a:t>Perpendicular</a:t>
            </a:r>
            <a:r>
              <a:rPr lang="de-DE" sz="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Parallel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MMS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Boundary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conditions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Collisional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closure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Neutrals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83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Parallel </a:t>
            </a:r>
            <a:r>
              <a:rPr lang="de-DE" dirty="0" err="1" smtClean="0"/>
              <a:t>advection</a:t>
            </a:r>
            <a:r>
              <a:rPr lang="de-DE" dirty="0" smtClean="0"/>
              <a:t>-diffusion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2880320" cy="4545578"/>
          </a:xfrm>
        </p:spPr>
        <p:txBody>
          <a:bodyPr/>
          <a:lstStyle/>
          <a:p>
            <a:r>
              <a:rPr lang="de-DE" b="1" dirty="0" err="1" smtClean="0"/>
              <a:t>Use</a:t>
            </a:r>
            <a:r>
              <a:rPr lang="de-DE" b="1" dirty="0" smtClean="0"/>
              <a:t> FV-FCI </a:t>
            </a:r>
            <a:r>
              <a:rPr lang="de-DE" b="1" dirty="0" err="1" smtClean="0"/>
              <a:t>scheme</a:t>
            </a:r>
            <a:endParaRPr lang="de-DE" b="1" dirty="0" smtClean="0"/>
          </a:p>
          <a:p>
            <a:pPr marL="0" indent="0">
              <a:buNone/>
            </a:pPr>
            <a:r>
              <a:rPr lang="de-DE" sz="1400" dirty="0" smtClean="0"/>
              <a:t>[M. Wiesenberger and M. Held, </a:t>
            </a:r>
            <a:r>
              <a:rPr lang="fr-FR" sz="1400" dirty="0" smtClean="0"/>
              <a:t>Comput. Phys. Commun. </a:t>
            </a:r>
            <a:r>
              <a:rPr lang="fr-FR" sz="1400" dirty="0"/>
              <a:t>291, 108838 (2023</a:t>
            </a:r>
            <a:r>
              <a:rPr lang="fr-FR" sz="1400" dirty="0" smtClean="0"/>
              <a:t>)]</a:t>
            </a:r>
          </a:p>
          <a:p>
            <a:r>
              <a:rPr lang="fr-FR" dirty="0" err="1" smtClean="0"/>
              <a:t>Staggered</a:t>
            </a:r>
            <a:r>
              <a:rPr lang="fr-FR" dirty="0" smtClean="0"/>
              <a:t> </a:t>
            </a:r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makes</a:t>
            </a:r>
            <a:r>
              <a:rPr lang="fr-FR" dirty="0" smtClean="0"/>
              <a:t> book-</a:t>
            </a:r>
            <a:r>
              <a:rPr lang="fr-FR" dirty="0" err="1" smtClean="0"/>
              <a:t>keeping</a:t>
            </a:r>
            <a:r>
              <a:rPr lang="fr-FR" dirty="0" smtClean="0"/>
              <a:t> </a:t>
            </a:r>
            <a:r>
              <a:rPr lang="fr-FR" dirty="0" err="1" smtClean="0"/>
              <a:t>tedious</a:t>
            </a:r>
            <a:endParaRPr lang="fr-FR" dirty="0" smtClean="0"/>
          </a:p>
          <a:p>
            <a:r>
              <a:rPr lang="fr-FR" dirty="0" smtClean="0"/>
              <a:t>1d unit test </a:t>
            </a:r>
            <a:r>
              <a:rPr lang="fr-FR" dirty="0" err="1" smtClean="0"/>
              <a:t>available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bachelor</a:t>
            </a:r>
            <a:r>
              <a:rPr lang="fr-FR" dirty="0" smtClean="0"/>
              <a:t> </a:t>
            </a:r>
            <a:r>
              <a:rPr lang="fr-FR" dirty="0" err="1" smtClean="0"/>
              <a:t>thesis</a:t>
            </a:r>
            <a:r>
              <a:rPr lang="fr-FR" dirty="0" smtClean="0"/>
              <a:t> A. Christensen (2024)</a:t>
            </a:r>
          </a:p>
          <a:p>
            <a:r>
              <a:rPr lang="fr-FR" b="1" dirty="0" smtClean="0"/>
              <a:t>3d unit test </a:t>
            </a:r>
            <a:r>
              <a:rPr lang="fr-FR" b="1" dirty="0" err="1" smtClean="0"/>
              <a:t>outstanding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046" y="1412776"/>
            <a:ext cx="7177162" cy="44981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51" y="6559391"/>
            <a:ext cx="112332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latin typeface="+mn-lt"/>
              </a:rPr>
              <a:t>Magnetic field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GB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Parallelization </a:t>
            </a:r>
            <a:r>
              <a:rPr lang="de-DE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|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Python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Timestepper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Multispecies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Elliptic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solvers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800" baseline="30000" dirty="0" smtClean="0">
                <a:solidFill>
                  <a:schemeClr val="bg1"/>
                </a:solidFill>
                <a:latin typeface="+mn-lt"/>
              </a:rPr>
              <a:t>nd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+mn-lt"/>
              </a:rPr>
              <a:t>gyroaverages</a:t>
            </a:r>
            <a:r>
              <a:rPr lang="en-GB" sz="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Perpendicular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smtClean="0">
                <a:solidFill>
                  <a:schemeClr val="bg1"/>
                </a:solidFill>
                <a:latin typeface="+mn-lt"/>
              </a:rPr>
              <a:t>Parallel </a:t>
            </a:r>
            <a:r>
              <a:rPr lang="de-DE" sz="800" b="1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b="1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b="1" dirty="0" smtClean="0">
                <a:solidFill>
                  <a:schemeClr val="bg1"/>
                </a:solidFill>
                <a:latin typeface="+mn-lt"/>
              </a:rPr>
              <a:t>MMS</a:t>
            </a: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Boundary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conditions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Collisional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closure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Neutrals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74" y="1665961"/>
            <a:ext cx="3746693" cy="26480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94" y="1737932"/>
            <a:ext cx="2311519" cy="1886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8782" y="4653136"/>
            <a:ext cx="6192688" cy="789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e-DE" dirty="0" smtClean="0">
                <a:solidFill>
                  <a:srgbClr val="FF0000"/>
                </a:solidFill>
                <a:latin typeface="+mn-lt"/>
              </a:rPr>
              <a:t>FELTOR </a:t>
            </a:r>
            <a:r>
              <a:rPr lang="de-DE" dirty="0" err="1" smtClean="0">
                <a:solidFill>
                  <a:srgbClr val="FF0000"/>
                </a:solidFill>
                <a:latin typeface="+mn-lt"/>
              </a:rPr>
              <a:t>currently</a:t>
            </a:r>
            <a:r>
              <a:rPr lang="de-DE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n-lt"/>
              </a:rPr>
              <a:t>does</a:t>
            </a:r>
            <a:r>
              <a:rPr lang="de-DE" dirty="0" smtClean="0">
                <a:solidFill>
                  <a:srgbClr val="FF0000"/>
                </a:solidFill>
                <a:latin typeface="+mn-lt"/>
              </a:rPr>
              <a:t> not </a:t>
            </a:r>
            <a:r>
              <a:rPr lang="de-DE" dirty="0" err="1" smtClean="0">
                <a:solidFill>
                  <a:srgbClr val="FF0000"/>
                </a:solidFill>
                <a:latin typeface="+mn-lt"/>
              </a:rPr>
              <a:t>have</a:t>
            </a:r>
            <a:r>
              <a:rPr lang="de-DE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n-lt"/>
              </a:rPr>
              <a:t>the</a:t>
            </a:r>
            <a:r>
              <a:rPr lang="de-DE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n-lt"/>
              </a:rPr>
              <a:t>capability</a:t>
            </a:r>
            <a:r>
              <a:rPr lang="de-DE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n-lt"/>
              </a:rPr>
              <a:t>to</a:t>
            </a:r>
            <a:r>
              <a:rPr lang="de-DE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n-lt"/>
              </a:rPr>
              <a:t>implement</a:t>
            </a:r>
            <a:r>
              <a:rPr lang="de-DE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n-lt"/>
              </a:rPr>
              <a:t>spatially</a:t>
            </a:r>
            <a:r>
              <a:rPr lang="de-DE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n-lt"/>
              </a:rPr>
              <a:t>dependent</a:t>
            </a:r>
            <a:r>
              <a:rPr lang="de-DE" dirty="0" smtClean="0">
                <a:solidFill>
                  <a:srgbClr val="FF0000"/>
                </a:solidFill>
                <a:latin typeface="+mn-lt"/>
              </a:rPr>
              <a:t> Neumann BC</a:t>
            </a:r>
          </a:p>
          <a:p>
            <a:pPr algn="l">
              <a:spcBef>
                <a:spcPts val="432"/>
              </a:spcBef>
            </a:pPr>
            <a:endParaRPr lang="en-GB" dirty="0" err="1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5"/>
          <a:stretch/>
        </p:blipFill>
        <p:spPr>
          <a:xfrm>
            <a:off x="8903518" y="4653136"/>
            <a:ext cx="1358970" cy="4764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551" y="6559391"/>
            <a:ext cx="112332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latin typeface="+mn-lt"/>
              </a:rPr>
              <a:t>Magnetic field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GB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Parallelization </a:t>
            </a:r>
            <a:r>
              <a:rPr lang="de-DE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|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Python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Timestepper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Multispecies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Elliptic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solvers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800" baseline="30000" dirty="0" smtClean="0">
                <a:solidFill>
                  <a:schemeClr val="bg1"/>
                </a:solidFill>
                <a:latin typeface="+mn-lt"/>
              </a:rPr>
              <a:t>nd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+mn-lt"/>
              </a:rPr>
              <a:t>gyroaverages</a:t>
            </a:r>
            <a:r>
              <a:rPr lang="en-GB" sz="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Perpendicular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Parallel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MMS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| </a:t>
            </a:r>
            <a:r>
              <a:rPr lang="de-DE" sz="800" b="1" dirty="0" err="1" smtClean="0">
                <a:solidFill>
                  <a:schemeClr val="bg1"/>
                </a:solidFill>
                <a:latin typeface="+mn-lt"/>
              </a:rPr>
              <a:t>Boundary</a:t>
            </a:r>
            <a:r>
              <a:rPr lang="de-DE" sz="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err="1" smtClean="0">
                <a:solidFill>
                  <a:schemeClr val="bg1"/>
                </a:solidFill>
                <a:latin typeface="+mn-lt"/>
              </a:rPr>
              <a:t>conditions</a:t>
            </a:r>
            <a:r>
              <a:rPr lang="de-DE" sz="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Collisional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closure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Neutrals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5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Collisional</a:t>
            </a:r>
            <a:r>
              <a:rPr lang="de-DE" dirty="0" smtClean="0"/>
              <a:t> </a:t>
            </a:r>
            <a:r>
              <a:rPr lang="de-DE" dirty="0" err="1" smtClean="0"/>
              <a:t>closure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Collisional</a:t>
            </a:r>
            <a:r>
              <a:rPr lang="de-DE" dirty="0" smtClean="0"/>
              <a:t>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numerical</a:t>
            </a:r>
            <a:r>
              <a:rPr lang="de-DE" dirty="0" smtClean="0"/>
              <a:t> non-</a:t>
            </a:r>
            <a:r>
              <a:rPr lang="de-DE" dirty="0" err="1" smtClean="0"/>
              <a:t>problematic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Closure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flux-limiter</a:t>
            </a:r>
            <a:r>
              <a:rPr lang="de-DE" dirty="0" smtClean="0"/>
              <a:t>?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closure</a:t>
            </a:r>
            <a:r>
              <a:rPr lang="de-DE" dirty="0" smtClean="0"/>
              <a:t> </a:t>
            </a:r>
            <a:r>
              <a:rPr lang="de-DE" dirty="0" err="1" smtClean="0"/>
              <a:t>relations</a:t>
            </a:r>
            <a:r>
              <a:rPr lang="de-DE" dirty="0" smtClean="0"/>
              <a:t>. Landau – </a:t>
            </a:r>
            <a:r>
              <a:rPr lang="de-DE" dirty="0" err="1" smtClean="0"/>
              <a:t>closure</a:t>
            </a:r>
            <a:r>
              <a:rPr lang="de-DE" dirty="0" smtClean="0"/>
              <a:t>? </a:t>
            </a:r>
          </a:p>
          <a:p>
            <a:pPr marL="0" indent="0">
              <a:buNone/>
            </a:pPr>
            <a:r>
              <a:rPr lang="de-DE" sz="1600" dirty="0" smtClean="0"/>
              <a:t>[</a:t>
            </a:r>
            <a:r>
              <a:rPr lang="de-DE" sz="1600" dirty="0" err="1" smtClean="0"/>
              <a:t>Pitzal</a:t>
            </a:r>
            <a:r>
              <a:rPr lang="de-DE" sz="1600" dirty="0" smtClean="0"/>
              <a:t> et. Al, Phys. Plasmas 30, 122502 (2023)]</a:t>
            </a:r>
            <a:endParaRPr lang="de-D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62" y="3778647"/>
            <a:ext cx="1783018" cy="949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42" y="2132856"/>
            <a:ext cx="8274475" cy="12192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551" y="6559391"/>
            <a:ext cx="112332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latin typeface="+mn-lt"/>
              </a:rPr>
              <a:t>Magnetic field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GB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Parallelization </a:t>
            </a:r>
            <a:r>
              <a:rPr lang="de-DE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|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Python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Timestepper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Multispecies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Elliptic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solvers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800" baseline="30000" dirty="0" smtClean="0">
                <a:solidFill>
                  <a:schemeClr val="bg1"/>
                </a:solidFill>
                <a:latin typeface="+mn-lt"/>
              </a:rPr>
              <a:t>nd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+mn-lt"/>
              </a:rPr>
              <a:t>gyroaverages</a:t>
            </a:r>
            <a:r>
              <a:rPr lang="en-GB" sz="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Perpendicular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Parallel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MMS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Boundary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conditions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b="1" dirty="0" err="1" smtClean="0">
                <a:solidFill>
                  <a:schemeClr val="bg1"/>
                </a:solidFill>
                <a:latin typeface="+mn-lt"/>
              </a:rPr>
              <a:t>Collisional</a:t>
            </a:r>
            <a:r>
              <a:rPr lang="de-DE" sz="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b="1" dirty="0" err="1" smtClean="0">
                <a:solidFill>
                  <a:schemeClr val="bg1"/>
                </a:solidFill>
                <a:latin typeface="+mn-lt"/>
              </a:rPr>
              <a:t>closure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Neutrals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03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</a:t>
            </a:r>
            <a:r>
              <a:rPr lang="de-DE" dirty="0" err="1" smtClean="0"/>
              <a:t>eutrals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7128792" cy="2442752"/>
          </a:xfrm>
        </p:spPr>
        <p:txBody>
          <a:bodyPr/>
          <a:lstStyle/>
          <a:p>
            <a:r>
              <a:rPr lang="de-DE" b="1" dirty="0" err="1" smtClean="0"/>
              <a:t>Currently</a:t>
            </a:r>
            <a:r>
              <a:rPr lang="de-DE" b="1" dirty="0" smtClean="0"/>
              <a:t> on hold</a:t>
            </a:r>
          </a:p>
          <a:p>
            <a:r>
              <a:rPr lang="de-DE" dirty="0" smtClean="0"/>
              <a:t>Interaction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but</a:t>
            </a:r>
          </a:p>
          <a:p>
            <a:r>
              <a:rPr lang="de-DE" b="1" dirty="0" smtClean="0"/>
              <a:t>Input </a:t>
            </a:r>
            <a:r>
              <a:rPr lang="de-DE" b="1" dirty="0" err="1" smtClean="0"/>
              <a:t>needed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Theory</a:t>
            </a:r>
            <a:r>
              <a:rPr lang="de-DE" dirty="0" smtClean="0"/>
              <a:t>: </a:t>
            </a:r>
            <a:r>
              <a:rPr lang="de-DE" dirty="0" err="1" smtClean="0"/>
              <a:t>which</a:t>
            </a:r>
            <a:r>
              <a:rPr lang="de-DE" dirty="0" smtClean="0"/>
              <a:t> neutral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? </a:t>
            </a:r>
            <a:r>
              <a:rPr lang="de-DE" dirty="0" err="1" smtClean="0"/>
              <a:t>Advection</a:t>
            </a:r>
            <a:r>
              <a:rPr lang="de-DE" dirty="0" smtClean="0"/>
              <a:t> – </a:t>
            </a:r>
            <a:r>
              <a:rPr lang="de-DE" dirty="0" err="1" smtClean="0"/>
              <a:t>diffusion</a:t>
            </a:r>
            <a:r>
              <a:rPr lang="de-DE" dirty="0" smtClean="0"/>
              <a:t>?</a:t>
            </a:r>
          </a:p>
          <a:p>
            <a:pPr lvl="1"/>
            <a:r>
              <a:rPr lang="de-DE" dirty="0" err="1" smtClean="0"/>
              <a:t>Numerics</a:t>
            </a:r>
            <a:r>
              <a:rPr lang="de-DE" dirty="0" smtClean="0"/>
              <a:t>: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combine</a:t>
            </a:r>
            <a:r>
              <a:rPr lang="de-DE" dirty="0" smtClean="0"/>
              <a:t> 3d </a:t>
            </a:r>
            <a:r>
              <a:rPr lang="de-DE" dirty="0" err="1" smtClean="0"/>
              <a:t>neutrals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FCI </a:t>
            </a:r>
            <a:r>
              <a:rPr lang="de-DE" dirty="0" err="1" smtClean="0"/>
              <a:t>scheme</a:t>
            </a:r>
            <a:r>
              <a:rPr lang="de-DE" dirty="0" smtClean="0"/>
              <a:t> (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toroidal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neutral </a:t>
            </a:r>
            <a:r>
              <a:rPr lang="de-DE" dirty="0" err="1" smtClean="0"/>
              <a:t>diffusion</a:t>
            </a:r>
            <a:r>
              <a:rPr lang="de-DE" dirty="0" smtClean="0"/>
              <a:t> </a:t>
            </a:r>
            <a:r>
              <a:rPr lang="de-DE" dirty="0" err="1" smtClean="0"/>
              <a:t>play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timesteppers</a:t>
            </a:r>
            <a:endParaRPr lang="de-DE" dirty="0"/>
          </a:p>
          <a:p>
            <a:pPr lvl="1"/>
            <a:r>
              <a:rPr lang="de-DE" dirty="0" err="1" smtClean="0"/>
              <a:t>initialization</a:t>
            </a:r>
            <a:r>
              <a:rPr lang="de-DE" dirty="0" smtClean="0"/>
              <a:t> and </a:t>
            </a:r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 smtClean="0"/>
          </a:p>
          <a:p>
            <a:r>
              <a:rPr lang="de-DE" dirty="0" smtClean="0"/>
              <a:t>At DTU </a:t>
            </a:r>
            <a:r>
              <a:rPr lang="de-DE" dirty="0" err="1" smtClean="0"/>
              <a:t>we</a:t>
            </a:r>
            <a:r>
              <a:rPr lang="de-DE" dirty="0" smtClean="0"/>
              <a:t> so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2d neutral </a:t>
            </a:r>
            <a:r>
              <a:rPr lang="de-DE" dirty="0" err="1" smtClean="0"/>
              <a:t>models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90551" y="6559391"/>
            <a:ext cx="112332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latin typeface="+mn-lt"/>
              </a:rPr>
              <a:t>Magnetic field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GB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Parallelization </a:t>
            </a:r>
            <a:r>
              <a:rPr lang="de-DE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|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Python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Timestepper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Multispecies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Elliptic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solvers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800" baseline="30000" dirty="0" smtClean="0">
                <a:solidFill>
                  <a:schemeClr val="bg1"/>
                </a:solidFill>
                <a:latin typeface="+mn-lt"/>
              </a:rPr>
              <a:t>nd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+mn-lt"/>
              </a:rPr>
              <a:t>gyroaverages</a:t>
            </a:r>
            <a:r>
              <a:rPr lang="en-GB" sz="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Perpendicular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Parallel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MMS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Boundary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conditions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Collisional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closure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b="1" dirty="0" err="1" smtClean="0">
                <a:solidFill>
                  <a:schemeClr val="bg1"/>
                </a:solidFill>
                <a:latin typeface="+mn-lt"/>
              </a:rPr>
              <a:t>Neutrals</a:t>
            </a:r>
            <a:endParaRPr lang="en-US" sz="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5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3888432" cy="4545578"/>
          </a:xfrm>
        </p:spPr>
        <p:txBody>
          <a:bodyPr/>
          <a:lstStyle/>
          <a:p>
            <a:r>
              <a:rPr lang="de-DE" dirty="0" smtClean="0"/>
              <a:t>Implementation </a:t>
            </a:r>
            <a:r>
              <a:rPr lang="de-DE" dirty="0" err="1" smtClean="0"/>
              <a:t>ongoing</a:t>
            </a:r>
            <a:endParaRPr lang="de-DE" dirty="0" smtClean="0"/>
          </a:p>
          <a:p>
            <a:r>
              <a:rPr lang="de-DE" dirty="0" smtClean="0"/>
              <a:t>Unit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tedious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complexity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equations</a:t>
            </a:r>
            <a:endParaRPr lang="de-DE" dirty="0" smtClean="0"/>
          </a:p>
          <a:p>
            <a:r>
              <a:rPr lang="de-DE" dirty="0" smtClean="0"/>
              <a:t>So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1 (minor) </a:t>
            </a:r>
            <a:r>
              <a:rPr lang="de-DE" dirty="0" err="1" smtClean="0"/>
              <a:t>numerical</a:t>
            </a:r>
            <a:r>
              <a:rPr lang="de-DE" dirty="0" smtClean="0"/>
              <a:t> </a:t>
            </a:r>
            <a:r>
              <a:rPr lang="de-DE" dirty="0" err="1" smtClean="0"/>
              <a:t>short-coming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how</a:t>
            </a:r>
            <a:r>
              <a:rPr lang="de-DE" dirty="0" smtClean="0"/>
              <a:t> high </a:t>
            </a:r>
            <a:r>
              <a:rPr lang="de-DE" dirty="0" err="1" smtClean="0"/>
              <a:t>priority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BC </a:t>
            </a:r>
            <a:r>
              <a:rPr lang="de-DE" dirty="0" err="1" smtClean="0"/>
              <a:t>have</a:t>
            </a:r>
            <a:r>
              <a:rPr lang="de-DE" dirty="0" smtClean="0"/>
              <a:t>?</a:t>
            </a:r>
          </a:p>
          <a:p>
            <a:r>
              <a:rPr lang="de-DE" dirty="0" smtClean="0"/>
              <a:t>Input on neutral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14101"/>
              </p:ext>
            </p:extLst>
          </p:nvPr>
        </p:nvGraphicFramePr>
        <p:xfrm>
          <a:off x="6146834" y="674650"/>
          <a:ext cx="5359616" cy="563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503">
                  <a:extLst>
                    <a:ext uri="{9D8B030D-6E8A-4147-A177-3AD203B41FA5}">
                      <a16:colId xmlns:a16="http://schemas.microsoft.com/office/drawing/2014/main" val="2389597705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148297516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r>
                        <a:rPr lang="de-DE" dirty="0" smtClean="0"/>
                        <a:t>Module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Status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639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Magnetic field geometry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871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Parallelization MPI</a:t>
                      </a:r>
                      <a:r>
                        <a:rPr lang="de-DE" dirty="0" smtClean="0">
                          <a:sym typeface="Wingdings" panose="05000000000000000000" pitchFamily="2" charset="2"/>
                        </a:rPr>
                        <a:t>+X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4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Python </a:t>
                      </a:r>
                      <a:r>
                        <a:rPr lang="de-DE" dirty="0" err="1" smtClean="0"/>
                        <a:t>interface</a:t>
                      </a:r>
                      <a:r>
                        <a:rPr lang="de-DE" dirty="0" smtClean="0"/>
                        <a:t>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88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Timestepper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65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Multispecies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45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Elliptic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solvers</a:t>
                      </a:r>
                      <a:r>
                        <a:rPr lang="de-DE" dirty="0" smtClean="0"/>
                        <a:t>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182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Unit tests for 2</a:t>
                      </a:r>
                      <a:r>
                        <a:rPr lang="en-GB" baseline="30000" dirty="0" smtClean="0">
                          <a:sym typeface="Wingdings" panose="05000000000000000000" pitchFamily="2" charset="2"/>
                        </a:rPr>
                        <a:t>nd</a:t>
                      </a:r>
                      <a:r>
                        <a:rPr lang="en-GB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dirty="0" err="1" smtClean="0">
                          <a:sym typeface="Wingdings" panose="05000000000000000000" pitchFamily="2" charset="2"/>
                        </a:rPr>
                        <a:t>gyroaverages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18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Perpendicular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advection</a:t>
                      </a:r>
                      <a:r>
                        <a:rPr lang="de-DE" dirty="0" smtClean="0"/>
                        <a:t>-diffusion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79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ym typeface="Wingdings" panose="05000000000000000000" pitchFamily="2" charset="2"/>
                        </a:rPr>
                        <a:t>Parallel </a:t>
                      </a:r>
                      <a:r>
                        <a:rPr lang="de-DE" dirty="0" err="1" smtClean="0">
                          <a:sym typeface="Wingdings" panose="05000000000000000000" pitchFamily="2" charset="2"/>
                        </a:rPr>
                        <a:t>advection</a:t>
                      </a:r>
                      <a:r>
                        <a:rPr lang="de-DE" dirty="0" smtClean="0">
                          <a:sym typeface="Wingdings" panose="05000000000000000000" pitchFamily="2" charset="2"/>
                        </a:rPr>
                        <a:t>-diffusion</a:t>
                      </a:r>
                      <a:r>
                        <a:rPr lang="de-DE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0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MMS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610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ym typeface="Wingdings" panose="05000000000000000000" pitchFamily="2" charset="2"/>
                        </a:rPr>
                        <a:t>Boundary</a:t>
                      </a:r>
                      <a:r>
                        <a:rPr lang="de-DE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dirty="0" err="1" smtClean="0">
                          <a:sym typeface="Wingdings" panose="05000000000000000000" pitchFamily="2" charset="2"/>
                        </a:rPr>
                        <a:t>conditions</a:t>
                      </a:r>
                      <a:r>
                        <a:rPr lang="de-DE" dirty="0" smtClean="0"/>
                        <a:t>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4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ym typeface="Wingdings" panose="05000000000000000000" pitchFamily="2" charset="2"/>
                        </a:rPr>
                        <a:t>Collisional</a:t>
                      </a:r>
                      <a:r>
                        <a:rPr lang="de-DE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dirty="0" err="1" smtClean="0">
                          <a:sym typeface="Wingdings" panose="05000000000000000000" pitchFamily="2" charset="2"/>
                        </a:rPr>
                        <a:t>closure</a:t>
                      </a:r>
                      <a:r>
                        <a:rPr lang="de-DE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75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Neutrals</a:t>
                      </a:r>
                      <a:endParaRPr lang="en-GB" dirty="0"/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3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C00000"/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5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7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Varenna</a:t>
            </a:r>
            <a:r>
              <a:rPr lang="en-GB" dirty="0" smtClean="0"/>
              <a:t>-model v0.1 implementation status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TSVV3 status meeting, M. Wiesenberger, </a:t>
            </a:r>
            <a:r>
              <a:rPr lang="en-GB" dirty="0" smtClean="0"/>
              <a:t>31.5.24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What do we want to implement?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Executive summary </a:t>
            </a:r>
          </a:p>
          <a:p>
            <a:pPr marL="673200" lvl="1" indent="-457200">
              <a:buFont typeface="+mj-lt"/>
              <a:buAutoNum type="arabicPeriod"/>
            </a:pPr>
            <a:r>
              <a:rPr lang="en-GB" dirty="0" smtClean="0"/>
              <a:t>Existing FELTOR modules</a:t>
            </a:r>
          </a:p>
          <a:p>
            <a:pPr marL="673200" lvl="1" indent="-457200">
              <a:buFont typeface="+mj-lt"/>
              <a:buAutoNum type="arabicPeriod"/>
            </a:pPr>
            <a:r>
              <a:rPr lang="en-GB" dirty="0" err="1" smtClean="0"/>
              <a:t>Timestepper</a:t>
            </a:r>
            <a:endParaRPr lang="en-GB" dirty="0" smtClean="0"/>
          </a:p>
          <a:p>
            <a:pPr marL="673200" lvl="1" indent="-457200">
              <a:buFont typeface="+mj-lt"/>
              <a:buAutoNum type="arabicPeriod"/>
            </a:pPr>
            <a:r>
              <a:rPr lang="en-GB" dirty="0" smtClean="0"/>
              <a:t>Multispecies considerations</a:t>
            </a:r>
          </a:p>
          <a:p>
            <a:pPr marL="673200" lvl="1" indent="-457200">
              <a:buFont typeface="+mj-lt"/>
              <a:buAutoNum type="arabicPeriod"/>
            </a:pPr>
            <a:r>
              <a:rPr lang="en-GB" dirty="0" smtClean="0"/>
              <a:t>Elliptic solvers</a:t>
            </a:r>
          </a:p>
          <a:p>
            <a:pPr marL="673200" lvl="1" indent="-457200">
              <a:buFont typeface="+mj-lt"/>
              <a:buAutoNum type="arabicPeriod"/>
            </a:pPr>
            <a:r>
              <a:rPr lang="en-GB" dirty="0" smtClean="0"/>
              <a:t>Perpendicular advection-diffusion</a:t>
            </a:r>
          </a:p>
          <a:p>
            <a:pPr marL="673200" lvl="1" indent="-457200">
              <a:buFont typeface="+mj-lt"/>
              <a:buAutoNum type="arabicPeriod"/>
            </a:pPr>
            <a:r>
              <a:rPr lang="en-GB" dirty="0" smtClean="0"/>
              <a:t>Parallel advection-diffusion</a:t>
            </a:r>
          </a:p>
          <a:p>
            <a:pPr marL="673200" lvl="1" indent="-457200">
              <a:buFont typeface="+mj-lt"/>
              <a:buAutoNum type="arabicPeriod"/>
            </a:pPr>
            <a:r>
              <a:rPr lang="en-GB" dirty="0" smtClean="0"/>
              <a:t>Boundary conditions</a:t>
            </a:r>
          </a:p>
          <a:p>
            <a:pPr marL="673200" lvl="1" indent="-457200">
              <a:buFont typeface="+mj-lt"/>
              <a:buAutoNum type="arabicPeriod"/>
            </a:pPr>
            <a:r>
              <a:rPr lang="en-GB" dirty="0" smtClean="0"/>
              <a:t>Collisional closure</a:t>
            </a:r>
          </a:p>
          <a:p>
            <a:pPr marL="673200" lvl="1" indent="-457200">
              <a:buFont typeface="+mj-lt"/>
              <a:buAutoNum type="arabicPeriod"/>
            </a:pPr>
            <a:r>
              <a:rPr lang="en-GB" dirty="0" smtClean="0"/>
              <a:t>Neutrals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Conclusion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63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Varenna</a:t>
            </a:r>
            <a:r>
              <a:rPr lang="en-GB" dirty="0" smtClean="0"/>
              <a:t>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4-moment </a:t>
            </a:r>
            <a:r>
              <a:rPr lang="en-GB" b="1" dirty="0" smtClean="0"/>
              <a:t>full-F </a:t>
            </a:r>
            <a:r>
              <a:rPr lang="en-GB" b="1" dirty="0" err="1" smtClean="0"/>
              <a:t>gyrofluid</a:t>
            </a:r>
            <a:r>
              <a:rPr lang="en-GB" b="1" dirty="0" smtClean="0"/>
              <a:t> </a:t>
            </a:r>
            <a:r>
              <a:rPr lang="en-GB" dirty="0" smtClean="0"/>
              <a:t>model including FLR effects</a:t>
            </a:r>
          </a:p>
          <a:p>
            <a:r>
              <a:rPr lang="en-GB" dirty="0" smtClean="0"/>
              <a:t>with </a:t>
            </a:r>
            <a:r>
              <a:rPr lang="en-GB" b="1" dirty="0" smtClean="0"/>
              <a:t>collisional LWL closure </a:t>
            </a:r>
            <a:r>
              <a:rPr lang="en-GB" dirty="0" smtClean="0"/>
              <a:t>reacting (plasma-neutral interactions) and scattering collisions</a:t>
            </a:r>
            <a:endParaRPr lang="en-GB" b="1" dirty="0" smtClean="0"/>
          </a:p>
          <a:p>
            <a:r>
              <a:rPr lang="en-GB" b="1" dirty="0" smtClean="0"/>
              <a:t>Consistent</a:t>
            </a:r>
            <a:r>
              <a:rPr lang="en-GB" dirty="0" smtClean="0"/>
              <a:t> particle drifts as a result of underlying </a:t>
            </a:r>
            <a:r>
              <a:rPr lang="en-GB" dirty="0" err="1" smtClean="0"/>
              <a:t>gyrokinetic</a:t>
            </a:r>
            <a:r>
              <a:rPr lang="en-GB" dirty="0" smtClean="0"/>
              <a:t> model</a:t>
            </a:r>
          </a:p>
          <a:p>
            <a:r>
              <a:rPr lang="en-GB" dirty="0" smtClean="0"/>
              <a:t>Energy and angular momentum </a:t>
            </a:r>
            <a:r>
              <a:rPr lang="en-GB" b="1" dirty="0" smtClean="0"/>
              <a:t>conservation</a:t>
            </a:r>
          </a:p>
          <a:p>
            <a:r>
              <a:rPr lang="en-GB" dirty="0" smtClean="0"/>
              <a:t>Multispecies: </a:t>
            </a:r>
            <a:r>
              <a:rPr lang="en-GB" b="1" dirty="0" smtClean="0"/>
              <a:t>Species symmetry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94" y="3789040"/>
            <a:ext cx="9433048" cy="250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630" y="1556792"/>
            <a:ext cx="3024336" cy="972716"/>
          </a:xfrm>
        </p:spPr>
        <p:txBody>
          <a:bodyPr/>
          <a:lstStyle/>
          <a:p>
            <a:r>
              <a:rPr lang="en-GB" dirty="0" smtClean="0"/>
              <a:t>Implementation status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91025"/>
              </p:ext>
            </p:extLst>
          </p:nvPr>
        </p:nvGraphicFramePr>
        <p:xfrm>
          <a:off x="4367014" y="836712"/>
          <a:ext cx="5359616" cy="563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503">
                  <a:extLst>
                    <a:ext uri="{9D8B030D-6E8A-4147-A177-3AD203B41FA5}">
                      <a16:colId xmlns:a16="http://schemas.microsoft.com/office/drawing/2014/main" val="2389597705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148297516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r>
                        <a:rPr lang="de-DE" dirty="0" smtClean="0"/>
                        <a:t>Module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Status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639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Magnetic field geometry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871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Parallelization MPI</a:t>
                      </a:r>
                      <a:r>
                        <a:rPr lang="de-DE" dirty="0" smtClean="0">
                          <a:sym typeface="Wingdings" panose="05000000000000000000" pitchFamily="2" charset="2"/>
                        </a:rPr>
                        <a:t>+X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4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Python </a:t>
                      </a:r>
                      <a:r>
                        <a:rPr lang="de-DE" dirty="0" err="1" smtClean="0"/>
                        <a:t>interface</a:t>
                      </a:r>
                      <a:r>
                        <a:rPr lang="de-DE" dirty="0" smtClean="0"/>
                        <a:t>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88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Timestepper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65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Multispecies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45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Elliptic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solvers</a:t>
                      </a:r>
                      <a:r>
                        <a:rPr lang="de-DE" dirty="0" smtClean="0"/>
                        <a:t>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182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Unit tests for 2</a:t>
                      </a:r>
                      <a:r>
                        <a:rPr lang="en-GB" baseline="30000" dirty="0" smtClean="0">
                          <a:sym typeface="Wingdings" panose="05000000000000000000" pitchFamily="2" charset="2"/>
                        </a:rPr>
                        <a:t>nd</a:t>
                      </a:r>
                      <a:r>
                        <a:rPr lang="en-GB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dirty="0" err="1" smtClean="0">
                          <a:sym typeface="Wingdings" panose="05000000000000000000" pitchFamily="2" charset="2"/>
                        </a:rPr>
                        <a:t>gyroaverages</a:t>
                      </a:r>
                      <a:r>
                        <a:rPr lang="en-GB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18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Perpendicular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advection</a:t>
                      </a:r>
                      <a:r>
                        <a:rPr lang="de-DE" dirty="0" smtClean="0"/>
                        <a:t>-diffusion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79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ym typeface="Wingdings" panose="05000000000000000000" pitchFamily="2" charset="2"/>
                        </a:rPr>
                        <a:t>Parallel </a:t>
                      </a:r>
                      <a:r>
                        <a:rPr lang="de-DE" dirty="0" err="1" smtClean="0">
                          <a:sym typeface="Wingdings" panose="05000000000000000000" pitchFamily="2" charset="2"/>
                        </a:rPr>
                        <a:t>advection</a:t>
                      </a:r>
                      <a:r>
                        <a:rPr lang="de-DE" dirty="0" smtClean="0">
                          <a:sym typeface="Wingdings" panose="05000000000000000000" pitchFamily="2" charset="2"/>
                        </a:rPr>
                        <a:t>-diffusion</a:t>
                      </a:r>
                      <a:r>
                        <a:rPr lang="de-DE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0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Wingdings" panose="05000000000000000000" pitchFamily="2" charset="2"/>
                        </a:rPr>
                        <a:t>MMS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610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ym typeface="Wingdings" panose="05000000000000000000" pitchFamily="2" charset="2"/>
                        </a:rPr>
                        <a:t>Boundary</a:t>
                      </a:r>
                      <a:r>
                        <a:rPr lang="de-DE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dirty="0" err="1" smtClean="0">
                          <a:sym typeface="Wingdings" panose="05000000000000000000" pitchFamily="2" charset="2"/>
                        </a:rPr>
                        <a:t>conditions</a:t>
                      </a:r>
                      <a:r>
                        <a:rPr lang="de-DE" dirty="0" smtClean="0"/>
                        <a:t>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4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ym typeface="Wingdings" panose="05000000000000000000" pitchFamily="2" charset="2"/>
                        </a:rPr>
                        <a:t>Collisional</a:t>
                      </a:r>
                      <a:r>
                        <a:rPr lang="de-DE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dirty="0" err="1" smtClean="0">
                          <a:sym typeface="Wingdings" panose="05000000000000000000" pitchFamily="2" charset="2"/>
                        </a:rPr>
                        <a:t>closure</a:t>
                      </a:r>
                      <a:r>
                        <a:rPr lang="de-DE" dirty="0" smtClean="0">
                          <a:sym typeface="Wingdings" panose="05000000000000000000" pitchFamily="2" charset="2"/>
                        </a:rPr>
                        <a:t> </a:t>
                      </a:r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75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Neutrals</a:t>
                      </a:r>
                      <a:endParaRPr lang="en-GB" dirty="0"/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</a:p>
                  </a:txBody>
                  <a:tcP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3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C00000"/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5121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 bwMode="auto">
          <a:xfrm>
            <a:off x="9726630" y="1268760"/>
            <a:ext cx="473032" cy="1728192"/>
          </a:xfrm>
          <a:prstGeom prst="rightBrac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Brace 5"/>
          <p:cNvSpPr/>
          <p:nvPr/>
        </p:nvSpPr>
        <p:spPr bwMode="auto">
          <a:xfrm>
            <a:off x="9726630" y="3018268"/>
            <a:ext cx="473032" cy="1922900"/>
          </a:xfrm>
          <a:prstGeom prst="rightBrac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/>
          <p:cNvSpPr/>
          <p:nvPr/>
        </p:nvSpPr>
        <p:spPr bwMode="auto">
          <a:xfrm>
            <a:off x="9726630" y="4962484"/>
            <a:ext cx="432048" cy="1058804"/>
          </a:xfrm>
          <a:prstGeom prst="rightBr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415686" y="2060848"/>
            <a:ext cx="46108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 smtClean="0">
                <a:latin typeface="+mn-lt"/>
              </a:rPr>
              <a:t>EASY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32187" y="3861048"/>
            <a:ext cx="11742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 smtClean="0">
                <a:latin typeface="+mn-lt"/>
              </a:rPr>
              <a:t>TEDIOUS but doable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32186" y="5245664"/>
            <a:ext cx="11742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 smtClean="0">
                <a:latin typeface="+mn-lt"/>
              </a:rPr>
              <a:t>INPUT NEEDED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0551" y="6559391"/>
            <a:ext cx="112332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latin typeface="+mn-lt"/>
              </a:rPr>
              <a:t>Magnetic field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GB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Parallelization </a:t>
            </a:r>
            <a:r>
              <a:rPr lang="de-DE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|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Python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Timestepper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Multispecies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Elliptic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solvers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800" baseline="30000" dirty="0" smtClean="0">
                <a:solidFill>
                  <a:schemeClr val="bg1"/>
                </a:solidFill>
                <a:latin typeface="+mn-lt"/>
              </a:rPr>
              <a:t>nd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+mn-lt"/>
              </a:rPr>
              <a:t>gyroaverages</a:t>
            </a:r>
            <a:r>
              <a:rPr lang="en-GB" sz="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Perpendicular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Parallel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MMS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Boundary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conditions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Collisional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closure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Neutrals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45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hanging</a:t>
            </a:r>
            <a:r>
              <a:rPr lang="de-DE" dirty="0" smtClean="0"/>
              <a:t> </a:t>
            </a:r>
            <a:r>
              <a:rPr lang="de-DE" dirty="0" err="1" smtClean="0"/>
              <a:t>fruits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4464496" cy="4545578"/>
          </a:xfrm>
        </p:spPr>
        <p:txBody>
          <a:bodyPr/>
          <a:lstStyle/>
          <a:p>
            <a:r>
              <a:rPr lang="de-DE" b="1" dirty="0" err="1" smtClean="0"/>
              <a:t>Magnetic</a:t>
            </a:r>
            <a:r>
              <a:rPr lang="de-DE" b="1" dirty="0" smtClean="0"/>
              <a:t> </a:t>
            </a:r>
            <a:r>
              <a:rPr lang="de-DE" b="1" dirty="0" err="1" smtClean="0"/>
              <a:t>field</a:t>
            </a:r>
            <a:r>
              <a:rPr lang="de-DE" b="1" dirty="0" smtClean="0"/>
              <a:t> </a:t>
            </a:r>
            <a:r>
              <a:rPr lang="de-DE" b="1" dirty="0" err="1" smtClean="0"/>
              <a:t>geometry</a:t>
            </a:r>
            <a:r>
              <a:rPr lang="de-DE" dirty="0" smtClean="0"/>
              <a:t>, </a:t>
            </a:r>
            <a:r>
              <a:rPr lang="de-DE" dirty="0" err="1" smtClean="0"/>
              <a:t>curvature</a:t>
            </a:r>
            <a:r>
              <a:rPr lang="de-DE" dirty="0" smtClean="0"/>
              <a:t> </a:t>
            </a:r>
            <a:r>
              <a:rPr lang="de-DE" dirty="0" err="1" smtClean="0"/>
              <a:t>terms</a:t>
            </a:r>
            <a:r>
              <a:rPr lang="de-DE" dirty="0" smtClean="0"/>
              <a:t>, </a:t>
            </a:r>
            <a:r>
              <a:rPr lang="de-DE" dirty="0" err="1" smtClean="0"/>
              <a:t>forcing</a:t>
            </a:r>
            <a:r>
              <a:rPr lang="de-DE" dirty="0" smtClean="0"/>
              <a:t> </a:t>
            </a:r>
            <a:r>
              <a:rPr lang="de-DE" dirty="0" err="1" smtClean="0"/>
              <a:t>regions</a:t>
            </a:r>
            <a:r>
              <a:rPr lang="de-DE" dirty="0" smtClean="0"/>
              <a:t> etc. </a:t>
            </a:r>
            <a:endParaRPr lang="de-DE" dirty="0"/>
          </a:p>
          <a:p>
            <a:pPr lvl="1"/>
            <a:r>
              <a:rPr lang="de-DE" dirty="0" smtClean="0"/>
              <a:t> </a:t>
            </a:r>
            <a:r>
              <a:rPr lang="de-DE" dirty="0" err="1" smtClean="0">
                <a:hlinkClick r:id="rId4"/>
              </a:rPr>
              <a:t>magneticfielddb</a:t>
            </a:r>
            <a:r>
              <a:rPr lang="de-DE" dirty="0" smtClean="0"/>
              <a:t> Python </a:t>
            </a:r>
            <a:r>
              <a:rPr lang="de-DE" dirty="0" err="1" smtClean="0"/>
              <a:t>package</a:t>
            </a:r>
            <a:endParaRPr lang="de-DE" dirty="0"/>
          </a:p>
          <a:p>
            <a:pPr lvl="1"/>
            <a:r>
              <a:rPr lang="de-DE" dirty="0" smtClean="0"/>
              <a:t> robust, </a:t>
            </a:r>
            <a:r>
              <a:rPr lang="de-DE" dirty="0" err="1" smtClean="0"/>
              <a:t>reliable</a:t>
            </a:r>
            <a:r>
              <a:rPr lang="de-DE" dirty="0" smtClean="0"/>
              <a:t>, well-</a:t>
            </a:r>
            <a:r>
              <a:rPr lang="de-DE" dirty="0" err="1" smtClean="0"/>
              <a:t>documented</a:t>
            </a:r>
            <a:r>
              <a:rPr lang="de-DE" dirty="0" smtClean="0"/>
              <a:t> 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>
                <a:hlinkClick r:id="rId5"/>
              </a:rPr>
              <a:t>FELTOR</a:t>
            </a:r>
            <a:r>
              <a:rPr lang="de-DE" dirty="0" smtClean="0"/>
              <a:t> </a:t>
            </a:r>
            <a:r>
              <a:rPr lang="de-DE" b="1" dirty="0" err="1" smtClean="0"/>
              <a:t>numerical</a:t>
            </a:r>
            <a:r>
              <a:rPr lang="de-DE" b="1" dirty="0" smtClean="0"/>
              <a:t> </a:t>
            </a:r>
            <a:r>
              <a:rPr lang="de-DE" b="1" dirty="0" err="1" smtClean="0"/>
              <a:t>modules</a:t>
            </a:r>
            <a:r>
              <a:rPr lang="de-DE" b="1" dirty="0" smtClean="0"/>
              <a:t> </a:t>
            </a:r>
          </a:p>
          <a:p>
            <a:pPr lvl="1"/>
            <a:r>
              <a:rPr lang="de-DE" b="1" dirty="0" smtClean="0"/>
              <a:t>MPI+X </a:t>
            </a:r>
            <a:r>
              <a:rPr lang="de-DE" b="1" dirty="0" err="1" smtClean="0"/>
              <a:t>parallelization</a:t>
            </a:r>
            <a:endParaRPr lang="de-DE" b="1" dirty="0"/>
          </a:p>
          <a:p>
            <a:pPr lvl="1"/>
            <a:r>
              <a:rPr lang="de-DE" dirty="0" smtClean="0"/>
              <a:t> </a:t>
            </a:r>
            <a:r>
              <a:rPr lang="de-DE" dirty="0" err="1" smtClean="0"/>
              <a:t>timesteppers</a:t>
            </a:r>
            <a:r>
              <a:rPr lang="de-DE" dirty="0" smtClean="0"/>
              <a:t>, </a:t>
            </a:r>
            <a:r>
              <a:rPr lang="de-DE" dirty="0" err="1" smtClean="0"/>
              <a:t>elliptic</a:t>
            </a:r>
            <a:r>
              <a:rPr lang="de-DE" dirty="0" smtClean="0"/>
              <a:t> </a:t>
            </a:r>
            <a:r>
              <a:rPr lang="de-DE" dirty="0" err="1" smtClean="0"/>
              <a:t>solvers</a:t>
            </a:r>
            <a:r>
              <a:rPr lang="de-DE" dirty="0" smtClean="0"/>
              <a:t>, </a:t>
            </a:r>
            <a:r>
              <a:rPr lang="de-DE" dirty="0" err="1" smtClean="0"/>
              <a:t>dG</a:t>
            </a:r>
            <a:r>
              <a:rPr lang="de-DE" dirty="0" smtClean="0"/>
              <a:t> and FCI </a:t>
            </a:r>
            <a:r>
              <a:rPr lang="de-DE" dirty="0" err="1" smtClean="0"/>
              <a:t>methods</a:t>
            </a:r>
            <a:r>
              <a:rPr lang="de-DE" dirty="0" smtClean="0"/>
              <a:t>, …</a:t>
            </a:r>
          </a:p>
          <a:p>
            <a:pPr lvl="1"/>
            <a:endParaRPr lang="de-DE" dirty="0" smtClean="0"/>
          </a:p>
          <a:p>
            <a:r>
              <a:rPr lang="de-DE" b="1" dirty="0" smtClean="0"/>
              <a:t>Python </a:t>
            </a:r>
            <a:r>
              <a:rPr lang="de-DE" b="1" dirty="0" err="1" smtClean="0"/>
              <a:t>interface</a:t>
            </a:r>
            <a:r>
              <a:rPr lang="de-DE" b="1" dirty="0" smtClean="0"/>
              <a:t>  </a:t>
            </a:r>
            <a:r>
              <a:rPr lang="de-DE" dirty="0" err="1" smtClean="0">
                <a:hlinkClick r:id="rId6"/>
              </a:rPr>
              <a:t>pyFELTOR</a:t>
            </a:r>
            <a:r>
              <a:rPr lang="de-DE" dirty="0" smtClean="0"/>
              <a:t>, </a:t>
            </a:r>
            <a:r>
              <a:rPr lang="de-DE" dirty="0" err="1" smtClean="0">
                <a:hlinkClick r:id="rId7"/>
              </a:rPr>
              <a:t>simplesimdb</a:t>
            </a:r>
            <a:r>
              <a:rPr lang="de-DE" dirty="0"/>
              <a:t>,</a:t>
            </a:r>
            <a:r>
              <a:rPr lang="de-DE" dirty="0" smtClean="0"/>
              <a:t> </a:t>
            </a:r>
            <a:r>
              <a:rPr lang="de-DE" dirty="0" err="1" smtClean="0">
                <a:hlinkClick r:id="rId8"/>
              </a:rPr>
              <a:t>xFELTOR</a:t>
            </a:r>
            <a:r>
              <a:rPr lang="de-DE" dirty="0" smtClean="0"/>
              <a:t>, </a:t>
            </a:r>
          </a:p>
          <a:p>
            <a:pPr lvl="1"/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/>
              <a:t> </a:t>
            </a:r>
            <a:r>
              <a:rPr lang="de-DE" dirty="0" smtClean="0"/>
              <a:t>and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pcfad3670f4_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19660" y="1822495"/>
            <a:ext cx="5403090" cy="30389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9222" y="5038105"/>
            <a:ext cx="60928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latin typeface="+mn-lt"/>
                <a:hlinkClick r:id="rId10"/>
              </a:rPr>
              <a:t>M</a:t>
            </a:r>
            <a:r>
              <a:rPr lang="en-US" sz="1100" dirty="0">
                <a:latin typeface="+mn-lt"/>
                <a:hlinkClick r:id="rId10"/>
              </a:rPr>
              <a:t>. Wiesenberger and M. Held, Plasma Phys. Control. Fusion 66, 065003 (2024</a:t>
            </a:r>
            <a:r>
              <a:rPr lang="en-US" sz="1100" dirty="0" smtClean="0">
                <a:latin typeface="+mn-lt"/>
              </a:rPr>
              <a:t>)</a:t>
            </a:r>
            <a:endParaRPr lang="en-GB" sz="11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51" y="6559391"/>
            <a:ext cx="112332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</a:pPr>
            <a:r>
              <a:rPr lang="en-GB" sz="800" b="1" dirty="0">
                <a:solidFill>
                  <a:schemeClr val="bg1"/>
                </a:solidFill>
                <a:latin typeface="+mn-lt"/>
              </a:rPr>
              <a:t>Magnetic field </a:t>
            </a:r>
            <a:r>
              <a:rPr lang="en-GB" sz="800" b="1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GB" sz="800" b="1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Parallelization </a:t>
            </a:r>
            <a:r>
              <a:rPr lang="de-DE" sz="800" b="1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| </a:t>
            </a:r>
            <a:r>
              <a:rPr lang="de-DE" sz="800" b="1" dirty="0" smtClean="0">
                <a:solidFill>
                  <a:schemeClr val="bg1"/>
                </a:solidFill>
                <a:latin typeface="+mn-lt"/>
              </a:rPr>
              <a:t>Python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Timestepper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Multispecies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Elliptic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solvers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800" baseline="30000" dirty="0" smtClean="0">
                <a:solidFill>
                  <a:schemeClr val="bg1"/>
                </a:solidFill>
                <a:latin typeface="+mn-lt"/>
              </a:rPr>
              <a:t>nd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+mn-lt"/>
              </a:rPr>
              <a:t>gyroaverages</a:t>
            </a:r>
            <a:r>
              <a:rPr lang="en-GB" sz="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Perpendicular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Parallel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MMS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Boundary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conditions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Collisional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closure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Neutrals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4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Timesteppers</a:t>
            </a:r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4305920" cy="4545578"/>
          </a:xfrm>
        </p:spPr>
        <p:txBody>
          <a:bodyPr/>
          <a:lstStyle/>
          <a:p>
            <a:r>
              <a:rPr lang="de-DE" b="1" dirty="0" smtClean="0"/>
              <a:t>Problem </a:t>
            </a:r>
            <a:r>
              <a:rPr lang="de-DE" b="1" dirty="0" err="1" smtClean="0"/>
              <a:t>mass</a:t>
            </a:r>
            <a:r>
              <a:rPr lang="de-DE" b="1" dirty="0" smtClean="0"/>
              <a:t> </a:t>
            </a:r>
            <a:r>
              <a:rPr lang="de-DE" b="1" dirty="0" err="1" smtClean="0"/>
              <a:t>matrix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preferable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conservative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endParaRPr lang="de-DE" dirty="0" smtClean="0"/>
          </a:p>
          <a:p>
            <a:pPr lvl="1"/>
            <a:r>
              <a:rPr lang="de-DE" dirty="0" err="1" smtClean="0"/>
              <a:t>leads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differential </a:t>
            </a:r>
            <a:r>
              <a:rPr lang="de-DE" dirty="0" err="1" smtClean="0"/>
              <a:t>algebraic</a:t>
            </a:r>
            <a:r>
              <a:rPr lang="de-DE" dirty="0" smtClean="0"/>
              <a:t> </a:t>
            </a:r>
            <a:r>
              <a:rPr lang="de-DE" dirty="0" err="1" smtClean="0"/>
              <a:t>equation</a:t>
            </a:r>
            <a:r>
              <a:rPr lang="de-DE" dirty="0" smtClean="0"/>
              <a:t> (DAE)</a:t>
            </a:r>
          </a:p>
          <a:p>
            <a:pPr lvl="1"/>
            <a:r>
              <a:rPr lang="de-DE" dirty="0" err="1" smtClean="0"/>
              <a:t>purely</a:t>
            </a:r>
            <a:r>
              <a:rPr lang="de-DE" dirty="0" smtClean="0"/>
              <a:t> </a:t>
            </a:r>
            <a:r>
              <a:rPr lang="de-DE" dirty="0" err="1" smtClean="0"/>
              <a:t>implicit</a:t>
            </a:r>
            <a:r>
              <a:rPr lang="de-DE" dirty="0" smtClean="0"/>
              <a:t> </a:t>
            </a:r>
            <a:r>
              <a:rPr lang="de-DE" dirty="0" err="1" smtClean="0"/>
              <a:t>solver</a:t>
            </a:r>
            <a:r>
              <a:rPr lang="de-DE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b="1" dirty="0" smtClean="0"/>
              <a:t>„Classic“ </a:t>
            </a:r>
            <a:r>
              <a:rPr lang="de-DE" b="1" dirty="0" err="1" smtClean="0"/>
              <a:t>solution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Decouple</a:t>
            </a:r>
            <a:r>
              <a:rPr lang="de-DE" dirty="0" smtClean="0"/>
              <a:t> Ampere </a:t>
            </a:r>
            <a:r>
              <a:rPr lang="de-DE" dirty="0" err="1" smtClean="0"/>
              <a:t>law</a:t>
            </a:r>
            <a:endParaRPr lang="de-DE" dirty="0" smtClean="0"/>
          </a:p>
          <a:p>
            <a:pPr lvl="1"/>
            <a:r>
              <a:rPr lang="de-DE" dirty="0" smtClean="0"/>
              <a:t>Need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reformulate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equations</a:t>
            </a:r>
            <a:r>
              <a:rPr lang="de-DE" dirty="0"/>
              <a:t>: </a:t>
            </a:r>
            <a:endParaRPr lang="de-DE" dirty="0" smtClean="0"/>
          </a:p>
          <a:p>
            <a:pPr lvl="1"/>
            <a:r>
              <a:rPr lang="de-DE" dirty="0" smtClean="0"/>
              <a:t>parallel </a:t>
            </a:r>
            <a:r>
              <a:rPr lang="de-DE" dirty="0" err="1" smtClean="0"/>
              <a:t>viscosity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remain</a:t>
            </a:r>
            <a:r>
              <a:rPr lang="de-DE" dirty="0" smtClean="0"/>
              <a:t> explicit and </a:t>
            </a:r>
            <a:r>
              <a:rPr lang="de-DE" dirty="0" err="1" smtClean="0"/>
              <a:t>thus</a:t>
            </a:r>
            <a:r>
              <a:rPr lang="de-DE" dirty="0" smtClean="0"/>
              <a:t> </a:t>
            </a:r>
            <a:r>
              <a:rPr lang="de-DE" dirty="0" err="1" smtClean="0"/>
              <a:t>truncated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22" y="3209673"/>
            <a:ext cx="2561809" cy="1263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33" b="47709"/>
          <a:stretch/>
        </p:blipFill>
        <p:spPr>
          <a:xfrm>
            <a:off x="6239222" y="4491292"/>
            <a:ext cx="5483528" cy="1668184"/>
          </a:xfrm>
          <a:prstGeom prst="rect">
            <a:avLst/>
          </a:prstGeom>
        </p:spPr>
      </p:pic>
      <p:sp>
        <p:nvSpPr>
          <p:cNvPr id="6" name="Lightning Bolt 5"/>
          <p:cNvSpPr/>
          <p:nvPr/>
        </p:nvSpPr>
        <p:spPr bwMode="auto">
          <a:xfrm>
            <a:off x="4583038" y="3032956"/>
            <a:ext cx="288032" cy="648072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24"/>
          <a:stretch/>
        </p:blipFill>
        <p:spPr>
          <a:xfrm>
            <a:off x="6593279" y="1160748"/>
            <a:ext cx="4681121" cy="1872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93438" y="1912186"/>
            <a:ext cx="22602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e-DE" sz="2400" dirty="0" smtClean="0">
                <a:latin typeface="+mn-lt"/>
              </a:rPr>
              <a:t>…</a:t>
            </a:r>
            <a:endParaRPr lang="en-GB" sz="2400" dirty="0" err="1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26038" y="5107859"/>
            <a:ext cx="22602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e-DE" sz="2400" dirty="0" smtClean="0">
                <a:latin typeface="+mn-lt"/>
              </a:rPr>
              <a:t>…</a:t>
            </a:r>
            <a:endParaRPr lang="en-GB" sz="2400" dirty="0" err="1" smtClean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51" y="6559391"/>
            <a:ext cx="112332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latin typeface="+mn-lt"/>
              </a:rPr>
              <a:t>Magnetic field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GB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Parallelization </a:t>
            </a:r>
            <a:r>
              <a:rPr lang="de-DE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|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Python | </a:t>
            </a:r>
            <a:r>
              <a:rPr lang="de-DE" sz="800" b="1" dirty="0" err="1" smtClean="0">
                <a:solidFill>
                  <a:schemeClr val="bg1"/>
                </a:solidFill>
                <a:latin typeface="+mn-lt"/>
              </a:rPr>
              <a:t>Timestepper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Multispecies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Elliptic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solvers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800" baseline="30000" dirty="0" smtClean="0">
                <a:solidFill>
                  <a:schemeClr val="bg1"/>
                </a:solidFill>
                <a:latin typeface="+mn-lt"/>
              </a:rPr>
              <a:t>nd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+mn-lt"/>
              </a:rPr>
              <a:t>gyroaverages</a:t>
            </a:r>
            <a:r>
              <a:rPr lang="en-GB" sz="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Perpendicular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Parallel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MMS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Boundary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conditions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Collisional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closure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Neutrals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8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Timesteppers</a:t>
            </a:r>
            <a:r>
              <a:rPr lang="de-DE" dirty="0" smtClean="0"/>
              <a:t>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FELTOR </a:t>
            </a:r>
            <a:r>
              <a:rPr lang="de-DE" dirty="0" err="1"/>
              <a:t>has</a:t>
            </a:r>
            <a:r>
              <a:rPr lang="de-DE" dirty="0"/>
              <a:t> 50+ different ODE </a:t>
            </a:r>
            <a:r>
              <a:rPr lang="de-DE" dirty="0" err="1" smtClean="0"/>
              <a:t>integrators</a:t>
            </a:r>
            <a:endParaRPr lang="de-DE" dirty="0"/>
          </a:p>
          <a:p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chosen</a:t>
            </a:r>
            <a:r>
              <a:rPr lang="de-DE" dirty="0"/>
              <a:t> at </a:t>
            </a:r>
            <a:r>
              <a:rPr lang="de-DE" dirty="0" err="1" smtClean="0"/>
              <a:t>runtime</a:t>
            </a:r>
            <a:endParaRPr lang="de-DE" dirty="0"/>
          </a:p>
          <a:p>
            <a:r>
              <a:rPr lang="de-DE" dirty="0" smtClean="0"/>
              <a:t>ARK </a:t>
            </a:r>
            <a:r>
              <a:rPr lang="de-DE" dirty="0"/>
              <a:t>4-2-3 </a:t>
            </a:r>
            <a:r>
              <a:rPr lang="de-DE" b="1" dirty="0"/>
              <a:t>Adaptive </a:t>
            </a:r>
            <a:r>
              <a:rPr lang="de-DE" b="1" dirty="0" err="1"/>
              <a:t>embedded</a:t>
            </a:r>
            <a:r>
              <a:rPr lang="de-DE" b="1" dirty="0"/>
              <a:t> </a:t>
            </a:r>
            <a:r>
              <a:rPr lang="de-DE" b="1" dirty="0" err="1"/>
              <a:t>ImEx</a:t>
            </a:r>
            <a:r>
              <a:rPr lang="de-DE" b="1" dirty="0"/>
              <a:t> Runge </a:t>
            </a:r>
            <a:r>
              <a:rPr lang="de-DE" b="1" dirty="0" err="1"/>
              <a:t>Kutta</a:t>
            </a:r>
            <a:r>
              <a:rPr lang="de-DE" b="1" dirty="0"/>
              <a:t> </a:t>
            </a:r>
            <a:r>
              <a:rPr lang="de-DE" dirty="0" err="1"/>
              <a:t>scheme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 smtClean="0"/>
              <a:t>likely</a:t>
            </a:r>
            <a:endParaRPr lang="de-DE" dirty="0"/>
          </a:p>
          <a:p>
            <a:pPr lvl="1"/>
            <a:r>
              <a:rPr lang="de-DE" dirty="0" smtClean="0"/>
              <a:t>Adaptive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quite</a:t>
            </a:r>
            <a:r>
              <a:rPr lang="de-DE" dirty="0" smtClean="0"/>
              <a:t> </a:t>
            </a:r>
            <a:r>
              <a:rPr lang="de-DE" dirty="0" err="1" smtClean="0"/>
              <a:t>convenient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perspective</a:t>
            </a:r>
            <a:r>
              <a:rPr lang="de-DE" dirty="0" smtClean="0"/>
              <a:t> </a:t>
            </a:r>
          </a:p>
          <a:p>
            <a:pPr lvl="2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timestep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large</a:t>
            </a:r>
          </a:p>
          <a:p>
            <a:pPr lvl="1"/>
            <a:r>
              <a:rPr lang="de-DE" dirty="0" err="1" smtClean="0"/>
              <a:t>Advection</a:t>
            </a:r>
            <a:r>
              <a:rPr lang="de-DE" dirty="0" smtClean="0"/>
              <a:t> explicit – </a:t>
            </a:r>
            <a:r>
              <a:rPr lang="de-DE" dirty="0" err="1" smtClean="0"/>
              <a:t>diffusion</a:t>
            </a:r>
            <a:r>
              <a:rPr lang="de-DE" dirty="0" smtClean="0"/>
              <a:t> </a:t>
            </a:r>
            <a:r>
              <a:rPr lang="de-DE" dirty="0" err="1" smtClean="0"/>
              <a:t>implicit</a:t>
            </a:r>
            <a:endParaRPr lang="de-DE" dirty="0" smtClean="0"/>
          </a:p>
          <a:p>
            <a:pPr marL="216000" lvl="1" indent="0">
              <a:buNone/>
            </a:pPr>
            <a:endParaRPr lang="en-US" sz="1600" dirty="0" smtClean="0"/>
          </a:p>
          <a:p>
            <a:pPr marL="216000" lvl="1" indent="0">
              <a:buNone/>
            </a:pPr>
            <a:r>
              <a:rPr lang="en-US" sz="1600" dirty="0" smtClean="0"/>
              <a:t>[C.A</a:t>
            </a:r>
            <a:r>
              <a:rPr lang="en-US" sz="1600" dirty="0"/>
              <a:t>. Kennedy and M.H. Carpenter. Additive </a:t>
            </a:r>
            <a:r>
              <a:rPr lang="en-US" sz="1600" dirty="0" err="1"/>
              <a:t>runge-kutta</a:t>
            </a:r>
            <a:r>
              <a:rPr lang="en-US" sz="1600" dirty="0"/>
              <a:t> schemes for convection-diffusion-reaction equations. </a:t>
            </a:r>
            <a:r>
              <a:rPr lang="en-US" sz="1600" i="1" dirty="0" smtClean="0"/>
              <a:t>Appl. Num. Math.</a:t>
            </a:r>
            <a:r>
              <a:rPr lang="en-US" sz="1600" dirty="0" smtClean="0"/>
              <a:t>, </a:t>
            </a:r>
            <a:r>
              <a:rPr lang="en-US" sz="1600" dirty="0"/>
              <a:t>44(1-2):139–181, </a:t>
            </a:r>
            <a:r>
              <a:rPr lang="en-US" sz="1600" dirty="0" smtClean="0"/>
              <a:t>2003]</a:t>
            </a:r>
            <a:endParaRPr lang="de-DE" sz="1600" dirty="0"/>
          </a:p>
          <a:p>
            <a:pPr lvl="1"/>
            <a:endParaRPr lang="de-DE" sz="1600" dirty="0"/>
          </a:p>
          <a:p>
            <a:r>
              <a:rPr lang="de-DE" dirty="0" err="1" smtClean="0"/>
              <a:t>Investigate</a:t>
            </a:r>
            <a:r>
              <a:rPr lang="de-DE" dirty="0" smtClean="0"/>
              <a:t> </a:t>
            </a:r>
            <a:r>
              <a:rPr lang="de-DE" b="1" dirty="0" smtClean="0"/>
              <a:t>time-</a:t>
            </a:r>
            <a:r>
              <a:rPr lang="de-DE" b="1" dirty="0" err="1" smtClean="0"/>
              <a:t>step</a:t>
            </a:r>
            <a:r>
              <a:rPr lang="de-DE" b="1" dirty="0" smtClean="0"/>
              <a:t> </a:t>
            </a:r>
            <a:r>
              <a:rPr lang="de-DE" b="1" dirty="0" err="1" smtClean="0"/>
              <a:t>variation</a:t>
            </a:r>
            <a:r>
              <a:rPr lang="de-DE" b="1" dirty="0" smtClean="0"/>
              <a:t> </a:t>
            </a:r>
            <a:r>
              <a:rPr lang="de-DE" b="1" dirty="0" err="1" smtClean="0"/>
              <a:t>during</a:t>
            </a:r>
            <a:r>
              <a:rPr lang="de-DE" b="1" dirty="0" smtClean="0"/>
              <a:t> </a:t>
            </a:r>
            <a:r>
              <a:rPr lang="de-DE" b="1" dirty="0" err="1" smtClean="0"/>
              <a:t>turbulence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advantage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multistep</a:t>
            </a:r>
            <a:endParaRPr lang="en-US" sz="1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90551" y="6559391"/>
            <a:ext cx="112332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latin typeface="+mn-lt"/>
              </a:rPr>
              <a:t>Magnetic field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GB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Parallelization </a:t>
            </a:r>
            <a:r>
              <a:rPr lang="de-DE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|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Python | </a:t>
            </a:r>
            <a:r>
              <a:rPr lang="de-DE" sz="800" b="1" dirty="0" err="1" smtClean="0">
                <a:solidFill>
                  <a:schemeClr val="bg1"/>
                </a:solidFill>
                <a:latin typeface="+mn-lt"/>
              </a:rPr>
              <a:t>Timestepper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Multispecies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Elliptic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solvers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800" baseline="30000" dirty="0" smtClean="0">
                <a:solidFill>
                  <a:schemeClr val="bg1"/>
                </a:solidFill>
                <a:latin typeface="+mn-lt"/>
              </a:rPr>
              <a:t>nd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+mn-lt"/>
              </a:rPr>
              <a:t>gyroaverages</a:t>
            </a:r>
            <a:r>
              <a:rPr lang="en-GB" sz="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Perpendicular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Parallel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MMS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Boundary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conditions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Collisional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closure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Neutrals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00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726" y="407654"/>
            <a:ext cx="9312374" cy="972716"/>
          </a:xfrm>
        </p:spPr>
        <p:txBody>
          <a:bodyPr/>
          <a:lstStyle/>
          <a:p>
            <a:r>
              <a:rPr lang="de-DE" dirty="0" err="1" smtClean="0"/>
              <a:t>Multispecies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Straightforward</a:t>
            </a:r>
            <a:r>
              <a:rPr lang="de-DE" dirty="0" smtClean="0"/>
              <a:t> in Gyro-fluid </a:t>
            </a:r>
            <a:r>
              <a:rPr lang="de-DE" dirty="0" err="1" smtClean="0"/>
              <a:t>model</a:t>
            </a:r>
            <a:r>
              <a:rPr lang="de-DE" dirty="0" smtClean="0"/>
              <a:t>: </a:t>
            </a:r>
            <a:r>
              <a:rPr lang="de-DE" b="1" dirty="0" smtClean="0"/>
              <a:t>all </a:t>
            </a:r>
            <a:r>
              <a:rPr lang="de-DE" b="1" dirty="0" err="1" smtClean="0"/>
              <a:t>species</a:t>
            </a:r>
            <a:r>
              <a:rPr lang="de-DE" b="1" dirty="0" smtClean="0"/>
              <a:t> </a:t>
            </a:r>
            <a:r>
              <a:rPr lang="de-DE" b="1" dirty="0" err="1" smtClean="0"/>
              <a:t>are</a:t>
            </a:r>
            <a:r>
              <a:rPr lang="de-DE" b="1" dirty="0" smtClean="0"/>
              <a:t> </a:t>
            </a:r>
            <a:r>
              <a:rPr lang="de-DE" b="1" dirty="0" err="1" smtClean="0"/>
              <a:t>equal</a:t>
            </a:r>
            <a:endParaRPr lang="de-DE" b="1" dirty="0" smtClean="0"/>
          </a:p>
          <a:p>
            <a:pPr lvl="1"/>
            <a:r>
              <a:rPr lang="de-DE" b="1" dirty="0" err="1" smtClean="0"/>
              <a:t>Except</a:t>
            </a:r>
            <a:r>
              <a:rPr lang="de-DE" b="1" dirty="0" smtClean="0"/>
              <a:t> </a:t>
            </a:r>
            <a:r>
              <a:rPr lang="de-DE" b="1" dirty="0" err="1" smtClean="0"/>
              <a:t>electrons</a:t>
            </a:r>
            <a:r>
              <a:rPr lang="de-DE" b="1" dirty="0" smtClean="0"/>
              <a:t> </a:t>
            </a:r>
            <a:r>
              <a:rPr lang="de-DE" dirty="0" smtClean="0"/>
              <a:t>… (</a:t>
            </a:r>
            <a:r>
              <a:rPr lang="de-DE" dirty="0" err="1" smtClean="0"/>
              <a:t>no</a:t>
            </a:r>
            <a:r>
              <a:rPr lang="de-DE" dirty="0" smtClean="0"/>
              <a:t> gyro-radius,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negligible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ions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species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in </a:t>
            </a:r>
            <a:r>
              <a:rPr lang="de-DE" dirty="0" err="1" smtClean="0"/>
              <a:t>code</a:t>
            </a:r>
            <a:endParaRPr lang="de-DE" dirty="0" smtClean="0"/>
          </a:p>
          <a:p>
            <a:pPr lvl="1"/>
            <a:r>
              <a:rPr lang="de-DE" dirty="0" smtClean="0"/>
              <a:t>Also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initialisation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State </a:t>
            </a:r>
            <a:r>
              <a:rPr lang="de-DE" dirty="0" err="1" smtClean="0"/>
              <a:t>vector</a:t>
            </a:r>
            <a:r>
              <a:rPr lang="de-DE" dirty="0" smtClean="0"/>
              <a:t> in C++ Code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>
                <a:solidFill>
                  <a:schemeClr val="accent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std</a:t>
            </a:r>
            <a:r>
              <a:rPr lang="de-DE" sz="2400" dirty="0" smtClean="0">
                <a:solidFill>
                  <a:schemeClr val="accent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::</a:t>
            </a:r>
            <a:r>
              <a:rPr lang="de-DE" sz="2400" dirty="0" err="1" smtClean="0">
                <a:solidFill>
                  <a:schemeClr val="accent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array</a:t>
            </a:r>
            <a:r>
              <a:rPr lang="de-DE" sz="2400" dirty="0" smtClean="0">
                <a:solidFill>
                  <a:schemeClr val="accent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&lt; </a:t>
            </a:r>
            <a:r>
              <a:rPr lang="de-DE" sz="2400" dirty="0" err="1" smtClean="0">
                <a:solidFill>
                  <a:schemeClr val="accent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std</a:t>
            </a:r>
            <a:r>
              <a:rPr lang="de-DE" sz="2400" dirty="0" smtClean="0">
                <a:solidFill>
                  <a:schemeClr val="accent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::</a:t>
            </a:r>
            <a:r>
              <a:rPr lang="de-DE" sz="2400" dirty="0" err="1" smtClean="0">
                <a:solidFill>
                  <a:schemeClr val="accent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vector</a:t>
            </a:r>
            <a:r>
              <a:rPr lang="de-DE" sz="2400" dirty="0" smtClean="0">
                <a:solidFill>
                  <a:schemeClr val="accent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&lt; </a:t>
            </a:r>
            <a:r>
              <a:rPr lang="de-DE" sz="2400" dirty="0" err="1" smtClean="0">
                <a:solidFill>
                  <a:schemeClr val="accent3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dg</a:t>
            </a:r>
            <a:r>
              <a:rPr lang="de-DE" sz="2400" dirty="0" smtClean="0">
                <a:solidFill>
                  <a:schemeClr val="accent3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::x::</a:t>
            </a:r>
            <a:r>
              <a:rPr lang="de-DE" sz="2400" dirty="0" err="1" smtClean="0">
                <a:solidFill>
                  <a:schemeClr val="accent3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DVec</a:t>
            </a:r>
            <a:r>
              <a:rPr lang="de-DE" sz="2400" dirty="0" smtClean="0">
                <a:solidFill>
                  <a:schemeClr val="accent3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de-DE" sz="2400" dirty="0" smtClean="0">
                <a:solidFill>
                  <a:schemeClr val="accent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&gt;</a:t>
            </a:r>
            <a:r>
              <a:rPr lang="de-DE" sz="2400" dirty="0" smtClean="0">
                <a:solidFill>
                  <a:schemeClr val="accent2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, 4&gt;</a:t>
            </a:r>
          </a:p>
          <a:p>
            <a:pPr marL="0" indent="0">
              <a:buNone/>
            </a:pPr>
            <a:endParaRPr lang="de-DE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0" indent="0">
              <a:buNone/>
            </a:pPr>
            <a:endParaRPr lang="de-DE" dirty="0">
              <a:cs typeface="Mongolian Baiti" panose="03000500000000000000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411128" y="4293096"/>
            <a:ext cx="576064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932416" y="5524961"/>
            <a:ext cx="118782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e-DE" sz="1800" dirty="0" smtClean="0">
                <a:solidFill>
                  <a:schemeClr val="accent2"/>
                </a:solidFill>
                <a:latin typeface="+mn-lt"/>
              </a:rPr>
              <a:t>4 </a:t>
            </a:r>
            <a:r>
              <a:rPr lang="de-DE" sz="1800" dirty="0" err="1" smtClean="0">
                <a:solidFill>
                  <a:schemeClr val="accent2"/>
                </a:solidFill>
                <a:latin typeface="+mn-lt"/>
              </a:rPr>
              <a:t>equations</a:t>
            </a:r>
            <a:endParaRPr lang="en-GB" sz="1800" dirty="0" err="1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288" y="5445224"/>
            <a:ext cx="223224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e-DE" sz="1800" dirty="0" smtClean="0">
                <a:solidFill>
                  <a:schemeClr val="accent6"/>
                </a:solidFill>
                <a:latin typeface="+mn-lt"/>
              </a:rPr>
              <a:t>multiple </a:t>
            </a:r>
            <a:r>
              <a:rPr lang="de-DE" sz="1800" dirty="0" err="1" smtClean="0">
                <a:solidFill>
                  <a:schemeClr val="accent6"/>
                </a:solidFill>
                <a:latin typeface="+mn-lt"/>
              </a:rPr>
              <a:t>species</a:t>
            </a:r>
            <a:r>
              <a:rPr lang="de-DE" sz="18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de-DE" sz="1800" dirty="0" err="1" smtClean="0">
                <a:solidFill>
                  <a:schemeClr val="accent6"/>
                </a:solidFill>
                <a:latin typeface="+mn-lt"/>
              </a:rPr>
              <a:t>chosen</a:t>
            </a:r>
            <a:r>
              <a:rPr lang="de-DE" sz="1800" dirty="0" smtClean="0">
                <a:solidFill>
                  <a:schemeClr val="accent6"/>
                </a:solidFill>
                <a:latin typeface="+mn-lt"/>
              </a:rPr>
              <a:t> at </a:t>
            </a:r>
            <a:r>
              <a:rPr lang="de-DE" sz="1800" dirty="0" err="1" smtClean="0">
                <a:solidFill>
                  <a:schemeClr val="accent6"/>
                </a:solidFill>
                <a:latin typeface="+mn-lt"/>
              </a:rPr>
              <a:t>runtime</a:t>
            </a:r>
            <a:endParaRPr lang="en-GB" sz="1800" dirty="0" err="1" smtClean="0">
              <a:solidFill>
                <a:schemeClr val="accent6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6515584" y="4365104"/>
            <a:ext cx="216024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214889" y="5474587"/>
            <a:ext cx="24005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e-DE" sz="1800" dirty="0" err="1" smtClean="0">
                <a:solidFill>
                  <a:schemeClr val="accent3"/>
                </a:solidFill>
                <a:latin typeface="+mn-lt"/>
              </a:rPr>
              <a:t>distributed</a:t>
            </a:r>
            <a:r>
              <a:rPr lang="de-DE" sz="18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de-DE" sz="1800" dirty="0" err="1" smtClean="0">
                <a:solidFill>
                  <a:schemeClr val="accent3"/>
                </a:solidFill>
                <a:latin typeface="+mn-lt"/>
              </a:rPr>
              <a:t>among</a:t>
            </a:r>
            <a:r>
              <a:rPr lang="de-DE" sz="1800" dirty="0" smtClean="0">
                <a:solidFill>
                  <a:schemeClr val="accent3"/>
                </a:solidFill>
                <a:latin typeface="+mn-lt"/>
              </a:rPr>
              <a:t> MPI GPUs </a:t>
            </a:r>
            <a:endParaRPr lang="en-GB" sz="1800" dirty="0" err="1" smtClean="0">
              <a:solidFill>
                <a:schemeClr val="accent3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571368" y="4293096"/>
            <a:ext cx="0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190551" y="6559391"/>
            <a:ext cx="112332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chemeClr val="bg1"/>
                </a:solidFill>
                <a:latin typeface="+mn-lt"/>
              </a:rPr>
              <a:t>Magnetic field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GB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Parallelization </a:t>
            </a:r>
            <a:r>
              <a:rPr lang="de-DE" sz="8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|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Python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Timestepper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b="1" dirty="0" err="1" smtClean="0">
                <a:solidFill>
                  <a:schemeClr val="bg1"/>
                </a:solidFill>
                <a:latin typeface="+mn-lt"/>
              </a:rPr>
              <a:t>Multispecies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Elliptic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solvers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800" baseline="30000" dirty="0" smtClean="0">
                <a:solidFill>
                  <a:schemeClr val="bg1"/>
                </a:solidFill>
                <a:latin typeface="+mn-lt"/>
              </a:rPr>
              <a:t>nd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err="1">
                <a:solidFill>
                  <a:schemeClr val="bg1"/>
                </a:solidFill>
                <a:latin typeface="+mn-lt"/>
              </a:rPr>
              <a:t>gyroaverages</a:t>
            </a:r>
            <a:r>
              <a:rPr lang="en-GB" sz="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Perpendicular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Parallel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terms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800" dirty="0" smtClean="0">
                <a:solidFill>
                  <a:schemeClr val="bg1"/>
                </a:solidFill>
                <a:latin typeface="+mn-lt"/>
              </a:rPr>
              <a:t>MMS</a:t>
            </a:r>
            <a:r>
              <a:rPr lang="en-US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Boundary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conditions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Collisional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closure</a:t>
            </a:r>
            <a:r>
              <a:rPr lang="de-DE" sz="800" dirty="0" smtClean="0">
                <a:solidFill>
                  <a:schemeClr val="bg1"/>
                </a:solidFill>
                <a:latin typeface="+mn-lt"/>
              </a:rPr>
              <a:t> | </a:t>
            </a:r>
            <a:r>
              <a:rPr lang="de-DE" sz="800" dirty="0" err="1" smtClean="0">
                <a:solidFill>
                  <a:schemeClr val="bg1"/>
                </a:solidFill>
                <a:latin typeface="+mn-lt"/>
              </a:rPr>
              <a:t>Neutrals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7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Sego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egoe" id="{0F5763E4-4929-4057-8235-A0C6F80A4439}" vid="{AA518D08-612B-4200-9D38-9DB075C66F1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4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4Xm7d242HGo446IH5nRjQA=="},{"name":"PresentationTitle","value":"ZR/I84ubq+6CkRKNk7nn9w=="}]}]]></TemplafyFormConfiguration>
</file>

<file path=customXml/item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6003040","version":"1.2"}]]></TemplafySlideTemplateConfiguration>
</file>

<file path=customXml/itemProps1.xml><?xml version="1.0" encoding="utf-8"?>
<ds:datastoreItem xmlns:ds="http://schemas.openxmlformats.org/officeDocument/2006/customXml" ds:itemID="{F4C08C7F-F953-44DE-ACDE-930692BDDB0F}">
  <ds:schemaRefs/>
</ds:datastoreItem>
</file>

<file path=customXml/itemProps2.xml><?xml version="1.0" encoding="utf-8"?>
<ds:datastoreItem xmlns:ds="http://schemas.openxmlformats.org/officeDocument/2006/customXml" ds:itemID="{56C8BFB2-A911-4310-9D4A-421D773FAFA6}">
  <ds:schemaRefs/>
</ds:datastoreItem>
</file>

<file path=customXml/itemProps3.xml><?xml version="1.0" encoding="utf-8"?>
<ds:datastoreItem xmlns:ds="http://schemas.openxmlformats.org/officeDocument/2006/customXml" ds:itemID="{02E7CCCE-613B-4CED-B813-E473EA1E01B2}">
  <ds:schemaRefs/>
</ds:datastoreItem>
</file>

<file path=customXml/itemProps4.xml><?xml version="1.0" encoding="utf-8"?>
<ds:datastoreItem xmlns:ds="http://schemas.openxmlformats.org/officeDocument/2006/customXml" ds:itemID="{05DC2B94-7C1B-4C14-83B0-9CD2A82C27E0}">
  <ds:schemaRefs/>
</ds:datastoreItem>
</file>

<file path=customXml/itemProps5.xml><?xml version="1.0" encoding="utf-8"?>
<ds:datastoreItem xmlns:ds="http://schemas.openxmlformats.org/officeDocument/2006/customXml" ds:itemID="{11FAAC39-0A3A-4CC2-A9C1-60940B78AE17}">
  <ds:schemaRefs/>
</ds:datastoreItem>
</file>

<file path=customXml/itemProps6.xml><?xml version="1.0" encoding="utf-8"?>
<ds:datastoreItem xmlns:ds="http://schemas.openxmlformats.org/officeDocument/2006/customXml" ds:itemID="{8660AB89-308F-4A34-B01B-CC1A9333F1B1}">
  <ds:schemaRefs/>
</ds:datastoreItem>
</file>

<file path=customXml/itemProps7.xml><?xml version="1.0" encoding="utf-8"?>
<ds:datastoreItem xmlns:ds="http://schemas.openxmlformats.org/officeDocument/2006/customXml" ds:itemID="{1334258C-C3E7-4029-A615-C886A240FB15}">
  <ds:schemaRefs/>
</ds:datastoreItem>
</file>

<file path=customXml/itemProps8.xml><?xml version="1.0" encoding="utf-8"?>
<ds:datastoreItem xmlns:ds="http://schemas.openxmlformats.org/officeDocument/2006/customXml" ds:itemID="{E5957E33-0059-46CE-AE7B-582F67E40B5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810</TotalTime>
  <Words>1190</Words>
  <Application>Microsoft Office PowerPoint</Application>
  <PresentationFormat>Custom</PresentationFormat>
  <Paragraphs>218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Mongolian Baiti</vt:lpstr>
      <vt:lpstr>Segoe UI</vt:lpstr>
      <vt:lpstr>Segoe UI Light</vt:lpstr>
      <vt:lpstr>Verdana</vt:lpstr>
      <vt:lpstr>Wingdings</vt:lpstr>
      <vt:lpstr>Blank</vt:lpstr>
      <vt:lpstr>Segoe</vt:lpstr>
      <vt:lpstr>PowerPoint Presentation</vt:lpstr>
      <vt:lpstr>The Varenna-model v0.1 implementation status</vt:lpstr>
      <vt:lpstr>Outlook</vt:lpstr>
      <vt:lpstr>Varenna model</vt:lpstr>
      <vt:lpstr>Implementation status</vt:lpstr>
      <vt:lpstr>The low hanging fruits</vt:lpstr>
      <vt:lpstr>Timesteppers </vt:lpstr>
      <vt:lpstr>Timesteppers II</vt:lpstr>
      <vt:lpstr>Multispecies</vt:lpstr>
      <vt:lpstr>Elliptic solvers</vt:lpstr>
      <vt:lpstr>Elliptic solvers II</vt:lpstr>
      <vt:lpstr>Perpendicular advection-diffusion</vt:lpstr>
      <vt:lpstr>Parallel advection-diffusion</vt:lpstr>
      <vt:lpstr>Boundary conditions</vt:lpstr>
      <vt:lpstr>Collisional closure</vt:lpstr>
      <vt:lpstr>Neutrals</vt:lpstr>
      <vt:lpstr>Conclusion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Matthias Wiesenberger</dc:creator>
  <cp:lastModifiedBy>Matthias Wiesenberger</cp:lastModifiedBy>
  <cp:revision>36</cp:revision>
  <dcterms:created xsi:type="dcterms:W3CDTF">2024-05-24T08:15:45Z</dcterms:created>
  <dcterms:modified xsi:type="dcterms:W3CDTF">2024-05-27T16:34:43Z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636838302414865013</vt:lpwstr>
  </property>
  <property fmtid="{D5CDD505-2E9C-101B-9397-08002B2CF9AE}" pid="6" name="TemplafyLanguageCode">
    <vt:lpwstr>en-GB</vt:lpwstr>
  </property>
</Properties>
</file>