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09" r:id="rId5"/>
    <p:sldId id="343" r:id="rId6"/>
    <p:sldId id="312" r:id="rId7"/>
    <p:sldId id="314" r:id="rId8"/>
    <p:sldId id="315" r:id="rId9"/>
    <p:sldId id="346" r:id="rId10"/>
    <p:sldId id="325" r:id="rId11"/>
    <p:sldId id="334" r:id="rId12"/>
    <p:sldId id="347" r:id="rId13"/>
    <p:sldId id="327" r:id="rId14"/>
    <p:sldId id="329" r:id="rId15"/>
    <p:sldId id="351" r:id="rId16"/>
    <p:sldId id="331" r:id="rId17"/>
    <p:sldId id="352" r:id="rId18"/>
    <p:sldId id="336" r:id="rId19"/>
    <p:sldId id="337" r:id="rId20"/>
    <p:sldId id="353" r:id="rId21"/>
    <p:sldId id="354" r:id="rId22"/>
    <p:sldId id="356" r:id="rId23"/>
    <p:sldId id="355" r:id="rId24"/>
    <p:sldId id="357" r:id="rId25"/>
    <p:sldId id="349" r:id="rId26"/>
    <p:sldId id="333" r:id="rId27"/>
    <p:sldId id="350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19"/>
    <a:srgbClr val="1100EA"/>
    <a:srgbClr val="4AF6CD"/>
    <a:srgbClr val="4EE2F2"/>
    <a:srgbClr val="3E4A83"/>
    <a:srgbClr val="E60019"/>
    <a:srgbClr val="000000"/>
    <a:srgbClr val="BD987A"/>
    <a:srgbClr val="A558A0"/>
    <a:srgbClr val="993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6472" autoAdjust="0"/>
  </p:normalViewPr>
  <p:slideViewPr>
    <p:cSldViewPr snapToGrid="0">
      <p:cViewPr varScale="1">
        <p:scale>
          <a:sx n="65" d="100"/>
          <a:sy n="65" d="100"/>
        </p:scale>
        <p:origin x="160" y="1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8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89" d="100"/>
          <a:sy n="89" d="100"/>
        </p:scale>
        <p:origin x="293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1" y="724190"/>
            <a:ext cx="4046049" cy="18040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1" y="724190"/>
            <a:ext cx="4046049" cy="180406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29/05/2024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29/05/2024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29/05/2024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4.png"/><Relationship Id="rId3" Type="http://schemas.openxmlformats.org/officeDocument/2006/relationships/image" Target="../media/image33.png"/><Relationship Id="rId7" Type="http://schemas.openxmlformats.org/officeDocument/2006/relationships/image" Target="../media/image68.png"/><Relationship Id="rId12" Type="http://schemas.openxmlformats.org/officeDocument/2006/relationships/image" Target="../media/image41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72.png"/><Relationship Id="rId5" Type="http://schemas.openxmlformats.org/officeDocument/2006/relationships/image" Target="../media/image35.png"/><Relationship Id="rId15" Type="http://schemas.openxmlformats.org/officeDocument/2006/relationships/image" Target="../media/image76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70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2.avi"/><Relationship Id="rId7" Type="http://schemas.openxmlformats.org/officeDocument/2006/relationships/hyperlink" Target="https://doi.org/10.1088/1741-4326/ac8692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avi"/><Relationship Id="rId9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8.png"/><Relationship Id="rId7" Type="http://schemas.openxmlformats.org/officeDocument/2006/relationships/image" Target="../media/image64.png"/><Relationship Id="rId12" Type="http://schemas.openxmlformats.org/officeDocument/2006/relationships/image" Target="../media/image96.png"/><Relationship Id="rId2" Type="http://schemas.openxmlformats.org/officeDocument/2006/relationships/hyperlink" Target="https://doi.org/10.1088/1741-4326/ac1e60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11" Type="http://schemas.openxmlformats.org/officeDocument/2006/relationships/image" Target="../media/image95.png"/><Relationship Id="rId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50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11" Type="http://schemas.openxmlformats.org/officeDocument/2006/relationships/image" Target="../media/image102.png"/><Relationship Id="rId5" Type="http://schemas.openxmlformats.org/officeDocument/2006/relationships/image" Target="../media/image67.png"/><Relationship Id="rId10" Type="http://schemas.openxmlformats.org/officeDocument/2006/relationships/image" Target="../media/image29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3" Type="http://schemas.openxmlformats.org/officeDocument/2006/relationships/image" Target="../media/image73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32" Type="http://schemas.openxmlformats.org/officeDocument/2006/relationships/image" Target="../media/image24.png"/><Relationship Id="rId31" Type="http://schemas.openxmlformats.org/officeDocument/2006/relationships/image" Target="../media/image23.png"/><Relationship Id="rId30" Type="http://schemas.openxmlformats.org/officeDocument/2006/relationships/image" Target="../media/image2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github.com/SPCData/TCV-X21" TargetMode="External"/><Relationship Id="rId5" Type="http://schemas.openxmlformats.org/officeDocument/2006/relationships/hyperlink" Target="https://doi.org/10.1088/1741-4326/ac4cde" TargetMode="External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5.png"/><Relationship Id="rId18" Type="http://schemas.openxmlformats.org/officeDocument/2006/relationships/image" Target="../media/image62.png"/><Relationship Id="rId7" Type="http://schemas.openxmlformats.org/officeDocument/2006/relationships/image" Target="../media/image59.png"/><Relationship Id="rId12" Type="http://schemas.openxmlformats.org/officeDocument/2006/relationships/image" Target="../media/image54.png"/><Relationship Id="rId17" Type="http://schemas.openxmlformats.org/officeDocument/2006/relationships/image" Target="../media/image61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53.png"/><Relationship Id="rId5" Type="http://schemas.openxmlformats.org/officeDocument/2006/relationships/image" Target="../media/image29.png"/><Relationship Id="rId15" Type="http://schemas.openxmlformats.org/officeDocument/2006/relationships/image" Target="../media/image58.png"/><Relationship Id="rId10" Type="http://schemas.openxmlformats.org/officeDocument/2006/relationships/image" Target="../media/image30.png"/><Relationship Id="rId19" Type="http://schemas.openxmlformats.org/officeDocument/2006/relationships/image" Target="../media/image31.png"/><Relationship Id="rId4" Type="http://schemas.openxmlformats.org/officeDocument/2006/relationships/image" Target="../media/image56.png"/><Relationship Id="rId9" Type="http://schemas.openxmlformats.org/officeDocument/2006/relationships/image" Target="../media/image38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 smtClean="0"/>
              <a:t>TCV-X21 simulations with SOLEDGE3X</a:t>
            </a:r>
            <a:br>
              <a:rPr lang="en-US" noProof="0" dirty="0" smtClean="0"/>
            </a:br>
            <a:r>
              <a:rPr lang="en-US" dirty="0" smtClean="0"/>
              <a:t>Reference case </a:t>
            </a:r>
            <a:br>
              <a:rPr lang="en-US" dirty="0" smtClean="0"/>
            </a:br>
            <a:r>
              <a:rPr lang="en-US" dirty="0" smtClean="0"/>
              <a:t>and power scan</a:t>
            </a:r>
            <a:endParaRPr lang="en-US" noProof="0" dirty="0"/>
          </a:p>
        </p:txBody>
      </p:sp>
      <p:sp>
        <p:nvSpPr>
          <p:cNvPr id="22" name="Sous-titre 21">
            <a:extLst>
              <a:ext uri="{FF2B5EF4-FFF2-40B4-BE49-F238E27FC236}">
                <a16:creationId xmlns:a16="http://schemas.microsoft.com/office/drawing/2014/main" id="{174D6F32-81C3-0EAB-06AC-2E9AAB850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172127"/>
            <a:ext cx="4895673" cy="1167517"/>
          </a:xfrm>
        </p:spPr>
        <p:txBody>
          <a:bodyPr>
            <a:normAutofit fontScale="92500"/>
          </a:bodyPr>
          <a:lstStyle/>
          <a:p>
            <a:r>
              <a:rPr lang="en-US" sz="1600" u="sng" noProof="0" dirty="0" smtClean="0"/>
              <a:t>H. Bufferand</a:t>
            </a:r>
            <a:r>
              <a:rPr lang="en-US" sz="1600" dirty="0"/>
              <a:t>, G. </a:t>
            </a:r>
            <a:r>
              <a:rPr lang="en-US" sz="1600" dirty="0" smtClean="0"/>
              <a:t>Ciraolo, </a:t>
            </a:r>
            <a:r>
              <a:rPr lang="en-US" sz="1600" dirty="0"/>
              <a:t>R. </a:t>
            </a:r>
            <a:r>
              <a:rPr lang="en-US" sz="1600" dirty="0" smtClean="0"/>
              <a:t>Düll, </a:t>
            </a:r>
            <a:r>
              <a:rPr lang="en-US" sz="1600" dirty="0"/>
              <a:t>G. </a:t>
            </a:r>
            <a:r>
              <a:rPr lang="en-US" sz="1600" dirty="0" err="1" smtClean="0"/>
              <a:t>Falchetto</a:t>
            </a:r>
            <a:r>
              <a:rPr lang="en-US" sz="1600" dirty="0" smtClean="0"/>
              <a:t>, </a:t>
            </a:r>
            <a:br>
              <a:rPr lang="en-US" sz="1600" dirty="0" smtClean="0"/>
            </a:br>
            <a:r>
              <a:rPr lang="en-US" sz="1600" dirty="0" smtClean="0"/>
              <a:t>N</a:t>
            </a:r>
            <a:r>
              <a:rPr lang="en-US" sz="1600" dirty="0"/>
              <a:t>. </a:t>
            </a:r>
            <a:r>
              <a:rPr lang="en-US" sz="1600" dirty="0" err="1" smtClean="0"/>
              <a:t>Fedorczak</a:t>
            </a:r>
            <a:r>
              <a:rPr lang="en-US" sz="1600" dirty="0" smtClean="0"/>
              <a:t>, Y</a:t>
            </a:r>
            <a:r>
              <a:rPr lang="en-US" sz="1600" dirty="0"/>
              <a:t>. </a:t>
            </a:r>
            <a:r>
              <a:rPr lang="en-US" sz="1600" dirty="0" err="1" smtClean="0"/>
              <a:t>Marandet</a:t>
            </a:r>
            <a:r>
              <a:rPr lang="en-US" sz="1600" dirty="0" smtClean="0"/>
              <a:t>, </a:t>
            </a:r>
            <a:r>
              <a:rPr lang="en-US" sz="1600" dirty="0"/>
              <a:t>V. </a:t>
            </a:r>
            <a:r>
              <a:rPr lang="en-US" sz="1600" dirty="0" err="1" smtClean="0"/>
              <a:t>Quadri</a:t>
            </a:r>
            <a:r>
              <a:rPr lang="en-US" sz="1600" dirty="0" smtClean="0"/>
              <a:t>, </a:t>
            </a:r>
            <a:r>
              <a:rPr lang="en-US" sz="1600" dirty="0"/>
              <a:t>M. </a:t>
            </a:r>
            <a:r>
              <a:rPr lang="en-US" sz="1600" dirty="0" smtClean="0"/>
              <a:t>Raghunathan, </a:t>
            </a:r>
            <a:r>
              <a:rPr lang="en-US" sz="1600" dirty="0"/>
              <a:t>N. </a:t>
            </a:r>
            <a:r>
              <a:rPr lang="en-US" sz="1600" dirty="0" smtClean="0"/>
              <a:t>Rivals, </a:t>
            </a:r>
            <a:r>
              <a:rPr lang="en-US" sz="1600" dirty="0"/>
              <a:t>F. </a:t>
            </a:r>
            <a:r>
              <a:rPr lang="en-US" sz="1600" dirty="0" err="1" smtClean="0"/>
              <a:t>Schwander</a:t>
            </a:r>
            <a:r>
              <a:rPr lang="en-US" sz="1600" dirty="0" smtClean="0"/>
              <a:t>, </a:t>
            </a:r>
            <a:r>
              <a:rPr lang="en-US" sz="1600" dirty="0"/>
              <a:t>E. </a:t>
            </a:r>
            <a:r>
              <a:rPr lang="en-US" sz="1600" dirty="0" err="1" smtClean="0"/>
              <a:t>Serre</a:t>
            </a:r>
            <a:r>
              <a:rPr lang="en-US" sz="1600" dirty="0" smtClean="0"/>
              <a:t>, S. </a:t>
            </a:r>
            <a:r>
              <a:rPr lang="en-US" sz="1600" dirty="0" err="1" smtClean="0"/>
              <a:t>Sureshkumar</a:t>
            </a:r>
            <a:r>
              <a:rPr lang="en-US" sz="1600" dirty="0" smtClean="0"/>
              <a:t>, </a:t>
            </a:r>
            <a:br>
              <a:rPr lang="en-US" sz="1600" dirty="0" smtClean="0"/>
            </a:br>
            <a:r>
              <a:rPr lang="en-US" sz="1600" dirty="0" smtClean="0"/>
              <a:t>N. Varadarajan, </a:t>
            </a:r>
            <a:r>
              <a:rPr lang="en-US" sz="1600" dirty="0"/>
              <a:t>P. </a:t>
            </a:r>
            <a:r>
              <a:rPr lang="en-US" sz="1600" dirty="0" err="1" smtClean="0"/>
              <a:t>Tamain</a:t>
            </a:r>
            <a:endParaRPr lang="en-US" sz="1600" noProof="0" dirty="0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6" r="17156"/>
          <a:stretch>
            <a:fillRect/>
          </a:stretch>
        </p:blipFill>
        <p:spPr/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79" y="6079171"/>
            <a:ext cx="2082800" cy="6348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826" y="5304972"/>
            <a:ext cx="1914061" cy="7938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8100" y="5210184"/>
            <a:ext cx="1829646" cy="10988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152" y="5300336"/>
            <a:ext cx="1253694" cy="726718"/>
          </a:xfrm>
          <a:prstGeom prst="rect">
            <a:avLst/>
          </a:prstGeom>
        </p:spPr>
      </p:pic>
      <p:pic>
        <p:nvPicPr>
          <p:cNvPr id="10" name="Picture 5" descr="cd7e7a10-a20c-4747-b4ef-c0d028c3c116@cea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25" y="6174817"/>
            <a:ext cx="1918271" cy="4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42" y="979724"/>
                <a:ext cx="10728325" cy="4532313"/>
              </a:xfrm>
            </p:spPr>
            <p:txBody>
              <a:bodyPr/>
              <a:lstStyle/>
              <a:p>
                <a:pPr lvl="1"/>
                <a:r>
                  <a:rPr lang="en-US" noProof="0" dirty="0" smtClean="0"/>
                  <a:t>Simulation far from quasi-steady state</a:t>
                </a:r>
              </a:p>
              <a:p>
                <a:pPr lvl="2"/>
                <a:r>
                  <a:rPr lang="en-US" dirty="0" smtClean="0"/>
                  <a:t>Power balance not even reached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=120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𝑘𝑊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;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∼30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𝑘𝑊</m:t>
                    </m:r>
                  </m:oMath>
                </a14:m>
                <a:r>
                  <a:rPr lang="en-US" noProof="0" dirty="0" smtClean="0"/>
                  <a:t>)</a:t>
                </a:r>
              </a:p>
              <a:p>
                <a:pPr lvl="2"/>
                <a:r>
                  <a:rPr lang="en-US" noProof="0" dirty="0" smtClean="0"/>
                  <a:t>Turbulence rather established though</a:t>
                </a:r>
                <a:endParaRPr lang="en-US" noProof="0" dirty="0"/>
              </a:p>
            </p:txBody>
          </p:sp>
        </mc:Choice>
        <mc:Fallback xmlns="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42" y="979724"/>
                <a:ext cx="10728325" cy="4532313"/>
              </a:xfrm>
              <a:blipFill>
                <a:blip r:embed="rId2"/>
                <a:stretch>
                  <a:fillRect l="-1137" t="-8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69" y="238611"/>
            <a:ext cx="10728325" cy="87182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Focus on turbulence: </a:t>
            </a:r>
            <a:r>
              <a:rPr lang="en-US" noProof="0" dirty="0" err="1" smtClean="0"/>
              <a:t>midplane</a:t>
            </a:r>
            <a:endParaRPr lang="en-US" noProof="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90" y="4158893"/>
            <a:ext cx="2743233" cy="20574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62" y="1971973"/>
            <a:ext cx="2743233" cy="20574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63" y="4006633"/>
            <a:ext cx="2812259" cy="2337017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496069" y="4118708"/>
            <a:ext cx="2541933" cy="2100086"/>
            <a:chOff x="699618" y="3943505"/>
            <a:chExt cx="2853258" cy="246147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0" t="7895" r="9606" b="26"/>
            <a:stretch/>
          </p:blipFill>
          <p:spPr>
            <a:xfrm>
              <a:off x="699618" y="4286225"/>
              <a:ext cx="2675775" cy="21187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/>
                <p:cNvSpPr txBox="1"/>
                <p:nvPr/>
              </p:nvSpPr>
              <p:spPr>
                <a:xfrm>
                  <a:off x="2738872" y="3943505"/>
                  <a:ext cx="814004" cy="276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12" name="Zone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8872" y="3943505"/>
                  <a:ext cx="814004" cy="276998"/>
                </a:xfrm>
                <a:prstGeom prst="rect">
                  <a:avLst/>
                </a:prstGeom>
                <a:blipFill>
                  <a:blip r:embed="rId7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Connecteur droit 15"/>
          <p:cNvCxnSpPr/>
          <p:nvPr/>
        </p:nvCxnSpPr>
        <p:spPr>
          <a:xfrm flipH="1">
            <a:off x="5632936" y="1987062"/>
            <a:ext cx="0" cy="4284784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0" name="Groupe 19"/>
          <p:cNvGrpSpPr/>
          <p:nvPr/>
        </p:nvGrpSpPr>
        <p:grpSpPr>
          <a:xfrm>
            <a:off x="6908521" y="1422042"/>
            <a:ext cx="2890042" cy="2329900"/>
            <a:chOff x="9296399" y="1059605"/>
            <a:chExt cx="3238047" cy="254487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399" y="1175943"/>
              <a:ext cx="3238047" cy="24285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/>
                <p:cNvSpPr txBox="1"/>
                <p:nvPr/>
              </p:nvSpPr>
              <p:spPr>
                <a:xfrm>
                  <a:off x="9707286" y="1059605"/>
                  <a:ext cx="1957056" cy="394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/〈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8" name="ZoneText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7286" y="1059605"/>
                  <a:ext cx="1957056" cy="394532"/>
                </a:xfrm>
                <a:prstGeom prst="rect">
                  <a:avLst/>
                </a:prstGeom>
                <a:blipFill>
                  <a:blip r:embed="rId9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e 29"/>
          <p:cNvGrpSpPr/>
          <p:nvPr/>
        </p:nvGrpSpPr>
        <p:grpSpPr>
          <a:xfrm>
            <a:off x="9217333" y="4029397"/>
            <a:ext cx="2985890" cy="2316414"/>
            <a:chOff x="5964190" y="4002855"/>
            <a:chExt cx="2985890" cy="2316414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190" y="4002855"/>
              <a:ext cx="2985890" cy="231641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/>
                <p:cNvSpPr txBox="1"/>
                <p:nvPr/>
              </p:nvSpPr>
              <p:spPr>
                <a:xfrm>
                  <a:off x="6839902" y="4224894"/>
                  <a:ext cx="148803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=1.1 </m:t>
                        </m:r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fr-FR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ZoneText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9902" y="4224894"/>
                  <a:ext cx="1488035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639" r="-1639" b="-3478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6566973" y="4206172"/>
            <a:ext cx="1262173" cy="1872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8021243" y="3722605"/>
            <a:ext cx="264938" cy="29389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037202" y="3740167"/>
            <a:ext cx="98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/>
              <a:t>N</a:t>
            </a:r>
            <a:r>
              <a:rPr lang="fr-FR" sz="1200" i="1" dirty="0" err="1" smtClean="0"/>
              <a:t>ormalizing</a:t>
            </a:r>
            <a:endParaRPr lang="fr-FR" sz="1200" i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8640562" y="4865626"/>
            <a:ext cx="98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FFT</a:t>
            </a:r>
            <a:endParaRPr lang="fr-FR" sz="1200" i="1" dirty="0"/>
          </a:p>
        </p:txBody>
      </p:sp>
      <p:cxnSp>
        <p:nvCxnSpPr>
          <p:cNvPr id="33" name="Connecteur droit avec flèche 32"/>
          <p:cNvCxnSpPr>
            <a:stCxn id="22" idx="3"/>
            <a:endCxn id="28" idx="2"/>
          </p:cNvCxnSpPr>
          <p:nvPr/>
        </p:nvCxnSpPr>
        <p:spPr>
          <a:xfrm>
            <a:off x="7829146" y="5142172"/>
            <a:ext cx="1303437" cy="45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e 38"/>
          <p:cNvGrpSpPr/>
          <p:nvPr/>
        </p:nvGrpSpPr>
        <p:grpSpPr>
          <a:xfrm>
            <a:off x="9451230" y="1406203"/>
            <a:ext cx="2964521" cy="2333964"/>
            <a:chOff x="9398903" y="1417978"/>
            <a:chExt cx="2964521" cy="2333964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903" y="1528551"/>
              <a:ext cx="2964521" cy="22233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ZoneTexte 37"/>
                <p:cNvSpPr txBox="1"/>
                <p:nvPr/>
              </p:nvSpPr>
              <p:spPr>
                <a:xfrm>
                  <a:off x="9798563" y="1417978"/>
                  <a:ext cx="17467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/〈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8" name="ZoneTexte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8563" y="1417978"/>
                  <a:ext cx="1746724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9925" r="33073"/>
          <a:stretch/>
        </p:blipFill>
        <p:spPr>
          <a:xfrm>
            <a:off x="602020" y="2022611"/>
            <a:ext cx="1496167" cy="2388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/>
              <p:cNvSpPr txBox="1"/>
              <p:nvPr/>
            </p:nvSpPr>
            <p:spPr>
              <a:xfrm>
                <a:off x="3180483" y="3289223"/>
                <a:ext cx="1075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400" dirty="0" smtClean="0"/>
                  <a:t>full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1400" dirty="0" smtClean="0"/>
                  <a:t> dashed</a:t>
                </a:r>
                <a:endParaRPr lang="fr-FR" sz="1400" dirty="0"/>
              </a:p>
            </p:txBody>
          </p:sp>
        </mc:Choice>
        <mc:Fallback xmlns="">
          <p:sp>
            <p:nvSpPr>
              <p:cNvPr id="47" name="ZoneText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483" y="3289223"/>
                <a:ext cx="1075928" cy="523220"/>
              </a:xfrm>
              <a:prstGeom prst="rect">
                <a:avLst/>
              </a:prstGeom>
              <a:blipFill>
                <a:blip r:embed="rId15"/>
                <a:stretch>
                  <a:fillRect t="-2353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au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6890360"/>
                  </p:ext>
                </p:extLst>
              </p:nvPr>
            </p:nvGraphicFramePr>
            <p:xfrm>
              <a:off x="2907116" y="2978236"/>
              <a:ext cx="1465970" cy="9084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32985">
                      <a:extLst>
                        <a:ext uri="{9D8B030D-6E8A-4147-A177-3AD203B41FA5}">
                          <a16:colId xmlns:a16="http://schemas.microsoft.com/office/drawing/2014/main" val="2607715742"/>
                        </a:ext>
                      </a:extLst>
                    </a:gridCol>
                    <a:gridCol w="732985">
                      <a:extLst>
                        <a:ext uri="{9D8B030D-6E8A-4147-A177-3AD203B41FA5}">
                          <a16:colId xmlns:a16="http://schemas.microsoft.com/office/drawing/2014/main" val="193163515"/>
                        </a:ext>
                      </a:extLst>
                    </a:gridCol>
                  </a:tblGrid>
                  <a:tr h="302824"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  <m:t>𝑻</m:t>
                                        </m:r>
                                      </m:e>
                                      <m:sub>
                                        <m: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𝒄𝒎</m:t>
                                </m:r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166827"/>
                      </a:ext>
                    </a:extLst>
                  </a:tr>
                  <a:tr h="30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/>
                            <a:t>XP</a:t>
                          </a:r>
                          <a:endParaRPr lang="fr-FR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/>
                            <a:t>Simu</a:t>
                          </a:r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1513761"/>
                      </a:ext>
                    </a:extLst>
                  </a:tr>
                  <a:tr h="30282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1±0.4</m:t>
                                </m:r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0.73</m:t>
                                </m:r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919908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au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6890360"/>
                  </p:ext>
                </p:extLst>
              </p:nvPr>
            </p:nvGraphicFramePr>
            <p:xfrm>
              <a:off x="2907116" y="2978236"/>
              <a:ext cx="1465970" cy="9084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32985">
                      <a:extLst>
                        <a:ext uri="{9D8B030D-6E8A-4147-A177-3AD203B41FA5}">
                          <a16:colId xmlns:a16="http://schemas.microsoft.com/office/drawing/2014/main" val="2607715742"/>
                        </a:ext>
                      </a:extLst>
                    </a:gridCol>
                    <a:gridCol w="732985">
                      <a:extLst>
                        <a:ext uri="{9D8B030D-6E8A-4147-A177-3AD203B41FA5}">
                          <a16:colId xmlns:a16="http://schemas.microsoft.com/office/drawing/2014/main" val="193163515"/>
                        </a:ext>
                      </a:extLst>
                    </a:gridCol>
                  </a:tblGrid>
                  <a:tr h="302824"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16"/>
                          <a:stretch>
                            <a:fillRect l="-413" t="-2000" r="-1653" b="-20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166827"/>
                      </a:ext>
                    </a:extLst>
                  </a:tr>
                  <a:tr h="30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/>
                            <a:t>XP</a:t>
                          </a:r>
                          <a:endParaRPr lang="fr-FR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/>
                            <a:t>Simu</a:t>
                          </a:r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1513761"/>
                      </a:ext>
                    </a:extLst>
                  </a:tr>
                  <a:tr h="302824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16"/>
                          <a:stretch>
                            <a:fillRect l="-826" t="-202000" r="-10330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16"/>
                          <a:stretch>
                            <a:fillRect l="-100826" t="-202000" r="-3306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19908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au 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9153339"/>
                  </p:ext>
                </p:extLst>
              </p:nvPr>
            </p:nvGraphicFramePr>
            <p:xfrm>
              <a:off x="2929502" y="5186651"/>
              <a:ext cx="1554008" cy="9084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7004">
                      <a:extLst>
                        <a:ext uri="{9D8B030D-6E8A-4147-A177-3AD203B41FA5}">
                          <a16:colId xmlns:a16="http://schemas.microsoft.com/office/drawing/2014/main" val="2607715742"/>
                        </a:ext>
                      </a:extLst>
                    </a:gridCol>
                    <a:gridCol w="777004">
                      <a:extLst>
                        <a:ext uri="{9D8B030D-6E8A-4147-A177-3AD203B41FA5}">
                          <a16:colId xmlns:a16="http://schemas.microsoft.com/office/drawing/2014/main" val="193163515"/>
                        </a:ext>
                      </a:extLst>
                    </a:gridCol>
                  </a:tblGrid>
                  <a:tr h="302824"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𝒄𝒎</m:t>
                                </m:r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166827"/>
                      </a:ext>
                    </a:extLst>
                  </a:tr>
                  <a:tr h="30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/>
                            <a:t>XP</a:t>
                          </a:r>
                          <a:endParaRPr lang="fr-FR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/>
                            <a:t>Simu</a:t>
                          </a:r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1513761"/>
                      </a:ext>
                    </a:extLst>
                  </a:tr>
                  <a:tr h="30282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0.9±0.2</m:t>
                                </m:r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1.6</m:t>
                                </m:r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919908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au 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9153339"/>
                  </p:ext>
                </p:extLst>
              </p:nvPr>
            </p:nvGraphicFramePr>
            <p:xfrm>
              <a:off x="2929502" y="5186651"/>
              <a:ext cx="1554008" cy="9084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7004">
                      <a:extLst>
                        <a:ext uri="{9D8B030D-6E8A-4147-A177-3AD203B41FA5}">
                          <a16:colId xmlns:a16="http://schemas.microsoft.com/office/drawing/2014/main" val="2607715742"/>
                        </a:ext>
                      </a:extLst>
                    </a:gridCol>
                    <a:gridCol w="777004">
                      <a:extLst>
                        <a:ext uri="{9D8B030D-6E8A-4147-A177-3AD203B41FA5}">
                          <a16:colId xmlns:a16="http://schemas.microsoft.com/office/drawing/2014/main" val="193163515"/>
                        </a:ext>
                      </a:extLst>
                    </a:gridCol>
                  </a:tblGrid>
                  <a:tr h="302824"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91" t="-2000" r="-1563" b="-20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166827"/>
                      </a:ext>
                    </a:extLst>
                  </a:tr>
                  <a:tr h="30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/>
                            <a:t>XP</a:t>
                          </a:r>
                          <a:endParaRPr lang="fr-FR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/>
                            <a:t>Simu</a:t>
                          </a:r>
                          <a:endParaRPr lang="fr-FR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1513761"/>
                      </a:ext>
                    </a:extLst>
                  </a:tr>
                  <a:tr h="302824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781" t="-202000" r="-10312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00781" t="-202000" r="-3125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199086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1647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28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 on turbulence: </a:t>
            </a:r>
            <a:r>
              <a:rPr lang="en-US" dirty="0" smtClean="0"/>
              <a:t>structures</a:t>
            </a:r>
            <a:endParaRPr lang="en-US" noProof="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95507C2-B4A8-DE14-27FF-EF0843DD3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521" r="16316"/>
          <a:stretch/>
        </p:blipFill>
        <p:spPr>
          <a:xfrm>
            <a:off x="519764" y="2146299"/>
            <a:ext cx="2362922" cy="434377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B46142A-4A8D-8C7F-570B-3BE381C97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93" r="18149"/>
          <a:stretch/>
        </p:blipFill>
        <p:spPr>
          <a:xfrm>
            <a:off x="3026759" y="2137042"/>
            <a:ext cx="2301375" cy="4385424"/>
          </a:xfrm>
          <a:prstGeom prst="rect">
            <a:avLst/>
          </a:prstGeom>
        </p:spPr>
      </p:pic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648507" y="969962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Structures quite sheared</a:t>
            </a:r>
          </a:p>
          <a:p>
            <a:pPr lvl="1"/>
            <a:r>
              <a:rPr lang="en-US" dirty="0" smtClean="0"/>
              <a:t>Structures cross </a:t>
            </a:r>
            <a:r>
              <a:rPr lang="en-US" dirty="0" err="1" smtClean="0"/>
              <a:t>separatrix</a:t>
            </a:r>
            <a:r>
              <a:rPr lang="en-US" dirty="0" smtClean="0"/>
              <a:t> at the top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850" y="2654300"/>
            <a:ext cx="1205654" cy="43815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cxnSp>
        <p:nvCxnSpPr>
          <p:cNvPr id="14" name="Connecteur en angle 13"/>
          <p:cNvCxnSpPr>
            <a:stCxn id="10" idx="3"/>
          </p:cNvCxnSpPr>
          <p:nvPr/>
        </p:nvCxnSpPr>
        <p:spPr>
          <a:xfrm>
            <a:off x="2164504" y="2873375"/>
            <a:ext cx="3671146" cy="752475"/>
          </a:xfrm>
          <a:prstGeom prst="bentConnector3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509" y="2153653"/>
            <a:ext cx="5736833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 on turbulence: </a:t>
            </a:r>
            <a:r>
              <a:rPr lang="en-US" dirty="0" smtClean="0"/>
              <a:t>structures</a:t>
            </a:r>
            <a:endParaRPr lang="en-US" noProof="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95507C2-B4A8-DE14-27FF-EF0843DD3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521" r="16316"/>
          <a:stretch/>
        </p:blipFill>
        <p:spPr>
          <a:xfrm>
            <a:off x="519764" y="2146299"/>
            <a:ext cx="2362922" cy="434377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B46142A-4A8D-8C7F-570B-3BE381C97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93" r="18149"/>
          <a:stretch/>
        </p:blipFill>
        <p:spPr>
          <a:xfrm>
            <a:off x="3026759" y="2137042"/>
            <a:ext cx="2301375" cy="4385424"/>
          </a:xfrm>
          <a:prstGeom prst="rect">
            <a:avLst/>
          </a:prstGeom>
        </p:spPr>
      </p:pic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648507" y="969962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Structures quite sheared</a:t>
            </a:r>
          </a:p>
          <a:p>
            <a:pPr lvl="1"/>
            <a:r>
              <a:rPr lang="en-US" dirty="0" smtClean="0"/>
              <a:t>Structures cross </a:t>
            </a:r>
            <a:r>
              <a:rPr lang="en-US" dirty="0" err="1" smtClean="0"/>
              <a:t>separatrix</a:t>
            </a:r>
            <a:r>
              <a:rPr lang="en-US" dirty="0" smtClean="0"/>
              <a:t> at the top</a:t>
            </a:r>
          </a:p>
          <a:p>
            <a:pPr lvl="1"/>
            <a:r>
              <a:rPr lang="en-US" dirty="0" smtClean="0"/>
              <a:t>Density structures along the </a:t>
            </a:r>
            <a:r>
              <a:rPr lang="en-US" dirty="0" err="1" smtClean="0"/>
              <a:t>divertor</a:t>
            </a:r>
            <a:r>
              <a:rPr lang="en-US" dirty="0" smtClean="0"/>
              <a:t> leg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0542" y="4955458"/>
            <a:ext cx="668593" cy="103238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cxnSp>
        <p:nvCxnSpPr>
          <p:cNvPr id="14" name="Connecteur en angle 13"/>
          <p:cNvCxnSpPr>
            <a:stCxn id="10" idx="3"/>
          </p:cNvCxnSpPr>
          <p:nvPr/>
        </p:nvCxnSpPr>
        <p:spPr>
          <a:xfrm flipV="1">
            <a:off x="1809135" y="3470787"/>
            <a:ext cx="5148838" cy="2000864"/>
          </a:xfrm>
          <a:prstGeom prst="bentConnector3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345" y="1466365"/>
            <a:ext cx="338357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adIrene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72" t="7790" r="8914" b="5618"/>
          <a:stretch/>
        </p:blipFill>
        <p:spPr>
          <a:xfrm>
            <a:off x="8787850" y="1371602"/>
            <a:ext cx="3339004" cy="3133026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65" y="1272999"/>
            <a:ext cx="5365785" cy="4532313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err="1" smtClean="0"/>
              <a:t>Divertor</a:t>
            </a:r>
            <a:r>
              <a:rPr lang="en-US" dirty="0" smtClean="0"/>
              <a:t> Localized Filaments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bserved experimentally with fast cameras </a:t>
            </a:r>
            <a:br>
              <a:rPr lang="en-US" dirty="0" smtClean="0"/>
            </a:br>
            <a:r>
              <a:rPr lang="en-US" dirty="0" smtClean="0">
                <a:hlinkClick r:id="rId7"/>
              </a:rPr>
              <a:t>C. </a:t>
            </a:r>
            <a:r>
              <a:rPr lang="en-US" dirty="0" err="1" smtClean="0">
                <a:hlinkClick r:id="rId7"/>
              </a:rPr>
              <a:t>Wüthrich</a:t>
            </a:r>
            <a:r>
              <a:rPr lang="en-US" dirty="0" smtClean="0">
                <a:hlinkClick r:id="rId7"/>
              </a:rPr>
              <a:t> et al., </a:t>
            </a:r>
            <a:r>
              <a:rPr lang="en-US" dirty="0" err="1" smtClean="0">
                <a:hlinkClick r:id="rId7"/>
              </a:rPr>
              <a:t>Nucl</a:t>
            </a:r>
            <a:r>
              <a:rPr lang="en-US" dirty="0" smtClean="0">
                <a:hlinkClick r:id="rId7"/>
              </a:rPr>
              <a:t>. Fusion 62 (2022)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6"/>
                </a:solidFill>
              </a:rPr>
              <a:t>[3]</a:t>
            </a:r>
            <a:endParaRPr lang="en-US" dirty="0">
              <a:solidFill>
                <a:schemeClr val="accent6"/>
              </a:solidFill>
            </a:endParaRPr>
          </a:p>
          <a:p>
            <a:pPr lvl="2"/>
            <a:r>
              <a:rPr lang="en-US" dirty="0" smtClean="0"/>
              <a:t>Distinction between:</a:t>
            </a:r>
          </a:p>
          <a:p>
            <a:pPr lvl="3"/>
            <a:r>
              <a:rPr lang="en-US" dirty="0" smtClean="0"/>
              <a:t>Filaments generated in the main SOL (stretched in the </a:t>
            </a:r>
            <a:r>
              <a:rPr lang="en-US" dirty="0" err="1" smtClean="0"/>
              <a:t>divertor</a:t>
            </a:r>
            <a:r>
              <a:rPr lang="en-US" dirty="0" smtClean="0"/>
              <a:t> – downward)</a:t>
            </a:r>
          </a:p>
          <a:p>
            <a:pPr lvl="3"/>
            <a:r>
              <a:rPr lang="en-US" dirty="0" smtClean="0"/>
              <a:t>Filaments generated in the </a:t>
            </a:r>
            <a:r>
              <a:rPr lang="en-US" dirty="0" err="1" smtClean="0"/>
              <a:t>divertor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(‘blobby’ in the </a:t>
            </a:r>
            <a:r>
              <a:rPr lang="en-US" dirty="0" err="1" smtClean="0"/>
              <a:t>diveror</a:t>
            </a:r>
            <a:r>
              <a:rPr lang="en-US" dirty="0" smtClean="0"/>
              <a:t> – upward)</a:t>
            </a:r>
          </a:p>
          <a:p>
            <a:pPr lvl="3"/>
            <a:endParaRPr lang="en-US" dirty="0" smtClean="0"/>
          </a:p>
          <a:p>
            <a:pPr lvl="1"/>
            <a:r>
              <a:rPr lang="en-US" dirty="0" smtClean="0"/>
              <a:t>Well recovered in the simulation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 Ability to catch fine turbulence features and scales in realistic </a:t>
            </a:r>
            <a:r>
              <a:rPr lang="en-US" dirty="0" err="1" smtClean="0">
                <a:sym typeface="Wingdings" panose="05000000000000000000" pitchFamily="2" charset="2"/>
              </a:rPr>
              <a:t>divertor</a:t>
            </a:r>
            <a:r>
              <a:rPr lang="en-US" dirty="0" smtClean="0">
                <a:sym typeface="Wingdings" panose="05000000000000000000" pitchFamily="2" charset="2"/>
              </a:rPr>
              <a:t> conditions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Instabilities behind to be investigated</a:t>
            </a:r>
          </a:p>
          <a:p>
            <a:pPr lvl="2"/>
            <a:r>
              <a:rPr lang="en-US" dirty="0" smtClean="0"/>
              <a:t>Interchange? Kelvin-Helmholtz?</a:t>
            </a:r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 smtClean="0"/>
              <a:t>Focus on turbulence: </a:t>
            </a:r>
            <a:r>
              <a:rPr lang="en-US" noProof="0" dirty="0" err="1" smtClean="0"/>
              <a:t>Divertor</a:t>
            </a:r>
            <a:r>
              <a:rPr lang="en-US" noProof="0" dirty="0" smtClean="0"/>
              <a:t> Localized Filaments</a:t>
            </a:r>
            <a:endParaRPr lang="en-US" noProof="0" dirty="0"/>
          </a:p>
        </p:txBody>
      </p:sp>
      <p:pic>
        <p:nvPicPr>
          <p:cNvPr id="4" name="NFac8692supp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1512" y="1122005"/>
            <a:ext cx="3371573" cy="374619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110995" y="5645054"/>
            <a:ext cx="5099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Sketch of the </a:t>
            </a:r>
            <a:r>
              <a:rPr lang="fr-FR" sz="1600" i="1" dirty="0" err="1"/>
              <a:t>gas</a:t>
            </a:r>
            <a:r>
              <a:rPr lang="fr-FR" sz="1600" i="1" dirty="0"/>
              <a:t> puff </a:t>
            </a:r>
            <a:r>
              <a:rPr lang="fr-FR" sz="1600" i="1" dirty="0" err="1"/>
              <a:t>imaging</a:t>
            </a:r>
            <a:r>
              <a:rPr lang="fr-FR" sz="1600" i="1" dirty="0"/>
              <a:t> diagnostic on TCV. Figure </a:t>
            </a:r>
            <a:r>
              <a:rPr lang="fr-FR" sz="1600" i="1" dirty="0" err="1"/>
              <a:t>from</a:t>
            </a:r>
            <a:r>
              <a:rPr lang="fr-FR" sz="1600" i="1" dirty="0" smtClean="0"/>
              <a:t> </a:t>
            </a:r>
            <a:r>
              <a:rPr lang="fr-FR" sz="1600" i="1" dirty="0" smtClean="0">
                <a:solidFill>
                  <a:schemeClr val="accent6"/>
                </a:solidFill>
              </a:rPr>
              <a:t>[3]</a:t>
            </a:r>
            <a:endParaRPr lang="fr-FR" sz="1600" i="1" dirty="0">
              <a:solidFill>
                <a:schemeClr val="accent6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80524" y="4774926"/>
            <a:ext cx="2526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 smtClean="0"/>
              <a:t>Experimental</a:t>
            </a:r>
            <a:r>
              <a:rPr lang="fr-FR" sz="1600" i="1" dirty="0" smtClean="0"/>
              <a:t> data:</a:t>
            </a:r>
          </a:p>
          <a:p>
            <a:r>
              <a:rPr lang="fr-FR" sz="1600" i="1" dirty="0" err="1" smtClean="0"/>
              <a:t>Normalized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brightness</a:t>
            </a:r>
            <a:r>
              <a:rPr lang="fr-FR" sz="1600" i="1" dirty="0" smtClean="0"/>
              <a:t/>
            </a:r>
            <a:br>
              <a:rPr lang="fr-FR" sz="1600" i="1" dirty="0" smtClean="0"/>
            </a:br>
            <a:r>
              <a:rPr lang="fr-FR" sz="1600" i="1" dirty="0" err="1" smtClean="0"/>
              <a:t>Video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from</a:t>
            </a:r>
            <a:r>
              <a:rPr lang="fr-FR" sz="1600" i="1" dirty="0" smtClean="0"/>
              <a:t> </a:t>
            </a:r>
            <a:r>
              <a:rPr lang="fr-FR" sz="1600" i="1" dirty="0" smtClean="0">
                <a:solidFill>
                  <a:schemeClr val="accent6"/>
                </a:solidFill>
              </a:rPr>
              <a:t>[3]</a:t>
            </a:r>
            <a:endParaRPr lang="fr-FR" sz="1600" i="1" dirty="0">
              <a:solidFill>
                <a:schemeClr val="accent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166749" y="4774926"/>
            <a:ext cx="2526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Simulation data:</a:t>
            </a:r>
          </a:p>
          <a:p>
            <a:r>
              <a:rPr lang="fr-FR" sz="1600" i="1" dirty="0" err="1" smtClean="0"/>
              <a:t>Deuterium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atom</a:t>
            </a:r>
            <a:r>
              <a:rPr lang="fr-FR" sz="1600" i="1" dirty="0" smtClean="0"/>
              <a:t> radiation (W/m3)</a:t>
            </a:r>
            <a:endParaRPr lang="fr-FR" sz="1600" i="1" dirty="0">
              <a:solidFill>
                <a:schemeClr val="accent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9168" y="699620"/>
            <a:ext cx="6771462" cy="4888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3939" y="821159"/>
            <a:ext cx="5964659" cy="476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3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TCV-X21 simulation </a:t>
            </a:r>
            <a:r>
              <a:rPr lang="fr-FR" dirty="0" err="1" smtClean="0"/>
              <a:t>results</a:t>
            </a:r>
            <a:r>
              <a:rPr lang="fr-FR" dirty="0" smtClean="0"/>
              <a:t> – </a:t>
            </a:r>
            <a:r>
              <a:rPr lang="fr-FR" dirty="0" err="1" smtClean="0"/>
              <a:t>towards</a:t>
            </a:r>
            <a:r>
              <a:rPr lang="fr-FR" dirty="0" smtClean="0"/>
              <a:t> long time </a:t>
            </a:r>
            <a:r>
              <a:rPr lang="fr-FR" dirty="0" err="1" smtClean="0"/>
              <a:t>scales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39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3773" y="962184"/>
                <a:ext cx="6654801" cy="4875741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1600" dirty="0" smtClean="0"/>
                  <a:t>Strategies to reach quasi-steady-state with neutrals:</a:t>
                </a:r>
              </a:p>
              <a:p>
                <a:pPr marL="266700" lvl="2" indent="0">
                  <a:buNone/>
                </a:pPr>
                <a:r>
                  <a:rPr lang="en-US" sz="1600" noProof="0" dirty="0" smtClean="0"/>
                  <a:t>1. Start from 2D transport cases</a:t>
                </a:r>
              </a:p>
              <a:p>
                <a:pPr lvl="3"/>
                <a:r>
                  <a:rPr lang="en-US" sz="1600" noProof="0" dirty="0" smtClean="0">
                    <a:sym typeface="Wingdings" panose="05000000000000000000" pitchFamily="2" charset="2"/>
                  </a:rPr>
                  <a:t>Easy and fast to converge </a:t>
                </a:r>
                <a:br>
                  <a:rPr lang="en-US" sz="1600" noProof="0" dirty="0" smtClean="0">
                    <a:sym typeface="Wingdings" panose="05000000000000000000" pitchFamily="2" charset="2"/>
                  </a:rPr>
                </a:br>
                <a:r>
                  <a:rPr lang="en-US" sz="1600" noProof="0" dirty="0" smtClean="0">
                    <a:sym typeface="Wingdings" panose="05000000000000000000" pitchFamily="2" charset="2"/>
                  </a:rPr>
                  <a:t>(10h on 40 CPUs for </a:t>
                </a:r>
                <a14:m>
                  <m:oMath xmlns:m="http://schemas.openxmlformats.org/officeDocument/2006/math">
                    <m:r>
                      <a:rPr lang="fr-FR" sz="1600" b="0" i="1" noProof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30</m:t>
                    </m:r>
                    <m:r>
                      <a:rPr lang="fr-FR" sz="1600" b="0" i="1" noProof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𝑚𝑠</m:t>
                    </m:r>
                  </m:oMath>
                </a14:m>
                <a:r>
                  <a:rPr lang="en-US" sz="1600" noProof="0" dirty="0" smtClean="0">
                    <a:sym typeface="Wingdings" panose="05000000000000000000" pitchFamily="2" charset="2"/>
                  </a:rPr>
                  <a:t> of plasma)</a:t>
                </a:r>
                <a:br>
                  <a:rPr lang="en-US" sz="1600" noProof="0" dirty="0" smtClean="0">
                    <a:sym typeface="Wingdings" panose="05000000000000000000" pitchFamily="2" charset="2"/>
                  </a:rPr>
                </a:br>
                <a:r>
                  <a:rPr lang="en-US" sz="1600" noProof="0" dirty="0" smtClean="0">
                    <a:sym typeface="Wingdings" panose="05000000000000000000" pitchFamily="2" charset="2"/>
                  </a:rPr>
                  <a:t>Cost: </a:t>
                </a:r>
                <a14:m>
                  <m:oMath xmlns:m="http://schemas.openxmlformats.org/officeDocument/2006/math">
                    <m:r>
                      <a:rPr lang="fr-FR" sz="1600" b="0" i="1" noProof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13</m:t>
                    </m:r>
                    <m:r>
                      <a:rPr lang="fr-FR" sz="1600" b="0" i="1" noProof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𝐶𝑃𝑈h</m:t>
                    </m:r>
                    <m:r>
                      <a:rPr lang="fr-FR" sz="1600" b="0" i="1" noProof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lang="fr-FR" sz="1600" b="0" i="1" noProof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𝑚𝑠</m:t>
                    </m:r>
                  </m:oMath>
                </a14:m>
                <a:endParaRPr lang="en-US" sz="1600" noProof="0" dirty="0" smtClean="0">
                  <a:sym typeface="Wingdings" panose="05000000000000000000" pitchFamily="2" charset="2"/>
                </a:endParaRPr>
              </a:p>
              <a:p>
                <a:pPr lvl="3"/>
                <a:r>
                  <a:rPr lang="en-US" sz="1600" dirty="0" smtClean="0">
                    <a:sym typeface="Wingdings" panose="05000000000000000000" pitchFamily="2" charset="2"/>
                  </a:rPr>
                  <a:t>Requires educated guess for “anomalous” transport coefficients </a:t>
                </a:r>
              </a:p>
              <a:p>
                <a:pPr lvl="4"/>
                <a:r>
                  <a:rPr lang="en-US" sz="1600" noProof="0" dirty="0" smtClean="0"/>
                  <a:t>Scaling laws</a:t>
                </a:r>
              </a:p>
              <a:p>
                <a:pPr lvl="4"/>
                <a:r>
                  <a:rPr lang="en-US" sz="1600" noProof="0" dirty="0" smtClean="0"/>
                  <a:t>“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600" noProof="0" dirty="0" smtClean="0"/>
                  <a:t>” reduced models inspired from CFD:</a:t>
                </a:r>
                <a:br>
                  <a:rPr lang="en-US" sz="1600" noProof="0" dirty="0" smtClean="0"/>
                </a:br>
                <a:r>
                  <a:rPr lang="en-US" sz="1600" noProof="0" dirty="0" smtClean="0"/>
                  <a:t>turbulence driven by interchange instability</a:t>
                </a:r>
                <a:br>
                  <a:rPr lang="en-US" sz="1600" noProof="0" dirty="0" smtClean="0"/>
                </a:br>
                <a:r>
                  <a:rPr lang="en-US" sz="1600" noProof="0" dirty="0" smtClean="0"/>
                  <a:t>saturation from scaling laws (semi-empirical</a:t>
                </a:r>
                <a:r>
                  <a:rPr lang="en-US" sz="1600" dirty="0" smtClean="0"/>
                  <a:t>)</a:t>
                </a:r>
                <a:r>
                  <a:rPr lang="en-US" sz="1600" dirty="0"/>
                  <a:t/>
                </a:r>
                <a:br>
                  <a:rPr lang="en-US" sz="1600" dirty="0"/>
                </a:br>
                <a:r>
                  <a:rPr lang="en-US" sz="1600" dirty="0" smtClean="0">
                    <a:hlinkClick r:id="rId2"/>
                  </a:rPr>
                  <a:t>S. Baschetti et al., </a:t>
                </a:r>
                <a:r>
                  <a:rPr lang="en-US" sz="1600" dirty="0" err="1" smtClean="0">
                    <a:hlinkClick r:id="rId2"/>
                  </a:rPr>
                  <a:t>Nucl</a:t>
                </a:r>
                <a:r>
                  <a:rPr lang="en-US" sz="1600" dirty="0" smtClean="0">
                    <a:hlinkClick r:id="rId2"/>
                  </a:rPr>
                  <a:t>. Fusion 61 (2021)</a:t>
                </a:r>
                <a:r>
                  <a:rPr lang="en-US" sz="1600" dirty="0" smtClean="0"/>
                  <a:t> </a:t>
                </a:r>
                <a:r>
                  <a:rPr lang="en-US" sz="1600" dirty="0" smtClean="0">
                    <a:solidFill>
                      <a:schemeClr val="accent6"/>
                    </a:solidFill>
                  </a:rPr>
                  <a:t>[5]</a:t>
                </a:r>
              </a:p>
            </p:txBody>
          </p:sp>
        </mc:Choice>
        <mc:Fallback xmlns="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3773" y="962184"/>
                <a:ext cx="6654801" cy="4875741"/>
              </a:xfrm>
              <a:blipFill>
                <a:blip r:embed="rId3"/>
                <a:stretch>
                  <a:fillRect l="-1557" t="-375" r="-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Towards convergence</a:t>
            </a:r>
            <a:endParaRPr lang="en-US" noProof="0" dirty="0"/>
          </a:p>
        </p:txBody>
      </p:sp>
      <p:grpSp>
        <p:nvGrpSpPr>
          <p:cNvPr id="4" name="Groupe 3"/>
          <p:cNvGrpSpPr/>
          <p:nvPr/>
        </p:nvGrpSpPr>
        <p:grpSpPr>
          <a:xfrm>
            <a:off x="6887584" y="400440"/>
            <a:ext cx="2573732" cy="2913211"/>
            <a:chOff x="6661747" y="469784"/>
            <a:chExt cx="2486892" cy="306510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7" t="3857" r="37954" b="5622"/>
            <a:stretch/>
          </p:blipFill>
          <p:spPr>
            <a:xfrm>
              <a:off x="6661747" y="469784"/>
              <a:ext cx="1763402" cy="3065102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41" t="3857" r="8091" b="5622"/>
            <a:stretch/>
          </p:blipFill>
          <p:spPr>
            <a:xfrm>
              <a:off x="8363824" y="484632"/>
              <a:ext cx="784815" cy="3050254"/>
            </a:xfrm>
            <a:prstGeom prst="rect">
              <a:avLst/>
            </a:prstGeom>
          </p:spPr>
        </p:pic>
      </p:grpSp>
      <p:grpSp>
        <p:nvGrpSpPr>
          <p:cNvPr id="12" name="Groupe 11"/>
          <p:cNvGrpSpPr/>
          <p:nvPr/>
        </p:nvGrpSpPr>
        <p:grpSpPr>
          <a:xfrm>
            <a:off x="9492118" y="238535"/>
            <a:ext cx="2610870" cy="3295604"/>
            <a:chOff x="9575799" y="347310"/>
            <a:chExt cx="2610870" cy="329560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00" r="38159"/>
            <a:stretch/>
          </p:blipFill>
          <p:spPr>
            <a:xfrm>
              <a:off x="9575799" y="347310"/>
              <a:ext cx="1790245" cy="3295604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93" t="3763" r="4074" b="-3763"/>
            <a:stretch/>
          </p:blipFill>
          <p:spPr>
            <a:xfrm>
              <a:off x="11337008" y="477733"/>
              <a:ext cx="849661" cy="3165181"/>
            </a:xfrm>
            <a:prstGeom prst="rect">
              <a:avLst/>
            </a:prstGeom>
          </p:spPr>
        </p:pic>
      </p:grpSp>
      <p:grpSp>
        <p:nvGrpSpPr>
          <p:cNvPr id="18" name="Groupe 17"/>
          <p:cNvGrpSpPr/>
          <p:nvPr/>
        </p:nvGrpSpPr>
        <p:grpSpPr>
          <a:xfrm>
            <a:off x="6895751" y="3104129"/>
            <a:ext cx="2591465" cy="3485176"/>
            <a:chOff x="6895751" y="3104129"/>
            <a:chExt cx="2591465" cy="3485176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3" r="37369"/>
            <a:stretch/>
          </p:blipFill>
          <p:spPr>
            <a:xfrm>
              <a:off x="6895751" y="3104129"/>
              <a:ext cx="1845578" cy="346839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88" r="7597"/>
            <a:stretch/>
          </p:blipFill>
          <p:spPr>
            <a:xfrm>
              <a:off x="8681873" y="3120907"/>
              <a:ext cx="805343" cy="3468398"/>
            </a:xfrm>
            <a:prstGeom prst="rect">
              <a:avLst/>
            </a:prstGeom>
          </p:spPr>
        </p:pic>
      </p:grpSp>
      <p:grpSp>
        <p:nvGrpSpPr>
          <p:cNvPr id="17" name="Groupe 16"/>
          <p:cNvGrpSpPr/>
          <p:nvPr/>
        </p:nvGrpSpPr>
        <p:grpSpPr>
          <a:xfrm>
            <a:off x="9499600" y="3199904"/>
            <a:ext cx="2514600" cy="3392940"/>
            <a:chOff x="9677400" y="3199904"/>
            <a:chExt cx="2514600" cy="339294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1" r="40840"/>
            <a:stretch/>
          </p:blipFill>
          <p:spPr>
            <a:xfrm>
              <a:off x="9677400" y="3199904"/>
              <a:ext cx="1710268" cy="3381012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66" r="7042"/>
            <a:stretch/>
          </p:blipFill>
          <p:spPr>
            <a:xfrm>
              <a:off x="11421532" y="3211832"/>
              <a:ext cx="770468" cy="3381012"/>
            </a:xfrm>
            <a:prstGeom prst="rect">
              <a:avLst/>
            </a:prstGeom>
          </p:spPr>
        </p:pic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5" y="4284783"/>
            <a:ext cx="2745153" cy="205886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74" y="4284784"/>
            <a:ext cx="2745153" cy="205886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02678" y="4215862"/>
            <a:ext cx="5483650" cy="212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6624" y="4456447"/>
            <a:ext cx="4002182" cy="1779236"/>
          </a:xfrm>
          <a:prstGeom prst="rect">
            <a:avLst/>
          </a:prstGeom>
        </p:spPr>
      </p:pic>
      <p:sp>
        <p:nvSpPr>
          <p:cNvPr id="24" name="Flèche vers le bas 23"/>
          <p:cNvSpPr/>
          <p:nvPr/>
        </p:nvSpPr>
        <p:spPr>
          <a:xfrm rot="10800000">
            <a:off x="4533057" y="5535503"/>
            <a:ext cx="166613" cy="333111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4253316" y="5868614"/>
                <a:ext cx="6780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30 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𝑚𝑠</m:t>
                      </m:r>
                    </m:oMath>
                  </m:oMathPara>
                </a14:m>
                <a:endParaRPr lang="fr-FR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316" y="5868614"/>
                <a:ext cx="678006" cy="276999"/>
              </a:xfrm>
              <a:prstGeom prst="rect">
                <a:avLst/>
              </a:prstGeom>
              <a:blipFill>
                <a:blip r:embed="rId11"/>
                <a:stretch>
                  <a:fillRect l="-7207" r="-4505" b="-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e 31"/>
          <p:cNvGrpSpPr/>
          <p:nvPr/>
        </p:nvGrpSpPr>
        <p:grpSpPr>
          <a:xfrm>
            <a:off x="6768622" y="2303585"/>
            <a:ext cx="3981440" cy="3965042"/>
            <a:chOff x="6768622" y="2303585"/>
            <a:chExt cx="3981440" cy="39650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/>
                <p:cNvSpPr txBox="1"/>
                <p:nvPr/>
              </p:nvSpPr>
              <p:spPr>
                <a:xfrm>
                  <a:off x="6768622" y="3027920"/>
                  <a:ext cx="2362828" cy="1077218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/>
                    <a:t>“</a:t>
                  </a:r>
                  <a14:m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𝜀</m:t>
                      </m:r>
                    </m:oMath>
                  </a14:m>
                  <a:r>
                    <a:rPr lang="en-US" sz="1600" dirty="0" smtClean="0"/>
                    <a:t>” model predicts some turbulent transport along the </a:t>
                  </a:r>
                  <a:r>
                    <a:rPr lang="en-US" sz="1600" dirty="0" err="1" smtClean="0"/>
                    <a:t>divertor</a:t>
                  </a:r>
                  <a:r>
                    <a:rPr lang="en-US" sz="1600" dirty="0" smtClean="0"/>
                    <a:t> leg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20" name="ZoneTexte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8622" y="3027920"/>
                  <a:ext cx="2362828" cy="1077218"/>
                </a:xfrm>
                <a:prstGeom prst="rect">
                  <a:avLst/>
                </a:prstGeom>
                <a:blipFill>
                  <a:blip r:embed="rId12"/>
                  <a:stretch>
                    <a:fillRect t="-552" b="-4972"/>
                  </a:stretch>
                </a:blipFill>
                <a:ln w="28575"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Ellipse 25"/>
            <p:cNvSpPr/>
            <p:nvPr/>
          </p:nvSpPr>
          <p:spPr>
            <a:xfrm>
              <a:off x="10099431" y="2303585"/>
              <a:ext cx="633046" cy="922562"/>
            </a:xfrm>
            <a:prstGeom prst="ellips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10117016" y="5346065"/>
              <a:ext cx="633046" cy="922562"/>
            </a:xfrm>
            <a:prstGeom prst="ellips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cxnSp>
          <p:nvCxnSpPr>
            <p:cNvPr id="29" name="Connecteur droit 28"/>
            <p:cNvCxnSpPr>
              <a:stCxn id="20" idx="3"/>
              <a:endCxn id="26" idx="3"/>
            </p:cNvCxnSpPr>
            <p:nvPr/>
          </p:nvCxnSpPr>
          <p:spPr>
            <a:xfrm flipV="1">
              <a:off x="9131450" y="3091041"/>
              <a:ext cx="1060688" cy="475488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>
              <a:stCxn id="20" idx="3"/>
              <a:endCxn id="27" idx="1"/>
            </p:cNvCxnSpPr>
            <p:nvPr/>
          </p:nvCxnSpPr>
          <p:spPr>
            <a:xfrm>
              <a:off x="9131450" y="3566529"/>
              <a:ext cx="1078273" cy="1914642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658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1398" y="991659"/>
                <a:ext cx="6164002" cy="4875741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1600" dirty="0" smtClean="0"/>
                  <a:t>Strategies to reach quasi-steady-state with neutrals:</a:t>
                </a:r>
              </a:p>
              <a:p>
                <a:pPr marL="266700" lvl="2" indent="0">
                  <a:buNone/>
                </a:pPr>
                <a:r>
                  <a:rPr lang="en-US" sz="1600" dirty="0" smtClean="0"/>
                  <a:t>2. Run turbulent case on coarse grid (aggressively)</a:t>
                </a:r>
                <a:br>
                  <a:rPr lang="en-US" sz="16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700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r>
                  <a:rPr lang="en-US" sz="1600" dirty="0"/>
                  <a:t> (1/4 torus</a:t>
                </a:r>
                <a:r>
                  <a:rPr lang="en-US" sz="1600" dirty="0" smtClean="0"/>
                  <a:t>)</a:t>
                </a:r>
              </a:p>
              <a:p>
                <a:pPr lvl="2"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 smtClean="0"/>
                  <a:t>millions </a:t>
                </a:r>
              </a:p>
              <a:p>
                <a:pPr marL="266700" lvl="2" indent="0">
                  <a:buNone/>
                </a:pPr>
                <a:r>
                  <a:rPr lang="en-US" sz="1600" dirty="0" smtClean="0">
                    <a:sym typeface="Wingdings" panose="05000000000000000000" pitchFamily="2" charset="2"/>
                  </a:rPr>
                  <a:t> </a:t>
                </a:r>
                <a:r>
                  <a:rPr lang="en-US" sz="1600" dirty="0" smtClean="0"/>
                  <a:t>factor 2 in each direction, factor 8 on the number of </a:t>
                </a:r>
                <a:r>
                  <a:rPr lang="en-US" sz="1600" dirty="0" err="1" smtClean="0"/>
                  <a:t>DoF</a:t>
                </a:r>
                <a:endParaRPr lang="en-US" sz="1600" dirty="0"/>
              </a:p>
              <a:p>
                <a:pPr lvl="3"/>
                <a:r>
                  <a:rPr lang="en-US" sz="1600" dirty="0" smtClean="0">
                    <a:sym typeface="Wingdings" panose="05000000000000000000" pitchFamily="2" charset="2"/>
                  </a:rPr>
                  <a:t>Lower computation cost than fine grid case</a:t>
                </a:r>
                <a:br>
                  <a:rPr lang="en-US" sz="1600" dirty="0" smtClean="0">
                    <a:sym typeface="Wingdings" panose="05000000000000000000" pitchFamily="2" charset="2"/>
                  </a:rPr>
                </a:br>
                <a:r>
                  <a:rPr lang="en-US" sz="1600" dirty="0" smtClean="0">
                    <a:sym typeface="Wingdings" panose="05000000000000000000" pitchFamily="2" charset="2"/>
                  </a:rPr>
                  <a:t>8 days on 2560 CPUs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 0,5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𝑀𝐶𝑃𝑈h</m:t>
                    </m:r>
                  </m:oMath>
                </a14:m>
                <a:r>
                  <a:rPr lang="en-US" sz="1600" dirty="0" smtClean="0">
                    <a:sym typeface="Wingdings" panose="05000000000000000000" pitchFamily="2" charset="2"/>
                  </a:rPr>
                  <a:t> 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20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𝑚𝑠</m:t>
                    </m:r>
                  </m:oMath>
                </a14:m>
                <a:r>
                  <a:rPr lang="en-US" sz="1600" dirty="0" smtClean="0">
                    <a:sym typeface="Wingdings" panose="05000000000000000000" pitchFamily="2" charset="2"/>
                  </a:rPr>
                  <a:t> of plasma</a:t>
                </a:r>
                <a:br>
                  <a:rPr lang="en-US" sz="1600" dirty="0" smtClean="0">
                    <a:sym typeface="Wingdings" panose="05000000000000000000" pitchFamily="2" charset="2"/>
                  </a:rPr>
                </a:br>
                <a:r>
                  <a:rPr lang="en-US" sz="1600" dirty="0" smtClean="0">
                    <a:sym typeface="Wingdings" panose="05000000000000000000" pitchFamily="2" charset="2"/>
                  </a:rPr>
                  <a:t>Cost: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25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𝑘𝐶𝑃𝑈h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𝑚𝑠</m:t>
                    </m:r>
                  </m:oMath>
                </a14:m>
                <a:r>
                  <a:rPr lang="en-US" sz="1600" dirty="0" smtClean="0">
                    <a:sym typeface="Wingdings" panose="05000000000000000000" pitchFamily="2" charset="2"/>
                  </a:rPr>
                  <a:t> [vs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1.25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𝑀𝐶𝑃𝑈h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en-US" sz="1600" dirty="0" smtClean="0"/>
                  <a:t>]</a:t>
                </a:r>
                <a:endParaRPr lang="en-US" sz="1600" dirty="0"/>
              </a:p>
              <a:p>
                <a:pPr lvl="3"/>
                <a:r>
                  <a:rPr lang="en-US" sz="1600" noProof="0" dirty="0" smtClean="0">
                    <a:sym typeface="Wingdings" panose="05000000000000000000" pitchFamily="2" charset="2"/>
                  </a:rPr>
                  <a:t>Enables longer plasma time – though </a:t>
                </a:r>
                <a:r>
                  <a:rPr lang="en-US" sz="1600" noProof="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is turbulence representative?</a:t>
                </a:r>
                <a:endParaRPr lang="en-US" sz="1600" noProof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1398" y="991659"/>
                <a:ext cx="6164002" cy="4875741"/>
              </a:xfrm>
              <a:blipFill>
                <a:blip r:embed="rId4"/>
                <a:stretch>
                  <a:fillRect l="-1682" t="-3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Towards convergence</a:t>
            </a:r>
            <a:endParaRPr lang="en-US" noProof="0" dirty="0"/>
          </a:p>
        </p:txBody>
      </p:sp>
      <p:grpSp>
        <p:nvGrpSpPr>
          <p:cNvPr id="9" name="Groupe 8"/>
          <p:cNvGrpSpPr/>
          <p:nvPr/>
        </p:nvGrpSpPr>
        <p:grpSpPr>
          <a:xfrm>
            <a:off x="595822" y="3925876"/>
            <a:ext cx="5838370" cy="2263670"/>
            <a:chOff x="6363202" y="4099932"/>
            <a:chExt cx="5838370" cy="226367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202" y="4099932"/>
              <a:ext cx="3018227" cy="226367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3346" y="4099932"/>
              <a:ext cx="3018226" cy="22636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7516631" y="691932"/>
                <a:ext cx="9739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631" y="691932"/>
                <a:ext cx="973921" cy="276999"/>
              </a:xfrm>
              <a:prstGeom prst="rect">
                <a:avLst/>
              </a:prstGeom>
              <a:blipFill>
                <a:blip r:embed="rId8"/>
                <a:stretch>
                  <a:fillRect l="-2500" t="-2222" r="-8125" b="-3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10126772" y="664921"/>
                <a:ext cx="7854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6772" y="664921"/>
                <a:ext cx="785471" cy="276999"/>
              </a:xfrm>
              <a:prstGeom prst="rect">
                <a:avLst/>
              </a:prstGeom>
              <a:blipFill>
                <a:blip r:embed="rId9"/>
                <a:stretch>
                  <a:fillRect l="-5426" r="-9302" b="-347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e 9"/>
          <p:cNvGrpSpPr/>
          <p:nvPr/>
        </p:nvGrpSpPr>
        <p:grpSpPr>
          <a:xfrm>
            <a:off x="7380338" y="4512103"/>
            <a:ext cx="4002182" cy="1779236"/>
            <a:chOff x="1535106" y="4049277"/>
            <a:chExt cx="4002182" cy="1779236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35106" y="4049277"/>
              <a:ext cx="4002182" cy="1779236"/>
            </a:xfrm>
            <a:prstGeom prst="rect">
              <a:avLst/>
            </a:prstGeom>
          </p:spPr>
        </p:pic>
        <p:sp>
          <p:nvSpPr>
            <p:cNvPr id="16" name="Flèche vers le bas 15"/>
            <p:cNvSpPr/>
            <p:nvPr/>
          </p:nvSpPr>
          <p:spPr>
            <a:xfrm rot="10800000">
              <a:off x="4420736" y="5116610"/>
              <a:ext cx="166613" cy="333111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4140995" y="5449721"/>
                  <a:ext cx="67800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𝑚𝑠</m:t>
                        </m:r>
                      </m:oMath>
                    </m:oMathPara>
                  </a14:m>
                  <a:endParaRPr lang="fr-FR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0995" y="5449721"/>
                  <a:ext cx="678006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6306" r="-4505" b="-888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8070" y="1021242"/>
            <a:ext cx="5212532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4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TCV-X21 simulation </a:t>
            </a:r>
            <a:r>
              <a:rPr lang="fr-FR" dirty="0" err="1"/>
              <a:t>results</a:t>
            </a:r>
            <a:r>
              <a:rPr lang="fr-FR" dirty="0"/>
              <a:t> – </a:t>
            </a:r>
            <a:r>
              <a:rPr lang="fr-FR" dirty="0" err="1"/>
              <a:t>towards</a:t>
            </a:r>
            <a:r>
              <a:rPr lang="fr-FR" dirty="0"/>
              <a:t> long time </a:t>
            </a:r>
            <a:r>
              <a:rPr lang="fr-FR" dirty="0" err="1"/>
              <a:t>scales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Power scan</a:t>
            </a:r>
            <a:endParaRPr lang="fr-FR" sz="36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17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98" y="991659"/>
            <a:ext cx="6164002" cy="4875741"/>
          </a:xfrm>
        </p:spPr>
        <p:txBody>
          <a:bodyPr>
            <a:normAutofit/>
          </a:bodyPr>
          <a:lstStyle/>
          <a:p>
            <a:pPr lvl="1"/>
            <a:r>
              <a:rPr lang="fr-FR" sz="1600" dirty="0" smtClean="0"/>
              <a:t>New French </a:t>
            </a:r>
            <a:r>
              <a:rPr lang="fr-FR" sz="1600" dirty="0" err="1" smtClean="0"/>
              <a:t>supercomputer</a:t>
            </a:r>
            <a:r>
              <a:rPr lang="fr-FR" sz="1600" dirty="0" smtClean="0"/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to test  59MCPUh </a:t>
            </a:r>
            <a:r>
              <a:rPr lang="fr-FR" sz="1600" dirty="0" err="1" smtClean="0">
                <a:sym typeface="Wingdings" panose="05000000000000000000" pitchFamily="2" charset="2"/>
              </a:rPr>
              <a:t>granted</a:t>
            </a:r>
            <a:r>
              <a:rPr lang="fr-FR" sz="1600" dirty="0" smtClean="0">
                <a:sym typeface="Wingdings" panose="05000000000000000000" pitchFamily="2" charset="2"/>
              </a:rPr>
              <a:t> to test</a:t>
            </a:r>
            <a:br>
              <a:rPr lang="fr-FR" sz="1600" dirty="0" smtClean="0">
                <a:sym typeface="Wingdings" panose="05000000000000000000" pitchFamily="2" charset="2"/>
              </a:rPr>
            </a:br>
            <a:r>
              <a:rPr lang="fr-FR" sz="1600" dirty="0" smtClean="0">
                <a:sym typeface="Wingdings" panose="05000000000000000000" pitchFamily="2" charset="2"/>
              </a:rPr>
              <a:t>-- 10MCPUh for SOLEDGE3X</a:t>
            </a:r>
          </a:p>
          <a:p>
            <a:pPr lvl="1"/>
            <a:r>
              <a:rPr lang="fr-FR" sz="1600" noProof="0" dirty="0" smtClean="0">
                <a:sym typeface="Wingdings" panose="05000000000000000000" pitchFamily="2" charset="2"/>
              </a:rPr>
              <a:t>Power scan </a:t>
            </a:r>
            <a:r>
              <a:rPr lang="fr-FR" sz="1600" noProof="0" dirty="0" err="1" smtClean="0">
                <a:sym typeface="Wingdings" panose="05000000000000000000" pitchFamily="2" charset="2"/>
              </a:rPr>
              <a:t>based</a:t>
            </a:r>
            <a:r>
              <a:rPr lang="fr-FR" sz="1600" noProof="0" dirty="0" smtClean="0">
                <a:sym typeface="Wingdings" panose="05000000000000000000" pitchFamily="2" charset="2"/>
              </a:rPr>
              <a:t> on TCV-X21 </a:t>
            </a:r>
            <a:r>
              <a:rPr lang="fr-FR" sz="1600" noProof="0" dirty="0" err="1" smtClean="0">
                <a:sym typeface="Wingdings" panose="05000000000000000000" pitchFamily="2" charset="2"/>
              </a:rPr>
              <a:t>equilibrium</a:t>
            </a:r>
            <a:endParaRPr lang="en-US" sz="1600" noProof="0" dirty="0" smtClean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Grand Challenge on </a:t>
            </a:r>
            <a:r>
              <a:rPr lang="en-US" dirty="0" err="1" smtClean="0"/>
              <a:t>Adastra</a:t>
            </a:r>
            <a:endParaRPr lang="en-US" noProof="0" dirty="0"/>
          </a:p>
        </p:txBody>
      </p:sp>
      <p:grpSp>
        <p:nvGrpSpPr>
          <p:cNvPr id="22" name="Groupe 21"/>
          <p:cNvGrpSpPr/>
          <p:nvPr/>
        </p:nvGrpSpPr>
        <p:grpSpPr>
          <a:xfrm>
            <a:off x="4444956" y="1088997"/>
            <a:ext cx="8184351" cy="4943964"/>
            <a:chOff x="20068902" y="30415700"/>
            <a:chExt cx="10371449" cy="7300486"/>
          </a:xfrm>
        </p:grpSpPr>
        <p:grpSp>
          <p:nvGrpSpPr>
            <p:cNvPr id="23" name="Groupe 22"/>
            <p:cNvGrpSpPr/>
            <p:nvPr/>
          </p:nvGrpSpPr>
          <p:grpSpPr>
            <a:xfrm>
              <a:off x="21260667" y="30712486"/>
              <a:ext cx="8319847" cy="6078805"/>
              <a:chOff x="21260667" y="30712486"/>
              <a:chExt cx="8319847" cy="6078805"/>
            </a:xfrm>
          </p:grpSpPr>
          <p:sp>
            <p:nvSpPr>
              <p:cNvPr id="31" name="Éclair 30"/>
              <p:cNvSpPr/>
              <p:nvPr/>
            </p:nvSpPr>
            <p:spPr bwMode="auto">
              <a:xfrm>
                <a:off x="21477063" y="31193257"/>
                <a:ext cx="363048" cy="447025"/>
              </a:xfrm>
              <a:prstGeom prst="lightningBol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106" charset="0"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-106" charset="0"/>
                </a:endParaRPr>
              </a:p>
            </p:txBody>
          </p:sp>
          <p:sp>
            <p:nvSpPr>
              <p:cNvPr id="32" name="Éclair 31"/>
              <p:cNvSpPr/>
              <p:nvPr/>
            </p:nvSpPr>
            <p:spPr bwMode="auto">
              <a:xfrm>
                <a:off x="21658587" y="32171178"/>
                <a:ext cx="363048" cy="447025"/>
              </a:xfrm>
              <a:prstGeom prst="lightningBol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106" charset="0"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-106" charset="0"/>
                </a:endParaRPr>
              </a:p>
            </p:txBody>
          </p:sp>
          <p:sp>
            <p:nvSpPr>
              <p:cNvPr id="33" name="Éclair 32"/>
              <p:cNvSpPr/>
              <p:nvPr/>
            </p:nvSpPr>
            <p:spPr bwMode="auto">
              <a:xfrm>
                <a:off x="21679132" y="33243025"/>
                <a:ext cx="363048" cy="447025"/>
              </a:xfrm>
              <a:prstGeom prst="lightningBol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106" charset="0"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-106" charset="0"/>
                </a:endParaRPr>
              </a:p>
            </p:txBody>
          </p:sp>
          <p:sp>
            <p:nvSpPr>
              <p:cNvPr id="34" name="Éclair 33"/>
              <p:cNvSpPr/>
              <p:nvPr/>
            </p:nvSpPr>
            <p:spPr bwMode="auto">
              <a:xfrm>
                <a:off x="22252335" y="33815958"/>
                <a:ext cx="363048" cy="447025"/>
              </a:xfrm>
              <a:prstGeom prst="lightningBol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106" charset="0"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-106" charset="0"/>
                </a:endParaRPr>
              </a:p>
            </p:txBody>
          </p:sp>
          <p:sp>
            <p:nvSpPr>
              <p:cNvPr id="35" name="Éclair 34"/>
              <p:cNvSpPr/>
              <p:nvPr/>
            </p:nvSpPr>
            <p:spPr bwMode="auto">
              <a:xfrm>
                <a:off x="26925329" y="31161489"/>
                <a:ext cx="363048" cy="447025"/>
              </a:xfrm>
              <a:prstGeom prst="lightningBol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106" charset="0"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-106" charset="0"/>
                </a:endParaRPr>
              </a:p>
            </p:txBody>
          </p:sp>
          <p:sp>
            <p:nvSpPr>
              <p:cNvPr id="36" name="Éclair 35"/>
              <p:cNvSpPr/>
              <p:nvPr/>
            </p:nvSpPr>
            <p:spPr bwMode="auto">
              <a:xfrm>
                <a:off x="27494059" y="32145550"/>
                <a:ext cx="363048" cy="447025"/>
              </a:xfrm>
              <a:prstGeom prst="lightningBol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106" charset="0"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-106" charset="0"/>
                </a:endParaRPr>
              </a:p>
            </p:txBody>
          </p:sp>
          <p:sp>
            <p:nvSpPr>
              <p:cNvPr id="37" name="Éclair 36"/>
              <p:cNvSpPr/>
              <p:nvPr/>
            </p:nvSpPr>
            <p:spPr bwMode="auto">
              <a:xfrm>
                <a:off x="21260667" y="36039316"/>
                <a:ext cx="396044" cy="485833"/>
              </a:xfrm>
              <a:prstGeom prst="lightningBol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-106" charset="0"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-106" charset="0"/>
                </a:endParaRPr>
              </a:p>
            </p:txBody>
          </p:sp>
          <p:cxnSp>
            <p:nvCxnSpPr>
              <p:cNvPr id="38" name="Connecteur droit 37"/>
              <p:cNvCxnSpPr/>
              <p:nvPr/>
            </p:nvCxnSpPr>
            <p:spPr bwMode="auto">
              <a:xfrm>
                <a:off x="21437610" y="34256897"/>
                <a:ext cx="3531469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Connecteur droit 38"/>
              <p:cNvCxnSpPr/>
              <p:nvPr/>
            </p:nvCxnSpPr>
            <p:spPr bwMode="auto">
              <a:xfrm>
                <a:off x="25830098" y="32996757"/>
                <a:ext cx="3531469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ZoneTexte 39"/>
                  <p:cNvSpPr txBox="1"/>
                  <p:nvPr/>
                </p:nvSpPr>
                <p:spPr>
                  <a:xfrm>
                    <a:off x="26985303" y="32569308"/>
                    <a:ext cx="259521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𝑡h𝑟𝑒𝑠h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≈300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𝑘𝑊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2052" name="ZoneTexte 20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85303" y="32569308"/>
                    <a:ext cx="2595211" cy="461665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b="-394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ZoneTexte 40"/>
                  <p:cNvSpPr txBox="1"/>
                  <p:nvPr/>
                </p:nvSpPr>
                <p:spPr>
                  <a:xfrm>
                    <a:off x="22245283" y="33795232"/>
                    <a:ext cx="325595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𝑡h𝑟𝑒𝑠h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≈160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𝑘𝑊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15" name="ZoneTexte 1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245283" y="33795232"/>
                    <a:ext cx="3255955" cy="461665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b="-394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ZoneTexte 41"/>
                  <p:cNvSpPr txBox="1"/>
                  <p:nvPr/>
                </p:nvSpPr>
                <p:spPr>
                  <a:xfrm>
                    <a:off x="21876397" y="30730193"/>
                    <a:ext cx="226000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=0.9 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oMath>
                      </m:oMathPara>
                    </a14:m>
                    <a:endParaRPr lang="fr-FR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53" name="ZoneTexte 20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876397" y="30730193"/>
                    <a:ext cx="2260006" cy="461665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ZoneTexte 42"/>
                  <p:cNvSpPr txBox="1"/>
                  <p:nvPr/>
                </p:nvSpPr>
                <p:spPr>
                  <a:xfrm>
                    <a:off x="26633509" y="30712486"/>
                    <a:ext cx="226000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=1.8 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oMath>
                      </m:oMathPara>
                    </a14:m>
                    <a:endParaRPr lang="fr-FR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6" name="ZoneTexte 1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33509" y="30712486"/>
                    <a:ext cx="2260006" cy="461665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ZoneTexte 43"/>
              <p:cNvSpPr txBox="1"/>
              <p:nvPr/>
            </p:nvSpPr>
            <p:spPr>
              <a:xfrm>
                <a:off x="21679131" y="35927785"/>
                <a:ext cx="6842421" cy="863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Transition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</a:t>
                </a:r>
                <a:r>
                  <a:rPr lang="fr-FR" sz="1600" dirty="0" err="1"/>
                  <a:t>strong</a:t>
                </a:r>
                <a:r>
                  <a:rPr lang="fr-FR" sz="1600" dirty="0"/>
                  <a:t> </a:t>
                </a:r>
                <a:r>
                  <a:rPr lang="fr-FR" sz="1600" dirty="0" err="1"/>
                  <a:t>shear</a:t>
                </a:r>
                <a:r>
                  <a:rPr lang="fr-FR" sz="1600" dirty="0"/>
                  <a:t> at </a:t>
                </a:r>
                <a:r>
                  <a:rPr lang="fr-FR" sz="1600" dirty="0" err="1"/>
                  <a:t>separatrix</a:t>
                </a:r>
                <a:r>
                  <a:rPr lang="fr-FR" sz="1600" dirty="0"/>
                  <a:t> </a:t>
                </a:r>
                <a:r>
                  <a:rPr lang="fr-FR" sz="1600" dirty="0" err="1"/>
                  <a:t>followed</a:t>
                </a:r>
                <a:r>
                  <a:rPr lang="fr-FR" sz="1600" dirty="0"/>
                  <a:t> by simulation crash</a:t>
                </a:r>
              </a:p>
            </p:txBody>
          </p:sp>
        </p:grpSp>
        <p:grpSp>
          <p:nvGrpSpPr>
            <p:cNvPr id="26" name="Groupe 25"/>
            <p:cNvGrpSpPr/>
            <p:nvPr/>
          </p:nvGrpSpPr>
          <p:grpSpPr>
            <a:xfrm>
              <a:off x="20068902" y="30415700"/>
              <a:ext cx="10371449" cy="7300486"/>
              <a:chOff x="20068902" y="30415700"/>
              <a:chExt cx="10371449" cy="7300486"/>
            </a:xfrm>
          </p:grpSpPr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3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68902" y="30415700"/>
                <a:ext cx="10371449" cy="5932664"/>
              </a:xfrm>
              <a:prstGeom prst="rect">
                <a:avLst/>
              </a:prstGeom>
            </p:spPr>
          </p:pic>
          <p:sp>
            <p:nvSpPr>
              <p:cNvPr id="28" name="Text Box 17"/>
              <p:cNvSpPr txBox="1">
                <a:spLocks noChangeArrowheads="1"/>
              </p:cNvSpPr>
              <p:nvPr/>
            </p:nvSpPr>
            <p:spPr bwMode="auto">
              <a:xfrm>
                <a:off x="21656711" y="37216261"/>
                <a:ext cx="7035792" cy="49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1600" i="1" dirty="0" smtClean="0">
                    <a:latin typeface="+mj-lt"/>
                  </a:rPr>
                  <a:t>Input (source) and output (wall) power. </a:t>
                </a:r>
                <a:endParaRPr lang="en-US" sz="1600" i="1" dirty="0">
                  <a:latin typeface="+mj-lt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/>
              <p:nvPr/>
            </p:nvSpPr>
            <p:spPr>
              <a:xfrm>
                <a:off x="21679778" y="36823142"/>
                <a:ext cx="8004489" cy="4999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Power balances for low B and high B power scans</a:t>
                </a:r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312534"/>
              </p:ext>
            </p:extLst>
          </p:nvPr>
        </p:nvGraphicFramePr>
        <p:xfrm>
          <a:off x="724944" y="2005918"/>
          <a:ext cx="3284547" cy="418238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094849">
                  <a:extLst>
                    <a:ext uri="{9D8B030D-6E8A-4147-A177-3AD203B41FA5}">
                      <a16:colId xmlns:a16="http://schemas.microsoft.com/office/drawing/2014/main" val="1863834824"/>
                    </a:ext>
                  </a:extLst>
                </a:gridCol>
                <a:gridCol w="1039204">
                  <a:extLst>
                    <a:ext uri="{9D8B030D-6E8A-4147-A177-3AD203B41FA5}">
                      <a16:colId xmlns:a16="http://schemas.microsoft.com/office/drawing/2014/main" val="2638998501"/>
                    </a:ext>
                  </a:extLst>
                </a:gridCol>
                <a:gridCol w="1150494">
                  <a:extLst>
                    <a:ext uri="{9D8B030D-6E8A-4147-A177-3AD203B41FA5}">
                      <a16:colId xmlns:a16="http://schemas.microsoft.com/office/drawing/2014/main" val="2861897397"/>
                    </a:ext>
                  </a:extLst>
                </a:gridCol>
              </a:tblGrid>
              <a:tr h="540689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0.9T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1.8T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0578112"/>
                  </a:ext>
                </a:extLst>
              </a:tr>
              <a:tr h="5406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2060"/>
                          </a:solidFill>
                        </a:rPr>
                        <a:t>60</a:t>
                      </a:r>
                      <a:r>
                        <a:rPr lang="fr-FR" sz="1800" baseline="0" dirty="0" smtClean="0">
                          <a:solidFill>
                            <a:srgbClr val="002060"/>
                          </a:solidFill>
                        </a:rPr>
                        <a:t> kW</a:t>
                      </a:r>
                      <a:endParaRPr lang="fr-FR" sz="1800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B050"/>
                          </a:solidFill>
                        </a:rPr>
                        <a:t>No </a:t>
                      </a:r>
                      <a:r>
                        <a:rPr lang="fr-FR" sz="1800" dirty="0" err="1" smtClean="0">
                          <a:solidFill>
                            <a:srgbClr val="00B050"/>
                          </a:solidFill>
                        </a:rPr>
                        <a:t>barrier</a:t>
                      </a:r>
                      <a:endParaRPr lang="fr-FR" sz="1800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848799"/>
                  </a:ext>
                </a:extLst>
              </a:tr>
              <a:tr h="5406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1100EA"/>
                          </a:solidFill>
                        </a:rPr>
                        <a:t>120 kW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B050"/>
                          </a:solidFill>
                        </a:rPr>
                        <a:t>No </a:t>
                      </a:r>
                      <a:r>
                        <a:rPr lang="fr-FR" sz="1800" dirty="0" err="1" smtClean="0">
                          <a:solidFill>
                            <a:srgbClr val="00B050"/>
                          </a:solidFill>
                        </a:rPr>
                        <a:t>barrier</a:t>
                      </a:r>
                      <a:endParaRPr lang="fr-FR" sz="1800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B050"/>
                          </a:solidFill>
                        </a:rPr>
                        <a:t>No </a:t>
                      </a:r>
                      <a:r>
                        <a:rPr lang="fr-FR" sz="1800" dirty="0" err="1" smtClean="0">
                          <a:solidFill>
                            <a:srgbClr val="00B050"/>
                          </a:solidFill>
                        </a:rPr>
                        <a:t>barrier</a:t>
                      </a:r>
                      <a:endParaRPr lang="fr-FR" sz="1800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6789957"/>
                  </a:ext>
                </a:extLst>
              </a:tr>
              <a:tr h="5406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B0F0"/>
                          </a:solidFill>
                        </a:rPr>
                        <a:t>180 kW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err="1" smtClean="0">
                          <a:solidFill>
                            <a:srgbClr val="FF0000"/>
                          </a:solidFill>
                        </a:rPr>
                        <a:t>Barrier</a:t>
                      </a:r>
                      <a:endParaRPr lang="fr-FR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B050"/>
                          </a:solidFill>
                        </a:rPr>
                        <a:t>No </a:t>
                      </a:r>
                      <a:r>
                        <a:rPr lang="fr-FR" sz="1800" dirty="0" err="1" smtClean="0">
                          <a:solidFill>
                            <a:srgbClr val="00B050"/>
                          </a:solidFill>
                        </a:rPr>
                        <a:t>barrier</a:t>
                      </a:r>
                      <a:endParaRPr lang="fr-FR" sz="1800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7136960"/>
                  </a:ext>
                </a:extLst>
              </a:tr>
              <a:tr h="5406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4AF6CD"/>
                          </a:solidFill>
                        </a:rPr>
                        <a:t>240 kW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err="1" smtClean="0">
                          <a:solidFill>
                            <a:srgbClr val="FF0000"/>
                          </a:solidFill>
                        </a:rPr>
                        <a:t>Barrier</a:t>
                      </a:r>
                      <a:endParaRPr lang="fr-FR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B050"/>
                          </a:solidFill>
                        </a:rPr>
                        <a:t>No </a:t>
                      </a:r>
                      <a:r>
                        <a:rPr lang="fr-FR" sz="1800" dirty="0" err="1" smtClean="0">
                          <a:solidFill>
                            <a:srgbClr val="00B050"/>
                          </a:solidFill>
                        </a:rPr>
                        <a:t>barrier</a:t>
                      </a:r>
                      <a:endParaRPr lang="fr-FR" sz="1800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563993"/>
                  </a:ext>
                </a:extLst>
              </a:tr>
              <a:tr h="5406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FFC000"/>
                          </a:solidFill>
                        </a:rPr>
                        <a:t>360 kW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err="1" smtClean="0">
                          <a:solidFill>
                            <a:srgbClr val="FF0000"/>
                          </a:solidFill>
                        </a:rPr>
                        <a:t>Barrier</a:t>
                      </a:r>
                      <a:endParaRPr lang="fr-FR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err="1" smtClean="0">
                          <a:solidFill>
                            <a:srgbClr val="FF0000"/>
                          </a:solidFill>
                        </a:rPr>
                        <a:t>Barrier</a:t>
                      </a:r>
                      <a:endParaRPr lang="fr-FR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1645201"/>
                  </a:ext>
                </a:extLst>
              </a:tr>
              <a:tr h="5406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C00000"/>
                          </a:solidFill>
                        </a:rPr>
                        <a:t>480 kW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err="1" smtClean="0">
                          <a:solidFill>
                            <a:srgbClr val="FF0000"/>
                          </a:solidFill>
                        </a:rPr>
                        <a:t>Barrier</a:t>
                      </a:r>
                      <a:endParaRPr lang="fr-FR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err="1" smtClean="0">
                          <a:solidFill>
                            <a:srgbClr val="FF0000"/>
                          </a:solidFill>
                        </a:rPr>
                        <a:t>Barrier</a:t>
                      </a:r>
                      <a:endParaRPr lang="fr-FR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055275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856216" y="1918297"/>
            <a:ext cx="1387011" cy="4425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5" name="Rectangle 44"/>
          <p:cNvSpPr/>
          <p:nvPr/>
        </p:nvSpPr>
        <p:spPr>
          <a:xfrm>
            <a:off x="8689205" y="885151"/>
            <a:ext cx="3291398" cy="393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3874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731838" y="2743338"/>
            <a:ext cx="7536246" cy="2084301"/>
            <a:chOff x="1458467" y="34546082"/>
            <a:chExt cx="9037004" cy="1488596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458467" y="35723383"/>
              <a:ext cx="9036000" cy="311295"/>
            </a:xfrm>
            <a:prstGeom prst="rect">
              <a:avLst/>
            </a:prstGeom>
            <a:solidFill>
              <a:srgbClr val="E0E2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470679" y="35436203"/>
              <a:ext cx="9023788" cy="306000"/>
            </a:xfrm>
            <a:prstGeom prst="rect">
              <a:avLst/>
            </a:prstGeom>
            <a:solidFill>
              <a:srgbClr val="BDD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459471" y="35129857"/>
              <a:ext cx="9036000" cy="306000"/>
            </a:xfrm>
            <a:prstGeom prst="rect">
              <a:avLst/>
            </a:prstGeom>
            <a:solidFill>
              <a:srgbClr val="B9FF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458467" y="34822336"/>
              <a:ext cx="9036000" cy="306000"/>
            </a:xfrm>
            <a:prstGeom prst="rect">
              <a:avLst/>
            </a:prstGeom>
            <a:solidFill>
              <a:srgbClr val="FFEDA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458467" y="34546082"/>
              <a:ext cx="9036000" cy="295200"/>
            </a:xfrm>
            <a:prstGeom prst="rect">
              <a:avLst/>
            </a:prstGeom>
            <a:solidFill>
              <a:srgbClr val="FFBDB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73" y="962184"/>
            <a:ext cx="11042485" cy="4875741"/>
          </a:xfrm>
        </p:spPr>
        <p:txBody>
          <a:bodyPr>
            <a:normAutofit/>
          </a:bodyPr>
          <a:lstStyle/>
          <a:p>
            <a:pPr lvl="1"/>
            <a:r>
              <a:rPr lang="fr-FR" sz="1600" dirty="0" err="1" smtClean="0"/>
              <a:t>Barrier</a:t>
            </a:r>
            <a:r>
              <a:rPr lang="fr-FR" sz="1600" dirty="0" smtClean="0"/>
              <a:t> </a:t>
            </a:r>
            <a:r>
              <a:rPr lang="fr-FR" sz="1600" dirty="0" err="1" smtClean="0"/>
              <a:t>characteristic</a:t>
            </a:r>
            <a:r>
              <a:rPr lang="fr-FR" sz="1600" dirty="0" smtClean="0"/>
              <a:t> and formation (WIP – </a:t>
            </a:r>
            <a:r>
              <a:rPr lang="fr-FR" sz="1600" dirty="0" err="1" smtClean="0"/>
              <a:t>speculative</a:t>
            </a:r>
            <a:r>
              <a:rPr lang="fr-FR" sz="1600" dirty="0" smtClean="0"/>
              <a:t>)</a:t>
            </a:r>
          </a:p>
          <a:p>
            <a:pPr lvl="2"/>
            <a:r>
              <a:rPr lang="fr-FR" sz="1600" dirty="0" err="1" smtClean="0"/>
              <a:t>Strong</a:t>
            </a:r>
            <a:r>
              <a:rPr lang="fr-FR" sz="1600" dirty="0" smtClean="0"/>
              <a:t> </a:t>
            </a:r>
            <a:r>
              <a:rPr lang="fr-FR" sz="1600" dirty="0" err="1" smtClean="0"/>
              <a:t>ExB</a:t>
            </a:r>
            <a:r>
              <a:rPr lang="fr-FR" sz="1600" dirty="0" smtClean="0"/>
              <a:t> </a:t>
            </a:r>
            <a:r>
              <a:rPr lang="fr-FR" sz="1600" dirty="0" err="1" smtClean="0"/>
              <a:t>shear</a:t>
            </a:r>
            <a:r>
              <a:rPr lang="fr-FR" sz="1600" dirty="0" smtClean="0"/>
              <a:t> (</a:t>
            </a:r>
            <a:r>
              <a:rPr lang="fr-FR" sz="1600" dirty="0" err="1" smtClean="0"/>
              <a:t>potential</a:t>
            </a:r>
            <a:r>
              <a:rPr lang="fr-FR" sz="1600" dirty="0" smtClean="0"/>
              <a:t> drops in the </a:t>
            </a:r>
            <a:r>
              <a:rPr lang="fr-FR" sz="1600" dirty="0" err="1" smtClean="0"/>
              <a:t>edge</a:t>
            </a:r>
            <a:r>
              <a:rPr lang="fr-FR" sz="1600" dirty="0" smtClean="0"/>
              <a:t>)</a:t>
            </a:r>
          </a:p>
          <a:p>
            <a:pPr lvl="2"/>
            <a:r>
              <a:rPr lang="fr-FR" sz="1600" dirty="0" err="1" smtClean="0"/>
              <a:t>Strong</a:t>
            </a:r>
            <a:r>
              <a:rPr lang="fr-FR" sz="1600" dirty="0" smtClean="0"/>
              <a:t> </a:t>
            </a:r>
            <a:r>
              <a:rPr lang="fr-FR" sz="1600" dirty="0" err="1" smtClean="0"/>
              <a:t>vorticity</a:t>
            </a:r>
            <a:r>
              <a:rPr lang="fr-FR" sz="1600" dirty="0" smtClean="0"/>
              <a:t> </a:t>
            </a:r>
            <a:r>
              <a:rPr lang="fr-FR" sz="1600" dirty="0" err="1" smtClean="0"/>
              <a:t>dipole</a:t>
            </a:r>
            <a:r>
              <a:rPr lang="fr-FR" sz="1600" dirty="0" smtClean="0"/>
              <a:t> </a:t>
            </a:r>
            <a:r>
              <a:rPr lang="fr-FR" sz="1600" dirty="0" err="1" smtClean="0"/>
              <a:t>near</a:t>
            </a:r>
            <a:r>
              <a:rPr lang="fr-FR" sz="1600" dirty="0" smtClean="0"/>
              <a:t> </a:t>
            </a:r>
            <a:r>
              <a:rPr lang="fr-FR" sz="1600" dirty="0" err="1" smtClean="0"/>
              <a:t>separatrix</a:t>
            </a:r>
            <a:r>
              <a:rPr lang="fr-FR" sz="1600" dirty="0" smtClean="0"/>
              <a:t> (diffusive </a:t>
            </a:r>
            <a:r>
              <a:rPr lang="fr-FR" sz="1600" dirty="0" err="1" smtClean="0"/>
              <a:t>current</a:t>
            </a:r>
            <a:r>
              <a:rPr lang="fr-FR" sz="1600" dirty="0" smtClean="0"/>
              <a:t> to </a:t>
            </a:r>
            <a:r>
              <a:rPr lang="fr-FR" sz="1600" dirty="0" err="1" smtClean="0"/>
              <a:t>compensate</a:t>
            </a:r>
            <a:r>
              <a:rPr lang="fr-FR" sz="1600" dirty="0" smtClean="0"/>
              <a:t> for </a:t>
            </a:r>
            <a:r>
              <a:rPr lang="fr-FR" sz="1600" dirty="0" err="1" smtClean="0"/>
              <a:t>diamagnetic</a:t>
            </a:r>
            <a:r>
              <a:rPr lang="fr-FR" sz="1600" dirty="0" smtClean="0"/>
              <a:t> </a:t>
            </a:r>
            <a:r>
              <a:rPr lang="fr-FR" sz="1600" dirty="0" err="1" smtClean="0"/>
              <a:t>current</a:t>
            </a:r>
            <a:r>
              <a:rPr lang="fr-FR" sz="1600" dirty="0" smtClean="0"/>
              <a:t> – </a:t>
            </a:r>
            <a:r>
              <a:rPr lang="fr-FR" sz="1600" dirty="0" err="1" smtClean="0"/>
              <a:t>polarization</a:t>
            </a:r>
            <a:r>
              <a:rPr lang="fr-FR" sz="1600" dirty="0" smtClean="0"/>
              <a:t> </a:t>
            </a:r>
            <a:r>
              <a:rPr lang="fr-FR" sz="1600" dirty="0" err="1" smtClean="0"/>
              <a:t>current</a:t>
            </a:r>
            <a:r>
              <a:rPr lang="fr-FR" sz="1600" dirty="0" smtClean="0"/>
              <a:t> </a:t>
            </a:r>
            <a:r>
              <a:rPr lang="fr-FR" sz="1600" dirty="0" err="1" smtClean="0"/>
              <a:t>reduced</a:t>
            </a:r>
            <a:r>
              <a:rPr lang="fr-FR" sz="1600" dirty="0" smtClean="0"/>
              <a:t> due to </a:t>
            </a:r>
            <a:r>
              <a:rPr lang="fr-FR" sz="1600" dirty="0" err="1" smtClean="0"/>
              <a:t>ExB</a:t>
            </a:r>
            <a:r>
              <a:rPr lang="fr-FR" sz="1600" dirty="0" smtClean="0"/>
              <a:t> </a:t>
            </a:r>
            <a:r>
              <a:rPr lang="fr-FR" sz="1600" dirty="0" err="1" smtClean="0"/>
              <a:t>shear</a:t>
            </a:r>
            <a:r>
              <a:rPr lang="fr-FR" sz="1600" dirty="0"/>
              <a:t>?</a:t>
            </a:r>
            <a:r>
              <a:rPr lang="fr-FR" sz="1600" dirty="0" smtClean="0"/>
              <a:t>)</a:t>
            </a:r>
            <a:endParaRPr lang="en-US" sz="1600" dirty="0" smtClean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Barrier formation (180kW case @ B=0.9T)</a:t>
            </a:r>
            <a:endParaRPr lang="en-US" noProof="0" dirty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41" y="2271645"/>
            <a:ext cx="9710403" cy="388416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01" y="2416817"/>
            <a:ext cx="3621699" cy="27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9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TCV-X21 </a:t>
            </a:r>
            <a:r>
              <a:rPr lang="fr-FR" dirty="0" err="1" smtClean="0"/>
              <a:t>experiment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12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/>
          <p:cNvGrpSpPr/>
          <p:nvPr/>
        </p:nvGrpSpPr>
        <p:grpSpPr>
          <a:xfrm>
            <a:off x="491863" y="2817115"/>
            <a:ext cx="4394769" cy="1754885"/>
            <a:chOff x="1458467" y="34546082"/>
            <a:chExt cx="9037004" cy="1488596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458467" y="35723383"/>
              <a:ext cx="9036000" cy="311295"/>
            </a:xfrm>
            <a:prstGeom prst="rect">
              <a:avLst/>
            </a:prstGeom>
            <a:solidFill>
              <a:srgbClr val="E0E2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470679" y="35436203"/>
              <a:ext cx="9023788" cy="306000"/>
            </a:xfrm>
            <a:prstGeom prst="rect">
              <a:avLst/>
            </a:prstGeom>
            <a:solidFill>
              <a:srgbClr val="BDD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459471" y="35129857"/>
              <a:ext cx="9036000" cy="306000"/>
            </a:xfrm>
            <a:prstGeom prst="rect">
              <a:avLst/>
            </a:prstGeom>
            <a:solidFill>
              <a:srgbClr val="B9FF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1458467" y="34822336"/>
              <a:ext cx="9036000" cy="306000"/>
            </a:xfrm>
            <a:prstGeom prst="rect">
              <a:avLst/>
            </a:prstGeom>
            <a:solidFill>
              <a:srgbClr val="FFEDA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1458467" y="34546082"/>
              <a:ext cx="9036000" cy="295200"/>
            </a:xfrm>
            <a:prstGeom prst="rect">
              <a:avLst/>
            </a:prstGeom>
            <a:solidFill>
              <a:srgbClr val="FFBDB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718" y="956760"/>
            <a:ext cx="11042485" cy="4875741"/>
          </a:xfrm>
        </p:spPr>
        <p:txBody>
          <a:bodyPr>
            <a:normAutofit/>
          </a:bodyPr>
          <a:lstStyle/>
          <a:p>
            <a:pPr lvl="1"/>
            <a:r>
              <a:rPr lang="fr-FR" sz="1600" dirty="0" err="1" smtClean="0"/>
              <a:t>Barrier</a:t>
            </a:r>
            <a:r>
              <a:rPr lang="fr-FR" sz="1600" dirty="0" smtClean="0"/>
              <a:t> </a:t>
            </a:r>
            <a:r>
              <a:rPr lang="fr-FR" sz="1600" dirty="0" err="1" smtClean="0"/>
              <a:t>characteristic</a:t>
            </a:r>
            <a:r>
              <a:rPr lang="fr-FR" sz="1600" dirty="0" smtClean="0"/>
              <a:t> and formation (WIP – </a:t>
            </a:r>
            <a:r>
              <a:rPr lang="fr-FR" sz="1600" dirty="0" err="1" smtClean="0"/>
              <a:t>speculative</a:t>
            </a:r>
            <a:r>
              <a:rPr lang="fr-FR" sz="1600" dirty="0" smtClean="0"/>
              <a:t>)</a:t>
            </a:r>
          </a:p>
          <a:p>
            <a:pPr lvl="2"/>
            <a:r>
              <a:rPr lang="fr-FR" sz="1600" dirty="0" err="1" smtClean="0"/>
              <a:t>Reduction</a:t>
            </a:r>
            <a:r>
              <a:rPr lang="fr-FR" sz="1600" dirty="0" smtClean="0"/>
              <a:t> of fluctuation </a:t>
            </a:r>
            <a:r>
              <a:rPr lang="fr-FR" sz="1600" dirty="0" err="1" smtClean="0"/>
              <a:t>level</a:t>
            </a:r>
            <a:r>
              <a:rPr lang="fr-FR" sz="1600" dirty="0" smtClean="0"/>
              <a:t> (</a:t>
            </a:r>
            <a:r>
              <a:rPr lang="fr-FR" sz="1600" dirty="0" err="1" smtClean="0"/>
              <a:t>before</a:t>
            </a:r>
            <a:r>
              <a:rPr lang="fr-FR" sz="1600" dirty="0" smtClean="0"/>
              <a:t> or </a:t>
            </a:r>
            <a:r>
              <a:rPr lang="fr-FR" sz="1600" dirty="0" err="1" smtClean="0"/>
              <a:t>after</a:t>
            </a:r>
            <a:r>
              <a:rPr lang="fr-FR" sz="1600" dirty="0" smtClean="0"/>
              <a:t> </a:t>
            </a:r>
            <a:r>
              <a:rPr lang="fr-FR" sz="1600" dirty="0" err="1" smtClean="0"/>
              <a:t>barrier</a:t>
            </a:r>
            <a:r>
              <a:rPr lang="fr-FR" sz="1600" dirty="0" smtClean="0"/>
              <a:t> formation ?)</a:t>
            </a:r>
            <a:endParaRPr lang="en-US" sz="1600" dirty="0" smtClean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Barrier formation (180kW case @ B=0.9T)</a:t>
            </a:r>
            <a:endParaRPr lang="en-US" noProof="0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8"/>
          <a:stretch/>
        </p:blipFill>
        <p:spPr>
          <a:xfrm>
            <a:off x="-227001" y="2432303"/>
            <a:ext cx="5280738" cy="3266738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8" y="2510961"/>
            <a:ext cx="3747188" cy="281039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01" y="2510961"/>
            <a:ext cx="3621699" cy="2716275"/>
          </a:xfrm>
          <a:prstGeom prst="rect">
            <a:avLst/>
          </a:prstGeom>
        </p:spPr>
      </p:pic>
      <p:sp>
        <p:nvSpPr>
          <p:cNvPr id="28" name="Flèche vers le bas 27"/>
          <p:cNvSpPr/>
          <p:nvPr/>
        </p:nvSpPr>
        <p:spPr>
          <a:xfrm>
            <a:off x="6477721" y="3447122"/>
            <a:ext cx="334297" cy="856272"/>
          </a:xfrm>
          <a:prstGeom prst="downArrow">
            <a:avLst/>
          </a:prstGeom>
          <a:solidFill>
            <a:srgbClr val="E50019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3" name="Flèche vers le bas 42"/>
          <p:cNvSpPr/>
          <p:nvPr/>
        </p:nvSpPr>
        <p:spPr>
          <a:xfrm>
            <a:off x="8047860" y="3381406"/>
            <a:ext cx="334297" cy="856272"/>
          </a:xfrm>
          <a:prstGeom prst="downArrow">
            <a:avLst/>
          </a:prstGeom>
          <a:solidFill>
            <a:srgbClr val="E50019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94692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/>
          <p:cNvGrpSpPr/>
          <p:nvPr/>
        </p:nvGrpSpPr>
        <p:grpSpPr>
          <a:xfrm>
            <a:off x="491863" y="2817115"/>
            <a:ext cx="4394769" cy="1754885"/>
            <a:chOff x="1458467" y="34546082"/>
            <a:chExt cx="9037004" cy="1488596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458467" y="35723383"/>
              <a:ext cx="9036000" cy="311295"/>
            </a:xfrm>
            <a:prstGeom prst="rect">
              <a:avLst/>
            </a:prstGeom>
            <a:solidFill>
              <a:srgbClr val="E0E2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470679" y="35436203"/>
              <a:ext cx="9023788" cy="306000"/>
            </a:xfrm>
            <a:prstGeom prst="rect">
              <a:avLst/>
            </a:prstGeom>
            <a:solidFill>
              <a:srgbClr val="BDD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459471" y="35129857"/>
              <a:ext cx="9036000" cy="306000"/>
            </a:xfrm>
            <a:prstGeom prst="rect">
              <a:avLst/>
            </a:prstGeom>
            <a:solidFill>
              <a:srgbClr val="B9FF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1458467" y="34822336"/>
              <a:ext cx="9036000" cy="306000"/>
            </a:xfrm>
            <a:prstGeom prst="rect">
              <a:avLst/>
            </a:prstGeom>
            <a:solidFill>
              <a:srgbClr val="FFEDA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1458467" y="34546082"/>
              <a:ext cx="9036000" cy="295200"/>
            </a:xfrm>
            <a:prstGeom prst="rect">
              <a:avLst/>
            </a:prstGeom>
            <a:solidFill>
              <a:srgbClr val="FFBDB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/>
              </a:pPr>
              <a:endParaRPr kumimoji="0" lang="fr-FR" sz="2400" b="0" i="0" u="none" strike="noStrike" cap="none" normalizeH="0" baseline="0">
                <a:solidFill>
                  <a:schemeClr val="bg1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718" y="956760"/>
            <a:ext cx="11042485" cy="4875741"/>
          </a:xfrm>
        </p:spPr>
        <p:txBody>
          <a:bodyPr>
            <a:normAutofit/>
          </a:bodyPr>
          <a:lstStyle/>
          <a:p>
            <a:pPr lvl="1"/>
            <a:r>
              <a:rPr lang="fr-FR" sz="1600" dirty="0" err="1" smtClean="0"/>
              <a:t>Barrier</a:t>
            </a:r>
            <a:r>
              <a:rPr lang="fr-FR" sz="1600" dirty="0" smtClean="0"/>
              <a:t> </a:t>
            </a:r>
            <a:r>
              <a:rPr lang="fr-FR" sz="1600" dirty="0" err="1" smtClean="0"/>
              <a:t>characteristic</a:t>
            </a:r>
            <a:r>
              <a:rPr lang="fr-FR" sz="1600" dirty="0" smtClean="0"/>
              <a:t> and formation (WIP – </a:t>
            </a:r>
            <a:r>
              <a:rPr lang="fr-FR" sz="1600" dirty="0" err="1" smtClean="0"/>
              <a:t>speculative</a:t>
            </a:r>
            <a:r>
              <a:rPr lang="fr-FR" sz="1600" dirty="0" smtClean="0"/>
              <a:t>)</a:t>
            </a:r>
          </a:p>
          <a:p>
            <a:pPr lvl="2"/>
            <a:r>
              <a:rPr lang="fr-FR" sz="1600" dirty="0" err="1" smtClean="0"/>
              <a:t>Reduction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flux </a:t>
            </a:r>
            <a:r>
              <a:rPr lang="fr-FR" sz="1600" dirty="0" smtClean="0">
                <a:sym typeface="Wingdings" panose="05000000000000000000" pitchFamily="2" charset="2"/>
              </a:rPr>
              <a:t> transport </a:t>
            </a:r>
            <a:r>
              <a:rPr lang="fr-FR" sz="1600" dirty="0" err="1" smtClean="0">
                <a:sym typeface="Wingdings" panose="05000000000000000000" pitchFamily="2" charset="2"/>
              </a:rPr>
              <a:t>barrier</a:t>
            </a:r>
            <a:endParaRPr lang="fr-FR" sz="1600" dirty="0">
              <a:sym typeface="Wingdings" panose="05000000000000000000" pitchFamily="2" charset="2"/>
            </a:endParaRPr>
          </a:p>
          <a:p>
            <a:pPr lvl="2"/>
            <a:r>
              <a:rPr lang="fr-FR" sz="1600" dirty="0" err="1" smtClean="0">
                <a:sym typeface="Wingdings" panose="05000000000000000000" pitchFamily="2" charset="2"/>
              </a:rPr>
              <a:t>Steeper</a:t>
            </a:r>
            <a:r>
              <a:rPr lang="fr-FR" sz="1600" dirty="0" smtClean="0">
                <a:sym typeface="Wingdings" panose="05000000000000000000" pitchFamily="2" charset="2"/>
              </a:rPr>
              <a:t> profile </a:t>
            </a:r>
            <a:r>
              <a:rPr lang="fr-FR" sz="1600" dirty="0" err="1" smtClean="0">
                <a:sym typeface="Wingdings" panose="05000000000000000000" pitchFamily="2" charset="2"/>
              </a:rPr>
              <a:t>expected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after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barrier</a:t>
            </a:r>
            <a:r>
              <a:rPr lang="fr-FR" sz="1600" dirty="0" smtClean="0">
                <a:sym typeface="Wingdings" panose="05000000000000000000" pitchFamily="2" charset="2"/>
              </a:rPr>
              <a:t> formation but code crashes due to « </a:t>
            </a:r>
            <a:r>
              <a:rPr lang="fr-FR" sz="1600" dirty="0" err="1" smtClean="0">
                <a:sym typeface="Wingdings" panose="05000000000000000000" pitchFamily="2" charset="2"/>
              </a:rPr>
              <a:t>too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strong</a:t>
            </a:r>
            <a:r>
              <a:rPr lang="fr-FR" sz="1600" dirty="0" smtClean="0">
                <a:sym typeface="Wingdings" panose="05000000000000000000" pitchFamily="2" charset="2"/>
              </a:rPr>
              <a:t> » </a:t>
            </a:r>
            <a:r>
              <a:rPr lang="fr-FR" sz="1600" dirty="0" err="1" smtClean="0">
                <a:sym typeface="Wingdings" panose="05000000000000000000" pitchFamily="2" charset="2"/>
              </a:rPr>
              <a:t>ExB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poloidal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velocity</a:t>
            </a:r>
            <a:r>
              <a:rPr lang="fr-FR" sz="1600" dirty="0" smtClean="0">
                <a:sym typeface="Wingdings" panose="05000000000000000000" pitchFamily="2" charset="2"/>
              </a:rPr>
              <a:t> (</a:t>
            </a:r>
            <a:r>
              <a:rPr lang="fr-FR" sz="1600" dirty="0" err="1" smtClean="0">
                <a:sym typeface="Wingdings" panose="05000000000000000000" pitchFamily="2" charset="2"/>
              </a:rPr>
              <a:t>sonic</a:t>
            </a:r>
            <a:r>
              <a:rPr lang="fr-FR" sz="1600" dirty="0" smtClean="0">
                <a:sym typeface="Wingdings" panose="05000000000000000000" pitchFamily="2" charset="2"/>
              </a:rPr>
              <a:t>)</a:t>
            </a:r>
          </a:p>
          <a:p>
            <a:pPr lvl="2"/>
            <a:r>
              <a:rPr lang="fr-FR" sz="1600" dirty="0" smtClean="0">
                <a:sym typeface="Wingdings" panose="05000000000000000000" pitchFamily="2" charset="2"/>
              </a:rPr>
              <a:t>Question about </a:t>
            </a:r>
            <a:r>
              <a:rPr lang="fr-FR" sz="1600" dirty="0" err="1" smtClean="0">
                <a:sym typeface="Wingdings" panose="05000000000000000000" pitchFamily="2" charset="2"/>
              </a:rPr>
              <a:t>energy</a:t>
            </a:r>
            <a:r>
              <a:rPr lang="fr-FR" sz="1600" dirty="0" smtClean="0">
                <a:sym typeface="Wingdings" panose="05000000000000000000" pitchFamily="2" charset="2"/>
              </a:rPr>
              <a:t> conservation – </a:t>
            </a:r>
            <a:r>
              <a:rPr lang="fr-FR" sz="1600" dirty="0" err="1" smtClean="0">
                <a:sym typeface="Wingdings" panose="05000000000000000000" pitchFamily="2" charset="2"/>
              </a:rPr>
              <a:t>where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does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ExB</a:t>
            </a:r>
            <a:r>
              <a:rPr lang="fr-FR" sz="1600" dirty="0" smtClean="0">
                <a:sym typeface="Wingdings" panose="05000000000000000000" pitchFamily="2" charset="2"/>
              </a:rPr>
              <a:t> flow </a:t>
            </a:r>
            <a:r>
              <a:rPr lang="fr-FR" sz="1600" dirty="0" err="1" smtClean="0">
                <a:sym typeface="Wingdings" panose="05000000000000000000" pitchFamily="2" charset="2"/>
              </a:rPr>
              <a:t>energy</a:t>
            </a:r>
            <a:r>
              <a:rPr lang="fr-FR" sz="1600" dirty="0" smtClean="0">
                <a:sym typeface="Wingdings" panose="05000000000000000000" pitchFamily="2" charset="2"/>
              </a:rPr>
              <a:t> come </a:t>
            </a:r>
            <a:r>
              <a:rPr lang="fr-FR" sz="1600" dirty="0" err="1" smtClean="0">
                <a:sym typeface="Wingdings" panose="05000000000000000000" pitchFamily="2" charset="2"/>
              </a:rPr>
              <a:t>from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? </a:t>
            </a:r>
            <a:r>
              <a:rPr lang="fr-FR" sz="1600" dirty="0" err="1" smtClean="0">
                <a:sym typeface="Wingdings" panose="05000000000000000000" pitchFamily="2" charset="2"/>
              </a:rPr>
              <a:t>Missing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terms</a:t>
            </a:r>
            <a:r>
              <a:rPr lang="fr-FR" sz="1600" dirty="0" smtClean="0">
                <a:sym typeface="Wingdings" panose="05000000000000000000" pitchFamily="2" charset="2"/>
              </a:rPr>
              <a:t> in </a:t>
            </a:r>
            <a:r>
              <a:rPr lang="fr-FR" sz="1600" dirty="0" err="1" smtClean="0">
                <a:sym typeface="Wingdings" panose="05000000000000000000" pitchFamily="2" charset="2"/>
              </a:rPr>
              <a:t>energy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equation</a:t>
            </a:r>
            <a:r>
              <a:rPr lang="fr-FR" sz="1600" dirty="0" smtClean="0">
                <a:sym typeface="Wingdings" panose="05000000000000000000" pitchFamily="2" charset="2"/>
              </a:rPr>
              <a:t> to </a:t>
            </a:r>
            <a:r>
              <a:rPr lang="fr-FR" sz="1600" dirty="0" err="1" smtClean="0">
                <a:sym typeface="Wingdings" panose="05000000000000000000" pitchFamily="2" charset="2"/>
              </a:rPr>
              <a:t>be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added</a:t>
            </a:r>
            <a:endParaRPr lang="en-US" sz="1600" dirty="0" smtClean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Barrier formation (180kW case @ B=0.9T)</a:t>
            </a:r>
            <a:endParaRPr lang="en-US" noProof="0" dirty="0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01" y="2510961"/>
            <a:ext cx="3621699" cy="271627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5"/>
          <a:stretch/>
        </p:blipFill>
        <p:spPr>
          <a:xfrm>
            <a:off x="-193455" y="2435515"/>
            <a:ext cx="5185383" cy="321811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48" y="2518601"/>
            <a:ext cx="3594665" cy="2695999"/>
          </a:xfrm>
          <a:prstGeom prst="rect">
            <a:avLst/>
          </a:prstGeom>
        </p:spPr>
      </p:pic>
      <p:sp>
        <p:nvSpPr>
          <p:cNvPr id="22" name="Flèche vers le bas 21"/>
          <p:cNvSpPr/>
          <p:nvPr/>
        </p:nvSpPr>
        <p:spPr>
          <a:xfrm>
            <a:off x="7724504" y="3188302"/>
            <a:ext cx="334297" cy="856272"/>
          </a:xfrm>
          <a:prstGeom prst="downArrow">
            <a:avLst/>
          </a:prstGeom>
          <a:solidFill>
            <a:srgbClr val="E50019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03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and Perspectives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3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" y="1189895"/>
            <a:ext cx="10879871" cy="4834915"/>
          </a:xfrm>
        </p:spPr>
        <p:txBody>
          <a:bodyPr>
            <a:normAutofit/>
          </a:bodyPr>
          <a:lstStyle/>
          <a:p>
            <a:pPr lvl="1"/>
            <a:r>
              <a:rPr lang="en-US" noProof="0" dirty="0" smtClean="0"/>
              <a:t>First TCV-X21 simulations with SOLEDGE3X including neutral recycling recovers experimental turbulence features in the </a:t>
            </a:r>
            <a:r>
              <a:rPr lang="en-US" noProof="0" dirty="0" err="1" smtClean="0"/>
              <a:t>divertor</a:t>
            </a:r>
            <a:r>
              <a:rPr lang="en-US" noProof="0" dirty="0" smtClean="0"/>
              <a:t> such as </a:t>
            </a:r>
            <a:r>
              <a:rPr lang="en-US" noProof="0" dirty="0" err="1" smtClean="0"/>
              <a:t>Divertor</a:t>
            </a:r>
            <a:r>
              <a:rPr lang="en-US" noProof="0" dirty="0" smtClean="0"/>
              <a:t> Localized Filaments</a:t>
            </a:r>
          </a:p>
          <a:p>
            <a:pPr lvl="1"/>
            <a:endParaRPr lang="en-US" dirty="0"/>
          </a:p>
          <a:p>
            <a:pPr lvl="1"/>
            <a:r>
              <a:rPr lang="en-US" noProof="0" dirty="0" smtClean="0"/>
              <a:t>Challenge for simulating long time scales with turbulence codes could be addressed by coarse graining + refining strategy</a:t>
            </a:r>
          </a:p>
          <a:p>
            <a:pPr lvl="2"/>
            <a:r>
              <a:rPr lang="en-US" dirty="0" smtClean="0"/>
              <a:t>2D </a:t>
            </a:r>
            <a:r>
              <a:rPr lang="en-US" dirty="0" smtClean="0">
                <a:sym typeface="Wingdings" panose="05000000000000000000" pitchFamily="2" charset="2"/>
              </a:rPr>
              <a:t> 3D coarse  3D fine</a:t>
            </a:r>
            <a:endParaRPr lang="en-US" noProof="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Grand challenge opened opportunity for power scans </a:t>
            </a:r>
            <a:r>
              <a:rPr lang="en-US" dirty="0" smtClean="0">
                <a:sym typeface="Wingdings" panose="05000000000000000000" pitchFamily="2" charset="2"/>
              </a:rPr>
              <a:t> barrier formation under investigation</a:t>
            </a:r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Conclusions and perspectives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4776678"/>
                  </p:ext>
                </p:extLst>
              </p:nvPr>
            </p:nvGraphicFramePr>
            <p:xfrm>
              <a:off x="235157" y="3373676"/>
              <a:ext cx="6031524" cy="1359916"/>
            </p:xfrm>
            <a:graphic>
              <a:graphicData uri="http://schemas.openxmlformats.org/drawingml/2006/table">
                <a:tbl>
                  <a:tblPr firstRow="1" bandRow="1">
                    <a:tableStyleId>{8FD4443E-F989-4FC4-A0C8-D5A2AF1F390B}</a:tableStyleId>
                  </a:tblPr>
                  <a:tblGrid>
                    <a:gridCol w="1803411">
                      <a:extLst>
                        <a:ext uri="{9D8B030D-6E8A-4147-A177-3AD203B41FA5}">
                          <a16:colId xmlns:a16="http://schemas.microsoft.com/office/drawing/2014/main" val="3215094048"/>
                        </a:ext>
                      </a:extLst>
                    </a:gridCol>
                    <a:gridCol w="1409371">
                      <a:extLst>
                        <a:ext uri="{9D8B030D-6E8A-4147-A177-3AD203B41FA5}">
                          <a16:colId xmlns:a16="http://schemas.microsoft.com/office/drawing/2014/main" val="2434577884"/>
                        </a:ext>
                      </a:extLst>
                    </a:gridCol>
                    <a:gridCol w="1409371">
                      <a:extLst>
                        <a:ext uri="{9D8B030D-6E8A-4147-A177-3AD203B41FA5}">
                          <a16:colId xmlns:a16="http://schemas.microsoft.com/office/drawing/2014/main" val="983215765"/>
                        </a:ext>
                      </a:extLst>
                    </a:gridCol>
                    <a:gridCol w="1409371">
                      <a:extLst>
                        <a:ext uri="{9D8B030D-6E8A-4147-A177-3AD203B41FA5}">
                          <a16:colId xmlns:a16="http://schemas.microsoft.com/office/drawing/2014/main" val="2216651891"/>
                        </a:ext>
                      </a:extLst>
                    </a:gridCol>
                  </a:tblGrid>
                  <a:tr h="251818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Case</a:t>
                          </a:r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accent4"/>
                              </a:solidFill>
                            </a:rPr>
                            <a:t>3D fine</a:t>
                          </a:r>
                          <a:endParaRPr lang="fr-FR" sz="16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accent3"/>
                              </a:solidFill>
                            </a:rPr>
                            <a:t>2D</a:t>
                          </a:r>
                          <a:r>
                            <a:rPr lang="fr-FR" sz="1600" baseline="0" dirty="0" smtClean="0">
                              <a:solidFill>
                                <a:schemeClr val="accent3"/>
                              </a:solidFill>
                            </a:rPr>
                            <a:t> transport</a:t>
                          </a:r>
                          <a:endParaRPr lang="fr-FR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accent2"/>
                              </a:solidFill>
                            </a:rPr>
                            <a:t>3D </a:t>
                          </a:r>
                          <a:r>
                            <a:rPr lang="fr-FR" sz="1600" dirty="0" err="1" smtClean="0">
                              <a:solidFill>
                                <a:schemeClr val="accent2"/>
                              </a:solidFill>
                            </a:rPr>
                            <a:t>coarse</a:t>
                          </a:r>
                          <a:endParaRPr lang="fr-FR" sz="160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0320675"/>
                      </a:ext>
                    </a:extLst>
                  </a:tr>
                  <a:tr h="25181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sz="1600" smtClean="0">
                                        <a:latin typeface="Cambria Math" panose="02040503050406030204" pitchFamily="18" charset="0"/>
                                      </a:rPr>
                                      <m:t>𝑝𝑜𝑖𝑛𝑡𝑠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17 000 000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60 000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 2 000 000</m:t>
                                </m:r>
                              </m:oMath>
                            </m:oMathPara>
                          </a14:m>
                          <a:endParaRPr lang="fr-FR" sz="1600" b="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1783770"/>
                      </a:ext>
                    </a:extLst>
                  </a:tr>
                  <a:tr h="25181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fr-FR" sz="1600" smtClean="0">
                                        <a:latin typeface="Cambria Math" panose="02040503050406030204" pitchFamily="18" charset="0"/>
                                      </a:rPr>
                                      <m:t>𝑠𝑖𝑚𝑢</m:t>
                                    </m:r>
                                  </m:sub>
                                </m:sSub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𝑚𝑠</m:t>
                                </m:r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1341205"/>
                      </a:ext>
                    </a:extLst>
                  </a:tr>
                  <a:tr h="25181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𝐶𝑜𝑠𝑡</m:t>
                                </m:r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𝐶𝑃𝑈h</m:t>
                                </m:r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𝑚𝑠</m:t>
                                </m:r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1 250 000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0" smtClean="0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smtClean="0">
                                    <a:latin typeface="Cambria Math" panose="02040503050406030204" pitchFamily="18" charset="0"/>
                                  </a:rPr>
                                  <m:t>25 000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80140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4776678"/>
                  </p:ext>
                </p:extLst>
              </p:nvPr>
            </p:nvGraphicFramePr>
            <p:xfrm>
              <a:off x="235157" y="3373676"/>
              <a:ext cx="6031524" cy="1362964"/>
            </p:xfrm>
            <a:graphic>
              <a:graphicData uri="http://schemas.openxmlformats.org/drawingml/2006/table">
                <a:tbl>
                  <a:tblPr firstRow="1" bandRow="1">
                    <a:tableStyleId>{8FD4443E-F989-4FC4-A0C8-D5A2AF1F390B}</a:tableStyleId>
                  </a:tblPr>
                  <a:tblGrid>
                    <a:gridCol w="1803411">
                      <a:extLst>
                        <a:ext uri="{9D8B030D-6E8A-4147-A177-3AD203B41FA5}">
                          <a16:colId xmlns:a16="http://schemas.microsoft.com/office/drawing/2014/main" val="3215094048"/>
                        </a:ext>
                      </a:extLst>
                    </a:gridCol>
                    <a:gridCol w="1409371">
                      <a:extLst>
                        <a:ext uri="{9D8B030D-6E8A-4147-A177-3AD203B41FA5}">
                          <a16:colId xmlns:a16="http://schemas.microsoft.com/office/drawing/2014/main" val="2434577884"/>
                        </a:ext>
                      </a:extLst>
                    </a:gridCol>
                    <a:gridCol w="1409371">
                      <a:extLst>
                        <a:ext uri="{9D8B030D-6E8A-4147-A177-3AD203B41FA5}">
                          <a16:colId xmlns:a16="http://schemas.microsoft.com/office/drawing/2014/main" val="983215765"/>
                        </a:ext>
                      </a:extLst>
                    </a:gridCol>
                    <a:gridCol w="1409371">
                      <a:extLst>
                        <a:ext uri="{9D8B030D-6E8A-4147-A177-3AD203B41FA5}">
                          <a16:colId xmlns:a16="http://schemas.microsoft.com/office/drawing/2014/main" val="221665189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Case</a:t>
                          </a:r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accent4"/>
                              </a:solidFill>
                            </a:rPr>
                            <a:t>3D fine</a:t>
                          </a:r>
                          <a:endParaRPr lang="fr-FR" sz="16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accent3"/>
                              </a:solidFill>
                            </a:rPr>
                            <a:t>2D</a:t>
                          </a:r>
                          <a:r>
                            <a:rPr lang="fr-FR" sz="1600" baseline="0" dirty="0" smtClean="0">
                              <a:solidFill>
                                <a:schemeClr val="accent3"/>
                              </a:solidFill>
                            </a:rPr>
                            <a:t> transport</a:t>
                          </a:r>
                          <a:endParaRPr lang="fr-FR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accent2"/>
                              </a:solidFill>
                            </a:rPr>
                            <a:t>3D </a:t>
                          </a:r>
                          <a:r>
                            <a:rPr lang="fr-FR" sz="1600" dirty="0" err="1" smtClean="0">
                              <a:solidFill>
                                <a:schemeClr val="accent2"/>
                              </a:solidFill>
                            </a:rPr>
                            <a:t>coarse</a:t>
                          </a:r>
                          <a:endParaRPr lang="fr-FR" sz="160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0320675"/>
                      </a:ext>
                    </a:extLst>
                  </a:tr>
                  <a:tr h="357124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t="-98305" r="-235473" b="-1983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28139" t="-98305" r="-201732" b="-1983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27155" t="-98305" r="-100862" b="-1983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28571" t="-98305" r="-1299" b="-198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78377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t="-208929" r="-235473" b="-108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28139" t="-208929" r="-201732" b="-108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27155" t="-208929" r="-100862" b="-108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28571" t="-208929" r="-1299" b="-1089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134120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t="-314545" r="-235473" b="-1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28139" t="-314545" r="-201732" b="-1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27155" t="-314545" r="-100862" b="-1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28571" t="-314545" r="-1299" b="-1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801407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5" name="Groupe 14"/>
          <p:cNvGrpSpPr/>
          <p:nvPr/>
        </p:nvGrpSpPr>
        <p:grpSpPr>
          <a:xfrm>
            <a:off x="6729472" y="2779409"/>
            <a:ext cx="5105830" cy="2269881"/>
            <a:chOff x="6805672" y="3643557"/>
            <a:chExt cx="5105830" cy="2269881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5672" y="3643557"/>
              <a:ext cx="5105830" cy="2269881"/>
            </a:xfrm>
            <a:prstGeom prst="rect">
              <a:avLst/>
            </a:prstGeom>
          </p:spPr>
        </p:pic>
        <p:sp>
          <p:nvSpPr>
            <p:cNvPr id="10" name="Flèche vers le bas 9"/>
            <p:cNvSpPr/>
            <p:nvPr/>
          </p:nvSpPr>
          <p:spPr>
            <a:xfrm rot="10800000">
              <a:off x="9004460" y="5016585"/>
              <a:ext cx="166613" cy="333111"/>
            </a:xfrm>
            <a:prstGeom prst="down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1" name="Flèche vers le bas 10"/>
            <p:cNvSpPr/>
            <p:nvPr/>
          </p:nvSpPr>
          <p:spPr>
            <a:xfrm rot="10800000">
              <a:off x="10916027" y="5016585"/>
              <a:ext cx="166613" cy="333111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2" name="Flèche vers le bas 11"/>
            <p:cNvSpPr/>
            <p:nvPr/>
          </p:nvSpPr>
          <p:spPr>
            <a:xfrm rot="10800000">
              <a:off x="10642600" y="5016585"/>
              <a:ext cx="166613" cy="333111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8838651" y="5323790"/>
              <a:ext cx="4982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4"/>
                  </a:solidFill>
                </a:rPr>
                <a:t>3Df</a:t>
              </a:r>
              <a:endParaRPr lang="fr-FR" sz="1200" dirty="0">
                <a:solidFill>
                  <a:schemeClr val="accent4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0475367" y="5323790"/>
              <a:ext cx="4982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2"/>
                  </a:solidFill>
                </a:rPr>
                <a:t>3Dc</a:t>
              </a:r>
              <a:endParaRPr lang="fr-FR" sz="1200" dirty="0">
                <a:solidFill>
                  <a:schemeClr val="accent2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0750218" y="5323789"/>
              <a:ext cx="4982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3"/>
                  </a:solidFill>
                </a:rPr>
                <a:t>2D</a:t>
              </a:r>
              <a:endParaRPr lang="fr-FR" sz="1200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2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836" y="3449638"/>
            <a:ext cx="7532933" cy="703262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8850923" y="6014151"/>
            <a:ext cx="3001963" cy="647700"/>
          </a:xfrm>
        </p:spPr>
        <p:txBody>
          <a:bodyPr/>
          <a:lstStyle/>
          <a:p>
            <a:r>
              <a:rPr lang="fr-FR" dirty="0" smtClean="0"/>
              <a:t>Contact: Hugo Bufferand</a:t>
            </a:r>
          </a:p>
          <a:p>
            <a:r>
              <a:rPr lang="fr-FR" dirty="0"/>
              <a:t>h</a:t>
            </a:r>
            <a:r>
              <a:rPr lang="fr-FR" dirty="0" smtClean="0"/>
              <a:t>ugo.bufferand@cea.fr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86" y="6020555"/>
            <a:ext cx="2082800" cy="6348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33" y="5246356"/>
            <a:ext cx="1914061" cy="7938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5007" y="5151568"/>
            <a:ext cx="1829646" cy="10988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059" y="5241720"/>
            <a:ext cx="1253694" cy="726718"/>
          </a:xfrm>
          <a:prstGeom prst="rect">
            <a:avLst/>
          </a:prstGeom>
        </p:spPr>
      </p:pic>
      <p:pic>
        <p:nvPicPr>
          <p:cNvPr id="10" name="Picture 5" descr="cd7e7a10-a20c-4747-b4ef-c0d028c3c116@cea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32" y="6116201"/>
            <a:ext cx="1918271" cy="4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6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1838" y="1185863"/>
                <a:ext cx="7977539" cy="4727575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noProof="0" dirty="0" smtClean="0"/>
                  <a:t>TCV-X21 = set of shots on TCV for edge turbulence codes confrontation</a:t>
                </a:r>
              </a:p>
              <a:p>
                <a:pPr lvl="2"/>
                <a:r>
                  <a:rPr lang="en-US" noProof="0" dirty="0" smtClean="0"/>
                  <a:t>Deuterium </a:t>
                </a:r>
                <a:r>
                  <a:rPr lang="en-US" noProof="0" dirty="0" err="1" smtClean="0"/>
                  <a:t>Ohmic</a:t>
                </a:r>
                <a:r>
                  <a:rPr lang="en-US" noProof="0" dirty="0" smtClean="0"/>
                  <a:t> L-mode, lower single-null</a:t>
                </a:r>
              </a:p>
              <a:p>
                <a:pPr lvl="2"/>
                <a:r>
                  <a:rPr lang="en-US" noProof="0" dirty="0" smtClean="0"/>
                  <a:t>Low magnetic field for lower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noProof="0" dirty="0" smtClean="0"/>
              </a:p>
              <a:p>
                <a:pPr lvl="2"/>
                <a:r>
                  <a:rPr lang="en-US" dirty="0" smtClean="0"/>
                  <a:t>Low density, targeting sheath-limited regime </a:t>
                </a:r>
              </a:p>
              <a:p>
                <a:pPr lvl="1"/>
                <a:endParaRPr lang="en-US" dirty="0">
                  <a:solidFill>
                    <a:schemeClr val="accent6"/>
                  </a:solidFill>
                </a:endParaRPr>
              </a:p>
              <a:p>
                <a:pPr lvl="2"/>
                <a:endParaRPr lang="en-US" noProof="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8" y="1185863"/>
                <a:ext cx="7977539" cy="4727575"/>
              </a:xfrm>
              <a:blipFill>
                <a:blip r:embed="rId2"/>
                <a:stretch>
                  <a:fillRect l="-1451" t="-7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The TCV-X21 case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8344346"/>
                  </p:ext>
                </p:extLst>
              </p:nvPr>
            </p:nvGraphicFramePr>
            <p:xfrm>
              <a:off x="6287911" y="1738488"/>
              <a:ext cx="2127960" cy="26807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3980">
                      <a:extLst>
                        <a:ext uri="{9D8B030D-6E8A-4147-A177-3AD203B41FA5}">
                          <a16:colId xmlns:a16="http://schemas.microsoft.com/office/drawing/2014/main" val="124373950"/>
                        </a:ext>
                      </a:extLst>
                    </a:gridCol>
                    <a:gridCol w="1063980">
                      <a:extLst>
                        <a:ext uri="{9D8B030D-6E8A-4147-A177-3AD203B41FA5}">
                          <a16:colId xmlns:a16="http://schemas.microsoft.com/office/drawing/2014/main" val="1378558005"/>
                        </a:ext>
                      </a:extLst>
                    </a:gridCol>
                  </a:tblGrid>
                  <a:tr h="2823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/>
                            <a:t>Parameter</a:t>
                          </a:r>
                          <a:endParaRPr lang="en-US" sz="12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/>
                            <a:t>Value</a:t>
                          </a:r>
                          <a:endParaRPr lang="en-US" sz="1200" noProof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003715"/>
                      </a:ext>
                    </a:extLst>
                  </a:tr>
                  <a:tr h="3332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noProof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0.88 </m:t>
                                </m:r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2883624"/>
                      </a:ext>
                    </a:extLst>
                  </a:tr>
                  <a:tr h="3332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0.25 </m:t>
                                </m:r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82960178"/>
                      </a:ext>
                    </a:extLst>
                  </a:tr>
                  <a:tr h="3332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0.95 </m:t>
                                </m:r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96141389"/>
                      </a:ext>
                    </a:extLst>
                  </a:tr>
                  <a:tr h="36495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165 </m:t>
                                </m:r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𝑘𝐴</m:t>
                                </m:r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35175100"/>
                      </a:ext>
                    </a:extLst>
                  </a:tr>
                  <a:tr h="3332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  <m:t>95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3.2</m:t>
                                </m:r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3588256"/>
                      </a:ext>
                    </a:extLst>
                  </a:tr>
                  <a:tr h="3332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  <m:t>𝐺𝑊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5789687"/>
                      </a:ext>
                    </a:extLst>
                  </a:tr>
                  <a:tr h="3332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sz="1600" b="0" i="1" noProof="0" smtClean="0">
                                        <a:latin typeface="Cambria Math" panose="02040503050406030204" pitchFamily="18" charset="0"/>
                                      </a:rPr>
                                      <m:t>𝑂h𝑚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150 </m:t>
                                </m:r>
                                <m:r>
                                  <a:rPr lang="fr-FR" sz="1600" b="0" i="1" noProof="0" smtClean="0">
                                    <a:latin typeface="Cambria Math" panose="02040503050406030204" pitchFamily="18" charset="0"/>
                                  </a:rPr>
                                  <m:t>𝑘𝑊</m:t>
                                </m:r>
                              </m:oMath>
                            </m:oMathPara>
                          </a14:m>
                          <a:endParaRPr lang="en-US" sz="1600" noProof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569222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8344346"/>
                  </p:ext>
                </p:extLst>
              </p:nvPr>
            </p:nvGraphicFramePr>
            <p:xfrm>
              <a:off x="6287911" y="1738488"/>
              <a:ext cx="2127960" cy="26807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3980">
                      <a:extLst>
                        <a:ext uri="{9D8B030D-6E8A-4147-A177-3AD203B41FA5}">
                          <a16:colId xmlns:a16="http://schemas.microsoft.com/office/drawing/2014/main" val="124373950"/>
                        </a:ext>
                      </a:extLst>
                    </a:gridCol>
                    <a:gridCol w="1063980">
                      <a:extLst>
                        <a:ext uri="{9D8B030D-6E8A-4147-A177-3AD203B41FA5}">
                          <a16:colId xmlns:a16="http://schemas.microsoft.com/office/drawing/2014/main" val="1378558005"/>
                        </a:ext>
                      </a:extLst>
                    </a:gridCol>
                  </a:tblGrid>
                  <a:tr h="2823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/>
                            <a:t>Parameter</a:t>
                          </a:r>
                          <a:endParaRPr lang="en-US" sz="12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noProof="0" dirty="0" smtClean="0"/>
                            <a:t>Value</a:t>
                          </a:r>
                          <a:endParaRPr lang="en-US" sz="1200" noProof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0037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1" t="-85455" r="-102286" b="-6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571" t="-85455" r="-2286" b="-62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288362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1" t="-185455" r="-102286" b="-5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571" t="-185455" r="-2286" b="-52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2960178"/>
                      </a:ext>
                    </a:extLst>
                  </a:tr>
                  <a:tr h="35699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1" t="-266102" r="-102286" b="-386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571" t="-266102" r="-2286" b="-3864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6141389"/>
                      </a:ext>
                    </a:extLst>
                  </a:tr>
                  <a:tr h="364955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1" t="-360000" r="-102286" b="-2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571" t="-360000" r="-2286" b="-2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1751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1" t="-501818" r="-102286" b="-2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571" t="-501818" r="-2286" b="-2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358825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1" t="-601818" r="-102286" b="-1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571" t="-601818" r="-2286" b="-1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578968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1" t="-701818" r="-102286" b="-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571" t="-701818" r="-2286" b="-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692229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067" y="688622"/>
            <a:ext cx="2801520" cy="5542138"/>
          </a:xfrm>
          <a:prstGeom prst="rect">
            <a:avLst/>
          </a:prstGeom>
        </p:spPr>
      </p:pic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731838" y="3409244"/>
            <a:ext cx="4799719" cy="234808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Main results in </a:t>
            </a:r>
            <a:r>
              <a:rPr lang="en-US" dirty="0" smtClean="0">
                <a:solidFill>
                  <a:schemeClr val="accent6"/>
                </a:solidFill>
                <a:hlinkClick r:id="rId5"/>
              </a:rPr>
              <a:t>D.S Oliveira, T. Body et al., </a:t>
            </a:r>
            <a:r>
              <a:rPr lang="en-US" dirty="0" err="1" smtClean="0">
                <a:solidFill>
                  <a:schemeClr val="accent6"/>
                </a:solidFill>
                <a:hlinkClick r:id="rId5"/>
              </a:rPr>
              <a:t>Nucl</a:t>
            </a:r>
            <a:r>
              <a:rPr lang="en-US" dirty="0" smtClean="0">
                <a:solidFill>
                  <a:schemeClr val="accent6"/>
                </a:solidFill>
                <a:hlinkClick r:id="rId5"/>
              </a:rPr>
              <a:t>. Fusion 62 (2022)</a:t>
            </a:r>
            <a:r>
              <a:rPr lang="en-US" dirty="0" smtClean="0">
                <a:solidFill>
                  <a:schemeClr val="accent6"/>
                </a:solidFill>
              </a:rPr>
              <a:t> [1]</a:t>
            </a:r>
          </a:p>
          <a:p>
            <a:pPr lvl="2"/>
            <a:r>
              <a:rPr lang="en-US" dirty="0" smtClean="0"/>
              <a:t>Public experimental dataset on </a:t>
            </a:r>
            <a:r>
              <a:rPr lang="en-US" dirty="0" smtClean="0">
                <a:hlinkClick r:id="rId6"/>
              </a:rPr>
              <a:t>https://github.com/SPCData/TCV-X21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62132" y="5060871"/>
            <a:ext cx="3211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TCV-X21 magnetic configuration and main edge diagnostics. Figure from </a:t>
            </a:r>
            <a:r>
              <a:rPr lang="en-US" i="1" dirty="0" smtClean="0">
                <a:solidFill>
                  <a:schemeClr val="accent6"/>
                </a:solidFill>
              </a:rPr>
              <a:t>[1].</a:t>
            </a:r>
            <a:endParaRPr lang="en-US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7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50" y="960701"/>
            <a:ext cx="5144029" cy="4532313"/>
          </a:xfrm>
        </p:spPr>
        <p:txBody>
          <a:bodyPr/>
          <a:lstStyle/>
          <a:p>
            <a:pPr lvl="1"/>
            <a:r>
              <a:rPr lang="en-US" noProof="0" dirty="0" smtClean="0"/>
              <a:t>Experimental dataset used to benchmark edge turbulence codes (all codes involved in </a:t>
            </a:r>
            <a:r>
              <a:rPr lang="en-US" noProof="0" dirty="0" err="1" smtClean="0"/>
              <a:t>EUROfusion</a:t>
            </a:r>
            <a:r>
              <a:rPr lang="en-US" noProof="0" dirty="0" smtClean="0"/>
              <a:t> TSVV3      ):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The TCV-X21 case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4490878"/>
                  </p:ext>
                </p:extLst>
              </p:nvPr>
            </p:nvGraphicFramePr>
            <p:xfrm>
              <a:off x="77790" y="2033663"/>
              <a:ext cx="5872160" cy="2974327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306510">
                      <a:extLst>
                        <a:ext uri="{9D8B030D-6E8A-4147-A177-3AD203B41FA5}">
                          <a16:colId xmlns:a16="http://schemas.microsoft.com/office/drawing/2014/main" val="1782560415"/>
                        </a:ext>
                      </a:extLst>
                    </a:gridCol>
                    <a:gridCol w="1727200">
                      <a:extLst>
                        <a:ext uri="{9D8B030D-6E8A-4147-A177-3AD203B41FA5}">
                          <a16:colId xmlns:a16="http://schemas.microsoft.com/office/drawing/2014/main" val="43496504"/>
                        </a:ext>
                      </a:extLst>
                    </a:gridCol>
                    <a:gridCol w="2838450">
                      <a:extLst>
                        <a:ext uri="{9D8B030D-6E8A-4147-A177-3AD203B41FA5}">
                          <a16:colId xmlns:a16="http://schemas.microsoft.com/office/drawing/2014/main" val="3277311638"/>
                        </a:ext>
                      </a:extLst>
                    </a:gridCol>
                  </a:tblGrid>
                  <a:tr h="9312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GBS</a:t>
                          </a:r>
                        </a:p>
                        <a:p>
                          <a:pPr algn="ctr"/>
                          <a:endParaRPr lang="en-US" sz="1200" noProof="0" dirty="0"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noProof="0" dirty="0" smtClean="0"/>
                            <a:t>Two-fluid</a:t>
                          </a:r>
                          <a:r>
                            <a:rPr lang="en-US" sz="1200" baseline="0" noProof="0" dirty="0" smtClean="0"/>
                            <a:t> drift-reduced </a:t>
                          </a:r>
                          <a:r>
                            <a:rPr lang="en-US" sz="1200" baseline="0" noProof="0" dirty="0" err="1" smtClean="0"/>
                            <a:t>Braginskii</a:t>
                          </a:r>
                          <a:endParaRPr lang="en-US" sz="1200" baseline="0" noProof="0" dirty="0" smtClean="0"/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en-US" sz="1200" baseline="0" noProof="0" dirty="0" smtClean="0"/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aseline="0" noProof="0" dirty="0" smtClean="0"/>
                            <a:t>Solves equations for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baseline="0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US" sz="1200" b="0" i="1" baseline="0" noProof="0" dirty="0" smtClean="0">
                              <a:latin typeface="Cambria Math" panose="020405030504060302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0" i="1" baseline="0" noProof="0" dirty="0" smtClean="0">
                              <a:latin typeface="Cambria Math" panose="020405030504060302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0" i="1" baseline="0" noProof="0" dirty="0" smtClean="0">
                              <a:latin typeface="Cambria Math" panose="020405030504060302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0" i="1" baseline="0" noProof="0" dirty="0" smtClean="0">
                              <a:latin typeface="Cambria Math" panose="02040503050406030204" pitchFamily="18" charset="0"/>
                            </a:rPr>
                            <a:t> </a:t>
                          </a:r>
                          <a:r>
                            <a:rPr lang="en-US" sz="1200" kern="1200" baseline="0" noProof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and</a:t>
                          </a:r>
                          <a:r>
                            <a:rPr lang="en-US" sz="1200" b="0" i="1" baseline="0" noProof="0" dirty="0" smtClean="0">
                              <a:latin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baseline="0" noProof="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endParaRPr lang="en-US" sz="1200" b="0" i="1" baseline="0" noProof="0" dirty="0" smtClean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noProof="0" dirty="0" smtClean="0"/>
                            <a:t>Numerical scheme</a:t>
                          </a:r>
                        </a:p>
                        <a:p>
                          <a:pPr marL="457200" lvl="1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noProof="0" dirty="0" smtClean="0"/>
                            <a:t>Time: Explicit</a:t>
                          </a:r>
                        </a:p>
                        <a:p>
                          <a:pPr marL="457200" lvl="1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noProof="0" dirty="0" smtClean="0"/>
                            <a:t>Space:</a:t>
                          </a:r>
                          <a:r>
                            <a:rPr lang="en-US" sz="1200" baseline="0" noProof="0" dirty="0" smtClean="0"/>
                            <a:t> h</a:t>
                          </a:r>
                          <a:r>
                            <a:rPr lang="en-US" sz="1200" noProof="0" dirty="0" smtClean="0"/>
                            <a:t>igh</a:t>
                          </a:r>
                          <a:r>
                            <a:rPr lang="en-US" sz="1200" baseline="0" noProof="0" dirty="0" smtClean="0"/>
                            <a:t> order, non field aligned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4349826"/>
                      </a:ext>
                    </a:extLst>
                  </a:tr>
                  <a:tr h="9349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GRILLIX</a:t>
                          </a:r>
                        </a:p>
                        <a:p>
                          <a:pPr algn="ctr"/>
                          <a:endParaRPr lang="en-US" sz="1200" noProof="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noProof="0" dirty="0" smtClean="0"/>
                            <a:t>Numerical scheme</a:t>
                          </a:r>
                        </a:p>
                        <a:p>
                          <a:pPr marL="457200" lvl="1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noProof="0" dirty="0" smtClean="0"/>
                            <a:t>Time: Implicit-Explicit</a:t>
                          </a:r>
                        </a:p>
                        <a:p>
                          <a:pPr marL="457200" lvl="1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noProof="0" dirty="0" smtClean="0"/>
                            <a:t>Space: FCI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noProof="0" dirty="0" smtClean="0"/>
                            <a:t>Solves</a:t>
                          </a:r>
                          <a:r>
                            <a:rPr lang="en-US" sz="1200" baseline="0" noProof="0" dirty="0" smtClean="0"/>
                            <a:t> equation for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b="0" i="1" baseline="0" noProof="0" smtClean="0">
                                      <a:latin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noProof="0" dirty="0" smtClean="0"/>
                            <a:t> (induction effects)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0041924"/>
                      </a:ext>
                    </a:extLst>
                  </a:tr>
                  <a:tr h="1033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TOKAM3X</a:t>
                          </a:r>
                        </a:p>
                        <a:p>
                          <a:pPr algn="ctr"/>
                          <a:endParaRPr lang="en-US" sz="1200" noProof="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noProof="0" dirty="0" smtClean="0"/>
                            <a:t>Numerical scheme</a:t>
                          </a:r>
                        </a:p>
                        <a:p>
                          <a:pPr marL="457200" lvl="1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noProof="0" dirty="0" smtClean="0"/>
                            <a:t>Time:</a:t>
                          </a:r>
                          <a:r>
                            <a:rPr lang="en-US" sz="1200" baseline="0" noProof="0" dirty="0" smtClean="0"/>
                            <a:t> Implicit-explicit</a:t>
                          </a:r>
                        </a:p>
                        <a:p>
                          <a:pPr marL="457200" lvl="1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baseline="0" noProof="0" dirty="0" smtClean="0"/>
                            <a:t>Space: Flux aligned + domain decomposition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55522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4490878"/>
                  </p:ext>
                </p:extLst>
              </p:nvPr>
            </p:nvGraphicFramePr>
            <p:xfrm>
              <a:off x="77790" y="2033663"/>
              <a:ext cx="5872160" cy="2974327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306510">
                      <a:extLst>
                        <a:ext uri="{9D8B030D-6E8A-4147-A177-3AD203B41FA5}">
                          <a16:colId xmlns:a16="http://schemas.microsoft.com/office/drawing/2014/main" val="1782560415"/>
                        </a:ext>
                      </a:extLst>
                    </a:gridCol>
                    <a:gridCol w="1727200">
                      <a:extLst>
                        <a:ext uri="{9D8B030D-6E8A-4147-A177-3AD203B41FA5}">
                          <a16:colId xmlns:a16="http://schemas.microsoft.com/office/drawing/2014/main" val="43496504"/>
                        </a:ext>
                      </a:extLst>
                    </a:gridCol>
                    <a:gridCol w="2838450">
                      <a:extLst>
                        <a:ext uri="{9D8B030D-6E8A-4147-A177-3AD203B41FA5}">
                          <a16:colId xmlns:a16="http://schemas.microsoft.com/office/drawing/2014/main" val="3277311638"/>
                        </a:ext>
                      </a:extLst>
                    </a:gridCol>
                  </a:tblGrid>
                  <a:tr h="9312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GBS</a:t>
                          </a:r>
                        </a:p>
                        <a:p>
                          <a:pPr algn="ctr"/>
                          <a:endParaRPr lang="en-US" sz="1200" noProof="0" dirty="0"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76056" t="-204" r="-164789" b="-4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noProof="0" dirty="0" smtClean="0"/>
                            <a:t>Numerical scheme</a:t>
                          </a:r>
                        </a:p>
                        <a:p>
                          <a:pPr marL="457200" lvl="1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noProof="0" dirty="0" smtClean="0"/>
                            <a:t>Time: Explicit</a:t>
                          </a:r>
                        </a:p>
                        <a:p>
                          <a:pPr marL="457200" lvl="1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noProof="0" dirty="0" smtClean="0"/>
                            <a:t>Space:</a:t>
                          </a:r>
                          <a:r>
                            <a:rPr lang="en-US" sz="1200" baseline="0" noProof="0" dirty="0" smtClean="0"/>
                            <a:t> h</a:t>
                          </a:r>
                          <a:r>
                            <a:rPr lang="en-US" sz="1200" noProof="0" dirty="0" smtClean="0"/>
                            <a:t>igh</a:t>
                          </a:r>
                          <a:r>
                            <a:rPr lang="en-US" sz="1200" baseline="0" noProof="0" dirty="0" smtClean="0"/>
                            <a:t> order, non field </a:t>
                          </a:r>
                          <a:r>
                            <a:rPr lang="en-US" sz="1200" baseline="0" noProof="0" dirty="0" smtClean="0"/>
                            <a:t>aligned</a:t>
                          </a:r>
                          <a:endParaRPr lang="en-US" sz="1200" baseline="0" noProof="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4349826"/>
                      </a:ext>
                    </a:extLst>
                  </a:tr>
                  <a:tr h="10097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GRILLIX</a:t>
                          </a:r>
                        </a:p>
                        <a:p>
                          <a:pPr algn="ctr"/>
                          <a:endParaRPr lang="en-US" sz="1200" noProof="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07296" t="-92771" r="-429" b="-1036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0041924"/>
                      </a:ext>
                    </a:extLst>
                  </a:tr>
                  <a:tr h="1033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noProof="0" dirty="0" smtClean="0"/>
                            <a:t>TOKAM3X</a:t>
                          </a:r>
                        </a:p>
                        <a:p>
                          <a:pPr algn="ctr"/>
                          <a:endParaRPr lang="en-US" sz="1200" noProof="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noProof="0" dirty="0" smtClean="0"/>
                            <a:t>Numerical scheme</a:t>
                          </a:r>
                        </a:p>
                        <a:p>
                          <a:pPr marL="457200" lvl="1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noProof="0" dirty="0" smtClean="0"/>
                            <a:t>Time:</a:t>
                          </a:r>
                          <a:r>
                            <a:rPr lang="en-US" sz="1200" baseline="0" noProof="0" dirty="0" smtClean="0"/>
                            <a:t> Implicit-explicit</a:t>
                          </a:r>
                        </a:p>
                        <a:p>
                          <a:pPr marL="457200" lvl="1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baseline="0" noProof="0" dirty="0" smtClean="0"/>
                            <a:t>Space: Flux aligned + domain </a:t>
                          </a:r>
                          <a:r>
                            <a:rPr lang="en-US" sz="1200" baseline="0" noProof="0" dirty="0" smtClean="0"/>
                            <a:t>decomposition</a:t>
                          </a:r>
                          <a:endParaRPr lang="en-US" sz="1200" baseline="0" noProof="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55522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ZoneTexte 8"/>
          <p:cNvSpPr txBox="1"/>
          <p:nvPr/>
        </p:nvSpPr>
        <p:spPr>
          <a:xfrm>
            <a:off x="258752" y="5310958"/>
            <a:ext cx="5243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Codes status for the code comparison performed in </a:t>
            </a:r>
            <a:r>
              <a:rPr lang="en-US" sz="1600" i="1" dirty="0" smtClean="0">
                <a:solidFill>
                  <a:schemeClr val="accent6"/>
                </a:solidFill>
              </a:rPr>
              <a:t>[1]</a:t>
            </a:r>
            <a:endParaRPr lang="en-US" sz="1600" i="1" dirty="0">
              <a:solidFill>
                <a:schemeClr val="accent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23327" y="4572851"/>
            <a:ext cx="6129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Comparison between turbulence code simulations of a TCV-X21 shot – poloidal map of the density. On the left panel, the green and blue shaded areas display the particle and energy source respectively. Figure from </a:t>
            </a:r>
            <a:r>
              <a:rPr lang="en-US" sz="1600" i="1" dirty="0">
                <a:solidFill>
                  <a:schemeClr val="accent6"/>
                </a:solidFill>
              </a:rPr>
              <a:t>[1]</a:t>
            </a:r>
            <a:r>
              <a:rPr lang="en-US" sz="1600" i="1" dirty="0" smtClean="0"/>
              <a:t>.</a:t>
            </a:r>
            <a:endParaRPr lang="en-US" sz="1600" i="1" dirty="0">
              <a:solidFill>
                <a:schemeClr val="accent6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7511" y="963556"/>
            <a:ext cx="6227858" cy="362373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65718" y="5817837"/>
            <a:ext cx="2743200" cy="461665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sym typeface="Wingdings" panose="05000000000000000000" pitchFamily="2" charset="2"/>
              </a:rPr>
              <a:t> </a:t>
            </a:r>
            <a:r>
              <a:rPr lang="fr-FR" sz="2400" b="1" dirty="0" smtClean="0">
                <a:solidFill>
                  <a:schemeClr val="bg1"/>
                </a:solidFill>
              </a:rPr>
              <a:t>No </a:t>
            </a:r>
            <a:r>
              <a:rPr lang="fr-FR" sz="2400" b="1" dirty="0" err="1" smtClean="0">
                <a:solidFill>
                  <a:schemeClr val="bg1"/>
                </a:solidFill>
              </a:rPr>
              <a:t>Neutrals</a:t>
            </a:r>
            <a:r>
              <a:rPr lang="fr-FR" sz="2400" b="1" dirty="0" smtClean="0">
                <a:solidFill>
                  <a:schemeClr val="bg1"/>
                </a:solidFill>
              </a:rPr>
              <a:t> !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EUROfusion - Realising Fusion Energy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485" y="1547449"/>
            <a:ext cx="309798" cy="30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École Polytechnique Federale de Lausanne (EPFL) - Swiss Plasma Center |  FuseNet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01" y="2629119"/>
            <a:ext cx="585253" cy="2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286285" y="3584443"/>
            <a:ext cx="916946" cy="255230"/>
            <a:chOff x="1741855" y="4538236"/>
            <a:chExt cx="1043318" cy="289798"/>
          </a:xfrm>
        </p:grpSpPr>
        <p:sp>
          <p:nvSpPr>
            <p:cNvPr id="12" name="Rectangle 11"/>
            <p:cNvSpPr/>
            <p:nvPr/>
          </p:nvSpPr>
          <p:spPr>
            <a:xfrm>
              <a:off x="1741855" y="4545465"/>
              <a:ext cx="1024407" cy="282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pic>
          <p:nvPicPr>
            <p:cNvPr id="1034" name="Picture 10" descr="CM-Logo Germany (IPP)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766" y="4538236"/>
              <a:ext cx="1024407" cy="28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862" y="4576211"/>
            <a:ext cx="645172" cy="2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32" y="1121745"/>
            <a:ext cx="10728325" cy="4532313"/>
          </a:xfrm>
        </p:spPr>
        <p:txBody>
          <a:bodyPr/>
          <a:lstStyle/>
          <a:p>
            <a:pPr lvl="1"/>
            <a:r>
              <a:rPr lang="en-US" noProof="0" dirty="0" smtClean="0"/>
              <a:t>Conclusions of </a:t>
            </a:r>
            <a:r>
              <a:rPr lang="en-US" noProof="0" dirty="0" smtClean="0">
                <a:solidFill>
                  <a:schemeClr val="accent6"/>
                </a:solidFill>
              </a:rPr>
              <a:t>[1]</a:t>
            </a:r>
            <a:r>
              <a:rPr lang="en-US" noProof="0" dirty="0" smtClean="0"/>
              <a:t> show that:</a:t>
            </a:r>
          </a:p>
          <a:p>
            <a:pPr lvl="2"/>
            <a:r>
              <a:rPr lang="en-US" dirty="0" smtClean="0"/>
              <a:t>The three edge turbulence codes are in the right ballpark for predicting OMP profiles</a:t>
            </a:r>
          </a:p>
          <a:p>
            <a:pPr lvl="2"/>
            <a:r>
              <a:rPr lang="en-US" dirty="0" smtClean="0"/>
              <a:t>By comparison, significant mismatch at the </a:t>
            </a:r>
            <a:r>
              <a:rPr lang="en-US" dirty="0" err="1" smtClean="0"/>
              <a:t>divertor</a:t>
            </a:r>
            <a:r>
              <a:rPr lang="en-US" dirty="0" smtClean="0"/>
              <a:t> targets</a:t>
            </a:r>
          </a:p>
          <a:p>
            <a:pPr lvl="2"/>
            <a:r>
              <a:rPr lang="en-US" noProof="0" dirty="0" smtClean="0"/>
              <a:t>GBS and TOKAM3X were used with non-realistic values for heat conductivities and resistivity for numerical reasons</a:t>
            </a:r>
          </a:p>
          <a:p>
            <a:pPr lvl="2"/>
            <a:r>
              <a:rPr lang="en-US" dirty="0" smtClean="0"/>
              <a:t>Despite targeting low density sheath-limited regime, physics of neutrals and recycling should be included (density mismatch in the </a:t>
            </a:r>
            <a:r>
              <a:rPr lang="en-US" dirty="0" err="1" smtClean="0"/>
              <a:t>divertor</a:t>
            </a:r>
            <a:r>
              <a:rPr lang="en-US" dirty="0" smtClean="0"/>
              <a:t> between modelling and measurements)</a:t>
            </a:r>
            <a:endParaRPr lang="en-US" noProof="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The TCV-X21 case</a:t>
            </a:r>
            <a:endParaRPr lang="en-US" noProof="0" dirty="0"/>
          </a:p>
        </p:txBody>
      </p:sp>
      <p:grpSp>
        <p:nvGrpSpPr>
          <p:cNvPr id="11" name="Groupe 10"/>
          <p:cNvGrpSpPr/>
          <p:nvPr/>
        </p:nvGrpSpPr>
        <p:grpSpPr>
          <a:xfrm>
            <a:off x="1423367" y="3798712"/>
            <a:ext cx="9089411" cy="2138870"/>
            <a:chOff x="471551" y="3900459"/>
            <a:chExt cx="8928305" cy="205535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1181" y="3900459"/>
              <a:ext cx="7520473" cy="167359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374" y="3990770"/>
              <a:ext cx="795482" cy="1763894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551" y="4383197"/>
              <a:ext cx="254643" cy="891251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0575" y="5701168"/>
              <a:ext cx="1180618" cy="254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80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TCV-X21 simulation </a:t>
            </a:r>
            <a:r>
              <a:rPr lang="fr-FR" dirty="0" err="1" smtClean="0"/>
              <a:t>results</a:t>
            </a:r>
            <a:r>
              <a:rPr lang="fr-FR" dirty="0" smtClean="0"/>
              <a:t> – brute force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138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352" y="1084385"/>
                <a:ext cx="10873141" cy="5259265"/>
              </a:xfrm>
            </p:spPr>
            <p:txBody>
              <a:bodyPr/>
              <a:lstStyle/>
              <a:p>
                <a:pPr lvl="1"/>
                <a:r>
                  <a:rPr lang="en-US" dirty="0" smtClean="0"/>
                  <a:t>First attempt: “brute force approach”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Simulation grid </a:t>
                </a:r>
                <a:r>
                  <a:rPr lang="en-US" u="sng" dirty="0" smtClean="0"/>
                  <a:t>designed for turbulence:</a:t>
                </a:r>
              </a:p>
              <a:p>
                <a:pPr lvl="2"/>
                <a:r>
                  <a:rPr lang="en-US" dirty="0"/>
                  <a:t>Mesh grid based on </a:t>
                </a:r>
                <a:r>
                  <a:rPr lang="en-US" dirty="0" smtClean="0"/>
                  <a:t>TCV#51333</a:t>
                </a:r>
                <a:br>
                  <a:rPr lang="en-US" dirty="0" smtClean="0"/>
                </a:br>
                <a:r>
                  <a:rPr lang="en-US" dirty="0" smtClean="0">
                    <a:solidFill>
                      <a:srgbClr val="00B050"/>
                    </a:solidFill>
                  </a:rPr>
                  <a:t>Full scale </a:t>
                </a:r>
                <a:r>
                  <a:rPr lang="en-US" dirty="0" smtClean="0"/>
                  <a:t>–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full field </a:t>
                </a:r>
                <a:r>
                  <a:rPr lang="en-US" dirty="0" smtClean="0"/>
                  <a:t>–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wall reshaped</a:t>
                </a:r>
              </a:p>
              <a:p>
                <a:pPr lvl="2"/>
                <a:r>
                  <a:rPr lang="en-US" dirty="0" smtClean="0"/>
                  <a:t>Resolution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∼2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dirty="0" smtClean="0"/>
                  <a:t> / about twice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∼220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∼13</m:t>
                    </m:r>
                  </m:oMath>
                </a14:m>
                <a:r>
                  <a:rPr lang="en-US" dirty="0" smtClean="0"/>
                  <a:t>00,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=64</m:t>
                    </m:r>
                  </m:oMath>
                </a14:m>
                <a:r>
                  <a:rPr lang="en-US" dirty="0" smtClean="0"/>
                  <a:t> (1/4 torus)</a:t>
                </a:r>
                <a:endParaRPr lang="en-US" dirty="0"/>
              </a:p>
              <a:p>
                <a:pPr marL="266700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𝑝𝑜𝑖𝑛𝑡𝑠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∼17</m:t>
                    </m:r>
                  </m:oMath>
                </a14:m>
                <a:r>
                  <a:rPr lang="en-US" dirty="0" smtClean="0"/>
                  <a:t> millions (85 </a:t>
                </a:r>
                <a:r>
                  <a:rPr lang="en-US" dirty="0" err="1" smtClean="0"/>
                  <a:t>MDoF</a:t>
                </a:r>
                <a:r>
                  <a:rPr lang="en-US" dirty="0" smtClean="0"/>
                  <a:t>)</a:t>
                </a:r>
                <a:br>
                  <a:rPr lang="en-US" dirty="0" smtClean="0"/>
                </a:br>
                <a:endParaRPr lang="en-US" dirty="0"/>
              </a:p>
              <a:p>
                <a:pPr lvl="1"/>
                <a:r>
                  <a:rPr lang="en-US" dirty="0" smtClean="0"/>
                  <a:t>Simulation setup:</a:t>
                </a:r>
              </a:p>
              <a:p>
                <a:pPr lvl="2"/>
                <a:r>
                  <a:rPr lang="en-US" dirty="0" smtClean="0"/>
                  <a:t>Pure deuterium plasma (no Carbon)</a:t>
                </a:r>
              </a:p>
              <a:p>
                <a:pPr lvl="2"/>
                <a:r>
                  <a:rPr lang="en-US" dirty="0" smtClean="0"/>
                  <a:t>Fluid neutral model (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=90%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lvl="2"/>
                <a:r>
                  <a:rPr lang="en-US" dirty="0" smtClean="0"/>
                  <a:t>Injected Power = 120kW</a:t>
                </a:r>
              </a:p>
              <a:p>
                <a:pPr lvl="2"/>
                <a:r>
                  <a:rPr lang="en-US" dirty="0" smtClean="0"/>
                  <a:t>Gas puff feedback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𝑠𝑒𝑝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=7⋅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 smtClean="0"/>
                  <a:t> at the outboard mid-plane</a:t>
                </a:r>
                <a:endParaRPr lang="en-US" dirty="0"/>
              </a:p>
            </p:txBody>
          </p:sp>
        </mc:Choice>
        <mc:Fallback xmlns="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52" y="1084385"/>
                <a:ext cx="10873141" cy="5259265"/>
              </a:xfrm>
              <a:blipFill>
                <a:blip r:embed="rId2"/>
                <a:stretch>
                  <a:fillRect l="-1065" t="-6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52" y="276404"/>
            <a:ext cx="10728325" cy="87182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SOLEDGE3X TCV-X21 modeling with neutrals</a:t>
            </a:r>
            <a:endParaRPr lang="en-US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9812" r="20102" b="2225"/>
          <a:stretch/>
        </p:blipFill>
        <p:spPr>
          <a:xfrm>
            <a:off x="8325805" y="1249650"/>
            <a:ext cx="3748749" cy="3781923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5214922" y="1388048"/>
            <a:ext cx="3204595" cy="3733785"/>
            <a:chOff x="5310231" y="1398249"/>
            <a:chExt cx="2743538" cy="336887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5" r="28101"/>
            <a:stretch/>
          </p:blipFill>
          <p:spPr>
            <a:xfrm>
              <a:off x="5310231" y="1398249"/>
              <a:ext cx="2449586" cy="3368874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69" t="7141" r="8896"/>
            <a:stretch/>
          </p:blipFill>
          <p:spPr>
            <a:xfrm>
              <a:off x="7315538" y="1638835"/>
              <a:ext cx="738231" cy="3128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243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3511" y="1185863"/>
                <a:ext cx="4346222" cy="453231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noProof="0" dirty="0" smtClean="0"/>
                  <a:t>Simulation ran 12 days </a:t>
                </a:r>
                <a:br>
                  <a:rPr lang="en-US" noProof="0" dirty="0" smtClean="0"/>
                </a:br>
                <a:r>
                  <a:rPr lang="en-US" noProof="0" dirty="0" smtClean="0"/>
                  <a:t>on 3072 CPUs </a:t>
                </a:r>
                <a14:m>
                  <m:oMath xmlns:m="http://schemas.openxmlformats.org/officeDocument/2006/math">
                    <m:r>
                      <a:rPr lang="fr-FR" b="0" i="1" noProof="0" smtClean="0">
                        <a:latin typeface="Cambria Math" panose="02040503050406030204" pitchFamily="18" charset="0"/>
                      </a:rPr>
                      <m:t>∼1 </m:t>
                    </m:r>
                    <m:r>
                      <a:rPr lang="fr-FR" b="0" i="1" noProof="0" smtClean="0">
                        <a:latin typeface="Cambria Math" panose="02040503050406030204" pitchFamily="18" charset="0"/>
                      </a:rPr>
                      <m:t>𝑀𝐶𝑃𝑈h</m:t>
                    </m:r>
                  </m:oMath>
                </a14:m>
                <a:endParaRPr lang="en-US" noProof="0" dirty="0" smtClean="0"/>
              </a:p>
              <a:p>
                <a:pPr lvl="1"/>
                <a:endParaRPr lang="en-US" noProof="0" dirty="0" smtClean="0"/>
              </a:p>
              <a:p>
                <a:pPr lvl="1"/>
                <a:r>
                  <a:rPr lang="en-US" dirty="0" smtClean="0"/>
                  <a:t>Simulation time:</a:t>
                </a:r>
              </a:p>
              <a:p>
                <a:pPr lvl="2"/>
                <a:r>
                  <a:rPr lang="en-US" dirty="0" smtClean="0"/>
                  <a:t>Time step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∼2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r>
                  <a:rPr lang="en-US" dirty="0" smtClean="0"/>
                  <a:t> (limited by CFL condition on poloidal advection at the innermost flux surface simulated)</a:t>
                </a:r>
              </a:p>
              <a:p>
                <a:pPr lvl="2"/>
                <a:r>
                  <a:rPr lang="en-US" dirty="0" smtClean="0"/>
                  <a:t>Time to solve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∼2,5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 smtClean="0"/>
                  <a:t> per time step</a:t>
                </a:r>
              </a:p>
              <a:p>
                <a:pPr lvl="2"/>
                <a:r>
                  <a:rPr lang="en-US" dirty="0"/>
                  <a:t>Cost: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1.25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𝑀𝐶𝑃𝑈h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400 000 time steps simulated</a:t>
                </a:r>
                <a:br>
                  <a:rPr lang="en-US" dirty="0" smtClean="0"/>
                </a:br>
                <a:r>
                  <a:rPr lang="en-US" dirty="0" smtClean="0"/>
                  <a:t>Total plasma time simulated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≈0.8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en-US" dirty="0" smtClean="0"/>
              </a:p>
              <a:p>
                <a:pPr lvl="1"/>
                <a:endParaRPr lang="en-US" noProof="0" dirty="0" smtClean="0"/>
              </a:p>
            </p:txBody>
          </p:sp>
        </mc:Choice>
        <mc:Fallback xmlns="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3511" y="1185863"/>
                <a:ext cx="4346222" cy="4532313"/>
              </a:xfrm>
              <a:blipFill>
                <a:blip r:embed="rId4"/>
                <a:stretch>
                  <a:fillRect l="-2665" t="-808" r="-37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269846"/>
            <a:ext cx="10728325" cy="87182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Simulation runtime and status</a:t>
            </a:r>
            <a:endParaRPr lang="en-US" noProof="0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65" y="4564414"/>
            <a:ext cx="4002182" cy="1779236"/>
          </a:xfrm>
          <a:prstGeom prst="rect">
            <a:avLst/>
          </a:prstGeom>
        </p:spPr>
      </p:pic>
      <p:sp>
        <p:nvSpPr>
          <p:cNvPr id="32" name="Flèche vers le bas 31"/>
          <p:cNvSpPr/>
          <p:nvPr/>
        </p:nvSpPr>
        <p:spPr>
          <a:xfrm rot="10800000">
            <a:off x="2652889" y="5645413"/>
            <a:ext cx="166613" cy="333111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2373148" y="5978524"/>
                <a:ext cx="7260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0.8 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𝑚𝑠</m:t>
                      </m:r>
                    </m:oMath>
                  </m:oMathPara>
                </a14:m>
                <a:endParaRPr lang="fr-FR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148" y="5978524"/>
                <a:ext cx="726096" cy="276999"/>
              </a:xfrm>
              <a:prstGeom prst="rect">
                <a:avLst/>
              </a:prstGeom>
              <a:blipFill>
                <a:blip r:embed="rId7"/>
                <a:stretch>
                  <a:fillRect l="-5882" r="-4202" b="-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639672" y="4559088"/>
                <a:ext cx="2802411" cy="5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672" y="4559088"/>
                <a:ext cx="2802411" cy="5004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0059951" y="4514638"/>
                <a:ext cx="28024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</m:e>
                      </m:d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951" y="4514638"/>
                <a:ext cx="2802411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7514140" y="4853398"/>
            <a:ext cx="965826" cy="1326248"/>
            <a:chOff x="7514140" y="4853398"/>
            <a:chExt cx="965826" cy="1326248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" t="32367" r="94048" b="23306"/>
            <a:stretch/>
          </p:blipFill>
          <p:spPr>
            <a:xfrm>
              <a:off x="7514140" y="4853398"/>
              <a:ext cx="316496" cy="13262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ZoneTexte 2"/>
                <p:cNvSpPr txBox="1"/>
                <p:nvPr/>
              </p:nvSpPr>
              <p:spPr>
                <a:xfrm>
                  <a:off x="7816851" y="5858197"/>
                  <a:ext cx="17152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3" name="ZoneText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6851" y="5858197"/>
                  <a:ext cx="171521" cy="246221"/>
                </a:xfrm>
                <a:prstGeom prst="rect">
                  <a:avLst/>
                </a:prstGeom>
                <a:blipFill>
                  <a:blip r:embed="rId11"/>
                  <a:stretch>
                    <a:fillRect l="-21429" r="-25000" b="-7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/>
                <p:cNvSpPr txBox="1"/>
                <p:nvPr/>
              </p:nvSpPr>
              <p:spPr>
                <a:xfrm>
                  <a:off x="7811311" y="4887570"/>
                  <a:ext cx="65723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1.5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6" name="ZoneText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1311" y="4887570"/>
                  <a:ext cx="657231" cy="246221"/>
                </a:xfrm>
                <a:prstGeom prst="rect">
                  <a:avLst/>
                </a:prstGeom>
                <a:blipFill>
                  <a:blip r:embed="rId12"/>
                  <a:stretch>
                    <a:fillRect l="-5556" r="-5556" b="-1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7816851" y="5546556"/>
                  <a:ext cx="65723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0.5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6851" y="5546556"/>
                  <a:ext cx="657231" cy="246221"/>
                </a:xfrm>
                <a:prstGeom prst="rect">
                  <a:avLst/>
                </a:prstGeom>
                <a:blipFill>
                  <a:blip r:embed="rId13"/>
                  <a:stretch>
                    <a:fillRect l="-5556" r="-5556" b="-1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/>
                <p:cNvSpPr txBox="1"/>
                <p:nvPr/>
              </p:nvSpPr>
              <p:spPr>
                <a:xfrm>
                  <a:off x="7822735" y="5225106"/>
                  <a:ext cx="65723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1.0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8" name="ZoneText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2735" y="5225106"/>
                  <a:ext cx="657231" cy="246221"/>
                </a:xfrm>
                <a:prstGeom prst="rect">
                  <a:avLst/>
                </a:prstGeom>
                <a:blipFill>
                  <a:blip r:embed="rId14"/>
                  <a:stretch>
                    <a:fillRect l="-5556" r="-5556" b="-731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e 19"/>
          <p:cNvGrpSpPr/>
          <p:nvPr/>
        </p:nvGrpSpPr>
        <p:grpSpPr>
          <a:xfrm>
            <a:off x="10917638" y="4882969"/>
            <a:ext cx="701859" cy="1326248"/>
            <a:chOff x="7514140" y="4853398"/>
            <a:chExt cx="701859" cy="1326248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" t="32367" r="94048" b="23306"/>
            <a:stretch/>
          </p:blipFill>
          <p:spPr>
            <a:xfrm>
              <a:off x="7514140" y="4853398"/>
              <a:ext cx="316496" cy="13262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/>
                <p:cNvSpPr txBox="1"/>
                <p:nvPr/>
              </p:nvSpPr>
              <p:spPr>
                <a:xfrm>
                  <a:off x="7816851" y="5858197"/>
                  <a:ext cx="17152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2" name="ZoneText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6851" y="5858197"/>
                  <a:ext cx="171521" cy="246221"/>
                </a:xfrm>
                <a:prstGeom prst="rect">
                  <a:avLst/>
                </a:prstGeom>
                <a:blipFill>
                  <a:blip r:embed="rId15"/>
                  <a:stretch>
                    <a:fillRect l="-25000" r="-21429" b="-7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/>
                <p:cNvSpPr txBox="1"/>
                <p:nvPr/>
              </p:nvSpPr>
              <p:spPr>
                <a:xfrm>
                  <a:off x="7809700" y="4918792"/>
                  <a:ext cx="39914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300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3" name="ZoneText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9700" y="4918792"/>
                  <a:ext cx="399148" cy="246221"/>
                </a:xfrm>
                <a:prstGeom prst="rect">
                  <a:avLst/>
                </a:prstGeom>
                <a:blipFill>
                  <a:blip r:embed="rId16"/>
                  <a:stretch>
                    <a:fillRect l="-9091" r="-7576" b="-7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/>
                <p:cNvSpPr txBox="1"/>
                <p:nvPr/>
              </p:nvSpPr>
              <p:spPr>
                <a:xfrm>
                  <a:off x="7816851" y="5546556"/>
                  <a:ext cx="39914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4" name="ZoneTexte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6851" y="5546556"/>
                  <a:ext cx="399148" cy="246221"/>
                </a:xfrm>
                <a:prstGeom prst="rect">
                  <a:avLst/>
                </a:prstGeom>
                <a:blipFill>
                  <a:blip r:embed="rId17"/>
                  <a:stretch>
                    <a:fillRect l="-10769" r="-7692" b="-7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/>
                <p:cNvSpPr txBox="1"/>
                <p:nvPr/>
              </p:nvSpPr>
              <p:spPr>
                <a:xfrm>
                  <a:off x="7816851" y="5232230"/>
                  <a:ext cx="39914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200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5" name="ZoneTexte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6851" y="5232230"/>
                  <a:ext cx="399148" cy="246221"/>
                </a:xfrm>
                <a:prstGeom prst="rect">
                  <a:avLst/>
                </a:prstGeom>
                <a:blipFill>
                  <a:blip r:embed="rId18"/>
                  <a:stretch>
                    <a:fillRect l="-10769" r="-7692" b="-731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7174" y="924718"/>
            <a:ext cx="7504826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8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29/05/2024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H. Bufferand | TCV-X21 simulations with SOLEDGE3X | TSVV3 meeting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TCV-X21 simulation </a:t>
            </a:r>
            <a:r>
              <a:rPr lang="fr-FR" dirty="0" err="1" smtClean="0"/>
              <a:t>results</a:t>
            </a:r>
            <a:r>
              <a:rPr lang="fr-FR" dirty="0" smtClean="0"/>
              <a:t> – brute force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Focus on turbulence</a:t>
            </a:r>
            <a:endParaRPr lang="fr-FR" sz="36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25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.potx" id="{EC381E7A-0124-48FC-8DBE-B12F4FE076FD}" vid="{F86E971A-F893-4679-B8E7-24078A6E511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2023-01-30T23:00:00+00:00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PowerPoint-Charte-CEA-31-01-2023</CollabExternalReferences>
    <CollabEnVigueur xmlns="98091354-8d82-4ad1-b5dd-6b09eb5ff196">true</CollabEnVigueu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EC486A-0672-4505-861A-9ABA0A52B7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9AC980-F838-4C77-A3AE-FDEBF3D188E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8091354-8d82-4ad1-b5dd-6b09eb5ff196"/>
    <ds:schemaRef ds:uri="http://purl.org/dc/terms/"/>
    <ds:schemaRef ds:uri="http://schemas.openxmlformats.org/package/2006/metadata/core-properties"/>
    <ds:schemaRef ds:uri="91130d52-d7c5-4e9c-ae1e-8e8e5c28245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AE23F73-0210-43BD-8C18-BB447B54A4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</Template>
  <TotalTime>3924</TotalTime>
  <Words>1922</Words>
  <Application>Microsoft Office PowerPoint</Application>
  <PresentationFormat>Grand écran</PresentationFormat>
  <Paragraphs>303</Paragraphs>
  <Slides>24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Cambria Math</vt:lpstr>
      <vt:lpstr>Times New Roman</vt:lpstr>
      <vt:lpstr>Wingdings</vt:lpstr>
      <vt:lpstr>Thème Office</vt:lpstr>
      <vt:lpstr>TCV-X21 simulations with SOLEDGE3X Reference case  and power scan</vt:lpstr>
      <vt:lpstr>TCV-X21 experiment</vt:lpstr>
      <vt:lpstr>The TCV-X21 case</vt:lpstr>
      <vt:lpstr>The TCV-X21 case</vt:lpstr>
      <vt:lpstr>The TCV-X21 case</vt:lpstr>
      <vt:lpstr>TCV-X21 simulation results – brute force</vt:lpstr>
      <vt:lpstr>SOLEDGE3X TCV-X21 modeling with neutrals</vt:lpstr>
      <vt:lpstr>Simulation runtime and status</vt:lpstr>
      <vt:lpstr>TCV-X21 simulation results – brute force</vt:lpstr>
      <vt:lpstr>Focus on turbulence: midplane</vt:lpstr>
      <vt:lpstr>Focus on turbulence: structures</vt:lpstr>
      <vt:lpstr>Focus on turbulence: structures</vt:lpstr>
      <vt:lpstr>Focus on turbulence: Divertor Localized Filaments</vt:lpstr>
      <vt:lpstr>TCV-X21 simulation results – towards long time scales</vt:lpstr>
      <vt:lpstr>Towards convergence</vt:lpstr>
      <vt:lpstr>Towards convergence</vt:lpstr>
      <vt:lpstr>TCV-X21 simulation results – towards long time scales</vt:lpstr>
      <vt:lpstr>Grand Challenge on Adastra</vt:lpstr>
      <vt:lpstr>Barrier formation (180kW case @ B=0.9T)</vt:lpstr>
      <vt:lpstr>Barrier formation (180kW case @ B=0.9T)</vt:lpstr>
      <vt:lpstr>Barrier formation (180kW case @ B=0.9T)</vt:lpstr>
      <vt:lpstr>Conclusions and Perspectives</vt:lpstr>
      <vt:lpstr>Conclusions and perspectives</vt:lpstr>
      <vt:lpstr>Thank you for your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PowerPoint-Charte-CEA-2023</dc:title>
  <dc:creator>HARTMANN Marion</dc:creator>
  <cp:lastModifiedBy>BUFFERAND Hugo 236599</cp:lastModifiedBy>
  <cp:revision>147</cp:revision>
  <dcterms:created xsi:type="dcterms:W3CDTF">2023-01-31T13:15:02Z</dcterms:created>
  <dcterms:modified xsi:type="dcterms:W3CDTF">2024-06-12T10:45:23Z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&lt;FileLeafRef&gt;Modele-PPT-CEA-VF.pptx&lt;/FileLeafRef&gt;_x000d_
    &lt;Title&gt;PowerPoint-Charte-CEA-2023&lt;/Title&gt;_x000d_
    &lt;CollabTypeDocument&gt;Procédure&lt;/CollabTypeDocument&gt;_x000d_
    &lt;CollabObjetResume /&gt;_x000d_
    &lt;CollabExternalReferences&gt;PowerPoin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