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259" r:id="rId4"/>
    <p:sldId id="260" r:id="rId5"/>
    <p:sldId id="282" r:id="rId6"/>
    <p:sldId id="284" r:id="rId7"/>
    <p:sldId id="261" r:id="rId8"/>
    <p:sldId id="281" r:id="rId9"/>
    <p:sldId id="262" r:id="rId10"/>
    <p:sldId id="286" r:id="rId11"/>
    <p:sldId id="263" r:id="rId12"/>
    <p:sldId id="264" r:id="rId13"/>
    <p:sldId id="265" r:id="rId14"/>
    <p:sldId id="271" r:id="rId15"/>
    <p:sldId id="287" r:id="rId16"/>
    <p:sldId id="267" r:id="rId17"/>
    <p:sldId id="268" r:id="rId18"/>
    <p:sldId id="291" r:id="rId19"/>
    <p:sldId id="269" r:id="rId20"/>
    <p:sldId id="290" r:id="rId21"/>
    <p:sldId id="274" r:id="rId22"/>
    <p:sldId id="288" r:id="rId23"/>
    <p:sldId id="266" r:id="rId24"/>
    <p:sldId id="279" r:id="rId25"/>
    <p:sldId id="270" r:id="rId26"/>
    <p:sldId id="275" r:id="rId27"/>
    <p:sldId id="276" r:id="rId28"/>
    <p:sldId id="277" r:id="rId29"/>
    <p:sldId id="278" r:id="rId30"/>
    <p:sldId id="297" r:id="rId31"/>
    <p:sldId id="285" r:id="rId32"/>
    <p:sldId id="292" r:id="rId33"/>
    <p:sldId id="296" r:id="rId34"/>
    <p:sldId id="298" r:id="rId35"/>
    <p:sldId id="299" r:id="rId36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FFCC"/>
    <a:srgbClr val="00FFFF"/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6327" autoAdjust="0"/>
  </p:normalViewPr>
  <p:slideViewPr>
    <p:cSldViewPr showGuides="1">
      <p:cViewPr varScale="1">
        <p:scale>
          <a:sx n="87" d="100"/>
          <a:sy n="87" d="100"/>
        </p:scale>
        <p:origin x="596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Tischler" userId="0a8c4f00-dde4-4c60-b170-d6c1c3694e23" providerId="ADAL" clId="{35044A79-2D25-441D-8744-AC3BB8200E39}"/>
    <pc:docChg chg="custSel modMainMaster">
      <pc:chgData name="Karl Tischler" userId="0a8c4f00-dde4-4c60-b170-d6c1c3694e23" providerId="ADAL" clId="{35044A79-2D25-441D-8744-AC3BB8200E39}" dt="2022-11-30T11:51:47.773" v="7" actId="1035"/>
      <pc:docMkLst>
        <pc:docMk/>
      </pc:docMkLst>
      <pc:sldMasterChg chg="modSldLayout">
        <pc:chgData name="Karl Tischler" userId="0a8c4f00-dde4-4c60-b170-d6c1c3694e23" providerId="ADAL" clId="{35044A79-2D25-441D-8744-AC3BB8200E39}" dt="2022-11-30T11:51:47.773" v="7" actId="1035"/>
        <pc:sldMasterMkLst>
          <pc:docMk/>
          <pc:sldMasterMk cId="886642047" sldId="2147483648"/>
        </pc:sldMasterMkLst>
        <pc:sldLayoutChg chg="delSp modSp mod">
          <pc:chgData name="Karl Tischler" userId="0a8c4f00-dde4-4c60-b170-d6c1c3694e23" providerId="ADAL" clId="{35044A79-2D25-441D-8744-AC3BB8200E39}" dt="2022-11-30T11:51:47.773" v="7" actId="1035"/>
          <pc:sldLayoutMkLst>
            <pc:docMk/>
            <pc:sldMasterMk cId="886642047" sldId="2147483648"/>
            <pc:sldLayoutMk cId="1694295066" sldId="2147483649"/>
          </pc:sldLayoutMkLst>
          <pc:picChg chg="del">
            <ac:chgData name="Karl Tischler" userId="0a8c4f00-dde4-4c60-b170-d6c1c3694e23" providerId="ADAL" clId="{35044A79-2D25-441D-8744-AC3BB8200E39}" dt="2022-11-30T11:51:32.547" v="0" actId="21"/>
            <ac:picMkLst>
              <pc:docMk/>
              <pc:sldMasterMk cId="886642047" sldId="2147483648"/>
              <pc:sldLayoutMk cId="1694295066" sldId="2147483649"/>
              <ac:picMk id="7" creationId="{83DD7215-9D48-D053-4EEA-8B42FCE9E84D}"/>
            </ac:picMkLst>
          </pc:picChg>
          <pc:picChg chg="del">
            <ac:chgData name="Karl Tischler" userId="0a8c4f00-dde4-4c60-b170-d6c1c3694e23" providerId="ADAL" clId="{35044A79-2D25-441D-8744-AC3BB8200E39}" dt="2022-11-30T11:51:32.547" v="0" actId="21"/>
            <ac:picMkLst>
              <pc:docMk/>
              <pc:sldMasterMk cId="886642047" sldId="2147483648"/>
              <pc:sldLayoutMk cId="1694295066" sldId="2147483649"/>
              <ac:picMk id="8" creationId="{A5A117B2-05F6-C3EB-D5D8-F8E3F2AF174F}"/>
            </ac:picMkLst>
          </pc:picChg>
          <pc:picChg chg="mod">
            <ac:chgData name="Karl Tischler" userId="0a8c4f00-dde4-4c60-b170-d6c1c3694e23" providerId="ADAL" clId="{35044A79-2D25-441D-8744-AC3BB8200E39}" dt="2022-11-30T11:51:47.773" v="7" actId="1035"/>
            <ac:picMkLst>
              <pc:docMk/>
              <pc:sldMasterMk cId="886642047" sldId="2147483648"/>
              <pc:sldLayoutMk cId="1694295066" sldId="2147483649"/>
              <ac:picMk id="9" creationId="{A7BFE644-41C6-BBC9-71C2-A938576127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29/05/2024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‹N°›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29/05/2024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6227-AEF3-4864-B21B-F065FBC6101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69FDA-6A2A-41A4-9D6D-D76F80D7691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smtClean="0"/>
              <a:t>V. Quadri | TSVV3 workshop| Leuven | 29/ 05/ 2024 |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600.png"/><Relationship Id="rId9" Type="http://schemas.openxmlformats.org/officeDocument/2006/relationships/image" Target="../media/image4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76.png"/><Relationship Id="rId7" Type="http://schemas.openxmlformats.org/officeDocument/2006/relationships/image" Target="../media/image7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00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89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12" Type="http://schemas.openxmlformats.org/officeDocument/2006/relationships/image" Target="../media/image58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570.png"/><Relationship Id="rId5" Type="http://schemas.openxmlformats.org/officeDocument/2006/relationships/image" Target="../media/image510.png"/><Relationship Id="rId10" Type="http://schemas.openxmlformats.org/officeDocument/2006/relationships/image" Target="../media/image560.png"/><Relationship Id="rId4" Type="http://schemas.openxmlformats.org/officeDocument/2006/relationships/image" Target="../media/image87.png"/><Relationship Id="rId9" Type="http://schemas.openxmlformats.org/officeDocument/2006/relationships/image" Target="../media/image550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74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0.png"/><Relationship Id="rId7" Type="http://schemas.openxmlformats.org/officeDocument/2006/relationships/image" Target="../media/image10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12.png"/><Relationship Id="rId4" Type="http://schemas.openxmlformats.org/officeDocument/2006/relationships/image" Target="../media/image101.png"/><Relationship Id="rId9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3.png"/><Relationship Id="rId7" Type="http://schemas.openxmlformats.org/officeDocument/2006/relationships/image" Target="../media/image7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99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24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2.png"/><Relationship Id="rId7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7.png"/><Relationship Id="rId7" Type="http://schemas.openxmlformats.org/officeDocument/2006/relationships/image" Target="../media/image13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49.png"/><Relationship Id="rId7" Type="http://schemas.openxmlformats.org/officeDocument/2006/relationships/image" Target="../media/image28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590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01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4" Type="http://schemas.openxmlformats.org/officeDocument/2006/relationships/image" Target="../media/image9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2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54.png"/><Relationship Id="rId9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589" y="2981228"/>
            <a:ext cx="4278419" cy="290047"/>
          </a:xfrm>
        </p:spPr>
        <p:txBody>
          <a:bodyPr>
            <a:noAutofit/>
          </a:bodyPr>
          <a:lstStyle/>
          <a:p>
            <a:pPr algn="just"/>
            <a:r>
              <a:rPr lang="en-US" sz="1600" u="sng" dirty="0">
                <a:latin typeface="+mn-lt"/>
              </a:rPr>
              <a:t>V. Quadri</a:t>
            </a:r>
            <a:r>
              <a:rPr lang="en-US" sz="1600" dirty="0">
                <a:latin typeface="+mn-lt"/>
              </a:rPr>
              <a:t>, </a:t>
            </a:r>
            <a:r>
              <a:rPr lang="en-US" sz="1600" b="0" dirty="0">
                <a:latin typeface="+mn-lt"/>
              </a:rPr>
              <a:t>P. </a:t>
            </a:r>
            <a:r>
              <a:rPr lang="en-US" sz="1600" b="0" dirty="0" err="1">
                <a:latin typeface="+mn-lt"/>
              </a:rPr>
              <a:t>Tamain</a:t>
            </a:r>
            <a:r>
              <a:rPr lang="en-US" sz="1600" b="0" dirty="0">
                <a:latin typeface="+mn-lt"/>
              </a:rPr>
              <a:t>, H. </a:t>
            </a:r>
            <a:r>
              <a:rPr lang="en-US" sz="1600" b="0" dirty="0" err="1">
                <a:latin typeface="+mn-lt"/>
              </a:rPr>
              <a:t>Bufferand</a:t>
            </a:r>
            <a:r>
              <a:rPr lang="en-US" sz="1600" b="0" dirty="0">
                <a:latin typeface="+mn-lt"/>
              </a:rPr>
              <a:t>, N. Rivals,  </a:t>
            </a:r>
            <a:r>
              <a:rPr lang="en-US" sz="1600" b="0" dirty="0" smtClean="0">
                <a:latin typeface="+mn-lt"/>
              </a:rPr>
              <a:t>R</a:t>
            </a:r>
            <a:r>
              <a:rPr lang="en-US" sz="1600" b="0" dirty="0">
                <a:latin typeface="+mn-lt"/>
              </a:rPr>
              <a:t>. </a:t>
            </a:r>
            <a:r>
              <a:rPr lang="en-US" sz="1600" b="0" dirty="0" err="1">
                <a:latin typeface="+mn-lt"/>
              </a:rPr>
              <a:t>Düll</a:t>
            </a:r>
            <a:r>
              <a:rPr lang="en-US" sz="1600" b="0" dirty="0">
                <a:latin typeface="+mn-lt"/>
              </a:rPr>
              <a:t>, G. </a:t>
            </a:r>
            <a:r>
              <a:rPr lang="en-US" sz="1600" b="0" dirty="0" err="1">
                <a:latin typeface="+mn-lt"/>
              </a:rPr>
              <a:t>Ciraolo</a:t>
            </a:r>
            <a:r>
              <a:rPr lang="en-US" sz="1600" b="0" dirty="0">
                <a:latin typeface="+mn-lt"/>
              </a:rPr>
              <a:t>, </a:t>
            </a:r>
            <a:r>
              <a:rPr lang="en-US" sz="1600" b="0" dirty="0" smtClean="0">
                <a:latin typeface="+mn-lt"/>
              </a:rPr>
              <a:t>S</a:t>
            </a:r>
            <a:r>
              <a:rPr lang="en-US" sz="1600" b="0" dirty="0">
                <a:latin typeface="+mn-lt"/>
              </a:rPr>
              <a:t>. </a:t>
            </a:r>
            <a:r>
              <a:rPr lang="en-US" sz="1600" b="0" dirty="0" err="1" smtClean="0">
                <a:latin typeface="+mn-lt"/>
              </a:rPr>
              <a:t>Sureshkumar</a:t>
            </a:r>
            <a:r>
              <a:rPr lang="en-US" sz="1600" b="0" dirty="0" smtClean="0">
                <a:latin typeface="+mn-lt"/>
              </a:rPr>
              <a:t>, </a:t>
            </a:r>
            <a:r>
              <a:rPr lang="en-US" sz="1600" b="0" dirty="0">
                <a:latin typeface="+mn-lt"/>
              </a:rPr>
              <a:t>N. </a:t>
            </a:r>
            <a:r>
              <a:rPr lang="en-US" sz="1600" b="0" dirty="0" err="1" smtClean="0">
                <a:latin typeface="+mn-lt"/>
              </a:rPr>
              <a:t>Varadarajan</a:t>
            </a:r>
            <a:r>
              <a:rPr lang="en-US" sz="1600" b="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600" b="0" dirty="0" smtClean="0">
                <a:latin typeface="+mn-lt"/>
              </a:rPr>
              <a:t>and </a:t>
            </a:r>
            <a:r>
              <a:rPr lang="en-US" sz="1600" b="0" dirty="0">
                <a:latin typeface="+mn-lt"/>
              </a:rPr>
              <a:t>the SOLEDGE3X </a:t>
            </a:r>
            <a:r>
              <a:rPr lang="en-US" sz="1600" b="0" dirty="0" smtClean="0">
                <a:latin typeface="+mn-lt"/>
              </a:rPr>
              <a:t>team.</a:t>
            </a:r>
            <a:endParaRPr lang="en-US" sz="1600" b="0" dirty="0">
              <a:latin typeface="+mn-lt"/>
            </a:endParaRP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B1AE2-8012-4110-B7D7-AABE6E96FDCC}"/>
              </a:ext>
            </a:extLst>
          </p:cNvPr>
          <p:cNvSpPr txBox="1"/>
          <p:nvPr/>
        </p:nvSpPr>
        <p:spPr>
          <a:xfrm>
            <a:off x="358543" y="1616094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2800" b="1" dirty="0"/>
              <a:t>Edge plasma turbulence simulations </a:t>
            </a: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2800" b="1" dirty="0"/>
              <a:t>in detached regimes </a:t>
            </a: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2800" b="1" dirty="0"/>
              <a:t>with the SOLEDGE3X code</a:t>
            </a:r>
            <a:endParaRPr lang="fr-FR" altLang="fr-FR" b="1" dirty="0"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490AAA-1C10-4E66-AD10-FFF9E925EEA3}"/>
              </a:ext>
            </a:extLst>
          </p:cNvPr>
          <p:cNvSpPr txBox="1">
            <a:spLocks/>
          </p:cNvSpPr>
          <p:nvPr/>
        </p:nvSpPr>
        <p:spPr>
          <a:xfrm>
            <a:off x="365589" y="3831509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Leuve</a:t>
            </a:r>
            <a:r>
              <a:rPr lang="en-US" sz="1800" dirty="0"/>
              <a:t>n</a:t>
            </a:r>
            <a:r>
              <a:rPr lang="en-US" sz="1800" dirty="0" smtClean="0"/>
              <a:t> workshop TSVV3| 29/05/2024</a:t>
            </a:r>
            <a:endParaRPr lang="en-US" sz="1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69" y="4576848"/>
            <a:ext cx="4760479" cy="5151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07" y="4176650"/>
            <a:ext cx="782092" cy="3788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39" y="4184194"/>
            <a:ext cx="987513" cy="3631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014" y="4291299"/>
            <a:ext cx="1358257" cy="2329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97" y="4183033"/>
            <a:ext cx="812162" cy="3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Different plasma conditions for the two density cases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61478"/>
            <a:ext cx="2673619" cy="44025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218"/>
          <a:stretch/>
        </p:blipFill>
        <p:spPr>
          <a:xfrm>
            <a:off x="107504" y="770700"/>
            <a:ext cx="2592288" cy="43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115616" y="1732082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732082"/>
                <a:ext cx="876650" cy="762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707904" y="1799055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799055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5194541" y="3853081"/>
                <a:ext cx="3647985" cy="1002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Fig. 4  Time and toroidal average ionization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𝒑𝒂𝒓𝒕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/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(left) 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(right).</a:t>
                </a:r>
                <a:endParaRPr lang="en-US" sz="1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541" y="3853081"/>
                <a:ext cx="3647985" cy="1002454"/>
              </a:xfrm>
              <a:prstGeom prst="rect">
                <a:avLst/>
              </a:prstGeom>
              <a:blipFill>
                <a:blip r:embed="rId6"/>
                <a:stretch>
                  <a:fillRect l="-501" t="-1212" r="-334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99592" y="605056"/>
                <a:ext cx="3664601" cy="312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𝒑𝒂𝒓𝒕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/</m:t>
                      </m:r>
                      <m:sSup>
                        <m:sSupPr>
                          <m:ctrlP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05056"/>
                <a:ext cx="3664601" cy="312843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/>
          <p:nvPr/>
        </p:nvSpPr>
        <p:spPr>
          <a:xfrm>
            <a:off x="1259632" y="4002162"/>
            <a:ext cx="360040" cy="5858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3807545" y="3963926"/>
            <a:ext cx="360040" cy="5858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076056" y="896402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+mj-lt"/>
              </a:rPr>
              <a:t>High density case </a:t>
            </a:r>
            <a:r>
              <a:rPr lang="en-US" sz="1400" i="1" dirty="0" smtClean="0">
                <a:latin typeface="+mj-lt"/>
              </a:rPr>
              <a:t>is detached</a:t>
            </a:r>
            <a:r>
              <a:rPr lang="en-US" sz="1400" dirty="0" smtClean="0">
                <a:latin typeface="+mj-lt"/>
              </a:rPr>
              <a:t>!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6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r="6210"/>
          <a:stretch/>
        </p:blipFill>
        <p:spPr>
          <a:xfrm>
            <a:off x="18061" y="1156401"/>
            <a:ext cx="2177675" cy="3942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38" y="1188506"/>
            <a:ext cx="2162738" cy="393812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4484477" y="3524163"/>
            <a:ext cx="4380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Commonly, turbulent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transport dominates transverse fluxes both in the main SOL and in the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Specific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turbulent activity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all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along the outer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leg up to the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target.</a:t>
            </a:r>
            <a:endParaRPr lang="en-US" sz="14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517109"/>
            <a:ext cx="9108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+mj-lt"/>
              </a:rPr>
              <a:t>Turbulence structures immediately exhibit qualitatively differences depending on </a:t>
            </a:r>
            <a:r>
              <a:rPr lang="en-US" sz="1400" dirty="0">
                <a:latin typeface="+mj-lt"/>
              </a:rPr>
              <a:t>the </a:t>
            </a:r>
            <a:r>
              <a:rPr lang="en-US" sz="1400" dirty="0" smtClean="0">
                <a:latin typeface="+mj-lt"/>
              </a:rPr>
              <a:t>density level. </a:t>
            </a:r>
            <a:endParaRPr lang="en-US" sz="1400" dirty="0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091349" y="4028425"/>
            <a:ext cx="369014" cy="65802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03751" y="843558"/>
                <a:ext cx="1341521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1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e>
                      <m:sub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400" b="1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751" y="843558"/>
                <a:ext cx="1341521" cy="312843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70989" y="1649317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89" y="1649317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045272" y="1925893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272" y="1925893"/>
                <a:ext cx="876650" cy="762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Different plasma conditions for the two density cases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219850" y="4501523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3304216" y="3959640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3867958" y="2353333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904671"/>
            <a:ext cx="1909676" cy="231070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cxnSp>
        <p:nvCxnSpPr>
          <p:cNvPr id="34" name="Connecteur droit avec flèche 33"/>
          <p:cNvCxnSpPr/>
          <p:nvPr/>
        </p:nvCxnSpPr>
        <p:spPr bwMode="auto">
          <a:xfrm flipV="1">
            <a:off x="3454140" y="3241393"/>
            <a:ext cx="3494124" cy="81255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493" y="903093"/>
            <a:ext cx="2017774" cy="234669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6" name="Rectangle 25"/>
          <p:cNvSpPr/>
          <p:nvPr/>
        </p:nvSpPr>
        <p:spPr bwMode="auto">
          <a:xfrm>
            <a:off x="1012935" y="3946845"/>
            <a:ext cx="369014" cy="658027"/>
          </a:xfrm>
          <a:prstGeom prst="rect">
            <a:avLst/>
          </a:prstGeom>
          <a:noFill/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 bwMode="auto">
          <a:xfrm flipV="1">
            <a:off x="1375726" y="2879708"/>
            <a:ext cx="3229767" cy="109265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Ellipse 37"/>
          <p:cNvSpPr/>
          <p:nvPr/>
        </p:nvSpPr>
        <p:spPr>
          <a:xfrm>
            <a:off x="1099924" y="4460537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1185673" y="3882708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1748032" y="2312347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l="47131" t="4082" r="2924"/>
          <a:stretch/>
        </p:blipFill>
        <p:spPr>
          <a:xfrm>
            <a:off x="4379117" y="2735145"/>
            <a:ext cx="2233207" cy="239673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/>
          <a:srcRect l="51603" t="5784" r="1377" b="-472"/>
          <a:stretch/>
        </p:blipFill>
        <p:spPr>
          <a:xfrm>
            <a:off x="2314625" y="2754641"/>
            <a:ext cx="2096072" cy="23577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Time-averaged radial profiles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9252520" y="4176612"/>
                <a:ext cx="4289471" cy="732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Fig </a:t>
                </a:r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6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. Radial profiles of the time and toroidal averaged electron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fr-FR" sz="1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 (upper) and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𝒆𝑽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 (bottom) for </a:t>
                </a:r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the two density cases,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at the outer midplane (left), outer target (cent) and mid </a:t>
                </a:r>
                <a:r>
                  <a:rPr lang="en-US" sz="1000" b="1" dirty="0" err="1" smtClean="0">
                    <a:solidFill>
                      <a:schemeClr val="tx1"/>
                    </a:solidFill>
                    <a:latin typeface="+mj-lt"/>
                  </a:rPr>
                  <a:t>divertor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+mj-lt"/>
                  </a:rPr>
                  <a:t> (right).</a:t>
                </a:r>
                <a:endParaRPr lang="en-US" sz="10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520" y="4176612"/>
                <a:ext cx="4289471" cy="732316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591552" y="899667"/>
            <a:ext cx="2474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he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density is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globally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higher where we aimed for the simulation to have higher values. </a:t>
            </a:r>
            <a:endParaRPr lang="en-US" sz="1400" dirty="0" smtClean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At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the midplane, the profiles match the values imposed by the experiments but are still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evolving. </a:t>
            </a:r>
          </a:p>
          <a:p>
            <a:pPr algn="just"/>
            <a:endParaRPr lang="en-US" sz="1400" dirty="0" smtClean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temperature is higher for the low-density case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in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the edge, and slightly higher in the near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SOL.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Temperature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profiles flatten in the far SOL around 10 eV.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76113" y="531387"/>
            <a:ext cx="1713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1. Plasma properties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t="4411" b="9028"/>
          <a:stretch/>
        </p:blipFill>
        <p:spPr>
          <a:xfrm>
            <a:off x="277763" y="699543"/>
            <a:ext cx="2136119" cy="20882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l="51642" t="6351" b="9034"/>
          <a:stretch/>
        </p:blipFill>
        <p:spPr>
          <a:xfrm>
            <a:off x="2340466" y="707729"/>
            <a:ext cx="2209155" cy="208004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880029" y="2200608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PFR</a:t>
            </a:r>
            <a:endParaRPr lang="en-US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510217" y="2224444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SOL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t="6501" b="715"/>
          <a:stretch/>
        </p:blipFill>
        <p:spPr>
          <a:xfrm>
            <a:off x="313974" y="2787774"/>
            <a:ext cx="2094047" cy="2307548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2786524" y="3269905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PFR</a:t>
            </a:r>
            <a:endParaRPr lang="en-US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547581" y="3390111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SOL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 rot="16200000">
                <a:off x="-561840" y="1629417"/>
                <a:ext cx="1440010" cy="238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61840" y="1629417"/>
                <a:ext cx="1440010" cy="238848"/>
              </a:xfrm>
              <a:prstGeom prst="rect">
                <a:avLst/>
              </a:prstGeom>
              <a:blipFill>
                <a:blip r:embed="rId8"/>
                <a:stretch>
                  <a:fillRect r="-20000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 rot="16200000">
                <a:off x="-470820" y="3580580"/>
                <a:ext cx="1296830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0820" y="3580580"/>
                <a:ext cx="1296830" cy="234616"/>
              </a:xfrm>
              <a:prstGeom prst="rect">
                <a:avLst/>
              </a:prstGeom>
              <a:blipFill>
                <a:blip r:embed="rId9"/>
                <a:stretch>
                  <a:fillRect r="-26316" b="-2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757000" y="46782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OMP</a:t>
            </a:r>
            <a:endParaRPr lang="en-US" sz="14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851867" y="45479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Outer target</a:t>
            </a:r>
            <a:endParaRPr lang="en-US" sz="1400" b="1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0"/>
          <a:srcRect l="48589" t="5366" b="10539"/>
          <a:stretch/>
        </p:blipFill>
        <p:spPr>
          <a:xfrm>
            <a:off x="4410697" y="699542"/>
            <a:ext cx="2173429" cy="2088232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878791" y="47902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Mid-</a:t>
            </a:r>
            <a:r>
              <a:rPr lang="en-US" sz="1400" b="1" dirty="0" err="1" smtClean="0"/>
              <a:t>divertor</a:t>
            </a:r>
            <a:endParaRPr lang="en-US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4838704" y="3423793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PFR</a:t>
            </a:r>
            <a:endParaRPr lang="en-US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659489" y="4207569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SOL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966765" y="1896372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PFR</a:t>
            </a:r>
            <a:endParaRPr lang="en-US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637600" y="2020927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SOL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2742055"/>
            <a:ext cx="17030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9064" y="2754641"/>
            <a:ext cx="17030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02393" y="2771824"/>
            <a:ext cx="17030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Impact on turbulence properties</a:t>
            </a:r>
            <a:endParaRPr lang="en-US" sz="2000" dirty="0">
              <a:solidFill>
                <a:srgbClr val="003399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10177"/>
          <a:stretch/>
        </p:blipFill>
        <p:spPr>
          <a:xfrm>
            <a:off x="6804248" y="1119871"/>
            <a:ext cx="2257154" cy="40456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t="-1088"/>
          <a:stretch/>
        </p:blipFill>
        <p:spPr>
          <a:xfrm>
            <a:off x="2482430" y="1059582"/>
            <a:ext cx="2366107" cy="40839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41611" y="1922192"/>
            <a:ext cx="2257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Density fluctuations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appear to increase with density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itself.</a:t>
            </a:r>
          </a:p>
          <a:p>
            <a:pPr algn="just"/>
            <a:endParaRPr lang="en-US" sz="1400" dirty="0">
              <a:latin typeface="+mj-lt"/>
            </a:endParaRPr>
          </a:p>
          <a:p>
            <a:pPr algn="just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However, fluctuations rate is globally larger for the low density case in the whole SOL (except some </a:t>
            </a:r>
            <a:r>
              <a:rPr lang="en-US" sz="1400" b="1" dirty="0" smtClean="0">
                <a:solidFill>
                  <a:srgbClr val="7030A0"/>
                </a:solidFill>
                <a:latin typeface="+mj-lt"/>
              </a:rPr>
              <a:t>specific locations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) </a:t>
            </a:r>
          </a:p>
          <a:p>
            <a:pPr algn="just"/>
            <a:endParaRPr lang="en-US" sz="14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/>
          <a:srcRect l="22484"/>
          <a:stretch/>
        </p:blipFill>
        <p:spPr>
          <a:xfrm>
            <a:off x="4840149" y="1102186"/>
            <a:ext cx="1797628" cy="404565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77104" y="740473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 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389837" y="1888233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37" y="1888233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268203" y="1922192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203" y="1922192"/>
                <a:ext cx="876650" cy="762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88332" y="683995"/>
                <a:ext cx="3148106" cy="41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Relative fluctuations level </a:t>
                </a:r>
                <a:r>
                  <a:rPr lang="en-US" sz="1400" b="1" dirty="0" smtClean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400" b="1" dirty="0"/>
                  <a:t> (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</m:den>
                    </m:f>
                  </m:oMath>
                </a14:m>
                <a:r>
                  <a:rPr lang="en-US" sz="1400" b="1" dirty="0" smtClean="0"/>
                  <a:t>) 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332" y="683995"/>
                <a:ext cx="3148106" cy="418191"/>
              </a:xfrm>
              <a:prstGeom prst="rect">
                <a:avLst/>
              </a:prstGeom>
              <a:blipFill>
                <a:blip r:embed="rId7"/>
                <a:stretch>
                  <a:fillRect l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62450" y="537515"/>
                <a:ext cx="2628347" cy="6792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b="1" i="0" smtClean="0">
                          <a:latin typeface="Cambria Math" panose="02040503050406030204" pitchFamily="18" charset="0"/>
                        </a:rPr>
                        <m:t>𝚫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2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𝒆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sub>
                                      </m:s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200" dirty="0"/>
                                        <m:t>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sz="1200" b="1" i="1" dirty="0" smtClean="0">
                                  <a:latin typeface="Cambria Math" panose="02040503050406030204" pitchFamily="18" charset="0"/>
                                </a:rPr>
                                <m:t>𝒉𝒊𝒈𝒉</m:t>
                              </m:r>
                            </m:sub>
                          </m:sSub>
                          <m:r>
                            <a:rPr lang="fr-FR" sz="1200" b="1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2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𝒆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sub>
                                      </m:s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200" dirty="0"/>
                                        <m:t>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sz="1200" b="1" i="1" dirty="0" smtClean="0">
                                  <a:latin typeface="Cambria Math" panose="02040503050406030204" pitchFamily="18" charset="0"/>
                                </a:rPr>
                                <m:t>𝒍𝒐𝒘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450" y="537515"/>
                <a:ext cx="2628347" cy="6792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07504" y="683995"/>
            <a:ext cx="2005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2. Turbulence properties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50526" y="4366915"/>
            <a:ext cx="216024" cy="216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1273" y="633137"/>
            <a:ext cx="28083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The relative fluctuations are higher in the SOL, while they decrease at the separatrix where the increase in density is faster than the increase in absolute fluctuation level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Globally, density fluctuations rate seems not so impacted: the amplitude of the fluctuations is not varying  so much.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Skewness is strongly poloidal asymmetric.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Negative inside the separatrix; increasing positively for the </a:t>
            </a:r>
            <a:r>
              <a:rPr lang="en-US" sz="1400" dirty="0" err="1" smtClean="0"/>
              <a:t>ttached</a:t>
            </a:r>
            <a:r>
              <a:rPr lang="en-US" sz="1400" dirty="0" smtClean="0"/>
              <a:t> case [consistent w/ </a:t>
            </a:r>
            <a:r>
              <a:rPr lang="en-US" sz="1400" i="1" dirty="0" err="1" smtClean="0"/>
              <a:t>Zweben</a:t>
            </a:r>
            <a:r>
              <a:rPr lang="en-US" sz="1400" i="1" dirty="0" smtClean="0"/>
              <a:t>, MAST </a:t>
            </a:r>
            <a:r>
              <a:rPr lang="en-US" sz="1400" dirty="0" smtClean="0"/>
              <a:t>experimental dataset]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Flat and not skewed for the high density case at the MP</a:t>
            </a:r>
          </a:p>
          <a:p>
            <a:pPr algn="just"/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-48942" t="-1297" r="51058" b="-1887"/>
          <a:stretch/>
        </p:blipFill>
        <p:spPr>
          <a:xfrm>
            <a:off x="5029068" y="532914"/>
            <a:ext cx="4032448" cy="23335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442" t="-1" r="49779" b="-187"/>
          <a:stretch/>
        </p:blipFill>
        <p:spPr>
          <a:xfrm>
            <a:off x="5076056" y="549633"/>
            <a:ext cx="2016224" cy="23001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168" r="50792"/>
          <a:stretch/>
        </p:blipFill>
        <p:spPr>
          <a:xfrm>
            <a:off x="2954046" y="554505"/>
            <a:ext cx="2016223" cy="2302487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79804" y="77098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Impact on turbulence properties</a:t>
            </a:r>
            <a:endParaRPr lang="en-US" sz="2000" dirty="0">
              <a:solidFill>
                <a:srgbClr val="003399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/>
          <a:srcRect l="46" r="49977"/>
          <a:stretch/>
        </p:blipFill>
        <p:spPr>
          <a:xfrm>
            <a:off x="5040295" y="2831813"/>
            <a:ext cx="2088232" cy="224245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r="49323"/>
          <a:stretch/>
        </p:blipFill>
        <p:spPr>
          <a:xfrm>
            <a:off x="2897055" y="2848347"/>
            <a:ext cx="2034985" cy="22026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/>
          <a:srcRect r="49801"/>
          <a:stretch/>
        </p:blipFill>
        <p:spPr>
          <a:xfrm>
            <a:off x="7092280" y="2856992"/>
            <a:ext cx="1962817" cy="22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46" r="49977"/>
          <a:stretch/>
        </p:blipFill>
        <p:spPr>
          <a:xfrm>
            <a:off x="3491880" y="699542"/>
            <a:ext cx="2088232" cy="22424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r="49323"/>
          <a:stretch/>
        </p:blipFill>
        <p:spPr>
          <a:xfrm>
            <a:off x="688607" y="715221"/>
            <a:ext cx="2034985" cy="22026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r="49801"/>
          <a:stretch/>
        </p:blipFill>
        <p:spPr>
          <a:xfrm>
            <a:off x="6348400" y="686413"/>
            <a:ext cx="1962817" cy="2236400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07504" y="70387"/>
            <a:ext cx="91440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Impact on turbulence properties</a:t>
            </a:r>
            <a:endParaRPr lang="en-US" sz="2000" dirty="0">
              <a:solidFill>
                <a:srgbClr val="003399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1979712" y="843558"/>
            <a:ext cx="0" cy="1872208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123728" y="843558"/>
            <a:ext cx="0" cy="1872208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885105" y="473192"/>
            <a:ext cx="88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Near SOL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078529" y="1387755"/>
            <a:ext cx="88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Far SOL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52" y="2917873"/>
            <a:ext cx="2844675" cy="22256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00" y="2903872"/>
            <a:ext cx="2877120" cy="22323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1663"/>
          <a:stretch/>
        </p:blipFill>
        <p:spPr>
          <a:xfrm>
            <a:off x="5885916" y="2903872"/>
            <a:ext cx="2866963" cy="22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Heat flux channel width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90666" y="673500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 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56877" y="724482"/>
                <a:ext cx="37670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77" y="724482"/>
                <a:ext cx="376706" cy="246221"/>
              </a:xfrm>
              <a:prstGeom prst="rect">
                <a:avLst/>
              </a:prstGeom>
              <a:blipFill>
                <a:blip r:embed="rId2"/>
                <a:stretch>
                  <a:fillRect l="-11290" r="-1129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6759962"/>
                  </p:ext>
                </p:extLst>
              </p:nvPr>
            </p:nvGraphicFramePr>
            <p:xfrm>
              <a:off x="3334521" y="4076857"/>
              <a:ext cx="2500848" cy="1027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833616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8472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𝒔𝒆𝒑</m:t>
                                    </m:r>
                                  </m:sub>
                                </m:sSub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dirty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z="1400" dirty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mm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100" kern="1200" dirty="0" smtClean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3.35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1.75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8.71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1.4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6759962"/>
                  </p:ext>
                </p:extLst>
              </p:nvPr>
            </p:nvGraphicFramePr>
            <p:xfrm>
              <a:off x="3334521" y="4076857"/>
              <a:ext cx="2500848" cy="1027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833616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9757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515" r="-200730" b="-1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515" r="-100730" b="-1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515" r="-730" b="-15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28846" r="-200730" b="-1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28846" r="-100730" b="-1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28846" r="-730" b="-101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228846" r="-200730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28846" r="-100730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28846" r="-730" b="-1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888"/>
          <a:stretch/>
        </p:blipFill>
        <p:spPr>
          <a:xfrm>
            <a:off x="3037324" y="1010577"/>
            <a:ext cx="2798044" cy="3059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25692" y="716083"/>
                <a:ext cx="40050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692" y="716083"/>
                <a:ext cx="400503" cy="246221"/>
              </a:xfrm>
              <a:prstGeom prst="rect">
                <a:avLst/>
              </a:prstGeom>
              <a:blipFill>
                <a:blip r:embed="rId5"/>
                <a:stretch>
                  <a:fillRect l="-7576" r="-757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/>
          <p:nvPr/>
        </p:nvPicPr>
        <p:blipFill rotWithShape="1">
          <a:blip r:embed="rId6"/>
          <a:srcRect l="3530" t="5960" r="1616"/>
          <a:stretch/>
        </p:blipFill>
        <p:spPr>
          <a:xfrm>
            <a:off x="155474" y="1010137"/>
            <a:ext cx="2854245" cy="307076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70117" y="1905914"/>
            <a:ext cx="193130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  <a:latin typeface="+mj-lt"/>
              </a:rPr>
              <a:t>Single exponential fit</a:t>
            </a:r>
            <a:endParaRPr lang="en-US" sz="1400" b="1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852136"/>
                  </p:ext>
                </p:extLst>
              </p:nvPr>
            </p:nvGraphicFramePr>
            <p:xfrm>
              <a:off x="280538" y="4083918"/>
              <a:ext cx="2851302" cy="100717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950434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731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𝒔𝒆𝒑</m:t>
                                    </m:r>
                                  </m:sub>
                                </m:sSub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dirty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z="1400" dirty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mm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400" kern="1200" dirty="0" smtClean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2860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7.87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2.0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2860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10.24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2.7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852136"/>
                  </p:ext>
                </p:extLst>
              </p:nvPr>
            </p:nvGraphicFramePr>
            <p:xfrm>
              <a:off x="280538" y="4083918"/>
              <a:ext cx="2851302" cy="100717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950434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9757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t="-1515" r="-200641" b="-1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1515" r="-100641" b="-1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1515" r="-641" b="-1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t="-134000" r="-200641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134000" r="-100641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134000" r="-641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t="-229412" r="-200641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229412" r="-100641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229412" r="-641" b="-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92317" y="580494"/>
                <a:ext cx="2317402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</a:rPr>
                  <a:t> 2D mean-field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17" y="580494"/>
                <a:ext cx="2317402" cy="402482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552677" y="591383"/>
                <a:ext cx="2043203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</a:rPr>
                  <a:t> 3D turbulence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77" y="591383"/>
                <a:ext cx="2043203" cy="402482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llipse 15"/>
          <p:cNvSpPr/>
          <p:nvPr/>
        </p:nvSpPr>
        <p:spPr bwMode="auto">
          <a:xfrm>
            <a:off x="1156500" y="4342617"/>
            <a:ext cx="1111243" cy="748475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4107118" y="4406873"/>
            <a:ext cx="968938" cy="684219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554972" y="4030160"/>
                <a:ext cx="1515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~×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200" b="1" dirty="0">
                  <a:solidFill>
                    <a:srgbClr val="E50019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972" y="4030160"/>
                <a:ext cx="1515808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359157" y="4030160"/>
                <a:ext cx="1515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~×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200" b="1" dirty="0">
                  <a:solidFill>
                    <a:srgbClr val="E50019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157" y="4030160"/>
                <a:ext cx="151580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6012159" y="2609434"/>
                <a:ext cx="3014543" cy="1227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Fig. 8 MF 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&amp;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turbulence comparison of parallel heat fluxes peaks at the mid-plane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via single exponential fit.</a:t>
                </a:r>
                <a:endParaRPr lang="en-US" sz="1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59" y="2609434"/>
                <a:ext cx="3014543" cy="1227644"/>
              </a:xfrm>
              <a:prstGeom prst="rect">
                <a:avLst/>
              </a:prstGeom>
              <a:blipFill>
                <a:blip r:embed="rId12"/>
                <a:stretch>
                  <a:fillRect l="-606" t="-995" r="-404" b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3852337" y="1896833"/>
            <a:ext cx="193130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  <a:latin typeface="+mj-lt"/>
              </a:rPr>
              <a:t>Single exponential fit</a:t>
            </a:r>
            <a:endParaRPr lang="en-US" sz="1400" b="1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00995" y="1373400"/>
                <a:ext cx="3014543" cy="363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𝒑𝒆𝒂𝒌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ad>
                        <m:radPr>
                          <m:degHide m:val="on"/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995" y="1373400"/>
                <a:ext cx="3014543" cy="363048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66518" y="4168659"/>
                <a:ext cx="2988654" cy="825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dirty="0"/>
                  <a:t>In turbulence simulations, the “average”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GB" sz="1400" dirty="0"/>
                  <a:t> in detachment has </a:t>
                </a:r>
                <a:r>
                  <a:rPr lang="en-GB" sz="1400" u="sng" dirty="0"/>
                  <a:t>increased by a factor of 2.5</a:t>
                </a:r>
                <a:r>
                  <a:rPr lang="en-GB" sz="1400" dirty="0"/>
                  <a:t>.</a:t>
                </a:r>
                <a:endParaRPr lang="en-US" sz="1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18" y="4168659"/>
                <a:ext cx="2988654" cy="825226"/>
              </a:xfrm>
              <a:prstGeom prst="rect">
                <a:avLst/>
              </a:prstGeom>
              <a:blipFill>
                <a:blip r:embed="rId14"/>
                <a:stretch>
                  <a:fillRect l="-612" t="-1481" r="-61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000995" y="915566"/>
            <a:ext cx="1892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3</a:t>
            </a:r>
            <a:r>
              <a:rPr lang="en-US" sz="1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. Transport properties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66518" y="1905914"/>
            <a:ext cx="282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Clear </a:t>
            </a:r>
            <a:r>
              <a:rPr lang="en-US" sz="1400" u="sng" dirty="0" smtClean="0"/>
              <a:t>change in the profiles </a:t>
            </a:r>
            <a:r>
              <a:rPr lang="en-US" sz="1400" dirty="0" smtClean="0"/>
              <a:t>for MF vs turbulence.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99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590666" y="673500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92" y="771549"/>
            <a:ext cx="2985466" cy="32587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Heat flux shoulder appearance in high density case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206501"/>
                  </p:ext>
                </p:extLst>
              </p:nvPr>
            </p:nvGraphicFramePr>
            <p:xfrm>
              <a:off x="251520" y="3993452"/>
              <a:ext cx="6189399" cy="1101217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20995">
                      <a:extLst>
                        <a:ext uri="{9D8B030D-6E8A-4147-A177-3AD203B41FA5}">
                          <a16:colId xmlns:a16="http://schemas.microsoft.com/office/drawing/2014/main" val="1091039717"/>
                        </a:ext>
                      </a:extLst>
                    </a:gridCol>
                    <a:gridCol w="1220995">
                      <a:extLst>
                        <a:ext uri="{9D8B030D-6E8A-4147-A177-3AD203B41FA5}">
                          <a16:colId xmlns:a16="http://schemas.microsoft.com/office/drawing/2014/main" val="1693079797"/>
                        </a:ext>
                      </a:extLst>
                    </a:gridCol>
                    <a:gridCol w="1613232">
                      <a:extLst>
                        <a:ext uri="{9D8B030D-6E8A-4147-A177-3AD203B41FA5}">
                          <a16:colId xmlns:a16="http://schemas.microsoft.com/office/drawing/2014/main" val="2114602975"/>
                        </a:ext>
                      </a:extLst>
                    </a:gridCol>
                    <a:gridCol w="828754">
                      <a:extLst>
                        <a:ext uri="{9D8B030D-6E8A-4147-A177-3AD203B41FA5}">
                          <a16:colId xmlns:a16="http://schemas.microsoft.com/office/drawing/2014/main" val="3700287769"/>
                        </a:ext>
                      </a:extLst>
                    </a:gridCol>
                    <a:gridCol w="1305423">
                      <a:extLst>
                        <a:ext uri="{9D8B030D-6E8A-4147-A177-3AD203B41FA5}">
                          <a16:colId xmlns:a16="http://schemas.microsoft.com/office/drawing/2014/main" val="3996191119"/>
                        </a:ext>
                      </a:extLst>
                    </a:gridCol>
                  </a:tblGrid>
                  <a:tr h="4176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𝒔𝒆𝒑</m:t>
                                    </m:r>
                                  </m:sub>
                                </m:sSub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 dirty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𝑵𝑬𝑨𝑹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kern="1200" dirty="0"/>
                            <a:t> [mm] 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𝑵𝑬𝑨𝑹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100" kern="1200" dirty="0" smtClean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 dirty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𝑭𝑨𝑹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kern="1200" dirty="0"/>
                            <a:t> [mm] 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𝑭𝑨𝑹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100" kern="1200" dirty="0" smtClean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5528612"/>
                      </a:ext>
                    </a:extLst>
                  </a:tr>
                  <a:tr h="2589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0" smtClean="0">
                                    <a:latin typeface="Cambria Math" panose="02040503050406030204" pitchFamily="18" charset="0"/>
                                  </a:rPr>
                                  <m:t>~1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1,6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0" smtClean="0">
                                    <a:latin typeface="Cambria Math" panose="02040503050406030204" pitchFamily="18" charset="0"/>
                                  </a:rPr>
                                  <m:t>~10</m:t>
                                </m:r>
                              </m:oMath>
                            </m:oMathPara>
                          </a14:m>
                          <a:endParaRPr lang="pt-BR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2.1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pt-BR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422434"/>
                      </a:ext>
                    </a:extLst>
                  </a:tr>
                  <a:tr h="2589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2.35</m:t>
                                </m:r>
                              </m:oMath>
                            </m:oMathPara>
                          </a14:m>
                          <a:endParaRPr lang="pt-BR" sz="1400" b="1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1.24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20.3</m:t>
                                </m:r>
                              </m:oMath>
                            </m:oMathPara>
                          </a14:m>
                          <a:endParaRPr lang="pt-BR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4.4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pt-BR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242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206501"/>
                  </p:ext>
                </p:extLst>
              </p:nvPr>
            </p:nvGraphicFramePr>
            <p:xfrm>
              <a:off x="251520" y="3993452"/>
              <a:ext cx="6189399" cy="1101217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20995">
                      <a:extLst>
                        <a:ext uri="{9D8B030D-6E8A-4147-A177-3AD203B41FA5}">
                          <a16:colId xmlns:a16="http://schemas.microsoft.com/office/drawing/2014/main" val="1091039717"/>
                        </a:ext>
                      </a:extLst>
                    </a:gridCol>
                    <a:gridCol w="1220995">
                      <a:extLst>
                        <a:ext uri="{9D8B030D-6E8A-4147-A177-3AD203B41FA5}">
                          <a16:colId xmlns:a16="http://schemas.microsoft.com/office/drawing/2014/main" val="1693079797"/>
                        </a:ext>
                      </a:extLst>
                    </a:gridCol>
                    <a:gridCol w="1613232">
                      <a:extLst>
                        <a:ext uri="{9D8B030D-6E8A-4147-A177-3AD203B41FA5}">
                          <a16:colId xmlns:a16="http://schemas.microsoft.com/office/drawing/2014/main" val="2114602975"/>
                        </a:ext>
                      </a:extLst>
                    </a:gridCol>
                    <a:gridCol w="828754">
                      <a:extLst>
                        <a:ext uri="{9D8B030D-6E8A-4147-A177-3AD203B41FA5}">
                          <a16:colId xmlns:a16="http://schemas.microsoft.com/office/drawing/2014/main" val="3700287769"/>
                        </a:ext>
                      </a:extLst>
                    </a:gridCol>
                    <a:gridCol w="1305423">
                      <a:extLst>
                        <a:ext uri="{9D8B030D-6E8A-4147-A177-3AD203B41FA5}">
                          <a16:colId xmlns:a16="http://schemas.microsoft.com/office/drawing/2014/main" val="3996191119"/>
                        </a:ext>
                      </a:extLst>
                    </a:gridCol>
                  </a:tblGrid>
                  <a:tr h="49161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235" r="-408500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99502" t="-1235" r="-306468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1321" t="-1235" r="-132453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89706" t="-1235" r="-158088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4766" t="-1235" r="-467" b="-1246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5286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64000" r="-408500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99502" t="-164000" r="-306468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1321" t="-164000" r="-132453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89706" t="-164000" r="-158088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4766" t="-164000" r="-467" b="-1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42243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264000" r="-408500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99502" t="-264000" r="-306468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1321" t="-264000" r="-132453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89706" t="-264000" r="-158088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4766" t="-264000" r="-467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42427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56" b="-2"/>
          <a:stretch/>
        </p:blipFill>
        <p:spPr>
          <a:xfrm>
            <a:off x="241937" y="821403"/>
            <a:ext cx="2827473" cy="31106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99592" y="1769146"/>
            <a:ext cx="209232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  <a:latin typeface="+mj-lt"/>
              </a:rPr>
              <a:t>Double exponential fit</a:t>
            </a:r>
            <a:endParaRPr lang="en-US" sz="1400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2555776" y="2715766"/>
            <a:ext cx="1584176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3149985" y="2364254"/>
            <a:ext cx="6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log</a:t>
            </a:r>
            <a:endParaRPr lang="en-US" sz="1600" i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196420" y="4443957"/>
            <a:ext cx="1099376" cy="657965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27679" y="4588273"/>
                <a:ext cx="1515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~×</m:t>
                      </m:r>
                      <m:r>
                        <a:rPr lang="fr-FR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fr-FR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‼‼</m:t>
                      </m:r>
                    </m:oMath>
                  </m:oMathPara>
                </a14:m>
                <a:endParaRPr lang="en-US" b="1" dirty="0">
                  <a:solidFill>
                    <a:srgbClr val="E50019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679" y="4588273"/>
                <a:ext cx="15158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241937" y="605959"/>
                <a:ext cx="43222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7" y="605959"/>
                <a:ext cx="432229" cy="215444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390294" y="438896"/>
                <a:ext cx="2043203" cy="402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400" b="1" dirty="0"/>
                  <a:t>3D turbulence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294" y="438896"/>
                <a:ext cx="2043203" cy="402482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012160" y="1940871"/>
            <a:ext cx="2947370" cy="52322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A</a:t>
            </a:r>
            <a:r>
              <a:rPr lang="en-GB" sz="1400" dirty="0" smtClean="0"/>
              <a:t>ppearance </a:t>
            </a:r>
            <a:r>
              <a:rPr lang="en-GB" sz="1400" dirty="0"/>
              <a:t>of a </a:t>
            </a:r>
            <a:r>
              <a:rPr lang="en-GB" sz="1400" b="1" dirty="0">
                <a:solidFill>
                  <a:srgbClr val="7030A0"/>
                </a:solidFill>
              </a:rPr>
              <a:t>far SOL shoulder </a:t>
            </a:r>
            <a:r>
              <a:rPr lang="en-GB" sz="1400" dirty="0"/>
              <a:t>in the heat flux </a:t>
            </a:r>
            <a:r>
              <a:rPr lang="en-GB" sz="1400" dirty="0" smtClean="0"/>
              <a:t>decay</a:t>
            </a:r>
            <a:endParaRPr lang="en-US" sz="1400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3523320" y="969055"/>
            <a:ext cx="423038" cy="953979"/>
          </a:xfrm>
          <a:prstGeom prst="line">
            <a:avLst/>
          </a:prstGeom>
          <a:ln w="12700">
            <a:solidFill>
              <a:srgbClr val="33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3963392" y="1966932"/>
            <a:ext cx="1797404" cy="1471752"/>
          </a:xfrm>
          <a:prstGeom prst="line">
            <a:avLst/>
          </a:prstGeom>
          <a:ln w="12700">
            <a:solidFill>
              <a:srgbClr val="33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572000" y="1491630"/>
            <a:ext cx="118879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45138" y="1409399"/>
            <a:ext cx="120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linear fit 5E18</a:t>
            </a:r>
          </a:p>
        </p:txBody>
      </p:sp>
    </p:spTree>
    <p:extLst>
      <p:ext uri="{BB962C8B-B14F-4D97-AF65-F5344CB8AC3E}">
        <p14:creationId xmlns:p14="http://schemas.microsoft.com/office/powerpoint/2010/main" val="5381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342900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003399"/>
                </a:solidFill>
              </a:rPr>
              <a:t>Exctrating</a:t>
            </a:r>
            <a:r>
              <a:rPr lang="en-US" sz="2000" dirty="0" smtClean="0">
                <a:solidFill>
                  <a:srgbClr val="003399"/>
                </a:solidFill>
              </a:rPr>
              <a:t> the diffusion maps for 2D mean field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75550"/>
          <a:stretch/>
        </p:blipFill>
        <p:spPr>
          <a:xfrm>
            <a:off x="179512" y="699542"/>
            <a:ext cx="2376264" cy="44729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74684"/>
          <a:stretch/>
        </p:blipFill>
        <p:spPr>
          <a:xfrm>
            <a:off x="2483768" y="814285"/>
            <a:ext cx="2515503" cy="4335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15616" y="1851670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851670"/>
                <a:ext cx="876650" cy="762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96104" y="1851670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04" y="1851670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267744" y="513899"/>
                <a:ext cx="695639" cy="491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fr-FR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513899"/>
                <a:ext cx="695639" cy="491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049885" y="792078"/>
            <a:ext cx="792088" cy="24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96104" y="760147"/>
            <a:ext cx="792088" cy="24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5076056" y="991626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Clear change </a:t>
            </a:r>
            <a:r>
              <a:rPr lang="en-US" sz="1400" dirty="0"/>
              <a:t>in </a:t>
            </a:r>
            <a:r>
              <a:rPr lang="en-US" sz="1400" dirty="0" smtClean="0"/>
              <a:t>transport due </a:t>
            </a:r>
            <a:r>
              <a:rPr lang="en-US" sz="1400" dirty="0"/>
              <a:t>to density </a:t>
            </a:r>
            <a:r>
              <a:rPr lang="en-US" sz="1400" dirty="0" smtClean="0"/>
              <a:t>regimes, with very </a:t>
            </a:r>
            <a:r>
              <a:rPr lang="en-US" sz="1400" dirty="0"/>
              <a:t>different </a:t>
            </a:r>
            <a:r>
              <a:rPr lang="en-US" sz="1400" dirty="0" smtClean="0"/>
              <a:t>amplitudes.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Larger transport </a:t>
            </a:r>
            <a:r>
              <a:rPr lang="en-US" sz="1400" dirty="0"/>
              <a:t>coefficients in the high density cases with respect to the low density </a:t>
            </a:r>
            <a:r>
              <a:rPr lang="en-US" sz="1400" dirty="0" smtClean="0"/>
              <a:t>case.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Particle transport is indeed strongly enhanced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8098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342900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Summary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2" y="843558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  <a:latin typeface="+mj-lt"/>
              </a:rPr>
              <a:t>Restarting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from mean field simulations helps to establish turbulence on the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desired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plasma background.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Turbulence simulations can adequately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access high-density regimes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; even if not fully converged, the turbulence properties w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ill not change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significantly during a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very long transient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period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Significant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changes in global and local properties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of both plasma and turbulence are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observed transiting from low to high density regimes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By increasing the density, a significant volume of plasma is migrating along the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region leading to a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broadening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of the SOL.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appearance of a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far SOL </a:t>
            </a:r>
            <a:r>
              <a:rPr lang="en-GB" i="1" dirty="0" smtClean="0">
                <a:solidFill>
                  <a:schemeClr val="tx1"/>
                </a:solidFill>
                <a:latin typeface="+mj-lt"/>
              </a:rPr>
              <a:t>shoulder </a:t>
            </a:r>
            <a:r>
              <a:rPr lang="en-GB" dirty="0" smtClean="0">
                <a:solidFill>
                  <a:schemeClr val="tx1"/>
                </a:solidFill>
                <a:latin typeface="+mj-lt"/>
              </a:rPr>
              <a:t>is observed in the detached case.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2790" y="4083918"/>
            <a:ext cx="791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Outlook</a:t>
            </a:r>
            <a:r>
              <a:rPr lang="en-US" dirty="0" smtClean="0"/>
              <a:t>: All the data for comparison with experiments are available. </a:t>
            </a:r>
            <a:r>
              <a:rPr lang="en-US" i="1" dirty="0" smtClean="0"/>
              <a:t>What is next?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2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342900"/>
          </a:xfrm>
        </p:spPr>
        <p:txBody>
          <a:bodyPr/>
          <a:lstStyle/>
          <a:p>
            <a:r>
              <a:rPr lang="en-US" sz="2000" i="1" dirty="0" smtClean="0">
                <a:solidFill>
                  <a:srgbClr val="003399"/>
                </a:solidFill>
              </a:rPr>
              <a:t>Outlines</a:t>
            </a:r>
            <a:endParaRPr lang="en-US" sz="2000" i="1" dirty="0">
              <a:solidFill>
                <a:srgbClr val="00339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Modeling TCV-X23 with SOLEDGE3X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Experimental dataset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Simulations set-up </a:t>
            </a:r>
            <a:r>
              <a:rPr lang="en-US" dirty="0"/>
              <a:t>&amp;</a:t>
            </a:r>
            <a:r>
              <a:rPr lang="en-US" dirty="0" smtClean="0"/>
              <a:t> strategy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Convergence as criticality 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Different plasma conditions obtained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Self – organization of turbulence in high density regimes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Plasma properties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Turbulence properties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Transport properties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Summary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V. Quadri | TSVV3 workshop| Leuven | 29/ 05/ 2024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2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rgbClr val="003399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03399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03399"/>
              </a:solidFill>
            </a:endParaRPr>
          </a:p>
          <a:p>
            <a:pPr marL="0" indent="0" algn="ctr">
              <a:buNone/>
            </a:pPr>
            <a:r>
              <a:rPr lang="en-US" sz="2800" u="sng" dirty="0" smtClean="0">
                <a:solidFill>
                  <a:srgbClr val="003399"/>
                </a:solidFill>
              </a:rPr>
              <a:t>Backup Slides</a:t>
            </a:r>
            <a:endParaRPr lang="en-US" sz="2800" u="sng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795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b="1" i="1" dirty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dirty="0" err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 smtClean="0"/>
                  <a:t> mid </a:t>
                </a:r>
                <a:r>
                  <a:rPr lang="en-US" dirty="0" err="1" smtClean="0"/>
                  <a:t>divertor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7131"/>
          <a:stretch/>
        </p:blipFill>
        <p:spPr>
          <a:xfrm>
            <a:off x="2051720" y="2928608"/>
            <a:ext cx="2019325" cy="21344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1" y="2928388"/>
            <a:ext cx="3907277" cy="21435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83017"/>
            <a:ext cx="3753533" cy="22047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1" y="583017"/>
            <a:ext cx="3991757" cy="22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23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inner target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803724"/>
            <a:ext cx="2047540" cy="23063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06" y="2787774"/>
            <a:ext cx="2089552" cy="23130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164" y="2784864"/>
            <a:ext cx="2160240" cy="23237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50180"/>
          <a:stretch/>
        </p:blipFill>
        <p:spPr>
          <a:xfrm>
            <a:off x="251520" y="2774432"/>
            <a:ext cx="1966466" cy="23124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57" y="554303"/>
            <a:ext cx="1922083" cy="22591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158" y="556054"/>
            <a:ext cx="2004900" cy="22573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4062" y="483518"/>
            <a:ext cx="2054970" cy="23583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/>
          <a:srcRect l="47986"/>
          <a:stretch/>
        </p:blipFill>
        <p:spPr>
          <a:xfrm>
            <a:off x="302353" y="554303"/>
            <a:ext cx="2010222" cy="22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3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</p:spPr>
            <p:txBody>
              <a:bodyPr/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dirty="0" smtClean="0"/>
                  <a:t> absolute vs relative fluctuations 3 poloidal positions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  <a:blipFill>
                <a:blip r:embed="rId2"/>
                <a:stretch>
                  <a:fillRect t="-14035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2590666" y="673500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9294"/>
          <a:stretch/>
        </p:blipFill>
        <p:spPr>
          <a:xfrm>
            <a:off x="2483768" y="506988"/>
            <a:ext cx="2232248" cy="23624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0035" r="3882"/>
          <a:stretch/>
        </p:blipFill>
        <p:spPr>
          <a:xfrm>
            <a:off x="183599" y="555526"/>
            <a:ext cx="2012137" cy="23062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47985"/>
          <a:stretch/>
        </p:blipFill>
        <p:spPr>
          <a:xfrm>
            <a:off x="4739799" y="506988"/>
            <a:ext cx="2253376" cy="24353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48702"/>
          <a:stretch/>
        </p:blipFill>
        <p:spPr>
          <a:xfrm>
            <a:off x="4835590" y="2786809"/>
            <a:ext cx="2202145" cy="23566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l="48443"/>
          <a:stretch/>
        </p:blipFill>
        <p:spPr>
          <a:xfrm>
            <a:off x="2459985" y="2715766"/>
            <a:ext cx="2160240" cy="23750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50072"/>
          <a:stretch/>
        </p:blipFill>
        <p:spPr>
          <a:xfrm>
            <a:off x="177165" y="2715766"/>
            <a:ext cx="2088232" cy="23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0478"/>
          <a:stretch/>
        </p:blipFill>
        <p:spPr>
          <a:xfrm>
            <a:off x="2195316" y="580380"/>
            <a:ext cx="2174992" cy="23514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9261"/>
          <a:stretch/>
        </p:blipFill>
        <p:spPr>
          <a:xfrm>
            <a:off x="35497" y="555526"/>
            <a:ext cx="2124188" cy="23762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0270"/>
          <a:stretch/>
        </p:blipFill>
        <p:spPr>
          <a:xfrm>
            <a:off x="4514824" y="580380"/>
            <a:ext cx="2131537" cy="2351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</p:spPr>
            <p:txBody>
              <a:bodyPr/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dirty="0" smtClean="0"/>
                  <a:t> absolute + relative fluctuations 3 poloidal positions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  <a:blipFill>
                <a:blip r:embed="rId5"/>
                <a:stretch>
                  <a:fillRect t="-14035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-319" t="654" r="49209" b="626"/>
          <a:stretch/>
        </p:blipFill>
        <p:spPr>
          <a:xfrm>
            <a:off x="2230230" y="2812751"/>
            <a:ext cx="2055813" cy="22890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r="48432"/>
          <a:stretch/>
        </p:blipFill>
        <p:spPr>
          <a:xfrm>
            <a:off x="23674" y="2812751"/>
            <a:ext cx="2111936" cy="235128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r="50054"/>
          <a:stretch/>
        </p:blipFill>
        <p:spPr>
          <a:xfrm>
            <a:off x="4464928" y="2812751"/>
            <a:ext cx="2103531" cy="23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80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49753"/>
          <a:stretch/>
        </p:blipFill>
        <p:spPr>
          <a:xfrm>
            <a:off x="2071334" y="2786505"/>
            <a:ext cx="2088232" cy="22578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48838"/>
          <a:stretch/>
        </p:blipFill>
        <p:spPr>
          <a:xfrm>
            <a:off x="14985" y="2745837"/>
            <a:ext cx="2036735" cy="22938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r="49508" b="1280"/>
          <a:stretch/>
        </p:blipFill>
        <p:spPr>
          <a:xfrm>
            <a:off x="2195736" y="549200"/>
            <a:ext cx="1872208" cy="21101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r="47748"/>
          <a:stretch/>
        </p:blipFill>
        <p:spPr>
          <a:xfrm>
            <a:off x="153700" y="510692"/>
            <a:ext cx="1970028" cy="216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296044" y="63483"/>
                <a:ext cx="7543800" cy="3429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 smtClean="0"/>
                  <a:t> turbulence properties different poloidal locations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6044" y="63483"/>
                <a:ext cx="7543800" cy="342900"/>
              </a:xfrm>
              <a:blipFill>
                <a:blip r:embed="rId6"/>
                <a:stretch>
                  <a:fillRect t="-14035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r="50336"/>
          <a:stretch/>
        </p:blipFill>
        <p:spPr>
          <a:xfrm>
            <a:off x="4229100" y="560577"/>
            <a:ext cx="1927076" cy="21473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r="51916"/>
          <a:stretch/>
        </p:blipFill>
        <p:spPr>
          <a:xfrm>
            <a:off x="4227742" y="2832655"/>
            <a:ext cx="1965351" cy="22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0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 smtClean="0"/>
                  <a:t> OMP and mid </a:t>
                </a:r>
                <a:r>
                  <a:rPr lang="en-US" dirty="0" err="1" smtClean="0"/>
                  <a:t>divertor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68" y="1632553"/>
            <a:ext cx="3946230" cy="22217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666378"/>
            <a:ext cx="3816424" cy="21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33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turb</a:t>
                </a:r>
                <a:r>
                  <a:rPr lang="en-US" dirty="0" smtClean="0"/>
                  <a:t> properties OMP and mid </a:t>
                </a:r>
                <a:r>
                  <a:rPr lang="en-US" dirty="0" err="1" smtClean="0"/>
                  <a:t>divertor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35" y="2787774"/>
            <a:ext cx="3732077" cy="20221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402" y="627534"/>
            <a:ext cx="3601076" cy="20612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2787774"/>
            <a:ext cx="3528392" cy="19859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948" y="618247"/>
            <a:ext cx="3584014" cy="20110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64704" y="2790202"/>
            <a:ext cx="3632931" cy="20197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59564" y="647879"/>
            <a:ext cx="3602292" cy="19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8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 smtClean="0"/>
                  <a:t> OMP and mid </a:t>
                </a:r>
                <a:r>
                  <a:rPr lang="en-US" dirty="0" err="1" smtClean="0"/>
                  <a:t>diverto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4" y="1625503"/>
            <a:ext cx="3635896" cy="20579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617349"/>
            <a:ext cx="3699670" cy="21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46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turb</a:t>
            </a:r>
            <a:r>
              <a:rPr lang="en-US" dirty="0" smtClean="0"/>
              <a:t> properties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4" y="2885002"/>
            <a:ext cx="3353271" cy="18374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560" y="627534"/>
            <a:ext cx="3272749" cy="1814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3237" y="2787445"/>
            <a:ext cx="3316158" cy="1800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47" y="607355"/>
            <a:ext cx="3341376" cy="18588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223" y="2764477"/>
            <a:ext cx="3343837" cy="19175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687393"/>
            <a:ext cx="2949464" cy="16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5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Modeling TCV-X23 experiments with Soledge3x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124B9-23E9-E088-7C17-4CD509A82B3A}"/>
              </a:ext>
            </a:extLst>
          </p:cNvPr>
          <p:cNvSpPr/>
          <p:nvPr/>
        </p:nvSpPr>
        <p:spPr>
          <a:xfrm>
            <a:off x="5281921" y="3758146"/>
            <a:ext cx="38534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 smtClean="0">
                <a:solidFill>
                  <a:schemeClr val="tx1"/>
                </a:solidFill>
                <a:latin typeface="+mj-lt"/>
              </a:rPr>
              <a:t>Fig. 1 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1400" b="1" i="1" dirty="0" smtClean="0">
                <a:solidFill>
                  <a:schemeClr val="tx1"/>
                </a:solidFill>
                <a:latin typeface="+mj-lt"/>
              </a:rPr>
              <a:t>easurements 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for line integrated </a:t>
            </a:r>
            <a:r>
              <a:rPr lang="en-US" sz="1400" b="1" i="1" dirty="0" smtClean="0">
                <a:solidFill>
                  <a:schemeClr val="tx1"/>
                </a:solidFill>
                <a:latin typeface="+mj-lt"/>
              </a:rPr>
              <a:t>average density passing through 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the magnetic axis (NEL #6</a:t>
            </a:r>
            <a:r>
              <a:rPr lang="en-US" sz="1400" b="1" i="1" dirty="0" smtClean="0">
                <a:solidFill>
                  <a:schemeClr val="tx1"/>
                </a:solidFill>
                <a:latin typeface="+mj-lt"/>
              </a:rPr>
              <a:t>) in time, target ion flux w/r 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NEL #</a:t>
            </a:r>
            <a:r>
              <a:rPr lang="en-US" sz="1400" b="1" i="1" dirty="0" smtClean="0">
                <a:solidFill>
                  <a:schemeClr val="tx1"/>
                </a:solidFill>
                <a:latin typeface="+mj-lt"/>
              </a:rPr>
              <a:t>6 and TCV-X23 magnetic equilibrium [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courtesy of </a:t>
            </a:r>
            <a:r>
              <a: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D. Sales de Oliveira et SPC 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team</a:t>
            </a:r>
            <a:r>
              <a:rPr lang="en-US" sz="1400" b="1" i="1" dirty="0" smtClean="0">
                <a:solidFill>
                  <a:schemeClr val="tx1"/>
                </a:solidFill>
                <a:latin typeface="+mj-lt"/>
              </a:rPr>
              <a:t>].</a:t>
            </a:r>
            <a:endParaRPr lang="en-US" sz="14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125" y="539539"/>
            <a:ext cx="9144000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Why TCV-X23?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</a:t>
            </a:r>
            <a:r>
              <a:rPr lang="en-US" sz="14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onfiguration which extends the scenario for turbulent codes validation up to detachment.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204413" y="932549"/>
                <a:ext cx="3832083" cy="2793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LSN deuterium L- </a:t>
                </a:r>
                <a:r>
                  <a:rPr lang="en-US" sz="1400" dirty="0" err="1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Ohmic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plasma discharges 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longer and stable outer leg.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A specific shot in direct magnetic field (#</a:t>
                </a:r>
                <a:r>
                  <a:rPr lang="en-US" sz="1400" i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761886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) is modeled: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𝟏𝟒𝟎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𝒌𝑾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Two levels of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(attached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case),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(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detached case). </a:t>
                </a:r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413" y="932549"/>
                <a:ext cx="3832083" cy="2793842"/>
              </a:xfrm>
              <a:prstGeom prst="rect">
                <a:avLst/>
              </a:prstGeom>
              <a:blipFill>
                <a:blip r:embed="rId2"/>
                <a:stretch>
                  <a:fillRect l="-478" r="-478" b="-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6">
            <a:extLst>
              <a:ext uri="{FF2B5EF4-FFF2-40B4-BE49-F238E27FC236}">
                <a16:creationId xmlns:a16="http://schemas.microsoft.com/office/drawing/2014/main" id="{087CA83B-CFFA-AD48-B1DA-04CAAFFA4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9" y="1085478"/>
            <a:ext cx="1898738" cy="36117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5158"/>
          <a:stretch/>
        </p:blipFill>
        <p:spPr>
          <a:xfrm>
            <a:off x="2131538" y="3360607"/>
            <a:ext cx="2944518" cy="15470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979" y="1085478"/>
            <a:ext cx="2736304" cy="22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</a:t>
            </a:r>
            <a:r>
              <a:rPr lang="en-US" dirty="0" err="1" smtClean="0"/>
              <a:t>fluc</a:t>
            </a:r>
            <a:r>
              <a:rPr lang="en-US" dirty="0" smtClean="0"/>
              <a:t> time evolution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6" y="501738"/>
            <a:ext cx="2976486" cy="23520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01661"/>
            <a:ext cx="3143059" cy="24602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4" y="2931790"/>
            <a:ext cx="2823350" cy="21908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03648" y="192367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OMP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259632" y="38425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</a:t>
            </a:r>
            <a:r>
              <a:rPr lang="en-US" dirty="0" err="1" smtClean="0"/>
              <a:t>divertor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932040" y="229366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Outer strike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37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/>
          <a:srcRect l="5874"/>
          <a:stretch/>
        </p:blipFill>
        <p:spPr>
          <a:xfrm>
            <a:off x="158314" y="640791"/>
            <a:ext cx="2721583" cy="451607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/>
          <a:srcRect l="16164"/>
          <a:stretch/>
        </p:blipFill>
        <p:spPr>
          <a:xfrm>
            <a:off x="2123728" y="687621"/>
            <a:ext cx="2449770" cy="442241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655889" y="3023694"/>
            <a:ext cx="43806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Commonly, turbulent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transport dominates transverse fluxes both in the main SOL and in the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Specific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turbulent activity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all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along the outer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leg up to the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target.</a:t>
            </a:r>
            <a:endParaRPr lang="en-US" sz="1400" dirty="0">
              <a:latin typeface="+mj-lt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47" y="638938"/>
            <a:ext cx="2386541" cy="225362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7271764" y="1282208"/>
            <a:ext cx="1836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Turbulence structures exhibit already qualitatively differences depending on </a:t>
            </a:r>
            <a:r>
              <a:rPr lang="en-US" sz="1400" dirty="0">
                <a:latin typeface="+mj-lt"/>
              </a:rPr>
              <a:t>the </a:t>
            </a:r>
            <a:r>
              <a:rPr lang="en-US" sz="1400" dirty="0" smtClean="0">
                <a:latin typeface="+mj-lt"/>
              </a:rPr>
              <a:t>density level. </a:t>
            </a:r>
            <a:endParaRPr lang="en-US" sz="1400" dirty="0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730858" y="4073827"/>
            <a:ext cx="369014" cy="65802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 bwMode="auto">
          <a:xfrm flipV="1">
            <a:off x="3070575" y="1851670"/>
            <a:ext cx="1671704" cy="222215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40620" y="458340"/>
                <a:ext cx="1339277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𝒑𝒂𝒓𝒕</m:t>
                    </m:r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/</m:t>
                    </m:r>
                    <m:sSup>
                      <m:sSupPr>
                        <m:ctrlP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620" y="458340"/>
                <a:ext cx="1339277" cy="312843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 rot="16200000">
                <a:off x="-125491" y="2554182"/>
                <a:ext cx="49667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200" dirty="0">
                    <a:solidFill>
                      <a:schemeClr val="tx1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5491" y="2554182"/>
                <a:ext cx="496674" cy="276999"/>
              </a:xfrm>
              <a:prstGeom prst="rect">
                <a:avLst/>
              </a:prstGeom>
              <a:blipFill>
                <a:blip r:embed="rId6"/>
                <a:stretch>
                  <a:fillRect r="-15217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31667" y="1649318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67" y="1649318"/>
                <a:ext cx="876650" cy="7627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62328" y="1603264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328" y="1603264"/>
                <a:ext cx="876650" cy="7627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Different plasma conditions for the two density cases</a:t>
            </a:r>
            <a:endParaRPr lang="en-US" sz="2000" dirty="0"/>
          </a:p>
        </p:txBody>
      </p:sp>
      <p:sp>
        <p:nvSpPr>
          <p:cNvPr id="2" name="Ellipse 1"/>
          <p:cNvSpPr/>
          <p:nvPr/>
        </p:nvSpPr>
        <p:spPr>
          <a:xfrm>
            <a:off x="2879897" y="4371950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2921272" y="3637011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3577073" y="2067694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</p:spPr>
            <p:txBody>
              <a:bodyPr/>
              <a:lstStyle/>
              <a:p>
                <a:r>
                  <a:rPr lang="en-US" sz="2000" dirty="0" smtClean="0"/>
                  <a:t>Diffusion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𝐬𝐞𝐩</m:t>
                        </m:r>
                      </m:sub>
                    </m:sSub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𝟏𝟗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  <a:blipFill>
                <a:blip r:embed="rId2"/>
                <a:stretch>
                  <a:fillRect l="-842" t="-15789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555526"/>
            <a:ext cx="5006707" cy="23042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6" y="2847417"/>
            <a:ext cx="4902045" cy="21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5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</p:spPr>
            <p:txBody>
              <a:bodyPr/>
              <a:lstStyle/>
              <a:p>
                <a:r>
                  <a:rPr lang="en-US" sz="2000" dirty="0" smtClean="0"/>
                  <a:t>Diffusion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𝐬𝐞𝐩</m:t>
                        </m:r>
                      </m:sub>
                    </m:sSub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𝟏𝟗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  <a:blipFill>
                <a:blip r:embed="rId2"/>
                <a:stretch>
                  <a:fillRect l="-842" t="-15789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18"/>
            <a:ext cx="5544616" cy="24189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787774"/>
            <a:ext cx="5328592" cy="23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7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48" y="1"/>
            <a:ext cx="6769431" cy="33766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83" y="3215733"/>
            <a:ext cx="6742447" cy="3379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2024" y="3684752"/>
                <a:ext cx="62709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24" y="3684752"/>
                <a:ext cx="627095" cy="2539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2024" y="1285290"/>
                <a:ext cx="62709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</a:rPr>
                        <m:t>1.2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24" y="1285290"/>
                <a:ext cx="627095" cy="2539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409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"/>
            <a:ext cx="8001000" cy="342900"/>
          </a:xfrm>
        </p:spPr>
        <p:txBody>
          <a:bodyPr/>
          <a:lstStyle/>
          <a:p>
            <a:r>
              <a:rPr lang="en-US" sz="2000" dirty="0" smtClean="0">
                <a:solidFill>
                  <a:srgbClr val="003399"/>
                </a:solidFill>
              </a:rPr>
              <a:t>Strong drop of the heat fluxes at the targets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09114"/>
            <a:ext cx="3357878" cy="38375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062759"/>
            <a:ext cx="3318481" cy="3783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784632" y="1005506"/>
                <a:ext cx="37670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632" y="1005506"/>
                <a:ext cx="376706" cy="246221"/>
              </a:xfrm>
              <a:prstGeom prst="rect">
                <a:avLst/>
              </a:prstGeom>
              <a:blipFill>
                <a:blip r:embed="rId4"/>
                <a:stretch>
                  <a:fillRect l="-12903" r="-967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220072" y="843233"/>
                <a:ext cx="2317402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</a:rPr>
                  <a:t> inner target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843233"/>
                <a:ext cx="2317402" cy="402482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619672" y="861518"/>
                <a:ext cx="2317402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</a:rPr>
                  <a:t> outer target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861518"/>
                <a:ext cx="2317402" cy="402482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242966" y="1029691"/>
                <a:ext cx="37670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66" y="1029691"/>
                <a:ext cx="376706" cy="246221"/>
              </a:xfrm>
              <a:prstGeom prst="rect">
                <a:avLst/>
              </a:prstGeom>
              <a:blipFill>
                <a:blip r:embed="rId7"/>
                <a:stretch>
                  <a:fillRect l="-12903" r="-967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32104" y="577516"/>
            <a:ext cx="455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Not possible to perform an </a:t>
            </a:r>
            <a:r>
              <a:rPr lang="en-US" sz="1400" dirty="0" err="1" smtClean="0"/>
              <a:t>Eich</a:t>
            </a:r>
            <a:r>
              <a:rPr lang="en-US" sz="1400" dirty="0" smtClean="0"/>
              <a:t> fit there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46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Modeling TCV-X23 experiments with Soledge3x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t="845" r="-1484" b="4539"/>
          <a:stretch/>
        </p:blipFill>
        <p:spPr>
          <a:xfrm>
            <a:off x="1619672" y="572729"/>
            <a:ext cx="2363854" cy="4261784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4405" t="1477" r="5665" b="5890"/>
          <a:stretch/>
        </p:blipFill>
        <p:spPr>
          <a:xfrm>
            <a:off x="190906" y="587531"/>
            <a:ext cx="2016224" cy="4272235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940152" y="6532190"/>
            <a:ext cx="87197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u="sng" dirty="0" smtClean="0">
                <a:solidFill>
                  <a:srgbClr val="E50019"/>
                </a:solidFill>
                <a:latin typeface="+mj-lt"/>
              </a:rPr>
              <a:t>Outlook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: closer to a proper plasma background for particle balance, w/r to evolve it from scratch [V.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Quadri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et al, https://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doi.org/10.1002/ctpp.202300146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].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Convergence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(~75%)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still challenging, due to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Increased resolution in 3D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Neutrals recycling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Very slow transient phase for both plasma backgrounds, where turbulence properties are not going to evolve.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19211" y="1795457"/>
            <a:ext cx="5052970" cy="156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Strategy</a:t>
            </a:r>
            <a:r>
              <a:rPr lang="en-US" sz="14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: 2D simulations served </a:t>
            </a:r>
            <a:r>
              <a:rPr lang="en-US" sz="14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as a starter for </a:t>
            </a:r>
            <a:r>
              <a:rPr lang="en-US" sz="14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3D.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2D mean field simulations used to obtain the two density plasma backgrounds.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From 2D convergence, restart in 3D a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t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higher resolution w/ turbulence. 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19211" y="4202014"/>
            <a:ext cx="4984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Fig. 2 The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SOLEDGE3X meshes used for 2D mean field transport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(left)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and 3D turbulent transport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(right) </a:t>
            </a:r>
            <a:r>
              <a:rPr lang="en-US" sz="1400" b="1" i="1" u="sng" dirty="0" smtClean="0">
                <a:solidFill>
                  <a:schemeClr val="tx1"/>
                </a:solidFill>
                <a:latin typeface="+mj-lt"/>
              </a:rPr>
              <a:t>[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P. </a:t>
            </a:r>
            <a:r>
              <a:rPr lang="en-US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Tamain</a:t>
            </a:r>
            <a:r>
              <a:rPr lang="en-US" sz="1400" b="1" i="1" u="sng" dirty="0" smtClean="0">
                <a:solidFill>
                  <a:schemeClr val="tx1"/>
                </a:solidFill>
                <a:latin typeface="+mj-lt"/>
              </a:rPr>
              <a:t>].</a:t>
            </a:r>
            <a:endParaRPr lang="en-US" sz="1400" b="1" i="1" u="sng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 rot="16200000">
                <a:off x="-77873" y="2353242"/>
                <a:ext cx="5468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solidFill>
                      <a:schemeClr val="tx1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7873" y="2353242"/>
                <a:ext cx="546816" cy="307777"/>
              </a:xfrm>
              <a:prstGeom prst="rect">
                <a:avLst/>
              </a:prstGeom>
              <a:blipFill>
                <a:blip r:embed="rId4"/>
                <a:stretch>
                  <a:fillRect l="-4000" r="-20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806594" y="4747709"/>
                <a:ext cx="5612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/>
                  <a:t>R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594" y="4747709"/>
                <a:ext cx="561244" cy="307777"/>
              </a:xfrm>
              <a:prstGeom prst="rect">
                <a:avLst/>
              </a:prstGeom>
              <a:blipFill>
                <a:blip r:embed="rId5"/>
                <a:stretch>
                  <a:fillRect l="-326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247328" y="1842378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2D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5816" y="1842378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3D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b="58"/>
          <a:stretch/>
        </p:blipFill>
        <p:spPr>
          <a:xfrm>
            <a:off x="5631207" y="3819748"/>
            <a:ext cx="2582816" cy="140311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t="-1" b="901"/>
          <a:stretch/>
        </p:blipFill>
        <p:spPr>
          <a:xfrm>
            <a:off x="1666599" y="3820408"/>
            <a:ext cx="2549529" cy="13681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7773"/>
          <a:stretch/>
        </p:blipFill>
        <p:spPr>
          <a:xfrm>
            <a:off x="2701047" y="724065"/>
            <a:ext cx="1733550" cy="309634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5495" y="57150"/>
            <a:ext cx="9043299" cy="342900"/>
          </a:xfrm>
        </p:spPr>
        <p:txBody>
          <a:bodyPr/>
          <a:lstStyle/>
          <a:p>
            <a:r>
              <a:rPr lang="en-US" sz="2000" dirty="0" smtClean="0">
                <a:solidFill>
                  <a:srgbClr val="003399"/>
                </a:solidFill>
              </a:rPr>
              <a:t>Plasma conditions provided by 2D mean field cases</a:t>
            </a:r>
            <a:endParaRPr lang="en-US" sz="2000" dirty="0">
              <a:solidFill>
                <a:srgbClr val="003399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b="2696"/>
          <a:stretch/>
        </p:blipFill>
        <p:spPr>
          <a:xfrm>
            <a:off x="4290729" y="691700"/>
            <a:ext cx="2488438" cy="31287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699542"/>
            <a:ext cx="2499156" cy="3120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71498" y="476083"/>
                <a:ext cx="1026691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98" y="476083"/>
                <a:ext cx="1026691" cy="312843"/>
              </a:xfrm>
              <a:prstGeom prst="rect">
                <a:avLst/>
              </a:prstGeom>
              <a:blipFill>
                <a:blip r:embed="rId7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16392"/>
          <a:stretch/>
        </p:blipFill>
        <p:spPr>
          <a:xfrm>
            <a:off x="6814356" y="708237"/>
            <a:ext cx="1693003" cy="3184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46519" y="1300129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19" y="1300129"/>
                <a:ext cx="876650" cy="7627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030720" y="1302503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720" y="1302503"/>
                <a:ext cx="876650" cy="762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944101" y="1270669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01" y="1270669"/>
                <a:ext cx="876650" cy="7627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924346" y="481149"/>
                <a:ext cx="8926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346" y="481149"/>
                <a:ext cx="892616" cy="307777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586479" y="4175942"/>
            <a:ext cx="97546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Attached</a:t>
            </a:r>
          </a:p>
          <a:p>
            <a:r>
              <a:rPr lang="en-US" sz="1400" b="1" i="1" dirty="0"/>
              <a:t>C</a:t>
            </a:r>
            <a:r>
              <a:rPr lang="en-US" sz="1400" b="1" i="1" dirty="0" smtClean="0"/>
              <a:t>onverged</a:t>
            </a:r>
            <a:endParaRPr lang="en-US" sz="1400" b="1" i="1" dirty="0"/>
          </a:p>
        </p:txBody>
      </p:sp>
      <p:pic>
        <p:nvPicPr>
          <p:cNvPr id="21" name="Picture 2" descr="Tick Symbol Green Check Mark Icon : image vectorielle de stock (libre de  droits) 1141769537 | Shutterstock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1040" r="15336" b="29980"/>
          <a:stretch/>
        </p:blipFill>
        <p:spPr bwMode="auto">
          <a:xfrm>
            <a:off x="509452" y="3836674"/>
            <a:ext cx="449607" cy="30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895583" y="476083"/>
                <a:ext cx="1026691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583" y="476083"/>
                <a:ext cx="1026691" cy="312843"/>
              </a:xfrm>
              <a:prstGeom prst="rect">
                <a:avLst/>
              </a:prstGeom>
              <a:blipFill>
                <a:blip r:embed="rId1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000895" y="481149"/>
                <a:ext cx="8926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95" y="481149"/>
                <a:ext cx="892616" cy="307777"/>
              </a:xfrm>
              <a:prstGeom prst="rect">
                <a:avLst/>
              </a:prstGeom>
              <a:blipFill>
                <a:blip r:embed="rId1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54645" y="1329444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645" y="1329444"/>
                <a:ext cx="876650" cy="76277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/>
          <p:cNvSpPr txBox="1"/>
          <p:nvPr/>
        </p:nvSpPr>
        <p:spPr>
          <a:xfrm>
            <a:off x="4589034" y="4159064"/>
            <a:ext cx="97546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Detached</a:t>
            </a:r>
          </a:p>
          <a:p>
            <a:r>
              <a:rPr lang="en-US" sz="1400" b="1" i="1" dirty="0"/>
              <a:t>C</a:t>
            </a:r>
            <a:r>
              <a:rPr lang="en-US" sz="1400" b="1" i="1" dirty="0" smtClean="0"/>
              <a:t>onverged</a:t>
            </a:r>
            <a:endParaRPr lang="en-US" sz="1400" b="1" i="1" dirty="0"/>
          </a:p>
        </p:txBody>
      </p:sp>
      <p:pic>
        <p:nvPicPr>
          <p:cNvPr id="26" name="Picture 2" descr="Tick Symbol Green Check Mark Icon : image vectorielle de stock (libre de  droits) 1141769537 | Shutterstock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1040" r="15336" b="29980"/>
          <a:stretch/>
        </p:blipFill>
        <p:spPr bwMode="auto">
          <a:xfrm>
            <a:off x="4512007" y="3819796"/>
            <a:ext cx="449607" cy="30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2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"/>
            <a:ext cx="9156356" cy="342900"/>
          </a:xfrm>
        </p:spPr>
        <p:txBody>
          <a:bodyPr/>
          <a:lstStyle/>
          <a:p>
            <a:r>
              <a:rPr lang="en-US" sz="2000" dirty="0">
                <a:solidFill>
                  <a:srgbClr val="003399"/>
                </a:solidFill>
              </a:rPr>
              <a:t>FN vs EIRENE: testing </a:t>
            </a:r>
            <a:r>
              <a:rPr lang="en-US" sz="2000" dirty="0" smtClean="0">
                <a:solidFill>
                  <a:srgbClr val="003399"/>
                </a:solidFill>
              </a:rPr>
              <a:t>FN assumptions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45" y="942165"/>
            <a:ext cx="2549543" cy="1899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520" y="328654"/>
                <a:ext cx="3670813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 smtClean="0"/>
                  <a:t>1. Estimation </a:t>
                </a:r>
                <a:r>
                  <a:rPr lang="en-US" sz="1350" b="1" dirty="0"/>
                  <a:t>of </a:t>
                </a:r>
                <a:r>
                  <a:rPr lang="en-US" sz="1350" b="1" dirty="0" err="1"/>
                  <a:t>collisionality</a:t>
                </a:r>
                <a:r>
                  <a:rPr lang="en-US" sz="1350" b="1" dirty="0"/>
                  <a:t> via </a:t>
                </a:r>
                <a14:m>
                  <m:oMath xmlns:m="http://schemas.openxmlformats.org/officeDocument/2006/math">
                    <m:r>
                      <a:rPr lang="fr-FR" sz="135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fr-FR" sz="1350" b="1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sz="13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35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35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35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5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135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  <m:r>
                      <a:rPr lang="fr-FR" sz="1350" b="1" i="0" smtClean="0">
                        <a:latin typeface="Cambria Math" panose="02040503050406030204" pitchFamily="18" charset="0"/>
                      </a:rPr>
                      <m:t>𝐬𝐜𝐚𝐧</m:t>
                    </m:r>
                  </m:oMath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28654"/>
                <a:ext cx="3670813" cy="564898"/>
              </a:xfrm>
              <a:prstGeom prst="rect">
                <a:avLst/>
              </a:prstGeom>
              <a:blipFill>
                <a:blip r:embed="rId3"/>
                <a:stretch>
                  <a:fillRect l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1043608" y="1091712"/>
            <a:ext cx="363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FN</a:t>
            </a:r>
          </a:p>
          <a:p>
            <a:r>
              <a:rPr lang="en-US" sz="1050" b="1" dirty="0"/>
              <a:t>EIR</a:t>
            </a:r>
          </a:p>
        </p:txBody>
      </p:sp>
      <p:sp>
        <p:nvSpPr>
          <p:cNvPr id="8" name="Rectangle 7"/>
          <p:cNvSpPr/>
          <p:nvPr/>
        </p:nvSpPr>
        <p:spPr>
          <a:xfrm>
            <a:off x="952008" y="1333666"/>
            <a:ext cx="91599" cy="7645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 rot="16200000">
                <a:off x="8809" y="1563548"/>
                <a:ext cx="663963" cy="4399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809" y="1563548"/>
                <a:ext cx="663963" cy="43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952008" y="1167369"/>
            <a:ext cx="91599" cy="9569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27033" y="2675888"/>
                <a:ext cx="1138197" cy="2696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fr-FR" sz="1050" i="1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19 </m:t>
                      </m:r>
                      <m:sSup>
                        <m:sSup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033" y="2675888"/>
                <a:ext cx="1138197" cy="2696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0645" y="743061"/>
                <a:ext cx="29304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1">
                        <a:latin typeface="Cambria Math" panose="02040503050406030204" pitchFamily="18" charset="0"/>
                      </a:rPr>
                      <m:t>𝚫</m:t>
                    </m:r>
                    <m:r>
                      <a:rPr lang="fr-FR" sz="140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fr-FR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same range w/ and w/out EIRENE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45" y="743061"/>
                <a:ext cx="2930418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/>
          <p:cNvSpPr txBox="1"/>
          <p:nvPr/>
        </p:nvSpPr>
        <p:spPr>
          <a:xfrm>
            <a:off x="2986371" y="4065358"/>
            <a:ext cx="3272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FN seems to rollover before </a:t>
            </a:r>
            <a:r>
              <a:rPr lang="en-US" sz="1350" dirty="0" smtClean="0"/>
              <a:t>EIRENE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 smtClean="0"/>
              <a:t>FN fluxes </a:t>
            </a:r>
            <a:r>
              <a:rPr lang="en-US" sz="1350" dirty="0"/>
              <a:t>amplitude </a:t>
            </a:r>
            <a:r>
              <a:rPr lang="en-US" sz="1350" dirty="0" smtClean="0"/>
              <a:t>much </a:t>
            </a:r>
            <a:r>
              <a:rPr lang="en-US" sz="1350" dirty="0"/>
              <a:t>lower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 rot="16200000">
                <a:off x="-584735" y="3715211"/>
                <a:ext cx="1812932" cy="341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35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fr-FR" sz="135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35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135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35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fr-FR" sz="135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35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84735" y="3715211"/>
                <a:ext cx="1812932" cy="341440"/>
              </a:xfrm>
              <a:prstGeom prst="rect">
                <a:avLst/>
              </a:prstGeom>
              <a:blipFill>
                <a:blip r:embed="rId7"/>
                <a:stretch>
                  <a:fillRect r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70" y="2922855"/>
            <a:ext cx="2465293" cy="2044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719595" y="552053"/>
                <a:ext cx="3784049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/>
                  <a:t>2. </a:t>
                </a:r>
                <a:r>
                  <a:rPr lang="en-US" sz="1350" b="1" dirty="0" smtClean="0"/>
                  <a:t>Realistic localization </a:t>
                </a:r>
                <a:r>
                  <a:rPr lang="en-US" sz="1350" b="1" dirty="0"/>
                  <a:t>of the ionization </a:t>
                </a:r>
                <a:r>
                  <a:rPr lang="en-US" sz="1350" b="1" dirty="0" smtClean="0"/>
                  <a:t>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35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50" b="1" dirty="0" smtClean="0"/>
                  <a:t> </a:t>
                </a:r>
                <a:endParaRPr lang="en-US" sz="1350" b="1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595" y="552053"/>
                <a:ext cx="3784049" cy="300082"/>
              </a:xfrm>
              <a:prstGeom prst="rect">
                <a:avLst/>
              </a:prstGeom>
              <a:blipFill>
                <a:blip r:embed="rId9"/>
                <a:stretch>
                  <a:fillRect l="-322"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0"/>
          <a:srcRect l="22622" b="5031"/>
          <a:stretch/>
        </p:blipFill>
        <p:spPr>
          <a:xfrm>
            <a:off x="7543390" y="915969"/>
            <a:ext cx="1612966" cy="2826302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7936840" y="1484118"/>
            <a:ext cx="9032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FN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1"/>
          <a:srcRect l="558" r="29042" b="6395"/>
          <a:stretch/>
        </p:blipFill>
        <p:spPr>
          <a:xfrm>
            <a:off x="4010749" y="915968"/>
            <a:ext cx="1322748" cy="2826302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2"/>
          <a:srcRect l="12296" b="791"/>
          <a:stretch/>
        </p:blipFill>
        <p:spPr>
          <a:xfrm>
            <a:off x="5329611" y="915969"/>
            <a:ext cx="1651583" cy="2812113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4552321" y="1508915"/>
            <a:ext cx="698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C0099"/>
                </a:solidFill>
              </a:rPr>
              <a:t>EIRENE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708371" y="1484118"/>
            <a:ext cx="9032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FN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505552" y="1673092"/>
                <a:ext cx="673581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52" y="1673092"/>
                <a:ext cx="673581" cy="4299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4"/>
          <a:srcRect l="14485" r="26349" b="7452"/>
          <a:stretch/>
        </p:blipFill>
        <p:spPr>
          <a:xfrm>
            <a:off x="6434614" y="909669"/>
            <a:ext cx="1080876" cy="268125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6731332" y="1502471"/>
            <a:ext cx="698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C0099"/>
                </a:solidFill>
              </a:rPr>
              <a:t>EIRENE</a:t>
            </a:r>
          </a:p>
        </p:txBody>
      </p:sp>
      <p:sp>
        <p:nvSpPr>
          <p:cNvPr id="56" name="Ellipse 55"/>
          <p:cNvSpPr/>
          <p:nvPr/>
        </p:nvSpPr>
        <p:spPr>
          <a:xfrm>
            <a:off x="7815851" y="3044142"/>
            <a:ext cx="534022" cy="5605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p:sp>
        <p:nvSpPr>
          <p:cNvPr id="57" name="Ellipse 56"/>
          <p:cNvSpPr/>
          <p:nvPr/>
        </p:nvSpPr>
        <p:spPr>
          <a:xfrm>
            <a:off x="5558285" y="3080143"/>
            <a:ext cx="534022" cy="5605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5608791" y="1653621"/>
                <a:ext cx="673581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791" y="1653621"/>
                <a:ext cx="673581" cy="4299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690439" y="1656162"/>
                <a:ext cx="673582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439" y="1656162"/>
                <a:ext cx="673582" cy="42992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7812360" y="1651989"/>
                <a:ext cx="673582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1651989"/>
                <a:ext cx="673582" cy="42992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152417" y="4852042"/>
                <a:ext cx="1138197" cy="2696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fr-FR" sz="1050" i="1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19 </m:t>
                      </m:r>
                      <m:sSup>
                        <m:sSup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417" y="4852042"/>
                <a:ext cx="1138197" cy="2696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090506" y="4549982"/>
            <a:ext cx="4177254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350" b="1" i="1" dirty="0" smtClean="0"/>
              <a:t>fluid </a:t>
            </a:r>
            <a:r>
              <a:rPr lang="en-US" sz="1350" b="1" i="1" dirty="0"/>
              <a:t>neutrals model in Soledge3X will need </a:t>
            </a:r>
            <a:r>
              <a:rPr lang="en-US" sz="1350" b="1" i="1" dirty="0" smtClean="0"/>
              <a:t>refinements</a:t>
            </a:r>
            <a:endParaRPr lang="en-US" sz="1350" b="1" i="1" dirty="0"/>
          </a:p>
        </p:txBody>
      </p:sp>
      <p:sp>
        <p:nvSpPr>
          <p:cNvPr id="62" name="Rectangle 61"/>
          <p:cNvSpPr/>
          <p:nvPr/>
        </p:nvSpPr>
        <p:spPr>
          <a:xfrm>
            <a:off x="2290614" y="2242453"/>
            <a:ext cx="457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However, still far from being perfect </a:t>
            </a:r>
          </a:p>
          <a:p>
            <a:pPr algn="ctr"/>
            <a:r>
              <a:rPr lang="en-US" i="1" dirty="0"/>
              <a:t>Qualitative OK, quantitative NOK</a:t>
            </a:r>
          </a:p>
        </p:txBody>
      </p:sp>
    </p:spTree>
    <p:extLst>
      <p:ext uri="{BB962C8B-B14F-4D97-AF65-F5344CB8AC3E}">
        <p14:creationId xmlns:p14="http://schemas.microsoft.com/office/powerpoint/2010/main" val="23315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 animBg="1"/>
      <p:bldP spid="12" grpId="0" animBg="1"/>
      <p:bldP spid="34" grpId="0"/>
      <p:bldP spid="45" grpId="0"/>
      <p:bldP spid="48" grpId="0"/>
      <p:bldP spid="51" grpId="0"/>
      <p:bldP spid="52" grpId="0"/>
      <p:bldP spid="53" grpId="0"/>
      <p:bldP spid="55" grpId="0"/>
      <p:bldP spid="56" grpId="0" animBg="1"/>
      <p:bldP spid="57" grpId="0" animBg="1"/>
      <p:bldP spid="58" grpId="0"/>
      <p:bldP spid="46" grpId="0"/>
      <p:bldP spid="59" grpId="0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157319" y="1154091"/>
            <a:ext cx="58145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Outlook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: closer to a proper plasma background for particle balance, w/r to evolve it from scratch [V.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Quadri </a:t>
            </a:r>
            <a:r>
              <a:rPr lang="en-US" sz="1400" i="1" dirty="0">
                <a:solidFill>
                  <a:schemeClr val="tx1"/>
                </a:solidFill>
                <a:latin typeface="+mj-lt"/>
              </a:rPr>
              <a:t>et al, https://</a:t>
            </a:r>
            <a:r>
              <a:rPr lang="en-US" sz="1400" i="1" dirty="0" smtClean="0">
                <a:solidFill>
                  <a:schemeClr val="tx1"/>
                </a:solidFill>
                <a:latin typeface="+mj-lt"/>
              </a:rPr>
              <a:t>doi.org/10.1002/ctpp.202300146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].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Convergence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(~75%)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still challenging, due to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Increased resolution in 3D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Neutrals recycling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Very slow transient phase for both plasma backgrounds, where turbulence properties are not going to evolve. 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t="3754"/>
          <a:stretch/>
        </p:blipFill>
        <p:spPr>
          <a:xfrm>
            <a:off x="3106" y="504057"/>
            <a:ext cx="3108809" cy="23557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641378" y="1779662"/>
            <a:ext cx="1319704" cy="766104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846314"/>
            <a:ext cx="399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  <a:latin typeface="+mj-lt"/>
              </a:rPr>
              <a:t>Transit to 3D turbulence</a:t>
            </a:r>
            <a:endParaRPr lang="en-US" sz="1400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16464" y="1056834"/>
            <a:ext cx="1508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7030A0"/>
                </a:solidFill>
                <a:latin typeface="+mj-lt"/>
              </a:rPr>
              <a:t>Statistical analysis on turbulence</a:t>
            </a:r>
            <a:endParaRPr lang="en-US" sz="1400" i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28" name="Connecteur droit 27"/>
          <p:cNvCxnSpPr/>
          <p:nvPr/>
        </p:nvCxnSpPr>
        <p:spPr bwMode="auto">
          <a:xfrm>
            <a:off x="1115616" y="1063912"/>
            <a:ext cx="19625" cy="15078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386687" y="1040998"/>
            <a:ext cx="851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D2A000"/>
                </a:solidFill>
                <a:latin typeface="+mj-lt"/>
              </a:rPr>
              <a:t>2D </a:t>
            </a:r>
          </a:p>
          <a:p>
            <a:pPr algn="ctr"/>
            <a:r>
              <a:rPr lang="en-US" sz="1400" i="1" dirty="0" smtClean="0">
                <a:solidFill>
                  <a:srgbClr val="D2A000"/>
                </a:solidFill>
                <a:latin typeface="+mj-lt"/>
              </a:rPr>
              <a:t>mean field</a:t>
            </a:r>
            <a:endParaRPr lang="en-US" sz="1400" i="1" dirty="0">
              <a:solidFill>
                <a:srgbClr val="D2A000"/>
              </a:solidFill>
              <a:latin typeface="+mj-lt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-502" r="1560" b="1465"/>
          <a:stretch/>
        </p:blipFill>
        <p:spPr>
          <a:xfrm>
            <a:off x="127853" y="2715766"/>
            <a:ext cx="2949982" cy="239426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1547664" y="4007207"/>
            <a:ext cx="1388504" cy="766104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104371" y="3115626"/>
            <a:ext cx="399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  <a:latin typeface="+mj-lt"/>
              </a:rPr>
              <a:t>Transit to 3D turbulence</a:t>
            </a:r>
            <a:endParaRPr lang="en-US" sz="1400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591550" y="3284379"/>
            <a:ext cx="1508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7030A0"/>
                </a:solidFill>
                <a:latin typeface="+mj-lt"/>
              </a:rPr>
              <a:t>Statistical analysis on turbulence</a:t>
            </a:r>
            <a:endParaRPr lang="en-US" sz="1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61773" y="3268543"/>
            <a:ext cx="851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D2A000"/>
                </a:solidFill>
                <a:latin typeface="+mj-lt"/>
              </a:rPr>
              <a:t>2D </a:t>
            </a:r>
          </a:p>
          <a:p>
            <a:pPr algn="ctr"/>
            <a:r>
              <a:rPr lang="en-US" sz="1400" i="1" dirty="0" smtClean="0">
                <a:solidFill>
                  <a:srgbClr val="D2A000"/>
                </a:solidFill>
                <a:latin typeface="+mj-lt"/>
              </a:rPr>
              <a:t>mean field</a:t>
            </a:r>
            <a:endParaRPr lang="en-US" sz="1400" i="1" dirty="0">
              <a:solidFill>
                <a:srgbClr val="D2A000"/>
              </a:solidFill>
              <a:latin typeface="+mj-lt"/>
            </a:endParaRPr>
          </a:p>
        </p:txBody>
      </p:sp>
      <p:cxnSp>
        <p:nvCxnSpPr>
          <p:cNvPr id="35" name="Connecteur droit 34"/>
          <p:cNvCxnSpPr/>
          <p:nvPr/>
        </p:nvCxnSpPr>
        <p:spPr bwMode="auto">
          <a:xfrm>
            <a:off x="1143808" y="3368168"/>
            <a:ext cx="19625" cy="15078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>
            <a:off x="1268016" y="1216312"/>
            <a:ext cx="19625" cy="15078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3149936" y="4059689"/>
                <a:ext cx="5886560" cy="796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Fig. 3 Time traces of particle influx given by the ionization </a:t>
                </a:r>
                <a:r>
                  <a:rPr lang="en-US" sz="1400" b="1" dirty="0" smtClean="0">
                    <a:solidFill>
                      <a:srgbClr val="CC9B00"/>
                    </a:solidFill>
                    <a:latin typeface="+mj-lt"/>
                  </a:rPr>
                  <a:t>source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and particle </a:t>
                </a:r>
                <a:r>
                  <a:rPr lang="en-US" sz="1400" b="1" dirty="0" smtClean="0">
                    <a:solidFill>
                      <a:schemeClr val="accent1"/>
                    </a:solidFill>
                    <a:latin typeface="+mj-lt"/>
                  </a:rPr>
                  <a:t>outflux</a:t>
                </a:r>
                <a:r>
                  <a:rPr lang="en-US" sz="1400" b="1" dirty="0" smtClean="0">
                    <a:solidFill>
                      <a:srgbClr val="FF6600"/>
                    </a:solidFill>
                    <a:latin typeface="+mj-lt"/>
                  </a:rPr>
                  <a:t> 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for the two density cases,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(left)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(right).</a:t>
                </a:r>
                <a:endParaRPr lang="en-US" sz="1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36" y="4059689"/>
                <a:ext cx="5886560" cy="796757"/>
              </a:xfrm>
              <a:prstGeom prst="rect">
                <a:avLst/>
              </a:prstGeom>
              <a:blipFill>
                <a:blip r:embed="rId4"/>
                <a:stretch>
                  <a:fillRect l="-311" t="-1527" r="-311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06" y="57150"/>
            <a:ext cx="9140894" cy="342900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003399"/>
                </a:solidFill>
              </a:rPr>
              <a:t>From 2D convergence, restart in 3D at higher resolution w/ turbulence. </a:t>
            </a:r>
          </a:p>
        </p:txBody>
      </p:sp>
    </p:spTree>
    <p:extLst>
      <p:ext uri="{BB962C8B-B14F-4D97-AF65-F5344CB8AC3E}">
        <p14:creationId xmlns:p14="http://schemas.microsoft.com/office/powerpoint/2010/main" val="20190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6420"/>
          <a:stretch/>
        </p:blipFill>
        <p:spPr>
          <a:xfrm>
            <a:off x="1475656" y="699542"/>
            <a:ext cx="3198308" cy="3740534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51470"/>
            <a:ext cx="91440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003399"/>
                </a:solidFill>
              </a:rPr>
              <a:t>From 2D </a:t>
            </a:r>
            <a:r>
              <a:rPr lang="en-US" sz="2000" dirty="0" smtClean="0">
                <a:solidFill>
                  <a:srgbClr val="003399"/>
                </a:solidFill>
                <a:sym typeface="Wingdings" panose="05000000000000000000" pitchFamily="2" charset="2"/>
              </a:rPr>
              <a:t> 3D: </a:t>
            </a:r>
            <a:r>
              <a:rPr lang="en-US" sz="2000" dirty="0" smtClean="0">
                <a:solidFill>
                  <a:srgbClr val="003399"/>
                </a:solidFill>
              </a:rPr>
              <a:t>two different densities at the </a:t>
            </a:r>
            <a:r>
              <a:rPr lang="en-US" sz="2000" dirty="0" err="1" smtClean="0">
                <a:solidFill>
                  <a:srgbClr val="003399"/>
                </a:solidFill>
              </a:rPr>
              <a:t>sep</a:t>
            </a:r>
            <a:r>
              <a:rPr lang="en-US" sz="2000" dirty="0" smtClean="0">
                <a:solidFill>
                  <a:srgbClr val="003399"/>
                </a:solidFill>
              </a:rPr>
              <a:t> with turbulence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>
              <a:xfrm>
                <a:off x="4946104" y="1768985"/>
                <a:ext cx="3024336" cy="482120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Puff: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2.7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+21 [</m:t>
                    </m:r>
                    <m:f>
                      <m:f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𝑝𝑎𝑟𝑡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104" y="1768985"/>
                <a:ext cx="3024336" cy="482120"/>
              </a:xfrm>
              <a:prstGeom prst="rect">
                <a:avLst/>
              </a:prstGeom>
              <a:blipFill>
                <a:blip r:embed="rId3"/>
                <a:stretch>
                  <a:fillRect l="-1406" b="-6173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/>
          <p:nvPr/>
        </p:nvCxnSpPr>
        <p:spPr>
          <a:xfrm flipV="1">
            <a:off x="3347864" y="2010045"/>
            <a:ext cx="1584176" cy="2410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932040" y="3442309"/>
                <a:ext cx="2260619" cy="482120"/>
              </a:xfrm>
              <a:prstGeom prst="rect">
                <a:avLst/>
              </a:prstGeom>
              <a:ln>
                <a:solidFill>
                  <a:srgbClr val="00FFFF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Puff: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1.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+21 [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𝑝𝑎𝑟𝑡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442309"/>
                <a:ext cx="2260619" cy="482120"/>
              </a:xfrm>
              <a:prstGeom prst="rect">
                <a:avLst/>
              </a:prstGeom>
              <a:blipFill>
                <a:blip r:embed="rId4"/>
                <a:stretch>
                  <a:fillRect l="-1877" b="-6173"/>
                </a:stretch>
              </a:blipFill>
              <a:ln>
                <a:solidFill>
                  <a:srgbClr val="00FF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/>
          <p:cNvCxnSpPr>
            <a:endCxn id="13" idx="1"/>
          </p:cNvCxnSpPr>
          <p:nvPr/>
        </p:nvCxnSpPr>
        <p:spPr>
          <a:xfrm>
            <a:off x="3321844" y="3177955"/>
            <a:ext cx="1610196" cy="505414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689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Different plasma conditions for the two density cases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V. Quadri | TSVV3 workshop| Leuven | 29/ 05/ 2024 | </a:t>
            </a:r>
            <a:endParaRPr lang="en-GB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/>
          <a:srcRect t="6716"/>
          <a:stretch/>
        </p:blipFill>
        <p:spPr>
          <a:xfrm>
            <a:off x="683568" y="792800"/>
            <a:ext cx="3658205" cy="287034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39" y="580777"/>
            <a:ext cx="2445027" cy="432763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l="24397"/>
          <a:stretch/>
        </p:blipFill>
        <p:spPr>
          <a:xfrm>
            <a:off x="7080315" y="518596"/>
            <a:ext cx="1879429" cy="436528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38027" y="3662122"/>
            <a:ext cx="123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Inner target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473243" y="3679327"/>
            <a:ext cx="1185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Outer target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20037" y="3661683"/>
            <a:ext cx="161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Outer mid-plane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Étoile à 5 branches 25"/>
          <p:cNvSpPr/>
          <p:nvPr/>
        </p:nvSpPr>
        <p:spPr bwMode="auto">
          <a:xfrm>
            <a:off x="892556" y="3483437"/>
            <a:ext cx="319363" cy="22628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C8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38" name="Étoile à 5 branches 37"/>
          <p:cNvSpPr/>
          <p:nvPr/>
        </p:nvSpPr>
        <p:spPr bwMode="auto">
          <a:xfrm>
            <a:off x="5575287" y="2827123"/>
            <a:ext cx="207451" cy="18724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C8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39" name="Étoile à 5 branches 38"/>
          <p:cNvSpPr/>
          <p:nvPr/>
        </p:nvSpPr>
        <p:spPr bwMode="auto">
          <a:xfrm>
            <a:off x="1950380" y="3483437"/>
            <a:ext cx="319363" cy="226280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40" name="Étoile à 5 branches 39"/>
          <p:cNvSpPr/>
          <p:nvPr/>
        </p:nvSpPr>
        <p:spPr bwMode="auto">
          <a:xfrm>
            <a:off x="8299295" y="1923829"/>
            <a:ext cx="227292" cy="158462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41" name="Étoile à 5 branches 40"/>
          <p:cNvSpPr/>
          <p:nvPr/>
        </p:nvSpPr>
        <p:spPr bwMode="auto">
          <a:xfrm>
            <a:off x="3882097" y="3501719"/>
            <a:ext cx="319363" cy="226280"/>
          </a:xfrm>
          <a:prstGeom prst="star5">
            <a:avLst/>
          </a:prstGeom>
          <a:solidFill>
            <a:srgbClr val="D0A1FF"/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137110" y="3999910"/>
                <a:ext cx="4969047" cy="1031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Fig 5. Poloidal profile at the first SOL flux surface of the time 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and toroidal averaged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. Time 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and toroidal averaged 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maps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(left)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(right).</a:t>
                </a:r>
                <a:endParaRPr lang="en-US" sz="1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0" y="3999910"/>
                <a:ext cx="4969047" cy="1031501"/>
              </a:xfrm>
              <a:prstGeom prst="rect">
                <a:avLst/>
              </a:prstGeom>
              <a:blipFill>
                <a:blip r:embed="rId5"/>
                <a:stretch>
                  <a:fillRect l="-368" t="-1183" r="-245" b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5935408" y="488858"/>
                <a:ext cx="93610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408" y="488858"/>
                <a:ext cx="936104" cy="215444"/>
              </a:xfrm>
              <a:prstGeom prst="rect">
                <a:avLst/>
              </a:prstGeom>
              <a:blipFill>
                <a:blip r:embed="rId6"/>
                <a:stretch>
                  <a:fillRect t="-2778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/>
              <p:cNvSpPr txBox="1"/>
              <p:nvPr/>
            </p:nvSpPr>
            <p:spPr>
              <a:xfrm rot="16200000">
                <a:off x="328417" y="1960143"/>
                <a:ext cx="53758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8417" y="1960143"/>
                <a:ext cx="537583" cy="215444"/>
              </a:xfrm>
              <a:prstGeom prst="rect">
                <a:avLst/>
              </a:prstGeom>
              <a:blipFill>
                <a:blip r:embed="rId7"/>
                <a:stretch>
                  <a:fillRect l="-2778" t="-11364" r="-30556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/>
          <p:cNvSpPr txBox="1"/>
          <p:nvPr/>
        </p:nvSpPr>
        <p:spPr>
          <a:xfrm>
            <a:off x="7880165" y="3972133"/>
            <a:ext cx="6123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~ 1eV!</a:t>
            </a:r>
            <a:endParaRPr 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7462656" y="486687"/>
                <a:ext cx="93610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656" y="486687"/>
                <a:ext cx="936104" cy="215444"/>
              </a:xfrm>
              <a:prstGeom prst="rect">
                <a:avLst/>
              </a:prstGeom>
              <a:blipFill>
                <a:blip r:embed="rId8"/>
                <a:stretch>
                  <a:fillRect t="-285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Étoile à 5 branches 51"/>
          <p:cNvSpPr/>
          <p:nvPr/>
        </p:nvSpPr>
        <p:spPr bwMode="auto">
          <a:xfrm>
            <a:off x="6748622" y="1915754"/>
            <a:ext cx="227292" cy="158462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3" name="Étoile à 5 branches 52"/>
          <p:cNvSpPr/>
          <p:nvPr/>
        </p:nvSpPr>
        <p:spPr bwMode="auto">
          <a:xfrm>
            <a:off x="7106365" y="2844204"/>
            <a:ext cx="207451" cy="18724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C8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4" name="Étoile à 5 branches 53"/>
          <p:cNvSpPr/>
          <p:nvPr/>
        </p:nvSpPr>
        <p:spPr bwMode="auto">
          <a:xfrm>
            <a:off x="7637469" y="4256446"/>
            <a:ext cx="217769" cy="206206"/>
          </a:xfrm>
          <a:prstGeom prst="star5">
            <a:avLst/>
          </a:prstGeom>
          <a:solidFill>
            <a:srgbClr val="D0A1FF"/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5" name="Étoile à 5 branches 54"/>
          <p:cNvSpPr/>
          <p:nvPr/>
        </p:nvSpPr>
        <p:spPr bwMode="auto">
          <a:xfrm>
            <a:off x="6104873" y="4211133"/>
            <a:ext cx="217769" cy="206206"/>
          </a:xfrm>
          <a:prstGeom prst="star5">
            <a:avLst/>
          </a:prstGeom>
          <a:solidFill>
            <a:srgbClr val="D0A1FF"/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7637328" y="4053536"/>
            <a:ext cx="284796" cy="270807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5938251" y="1601578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251" y="1601578"/>
                <a:ext cx="876650" cy="7627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7506628" y="1592867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628" y="1592867"/>
                <a:ext cx="876650" cy="762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9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9417</TotalTime>
  <Words>3110</Words>
  <Application>Microsoft Office PowerPoint</Application>
  <PresentationFormat>Affichage à l'écran (16:9)</PresentationFormat>
  <Paragraphs>328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 Math</vt:lpstr>
      <vt:lpstr>Times New Roman</vt:lpstr>
      <vt:lpstr>Wingdings</vt:lpstr>
      <vt:lpstr>Office Theme</vt:lpstr>
      <vt:lpstr> </vt:lpstr>
      <vt:lpstr>Outlines</vt:lpstr>
      <vt:lpstr>Modeling TCV-X23 experiments with Soledge3x</vt:lpstr>
      <vt:lpstr>Modeling TCV-X23 experiments with Soledge3x</vt:lpstr>
      <vt:lpstr>Plasma conditions provided by 2D mean field cases</vt:lpstr>
      <vt:lpstr>FN vs EIRENE: testing FN assumptions</vt:lpstr>
      <vt:lpstr>From 2D convergence, restart in 3D at higher resolution w/ turbulence. </vt:lpstr>
      <vt:lpstr>Présentation PowerPoint</vt:lpstr>
      <vt:lpstr>Different plasma conditions for the two density cases</vt:lpstr>
      <vt:lpstr>Different plasma conditions for the two density cases</vt:lpstr>
      <vt:lpstr>Different plasma conditions for the two density cases</vt:lpstr>
      <vt:lpstr>Time-averaged radial profiles</vt:lpstr>
      <vt:lpstr>Impact on turbulence properties</vt:lpstr>
      <vt:lpstr>Impact on turbulence properties</vt:lpstr>
      <vt:lpstr>Présentation PowerPoint</vt:lpstr>
      <vt:lpstr>Heat flux channel width</vt:lpstr>
      <vt:lpstr>Heat flux shoulder appearance in high density case</vt:lpstr>
      <vt:lpstr>Exctrating the diffusion maps for 2D mean field</vt:lpstr>
      <vt:lpstr>Summary</vt:lpstr>
      <vt:lpstr>Présentation PowerPoint</vt:lpstr>
      <vt:lpstr>〖n_e, T〗_e mid divertor</vt:lpstr>
      <vt:lpstr>〖n_e, T〗_e inner target</vt:lpstr>
      <vt:lpstr>n_e absolute vs relative fluctuations 3 poloidal positions</vt:lpstr>
      <vt:lpstr>n_e absolute + relative fluctuations 3 poloidal positions</vt:lpstr>
      <vt:lpstr>T_e turbulence properties different poloidal locations</vt:lpstr>
      <vt:lpstr>n_n OMP and mid divertor</vt:lpstr>
      <vt:lpstr>n_n turb properties OMP and mid divertor</vt:lpstr>
      <vt:lpstr>T_i OMP and mid diverto</vt:lpstr>
      <vt:lpstr>Ti turb properties</vt:lpstr>
      <vt:lpstr>Density fluc time evolution</vt:lpstr>
      <vt:lpstr>Different plasma conditions for the two density cases</vt:lpstr>
      <vt:lpstr>Diffusion map n_sep= 0.5E19</vt:lpstr>
      <vt:lpstr>Diffusion map n_sep=1.2E19</vt:lpstr>
      <vt:lpstr>Présentation PowerPoint</vt:lpstr>
      <vt:lpstr>Strong drop of the heat fluxes at the targets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TAMAIN Patrick 207314</cp:lastModifiedBy>
  <cp:revision>278</cp:revision>
  <cp:lastPrinted>2014-10-16T14:51:28Z</cp:lastPrinted>
  <dcterms:created xsi:type="dcterms:W3CDTF">2021-12-22T14:29:37Z</dcterms:created>
  <dcterms:modified xsi:type="dcterms:W3CDTF">2024-05-29T21:56:35Z</dcterms:modified>
</cp:coreProperties>
</file>