
<file path=[Content_Types].xml><?xml version="1.0" encoding="utf-8"?>
<Types xmlns="http://schemas.openxmlformats.org/package/2006/content-types">
  <Default Extension="avi" ContentType="video/x-msvideo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81" r:id="rId5"/>
    <p:sldId id="621" r:id="rId6"/>
    <p:sldId id="622" r:id="rId7"/>
    <p:sldId id="635" r:id="rId8"/>
    <p:sldId id="623" r:id="rId9"/>
    <p:sldId id="624" r:id="rId10"/>
    <p:sldId id="625" r:id="rId11"/>
    <p:sldId id="633" r:id="rId12"/>
    <p:sldId id="636" r:id="rId13"/>
    <p:sldId id="634" r:id="rId14"/>
    <p:sldId id="626" r:id="rId15"/>
    <p:sldId id="627" r:id="rId16"/>
    <p:sldId id="628" r:id="rId17"/>
    <p:sldId id="632" r:id="rId18"/>
    <p:sldId id="629" r:id="rId19"/>
    <p:sldId id="637" r:id="rId20"/>
  </p:sldIdLst>
  <p:sldSz cx="12192000" cy="6858000"/>
  <p:notesSz cx="7104063" cy="10234613"/>
  <p:defaultTextStyle>
    <a:defPPr>
      <a:defRPr lang="zh-CN"/>
    </a:defPPr>
    <a:lvl1pPr marL="0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3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5F5F5F"/>
    <a:srgbClr val="B2B2B2"/>
    <a:srgbClr val="FFFF00"/>
    <a:srgbClr val="14FF0D"/>
    <a:srgbClr val="00FFFF"/>
    <a:srgbClr val="202020"/>
    <a:srgbClr val="FF8D41"/>
    <a:srgbClr val="3232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æ·±è²æ ·å¼ 1 - å¼ºè°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ä¸­åº¦æ ·å¼ 3 - å¼ºè°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036" autoAdjust="0"/>
  </p:normalViewPr>
  <p:slideViewPr>
    <p:cSldViewPr snapToGrid="0" showGuides="1">
      <p:cViewPr varScale="1">
        <p:scale>
          <a:sx n="59" d="100"/>
          <a:sy n="59" d="100"/>
        </p:scale>
        <p:origin x="964" y="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4992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  <a:t>2024/5/30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971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3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7782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altLang="en-US"/>
              <a:t>06-10-2020 TCV science meeting</a:t>
            </a: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altLang="zh-CN"/>
              <a:t>A. Coelho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altLang="en-US">
                <a:sym typeface="+mn-ea"/>
              </a:rPr>
              <a:t>06-10-2020 TCV science meeting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fr-FR"/>
              <a:t>A. Coelho</a:t>
            </a:r>
            <a:endParaRPr lang="en-US" alt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1206501" y="0"/>
            <a:ext cx="10985500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0754" y="3429003"/>
            <a:ext cx="3651249" cy="2815167"/>
          </a:xfrm>
          <a:solidFill>
            <a:schemeClr val="accent2"/>
          </a:solidFill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pt-PT"/>
              <a:t>06-10-2020 TCV science meeting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A. Coelho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1206502" y="0"/>
            <a:ext cx="10301817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pt-PT"/>
              <a:t>06-10-2020 TCV science meeting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A. Coelho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>
          <a:xfrm>
            <a:off x="1206501" y="4152899"/>
            <a:ext cx="10985500" cy="27051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7" hasCustomPrompt="1"/>
          </p:nvPr>
        </p:nvSpPr>
        <p:spPr>
          <a:xfrm>
            <a:off x="1206500" y="2084919"/>
            <a:ext cx="10195984" cy="1915583"/>
          </a:xfrm>
        </p:spPr>
        <p:txBody>
          <a:bodyPr/>
          <a:lstStyle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fr-CH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pt-PT"/>
              <a:t>06-10-2020 TCV science meeting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A. Coelho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altLang="en-US"/>
              <a:t>06-10-2020 TCV science meeting</a:t>
            </a:r>
            <a:endParaRPr lang="zh-CN" alt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altLang="zh-CN"/>
              <a:t>A. Coelho</a:t>
            </a:r>
            <a:endParaRPr lang="zh-CN" alt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1"/>
          <p:cNvSpPr>
            <a:spLocks noGrp="1"/>
          </p:cNvSpPr>
          <p:nvPr>
            <p:ph type="pic" sz="quarter" idx="10"/>
          </p:nvPr>
        </p:nvSpPr>
        <p:spPr>
          <a:xfrm>
            <a:off x="1775885" y="2"/>
            <a:ext cx="10416116" cy="6597651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40754" y="1048715"/>
            <a:ext cx="3651249" cy="3117849"/>
          </a:xfrm>
          <a:solidFill>
            <a:schemeClr val="accent1"/>
          </a:solidFill>
        </p:spPr>
        <p:txBody>
          <a:bodyPr lIns="216000"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102351" y="4166565"/>
            <a:ext cx="2438400" cy="2091267"/>
          </a:xfrm>
          <a:solidFill>
            <a:schemeClr val="tx1"/>
          </a:solidFill>
        </p:spPr>
        <p:txBody>
          <a:bodyPr lIns="9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97" y="107047"/>
            <a:ext cx="1567068" cy="678207"/>
          </a:xfrm>
          <a:prstGeom prst="rect">
            <a:avLst/>
          </a:prstGeom>
        </p:spPr>
      </p:pic>
      <p:sp>
        <p:nvSpPr>
          <p:cNvPr id="16" name="Espace réservé du texte 4"/>
          <p:cNvSpPr>
            <a:spLocks noGrp="1"/>
          </p:cNvSpPr>
          <p:nvPr>
            <p:ph type="body" sz="quarter" idx="11" hasCustomPrompt="1"/>
          </p:nvPr>
        </p:nvSpPr>
        <p:spPr>
          <a:xfrm>
            <a:off x="8534400" y="6244170"/>
            <a:ext cx="2438400" cy="613833"/>
          </a:xfrm>
          <a:solidFill>
            <a:schemeClr val="bg1"/>
          </a:solidFill>
        </p:spPr>
        <p:txBody>
          <a:bodyPr lIns="90000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2"/>
          </p:nvPr>
        </p:nvSpPr>
        <p:spPr>
          <a:xfrm>
            <a:off x="110069" y="5920353"/>
            <a:ext cx="931333" cy="677300"/>
          </a:xfrm>
        </p:spPr>
        <p:txBody>
          <a:bodyPr lIns="0" tIns="0" rIns="0" bIns="0" anchor="b" anchorCtr="0">
            <a:noAutofit/>
          </a:bodyPr>
          <a:lstStyle>
            <a:lvl1pPr marL="114297" indent="-107948">
              <a:buFontTx/>
              <a:buBlip>
                <a:blip r:embed="rId3"/>
              </a:buBlip>
              <a:defRPr sz="7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Modifier les styles du texte du masque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1037169"/>
            <a:ext cx="5411893" cy="2391833"/>
          </a:xfrm>
        </p:spPr>
        <p:txBody>
          <a:bodyPr anchor="ctr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0" y="3429000"/>
            <a:ext cx="5411893" cy="2875344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8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3"/>
          </p:nvPr>
        </p:nvSpPr>
        <p:spPr>
          <a:xfrm>
            <a:off x="1206501" y="0"/>
            <a:ext cx="4889500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pt-PT" altLang="en-US">
                <a:sym typeface="+mn-ea"/>
              </a:rPr>
              <a:t>06-10-2020 TCV science meeting</a:t>
            </a:r>
            <a:endParaRPr lang="fr-FR" dirty="0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fr-FR"/>
              <a:t>A. Coelho</a:t>
            </a:r>
            <a:endParaRPr lang="en-US" altLang="fr-FR" dirty="0"/>
          </a:p>
        </p:txBody>
      </p:sp>
      <p:sp>
        <p:nvSpPr>
          <p:cNvPr id="14" name="Espace réservé du numéro de diapositive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E1CD7C-2161-7D43-862E-CE4C333CD873}" type="slidenum">
              <a:rPr lang="fr-FR" smtClean="0"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fr-FR"/>
              <a:t>A. Coelho</a:t>
            </a:r>
            <a:endParaRPr lang="en-US" alt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06501" y="2084917"/>
            <a:ext cx="6108700" cy="4515696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315201" y="0"/>
            <a:ext cx="4193117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pt-PT"/>
              <a:t>06-10-2020 TCV science meeting</a:t>
            </a:r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A. Coelho</a:t>
            </a:r>
            <a:endParaRPr lang="fr-FR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1206500" y="0"/>
            <a:ext cx="4193117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9194" y="2084917"/>
            <a:ext cx="6108700" cy="4515696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pt-PT"/>
              <a:t>06-10-2020 TCV science meeting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A. Coelho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1206502" y="174711"/>
            <a:ext cx="4192693" cy="143033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1206500" y="0"/>
            <a:ext cx="4193117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9194" y="2084917"/>
            <a:ext cx="6108700" cy="4515696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pt-PT"/>
              <a:t>06-10-2020 TCV science meeting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A. Coelho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t>‹#›</a:t>
            </a:fld>
            <a:endParaRPr lang="fr-FR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>
          <a:xfrm>
            <a:off x="5399193" y="174711"/>
            <a:ext cx="4192693" cy="1430337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1206500" y="2084918"/>
            <a:ext cx="4193117" cy="4773083"/>
          </a:xfr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9194" y="2084917"/>
            <a:ext cx="6108700" cy="4515696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pt-PT"/>
              <a:t>06-10-2020 TCV science meeting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A. Coelho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06500" y="2084918"/>
            <a:ext cx="4895288" cy="4351339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13029" y="2084918"/>
            <a:ext cx="4895288" cy="4351339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06-10-2020 TCV science meeting</a:t>
            </a:r>
            <a:endParaRPr lang="fr-FR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A. Coelho</a:t>
            </a:r>
            <a:endParaRPr lang="fr-FR" dirty="0"/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t>‹#›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6501" y="174711"/>
            <a:ext cx="4889500" cy="1430337"/>
          </a:xfrm>
          <a:prstGeom prst="rect">
            <a:avLst/>
          </a:prstGeom>
        </p:spPr>
        <p:txBody>
          <a:bodyPr vert="horz" lIns="180000" tIns="0" rIns="72000" bIns="46800" rtlCol="0" anchor="t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6502" y="2084917"/>
            <a:ext cx="10301817" cy="451569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628551" y="3704605"/>
            <a:ext cx="4454736" cy="12153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pt-PT" altLang="en-US"/>
              <a:t>06-10-2020 TCV science meeting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487985" y="2498754"/>
            <a:ext cx="4724347" cy="6836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pt-PT" altLang="zh-CN"/>
              <a:t>A. Coelho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08318" y="260353"/>
            <a:ext cx="683683" cy="218069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3697" y="176446"/>
            <a:ext cx="871936" cy="3773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16200000">
            <a:off x="573338" y="6530281"/>
            <a:ext cx="60959" cy="797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noProof="0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200" b="1" i="0" kern="1000" spc="-71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1"/>
        </a:spcBef>
        <a:buClr>
          <a:schemeClr val="accent1"/>
        </a:buClr>
        <a:buSzPct val="90000"/>
        <a:buFont typeface="Wingdings" panose="05000000000000000000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38" indent="-171446" algn="l" defTabSz="685783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SzPct val="90000"/>
        <a:buFont typeface="Wingdings" panose="05000000000000000000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2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9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avi"/><Relationship Id="rId7" Type="http://schemas.openxmlformats.org/officeDocument/2006/relationships/image" Target="../media/image3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036512" y="1087120"/>
            <a:ext cx="10423968" cy="2091509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/>
            <a:r>
              <a:rPr lang="en-US" altLang="en-US" sz="4400" kern="1200" dirty="0">
                <a:latin typeface="+mj-lt"/>
                <a:ea typeface="+mj-ea"/>
                <a:cs typeface="+mj-cs"/>
                <a:sym typeface="+mn-ea"/>
              </a:rPr>
              <a:t>Progress in turbulence simulations in stellarators</a:t>
            </a:r>
            <a:endParaRPr lang="en-US" altLang="en-US" sz="4400" kern="1200" dirty="0">
              <a:ln>
                <a:noFill/>
              </a:ln>
              <a:latin typeface="+mj-lt"/>
              <a:ea typeface="+mj-ea"/>
              <a:cs typeface="+mj-cs"/>
              <a:sym typeface="+mn-ea"/>
            </a:endParaRPr>
          </a:p>
        </p:txBody>
      </p:sp>
      <p:sp>
        <p:nvSpPr>
          <p:cNvPr id="13" name="Subtitle 6">
            <a:extLst>
              <a:ext uri="{FF2B5EF4-FFF2-40B4-BE49-F238E27FC236}">
                <a16:creationId xmlns:a16="http://schemas.microsoft.com/office/drawing/2014/main" id="{D6BE4602-ACE4-29D2-7B98-15EDB5263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6511" y="3178629"/>
            <a:ext cx="9073458" cy="1713039"/>
          </a:xfrm>
        </p:spPr>
        <p:txBody>
          <a:bodyPr vert="horz" lIns="91440" tIns="45720" rIns="91440" bIns="45720" rtlCol="0">
            <a:normAutofit/>
          </a:bodyPr>
          <a:lstStyle/>
          <a:p>
            <a:pPr algn="l" defTabSz="914400"/>
            <a:endParaRPr lang="en-US" altLang="en-US" sz="1800" b="1" dirty="0">
              <a:latin typeface="+mn-lt"/>
              <a:cs typeface="+mn-cs"/>
            </a:endParaRPr>
          </a:p>
          <a:p>
            <a:pPr algn="l" defTabSz="914400"/>
            <a:r>
              <a:rPr lang="en-US" altLang="en-US" sz="2200" b="1" u="sng" dirty="0">
                <a:latin typeface="+mn-lt"/>
                <a:cs typeface="+mn-cs"/>
              </a:rPr>
              <a:t>Zeno Tecchiolli</a:t>
            </a:r>
            <a:r>
              <a:rPr lang="en-US" altLang="en-US" sz="2200" b="1" dirty="0">
                <a:latin typeface="+mn-lt"/>
                <a:cs typeface="+mn-cs"/>
              </a:rPr>
              <a:t>, Antonio Coelho, Joaquim </a:t>
            </a:r>
            <a:r>
              <a:rPr lang="en-US" altLang="en-US" sz="2200" b="1" dirty="0" err="1">
                <a:latin typeface="+mn-lt"/>
                <a:cs typeface="+mn-cs"/>
              </a:rPr>
              <a:t>Loizu</a:t>
            </a:r>
            <a:r>
              <a:rPr lang="en-US" altLang="en-US" sz="2200" b="1" dirty="0">
                <a:latin typeface="+mn-lt"/>
                <a:cs typeface="+mn-cs"/>
              </a:rPr>
              <a:t>, and Paolo Ricci</a:t>
            </a:r>
          </a:p>
          <a:p>
            <a:pPr algn="l" defTabSz="914400"/>
            <a:endParaRPr lang="en-US" altLang="en-US" sz="1800" b="1" dirty="0">
              <a:latin typeface="+mn-lt"/>
              <a:cs typeface="+mn-cs"/>
            </a:endParaRPr>
          </a:p>
          <a:p>
            <a:pPr algn="l" defTabSz="914400"/>
            <a:r>
              <a:rPr lang="en-US" altLang="en-US" sz="1800" b="1" dirty="0">
                <a:latin typeface="+mn-lt"/>
                <a:cs typeface="+mn-cs"/>
              </a:rPr>
              <a:t>Ecole Polytechnique </a:t>
            </a:r>
            <a:r>
              <a:rPr lang="en-US" altLang="en-US" sz="1800" b="1" dirty="0" err="1">
                <a:latin typeface="+mn-lt"/>
                <a:cs typeface="+mn-cs"/>
              </a:rPr>
              <a:t>Federale</a:t>
            </a:r>
            <a:r>
              <a:rPr lang="en-US" altLang="en-US" sz="1800" b="1" dirty="0">
                <a:latin typeface="+mn-lt"/>
                <a:cs typeface="+mn-cs"/>
              </a:rPr>
              <a:t> de Lausanne (EPFL), Swiss Plasma Center (SPC), CH-1015 Lausanne, Switzerland</a:t>
            </a:r>
          </a:p>
          <a:p>
            <a:pPr algn="l" defTabSz="914400"/>
            <a:endParaRPr lang="en-US" altLang="en-US" sz="1800" b="1" dirty="0">
              <a:latin typeface="+mn-lt"/>
              <a:cs typeface="+mn-cs"/>
            </a:endParaRPr>
          </a:p>
        </p:txBody>
      </p:sp>
      <p:pic>
        <p:nvPicPr>
          <p:cNvPr id="8" name="Picture 7" descr="A red text on a white background&#10;&#10;Description automatically generated">
            <a:extLst>
              <a:ext uri="{FF2B5EF4-FFF2-40B4-BE49-F238E27FC236}">
                <a16:creationId xmlns:a16="http://schemas.microsoft.com/office/drawing/2014/main" id="{FD902605-AA6A-3ADD-F81B-6F1A1A497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57194" cy="932171"/>
          </a:xfrm>
          <a:prstGeom prst="rect">
            <a:avLst/>
          </a:prstGeom>
        </p:spPr>
      </p:pic>
      <p:pic>
        <p:nvPicPr>
          <p:cNvPr id="14" name="Marcador de Posição da Imagem 2" descr="A black background with a black square&#10;&#10;Description automatically generated">
            <a:extLst>
              <a:ext uri="{FF2B5EF4-FFF2-40B4-BE49-F238E27FC236}">
                <a16:creationId xmlns:a16="http://schemas.microsoft.com/office/drawing/2014/main" id="{CF8291A2-2856-13C0-8E39-6A36B56B00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" r="469"/>
          <a:stretch>
            <a:fillRect/>
          </a:stretch>
        </p:blipFill>
        <p:spPr>
          <a:xfrm>
            <a:off x="10832091" y="24272"/>
            <a:ext cx="1250675" cy="792187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E2B189-EE5D-107D-1D8F-4562517BE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995" y="6054434"/>
            <a:ext cx="10713001" cy="5334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31CA84-2259-2B1E-955A-B6B72C323C7F}"/>
              </a:ext>
            </a:extLst>
          </p:cNvPr>
          <p:cNvSpPr txBox="1"/>
          <p:nvPr/>
        </p:nvSpPr>
        <p:spPr>
          <a:xfrm>
            <a:off x="1036511" y="5257800"/>
            <a:ext cx="979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chemeClr val="bg2">
                    <a:lumMod val="50000"/>
                  </a:schemeClr>
                </a:solidFill>
                <a:effectLst/>
                <a:highlight>
                  <a:srgbClr val="FFFFFF"/>
                </a:highlight>
                <a:latin typeface="Google Sans"/>
              </a:rPr>
              <a:t>TSVV3 annual workshop 2024 - Leuven, May 29 - 31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4FAE4C-5A82-7F70-1FBF-46F9B481F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1" y="174711"/>
            <a:ext cx="8906328" cy="696145"/>
          </a:xfrm>
        </p:spPr>
        <p:txBody>
          <a:bodyPr>
            <a:normAutofit/>
          </a:bodyPr>
          <a:lstStyle/>
          <a:p>
            <a:r>
              <a:rPr lang="en-US" dirty="0"/>
              <a:t>Heat and particles deposited at the limiter position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558C9-9594-3495-73A2-1D79399D1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7" name="Picture 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B4AD175-1D03-EBDD-8075-0AB2D1D4D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230" y="1632857"/>
            <a:ext cx="4001170" cy="3799114"/>
          </a:xfrm>
          <a:prstGeom prst="rect">
            <a:avLst/>
          </a:prstGeom>
        </p:spPr>
      </p:pic>
      <p:pic>
        <p:nvPicPr>
          <p:cNvPr id="5" name="Picture 4" descr="A blue and green curved object&#10;&#10;Description automatically generated">
            <a:extLst>
              <a:ext uri="{FF2B5EF4-FFF2-40B4-BE49-F238E27FC236}">
                <a16:creationId xmlns:a16="http://schemas.microsoft.com/office/drawing/2014/main" id="{F7EAB942-ABEA-988C-EB1B-59AC5BE1F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2381982"/>
            <a:ext cx="5999620" cy="230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AA510F-1F54-1D5D-7DC2-5E20D0890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7348219" cy="587289"/>
          </a:xfrm>
        </p:spPr>
        <p:txBody>
          <a:bodyPr/>
          <a:lstStyle/>
          <a:p>
            <a:r>
              <a:rPr lang="en-US" dirty="0"/>
              <a:t>Time averaged profiles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99A09D-D701-4607-5223-4A057B9C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9" name="Picture 8" descr="A group of images of a galaxy&#10;&#10;Description automatically generated with medium confidence">
            <a:extLst>
              <a:ext uri="{FF2B5EF4-FFF2-40B4-BE49-F238E27FC236}">
                <a16:creationId xmlns:a16="http://schemas.microsoft.com/office/drawing/2014/main" id="{C5156052-5F44-F1B7-99ED-6664D9C12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168" y="915660"/>
            <a:ext cx="4479774" cy="27038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1F0E1C4-5F18-C1DE-6644-375ED5B194BC}"/>
              </a:ext>
            </a:extLst>
          </p:cNvPr>
          <p:cNvSpPr txBox="1"/>
          <p:nvPr/>
        </p:nvSpPr>
        <p:spPr>
          <a:xfrm>
            <a:off x="7309393" y="1397675"/>
            <a:ext cx="41989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/>
              <a:t>Confinement particles and heat </a:t>
            </a:r>
            <a:r>
              <a:rPr lang="en-US" dirty="0"/>
              <a:t>within the LCFS 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/>
              <a:t>Radial electric field changing sign at the LCFS </a:t>
            </a:r>
            <a:r>
              <a:rPr lang="en-US" dirty="0"/>
              <a:t>from negative values to positive as in experiments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[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Brakel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1997]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49824A-6F37-7C9B-A7C0-AE945208EF53}"/>
              </a:ext>
            </a:extLst>
          </p:cNvPr>
          <p:cNvSpPr txBox="1"/>
          <p:nvPr/>
        </p:nvSpPr>
        <p:spPr>
          <a:xfrm>
            <a:off x="7309394" y="4813994"/>
            <a:ext cx="45016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/>
              <a:t>Recovering W7-AS optimized </a:t>
            </a:r>
            <a:r>
              <a:rPr lang="en-US" dirty="0" err="1"/>
              <a:t>Pfirsch</a:t>
            </a:r>
            <a:r>
              <a:rPr lang="en-US" dirty="0"/>
              <a:t>-Schluter </a:t>
            </a:r>
            <a:r>
              <a:rPr lang="en-US" b="1" dirty="0"/>
              <a:t>current modulation     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[Hirsch, 2008]</a:t>
            </a:r>
          </a:p>
        </p:txBody>
      </p:sp>
      <p:pic>
        <p:nvPicPr>
          <p:cNvPr id="10" name="Picture 9" descr="A red and blue circle with black dots&#10;&#10;Description automatically generated">
            <a:extLst>
              <a:ext uri="{FF2B5EF4-FFF2-40B4-BE49-F238E27FC236}">
                <a16:creationId xmlns:a16="http://schemas.microsoft.com/office/drawing/2014/main" id="{A2146D6B-6DC3-52BE-C280-7A61BEC42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837" y="3929837"/>
            <a:ext cx="3172508" cy="234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2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905269-E60A-7C90-F8E0-E896ADEE1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8770619" cy="585453"/>
          </a:xfrm>
        </p:spPr>
        <p:txBody>
          <a:bodyPr>
            <a:normAutofit/>
          </a:bodyPr>
          <a:lstStyle/>
          <a:p>
            <a:r>
              <a:rPr lang="en-US" dirty="0"/>
              <a:t>Both coherent mode and broadband turbulence observed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DE414F-3A91-1B4F-D506-F00339F06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B782EF-31EA-2717-372D-0C0C1405993A}"/>
              </a:ext>
            </a:extLst>
          </p:cNvPr>
          <p:cNvSpPr txBox="1"/>
          <p:nvPr/>
        </p:nvSpPr>
        <p:spPr>
          <a:xfrm>
            <a:off x="1190816" y="4109292"/>
            <a:ext cx="100563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/>
              <a:t>Field aligned turbulent spectra shows a superposition of </a:t>
            </a:r>
            <a:r>
              <a:rPr lang="en-US" b="1" dirty="0"/>
              <a:t>dominant mode and turbulent spectra </a:t>
            </a:r>
            <a:r>
              <a:rPr lang="en-US" dirty="0"/>
              <a:t>with </a:t>
            </a:r>
            <a:r>
              <a:rPr lang="en-US" b="1" dirty="0"/>
              <a:t>decaying exponent of 2.2 in line with experimental measurements between  2 – 4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[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Bleuel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2002]</a:t>
            </a:r>
            <a:endParaRPr lang="en-US" b="1" dirty="0"/>
          </a:p>
          <a:p>
            <a:pPr algn="just">
              <a:buClr>
                <a:srgbClr val="FF0000"/>
              </a:buClr>
            </a:pPr>
            <a:endParaRPr lang="en-US" dirty="0"/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/>
              <a:t>Density and temperature fluctuations </a:t>
            </a:r>
            <a:r>
              <a:rPr lang="en-US" b="1" dirty="0"/>
              <a:t>in phase </a:t>
            </a:r>
            <a:r>
              <a:rPr lang="en-US" dirty="0"/>
              <a:t>as in experiments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[Pfeiffer, 1998]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/>
              <a:t>Inclined structures </a:t>
            </a:r>
            <a:r>
              <a:rPr lang="en-US" dirty="0"/>
              <a:t>of the order of few centimeters poloidally and a factor 2 radially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[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Bleuel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2002]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9" name="Picture 8" descr="A graph of a graph of a power spectrum&#10;&#10;Description automatically generated with medium confidence">
            <a:extLst>
              <a:ext uri="{FF2B5EF4-FFF2-40B4-BE49-F238E27FC236}">
                <a16:creationId xmlns:a16="http://schemas.microsoft.com/office/drawing/2014/main" id="{BE9AECF2-2E31-028F-7A37-8E4737888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361" y="760164"/>
            <a:ext cx="3169801" cy="3163215"/>
          </a:xfrm>
          <a:prstGeom prst="rect">
            <a:avLst/>
          </a:prstGeom>
        </p:spPr>
      </p:pic>
      <p:pic>
        <p:nvPicPr>
          <p:cNvPr id="11" name="Picture 10" descr="A diagram of a spiral&#10;&#10;Description automatically generated">
            <a:extLst>
              <a:ext uri="{FF2B5EF4-FFF2-40B4-BE49-F238E27FC236}">
                <a16:creationId xmlns:a16="http://schemas.microsoft.com/office/drawing/2014/main" id="{CC8C7A74-3342-8519-1A6D-02727B110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50" y="760164"/>
            <a:ext cx="3629378" cy="3163215"/>
          </a:xfrm>
          <a:prstGeom prst="rect">
            <a:avLst/>
          </a:prstGeom>
        </p:spPr>
      </p:pic>
      <p:pic>
        <p:nvPicPr>
          <p:cNvPr id="13" name="Picture 1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1A73613D-9021-4F59-4AA7-FD4AC24EE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0188" y="674982"/>
            <a:ext cx="3522990" cy="32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4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639CA0-E252-BFB1-3D7C-DF8DDE178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9744265" cy="516169"/>
          </a:xfrm>
        </p:spPr>
        <p:txBody>
          <a:bodyPr/>
          <a:lstStyle/>
          <a:p>
            <a:r>
              <a:rPr lang="en-US" dirty="0"/>
              <a:t>Inside the LCFS  a global field aligned mode with (n, m) = (2, 5)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F18C5-A964-7631-3311-243F270E7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A72EF4-272F-2B07-0673-854B6DDE35C5}"/>
              </a:ext>
            </a:extLst>
          </p:cNvPr>
          <p:cNvSpPr txBox="1"/>
          <p:nvPr/>
        </p:nvSpPr>
        <p:spPr>
          <a:xfrm>
            <a:off x="1206500" y="4461830"/>
            <a:ext cx="100637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/>
              <a:t>                 with flat                                       </a:t>
            </a:r>
            <a:r>
              <a:rPr lang="en-US" b="1" dirty="0"/>
              <a:t>experimentally documented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[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Bluel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, 2002]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/>
              <a:t>Dominant toroidal mode number </a:t>
            </a:r>
            <a:r>
              <a:rPr lang="en-US" b="1" dirty="0"/>
              <a:t>breaks the magnetic field periodicity</a:t>
            </a:r>
            <a:r>
              <a:rPr lang="en-US" dirty="0"/>
              <a:t>, underlying the importance of </a:t>
            </a:r>
            <a:r>
              <a:rPr lang="en-US" b="1" dirty="0"/>
              <a:t>simulating the full domain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/>
              <a:t>Such </a:t>
            </a:r>
            <a:r>
              <a:rPr lang="en-US" b="1" dirty="0"/>
              <a:t>macroscopic modes with m = 5 have been observed in experiments </a:t>
            </a:r>
            <a:r>
              <a:rPr lang="en-US" dirty="0"/>
              <a:t>in the edge in intermediate beta configurations with x-ray tomography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[Hirsch, 2008]</a:t>
            </a:r>
          </a:p>
          <a:p>
            <a:endParaRPr lang="en-US" dirty="0"/>
          </a:p>
        </p:txBody>
      </p:sp>
      <p:pic>
        <p:nvPicPr>
          <p:cNvPr id="8" name="Picture 7" descr="A red and blue lines with numbers&#10;&#10;Description automatically generated">
            <a:extLst>
              <a:ext uri="{FF2B5EF4-FFF2-40B4-BE49-F238E27FC236}">
                <a16:creationId xmlns:a16="http://schemas.microsoft.com/office/drawing/2014/main" id="{D3AA8E37-68D3-25B3-6280-5D584907A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287" y="866865"/>
            <a:ext cx="3254938" cy="3418980"/>
          </a:xfrm>
          <a:prstGeom prst="rect">
            <a:avLst/>
          </a:prstGeom>
        </p:spPr>
      </p:pic>
      <p:pic>
        <p:nvPicPr>
          <p:cNvPr id="10" name="Picture 9" descr="A diagram of a number of objects&#10;&#10;Description automatically generated">
            <a:extLst>
              <a:ext uri="{FF2B5EF4-FFF2-40B4-BE49-F238E27FC236}">
                <a16:creationId xmlns:a16="http://schemas.microsoft.com/office/drawing/2014/main" id="{A6F8C034-CEC9-0AAE-F788-C772D5B63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766" y="954857"/>
            <a:ext cx="3554130" cy="3294516"/>
          </a:xfrm>
          <a:prstGeom prst="rect">
            <a:avLst/>
          </a:prstGeom>
        </p:spPr>
      </p:pic>
      <p:pic>
        <p:nvPicPr>
          <p:cNvPr id="12" name="Picture 11" descr="A blue and pink waves&#10;&#10;Description automatically generated">
            <a:extLst>
              <a:ext uri="{FF2B5EF4-FFF2-40B4-BE49-F238E27FC236}">
                <a16:creationId xmlns:a16="http://schemas.microsoft.com/office/drawing/2014/main" id="{AD6A924B-39DE-0E6A-0F17-CD216DE88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51" y="1650120"/>
            <a:ext cx="3778004" cy="1664973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C536F6E4-A9E0-46F2-41E5-15557DB4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559" y="4490248"/>
            <a:ext cx="1953081" cy="31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C752B0B0-9797-41DF-A3D4-8FC32E78E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080" y="4476124"/>
            <a:ext cx="873760" cy="3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44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F43526-C465-D437-F26A-CF6ABD01C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9532619" cy="475529"/>
          </a:xfrm>
        </p:spPr>
        <p:txBody>
          <a:bodyPr>
            <a:normAutofit fontScale="90000"/>
          </a:bodyPr>
          <a:lstStyle/>
          <a:p>
            <a:r>
              <a:rPr lang="en-US" dirty="0"/>
              <a:t>Blobs originating at the LCFS and propagating in the SOL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89050-5C22-7997-EE1A-E03485E16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8" name="Picture 7" descr="A red and blue swirl&#10;&#10;Description automatically generated">
            <a:extLst>
              <a:ext uri="{FF2B5EF4-FFF2-40B4-BE49-F238E27FC236}">
                <a16:creationId xmlns:a16="http://schemas.microsoft.com/office/drawing/2014/main" id="{49C514D9-FC86-59D7-5B88-F960C96E4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43" y="1692604"/>
            <a:ext cx="11114314" cy="3010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322C9D-E0CD-5F35-D542-DB5A91BBDA22}"/>
              </a:ext>
            </a:extLst>
          </p:cNvPr>
          <p:cNvSpPr txBox="1"/>
          <p:nvPr/>
        </p:nvSpPr>
        <p:spPr>
          <a:xfrm>
            <a:off x="958467" y="5165396"/>
            <a:ext cx="10549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/>
              <a:t>Blobs have been documented </a:t>
            </a:r>
            <a:r>
              <a:rPr lang="en-US" dirty="0"/>
              <a:t>in W7-AS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[P. Simon 2014,  D.A.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D’Ippolito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2011]  </a:t>
            </a:r>
          </a:p>
        </p:txBody>
      </p:sp>
    </p:spTree>
    <p:extLst>
      <p:ext uri="{BB962C8B-B14F-4D97-AF65-F5344CB8AC3E}">
        <p14:creationId xmlns:p14="http://schemas.microsoft.com/office/powerpoint/2010/main" val="126471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731B36-E5B9-AF0B-D226-07948C1D2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1" y="174711"/>
            <a:ext cx="4889500" cy="486301"/>
          </a:xfrm>
        </p:spPr>
        <p:txBody>
          <a:bodyPr/>
          <a:lstStyle/>
          <a:p>
            <a:r>
              <a:rPr lang="en-US"/>
              <a:t>Outlooks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F41D2-2528-5DE1-D5F7-20B11FE3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AFBC77-CEB3-29E4-F810-962B3E04BA55}"/>
              </a:ext>
            </a:extLst>
          </p:cNvPr>
          <p:cNvSpPr txBox="1"/>
          <p:nvPr/>
        </p:nvSpPr>
        <p:spPr>
          <a:xfrm>
            <a:off x="991517" y="1024569"/>
            <a:ext cx="101245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/>
              <a:t>Simulating a double-limited W7-AS </a:t>
            </a:r>
            <a:r>
              <a:rPr lang="en-US" b="1" dirty="0"/>
              <a:t>qualitatively reproduced the experimental properties in the edge</a:t>
            </a:r>
            <a:r>
              <a:rPr lang="en-US" dirty="0"/>
              <a:t> 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/>
              <a:t>Understanding the nature of the mode in the simulation </a:t>
            </a:r>
            <a:r>
              <a:rPr lang="en-US" dirty="0"/>
              <a:t>(ballooning or drift wave) and characterizing the turbulent </a:t>
            </a:r>
            <a:r>
              <a:rPr lang="en-US" dirty="0" err="1"/>
              <a:t>ExB</a:t>
            </a:r>
            <a:r>
              <a:rPr lang="en-US" dirty="0"/>
              <a:t> flux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/>
              <a:t>Determining the cause of the inclination of the structures in the radial poloidal plane </a:t>
            </a:r>
            <a:r>
              <a:rPr lang="en-US" dirty="0"/>
              <a:t>via reversing the magnetic field, excluding between </a:t>
            </a:r>
            <a:r>
              <a:rPr lang="en-US" b="1" dirty="0"/>
              <a:t>local shear </a:t>
            </a:r>
            <a:r>
              <a:rPr lang="en-US" dirty="0"/>
              <a:t>effects or the </a:t>
            </a:r>
            <a:r>
              <a:rPr lang="en-US" b="1" dirty="0"/>
              <a:t>radial shear of the poloidal velocity</a:t>
            </a:r>
            <a:r>
              <a:rPr lang="en-US" dirty="0"/>
              <a:t>. </a:t>
            </a:r>
          </a:p>
        </p:txBody>
      </p:sp>
      <p:pic>
        <p:nvPicPr>
          <p:cNvPr id="11" name="Picture 10" descr="A graph with a line&#10;&#10;Description automatically generated">
            <a:extLst>
              <a:ext uri="{FF2B5EF4-FFF2-40B4-BE49-F238E27FC236}">
                <a16:creationId xmlns:a16="http://schemas.microsoft.com/office/drawing/2014/main" id="{C0C5BA82-C569-5E25-C1A1-84B7CF907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125" y="4035105"/>
            <a:ext cx="3145384" cy="2359038"/>
          </a:xfrm>
          <a:prstGeom prst="rect">
            <a:avLst/>
          </a:prstGeom>
        </p:spPr>
      </p:pic>
      <p:pic>
        <p:nvPicPr>
          <p:cNvPr id="13" name="Picture 12" descr="A black and red circular object with lines&#10;&#10;Description automatically generated with medium confidence">
            <a:extLst>
              <a:ext uri="{FF2B5EF4-FFF2-40B4-BE49-F238E27FC236}">
                <a16:creationId xmlns:a16="http://schemas.microsoft.com/office/drawing/2014/main" id="{6ABAA831-9EDE-D743-51D1-BD2438860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220" y="3616611"/>
            <a:ext cx="2759717" cy="28040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F862F0B-07C5-64B6-179A-ADE30CE5E9DF}"/>
              </a:ext>
            </a:extLst>
          </p:cNvPr>
          <p:cNvSpPr txBox="1"/>
          <p:nvPr/>
        </p:nvSpPr>
        <p:spPr>
          <a:xfrm>
            <a:off x="991517" y="4418483"/>
            <a:ext cx="36719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/>
              <a:t>Simulating an </a:t>
            </a:r>
            <a:r>
              <a:rPr lang="en-US" b="1" dirty="0"/>
              <a:t>island-diverted configuration</a:t>
            </a:r>
            <a:r>
              <a:rPr lang="en-US" dirty="0"/>
              <a:t> for </a:t>
            </a:r>
            <a:r>
              <a:rPr lang="en-US" dirty="0" err="1"/>
              <a:t>analysing</a:t>
            </a:r>
            <a:r>
              <a:rPr lang="en-US" dirty="0"/>
              <a:t> the islands influence on turbulent dynamics</a:t>
            </a:r>
          </a:p>
        </p:txBody>
      </p:sp>
    </p:spTree>
    <p:extLst>
      <p:ext uri="{BB962C8B-B14F-4D97-AF65-F5344CB8AC3E}">
        <p14:creationId xmlns:p14="http://schemas.microsoft.com/office/powerpoint/2010/main" val="280790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6C32A-902E-6B96-CC32-0099A56CD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273A98-703E-9D42-F143-A080AE094D8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8379124" y="1731560"/>
            <a:ext cx="3812876" cy="2859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7F262F-930D-CE8C-D8C5-EF2475C171A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2920" y="1731560"/>
            <a:ext cx="3812876" cy="2859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689B40-0E74-4FC4-4879-EF4FFE6C392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66248" y="1731560"/>
            <a:ext cx="3812876" cy="2859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7918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7293" y="290201"/>
            <a:ext cx="10985499" cy="647186"/>
          </a:xfrm>
        </p:spPr>
        <p:txBody>
          <a:bodyPr>
            <a:normAutofit/>
          </a:bodyPr>
          <a:lstStyle/>
          <a:p>
            <a:r>
              <a:rPr lang="en-US" altLang="en-US" dirty="0"/>
              <a:t>Importance of edge turbulence in stellarators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t>2</a:t>
            </a:fld>
            <a:endParaRPr lang="fr-F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D65FE0-62DB-691D-EAF5-36ED2E0DC1C9}"/>
              </a:ext>
            </a:extLst>
          </p:cNvPr>
          <p:cNvSpPr txBox="1"/>
          <p:nvPr/>
        </p:nvSpPr>
        <p:spPr>
          <a:xfrm>
            <a:off x="952066" y="1558173"/>
            <a:ext cx="105562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GB" dirty="0"/>
              <a:t>The </a:t>
            </a:r>
            <a:r>
              <a:rPr lang="en-GB" b="1" dirty="0"/>
              <a:t>characterisation of plasma turbulence </a:t>
            </a:r>
            <a:r>
              <a:rPr lang="en-GB" dirty="0"/>
              <a:t>in the edge of fusion devices is crucial for the </a:t>
            </a:r>
            <a:r>
              <a:rPr lang="en-GB" b="1" dirty="0"/>
              <a:t>power exhaust problem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880568-D6CF-D480-AA5C-9E2A75F120A7}"/>
              </a:ext>
            </a:extLst>
          </p:cNvPr>
          <p:cNvSpPr txBox="1"/>
          <p:nvPr/>
        </p:nvSpPr>
        <p:spPr>
          <a:xfrm>
            <a:off x="954656" y="2682420"/>
            <a:ext cx="9489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it-IT" b="1" dirty="0"/>
              <a:t>3D</a:t>
            </a:r>
            <a:r>
              <a:rPr lang="it-IT" dirty="0"/>
              <a:t> </a:t>
            </a: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configurations</a:t>
            </a:r>
            <a:r>
              <a:rPr lang="it-IT" dirty="0"/>
              <a:t> </a:t>
            </a:r>
            <a:r>
              <a:rPr lang="it-IT" dirty="0" err="1"/>
              <a:t>allow</a:t>
            </a:r>
            <a:r>
              <a:rPr lang="it-IT" dirty="0"/>
              <a:t> for a </a:t>
            </a:r>
            <a:r>
              <a:rPr lang="it-IT" b="1" dirty="0"/>
              <a:t>general </a:t>
            </a:r>
            <a:r>
              <a:rPr lang="it-IT" b="1" dirty="0" err="1"/>
              <a:t>turbulent</a:t>
            </a:r>
            <a:r>
              <a:rPr lang="it-IT" b="1" dirty="0"/>
              <a:t> dynamics</a:t>
            </a:r>
            <a:r>
              <a:rPr lang="it-IT" dirty="0"/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2F6B23-1F02-78AA-E123-8D8156FD0087}"/>
              </a:ext>
            </a:extLst>
          </p:cNvPr>
          <p:cNvSpPr txBox="1"/>
          <p:nvPr/>
        </p:nvSpPr>
        <p:spPr>
          <a:xfrm>
            <a:off x="1570006" y="3429000"/>
            <a:ext cx="9718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b="1" dirty="0"/>
              <a:t>Low iota </a:t>
            </a:r>
            <a:r>
              <a:rPr lang="it-IT" b="1" dirty="0" err="1"/>
              <a:t>profiles</a:t>
            </a:r>
            <a:r>
              <a:rPr lang="it-IT" b="1" dirty="0"/>
              <a:t> </a:t>
            </a:r>
            <a:r>
              <a:rPr lang="it-IT" dirty="0"/>
              <a:t>are </a:t>
            </a:r>
            <a:r>
              <a:rPr lang="it-IT" dirty="0" err="1"/>
              <a:t>characterised</a:t>
            </a:r>
            <a:r>
              <a:rPr lang="it-IT" dirty="0"/>
              <a:t> by </a:t>
            </a:r>
            <a:r>
              <a:rPr lang="it-IT" dirty="0" err="1"/>
              <a:t>filaments</a:t>
            </a:r>
            <a:r>
              <a:rPr lang="it-IT" dirty="0"/>
              <a:t> </a:t>
            </a:r>
            <a:r>
              <a:rPr lang="it-IT" dirty="0" err="1"/>
              <a:t>attached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their</a:t>
            </a:r>
            <a:r>
              <a:rPr lang="it-IT" dirty="0"/>
              <a:t> </a:t>
            </a:r>
            <a:r>
              <a:rPr lang="it-IT" dirty="0" err="1"/>
              <a:t>flux</a:t>
            </a:r>
            <a:r>
              <a:rPr lang="it-IT" dirty="0"/>
              <a:t> </a:t>
            </a:r>
            <a:r>
              <a:rPr lang="it-IT" dirty="0" err="1"/>
              <a:t>surfaces</a:t>
            </a:r>
            <a:r>
              <a:rPr lang="it-IT" dirty="0"/>
              <a:t> with </a:t>
            </a:r>
            <a:r>
              <a:rPr lang="it-IT" dirty="0" err="1"/>
              <a:t>skewness</a:t>
            </a:r>
            <a:r>
              <a:rPr lang="it-IT" dirty="0"/>
              <a:t> close to zero </a:t>
            </a:r>
            <a:r>
              <a:rPr lang="it-IT" dirty="0" err="1"/>
              <a:t>along</a:t>
            </a:r>
            <a:r>
              <a:rPr lang="it-IT" dirty="0"/>
              <a:t> the SOL and no blobs  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[C. Killer, 2020]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b="1" dirty="0"/>
              <a:t>High-iota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turbulent</a:t>
            </a:r>
            <a:r>
              <a:rPr lang="it-IT" dirty="0"/>
              <a:t> </a:t>
            </a:r>
            <a:r>
              <a:rPr lang="it-IT" dirty="0" err="1"/>
              <a:t>spectra</a:t>
            </a:r>
            <a:r>
              <a:rPr lang="it-IT" dirty="0"/>
              <a:t> </a:t>
            </a:r>
            <a:r>
              <a:rPr lang="it-IT" dirty="0" err="1"/>
              <a:t>closer</a:t>
            </a:r>
            <a:r>
              <a:rPr lang="it-IT" dirty="0"/>
              <a:t> to the tokamak one, with blobs </a:t>
            </a:r>
            <a:r>
              <a:rPr lang="it-IT" dirty="0" err="1"/>
              <a:t>born</a:t>
            </a:r>
            <a:r>
              <a:rPr lang="it-IT" dirty="0"/>
              <a:t> </a:t>
            </a:r>
            <a:r>
              <a:rPr lang="it-IT" dirty="0" err="1"/>
              <a:t>deeper</a:t>
            </a:r>
            <a:r>
              <a:rPr lang="it-IT" dirty="0"/>
              <a:t> in the plasma </a:t>
            </a:r>
            <a:r>
              <a:rPr lang="it-IT" dirty="0" err="1"/>
              <a:t>contributing</a:t>
            </a:r>
            <a:r>
              <a:rPr lang="it-IT" dirty="0"/>
              <a:t> to the cross-field </a:t>
            </a:r>
            <a:r>
              <a:rPr lang="it-IT" dirty="0" err="1"/>
              <a:t>transport</a:t>
            </a:r>
            <a:r>
              <a:rPr lang="it-IT" dirty="0"/>
              <a:t>  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[H. 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Tanawa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, 2012]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it-IT" dirty="0"/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it-IT" b="1" dirty="0"/>
              <a:t>Global quasi-</a:t>
            </a:r>
            <a:r>
              <a:rPr lang="it-IT" b="1" dirty="0" err="1"/>
              <a:t>coherent</a:t>
            </a:r>
            <a:r>
              <a:rPr lang="it-IT" b="1" dirty="0"/>
              <a:t> </a:t>
            </a:r>
            <a:r>
              <a:rPr lang="it-IT" b="1" dirty="0" err="1"/>
              <a:t>modes</a:t>
            </a:r>
            <a:r>
              <a:rPr lang="it-IT" b="1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observed</a:t>
            </a:r>
            <a:r>
              <a:rPr lang="it-IT" dirty="0"/>
              <a:t> in </a:t>
            </a:r>
            <a:r>
              <a:rPr lang="it-IT" dirty="0" err="1"/>
              <a:t>different</a:t>
            </a:r>
            <a:r>
              <a:rPr lang="it-IT" dirty="0"/>
              <a:t> machines with low </a:t>
            </a:r>
            <a:r>
              <a:rPr lang="it-IT" dirty="0" err="1"/>
              <a:t>poloidal</a:t>
            </a:r>
            <a:r>
              <a:rPr lang="it-IT" dirty="0"/>
              <a:t> and </a:t>
            </a:r>
            <a:r>
              <a:rPr lang="it-IT" dirty="0" err="1"/>
              <a:t>toroidal</a:t>
            </a:r>
            <a:r>
              <a:rPr lang="it-IT" dirty="0"/>
              <a:t> mode </a:t>
            </a:r>
            <a:r>
              <a:rPr lang="it-IT" dirty="0" err="1"/>
              <a:t>number</a:t>
            </a:r>
            <a:r>
              <a:rPr lang="it-IT" dirty="0"/>
              <a:t>  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[S.B. 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Ballinger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, 2021]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457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22E91E-B810-96B3-2938-8E547898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9395364" cy="546649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Drift-reduced </a:t>
            </a:r>
            <a:r>
              <a:rPr lang="en-US" altLang="en-US" dirty="0" err="1"/>
              <a:t>Braginskii</a:t>
            </a:r>
            <a:r>
              <a:rPr lang="en-US" altLang="en-US" dirty="0"/>
              <a:t> equations to simulate the boundary plasma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0D6DF-02F3-43A7-811B-31DDC0D2C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52CD8D-D7D8-B9E5-A383-353729297E5C}"/>
              </a:ext>
            </a:extLst>
          </p:cNvPr>
          <p:cNvSpPr txBox="1"/>
          <p:nvPr/>
        </p:nvSpPr>
        <p:spPr>
          <a:xfrm>
            <a:off x="1397479" y="1009291"/>
            <a:ext cx="98524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Cold plasma in the edge is </a:t>
            </a:r>
            <a:r>
              <a:rPr lang="en-US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highly collisional</a:t>
            </a:r>
            <a:r>
              <a:rPr lang="en-US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                   ,  and </a:t>
            </a:r>
            <a:r>
              <a:rPr lang="en-US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turbulence time-scale </a:t>
            </a:r>
            <a:r>
              <a:rPr lang="en-US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is</a:t>
            </a:r>
            <a:r>
              <a:rPr lang="en-US" dirty="0">
                <a:highlight>
                  <a:srgbClr val="FFFFFF"/>
                </a:highlight>
                <a:latin typeface="Courier New" panose="02070309020205020404" pitchFamily="49" charset="0"/>
              </a:rPr>
              <a:t> </a:t>
            </a:r>
            <a:r>
              <a:rPr lang="en-US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longer than</a:t>
            </a:r>
            <a:endParaRPr lang="en-US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lang="en-US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Drift-reduced approximation </a:t>
            </a:r>
            <a:r>
              <a:rPr lang="en-US" i="0" dirty="0">
                <a:solidFill>
                  <a:schemeClr val="bg2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[</a:t>
            </a:r>
            <a:r>
              <a:rPr lang="en-US" i="0" dirty="0" err="1">
                <a:solidFill>
                  <a:schemeClr val="bg2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Zeiler</a:t>
            </a:r>
            <a:r>
              <a:rPr lang="en-US" i="0" dirty="0">
                <a:solidFill>
                  <a:schemeClr val="bg2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1999]:</a:t>
            </a:r>
          </a:p>
          <a:p>
            <a:endParaRPr lang="en-US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lang="en-US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US" b="0" i="0" dirty="0"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lang="en-US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lang="en-US" b="0" i="0" dirty="0"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lang="en-US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lang="en-US" b="0" i="0" dirty="0"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endParaRPr lang="en-US" b="0" i="0" dirty="0">
              <a:effectLst/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Similar equations for                           given by </a:t>
            </a:r>
            <a:r>
              <a:rPr lang="en-US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momentum and energy conservation</a:t>
            </a:r>
          </a:p>
          <a:p>
            <a:endParaRPr lang="en-US" dirty="0"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System is closed by Poisson for       obtained form </a:t>
            </a:r>
            <a:r>
              <a:rPr lang="en-US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quasi-neutrality</a:t>
            </a:r>
            <a:r>
              <a:rPr lang="en-US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 </a:t>
            </a:r>
            <a:r>
              <a:rPr lang="en-US" dirty="0">
                <a:highlight>
                  <a:srgbClr val="FFFFFF"/>
                </a:highlight>
                <a:latin typeface="Arial" panose="020B0604020202020204" pitchFamily="34" charset="0"/>
              </a:rPr>
              <a:t>               </a:t>
            </a:r>
            <a:r>
              <a:rPr lang="en-US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and </a:t>
            </a:r>
            <a:r>
              <a:rPr lang="en-US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charge</a:t>
            </a:r>
            <a:br>
              <a:rPr lang="en-US" b="1" dirty="0"/>
            </a:br>
            <a:r>
              <a:rPr lang="en-US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conservation</a:t>
            </a:r>
            <a:r>
              <a:rPr lang="en-US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F69097-C57B-A233-436D-51AAA3204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073" y="1080438"/>
            <a:ext cx="1105004" cy="258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5E0106A-D8F1-045C-D8CB-40053C8DB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657" y="1339057"/>
            <a:ext cx="418512" cy="29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8DC541E3-D023-934A-0269-995473CD1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486" y="1790052"/>
            <a:ext cx="2255182" cy="49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689C555-EDCB-8CA7-C9A7-8890F4B75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018" y="2887099"/>
            <a:ext cx="7687210" cy="747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13EC39D-D2DD-146E-E5ED-8F45B81FB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230" y="5250270"/>
            <a:ext cx="873906" cy="163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BC0210E-B719-8058-FE9F-53C1D41BD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117" y="4670012"/>
            <a:ext cx="1399977" cy="24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A49045B-C119-E8A3-FC03-000D731E8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738" y="5232941"/>
            <a:ext cx="181186" cy="18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Left Brace 4">
            <a:extLst>
              <a:ext uri="{FF2B5EF4-FFF2-40B4-BE49-F238E27FC236}">
                <a16:creationId xmlns:a16="http://schemas.microsoft.com/office/drawing/2014/main" id="{12AD65A4-37D9-0725-63A3-B47ABD40B56E}"/>
              </a:ext>
            </a:extLst>
          </p:cNvPr>
          <p:cNvSpPr/>
          <p:nvPr/>
        </p:nvSpPr>
        <p:spPr>
          <a:xfrm rot="16200000">
            <a:off x="3572709" y="2944361"/>
            <a:ext cx="224287" cy="133121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5D6F4-A0D2-C7E4-AA94-BD7C8EE96502}"/>
              </a:ext>
            </a:extLst>
          </p:cNvPr>
          <p:cNvSpPr txBox="1"/>
          <p:nvPr/>
        </p:nvSpPr>
        <p:spPr>
          <a:xfrm>
            <a:off x="3043968" y="3755096"/>
            <a:ext cx="22083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      convection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7C05DF4-9974-104A-A477-B94380F4E999}"/>
              </a:ext>
            </a:extLst>
          </p:cNvPr>
          <p:cNvSpPr/>
          <p:nvPr/>
        </p:nvSpPr>
        <p:spPr>
          <a:xfrm rot="5400000">
            <a:off x="5126430" y="2292840"/>
            <a:ext cx="224287" cy="133121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5C5E91-25AB-9E9D-77C4-FDB8D0D08A3D}"/>
              </a:ext>
            </a:extLst>
          </p:cNvPr>
          <p:cNvSpPr txBox="1"/>
          <p:nvPr/>
        </p:nvSpPr>
        <p:spPr>
          <a:xfrm>
            <a:off x="4399107" y="2540531"/>
            <a:ext cx="2249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diamagnetic convection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24F5A8-FC77-07D4-5E83-7EFEB62D3E3E}"/>
              </a:ext>
            </a:extLst>
          </p:cNvPr>
          <p:cNvSpPr txBox="1"/>
          <p:nvPr/>
        </p:nvSpPr>
        <p:spPr>
          <a:xfrm>
            <a:off x="5904182" y="3721350"/>
            <a:ext cx="2249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polarisation</a:t>
            </a:r>
            <a:r>
              <a:rPr lang="en-US" sz="1400" dirty="0"/>
              <a:t> convection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39AC16CF-73FF-F9DF-515A-7063B1A7A1AF}"/>
              </a:ext>
            </a:extLst>
          </p:cNvPr>
          <p:cNvSpPr/>
          <p:nvPr/>
        </p:nvSpPr>
        <p:spPr>
          <a:xfrm rot="16200000">
            <a:off x="6799116" y="2917134"/>
            <a:ext cx="224287" cy="133121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6EB6E37A-5B1E-E8CF-BB54-29229C173A4D}"/>
              </a:ext>
            </a:extLst>
          </p:cNvPr>
          <p:cNvSpPr/>
          <p:nvPr/>
        </p:nvSpPr>
        <p:spPr>
          <a:xfrm rot="5400000">
            <a:off x="8204688" y="2438450"/>
            <a:ext cx="224287" cy="97167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84C132-CFA4-9C3F-EA43-460F16FF7F99}"/>
              </a:ext>
            </a:extLst>
          </p:cNvPr>
          <p:cNvSpPr txBox="1"/>
          <p:nvPr/>
        </p:nvSpPr>
        <p:spPr>
          <a:xfrm>
            <a:off x="7711077" y="2506369"/>
            <a:ext cx="14751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parallel flow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B0F4D56D-A098-DF74-226E-E28E6A868F6F}"/>
              </a:ext>
            </a:extLst>
          </p:cNvPr>
          <p:cNvSpPr/>
          <p:nvPr/>
        </p:nvSpPr>
        <p:spPr>
          <a:xfrm rot="16200000">
            <a:off x="9365667" y="3303660"/>
            <a:ext cx="224287" cy="58323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1F1884-818C-044A-D507-E0761D22561C}"/>
              </a:ext>
            </a:extLst>
          </p:cNvPr>
          <p:cNvSpPr txBox="1"/>
          <p:nvPr/>
        </p:nvSpPr>
        <p:spPr>
          <a:xfrm>
            <a:off x="9148032" y="3737076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D7BC8D40-25DA-9818-3263-D6BF6B7B5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941" y="3830372"/>
            <a:ext cx="467432" cy="12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7C7BCFF3-8757-173D-A3A4-7AA091DE1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09" y="5508974"/>
            <a:ext cx="2318711" cy="24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619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CE2947-4CCD-5677-3517-AEF3643B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2"/>
            <a:ext cx="7632699" cy="584414"/>
          </a:xfrm>
        </p:spPr>
        <p:txBody>
          <a:bodyPr>
            <a:normAutofit/>
          </a:bodyPr>
          <a:lstStyle/>
          <a:p>
            <a:r>
              <a:rPr lang="en-US" dirty="0"/>
              <a:t>GBS solves the drift-reduced </a:t>
            </a:r>
            <a:r>
              <a:rPr lang="en-US" dirty="0" err="1"/>
              <a:t>Braginskii</a:t>
            </a:r>
            <a:r>
              <a:rPr lang="en-US" dirty="0"/>
              <a:t> equations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4055D-0837-0904-DDC3-19F30AD61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F52BEC-472E-1451-D5DD-C3CB500EAAAC}"/>
              </a:ext>
            </a:extLst>
          </p:cNvPr>
          <p:cNvSpPr txBox="1"/>
          <p:nvPr/>
        </p:nvSpPr>
        <p:spPr>
          <a:xfrm>
            <a:off x="1762640" y="2113775"/>
            <a:ext cx="88696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b="1" dirty="0"/>
              <a:t>No separation </a:t>
            </a:r>
            <a:r>
              <a:rPr lang="en-US" dirty="0"/>
              <a:t>between equilibrium and fluctuating quantities</a:t>
            </a:r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Simulate the </a:t>
            </a:r>
            <a:r>
              <a:rPr lang="en-US" b="1" dirty="0"/>
              <a:t>entire volume </a:t>
            </a:r>
            <a:r>
              <a:rPr lang="en-US" dirty="0"/>
              <a:t>to avoid BCs at the core-edge interface</a:t>
            </a:r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Density and temperature sources </a:t>
            </a:r>
            <a:r>
              <a:rPr lang="en-US" b="1" dirty="0"/>
              <a:t>generate gradients for turbulence driving </a:t>
            </a:r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Losses at the wall </a:t>
            </a:r>
            <a:r>
              <a:rPr lang="en-US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(pre-sheath boundary conditions)</a:t>
            </a:r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/>
              <a:t>Reaching a </a:t>
            </a:r>
            <a:r>
              <a:rPr lang="en-US" b="1" dirty="0"/>
              <a:t>quasi-steady-state:</a:t>
            </a:r>
            <a:r>
              <a:rPr lang="en-US" dirty="0"/>
              <a:t> balance between turbulence transport, losses at the wall and sources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A40A76-1F45-683C-0D3E-C5ABF28942D1}"/>
              </a:ext>
            </a:extLst>
          </p:cNvPr>
          <p:cNvSpPr txBox="1"/>
          <p:nvPr/>
        </p:nvSpPr>
        <p:spPr>
          <a:xfrm>
            <a:off x="878001" y="1207698"/>
            <a:ext cx="9981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/>
              <a:t>GBS is </a:t>
            </a:r>
            <a:r>
              <a:rPr lang="en-US" b="1" dirty="0"/>
              <a:t>a two fluid, global, flux-driven code to simulate turbulence</a:t>
            </a:r>
            <a:r>
              <a:rPr lang="en-US" dirty="0"/>
              <a:t> evolving such equations in time in toroidal coordinates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03ED2D-6CDA-EA13-630F-E9CDB61982B5}"/>
              </a:ext>
            </a:extLst>
          </p:cNvPr>
          <p:cNvSpPr txBox="1"/>
          <p:nvPr/>
        </p:nvSpPr>
        <p:spPr>
          <a:xfrm>
            <a:off x="878001" y="5217246"/>
            <a:ext cx="102414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GBS used in the past decade to simulate tokamaks </a:t>
            </a:r>
            <a:r>
              <a:rPr lang="en-US" b="0" i="0" dirty="0">
                <a:solidFill>
                  <a:schemeClr val="bg2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[</a:t>
            </a:r>
            <a:r>
              <a:rPr lang="en-US" b="0" i="0" dirty="0" err="1">
                <a:solidFill>
                  <a:schemeClr val="bg2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Giacomin</a:t>
            </a:r>
            <a:r>
              <a:rPr lang="en-US" b="0" i="0" dirty="0">
                <a:solidFill>
                  <a:schemeClr val="bg2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, 2022]</a:t>
            </a:r>
            <a:r>
              <a:rPr lang="en-US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; </a:t>
            </a:r>
            <a:r>
              <a:rPr lang="en-US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now it can simulate</a:t>
            </a:r>
            <a:br>
              <a:rPr lang="en-US" b="1" dirty="0"/>
            </a:br>
            <a:r>
              <a:rPr lang="en-US" b="1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turbulence in 3D magnetic fields</a:t>
            </a:r>
            <a:r>
              <a:rPr lang="en-US" b="0" i="0" dirty="0"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n-US" b="0" i="0" dirty="0">
                <a:solidFill>
                  <a:schemeClr val="bg2">
                    <a:lumMod val="75000"/>
                  </a:schemeClr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[Coelho, 2021].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35161D-0E76-CCBC-4639-48B70267F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09" y="1570687"/>
            <a:ext cx="914634" cy="24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868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0676EF-90D4-9EDB-B399-A21787FEF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8252459" cy="709209"/>
          </a:xfrm>
        </p:spPr>
        <p:txBody>
          <a:bodyPr/>
          <a:lstStyle/>
          <a:p>
            <a:r>
              <a:rPr lang="en-US" dirty="0"/>
              <a:t>Global coherent mode dominates the dynamics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CBC4A6-E160-1F3C-591D-5A1B7A797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B07DD2-37E9-31FC-004D-D14A32B03468}"/>
              </a:ext>
            </a:extLst>
          </p:cNvPr>
          <p:cNvSpPr txBox="1"/>
          <p:nvPr/>
        </p:nvSpPr>
        <p:spPr>
          <a:xfrm>
            <a:off x="925363" y="1080515"/>
            <a:ext cx="10156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/>
              <a:t>First</a:t>
            </a:r>
            <a:r>
              <a:rPr lang="en-US" dirty="0"/>
              <a:t> </a:t>
            </a:r>
            <a:r>
              <a:rPr lang="en-US" b="1" dirty="0"/>
              <a:t>global fluid turbulent simulation </a:t>
            </a:r>
            <a:r>
              <a:rPr lang="en-US" dirty="0"/>
              <a:t>for a </a:t>
            </a:r>
            <a:r>
              <a:rPr lang="en-US" b="1" dirty="0"/>
              <a:t>5-field-period stellarator </a:t>
            </a:r>
            <a:r>
              <a:rPr lang="en-US" dirty="0"/>
              <a:t>via </a:t>
            </a:r>
            <a:r>
              <a:rPr lang="en-US" dirty="0" err="1"/>
              <a:t>Dommashk</a:t>
            </a:r>
            <a:r>
              <a:rPr lang="en-US" dirty="0"/>
              <a:t> potentials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[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Coehlo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2021]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220543-B8E8-9256-DA75-FC626C1B8368}"/>
              </a:ext>
            </a:extLst>
          </p:cNvPr>
          <p:cNvSpPr txBox="1"/>
          <p:nvPr/>
        </p:nvSpPr>
        <p:spPr>
          <a:xfrm>
            <a:off x="832906" y="4784225"/>
            <a:ext cx="10341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/>
              <a:t>Field aligned global coherent mode </a:t>
            </a:r>
            <a:r>
              <a:rPr lang="en-US" dirty="0"/>
              <a:t>with                           dominates the dynamics with no turbulence broadband or blobs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/>
              <a:t>Structures with different size                   </a:t>
            </a:r>
            <a:r>
              <a:rPr lang="en-US" dirty="0"/>
              <a:t>rather than in tokamaks  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041AF9B2-521E-BA2D-B3F2-D6DC177FB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193" y="4874009"/>
            <a:ext cx="1464885" cy="240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 diagram of a spiral&#10;&#10;Description automatically generated with medium confidence">
            <a:extLst>
              <a:ext uri="{FF2B5EF4-FFF2-40B4-BE49-F238E27FC236}">
                <a16:creationId xmlns:a16="http://schemas.microsoft.com/office/drawing/2014/main" id="{98C09611-5844-D569-1DC1-B98802333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657" y="1756070"/>
            <a:ext cx="2071913" cy="274578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B68E4E8-D34B-B1D2-10A2-E7D6904E3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210" y="5669544"/>
            <a:ext cx="894036" cy="279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0AB4A20-E30B-EA28-3012-CC39A9893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33" y="5729115"/>
            <a:ext cx="894037" cy="255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A close-up of a graph&#10;&#10;Description automatically generated">
            <a:extLst>
              <a:ext uri="{FF2B5EF4-FFF2-40B4-BE49-F238E27FC236}">
                <a16:creationId xmlns:a16="http://schemas.microsoft.com/office/drawing/2014/main" id="{E7D5CAA1-4577-B6B2-2674-55C70535C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058" y="2028131"/>
            <a:ext cx="7825294" cy="245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4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136103-8B2D-D031-7C6E-7FCCA96B3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8506459" cy="648249"/>
          </a:xfrm>
        </p:spPr>
        <p:txBody>
          <a:bodyPr/>
          <a:lstStyle/>
          <a:p>
            <a:r>
              <a:rPr lang="en-US" dirty="0"/>
              <a:t>Successful experimental validation with TJK stellarator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8CF08-E486-E659-6709-EA92187BD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C8D60-C091-8467-A093-01A8060CBC5B}"/>
              </a:ext>
            </a:extLst>
          </p:cNvPr>
          <p:cNvSpPr txBox="1"/>
          <p:nvPr/>
        </p:nvSpPr>
        <p:spPr>
          <a:xfrm>
            <a:off x="829669" y="1368436"/>
            <a:ext cx="46912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/>
              <a:t>Experimental validation in TJK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[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</a:rPr>
              <a:t>Coehlo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 2023]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/>
              <a:t>Low temperature and </a:t>
            </a:r>
            <a:r>
              <a:rPr lang="en-US" b="1" dirty="0"/>
              <a:t>small machine </a:t>
            </a:r>
            <a:r>
              <a:rPr lang="en-US" dirty="0"/>
              <a:t>with </a:t>
            </a:r>
            <a:r>
              <a:rPr lang="en-US" b="1" dirty="0" err="1"/>
              <a:t>Braginskii</a:t>
            </a:r>
            <a:r>
              <a:rPr lang="en-US" b="1" dirty="0"/>
              <a:t> model valid in all the domain</a:t>
            </a:r>
          </a:p>
        </p:txBody>
      </p:sp>
      <p:pic>
        <p:nvPicPr>
          <p:cNvPr id="8" name="Picture 7" descr="A graph of a graph with a red line and blue line&#10;&#10;Description automatically generated">
            <a:extLst>
              <a:ext uri="{FF2B5EF4-FFF2-40B4-BE49-F238E27FC236}">
                <a16:creationId xmlns:a16="http://schemas.microsoft.com/office/drawing/2014/main" id="{BE2F7688-E378-EE31-83CC-958DF7657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6312" y="3266440"/>
            <a:ext cx="3988005" cy="3168813"/>
          </a:xfrm>
          <a:prstGeom prst="rect">
            <a:avLst/>
          </a:prstGeom>
        </p:spPr>
      </p:pic>
      <p:pic>
        <p:nvPicPr>
          <p:cNvPr id="5" name="Picture 4" descr="A diagram of a circular object with blue and orange lines&#10;&#10;Description automatically generated">
            <a:extLst>
              <a:ext uri="{FF2B5EF4-FFF2-40B4-BE49-F238E27FC236}">
                <a16:creationId xmlns:a16="http://schemas.microsoft.com/office/drawing/2014/main" id="{067B5023-D94C-301C-D5F0-5188A1121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22960"/>
            <a:ext cx="4581916" cy="22944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5FB3BC-9D3B-39E5-6471-BB206C9E6949}"/>
              </a:ext>
            </a:extLst>
          </p:cNvPr>
          <p:cNvSpPr txBox="1"/>
          <p:nvPr/>
        </p:nvSpPr>
        <p:spPr>
          <a:xfrm>
            <a:off x="746951" y="3944720"/>
            <a:ext cx="4856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/>
              <a:t>Well recovered        </a:t>
            </a:r>
            <a:r>
              <a:rPr lang="en-US" dirty="0"/>
              <a:t>power spectrum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/>
              <a:t>Turbulent transport is mainly due to </a:t>
            </a:r>
            <a:r>
              <a:rPr lang="en-US" b="1" dirty="0"/>
              <a:t>global low-m modes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E590498-C645-412F-E45A-506D3AB00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001" y="4012237"/>
            <a:ext cx="250166" cy="27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256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49E020-C162-3DDB-E9C0-170F062CC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10416540" cy="546649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Simulating W7-AS stellarator for turbulence studies in mid-size machines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A82425-F93B-7249-EE70-51D6B05CD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0" name="Picture 9" descr="A diagram of a wireframe structure&#10;&#10;Description automatically generated">
            <a:extLst>
              <a:ext uri="{FF2B5EF4-FFF2-40B4-BE49-F238E27FC236}">
                <a16:creationId xmlns:a16="http://schemas.microsoft.com/office/drawing/2014/main" id="{F8DB8606-241E-8C05-C522-21C2C978B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0" y="1039520"/>
            <a:ext cx="3613278" cy="2384354"/>
          </a:xfrm>
          <a:prstGeom prst="rect">
            <a:avLst/>
          </a:prstGeom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D55F316D-F763-9AFA-1B98-9DDD33CEE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620" y="1223925"/>
            <a:ext cx="2418302" cy="165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A diagram of different types of contours&#10;&#10;Description automatically generated">
            <a:extLst>
              <a:ext uri="{FF2B5EF4-FFF2-40B4-BE49-F238E27FC236}">
                <a16:creationId xmlns:a16="http://schemas.microsoft.com/office/drawing/2014/main" id="{B82C5CAE-B79D-9667-277B-4C3A6F27D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209" y="3381119"/>
            <a:ext cx="6020109" cy="33021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AD9990-B0CC-6D92-E210-9EA62C242C39}"/>
              </a:ext>
            </a:extLst>
          </p:cNvPr>
          <p:cNvSpPr txBox="1"/>
          <p:nvPr/>
        </p:nvSpPr>
        <p:spPr>
          <a:xfrm>
            <a:off x="1276178" y="4008764"/>
            <a:ext cx="36001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/>
              <a:t>Great </a:t>
            </a:r>
            <a:r>
              <a:rPr lang="en-US" b="1" dirty="0"/>
              <a:t>flexibility in vacuum magnetic </a:t>
            </a:r>
            <a:r>
              <a:rPr lang="en-US" b="1" dirty="0" err="1"/>
              <a:t>cofigurations</a:t>
            </a:r>
            <a:endParaRPr lang="en-US" b="1" dirty="0"/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b="1" dirty="0"/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1" dirty="0"/>
              <a:t>Typically,                  in the edge </a:t>
            </a: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b="1" dirty="0"/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Large body of </a:t>
            </a:r>
            <a:r>
              <a:rPr lang="en-US" b="1" i="0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literature on experimental measurements </a:t>
            </a:r>
            <a:r>
              <a:rPr lang="en-US" b="0" i="0" dirty="0">
                <a:solidFill>
                  <a:schemeClr val="bg2">
                    <a:lumMod val="75000"/>
                  </a:schemeClr>
                </a:solidFill>
                <a:effectLst/>
                <a:highlight>
                  <a:srgbClr val="FFFFFF"/>
                </a:highlight>
              </a:rPr>
              <a:t>[Hirsch, 2008]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AFFF4B-49FB-7971-2510-7C265E4AB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692" y="4918251"/>
            <a:ext cx="940108" cy="227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01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11DCE8-3150-FCDA-B5B3-33D5F628C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1" y="174711"/>
            <a:ext cx="4889500" cy="652603"/>
          </a:xfrm>
        </p:spPr>
        <p:txBody>
          <a:bodyPr/>
          <a:lstStyle/>
          <a:p>
            <a:r>
              <a:rPr lang="en-US" dirty="0"/>
              <a:t>Limited W7-AS in a GBS box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882125-5E9F-D775-41D3-43708BFC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7" name="Picture 6" descr="A diagram of a spiraling ring&#10;&#10;Description automatically generated with medium confidence">
            <a:extLst>
              <a:ext uri="{FF2B5EF4-FFF2-40B4-BE49-F238E27FC236}">
                <a16:creationId xmlns:a16="http://schemas.microsoft.com/office/drawing/2014/main" id="{828FECC0-CA2C-F4B1-5550-AA1B9444F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960" y="1944856"/>
            <a:ext cx="8260080" cy="4646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1DF4C7-9D38-57BC-49F6-2C3ED54C5C47}"/>
              </a:ext>
            </a:extLst>
          </p:cNvPr>
          <p:cNvSpPr txBox="1"/>
          <p:nvPr/>
        </p:nvSpPr>
        <p:spPr>
          <a:xfrm>
            <a:off x="497840" y="1001086"/>
            <a:ext cx="10817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dirty="0"/>
              <a:t>Simulating reference configuration </a:t>
            </a:r>
            <a:r>
              <a:rPr lang="en-US" b="1" dirty="0"/>
              <a:t>via </a:t>
            </a:r>
            <a:r>
              <a:rPr lang="en-US" b="1" dirty="0" err="1"/>
              <a:t>Dommashk</a:t>
            </a:r>
            <a:r>
              <a:rPr lang="en-US" b="1" dirty="0"/>
              <a:t> potentials </a:t>
            </a:r>
            <a:r>
              <a:rPr lang="en-US" dirty="0"/>
              <a:t>in a scan from </a:t>
            </a:r>
            <a:r>
              <a:rPr lang="en-US" b="1" dirty="0"/>
              <a:t>quarter-size</a:t>
            </a:r>
            <a:r>
              <a:rPr lang="en-US" dirty="0"/>
              <a:t>                        to</a:t>
            </a:r>
            <a:r>
              <a:rPr lang="en-US" b="1" dirty="0"/>
              <a:t> full-size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8C49254-23D4-46E4-6910-74D6BCBE2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631" y="1069595"/>
            <a:ext cx="1477007" cy="25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60D2536-F081-AD40-D9C3-A9F1A7023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386" y="1392761"/>
            <a:ext cx="1604334" cy="25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27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198574-BB0D-8528-477C-1FACB2320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74711"/>
            <a:ext cx="8076395" cy="496621"/>
          </a:xfrm>
        </p:spPr>
        <p:txBody>
          <a:bodyPr/>
          <a:lstStyle/>
          <a:p>
            <a:r>
              <a:rPr lang="en-US" dirty="0"/>
              <a:t>Movie of full density in the steady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58A4B-D3A1-DEFC-74F3-9BB21AF19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7" name="n_movie_TSVV">
            <a:hlinkClick r:id="" action="ppaction://media"/>
            <a:extLst>
              <a:ext uri="{FF2B5EF4-FFF2-40B4-BE49-F238E27FC236}">
                <a16:creationId xmlns:a16="http://schemas.microsoft.com/office/drawing/2014/main" id="{59AA2FA5-6FF3-F564-7207-5AF45F85DB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1860000"/>
            <a:ext cx="6624577" cy="3284685"/>
          </a:xfrm>
          <a:prstGeom prst="rect">
            <a:avLst/>
          </a:prstGeom>
        </p:spPr>
      </p:pic>
      <p:pic>
        <p:nvPicPr>
          <p:cNvPr id="8" name="n_right_TSVV">
            <a:hlinkClick r:id="" action="ppaction://media"/>
            <a:extLst>
              <a:ext uri="{FF2B5EF4-FFF2-40B4-BE49-F238E27FC236}">
                <a16:creationId xmlns:a16="http://schemas.microsoft.com/office/drawing/2014/main" id="{74AA3ACF-43E5-FA03-1716-A97B9A4C099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7422" y="1860000"/>
            <a:ext cx="6624577" cy="328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1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"/>
</p:tagLst>
</file>

<file path=ppt/theme/theme1.xml><?xml version="1.0" encoding="utf-8"?>
<a:theme xmlns:a="http://schemas.openxmlformats.org/drawingml/2006/main" name="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E1938A31B7024C86D79ECD813721CB" ma:contentTypeVersion="4" ma:contentTypeDescription="Crée un document." ma:contentTypeScope="" ma:versionID="18dfbd596ef7f83f8e5bc3351aa7b639">
  <xsd:schema xmlns:xsd="http://www.w3.org/2001/XMLSchema" xmlns:xs="http://www.w3.org/2001/XMLSchema" xmlns:p="http://schemas.microsoft.com/office/2006/metadata/properties" xmlns:ns3="169e931a-6700-43a8-a4a2-b95617e1abd4" targetNamespace="http://schemas.microsoft.com/office/2006/metadata/properties" ma:root="true" ma:fieldsID="ac57135b710ccdd78867f1cf2bc51f2a" ns3:_="">
    <xsd:import namespace="169e931a-6700-43a8-a4a2-b95617e1abd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9e931a-6700-43a8-a4a2-b95617e1ab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28EFAB-6F52-4649-96AF-E0BD84A20D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778B92-EABB-48E5-B9EE-379937C318F2}">
  <ds:schemaRefs>
    <ds:schemaRef ds:uri="http://schemas.microsoft.com/office/2006/metadata/properties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169e931a-6700-43a8-a4a2-b95617e1abd4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0350FD8-E0C2-429C-8793-098B62CE85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9e931a-6700-43a8-a4a2-b95617e1ab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802</Words>
  <Application>Microsoft Office PowerPoint</Application>
  <PresentationFormat>Widescreen</PresentationFormat>
  <Paragraphs>111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宋体</vt:lpstr>
      <vt:lpstr>Arial</vt:lpstr>
      <vt:lpstr>Calibri</vt:lpstr>
      <vt:lpstr>Courier New</vt:lpstr>
      <vt:lpstr>Franklin Gothic Demi Cond</vt:lpstr>
      <vt:lpstr>Google Sans</vt:lpstr>
      <vt:lpstr>Wingdings</vt:lpstr>
      <vt:lpstr>Thème Office</vt:lpstr>
      <vt:lpstr>Progress in turbulence simulations in stellarators</vt:lpstr>
      <vt:lpstr>Importance of edge turbulence in stellarators</vt:lpstr>
      <vt:lpstr>Drift-reduced Braginskii equations to simulate the boundary plasma</vt:lpstr>
      <vt:lpstr>GBS solves the drift-reduced Braginskii equations</vt:lpstr>
      <vt:lpstr>Global coherent mode dominates the dynamics </vt:lpstr>
      <vt:lpstr>Successful experimental validation with TJK stellarator</vt:lpstr>
      <vt:lpstr>Simulating W7-AS stellarator for turbulence studies in mid-size machines </vt:lpstr>
      <vt:lpstr>Limited W7-AS in a GBS box</vt:lpstr>
      <vt:lpstr>Movie of full density in the steady state</vt:lpstr>
      <vt:lpstr>Heat and particles deposited at the limiter position </vt:lpstr>
      <vt:lpstr>Time averaged profiles</vt:lpstr>
      <vt:lpstr>Both coherent mode and broadband turbulence observed</vt:lpstr>
      <vt:lpstr>Inside the LCFS  a global field aligned mode with (n, m) = (2, 5)</vt:lpstr>
      <vt:lpstr>Blobs originating at the LCFS and propagating in the SOL</vt:lpstr>
      <vt:lpstr>Outlooks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Approaching the</dc:title>
  <dc:creator>António Coelho</dc:creator>
  <cp:lastModifiedBy>Zeno Tecchiolli</cp:lastModifiedBy>
  <cp:revision>1088</cp:revision>
  <dcterms:created xsi:type="dcterms:W3CDTF">2020-10-06T06:44:11Z</dcterms:created>
  <dcterms:modified xsi:type="dcterms:W3CDTF">2024-05-30T12:55:50Z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1033-11.1.0.9615</vt:lpwstr>
  </property>
  <property fmtid="{D5CDD505-2E9C-101B-9397-08002B2CF9AE}" pid="3" name="ContentTypeId">
    <vt:lpwstr>0x010100B4E1938A31B7024C86D79ECD813721CB</vt:lpwstr>
  </property>
</Properties>
</file>