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4"/>
  </p:sldMasterIdLst>
  <p:notesMasterIdLst>
    <p:notesMasterId r:id="rId33"/>
  </p:notesMasterIdLst>
  <p:sldIdLst>
    <p:sldId id="256" r:id="rId5"/>
    <p:sldId id="257" r:id="rId6"/>
    <p:sldId id="411" r:id="rId7"/>
    <p:sldId id="409" r:id="rId8"/>
    <p:sldId id="407" r:id="rId9"/>
    <p:sldId id="378" r:id="rId10"/>
    <p:sldId id="380" r:id="rId11"/>
    <p:sldId id="391" r:id="rId12"/>
    <p:sldId id="381" r:id="rId13"/>
    <p:sldId id="408" r:id="rId14"/>
    <p:sldId id="382" r:id="rId15"/>
    <p:sldId id="383" r:id="rId16"/>
    <p:sldId id="385" r:id="rId17"/>
    <p:sldId id="386" r:id="rId18"/>
    <p:sldId id="388" r:id="rId19"/>
    <p:sldId id="392" r:id="rId20"/>
    <p:sldId id="389" r:id="rId21"/>
    <p:sldId id="393" r:id="rId22"/>
    <p:sldId id="390" r:id="rId23"/>
    <p:sldId id="395" r:id="rId24"/>
    <p:sldId id="397" r:id="rId25"/>
    <p:sldId id="396" r:id="rId26"/>
    <p:sldId id="404" r:id="rId27"/>
    <p:sldId id="405" r:id="rId28"/>
    <p:sldId id="410" r:id="rId29"/>
    <p:sldId id="398" r:id="rId30"/>
    <p:sldId id="399" r:id="rId31"/>
    <p:sldId id="3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a:srgbClr val="FF66FF"/>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autoAdjust="0"/>
    <p:restoredTop sz="91526" autoAdjust="0"/>
  </p:normalViewPr>
  <p:slideViewPr>
    <p:cSldViewPr snapToGrid="0">
      <p:cViewPr varScale="1">
        <p:scale>
          <a:sx n="72" d="100"/>
          <a:sy n="72" d="100"/>
        </p:scale>
        <p:origin x="111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ka Kubkowska" userId="25346329-7603-4c1d-a653-c77d05ca6294" providerId="ADAL" clId="{09FFD9B0-9065-4995-8236-B9EF0D270C7E}"/>
    <pc:docChg chg="delSld modSld">
      <pc:chgData name="Monika Kubkowska" userId="25346329-7603-4c1d-a653-c77d05ca6294" providerId="ADAL" clId="{09FFD9B0-9065-4995-8236-B9EF0D270C7E}" dt="2024-07-09T19:58:13.087" v="9" actId="47"/>
      <pc:docMkLst>
        <pc:docMk/>
      </pc:docMkLst>
      <pc:sldChg chg="del modNotesTx">
        <pc:chgData name="Monika Kubkowska" userId="25346329-7603-4c1d-a653-c77d05ca6294" providerId="ADAL" clId="{09FFD9B0-9065-4995-8236-B9EF0D270C7E}" dt="2024-07-09T19:58:13.087" v="9" actId="47"/>
        <pc:sldMkLst>
          <pc:docMk/>
          <pc:sldMk cId="2997563520" sldId="379"/>
        </pc:sldMkLst>
      </pc:sldChg>
      <pc:sldChg chg="modNotesTx">
        <pc:chgData name="Monika Kubkowska" userId="25346329-7603-4c1d-a653-c77d05ca6294" providerId="ADAL" clId="{09FFD9B0-9065-4995-8236-B9EF0D270C7E}" dt="2024-07-09T19:57:28.855" v="7" actId="6549"/>
        <pc:sldMkLst>
          <pc:docMk/>
          <pc:sldMk cId="3926450016" sldId="386"/>
        </pc:sldMkLst>
      </pc:sldChg>
      <pc:sldChg chg="modNotesTx">
        <pc:chgData name="Monika Kubkowska" userId="25346329-7603-4c1d-a653-c77d05ca6294" providerId="ADAL" clId="{09FFD9B0-9065-4995-8236-B9EF0D270C7E}" dt="2024-07-09T19:57:19.054" v="6" actId="6549"/>
        <pc:sldMkLst>
          <pc:docMk/>
          <pc:sldMk cId="2724312754" sldId="389"/>
        </pc:sldMkLst>
      </pc:sldChg>
      <pc:sldChg chg="modNotesTx">
        <pc:chgData name="Monika Kubkowska" userId="25346329-7603-4c1d-a653-c77d05ca6294" providerId="ADAL" clId="{09FFD9B0-9065-4995-8236-B9EF0D270C7E}" dt="2024-07-09T19:57:13.075" v="5" actId="6549"/>
        <pc:sldMkLst>
          <pc:docMk/>
          <pc:sldMk cId="1208659382" sldId="393"/>
        </pc:sldMkLst>
      </pc:sldChg>
      <pc:sldChg chg="modNotesTx">
        <pc:chgData name="Monika Kubkowska" userId="25346329-7603-4c1d-a653-c77d05ca6294" providerId="ADAL" clId="{09FFD9B0-9065-4995-8236-B9EF0D270C7E}" dt="2024-07-09T19:56:59.347" v="4" actId="6549"/>
        <pc:sldMkLst>
          <pc:docMk/>
          <pc:sldMk cId="2538478215" sldId="396"/>
        </pc:sldMkLst>
      </pc:sldChg>
      <pc:sldChg chg="modNotesTx">
        <pc:chgData name="Monika Kubkowska" userId="25346329-7603-4c1d-a653-c77d05ca6294" providerId="ADAL" clId="{09FFD9B0-9065-4995-8236-B9EF0D270C7E}" dt="2024-07-09T19:56:50.938" v="3" actId="6549"/>
        <pc:sldMkLst>
          <pc:docMk/>
          <pc:sldMk cId="3739466395" sldId="405"/>
        </pc:sldMkLst>
      </pc:sldChg>
      <pc:sldChg chg="modNotesTx">
        <pc:chgData name="Monika Kubkowska" userId="25346329-7603-4c1d-a653-c77d05ca6294" providerId="ADAL" clId="{09FFD9B0-9065-4995-8236-B9EF0D270C7E}" dt="2024-07-09T19:57:45.654" v="8" actId="6549"/>
        <pc:sldMkLst>
          <pc:docMk/>
          <pc:sldMk cId="2593082716" sldId="409"/>
        </pc:sldMkLst>
      </pc:sldChg>
      <pc:sldChg chg="modSp mod modNotesTx">
        <pc:chgData name="Monika Kubkowska" userId="25346329-7603-4c1d-a653-c77d05ca6294" providerId="ADAL" clId="{09FFD9B0-9065-4995-8236-B9EF0D270C7E}" dt="2024-07-09T19:56:44.291" v="2" actId="14100"/>
        <pc:sldMkLst>
          <pc:docMk/>
          <pc:sldMk cId="1255512579" sldId="410"/>
        </pc:sldMkLst>
        <pc:spChg chg="mod">
          <ac:chgData name="Monika Kubkowska" userId="25346329-7603-4c1d-a653-c77d05ca6294" providerId="ADAL" clId="{09FFD9B0-9065-4995-8236-B9EF0D270C7E}" dt="2024-07-09T19:56:44.291" v="2" actId="14100"/>
          <ac:spMkLst>
            <pc:docMk/>
            <pc:sldMk cId="1255512579" sldId="410"/>
            <ac:spMk id="3" creationId="{439F733B-45AF-0E74-B995-36F20692D8A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2DA2D4-59DE-4789-A671-DF6B5DAC7465}" type="datetimeFigureOut">
              <a:rPr lang="pl-PL" smtClean="0"/>
              <a:t>09.07.2024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2BFC0B-0223-408D-B284-3B59FBF960A6}" type="slidenum">
              <a:rPr lang="pl-PL" smtClean="0"/>
              <a:t>‹#›</a:t>
            </a:fld>
            <a:endParaRPr lang="pl-PL"/>
          </a:p>
        </p:txBody>
      </p:sp>
    </p:spTree>
    <p:extLst>
      <p:ext uri="{BB962C8B-B14F-4D97-AF65-F5344CB8AC3E}">
        <p14:creationId xmlns:p14="http://schemas.microsoft.com/office/powerpoint/2010/main" val="1909329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8A2BFC0B-0223-408D-B284-3B59FBF960A6}" type="slidenum">
              <a:rPr lang="pl-PL" smtClean="0"/>
              <a:t>4</a:t>
            </a:fld>
            <a:endParaRPr lang="pl-PL"/>
          </a:p>
        </p:txBody>
      </p:sp>
    </p:spTree>
    <p:extLst>
      <p:ext uri="{BB962C8B-B14F-4D97-AF65-F5344CB8AC3E}">
        <p14:creationId xmlns:p14="http://schemas.microsoft.com/office/powerpoint/2010/main" val="2725541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endParaRPr lang="pl-PL" sz="1800" b="0" i="0" u="none" strike="noStrike" baseline="0" dirty="0">
              <a:solidFill>
                <a:srgbClr val="000000"/>
              </a:solidFill>
              <a:latin typeface="TimesLTStd-Roman"/>
            </a:endParaRPr>
          </a:p>
        </p:txBody>
      </p:sp>
      <p:sp>
        <p:nvSpPr>
          <p:cNvPr id="4" name="Symbol zastępczy numeru slajdu 3"/>
          <p:cNvSpPr>
            <a:spLocks noGrp="1"/>
          </p:cNvSpPr>
          <p:nvPr>
            <p:ph type="sldNum" sz="quarter" idx="5"/>
          </p:nvPr>
        </p:nvSpPr>
        <p:spPr/>
        <p:txBody>
          <a:bodyPr/>
          <a:lstStyle/>
          <a:p>
            <a:fld id="{8A2BFC0B-0223-408D-B284-3B59FBF960A6}" type="slidenum">
              <a:rPr lang="pl-PL" smtClean="0"/>
              <a:t>14</a:t>
            </a:fld>
            <a:endParaRPr lang="pl-PL"/>
          </a:p>
        </p:txBody>
      </p:sp>
    </p:spTree>
    <p:extLst>
      <p:ext uri="{BB962C8B-B14F-4D97-AF65-F5344CB8AC3E}">
        <p14:creationId xmlns:p14="http://schemas.microsoft.com/office/powerpoint/2010/main" val="4272339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8A2BFC0B-0223-408D-B284-3B59FBF960A6}" type="slidenum">
              <a:rPr lang="pl-PL" smtClean="0"/>
              <a:t>17</a:t>
            </a:fld>
            <a:endParaRPr lang="pl-PL"/>
          </a:p>
        </p:txBody>
      </p:sp>
    </p:spTree>
    <p:extLst>
      <p:ext uri="{BB962C8B-B14F-4D97-AF65-F5344CB8AC3E}">
        <p14:creationId xmlns:p14="http://schemas.microsoft.com/office/powerpoint/2010/main" val="3941871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8A2BFC0B-0223-408D-B284-3B59FBF960A6}" type="slidenum">
              <a:rPr lang="pl-PL" smtClean="0"/>
              <a:t>18</a:t>
            </a:fld>
            <a:endParaRPr lang="pl-PL"/>
          </a:p>
        </p:txBody>
      </p:sp>
    </p:spTree>
    <p:extLst>
      <p:ext uri="{BB962C8B-B14F-4D97-AF65-F5344CB8AC3E}">
        <p14:creationId xmlns:p14="http://schemas.microsoft.com/office/powerpoint/2010/main" val="1404176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8A2BFC0B-0223-408D-B284-3B59FBF960A6}" type="slidenum">
              <a:rPr lang="pl-PL" smtClean="0"/>
              <a:t>22</a:t>
            </a:fld>
            <a:endParaRPr lang="pl-PL"/>
          </a:p>
        </p:txBody>
      </p:sp>
    </p:spTree>
    <p:extLst>
      <p:ext uri="{BB962C8B-B14F-4D97-AF65-F5344CB8AC3E}">
        <p14:creationId xmlns:p14="http://schemas.microsoft.com/office/powerpoint/2010/main" val="2398305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8A2BFC0B-0223-408D-B284-3B59FBF960A6}" type="slidenum">
              <a:rPr lang="pl-PL" smtClean="0"/>
              <a:t>24</a:t>
            </a:fld>
            <a:endParaRPr lang="pl-PL"/>
          </a:p>
        </p:txBody>
      </p:sp>
    </p:spTree>
    <p:extLst>
      <p:ext uri="{BB962C8B-B14F-4D97-AF65-F5344CB8AC3E}">
        <p14:creationId xmlns:p14="http://schemas.microsoft.com/office/powerpoint/2010/main" val="2894550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8A2BFC0B-0223-408D-B284-3B59FBF960A6}" type="slidenum">
              <a:rPr lang="pl-PL" smtClean="0"/>
              <a:t>25</a:t>
            </a:fld>
            <a:endParaRPr lang="pl-PL"/>
          </a:p>
        </p:txBody>
      </p:sp>
    </p:spTree>
    <p:extLst>
      <p:ext uri="{BB962C8B-B14F-4D97-AF65-F5344CB8AC3E}">
        <p14:creationId xmlns:p14="http://schemas.microsoft.com/office/powerpoint/2010/main" val="4003774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US">
                <a:solidFill>
                  <a:prstClr val="white"/>
                </a:solidFill>
              </a:rPr>
              <a:t>M. Kubkowska | 50th EPS Conference on Plasma Physics | 11.07.2024</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US">
                <a:solidFill>
                  <a:prstClr val="white"/>
                </a:solidFill>
              </a:rPr>
              <a:t>M. Kubkowska | 50th EPS Conference on Plasma Physics | 11.07.2024</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US">
                <a:solidFill>
                  <a:prstClr val="white"/>
                </a:solidFill>
              </a:rPr>
              <a:t>M. Kubkowska | 50th EPS Conference on Plasma Physics | 11.07.2024</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tiff"/><Relationship Id="rId1" Type="http://schemas.openxmlformats.org/officeDocument/2006/relationships/slideLayout" Target="../slideLayouts/slideLayout3.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tiff"/></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4.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tiff"/><Relationship Id="rId5" Type="http://schemas.openxmlformats.org/officeDocument/2006/relationships/image" Target="../media/image47.png"/><Relationship Id="rId4"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7.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338888" y="2106414"/>
            <a:ext cx="7979332" cy="620251"/>
          </a:xfrm>
        </p:spPr>
        <p:txBody>
          <a:bodyPr>
            <a:normAutofit fontScale="90000"/>
          </a:bodyPr>
          <a:lstStyle/>
          <a:p>
            <a:r>
              <a:rPr lang="en-US" dirty="0"/>
              <a:t>Impurities in long-pulse operation of W7-X</a:t>
            </a:r>
            <a:br>
              <a:rPr lang="en-US" dirty="0"/>
            </a:br>
            <a:endParaRPr lang="en-US" dirty="0"/>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p:txBody>
          <a:bodyPr>
            <a:normAutofit/>
          </a:bodyPr>
          <a:lstStyle/>
          <a:p>
            <a:r>
              <a:rPr lang="pl-PL" dirty="0"/>
              <a:t>Monika Kubkowska</a:t>
            </a:r>
          </a:p>
        </p:txBody>
      </p:sp>
      <p:sp>
        <p:nvSpPr>
          <p:cNvPr id="7" name="pole tekstowe 6">
            <a:extLst>
              <a:ext uri="{FF2B5EF4-FFF2-40B4-BE49-F238E27FC236}">
                <a16:creationId xmlns:a16="http://schemas.microsoft.com/office/drawing/2014/main" id="{3D0CA863-EA12-412F-D70F-D9DBC4EF96CC}"/>
              </a:ext>
            </a:extLst>
          </p:cNvPr>
          <p:cNvSpPr txBox="1"/>
          <p:nvPr/>
        </p:nvSpPr>
        <p:spPr>
          <a:xfrm>
            <a:off x="407368" y="4580918"/>
            <a:ext cx="7181749" cy="1508105"/>
          </a:xfrm>
          <a:prstGeom prst="rect">
            <a:avLst/>
          </a:prstGeom>
          <a:noFill/>
        </p:spPr>
        <p:txBody>
          <a:bodyPr wrap="square">
            <a:spAutoFit/>
          </a:bodyPr>
          <a:lstStyle/>
          <a:p>
            <a:r>
              <a:rPr lang="en-US" sz="1600" dirty="0"/>
              <a:t>M</a:t>
            </a:r>
            <a:r>
              <a:rPr lang="pl-PL" sz="1600" dirty="0"/>
              <a:t>.</a:t>
            </a:r>
            <a:r>
              <a:rPr lang="en-US" sz="1600" dirty="0"/>
              <a:t> Jakubowski</a:t>
            </a:r>
            <a:r>
              <a:rPr lang="en-US" sz="1600" baseline="30000" dirty="0"/>
              <a:t>2</a:t>
            </a:r>
            <a:r>
              <a:rPr lang="en-US" sz="1600" dirty="0"/>
              <a:t>, M</a:t>
            </a:r>
            <a:r>
              <a:rPr lang="pl-PL" sz="1600" dirty="0"/>
              <a:t>.</a:t>
            </a:r>
            <a:r>
              <a:rPr lang="en-US" sz="1600" dirty="0"/>
              <a:t> Krychowiak</a:t>
            </a:r>
            <a:r>
              <a:rPr lang="en-US" sz="1600" baseline="30000" dirty="0"/>
              <a:t>2</a:t>
            </a:r>
            <a:r>
              <a:rPr lang="en-US" sz="1600" dirty="0"/>
              <a:t>, A</a:t>
            </a:r>
            <a:r>
              <a:rPr lang="pl-PL" sz="1600" dirty="0"/>
              <a:t>.</a:t>
            </a:r>
            <a:r>
              <a:rPr lang="en-US" sz="1600" dirty="0"/>
              <a:t> Dinklage</a:t>
            </a:r>
            <a:r>
              <a:rPr lang="en-US" sz="1600" baseline="30000" dirty="0"/>
              <a:t>2</a:t>
            </a:r>
            <a:r>
              <a:rPr lang="en-US" sz="1600" dirty="0"/>
              <a:t>, M</a:t>
            </a:r>
            <a:r>
              <a:rPr lang="pl-PL" sz="1600" dirty="0"/>
              <a:t>.</a:t>
            </a:r>
            <a:r>
              <a:rPr lang="en-US" sz="1600" dirty="0"/>
              <a:t> Gruca</a:t>
            </a:r>
            <a:r>
              <a:rPr lang="en-US" sz="1600" baseline="30000" dirty="0"/>
              <a:t>1</a:t>
            </a:r>
            <a:r>
              <a:rPr lang="en-US" sz="1600" dirty="0"/>
              <a:t>, S</a:t>
            </a:r>
            <a:r>
              <a:rPr lang="pl-PL" sz="1600" dirty="0"/>
              <a:t>.</a:t>
            </a:r>
            <a:r>
              <a:rPr lang="en-US" sz="1600" dirty="0"/>
              <a:t> Jablonski</a:t>
            </a:r>
            <a:r>
              <a:rPr lang="en-US" sz="1600" baseline="30000" dirty="0"/>
              <a:t>1</a:t>
            </a:r>
            <a:r>
              <a:rPr lang="en-US" sz="1600" dirty="0"/>
              <a:t>, L</a:t>
            </a:r>
            <a:r>
              <a:rPr lang="pl-PL" sz="1600" dirty="0"/>
              <a:t>.</a:t>
            </a:r>
            <a:r>
              <a:rPr lang="en-US" sz="1600" dirty="0"/>
              <a:t> Syrocki</a:t>
            </a:r>
            <a:r>
              <a:rPr lang="en-US" sz="1600" baseline="30000" dirty="0"/>
              <a:t>1</a:t>
            </a:r>
            <a:r>
              <a:rPr lang="en-US" sz="1600" dirty="0"/>
              <a:t>,  B</a:t>
            </a:r>
            <a:r>
              <a:rPr lang="pl-PL" sz="1600" dirty="0"/>
              <a:t>.</a:t>
            </a:r>
            <a:r>
              <a:rPr lang="en-US" sz="1600" dirty="0"/>
              <a:t> Buttenschoen</a:t>
            </a:r>
            <a:r>
              <a:rPr lang="en-US" sz="1600" baseline="30000" dirty="0"/>
              <a:t>2</a:t>
            </a:r>
            <a:r>
              <a:rPr lang="en-US" sz="1600" dirty="0"/>
              <a:t>, F</a:t>
            </a:r>
            <a:r>
              <a:rPr lang="pl-PL" sz="1600" dirty="0"/>
              <a:t>.</a:t>
            </a:r>
            <a:r>
              <a:rPr lang="en-US" sz="1600" dirty="0"/>
              <a:t>Reimold</a:t>
            </a:r>
            <a:r>
              <a:rPr lang="en-US" sz="1600" baseline="30000" dirty="0"/>
              <a:t>2</a:t>
            </a:r>
            <a:r>
              <a:rPr lang="en-US" sz="1600" dirty="0"/>
              <a:t>, Yu Gao</a:t>
            </a:r>
            <a:r>
              <a:rPr lang="en-US" sz="1600" baseline="30000" dirty="0"/>
              <a:t>2</a:t>
            </a:r>
            <a:r>
              <a:rPr lang="en-US" sz="1600" dirty="0"/>
              <a:t>, G</a:t>
            </a:r>
            <a:r>
              <a:rPr lang="pl-PL" sz="1600" dirty="0"/>
              <a:t>.</a:t>
            </a:r>
            <a:r>
              <a:rPr lang="en-US" sz="1600" dirty="0"/>
              <a:t> Fuchert</a:t>
            </a:r>
            <a:r>
              <a:rPr lang="en-US" sz="1600" baseline="30000" dirty="0"/>
              <a:t>2</a:t>
            </a:r>
            <a:r>
              <a:rPr lang="en-US" sz="1600" dirty="0"/>
              <a:t>, S</a:t>
            </a:r>
            <a:r>
              <a:rPr lang="pl-PL" sz="1600" dirty="0"/>
              <a:t>.</a:t>
            </a:r>
            <a:r>
              <a:rPr lang="en-US" sz="1600" dirty="0"/>
              <a:t> Lazerson</a:t>
            </a:r>
            <a:r>
              <a:rPr lang="en-US" sz="1600" baseline="30000" dirty="0"/>
              <a:t>2</a:t>
            </a:r>
            <a:r>
              <a:rPr lang="en-US" sz="1600" dirty="0"/>
              <a:t>, D</a:t>
            </a:r>
            <a:r>
              <a:rPr lang="pl-PL" sz="1600" dirty="0"/>
              <a:t>.</a:t>
            </a:r>
            <a:r>
              <a:rPr lang="en-US" sz="1600" dirty="0"/>
              <a:t> Naujoks</a:t>
            </a:r>
            <a:r>
              <a:rPr lang="en-US" sz="1600" baseline="30000" dirty="0"/>
              <a:t>2</a:t>
            </a:r>
            <a:r>
              <a:rPr lang="en-US" sz="1600" dirty="0"/>
              <a:t>, U</a:t>
            </a:r>
            <a:r>
              <a:rPr lang="pl-PL" sz="1600" dirty="0"/>
              <a:t>.</a:t>
            </a:r>
            <a:r>
              <a:rPr lang="en-US" sz="1600" dirty="0"/>
              <a:t> Neuner</a:t>
            </a:r>
            <a:r>
              <a:rPr lang="en-US" sz="1600" baseline="30000" dirty="0"/>
              <a:t>2</a:t>
            </a:r>
            <a:r>
              <a:rPr lang="en-US" sz="1600" dirty="0"/>
              <a:t>, O</a:t>
            </a:r>
            <a:r>
              <a:rPr lang="pl-PL" sz="1600" dirty="0"/>
              <a:t>.</a:t>
            </a:r>
            <a:r>
              <a:rPr lang="en-US" sz="1600" dirty="0"/>
              <a:t> Grulke</a:t>
            </a:r>
            <a:r>
              <a:rPr lang="en-US" sz="1600" baseline="30000" dirty="0"/>
              <a:t>2</a:t>
            </a:r>
            <a:r>
              <a:rPr lang="en-US" sz="1600" dirty="0"/>
              <a:t>, V</a:t>
            </a:r>
            <a:r>
              <a:rPr lang="pl-PL" sz="1600" dirty="0"/>
              <a:t>.</a:t>
            </a:r>
            <a:r>
              <a:rPr lang="en-US" sz="1600" dirty="0"/>
              <a:t> Winters</a:t>
            </a:r>
            <a:r>
              <a:rPr lang="en-US" sz="1600" baseline="30000" dirty="0"/>
              <a:t>2</a:t>
            </a:r>
            <a:r>
              <a:rPr lang="en-US" sz="1600" dirty="0"/>
              <a:t>, D</a:t>
            </a:r>
            <a:r>
              <a:rPr lang="pl-PL" sz="1600" dirty="0"/>
              <a:t>.</a:t>
            </a:r>
            <a:r>
              <a:rPr lang="en-US" sz="1600" dirty="0"/>
              <a:t> Zhang</a:t>
            </a:r>
            <a:r>
              <a:rPr lang="en-US" sz="1600" baseline="30000" dirty="0"/>
              <a:t>2</a:t>
            </a:r>
            <a:r>
              <a:rPr lang="en-US" sz="1600" dirty="0"/>
              <a:t> and the W7-X team</a:t>
            </a:r>
            <a:br>
              <a:rPr lang="en-US" sz="1600" dirty="0"/>
            </a:br>
            <a:r>
              <a:rPr lang="en-US" sz="1400" i="1" baseline="30000" dirty="0"/>
              <a:t>1</a:t>
            </a:r>
            <a:r>
              <a:rPr lang="en-US" sz="1400" i="1" dirty="0"/>
              <a:t>Institute of Plasma Physics and Laser </a:t>
            </a:r>
            <a:r>
              <a:rPr lang="en-US" sz="1400" i="1" dirty="0" err="1"/>
              <a:t>Microfusion</a:t>
            </a:r>
            <a:r>
              <a:rPr lang="en-US" sz="1400" i="1" dirty="0"/>
              <a:t>, Warsaw, Poland</a:t>
            </a:r>
            <a:br>
              <a:rPr lang="en-US" sz="1400" i="1" dirty="0"/>
            </a:br>
            <a:r>
              <a:rPr lang="en-US" sz="1400" i="1" baseline="30000" dirty="0"/>
              <a:t>2</a:t>
            </a:r>
            <a:r>
              <a:rPr lang="en-US" sz="1400" i="1" dirty="0"/>
              <a:t>Max-Planck-Institut für </a:t>
            </a:r>
            <a:r>
              <a:rPr lang="en-US" sz="1400" i="1" dirty="0" err="1"/>
              <a:t>Plasmaphysik</a:t>
            </a:r>
            <a:r>
              <a:rPr lang="en-US" sz="1400" i="1" dirty="0"/>
              <a:t>, Greifswald, Germany</a:t>
            </a:r>
            <a:br>
              <a:rPr lang="en-US" sz="1600" dirty="0"/>
            </a:br>
            <a:endParaRPr lang="pl-PL" sz="1600" dirty="0"/>
          </a:p>
        </p:txBody>
      </p:sp>
      <p:sp>
        <p:nvSpPr>
          <p:cNvPr id="8" name="Text Placeholder 3">
            <a:extLst>
              <a:ext uri="{FF2B5EF4-FFF2-40B4-BE49-F238E27FC236}">
                <a16:creationId xmlns:a16="http://schemas.microsoft.com/office/drawing/2014/main" id="{08531BE0-CB6D-4498-FE3F-8CD6E1F534D5}"/>
              </a:ext>
            </a:extLst>
          </p:cNvPr>
          <p:cNvSpPr>
            <a:spLocks noGrp="1"/>
          </p:cNvSpPr>
          <p:nvPr>
            <p:ph type="body" sz="quarter" idx="11"/>
          </p:nvPr>
        </p:nvSpPr>
        <p:spPr>
          <a:xfrm>
            <a:off x="407368" y="4159260"/>
            <a:ext cx="5688632" cy="457848"/>
          </a:xfrm>
        </p:spPr>
        <p:txBody>
          <a:bodyPr>
            <a:normAutofit/>
          </a:bodyPr>
          <a:lstStyle/>
          <a:p>
            <a:r>
              <a:rPr lang="en-US" sz="1600" dirty="0"/>
              <a:t>I</a:t>
            </a:r>
            <a:r>
              <a:rPr lang="pl-PL" sz="1600" dirty="0"/>
              <a:t>n</a:t>
            </a:r>
            <a:r>
              <a:rPr lang="en-US" sz="1600" dirty="0" err="1"/>
              <a:t>stitute</a:t>
            </a:r>
            <a:r>
              <a:rPr lang="en-US" sz="1600" dirty="0"/>
              <a:t> of Plasma Physics an</a:t>
            </a:r>
            <a:r>
              <a:rPr lang="pl-PL" sz="1600" dirty="0"/>
              <a:t>d</a:t>
            </a:r>
            <a:r>
              <a:rPr lang="en-US" sz="1600" dirty="0"/>
              <a:t> Laser </a:t>
            </a:r>
            <a:r>
              <a:rPr lang="en-US" sz="1600" dirty="0" err="1"/>
              <a:t>Microfusion</a:t>
            </a:r>
            <a:r>
              <a:rPr lang="pl-PL" sz="1600" dirty="0"/>
              <a:t>, </a:t>
            </a:r>
            <a:r>
              <a:rPr lang="pl-PL" sz="1600" dirty="0" err="1"/>
              <a:t>Warsaw</a:t>
            </a:r>
            <a:r>
              <a:rPr lang="pl-PL" sz="1600" dirty="0"/>
              <a:t>, Poland</a:t>
            </a:r>
            <a:endParaRPr lang="en-US" sz="1600" dirty="0"/>
          </a:p>
        </p:txBody>
      </p:sp>
      <p:sp>
        <p:nvSpPr>
          <p:cNvPr id="9" name="pole tekstowe 8">
            <a:extLst>
              <a:ext uri="{FF2B5EF4-FFF2-40B4-BE49-F238E27FC236}">
                <a16:creationId xmlns:a16="http://schemas.microsoft.com/office/drawing/2014/main" id="{D37C6920-B967-AE9A-A8D7-7A7BA7962742}"/>
              </a:ext>
            </a:extLst>
          </p:cNvPr>
          <p:cNvSpPr txBox="1"/>
          <p:nvPr/>
        </p:nvSpPr>
        <p:spPr>
          <a:xfrm>
            <a:off x="4693738" y="6049802"/>
            <a:ext cx="3369607" cy="461665"/>
          </a:xfrm>
          <a:prstGeom prst="rect">
            <a:avLst/>
          </a:prstGeom>
          <a:noFill/>
        </p:spPr>
        <p:txBody>
          <a:bodyPr wrap="square">
            <a:spAutoFit/>
          </a:bodyPr>
          <a:lstStyle/>
          <a:p>
            <a:pPr algn="just"/>
            <a:r>
              <a:rPr lang="en-GB" sz="800" dirty="0">
                <a:effectLst/>
                <a:latin typeface="Calibri" panose="020F0502020204030204" pitchFamily="34" charset="0"/>
                <a:ea typeface="Calibri" panose="020F0502020204030204" pitchFamily="34" charset="0"/>
                <a:cs typeface="Calibri" panose="020F0502020204030204" pitchFamily="34" charset="0"/>
              </a:rPr>
              <a:t>This scientific paper has been published as part of the international project co-financed by the Polish Ministry of Science and Higher Education within the programme called 'PMW'</a:t>
            </a:r>
            <a:r>
              <a:rPr lang="pl-PL" sz="800" dirty="0">
                <a:latin typeface="+mn-lt"/>
                <a:cs typeface="Calibri" panose="020F0502020204030204" pitchFamily="34" charset="0"/>
              </a:rPr>
              <a:t>.</a:t>
            </a:r>
            <a:r>
              <a:rPr lang="en-US" sz="800" dirty="0">
                <a:latin typeface="+mn-lt"/>
                <a:cs typeface="Calibri" panose="020F0502020204030204" pitchFamily="34" charset="0"/>
              </a:rPr>
              <a:t> </a:t>
            </a:r>
            <a:endParaRPr lang="pl-PL" sz="800" dirty="0">
              <a:latin typeface="+mn-lt"/>
              <a:cs typeface="Calibri" panose="020F0502020204030204" pitchFamily="34" charset="0"/>
            </a:endParaRPr>
          </a:p>
        </p:txBody>
      </p:sp>
      <p:sp>
        <p:nvSpPr>
          <p:cNvPr id="11" name="pole tekstowe 10">
            <a:extLst>
              <a:ext uri="{FF2B5EF4-FFF2-40B4-BE49-F238E27FC236}">
                <a16:creationId xmlns:a16="http://schemas.microsoft.com/office/drawing/2014/main" id="{E119CFE3-27C6-AF6C-736F-8B742A5E038A}"/>
              </a:ext>
            </a:extLst>
          </p:cNvPr>
          <p:cNvSpPr txBox="1"/>
          <p:nvPr/>
        </p:nvSpPr>
        <p:spPr>
          <a:xfrm>
            <a:off x="338888" y="1526253"/>
            <a:ext cx="6095184" cy="369332"/>
          </a:xfrm>
          <a:prstGeom prst="rect">
            <a:avLst/>
          </a:prstGeom>
          <a:noFill/>
        </p:spPr>
        <p:txBody>
          <a:bodyPr wrap="square">
            <a:spAutoFit/>
          </a:bodyPr>
          <a:lstStyle/>
          <a:p>
            <a:pPr algn="l"/>
            <a:r>
              <a:rPr lang="en-US" b="1" i="0" dirty="0">
                <a:effectLst/>
                <a:highlight>
                  <a:srgbClr val="FFFFFF"/>
                </a:highlight>
                <a:latin typeface="var( --e-global-typography-d3dae9a-font-family )"/>
              </a:rPr>
              <a:t>50th EPS Conference on Plasm</a:t>
            </a:r>
            <a:r>
              <a:rPr lang="pl-PL" b="1" i="0" dirty="0">
                <a:effectLst/>
                <a:highlight>
                  <a:srgbClr val="FFFFFF"/>
                </a:highlight>
                <a:latin typeface="var( --e-global-typography-d3dae9a-font-family )"/>
              </a:rPr>
              <a:t>a </a:t>
            </a:r>
            <a:r>
              <a:rPr lang="pl-PL" b="1" i="0" dirty="0" err="1">
                <a:effectLst/>
                <a:highlight>
                  <a:srgbClr val="FFFFFF"/>
                </a:highlight>
                <a:latin typeface="var( --e-global-typography-d3dae9a-font-family )"/>
              </a:rPr>
              <a:t>Physics</a:t>
            </a:r>
            <a:endParaRPr lang="en-US" b="1" i="0" dirty="0">
              <a:effectLst/>
              <a:highlight>
                <a:srgbClr val="FFFFFF"/>
              </a:highlight>
              <a:latin typeface="var( --e-global-typography-d3dae9a-font-family )"/>
            </a:endParaRPr>
          </a:p>
        </p:txBody>
      </p:sp>
      <p:pic>
        <p:nvPicPr>
          <p:cNvPr id="12" name="Obraz 11">
            <a:extLst>
              <a:ext uri="{FF2B5EF4-FFF2-40B4-BE49-F238E27FC236}">
                <a16:creationId xmlns:a16="http://schemas.microsoft.com/office/drawing/2014/main" id="{A2F567A6-DF04-4450-777B-53C0F89269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4985" y="25626"/>
            <a:ext cx="1911386" cy="1085667"/>
          </a:xfrm>
          <a:prstGeom prst="rect">
            <a:avLst/>
          </a:prstGeom>
        </p:spPr>
      </p:pic>
      <p:pic>
        <p:nvPicPr>
          <p:cNvPr id="14" name="Obraz 13">
            <a:extLst>
              <a:ext uri="{FF2B5EF4-FFF2-40B4-BE49-F238E27FC236}">
                <a16:creationId xmlns:a16="http://schemas.microsoft.com/office/drawing/2014/main" id="{DAB164B6-B971-9FBA-FF94-638747C6D33B}"/>
              </a:ext>
            </a:extLst>
          </p:cNvPr>
          <p:cNvPicPr>
            <a:picLocks noChangeAspect="1"/>
          </p:cNvPicPr>
          <p:nvPr/>
        </p:nvPicPr>
        <p:blipFill>
          <a:blip r:embed="rId3"/>
          <a:stretch>
            <a:fillRect/>
          </a:stretch>
        </p:blipFill>
        <p:spPr>
          <a:xfrm>
            <a:off x="3251684" y="155659"/>
            <a:ext cx="1354160" cy="716802"/>
          </a:xfrm>
          <a:prstGeom prst="rect">
            <a:avLst/>
          </a:prstGeom>
        </p:spPr>
      </p:pic>
      <p:sp>
        <p:nvSpPr>
          <p:cNvPr id="4" name="pole tekstowe 3">
            <a:extLst>
              <a:ext uri="{FF2B5EF4-FFF2-40B4-BE49-F238E27FC236}">
                <a16:creationId xmlns:a16="http://schemas.microsoft.com/office/drawing/2014/main" id="{2079EDAF-CB33-7DD8-52F9-42FB944FB405}"/>
              </a:ext>
            </a:extLst>
          </p:cNvPr>
          <p:cNvSpPr txBox="1"/>
          <p:nvPr/>
        </p:nvSpPr>
        <p:spPr>
          <a:xfrm>
            <a:off x="7863636" y="6444034"/>
            <a:ext cx="4328364" cy="400110"/>
          </a:xfrm>
          <a:prstGeom prst="rect">
            <a:avLst/>
          </a:prstGeom>
          <a:noFill/>
        </p:spPr>
        <p:txBody>
          <a:bodyPr wrap="none" rtlCol="0">
            <a:spAutoFit/>
          </a:bodyPr>
          <a:lstStyle/>
          <a:p>
            <a:pPr algn="l"/>
            <a:r>
              <a:rPr lang="pl-PL" sz="2000" dirty="0" err="1">
                <a:solidFill>
                  <a:srgbClr val="002060"/>
                </a:solidFill>
              </a:rPr>
              <a:t>Work</a:t>
            </a:r>
            <a:r>
              <a:rPr lang="pl-PL" sz="2000" dirty="0">
                <a:solidFill>
                  <a:srgbClr val="002060"/>
                </a:solidFill>
              </a:rPr>
              <a:t> </a:t>
            </a:r>
            <a:r>
              <a:rPr lang="pl-PL" sz="2000" dirty="0" err="1">
                <a:solidFill>
                  <a:srgbClr val="002060"/>
                </a:solidFill>
              </a:rPr>
              <a:t>done</a:t>
            </a:r>
            <a:r>
              <a:rPr lang="pl-PL" sz="2000" dirty="0">
                <a:solidFill>
                  <a:srgbClr val="002060"/>
                </a:solidFill>
              </a:rPr>
              <a:t> </a:t>
            </a:r>
            <a:r>
              <a:rPr lang="pl-PL" sz="2000" dirty="0" err="1">
                <a:solidFill>
                  <a:srgbClr val="002060"/>
                </a:solidFill>
              </a:rPr>
              <a:t>under</a:t>
            </a:r>
            <a:r>
              <a:rPr lang="pl-PL" sz="2000" dirty="0">
                <a:solidFill>
                  <a:srgbClr val="002060"/>
                </a:solidFill>
              </a:rPr>
              <a:t> </a:t>
            </a:r>
            <a:r>
              <a:rPr lang="pl-PL" sz="2000" dirty="0" err="1">
                <a:solidFill>
                  <a:srgbClr val="002060"/>
                </a:solidFill>
              </a:rPr>
              <a:t>EUROfusion</a:t>
            </a:r>
            <a:r>
              <a:rPr lang="pl-PL" sz="2000" dirty="0">
                <a:solidFill>
                  <a:srgbClr val="002060"/>
                </a:solidFill>
              </a:rPr>
              <a:t> WPW7X </a:t>
            </a:r>
          </a:p>
        </p:txBody>
      </p:sp>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3017AA9-69E9-CD12-FD76-06539333CBC1}"/>
              </a:ext>
            </a:extLst>
          </p:cNvPr>
          <p:cNvSpPr>
            <a:spLocks noGrp="1"/>
          </p:cNvSpPr>
          <p:nvPr>
            <p:ph type="title"/>
          </p:nvPr>
        </p:nvSpPr>
        <p:spPr/>
        <p:txBody>
          <a:bodyPr/>
          <a:lstStyle/>
          <a:p>
            <a:r>
              <a:rPr lang="pl-PL" dirty="0"/>
              <a:t>W7-X </a:t>
            </a:r>
            <a:r>
              <a:rPr lang="pl-PL" dirty="0" err="1"/>
              <a:t>timeline</a:t>
            </a:r>
            <a:endParaRPr lang="pl-PL" dirty="0"/>
          </a:p>
        </p:txBody>
      </p:sp>
      <p:sp>
        <p:nvSpPr>
          <p:cNvPr id="3" name="Symbol zastępczy stopki 2">
            <a:extLst>
              <a:ext uri="{FF2B5EF4-FFF2-40B4-BE49-F238E27FC236}">
                <a16:creationId xmlns:a16="http://schemas.microsoft.com/office/drawing/2014/main" id="{98C13EDE-12A5-BF4B-32E3-A59512F497B6}"/>
              </a:ext>
            </a:extLst>
          </p:cNvPr>
          <p:cNvSpPr>
            <a:spLocks noGrp="1"/>
          </p:cNvSpPr>
          <p:nvPr>
            <p:ph type="ftr" sz="quarter" idx="11"/>
          </p:nvPr>
        </p:nvSpPr>
        <p:spPr>
          <a:xfrm>
            <a:off x="825623" y="6555770"/>
            <a:ext cx="4943489" cy="329614"/>
          </a:xfrm>
        </p:spPr>
        <p:txBody>
          <a:bodyPr/>
          <a:lstStyle/>
          <a:p>
            <a:r>
              <a:rPr lang="en-US">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A71894AD-42A3-2B1E-E347-1BC823C983D1}"/>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sp>
        <p:nvSpPr>
          <p:cNvPr id="5" name="Slide Number Placeholder 6">
            <a:extLst>
              <a:ext uri="{FF2B5EF4-FFF2-40B4-BE49-F238E27FC236}">
                <a16:creationId xmlns:a16="http://schemas.microsoft.com/office/drawing/2014/main" id="{EF6F304D-CEC7-2047-49C3-8E2E8DE5BEA0}"/>
              </a:ext>
            </a:extLst>
          </p:cNvPr>
          <p:cNvSpPr txBox="1">
            <a:spLocks/>
          </p:cNvSpPr>
          <p:nvPr/>
        </p:nvSpPr>
        <p:spPr>
          <a:xfrm>
            <a:off x="11167427" y="6489699"/>
            <a:ext cx="329248" cy="142876"/>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AA536C-85F5-4A1B-A111-7CE00A08BCBC}" type="slidenum">
              <a:rPr lang="de-DE" smtClean="0"/>
              <a:pPr/>
              <a:t>10</a:t>
            </a:fld>
            <a:endParaRPr lang="de-DE" dirty="0"/>
          </a:p>
        </p:txBody>
      </p:sp>
      <p:sp>
        <p:nvSpPr>
          <p:cNvPr id="6" name="Textfeld 14">
            <a:extLst>
              <a:ext uri="{FF2B5EF4-FFF2-40B4-BE49-F238E27FC236}">
                <a16:creationId xmlns:a16="http://schemas.microsoft.com/office/drawing/2014/main" id="{D8F75119-63B5-C321-DC5F-22733F64FC5E}"/>
              </a:ext>
            </a:extLst>
          </p:cNvPr>
          <p:cNvSpPr txBox="1"/>
          <p:nvPr/>
        </p:nvSpPr>
        <p:spPr>
          <a:xfrm>
            <a:off x="1126355" y="1527949"/>
            <a:ext cx="1671576" cy="1285634"/>
          </a:xfrm>
          <a:prstGeom prst="rect">
            <a:avLst/>
          </a:prstGeom>
          <a:solidFill>
            <a:srgbClr val="EEEEEE"/>
          </a:solidFill>
          <a:ln w="28575">
            <a:solidFill>
              <a:schemeClr val="bg1">
                <a:lumMod val="85000"/>
              </a:schemeClr>
            </a:solidFill>
          </a:ln>
          <a:effectLst>
            <a:outerShdw blurRad="38100" dist="23000" dir="5400000" rotWithShape="0">
              <a:srgbClr val="000000">
                <a:alpha val="35000"/>
              </a:srgbClr>
            </a:outerShdw>
          </a:effectLst>
        </p:spPr>
        <p:txBody>
          <a:bodyPr wrap="square" lIns="54000" tIns="27000" rIns="0" bIns="27000">
            <a:spAutoFit/>
          </a:bodyPr>
          <a:lstStyle>
            <a:defPPr>
              <a:defRPr lang="de-DE"/>
            </a:defPPr>
            <a:lvl1pPr marL="249381" lvl="0" indent="-249381" defTabSz="457200">
              <a:spcBef>
                <a:spcPts val="1200"/>
              </a:spcBef>
              <a:buSzPct val="100000"/>
              <a:buChar char="•"/>
              <a:defRPr b="1">
                <a:solidFill>
                  <a:srgbClr val="0070C0"/>
                </a:solidFill>
                <a:latin typeface="Arial"/>
                <a:ea typeface="Arial"/>
                <a:cs typeface="Arial"/>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a:defRPr>
                <a:solidFill>
                  <a:schemeClr val="tx1"/>
                </a:solidFill>
                <a:latin typeface="Arial" charset="0"/>
              </a:defRPr>
            </a:lvl6pPr>
            <a:lvl7pPr>
              <a:defRPr>
                <a:solidFill>
                  <a:schemeClr val="tx1"/>
                </a:solidFill>
                <a:latin typeface="Arial" charset="0"/>
              </a:defRPr>
            </a:lvl7pPr>
            <a:lvl8pPr>
              <a:defRPr>
                <a:solidFill>
                  <a:schemeClr val="tx1"/>
                </a:solidFill>
                <a:latin typeface="Arial" charset="0"/>
              </a:defRPr>
            </a:lvl8pPr>
            <a:lvl9pPr>
              <a:defRPr>
                <a:solidFill>
                  <a:schemeClr val="tx1"/>
                </a:solidFill>
                <a:latin typeface="Arial" charset="0"/>
              </a:defRPr>
            </a:lvl9pPr>
          </a:lstStyle>
          <a:p>
            <a:pPr marL="0" indent="0">
              <a:spcBef>
                <a:spcPts val="0"/>
              </a:spcBef>
              <a:buNone/>
            </a:pPr>
            <a:r>
              <a:rPr lang="en-GB" sz="2000" dirty="0">
                <a:solidFill>
                  <a:srgbClr val="004D49"/>
                </a:solidFill>
                <a:latin typeface="+mn-lt"/>
              </a:rPr>
              <a:t>2015 / 2016</a:t>
            </a:r>
          </a:p>
          <a:p>
            <a:pPr>
              <a:spcBef>
                <a:spcPts val="0"/>
              </a:spcBef>
            </a:pPr>
            <a:r>
              <a:rPr lang="en-GB" sz="2000" b="0" dirty="0">
                <a:solidFill>
                  <a:schemeClr val="tx1"/>
                </a:solidFill>
                <a:latin typeface="+mn-lt"/>
              </a:rPr>
              <a:t>5 MW</a:t>
            </a:r>
          </a:p>
          <a:p>
            <a:pPr>
              <a:spcBef>
                <a:spcPts val="0"/>
              </a:spcBef>
            </a:pPr>
            <a:r>
              <a:rPr lang="en-GB" sz="2000" b="0" dirty="0">
                <a:solidFill>
                  <a:schemeClr val="tx1"/>
                </a:solidFill>
                <a:latin typeface="+mn-lt"/>
              </a:rPr>
              <a:t>4 MJ</a:t>
            </a:r>
          </a:p>
          <a:p>
            <a:pPr>
              <a:spcBef>
                <a:spcPts val="0"/>
              </a:spcBef>
            </a:pPr>
            <a:r>
              <a:rPr lang="en-GB" sz="2000" b="0" dirty="0">
                <a:solidFill>
                  <a:schemeClr val="tx1"/>
                </a:solidFill>
                <a:latin typeface="+mn-lt"/>
              </a:rPr>
              <a:t>6 sec</a:t>
            </a:r>
          </a:p>
        </p:txBody>
      </p:sp>
      <p:sp>
        <p:nvSpPr>
          <p:cNvPr id="7" name="Textfeld 15">
            <a:extLst>
              <a:ext uri="{FF2B5EF4-FFF2-40B4-BE49-F238E27FC236}">
                <a16:creationId xmlns:a16="http://schemas.microsoft.com/office/drawing/2014/main" id="{D71AB990-A91C-A4C4-F1E3-6020230E2659}"/>
              </a:ext>
            </a:extLst>
          </p:cNvPr>
          <p:cNvSpPr txBox="1"/>
          <p:nvPr/>
        </p:nvSpPr>
        <p:spPr>
          <a:xfrm>
            <a:off x="3519143" y="1553877"/>
            <a:ext cx="1671576" cy="1285634"/>
          </a:xfrm>
          <a:prstGeom prst="rect">
            <a:avLst/>
          </a:prstGeom>
          <a:solidFill>
            <a:srgbClr val="EEEEEE"/>
          </a:solidFill>
          <a:ln w="28575">
            <a:solidFill>
              <a:schemeClr val="bg1">
                <a:lumMod val="85000"/>
              </a:schemeClr>
            </a:solidFill>
          </a:ln>
          <a:effectLst>
            <a:outerShdw blurRad="38100" dist="23000" dir="5400000" rotWithShape="0">
              <a:srgbClr val="000000">
                <a:alpha val="35000"/>
              </a:srgbClr>
            </a:outerShdw>
          </a:effectLst>
        </p:spPr>
        <p:txBody>
          <a:bodyPr wrap="square" lIns="54000" tIns="27000" rIns="0" bIns="27000">
            <a:spAutoFit/>
          </a:bodyPr>
          <a:lstStyle>
            <a:defPPr>
              <a:defRPr lang="de-DE"/>
            </a:defPPr>
            <a:lvl1pPr lvl="0" indent="0" defTabSz="457200">
              <a:spcBef>
                <a:spcPts val="0"/>
              </a:spcBef>
              <a:buSzPct val="100000"/>
              <a:buNone/>
              <a:defRPr b="1">
                <a:solidFill>
                  <a:srgbClr val="0070C0"/>
                </a:solidFill>
                <a:ea typeface="Arial"/>
                <a:cs typeface="Arial"/>
              </a:defRPr>
            </a:lvl1pPr>
            <a:lvl2pPr>
              <a:defRPr>
                <a:latin typeface="Arial" charset="0"/>
              </a:defRPr>
            </a:lvl2pPr>
            <a:lvl3pPr>
              <a:defRPr>
                <a:latin typeface="Arial" charset="0"/>
              </a:defRPr>
            </a:lvl3pPr>
            <a:lvl4pPr>
              <a:defRPr>
                <a:latin typeface="Arial" charset="0"/>
              </a:defRPr>
            </a:lvl4pPr>
            <a:lvl5pPr>
              <a:defRPr>
                <a:latin typeface="Arial" charset="0"/>
              </a:defRPr>
            </a:lvl5pPr>
            <a:lvl6pPr>
              <a:defRPr>
                <a:latin typeface="Arial" charset="0"/>
              </a:defRPr>
            </a:lvl6pPr>
            <a:lvl7pPr>
              <a:defRPr>
                <a:latin typeface="Arial" charset="0"/>
              </a:defRPr>
            </a:lvl7pPr>
            <a:lvl8pPr>
              <a:defRPr>
                <a:latin typeface="Arial" charset="0"/>
              </a:defRPr>
            </a:lvl8pPr>
            <a:lvl9pPr>
              <a:defRPr>
                <a:latin typeface="Arial" charset="0"/>
              </a:defRPr>
            </a:lvl9pPr>
          </a:lstStyle>
          <a:p>
            <a:r>
              <a:rPr lang="en-GB" sz="2000" dirty="0">
                <a:solidFill>
                  <a:srgbClr val="004D49"/>
                </a:solidFill>
              </a:rPr>
              <a:t>2017 / 2018</a:t>
            </a:r>
          </a:p>
          <a:p>
            <a:pPr marL="214313" indent="-214313">
              <a:buFont typeface="Arial" panose="020B0604020202020204" pitchFamily="34" charset="0"/>
              <a:buChar char="•"/>
            </a:pPr>
            <a:r>
              <a:rPr lang="en-GB" sz="2000" b="0" dirty="0">
                <a:solidFill>
                  <a:schemeClr val="tx1"/>
                </a:solidFill>
              </a:rPr>
              <a:t>8 MW</a:t>
            </a:r>
          </a:p>
          <a:p>
            <a:pPr marL="214313" indent="-214313">
              <a:buFont typeface="Arial" panose="020B0604020202020204" pitchFamily="34" charset="0"/>
              <a:buChar char="•"/>
            </a:pPr>
            <a:r>
              <a:rPr lang="en-GB" sz="2000" b="0" dirty="0">
                <a:solidFill>
                  <a:schemeClr val="tx1"/>
                </a:solidFill>
              </a:rPr>
              <a:t>200 MJ</a:t>
            </a:r>
          </a:p>
          <a:p>
            <a:pPr marL="214313" indent="-214313">
              <a:buFont typeface="Arial" panose="020B0604020202020204" pitchFamily="34" charset="0"/>
              <a:buChar char="•"/>
            </a:pPr>
            <a:r>
              <a:rPr lang="en-GB" sz="2000" b="0" dirty="0">
                <a:solidFill>
                  <a:schemeClr val="tx1"/>
                </a:solidFill>
              </a:rPr>
              <a:t>100 sec</a:t>
            </a:r>
          </a:p>
        </p:txBody>
      </p:sp>
      <p:sp>
        <p:nvSpPr>
          <p:cNvPr id="8" name="Pfeil nach rechts 17">
            <a:extLst>
              <a:ext uri="{FF2B5EF4-FFF2-40B4-BE49-F238E27FC236}">
                <a16:creationId xmlns:a16="http://schemas.microsoft.com/office/drawing/2014/main" id="{D2884C71-EAA5-1C97-9026-AD5071C02A2A}"/>
              </a:ext>
            </a:extLst>
          </p:cNvPr>
          <p:cNvSpPr/>
          <p:nvPr/>
        </p:nvSpPr>
        <p:spPr>
          <a:xfrm>
            <a:off x="2924838" y="1900423"/>
            <a:ext cx="437494" cy="449318"/>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extfeld 20">
            <a:extLst>
              <a:ext uri="{FF2B5EF4-FFF2-40B4-BE49-F238E27FC236}">
                <a16:creationId xmlns:a16="http://schemas.microsoft.com/office/drawing/2014/main" id="{4CC73D83-C573-D3F9-365D-B582954CDD4E}"/>
              </a:ext>
            </a:extLst>
          </p:cNvPr>
          <p:cNvSpPr txBox="1"/>
          <p:nvPr/>
        </p:nvSpPr>
        <p:spPr>
          <a:xfrm>
            <a:off x="1126355" y="2914364"/>
            <a:ext cx="2006460" cy="369332"/>
          </a:xfrm>
          <a:prstGeom prst="rect">
            <a:avLst/>
          </a:prstGeom>
          <a:noFill/>
        </p:spPr>
        <p:txBody>
          <a:bodyPr wrap="square" rtlCol="0">
            <a:spAutoFit/>
          </a:bodyPr>
          <a:lstStyle/>
          <a:p>
            <a:r>
              <a:rPr lang="en-GB" dirty="0"/>
              <a:t>Inertial cooling</a:t>
            </a:r>
          </a:p>
        </p:txBody>
      </p:sp>
      <p:sp>
        <p:nvSpPr>
          <p:cNvPr id="10" name="Textfeld 20">
            <a:extLst>
              <a:ext uri="{FF2B5EF4-FFF2-40B4-BE49-F238E27FC236}">
                <a16:creationId xmlns:a16="http://schemas.microsoft.com/office/drawing/2014/main" id="{1FBD022D-5C65-222A-D6FD-CDE03BA7C45E}"/>
              </a:ext>
            </a:extLst>
          </p:cNvPr>
          <p:cNvSpPr txBox="1"/>
          <p:nvPr/>
        </p:nvSpPr>
        <p:spPr>
          <a:xfrm>
            <a:off x="3529177" y="2909567"/>
            <a:ext cx="1671576" cy="369332"/>
          </a:xfrm>
          <a:prstGeom prst="rect">
            <a:avLst/>
          </a:prstGeom>
          <a:noFill/>
        </p:spPr>
        <p:txBody>
          <a:bodyPr wrap="square" rtlCol="0">
            <a:spAutoFit/>
          </a:bodyPr>
          <a:lstStyle/>
          <a:p>
            <a:r>
              <a:rPr lang="en-GB" dirty="0"/>
              <a:t>Inertial cooling</a:t>
            </a:r>
          </a:p>
        </p:txBody>
      </p:sp>
      <p:pic>
        <p:nvPicPr>
          <p:cNvPr id="11" name="Grafik 1" descr="CP1.2a PG2 Panorama DSC_1940_V02-Redu.JPG">
            <a:extLst>
              <a:ext uri="{FF2B5EF4-FFF2-40B4-BE49-F238E27FC236}">
                <a16:creationId xmlns:a16="http://schemas.microsoft.com/office/drawing/2014/main" id="{D511C820-3EFE-7C66-E9DB-466238B644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46841" y="3374891"/>
            <a:ext cx="10253855" cy="2998496"/>
          </a:xfrm>
          <a:prstGeom prst="rect">
            <a:avLst/>
          </a:prstGeom>
        </p:spPr>
      </p:pic>
      <p:sp>
        <p:nvSpPr>
          <p:cNvPr id="12" name="PoleTekstowe 11">
            <a:extLst>
              <a:ext uri="{FF2B5EF4-FFF2-40B4-BE49-F238E27FC236}">
                <a16:creationId xmlns:a16="http://schemas.microsoft.com/office/drawing/2014/main" id="{438B2251-17DC-959C-0F4B-69AA01CEBA1B}"/>
              </a:ext>
            </a:extLst>
          </p:cNvPr>
          <p:cNvSpPr txBox="1"/>
          <p:nvPr/>
        </p:nvSpPr>
        <p:spPr>
          <a:xfrm>
            <a:off x="1025311" y="3374887"/>
            <a:ext cx="4359360" cy="300082"/>
          </a:xfrm>
          <a:prstGeom prst="rect">
            <a:avLst/>
          </a:prstGeom>
          <a:solidFill>
            <a:srgbClr val="FFFFFF">
              <a:alpha val="65098"/>
            </a:srgbClr>
          </a:solidFill>
        </p:spPr>
        <p:txBody>
          <a:bodyPr wrap="square" rtlCol="0">
            <a:spAutoFit/>
          </a:bodyPr>
          <a:lstStyle>
            <a:defPPr>
              <a:defRPr lang="de-DE"/>
            </a:defPPr>
            <a:lvl1pPr>
              <a:defRPr b="1"/>
            </a:lvl1pPr>
          </a:lstStyle>
          <a:p>
            <a:r>
              <a:rPr lang="pl-PL" sz="1350" dirty="0"/>
              <a:t>graphite divertor</a:t>
            </a:r>
            <a:r>
              <a:rPr lang="de-DE" sz="1350" dirty="0"/>
              <a:t> in </a:t>
            </a:r>
            <a:r>
              <a:rPr lang="pl-PL" sz="1350" dirty="0"/>
              <a:t>OP1.2, 10 MW/m</a:t>
            </a:r>
            <a:r>
              <a:rPr lang="pl-PL" sz="1350" baseline="30000" dirty="0"/>
              <a:t>2</a:t>
            </a:r>
          </a:p>
        </p:txBody>
      </p:sp>
      <p:sp>
        <p:nvSpPr>
          <p:cNvPr id="13" name="Textfeld 16">
            <a:extLst>
              <a:ext uri="{FF2B5EF4-FFF2-40B4-BE49-F238E27FC236}">
                <a16:creationId xmlns:a16="http://schemas.microsoft.com/office/drawing/2014/main" id="{61814BEF-CC0C-7B8B-8C98-EA99954FB46D}"/>
              </a:ext>
            </a:extLst>
          </p:cNvPr>
          <p:cNvSpPr txBox="1"/>
          <p:nvPr/>
        </p:nvSpPr>
        <p:spPr>
          <a:xfrm>
            <a:off x="5789811" y="1527949"/>
            <a:ext cx="2233902" cy="1285634"/>
          </a:xfrm>
          <a:prstGeom prst="rect">
            <a:avLst/>
          </a:prstGeom>
          <a:solidFill>
            <a:srgbClr val="F4F7D2"/>
          </a:solidFill>
          <a:ln w="28575">
            <a:solidFill>
              <a:srgbClr val="004D49"/>
            </a:solidFill>
          </a:ln>
          <a:effectLst>
            <a:outerShdw blurRad="38100" dist="23000" dir="5400000" rotWithShape="0">
              <a:srgbClr val="000000">
                <a:alpha val="35000"/>
              </a:srgbClr>
            </a:outerShdw>
          </a:effectLst>
        </p:spPr>
        <p:txBody>
          <a:bodyPr wrap="square" lIns="54000" tIns="27000" rIns="0" bIns="27000">
            <a:spAutoFit/>
          </a:bodyPr>
          <a:lstStyle>
            <a:defPPr>
              <a:defRPr lang="de-DE"/>
            </a:defPPr>
            <a:lvl1pPr marL="0" lvl="0" indent="0" defTabSz="457200">
              <a:spcBef>
                <a:spcPts val="0"/>
              </a:spcBef>
              <a:buSzPct val="100000"/>
              <a:buNone/>
              <a:defRPr b="1">
                <a:solidFill>
                  <a:srgbClr val="0070C0"/>
                </a:solidFill>
                <a:latin typeface="Arial" charset="0"/>
                <a:ea typeface="Arial"/>
                <a:cs typeface="Arial"/>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a:defRPr>
                <a:solidFill>
                  <a:schemeClr val="tx1"/>
                </a:solidFill>
                <a:latin typeface="Arial" charset="0"/>
              </a:defRPr>
            </a:lvl6pPr>
            <a:lvl7pPr>
              <a:defRPr>
                <a:solidFill>
                  <a:schemeClr val="tx1"/>
                </a:solidFill>
                <a:latin typeface="Arial" charset="0"/>
              </a:defRPr>
            </a:lvl7pPr>
            <a:lvl8pPr>
              <a:defRPr>
                <a:solidFill>
                  <a:schemeClr val="tx1"/>
                </a:solidFill>
                <a:latin typeface="Arial" charset="0"/>
              </a:defRPr>
            </a:lvl8pPr>
            <a:lvl9pPr>
              <a:defRPr>
                <a:solidFill>
                  <a:schemeClr val="tx1"/>
                </a:solidFill>
                <a:latin typeface="Arial" charset="0"/>
              </a:defRPr>
            </a:lvl9pPr>
          </a:lstStyle>
          <a:p>
            <a:r>
              <a:rPr lang="en-GB" sz="2000" dirty="0">
                <a:solidFill>
                  <a:srgbClr val="004D49"/>
                </a:solidFill>
                <a:latin typeface="+mn-lt"/>
              </a:rPr>
              <a:t>2022 - 2026</a:t>
            </a:r>
          </a:p>
          <a:p>
            <a:pPr marL="214313" indent="-214313">
              <a:buFont typeface="Arial" charset="0"/>
              <a:buChar char="•"/>
            </a:pPr>
            <a:r>
              <a:rPr lang="en-GB" sz="2000" b="0" dirty="0">
                <a:solidFill>
                  <a:schemeClr val="tx1"/>
                </a:solidFill>
              </a:rPr>
              <a:t>10 MW</a:t>
            </a:r>
          </a:p>
          <a:p>
            <a:pPr marL="214313" indent="-214313">
              <a:buFont typeface="Arial" charset="0"/>
              <a:buChar char="•"/>
            </a:pPr>
            <a:r>
              <a:rPr lang="en-GB" sz="2000" b="0" dirty="0">
                <a:solidFill>
                  <a:schemeClr val="tx1"/>
                </a:solidFill>
              </a:rPr>
              <a:t>1GJ, </a:t>
            </a:r>
            <a:r>
              <a:rPr lang="en-GB" sz="2000" b="0" dirty="0">
                <a:solidFill>
                  <a:schemeClr val="tx1"/>
                </a:solidFill>
                <a:sym typeface="Wingdings" panose="05000000000000000000" pitchFamily="2" charset="2"/>
              </a:rPr>
              <a:t></a:t>
            </a:r>
            <a:r>
              <a:rPr lang="en-GB" sz="2000" b="0" dirty="0">
                <a:solidFill>
                  <a:schemeClr val="tx1"/>
                </a:solidFill>
              </a:rPr>
              <a:t>18 GJ</a:t>
            </a:r>
          </a:p>
          <a:p>
            <a:pPr marL="214313" indent="-214313">
              <a:buFont typeface="Arial" charset="0"/>
              <a:buChar char="•"/>
            </a:pPr>
            <a:r>
              <a:rPr lang="en-GB" sz="2000" b="0" dirty="0">
                <a:solidFill>
                  <a:schemeClr val="tx1"/>
                </a:solidFill>
              </a:rPr>
              <a:t>30 minutes</a:t>
            </a:r>
          </a:p>
        </p:txBody>
      </p:sp>
      <p:sp>
        <p:nvSpPr>
          <p:cNvPr id="14" name="Pfeil nach rechts 18">
            <a:extLst>
              <a:ext uri="{FF2B5EF4-FFF2-40B4-BE49-F238E27FC236}">
                <a16:creationId xmlns:a16="http://schemas.microsoft.com/office/drawing/2014/main" id="{26C1E0C8-1DFA-6C96-BFB9-350CCC640CC4}"/>
              </a:ext>
            </a:extLst>
          </p:cNvPr>
          <p:cNvSpPr/>
          <p:nvPr/>
        </p:nvSpPr>
        <p:spPr>
          <a:xfrm>
            <a:off x="5266730" y="2003007"/>
            <a:ext cx="437494" cy="449318"/>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Pfeil nach rechts 19">
            <a:extLst>
              <a:ext uri="{FF2B5EF4-FFF2-40B4-BE49-F238E27FC236}">
                <a16:creationId xmlns:a16="http://schemas.microsoft.com/office/drawing/2014/main" id="{8B46538C-2727-6B10-EDCE-789365555EA3}"/>
              </a:ext>
            </a:extLst>
          </p:cNvPr>
          <p:cNvSpPr/>
          <p:nvPr/>
        </p:nvSpPr>
        <p:spPr>
          <a:xfrm>
            <a:off x="8109300" y="1977404"/>
            <a:ext cx="437494" cy="449318"/>
          </a:xfrm>
          <a:prstGeom prst="rightArrow">
            <a:avLst/>
          </a:prstGeom>
          <a:solidFill>
            <a:schemeClr val="accent2">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bg1">
                  <a:lumMod val="65000"/>
                </a:schemeClr>
              </a:solidFill>
            </a:endParaRPr>
          </a:p>
        </p:txBody>
      </p:sp>
      <p:sp>
        <p:nvSpPr>
          <p:cNvPr id="16" name="Textfeld 24">
            <a:extLst>
              <a:ext uri="{FF2B5EF4-FFF2-40B4-BE49-F238E27FC236}">
                <a16:creationId xmlns:a16="http://schemas.microsoft.com/office/drawing/2014/main" id="{A2D1DE74-0A83-B25F-428D-9AD6CF49431B}"/>
              </a:ext>
            </a:extLst>
          </p:cNvPr>
          <p:cNvSpPr txBox="1"/>
          <p:nvPr/>
        </p:nvSpPr>
        <p:spPr>
          <a:xfrm>
            <a:off x="8378116" y="2202065"/>
            <a:ext cx="492443" cy="461665"/>
          </a:xfrm>
          <a:prstGeom prst="rect">
            <a:avLst/>
          </a:prstGeom>
          <a:noFill/>
          <a:ln>
            <a:noFill/>
          </a:ln>
        </p:spPr>
        <p:txBody>
          <a:bodyPr wrap="none" rtlCol="0">
            <a:spAutoFit/>
          </a:bodyPr>
          <a:lstStyle/>
          <a:p>
            <a:r>
              <a:rPr lang="en-GB" sz="2400">
                <a:solidFill>
                  <a:schemeClr val="bg1">
                    <a:lumMod val="65000"/>
                  </a:schemeClr>
                </a:solidFill>
              </a:rPr>
              <a:t>…</a:t>
            </a:r>
          </a:p>
        </p:txBody>
      </p:sp>
      <p:sp>
        <p:nvSpPr>
          <p:cNvPr id="17" name="Textfeld 20">
            <a:extLst>
              <a:ext uri="{FF2B5EF4-FFF2-40B4-BE49-F238E27FC236}">
                <a16:creationId xmlns:a16="http://schemas.microsoft.com/office/drawing/2014/main" id="{E9B8E654-94BB-3CED-8288-B54BE388B62E}"/>
              </a:ext>
            </a:extLst>
          </p:cNvPr>
          <p:cNvSpPr txBox="1"/>
          <p:nvPr/>
        </p:nvSpPr>
        <p:spPr>
          <a:xfrm>
            <a:off x="5826540" y="2889247"/>
            <a:ext cx="2957432" cy="369332"/>
          </a:xfrm>
          <a:prstGeom prst="rect">
            <a:avLst/>
          </a:prstGeom>
          <a:noFill/>
          <a:ln>
            <a:noFill/>
          </a:ln>
        </p:spPr>
        <p:txBody>
          <a:bodyPr wrap="square" rtlCol="0">
            <a:spAutoFit/>
          </a:bodyPr>
          <a:lstStyle/>
          <a:p>
            <a:r>
              <a:rPr lang="en-GB" dirty="0"/>
              <a:t>Water-cooling of PFCs</a:t>
            </a:r>
          </a:p>
        </p:txBody>
      </p:sp>
      <p:sp>
        <p:nvSpPr>
          <p:cNvPr id="18" name="TextBox 2">
            <a:extLst>
              <a:ext uri="{FF2B5EF4-FFF2-40B4-BE49-F238E27FC236}">
                <a16:creationId xmlns:a16="http://schemas.microsoft.com/office/drawing/2014/main" id="{93C1E21B-ACF5-DDF6-1204-8D96BB51F6A8}"/>
              </a:ext>
            </a:extLst>
          </p:cNvPr>
          <p:cNvSpPr txBox="1"/>
          <p:nvPr/>
        </p:nvSpPr>
        <p:spPr>
          <a:xfrm>
            <a:off x="1517872" y="1036648"/>
            <a:ext cx="811441" cy="400110"/>
          </a:xfrm>
          <a:prstGeom prst="rect">
            <a:avLst/>
          </a:prstGeom>
          <a:noFill/>
        </p:spPr>
        <p:txBody>
          <a:bodyPr wrap="none" rtlCol="0">
            <a:spAutoFit/>
          </a:bodyPr>
          <a:lstStyle/>
          <a:p>
            <a:r>
              <a:rPr lang="pl-PL" sz="2000" dirty="0"/>
              <a:t>OP1.1</a:t>
            </a:r>
            <a:endParaRPr lang="en-GB" sz="2000" dirty="0"/>
          </a:p>
        </p:txBody>
      </p:sp>
      <p:sp>
        <p:nvSpPr>
          <p:cNvPr id="19" name="TextBox 19">
            <a:extLst>
              <a:ext uri="{FF2B5EF4-FFF2-40B4-BE49-F238E27FC236}">
                <a16:creationId xmlns:a16="http://schemas.microsoft.com/office/drawing/2014/main" id="{6C0F3C7B-5DB1-223B-FE93-208F7629EB29}"/>
              </a:ext>
            </a:extLst>
          </p:cNvPr>
          <p:cNvSpPr txBox="1"/>
          <p:nvPr/>
        </p:nvSpPr>
        <p:spPr>
          <a:xfrm>
            <a:off x="3947037" y="1036648"/>
            <a:ext cx="811441" cy="400110"/>
          </a:xfrm>
          <a:prstGeom prst="rect">
            <a:avLst/>
          </a:prstGeom>
          <a:noFill/>
        </p:spPr>
        <p:txBody>
          <a:bodyPr wrap="none" rtlCol="0">
            <a:spAutoFit/>
          </a:bodyPr>
          <a:lstStyle/>
          <a:p>
            <a:r>
              <a:rPr lang="pl-PL" sz="2000" dirty="0"/>
              <a:t>OP1.2</a:t>
            </a:r>
            <a:endParaRPr lang="en-GB" sz="2000" dirty="0"/>
          </a:p>
        </p:txBody>
      </p:sp>
      <p:sp>
        <p:nvSpPr>
          <p:cNvPr id="20" name="TextBox 20">
            <a:extLst>
              <a:ext uri="{FF2B5EF4-FFF2-40B4-BE49-F238E27FC236}">
                <a16:creationId xmlns:a16="http://schemas.microsoft.com/office/drawing/2014/main" id="{D77947DD-ECFC-FD68-5B75-9A87B7AF25FD}"/>
              </a:ext>
            </a:extLst>
          </p:cNvPr>
          <p:cNvSpPr txBox="1"/>
          <p:nvPr/>
        </p:nvSpPr>
        <p:spPr>
          <a:xfrm>
            <a:off x="6598023" y="1036966"/>
            <a:ext cx="617477" cy="400110"/>
          </a:xfrm>
          <a:prstGeom prst="rect">
            <a:avLst/>
          </a:prstGeom>
          <a:noFill/>
        </p:spPr>
        <p:txBody>
          <a:bodyPr wrap="none" rtlCol="0">
            <a:spAutoFit/>
          </a:bodyPr>
          <a:lstStyle/>
          <a:p>
            <a:r>
              <a:rPr lang="pl-PL" sz="2000" dirty="0"/>
              <a:t>OP2</a:t>
            </a:r>
            <a:endParaRPr lang="en-GB" sz="2000" dirty="0"/>
          </a:p>
        </p:txBody>
      </p:sp>
      <p:sp>
        <p:nvSpPr>
          <p:cNvPr id="21" name="Textfeld 16">
            <a:extLst>
              <a:ext uri="{FF2B5EF4-FFF2-40B4-BE49-F238E27FC236}">
                <a16:creationId xmlns:a16="http://schemas.microsoft.com/office/drawing/2014/main" id="{A3B5FF6B-6D3A-9135-BD05-318B2B7F112E}"/>
              </a:ext>
            </a:extLst>
          </p:cNvPr>
          <p:cNvSpPr txBox="1"/>
          <p:nvPr/>
        </p:nvSpPr>
        <p:spPr>
          <a:xfrm>
            <a:off x="8645180" y="1527949"/>
            <a:ext cx="2522247" cy="1285634"/>
          </a:xfrm>
          <a:prstGeom prst="rect">
            <a:avLst/>
          </a:prstGeom>
          <a:solidFill>
            <a:schemeClr val="accent6">
              <a:lumMod val="20000"/>
              <a:lumOff val="80000"/>
            </a:schemeClr>
          </a:solidFill>
          <a:ln w="28575">
            <a:solidFill>
              <a:schemeClr val="accent6">
                <a:lumMod val="40000"/>
                <a:lumOff val="60000"/>
              </a:schemeClr>
            </a:solidFill>
          </a:ln>
          <a:effectLst>
            <a:outerShdw blurRad="38100" dist="23000" dir="5400000" rotWithShape="0">
              <a:srgbClr val="000000">
                <a:alpha val="35000"/>
              </a:srgbClr>
            </a:outerShdw>
          </a:effectLst>
        </p:spPr>
        <p:txBody>
          <a:bodyPr wrap="square" lIns="54000" tIns="27000" rIns="0" bIns="27000">
            <a:spAutoFit/>
          </a:bodyPr>
          <a:lstStyle>
            <a:defPPr>
              <a:defRPr lang="de-DE"/>
            </a:defPPr>
            <a:lvl1pPr marL="0" lvl="0" indent="0" defTabSz="457200">
              <a:spcBef>
                <a:spcPts val="0"/>
              </a:spcBef>
              <a:buSzPct val="100000"/>
              <a:buNone/>
              <a:defRPr b="1">
                <a:solidFill>
                  <a:srgbClr val="0070C0"/>
                </a:solidFill>
                <a:latin typeface="Arial" charset="0"/>
                <a:ea typeface="Arial"/>
                <a:cs typeface="Arial"/>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a:defRPr>
                <a:solidFill>
                  <a:schemeClr val="tx1"/>
                </a:solidFill>
                <a:latin typeface="Arial" charset="0"/>
              </a:defRPr>
            </a:lvl6pPr>
            <a:lvl7pPr>
              <a:defRPr>
                <a:solidFill>
                  <a:schemeClr val="tx1"/>
                </a:solidFill>
                <a:latin typeface="Arial" charset="0"/>
              </a:defRPr>
            </a:lvl7pPr>
            <a:lvl8pPr>
              <a:defRPr>
                <a:solidFill>
                  <a:schemeClr val="tx1"/>
                </a:solidFill>
                <a:latin typeface="Arial" charset="0"/>
              </a:defRPr>
            </a:lvl8pPr>
            <a:lvl9pPr>
              <a:defRPr>
                <a:solidFill>
                  <a:schemeClr val="tx1"/>
                </a:solidFill>
                <a:latin typeface="Arial" charset="0"/>
              </a:defRPr>
            </a:lvl9pPr>
          </a:lstStyle>
          <a:p>
            <a:r>
              <a:rPr lang="en-GB" sz="2000" dirty="0">
                <a:solidFill>
                  <a:schemeClr val="bg1">
                    <a:lumMod val="50000"/>
                  </a:schemeClr>
                </a:solidFill>
                <a:latin typeface="+mn-lt"/>
              </a:rPr>
              <a:t>202</a:t>
            </a:r>
            <a:r>
              <a:rPr lang="pl-PL" sz="2000" dirty="0">
                <a:solidFill>
                  <a:schemeClr val="bg1">
                    <a:lumMod val="50000"/>
                  </a:schemeClr>
                </a:solidFill>
                <a:latin typeface="+mn-lt"/>
              </a:rPr>
              <a:t>x</a:t>
            </a:r>
            <a:r>
              <a:rPr lang="en-GB" sz="2000" dirty="0">
                <a:solidFill>
                  <a:schemeClr val="bg1">
                    <a:lumMod val="50000"/>
                  </a:schemeClr>
                </a:solidFill>
                <a:latin typeface="+mn-lt"/>
              </a:rPr>
              <a:t> …</a:t>
            </a:r>
          </a:p>
          <a:p>
            <a:pPr marL="214313" indent="-214313">
              <a:buFont typeface="Arial" charset="0"/>
              <a:buChar char="•"/>
            </a:pPr>
            <a:r>
              <a:rPr lang="pl-PL" sz="2000" b="0" dirty="0">
                <a:solidFill>
                  <a:schemeClr val="bg1">
                    <a:lumMod val="50000"/>
                  </a:schemeClr>
                </a:solidFill>
              </a:rPr>
              <a:t>Heating upgrades</a:t>
            </a:r>
            <a:endParaRPr lang="en-GB" sz="2000" b="0" dirty="0">
              <a:solidFill>
                <a:schemeClr val="bg1">
                  <a:lumMod val="50000"/>
                </a:schemeClr>
              </a:solidFill>
            </a:endParaRPr>
          </a:p>
          <a:p>
            <a:pPr marL="214313" indent="-214313">
              <a:buFont typeface="Arial" charset="0"/>
              <a:buChar char="•"/>
            </a:pPr>
            <a:r>
              <a:rPr lang="en-GB" sz="2000" b="0" dirty="0">
                <a:solidFill>
                  <a:schemeClr val="bg1">
                    <a:lumMod val="50000"/>
                  </a:schemeClr>
                </a:solidFill>
              </a:rPr>
              <a:t>18 GJ</a:t>
            </a:r>
          </a:p>
          <a:p>
            <a:pPr marL="214313" indent="-214313">
              <a:buFont typeface="Arial" charset="0"/>
              <a:buChar char="•"/>
            </a:pPr>
            <a:r>
              <a:rPr lang="en-GB" sz="2000" b="0" dirty="0">
                <a:solidFill>
                  <a:schemeClr val="bg1">
                    <a:lumMod val="50000"/>
                  </a:schemeClr>
                </a:solidFill>
              </a:rPr>
              <a:t>30 minutes</a:t>
            </a:r>
          </a:p>
        </p:txBody>
      </p:sp>
      <p:sp>
        <p:nvSpPr>
          <p:cNvPr id="22" name="TextBox 22">
            <a:extLst>
              <a:ext uri="{FF2B5EF4-FFF2-40B4-BE49-F238E27FC236}">
                <a16:creationId xmlns:a16="http://schemas.microsoft.com/office/drawing/2014/main" id="{E028ED0B-500D-5507-A2C1-0630E2EE93A6}"/>
              </a:ext>
            </a:extLst>
          </p:cNvPr>
          <p:cNvSpPr txBox="1"/>
          <p:nvPr/>
        </p:nvSpPr>
        <p:spPr>
          <a:xfrm>
            <a:off x="9597564" y="1039993"/>
            <a:ext cx="617477" cy="400110"/>
          </a:xfrm>
          <a:prstGeom prst="rect">
            <a:avLst/>
          </a:prstGeom>
          <a:noFill/>
        </p:spPr>
        <p:txBody>
          <a:bodyPr wrap="none" rtlCol="0">
            <a:spAutoFit/>
          </a:bodyPr>
          <a:lstStyle/>
          <a:p>
            <a:r>
              <a:rPr lang="pl-PL" sz="2000" dirty="0"/>
              <a:t>OP3</a:t>
            </a:r>
            <a:endParaRPr lang="en-GB" sz="2000" dirty="0"/>
          </a:p>
        </p:txBody>
      </p:sp>
      <p:sp>
        <p:nvSpPr>
          <p:cNvPr id="23" name="Textfeld 20">
            <a:extLst>
              <a:ext uri="{FF2B5EF4-FFF2-40B4-BE49-F238E27FC236}">
                <a16:creationId xmlns:a16="http://schemas.microsoft.com/office/drawing/2014/main" id="{4C9F67A7-5699-0ABA-B658-70F37CA456C9}"/>
              </a:ext>
            </a:extLst>
          </p:cNvPr>
          <p:cNvSpPr txBox="1"/>
          <p:nvPr/>
        </p:nvSpPr>
        <p:spPr>
          <a:xfrm>
            <a:off x="8944965" y="2889247"/>
            <a:ext cx="1996277" cy="369332"/>
          </a:xfrm>
          <a:prstGeom prst="rect">
            <a:avLst/>
          </a:prstGeom>
          <a:noFill/>
          <a:ln>
            <a:noFill/>
          </a:ln>
        </p:spPr>
        <p:txBody>
          <a:bodyPr wrap="square" rtlCol="0">
            <a:spAutoFit/>
          </a:bodyPr>
          <a:lstStyle/>
          <a:p>
            <a:r>
              <a:rPr lang="pl-PL" dirty="0"/>
              <a:t>carbon-free device</a:t>
            </a:r>
            <a:endParaRPr lang="en-GB" dirty="0"/>
          </a:p>
        </p:txBody>
      </p:sp>
    </p:spTree>
    <p:extLst>
      <p:ext uri="{BB962C8B-B14F-4D97-AF65-F5344CB8AC3E}">
        <p14:creationId xmlns:p14="http://schemas.microsoft.com/office/powerpoint/2010/main" val="1488946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E4E31A-7ED9-3B48-F642-B96841F7EC1A}"/>
              </a:ext>
            </a:extLst>
          </p:cNvPr>
          <p:cNvSpPr>
            <a:spLocks noGrp="1"/>
          </p:cNvSpPr>
          <p:nvPr>
            <p:ph type="title"/>
          </p:nvPr>
        </p:nvSpPr>
        <p:spPr/>
        <p:txBody>
          <a:bodyPr/>
          <a:lstStyle/>
          <a:p>
            <a:r>
              <a:rPr lang="pl-PL" dirty="0"/>
              <a:t>W 7-X: </a:t>
            </a:r>
            <a:r>
              <a:rPr lang="en-GB" dirty="0"/>
              <a:t>Island divertor: exhaust for helical plasma</a:t>
            </a:r>
            <a:endParaRPr lang="pl-PL" dirty="0"/>
          </a:p>
        </p:txBody>
      </p:sp>
      <p:sp>
        <p:nvSpPr>
          <p:cNvPr id="3" name="Symbol zastępczy stopki 2">
            <a:extLst>
              <a:ext uri="{FF2B5EF4-FFF2-40B4-BE49-F238E27FC236}">
                <a16:creationId xmlns:a16="http://schemas.microsoft.com/office/drawing/2014/main" id="{C5A947F2-11AA-A5E3-C1D7-82E9E7A2FB0F}"/>
              </a:ext>
            </a:extLst>
          </p:cNvPr>
          <p:cNvSpPr>
            <a:spLocks noGrp="1"/>
          </p:cNvSpPr>
          <p:nvPr>
            <p:ph type="ftr" sz="quarter" idx="11"/>
          </p:nvPr>
        </p:nvSpPr>
        <p:spPr>
          <a:xfrm>
            <a:off x="825623" y="6555770"/>
            <a:ext cx="6201075" cy="329614"/>
          </a:xfrm>
        </p:spPr>
        <p:txBody>
          <a:bodyPr/>
          <a:lstStyle/>
          <a:p>
            <a:r>
              <a:rPr lang="en-US" dirty="0">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ABC780BF-0C16-9A32-CD20-81E99D5306C4}"/>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sp>
        <p:nvSpPr>
          <p:cNvPr id="13" name="Textfeld 14">
            <a:extLst>
              <a:ext uri="{FF2B5EF4-FFF2-40B4-BE49-F238E27FC236}">
                <a16:creationId xmlns:a16="http://schemas.microsoft.com/office/drawing/2014/main" id="{3A91E275-293A-1278-179A-03126A4F5BF0}"/>
              </a:ext>
            </a:extLst>
          </p:cNvPr>
          <p:cNvSpPr txBox="1"/>
          <p:nvPr/>
        </p:nvSpPr>
        <p:spPr>
          <a:xfrm>
            <a:off x="114281" y="3640559"/>
            <a:ext cx="7210128" cy="830997"/>
          </a:xfrm>
          <a:prstGeom prst="rect">
            <a:avLst/>
          </a:prstGeom>
          <a:solidFill>
            <a:schemeClr val="bg1"/>
          </a:solidFill>
          <a:ln w="9525">
            <a:solidFill>
              <a:schemeClr val="bg1">
                <a:lumMod val="50000"/>
              </a:schemeClr>
            </a:solidFill>
            <a:tailEnd type="ova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de-DE"/>
            </a:defPPr>
            <a:lvl1pPr>
              <a:defRPr b="0">
                <a:cs typeface="Arial"/>
              </a:defRPr>
            </a:lvl1pPr>
          </a:lstStyle>
          <a:p>
            <a:r>
              <a:rPr lang="en-US" sz="2400" dirty="0"/>
              <a:t>Open field lines guide ions lost from the confined plasma to the divertor target</a:t>
            </a:r>
            <a:r>
              <a:rPr lang="pl-PL" sz="2400" dirty="0"/>
              <a:t>s.</a:t>
            </a:r>
            <a:r>
              <a:rPr lang="en-US" sz="2400" dirty="0"/>
              <a:t> </a:t>
            </a:r>
            <a:r>
              <a:rPr lang="pl-PL" sz="2400" b="1" dirty="0">
                <a:solidFill>
                  <a:srgbClr val="006C66"/>
                </a:solidFill>
              </a:rPr>
              <a:t>Islands form SOL.</a:t>
            </a:r>
            <a:endParaRPr lang="en-US" sz="2400" b="1" dirty="0">
              <a:solidFill>
                <a:srgbClr val="006C66"/>
              </a:solidFill>
            </a:endParaRPr>
          </a:p>
        </p:txBody>
      </p:sp>
      <p:sp>
        <p:nvSpPr>
          <p:cNvPr id="14" name="Textfeld 14">
            <a:extLst>
              <a:ext uri="{FF2B5EF4-FFF2-40B4-BE49-F238E27FC236}">
                <a16:creationId xmlns:a16="http://schemas.microsoft.com/office/drawing/2014/main" id="{301BC310-A2F7-1B4B-26CB-3B6A33D1D00A}"/>
              </a:ext>
            </a:extLst>
          </p:cNvPr>
          <p:cNvSpPr txBox="1"/>
          <p:nvPr/>
        </p:nvSpPr>
        <p:spPr>
          <a:xfrm>
            <a:off x="114281" y="2598003"/>
            <a:ext cx="5309089" cy="830997"/>
          </a:xfrm>
          <a:prstGeom prst="rect">
            <a:avLst/>
          </a:prstGeom>
          <a:solidFill>
            <a:schemeClr val="bg1"/>
          </a:solidFill>
          <a:ln w="9525">
            <a:solidFill>
              <a:schemeClr val="bg1">
                <a:lumMod val="50000"/>
              </a:schemeClr>
            </a:solidFill>
            <a:tailEnd type="ova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de-DE"/>
            </a:defPPr>
            <a:lvl1pPr>
              <a:defRPr b="0">
                <a:cs typeface="Arial"/>
              </a:defRPr>
            </a:lvl1pPr>
          </a:lstStyle>
          <a:p>
            <a:r>
              <a:rPr lang="de-DE" sz="2400" dirty="0"/>
              <a:t>Large </a:t>
            </a:r>
            <a:r>
              <a:rPr lang="de-DE" sz="2400" dirty="0" err="1"/>
              <a:t>magnetic</a:t>
            </a:r>
            <a:r>
              <a:rPr lang="de-DE" sz="2400" dirty="0"/>
              <a:t> </a:t>
            </a:r>
            <a:r>
              <a:rPr lang="de-DE" sz="2400" dirty="0" err="1"/>
              <a:t>islands</a:t>
            </a:r>
            <a:r>
              <a:rPr lang="de-DE" sz="2400" dirty="0"/>
              <a:t> (</a:t>
            </a:r>
            <a:r>
              <a:rPr lang="de-DE" sz="2400" dirty="0" err="1"/>
              <a:t>standard</a:t>
            </a:r>
            <a:r>
              <a:rPr lang="de-DE" sz="2400" dirty="0"/>
              <a:t>: 5/5 ) form so-</a:t>
            </a:r>
            <a:r>
              <a:rPr lang="de-DE" sz="2400" dirty="0" err="1"/>
              <a:t>called</a:t>
            </a:r>
            <a:r>
              <a:rPr lang="de-DE" sz="2400" dirty="0"/>
              <a:t> </a:t>
            </a:r>
            <a:r>
              <a:rPr lang="de-DE" sz="2400" b="1" dirty="0" err="1">
                <a:solidFill>
                  <a:srgbClr val="005555"/>
                </a:solidFill>
              </a:rPr>
              <a:t>island</a:t>
            </a:r>
            <a:r>
              <a:rPr lang="de-DE" sz="2400" b="1" dirty="0">
                <a:solidFill>
                  <a:srgbClr val="005555"/>
                </a:solidFill>
              </a:rPr>
              <a:t> divertor</a:t>
            </a:r>
            <a:r>
              <a:rPr lang="de-DE" sz="2400" dirty="0">
                <a:solidFill>
                  <a:srgbClr val="005555"/>
                </a:solidFill>
              </a:rPr>
              <a:t>.</a:t>
            </a:r>
          </a:p>
        </p:txBody>
      </p:sp>
      <p:sp>
        <p:nvSpPr>
          <p:cNvPr id="15" name="Textfeld 14">
            <a:extLst>
              <a:ext uri="{FF2B5EF4-FFF2-40B4-BE49-F238E27FC236}">
                <a16:creationId xmlns:a16="http://schemas.microsoft.com/office/drawing/2014/main" id="{1A097017-289B-A889-D4F4-28E2985198DF}"/>
              </a:ext>
            </a:extLst>
          </p:cNvPr>
          <p:cNvSpPr txBox="1"/>
          <p:nvPr/>
        </p:nvSpPr>
        <p:spPr>
          <a:xfrm>
            <a:off x="114281" y="806413"/>
            <a:ext cx="5309089" cy="1569660"/>
          </a:xfrm>
          <a:prstGeom prst="rect">
            <a:avLst/>
          </a:prstGeom>
          <a:solidFill>
            <a:schemeClr val="bg1"/>
          </a:solidFill>
          <a:ln w="9525">
            <a:solidFill>
              <a:schemeClr val="bg1">
                <a:lumMod val="50000"/>
              </a:schemeClr>
            </a:solidFill>
            <a:tailEnd type="ova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de-DE"/>
            </a:defPPr>
            <a:lvl1pPr>
              <a:defRPr b="0">
                <a:cs typeface="Arial"/>
              </a:defRPr>
            </a:lvl1pPr>
          </a:lstStyle>
          <a:p>
            <a:r>
              <a:rPr lang="de-DE" sz="2400" b="1" dirty="0">
                <a:solidFill>
                  <a:srgbClr val="005555"/>
                </a:solidFill>
              </a:rPr>
              <a:t>W7-X</a:t>
            </a:r>
            <a:r>
              <a:rPr lang="de-DE" sz="2400" dirty="0"/>
              <a:t> </a:t>
            </a:r>
            <a:r>
              <a:rPr lang="de-DE" sz="2400" dirty="0" err="1"/>
              <a:t>wants</a:t>
            </a:r>
            <a:r>
              <a:rPr lang="de-DE" sz="2400" dirty="0"/>
              <a:t> </a:t>
            </a:r>
            <a:r>
              <a:rPr lang="de-DE" sz="2400" dirty="0" err="1"/>
              <a:t>to</a:t>
            </a:r>
            <a:r>
              <a:rPr lang="de-DE" sz="2400" dirty="0"/>
              <a:t> </a:t>
            </a:r>
            <a:r>
              <a:rPr lang="de-DE" sz="2400" dirty="0" err="1"/>
              <a:t>demonstrate</a:t>
            </a:r>
            <a:r>
              <a:rPr lang="de-DE" sz="2400" dirty="0"/>
              <a:t> </a:t>
            </a:r>
            <a:r>
              <a:rPr lang="de-DE" sz="2400" b="1" dirty="0">
                <a:solidFill>
                  <a:srgbClr val="005555"/>
                </a:solidFill>
              </a:rPr>
              <a:t>high power, high </a:t>
            </a:r>
            <a:r>
              <a:rPr lang="de-DE" sz="2400" b="1" dirty="0" err="1">
                <a:solidFill>
                  <a:srgbClr val="005555"/>
                </a:solidFill>
              </a:rPr>
              <a:t>performance</a:t>
            </a:r>
            <a:r>
              <a:rPr lang="de-DE" sz="2400" b="1" dirty="0">
                <a:solidFill>
                  <a:srgbClr val="005555"/>
                </a:solidFill>
              </a:rPr>
              <a:t> at </a:t>
            </a:r>
            <a:r>
              <a:rPr lang="de-DE" sz="2400" b="1" dirty="0" err="1">
                <a:solidFill>
                  <a:srgbClr val="005555"/>
                </a:solidFill>
              </a:rPr>
              <a:t>steady-state</a:t>
            </a:r>
            <a:br>
              <a:rPr lang="de-DE" sz="2400" b="1" dirty="0">
                <a:solidFill>
                  <a:srgbClr val="005555"/>
                </a:solidFill>
              </a:rPr>
            </a:br>
            <a:r>
              <a:rPr lang="en-US" sz="2400" b="1" dirty="0">
                <a:solidFill>
                  <a:srgbClr val="005555"/>
                </a:solidFill>
              </a:rPr>
              <a:t>10 separate divertor units</a:t>
            </a:r>
            <a:r>
              <a:rPr lang="en-US" sz="2400" dirty="0"/>
              <a:t>, adapted to the shape of the flux surfaces</a:t>
            </a:r>
          </a:p>
        </p:txBody>
      </p:sp>
      <p:pic>
        <p:nvPicPr>
          <p:cNvPr id="17" name="Picture 58">
            <a:extLst>
              <a:ext uri="{FF2B5EF4-FFF2-40B4-BE49-F238E27FC236}">
                <a16:creationId xmlns:a16="http://schemas.microsoft.com/office/drawing/2014/main" id="{2E4B857C-FCCC-95D6-4826-6975927E5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2285" y="2411280"/>
            <a:ext cx="3375211" cy="4040092"/>
          </a:xfrm>
          <a:prstGeom prst="rect">
            <a:avLst/>
          </a:prstGeom>
          <a:effectLst>
            <a:outerShdw blurRad="50800" dist="38100" dir="5400000" algn="t" rotWithShape="0">
              <a:prstClr val="black">
                <a:alpha val="40000"/>
              </a:prstClr>
            </a:outerShdw>
          </a:effectLst>
        </p:spPr>
      </p:pic>
      <mc:AlternateContent xmlns:mc="http://schemas.openxmlformats.org/markup-compatibility/2006">
        <mc:Choice xmlns:a14="http://schemas.microsoft.com/office/drawing/2010/main" Requires="a14">
          <p:sp>
            <p:nvSpPr>
              <p:cNvPr id="18" name="Textfeld 14">
                <a:extLst>
                  <a:ext uri="{FF2B5EF4-FFF2-40B4-BE49-F238E27FC236}">
                    <a16:creationId xmlns:a16="http://schemas.microsoft.com/office/drawing/2014/main" id="{E0EC1772-3D9A-841E-C1B6-E3BF584B3CD6}"/>
                  </a:ext>
                </a:extLst>
              </p:cNvPr>
              <p:cNvSpPr txBox="1"/>
              <p:nvPr/>
            </p:nvSpPr>
            <p:spPr>
              <a:xfrm>
                <a:off x="147602" y="4728833"/>
                <a:ext cx="7210128" cy="1569660"/>
              </a:xfrm>
              <a:prstGeom prst="rect">
                <a:avLst/>
              </a:prstGeom>
              <a:solidFill>
                <a:schemeClr val="bg1"/>
              </a:solidFill>
              <a:ln w="9525">
                <a:solidFill>
                  <a:schemeClr val="bg1">
                    <a:lumMod val="50000"/>
                  </a:schemeClr>
                </a:solidFill>
                <a:tailEnd type="ova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de-DE"/>
                </a:defPPr>
                <a:lvl1pPr>
                  <a:defRPr b="0">
                    <a:cs typeface="Arial"/>
                  </a:defRPr>
                </a:lvl1pPr>
              </a:lstStyle>
              <a:p>
                <a:r>
                  <a:rPr lang="pl-PL" sz="2400" dirty="0"/>
                  <a:t>There are two notable difference between island SOL and tokamak SOL:</a:t>
                </a:r>
              </a:p>
              <a:p>
                <a:r>
                  <a:rPr lang="pl-PL" sz="2400" b="0" dirty="0">
                    <a:latin typeface="+mj-lt"/>
                  </a:rPr>
                  <a:t>Long </a:t>
                </a:r>
                <a:r>
                  <a:rPr lang="pl-PL" sz="2400" b="0" dirty="0" err="1">
                    <a:latin typeface="+mj-lt"/>
                  </a:rPr>
                  <a:t>connection</a:t>
                </a:r>
                <a:r>
                  <a:rPr lang="pl-PL" sz="2400" b="0" dirty="0">
                    <a:latin typeface="+mj-lt"/>
                  </a:rPr>
                  <a:t> </a:t>
                </a:r>
                <a:r>
                  <a:rPr lang="pl-PL" sz="2400" b="0" dirty="0" err="1">
                    <a:latin typeface="+mj-lt"/>
                  </a:rPr>
                  <a:t>length</a:t>
                </a:r>
                <a:r>
                  <a:rPr lang="pl-PL" sz="2400" b="0" dirty="0">
                    <a:latin typeface="+mj-lt"/>
                  </a:rPr>
                  <a:t>: </a:t>
                </a:r>
                <a:br>
                  <a:rPr lang="de-DE" sz="2400" b="1" i="1" dirty="0">
                    <a:solidFill>
                      <a:srgbClr val="006C66"/>
                    </a:solidFill>
                    <a:latin typeface="Cambria Math" panose="02040503050406030204" pitchFamily="18" charset="0"/>
                  </a:rPr>
                </a:br>
                <a:r>
                  <a:rPr lang="de-DE" sz="2400" dirty="0">
                    <a:solidFill>
                      <a:schemeClr val="tx1"/>
                    </a:solidFill>
                    <a:latin typeface="Calibri" panose="020F0502020204030204" pitchFamily="34" charset="0"/>
                    <a:cs typeface="Calibri" panose="020F0502020204030204" pitchFamily="34" charset="0"/>
                  </a:rPr>
                  <a:t>W7-X: </a:t>
                </a:r>
                <a14:m>
                  <m:oMath xmlns:m="http://schemas.openxmlformats.org/officeDocument/2006/math">
                    <m:sSub>
                      <m:sSubPr>
                        <m:ctrlPr>
                          <a:rPr lang="pl-PL" sz="2400" i="1" smtClean="0">
                            <a:solidFill>
                              <a:schemeClr val="tx1"/>
                            </a:solidFill>
                            <a:latin typeface="Cambria Math" panose="02040503050406030204" pitchFamily="18" charset="0"/>
                          </a:rPr>
                        </m:ctrlPr>
                      </m:sSubPr>
                      <m:e>
                        <m:r>
                          <a:rPr lang="pl-PL" sz="2400" b="0" i="1" smtClean="0">
                            <a:solidFill>
                              <a:schemeClr val="tx1"/>
                            </a:solidFill>
                            <a:latin typeface="Cambria Math" panose="02040503050406030204" pitchFamily="18" charset="0"/>
                          </a:rPr>
                          <m:t>𝐿</m:t>
                        </m:r>
                      </m:e>
                      <m:sub>
                        <m:r>
                          <a:rPr lang="pl-PL" sz="2400" b="0" i="1" smtClean="0">
                            <a:solidFill>
                              <a:schemeClr val="tx1"/>
                            </a:solidFill>
                            <a:latin typeface="Cambria Math" panose="02040503050406030204" pitchFamily="18" charset="0"/>
                          </a:rPr>
                          <m:t>𝑐</m:t>
                        </m:r>
                      </m:sub>
                    </m:sSub>
                    <m:r>
                      <a:rPr lang="pl-PL" sz="2400" b="0" i="1" smtClean="0">
                        <a:solidFill>
                          <a:schemeClr val="tx1"/>
                        </a:solidFill>
                        <a:latin typeface="Cambria Math" panose="02040503050406030204" pitchFamily="18" charset="0"/>
                      </a:rPr>
                      <m:t>=</m:t>
                    </m:r>
                    <m:r>
                      <a:rPr lang="pl-PL" sz="2400" b="0" i="1" smtClean="0">
                        <a:solidFill>
                          <a:schemeClr val="tx1"/>
                        </a:solidFill>
                        <a:latin typeface="Cambria Math" panose="02040503050406030204" pitchFamily="18" charset="0"/>
                        <a:sym typeface="Symbol" panose="05050102010706020507" pitchFamily="18" charset="2"/>
                      </a:rPr>
                      <m:t></m:t>
                    </m:r>
                    <m:d>
                      <m:dPr>
                        <m:ctrlPr>
                          <a:rPr lang="pl-PL" sz="2400" i="1" smtClean="0">
                            <a:solidFill>
                              <a:schemeClr val="tx1"/>
                            </a:solidFill>
                            <a:latin typeface="Cambria Math" panose="02040503050406030204" pitchFamily="18" charset="0"/>
                            <a:sym typeface="Symbol" panose="05050102010706020507" pitchFamily="18" charset="2"/>
                          </a:rPr>
                        </m:ctrlPr>
                      </m:dPr>
                      <m:e>
                        <m:r>
                          <a:rPr lang="pl-PL" sz="2400" b="0" i="1" smtClean="0">
                            <a:solidFill>
                              <a:schemeClr val="tx1"/>
                            </a:solidFill>
                            <a:latin typeface="Cambria Math" panose="02040503050406030204" pitchFamily="18" charset="0"/>
                            <a:sym typeface="Symbol" panose="05050102010706020507" pitchFamily="18" charset="2"/>
                          </a:rPr>
                          <m:t>100 </m:t>
                        </m:r>
                        <m:r>
                          <m:rPr>
                            <m:sty m:val="p"/>
                          </m:rPr>
                          <a:rPr lang="pl-PL" sz="2400" b="0" i="0" smtClean="0">
                            <a:solidFill>
                              <a:schemeClr val="tx1"/>
                            </a:solidFill>
                            <a:latin typeface="Cambria Math" panose="02040503050406030204" pitchFamily="18" charset="0"/>
                            <a:sym typeface="Symbol" panose="05050102010706020507" pitchFamily="18" charset="2"/>
                          </a:rPr>
                          <m:t>m</m:t>
                        </m:r>
                      </m:e>
                    </m:d>
                    <m:r>
                      <a:rPr lang="pl-PL" sz="2400" b="0" i="1" smtClean="0">
                        <a:solidFill>
                          <a:schemeClr val="tx1"/>
                        </a:solidFill>
                        <a:latin typeface="Cambria Math" panose="02040503050406030204" pitchFamily="18" charset="0"/>
                        <a:sym typeface="Symbol" panose="05050102010706020507" pitchFamily="18" charset="2"/>
                      </a:rPr>
                      <m:t>, </m:t>
                    </m:r>
                    <m:sSub>
                      <m:sSubPr>
                        <m:ctrlPr>
                          <a:rPr lang="pl-PL" sz="2400" i="1" smtClean="0">
                            <a:solidFill>
                              <a:schemeClr val="tx1"/>
                            </a:solidFill>
                            <a:latin typeface="Cambria Math" panose="02040503050406030204" pitchFamily="18" charset="0"/>
                            <a:sym typeface="Symbol" panose="05050102010706020507" pitchFamily="18" charset="2"/>
                          </a:rPr>
                        </m:ctrlPr>
                      </m:sSubPr>
                      <m:e>
                        <m:r>
                          <m:rPr>
                            <m:sty m:val="p"/>
                          </m:rPr>
                          <a:rPr lang="de-DE" sz="2400" b="0" i="0" smtClean="0">
                            <a:solidFill>
                              <a:schemeClr val="tx1"/>
                            </a:solidFill>
                            <a:latin typeface="Cambria Math" panose="02040503050406030204" pitchFamily="18" charset="0"/>
                            <a:sym typeface="Symbol" panose="05050102010706020507" pitchFamily="18" charset="2"/>
                          </a:rPr>
                          <m:t>AUG</m:t>
                        </m:r>
                        <m:r>
                          <a:rPr lang="de-DE" sz="2400" b="0" i="0" smtClean="0">
                            <a:solidFill>
                              <a:schemeClr val="tx1"/>
                            </a:solidFill>
                            <a:latin typeface="Cambria Math" panose="02040503050406030204" pitchFamily="18" charset="0"/>
                            <a:sym typeface="Symbol" panose="05050102010706020507" pitchFamily="18" charset="2"/>
                          </a:rPr>
                          <m:t>:</m:t>
                        </m:r>
                        <m:r>
                          <a:rPr lang="de-DE" sz="2400" b="0" i="1" smtClean="0">
                            <a:solidFill>
                              <a:schemeClr val="tx1"/>
                            </a:solidFill>
                            <a:latin typeface="Cambria Math" panose="02040503050406030204" pitchFamily="18" charset="0"/>
                            <a:sym typeface="Symbol" panose="05050102010706020507" pitchFamily="18" charset="2"/>
                          </a:rPr>
                          <m:t> </m:t>
                        </m:r>
                        <m:r>
                          <a:rPr lang="pl-PL" sz="2400" b="0" i="1" smtClean="0">
                            <a:solidFill>
                              <a:schemeClr val="tx1"/>
                            </a:solidFill>
                            <a:latin typeface="Cambria Math" panose="02040503050406030204" pitchFamily="18" charset="0"/>
                            <a:sym typeface="Symbol" panose="05050102010706020507" pitchFamily="18" charset="2"/>
                          </a:rPr>
                          <m:t>𝐿</m:t>
                        </m:r>
                      </m:e>
                      <m:sub>
                        <m:r>
                          <a:rPr lang="pl-PL" sz="2400" b="0" i="1" smtClean="0">
                            <a:solidFill>
                              <a:schemeClr val="tx1"/>
                            </a:solidFill>
                            <a:latin typeface="Cambria Math" panose="02040503050406030204" pitchFamily="18" charset="0"/>
                            <a:sym typeface="Symbol" panose="05050102010706020507" pitchFamily="18" charset="2"/>
                          </a:rPr>
                          <m:t>𝑐</m:t>
                        </m:r>
                      </m:sub>
                    </m:sSub>
                    <m:r>
                      <a:rPr lang="pl-PL" sz="2400" b="0" i="1" smtClean="0">
                        <a:solidFill>
                          <a:schemeClr val="tx1"/>
                        </a:solidFill>
                        <a:latin typeface="Cambria Math" panose="02040503050406030204" pitchFamily="18" charset="0"/>
                        <a:sym typeface="Symbol" panose="05050102010706020507" pitchFamily="18" charset="2"/>
                      </a:rPr>
                      <m:t>=</m:t>
                    </m:r>
                    <m:r>
                      <a:rPr lang="pl-PL" sz="2400" b="0" i="1" smtClean="0">
                        <a:solidFill>
                          <a:schemeClr val="tx1"/>
                        </a:solidFill>
                        <a:latin typeface="Cambria Math" panose="02040503050406030204" pitchFamily="18" charset="0"/>
                        <a:sym typeface="Symbol" panose="05050102010706020507" pitchFamily="18" charset="2"/>
                      </a:rPr>
                      <m:t>𝑂</m:t>
                    </m:r>
                    <m:d>
                      <m:dPr>
                        <m:ctrlPr>
                          <a:rPr lang="pl-PL" sz="2400" i="1" smtClean="0">
                            <a:solidFill>
                              <a:schemeClr val="tx1"/>
                            </a:solidFill>
                            <a:latin typeface="Cambria Math" panose="02040503050406030204" pitchFamily="18" charset="0"/>
                            <a:sym typeface="Symbol" panose="05050102010706020507" pitchFamily="18" charset="2"/>
                          </a:rPr>
                        </m:ctrlPr>
                      </m:dPr>
                      <m:e>
                        <m:r>
                          <a:rPr lang="pl-PL" sz="2400" b="0" i="1" smtClean="0">
                            <a:solidFill>
                              <a:schemeClr val="tx1"/>
                            </a:solidFill>
                            <a:latin typeface="Cambria Math" panose="02040503050406030204" pitchFamily="18" charset="0"/>
                            <a:sym typeface="Symbol" panose="05050102010706020507" pitchFamily="18" charset="2"/>
                          </a:rPr>
                          <m:t>10</m:t>
                        </m:r>
                      </m:e>
                    </m:d>
                    <m:r>
                      <a:rPr lang="pl-PL" sz="2400" b="0" i="1" smtClean="0">
                        <a:solidFill>
                          <a:schemeClr val="tx1"/>
                        </a:solidFill>
                        <a:latin typeface="Cambria Math" panose="02040503050406030204" pitchFamily="18" charset="0"/>
                        <a:sym typeface="Symbol" panose="05050102010706020507" pitchFamily="18" charset="2"/>
                      </a:rPr>
                      <m:t>𝑚</m:t>
                    </m:r>
                  </m:oMath>
                </a14:m>
                <a:endParaRPr lang="pl-PL" sz="2400" dirty="0">
                  <a:solidFill>
                    <a:schemeClr val="tx1"/>
                  </a:solidFill>
                  <a:latin typeface="Calibri" panose="020F0502020204030204" pitchFamily="34" charset="0"/>
                  <a:cs typeface="Calibri" panose="020F0502020204030204" pitchFamily="34" charset="0"/>
                  <a:sym typeface="Symbol" panose="05050102010706020507" pitchFamily="18" charset="2"/>
                </a:endParaRPr>
              </a:p>
            </p:txBody>
          </p:sp>
        </mc:Choice>
        <mc:Fallback>
          <p:sp>
            <p:nvSpPr>
              <p:cNvPr id="18" name="Textfeld 14">
                <a:extLst>
                  <a:ext uri="{FF2B5EF4-FFF2-40B4-BE49-F238E27FC236}">
                    <a16:creationId xmlns:a16="http://schemas.microsoft.com/office/drawing/2014/main" id="{E0EC1772-3D9A-841E-C1B6-E3BF584B3CD6}"/>
                  </a:ext>
                </a:extLst>
              </p:cNvPr>
              <p:cNvSpPr txBox="1">
                <a:spLocks noRot="1" noChangeAspect="1" noMove="1" noResize="1" noEditPoints="1" noAdjustHandles="1" noChangeArrowheads="1" noChangeShapeType="1" noTextEdit="1"/>
              </p:cNvSpPr>
              <p:nvPr/>
            </p:nvSpPr>
            <p:spPr>
              <a:xfrm>
                <a:off x="147602" y="4728833"/>
                <a:ext cx="7210128" cy="1569660"/>
              </a:xfrm>
              <a:prstGeom prst="rect">
                <a:avLst/>
              </a:prstGeom>
              <a:blipFill>
                <a:blip r:embed="rId3"/>
                <a:stretch>
                  <a:fillRect/>
                </a:stretch>
              </a:blipFill>
              <a:ln w="9525">
                <a:solidFill>
                  <a:schemeClr val="bg1">
                    <a:lumMod val="50000"/>
                  </a:schemeClr>
                </a:solidFill>
                <a:tailEnd type="oval"/>
              </a:ln>
              <a:effectLst>
                <a:outerShdw blurRad="50800" dist="38100" dir="2700000" algn="tl" rotWithShape="0">
                  <a:prstClr val="black">
                    <a:alpha val="40000"/>
                  </a:prstClr>
                </a:outerShdw>
              </a:effectLst>
            </p:spPr>
            <p:txBody>
              <a:bodyPr/>
              <a:lstStyle/>
              <a:p>
                <a:r>
                  <a:rPr lang="pl-PL">
                    <a:noFill/>
                  </a:rPr>
                  <a:t> </a:t>
                </a:r>
              </a:p>
            </p:txBody>
          </p:sp>
        </mc:Fallback>
      </mc:AlternateContent>
      <p:pic>
        <p:nvPicPr>
          <p:cNvPr id="46" name="Obraz 45">
            <a:extLst>
              <a:ext uri="{FF2B5EF4-FFF2-40B4-BE49-F238E27FC236}">
                <a16:creationId xmlns:a16="http://schemas.microsoft.com/office/drawing/2014/main" id="{C28F2785-6A1A-449A-ACBE-9E163C864CCA}"/>
              </a:ext>
            </a:extLst>
          </p:cNvPr>
          <p:cNvPicPr>
            <a:picLocks noChangeAspect="1"/>
          </p:cNvPicPr>
          <p:nvPr/>
        </p:nvPicPr>
        <p:blipFill>
          <a:blip r:embed="rId4"/>
          <a:stretch>
            <a:fillRect/>
          </a:stretch>
        </p:blipFill>
        <p:spPr>
          <a:xfrm>
            <a:off x="5511037" y="653246"/>
            <a:ext cx="3242514" cy="2182964"/>
          </a:xfrm>
          <a:prstGeom prst="rect">
            <a:avLst/>
          </a:prstGeom>
          <a:solidFill>
            <a:schemeClr val="bg1"/>
          </a:solid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73227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E4E31A-7ED9-3B48-F642-B96841F7EC1A}"/>
              </a:ext>
            </a:extLst>
          </p:cNvPr>
          <p:cNvSpPr>
            <a:spLocks noGrp="1"/>
          </p:cNvSpPr>
          <p:nvPr>
            <p:ph type="title"/>
          </p:nvPr>
        </p:nvSpPr>
        <p:spPr/>
        <p:txBody>
          <a:bodyPr/>
          <a:lstStyle/>
          <a:p>
            <a:r>
              <a:rPr lang="pl-PL" dirty="0"/>
              <a:t>W 7-X: </a:t>
            </a:r>
            <a:r>
              <a:rPr lang="en-GB" dirty="0"/>
              <a:t>Island divertor</a:t>
            </a:r>
            <a:endParaRPr lang="pl-PL" dirty="0"/>
          </a:p>
        </p:txBody>
      </p:sp>
      <p:sp>
        <p:nvSpPr>
          <p:cNvPr id="3" name="Symbol zastępczy stopki 2">
            <a:extLst>
              <a:ext uri="{FF2B5EF4-FFF2-40B4-BE49-F238E27FC236}">
                <a16:creationId xmlns:a16="http://schemas.microsoft.com/office/drawing/2014/main" id="{C5A947F2-11AA-A5E3-C1D7-82E9E7A2FB0F}"/>
              </a:ext>
            </a:extLst>
          </p:cNvPr>
          <p:cNvSpPr>
            <a:spLocks noGrp="1"/>
          </p:cNvSpPr>
          <p:nvPr>
            <p:ph type="ftr" sz="quarter" idx="11"/>
          </p:nvPr>
        </p:nvSpPr>
        <p:spPr>
          <a:xfrm>
            <a:off x="825623" y="6555770"/>
            <a:ext cx="6201075" cy="329614"/>
          </a:xfrm>
        </p:spPr>
        <p:txBody>
          <a:bodyPr/>
          <a:lstStyle/>
          <a:p>
            <a:r>
              <a:rPr lang="en-US" dirty="0">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ABC780BF-0C16-9A32-CD20-81E99D5306C4}"/>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pic>
        <p:nvPicPr>
          <p:cNvPr id="8" name="Picture 13">
            <a:extLst>
              <a:ext uri="{FF2B5EF4-FFF2-40B4-BE49-F238E27FC236}">
                <a16:creationId xmlns:a16="http://schemas.microsoft.com/office/drawing/2014/main" id="{566F8635-201D-841C-4D98-D18ABDBAFF35}"/>
              </a:ext>
            </a:extLst>
          </p:cNvPr>
          <p:cNvPicPr>
            <a:picLocks noChangeAspect="1"/>
          </p:cNvPicPr>
          <p:nvPr/>
        </p:nvPicPr>
        <p:blipFill rotWithShape="1">
          <a:blip r:embed="rId2"/>
          <a:srcRect r="8344"/>
          <a:stretch/>
        </p:blipFill>
        <p:spPr>
          <a:xfrm rot="10800000">
            <a:off x="5357997" y="1002318"/>
            <a:ext cx="6214117" cy="4965825"/>
          </a:xfrm>
          <a:prstGeom prst="rect">
            <a:avLst/>
          </a:prstGeom>
        </p:spPr>
      </p:pic>
      <p:pic>
        <p:nvPicPr>
          <p:cNvPr id="9" name="Picture 6">
            <a:extLst>
              <a:ext uri="{FF2B5EF4-FFF2-40B4-BE49-F238E27FC236}">
                <a16:creationId xmlns:a16="http://schemas.microsoft.com/office/drawing/2014/main" id="{39FA9A20-7B69-5873-8363-65638954E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10" y="2393877"/>
            <a:ext cx="4443602" cy="3308889"/>
          </a:xfrm>
          <a:prstGeom prst="rect">
            <a:avLst/>
          </a:prstGeom>
        </p:spPr>
      </p:pic>
      <p:sp>
        <p:nvSpPr>
          <p:cNvPr id="10" name="Textfeld 15">
            <a:extLst>
              <a:ext uri="{FF2B5EF4-FFF2-40B4-BE49-F238E27FC236}">
                <a16:creationId xmlns:a16="http://schemas.microsoft.com/office/drawing/2014/main" id="{426B1CC6-E466-72CD-B064-DEA6B78A4A4C}"/>
              </a:ext>
            </a:extLst>
          </p:cNvPr>
          <p:cNvSpPr txBox="1"/>
          <p:nvPr/>
        </p:nvSpPr>
        <p:spPr>
          <a:xfrm>
            <a:off x="360040" y="825798"/>
            <a:ext cx="4512989" cy="1569660"/>
          </a:xfrm>
          <a:prstGeom prst="rect">
            <a:avLst/>
          </a:prstGeom>
          <a:solidFill>
            <a:schemeClr val="bg1">
              <a:lumMod val="95000"/>
            </a:schemeClr>
          </a:solidFill>
          <a:ln w="9525">
            <a:solidFill>
              <a:schemeClr val="bg1">
                <a:lumMod val="50000"/>
              </a:schemeClr>
            </a:solidFill>
            <a:tailEnd type="ova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wrap="square" rtlCol="0">
            <a:spAutoFit/>
          </a:bodyPr>
          <a:lstStyle/>
          <a:p>
            <a:r>
              <a:rPr lang="en-US" sz="2400" dirty="0">
                <a:cs typeface="Arial"/>
              </a:rPr>
              <a:t>Island divertor at W7-X in </a:t>
            </a:r>
            <a:r>
              <a:rPr lang="en-US" sz="2400" b="1" dirty="0">
                <a:solidFill>
                  <a:srgbClr val="1F77B4"/>
                </a:solidFill>
                <a:cs typeface="Arial"/>
              </a:rPr>
              <a:t>standard configuration </a:t>
            </a:r>
            <a:r>
              <a:rPr lang="en-US" sz="2400" dirty="0">
                <a:cs typeface="Arial"/>
              </a:rPr>
              <a:t>forms </a:t>
            </a:r>
            <a:r>
              <a:rPr lang="en-US" sz="2400" b="1" dirty="0">
                <a:solidFill>
                  <a:srgbClr val="1F77B4"/>
                </a:solidFill>
                <a:cs typeface="Arial"/>
              </a:rPr>
              <a:t>two strike-lines </a:t>
            </a:r>
            <a:r>
              <a:rPr lang="en-US" sz="2400" dirty="0">
                <a:cs typeface="Arial"/>
              </a:rPr>
              <a:t>on horizontal and vertical target</a:t>
            </a:r>
          </a:p>
        </p:txBody>
      </p:sp>
      <p:cxnSp>
        <p:nvCxnSpPr>
          <p:cNvPr id="11" name="Gerade Verbindung mit Pfeil 19">
            <a:extLst>
              <a:ext uri="{FF2B5EF4-FFF2-40B4-BE49-F238E27FC236}">
                <a16:creationId xmlns:a16="http://schemas.microsoft.com/office/drawing/2014/main" id="{78F45243-AF12-E79B-8AC0-D081F9B6885B}"/>
              </a:ext>
            </a:extLst>
          </p:cNvPr>
          <p:cNvCxnSpPr>
            <a:cxnSpLocks/>
          </p:cNvCxnSpPr>
          <p:nvPr/>
        </p:nvCxnSpPr>
        <p:spPr bwMode="auto">
          <a:xfrm flipV="1">
            <a:off x="2735919" y="4743385"/>
            <a:ext cx="3727370" cy="133415"/>
          </a:xfrm>
          <a:prstGeom prst="straightConnector1">
            <a:avLst/>
          </a:prstGeom>
          <a:noFill/>
          <a:ln w="22225" cap="flat" cmpd="sng" algn="ctr">
            <a:solidFill>
              <a:schemeClr val="bg1">
                <a:lumMod val="50000"/>
              </a:schemeClr>
            </a:solidFill>
            <a:prstDash val="solid"/>
            <a:round/>
            <a:headEnd type="none" w="med" len="med"/>
            <a:tailEnd type="oval"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2" name="Gerade Verbindung mit Pfeil 19">
            <a:extLst>
              <a:ext uri="{FF2B5EF4-FFF2-40B4-BE49-F238E27FC236}">
                <a16:creationId xmlns:a16="http://schemas.microsoft.com/office/drawing/2014/main" id="{AC2D069C-4C6F-13FF-4ED3-D8772A3ECE9D}"/>
              </a:ext>
            </a:extLst>
          </p:cNvPr>
          <p:cNvCxnSpPr>
            <a:cxnSpLocks/>
          </p:cNvCxnSpPr>
          <p:nvPr/>
        </p:nvCxnSpPr>
        <p:spPr bwMode="auto">
          <a:xfrm>
            <a:off x="2412069" y="4141201"/>
            <a:ext cx="3795784" cy="319875"/>
          </a:xfrm>
          <a:prstGeom prst="straightConnector1">
            <a:avLst/>
          </a:prstGeom>
          <a:noFill/>
          <a:ln w="22225" cap="flat" cmpd="sng" algn="ctr">
            <a:solidFill>
              <a:schemeClr val="bg1">
                <a:lumMod val="50000"/>
              </a:schemeClr>
            </a:solidFill>
            <a:prstDash val="solid"/>
            <a:round/>
            <a:headEnd type="none" w="med" len="med"/>
            <a:tailEnd type="oval"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4" name="pole tekstowe 13">
            <a:extLst>
              <a:ext uri="{FF2B5EF4-FFF2-40B4-BE49-F238E27FC236}">
                <a16:creationId xmlns:a16="http://schemas.microsoft.com/office/drawing/2014/main" id="{9150C323-CEFA-28EF-084A-83961CDB1566}"/>
              </a:ext>
            </a:extLst>
          </p:cNvPr>
          <p:cNvSpPr txBox="1"/>
          <p:nvPr/>
        </p:nvSpPr>
        <p:spPr>
          <a:xfrm>
            <a:off x="5230812" y="514831"/>
            <a:ext cx="6847957" cy="461665"/>
          </a:xfrm>
          <a:prstGeom prst="rect">
            <a:avLst/>
          </a:prstGeom>
          <a:noFill/>
        </p:spPr>
        <p:txBody>
          <a:bodyPr wrap="square">
            <a:spAutoFit/>
          </a:bodyPr>
          <a:lstStyle/>
          <a:p>
            <a:r>
              <a:rPr lang="pl-PL" sz="2400" dirty="0" err="1"/>
              <a:t>Thermography</a:t>
            </a:r>
            <a:r>
              <a:rPr lang="pl-PL" sz="2400" dirty="0"/>
              <a:t> </a:t>
            </a:r>
            <a:r>
              <a:rPr lang="pl-PL" sz="2400" dirty="0" err="1"/>
              <a:t>shows</a:t>
            </a:r>
            <a:r>
              <a:rPr lang="pl-PL" sz="2400" dirty="0"/>
              <a:t> </a:t>
            </a:r>
            <a:r>
              <a:rPr lang="pl-PL" sz="2400" dirty="0" err="1"/>
              <a:t>strike</a:t>
            </a:r>
            <a:r>
              <a:rPr lang="pl-PL" sz="2400" dirty="0"/>
              <a:t> lines of </a:t>
            </a:r>
            <a:r>
              <a:rPr lang="pl-PL" sz="2400" dirty="0" err="1"/>
              <a:t>island</a:t>
            </a:r>
            <a:r>
              <a:rPr lang="pl-PL" sz="2400" dirty="0"/>
              <a:t> </a:t>
            </a:r>
            <a:r>
              <a:rPr lang="pl-PL" sz="2400" dirty="0" err="1"/>
              <a:t>divertor</a:t>
            </a:r>
            <a:endParaRPr lang="pl-PL" sz="2400" dirty="0"/>
          </a:p>
        </p:txBody>
      </p:sp>
    </p:spTree>
    <p:extLst>
      <p:ext uri="{BB962C8B-B14F-4D97-AF65-F5344CB8AC3E}">
        <p14:creationId xmlns:p14="http://schemas.microsoft.com/office/powerpoint/2010/main" val="3462276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E4E31A-7ED9-3B48-F642-B96841F7EC1A}"/>
              </a:ext>
            </a:extLst>
          </p:cNvPr>
          <p:cNvSpPr>
            <a:spLocks noGrp="1"/>
          </p:cNvSpPr>
          <p:nvPr>
            <p:ph type="title"/>
          </p:nvPr>
        </p:nvSpPr>
        <p:spPr/>
        <p:txBody>
          <a:bodyPr/>
          <a:lstStyle/>
          <a:p>
            <a:r>
              <a:rPr lang="pl-PL" dirty="0" err="1"/>
              <a:t>Long</a:t>
            </a:r>
            <a:r>
              <a:rPr lang="pl-PL" dirty="0"/>
              <a:t> </a:t>
            </a:r>
            <a:r>
              <a:rPr lang="pl-PL" dirty="0" err="1"/>
              <a:t>pulse</a:t>
            </a:r>
            <a:r>
              <a:rPr lang="pl-PL" dirty="0"/>
              <a:t> development </a:t>
            </a:r>
            <a:r>
              <a:rPr lang="pl-PL" dirty="0" err="1"/>
              <a:t>at</a:t>
            </a:r>
            <a:r>
              <a:rPr lang="pl-PL" dirty="0"/>
              <a:t> </a:t>
            </a:r>
            <a:r>
              <a:rPr lang="pl-PL" dirty="0" err="1"/>
              <a:t>Wendelstein</a:t>
            </a:r>
            <a:r>
              <a:rPr lang="pl-PL" dirty="0"/>
              <a:t> 7-X</a:t>
            </a:r>
          </a:p>
        </p:txBody>
      </p:sp>
      <p:sp>
        <p:nvSpPr>
          <p:cNvPr id="3" name="Symbol zastępczy stopki 2">
            <a:extLst>
              <a:ext uri="{FF2B5EF4-FFF2-40B4-BE49-F238E27FC236}">
                <a16:creationId xmlns:a16="http://schemas.microsoft.com/office/drawing/2014/main" id="{C5A947F2-11AA-A5E3-C1D7-82E9E7A2FB0F}"/>
              </a:ext>
            </a:extLst>
          </p:cNvPr>
          <p:cNvSpPr>
            <a:spLocks noGrp="1"/>
          </p:cNvSpPr>
          <p:nvPr>
            <p:ph type="ftr" sz="quarter" idx="11"/>
          </p:nvPr>
        </p:nvSpPr>
        <p:spPr>
          <a:xfrm>
            <a:off x="825623" y="6555770"/>
            <a:ext cx="6201075" cy="329614"/>
          </a:xfrm>
        </p:spPr>
        <p:txBody>
          <a:bodyPr/>
          <a:lstStyle/>
          <a:p>
            <a:r>
              <a:rPr lang="en-US" dirty="0">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ABC780BF-0C16-9A32-CD20-81E99D5306C4}"/>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dirty="0">
              <a:solidFill>
                <a:prstClr val="white"/>
              </a:solidFill>
            </a:endParaRPr>
          </a:p>
        </p:txBody>
      </p:sp>
      <p:pic>
        <p:nvPicPr>
          <p:cNvPr id="7" name="Picture 9">
            <a:extLst>
              <a:ext uri="{FF2B5EF4-FFF2-40B4-BE49-F238E27FC236}">
                <a16:creationId xmlns:a16="http://schemas.microsoft.com/office/drawing/2014/main" id="{5C70459D-CCE1-A56D-042E-031AE99E2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503916" y="2153797"/>
            <a:ext cx="2790347" cy="2550861"/>
          </a:xfrm>
          <a:prstGeom prst="rect">
            <a:avLst/>
          </a:prstGeom>
          <a:solidFill>
            <a:schemeClr val="bg1"/>
          </a:solidFill>
        </p:spPr>
      </p:pic>
      <p:sp>
        <p:nvSpPr>
          <p:cNvPr id="8" name="TextBox 10">
            <a:extLst>
              <a:ext uri="{FF2B5EF4-FFF2-40B4-BE49-F238E27FC236}">
                <a16:creationId xmlns:a16="http://schemas.microsoft.com/office/drawing/2014/main" id="{C7C1154A-1315-7E08-6FD1-1C5938C50456}"/>
              </a:ext>
            </a:extLst>
          </p:cNvPr>
          <p:cNvSpPr txBox="1"/>
          <p:nvPr/>
        </p:nvSpPr>
        <p:spPr>
          <a:xfrm>
            <a:off x="9218725" y="1892161"/>
            <a:ext cx="1594988" cy="294953"/>
          </a:xfrm>
          <a:prstGeom prst="rect">
            <a:avLst/>
          </a:prstGeom>
          <a:noFill/>
        </p:spPr>
        <p:txBody>
          <a:bodyPr wrap="none" lIns="0" tIns="0" rIns="0" bIns="0" rtlCol="0" anchor="t" anchorCtr="0">
            <a:spAutoFit/>
          </a:bodyPr>
          <a:lstStyle/>
          <a:p>
            <a:pPr algn="l">
              <a:lnSpc>
                <a:spcPts val="2300"/>
              </a:lnSpc>
              <a:spcBef>
                <a:spcPts val="1150"/>
              </a:spcBef>
            </a:pPr>
            <a:r>
              <a:rPr lang="pl-PL" sz="1600" dirty="0"/>
              <a:t>Detached plasma</a:t>
            </a:r>
            <a:endParaRPr lang="en-GB" sz="1600" dirty="0" err="1"/>
          </a:p>
        </p:txBody>
      </p:sp>
      <mc:AlternateContent xmlns:mc="http://schemas.openxmlformats.org/markup-compatibility/2006" xmlns:a14="http://schemas.microsoft.com/office/drawing/2010/main">
        <mc:Choice Requires="a14">
          <p:sp>
            <p:nvSpPr>
              <p:cNvPr id="9" name="TextBox 11">
                <a:extLst>
                  <a:ext uri="{FF2B5EF4-FFF2-40B4-BE49-F238E27FC236}">
                    <a16:creationId xmlns:a16="http://schemas.microsoft.com/office/drawing/2014/main" id="{A00C12F8-3CD0-A8EF-1CD6-3300E3F028E9}"/>
                  </a:ext>
                </a:extLst>
              </p:cNvPr>
              <p:cNvSpPr txBox="1"/>
              <p:nvPr/>
            </p:nvSpPr>
            <p:spPr>
              <a:xfrm>
                <a:off x="8612719" y="4695117"/>
                <a:ext cx="3196206" cy="1628651"/>
              </a:xfrm>
              <a:prstGeom prst="rect">
                <a:avLst/>
              </a:prstGeom>
              <a:solidFill>
                <a:schemeClr val="bg1"/>
              </a:solidFill>
            </p:spPr>
            <p:txBody>
              <a:bodyPr wrap="square" lIns="0" tIns="0" rIns="0" bIns="0" rtlCol="0" anchor="t" anchorCtr="0">
                <a:spAutoFit/>
              </a:bodyPr>
              <a:lstStyle/>
              <a:p>
                <a:pPr>
                  <a:lnSpc>
                    <a:spcPts val="2300"/>
                  </a:lnSpc>
                  <a:spcBef>
                    <a:spcPts val="1150"/>
                  </a:spcBef>
                </a:pPr>
                <a:r>
                  <a:rPr lang="pl-PL" sz="1400" b="1" dirty="0">
                    <a:solidFill>
                      <a:srgbClr val="FF0000"/>
                    </a:solidFill>
                  </a:rPr>
                  <a:t>High </a:t>
                </a:r>
                <a14:m>
                  <m:oMath xmlns:m="http://schemas.openxmlformats.org/officeDocument/2006/math">
                    <m:r>
                      <a:rPr lang="pl-PL" sz="1400" b="1" i="1" dirty="0">
                        <a:solidFill>
                          <a:srgbClr val="FF0000"/>
                        </a:solidFill>
                        <a:latin typeface="Cambria Math" panose="02040503050406030204" pitchFamily="18" charset="0"/>
                      </a:rPr>
                      <m:t>𝑷</m:t>
                    </m:r>
                    <m:r>
                      <a:rPr lang="pl-PL" sz="1400" b="1" i="1" baseline="-25000" dirty="0">
                        <a:solidFill>
                          <a:srgbClr val="FF0000"/>
                        </a:solidFill>
                        <a:latin typeface="Cambria Math" panose="02040503050406030204" pitchFamily="18" charset="0"/>
                      </a:rPr>
                      <m:t>𝐫𝐚𝐝</m:t>
                    </m:r>
                    <m:r>
                      <a:rPr lang="pl-PL" sz="1400" b="1" i="1" dirty="0">
                        <a:solidFill>
                          <a:srgbClr val="FF0000"/>
                        </a:solidFill>
                        <a:latin typeface="Cambria Math" panose="02040503050406030204" pitchFamily="18" charset="0"/>
                      </a:rPr>
                      <m:t> =</m:t>
                    </m:r>
                    <m:r>
                      <a:rPr lang="pl-PL" sz="1400" b="1" i="1" dirty="0" smtClean="0">
                        <a:solidFill>
                          <a:srgbClr val="FF0000"/>
                        </a:solidFill>
                        <a:latin typeface="Cambria Math" panose="02040503050406030204" pitchFamily="18" charset="0"/>
                        <a:ea typeface="Cambria Math" panose="02040503050406030204" pitchFamily="18" charset="0"/>
                      </a:rPr>
                      <m:t>≥</m:t>
                    </m:r>
                    <m:r>
                      <a:rPr lang="pl-PL" sz="1400" b="1" i="1" dirty="0">
                        <a:solidFill>
                          <a:srgbClr val="FF0000"/>
                        </a:solidFill>
                        <a:latin typeface="Cambria Math" panose="02040503050406030204" pitchFamily="18" charset="0"/>
                      </a:rPr>
                      <m:t>𝟔</m:t>
                    </m:r>
                    <m:r>
                      <a:rPr lang="pl-PL" sz="1400" b="1" i="1" dirty="0">
                        <a:solidFill>
                          <a:srgbClr val="FF0000"/>
                        </a:solidFill>
                        <a:latin typeface="Cambria Math" panose="02040503050406030204" pitchFamily="18" charset="0"/>
                      </a:rPr>
                      <m:t> </m:t>
                    </m:r>
                    <m:r>
                      <a:rPr lang="pl-PL" sz="1400" b="1" i="1" dirty="0">
                        <a:solidFill>
                          <a:srgbClr val="FF0000"/>
                        </a:solidFill>
                        <a:latin typeface="Cambria Math" panose="02040503050406030204" pitchFamily="18" charset="0"/>
                      </a:rPr>
                      <m:t>𝑴𝑾</m:t>
                    </m:r>
                    <m:r>
                      <a:rPr lang="pl-PL" sz="1400" b="1" i="1" dirty="0">
                        <a:solidFill>
                          <a:srgbClr val="FF0000"/>
                        </a:solidFill>
                        <a:latin typeface="Cambria Math" panose="02040503050406030204" pitchFamily="18" charset="0"/>
                      </a:rPr>
                      <m:t>  →</m:t>
                    </m:r>
                  </m:oMath>
                </a14:m>
                <a:r>
                  <a:rPr lang="pl-PL" sz="1400" b="1" baseline="30000" dirty="0">
                    <a:solidFill>
                      <a:srgbClr val="00B050"/>
                    </a:solidFill>
                    <a:latin typeface="Calibri" panose="020F0502020204030204" pitchFamily="34" charset="0"/>
                    <a:ea typeface="Cambria Math" panose="02040503050406030204" pitchFamily="18" charset="0"/>
                    <a:cs typeface="Calibri" panose="020F0502020204030204" pitchFamily="34" charset="0"/>
                  </a:rPr>
                  <a:t> </a:t>
                </a:r>
                <a:br>
                  <a:rPr lang="pl-PL" sz="1400" b="1" baseline="30000" dirty="0">
                    <a:solidFill>
                      <a:srgbClr val="00B050"/>
                    </a:solidFill>
                    <a:latin typeface="Calibri" panose="020F0502020204030204" pitchFamily="34" charset="0"/>
                    <a:ea typeface="Cambria Math" panose="02040503050406030204" pitchFamily="18" charset="0"/>
                    <a:cs typeface="Calibri" panose="020F0502020204030204" pitchFamily="34" charset="0"/>
                  </a:rPr>
                </a:br>
                <a:r>
                  <a:rPr lang="pl-PL" sz="1400" b="1" dirty="0">
                    <a:solidFill>
                      <a:srgbClr val="00B050"/>
                    </a:solidFill>
                    <a:latin typeface="Calibri" panose="020F0502020204030204" pitchFamily="34" charset="0"/>
                    <a:ea typeface="Cambria Math" panose="02040503050406030204" pitchFamily="18" charset="0"/>
                    <a:cs typeface="Calibri" panose="020F0502020204030204" pitchFamily="34" charset="0"/>
                  </a:rPr>
                  <a:t>Low </a:t>
                </a:r>
                <a14:m>
                  <m:oMath xmlns:m="http://schemas.openxmlformats.org/officeDocument/2006/math">
                    <m:r>
                      <a:rPr lang="pl-PL" sz="1400" b="1" i="1" dirty="0">
                        <a:solidFill>
                          <a:srgbClr val="00B050"/>
                        </a:solidFill>
                        <a:latin typeface="Cambria Math" panose="02040503050406030204" pitchFamily="18" charset="0"/>
                        <a:ea typeface="Cambria Math" panose="02040503050406030204" pitchFamily="18" charset="0"/>
                      </a:rPr>
                      <m:t>𝒒</m:t>
                    </m:r>
                    <m:r>
                      <a:rPr lang="pl-PL" sz="1400" b="1" i="1" baseline="-25000" dirty="0">
                        <a:solidFill>
                          <a:srgbClr val="00B050"/>
                        </a:solidFill>
                        <a:latin typeface="Cambria Math" panose="02040503050406030204" pitchFamily="18" charset="0"/>
                        <a:ea typeface="Cambria Math" panose="02040503050406030204" pitchFamily="18" charset="0"/>
                      </a:rPr>
                      <m:t>𝐩𝐞𝐚𝐤</m:t>
                    </m:r>
                    <m:r>
                      <a:rPr lang="pl-PL" sz="1400" b="1" i="1" dirty="0">
                        <a:solidFill>
                          <a:srgbClr val="00B050"/>
                        </a:solidFill>
                        <a:latin typeface="Cambria Math" panose="02040503050406030204" pitchFamily="18" charset="0"/>
                        <a:ea typeface="Cambria Math" panose="02040503050406030204" pitchFamily="18" charset="0"/>
                      </a:rPr>
                      <m:t>~</m:t>
                    </m:r>
                    <m:r>
                      <a:rPr lang="pl-PL" sz="1400" b="1" i="1" dirty="0">
                        <a:solidFill>
                          <a:srgbClr val="00B050"/>
                        </a:solidFill>
                        <a:latin typeface="Cambria Math" panose="02040503050406030204" pitchFamily="18" charset="0"/>
                        <a:ea typeface="Cambria Math" panose="02040503050406030204" pitchFamily="18" charset="0"/>
                      </a:rPr>
                      <m:t>𝟏</m:t>
                    </m:r>
                    <m:r>
                      <a:rPr lang="pl-PL" sz="1400" b="1" dirty="0">
                        <a:solidFill>
                          <a:srgbClr val="00B050"/>
                        </a:solidFill>
                        <a:latin typeface="Cambria Math" panose="02040503050406030204" pitchFamily="18" charset="0"/>
                        <a:ea typeface="Cambria Math" panose="02040503050406030204" pitchFamily="18" charset="0"/>
                      </a:rPr>
                      <m:t> </m:t>
                    </m:r>
                    <m:r>
                      <a:rPr lang="pl-PL" sz="1400" b="1" i="1" dirty="0">
                        <a:solidFill>
                          <a:srgbClr val="00B050"/>
                        </a:solidFill>
                        <a:latin typeface="Cambria Math" panose="02040503050406030204" pitchFamily="18" charset="0"/>
                        <a:ea typeface="Cambria Math" panose="02040503050406030204" pitchFamily="18" charset="0"/>
                      </a:rPr>
                      <m:t>𝐌𝐖</m:t>
                    </m:r>
                    <m:r>
                      <a:rPr lang="pl-PL" sz="1400" b="1" dirty="0">
                        <a:solidFill>
                          <a:srgbClr val="00B050"/>
                        </a:solidFill>
                        <a:latin typeface="Cambria Math" panose="02040503050406030204" pitchFamily="18" charset="0"/>
                        <a:ea typeface="Cambria Math" panose="02040503050406030204" pitchFamily="18" charset="0"/>
                      </a:rPr>
                      <m:t>/</m:t>
                    </m:r>
                    <m:r>
                      <a:rPr lang="pl-PL" sz="1400" b="1" i="1" dirty="0">
                        <a:solidFill>
                          <a:srgbClr val="00B050"/>
                        </a:solidFill>
                        <a:latin typeface="Cambria Math" panose="02040503050406030204" pitchFamily="18" charset="0"/>
                        <a:ea typeface="Cambria Math" panose="02040503050406030204" pitchFamily="18" charset="0"/>
                      </a:rPr>
                      <m:t>𝐦</m:t>
                    </m:r>
                    <m:r>
                      <a:rPr lang="pl-PL" sz="1400" b="1" i="1" baseline="30000" dirty="0">
                        <a:solidFill>
                          <a:srgbClr val="00B050"/>
                        </a:solidFill>
                        <a:latin typeface="Cambria Math" panose="02040503050406030204" pitchFamily="18" charset="0"/>
                        <a:ea typeface="Cambria Math" panose="02040503050406030204" pitchFamily="18" charset="0"/>
                      </a:rPr>
                      <m:t>𝟐</m:t>
                    </m:r>
                  </m:oMath>
                </a14:m>
                <a:endParaRPr lang="pl-PL" sz="1400" b="1" baseline="30000" dirty="0">
                  <a:solidFill>
                    <a:srgbClr val="00B050"/>
                  </a:solidFill>
                  <a:latin typeface="Calibri" panose="020F0502020204030204" pitchFamily="34" charset="0"/>
                  <a:ea typeface="Cambria Math" panose="02040503050406030204" pitchFamily="18" charset="0"/>
                  <a:cs typeface="Calibri" panose="020F0502020204030204" pitchFamily="34" charset="0"/>
                </a:endParaRPr>
              </a:p>
              <a:p>
                <a:pPr>
                  <a:lnSpc>
                    <a:spcPts val="2300"/>
                  </a:lnSpc>
                  <a:spcBef>
                    <a:spcPts val="1150"/>
                  </a:spcBef>
                </a:pPr>
                <a:r>
                  <a:rPr lang="pl-PL" sz="1600" dirty="0">
                    <a:latin typeface="Calibri" panose="020F0502020204030204" pitchFamily="34" charset="0"/>
                    <a:ea typeface="Cambria Math" panose="02040503050406030204" pitchFamily="18" charset="0"/>
                    <a:cs typeface="Calibri" panose="020F0502020204030204" pitchFamily="34" charset="0"/>
                  </a:rPr>
                  <a:t>Reactor relevant divertor downstream paratemeters </a:t>
                </a:r>
                <a:br>
                  <a:rPr lang="pl-PL" sz="1600" dirty="0">
                    <a:latin typeface="Calibri" panose="020F0502020204030204" pitchFamily="34" charset="0"/>
                    <a:ea typeface="Cambria Math" panose="02040503050406030204" pitchFamily="18" charset="0"/>
                    <a:cs typeface="Calibri" panose="020F0502020204030204" pitchFamily="34" charset="0"/>
                  </a:rPr>
                </a:br>
                <a:r>
                  <a:rPr lang="pl-PL" sz="1600" dirty="0">
                    <a:latin typeface="Calibri" panose="020F0502020204030204" pitchFamily="34" charset="0"/>
                    <a:ea typeface="Cambria Math" panose="02040503050406030204" pitchFamily="18" charset="0"/>
                    <a:cs typeface="Calibri" panose="020F0502020204030204" pitchFamily="34" charset="0"/>
                  </a:rPr>
                  <a:t>(e.g. </a:t>
                </a:r>
                <a:r>
                  <a:rPr lang="pl-PL" sz="1600" i="1" dirty="0">
                    <a:latin typeface="Calibri" panose="020F0502020204030204" pitchFamily="34" charset="0"/>
                    <a:ea typeface="Cambria Math" panose="02040503050406030204" pitchFamily="18" charset="0"/>
                    <a:cs typeface="Calibri" panose="020F0502020204030204" pitchFamily="34" charset="0"/>
                  </a:rPr>
                  <a:t>T</a:t>
                </a:r>
                <a:r>
                  <a:rPr lang="pl-PL" sz="1600" baseline="-25000" dirty="0">
                    <a:latin typeface="Calibri" panose="020F0502020204030204" pitchFamily="34" charset="0"/>
                    <a:ea typeface="Cambria Math" panose="02040503050406030204" pitchFamily="18" charset="0"/>
                    <a:cs typeface="Calibri" panose="020F0502020204030204" pitchFamily="34" charset="0"/>
                  </a:rPr>
                  <a:t>e,downstream</a:t>
                </a:r>
                <a:r>
                  <a:rPr lang="pl-PL" sz="1600" dirty="0">
                    <a:latin typeface="Calibri" panose="020F0502020204030204" pitchFamily="34" charset="0"/>
                    <a:ea typeface="Cambria Math" panose="02040503050406030204" pitchFamily="18" charset="0"/>
                    <a:cs typeface="Calibri" panose="020F0502020204030204" pitchFamily="34" charset="0"/>
                  </a:rPr>
                  <a:t> ~ 5 eV and </a:t>
                </a:r>
                <a14:m>
                  <m:oMath xmlns:m="http://schemas.openxmlformats.org/officeDocument/2006/math">
                    <m:r>
                      <a:rPr lang="pl-PL" sz="1600" i="1">
                        <a:latin typeface="Cambria Math" panose="02040503050406030204" pitchFamily="18" charset="0"/>
                        <a:ea typeface="Cambria Math" panose="02040503050406030204" pitchFamily="18" charset="0"/>
                      </a:rPr>
                      <m:t>𝑓</m:t>
                    </m:r>
                    <m:r>
                      <m:rPr>
                        <m:sty m:val="p"/>
                      </m:rPr>
                      <a:rPr lang="pl-PL" sz="1600" baseline="-25000">
                        <a:latin typeface="Cambria Math" panose="02040503050406030204" pitchFamily="18" charset="0"/>
                        <a:ea typeface="Cambria Math" panose="02040503050406030204" pitchFamily="18" charset="0"/>
                      </a:rPr>
                      <m:t>rad</m:t>
                    </m:r>
                    <m:r>
                      <a:rPr lang="pl-PL" sz="1600" i="1">
                        <a:latin typeface="Cambria Math" panose="02040503050406030204" pitchFamily="18" charset="0"/>
                        <a:ea typeface="Cambria Math" panose="02040503050406030204" pitchFamily="18" charset="0"/>
                      </a:rPr>
                      <m:t>≥0.8</m:t>
                    </m:r>
                    <m:r>
                      <a:rPr lang="pl-PL" sz="1600" b="0" i="1" smtClean="0">
                        <a:latin typeface="Cambria Math" panose="02040503050406030204" pitchFamily="18" charset="0"/>
                        <a:ea typeface="Cambria Math" panose="02040503050406030204" pitchFamily="18" charset="0"/>
                      </a:rPr>
                      <m:t>)</m:t>
                    </m:r>
                  </m:oMath>
                </a14:m>
                <a:endParaRPr lang="pl-PL" sz="1600" b="1" baseline="30000" dirty="0">
                  <a:solidFill>
                    <a:srgbClr val="00B050"/>
                  </a:solidFill>
                  <a:latin typeface="Calibri" panose="020F0502020204030204" pitchFamily="34" charset="0"/>
                  <a:ea typeface="Cambria Math" panose="02040503050406030204" pitchFamily="18" charset="0"/>
                  <a:cs typeface="Calibri" panose="020F0502020204030204" pitchFamily="34" charset="0"/>
                </a:endParaRPr>
              </a:p>
            </p:txBody>
          </p:sp>
        </mc:Choice>
        <mc:Fallback xmlns="">
          <p:sp>
            <p:nvSpPr>
              <p:cNvPr id="9" name="TextBox 11">
                <a:extLst>
                  <a:ext uri="{FF2B5EF4-FFF2-40B4-BE49-F238E27FC236}">
                    <a16:creationId xmlns:a16="http://schemas.microsoft.com/office/drawing/2014/main" id="{A00C12F8-3CD0-A8EF-1CD6-3300E3F028E9}"/>
                  </a:ext>
                </a:extLst>
              </p:cNvPr>
              <p:cNvSpPr txBox="1">
                <a:spLocks noRot="1" noChangeAspect="1" noMove="1" noResize="1" noEditPoints="1" noAdjustHandles="1" noChangeArrowheads="1" noChangeShapeType="1" noTextEdit="1"/>
              </p:cNvSpPr>
              <p:nvPr/>
            </p:nvSpPr>
            <p:spPr>
              <a:xfrm>
                <a:off x="8612719" y="4695117"/>
                <a:ext cx="3196206" cy="1628651"/>
              </a:xfrm>
              <a:prstGeom prst="rect">
                <a:avLst/>
              </a:prstGeom>
              <a:blipFill>
                <a:blip r:embed="rId3"/>
                <a:stretch>
                  <a:fillRect l="-4008" r="-4008" b="-5993"/>
                </a:stretch>
              </a:blipFill>
            </p:spPr>
            <p:txBody>
              <a:bodyPr/>
              <a:lstStyle/>
              <a:p>
                <a:r>
                  <a:rPr lang="pl-PL">
                    <a:noFill/>
                  </a:rPr>
                  <a:t> </a:t>
                </a:r>
              </a:p>
            </p:txBody>
          </p:sp>
        </mc:Fallback>
      </mc:AlternateContent>
      <p:pic>
        <p:nvPicPr>
          <p:cNvPr id="11" name="Picture 7">
            <a:extLst>
              <a:ext uri="{FF2B5EF4-FFF2-40B4-BE49-F238E27FC236}">
                <a16:creationId xmlns:a16="http://schemas.microsoft.com/office/drawing/2014/main" id="{B95EBB04-B793-8A1D-974F-7E8AF9EF3E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848893" y="2150351"/>
            <a:ext cx="2829957" cy="2587070"/>
          </a:xfrm>
          <a:prstGeom prst="rect">
            <a:avLst/>
          </a:prstGeom>
        </p:spPr>
      </p:pic>
      <p:sp>
        <p:nvSpPr>
          <p:cNvPr id="12" name="TextBox 8">
            <a:extLst>
              <a:ext uri="{FF2B5EF4-FFF2-40B4-BE49-F238E27FC236}">
                <a16:creationId xmlns:a16="http://schemas.microsoft.com/office/drawing/2014/main" id="{38C3A0B9-A9EF-4969-2526-169B052272CE}"/>
              </a:ext>
            </a:extLst>
          </p:cNvPr>
          <p:cNvSpPr txBox="1"/>
          <p:nvPr/>
        </p:nvSpPr>
        <p:spPr>
          <a:xfrm>
            <a:off x="5559486" y="1891408"/>
            <a:ext cx="1527662" cy="267894"/>
          </a:xfrm>
          <a:prstGeom prst="rect">
            <a:avLst/>
          </a:prstGeom>
          <a:noFill/>
        </p:spPr>
        <p:txBody>
          <a:bodyPr wrap="none" lIns="0" tIns="0" rIns="0" bIns="0" rtlCol="0" anchor="t" anchorCtr="0">
            <a:spAutoFit/>
          </a:bodyPr>
          <a:lstStyle/>
          <a:p>
            <a:pPr algn="l">
              <a:lnSpc>
                <a:spcPts val="2300"/>
              </a:lnSpc>
              <a:spcBef>
                <a:spcPts val="1150"/>
              </a:spcBef>
            </a:pPr>
            <a:r>
              <a:rPr lang="pl-PL" sz="1600" dirty="0"/>
              <a:t>Attached plasma</a:t>
            </a:r>
            <a:endParaRPr lang="en-GB" sz="1600" dirty="0" err="1"/>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77E80AC-BD1B-F50C-4DDE-9EF4C0A9EA16}"/>
                  </a:ext>
                </a:extLst>
              </p:cNvPr>
              <p:cNvSpPr txBox="1"/>
              <p:nvPr/>
            </p:nvSpPr>
            <p:spPr>
              <a:xfrm>
                <a:off x="4848893" y="4737421"/>
                <a:ext cx="3196206" cy="1782539"/>
              </a:xfrm>
              <a:prstGeom prst="rect">
                <a:avLst/>
              </a:prstGeom>
              <a:noFill/>
            </p:spPr>
            <p:txBody>
              <a:bodyPr wrap="square" lIns="0" tIns="0" rIns="0" bIns="0" rtlCol="0" anchor="t" anchorCtr="0">
                <a:spAutoFit/>
              </a:bodyPr>
              <a:lstStyle/>
              <a:p>
                <a:pPr>
                  <a:lnSpc>
                    <a:spcPts val="2300"/>
                  </a:lnSpc>
                  <a:spcBef>
                    <a:spcPts val="1150"/>
                  </a:spcBef>
                </a:pPr>
                <a:r>
                  <a:rPr lang="pl-PL" sz="1400" b="1" dirty="0">
                    <a:solidFill>
                      <a:srgbClr val="00B050"/>
                    </a:solidFill>
                  </a:rPr>
                  <a:t>Low </a:t>
                </a:r>
                <a14:m>
                  <m:oMath xmlns:m="http://schemas.openxmlformats.org/officeDocument/2006/math">
                    <m:r>
                      <a:rPr lang="pl-PL" sz="1400" b="1" i="1" dirty="0">
                        <a:solidFill>
                          <a:srgbClr val="00B050"/>
                        </a:solidFill>
                        <a:latin typeface="Cambria Math" panose="02040503050406030204" pitchFamily="18" charset="0"/>
                      </a:rPr>
                      <m:t>𝑷</m:t>
                    </m:r>
                    <m:r>
                      <a:rPr lang="pl-PL" sz="1400" b="1" i="1" baseline="-25000" dirty="0">
                        <a:solidFill>
                          <a:srgbClr val="00B050"/>
                        </a:solidFill>
                        <a:latin typeface="Cambria Math" panose="02040503050406030204" pitchFamily="18" charset="0"/>
                      </a:rPr>
                      <m:t>𝐫𝐚𝐝</m:t>
                    </m:r>
                    <m:r>
                      <a:rPr lang="pl-PL" sz="1400" b="1" i="1" dirty="0">
                        <a:solidFill>
                          <a:srgbClr val="00B050"/>
                        </a:solidFill>
                        <a:latin typeface="Cambria Math" panose="02040503050406030204" pitchFamily="18" charset="0"/>
                      </a:rPr>
                      <m:t> </m:t>
                    </m:r>
                    <m:r>
                      <a:rPr lang="pl-PL" sz="1400" b="1" i="1" dirty="0" smtClean="0">
                        <a:solidFill>
                          <a:srgbClr val="00B050"/>
                        </a:solidFill>
                        <a:latin typeface="Cambria Math" panose="02040503050406030204" pitchFamily="18" charset="0"/>
                      </a:rPr>
                      <m:t>&lt;</m:t>
                    </m:r>
                    <m:r>
                      <a:rPr lang="pl-PL" sz="1400" b="1" i="1" dirty="0" smtClean="0">
                        <a:solidFill>
                          <a:srgbClr val="00B050"/>
                        </a:solidFill>
                        <a:latin typeface="Cambria Math" panose="02040503050406030204" pitchFamily="18" charset="0"/>
                      </a:rPr>
                      <m:t>𝟐</m:t>
                    </m:r>
                    <m:r>
                      <a:rPr lang="pl-PL" sz="1400" b="1" i="1" dirty="0">
                        <a:solidFill>
                          <a:srgbClr val="00B050"/>
                        </a:solidFill>
                        <a:latin typeface="Cambria Math" panose="02040503050406030204" pitchFamily="18" charset="0"/>
                      </a:rPr>
                      <m:t> </m:t>
                    </m:r>
                    <m:r>
                      <a:rPr lang="pl-PL" sz="1400" b="1" i="1" dirty="0">
                        <a:solidFill>
                          <a:srgbClr val="00B050"/>
                        </a:solidFill>
                        <a:latin typeface="Cambria Math" panose="02040503050406030204" pitchFamily="18" charset="0"/>
                      </a:rPr>
                      <m:t>𝑴𝑾</m:t>
                    </m:r>
                    <m:r>
                      <a:rPr lang="pl-PL" sz="1400" b="1" i="1" dirty="0" smtClean="0">
                        <a:latin typeface="Cambria Math" panose="02040503050406030204" pitchFamily="18" charset="0"/>
                        <a:ea typeface="Cambria Math" panose="02040503050406030204" pitchFamily="18" charset="0"/>
                      </a:rPr>
                      <m:t>→</m:t>
                    </m:r>
                  </m:oMath>
                </a14:m>
                <a:br>
                  <a:rPr lang="pl-PL" sz="1400" b="1" baseline="30000" dirty="0">
                    <a:solidFill>
                      <a:srgbClr val="00B050"/>
                    </a:solidFill>
                    <a:latin typeface="Calibri" panose="020F0502020204030204" pitchFamily="34" charset="0"/>
                    <a:ea typeface="Cambria Math" panose="02040503050406030204" pitchFamily="18" charset="0"/>
                    <a:cs typeface="Calibri" panose="020F0502020204030204" pitchFamily="34" charset="0"/>
                  </a:rPr>
                </a:br>
                <a:r>
                  <a:rPr lang="pl-PL" sz="1400" b="1" dirty="0">
                    <a:solidFill>
                      <a:srgbClr val="FF0000"/>
                    </a:solidFill>
                    <a:latin typeface="Calibri" panose="020F0502020204030204" pitchFamily="34" charset="0"/>
                    <a:ea typeface="Cambria Math" panose="02040503050406030204" pitchFamily="18" charset="0"/>
                    <a:cs typeface="Calibri" panose="020F0502020204030204" pitchFamily="34" charset="0"/>
                  </a:rPr>
                  <a:t>High </a:t>
                </a:r>
                <a14:m>
                  <m:oMath xmlns:m="http://schemas.openxmlformats.org/officeDocument/2006/math">
                    <m:r>
                      <a:rPr lang="pl-PL" sz="1400" b="1" i="1" dirty="0">
                        <a:solidFill>
                          <a:srgbClr val="FF0000"/>
                        </a:solidFill>
                        <a:latin typeface="Cambria Math" panose="02040503050406030204" pitchFamily="18" charset="0"/>
                        <a:ea typeface="Cambria Math" panose="02040503050406030204" pitchFamily="18" charset="0"/>
                      </a:rPr>
                      <m:t>𝒒</m:t>
                    </m:r>
                    <m:r>
                      <a:rPr lang="pl-PL" sz="1400" b="1" i="1" baseline="-25000" dirty="0">
                        <a:solidFill>
                          <a:srgbClr val="FF0000"/>
                        </a:solidFill>
                        <a:latin typeface="Cambria Math" panose="02040503050406030204" pitchFamily="18" charset="0"/>
                        <a:ea typeface="Cambria Math" panose="02040503050406030204" pitchFamily="18" charset="0"/>
                      </a:rPr>
                      <m:t>𝐩𝐞𝐚𝐤</m:t>
                    </m:r>
                    <m:r>
                      <a:rPr lang="pl-PL" sz="1400" b="1" i="1" dirty="0">
                        <a:solidFill>
                          <a:srgbClr val="FF0000"/>
                        </a:solidFill>
                        <a:latin typeface="Cambria Math" panose="02040503050406030204" pitchFamily="18" charset="0"/>
                        <a:ea typeface="Cambria Math" panose="02040503050406030204" pitchFamily="18" charset="0"/>
                      </a:rPr>
                      <m:t>~</m:t>
                    </m:r>
                    <m:r>
                      <a:rPr lang="pl-PL" sz="1400" b="1" i="1" dirty="0" smtClean="0">
                        <a:solidFill>
                          <a:srgbClr val="FF0000"/>
                        </a:solidFill>
                        <a:latin typeface="Cambria Math" panose="02040503050406030204" pitchFamily="18" charset="0"/>
                        <a:ea typeface="Cambria Math" panose="02040503050406030204" pitchFamily="18" charset="0"/>
                      </a:rPr>
                      <m:t>𝟓</m:t>
                    </m:r>
                    <m:f>
                      <m:fPr>
                        <m:ctrlPr>
                          <a:rPr lang="pl-PL" sz="1400" b="1" i="1" dirty="0">
                            <a:solidFill>
                              <a:srgbClr val="FF0000"/>
                            </a:solidFill>
                            <a:latin typeface="Cambria Math" panose="02040503050406030204" pitchFamily="18" charset="0"/>
                            <a:ea typeface="Cambria Math" panose="02040503050406030204" pitchFamily="18" charset="0"/>
                          </a:rPr>
                        </m:ctrlPr>
                      </m:fPr>
                      <m:num>
                        <m:r>
                          <a:rPr lang="pl-PL" sz="1400" b="1" i="1" dirty="0">
                            <a:solidFill>
                              <a:srgbClr val="FF0000"/>
                            </a:solidFill>
                            <a:latin typeface="Cambria Math" panose="02040503050406030204" pitchFamily="18" charset="0"/>
                            <a:ea typeface="Cambria Math" panose="02040503050406030204" pitchFamily="18" charset="0"/>
                          </a:rPr>
                          <m:t>𝐌𝐖</m:t>
                        </m:r>
                      </m:num>
                      <m:den>
                        <m:r>
                          <a:rPr lang="pl-PL" sz="1400" b="1" i="1" dirty="0">
                            <a:solidFill>
                              <a:srgbClr val="FF0000"/>
                            </a:solidFill>
                            <a:latin typeface="Cambria Math" panose="02040503050406030204" pitchFamily="18" charset="0"/>
                            <a:ea typeface="Cambria Math" panose="02040503050406030204" pitchFamily="18" charset="0"/>
                          </a:rPr>
                          <m:t>𝐦</m:t>
                        </m:r>
                        <m:r>
                          <a:rPr lang="pl-PL" sz="1400" b="1" i="1" baseline="30000" dirty="0">
                            <a:solidFill>
                              <a:srgbClr val="FF0000"/>
                            </a:solidFill>
                            <a:latin typeface="Cambria Math" panose="02040503050406030204" pitchFamily="18" charset="0"/>
                            <a:ea typeface="Cambria Math" panose="02040503050406030204" pitchFamily="18" charset="0"/>
                          </a:rPr>
                          <m:t>𝟐</m:t>
                        </m:r>
                      </m:den>
                    </m:f>
                  </m:oMath>
                </a14:m>
                <a:endParaRPr lang="pl-PL" sz="1400" b="1" baseline="30000" dirty="0">
                  <a:solidFill>
                    <a:srgbClr val="FF0000"/>
                  </a:solidFill>
                  <a:latin typeface="Calibri" panose="020F0502020204030204" pitchFamily="34" charset="0"/>
                  <a:ea typeface="Cambria Math" panose="02040503050406030204" pitchFamily="18" charset="0"/>
                </a:endParaRPr>
              </a:p>
              <a:p>
                <a:pPr>
                  <a:lnSpc>
                    <a:spcPts val="2300"/>
                  </a:lnSpc>
                  <a:spcBef>
                    <a:spcPts val="1150"/>
                  </a:spcBef>
                </a:pPr>
                <a:r>
                  <a:rPr lang="pl-PL" sz="1600" dirty="0">
                    <a:latin typeface="Calibri" panose="020F0502020204030204" pitchFamily="34" charset="0"/>
                    <a:ea typeface="Cambria Math" panose="02040503050406030204" pitchFamily="18" charset="0"/>
                    <a:cs typeface="Calibri" panose="020F0502020204030204" pitchFamily="34" charset="0"/>
                  </a:rPr>
                  <a:t>Reactor relevant power fluxes in attached plasmas</a:t>
                </a:r>
              </a:p>
              <a:p>
                <a:pPr>
                  <a:lnSpc>
                    <a:spcPts val="2300"/>
                  </a:lnSpc>
                  <a:spcBef>
                    <a:spcPts val="1150"/>
                  </a:spcBef>
                </a:pPr>
                <a:endParaRPr lang="pl-PL" sz="1400" b="1" baseline="30000" dirty="0">
                  <a:solidFill>
                    <a:srgbClr val="FF0000"/>
                  </a:solidFill>
                  <a:latin typeface="Calibri" panose="020F0502020204030204" pitchFamily="34" charset="0"/>
                  <a:ea typeface="Cambria Math" panose="02040503050406030204" pitchFamily="18" charset="0"/>
                  <a:cs typeface="Calibri" panose="020F0502020204030204" pitchFamily="34" charset="0"/>
                </a:endParaRPr>
              </a:p>
            </p:txBody>
          </p:sp>
        </mc:Choice>
        <mc:Fallback xmlns="">
          <p:sp>
            <p:nvSpPr>
              <p:cNvPr id="13" name="TextBox 12">
                <a:extLst>
                  <a:ext uri="{FF2B5EF4-FFF2-40B4-BE49-F238E27FC236}">
                    <a16:creationId xmlns:a16="http://schemas.microsoft.com/office/drawing/2014/main" id="{A77E80AC-BD1B-F50C-4DDE-9EF4C0A9EA16}"/>
                  </a:ext>
                </a:extLst>
              </p:cNvPr>
              <p:cNvSpPr txBox="1">
                <a:spLocks noRot="1" noChangeAspect="1" noMove="1" noResize="1" noEditPoints="1" noAdjustHandles="1" noChangeArrowheads="1" noChangeShapeType="1" noTextEdit="1"/>
              </p:cNvSpPr>
              <p:nvPr/>
            </p:nvSpPr>
            <p:spPr>
              <a:xfrm>
                <a:off x="4848893" y="4737421"/>
                <a:ext cx="3196206" cy="1782539"/>
              </a:xfrm>
              <a:prstGeom prst="rect">
                <a:avLst/>
              </a:prstGeom>
              <a:blipFill>
                <a:blip r:embed="rId5"/>
                <a:stretch>
                  <a:fillRect l="-3810"/>
                </a:stretch>
              </a:blipFill>
            </p:spPr>
            <p:txBody>
              <a:bodyPr/>
              <a:lstStyle/>
              <a:p>
                <a:r>
                  <a:rPr lang="pl-PL">
                    <a:noFill/>
                  </a:rPr>
                  <a:t> </a:t>
                </a:r>
              </a:p>
            </p:txBody>
          </p:sp>
        </mc:Fallback>
      </mc:AlternateContent>
      <p:grpSp>
        <p:nvGrpSpPr>
          <p:cNvPr id="14" name="Group 17">
            <a:extLst>
              <a:ext uri="{FF2B5EF4-FFF2-40B4-BE49-F238E27FC236}">
                <a16:creationId xmlns:a16="http://schemas.microsoft.com/office/drawing/2014/main" id="{02353E1C-D38C-2AC8-422B-5FD4C1327C7F}"/>
              </a:ext>
            </a:extLst>
          </p:cNvPr>
          <p:cNvGrpSpPr/>
          <p:nvPr/>
        </p:nvGrpSpPr>
        <p:grpSpPr>
          <a:xfrm>
            <a:off x="316985" y="1754637"/>
            <a:ext cx="2122603" cy="1781665"/>
            <a:chOff x="7054759" y="835232"/>
            <a:chExt cx="3088758" cy="2757414"/>
          </a:xfrm>
        </p:grpSpPr>
        <p:pic>
          <p:nvPicPr>
            <p:cNvPr id="15" name="Picture 18">
              <a:extLst>
                <a:ext uri="{FF2B5EF4-FFF2-40B4-BE49-F238E27FC236}">
                  <a16:creationId xmlns:a16="http://schemas.microsoft.com/office/drawing/2014/main" id="{D021F58C-CF67-6E88-C043-6C647A0FE4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3913" b="35608"/>
            <a:stretch/>
          </p:blipFill>
          <p:spPr>
            <a:xfrm>
              <a:off x="7054759" y="835232"/>
              <a:ext cx="3088758" cy="2757414"/>
            </a:xfrm>
            <a:prstGeom prst="rect">
              <a:avLst/>
            </a:prstGeom>
          </p:spPr>
        </p:pic>
        <p:sp>
          <p:nvSpPr>
            <p:cNvPr id="16" name="Freeform 19">
              <a:extLst>
                <a:ext uri="{FF2B5EF4-FFF2-40B4-BE49-F238E27FC236}">
                  <a16:creationId xmlns:a16="http://schemas.microsoft.com/office/drawing/2014/main" id="{ECF4D961-FB94-F140-223F-5D76AB1D383A}"/>
                </a:ext>
              </a:extLst>
            </p:cNvPr>
            <p:cNvSpPr/>
            <p:nvPr/>
          </p:nvSpPr>
          <p:spPr>
            <a:xfrm>
              <a:off x="7511861" y="2007594"/>
              <a:ext cx="2397189" cy="793193"/>
            </a:xfrm>
            <a:custGeom>
              <a:avLst/>
              <a:gdLst>
                <a:gd name="connsiteX0" fmla="*/ 0 w 1120392"/>
                <a:gd name="connsiteY0" fmla="*/ 0 h 417006"/>
                <a:gd name="connsiteX1" fmla="*/ 170822 w 1120392"/>
                <a:gd name="connsiteY1" fmla="*/ 65314 h 417006"/>
                <a:gd name="connsiteX2" fmla="*/ 266282 w 1120392"/>
                <a:gd name="connsiteY2" fmla="*/ 105507 h 417006"/>
                <a:gd name="connsiteX3" fmla="*/ 351693 w 1120392"/>
                <a:gd name="connsiteY3" fmla="*/ 165797 h 417006"/>
                <a:gd name="connsiteX4" fmla="*/ 452176 w 1120392"/>
                <a:gd name="connsiteY4" fmla="*/ 200967 h 417006"/>
                <a:gd name="connsiteX5" fmla="*/ 557684 w 1120392"/>
                <a:gd name="connsiteY5" fmla="*/ 226088 h 417006"/>
                <a:gd name="connsiteX6" fmla="*/ 728506 w 1120392"/>
                <a:gd name="connsiteY6" fmla="*/ 291402 h 417006"/>
                <a:gd name="connsiteX7" fmla="*/ 854110 w 1120392"/>
                <a:gd name="connsiteY7" fmla="*/ 316523 h 417006"/>
                <a:gd name="connsiteX8" fmla="*/ 939521 w 1120392"/>
                <a:gd name="connsiteY8" fmla="*/ 336619 h 417006"/>
                <a:gd name="connsiteX9" fmla="*/ 1014884 w 1120392"/>
                <a:gd name="connsiteY9" fmla="*/ 351692 h 417006"/>
                <a:gd name="connsiteX10" fmla="*/ 1090246 w 1120392"/>
                <a:gd name="connsiteY10" fmla="*/ 356716 h 417006"/>
                <a:gd name="connsiteX11" fmla="*/ 1115367 w 1120392"/>
                <a:gd name="connsiteY11" fmla="*/ 356716 h 417006"/>
                <a:gd name="connsiteX12" fmla="*/ 1120392 w 1120392"/>
                <a:gd name="connsiteY12" fmla="*/ 406958 h 417006"/>
                <a:gd name="connsiteX13" fmla="*/ 1065126 w 1120392"/>
                <a:gd name="connsiteY13" fmla="*/ 417006 h 417006"/>
                <a:gd name="connsiteX14" fmla="*/ 944545 w 1120392"/>
                <a:gd name="connsiteY14" fmla="*/ 381837 h 417006"/>
                <a:gd name="connsiteX15" fmla="*/ 839038 w 1120392"/>
                <a:gd name="connsiteY15" fmla="*/ 361740 h 417006"/>
                <a:gd name="connsiteX16" fmla="*/ 723482 w 1120392"/>
                <a:gd name="connsiteY16" fmla="*/ 336619 h 417006"/>
                <a:gd name="connsiteX17" fmla="*/ 612950 w 1120392"/>
                <a:gd name="connsiteY17" fmla="*/ 296426 h 417006"/>
                <a:gd name="connsiteX18" fmla="*/ 492370 w 1120392"/>
                <a:gd name="connsiteY18" fmla="*/ 261257 h 417006"/>
                <a:gd name="connsiteX19" fmla="*/ 422031 w 1120392"/>
                <a:gd name="connsiteY19" fmla="*/ 236136 h 417006"/>
                <a:gd name="connsiteX20" fmla="*/ 351693 w 1120392"/>
                <a:gd name="connsiteY20" fmla="*/ 205991 h 417006"/>
                <a:gd name="connsiteX21" fmla="*/ 266282 w 1120392"/>
                <a:gd name="connsiteY21" fmla="*/ 195942 h 417006"/>
                <a:gd name="connsiteX22" fmla="*/ 175846 w 1120392"/>
                <a:gd name="connsiteY22" fmla="*/ 165797 h 417006"/>
                <a:gd name="connsiteX23" fmla="*/ 130629 w 1120392"/>
                <a:gd name="connsiteY23" fmla="*/ 150725 h 417006"/>
                <a:gd name="connsiteX24" fmla="*/ 55266 w 1120392"/>
                <a:gd name="connsiteY24" fmla="*/ 100483 h 417006"/>
                <a:gd name="connsiteX25" fmla="*/ 0 w 1120392"/>
                <a:gd name="connsiteY25" fmla="*/ 0 h 417006"/>
                <a:gd name="connsiteX0" fmla="*/ 0 w 1120392"/>
                <a:gd name="connsiteY0" fmla="*/ 0 h 417006"/>
                <a:gd name="connsiteX1" fmla="*/ 170822 w 1120392"/>
                <a:gd name="connsiteY1" fmla="*/ 65314 h 417006"/>
                <a:gd name="connsiteX2" fmla="*/ 266282 w 1120392"/>
                <a:gd name="connsiteY2" fmla="*/ 105507 h 417006"/>
                <a:gd name="connsiteX3" fmla="*/ 351693 w 1120392"/>
                <a:gd name="connsiteY3" fmla="*/ 165797 h 417006"/>
                <a:gd name="connsiteX4" fmla="*/ 452176 w 1120392"/>
                <a:gd name="connsiteY4" fmla="*/ 200967 h 417006"/>
                <a:gd name="connsiteX5" fmla="*/ 557684 w 1120392"/>
                <a:gd name="connsiteY5" fmla="*/ 226088 h 417006"/>
                <a:gd name="connsiteX6" fmla="*/ 728506 w 1120392"/>
                <a:gd name="connsiteY6" fmla="*/ 291402 h 417006"/>
                <a:gd name="connsiteX7" fmla="*/ 854110 w 1120392"/>
                <a:gd name="connsiteY7" fmla="*/ 316523 h 417006"/>
                <a:gd name="connsiteX8" fmla="*/ 939521 w 1120392"/>
                <a:gd name="connsiteY8" fmla="*/ 336619 h 417006"/>
                <a:gd name="connsiteX9" fmla="*/ 1014884 w 1120392"/>
                <a:gd name="connsiteY9" fmla="*/ 351692 h 417006"/>
                <a:gd name="connsiteX10" fmla="*/ 1090246 w 1120392"/>
                <a:gd name="connsiteY10" fmla="*/ 356716 h 417006"/>
                <a:gd name="connsiteX11" fmla="*/ 1115367 w 1120392"/>
                <a:gd name="connsiteY11" fmla="*/ 356716 h 417006"/>
                <a:gd name="connsiteX12" fmla="*/ 1120392 w 1120392"/>
                <a:gd name="connsiteY12" fmla="*/ 406958 h 417006"/>
                <a:gd name="connsiteX13" fmla="*/ 1065126 w 1120392"/>
                <a:gd name="connsiteY13" fmla="*/ 417006 h 417006"/>
                <a:gd name="connsiteX14" fmla="*/ 944545 w 1120392"/>
                <a:gd name="connsiteY14" fmla="*/ 381837 h 417006"/>
                <a:gd name="connsiteX15" fmla="*/ 839038 w 1120392"/>
                <a:gd name="connsiteY15" fmla="*/ 361740 h 417006"/>
                <a:gd name="connsiteX16" fmla="*/ 723482 w 1120392"/>
                <a:gd name="connsiteY16" fmla="*/ 336619 h 417006"/>
                <a:gd name="connsiteX17" fmla="*/ 612950 w 1120392"/>
                <a:gd name="connsiteY17" fmla="*/ 296426 h 417006"/>
                <a:gd name="connsiteX18" fmla="*/ 492370 w 1120392"/>
                <a:gd name="connsiteY18" fmla="*/ 261257 h 417006"/>
                <a:gd name="connsiteX19" fmla="*/ 422031 w 1120392"/>
                <a:gd name="connsiteY19" fmla="*/ 236136 h 417006"/>
                <a:gd name="connsiteX20" fmla="*/ 351693 w 1120392"/>
                <a:gd name="connsiteY20" fmla="*/ 205991 h 417006"/>
                <a:gd name="connsiteX21" fmla="*/ 266282 w 1120392"/>
                <a:gd name="connsiteY21" fmla="*/ 195942 h 417006"/>
                <a:gd name="connsiteX22" fmla="*/ 175846 w 1120392"/>
                <a:gd name="connsiteY22" fmla="*/ 165797 h 417006"/>
                <a:gd name="connsiteX23" fmla="*/ 130629 w 1120392"/>
                <a:gd name="connsiteY23" fmla="*/ 150725 h 417006"/>
                <a:gd name="connsiteX24" fmla="*/ 20097 w 1120392"/>
                <a:gd name="connsiteY24" fmla="*/ 100483 h 417006"/>
                <a:gd name="connsiteX25" fmla="*/ 0 w 1120392"/>
                <a:gd name="connsiteY25" fmla="*/ 0 h 417006"/>
                <a:gd name="connsiteX0" fmla="*/ 0 w 1120392"/>
                <a:gd name="connsiteY0" fmla="*/ 0 h 417006"/>
                <a:gd name="connsiteX1" fmla="*/ 170822 w 1120392"/>
                <a:gd name="connsiteY1" fmla="*/ 65314 h 417006"/>
                <a:gd name="connsiteX2" fmla="*/ 266282 w 1120392"/>
                <a:gd name="connsiteY2" fmla="*/ 105507 h 417006"/>
                <a:gd name="connsiteX3" fmla="*/ 351693 w 1120392"/>
                <a:gd name="connsiteY3" fmla="*/ 165797 h 417006"/>
                <a:gd name="connsiteX4" fmla="*/ 452176 w 1120392"/>
                <a:gd name="connsiteY4" fmla="*/ 200967 h 417006"/>
                <a:gd name="connsiteX5" fmla="*/ 557684 w 1120392"/>
                <a:gd name="connsiteY5" fmla="*/ 226088 h 417006"/>
                <a:gd name="connsiteX6" fmla="*/ 728506 w 1120392"/>
                <a:gd name="connsiteY6" fmla="*/ 291402 h 417006"/>
                <a:gd name="connsiteX7" fmla="*/ 854110 w 1120392"/>
                <a:gd name="connsiteY7" fmla="*/ 316523 h 417006"/>
                <a:gd name="connsiteX8" fmla="*/ 939521 w 1120392"/>
                <a:gd name="connsiteY8" fmla="*/ 336619 h 417006"/>
                <a:gd name="connsiteX9" fmla="*/ 1014884 w 1120392"/>
                <a:gd name="connsiteY9" fmla="*/ 351692 h 417006"/>
                <a:gd name="connsiteX10" fmla="*/ 1090246 w 1120392"/>
                <a:gd name="connsiteY10" fmla="*/ 356716 h 417006"/>
                <a:gd name="connsiteX11" fmla="*/ 1115367 w 1120392"/>
                <a:gd name="connsiteY11" fmla="*/ 356716 h 417006"/>
                <a:gd name="connsiteX12" fmla="*/ 1120392 w 1120392"/>
                <a:gd name="connsiteY12" fmla="*/ 406958 h 417006"/>
                <a:gd name="connsiteX13" fmla="*/ 1065126 w 1120392"/>
                <a:gd name="connsiteY13" fmla="*/ 417006 h 417006"/>
                <a:gd name="connsiteX14" fmla="*/ 944545 w 1120392"/>
                <a:gd name="connsiteY14" fmla="*/ 381837 h 417006"/>
                <a:gd name="connsiteX15" fmla="*/ 839038 w 1120392"/>
                <a:gd name="connsiteY15" fmla="*/ 361740 h 417006"/>
                <a:gd name="connsiteX16" fmla="*/ 723482 w 1120392"/>
                <a:gd name="connsiteY16" fmla="*/ 336619 h 417006"/>
                <a:gd name="connsiteX17" fmla="*/ 612950 w 1120392"/>
                <a:gd name="connsiteY17" fmla="*/ 296426 h 417006"/>
                <a:gd name="connsiteX18" fmla="*/ 492370 w 1120392"/>
                <a:gd name="connsiteY18" fmla="*/ 261257 h 417006"/>
                <a:gd name="connsiteX19" fmla="*/ 422031 w 1120392"/>
                <a:gd name="connsiteY19" fmla="*/ 236136 h 417006"/>
                <a:gd name="connsiteX20" fmla="*/ 351693 w 1120392"/>
                <a:gd name="connsiteY20" fmla="*/ 221063 h 417006"/>
                <a:gd name="connsiteX21" fmla="*/ 266282 w 1120392"/>
                <a:gd name="connsiteY21" fmla="*/ 195942 h 417006"/>
                <a:gd name="connsiteX22" fmla="*/ 175846 w 1120392"/>
                <a:gd name="connsiteY22" fmla="*/ 165797 h 417006"/>
                <a:gd name="connsiteX23" fmla="*/ 130629 w 1120392"/>
                <a:gd name="connsiteY23" fmla="*/ 150725 h 417006"/>
                <a:gd name="connsiteX24" fmla="*/ 20097 w 1120392"/>
                <a:gd name="connsiteY24" fmla="*/ 100483 h 417006"/>
                <a:gd name="connsiteX25" fmla="*/ 0 w 1120392"/>
                <a:gd name="connsiteY25" fmla="*/ 0 h 417006"/>
                <a:gd name="connsiteX0" fmla="*/ 0 w 1120392"/>
                <a:gd name="connsiteY0" fmla="*/ 0 h 406958"/>
                <a:gd name="connsiteX1" fmla="*/ 170822 w 1120392"/>
                <a:gd name="connsiteY1" fmla="*/ 65314 h 406958"/>
                <a:gd name="connsiteX2" fmla="*/ 266282 w 1120392"/>
                <a:gd name="connsiteY2" fmla="*/ 105507 h 406958"/>
                <a:gd name="connsiteX3" fmla="*/ 351693 w 1120392"/>
                <a:gd name="connsiteY3" fmla="*/ 165797 h 406958"/>
                <a:gd name="connsiteX4" fmla="*/ 452176 w 1120392"/>
                <a:gd name="connsiteY4" fmla="*/ 200967 h 406958"/>
                <a:gd name="connsiteX5" fmla="*/ 557684 w 1120392"/>
                <a:gd name="connsiteY5" fmla="*/ 226088 h 406958"/>
                <a:gd name="connsiteX6" fmla="*/ 728506 w 1120392"/>
                <a:gd name="connsiteY6" fmla="*/ 291402 h 406958"/>
                <a:gd name="connsiteX7" fmla="*/ 854110 w 1120392"/>
                <a:gd name="connsiteY7" fmla="*/ 316523 h 406958"/>
                <a:gd name="connsiteX8" fmla="*/ 939521 w 1120392"/>
                <a:gd name="connsiteY8" fmla="*/ 336619 h 406958"/>
                <a:gd name="connsiteX9" fmla="*/ 1014884 w 1120392"/>
                <a:gd name="connsiteY9" fmla="*/ 351692 h 406958"/>
                <a:gd name="connsiteX10" fmla="*/ 1090246 w 1120392"/>
                <a:gd name="connsiteY10" fmla="*/ 356716 h 406958"/>
                <a:gd name="connsiteX11" fmla="*/ 1115367 w 1120392"/>
                <a:gd name="connsiteY11" fmla="*/ 356716 h 406958"/>
                <a:gd name="connsiteX12" fmla="*/ 1120392 w 1120392"/>
                <a:gd name="connsiteY12" fmla="*/ 406958 h 406958"/>
                <a:gd name="connsiteX13" fmla="*/ 1070151 w 1120392"/>
                <a:gd name="connsiteY13" fmla="*/ 401934 h 406958"/>
                <a:gd name="connsiteX14" fmla="*/ 944545 w 1120392"/>
                <a:gd name="connsiteY14" fmla="*/ 381837 h 406958"/>
                <a:gd name="connsiteX15" fmla="*/ 839038 w 1120392"/>
                <a:gd name="connsiteY15" fmla="*/ 361740 h 406958"/>
                <a:gd name="connsiteX16" fmla="*/ 723482 w 1120392"/>
                <a:gd name="connsiteY16" fmla="*/ 336619 h 406958"/>
                <a:gd name="connsiteX17" fmla="*/ 612950 w 1120392"/>
                <a:gd name="connsiteY17" fmla="*/ 296426 h 406958"/>
                <a:gd name="connsiteX18" fmla="*/ 492370 w 1120392"/>
                <a:gd name="connsiteY18" fmla="*/ 261257 h 406958"/>
                <a:gd name="connsiteX19" fmla="*/ 422031 w 1120392"/>
                <a:gd name="connsiteY19" fmla="*/ 236136 h 406958"/>
                <a:gd name="connsiteX20" fmla="*/ 351693 w 1120392"/>
                <a:gd name="connsiteY20" fmla="*/ 221063 h 406958"/>
                <a:gd name="connsiteX21" fmla="*/ 266282 w 1120392"/>
                <a:gd name="connsiteY21" fmla="*/ 195942 h 406958"/>
                <a:gd name="connsiteX22" fmla="*/ 175846 w 1120392"/>
                <a:gd name="connsiteY22" fmla="*/ 165797 h 406958"/>
                <a:gd name="connsiteX23" fmla="*/ 130629 w 1120392"/>
                <a:gd name="connsiteY23" fmla="*/ 150725 h 406958"/>
                <a:gd name="connsiteX24" fmla="*/ 20097 w 1120392"/>
                <a:gd name="connsiteY24" fmla="*/ 100483 h 406958"/>
                <a:gd name="connsiteX25" fmla="*/ 0 w 1120392"/>
                <a:gd name="connsiteY25" fmla="*/ 0 h 406958"/>
                <a:gd name="connsiteX0" fmla="*/ 0 w 1120392"/>
                <a:gd name="connsiteY0" fmla="*/ 0 h 406958"/>
                <a:gd name="connsiteX1" fmla="*/ 170822 w 1120392"/>
                <a:gd name="connsiteY1" fmla="*/ 65314 h 406958"/>
                <a:gd name="connsiteX2" fmla="*/ 266282 w 1120392"/>
                <a:gd name="connsiteY2" fmla="*/ 105507 h 406958"/>
                <a:gd name="connsiteX3" fmla="*/ 356136 w 1120392"/>
                <a:gd name="connsiteY3" fmla="*/ 146781 h 406958"/>
                <a:gd name="connsiteX4" fmla="*/ 452176 w 1120392"/>
                <a:gd name="connsiteY4" fmla="*/ 200967 h 406958"/>
                <a:gd name="connsiteX5" fmla="*/ 557684 w 1120392"/>
                <a:gd name="connsiteY5" fmla="*/ 226088 h 406958"/>
                <a:gd name="connsiteX6" fmla="*/ 728506 w 1120392"/>
                <a:gd name="connsiteY6" fmla="*/ 291402 h 406958"/>
                <a:gd name="connsiteX7" fmla="*/ 854110 w 1120392"/>
                <a:gd name="connsiteY7" fmla="*/ 316523 h 406958"/>
                <a:gd name="connsiteX8" fmla="*/ 939521 w 1120392"/>
                <a:gd name="connsiteY8" fmla="*/ 336619 h 406958"/>
                <a:gd name="connsiteX9" fmla="*/ 1014884 w 1120392"/>
                <a:gd name="connsiteY9" fmla="*/ 351692 h 406958"/>
                <a:gd name="connsiteX10" fmla="*/ 1090246 w 1120392"/>
                <a:gd name="connsiteY10" fmla="*/ 356716 h 406958"/>
                <a:gd name="connsiteX11" fmla="*/ 1115367 w 1120392"/>
                <a:gd name="connsiteY11" fmla="*/ 356716 h 406958"/>
                <a:gd name="connsiteX12" fmla="*/ 1120392 w 1120392"/>
                <a:gd name="connsiteY12" fmla="*/ 406958 h 406958"/>
                <a:gd name="connsiteX13" fmla="*/ 1070151 w 1120392"/>
                <a:gd name="connsiteY13" fmla="*/ 401934 h 406958"/>
                <a:gd name="connsiteX14" fmla="*/ 944545 w 1120392"/>
                <a:gd name="connsiteY14" fmla="*/ 381837 h 406958"/>
                <a:gd name="connsiteX15" fmla="*/ 839038 w 1120392"/>
                <a:gd name="connsiteY15" fmla="*/ 361740 h 406958"/>
                <a:gd name="connsiteX16" fmla="*/ 723482 w 1120392"/>
                <a:gd name="connsiteY16" fmla="*/ 336619 h 406958"/>
                <a:gd name="connsiteX17" fmla="*/ 612950 w 1120392"/>
                <a:gd name="connsiteY17" fmla="*/ 296426 h 406958"/>
                <a:gd name="connsiteX18" fmla="*/ 492370 w 1120392"/>
                <a:gd name="connsiteY18" fmla="*/ 261257 h 406958"/>
                <a:gd name="connsiteX19" fmla="*/ 422031 w 1120392"/>
                <a:gd name="connsiteY19" fmla="*/ 236136 h 406958"/>
                <a:gd name="connsiteX20" fmla="*/ 351693 w 1120392"/>
                <a:gd name="connsiteY20" fmla="*/ 221063 h 406958"/>
                <a:gd name="connsiteX21" fmla="*/ 266282 w 1120392"/>
                <a:gd name="connsiteY21" fmla="*/ 195942 h 406958"/>
                <a:gd name="connsiteX22" fmla="*/ 175846 w 1120392"/>
                <a:gd name="connsiteY22" fmla="*/ 165797 h 406958"/>
                <a:gd name="connsiteX23" fmla="*/ 130629 w 1120392"/>
                <a:gd name="connsiteY23" fmla="*/ 150725 h 406958"/>
                <a:gd name="connsiteX24" fmla="*/ 20097 w 1120392"/>
                <a:gd name="connsiteY24" fmla="*/ 100483 h 406958"/>
                <a:gd name="connsiteX25" fmla="*/ 0 w 1120392"/>
                <a:gd name="connsiteY25" fmla="*/ 0 h 406958"/>
                <a:gd name="connsiteX0" fmla="*/ 0 w 1120392"/>
                <a:gd name="connsiteY0" fmla="*/ 0 h 406958"/>
                <a:gd name="connsiteX1" fmla="*/ 170822 w 1120392"/>
                <a:gd name="connsiteY1" fmla="*/ 65314 h 406958"/>
                <a:gd name="connsiteX2" fmla="*/ 266282 w 1120392"/>
                <a:gd name="connsiteY2" fmla="*/ 105507 h 406958"/>
                <a:gd name="connsiteX3" fmla="*/ 356136 w 1120392"/>
                <a:gd name="connsiteY3" fmla="*/ 146781 h 406958"/>
                <a:gd name="connsiteX4" fmla="*/ 452176 w 1120392"/>
                <a:gd name="connsiteY4" fmla="*/ 186704 h 406958"/>
                <a:gd name="connsiteX5" fmla="*/ 557684 w 1120392"/>
                <a:gd name="connsiteY5" fmla="*/ 226088 h 406958"/>
                <a:gd name="connsiteX6" fmla="*/ 728506 w 1120392"/>
                <a:gd name="connsiteY6" fmla="*/ 291402 h 406958"/>
                <a:gd name="connsiteX7" fmla="*/ 854110 w 1120392"/>
                <a:gd name="connsiteY7" fmla="*/ 316523 h 406958"/>
                <a:gd name="connsiteX8" fmla="*/ 939521 w 1120392"/>
                <a:gd name="connsiteY8" fmla="*/ 336619 h 406958"/>
                <a:gd name="connsiteX9" fmla="*/ 1014884 w 1120392"/>
                <a:gd name="connsiteY9" fmla="*/ 351692 h 406958"/>
                <a:gd name="connsiteX10" fmla="*/ 1090246 w 1120392"/>
                <a:gd name="connsiteY10" fmla="*/ 356716 h 406958"/>
                <a:gd name="connsiteX11" fmla="*/ 1115367 w 1120392"/>
                <a:gd name="connsiteY11" fmla="*/ 356716 h 406958"/>
                <a:gd name="connsiteX12" fmla="*/ 1120392 w 1120392"/>
                <a:gd name="connsiteY12" fmla="*/ 406958 h 406958"/>
                <a:gd name="connsiteX13" fmla="*/ 1070151 w 1120392"/>
                <a:gd name="connsiteY13" fmla="*/ 401934 h 406958"/>
                <a:gd name="connsiteX14" fmla="*/ 944545 w 1120392"/>
                <a:gd name="connsiteY14" fmla="*/ 381837 h 406958"/>
                <a:gd name="connsiteX15" fmla="*/ 839038 w 1120392"/>
                <a:gd name="connsiteY15" fmla="*/ 361740 h 406958"/>
                <a:gd name="connsiteX16" fmla="*/ 723482 w 1120392"/>
                <a:gd name="connsiteY16" fmla="*/ 336619 h 406958"/>
                <a:gd name="connsiteX17" fmla="*/ 612950 w 1120392"/>
                <a:gd name="connsiteY17" fmla="*/ 296426 h 406958"/>
                <a:gd name="connsiteX18" fmla="*/ 492370 w 1120392"/>
                <a:gd name="connsiteY18" fmla="*/ 261257 h 406958"/>
                <a:gd name="connsiteX19" fmla="*/ 422031 w 1120392"/>
                <a:gd name="connsiteY19" fmla="*/ 236136 h 406958"/>
                <a:gd name="connsiteX20" fmla="*/ 351693 w 1120392"/>
                <a:gd name="connsiteY20" fmla="*/ 221063 h 406958"/>
                <a:gd name="connsiteX21" fmla="*/ 266282 w 1120392"/>
                <a:gd name="connsiteY21" fmla="*/ 195942 h 406958"/>
                <a:gd name="connsiteX22" fmla="*/ 175846 w 1120392"/>
                <a:gd name="connsiteY22" fmla="*/ 165797 h 406958"/>
                <a:gd name="connsiteX23" fmla="*/ 130629 w 1120392"/>
                <a:gd name="connsiteY23" fmla="*/ 150725 h 406958"/>
                <a:gd name="connsiteX24" fmla="*/ 20097 w 1120392"/>
                <a:gd name="connsiteY24" fmla="*/ 100483 h 406958"/>
                <a:gd name="connsiteX25" fmla="*/ 0 w 1120392"/>
                <a:gd name="connsiteY25" fmla="*/ 0 h 406958"/>
                <a:gd name="connsiteX0" fmla="*/ 0 w 1120392"/>
                <a:gd name="connsiteY0" fmla="*/ 0 h 406958"/>
                <a:gd name="connsiteX1" fmla="*/ 170822 w 1120392"/>
                <a:gd name="connsiteY1" fmla="*/ 65314 h 406958"/>
                <a:gd name="connsiteX2" fmla="*/ 266282 w 1120392"/>
                <a:gd name="connsiteY2" fmla="*/ 105507 h 406958"/>
                <a:gd name="connsiteX3" fmla="*/ 356136 w 1120392"/>
                <a:gd name="connsiteY3" fmla="*/ 146781 h 406958"/>
                <a:gd name="connsiteX4" fmla="*/ 452176 w 1120392"/>
                <a:gd name="connsiteY4" fmla="*/ 186704 h 406958"/>
                <a:gd name="connsiteX5" fmla="*/ 557684 w 1120392"/>
                <a:gd name="connsiteY5" fmla="*/ 226088 h 406958"/>
                <a:gd name="connsiteX6" fmla="*/ 728506 w 1120392"/>
                <a:gd name="connsiteY6" fmla="*/ 291402 h 406958"/>
                <a:gd name="connsiteX7" fmla="*/ 854110 w 1120392"/>
                <a:gd name="connsiteY7" fmla="*/ 316523 h 406958"/>
                <a:gd name="connsiteX8" fmla="*/ 939521 w 1120392"/>
                <a:gd name="connsiteY8" fmla="*/ 336619 h 406958"/>
                <a:gd name="connsiteX9" fmla="*/ 1014884 w 1120392"/>
                <a:gd name="connsiteY9" fmla="*/ 351692 h 406958"/>
                <a:gd name="connsiteX10" fmla="*/ 1090246 w 1120392"/>
                <a:gd name="connsiteY10" fmla="*/ 356716 h 406958"/>
                <a:gd name="connsiteX11" fmla="*/ 1115367 w 1120392"/>
                <a:gd name="connsiteY11" fmla="*/ 356716 h 406958"/>
                <a:gd name="connsiteX12" fmla="*/ 1120392 w 1120392"/>
                <a:gd name="connsiteY12" fmla="*/ 406958 h 406958"/>
                <a:gd name="connsiteX13" fmla="*/ 1070151 w 1120392"/>
                <a:gd name="connsiteY13" fmla="*/ 401934 h 406958"/>
                <a:gd name="connsiteX14" fmla="*/ 944545 w 1120392"/>
                <a:gd name="connsiteY14" fmla="*/ 381837 h 406958"/>
                <a:gd name="connsiteX15" fmla="*/ 839038 w 1120392"/>
                <a:gd name="connsiteY15" fmla="*/ 361740 h 406958"/>
                <a:gd name="connsiteX16" fmla="*/ 723482 w 1120392"/>
                <a:gd name="connsiteY16" fmla="*/ 336619 h 406958"/>
                <a:gd name="connsiteX17" fmla="*/ 612950 w 1120392"/>
                <a:gd name="connsiteY17" fmla="*/ 296426 h 406958"/>
                <a:gd name="connsiteX18" fmla="*/ 492370 w 1120392"/>
                <a:gd name="connsiteY18" fmla="*/ 261257 h 406958"/>
                <a:gd name="connsiteX19" fmla="*/ 417869 w 1120392"/>
                <a:gd name="connsiteY19" fmla="*/ 251720 h 406958"/>
                <a:gd name="connsiteX20" fmla="*/ 351693 w 1120392"/>
                <a:gd name="connsiteY20" fmla="*/ 221063 h 406958"/>
                <a:gd name="connsiteX21" fmla="*/ 266282 w 1120392"/>
                <a:gd name="connsiteY21" fmla="*/ 195942 h 406958"/>
                <a:gd name="connsiteX22" fmla="*/ 175846 w 1120392"/>
                <a:gd name="connsiteY22" fmla="*/ 165797 h 406958"/>
                <a:gd name="connsiteX23" fmla="*/ 130629 w 1120392"/>
                <a:gd name="connsiteY23" fmla="*/ 150725 h 406958"/>
                <a:gd name="connsiteX24" fmla="*/ 20097 w 1120392"/>
                <a:gd name="connsiteY24" fmla="*/ 100483 h 406958"/>
                <a:gd name="connsiteX25" fmla="*/ 0 w 1120392"/>
                <a:gd name="connsiteY25" fmla="*/ 0 h 406958"/>
                <a:gd name="connsiteX0" fmla="*/ 0 w 1120392"/>
                <a:gd name="connsiteY0" fmla="*/ 0 h 406958"/>
                <a:gd name="connsiteX1" fmla="*/ 170822 w 1120392"/>
                <a:gd name="connsiteY1" fmla="*/ 65314 h 406958"/>
                <a:gd name="connsiteX2" fmla="*/ 266282 w 1120392"/>
                <a:gd name="connsiteY2" fmla="*/ 105507 h 406958"/>
                <a:gd name="connsiteX3" fmla="*/ 356136 w 1120392"/>
                <a:gd name="connsiteY3" fmla="*/ 146781 h 406958"/>
                <a:gd name="connsiteX4" fmla="*/ 452176 w 1120392"/>
                <a:gd name="connsiteY4" fmla="*/ 186704 h 406958"/>
                <a:gd name="connsiteX5" fmla="*/ 557684 w 1120392"/>
                <a:gd name="connsiteY5" fmla="*/ 226088 h 406958"/>
                <a:gd name="connsiteX6" fmla="*/ 728506 w 1120392"/>
                <a:gd name="connsiteY6" fmla="*/ 291402 h 406958"/>
                <a:gd name="connsiteX7" fmla="*/ 854110 w 1120392"/>
                <a:gd name="connsiteY7" fmla="*/ 316523 h 406958"/>
                <a:gd name="connsiteX8" fmla="*/ 939521 w 1120392"/>
                <a:gd name="connsiteY8" fmla="*/ 336619 h 406958"/>
                <a:gd name="connsiteX9" fmla="*/ 1014884 w 1120392"/>
                <a:gd name="connsiteY9" fmla="*/ 351692 h 406958"/>
                <a:gd name="connsiteX10" fmla="*/ 1090246 w 1120392"/>
                <a:gd name="connsiteY10" fmla="*/ 356716 h 406958"/>
                <a:gd name="connsiteX11" fmla="*/ 1115367 w 1120392"/>
                <a:gd name="connsiteY11" fmla="*/ 356716 h 406958"/>
                <a:gd name="connsiteX12" fmla="*/ 1120392 w 1120392"/>
                <a:gd name="connsiteY12" fmla="*/ 406958 h 406958"/>
                <a:gd name="connsiteX13" fmla="*/ 1070151 w 1120392"/>
                <a:gd name="connsiteY13" fmla="*/ 401934 h 406958"/>
                <a:gd name="connsiteX14" fmla="*/ 944545 w 1120392"/>
                <a:gd name="connsiteY14" fmla="*/ 381837 h 406958"/>
                <a:gd name="connsiteX15" fmla="*/ 839038 w 1120392"/>
                <a:gd name="connsiteY15" fmla="*/ 361740 h 406958"/>
                <a:gd name="connsiteX16" fmla="*/ 723482 w 1120392"/>
                <a:gd name="connsiteY16" fmla="*/ 336619 h 406958"/>
                <a:gd name="connsiteX17" fmla="*/ 612950 w 1120392"/>
                <a:gd name="connsiteY17" fmla="*/ 296426 h 406958"/>
                <a:gd name="connsiteX18" fmla="*/ 494451 w 1120392"/>
                <a:gd name="connsiteY18" fmla="*/ 270162 h 406958"/>
                <a:gd name="connsiteX19" fmla="*/ 417869 w 1120392"/>
                <a:gd name="connsiteY19" fmla="*/ 251720 h 406958"/>
                <a:gd name="connsiteX20" fmla="*/ 351693 w 1120392"/>
                <a:gd name="connsiteY20" fmla="*/ 221063 h 406958"/>
                <a:gd name="connsiteX21" fmla="*/ 266282 w 1120392"/>
                <a:gd name="connsiteY21" fmla="*/ 195942 h 406958"/>
                <a:gd name="connsiteX22" fmla="*/ 175846 w 1120392"/>
                <a:gd name="connsiteY22" fmla="*/ 165797 h 406958"/>
                <a:gd name="connsiteX23" fmla="*/ 130629 w 1120392"/>
                <a:gd name="connsiteY23" fmla="*/ 150725 h 406958"/>
                <a:gd name="connsiteX24" fmla="*/ 20097 w 1120392"/>
                <a:gd name="connsiteY24" fmla="*/ 100483 h 406958"/>
                <a:gd name="connsiteX25" fmla="*/ 0 w 1120392"/>
                <a:gd name="connsiteY25" fmla="*/ 0 h 406958"/>
                <a:gd name="connsiteX0" fmla="*/ 0 w 1120392"/>
                <a:gd name="connsiteY0" fmla="*/ 0 h 406958"/>
                <a:gd name="connsiteX1" fmla="*/ 170822 w 1120392"/>
                <a:gd name="connsiteY1" fmla="*/ 65314 h 406958"/>
                <a:gd name="connsiteX2" fmla="*/ 266282 w 1120392"/>
                <a:gd name="connsiteY2" fmla="*/ 105507 h 406958"/>
                <a:gd name="connsiteX3" fmla="*/ 356136 w 1120392"/>
                <a:gd name="connsiteY3" fmla="*/ 146781 h 406958"/>
                <a:gd name="connsiteX4" fmla="*/ 452176 w 1120392"/>
                <a:gd name="connsiteY4" fmla="*/ 186704 h 406958"/>
                <a:gd name="connsiteX5" fmla="*/ 557684 w 1120392"/>
                <a:gd name="connsiteY5" fmla="*/ 226088 h 406958"/>
                <a:gd name="connsiteX6" fmla="*/ 728506 w 1120392"/>
                <a:gd name="connsiteY6" fmla="*/ 291402 h 406958"/>
                <a:gd name="connsiteX7" fmla="*/ 854110 w 1120392"/>
                <a:gd name="connsiteY7" fmla="*/ 316523 h 406958"/>
                <a:gd name="connsiteX8" fmla="*/ 939521 w 1120392"/>
                <a:gd name="connsiteY8" fmla="*/ 336619 h 406958"/>
                <a:gd name="connsiteX9" fmla="*/ 1014884 w 1120392"/>
                <a:gd name="connsiteY9" fmla="*/ 351692 h 406958"/>
                <a:gd name="connsiteX10" fmla="*/ 1090246 w 1120392"/>
                <a:gd name="connsiteY10" fmla="*/ 356716 h 406958"/>
                <a:gd name="connsiteX11" fmla="*/ 1115367 w 1120392"/>
                <a:gd name="connsiteY11" fmla="*/ 356716 h 406958"/>
                <a:gd name="connsiteX12" fmla="*/ 1120392 w 1120392"/>
                <a:gd name="connsiteY12" fmla="*/ 406958 h 406958"/>
                <a:gd name="connsiteX13" fmla="*/ 1070151 w 1120392"/>
                <a:gd name="connsiteY13" fmla="*/ 401934 h 406958"/>
                <a:gd name="connsiteX14" fmla="*/ 944545 w 1120392"/>
                <a:gd name="connsiteY14" fmla="*/ 381837 h 406958"/>
                <a:gd name="connsiteX15" fmla="*/ 839038 w 1120392"/>
                <a:gd name="connsiteY15" fmla="*/ 361740 h 406958"/>
                <a:gd name="connsiteX16" fmla="*/ 723482 w 1120392"/>
                <a:gd name="connsiteY16" fmla="*/ 336619 h 406958"/>
                <a:gd name="connsiteX17" fmla="*/ 606707 w 1120392"/>
                <a:gd name="connsiteY17" fmla="*/ 312011 h 406958"/>
                <a:gd name="connsiteX18" fmla="*/ 494451 w 1120392"/>
                <a:gd name="connsiteY18" fmla="*/ 270162 h 406958"/>
                <a:gd name="connsiteX19" fmla="*/ 417869 w 1120392"/>
                <a:gd name="connsiteY19" fmla="*/ 251720 h 406958"/>
                <a:gd name="connsiteX20" fmla="*/ 351693 w 1120392"/>
                <a:gd name="connsiteY20" fmla="*/ 221063 h 406958"/>
                <a:gd name="connsiteX21" fmla="*/ 266282 w 1120392"/>
                <a:gd name="connsiteY21" fmla="*/ 195942 h 406958"/>
                <a:gd name="connsiteX22" fmla="*/ 175846 w 1120392"/>
                <a:gd name="connsiteY22" fmla="*/ 165797 h 406958"/>
                <a:gd name="connsiteX23" fmla="*/ 130629 w 1120392"/>
                <a:gd name="connsiteY23" fmla="*/ 150725 h 406958"/>
                <a:gd name="connsiteX24" fmla="*/ 20097 w 1120392"/>
                <a:gd name="connsiteY24" fmla="*/ 100483 h 406958"/>
                <a:gd name="connsiteX25" fmla="*/ 0 w 1120392"/>
                <a:gd name="connsiteY25" fmla="*/ 0 h 406958"/>
                <a:gd name="connsiteX0" fmla="*/ 0 w 1120392"/>
                <a:gd name="connsiteY0" fmla="*/ 0 h 406958"/>
                <a:gd name="connsiteX1" fmla="*/ 170822 w 1120392"/>
                <a:gd name="connsiteY1" fmla="*/ 65314 h 406958"/>
                <a:gd name="connsiteX2" fmla="*/ 266282 w 1120392"/>
                <a:gd name="connsiteY2" fmla="*/ 105507 h 406958"/>
                <a:gd name="connsiteX3" fmla="*/ 356136 w 1120392"/>
                <a:gd name="connsiteY3" fmla="*/ 146781 h 406958"/>
                <a:gd name="connsiteX4" fmla="*/ 452176 w 1120392"/>
                <a:gd name="connsiteY4" fmla="*/ 186704 h 406958"/>
                <a:gd name="connsiteX5" fmla="*/ 557684 w 1120392"/>
                <a:gd name="connsiteY5" fmla="*/ 226088 h 406958"/>
                <a:gd name="connsiteX6" fmla="*/ 730587 w 1120392"/>
                <a:gd name="connsiteY6" fmla="*/ 284723 h 406958"/>
                <a:gd name="connsiteX7" fmla="*/ 854110 w 1120392"/>
                <a:gd name="connsiteY7" fmla="*/ 316523 h 406958"/>
                <a:gd name="connsiteX8" fmla="*/ 939521 w 1120392"/>
                <a:gd name="connsiteY8" fmla="*/ 336619 h 406958"/>
                <a:gd name="connsiteX9" fmla="*/ 1014884 w 1120392"/>
                <a:gd name="connsiteY9" fmla="*/ 351692 h 406958"/>
                <a:gd name="connsiteX10" fmla="*/ 1090246 w 1120392"/>
                <a:gd name="connsiteY10" fmla="*/ 356716 h 406958"/>
                <a:gd name="connsiteX11" fmla="*/ 1115367 w 1120392"/>
                <a:gd name="connsiteY11" fmla="*/ 356716 h 406958"/>
                <a:gd name="connsiteX12" fmla="*/ 1120392 w 1120392"/>
                <a:gd name="connsiteY12" fmla="*/ 406958 h 406958"/>
                <a:gd name="connsiteX13" fmla="*/ 1070151 w 1120392"/>
                <a:gd name="connsiteY13" fmla="*/ 401934 h 406958"/>
                <a:gd name="connsiteX14" fmla="*/ 944545 w 1120392"/>
                <a:gd name="connsiteY14" fmla="*/ 381837 h 406958"/>
                <a:gd name="connsiteX15" fmla="*/ 839038 w 1120392"/>
                <a:gd name="connsiteY15" fmla="*/ 361740 h 406958"/>
                <a:gd name="connsiteX16" fmla="*/ 723482 w 1120392"/>
                <a:gd name="connsiteY16" fmla="*/ 336619 h 406958"/>
                <a:gd name="connsiteX17" fmla="*/ 606707 w 1120392"/>
                <a:gd name="connsiteY17" fmla="*/ 312011 h 406958"/>
                <a:gd name="connsiteX18" fmla="*/ 494451 w 1120392"/>
                <a:gd name="connsiteY18" fmla="*/ 270162 h 406958"/>
                <a:gd name="connsiteX19" fmla="*/ 417869 w 1120392"/>
                <a:gd name="connsiteY19" fmla="*/ 251720 h 406958"/>
                <a:gd name="connsiteX20" fmla="*/ 351693 w 1120392"/>
                <a:gd name="connsiteY20" fmla="*/ 221063 h 406958"/>
                <a:gd name="connsiteX21" fmla="*/ 266282 w 1120392"/>
                <a:gd name="connsiteY21" fmla="*/ 195942 h 406958"/>
                <a:gd name="connsiteX22" fmla="*/ 175846 w 1120392"/>
                <a:gd name="connsiteY22" fmla="*/ 165797 h 406958"/>
                <a:gd name="connsiteX23" fmla="*/ 130629 w 1120392"/>
                <a:gd name="connsiteY23" fmla="*/ 150725 h 406958"/>
                <a:gd name="connsiteX24" fmla="*/ 20097 w 1120392"/>
                <a:gd name="connsiteY24" fmla="*/ 100483 h 406958"/>
                <a:gd name="connsiteX25" fmla="*/ 0 w 1120392"/>
                <a:gd name="connsiteY25" fmla="*/ 0 h 406958"/>
                <a:gd name="connsiteX0" fmla="*/ 0 w 1120392"/>
                <a:gd name="connsiteY0" fmla="*/ 0 h 406958"/>
                <a:gd name="connsiteX1" fmla="*/ 170822 w 1120392"/>
                <a:gd name="connsiteY1" fmla="*/ 65314 h 406958"/>
                <a:gd name="connsiteX2" fmla="*/ 266282 w 1120392"/>
                <a:gd name="connsiteY2" fmla="*/ 105507 h 406958"/>
                <a:gd name="connsiteX3" fmla="*/ 356136 w 1120392"/>
                <a:gd name="connsiteY3" fmla="*/ 146781 h 406958"/>
                <a:gd name="connsiteX4" fmla="*/ 452176 w 1120392"/>
                <a:gd name="connsiteY4" fmla="*/ 186704 h 406958"/>
                <a:gd name="connsiteX5" fmla="*/ 557684 w 1120392"/>
                <a:gd name="connsiteY5" fmla="*/ 226088 h 406958"/>
                <a:gd name="connsiteX6" fmla="*/ 730587 w 1120392"/>
                <a:gd name="connsiteY6" fmla="*/ 284723 h 406958"/>
                <a:gd name="connsiteX7" fmla="*/ 854110 w 1120392"/>
                <a:gd name="connsiteY7" fmla="*/ 316523 h 406958"/>
                <a:gd name="connsiteX8" fmla="*/ 939521 w 1120392"/>
                <a:gd name="connsiteY8" fmla="*/ 336619 h 406958"/>
                <a:gd name="connsiteX9" fmla="*/ 1014884 w 1120392"/>
                <a:gd name="connsiteY9" fmla="*/ 351692 h 406958"/>
                <a:gd name="connsiteX10" fmla="*/ 1090246 w 1120392"/>
                <a:gd name="connsiteY10" fmla="*/ 356716 h 406958"/>
                <a:gd name="connsiteX11" fmla="*/ 1115367 w 1120392"/>
                <a:gd name="connsiteY11" fmla="*/ 356716 h 406958"/>
                <a:gd name="connsiteX12" fmla="*/ 1120392 w 1120392"/>
                <a:gd name="connsiteY12" fmla="*/ 406958 h 406958"/>
                <a:gd name="connsiteX13" fmla="*/ 1070151 w 1120392"/>
                <a:gd name="connsiteY13" fmla="*/ 401934 h 406958"/>
                <a:gd name="connsiteX14" fmla="*/ 944545 w 1120392"/>
                <a:gd name="connsiteY14" fmla="*/ 381837 h 406958"/>
                <a:gd name="connsiteX15" fmla="*/ 839038 w 1120392"/>
                <a:gd name="connsiteY15" fmla="*/ 361740 h 406958"/>
                <a:gd name="connsiteX16" fmla="*/ 723482 w 1120392"/>
                <a:gd name="connsiteY16" fmla="*/ 336619 h 406958"/>
                <a:gd name="connsiteX17" fmla="*/ 606707 w 1120392"/>
                <a:gd name="connsiteY17" fmla="*/ 312011 h 406958"/>
                <a:gd name="connsiteX18" fmla="*/ 494451 w 1120392"/>
                <a:gd name="connsiteY18" fmla="*/ 270162 h 406958"/>
                <a:gd name="connsiteX19" fmla="*/ 417869 w 1120392"/>
                <a:gd name="connsiteY19" fmla="*/ 251720 h 406958"/>
                <a:gd name="connsiteX20" fmla="*/ 351693 w 1120392"/>
                <a:gd name="connsiteY20" fmla="*/ 221063 h 406958"/>
                <a:gd name="connsiteX21" fmla="*/ 266282 w 1120392"/>
                <a:gd name="connsiteY21" fmla="*/ 195942 h 406958"/>
                <a:gd name="connsiteX22" fmla="*/ 175846 w 1120392"/>
                <a:gd name="connsiteY22" fmla="*/ 165797 h 406958"/>
                <a:gd name="connsiteX23" fmla="*/ 130629 w 1120392"/>
                <a:gd name="connsiteY23" fmla="*/ 150725 h 406958"/>
                <a:gd name="connsiteX24" fmla="*/ 32582 w 1120392"/>
                <a:gd name="connsiteY24" fmla="*/ 96030 h 406958"/>
                <a:gd name="connsiteX25" fmla="*/ 0 w 1120392"/>
                <a:gd name="connsiteY25" fmla="*/ 0 h 406958"/>
                <a:gd name="connsiteX0" fmla="*/ 0 w 1120392"/>
                <a:gd name="connsiteY0" fmla="*/ 0 h 406958"/>
                <a:gd name="connsiteX1" fmla="*/ 170822 w 1120392"/>
                <a:gd name="connsiteY1" fmla="*/ 65314 h 406958"/>
                <a:gd name="connsiteX2" fmla="*/ 266282 w 1120392"/>
                <a:gd name="connsiteY2" fmla="*/ 105507 h 406958"/>
                <a:gd name="connsiteX3" fmla="*/ 356136 w 1120392"/>
                <a:gd name="connsiteY3" fmla="*/ 146781 h 406958"/>
                <a:gd name="connsiteX4" fmla="*/ 452176 w 1120392"/>
                <a:gd name="connsiteY4" fmla="*/ 186704 h 406958"/>
                <a:gd name="connsiteX5" fmla="*/ 557684 w 1120392"/>
                <a:gd name="connsiteY5" fmla="*/ 226088 h 406958"/>
                <a:gd name="connsiteX6" fmla="*/ 730587 w 1120392"/>
                <a:gd name="connsiteY6" fmla="*/ 284723 h 406958"/>
                <a:gd name="connsiteX7" fmla="*/ 854110 w 1120392"/>
                <a:gd name="connsiteY7" fmla="*/ 316523 h 406958"/>
                <a:gd name="connsiteX8" fmla="*/ 939521 w 1120392"/>
                <a:gd name="connsiteY8" fmla="*/ 336619 h 406958"/>
                <a:gd name="connsiteX9" fmla="*/ 1014884 w 1120392"/>
                <a:gd name="connsiteY9" fmla="*/ 351692 h 406958"/>
                <a:gd name="connsiteX10" fmla="*/ 1090246 w 1120392"/>
                <a:gd name="connsiteY10" fmla="*/ 356716 h 406958"/>
                <a:gd name="connsiteX11" fmla="*/ 1115367 w 1120392"/>
                <a:gd name="connsiteY11" fmla="*/ 356716 h 406958"/>
                <a:gd name="connsiteX12" fmla="*/ 1120392 w 1120392"/>
                <a:gd name="connsiteY12" fmla="*/ 406958 h 406958"/>
                <a:gd name="connsiteX13" fmla="*/ 1070151 w 1120392"/>
                <a:gd name="connsiteY13" fmla="*/ 401934 h 406958"/>
                <a:gd name="connsiteX14" fmla="*/ 944545 w 1120392"/>
                <a:gd name="connsiteY14" fmla="*/ 381837 h 406958"/>
                <a:gd name="connsiteX15" fmla="*/ 839038 w 1120392"/>
                <a:gd name="connsiteY15" fmla="*/ 361740 h 406958"/>
                <a:gd name="connsiteX16" fmla="*/ 723482 w 1120392"/>
                <a:gd name="connsiteY16" fmla="*/ 336619 h 406958"/>
                <a:gd name="connsiteX17" fmla="*/ 606707 w 1120392"/>
                <a:gd name="connsiteY17" fmla="*/ 312011 h 406958"/>
                <a:gd name="connsiteX18" fmla="*/ 494451 w 1120392"/>
                <a:gd name="connsiteY18" fmla="*/ 270162 h 406958"/>
                <a:gd name="connsiteX19" fmla="*/ 417869 w 1120392"/>
                <a:gd name="connsiteY19" fmla="*/ 251720 h 406958"/>
                <a:gd name="connsiteX20" fmla="*/ 351693 w 1120392"/>
                <a:gd name="connsiteY20" fmla="*/ 221063 h 406958"/>
                <a:gd name="connsiteX21" fmla="*/ 266282 w 1120392"/>
                <a:gd name="connsiteY21" fmla="*/ 195942 h 406958"/>
                <a:gd name="connsiteX22" fmla="*/ 175846 w 1120392"/>
                <a:gd name="connsiteY22" fmla="*/ 165797 h 406958"/>
                <a:gd name="connsiteX23" fmla="*/ 130629 w 1120392"/>
                <a:gd name="connsiteY23" fmla="*/ 150725 h 406958"/>
                <a:gd name="connsiteX24" fmla="*/ 32582 w 1120392"/>
                <a:gd name="connsiteY24" fmla="*/ 96030 h 406958"/>
                <a:gd name="connsiteX25" fmla="*/ 0 w 1120392"/>
                <a:gd name="connsiteY25" fmla="*/ 0 h 406958"/>
                <a:gd name="connsiteX0" fmla="*/ 0 w 1118311"/>
                <a:gd name="connsiteY0" fmla="*/ 0 h 395827"/>
                <a:gd name="connsiteX1" fmla="*/ 168741 w 1118311"/>
                <a:gd name="connsiteY1" fmla="*/ 54183 h 395827"/>
                <a:gd name="connsiteX2" fmla="*/ 264201 w 1118311"/>
                <a:gd name="connsiteY2" fmla="*/ 94376 h 395827"/>
                <a:gd name="connsiteX3" fmla="*/ 354055 w 1118311"/>
                <a:gd name="connsiteY3" fmla="*/ 135650 h 395827"/>
                <a:gd name="connsiteX4" fmla="*/ 450095 w 1118311"/>
                <a:gd name="connsiteY4" fmla="*/ 175573 h 395827"/>
                <a:gd name="connsiteX5" fmla="*/ 555603 w 1118311"/>
                <a:gd name="connsiteY5" fmla="*/ 214957 h 395827"/>
                <a:gd name="connsiteX6" fmla="*/ 728506 w 1118311"/>
                <a:gd name="connsiteY6" fmla="*/ 273592 h 395827"/>
                <a:gd name="connsiteX7" fmla="*/ 852029 w 1118311"/>
                <a:gd name="connsiteY7" fmla="*/ 305392 h 395827"/>
                <a:gd name="connsiteX8" fmla="*/ 937440 w 1118311"/>
                <a:gd name="connsiteY8" fmla="*/ 325488 h 395827"/>
                <a:gd name="connsiteX9" fmla="*/ 1012803 w 1118311"/>
                <a:gd name="connsiteY9" fmla="*/ 340561 h 395827"/>
                <a:gd name="connsiteX10" fmla="*/ 1088165 w 1118311"/>
                <a:gd name="connsiteY10" fmla="*/ 345585 h 395827"/>
                <a:gd name="connsiteX11" fmla="*/ 1113286 w 1118311"/>
                <a:gd name="connsiteY11" fmla="*/ 345585 h 395827"/>
                <a:gd name="connsiteX12" fmla="*/ 1118311 w 1118311"/>
                <a:gd name="connsiteY12" fmla="*/ 395827 h 395827"/>
                <a:gd name="connsiteX13" fmla="*/ 1068070 w 1118311"/>
                <a:gd name="connsiteY13" fmla="*/ 390803 h 395827"/>
                <a:gd name="connsiteX14" fmla="*/ 942464 w 1118311"/>
                <a:gd name="connsiteY14" fmla="*/ 370706 h 395827"/>
                <a:gd name="connsiteX15" fmla="*/ 836957 w 1118311"/>
                <a:gd name="connsiteY15" fmla="*/ 350609 h 395827"/>
                <a:gd name="connsiteX16" fmla="*/ 721401 w 1118311"/>
                <a:gd name="connsiteY16" fmla="*/ 325488 h 395827"/>
                <a:gd name="connsiteX17" fmla="*/ 604626 w 1118311"/>
                <a:gd name="connsiteY17" fmla="*/ 300880 h 395827"/>
                <a:gd name="connsiteX18" fmla="*/ 492370 w 1118311"/>
                <a:gd name="connsiteY18" fmla="*/ 259031 h 395827"/>
                <a:gd name="connsiteX19" fmla="*/ 415788 w 1118311"/>
                <a:gd name="connsiteY19" fmla="*/ 240589 h 395827"/>
                <a:gd name="connsiteX20" fmla="*/ 349612 w 1118311"/>
                <a:gd name="connsiteY20" fmla="*/ 209932 h 395827"/>
                <a:gd name="connsiteX21" fmla="*/ 264201 w 1118311"/>
                <a:gd name="connsiteY21" fmla="*/ 184811 h 395827"/>
                <a:gd name="connsiteX22" fmla="*/ 173765 w 1118311"/>
                <a:gd name="connsiteY22" fmla="*/ 154666 h 395827"/>
                <a:gd name="connsiteX23" fmla="*/ 128548 w 1118311"/>
                <a:gd name="connsiteY23" fmla="*/ 139594 h 395827"/>
                <a:gd name="connsiteX24" fmla="*/ 30501 w 1118311"/>
                <a:gd name="connsiteY24" fmla="*/ 84899 h 395827"/>
                <a:gd name="connsiteX25" fmla="*/ 0 w 1118311"/>
                <a:gd name="connsiteY25" fmla="*/ 0 h 395827"/>
                <a:gd name="connsiteX0" fmla="*/ 0 w 1118311"/>
                <a:gd name="connsiteY0" fmla="*/ 74 h 395901"/>
                <a:gd name="connsiteX1" fmla="*/ 168741 w 1118311"/>
                <a:gd name="connsiteY1" fmla="*/ 54257 h 395901"/>
                <a:gd name="connsiteX2" fmla="*/ 264201 w 1118311"/>
                <a:gd name="connsiteY2" fmla="*/ 94450 h 395901"/>
                <a:gd name="connsiteX3" fmla="*/ 354055 w 1118311"/>
                <a:gd name="connsiteY3" fmla="*/ 135724 h 395901"/>
                <a:gd name="connsiteX4" fmla="*/ 450095 w 1118311"/>
                <a:gd name="connsiteY4" fmla="*/ 175647 h 395901"/>
                <a:gd name="connsiteX5" fmla="*/ 555603 w 1118311"/>
                <a:gd name="connsiteY5" fmla="*/ 215031 h 395901"/>
                <a:gd name="connsiteX6" fmla="*/ 728506 w 1118311"/>
                <a:gd name="connsiteY6" fmla="*/ 273666 h 395901"/>
                <a:gd name="connsiteX7" fmla="*/ 852029 w 1118311"/>
                <a:gd name="connsiteY7" fmla="*/ 305466 h 395901"/>
                <a:gd name="connsiteX8" fmla="*/ 937440 w 1118311"/>
                <a:gd name="connsiteY8" fmla="*/ 325562 h 395901"/>
                <a:gd name="connsiteX9" fmla="*/ 1012803 w 1118311"/>
                <a:gd name="connsiteY9" fmla="*/ 340635 h 395901"/>
                <a:gd name="connsiteX10" fmla="*/ 1088165 w 1118311"/>
                <a:gd name="connsiteY10" fmla="*/ 345659 h 395901"/>
                <a:gd name="connsiteX11" fmla="*/ 1113286 w 1118311"/>
                <a:gd name="connsiteY11" fmla="*/ 345659 h 395901"/>
                <a:gd name="connsiteX12" fmla="*/ 1118311 w 1118311"/>
                <a:gd name="connsiteY12" fmla="*/ 395901 h 395901"/>
                <a:gd name="connsiteX13" fmla="*/ 1068070 w 1118311"/>
                <a:gd name="connsiteY13" fmla="*/ 390877 h 395901"/>
                <a:gd name="connsiteX14" fmla="*/ 942464 w 1118311"/>
                <a:gd name="connsiteY14" fmla="*/ 370780 h 395901"/>
                <a:gd name="connsiteX15" fmla="*/ 836957 w 1118311"/>
                <a:gd name="connsiteY15" fmla="*/ 350683 h 395901"/>
                <a:gd name="connsiteX16" fmla="*/ 721401 w 1118311"/>
                <a:gd name="connsiteY16" fmla="*/ 325562 h 395901"/>
                <a:gd name="connsiteX17" fmla="*/ 604626 w 1118311"/>
                <a:gd name="connsiteY17" fmla="*/ 300954 h 395901"/>
                <a:gd name="connsiteX18" fmla="*/ 492370 w 1118311"/>
                <a:gd name="connsiteY18" fmla="*/ 259105 h 395901"/>
                <a:gd name="connsiteX19" fmla="*/ 415788 w 1118311"/>
                <a:gd name="connsiteY19" fmla="*/ 240663 h 395901"/>
                <a:gd name="connsiteX20" fmla="*/ 349612 w 1118311"/>
                <a:gd name="connsiteY20" fmla="*/ 210006 h 395901"/>
                <a:gd name="connsiteX21" fmla="*/ 264201 w 1118311"/>
                <a:gd name="connsiteY21" fmla="*/ 184885 h 395901"/>
                <a:gd name="connsiteX22" fmla="*/ 173765 w 1118311"/>
                <a:gd name="connsiteY22" fmla="*/ 154740 h 395901"/>
                <a:gd name="connsiteX23" fmla="*/ 128548 w 1118311"/>
                <a:gd name="connsiteY23" fmla="*/ 139668 h 395901"/>
                <a:gd name="connsiteX24" fmla="*/ 30501 w 1118311"/>
                <a:gd name="connsiteY24" fmla="*/ 84973 h 395901"/>
                <a:gd name="connsiteX25" fmla="*/ 0 w 1118311"/>
                <a:gd name="connsiteY25" fmla="*/ 74 h 39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8311" h="395901">
                  <a:moveTo>
                    <a:pt x="0" y="74"/>
                  </a:moveTo>
                  <a:cubicBezTo>
                    <a:pt x="52085" y="-1903"/>
                    <a:pt x="112494" y="36196"/>
                    <a:pt x="168741" y="54257"/>
                  </a:cubicBezTo>
                  <a:lnTo>
                    <a:pt x="264201" y="94450"/>
                  </a:lnTo>
                  <a:lnTo>
                    <a:pt x="354055" y="135724"/>
                  </a:lnTo>
                  <a:lnTo>
                    <a:pt x="450095" y="175647"/>
                  </a:lnTo>
                  <a:lnTo>
                    <a:pt x="555603" y="215031"/>
                  </a:lnTo>
                  <a:lnTo>
                    <a:pt x="728506" y="273666"/>
                  </a:lnTo>
                  <a:lnTo>
                    <a:pt x="852029" y="305466"/>
                  </a:lnTo>
                  <a:lnTo>
                    <a:pt x="937440" y="325562"/>
                  </a:lnTo>
                  <a:lnTo>
                    <a:pt x="1012803" y="340635"/>
                  </a:lnTo>
                  <a:lnTo>
                    <a:pt x="1088165" y="345659"/>
                  </a:lnTo>
                  <a:lnTo>
                    <a:pt x="1113286" y="345659"/>
                  </a:lnTo>
                  <a:lnTo>
                    <a:pt x="1118311" y="395901"/>
                  </a:lnTo>
                  <a:lnTo>
                    <a:pt x="1068070" y="390877"/>
                  </a:lnTo>
                  <a:lnTo>
                    <a:pt x="942464" y="370780"/>
                  </a:lnTo>
                  <a:lnTo>
                    <a:pt x="836957" y="350683"/>
                  </a:lnTo>
                  <a:lnTo>
                    <a:pt x="721401" y="325562"/>
                  </a:lnTo>
                  <a:lnTo>
                    <a:pt x="604626" y="300954"/>
                  </a:lnTo>
                  <a:lnTo>
                    <a:pt x="492370" y="259105"/>
                  </a:lnTo>
                  <a:lnTo>
                    <a:pt x="415788" y="240663"/>
                  </a:lnTo>
                  <a:lnTo>
                    <a:pt x="349612" y="210006"/>
                  </a:lnTo>
                  <a:lnTo>
                    <a:pt x="264201" y="184885"/>
                  </a:lnTo>
                  <a:lnTo>
                    <a:pt x="173765" y="154740"/>
                  </a:lnTo>
                  <a:lnTo>
                    <a:pt x="128548" y="139668"/>
                  </a:lnTo>
                  <a:lnTo>
                    <a:pt x="30501" y="84973"/>
                  </a:lnTo>
                  <a:cubicBezTo>
                    <a:pt x="-19896" y="55190"/>
                    <a:pt x="10861" y="32084"/>
                    <a:pt x="0" y="74"/>
                  </a:cubicBezTo>
                  <a:close/>
                </a:path>
              </a:pathLst>
            </a:custGeom>
            <a:noFill/>
            <a:ln w="57150">
              <a:solidFill>
                <a:srgbClr val="FF0000">
                  <a:alpha val="6392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20">
              <a:extLst>
                <a:ext uri="{FF2B5EF4-FFF2-40B4-BE49-F238E27FC236}">
                  <a16:creationId xmlns:a16="http://schemas.microsoft.com/office/drawing/2014/main" id="{2F485AE7-2AE1-F063-C3F6-3CA95C53A6E7}"/>
                </a:ext>
              </a:extLst>
            </p:cNvPr>
            <p:cNvSpPr/>
            <p:nvPr/>
          </p:nvSpPr>
          <p:spPr>
            <a:xfrm>
              <a:off x="7911082" y="1511968"/>
              <a:ext cx="1612106" cy="674792"/>
            </a:xfrm>
            <a:custGeom>
              <a:avLst/>
              <a:gdLst>
                <a:gd name="connsiteX0" fmla="*/ 0 w 778747"/>
                <a:gd name="connsiteY0" fmla="*/ 15073 h 341644"/>
                <a:gd name="connsiteX1" fmla="*/ 50242 w 778747"/>
                <a:gd name="connsiteY1" fmla="*/ 10049 h 341644"/>
                <a:gd name="connsiteX2" fmla="*/ 90435 w 778747"/>
                <a:gd name="connsiteY2" fmla="*/ 0 h 341644"/>
                <a:gd name="connsiteX3" fmla="*/ 140677 w 778747"/>
                <a:gd name="connsiteY3" fmla="*/ 25121 h 341644"/>
                <a:gd name="connsiteX4" fmla="*/ 185895 w 778747"/>
                <a:gd name="connsiteY4" fmla="*/ 55266 h 341644"/>
                <a:gd name="connsiteX5" fmla="*/ 256233 w 778747"/>
                <a:gd name="connsiteY5" fmla="*/ 95459 h 341644"/>
                <a:gd name="connsiteX6" fmla="*/ 291402 w 778747"/>
                <a:gd name="connsiteY6" fmla="*/ 115556 h 341644"/>
                <a:gd name="connsiteX7" fmla="*/ 316523 w 778747"/>
                <a:gd name="connsiteY7" fmla="*/ 145701 h 341644"/>
                <a:gd name="connsiteX8" fmla="*/ 351692 w 778747"/>
                <a:gd name="connsiteY8" fmla="*/ 165798 h 341644"/>
                <a:gd name="connsiteX9" fmla="*/ 396910 w 778747"/>
                <a:gd name="connsiteY9" fmla="*/ 185895 h 341644"/>
                <a:gd name="connsiteX10" fmla="*/ 457200 w 778747"/>
                <a:gd name="connsiteY10" fmla="*/ 205991 h 341644"/>
                <a:gd name="connsiteX11" fmla="*/ 507442 w 778747"/>
                <a:gd name="connsiteY11" fmla="*/ 226088 h 341644"/>
                <a:gd name="connsiteX12" fmla="*/ 582804 w 778747"/>
                <a:gd name="connsiteY12" fmla="*/ 256233 h 341644"/>
                <a:gd name="connsiteX13" fmla="*/ 643095 w 778747"/>
                <a:gd name="connsiteY13" fmla="*/ 266281 h 341644"/>
                <a:gd name="connsiteX14" fmla="*/ 673240 w 778747"/>
                <a:gd name="connsiteY14" fmla="*/ 291402 h 341644"/>
                <a:gd name="connsiteX15" fmla="*/ 728506 w 778747"/>
                <a:gd name="connsiteY15" fmla="*/ 306475 h 341644"/>
                <a:gd name="connsiteX16" fmla="*/ 778747 w 778747"/>
                <a:gd name="connsiteY16" fmla="*/ 331596 h 341644"/>
                <a:gd name="connsiteX17" fmla="*/ 758651 w 778747"/>
                <a:gd name="connsiteY17" fmla="*/ 341644 h 341644"/>
                <a:gd name="connsiteX18" fmla="*/ 693336 w 778747"/>
                <a:gd name="connsiteY18" fmla="*/ 341644 h 341644"/>
                <a:gd name="connsiteX19" fmla="*/ 622998 w 778747"/>
                <a:gd name="connsiteY19" fmla="*/ 301451 h 341644"/>
                <a:gd name="connsiteX20" fmla="*/ 567732 w 778747"/>
                <a:gd name="connsiteY20" fmla="*/ 281354 h 341644"/>
                <a:gd name="connsiteX21" fmla="*/ 517490 w 778747"/>
                <a:gd name="connsiteY21" fmla="*/ 266281 h 341644"/>
                <a:gd name="connsiteX22" fmla="*/ 467248 w 778747"/>
                <a:gd name="connsiteY22" fmla="*/ 251209 h 341644"/>
                <a:gd name="connsiteX23" fmla="*/ 427055 w 778747"/>
                <a:gd name="connsiteY23" fmla="*/ 221064 h 341644"/>
                <a:gd name="connsiteX24" fmla="*/ 381837 w 778747"/>
                <a:gd name="connsiteY24" fmla="*/ 205991 h 341644"/>
                <a:gd name="connsiteX25" fmla="*/ 356717 w 778747"/>
                <a:gd name="connsiteY25" fmla="*/ 190919 h 341644"/>
                <a:gd name="connsiteX26" fmla="*/ 326572 w 778747"/>
                <a:gd name="connsiteY26" fmla="*/ 185895 h 341644"/>
                <a:gd name="connsiteX27" fmla="*/ 286378 w 778747"/>
                <a:gd name="connsiteY27" fmla="*/ 170822 h 341644"/>
                <a:gd name="connsiteX28" fmla="*/ 241161 w 778747"/>
                <a:gd name="connsiteY28" fmla="*/ 165798 h 341644"/>
                <a:gd name="connsiteX29" fmla="*/ 175846 w 778747"/>
                <a:gd name="connsiteY29" fmla="*/ 130629 h 341644"/>
                <a:gd name="connsiteX30" fmla="*/ 140677 w 778747"/>
                <a:gd name="connsiteY30" fmla="*/ 120580 h 341644"/>
                <a:gd name="connsiteX31" fmla="*/ 115556 w 778747"/>
                <a:gd name="connsiteY31" fmla="*/ 95459 h 341644"/>
                <a:gd name="connsiteX32" fmla="*/ 80387 w 778747"/>
                <a:gd name="connsiteY32" fmla="*/ 85411 h 341644"/>
                <a:gd name="connsiteX33" fmla="*/ 55266 w 778747"/>
                <a:gd name="connsiteY33" fmla="*/ 75363 h 341644"/>
                <a:gd name="connsiteX34" fmla="*/ 15073 w 778747"/>
                <a:gd name="connsiteY34" fmla="*/ 70339 h 341644"/>
                <a:gd name="connsiteX35" fmla="*/ 0 w 778747"/>
                <a:gd name="connsiteY35" fmla="*/ 15073 h 341644"/>
                <a:gd name="connsiteX0" fmla="*/ 16622 w 763674"/>
                <a:gd name="connsiteY0" fmla="*/ 30881 h 341644"/>
                <a:gd name="connsiteX1" fmla="*/ 35169 w 763674"/>
                <a:gd name="connsiteY1" fmla="*/ 10049 h 341644"/>
                <a:gd name="connsiteX2" fmla="*/ 75362 w 763674"/>
                <a:gd name="connsiteY2" fmla="*/ 0 h 341644"/>
                <a:gd name="connsiteX3" fmla="*/ 125604 w 763674"/>
                <a:gd name="connsiteY3" fmla="*/ 25121 h 341644"/>
                <a:gd name="connsiteX4" fmla="*/ 170822 w 763674"/>
                <a:gd name="connsiteY4" fmla="*/ 55266 h 341644"/>
                <a:gd name="connsiteX5" fmla="*/ 241160 w 763674"/>
                <a:gd name="connsiteY5" fmla="*/ 95459 h 341644"/>
                <a:gd name="connsiteX6" fmla="*/ 276329 w 763674"/>
                <a:gd name="connsiteY6" fmla="*/ 115556 h 341644"/>
                <a:gd name="connsiteX7" fmla="*/ 301450 w 763674"/>
                <a:gd name="connsiteY7" fmla="*/ 145701 h 341644"/>
                <a:gd name="connsiteX8" fmla="*/ 336619 w 763674"/>
                <a:gd name="connsiteY8" fmla="*/ 165798 h 341644"/>
                <a:gd name="connsiteX9" fmla="*/ 381837 w 763674"/>
                <a:gd name="connsiteY9" fmla="*/ 185895 h 341644"/>
                <a:gd name="connsiteX10" fmla="*/ 442127 w 763674"/>
                <a:gd name="connsiteY10" fmla="*/ 205991 h 341644"/>
                <a:gd name="connsiteX11" fmla="*/ 492369 w 763674"/>
                <a:gd name="connsiteY11" fmla="*/ 226088 h 341644"/>
                <a:gd name="connsiteX12" fmla="*/ 567731 w 763674"/>
                <a:gd name="connsiteY12" fmla="*/ 256233 h 341644"/>
                <a:gd name="connsiteX13" fmla="*/ 628022 w 763674"/>
                <a:gd name="connsiteY13" fmla="*/ 266281 h 341644"/>
                <a:gd name="connsiteX14" fmla="*/ 658167 w 763674"/>
                <a:gd name="connsiteY14" fmla="*/ 291402 h 341644"/>
                <a:gd name="connsiteX15" fmla="*/ 713433 w 763674"/>
                <a:gd name="connsiteY15" fmla="*/ 306475 h 341644"/>
                <a:gd name="connsiteX16" fmla="*/ 763674 w 763674"/>
                <a:gd name="connsiteY16" fmla="*/ 331596 h 341644"/>
                <a:gd name="connsiteX17" fmla="*/ 743578 w 763674"/>
                <a:gd name="connsiteY17" fmla="*/ 341644 h 341644"/>
                <a:gd name="connsiteX18" fmla="*/ 678263 w 763674"/>
                <a:gd name="connsiteY18" fmla="*/ 341644 h 341644"/>
                <a:gd name="connsiteX19" fmla="*/ 607925 w 763674"/>
                <a:gd name="connsiteY19" fmla="*/ 301451 h 341644"/>
                <a:gd name="connsiteX20" fmla="*/ 552659 w 763674"/>
                <a:gd name="connsiteY20" fmla="*/ 281354 h 341644"/>
                <a:gd name="connsiteX21" fmla="*/ 502417 w 763674"/>
                <a:gd name="connsiteY21" fmla="*/ 266281 h 341644"/>
                <a:gd name="connsiteX22" fmla="*/ 452175 w 763674"/>
                <a:gd name="connsiteY22" fmla="*/ 251209 h 341644"/>
                <a:gd name="connsiteX23" fmla="*/ 411982 w 763674"/>
                <a:gd name="connsiteY23" fmla="*/ 221064 h 341644"/>
                <a:gd name="connsiteX24" fmla="*/ 366764 w 763674"/>
                <a:gd name="connsiteY24" fmla="*/ 205991 h 341644"/>
                <a:gd name="connsiteX25" fmla="*/ 341644 w 763674"/>
                <a:gd name="connsiteY25" fmla="*/ 190919 h 341644"/>
                <a:gd name="connsiteX26" fmla="*/ 311499 w 763674"/>
                <a:gd name="connsiteY26" fmla="*/ 185895 h 341644"/>
                <a:gd name="connsiteX27" fmla="*/ 271305 w 763674"/>
                <a:gd name="connsiteY27" fmla="*/ 170822 h 341644"/>
                <a:gd name="connsiteX28" fmla="*/ 226088 w 763674"/>
                <a:gd name="connsiteY28" fmla="*/ 165798 h 341644"/>
                <a:gd name="connsiteX29" fmla="*/ 160773 w 763674"/>
                <a:gd name="connsiteY29" fmla="*/ 130629 h 341644"/>
                <a:gd name="connsiteX30" fmla="*/ 125604 w 763674"/>
                <a:gd name="connsiteY30" fmla="*/ 120580 h 341644"/>
                <a:gd name="connsiteX31" fmla="*/ 100483 w 763674"/>
                <a:gd name="connsiteY31" fmla="*/ 95459 h 341644"/>
                <a:gd name="connsiteX32" fmla="*/ 65314 w 763674"/>
                <a:gd name="connsiteY32" fmla="*/ 85411 h 341644"/>
                <a:gd name="connsiteX33" fmla="*/ 40193 w 763674"/>
                <a:gd name="connsiteY33" fmla="*/ 75363 h 341644"/>
                <a:gd name="connsiteX34" fmla="*/ 0 w 763674"/>
                <a:gd name="connsiteY34" fmla="*/ 70339 h 341644"/>
                <a:gd name="connsiteX35" fmla="*/ 16622 w 763674"/>
                <a:gd name="connsiteY35" fmla="*/ 30881 h 341644"/>
                <a:gd name="connsiteX0" fmla="*/ 16622 w 763674"/>
                <a:gd name="connsiteY0" fmla="*/ 30881 h 341644"/>
                <a:gd name="connsiteX1" fmla="*/ 35169 w 763674"/>
                <a:gd name="connsiteY1" fmla="*/ 10049 h 341644"/>
                <a:gd name="connsiteX2" fmla="*/ 75362 w 763674"/>
                <a:gd name="connsiteY2" fmla="*/ 0 h 341644"/>
                <a:gd name="connsiteX3" fmla="*/ 125604 w 763674"/>
                <a:gd name="connsiteY3" fmla="*/ 25121 h 341644"/>
                <a:gd name="connsiteX4" fmla="*/ 170822 w 763674"/>
                <a:gd name="connsiteY4" fmla="*/ 55266 h 341644"/>
                <a:gd name="connsiteX5" fmla="*/ 241160 w 763674"/>
                <a:gd name="connsiteY5" fmla="*/ 95459 h 341644"/>
                <a:gd name="connsiteX6" fmla="*/ 276329 w 763674"/>
                <a:gd name="connsiteY6" fmla="*/ 115556 h 341644"/>
                <a:gd name="connsiteX7" fmla="*/ 301450 w 763674"/>
                <a:gd name="connsiteY7" fmla="*/ 145701 h 341644"/>
                <a:gd name="connsiteX8" fmla="*/ 336619 w 763674"/>
                <a:gd name="connsiteY8" fmla="*/ 165798 h 341644"/>
                <a:gd name="connsiteX9" fmla="*/ 381837 w 763674"/>
                <a:gd name="connsiteY9" fmla="*/ 185895 h 341644"/>
                <a:gd name="connsiteX10" fmla="*/ 442127 w 763674"/>
                <a:gd name="connsiteY10" fmla="*/ 205991 h 341644"/>
                <a:gd name="connsiteX11" fmla="*/ 492369 w 763674"/>
                <a:gd name="connsiteY11" fmla="*/ 226088 h 341644"/>
                <a:gd name="connsiteX12" fmla="*/ 567731 w 763674"/>
                <a:gd name="connsiteY12" fmla="*/ 256233 h 341644"/>
                <a:gd name="connsiteX13" fmla="*/ 628022 w 763674"/>
                <a:gd name="connsiteY13" fmla="*/ 266281 h 341644"/>
                <a:gd name="connsiteX14" fmla="*/ 658167 w 763674"/>
                <a:gd name="connsiteY14" fmla="*/ 291402 h 341644"/>
                <a:gd name="connsiteX15" fmla="*/ 713433 w 763674"/>
                <a:gd name="connsiteY15" fmla="*/ 306475 h 341644"/>
                <a:gd name="connsiteX16" fmla="*/ 763674 w 763674"/>
                <a:gd name="connsiteY16" fmla="*/ 331596 h 341644"/>
                <a:gd name="connsiteX17" fmla="*/ 743578 w 763674"/>
                <a:gd name="connsiteY17" fmla="*/ 341644 h 341644"/>
                <a:gd name="connsiteX18" fmla="*/ 678263 w 763674"/>
                <a:gd name="connsiteY18" fmla="*/ 341644 h 341644"/>
                <a:gd name="connsiteX19" fmla="*/ 607925 w 763674"/>
                <a:gd name="connsiteY19" fmla="*/ 301451 h 341644"/>
                <a:gd name="connsiteX20" fmla="*/ 552659 w 763674"/>
                <a:gd name="connsiteY20" fmla="*/ 281354 h 341644"/>
                <a:gd name="connsiteX21" fmla="*/ 502417 w 763674"/>
                <a:gd name="connsiteY21" fmla="*/ 266281 h 341644"/>
                <a:gd name="connsiteX22" fmla="*/ 452175 w 763674"/>
                <a:gd name="connsiteY22" fmla="*/ 251209 h 341644"/>
                <a:gd name="connsiteX23" fmla="*/ 411982 w 763674"/>
                <a:gd name="connsiteY23" fmla="*/ 221064 h 341644"/>
                <a:gd name="connsiteX24" fmla="*/ 366764 w 763674"/>
                <a:gd name="connsiteY24" fmla="*/ 205991 h 341644"/>
                <a:gd name="connsiteX25" fmla="*/ 341644 w 763674"/>
                <a:gd name="connsiteY25" fmla="*/ 190919 h 341644"/>
                <a:gd name="connsiteX26" fmla="*/ 311499 w 763674"/>
                <a:gd name="connsiteY26" fmla="*/ 185895 h 341644"/>
                <a:gd name="connsiteX27" fmla="*/ 271305 w 763674"/>
                <a:gd name="connsiteY27" fmla="*/ 170822 h 341644"/>
                <a:gd name="connsiteX28" fmla="*/ 226088 w 763674"/>
                <a:gd name="connsiteY28" fmla="*/ 165798 h 341644"/>
                <a:gd name="connsiteX29" fmla="*/ 160773 w 763674"/>
                <a:gd name="connsiteY29" fmla="*/ 130629 h 341644"/>
                <a:gd name="connsiteX30" fmla="*/ 125604 w 763674"/>
                <a:gd name="connsiteY30" fmla="*/ 120580 h 341644"/>
                <a:gd name="connsiteX31" fmla="*/ 87805 w 763674"/>
                <a:gd name="connsiteY31" fmla="*/ 115784 h 341644"/>
                <a:gd name="connsiteX32" fmla="*/ 65314 w 763674"/>
                <a:gd name="connsiteY32" fmla="*/ 85411 h 341644"/>
                <a:gd name="connsiteX33" fmla="*/ 40193 w 763674"/>
                <a:gd name="connsiteY33" fmla="*/ 75363 h 341644"/>
                <a:gd name="connsiteX34" fmla="*/ 0 w 763674"/>
                <a:gd name="connsiteY34" fmla="*/ 70339 h 341644"/>
                <a:gd name="connsiteX35" fmla="*/ 16622 w 763674"/>
                <a:gd name="connsiteY35" fmla="*/ 30881 h 341644"/>
                <a:gd name="connsiteX0" fmla="*/ 16622 w 763674"/>
                <a:gd name="connsiteY0" fmla="*/ 30881 h 341644"/>
                <a:gd name="connsiteX1" fmla="*/ 35169 w 763674"/>
                <a:gd name="connsiteY1" fmla="*/ 10049 h 341644"/>
                <a:gd name="connsiteX2" fmla="*/ 75362 w 763674"/>
                <a:gd name="connsiteY2" fmla="*/ 0 h 341644"/>
                <a:gd name="connsiteX3" fmla="*/ 125604 w 763674"/>
                <a:gd name="connsiteY3" fmla="*/ 25121 h 341644"/>
                <a:gd name="connsiteX4" fmla="*/ 170822 w 763674"/>
                <a:gd name="connsiteY4" fmla="*/ 55266 h 341644"/>
                <a:gd name="connsiteX5" fmla="*/ 241160 w 763674"/>
                <a:gd name="connsiteY5" fmla="*/ 95459 h 341644"/>
                <a:gd name="connsiteX6" fmla="*/ 276329 w 763674"/>
                <a:gd name="connsiteY6" fmla="*/ 115556 h 341644"/>
                <a:gd name="connsiteX7" fmla="*/ 301450 w 763674"/>
                <a:gd name="connsiteY7" fmla="*/ 145701 h 341644"/>
                <a:gd name="connsiteX8" fmla="*/ 336619 w 763674"/>
                <a:gd name="connsiteY8" fmla="*/ 165798 h 341644"/>
                <a:gd name="connsiteX9" fmla="*/ 381837 w 763674"/>
                <a:gd name="connsiteY9" fmla="*/ 185895 h 341644"/>
                <a:gd name="connsiteX10" fmla="*/ 442127 w 763674"/>
                <a:gd name="connsiteY10" fmla="*/ 205991 h 341644"/>
                <a:gd name="connsiteX11" fmla="*/ 492369 w 763674"/>
                <a:gd name="connsiteY11" fmla="*/ 226088 h 341644"/>
                <a:gd name="connsiteX12" fmla="*/ 567731 w 763674"/>
                <a:gd name="connsiteY12" fmla="*/ 256233 h 341644"/>
                <a:gd name="connsiteX13" fmla="*/ 628022 w 763674"/>
                <a:gd name="connsiteY13" fmla="*/ 266281 h 341644"/>
                <a:gd name="connsiteX14" fmla="*/ 658167 w 763674"/>
                <a:gd name="connsiteY14" fmla="*/ 291402 h 341644"/>
                <a:gd name="connsiteX15" fmla="*/ 713433 w 763674"/>
                <a:gd name="connsiteY15" fmla="*/ 306475 h 341644"/>
                <a:gd name="connsiteX16" fmla="*/ 763674 w 763674"/>
                <a:gd name="connsiteY16" fmla="*/ 331596 h 341644"/>
                <a:gd name="connsiteX17" fmla="*/ 743578 w 763674"/>
                <a:gd name="connsiteY17" fmla="*/ 341644 h 341644"/>
                <a:gd name="connsiteX18" fmla="*/ 678263 w 763674"/>
                <a:gd name="connsiteY18" fmla="*/ 341644 h 341644"/>
                <a:gd name="connsiteX19" fmla="*/ 607925 w 763674"/>
                <a:gd name="connsiteY19" fmla="*/ 301451 h 341644"/>
                <a:gd name="connsiteX20" fmla="*/ 552659 w 763674"/>
                <a:gd name="connsiteY20" fmla="*/ 281354 h 341644"/>
                <a:gd name="connsiteX21" fmla="*/ 502417 w 763674"/>
                <a:gd name="connsiteY21" fmla="*/ 266281 h 341644"/>
                <a:gd name="connsiteX22" fmla="*/ 452175 w 763674"/>
                <a:gd name="connsiteY22" fmla="*/ 251209 h 341644"/>
                <a:gd name="connsiteX23" fmla="*/ 411982 w 763674"/>
                <a:gd name="connsiteY23" fmla="*/ 221064 h 341644"/>
                <a:gd name="connsiteX24" fmla="*/ 366764 w 763674"/>
                <a:gd name="connsiteY24" fmla="*/ 205991 h 341644"/>
                <a:gd name="connsiteX25" fmla="*/ 341644 w 763674"/>
                <a:gd name="connsiteY25" fmla="*/ 190919 h 341644"/>
                <a:gd name="connsiteX26" fmla="*/ 311499 w 763674"/>
                <a:gd name="connsiteY26" fmla="*/ 185895 h 341644"/>
                <a:gd name="connsiteX27" fmla="*/ 271305 w 763674"/>
                <a:gd name="connsiteY27" fmla="*/ 170822 h 341644"/>
                <a:gd name="connsiteX28" fmla="*/ 226088 w 763674"/>
                <a:gd name="connsiteY28" fmla="*/ 165798 h 341644"/>
                <a:gd name="connsiteX29" fmla="*/ 160773 w 763674"/>
                <a:gd name="connsiteY29" fmla="*/ 130629 h 341644"/>
                <a:gd name="connsiteX30" fmla="*/ 125604 w 763674"/>
                <a:gd name="connsiteY30" fmla="*/ 120580 h 341644"/>
                <a:gd name="connsiteX31" fmla="*/ 87805 w 763674"/>
                <a:gd name="connsiteY31" fmla="*/ 115784 h 341644"/>
                <a:gd name="connsiteX32" fmla="*/ 56862 w 763674"/>
                <a:gd name="connsiteY32" fmla="*/ 89928 h 341644"/>
                <a:gd name="connsiteX33" fmla="*/ 40193 w 763674"/>
                <a:gd name="connsiteY33" fmla="*/ 75363 h 341644"/>
                <a:gd name="connsiteX34" fmla="*/ 0 w 763674"/>
                <a:gd name="connsiteY34" fmla="*/ 70339 h 341644"/>
                <a:gd name="connsiteX35" fmla="*/ 16622 w 763674"/>
                <a:gd name="connsiteY35" fmla="*/ 30881 h 341644"/>
                <a:gd name="connsiteX0" fmla="*/ 16622 w 763674"/>
                <a:gd name="connsiteY0" fmla="*/ 30881 h 341644"/>
                <a:gd name="connsiteX1" fmla="*/ 35169 w 763674"/>
                <a:gd name="connsiteY1" fmla="*/ 10049 h 341644"/>
                <a:gd name="connsiteX2" fmla="*/ 75362 w 763674"/>
                <a:gd name="connsiteY2" fmla="*/ 0 h 341644"/>
                <a:gd name="connsiteX3" fmla="*/ 125604 w 763674"/>
                <a:gd name="connsiteY3" fmla="*/ 25121 h 341644"/>
                <a:gd name="connsiteX4" fmla="*/ 170822 w 763674"/>
                <a:gd name="connsiteY4" fmla="*/ 55266 h 341644"/>
                <a:gd name="connsiteX5" fmla="*/ 241160 w 763674"/>
                <a:gd name="connsiteY5" fmla="*/ 95459 h 341644"/>
                <a:gd name="connsiteX6" fmla="*/ 276329 w 763674"/>
                <a:gd name="connsiteY6" fmla="*/ 115556 h 341644"/>
                <a:gd name="connsiteX7" fmla="*/ 301450 w 763674"/>
                <a:gd name="connsiteY7" fmla="*/ 145701 h 341644"/>
                <a:gd name="connsiteX8" fmla="*/ 336619 w 763674"/>
                <a:gd name="connsiteY8" fmla="*/ 165798 h 341644"/>
                <a:gd name="connsiteX9" fmla="*/ 381837 w 763674"/>
                <a:gd name="connsiteY9" fmla="*/ 185895 h 341644"/>
                <a:gd name="connsiteX10" fmla="*/ 442127 w 763674"/>
                <a:gd name="connsiteY10" fmla="*/ 205991 h 341644"/>
                <a:gd name="connsiteX11" fmla="*/ 492369 w 763674"/>
                <a:gd name="connsiteY11" fmla="*/ 226088 h 341644"/>
                <a:gd name="connsiteX12" fmla="*/ 567731 w 763674"/>
                <a:gd name="connsiteY12" fmla="*/ 256233 h 341644"/>
                <a:gd name="connsiteX13" fmla="*/ 628022 w 763674"/>
                <a:gd name="connsiteY13" fmla="*/ 266281 h 341644"/>
                <a:gd name="connsiteX14" fmla="*/ 658167 w 763674"/>
                <a:gd name="connsiteY14" fmla="*/ 291402 h 341644"/>
                <a:gd name="connsiteX15" fmla="*/ 713433 w 763674"/>
                <a:gd name="connsiteY15" fmla="*/ 306475 h 341644"/>
                <a:gd name="connsiteX16" fmla="*/ 763674 w 763674"/>
                <a:gd name="connsiteY16" fmla="*/ 331596 h 341644"/>
                <a:gd name="connsiteX17" fmla="*/ 743578 w 763674"/>
                <a:gd name="connsiteY17" fmla="*/ 341644 h 341644"/>
                <a:gd name="connsiteX18" fmla="*/ 678263 w 763674"/>
                <a:gd name="connsiteY18" fmla="*/ 341644 h 341644"/>
                <a:gd name="connsiteX19" fmla="*/ 607925 w 763674"/>
                <a:gd name="connsiteY19" fmla="*/ 301451 h 341644"/>
                <a:gd name="connsiteX20" fmla="*/ 552659 w 763674"/>
                <a:gd name="connsiteY20" fmla="*/ 281354 h 341644"/>
                <a:gd name="connsiteX21" fmla="*/ 502417 w 763674"/>
                <a:gd name="connsiteY21" fmla="*/ 266281 h 341644"/>
                <a:gd name="connsiteX22" fmla="*/ 452175 w 763674"/>
                <a:gd name="connsiteY22" fmla="*/ 251209 h 341644"/>
                <a:gd name="connsiteX23" fmla="*/ 411982 w 763674"/>
                <a:gd name="connsiteY23" fmla="*/ 221064 h 341644"/>
                <a:gd name="connsiteX24" fmla="*/ 366764 w 763674"/>
                <a:gd name="connsiteY24" fmla="*/ 205991 h 341644"/>
                <a:gd name="connsiteX25" fmla="*/ 341644 w 763674"/>
                <a:gd name="connsiteY25" fmla="*/ 190919 h 341644"/>
                <a:gd name="connsiteX26" fmla="*/ 311499 w 763674"/>
                <a:gd name="connsiteY26" fmla="*/ 185895 h 341644"/>
                <a:gd name="connsiteX27" fmla="*/ 271305 w 763674"/>
                <a:gd name="connsiteY27" fmla="*/ 170822 h 341644"/>
                <a:gd name="connsiteX28" fmla="*/ 226088 w 763674"/>
                <a:gd name="connsiteY28" fmla="*/ 165798 h 341644"/>
                <a:gd name="connsiteX29" fmla="*/ 160773 w 763674"/>
                <a:gd name="connsiteY29" fmla="*/ 130629 h 341644"/>
                <a:gd name="connsiteX30" fmla="*/ 125604 w 763674"/>
                <a:gd name="connsiteY30" fmla="*/ 120580 h 341644"/>
                <a:gd name="connsiteX31" fmla="*/ 87805 w 763674"/>
                <a:gd name="connsiteY31" fmla="*/ 115784 h 341644"/>
                <a:gd name="connsiteX32" fmla="*/ 77992 w 763674"/>
                <a:gd name="connsiteY32" fmla="*/ 89928 h 341644"/>
                <a:gd name="connsiteX33" fmla="*/ 40193 w 763674"/>
                <a:gd name="connsiteY33" fmla="*/ 75363 h 341644"/>
                <a:gd name="connsiteX34" fmla="*/ 0 w 763674"/>
                <a:gd name="connsiteY34" fmla="*/ 70339 h 341644"/>
                <a:gd name="connsiteX35" fmla="*/ 16622 w 763674"/>
                <a:gd name="connsiteY35" fmla="*/ 30881 h 341644"/>
                <a:gd name="connsiteX0" fmla="*/ 16622 w 763674"/>
                <a:gd name="connsiteY0" fmla="*/ 30881 h 341644"/>
                <a:gd name="connsiteX1" fmla="*/ 35169 w 763674"/>
                <a:gd name="connsiteY1" fmla="*/ 10049 h 341644"/>
                <a:gd name="connsiteX2" fmla="*/ 75362 w 763674"/>
                <a:gd name="connsiteY2" fmla="*/ 0 h 341644"/>
                <a:gd name="connsiteX3" fmla="*/ 121378 w 763674"/>
                <a:gd name="connsiteY3" fmla="*/ 18346 h 341644"/>
                <a:gd name="connsiteX4" fmla="*/ 170822 w 763674"/>
                <a:gd name="connsiteY4" fmla="*/ 55266 h 341644"/>
                <a:gd name="connsiteX5" fmla="*/ 241160 w 763674"/>
                <a:gd name="connsiteY5" fmla="*/ 95459 h 341644"/>
                <a:gd name="connsiteX6" fmla="*/ 276329 w 763674"/>
                <a:gd name="connsiteY6" fmla="*/ 115556 h 341644"/>
                <a:gd name="connsiteX7" fmla="*/ 301450 w 763674"/>
                <a:gd name="connsiteY7" fmla="*/ 145701 h 341644"/>
                <a:gd name="connsiteX8" fmla="*/ 336619 w 763674"/>
                <a:gd name="connsiteY8" fmla="*/ 165798 h 341644"/>
                <a:gd name="connsiteX9" fmla="*/ 381837 w 763674"/>
                <a:gd name="connsiteY9" fmla="*/ 185895 h 341644"/>
                <a:gd name="connsiteX10" fmla="*/ 442127 w 763674"/>
                <a:gd name="connsiteY10" fmla="*/ 205991 h 341644"/>
                <a:gd name="connsiteX11" fmla="*/ 492369 w 763674"/>
                <a:gd name="connsiteY11" fmla="*/ 226088 h 341644"/>
                <a:gd name="connsiteX12" fmla="*/ 567731 w 763674"/>
                <a:gd name="connsiteY12" fmla="*/ 256233 h 341644"/>
                <a:gd name="connsiteX13" fmla="*/ 628022 w 763674"/>
                <a:gd name="connsiteY13" fmla="*/ 266281 h 341644"/>
                <a:gd name="connsiteX14" fmla="*/ 658167 w 763674"/>
                <a:gd name="connsiteY14" fmla="*/ 291402 h 341644"/>
                <a:gd name="connsiteX15" fmla="*/ 713433 w 763674"/>
                <a:gd name="connsiteY15" fmla="*/ 306475 h 341644"/>
                <a:gd name="connsiteX16" fmla="*/ 763674 w 763674"/>
                <a:gd name="connsiteY16" fmla="*/ 331596 h 341644"/>
                <a:gd name="connsiteX17" fmla="*/ 743578 w 763674"/>
                <a:gd name="connsiteY17" fmla="*/ 341644 h 341644"/>
                <a:gd name="connsiteX18" fmla="*/ 678263 w 763674"/>
                <a:gd name="connsiteY18" fmla="*/ 341644 h 341644"/>
                <a:gd name="connsiteX19" fmla="*/ 607925 w 763674"/>
                <a:gd name="connsiteY19" fmla="*/ 301451 h 341644"/>
                <a:gd name="connsiteX20" fmla="*/ 552659 w 763674"/>
                <a:gd name="connsiteY20" fmla="*/ 281354 h 341644"/>
                <a:gd name="connsiteX21" fmla="*/ 502417 w 763674"/>
                <a:gd name="connsiteY21" fmla="*/ 266281 h 341644"/>
                <a:gd name="connsiteX22" fmla="*/ 452175 w 763674"/>
                <a:gd name="connsiteY22" fmla="*/ 251209 h 341644"/>
                <a:gd name="connsiteX23" fmla="*/ 411982 w 763674"/>
                <a:gd name="connsiteY23" fmla="*/ 221064 h 341644"/>
                <a:gd name="connsiteX24" fmla="*/ 366764 w 763674"/>
                <a:gd name="connsiteY24" fmla="*/ 205991 h 341644"/>
                <a:gd name="connsiteX25" fmla="*/ 341644 w 763674"/>
                <a:gd name="connsiteY25" fmla="*/ 190919 h 341644"/>
                <a:gd name="connsiteX26" fmla="*/ 311499 w 763674"/>
                <a:gd name="connsiteY26" fmla="*/ 185895 h 341644"/>
                <a:gd name="connsiteX27" fmla="*/ 271305 w 763674"/>
                <a:gd name="connsiteY27" fmla="*/ 170822 h 341644"/>
                <a:gd name="connsiteX28" fmla="*/ 226088 w 763674"/>
                <a:gd name="connsiteY28" fmla="*/ 165798 h 341644"/>
                <a:gd name="connsiteX29" fmla="*/ 160773 w 763674"/>
                <a:gd name="connsiteY29" fmla="*/ 130629 h 341644"/>
                <a:gd name="connsiteX30" fmla="*/ 125604 w 763674"/>
                <a:gd name="connsiteY30" fmla="*/ 120580 h 341644"/>
                <a:gd name="connsiteX31" fmla="*/ 87805 w 763674"/>
                <a:gd name="connsiteY31" fmla="*/ 115784 h 341644"/>
                <a:gd name="connsiteX32" fmla="*/ 77992 w 763674"/>
                <a:gd name="connsiteY32" fmla="*/ 89928 h 341644"/>
                <a:gd name="connsiteX33" fmla="*/ 40193 w 763674"/>
                <a:gd name="connsiteY33" fmla="*/ 75363 h 341644"/>
                <a:gd name="connsiteX34" fmla="*/ 0 w 763674"/>
                <a:gd name="connsiteY34" fmla="*/ 70339 h 341644"/>
                <a:gd name="connsiteX35" fmla="*/ 16622 w 763674"/>
                <a:gd name="connsiteY35" fmla="*/ 30881 h 341644"/>
                <a:gd name="connsiteX0" fmla="*/ 16622 w 763674"/>
                <a:gd name="connsiteY0" fmla="*/ 30881 h 341644"/>
                <a:gd name="connsiteX1" fmla="*/ 35169 w 763674"/>
                <a:gd name="connsiteY1" fmla="*/ 10049 h 341644"/>
                <a:gd name="connsiteX2" fmla="*/ 75362 w 763674"/>
                <a:gd name="connsiteY2" fmla="*/ 0 h 341644"/>
                <a:gd name="connsiteX3" fmla="*/ 121378 w 763674"/>
                <a:gd name="connsiteY3" fmla="*/ 18346 h 341644"/>
                <a:gd name="connsiteX4" fmla="*/ 170822 w 763674"/>
                <a:gd name="connsiteY4" fmla="*/ 55266 h 341644"/>
                <a:gd name="connsiteX5" fmla="*/ 247499 w 763674"/>
                <a:gd name="connsiteY5" fmla="*/ 93201 h 341644"/>
                <a:gd name="connsiteX6" fmla="*/ 276329 w 763674"/>
                <a:gd name="connsiteY6" fmla="*/ 115556 h 341644"/>
                <a:gd name="connsiteX7" fmla="*/ 301450 w 763674"/>
                <a:gd name="connsiteY7" fmla="*/ 145701 h 341644"/>
                <a:gd name="connsiteX8" fmla="*/ 336619 w 763674"/>
                <a:gd name="connsiteY8" fmla="*/ 165798 h 341644"/>
                <a:gd name="connsiteX9" fmla="*/ 381837 w 763674"/>
                <a:gd name="connsiteY9" fmla="*/ 185895 h 341644"/>
                <a:gd name="connsiteX10" fmla="*/ 442127 w 763674"/>
                <a:gd name="connsiteY10" fmla="*/ 205991 h 341644"/>
                <a:gd name="connsiteX11" fmla="*/ 492369 w 763674"/>
                <a:gd name="connsiteY11" fmla="*/ 226088 h 341644"/>
                <a:gd name="connsiteX12" fmla="*/ 567731 w 763674"/>
                <a:gd name="connsiteY12" fmla="*/ 256233 h 341644"/>
                <a:gd name="connsiteX13" fmla="*/ 628022 w 763674"/>
                <a:gd name="connsiteY13" fmla="*/ 266281 h 341644"/>
                <a:gd name="connsiteX14" fmla="*/ 658167 w 763674"/>
                <a:gd name="connsiteY14" fmla="*/ 291402 h 341644"/>
                <a:gd name="connsiteX15" fmla="*/ 713433 w 763674"/>
                <a:gd name="connsiteY15" fmla="*/ 306475 h 341644"/>
                <a:gd name="connsiteX16" fmla="*/ 763674 w 763674"/>
                <a:gd name="connsiteY16" fmla="*/ 331596 h 341644"/>
                <a:gd name="connsiteX17" fmla="*/ 743578 w 763674"/>
                <a:gd name="connsiteY17" fmla="*/ 341644 h 341644"/>
                <a:gd name="connsiteX18" fmla="*/ 678263 w 763674"/>
                <a:gd name="connsiteY18" fmla="*/ 341644 h 341644"/>
                <a:gd name="connsiteX19" fmla="*/ 607925 w 763674"/>
                <a:gd name="connsiteY19" fmla="*/ 301451 h 341644"/>
                <a:gd name="connsiteX20" fmla="*/ 552659 w 763674"/>
                <a:gd name="connsiteY20" fmla="*/ 281354 h 341644"/>
                <a:gd name="connsiteX21" fmla="*/ 502417 w 763674"/>
                <a:gd name="connsiteY21" fmla="*/ 266281 h 341644"/>
                <a:gd name="connsiteX22" fmla="*/ 452175 w 763674"/>
                <a:gd name="connsiteY22" fmla="*/ 251209 h 341644"/>
                <a:gd name="connsiteX23" fmla="*/ 411982 w 763674"/>
                <a:gd name="connsiteY23" fmla="*/ 221064 h 341644"/>
                <a:gd name="connsiteX24" fmla="*/ 366764 w 763674"/>
                <a:gd name="connsiteY24" fmla="*/ 205991 h 341644"/>
                <a:gd name="connsiteX25" fmla="*/ 341644 w 763674"/>
                <a:gd name="connsiteY25" fmla="*/ 190919 h 341644"/>
                <a:gd name="connsiteX26" fmla="*/ 311499 w 763674"/>
                <a:gd name="connsiteY26" fmla="*/ 185895 h 341644"/>
                <a:gd name="connsiteX27" fmla="*/ 271305 w 763674"/>
                <a:gd name="connsiteY27" fmla="*/ 170822 h 341644"/>
                <a:gd name="connsiteX28" fmla="*/ 226088 w 763674"/>
                <a:gd name="connsiteY28" fmla="*/ 165798 h 341644"/>
                <a:gd name="connsiteX29" fmla="*/ 160773 w 763674"/>
                <a:gd name="connsiteY29" fmla="*/ 130629 h 341644"/>
                <a:gd name="connsiteX30" fmla="*/ 125604 w 763674"/>
                <a:gd name="connsiteY30" fmla="*/ 120580 h 341644"/>
                <a:gd name="connsiteX31" fmla="*/ 87805 w 763674"/>
                <a:gd name="connsiteY31" fmla="*/ 115784 h 341644"/>
                <a:gd name="connsiteX32" fmla="*/ 77992 w 763674"/>
                <a:gd name="connsiteY32" fmla="*/ 89928 h 341644"/>
                <a:gd name="connsiteX33" fmla="*/ 40193 w 763674"/>
                <a:gd name="connsiteY33" fmla="*/ 75363 h 341644"/>
                <a:gd name="connsiteX34" fmla="*/ 0 w 763674"/>
                <a:gd name="connsiteY34" fmla="*/ 70339 h 341644"/>
                <a:gd name="connsiteX35" fmla="*/ 16622 w 763674"/>
                <a:gd name="connsiteY35" fmla="*/ 30881 h 341644"/>
                <a:gd name="connsiteX0" fmla="*/ 16622 w 763674"/>
                <a:gd name="connsiteY0" fmla="*/ 30881 h 341644"/>
                <a:gd name="connsiteX1" fmla="*/ 35169 w 763674"/>
                <a:gd name="connsiteY1" fmla="*/ 10049 h 341644"/>
                <a:gd name="connsiteX2" fmla="*/ 75362 w 763674"/>
                <a:gd name="connsiteY2" fmla="*/ 0 h 341644"/>
                <a:gd name="connsiteX3" fmla="*/ 121378 w 763674"/>
                <a:gd name="connsiteY3" fmla="*/ 18346 h 341644"/>
                <a:gd name="connsiteX4" fmla="*/ 170822 w 763674"/>
                <a:gd name="connsiteY4" fmla="*/ 55266 h 341644"/>
                <a:gd name="connsiteX5" fmla="*/ 247499 w 763674"/>
                <a:gd name="connsiteY5" fmla="*/ 93201 h 341644"/>
                <a:gd name="connsiteX6" fmla="*/ 276329 w 763674"/>
                <a:gd name="connsiteY6" fmla="*/ 115556 h 341644"/>
                <a:gd name="connsiteX7" fmla="*/ 307789 w 763674"/>
                <a:gd name="connsiteY7" fmla="*/ 143443 h 341644"/>
                <a:gd name="connsiteX8" fmla="*/ 336619 w 763674"/>
                <a:gd name="connsiteY8" fmla="*/ 165798 h 341644"/>
                <a:gd name="connsiteX9" fmla="*/ 381837 w 763674"/>
                <a:gd name="connsiteY9" fmla="*/ 185895 h 341644"/>
                <a:gd name="connsiteX10" fmla="*/ 442127 w 763674"/>
                <a:gd name="connsiteY10" fmla="*/ 205991 h 341644"/>
                <a:gd name="connsiteX11" fmla="*/ 492369 w 763674"/>
                <a:gd name="connsiteY11" fmla="*/ 226088 h 341644"/>
                <a:gd name="connsiteX12" fmla="*/ 567731 w 763674"/>
                <a:gd name="connsiteY12" fmla="*/ 256233 h 341644"/>
                <a:gd name="connsiteX13" fmla="*/ 628022 w 763674"/>
                <a:gd name="connsiteY13" fmla="*/ 266281 h 341644"/>
                <a:gd name="connsiteX14" fmla="*/ 658167 w 763674"/>
                <a:gd name="connsiteY14" fmla="*/ 291402 h 341644"/>
                <a:gd name="connsiteX15" fmla="*/ 713433 w 763674"/>
                <a:gd name="connsiteY15" fmla="*/ 306475 h 341644"/>
                <a:gd name="connsiteX16" fmla="*/ 763674 w 763674"/>
                <a:gd name="connsiteY16" fmla="*/ 331596 h 341644"/>
                <a:gd name="connsiteX17" fmla="*/ 743578 w 763674"/>
                <a:gd name="connsiteY17" fmla="*/ 341644 h 341644"/>
                <a:gd name="connsiteX18" fmla="*/ 678263 w 763674"/>
                <a:gd name="connsiteY18" fmla="*/ 341644 h 341644"/>
                <a:gd name="connsiteX19" fmla="*/ 607925 w 763674"/>
                <a:gd name="connsiteY19" fmla="*/ 301451 h 341644"/>
                <a:gd name="connsiteX20" fmla="*/ 552659 w 763674"/>
                <a:gd name="connsiteY20" fmla="*/ 281354 h 341644"/>
                <a:gd name="connsiteX21" fmla="*/ 502417 w 763674"/>
                <a:gd name="connsiteY21" fmla="*/ 266281 h 341644"/>
                <a:gd name="connsiteX22" fmla="*/ 452175 w 763674"/>
                <a:gd name="connsiteY22" fmla="*/ 251209 h 341644"/>
                <a:gd name="connsiteX23" fmla="*/ 411982 w 763674"/>
                <a:gd name="connsiteY23" fmla="*/ 221064 h 341644"/>
                <a:gd name="connsiteX24" fmla="*/ 366764 w 763674"/>
                <a:gd name="connsiteY24" fmla="*/ 205991 h 341644"/>
                <a:gd name="connsiteX25" fmla="*/ 341644 w 763674"/>
                <a:gd name="connsiteY25" fmla="*/ 190919 h 341644"/>
                <a:gd name="connsiteX26" fmla="*/ 311499 w 763674"/>
                <a:gd name="connsiteY26" fmla="*/ 185895 h 341644"/>
                <a:gd name="connsiteX27" fmla="*/ 271305 w 763674"/>
                <a:gd name="connsiteY27" fmla="*/ 170822 h 341644"/>
                <a:gd name="connsiteX28" fmla="*/ 226088 w 763674"/>
                <a:gd name="connsiteY28" fmla="*/ 165798 h 341644"/>
                <a:gd name="connsiteX29" fmla="*/ 160773 w 763674"/>
                <a:gd name="connsiteY29" fmla="*/ 130629 h 341644"/>
                <a:gd name="connsiteX30" fmla="*/ 125604 w 763674"/>
                <a:gd name="connsiteY30" fmla="*/ 120580 h 341644"/>
                <a:gd name="connsiteX31" fmla="*/ 87805 w 763674"/>
                <a:gd name="connsiteY31" fmla="*/ 115784 h 341644"/>
                <a:gd name="connsiteX32" fmla="*/ 77992 w 763674"/>
                <a:gd name="connsiteY32" fmla="*/ 89928 h 341644"/>
                <a:gd name="connsiteX33" fmla="*/ 40193 w 763674"/>
                <a:gd name="connsiteY33" fmla="*/ 75363 h 341644"/>
                <a:gd name="connsiteX34" fmla="*/ 0 w 763674"/>
                <a:gd name="connsiteY34" fmla="*/ 70339 h 341644"/>
                <a:gd name="connsiteX35" fmla="*/ 16622 w 763674"/>
                <a:gd name="connsiteY35" fmla="*/ 30881 h 341644"/>
                <a:gd name="connsiteX0" fmla="*/ 16622 w 763674"/>
                <a:gd name="connsiteY0" fmla="*/ 30881 h 341644"/>
                <a:gd name="connsiteX1" fmla="*/ 35169 w 763674"/>
                <a:gd name="connsiteY1" fmla="*/ 10049 h 341644"/>
                <a:gd name="connsiteX2" fmla="*/ 75362 w 763674"/>
                <a:gd name="connsiteY2" fmla="*/ 0 h 341644"/>
                <a:gd name="connsiteX3" fmla="*/ 121378 w 763674"/>
                <a:gd name="connsiteY3" fmla="*/ 18346 h 341644"/>
                <a:gd name="connsiteX4" fmla="*/ 170822 w 763674"/>
                <a:gd name="connsiteY4" fmla="*/ 55266 h 341644"/>
                <a:gd name="connsiteX5" fmla="*/ 247499 w 763674"/>
                <a:gd name="connsiteY5" fmla="*/ 93201 h 341644"/>
                <a:gd name="connsiteX6" fmla="*/ 276329 w 763674"/>
                <a:gd name="connsiteY6" fmla="*/ 115556 h 341644"/>
                <a:gd name="connsiteX7" fmla="*/ 307789 w 763674"/>
                <a:gd name="connsiteY7" fmla="*/ 143443 h 341644"/>
                <a:gd name="connsiteX8" fmla="*/ 336619 w 763674"/>
                <a:gd name="connsiteY8" fmla="*/ 165798 h 341644"/>
                <a:gd name="connsiteX9" fmla="*/ 381837 w 763674"/>
                <a:gd name="connsiteY9" fmla="*/ 185895 h 341644"/>
                <a:gd name="connsiteX10" fmla="*/ 442127 w 763674"/>
                <a:gd name="connsiteY10" fmla="*/ 205991 h 341644"/>
                <a:gd name="connsiteX11" fmla="*/ 492369 w 763674"/>
                <a:gd name="connsiteY11" fmla="*/ 226088 h 341644"/>
                <a:gd name="connsiteX12" fmla="*/ 567731 w 763674"/>
                <a:gd name="connsiteY12" fmla="*/ 256233 h 341644"/>
                <a:gd name="connsiteX13" fmla="*/ 628022 w 763674"/>
                <a:gd name="connsiteY13" fmla="*/ 266281 h 341644"/>
                <a:gd name="connsiteX14" fmla="*/ 658167 w 763674"/>
                <a:gd name="connsiteY14" fmla="*/ 291402 h 341644"/>
                <a:gd name="connsiteX15" fmla="*/ 713433 w 763674"/>
                <a:gd name="connsiteY15" fmla="*/ 306475 h 341644"/>
                <a:gd name="connsiteX16" fmla="*/ 763674 w 763674"/>
                <a:gd name="connsiteY16" fmla="*/ 331596 h 341644"/>
                <a:gd name="connsiteX17" fmla="*/ 743578 w 763674"/>
                <a:gd name="connsiteY17" fmla="*/ 341644 h 341644"/>
                <a:gd name="connsiteX18" fmla="*/ 678263 w 763674"/>
                <a:gd name="connsiteY18" fmla="*/ 341644 h 341644"/>
                <a:gd name="connsiteX19" fmla="*/ 607925 w 763674"/>
                <a:gd name="connsiteY19" fmla="*/ 301451 h 341644"/>
                <a:gd name="connsiteX20" fmla="*/ 552659 w 763674"/>
                <a:gd name="connsiteY20" fmla="*/ 281354 h 341644"/>
                <a:gd name="connsiteX21" fmla="*/ 502417 w 763674"/>
                <a:gd name="connsiteY21" fmla="*/ 266281 h 341644"/>
                <a:gd name="connsiteX22" fmla="*/ 452175 w 763674"/>
                <a:gd name="connsiteY22" fmla="*/ 251209 h 341644"/>
                <a:gd name="connsiteX23" fmla="*/ 411982 w 763674"/>
                <a:gd name="connsiteY23" fmla="*/ 221064 h 341644"/>
                <a:gd name="connsiteX24" fmla="*/ 366764 w 763674"/>
                <a:gd name="connsiteY24" fmla="*/ 205991 h 341644"/>
                <a:gd name="connsiteX25" fmla="*/ 341644 w 763674"/>
                <a:gd name="connsiteY25" fmla="*/ 190919 h 341644"/>
                <a:gd name="connsiteX26" fmla="*/ 311499 w 763674"/>
                <a:gd name="connsiteY26" fmla="*/ 185895 h 341644"/>
                <a:gd name="connsiteX27" fmla="*/ 271305 w 763674"/>
                <a:gd name="connsiteY27" fmla="*/ 170822 h 341644"/>
                <a:gd name="connsiteX28" fmla="*/ 226088 w 763674"/>
                <a:gd name="connsiteY28" fmla="*/ 165798 h 341644"/>
                <a:gd name="connsiteX29" fmla="*/ 160773 w 763674"/>
                <a:gd name="connsiteY29" fmla="*/ 130629 h 341644"/>
                <a:gd name="connsiteX30" fmla="*/ 125604 w 763674"/>
                <a:gd name="connsiteY30" fmla="*/ 120580 h 341644"/>
                <a:gd name="connsiteX31" fmla="*/ 87805 w 763674"/>
                <a:gd name="connsiteY31" fmla="*/ 115784 h 341644"/>
                <a:gd name="connsiteX32" fmla="*/ 77992 w 763674"/>
                <a:gd name="connsiteY32" fmla="*/ 89928 h 341644"/>
                <a:gd name="connsiteX33" fmla="*/ 40193 w 763674"/>
                <a:gd name="connsiteY33" fmla="*/ 75363 h 341644"/>
                <a:gd name="connsiteX34" fmla="*/ 0 w 763674"/>
                <a:gd name="connsiteY34" fmla="*/ 70339 h 341644"/>
                <a:gd name="connsiteX35" fmla="*/ 16622 w 763674"/>
                <a:gd name="connsiteY35" fmla="*/ 30881 h 341644"/>
                <a:gd name="connsiteX0" fmla="*/ 16622 w 763674"/>
                <a:gd name="connsiteY0" fmla="*/ 30881 h 341644"/>
                <a:gd name="connsiteX1" fmla="*/ 35169 w 763674"/>
                <a:gd name="connsiteY1" fmla="*/ 10049 h 341644"/>
                <a:gd name="connsiteX2" fmla="*/ 75362 w 763674"/>
                <a:gd name="connsiteY2" fmla="*/ 0 h 341644"/>
                <a:gd name="connsiteX3" fmla="*/ 121378 w 763674"/>
                <a:gd name="connsiteY3" fmla="*/ 18346 h 341644"/>
                <a:gd name="connsiteX4" fmla="*/ 170822 w 763674"/>
                <a:gd name="connsiteY4" fmla="*/ 55266 h 341644"/>
                <a:gd name="connsiteX5" fmla="*/ 247499 w 763674"/>
                <a:gd name="connsiteY5" fmla="*/ 93201 h 341644"/>
                <a:gd name="connsiteX6" fmla="*/ 276329 w 763674"/>
                <a:gd name="connsiteY6" fmla="*/ 115556 h 341644"/>
                <a:gd name="connsiteX7" fmla="*/ 307789 w 763674"/>
                <a:gd name="connsiteY7" fmla="*/ 143443 h 341644"/>
                <a:gd name="connsiteX8" fmla="*/ 336619 w 763674"/>
                <a:gd name="connsiteY8" fmla="*/ 165798 h 341644"/>
                <a:gd name="connsiteX9" fmla="*/ 381837 w 763674"/>
                <a:gd name="connsiteY9" fmla="*/ 185895 h 341644"/>
                <a:gd name="connsiteX10" fmla="*/ 442127 w 763674"/>
                <a:gd name="connsiteY10" fmla="*/ 205991 h 341644"/>
                <a:gd name="connsiteX11" fmla="*/ 492369 w 763674"/>
                <a:gd name="connsiteY11" fmla="*/ 226088 h 341644"/>
                <a:gd name="connsiteX12" fmla="*/ 567731 w 763674"/>
                <a:gd name="connsiteY12" fmla="*/ 256233 h 341644"/>
                <a:gd name="connsiteX13" fmla="*/ 628022 w 763674"/>
                <a:gd name="connsiteY13" fmla="*/ 266281 h 341644"/>
                <a:gd name="connsiteX14" fmla="*/ 658167 w 763674"/>
                <a:gd name="connsiteY14" fmla="*/ 291402 h 341644"/>
                <a:gd name="connsiteX15" fmla="*/ 713433 w 763674"/>
                <a:gd name="connsiteY15" fmla="*/ 306475 h 341644"/>
                <a:gd name="connsiteX16" fmla="*/ 763674 w 763674"/>
                <a:gd name="connsiteY16" fmla="*/ 331596 h 341644"/>
                <a:gd name="connsiteX17" fmla="*/ 743578 w 763674"/>
                <a:gd name="connsiteY17" fmla="*/ 341644 h 341644"/>
                <a:gd name="connsiteX18" fmla="*/ 678263 w 763674"/>
                <a:gd name="connsiteY18" fmla="*/ 341644 h 341644"/>
                <a:gd name="connsiteX19" fmla="*/ 607925 w 763674"/>
                <a:gd name="connsiteY19" fmla="*/ 301451 h 341644"/>
                <a:gd name="connsiteX20" fmla="*/ 552659 w 763674"/>
                <a:gd name="connsiteY20" fmla="*/ 281354 h 341644"/>
                <a:gd name="connsiteX21" fmla="*/ 502417 w 763674"/>
                <a:gd name="connsiteY21" fmla="*/ 266281 h 341644"/>
                <a:gd name="connsiteX22" fmla="*/ 452175 w 763674"/>
                <a:gd name="connsiteY22" fmla="*/ 251209 h 341644"/>
                <a:gd name="connsiteX23" fmla="*/ 411982 w 763674"/>
                <a:gd name="connsiteY23" fmla="*/ 221064 h 341644"/>
                <a:gd name="connsiteX24" fmla="*/ 366764 w 763674"/>
                <a:gd name="connsiteY24" fmla="*/ 205991 h 341644"/>
                <a:gd name="connsiteX25" fmla="*/ 343757 w 763674"/>
                <a:gd name="connsiteY25" fmla="*/ 204469 h 341644"/>
                <a:gd name="connsiteX26" fmla="*/ 311499 w 763674"/>
                <a:gd name="connsiteY26" fmla="*/ 185895 h 341644"/>
                <a:gd name="connsiteX27" fmla="*/ 271305 w 763674"/>
                <a:gd name="connsiteY27" fmla="*/ 170822 h 341644"/>
                <a:gd name="connsiteX28" fmla="*/ 226088 w 763674"/>
                <a:gd name="connsiteY28" fmla="*/ 165798 h 341644"/>
                <a:gd name="connsiteX29" fmla="*/ 160773 w 763674"/>
                <a:gd name="connsiteY29" fmla="*/ 130629 h 341644"/>
                <a:gd name="connsiteX30" fmla="*/ 125604 w 763674"/>
                <a:gd name="connsiteY30" fmla="*/ 120580 h 341644"/>
                <a:gd name="connsiteX31" fmla="*/ 87805 w 763674"/>
                <a:gd name="connsiteY31" fmla="*/ 115784 h 341644"/>
                <a:gd name="connsiteX32" fmla="*/ 77992 w 763674"/>
                <a:gd name="connsiteY32" fmla="*/ 89928 h 341644"/>
                <a:gd name="connsiteX33" fmla="*/ 40193 w 763674"/>
                <a:gd name="connsiteY33" fmla="*/ 75363 h 341644"/>
                <a:gd name="connsiteX34" fmla="*/ 0 w 763674"/>
                <a:gd name="connsiteY34" fmla="*/ 70339 h 341644"/>
                <a:gd name="connsiteX35" fmla="*/ 16622 w 763674"/>
                <a:gd name="connsiteY35" fmla="*/ 30881 h 341644"/>
                <a:gd name="connsiteX0" fmla="*/ 16622 w 763674"/>
                <a:gd name="connsiteY0" fmla="*/ 30881 h 341644"/>
                <a:gd name="connsiteX1" fmla="*/ 35169 w 763674"/>
                <a:gd name="connsiteY1" fmla="*/ 10049 h 341644"/>
                <a:gd name="connsiteX2" fmla="*/ 75362 w 763674"/>
                <a:gd name="connsiteY2" fmla="*/ 0 h 341644"/>
                <a:gd name="connsiteX3" fmla="*/ 121378 w 763674"/>
                <a:gd name="connsiteY3" fmla="*/ 18346 h 341644"/>
                <a:gd name="connsiteX4" fmla="*/ 170822 w 763674"/>
                <a:gd name="connsiteY4" fmla="*/ 55266 h 341644"/>
                <a:gd name="connsiteX5" fmla="*/ 247499 w 763674"/>
                <a:gd name="connsiteY5" fmla="*/ 93201 h 341644"/>
                <a:gd name="connsiteX6" fmla="*/ 276329 w 763674"/>
                <a:gd name="connsiteY6" fmla="*/ 115556 h 341644"/>
                <a:gd name="connsiteX7" fmla="*/ 307789 w 763674"/>
                <a:gd name="connsiteY7" fmla="*/ 143443 h 341644"/>
                <a:gd name="connsiteX8" fmla="*/ 336619 w 763674"/>
                <a:gd name="connsiteY8" fmla="*/ 165798 h 341644"/>
                <a:gd name="connsiteX9" fmla="*/ 381837 w 763674"/>
                <a:gd name="connsiteY9" fmla="*/ 185895 h 341644"/>
                <a:gd name="connsiteX10" fmla="*/ 442127 w 763674"/>
                <a:gd name="connsiteY10" fmla="*/ 205991 h 341644"/>
                <a:gd name="connsiteX11" fmla="*/ 492369 w 763674"/>
                <a:gd name="connsiteY11" fmla="*/ 226088 h 341644"/>
                <a:gd name="connsiteX12" fmla="*/ 567731 w 763674"/>
                <a:gd name="connsiteY12" fmla="*/ 256233 h 341644"/>
                <a:gd name="connsiteX13" fmla="*/ 628022 w 763674"/>
                <a:gd name="connsiteY13" fmla="*/ 266281 h 341644"/>
                <a:gd name="connsiteX14" fmla="*/ 658167 w 763674"/>
                <a:gd name="connsiteY14" fmla="*/ 291402 h 341644"/>
                <a:gd name="connsiteX15" fmla="*/ 713433 w 763674"/>
                <a:gd name="connsiteY15" fmla="*/ 306475 h 341644"/>
                <a:gd name="connsiteX16" fmla="*/ 763674 w 763674"/>
                <a:gd name="connsiteY16" fmla="*/ 331596 h 341644"/>
                <a:gd name="connsiteX17" fmla="*/ 743578 w 763674"/>
                <a:gd name="connsiteY17" fmla="*/ 341644 h 341644"/>
                <a:gd name="connsiteX18" fmla="*/ 678263 w 763674"/>
                <a:gd name="connsiteY18" fmla="*/ 341644 h 341644"/>
                <a:gd name="connsiteX19" fmla="*/ 607925 w 763674"/>
                <a:gd name="connsiteY19" fmla="*/ 301451 h 341644"/>
                <a:gd name="connsiteX20" fmla="*/ 552659 w 763674"/>
                <a:gd name="connsiteY20" fmla="*/ 281354 h 341644"/>
                <a:gd name="connsiteX21" fmla="*/ 502417 w 763674"/>
                <a:gd name="connsiteY21" fmla="*/ 266281 h 341644"/>
                <a:gd name="connsiteX22" fmla="*/ 452175 w 763674"/>
                <a:gd name="connsiteY22" fmla="*/ 251209 h 341644"/>
                <a:gd name="connsiteX23" fmla="*/ 411982 w 763674"/>
                <a:gd name="connsiteY23" fmla="*/ 221064 h 341644"/>
                <a:gd name="connsiteX24" fmla="*/ 368877 w 763674"/>
                <a:gd name="connsiteY24" fmla="*/ 210507 h 341644"/>
                <a:gd name="connsiteX25" fmla="*/ 343757 w 763674"/>
                <a:gd name="connsiteY25" fmla="*/ 204469 h 341644"/>
                <a:gd name="connsiteX26" fmla="*/ 311499 w 763674"/>
                <a:gd name="connsiteY26" fmla="*/ 185895 h 341644"/>
                <a:gd name="connsiteX27" fmla="*/ 271305 w 763674"/>
                <a:gd name="connsiteY27" fmla="*/ 170822 h 341644"/>
                <a:gd name="connsiteX28" fmla="*/ 226088 w 763674"/>
                <a:gd name="connsiteY28" fmla="*/ 165798 h 341644"/>
                <a:gd name="connsiteX29" fmla="*/ 160773 w 763674"/>
                <a:gd name="connsiteY29" fmla="*/ 130629 h 341644"/>
                <a:gd name="connsiteX30" fmla="*/ 125604 w 763674"/>
                <a:gd name="connsiteY30" fmla="*/ 120580 h 341644"/>
                <a:gd name="connsiteX31" fmla="*/ 87805 w 763674"/>
                <a:gd name="connsiteY31" fmla="*/ 115784 h 341644"/>
                <a:gd name="connsiteX32" fmla="*/ 77992 w 763674"/>
                <a:gd name="connsiteY32" fmla="*/ 89928 h 341644"/>
                <a:gd name="connsiteX33" fmla="*/ 40193 w 763674"/>
                <a:gd name="connsiteY33" fmla="*/ 75363 h 341644"/>
                <a:gd name="connsiteX34" fmla="*/ 0 w 763674"/>
                <a:gd name="connsiteY34" fmla="*/ 70339 h 341644"/>
                <a:gd name="connsiteX35" fmla="*/ 16622 w 763674"/>
                <a:gd name="connsiteY35" fmla="*/ 30881 h 341644"/>
                <a:gd name="connsiteX0" fmla="*/ 16622 w 763674"/>
                <a:gd name="connsiteY0" fmla="*/ 30881 h 341644"/>
                <a:gd name="connsiteX1" fmla="*/ 35169 w 763674"/>
                <a:gd name="connsiteY1" fmla="*/ 10049 h 341644"/>
                <a:gd name="connsiteX2" fmla="*/ 75362 w 763674"/>
                <a:gd name="connsiteY2" fmla="*/ 0 h 341644"/>
                <a:gd name="connsiteX3" fmla="*/ 121378 w 763674"/>
                <a:gd name="connsiteY3" fmla="*/ 18346 h 341644"/>
                <a:gd name="connsiteX4" fmla="*/ 170822 w 763674"/>
                <a:gd name="connsiteY4" fmla="*/ 55266 h 341644"/>
                <a:gd name="connsiteX5" fmla="*/ 247499 w 763674"/>
                <a:gd name="connsiteY5" fmla="*/ 93201 h 341644"/>
                <a:gd name="connsiteX6" fmla="*/ 276329 w 763674"/>
                <a:gd name="connsiteY6" fmla="*/ 115556 h 341644"/>
                <a:gd name="connsiteX7" fmla="*/ 307789 w 763674"/>
                <a:gd name="connsiteY7" fmla="*/ 143443 h 341644"/>
                <a:gd name="connsiteX8" fmla="*/ 336619 w 763674"/>
                <a:gd name="connsiteY8" fmla="*/ 165798 h 341644"/>
                <a:gd name="connsiteX9" fmla="*/ 381837 w 763674"/>
                <a:gd name="connsiteY9" fmla="*/ 185895 h 341644"/>
                <a:gd name="connsiteX10" fmla="*/ 442127 w 763674"/>
                <a:gd name="connsiteY10" fmla="*/ 205991 h 341644"/>
                <a:gd name="connsiteX11" fmla="*/ 492369 w 763674"/>
                <a:gd name="connsiteY11" fmla="*/ 226088 h 341644"/>
                <a:gd name="connsiteX12" fmla="*/ 567731 w 763674"/>
                <a:gd name="connsiteY12" fmla="*/ 256233 h 341644"/>
                <a:gd name="connsiteX13" fmla="*/ 628022 w 763674"/>
                <a:gd name="connsiteY13" fmla="*/ 266281 h 341644"/>
                <a:gd name="connsiteX14" fmla="*/ 658167 w 763674"/>
                <a:gd name="connsiteY14" fmla="*/ 291402 h 341644"/>
                <a:gd name="connsiteX15" fmla="*/ 713433 w 763674"/>
                <a:gd name="connsiteY15" fmla="*/ 306475 h 341644"/>
                <a:gd name="connsiteX16" fmla="*/ 763674 w 763674"/>
                <a:gd name="connsiteY16" fmla="*/ 331596 h 341644"/>
                <a:gd name="connsiteX17" fmla="*/ 743578 w 763674"/>
                <a:gd name="connsiteY17" fmla="*/ 341644 h 341644"/>
                <a:gd name="connsiteX18" fmla="*/ 678263 w 763674"/>
                <a:gd name="connsiteY18" fmla="*/ 341644 h 341644"/>
                <a:gd name="connsiteX19" fmla="*/ 607925 w 763674"/>
                <a:gd name="connsiteY19" fmla="*/ 301451 h 341644"/>
                <a:gd name="connsiteX20" fmla="*/ 552659 w 763674"/>
                <a:gd name="connsiteY20" fmla="*/ 281354 h 341644"/>
                <a:gd name="connsiteX21" fmla="*/ 502417 w 763674"/>
                <a:gd name="connsiteY21" fmla="*/ 266281 h 341644"/>
                <a:gd name="connsiteX22" fmla="*/ 452175 w 763674"/>
                <a:gd name="connsiteY22" fmla="*/ 251209 h 341644"/>
                <a:gd name="connsiteX23" fmla="*/ 411982 w 763674"/>
                <a:gd name="connsiteY23" fmla="*/ 225581 h 341644"/>
                <a:gd name="connsiteX24" fmla="*/ 368877 w 763674"/>
                <a:gd name="connsiteY24" fmla="*/ 210507 h 341644"/>
                <a:gd name="connsiteX25" fmla="*/ 343757 w 763674"/>
                <a:gd name="connsiteY25" fmla="*/ 204469 h 341644"/>
                <a:gd name="connsiteX26" fmla="*/ 311499 w 763674"/>
                <a:gd name="connsiteY26" fmla="*/ 185895 h 341644"/>
                <a:gd name="connsiteX27" fmla="*/ 271305 w 763674"/>
                <a:gd name="connsiteY27" fmla="*/ 170822 h 341644"/>
                <a:gd name="connsiteX28" fmla="*/ 226088 w 763674"/>
                <a:gd name="connsiteY28" fmla="*/ 165798 h 341644"/>
                <a:gd name="connsiteX29" fmla="*/ 160773 w 763674"/>
                <a:gd name="connsiteY29" fmla="*/ 130629 h 341644"/>
                <a:gd name="connsiteX30" fmla="*/ 125604 w 763674"/>
                <a:gd name="connsiteY30" fmla="*/ 120580 h 341644"/>
                <a:gd name="connsiteX31" fmla="*/ 87805 w 763674"/>
                <a:gd name="connsiteY31" fmla="*/ 115784 h 341644"/>
                <a:gd name="connsiteX32" fmla="*/ 77992 w 763674"/>
                <a:gd name="connsiteY32" fmla="*/ 89928 h 341644"/>
                <a:gd name="connsiteX33" fmla="*/ 40193 w 763674"/>
                <a:gd name="connsiteY33" fmla="*/ 75363 h 341644"/>
                <a:gd name="connsiteX34" fmla="*/ 0 w 763674"/>
                <a:gd name="connsiteY34" fmla="*/ 70339 h 341644"/>
                <a:gd name="connsiteX35" fmla="*/ 16622 w 763674"/>
                <a:gd name="connsiteY35" fmla="*/ 30881 h 34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3674" h="341644">
                  <a:moveTo>
                    <a:pt x="16622" y="30881"/>
                  </a:moveTo>
                  <a:lnTo>
                    <a:pt x="35169" y="10049"/>
                  </a:lnTo>
                  <a:lnTo>
                    <a:pt x="75362" y="0"/>
                  </a:lnTo>
                  <a:lnTo>
                    <a:pt x="121378" y="18346"/>
                  </a:lnTo>
                  <a:lnTo>
                    <a:pt x="170822" y="55266"/>
                  </a:lnTo>
                  <a:lnTo>
                    <a:pt x="247499" y="93201"/>
                  </a:lnTo>
                  <a:lnTo>
                    <a:pt x="276329" y="115556"/>
                  </a:lnTo>
                  <a:lnTo>
                    <a:pt x="307789" y="143443"/>
                  </a:lnTo>
                  <a:lnTo>
                    <a:pt x="336619" y="165798"/>
                  </a:lnTo>
                  <a:lnTo>
                    <a:pt x="381837" y="185895"/>
                  </a:lnTo>
                  <a:lnTo>
                    <a:pt x="442127" y="205991"/>
                  </a:lnTo>
                  <a:lnTo>
                    <a:pt x="492369" y="226088"/>
                  </a:lnTo>
                  <a:lnTo>
                    <a:pt x="567731" y="256233"/>
                  </a:lnTo>
                  <a:lnTo>
                    <a:pt x="628022" y="266281"/>
                  </a:lnTo>
                  <a:lnTo>
                    <a:pt x="658167" y="291402"/>
                  </a:lnTo>
                  <a:lnTo>
                    <a:pt x="713433" y="306475"/>
                  </a:lnTo>
                  <a:lnTo>
                    <a:pt x="763674" y="331596"/>
                  </a:lnTo>
                  <a:lnTo>
                    <a:pt x="743578" y="341644"/>
                  </a:lnTo>
                  <a:lnTo>
                    <a:pt x="678263" y="341644"/>
                  </a:lnTo>
                  <a:lnTo>
                    <a:pt x="607925" y="301451"/>
                  </a:lnTo>
                  <a:lnTo>
                    <a:pt x="552659" y="281354"/>
                  </a:lnTo>
                  <a:lnTo>
                    <a:pt x="502417" y="266281"/>
                  </a:lnTo>
                  <a:lnTo>
                    <a:pt x="452175" y="251209"/>
                  </a:lnTo>
                  <a:lnTo>
                    <a:pt x="411982" y="225581"/>
                  </a:lnTo>
                  <a:lnTo>
                    <a:pt x="368877" y="210507"/>
                  </a:lnTo>
                  <a:lnTo>
                    <a:pt x="343757" y="204469"/>
                  </a:lnTo>
                  <a:lnTo>
                    <a:pt x="311499" y="185895"/>
                  </a:lnTo>
                  <a:lnTo>
                    <a:pt x="271305" y="170822"/>
                  </a:lnTo>
                  <a:lnTo>
                    <a:pt x="226088" y="165798"/>
                  </a:lnTo>
                  <a:lnTo>
                    <a:pt x="160773" y="130629"/>
                  </a:lnTo>
                  <a:lnTo>
                    <a:pt x="125604" y="120580"/>
                  </a:lnTo>
                  <a:lnTo>
                    <a:pt x="87805" y="115784"/>
                  </a:lnTo>
                  <a:lnTo>
                    <a:pt x="77992" y="89928"/>
                  </a:lnTo>
                  <a:lnTo>
                    <a:pt x="40193" y="75363"/>
                  </a:lnTo>
                  <a:lnTo>
                    <a:pt x="0" y="70339"/>
                  </a:lnTo>
                  <a:lnTo>
                    <a:pt x="16622" y="30881"/>
                  </a:lnTo>
                  <a:close/>
                </a:path>
              </a:pathLst>
            </a:custGeom>
            <a:noFill/>
            <a:ln w="57150">
              <a:solidFill>
                <a:srgbClr val="FF0000">
                  <a:alpha val="6392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1">
            <a:extLst>
              <a:ext uri="{FF2B5EF4-FFF2-40B4-BE49-F238E27FC236}">
                <a16:creationId xmlns:a16="http://schemas.microsoft.com/office/drawing/2014/main" id="{674F1EAF-A403-9472-4B47-73DC518B78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131" y="3637451"/>
            <a:ext cx="3075009" cy="2751141"/>
          </a:xfrm>
          <a:prstGeom prst="rect">
            <a:avLst/>
          </a:prstGeom>
        </p:spPr>
      </p:pic>
      <p:cxnSp>
        <p:nvCxnSpPr>
          <p:cNvPr id="19" name="Gerade Verbindung mit Pfeil 19">
            <a:extLst>
              <a:ext uri="{FF2B5EF4-FFF2-40B4-BE49-F238E27FC236}">
                <a16:creationId xmlns:a16="http://schemas.microsoft.com/office/drawing/2014/main" id="{641B0976-6B05-4CA6-E98E-A1CA9F5213A1}"/>
              </a:ext>
            </a:extLst>
          </p:cNvPr>
          <p:cNvCxnSpPr>
            <a:cxnSpLocks/>
          </p:cNvCxnSpPr>
          <p:nvPr/>
        </p:nvCxnSpPr>
        <p:spPr bwMode="auto">
          <a:xfrm>
            <a:off x="1091519" y="2729058"/>
            <a:ext cx="726248" cy="1150504"/>
          </a:xfrm>
          <a:prstGeom prst="straightConnector1">
            <a:avLst/>
          </a:prstGeom>
          <a:noFill/>
          <a:ln w="22225" cap="flat" cmpd="sng" algn="ctr">
            <a:solidFill>
              <a:srgbClr val="FF3131"/>
            </a:solidFill>
            <a:prstDash val="solid"/>
            <a:round/>
            <a:headEnd type="none" w="med" len="med"/>
            <a:tailEnd type="oval"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20" name="TextBox 23">
            <a:extLst>
              <a:ext uri="{FF2B5EF4-FFF2-40B4-BE49-F238E27FC236}">
                <a16:creationId xmlns:a16="http://schemas.microsoft.com/office/drawing/2014/main" id="{11F45ABF-E0DA-80B7-9723-5DE9CE6571CA}"/>
              </a:ext>
            </a:extLst>
          </p:cNvPr>
          <p:cNvSpPr txBox="1"/>
          <p:nvPr/>
        </p:nvSpPr>
        <p:spPr>
          <a:xfrm>
            <a:off x="2473709" y="2770897"/>
            <a:ext cx="1804981" cy="338554"/>
          </a:xfrm>
          <a:prstGeom prst="rect">
            <a:avLst/>
          </a:prstGeom>
          <a:noFill/>
        </p:spPr>
        <p:txBody>
          <a:bodyPr wrap="none" rtlCol="0">
            <a:spAutoFit/>
          </a:bodyPr>
          <a:lstStyle/>
          <a:p>
            <a:r>
              <a:rPr lang="en-GB" sz="1600" b="1" dirty="0"/>
              <a:t>heat flux [MW/m</a:t>
            </a:r>
            <a:r>
              <a:rPr lang="en-GB" sz="1600" b="1" baseline="30000" dirty="0"/>
              <a:t>2</a:t>
            </a:r>
            <a:r>
              <a:rPr lang="en-GB" sz="1600" b="1" dirty="0"/>
              <a:t>]</a:t>
            </a:r>
          </a:p>
        </p:txBody>
      </p:sp>
      <p:sp>
        <p:nvSpPr>
          <p:cNvPr id="5" name="TextBox 5">
            <a:extLst>
              <a:ext uri="{FF2B5EF4-FFF2-40B4-BE49-F238E27FC236}">
                <a16:creationId xmlns:a16="http://schemas.microsoft.com/office/drawing/2014/main" id="{708C7D01-FBC4-166D-BE7D-64C778ED54B8}"/>
              </a:ext>
            </a:extLst>
          </p:cNvPr>
          <p:cNvSpPr txBox="1"/>
          <p:nvPr/>
        </p:nvSpPr>
        <p:spPr>
          <a:xfrm>
            <a:off x="944151" y="968986"/>
            <a:ext cx="10758331" cy="870238"/>
          </a:xfrm>
          <a:prstGeom prst="rect">
            <a:avLst/>
          </a:prstGeom>
          <a:noFill/>
        </p:spPr>
        <p:txBody>
          <a:bodyPr wrap="square" lIns="0" tIns="0" rIns="0" bIns="0" rtlCol="0" anchor="t" anchorCtr="0">
            <a:spAutoFit/>
          </a:bodyPr>
          <a:lstStyle/>
          <a:p>
            <a:pPr>
              <a:lnSpc>
                <a:spcPts val="2300"/>
              </a:lnSpc>
              <a:spcBef>
                <a:spcPts val="1150"/>
              </a:spcBef>
            </a:pPr>
            <a:r>
              <a:rPr lang="pl-PL" dirty="0">
                <a:latin typeface="Calibri" panose="020F0502020204030204" pitchFamily="34" charset="0"/>
                <a:cs typeface="Calibri" panose="020F0502020204030204" pitchFamily="34" charset="0"/>
              </a:rPr>
              <a:t>Future reactor will operate with power fluxes </a:t>
            </a:r>
            <a:r>
              <a:rPr lang="en-GB" dirty="0">
                <a:latin typeface="Calibri" panose="020F0502020204030204" pitchFamily="34" charset="0"/>
                <a:cs typeface="Calibri" panose="020F0502020204030204" pitchFamily="34" charset="0"/>
              </a:rPr>
              <a:t>of up to </a:t>
            </a:r>
            <a:r>
              <a:rPr lang="pl-PL" b="1" dirty="0">
                <a:solidFill>
                  <a:srgbClr val="006C66"/>
                </a:solidFill>
                <a:latin typeface="Calibri" panose="020F0502020204030204" pitchFamily="34" charset="0"/>
                <a:cs typeface="Calibri" panose="020F0502020204030204" pitchFamily="34" charset="0"/>
              </a:rPr>
              <a:t>5 MW/m</a:t>
            </a:r>
            <a:r>
              <a:rPr lang="pl-PL" b="1" baseline="30000" dirty="0">
                <a:solidFill>
                  <a:srgbClr val="006C66"/>
                </a:solidFill>
                <a:latin typeface="Calibri" panose="020F0502020204030204" pitchFamily="34" charset="0"/>
                <a:cs typeface="Calibri" panose="020F0502020204030204" pitchFamily="34" charset="0"/>
              </a:rPr>
              <a:t>2</a:t>
            </a:r>
            <a:r>
              <a:rPr lang="en-GB" dirty="0">
                <a:latin typeface="Calibri" panose="020F0502020204030204" pitchFamily="34" charset="0"/>
                <a:cs typeface="Calibri" panose="020F0502020204030204" pitchFamily="34" charset="0"/>
              </a:rPr>
              <a:t>. </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sym typeface="Wingdings" panose="05000000000000000000" pitchFamily="2" charset="2"/>
              </a:rPr>
              <a:t> </a:t>
            </a:r>
            <a:r>
              <a:rPr lang="en-GB" dirty="0">
                <a:latin typeface="Calibri" panose="020F0502020204030204" pitchFamily="34" charset="0"/>
                <a:cs typeface="Calibri" panose="020F0502020204030204" pitchFamily="34" charset="0"/>
              </a:rPr>
              <a:t>In stellarator-based 500 MW reactor about </a:t>
            </a:r>
            <a:r>
              <a:rPr lang="en-GB" b="1" dirty="0">
                <a:solidFill>
                  <a:srgbClr val="006C66"/>
                </a:solidFill>
                <a:latin typeface="Calibri" panose="020F0502020204030204" pitchFamily="34" charset="0"/>
                <a:cs typeface="Calibri" panose="020F0502020204030204" pitchFamily="34" charset="0"/>
              </a:rPr>
              <a:t>80-85% of total heating power needs to be radiated away</a:t>
            </a:r>
            <a:br>
              <a:rPr lang="pl-PL" b="1" dirty="0">
                <a:solidFill>
                  <a:srgbClr val="006C66"/>
                </a:solidFill>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sym typeface="Wingdings" panose="05000000000000000000" pitchFamily="2" charset="2"/>
              </a:rPr>
              <a:t></a:t>
            </a:r>
            <a:r>
              <a:rPr lang="pl-PL" dirty="0">
                <a:latin typeface="Calibri" panose="020F0502020204030204" pitchFamily="34" charset="0"/>
                <a:cs typeface="Calibri" panose="020F0502020204030204" pitchFamily="34" charset="0"/>
                <a:sym typeface="Wingdings" panose="05000000000000000000" pitchFamily="2" charset="2"/>
              </a:rPr>
              <a:t> In Wendelstein 7-X with </a:t>
            </a:r>
            <a:r>
              <a:rPr lang="pl-PL" i="1" dirty="0">
                <a:latin typeface="Calibri" panose="020F0502020204030204" pitchFamily="34" charset="0"/>
                <a:cs typeface="Calibri" panose="020F0502020204030204" pitchFamily="34" charset="0"/>
                <a:sym typeface="Wingdings" panose="05000000000000000000" pitchFamily="2" charset="2"/>
              </a:rPr>
              <a:t>P</a:t>
            </a:r>
            <a:r>
              <a:rPr lang="pl-PL" baseline="-25000" dirty="0">
                <a:latin typeface="Calibri" panose="020F0502020204030204" pitchFamily="34" charset="0"/>
                <a:cs typeface="Calibri" panose="020F0502020204030204" pitchFamily="34" charset="0"/>
                <a:sym typeface="Wingdings" panose="05000000000000000000" pitchFamily="2" charset="2"/>
              </a:rPr>
              <a:t>ECRH</a:t>
            </a:r>
            <a:r>
              <a:rPr lang="pl-PL" dirty="0">
                <a:latin typeface="Calibri" panose="020F0502020204030204" pitchFamily="34" charset="0"/>
                <a:cs typeface="Calibri" panose="020F0502020204030204" pitchFamily="34" charset="0"/>
                <a:sym typeface="Wingdings" panose="05000000000000000000" pitchFamily="2" charset="2"/>
              </a:rPr>
              <a:t> = 7 MW we cannot have both requirements </a:t>
            </a:r>
            <a:r>
              <a:rPr lang="pl-PL" dirty="0" err="1">
                <a:latin typeface="Calibri" panose="020F0502020204030204" pitchFamily="34" charset="0"/>
                <a:cs typeface="Calibri" panose="020F0502020204030204" pitchFamily="34" charset="0"/>
                <a:sym typeface="Wingdings" panose="05000000000000000000" pitchFamily="2" charset="2"/>
              </a:rPr>
              <a:t>simultaneously</a:t>
            </a:r>
            <a:r>
              <a:rPr lang="pl-PL" dirty="0">
                <a:latin typeface="Calibri" panose="020F0502020204030204" pitchFamily="34" charset="0"/>
                <a:cs typeface="Calibri" panose="020F0502020204030204" pitchFamily="34" charset="0"/>
                <a:sym typeface="Wingdings" panose="05000000000000000000" pitchFamily="2" charset="2"/>
              </a:rPr>
              <a:t>.</a:t>
            </a:r>
            <a:endParaRPr lang="pl-PL" b="1" dirty="0">
              <a:solidFill>
                <a:srgbClr val="006C66"/>
              </a:solidFill>
              <a:latin typeface="Calibri" panose="020F0502020204030204" pitchFamily="34" charset="0"/>
              <a:cs typeface="Calibri" panose="020F0502020204030204" pitchFamily="34" charset="0"/>
            </a:endParaRPr>
          </a:p>
        </p:txBody>
      </p:sp>
      <p:sp>
        <p:nvSpPr>
          <p:cNvPr id="10" name="pole tekstowe 9">
            <a:extLst>
              <a:ext uri="{FF2B5EF4-FFF2-40B4-BE49-F238E27FC236}">
                <a16:creationId xmlns:a16="http://schemas.microsoft.com/office/drawing/2014/main" id="{CCB3C7EC-4A7B-317B-4105-51090A562F83}"/>
              </a:ext>
            </a:extLst>
          </p:cNvPr>
          <p:cNvSpPr txBox="1"/>
          <p:nvPr/>
        </p:nvSpPr>
        <p:spPr>
          <a:xfrm>
            <a:off x="825623" y="599654"/>
            <a:ext cx="11835363" cy="369332"/>
          </a:xfrm>
          <a:prstGeom prst="rect">
            <a:avLst/>
          </a:prstGeom>
          <a:noFill/>
        </p:spPr>
        <p:txBody>
          <a:bodyPr wrap="square">
            <a:spAutoFit/>
          </a:bodyPr>
          <a:lstStyle/>
          <a:p>
            <a:r>
              <a:rPr lang="en-US" sz="1800" dirty="0">
                <a:effectLst/>
                <a:ea typeface="Aptos" panose="020B0004020202020204" pitchFamily="34" charset="0"/>
                <a:cs typeface="Times New Roman" panose="02020603050405020304" pitchFamily="18" charset="0"/>
              </a:rPr>
              <a:t>Research conducted at the W7-X allows the study of certain aspects of fusion reactors. </a:t>
            </a:r>
            <a:endParaRPr lang="pl-PL" dirty="0"/>
          </a:p>
        </p:txBody>
      </p:sp>
      <p:sp>
        <p:nvSpPr>
          <p:cNvPr id="22" name="pole tekstowe 21">
            <a:extLst>
              <a:ext uri="{FF2B5EF4-FFF2-40B4-BE49-F238E27FC236}">
                <a16:creationId xmlns:a16="http://schemas.microsoft.com/office/drawing/2014/main" id="{EDE0F5FB-419C-5A0A-4F20-603DBC20BCA8}"/>
              </a:ext>
            </a:extLst>
          </p:cNvPr>
          <p:cNvSpPr txBox="1"/>
          <p:nvPr/>
        </p:nvSpPr>
        <p:spPr>
          <a:xfrm>
            <a:off x="10108187" y="6267555"/>
            <a:ext cx="2052331" cy="305197"/>
          </a:xfrm>
          <a:prstGeom prst="rect">
            <a:avLst/>
          </a:prstGeom>
          <a:noFill/>
        </p:spPr>
        <p:txBody>
          <a:bodyPr wrap="square">
            <a:spAutoFit/>
          </a:bodyPr>
          <a:lstStyle/>
          <a:p>
            <a:pPr algn="r"/>
            <a:r>
              <a:rPr lang="pl-PL" sz="1400" b="0" i="0" dirty="0">
                <a:solidFill>
                  <a:srgbClr val="242424"/>
                </a:solidFill>
                <a:effectLst/>
                <a:latin typeface="Calibri" panose="020F0502020204030204" pitchFamily="34" charset="0"/>
              </a:rPr>
              <a:t>D. </a:t>
            </a:r>
            <a:r>
              <a:rPr lang="pl-PL" sz="1400" b="0" i="0" dirty="0" err="1">
                <a:solidFill>
                  <a:srgbClr val="242424"/>
                </a:solidFill>
                <a:effectLst/>
                <a:latin typeface="Calibri" panose="020F0502020204030204" pitchFamily="34" charset="0"/>
              </a:rPr>
              <a:t>Zhang</a:t>
            </a:r>
            <a:r>
              <a:rPr lang="pl-PL" sz="1400" b="0" i="0" dirty="0">
                <a:solidFill>
                  <a:srgbClr val="242424"/>
                </a:solidFill>
                <a:effectLst/>
                <a:latin typeface="Calibri" panose="020F0502020204030204" pitchFamily="34" charset="0"/>
              </a:rPr>
              <a:t>, et al , PRL, 2019</a:t>
            </a:r>
            <a:endParaRPr lang="pl-PL" sz="1400" dirty="0"/>
          </a:p>
        </p:txBody>
      </p:sp>
    </p:spTree>
    <p:extLst>
      <p:ext uri="{BB962C8B-B14F-4D97-AF65-F5344CB8AC3E}">
        <p14:creationId xmlns:p14="http://schemas.microsoft.com/office/powerpoint/2010/main" val="331145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E4E31A-7ED9-3B48-F642-B96841F7EC1A}"/>
              </a:ext>
            </a:extLst>
          </p:cNvPr>
          <p:cNvSpPr>
            <a:spLocks noGrp="1"/>
          </p:cNvSpPr>
          <p:nvPr>
            <p:ph type="title"/>
          </p:nvPr>
        </p:nvSpPr>
        <p:spPr/>
        <p:txBody>
          <a:bodyPr/>
          <a:lstStyle/>
          <a:p>
            <a:r>
              <a:rPr lang="pl-PL" dirty="0"/>
              <a:t>W7-X </a:t>
            </a:r>
            <a:r>
              <a:rPr lang="pl-PL" dirty="0" err="1"/>
              <a:t>detached</a:t>
            </a:r>
            <a:r>
              <a:rPr lang="pl-PL" dirty="0"/>
              <a:t> </a:t>
            </a:r>
            <a:r>
              <a:rPr lang="en-GB" dirty="0"/>
              <a:t>long pulse </a:t>
            </a:r>
            <a:r>
              <a:rPr lang="pl-PL" dirty="0" err="1"/>
              <a:t>scenario</a:t>
            </a:r>
            <a:r>
              <a:rPr lang="en-GB" dirty="0"/>
              <a:t>s</a:t>
            </a:r>
            <a:endParaRPr lang="pl-PL" dirty="0"/>
          </a:p>
        </p:txBody>
      </p:sp>
      <p:sp>
        <p:nvSpPr>
          <p:cNvPr id="3" name="Symbol zastępczy stopki 2">
            <a:extLst>
              <a:ext uri="{FF2B5EF4-FFF2-40B4-BE49-F238E27FC236}">
                <a16:creationId xmlns:a16="http://schemas.microsoft.com/office/drawing/2014/main" id="{C5A947F2-11AA-A5E3-C1D7-82E9E7A2FB0F}"/>
              </a:ext>
            </a:extLst>
          </p:cNvPr>
          <p:cNvSpPr>
            <a:spLocks noGrp="1"/>
          </p:cNvSpPr>
          <p:nvPr>
            <p:ph type="ftr" sz="quarter" idx="11"/>
          </p:nvPr>
        </p:nvSpPr>
        <p:spPr>
          <a:xfrm>
            <a:off x="825623" y="6555770"/>
            <a:ext cx="6201075" cy="329614"/>
          </a:xfrm>
        </p:spPr>
        <p:txBody>
          <a:bodyPr/>
          <a:lstStyle/>
          <a:p>
            <a:r>
              <a:rPr lang="en-US" dirty="0">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ABC780BF-0C16-9A32-CD20-81E99D5306C4}"/>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dirty="0">
              <a:solidFill>
                <a:prstClr val="white"/>
              </a:solidFill>
            </a:endParaRPr>
          </a:p>
        </p:txBody>
      </p:sp>
      <p:sp>
        <p:nvSpPr>
          <p:cNvPr id="5" name="Title 2">
            <a:extLst>
              <a:ext uri="{FF2B5EF4-FFF2-40B4-BE49-F238E27FC236}">
                <a16:creationId xmlns:a16="http://schemas.microsoft.com/office/drawing/2014/main" id="{9D858B17-A8CE-DF1D-655A-E7EC66596960}"/>
              </a:ext>
            </a:extLst>
          </p:cNvPr>
          <p:cNvSpPr txBox="1">
            <a:spLocks/>
          </p:cNvSpPr>
          <p:nvPr/>
        </p:nvSpPr>
        <p:spPr>
          <a:xfrm>
            <a:off x="1684319" y="387518"/>
            <a:ext cx="9050009" cy="11430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r>
              <a:rPr lang="en-GB" sz="2400" dirty="0">
                <a:solidFill>
                  <a:schemeClr val="tx1"/>
                </a:solidFill>
              </a:rPr>
              <a:t>Plasma radiation proportional to C2+ intensity and plasma density</a:t>
            </a:r>
          </a:p>
        </p:txBody>
      </p:sp>
      <p:pic>
        <p:nvPicPr>
          <p:cNvPr id="10" name="Picture 15">
            <a:extLst>
              <a:ext uri="{FF2B5EF4-FFF2-40B4-BE49-F238E27FC236}">
                <a16:creationId xmlns:a16="http://schemas.microsoft.com/office/drawing/2014/main" id="{59DE85F6-CF4F-F117-3ECE-2D52845AC9E1}"/>
              </a:ext>
            </a:extLst>
          </p:cNvPr>
          <p:cNvPicPr>
            <a:picLocks noChangeAspect="1"/>
          </p:cNvPicPr>
          <p:nvPr/>
        </p:nvPicPr>
        <p:blipFill>
          <a:blip r:embed="rId3"/>
          <a:stretch>
            <a:fillRect/>
          </a:stretch>
        </p:blipFill>
        <p:spPr>
          <a:xfrm>
            <a:off x="1422498" y="2635407"/>
            <a:ext cx="3225904" cy="2559957"/>
          </a:xfrm>
          <a:prstGeom prst="rect">
            <a:avLst/>
          </a:prstGeom>
        </p:spPr>
      </p:pic>
      <p:sp>
        <p:nvSpPr>
          <p:cNvPr id="12" name="pole tekstowe 11">
            <a:extLst>
              <a:ext uri="{FF2B5EF4-FFF2-40B4-BE49-F238E27FC236}">
                <a16:creationId xmlns:a16="http://schemas.microsoft.com/office/drawing/2014/main" id="{9F628229-E395-CB72-7832-EFEAC41B1AAE}"/>
              </a:ext>
            </a:extLst>
          </p:cNvPr>
          <p:cNvSpPr txBox="1"/>
          <p:nvPr/>
        </p:nvSpPr>
        <p:spPr>
          <a:xfrm>
            <a:off x="170158" y="1156900"/>
            <a:ext cx="6039165" cy="5324535"/>
          </a:xfrm>
          <a:prstGeom prst="rect">
            <a:avLst/>
          </a:prstGeom>
          <a:noFill/>
        </p:spPr>
        <p:txBody>
          <a:bodyPr wrap="square">
            <a:spAutoFit/>
          </a:bodyPr>
          <a:lstStyle/>
          <a:p>
            <a:pPr marL="285750" indent="-285750">
              <a:buFont typeface="Arial" panose="020B0604020202020204" pitchFamily="34" charset="0"/>
              <a:buChar char="•"/>
            </a:pPr>
            <a:r>
              <a:rPr lang="en-GB" sz="2000" dirty="0"/>
              <a:t>Obtaining detachment with help of intrinsic impurities (carbon) is rather straightforward at W7-X. </a:t>
            </a:r>
          </a:p>
          <a:p>
            <a:pPr marL="285750" indent="-285750">
              <a:buFont typeface="Arial" panose="020B0604020202020204" pitchFamily="34" charset="0"/>
              <a:buChar char="•"/>
            </a:pPr>
            <a:r>
              <a:rPr lang="en-GB" sz="2000" dirty="0"/>
              <a:t>Carbon is released from the plasma facing components</a:t>
            </a:r>
            <a:r>
              <a:rPr lang="pl-PL" sz="2000" dirty="0"/>
              <a:t> (</a:t>
            </a:r>
            <a:r>
              <a:rPr lang="pl-PL" sz="2000" dirty="0" err="1"/>
              <a:t>mostly</a:t>
            </a:r>
            <a:r>
              <a:rPr lang="pl-PL" sz="2000" dirty="0"/>
              <a:t> </a:t>
            </a:r>
            <a:r>
              <a:rPr lang="pl-PL" sz="2000" dirty="0" err="1"/>
              <a:t>due</a:t>
            </a:r>
            <a:r>
              <a:rPr lang="pl-PL" sz="2000" dirty="0"/>
              <a:t> to </a:t>
            </a:r>
            <a:r>
              <a:rPr lang="pl-PL" sz="2000" dirty="0" err="1"/>
              <a:t>oxygen</a:t>
            </a:r>
            <a:r>
              <a:rPr lang="pl-PL" sz="2000" dirty="0"/>
              <a:t> </a:t>
            </a:r>
            <a:r>
              <a:rPr lang="pl-PL" sz="2000" dirty="0" err="1"/>
              <a:t>sputtering</a:t>
            </a:r>
            <a:r>
              <a:rPr lang="pl-PL" sz="2000" dirty="0"/>
              <a:t>)</a:t>
            </a:r>
            <a:br>
              <a:rPr lang="en-GB" sz="2000" dirty="0"/>
            </a:br>
            <a:endParaRPr lang="en-GB" sz="2000" dirty="0"/>
          </a:p>
          <a:p>
            <a:pPr marL="285750" indent="-285750">
              <a:buFont typeface="Arial" panose="020B0604020202020204" pitchFamily="34" charset="0"/>
              <a:buChar char="•"/>
            </a:pPr>
            <a:endParaRPr lang="en-GB" sz="2000" dirty="0">
              <a:cs typeface="Calibri" panose="020F0502020204030204" pitchFamily="34" charset="0"/>
            </a:endParaRPr>
          </a:p>
          <a:p>
            <a:pPr marL="285750" indent="-285750">
              <a:buFont typeface="Arial" panose="020B0604020202020204" pitchFamily="34" charset="0"/>
              <a:buChar char="•"/>
            </a:pPr>
            <a:endParaRPr lang="en-GB" sz="2000" dirty="0">
              <a:cs typeface="Calibri" panose="020F0502020204030204" pitchFamily="34" charset="0"/>
            </a:endParaRPr>
          </a:p>
          <a:p>
            <a:pPr marL="285750" indent="-285750">
              <a:buFont typeface="Arial" panose="020B0604020202020204" pitchFamily="34" charset="0"/>
              <a:buChar char="•"/>
            </a:pPr>
            <a:endParaRPr lang="en-GB" sz="2000" dirty="0">
              <a:cs typeface="Calibri" panose="020F0502020204030204" pitchFamily="34" charset="0"/>
            </a:endParaRPr>
          </a:p>
          <a:p>
            <a:pPr marL="285750" indent="-285750">
              <a:buFont typeface="Arial" panose="020B0604020202020204" pitchFamily="34" charset="0"/>
              <a:buChar char="•"/>
            </a:pPr>
            <a:endParaRPr lang="en-GB" sz="2000" dirty="0">
              <a:cs typeface="Calibri" panose="020F0502020204030204" pitchFamily="34" charset="0"/>
            </a:endParaRPr>
          </a:p>
          <a:p>
            <a:pPr marL="285750" indent="-285750">
              <a:buFont typeface="Arial" panose="020B0604020202020204" pitchFamily="34" charset="0"/>
              <a:buChar char="•"/>
            </a:pPr>
            <a:endParaRPr lang="en-GB" sz="2000" dirty="0">
              <a:cs typeface="Calibri" panose="020F0502020204030204" pitchFamily="34" charset="0"/>
            </a:endParaRPr>
          </a:p>
          <a:p>
            <a:pPr marL="285750" indent="-285750">
              <a:buFont typeface="Arial" panose="020B0604020202020204" pitchFamily="34" charset="0"/>
              <a:buChar char="•"/>
            </a:pPr>
            <a:endParaRPr lang="en-GB" sz="2000" dirty="0">
              <a:cs typeface="Calibri" panose="020F0502020204030204" pitchFamily="34" charset="0"/>
            </a:endParaRPr>
          </a:p>
          <a:p>
            <a:pPr marL="285750" indent="-285750">
              <a:buFont typeface="Arial" panose="020B0604020202020204" pitchFamily="34" charset="0"/>
              <a:buChar char="•"/>
            </a:pPr>
            <a:endParaRPr lang="en-GB" sz="2000" dirty="0">
              <a:cs typeface="Calibri" panose="020F0502020204030204" pitchFamily="34" charset="0"/>
            </a:endParaRPr>
          </a:p>
          <a:p>
            <a:endParaRPr lang="en-GB" sz="2000" dirty="0">
              <a:cs typeface="Calibri" panose="020F0502020204030204" pitchFamily="34" charset="0"/>
            </a:endParaRPr>
          </a:p>
          <a:p>
            <a:pPr marL="285750" indent="-285750">
              <a:buFont typeface="Arial" panose="020B0604020202020204" pitchFamily="34" charset="0"/>
              <a:buChar char="•"/>
            </a:pPr>
            <a:endParaRPr lang="pl-PL" sz="2000" dirty="0">
              <a:cs typeface="Calibri" panose="020F0502020204030204" pitchFamily="34" charset="0"/>
            </a:endParaRPr>
          </a:p>
          <a:p>
            <a:pPr marL="285750" indent="-285750">
              <a:buFont typeface="Arial" panose="020B0604020202020204" pitchFamily="34" charset="0"/>
              <a:buChar char="•"/>
            </a:pPr>
            <a:r>
              <a:rPr lang="en-GB" sz="2000" dirty="0">
                <a:cs typeface="Calibri" panose="020F0502020204030204" pitchFamily="34" charset="0"/>
              </a:rPr>
              <a:t>In order to reach certain level of radiated power we need to increase carbon concentration at the plasma edge (via plasma density). </a:t>
            </a:r>
          </a:p>
        </p:txBody>
      </p:sp>
      <p:pic>
        <p:nvPicPr>
          <p:cNvPr id="13" name="Picture 6">
            <a:extLst>
              <a:ext uri="{FF2B5EF4-FFF2-40B4-BE49-F238E27FC236}">
                <a16:creationId xmlns:a16="http://schemas.microsoft.com/office/drawing/2014/main" id="{95988E29-6645-00E1-A87B-396DFA045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544" y="1432461"/>
            <a:ext cx="6219456" cy="4141427"/>
          </a:xfrm>
          <a:prstGeom prst="rect">
            <a:avLst/>
          </a:prstGeom>
        </p:spPr>
      </p:pic>
      <p:sp>
        <p:nvSpPr>
          <p:cNvPr id="14" name="pole tekstowe 13">
            <a:extLst>
              <a:ext uri="{FF2B5EF4-FFF2-40B4-BE49-F238E27FC236}">
                <a16:creationId xmlns:a16="http://schemas.microsoft.com/office/drawing/2014/main" id="{41FABC17-0383-EBD3-2D5E-C5993DBF8CAE}"/>
              </a:ext>
            </a:extLst>
          </p:cNvPr>
          <p:cNvSpPr txBox="1"/>
          <p:nvPr/>
        </p:nvSpPr>
        <p:spPr>
          <a:xfrm>
            <a:off x="7985866" y="5597935"/>
            <a:ext cx="4635593" cy="369332"/>
          </a:xfrm>
          <a:prstGeom prst="rect">
            <a:avLst/>
          </a:prstGeom>
          <a:noFill/>
        </p:spPr>
        <p:txBody>
          <a:bodyPr wrap="square">
            <a:spAutoFit/>
          </a:bodyPr>
          <a:lstStyle/>
          <a:p>
            <a:r>
              <a:rPr lang="it-IT" b="0" i="0" dirty="0">
                <a:solidFill>
                  <a:srgbClr val="333333"/>
                </a:solidFill>
                <a:effectLst/>
                <a:latin typeface="-apple-system"/>
              </a:rPr>
              <a:t>V. Perseo </a:t>
            </a:r>
            <a:r>
              <a:rPr lang="it-IT" b="0" i="1" dirty="0">
                <a:solidFill>
                  <a:srgbClr val="333333"/>
                </a:solidFill>
                <a:effectLst/>
                <a:latin typeface="-apple-system"/>
              </a:rPr>
              <a:t>et al</a:t>
            </a:r>
            <a:r>
              <a:rPr lang="it-IT" b="0" i="0" dirty="0">
                <a:solidFill>
                  <a:srgbClr val="333333"/>
                </a:solidFill>
                <a:effectLst/>
                <a:latin typeface="-apple-system"/>
              </a:rPr>
              <a:t> 2021 </a:t>
            </a:r>
            <a:r>
              <a:rPr lang="it-IT" b="0" i="1" dirty="0">
                <a:solidFill>
                  <a:srgbClr val="333333"/>
                </a:solidFill>
                <a:effectLst/>
                <a:latin typeface="-apple-system"/>
              </a:rPr>
              <a:t>Nucl. Fusion</a:t>
            </a:r>
            <a:r>
              <a:rPr lang="it-IT" b="0" i="0" dirty="0">
                <a:solidFill>
                  <a:srgbClr val="333333"/>
                </a:solidFill>
                <a:effectLst/>
                <a:latin typeface="-apple-system"/>
              </a:rPr>
              <a:t> </a:t>
            </a:r>
            <a:r>
              <a:rPr lang="it-IT" b="1" i="0" dirty="0">
                <a:solidFill>
                  <a:srgbClr val="333333"/>
                </a:solidFill>
                <a:effectLst/>
                <a:latin typeface="-apple-system"/>
              </a:rPr>
              <a:t>61</a:t>
            </a:r>
            <a:r>
              <a:rPr lang="it-IT" b="0" i="0" dirty="0">
                <a:solidFill>
                  <a:srgbClr val="333333"/>
                </a:solidFill>
                <a:effectLst/>
                <a:latin typeface="-apple-system"/>
              </a:rPr>
              <a:t> 116039</a:t>
            </a:r>
            <a:endParaRPr lang="pl-PL" dirty="0"/>
          </a:p>
        </p:txBody>
      </p:sp>
    </p:spTree>
    <p:extLst>
      <p:ext uri="{BB962C8B-B14F-4D97-AF65-F5344CB8AC3E}">
        <p14:creationId xmlns:p14="http://schemas.microsoft.com/office/powerpoint/2010/main" val="3926450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E4E31A-7ED9-3B48-F642-B96841F7EC1A}"/>
              </a:ext>
            </a:extLst>
          </p:cNvPr>
          <p:cNvSpPr>
            <a:spLocks noGrp="1"/>
          </p:cNvSpPr>
          <p:nvPr>
            <p:ph type="title"/>
          </p:nvPr>
        </p:nvSpPr>
        <p:spPr/>
        <p:txBody>
          <a:bodyPr/>
          <a:lstStyle/>
          <a:p>
            <a:r>
              <a:rPr lang="pl-PL" dirty="0"/>
              <a:t>W7-X </a:t>
            </a:r>
            <a:r>
              <a:rPr lang="pl-PL" dirty="0" err="1"/>
              <a:t>detached</a:t>
            </a:r>
            <a:r>
              <a:rPr lang="pl-PL" dirty="0"/>
              <a:t> </a:t>
            </a:r>
            <a:r>
              <a:rPr lang="en-GB" dirty="0"/>
              <a:t>long pulse </a:t>
            </a:r>
            <a:r>
              <a:rPr lang="pl-PL" dirty="0" err="1"/>
              <a:t>scenario</a:t>
            </a:r>
            <a:r>
              <a:rPr lang="en-GB" dirty="0"/>
              <a:t>s</a:t>
            </a:r>
            <a:r>
              <a:rPr lang="pl-PL" dirty="0"/>
              <a:t> in OP1.2b</a:t>
            </a:r>
          </a:p>
        </p:txBody>
      </p:sp>
      <p:sp>
        <p:nvSpPr>
          <p:cNvPr id="3" name="Symbol zastępczy stopki 2">
            <a:extLst>
              <a:ext uri="{FF2B5EF4-FFF2-40B4-BE49-F238E27FC236}">
                <a16:creationId xmlns:a16="http://schemas.microsoft.com/office/drawing/2014/main" id="{C5A947F2-11AA-A5E3-C1D7-82E9E7A2FB0F}"/>
              </a:ext>
            </a:extLst>
          </p:cNvPr>
          <p:cNvSpPr>
            <a:spLocks noGrp="1"/>
          </p:cNvSpPr>
          <p:nvPr>
            <p:ph type="ftr" sz="quarter" idx="11"/>
          </p:nvPr>
        </p:nvSpPr>
        <p:spPr>
          <a:xfrm>
            <a:off x="825623" y="6555770"/>
            <a:ext cx="6201075" cy="329614"/>
          </a:xfrm>
        </p:spPr>
        <p:txBody>
          <a:bodyPr/>
          <a:lstStyle/>
          <a:p>
            <a:r>
              <a:rPr lang="en-US" dirty="0">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ABC780BF-0C16-9A32-CD20-81E99D5306C4}"/>
              </a:ext>
            </a:extLst>
          </p:cNvPr>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dirty="0">
              <a:solidFill>
                <a:prstClr val="white"/>
              </a:solidFill>
            </a:endParaRPr>
          </a:p>
        </p:txBody>
      </p:sp>
      <p:pic>
        <p:nvPicPr>
          <p:cNvPr id="7" name="Obraz 37">
            <a:extLst>
              <a:ext uri="{FF2B5EF4-FFF2-40B4-BE49-F238E27FC236}">
                <a16:creationId xmlns:a16="http://schemas.microsoft.com/office/drawing/2014/main" id="{A6239EBC-B2F8-0534-0B9D-C1861CFAB4E0}"/>
              </a:ext>
            </a:extLst>
          </p:cNvPr>
          <p:cNvPicPr/>
          <p:nvPr/>
        </p:nvPicPr>
        <p:blipFill rotWithShape="1">
          <a:blip r:embed="rId2" cstate="print">
            <a:extLst>
              <a:ext uri="{28A0092B-C50C-407E-A947-70E740481C1C}">
                <a14:useLocalDpi xmlns:a14="http://schemas.microsoft.com/office/drawing/2010/main" val="0"/>
              </a:ext>
            </a:extLst>
          </a:blip>
          <a:srcRect t="1499"/>
          <a:stretch/>
        </p:blipFill>
        <p:spPr bwMode="auto">
          <a:xfrm>
            <a:off x="6294784" y="689857"/>
            <a:ext cx="5897216" cy="5376096"/>
          </a:xfrm>
          <a:prstGeom prst="rect">
            <a:avLst/>
          </a:prstGeom>
          <a:noFill/>
          <a:ln>
            <a:noFill/>
          </a:ln>
        </p:spPr>
      </p:pic>
      <p:sp>
        <p:nvSpPr>
          <p:cNvPr id="8" name="Rectangle 1">
            <a:extLst>
              <a:ext uri="{FF2B5EF4-FFF2-40B4-BE49-F238E27FC236}">
                <a16:creationId xmlns:a16="http://schemas.microsoft.com/office/drawing/2014/main" id="{32363BAE-5FEF-2AB5-B41A-1279AD51FD1D}"/>
              </a:ext>
            </a:extLst>
          </p:cNvPr>
          <p:cNvSpPr/>
          <p:nvPr/>
        </p:nvSpPr>
        <p:spPr>
          <a:xfrm>
            <a:off x="8754234" y="6118902"/>
            <a:ext cx="3570208" cy="276999"/>
          </a:xfrm>
          <a:prstGeom prst="rect">
            <a:avLst/>
          </a:prstGeom>
        </p:spPr>
        <p:txBody>
          <a:bodyPr wrap="none">
            <a:spAutoFit/>
          </a:bodyPr>
          <a:lstStyle/>
          <a:p>
            <a:r>
              <a:rPr lang="en-GB" sz="1200" dirty="0"/>
              <a:t>M. Jakubowski et al 2021 </a:t>
            </a:r>
            <a:r>
              <a:rPr lang="en-GB" sz="1200" dirty="0" err="1"/>
              <a:t>Nucl</a:t>
            </a:r>
            <a:r>
              <a:rPr lang="en-GB" sz="1200" dirty="0"/>
              <a:t>. Fusion 61 106003</a:t>
            </a:r>
          </a:p>
        </p:txBody>
      </p:sp>
      <p:sp>
        <p:nvSpPr>
          <p:cNvPr id="9" name="pole tekstowe 8">
            <a:extLst>
              <a:ext uri="{FF2B5EF4-FFF2-40B4-BE49-F238E27FC236}">
                <a16:creationId xmlns:a16="http://schemas.microsoft.com/office/drawing/2014/main" id="{0D04B9C0-0002-DC3F-F89F-BE4878CCF3B8}"/>
              </a:ext>
            </a:extLst>
          </p:cNvPr>
          <p:cNvSpPr txBox="1"/>
          <p:nvPr/>
        </p:nvSpPr>
        <p:spPr>
          <a:xfrm>
            <a:off x="8869074" y="6248424"/>
            <a:ext cx="3132268" cy="294953"/>
          </a:xfrm>
          <a:prstGeom prst="rect">
            <a:avLst/>
          </a:prstGeom>
          <a:noFill/>
        </p:spPr>
        <p:txBody>
          <a:bodyPr wrap="none" lIns="0" tIns="0" rIns="0" bIns="0" rtlCol="0" anchor="t" anchorCtr="0">
            <a:spAutoFit/>
          </a:bodyPr>
          <a:lstStyle/>
          <a:p>
            <a:pPr algn="l">
              <a:lnSpc>
                <a:spcPts val="2300"/>
              </a:lnSpc>
              <a:spcBef>
                <a:spcPts val="1150"/>
              </a:spcBef>
            </a:pPr>
            <a:r>
              <a:rPr lang="it-IT" sz="1200" dirty="0"/>
              <a:t>O. Schmitz et al 2021 Nucl. Fusion 61 016026</a:t>
            </a:r>
            <a:endParaRPr lang="pl-PL" sz="1200" dirty="0" err="1"/>
          </a:p>
        </p:txBody>
      </p:sp>
      <p:sp>
        <p:nvSpPr>
          <p:cNvPr id="13" name="pole tekstowe 12">
            <a:extLst>
              <a:ext uri="{FF2B5EF4-FFF2-40B4-BE49-F238E27FC236}">
                <a16:creationId xmlns:a16="http://schemas.microsoft.com/office/drawing/2014/main" id="{331D04A8-2C4F-804E-1668-098968AF5200}"/>
              </a:ext>
            </a:extLst>
          </p:cNvPr>
          <p:cNvSpPr txBox="1"/>
          <p:nvPr/>
        </p:nvSpPr>
        <p:spPr>
          <a:xfrm>
            <a:off x="272575" y="802974"/>
            <a:ext cx="6022208" cy="5262979"/>
          </a:xfrm>
          <a:prstGeom prst="rect">
            <a:avLst/>
          </a:prstGeom>
          <a:noFill/>
        </p:spPr>
        <p:txBody>
          <a:bodyPr wrap="square">
            <a:spAutoFit/>
          </a:bodyPr>
          <a:lstStyle/>
          <a:p>
            <a:r>
              <a:rPr lang="pl-PL" sz="2400" dirty="0" err="1"/>
              <a:t>Detached</a:t>
            </a:r>
            <a:r>
              <a:rPr lang="pl-PL" sz="2400" dirty="0"/>
              <a:t> </a:t>
            </a:r>
            <a:r>
              <a:rPr lang="pl-PL" sz="2400" dirty="0" err="1"/>
              <a:t>discharge</a:t>
            </a:r>
            <a:r>
              <a:rPr lang="pl-PL" sz="2400" dirty="0"/>
              <a:t> in OP1.2b – W7-X with </a:t>
            </a:r>
            <a:r>
              <a:rPr lang="pl-PL" sz="2400" dirty="0" err="1"/>
              <a:t>inertially</a:t>
            </a:r>
            <a:r>
              <a:rPr lang="pl-PL" sz="2400" dirty="0"/>
              <a:t> </a:t>
            </a:r>
            <a:r>
              <a:rPr lang="pl-PL" sz="2400" dirty="0" err="1"/>
              <a:t>cooled</a:t>
            </a:r>
            <a:r>
              <a:rPr lang="pl-PL" sz="2400" dirty="0"/>
              <a:t> </a:t>
            </a:r>
            <a:r>
              <a:rPr lang="pl-PL" sz="2400" dirty="0" err="1"/>
              <a:t>divertor</a:t>
            </a:r>
            <a:endParaRPr lang="pl-PL" sz="2400" dirty="0"/>
          </a:p>
          <a:p>
            <a:endParaRPr lang="pl-PL" sz="2400" dirty="0"/>
          </a:p>
          <a:p>
            <a:pPr marL="285750" indent="-285750">
              <a:buFont typeface="Arial" panose="020B0604020202020204" pitchFamily="34" charset="0"/>
              <a:buChar char="•"/>
            </a:pPr>
            <a:r>
              <a:rPr lang="en-GB" sz="2400" dirty="0">
                <a:cs typeface="Calibri" panose="020F0502020204030204" pitchFamily="34" charset="0"/>
              </a:rPr>
              <a:t>line integrated density is raised to a level above 1e20 m</a:t>
            </a:r>
            <a:r>
              <a:rPr lang="en-GB" sz="2400" baseline="30000" dirty="0">
                <a:cs typeface="Calibri" panose="020F0502020204030204" pitchFamily="34" charset="0"/>
              </a:rPr>
              <a:t>-2</a:t>
            </a:r>
            <a:r>
              <a:rPr lang="en-GB" sz="2400" dirty="0">
                <a:cs typeface="Calibri" panose="020F0502020204030204" pitchFamily="34" charset="0"/>
              </a:rPr>
              <a:t>, </a:t>
            </a:r>
            <a:r>
              <a:rPr lang="pl-PL" sz="2400" dirty="0">
                <a:latin typeface="Calibri" panose="020F0502020204030204" pitchFamily="34" charset="0"/>
                <a:ea typeface="Calibri" panose="020F0502020204030204" pitchFamily="34" charset="0"/>
                <a:cs typeface="Times New Roman" panose="02020603050405020304" pitchFamily="18" charset="0"/>
              </a:rPr>
              <a:t>i</a:t>
            </a:r>
            <a:r>
              <a:rPr lang="en-GB" sz="2400" dirty="0">
                <a:latin typeface="Calibri" panose="020F0502020204030204" pitchFamily="34" charset="0"/>
                <a:ea typeface="Calibri" panose="020F0502020204030204" pitchFamily="34" charset="0"/>
                <a:cs typeface="Times New Roman" panose="02020603050405020304" pitchFamily="18" charset="0"/>
              </a:rPr>
              <a:t>n that case the plasma radiated power fraction was at level exceeding 0.8 (</a:t>
            </a:r>
            <a:r>
              <a:rPr lang="en-GB" sz="2400" dirty="0" err="1">
                <a:latin typeface="Calibri" panose="020F0502020204030204" pitchFamily="34" charset="0"/>
                <a:ea typeface="Calibri" panose="020F0502020204030204" pitchFamily="34" charset="0"/>
                <a:cs typeface="Times New Roman" panose="02020603050405020304" pitchFamily="18" charset="0"/>
              </a:rPr>
              <a:t>f</a:t>
            </a:r>
            <a:r>
              <a:rPr lang="en-GB" sz="2400" baseline="-25000" dirty="0" err="1">
                <a:latin typeface="Calibri" panose="020F0502020204030204" pitchFamily="34" charset="0"/>
                <a:ea typeface="Calibri" panose="020F0502020204030204" pitchFamily="34" charset="0"/>
                <a:cs typeface="Times New Roman" panose="02020603050405020304" pitchFamily="18" charset="0"/>
              </a:rPr>
              <a:t>rad</a:t>
            </a:r>
            <a:r>
              <a:rPr lang="en-GB" sz="2400" dirty="0">
                <a:latin typeface="Calibri" panose="020F0502020204030204" pitchFamily="34" charset="0"/>
                <a:ea typeface="Calibri" panose="020F0502020204030204" pitchFamily="34" charset="0"/>
                <a:cs typeface="Times New Roman" panose="02020603050405020304" pitchFamily="18" charset="0"/>
              </a:rPr>
              <a:t> ≥ 0.8) and peak heat flux below 0.5 MW/m</a:t>
            </a:r>
            <a:r>
              <a:rPr lang="en-GB" sz="2400" baseline="30000" dirty="0">
                <a:latin typeface="Calibri" panose="020F0502020204030204" pitchFamily="34" charset="0"/>
                <a:ea typeface="Calibri" panose="020F0502020204030204" pitchFamily="34" charset="0"/>
                <a:cs typeface="Times New Roman" panose="02020603050405020304" pitchFamily="18" charset="0"/>
              </a:rPr>
              <a:t>2</a:t>
            </a:r>
            <a:r>
              <a:rPr lang="en-GB" sz="2400" dirty="0">
                <a:latin typeface="Calibri" panose="020F0502020204030204" pitchFamily="34" charset="0"/>
                <a:ea typeface="Calibri" panose="020F0502020204030204" pitchFamily="34" charset="0"/>
                <a:cs typeface="Times New Roman" panose="02020603050405020304" pitchFamily="18" charset="0"/>
              </a:rPr>
              <a:t>.</a:t>
            </a:r>
            <a:endParaRPr lang="pl-PL" sz="2400" dirty="0">
              <a:cs typeface="Calibri" panose="020F0502020204030204" pitchFamily="34" charset="0"/>
            </a:endParaRPr>
          </a:p>
          <a:p>
            <a:pPr marL="285750" indent="-285750">
              <a:buFont typeface="Arial" panose="020B0604020202020204" pitchFamily="34" charset="0"/>
              <a:buChar char="•"/>
            </a:pPr>
            <a:endParaRPr lang="en-GB" sz="2400" dirty="0">
              <a:cs typeface="Calibri" panose="020F0502020204030204" pitchFamily="34" charset="0"/>
            </a:endParaRPr>
          </a:p>
          <a:p>
            <a:pPr marL="285750" indent="-285750">
              <a:buFont typeface="Arial" panose="020B0604020202020204" pitchFamily="34" charset="0"/>
              <a:buChar char="•"/>
            </a:pPr>
            <a:r>
              <a:rPr lang="en-GB" sz="2400" dirty="0">
                <a:effectLst/>
                <a:latin typeface="Calibri" panose="020F0502020204030204" pitchFamily="34" charset="0"/>
                <a:ea typeface="Calibri" panose="020F0502020204030204" pitchFamily="34" charset="0"/>
                <a:cs typeface="Times New Roman" panose="02020603050405020304" pitchFamily="18" charset="0"/>
              </a:rPr>
              <a:t>What is important that the average effective ion charge Zeff, obtained from the spectroscopic bremsstrahlung measurements, was constant at the level around 1.5</a:t>
            </a:r>
            <a:endParaRPr lang="en-GB" sz="2400" dirty="0">
              <a:solidFill>
                <a:srgbClr val="005555"/>
              </a:solidFill>
              <a:cs typeface="Calibri" panose="020F0502020204030204" pitchFamily="34" charset="0"/>
            </a:endParaRPr>
          </a:p>
        </p:txBody>
      </p:sp>
    </p:spTree>
    <p:extLst>
      <p:ext uri="{BB962C8B-B14F-4D97-AF65-F5344CB8AC3E}">
        <p14:creationId xmlns:p14="http://schemas.microsoft.com/office/powerpoint/2010/main" val="2805551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E4E31A-7ED9-3B48-F642-B96841F7EC1A}"/>
              </a:ext>
            </a:extLst>
          </p:cNvPr>
          <p:cNvSpPr>
            <a:spLocks noGrp="1"/>
          </p:cNvSpPr>
          <p:nvPr>
            <p:ph type="title"/>
          </p:nvPr>
        </p:nvSpPr>
        <p:spPr/>
        <p:txBody>
          <a:bodyPr/>
          <a:lstStyle/>
          <a:p>
            <a:r>
              <a:rPr lang="pl-PL" dirty="0"/>
              <a:t>W7-X </a:t>
            </a:r>
            <a:r>
              <a:rPr lang="pl-PL" dirty="0" err="1"/>
              <a:t>detached</a:t>
            </a:r>
            <a:r>
              <a:rPr lang="pl-PL" dirty="0"/>
              <a:t> </a:t>
            </a:r>
            <a:r>
              <a:rPr lang="en-GB" dirty="0"/>
              <a:t>long pulse </a:t>
            </a:r>
            <a:r>
              <a:rPr lang="pl-PL" dirty="0" err="1"/>
              <a:t>scenario</a:t>
            </a:r>
            <a:r>
              <a:rPr lang="en-GB" dirty="0"/>
              <a:t>s</a:t>
            </a:r>
            <a:endParaRPr lang="pl-PL" dirty="0"/>
          </a:p>
        </p:txBody>
      </p:sp>
      <p:sp>
        <p:nvSpPr>
          <p:cNvPr id="3" name="Symbol zastępczy stopki 2">
            <a:extLst>
              <a:ext uri="{FF2B5EF4-FFF2-40B4-BE49-F238E27FC236}">
                <a16:creationId xmlns:a16="http://schemas.microsoft.com/office/drawing/2014/main" id="{C5A947F2-11AA-A5E3-C1D7-82E9E7A2FB0F}"/>
              </a:ext>
            </a:extLst>
          </p:cNvPr>
          <p:cNvSpPr>
            <a:spLocks noGrp="1"/>
          </p:cNvSpPr>
          <p:nvPr>
            <p:ph type="ftr" sz="quarter" idx="11"/>
          </p:nvPr>
        </p:nvSpPr>
        <p:spPr>
          <a:xfrm>
            <a:off x="825623" y="6555770"/>
            <a:ext cx="6201075" cy="329614"/>
          </a:xfrm>
        </p:spPr>
        <p:txBody>
          <a:bodyPr/>
          <a:lstStyle/>
          <a:p>
            <a:r>
              <a:rPr lang="en-US" dirty="0">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ABC780BF-0C16-9A32-CD20-81E99D5306C4}"/>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dirty="0">
              <a:solidFill>
                <a:prstClr val="white"/>
              </a:solidFill>
            </a:endParaRPr>
          </a:p>
        </p:txBody>
      </p:sp>
      <p:pic>
        <p:nvPicPr>
          <p:cNvPr id="5" name="Obraz 4" descr="Obraz zawierający tekst, zrzut ekranu, projekt graficzny, Grafika&#10;&#10;Opis wygenerowany automatycznie">
            <a:extLst>
              <a:ext uri="{FF2B5EF4-FFF2-40B4-BE49-F238E27FC236}">
                <a16:creationId xmlns:a16="http://schemas.microsoft.com/office/drawing/2014/main" id="{E8982073-FB7A-F076-454A-8700152460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44" t="28564" r="28769" b="8272"/>
          <a:stretch/>
        </p:blipFill>
        <p:spPr bwMode="auto">
          <a:xfrm>
            <a:off x="6764933" y="95441"/>
            <a:ext cx="4518106" cy="3333559"/>
          </a:xfrm>
          <a:prstGeom prst="rect">
            <a:avLst/>
          </a:prstGeom>
          <a:solidFill>
            <a:schemeClr val="bg1"/>
          </a:solidFill>
          <a:ln>
            <a:noFill/>
          </a:ln>
          <a:extLst>
            <a:ext uri="{53640926-AAD7-44D8-BBD7-CCE9431645EC}">
              <a14:shadowObscured xmlns:a14="http://schemas.microsoft.com/office/drawing/2010/main"/>
            </a:ext>
          </a:extLst>
        </p:spPr>
      </p:pic>
      <p:pic>
        <p:nvPicPr>
          <p:cNvPr id="11" name="Obraz 37">
            <a:extLst>
              <a:ext uri="{FF2B5EF4-FFF2-40B4-BE49-F238E27FC236}">
                <a16:creationId xmlns:a16="http://schemas.microsoft.com/office/drawing/2014/main" id="{FC107A44-3E74-075D-DFEE-7F6A0296D584}"/>
              </a:ext>
            </a:extLst>
          </p:cNvPr>
          <p:cNvPicPr/>
          <p:nvPr/>
        </p:nvPicPr>
        <p:blipFill rotWithShape="1">
          <a:blip r:embed="rId3" cstate="print">
            <a:extLst>
              <a:ext uri="{28A0092B-C50C-407E-A947-70E740481C1C}">
                <a14:useLocalDpi xmlns:a14="http://schemas.microsoft.com/office/drawing/2010/main" val="0"/>
              </a:ext>
            </a:extLst>
          </a:blip>
          <a:srcRect t="1499"/>
          <a:stretch/>
        </p:blipFill>
        <p:spPr bwMode="auto">
          <a:xfrm>
            <a:off x="418171" y="649715"/>
            <a:ext cx="5553150" cy="5208431"/>
          </a:xfrm>
          <a:prstGeom prst="rect">
            <a:avLst/>
          </a:prstGeom>
          <a:noFill/>
          <a:ln>
            <a:noFill/>
          </a:ln>
        </p:spPr>
      </p:pic>
      <p:cxnSp>
        <p:nvCxnSpPr>
          <p:cNvPr id="13" name="Łącznik prosty 12">
            <a:extLst>
              <a:ext uri="{FF2B5EF4-FFF2-40B4-BE49-F238E27FC236}">
                <a16:creationId xmlns:a16="http://schemas.microsoft.com/office/drawing/2014/main" id="{BAA6223C-2FDA-36C1-F7D1-87DFF646E9D1}"/>
              </a:ext>
            </a:extLst>
          </p:cNvPr>
          <p:cNvCxnSpPr>
            <a:cxnSpLocks/>
          </p:cNvCxnSpPr>
          <p:nvPr/>
        </p:nvCxnSpPr>
        <p:spPr>
          <a:xfrm flipV="1">
            <a:off x="1141518" y="822863"/>
            <a:ext cx="0" cy="460825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Łącznik prosty 14">
            <a:extLst>
              <a:ext uri="{FF2B5EF4-FFF2-40B4-BE49-F238E27FC236}">
                <a16:creationId xmlns:a16="http://schemas.microsoft.com/office/drawing/2014/main" id="{E0EBFA5A-C72F-DD6D-1EBD-E9DDB1EBC6FD}"/>
              </a:ext>
            </a:extLst>
          </p:cNvPr>
          <p:cNvCxnSpPr>
            <a:cxnSpLocks/>
          </p:cNvCxnSpPr>
          <p:nvPr/>
        </p:nvCxnSpPr>
        <p:spPr>
          <a:xfrm flipV="1">
            <a:off x="1817583" y="822862"/>
            <a:ext cx="0" cy="4608253"/>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6" name="Łącznik prosty 15">
            <a:extLst>
              <a:ext uri="{FF2B5EF4-FFF2-40B4-BE49-F238E27FC236}">
                <a16:creationId xmlns:a16="http://schemas.microsoft.com/office/drawing/2014/main" id="{7B9D0189-F58F-5763-8DB7-A7A2485D3852}"/>
              </a:ext>
            </a:extLst>
          </p:cNvPr>
          <p:cNvCxnSpPr>
            <a:cxnSpLocks/>
          </p:cNvCxnSpPr>
          <p:nvPr/>
        </p:nvCxnSpPr>
        <p:spPr>
          <a:xfrm flipV="1">
            <a:off x="4786362" y="811785"/>
            <a:ext cx="0" cy="4608253"/>
          </a:xfrm>
          <a:prstGeom prst="line">
            <a:avLst/>
          </a:prstGeom>
          <a:ln w="19050">
            <a:solidFill>
              <a:srgbClr val="008000"/>
            </a:solidFill>
            <a:prstDash val="dash"/>
          </a:ln>
        </p:spPr>
        <p:style>
          <a:lnRef idx="1">
            <a:schemeClr val="accent1"/>
          </a:lnRef>
          <a:fillRef idx="0">
            <a:schemeClr val="accent1"/>
          </a:fillRef>
          <a:effectRef idx="0">
            <a:schemeClr val="accent1"/>
          </a:effectRef>
          <a:fontRef idx="minor">
            <a:schemeClr val="tx1"/>
          </a:fontRef>
        </p:style>
      </p:cxnSp>
      <p:pic>
        <p:nvPicPr>
          <p:cNvPr id="6" name="Obraz 5">
            <a:extLst>
              <a:ext uri="{FF2B5EF4-FFF2-40B4-BE49-F238E27FC236}">
                <a16:creationId xmlns:a16="http://schemas.microsoft.com/office/drawing/2014/main" id="{93E605CE-4DF5-52C3-B13C-8C8E279B079E}"/>
              </a:ext>
            </a:extLst>
          </p:cNvPr>
          <p:cNvPicPr>
            <a:picLocks noChangeAspect="1"/>
          </p:cNvPicPr>
          <p:nvPr/>
        </p:nvPicPr>
        <p:blipFill rotWithShape="1">
          <a:blip r:embed="rId4"/>
          <a:srcRect l="4562" t="5610" r="41302" b="35459"/>
          <a:stretch/>
        </p:blipFill>
        <p:spPr>
          <a:xfrm>
            <a:off x="7483678" y="3459027"/>
            <a:ext cx="3954588" cy="3027660"/>
          </a:xfrm>
          <a:prstGeom prst="rect">
            <a:avLst/>
          </a:prstGeom>
          <a:solidFill>
            <a:schemeClr val="bg1"/>
          </a:solidFill>
        </p:spPr>
      </p:pic>
      <p:sp>
        <p:nvSpPr>
          <p:cNvPr id="21" name="pole tekstowe 20">
            <a:extLst>
              <a:ext uri="{FF2B5EF4-FFF2-40B4-BE49-F238E27FC236}">
                <a16:creationId xmlns:a16="http://schemas.microsoft.com/office/drawing/2014/main" id="{21E06233-C8A6-65E2-BCD7-FA3D17DE5D9E}"/>
              </a:ext>
            </a:extLst>
          </p:cNvPr>
          <p:cNvSpPr txBox="1"/>
          <p:nvPr/>
        </p:nvSpPr>
        <p:spPr>
          <a:xfrm>
            <a:off x="52632" y="5773548"/>
            <a:ext cx="9016936" cy="707886"/>
          </a:xfrm>
          <a:prstGeom prst="rect">
            <a:avLst/>
          </a:prstGeom>
          <a:noFill/>
        </p:spPr>
        <p:txBody>
          <a:bodyPr wrap="square">
            <a:spAutoFit/>
          </a:bodyPr>
          <a:lstStyle/>
          <a:p>
            <a:r>
              <a:rPr lang="pl-PL" sz="2000" b="1" dirty="0">
                <a:latin typeface="Calibri" panose="020F0502020204030204" pitchFamily="34" charset="0"/>
                <a:ea typeface="Calibri" panose="020F0502020204030204" pitchFamily="34" charset="0"/>
                <a:cs typeface="Times New Roman" panose="02020603050405020304" pitchFamily="18" charset="0"/>
              </a:rPr>
              <a:t>N</a:t>
            </a:r>
            <a:r>
              <a:rPr lang="en-GB" sz="2000" b="1" dirty="0">
                <a:effectLst/>
                <a:latin typeface="Calibri" panose="020F0502020204030204" pitchFamily="34" charset="0"/>
                <a:ea typeface="Calibri" panose="020F0502020204030204" pitchFamily="34" charset="0"/>
                <a:cs typeface="Times New Roman" panose="02020603050405020304" pitchFamily="18" charset="0"/>
              </a:rPr>
              <a:t>o </a:t>
            </a:r>
            <a:r>
              <a:rPr lang="pl-PL" sz="2000" b="1" dirty="0" err="1">
                <a:effectLst/>
                <a:latin typeface="Calibri" panose="020F0502020204030204" pitchFamily="34" charset="0"/>
                <a:ea typeface="Calibri" panose="020F0502020204030204" pitchFamily="34" charset="0"/>
                <a:cs typeface="Times New Roman" panose="02020603050405020304" pitchFamily="18" charset="0"/>
              </a:rPr>
              <a:t>significant</a:t>
            </a:r>
            <a:r>
              <a:rPr lang="pl-PL" sz="2000" b="1" dirty="0">
                <a:effectLst/>
                <a:latin typeface="Calibri" panose="020F0502020204030204" pitchFamily="34" charset="0"/>
                <a:ea typeface="Calibri" panose="020F0502020204030204" pitchFamily="34" charset="0"/>
                <a:cs typeface="Times New Roman" panose="02020603050405020304" pitchFamily="18" charset="0"/>
              </a:rPr>
              <a:t>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increase of impurity </a:t>
            </a:r>
            <a:r>
              <a:rPr lang="en-GB" sz="2000" dirty="0">
                <a:effectLst/>
                <a:latin typeface="Calibri" panose="020F0502020204030204" pitchFamily="34" charset="0"/>
                <a:ea typeface="Calibri" panose="020F0502020204030204" pitchFamily="34" charset="0"/>
                <a:cs typeface="Times New Roman" panose="02020603050405020304" pitchFamily="18" charset="0"/>
              </a:rPr>
              <a:t>during the discharge</a:t>
            </a:r>
            <a:r>
              <a:rPr lang="pl-PL" sz="2000" dirty="0">
                <a:effectLst/>
                <a:latin typeface="Calibri" panose="020F0502020204030204" pitchFamily="34" charset="0"/>
                <a:ea typeface="Calibri" panose="020F0502020204030204" pitchFamily="34" charset="0"/>
                <a:cs typeface="Times New Roman" panose="02020603050405020304" pitchFamily="18" charset="0"/>
              </a:rPr>
              <a:t>, </a:t>
            </a: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dirty="0">
                <a:effectLst/>
                <a:latin typeface="Calibri" panose="020F0502020204030204" pitchFamily="34" charset="0"/>
                <a:ea typeface="Calibri" panose="020F0502020204030204" pitchFamily="34" charset="0"/>
                <a:cs typeface="Times New Roman" panose="02020603050405020304" pitchFamily="18" charset="0"/>
              </a:rPr>
              <a:t>The main contribution to Z</a:t>
            </a:r>
            <a:r>
              <a:rPr lang="en-GB" sz="2000" baseline="-25000" dirty="0">
                <a:effectLst/>
                <a:latin typeface="Calibri" panose="020F0502020204030204" pitchFamily="34" charset="0"/>
                <a:ea typeface="Calibri" panose="020F0502020204030204" pitchFamily="34" charset="0"/>
                <a:cs typeface="Times New Roman" panose="02020603050405020304" pitchFamily="18" charset="0"/>
              </a:rPr>
              <a:t>eff</a:t>
            </a:r>
            <a:r>
              <a:rPr lang="en-GB" sz="2000" dirty="0">
                <a:effectLst/>
                <a:latin typeface="Calibri" panose="020F0502020204030204" pitchFamily="34" charset="0"/>
                <a:ea typeface="Calibri" panose="020F0502020204030204" pitchFamily="34" charset="0"/>
                <a:cs typeface="Times New Roman" panose="02020603050405020304" pitchFamily="18" charset="0"/>
              </a:rPr>
              <a:t> comes from carbon as the divertor’s material </a:t>
            </a:r>
            <a:endParaRPr lang="pl-PL" sz="2000" dirty="0"/>
          </a:p>
        </p:txBody>
      </p:sp>
    </p:spTree>
    <p:extLst>
      <p:ext uri="{BB962C8B-B14F-4D97-AF65-F5344CB8AC3E}">
        <p14:creationId xmlns:p14="http://schemas.microsoft.com/office/powerpoint/2010/main" val="3206012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E4E31A-7ED9-3B48-F642-B96841F7EC1A}"/>
              </a:ext>
            </a:extLst>
          </p:cNvPr>
          <p:cNvSpPr>
            <a:spLocks noGrp="1"/>
          </p:cNvSpPr>
          <p:nvPr>
            <p:ph type="title"/>
          </p:nvPr>
        </p:nvSpPr>
        <p:spPr/>
        <p:txBody>
          <a:bodyPr/>
          <a:lstStyle/>
          <a:p>
            <a:r>
              <a:rPr lang="pl-PL" dirty="0"/>
              <a:t>W7-X </a:t>
            </a:r>
            <a:r>
              <a:rPr lang="pl-PL" dirty="0" err="1"/>
              <a:t>detached</a:t>
            </a:r>
            <a:r>
              <a:rPr lang="pl-PL" dirty="0"/>
              <a:t> </a:t>
            </a:r>
            <a:r>
              <a:rPr lang="en-GB" dirty="0"/>
              <a:t>long pulse </a:t>
            </a:r>
            <a:r>
              <a:rPr lang="pl-PL" dirty="0" err="1"/>
              <a:t>scenario</a:t>
            </a:r>
            <a:r>
              <a:rPr lang="en-GB" dirty="0"/>
              <a:t>s</a:t>
            </a:r>
            <a:endParaRPr lang="pl-PL" dirty="0"/>
          </a:p>
        </p:txBody>
      </p:sp>
      <p:sp>
        <p:nvSpPr>
          <p:cNvPr id="3" name="Symbol zastępczy stopki 2">
            <a:extLst>
              <a:ext uri="{FF2B5EF4-FFF2-40B4-BE49-F238E27FC236}">
                <a16:creationId xmlns:a16="http://schemas.microsoft.com/office/drawing/2014/main" id="{C5A947F2-11AA-A5E3-C1D7-82E9E7A2FB0F}"/>
              </a:ext>
            </a:extLst>
          </p:cNvPr>
          <p:cNvSpPr>
            <a:spLocks noGrp="1"/>
          </p:cNvSpPr>
          <p:nvPr>
            <p:ph type="ftr" sz="quarter" idx="11"/>
          </p:nvPr>
        </p:nvSpPr>
        <p:spPr>
          <a:xfrm>
            <a:off x="825623" y="6555770"/>
            <a:ext cx="6201075" cy="329614"/>
          </a:xfrm>
        </p:spPr>
        <p:txBody>
          <a:bodyPr/>
          <a:lstStyle/>
          <a:p>
            <a:r>
              <a:rPr lang="en-US" dirty="0">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ABC780BF-0C16-9A32-CD20-81E99D5306C4}"/>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pic>
        <p:nvPicPr>
          <p:cNvPr id="5" name="Picture 8">
            <a:extLst>
              <a:ext uri="{FF2B5EF4-FFF2-40B4-BE49-F238E27FC236}">
                <a16:creationId xmlns:a16="http://schemas.microsoft.com/office/drawing/2014/main" id="{0D29DE27-DC85-6D8B-BC85-A5B074B42500}"/>
              </a:ext>
            </a:extLst>
          </p:cNvPr>
          <p:cNvPicPr>
            <a:picLocks noChangeAspect="1"/>
          </p:cNvPicPr>
          <p:nvPr/>
        </p:nvPicPr>
        <p:blipFill rotWithShape="1">
          <a:blip r:embed="rId3"/>
          <a:srcRect t="9181" r="8176" b="6151"/>
          <a:stretch/>
        </p:blipFill>
        <p:spPr>
          <a:xfrm>
            <a:off x="7079957" y="421115"/>
            <a:ext cx="4900133" cy="5739841"/>
          </a:xfrm>
          <a:prstGeom prst="rect">
            <a:avLst/>
          </a:prstGeom>
        </p:spPr>
      </p:pic>
      <p:pic>
        <p:nvPicPr>
          <p:cNvPr id="6" name="Picture 1556">
            <a:extLst>
              <a:ext uri="{FF2B5EF4-FFF2-40B4-BE49-F238E27FC236}">
                <a16:creationId xmlns:a16="http://schemas.microsoft.com/office/drawing/2014/main" id="{F27B7B20-CA22-3822-2CE1-157E47227C99}"/>
              </a:ext>
            </a:extLst>
          </p:cNvPr>
          <p:cNvPicPr>
            <a:picLocks noChangeAspect="1"/>
          </p:cNvPicPr>
          <p:nvPr/>
        </p:nvPicPr>
        <p:blipFill>
          <a:blip r:embed="rId4"/>
          <a:stretch>
            <a:fillRect/>
          </a:stretch>
        </p:blipFill>
        <p:spPr>
          <a:xfrm>
            <a:off x="430718" y="1306042"/>
            <a:ext cx="5043956" cy="3783623"/>
          </a:xfrm>
          <a:prstGeom prst="rect">
            <a:avLst/>
          </a:prstGeom>
        </p:spPr>
      </p:pic>
      <p:sp>
        <p:nvSpPr>
          <p:cNvPr id="8" name="pole tekstowe 7">
            <a:extLst>
              <a:ext uri="{FF2B5EF4-FFF2-40B4-BE49-F238E27FC236}">
                <a16:creationId xmlns:a16="http://schemas.microsoft.com/office/drawing/2014/main" id="{BD377007-41BA-275A-3D00-9BCD8792D86D}"/>
              </a:ext>
            </a:extLst>
          </p:cNvPr>
          <p:cNvSpPr txBox="1"/>
          <p:nvPr/>
        </p:nvSpPr>
        <p:spPr>
          <a:xfrm>
            <a:off x="1987432" y="555149"/>
            <a:ext cx="5229892" cy="707886"/>
          </a:xfrm>
          <a:prstGeom prst="rect">
            <a:avLst/>
          </a:prstGeom>
          <a:noFill/>
        </p:spPr>
        <p:txBody>
          <a:bodyPr wrap="square">
            <a:spAutoFit/>
          </a:bodyPr>
          <a:lstStyle/>
          <a:p>
            <a:pPr algn="ctr"/>
            <a:r>
              <a:rPr lang="pl-PL" sz="2000" dirty="0" err="1"/>
              <a:t>prolonged</a:t>
            </a:r>
            <a:r>
              <a:rPr lang="pl-PL" sz="2000" dirty="0"/>
              <a:t> in OP2.1 to 100 s</a:t>
            </a:r>
          </a:p>
          <a:p>
            <a:pPr algn="ctr"/>
            <a:r>
              <a:rPr lang="en-GB" sz="2000" dirty="0">
                <a:effectLst/>
                <a:latin typeface="Calibri" panose="020F0502020204030204" pitchFamily="34" charset="0"/>
                <a:ea typeface="Calibri" panose="020F0502020204030204" pitchFamily="34" charset="0"/>
                <a:cs typeface="Times New Roman" panose="02020603050405020304" pitchFamily="18" charset="0"/>
              </a:rPr>
              <a:t>with actively </a:t>
            </a:r>
            <a:r>
              <a:rPr lang="pl-PL" sz="2000" dirty="0" err="1">
                <a:effectLst/>
                <a:latin typeface="Calibri" panose="020F0502020204030204" pitchFamily="34" charset="0"/>
                <a:ea typeface="Calibri" panose="020F0502020204030204" pitchFamily="34" charset="0"/>
                <a:cs typeface="Times New Roman" panose="02020603050405020304" pitchFamily="18" charset="0"/>
              </a:rPr>
              <a:t>water</a:t>
            </a:r>
            <a:r>
              <a:rPr lang="pl-PL" sz="2000" dirty="0">
                <a:effectLst/>
                <a:latin typeface="Calibri" panose="020F0502020204030204" pitchFamily="34" charset="0"/>
                <a:ea typeface="Calibri" panose="020F0502020204030204" pitchFamily="34" charset="0"/>
                <a:cs typeface="Times New Roman" panose="02020603050405020304" pitchFamily="18" charset="0"/>
              </a:rPr>
              <a:t> </a:t>
            </a:r>
            <a:r>
              <a:rPr lang="en-GB" sz="2000" dirty="0">
                <a:effectLst/>
                <a:latin typeface="Calibri" panose="020F0502020204030204" pitchFamily="34" charset="0"/>
                <a:ea typeface="Calibri" panose="020F0502020204030204" pitchFamily="34" charset="0"/>
                <a:cs typeface="Times New Roman" panose="02020603050405020304" pitchFamily="18" charset="0"/>
              </a:rPr>
              <a:t>cooled divertor configuration</a:t>
            </a:r>
            <a:endParaRPr lang="pl-PL" sz="2000" dirty="0"/>
          </a:p>
        </p:txBody>
      </p:sp>
      <p:sp>
        <p:nvSpPr>
          <p:cNvPr id="11" name="pole tekstowe 10">
            <a:extLst>
              <a:ext uri="{FF2B5EF4-FFF2-40B4-BE49-F238E27FC236}">
                <a16:creationId xmlns:a16="http://schemas.microsoft.com/office/drawing/2014/main" id="{D5108901-6806-E689-F82A-5F3FA2BE6DBD}"/>
              </a:ext>
            </a:extLst>
          </p:cNvPr>
          <p:cNvSpPr txBox="1"/>
          <p:nvPr/>
        </p:nvSpPr>
        <p:spPr>
          <a:xfrm>
            <a:off x="1107676" y="5513555"/>
            <a:ext cx="6109648" cy="923330"/>
          </a:xfrm>
          <a:prstGeom prst="rect">
            <a:avLst/>
          </a:prstGeom>
          <a:noFill/>
        </p:spPr>
        <p:txBody>
          <a:bodyPr wrap="square">
            <a:spAutoFit/>
          </a:bodyPr>
          <a:lstStyle/>
          <a:p>
            <a:pPr algn="r"/>
            <a:r>
              <a:rPr lang="en-GB" sz="1800" dirty="0">
                <a:effectLst/>
                <a:latin typeface="Calibri" panose="020F0502020204030204" pitchFamily="34" charset="0"/>
                <a:ea typeface="Calibri" panose="020F0502020204030204" pitchFamily="34" charset="0"/>
                <a:cs typeface="Times New Roman" panose="02020603050405020304" pitchFamily="18" charset="0"/>
              </a:rPr>
              <a:t>The oscillations seen in the transition period are artefacts due to the feed-back controller settings, which results in changes in Prad and automatically divertor power loads.</a:t>
            </a:r>
            <a:endParaRPr lang="pl-PL" dirty="0"/>
          </a:p>
        </p:txBody>
      </p:sp>
    </p:spTree>
    <p:extLst>
      <p:ext uri="{BB962C8B-B14F-4D97-AF65-F5344CB8AC3E}">
        <p14:creationId xmlns:p14="http://schemas.microsoft.com/office/powerpoint/2010/main" val="2724312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E4E31A-7ED9-3B48-F642-B96841F7EC1A}"/>
              </a:ext>
            </a:extLst>
          </p:cNvPr>
          <p:cNvSpPr>
            <a:spLocks noGrp="1"/>
          </p:cNvSpPr>
          <p:nvPr>
            <p:ph type="title"/>
          </p:nvPr>
        </p:nvSpPr>
        <p:spPr/>
        <p:txBody>
          <a:bodyPr/>
          <a:lstStyle/>
          <a:p>
            <a:r>
              <a:rPr lang="pl-PL" dirty="0"/>
              <a:t>W7-X </a:t>
            </a:r>
            <a:r>
              <a:rPr lang="pl-PL" dirty="0" err="1"/>
              <a:t>detached</a:t>
            </a:r>
            <a:r>
              <a:rPr lang="pl-PL" dirty="0"/>
              <a:t> </a:t>
            </a:r>
            <a:r>
              <a:rPr lang="en-GB" dirty="0"/>
              <a:t>long pulse </a:t>
            </a:r>
            <a:r>
              <a:rPr lang="pl-PL" dirty="0" err="1"/>
              <a:t>scenario</a:t>
            </a:r>
            <a:r>
              <a:rPr lang="en-GB" dirty="0"/>
              <a:t>s</a:t>
            </a:r>
            <a:r>
              <a:rPr lang="pl-PL" dirty="0"/>
              <a:t> in OP2.1</a:t>
            </a:r>
          </a:p>
        </p:txBody>
      </p:sp>
      <p:sp>
        <p:nvSpPr>
          <p:cNvPr id="3" name="Symbol zastępczy stopki 2">
            <a:extLst>
              <a:ext uri="{FF2B5EF4-FFF2-40B4-BE49-F238E27FC236}">
                <a16:creationId xmlns:a16="http://schemas.microsoft.com/office/drawing/2014/main" id="{C5A947F2-11AA-A5E3-C1D7-82E9E7A2FB0F}"/>
              </a:ext>
            </a:extLst>
          </p:cNvPr>
          <p:cNvSpPr>
            <a:spLocks noGrp="1"/>
          </p:cNvSpPr>
          <p:nvPr>
            <p:ph type="ftr" sz="quarter" idx="11"/>
          </p:nvPr>
        </p:nvSpPr>
        <p:spPr>
          <a:xfrm>
            <a:off x="825623" y="6555770"/>
            <a:ext cx="6201075" cy="329614"/>
          </a:xfrm>
        </p:spPr>
        <p:txBody>
          <a:bodyPr/>
          <a:lstStyle/>
          <a:p>
            <a:r>
              <a:rPr lang="en-US" dirty="0">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ABC780BF-0C16-9A32-CD20-81E99D5306C4}"/>
              </a:ext>
            </a:extLst>
          </p:cNvPr>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dirty="0">
              <a:solidFill>
                <a:prstClr val="white"/>
              </a:solidFill>
            </a:endParaRPr>
          </a:p>
        </p:txBody>
      </p:sp>
      <p:pic>
        <p:nvPicPr>
          <p:cNvPr id="5" name="Picture 8">
            <a:extLst>
              <a:ext uri="{FF2B5EF4-FFF2-40B4-BE49-F238E27FC236}">
                <a16:creationId xmlns:a16="http://schemas.microsoft.com/office/drawing/2014/main" id="{0D29DE27-DC85-6D8B-BC85-A5B074B42500}"/>
              </a:ext>
            </a:extLst>
          </p:cNvPr>
          <p:cNvPicPr>
            <a:picLocks noChangeAspect="1"/>
          </p:cNvPicPr>
          <p:nvPr/>
        </p:nvPicPr>
        <p:blipFill rotWithShape="1">
          <a:blip r:embed="rId3"/>
          <a:srcRect t="9181" r="8176" b="6151"/>
          <a:stretch/>
        </p:blipFill>
        <p:spPr>
          <a:xfrm>
            <a:off x="0" y="996020"/>
            <a:ext cx="4542772" cy="5321241"/>
          </a:xfrm>
          <a:prstGeom prst="rect">
            <a:avLst/>
          </a:prstGeom>
        </p:spPr>
      </p:pic>
      <p:sp>
        <p:nvSpPr>
          <p:cNvPr id="8" name="pole tekstowe 7">
            <a:extLst>
              <a:ext uri="{FF2B5EF4-FFF2-40B4-BE49-F238E27FC236}">
                <a16:creationId xmlns:a16="http://schemas.microsoft.com/office/drawing/2014/main" id="{BD377007-41BA-275A-3D00-9BCD8792D86D}"/>
              </a:ext>
            </a:extLst>
          </p:cNvPr>
          <p:cNvSpPr txBox="1"/>
          <p:nvPr/>
        </p:nvSpPr>
        <p:spPr>
          <a:xfrm>
            <a:off x="3897638" y="560012"/>
            <a:ext cx="3534055" cy="400110"/>
          </a:xfrm>
          <a:prstGeom prst="rect">
            <a:avLst/>
          </a:prstGeom>
          <a:noFill/>
        </p:spPr>
        <p:txBody>
          <a:bodyPr wrap="square">
            <a:spAutoFit/>
          </a:bodyPr>
          <a:lstStyle/>
          <a:p>
            <a:r>
              <a:rPr lang="pl-PL" sz="2000" dirty="0" err="1"/>
              <a:t>prolonged</a:t>
            </a:r>
            <a:r>
              <a:rPr lang="pl-PL" sz="2000" dirty="0"/>
              <a:t> in OP2.1 to 100 s</a:t>
            </a:r>
          </a:p>
        </p:txBody>
      </p:sp>
      <p:pic>
        <p:nvPicPr>
          <p:cNvPr id="7" name="Obraz 6" descr="Obraz zawierający tekst, zrzut ekranu, Wielobarwność, projekt graficzny&#10;&#10;Opis wygenerowany automatycznie">
            <a:extLst>
              <a:ext uri="{FF2B5EF4-FFF2-40B4-BE49-F238E27FC236}">
                <a16:creationId xmlns:a16="http://schemas.microsoft.com/office/drawing/2014/main" id="{452EA1BB-CE0D-4B75-5474-F1F4394FF7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10" t="61299" r="29786" b="5334"/>
          <a:stretch/>
        </p:blipFill>
        <p:spPr bwMode="auto">
          <a:xfrm>
            <a:off x="4470389" y="1072743"/>
            <a:ext cx="3765234" cy="2685145"/>
          </a:xfrm>
          <a:prstGeom prst="rect">
            <a:avLst/>
          </a:prstGeom>
          <a:solidFill>
            <a:schemeClr val="bg1"/>
          </a:solidFill>
          <a:ln>
            <a:noFill/>
          </a:ln>
          <a:extLst>
            <a:ext uri="{53640926-AAD7-44D8-BBD7-CCE9431645EC}">
              <a14:shadowObscured xmlns:a14="http://schemas.microsoft.com/office/drawing/2010/main"/>
            </a:ext>
          </a:extLst>
        </p:spPr>
      </p:pic>
      <p:pic>
        <p:nvPicPr>
          <p:cNvPr id="16" name="Obraz 15">
            <a:extLst>
              <a:ext uri="{FF2B5EF4-FFF2-40B4-BE49-F238E27FC236}">
                <a16:creationId xmlns:a16="http://schemas.microsoft.com/office/drawing/2014/main" id="{656F20A6-63F7-ADFD-E9EF-D1C085CA2FA6}"/>
              </a:ext>
            </a:extLst>
          </p:cNvPr>
          <p:cNvPicPr>
            <a:picLocks noChangeAspect="1"/>
          </p:cNvPicPr>
          <p:nvPr/>
        </p:nvPicPr>
        <p:blipFill rotWithShape="1">
          <a:blip r:embed="rId5"/>
          <a:srcRect l="5014" t="6184" r="34072" b="35266"/>
          <a:stretch/>
        </p:blipFill>
        <p:spPr>
          <a:xfrm>
            <a:off x="8378329" y="1053935"/>
            <a:ext cx="3725986" cy="2518873"/>
          </a:xfrm>
          <a:prstGeom prst="rect">
            <a:avLst/>
          </a:prstGeom>
          <a:solidFill>
            <a:schemeClr val="bg1"/>
          </a:solidFill>
        </p:spPr>
      </p:pic>
      <p:pic>
        <p:nvPicPr>
          <p:cNvPr id="10" name="Obraz 9">
            <a:extLst>
              <a:ext uri="{FF2B5EF4-FFF2-40B4-BE49-F238E27FC236}">
                <a16:creationId xmlns:a16="http://schemas.microsoft.com/office/drawing/2014/main" id="{FEC4ABC4-36A0-6452-8157-5F25E835B08A}"/>
              </a:ext>
            </a:extLst>
          </p:cNvPr>
          <p:cNvPicPr>
            <a:picLocks noChangeAspect="1"/>
          </p:cNvPicPr>
          <p:nvPr/>
        </p:nvPicPr>
        <p:blipFill rotWithShape="1">
          <a:blip r:embed="rId6"/>
          <a:srcRect l="6267" r="41305" b="34904"/>
          <a:stretch/>
        </p:blipFill>
        <p:spPr>
          <a:xfrm>
            <a:off x="4536105" y="3757888"/>
            <a:ext cx="3703935" cy="2436711"/>
          </a:xfrm>
          <a:prstGeom prst="rect">
            <a:avLst/>
          </a:prstGeom>
          <a:solidFill>
            <a:schemeClr val="bg1"/>
          </a:solidFill>
        </p:spPr>
      </p:pic>
      <p:cxnSp>
        <p:nvCxnSpPr>
          <p:cNvPr id="6" name="Łącznik prosty 5">
            <a:extLst>
              <a:ext uri="{FF2B5EF4-FFF2-40B4-BE49-F238E27FC236}">
                <a16:creationId xmlns:a16="http://schemas.microsoft.com/office/drawing/2014/main" id="{1D4F55AF-B799-8DA4-C8F7-99B6FA5041F9}"/>
              </a:ext>
            </a:extLst>
          </p:cNvPr>
          <p:cNvCxnSpPr>
            <a:cxnSpLocks/>
          </p:cNvCxnSpPr>
          <p:nvPr/>
        </p:nvCxnSpPr>
        <p:spPr>
          <a:xfrm flipV="1">
            <a:off x="1341543" y="1171575"/>
            <a:ext cx="0" cy="480246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Łącznik prosty 10">
            <a:extLst>
              <a:ext uri="{FF2B5EF4-FFF2-40B4-BE49-F238E27FC236}">
                <a16:creationId xmlns:a16="http://schemas.microsoft.com/office/drawing/2014/main" id="{CEC9A096-2FDA-55F9-8D7D-B0189D8BCBE2}"/>
              </a:ext>
            </a:extLst>
          </p:cNvPr>
          <p:cNvCxnSpPr>
            <a:cxnSpLocks/>
          </p:cNvCxnSpPr>
          <p:nvPr/>
        </p:nvCxnSpPr>
        <p:spPr>
          <a:xfrm flipV="1">
            <a:off x="2074968" y="1171575"/>
            <a:ext cx="0" cy="4802466"/>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2" name="Łącznik prosty 11">
            <a:extLst>
              <a:ext uri="{FF2B5EF4-FFF2-40B4-BE49-F238E27FC236}">
                <a16:creationId xmlns:a16="http://schemas.microsoft.com/office/drawing/2014/main" id="{734F904B-549A-7E0C-7869-2CBC39B98471}"/>
              </a:ext>
            </a:extLst>
          </p:cNvPr>
          <p:cNvCxnSpPr>
            <a:cxnSpLocks/>
          </p:cNvCxnSpPr>
          <p:nvPr/>
        </p:nvCxnSpPr>
        <p:spPr>
          <a:xfrm flipV="1">
            <a:off x="2808393" y="1171575"/>
            <a:ext cx="0" cy="4802466"/>
          </a:xfrm>
          <a:prstGeom prst="line">
            <a:avLst/>
          </a:prstGeom>
          <a:ln w="19050">
            <a:solidFill>
              <a:srgbClr val="008000"/>
            </a:solidFill>
            <a:prstDash val="dash"/>
          </a:ln>
        </p:spPr>
        <p:style>
          <a:lnRef idx="1">
            <a:schemeClr val="accent1"/>
          </a:lnRef>
          <a:fillRef idx="0">
            <a:schemeClr val="accent1"/>
          </a:fillRef>
          <a:effectRef idx="0">
            <a:schemeClr val="accent1"/>
          </a:effectRef>
          <a:fontRef idx="minor">
            <a:schemeClr val="tx1"/>
          </a:fontRef>
        </p:style>
      </p:cxnSp>
      <p:cxnSp>
        <p:nvCxnSpPr>
          <p:cNvPr id="13" name="Łącznik prosty 12">
            <a:extLst>
              <a:ext uri="{FF2B5EF4-FFF2-40B4-BE49-F238E27FC236}">
                <a16:creationId xmlns:a16="http://schemas.microsoft.com/office/drawing/2014/main" id="{518CD7D7-1C72-2FB5-9A6E-319A43E3560E}"/>
              </a:ext>
            </a:extLst>
          </p:cNvPr>
          <p:cNvCxnSpPr>
            <a:cxnSpLocks/>
          </p:cNvCxnSpPr>
          <p:nvPr/>
        </p:nvCxnSpPr>
        <p:spPr>
          <a:xfrm flipV="1">
            <a:off x="3513243" y="1200150"/>
            <a:ext cx="0" cy="480246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Łącznik prosty 13">
            <a:extLst>
              <a:ext uri="{FF2B5EF4-FFF2-40B4-BE49-F238E27FC236}">
                <a16:creationId xmlns:a16="http://schemas.microsoft.com/office/drawing/2014/main" id="{7297CAAA-76A8-1562-7981-AA1FEB0BBE13}"/>
              </a:ext>
            </a:extLst>
          </p:cNvPr>
          <p:cNvCxnSpPr>
            <a:cxnSpLocks/>
          </p:cNvCxnSpPr>
          <p:nvPr/>
        </p:nvCxnSpPr>
        <p:spPr>
          <a:xfrm flipV="1">
            <a:off x="4208568" y="1200150"/>
            <a:ext cx="0" cy="4802466"/>
          </a:xfrm>
          <a:prstGeom prst="line">
            <a:avLst/>
          </a:prstGeom>
          <a:ln w="19050">
            <a:solidFill>
              <a:srgbClr val="FF66FF"/>
            </a:solidFill>
            <a:prstDash val="dash"/>
          </a:ln>
        </p:spPr>
        <p:style>
          <a:lnRef idx="1">
            <a:schemeClr val="accent1"/>
          </a:lnRef>
          <a:fillRef idx="0">
            <a:schemeClr val="accent1"/>
          </a:fillRef>
          <a:effectRef idx="0">
            <a:schemeClr val="accent1"/>
          </a:effectRef>
          <a:fontRef idx="minor">
            <a:schemeClr val="tx1"/>
          </a:fontRef>
        </p:style>
      </p:cxnSp>
      <p:sp>
        <p:nvSpPr>
          <p:cNvPr id="9" name="pole tekstowe 8">
            <a:extLst>
              <a:ext uri="{FF2B5EF4-FFF2-40B4-BE49-F238E27FC236}">
                <a16:creationId xmlns:a16="http://schemas.microsoft.com/office/drawing/2014/main" id="{29CA0E6E-3E37-4E23-244F-52C81A47BE26}"/>
              </a:ext>
            </a:extLst>
          </p:cNvPr>
          <p:cNvSpPr txBox="1"/>
          <p:nvPr/>
        </p:nvSpPr>
        <p:spPr>
          <a:xfrm>
            <a:off x="8412169" y="3865073"/>
            <a:ext cx="3692145" cy="2677656"/>
          </a:xfrm>
          <a:prstGeom prst="rect">
            <a:avLst/>
          </a:prstGeom>
          <a:noFill/>
        </p:spPr>
        <p:txBody>
          <a:bodyPr wrap="square" rtlCol="0">
            <a:spAutoFit/>
          </a:bodyPr>
          <a:lstStyle/>
          <a:p>
            <a:pPr marL="342900" indent="-342900" algn="l">
              <a:buFont typeface="Arial" panose="020B0604020202020204" pitchFamily="34" charset="0"/>
              <a:buChar char="•"/>
            </a:pPr>
            <a:r>
              <a:rPr lang="pl-PL" sz="2400" dirty="0"/>
              <a:t>CVI </a:t>
            </a:r>
            <a:r>
              <a:rPr lang="pl-PL" sz="2400" dirty="0" err="1"/>
              <a:t>line</a:t>
            </a:r>
            <a:r>
              <a:rPr lang="pl-PL" sz="2400" dirty="0"/>
              <a:t> </a:t>
            </a:r>
            <a:r>
              <a:rPr lang="pl-PL" sz="2400" dirty="0" err="1"/>
              <a:t>intensity</a:t>
            </a:r>
            <a:r>
              <a:rPr lang="pl-PL" sz="2400" dirty="0"/>
              <a:t> </a:t>
            </a:r>
            <a:r>
              <a:rPr lang="pl-PL" sz="2400" dirty="0" err="1"/>
              <a:t>looks</a:t>
            </a:r>
            <a:r>
              <a:rPr lang="pl-PL" sz="2400" dirty="0"/>
              <a:t> </a:t>
            </a:r>
            <a:r>
              <a:rPr lang="pl-PL" sz="2400" dirty="0" err="1"/>
              <a:t>rather</a:t>
            </a:r>
            <a:r>
              <a:rPr lang="pl-PL" sz="2400" dirty="0"/>
              <a:t> </a:t>
            </a:r>
            <a:r>
              <a:rPr lang="pl-PL" sz="2400" dirty="0" err="1"/>
              <a:t>stable</a:t>
            </a:r>
            <a:r>
              <a:rPr lang="pl-PL" sz="2400" dirty="0"/>
              <a:t> </a:t>
            </a:r>
          </a:p>
          <a:p>
            <a:pPr marL="342900" indent="-342900" algn="l">
              <a:buFont typeface="Arial" panose="020B0604020202020204" pitchFamily="34" charset="0"/>
              <a:buChar char="•"/>
            </a:pPr>
            <a:r>
              <a:rPr lang="pl-PL" sz="2400" dirty="0"/>
              <a:t>O lines </a:t>
            </a:r>
            <a:r>
              <a:rPr lang="pl-PL" sz="2400" dirty="0" err="1"/>
              <a:t>intesity</a:t>
            </a:r>
            <a:r>
              <a:rPr lang="pl-PL" sz="2400" dirty="0"/>
              <a:t> </a:t>
            </a:r>
            <a:r>
              <a:rPr lang="pl-PL" sz="2400" dirty="0" err="1"/>
              <a:t>little</a:t>
            </a:r>
            <a:r>
              <a:rPr lang="pl-PL" sz="2400" dirty="0"/>
              <a:t> </a:t>
            </a:r>
            <a:r>
              <a:rPr lang="pl-PL" sz="2400" dirty="0" err="1"/>
              <a:t>increase</a:t>
            </a:r>
            <a:r>
              <a:rPr lang="pl-PL" sz="2400" dirty="0"/>
              <a:t> but </a:t>
            </a:r>
            <a:r>
              <a:rPr lang="pl-PL" sz="2400" dirty="0" err="1"/>
              <a:t>it</a:t>
            </a:r>
            <a:r>
              <a:rPr lang="pl-PL" sz="2400" dirty="0"/>
              <a:t> </a:t>
            </a:r>
            <a:r>
              <a:rPr lang="pl-PL" sz="2400" dirty="0" err="1"/>
              <a:t>doesn’t</a:t>
            </a:r>
            <a:r>
              <a:rPr lang="pl-PL" sz="2400" dirty="0"/>
              <a:t> </a:t>
            </a:r>
            <a:r>
              <a:rPr lang="pl-PL" sz="2400" dirty="0" err="1"/>
              <a:t>affect</a:t>
            </a:r>
            <a:r>
              <a:rPr lang="pl-PL" sz="2400" dirty="0"/>
              <a:t> the </a:t>
            </a:r>
            <a:r>
              <a:rPr lang="pl-PL" sz="2400" dirty="0" err="1"/>
              <a:t>Zeff</a:t>
            </a:r>
            <a:r>
              <a:rPr lang="pl-PL" sz="2400" dirty="0"/>
              <a:t> </a:t>
            </a:r>
            <a:r>
              <a:rPr lang="pl-PL" sz="2400" dirty="0" err="1"/>
              <a:t>value</a:t>
            </a:r>
            <a:r>
              <a:rPr lang="pl-PL" sz="2400" dirty="0"/>
              <a:t> </a:t>
            </a:r>
            <a:r>
              <a:rPr lang="pl-PL" sz="2400" dirty="0" err="1"/>
              <a:t>which</a:t>
            </a:r>
            <a:r>
              <a:rPr lang="pl-PL" sz="2400" dirty="0"/>
              <a:t> </a:t>
            </a:r>
            <a:r>
              <a:rPr lang="pl-PL" sz="2400" dirty="0" err="1"/>
              <a:t>are</a:t>
            </a:r>
            <a:r>
              <a:rPr lang="pl-PL" sz="2400" dirty="0"/>
              <a:t> </a:t>
            </a:r>
            <a:r>
              <a:rPr lang="pl-PL" sz="2400" dirty="0" err="1"/>
              <a:t>below</a:t>
            </a:r>
            <a:r>
              <a:rPr lang="pl-PL" sz="2400" dirty="0"/>
              <a:t> 2 </a:t>
            </a:r>
            <a:r>
              <a:rPr lang="pl-PL" sz="2400" dirty="0" err="1"/>
              <a:t>over</a:t>
            </a:r>
            <a:r>
              <a:rPr lang="pl-PL" sz="2400" dirty="0"/>
              <a:t> the </a:t>
            </a:r>
            <a:r>
              <a:rPr lang="pl-PL" sz="2400" dirty="0" err="1"/>
              <a:t>discharge</a:t>
            </a:r>
            <a:r>
              <a:rPr lang="pl-PL" sz="2400" dirty="0"/>
              <a:t> </a:t>
            </a:r>
          </a:p>
        </p:txBody>
      </p:sp>
    </p:spTree>
    <p:extLst>
      <p:ext uri="{BB962C8B-B14F-4D97-AF65-F5344CB8AC3E}">
        <p14:creationId xmlns:p14="http://schemas.microsoft.com/office/powerpoint/2010/main" val="1208659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stopki 2">
            <a:extLst>
              <a:ext uri="{FF2B5EF4-FFF2-40B4-BE49-F238E27FC236}">
                <a16:creationId xmlns:a16="http://schemas.microsoft.com/office/drawing/2014/main" id="{C5A947F2-11AA-A5E3-C1D7-82E9E7A2FB0F}"/>
              </a:ext>
            </a:extLst>
          </p:cNvPr>
          <p:cNvSpPr>
            <a:spLocks noGrp="1"/>
          </p:cNvSpPr>
          <p:nvPr>
            <p:ph type="ftr" sz="quarter" idx="11"/>
          </p:nvPr>
        </p:nvSpPr>
        <p:spPr>
          <a:xfrm>
            <a:off x="825623" y="6555770"/>
            <a:ext cx="6201075" cy="329614"/>
          </a:xfrm>
        </p:spPr>
        <p:txBody>
          <a:bodyPr/>
          <a:lstStyle/>
          <a:p>
            <a:r>
              <a:rPr lang="en-US" dirty="0">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ABC780BF-0C16-9A32-CD20-81E99D5306C4}"/>
              </a:ext>
            </a:extLst>
          </p:cNvPr>
          <p:cNvSpPr>
            <a:spLocks noGrp="1"/>
          </p:cNvSpPr>
          <p:nvPr>
            <p:ph type="sldNum" sz="quarter" idx="12"/>
          </p:nvPr>
        </p:nvSpPr>
        <p:spPr/>
        <p:txBody>
          <a:bodyPr/>
          <a:lstStyle/>
          <a:p>
            <a:fld id="{6A6D9FA1-99C7-4910-8E32-B85D378B0060}" type="slidenum">
              <a:rPr lang="en-GB" smtClean="0">
                <a:solidFill>
                  <a:prstClr val="white"/>
                </a:solidFill>
              </a:rPr>
              <a:pPr/>
              <a:t>19</a:t>
            </a:fld>
            <a:endParaRPr lang="en-GB" dirty="0">
              <a:solidFill>
                <a:prstClr val="white"/>
              </a:solidFill>
            </a:endParaRPr>
          </a:p>
        </p:txBody>
      </p:sp>
      <p:sp>
        <p:nvSpPr>
          <p:cNvPr id="5" name="Title 2">
            <a:extLst>
              <a:ext uri="{FF2B5EF4-FFF2-40B4-BE49-F238E27FC236}">
                <a16:creationId xmlns:a16="http://schemas.microsoft.com/office/drawing/2014/main" id="{B732030B-E0CB-FF03-3DB4-D435FE9F9C5B}"/>
              </a:ext>
            </a:extLst>
          </p:cNvPr>
          <p:cNvSpPr txBox="1">
            <a:spLocks/>
          </p:cNvSpPr>
          <p:nvPr/>
        </p:nvSpPr>
        <p:spPr>
          <a:xfrm>
            <a:off x="1038632" y="42534"/>
            <a:ext cx="11182908" cy="782638"/>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r>
              <a:rPr lang="pl-PL" dirty="0"/>
              <a:t>Lower </a:t>
            </a:r>
            <a:r>
              <a:rPr lang="pl-PL" dirty="0" err="1"/>
              <a:t>carbon</a:t>
            </a:r>
            <a:r>
              <a:rPr lang="pl-PL" dirty="0"/>
              <a:t> </a:t>
            </a:r>
            <a:r>
              <a:rPr lang="pl-PL" dirty="0" err="1"/>
              <a:t>contents</a:t>
            </a:r>
            <a:r>
              <a:rPr lang="pl-PL" dirty="0"/>
              <a:t> </a:t>
            </a:r>
            <a:r>
              <a:rPr lang="pl-PL" dirty="0" err="1"/>
              <a:t>at</a:t>
            </a:r>
            <a:r>
              <a:rPr lang="pl-PL" dirty="0"/>
              <a:t> the </a:t>
            </a:r>
            <a:r>
              <a:rPr lang="pl-PL" dirty="0" err="1"/>
              <a:t>plasma</a:t>
            </a:r>
            <a:r>
              <a:rPr lang="pl-PL" dirty="0"/>
              <a:t> </a:t>
            </a:r>
            <a:r>
              <a:rPr lang="pl-PL" dirty="0" err="1"/>
              <a:t>boundary</a:t>
            </a:r>
            <a:r>
              <a:rPr lang="pl-PL" dirty="0"/>
              <a:t> </a:t>
            </a:r>
            <a:r>
              <a:rPr lang="pl-PL" dirty="0" err="1"/>
              <a:t>due</a:t>
            </a:r>
            <a:r>
              <a:rPr lang="pl-PL" dirty="0"/>
              <a:t> to </a:t>
            </a:r>
            <a:r>
              <a:rPr lang="pl-PL" dirty="0" err="1"/>
              <a:t>boronizations</a:t>
            </a:r>
            <a:endParaRPr lang="en-GB" dirty="0"/>
          </a:p>
        </p:txBody>
      </p:sp>
      <p:pic>
        <p:nvPicPr>
          <p:cNvPr id="6" name="Picture 8">
            <a:extLst>
              <a:ext uri="{FF2B5EF4-FFF2-40B4-BE49-F238E27FC236}">
                <a16:creationId xmlns:a16="http://schemas.microsoft.com/office/drawing/2014/main" id="{A436C45D-2AB5-71A7-3DDD-616DE6553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1349" y="662021"/>
            <a:ext cx="4444929" cy="4236175"/>
          </a:xfrm>
          <a:prstGeom prst="rect">
            <a:avLst/>
          </a:prstGeom>
        </p:spPr>
      </p:pic>
      <p:pic>
        <p:nvPicPr>
          <p:cNvPr id="7" name="Picture 14">
            <a:extLst>
              <a:ext uri="{FF2B5EF4-FFF2-40B4-BE49-F238E27FC236}">
                <a16:creationId xmlns:a16="http://schemas.microsoft.com/office/drawing/2014/main" id="{2BC8725F-BA86-320A-6516-BD846C51FF41}"/>
              </a:ext>
            </a:extLst>
          </p:cNvPr>
          <p:cNvPicPr>
            <a:picLocks noChangeAspect="1"/>
          </p:cNvPicPr>
          <p:nvPr/>
        </p:nvPicPr>
        <p:blipFill>
          <a:blip r:embed="rId3"/>
          <a:stretch>
            <a:fillRect/>
          </a:stretch>
        </p:blipFill>
        <p:spPr>
          <a:xfrm>
            <a:off x="417277" y="884677"/>
            <a:ext cx="5043956" cy="3790864"/>
          </a:xfrm>
          <a:prstGeom prst="rect">
            <a:avLst/>
          </a:prstGeom>
        </p:spPr>
      </p:pic>
      <p:sp>
        <p:nvSpPr>
          <p:cNvPr id="8" name="TextBox 20">
            <a:extLst>
              <a:ext uri="{FF2B5EF4-FFF2-40B4-BE49-F238E27FC236}">
                <a16:creationId xmlns:a16="http://schemas.microsoft.com/office/drawing/2014/main" id="{D6BB1116-2608-4FA5-CFEB-DB9621BCEB5A}"/>
              </a:ext>
            </a:extLst>
          </p:cNvPr>
          <p:cNvSpPr txBox="1"/>
          <p:nvPr/>
        </p:nvSpPr>
        <p:spPr>
          <a:xfrm>
            <a:off x="417277" y="5001777"/>
            <a:ext cx="11448658" cy="132343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pl-PL" sz="2000" dirty="0">
                <a:cs typeface="Arial" panose="020B0604020202020204" pitchFamily="34" charset="0"/>
              </a:rPr>
              <a:t>Boronization</a:t>
            </a:r>
            <a:r>
              <a:rPr lang="en-GB" sz="2000" dirty="0"/>
              <a:t> produces </a:t>
            </a:r>
            <a:r>
              <a:rPr lang="pl-PL" sz="2000" dirty="0" err="1"/>
              <a:t>boron</a:t>
            </a:r>
            <a:r>
              <a:rPr lang="pl-PL" sz="2000" dirty="0"/>
              <a:t> </a:t>
            </a:r>
            <a:r>
              <a:rPr lang="pl-PL" sz="2000" dirty="0" err="1"/>
              <a:t>dominated</a:t>
            </a:r>
            <a:r>
              <a:rPr lang="pl-PL" sz="2000" dirty="0"/>
              <a:t> </a:t>
            </a:r>
            <a:r>
              <a:rPr lang="pl-PL" sz="2000" dirty="0" err="1"/>
              <a:t>layer</a:t>
            </a:r>
            <a:r>
              <a:rPr lang="pl-PL" sz="2000" dirty="0"/>
              <a:t> on a PFC, which has a strong ability to getter oxygen.</a:t>
            </a:r>
            <a:endParaRPr lang="en-US" sz="2000" dirty="0">
              <a:cs typeface="Arial" panose="020B0604020202020204" pitchFamily="34" charset="0"/>
            </a:endParaRPr>
          </a:p>
          <a:p>
            <a:pPr marL="742950" lvl="1" indent="-285750">
              <a:buFont typeface="Arial" panose="020B0604020202020204" pitchFamily="34" charset="0"/>
              <a:buChar char="•"/>
            </a:pPr>
            <a:r>
              <a:rPr lang="pl-PL" sz="2000" dirty="0">
                <a:cs typeface="Arial" panose="020B0604020202020204" pitchFamily="34" charset="0"/>
              </a:rPr>
              <a:t>In OP1.2: </a:t>
            </a:r>
            <a:r>
              <a:rPr lang="en-US" sz="2000" dirty="0">
                <a:cs typeface="Arial" panose="020B0604020202020204" pitchFamily="34" charset="0"/>
              </a:rPr>
              <a:t>Oxygen reduced by a factor of 10 (or a lot more, in some cases)</a:t>
            </a:r>
          </a:p>
          <a:p>
            <a:pPr marL="742950" lvl="1" indent="-285750">
              <a:buFont typeface="Arial" panose="020B0604020202020204" pitchFamily="34" charset="0"/>
              <a:buChar char="•"/>
            </a:pPr>
            <a:r>
              <a:rPr lang="en-US" sz="2000" dirty="0">
                <a:cs typeface="Arial" panose="020B0604020202020204" pitchFamily="34" charset="0"/>
              </a:rPr>
              <a:t>Carbon reduced by about a factor of 7</a:t>
            </a:r>
            <a:r>
              <a:rPr lang="pl-PL" sz="2000" dirty="0">
                <a:cs typeface="Arial" panose="020B0604020202020204" pitchFamily="34" charset="0"/>
              </a:rPr>
              <a:t>, to </a:t>
            </a:r>
            <a:r>
              <a:rPr lang="pl-PL" sz="2000" dirty="0" err="1">
                <a:cs typeface="Arial" panose="020B0604020202020204" pitchFamily="34" charset="0"/>
              </a:rPr>
              <a:t>large</a:t>
            </a:r>
            <a:r>
              <a:rPr lang="pl-PL" sz="2000" dirty="0">
                <a:cs typeface="Arial" panose="020B0604020202020204" pitchFamily="34" charset="0"/>
              </a:rPr>
              <a:t> </a:t>
            </a:r>
            <a:r>
              <a:rPr lang="pl-PL" sz="2000" dirty="0" err="1">
                <a:cs typeface="Arial" panose="020B0604020202020204" pitchFamily="34" charset="0"/>
              </a:rPr>
              <a:t>degree</a:t>
            </a:r>
            <a:r>
              <a:rPr lang="pl-PL" sz="2000" dirty="0">
                <a:cs typeface="Arial" panose="020B0604020202020204" pitchFamily="34" charset="0"/>
              </a:rPr>
              <a:t> </a:t>
            </a:r>
            <a:r>
              <a:rPr lang="pl-PL" sz="2000" dirty="0" err="1">
                <a:cs typeface="Arial" panose="020B0604020202020204" pitchFamily="34" charset="0"/>
              </a:rPr>
              <a:t>due</a:t>
            </a:r>
            <a:r>
              <a:rPr lang="pl-PL" sz="2000" dirty="0">
                <a:cs typeface="Arial" panose="020B0604020202020204" pitchFamily="34" charset="0"/>
              </a:rPr>
              <a:t> to much </a:t>
            </a:r>
            <a:r>
              <a:rPr lang="pl-PL" sz="2000" dirty="0" err="1">
                <a:cs typeface="Arial" panose="020B0604020202020204" pitchFamily="34" charset="0"/>
              </a:rPr>
              <a:t>lower</a:t>
            </a:r>
            <a:r>
              <a:rPr lang="pl-PL" sz="2000" dirty="0">
                <a:cs typeface="Arial" panose="020B0604020202020204" pitchFamily="34" charset="0"/>
              </a:rPr>
              <a:t> </a:t>
            </a:r>
            <a:r>
              <a:rPr lang="pl-PL" sz="2000" dirty="0" err="1">
                <a:cs typeface="Arial" panose="020B0604020202020204" pitchFamily="34" charset="0"/>
              </a:rPr>
              <a:t>oxygen</a:t>
            </a:r>
            <a:r>
              <a:rPr lang="pl-PL" sz="2000" dirty="0">
                <a:cs typeface="Arial" panose="020B0604020202020204" pitchFamily="34" charset="0"/>
              </a:rPr>
              <a:t>  </a:t>
            </a:r>
            <a:r>
              <a:rPr lang="pl-PL" sz="2000" dirty="0" err="1">
                <a:cs typeface="Arial" panose="020B0604020202020204" pitchFamily="34" charset="0"/>
              </a:rPr>
              <a:t>content</a:t>
            </a:r>
            <a:r>
              <a:rPr lang="pl-PL" sz="2000" dirty="0">
                <a:cs typeface="Arial" panose="020B0604020202020204" pitchFamily="34" charset="0"/>
              </a:rPr>
              <a:t> </a:t>
            </a:r>
            <a:r>
              <a:rPr lang="pl-PL" sz="2000" dirty="0" err="1">
                <a:cs typeface="Arial" panose="020B0604020202020204" pitchFamily="34" charset="0"/>
              </a:rPr>
              <a:t>at</a:t>
            </a:r>
            <a:r>
              <a:rPr lang="pl-PL" sz="2000" dirty="0">
                <a:cs typeface="Arial" panose="020B0604020202020204" pitchFamily="34" charset="0"/>
              </a:rPr>
              <a:t> the </a:t>
            </a:r>
            <a:r>
              <a:rPr lang="pl-PL" sz="2000" dirty="0" err="1">
                <a:cs typeface="Arial" panose="020B0604020202020204" pitchFamily="34" charset="0"/>
              </a:rPr>
              <a:t>plasma</a:t>
            </a:r>
            <a:r>
              <a:rPr lang="pl-PL" sz="2000" dirty="0">
                <a:cs typeface="Arial" panose="020B0604020202020204" pitchFamily="34" charset="0"/>
              </a:rPr>
              <a:t> </a:t>
            </a:r>
            <a:r>
              <a:rPr lang="pl-PL" sz="2000" dirty="0" err="1">
                <a:cs typeface="Arial" panose="020B0604020202020204" pitchFamily="34" charset="0"/>
              </a:rPr>
              <a:t>edge</a:t>
            </a:r>
            <a:r>
              <a:rPr lang="pl-PL" sz="2000" dirty="0">
                <a:cs typeface="Arial" panose="020B0604020202020204" pitchFamily="34" charset="0"/>
              </a:rPr>
              <a:t>.</a:t>
            </a:r>
            <a:endParaRPr lang="en-US" sz="2000" dirty="0">
              <a:cs typeface="Arial" panose="020B0604020202020204" pitchFamily="34" charset="0"/>
            </a:endParaRPr>
          </a:p>
        </p:txBody>
      </p:sp>
      <p:sp>
        <p:nvSpPr>
          <p:cNvPr id="9" name="Rectangle 17">
            <a:extLst>
              <a:ext uri="{FF2B5EF4-FFF2-40B4-BE49-F238E27FC236}">
                <a16:creationId xmlns:a16="http://schemas.microsoft.com/office/drawing/2014/main" id="{501D7CB8-25B4-05B9-AF3A-6925207D0A28}"/>
              </a:ext>
            </a:extLst>
          </p:cNvPr>
          <p:cNvSpPr/>
          <p:nvPr/>
        </p:nvSpPr>
        <p:spPr>
          <a:xfrm>
            <a:off x="945307" y="1033301"/>
            <a:ext cx="3481431" cy="201283"/>
          </a:xfrm>
          <a:prstGeom prst="rect">
            <a:avLst/>
          </a:prstGeom>
          <a:solidFill>
            <a:srgbClr val="FF9999">
              <a:alpha val="47843"/>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0" rIns="144000" bIns="144000" rtlCol="0" anchor="t" anchorCtr="0"/>
          <a:lstStyle/>
          <a:p>
            <a:pPr algn="ctr">
              <a:spcBef>
                <a:spcPts val="1150"/>
              </a:spcBef>
              <a:buClr>
                <a:srgbClr val="116656"/>
              </a:buClr>
              <a:buSzPct val="120000"/>
            </a:pPr>
            <a:r>
              <a:rPr lang="pl-PL" sz="1200" dirty="0"/>
              <a:t>Inefficient absorption O2 ECRH</a:t>
            </a:r>
            <a:endParaRPr lang="en-GB" sz="1200" dirty="0"/>
          </a:p>
        </p:txBody>
      </p:sp>
      <p:sp>
        <p:nvSpPr>
          <p:cNvPr id="10" name="TextBox 18">
            <a:extLst>
              <a:ext uri="{FF2B5EF4-FFF2-40B4-BE49-F238E27FC236}">
                <a16:creationId xmlns:a16="http://schemas.microsoft.com/office/drawing/2014/main" id="{FCBF9E64-9257-5580-4816-796ECE227E01}"/>
              </a:ext>
            </a:extLst>
          </p:cNvPr>
          <p:cNvSpPr txBox="1"/>
          <p:nvPr/>
        </p:nvSpPr>
        <p:spPr>
          <a:xfrm>
            <a:off x="2928325" y="1194503"/>
            <a:ext cx="1292020" cy="294953"/>
          </a:xfrm>
          <a:prstGeom prst="rect">
            <a:avLst/>
          </a:prstGeom>
          <a:noFill/>
        </p:spPr>
        <p:txBody>
          <a:bodyPr wrap="none" lIns="0" tIns="0" rIns="0" bIns="0" rtlCol="0" anchor="t" anchorCtr="0">
            <a:spAutoFit/>
          </a:bodyPr>
          <a:lstStyle/>
          <a:p>
            <a:pPr algn="l">
              <a:lnSpc>
                <a:spcPts val="2300"/>
              </a:lnSpc>
              <a:spcBef>
                <a:spcPts val="1150"/>
              </a:spcBef>
            </a:pPr>
            <a:r>
              <a:rPr lang="pl-PL" sz="1100" dirty="0"/>
              <a:t>After 3 boronizations</a:t>
            </a:r>
            <a:endParaRPr lang="en-GB" sz="1100" dirty="0" err="1"/>
          </a:p>
        </p:txBody>
      </p:sp>
      <p:sp>
        <p:nvSpPr>
          <p:cNvPr id="11" name="Oval 19">
            <a:extLst>
              <a:ext uri="{FF2B5EF4-FFF2-40B4-BE49-F238E27FC236}">
                <a16:creationId xmlns:a16="http://schemas.microsoft.com/office/drawing/2014/main" id="{E2076E04-C645-7362-F1A1-9E824C6CA463}"/>
              </a:ext>
            </a:extLst>
          </p:cNvPr>
          <p:cNvSpPr/>
          <p:nvPr/>
        </p:nvSpPr>
        <p:spPr>
          <a:xfrm rot="20300135">
            <a:off x="2411694" y="1106980"/>
            <a:ext cx="335170" cy="632366"/>
          </a:xfrm>
          <a:prstGeom prst="ellipse">
            <a:avLst/>
          </a:prstGeom>
          <a:noFill/>
          <a:ln w="19050" cmpd="sng">
            <a:solidFill>
              <a:schemeClr val="accent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12" name="pole tekstowe 11">
            <a:extLst>
              <a:ext uri="{FF2B5EF4-FFF2-40B4-BE49-F238E27FC236}">
                <a16:creationId xmlns:a16="http://schemas.microsoft.com/office/drawing/2014/main" id="{A678C997-A4A9-997D-93F6-BCC36662337F}"/>
              </a:ext>
            </a:extLst>
          </p:cNvPr>
          <p:cNvSpPr txBox="1"/>
          <p:nvPr/>
        </p:nvSpPr>
        <p:spPr>
          <a:xfrm>
            <a:off x="10336365" y="4191150"/>
            <a:ext cx="1759942" cy="646331"/>
          </a:xfrm>
          <a:prstGeom prst="rect">
            <a:avLst/>
          </a:prstGeom>
          <a:noFill/>
        </p:spPr>
        <p:txBody>
          <a:bodyPr wrap="square">
            <a:spAutoFit/>
          </a:bodyPr>
          <a:lstStyle/>
          <a:p>
            <a:r>
              <a:rPr lang="pl-PL" sz="1200" b="0" u="none" strike="noStrike" baseline="0" dirty="0">
                <a:latin typeface="CharisSIL-Italic"/>
              </a:rPr>
              <a:t>T. </a:t>
            </a:r>
            <a:r>
              <a:rPr lang="pl-PL" sz="1200" b="0" u="none" strike="noStrike" baseline="0" dirty="0" err="1">
                <a:latin typeface="CharisSIL-Italic"/>
              </a:rPr>
              <a:t>Wauters</a:t>
            </a:r>
            <a:r>
              <a:rPr lang="pl-PL" sz="1200" b="0" u="none" strike="noStrike" baseline="0" dirty="0">
                <a:latin typeface="CharisSIL-Italic"/>
              </a:rPr>
              <a:t> et al. </a:t>
            </a:r>
            <a:r>
              <a:rPr lang="en-US" sz="1200" dirty="0"/>
              <a:t>Nuclear Materials and Energy 17 (2018) 235</a:t>
            </a:r>
            <a:endParaRPr lang="pl-PL" sz="1200" dirty="0"/>
          </a:p>
        </p:txBody>
      </p:sp>
    </p:spTree>
    <p:extLst>
      <p:ext uri="{BB962C8B-B14F-4D97-AF65-F5344CB8AC3E}">
        <p14:creationId xmlns:p14="http://schemas.microsoft.com/office/powerpoint/2010/main" val="3597559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ACE9DA9-470A-11AA-EBEB-D5F0CB12BB0D}"/>
              </a:ext>
            </a:extLst>
          </p:cNvPr>
          <p:cNvSpPr>
            <a:spLocks noGrp="1"/>
          </p:cNvSpPr>
          <p:nvPr>
            <p:ph type="title"/>
          </p:nvPr>
        </p:nvSpPr>
        <p:spPr/>
        <p:txBody>
          <a:bodyPr/>
          <a:lstStyle/>
          <a:p>
            <a:r>
              <a:rPr lang="pl-PL" dirty="0" err="1"/>
              <a:t>Outline</a:t>
            </a:r>
            <a:endParaRPr lang="pl-PL" dirty="0"/>
          </a:p>
        </p:txBody>
      </p:sp>
      <p:sp>
        <p:nvSpPr>
          <p:cNvPr id="3" name="Symbol zastępczy stopki 2">
            <a:extLst>
              <a:ext uri="{FF2B5EF4-FFF2-40B4-BE49-F238E27FC236}">
                <a16:creationId xmlns:a16="http://schemas.microsoft.com/office/drawing/2014/main" id="{AC699A5C-5866-FC5A-D7A5-8A4B8164B79C}"/>
              </a:ext>
            </a:extLst>
          </p:cNvPr>
          <p:cNvSpPr>
            <a:spLocks noGrp="1"/>
          </p:cNvSpPr>
          <p:nvPr>
            <p:ph type="ftr" sz="quarter" idx="11"/>
          </p:nvPr>
        </p:nvSpPr>
        <p:spPr>
          <a:xfrm>
            <a:off x="825624" y="6555770"/>
            <a:ext cx="8430842" cy="329614"/>
          </a:xfrm>
        </p:spPr>
        <p:txBody>
          <a:bodyPr/>
          <a:lstStyle/>
          <a:p>
            <a:r>
              <a:rPr lang="pl-PL" dirty="0">
                <a:solidFill>
                  <a:prstClr val="white"/>
                </a:solidFill>
              </a:rPr>
              <a:t>M. Kubkowska</a:t>
            </a:r>
            <a:r>
              <a:rPr lang="en-GB" dirty="0">
                <a:solidFill>
                  <a:prstClr val="white"/>
                </a:solidFill>
              </a:rPr>
              <a:t> | </a:t>
            </a:r>
            <a:r>
              <a:rPr lang="en-US" dirty="0">
                <a:solidFill>
                  <a:prstClr val="white"/>
                </a:solidFill>
              </a:rPr>
              <a:t>50th EPS Conference on Plasma Ph</a:t>
            </a:r>
            <a:r>
              <a:rPr lang="pl-PL" dirty="0" err="1">
                <a:solidFill>
                  <a:prstClr val="white"/>
                </a:solidFill>
              </a:rPr>
              <a:t>ysics</a:t>
            </a:r>
            <a:r>
              <a:rPr lang="en-GB" dirty="0">
                <a:solidFill>
                  <a:prstClr val="white"/>
                </a:solidFill>
              </a:rPr>
              <a:t> | </a:t>
            </a:r>
            <a:r>
              <a:rPr lang="pl-PL" dirty="0">
                <a:solidFill>
                  <a:prstClr val="white"/>
                </a:solidFill>
              </a:rPr>
              <a:t>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3B4BC723-1AB2-272F-9440-2E84B1BC5CC2}"/>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sp>
        <p:nvSpPr>
          <p:cNvPr id="5" name="pole tekstowe 4">
            <a:extLst>
              <a:ext uri="{FF2B5EF4-FFF2-40B4-BE49-F238E27FC236}">
                <a16:creationId xmlns:a16="http://schemas.microsoft.com/office/drawing/2014/main" id="{17A3309D-2512-BE01-8CBA-648AEF869B51}"/>
              </a:ext>
            </a:extLst>
          </p:cNvPr>
          <p:cNvSpPr txBox="1"/>
          <p:nvPr/>
        </p:nvSpPr>
        <p:spPr>
          <a:xfrm>
            <a:off x="720080" y="1181821"/>
            <a:ext cx="6152629" cy="3108543"/>
          </a:xfrm>
          <a:prstGeom prst="rect">
            <a:avLst/>
          </a:prstGeom>
          <a:noFill/>
        </p:spPr>
        <p:txBody>
          <a:bodyPr wrap="square" rtlCol="0">
            <a:spAutoFit/>
          </a:bodyPr>
          <a:lstStyle/>
          <a:p>
            <a:pPr marL="514350" indent="-514350">
              <a:buFont typeface="+mj-lt"/>
              <a:buAutoNum type="arabicPeriod"/>
            </a:pPr>
            <a:r>
              <a:rPr lang="en-GB" sz="2800" dirty="0"/>
              <a:t>Motivation</a:t>
            </a:r>
            <a:endParaRPr lang="pl-PL" sz="2800" dirty="0"/>
          </a:p>
          <a:p>
            <a:pPr marL="514350" indent="-514350">
              <a:buFont typeface="+mj-lt"/>
              <a:buAutoNum type="arabicPeriod"/>
            </a:pPr>
            <a:r>
              <a:rPr lang="pl-PL" sz="2800" dirty="0" err="1"/>
              <a:t>Wendelstein</a:t>
            </a:r>
            <a:r>
              <a:rPr lang="pl-PL" sz="2800" dirty="0"/>
              <a:t> 7-X</a:t>
            </a:r>
            <a:endParaRPr lang="en-GB" sz="2800" dirty="0"/>
          </a:p>
          <a:p>
            <a:pPr marL="514350" indent="-514350">
              <a:buFont typeface="+mj-lt"/>
              <a:buAutoNum type="arabicPeriod"/>
            </a:pPr>
            <a:r>
              <a:rPr lang="pl-PL" sz="2800" dirty="0" err="1"/>
              <a:t>Impurities</a:t>
            </a:r>
            <a:r>
              <a:rPr lang="pl-PL" sz="2800" dirty="0"/>
              <a:t> in W7-X’s </a:t>
            </a:r>
            <a:r>
              <a:rPr lang="pl-PL" sz="2800" dirty="0" err="1"/>
              <a:t>long</a:t>
            </a:r>
            <a:r>
              <a:rPr lang="pl-PL" sz="2800" dirty="0"/>
              <a:t> </a:t>
            </a:r>
            <a:r>
              <a:rPr lang="pl-PL" sz="2800" dirty="0" err="1"/>
              <a:t>pulses</a:t>
            </a:r>
            <a:r>
              <a:rPr lang="pl-PL" sz="2800" dirty="0"/>
              <a:t> in </a:t>
            </a:r>
            <a:r>
              <a:rPr lang="pl-PL" sz="2800" dirty="0" err="1"/>
              <a:t>dettached</a:t>
            </a:r>
            <a:r>
              <a:rPr lang="pl-PL" sz="2800" dirty="0"/>
              <a:t> and </a:t>
            </a:r>
            <a:r>
              <a:rPr lang="pl-PL" sz="2800" dirty="0" err="1"/>
              <a:t>attached</a:t>
            </a:r>
            <a:r>
              <a:rPr lang="pl-PL" sz="2800" dirty="0"/>
              <a:t> </a:t>
            </a:r>
            <a:r>
              <a:rPr lang="pl-PL" sz="2800" dirty="0" err="1"/>
              <a:t>divertor</a:t>
            </a:r>
            <a:r>
              <a:rPr lang="pl-PL" sz="2800" dirty="0"/>
              <a:t> </a:t>
            </a:r>
            <a:r>
              <a:rPr lang="pl-PL" sz="2800" dirty="0" err="1"/>
              <a:t>configuration</a:t>
            </a:r>
            <a:r>
              <a:rPr lang="pl-PL" sz="2800" dirty="0"/>
              <a:t> </a:t>
            </a:r>
            <a:endParaRPr lang="en-GB" sz="2800" b="1" dirty="0"/>
          </a:p>
          <a:p>
            <a:pPr marL="514350" indent="-514350">
              <a:buFont typeface="+mj-lt"/>
              <a:buAutoNum type="arabicPeriod"/>
            </a:pPr>
            <a:r>
              <a:rPr lang="en-GB" sz="2800" dirty="0"/>
              <a:t>Summary</a:t>
            </a:r>
          </a:p>
          <a:p>
            <a:pPr algn="l"/>
            <a:endParaRPr lang="pl-PL" sz="2800" b="1" dirty="0"/>
          </a:p>
        </p:txBody>
      </p:sp>
      <p:pic>
        <p:nvPicPr>
          <p:cNvPr id="1026" name="Picture 2" descr="El reactor de fusión alemán Wendelstein 7-X (stellarator W7-X ...">
            <a:extLst>
              <a:ext uri="{FF2B5EF4-FFF2-40B4-BE49-F238E27FC236}">
                <a16:creationId xmlns:a16="http://schemas.microsoft.com/office/drawing/2014/main" id="{57F61DE4-A202-5D12-6D97-69EA256D17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76" r="10729"/>
          <a:stretch/>
        </p:blipFill>
        <p:spPr bwMode="auto">
          <a:xfrm>
            <a:off x="7506587" y="3053151"/>
            <a:ext cx="4423144" cy="32194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047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2AA7F0-18FC-522F-A13B-C3FA0FEADD76}"/>
              </a:ext>
            </a:extLst>
          </p:cNvPr>
          <p:cNvSpPr>
            <a:spLocks noGrp="1"/>
          </p:cNvSpPr>
          <p:nvPr>
            <p:ph type="title"/>
          </p:nvPr>
        </p:nvSpPr>
        <p:spPr/>
        <p:txBody>
          <a:bodyPr/>
          <a:lstStyle/>
          <a:p>
            <a:r>
              <a:rPr lang="pl-PL" dirty="0"/>
              <a:t>Choice of </a:t>
            </a:r>
            <a:r>
              <a:rPr lang="pl-PL" dirty="0" err="1"/>
              <a:t>seeding</a:t>
            </a:r>
            <a:r>
              <a:rPr lang="pl-PL" dirty="0"/>
              <a:t> </a:t>
            </a:r>
            <a:r>
              <a:rPr lang="pl-PL" dirty="0" err="1"/>
              <a:t>impurities</a:t>
            </a:r>
            <a:r>
              <a:rPr lang="pl-PL" dirty="0"/>
              <a:t> for </a:t>
            </a:r>
            <a:r>
              <a:rPr lang="pl-PL" dirty="0" err="1"/>
              <a:t>heat</a:t>
            </a:r>
            <a:r>
              <a:rPr lang="pl-PL" dirty="0"/>
              <a:t> </a:t>
            </a:r>
            <a:r>
              <a:rPr lang="pl-PL" dirty="0" err="1"/>
              <a:t>load</a:t>
            </a:r>
            <a:r>
              <a:rPr lang="pl-PL" dirty="0"/>
              <a:t> </a:t>
            </a:r>
            <a:r>
              <a:rPr lang="pl-PL" dirty="0" err="1"/>
              <a:t>control</a:t>
            </a:r>
            <a:endParaRPr lang="pl-PL" dirty="0"/>
          </a:p>
        </p:txBody>
      </p:sp>
      <p:sp>
        <p:nvSpPr>
          <p:cNvPr id="3" name="Symbol zastępczy stopki 2">
            <a:extLst>
              <a:ext uri="{FF2B5EF4-FFF2-40B4-BE49-F238E27FC236}">
                <a16:creationId xmlns:a16="http://schemas.microsoft.com/office/drawing/2014/main" id="{F4CF21AA-5925-773A-40D5-D79755616913}"/>
              </a:ext>
            </a:extLst>
          </p:cNvPr>
          <p:cNvSpPr>
            <a:spLocks noGrp="1"/>
          </p:cNvSpPr>
          <p:nvPr>
            <p:ph type="ftr" sz="quarter" idx="11"/>
          </p:nvPr>
        </p:nvSpPr>
        <p:spPr>
          <a:xfrm>
            <a:off x="825623" y="6555770"/>
            <a:ext cx="4616467" cy="329614"/>
          </a:xfrm>
        </p:spPr>
        <p:txBody>
          <a:bodyPr/>
          <a:lstStyle/>
          <a:p>
            <a:r>
              <a:rPr lang="en-US">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27BC279F-8D9E-93C2-954A-F71104E5528A}"/>
              </a:ext>
            </a:extLst>
          </p:cNvPr>
          <p:cNvSpPr>
            <a:spLocks noGrp="1"/>
          </p:cNvSpPr>
          <p:nvPr>
            <p:ph type="sldNum" sz="quarter" idx="12"/>
          </p:nvPr>
        </p:nvSpPr>
        <p:spPr/>
        <p:txBody>
          <a:bodyPr/>
          <a:lstStyle/>
          <a:p>
            <a:fld id="{6A6D9FA1-99C7-4910-8E32-B85D378B0060}" type="slidenum">
              <a:rPr lang="en-GB" smtClean="0">
                <a:solidFill>
                  <a:prstClr val="white"/>
                </a:solidFill>
              </a:rPr>
              <a:pPr/>
              <a:t>20</a:t>
            </a:fld>
            <a:endParaRPr lang="en-GB" dirty="0">
              <a:solidFill>
                <a:prstClr val="white"/>
              </a:solidFill>
            </a:endParaRPr>
          </a:p>
        </p:txBody>
      </p:sp>
      <p:sp>
        <p:nvSpPr>
          <p:cNvPr id="5" name="Title 2">
            <a:extLst>
              <a:ext uri="{FF2B5EF4-FFF2-40B4-BE49-F238E27FC236}">
                <a16:creationId xmlns:a16="http://schemas.microsoft.com/office/drawing/2014/main" id="{A3B775BB-04BE-C431-82A7-D31C64B8E1D8}"/>
              </a:ext>
            </a:extLst>
          </p:cNvPr>
          <p:cNvSpPr txBox="1">
            <a:spLocks/>
          </p:cNvSpPr>
          <p:nvPr/>
        </p:nvSpPr>
        <p:spPr>
          <a:xfrm>
            <a:off x="609600" y="274638"/>
            <a:ext cx="10972800" cy="1143000"/>
          </a:xfrm>
          <a:prstGeom prst="rect">
            <a:avLst/>
          </a:prstGeom>
        </p:spPr>
        <p:txBody>
          <a:bodyPr vert="horz" lIns="91440" tIns="45720" rIns="91440" bIns="45720" rtlCol="0" anchor="ctr">
            <a:norm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endParaRPr lang="en-GB" dirty="0"/>
          </a:p>
        </p:txBody>
      </p:sp>
      <p:pic>
        <p:nvPicPr>
          <p:cNvPr id="6" name="Picture 6">
            <a:extLst>
              <a:ext uri="{FF2B5EF4-FFF2-40B4-BE49-F238E27FC236}">
                <a16:creationId xmlns:a16="http://schemas.microsoft.com/office/drawing/2014/main" id="{46935879-A44C-7AB1-B3AE-7445762D2BE0}"/>
              </a:ext>
            </a:extLst>
          </p:cNvPr>
          <p:cNvPicPr>
            <a:picLocks noChangeAspect="1"/>
          </p:cNvPicPr>
          <p:nvPr/>
        </p:nvPicPr>
        <p:blipFill>
          <a:blip r:embed="rId2"/>
          <a:stretch>
            <a:fillRect/>
          </a:stretch>
        </p:blipFill>
        <p:spPr>
          <a:xfrm>
            <a:off x="6163235" y="1526804"/>
            <a:ext cx="5419165" cy="3550487"/>
          </a:xfrm>
          <a:prstGeom prst="rect">
            <a:avLst/>
          </a:prstGeom>
        </p:spPr>
      </p:pic>
      <p:sp>
        <p:nvSpPr>
          <p:cNvPr id="7" name="TextBox 7">
            <a:extLst>
              <a:ext uri="{FF2B5EF4-FFF2-40B4-BE49-F238E27FC236}">
                <a16:creationId xmlns:a16="http://schemas.microsoft.com/office/drawing/2014/main" id="{4B3ABC78-54E0-AE81-8F14-63A2B4C399D3}"/>
              </a:ext>
            </a:extLst>
          </p:cNvPr>
          <p:cNvSpPr txBox="1"/>
          <p:nvPr/>
        </p:nvSpPr>
        <p:spPr>
          <a:xfrm>
            <a:off x="478367" y="1005025"/>
            <a:ext cx="5238673" cy="5016758"/>
          </a:xfrm>
          <a:prstGeom prst="rect">
            <a:avLst/>
          </a:prstGeom>
          <a:solidFill>
            <a:schemeClr val="bg1"/>
          </a:solidFill>
          <a:ln w="9525">
            <a:solidFill>
              <a:schemeClr val="bg1">
                <a:lumMod val="50000"/>
              </a:schemeClr>
            </a:solidFill>
            <a:tailEnd type="ova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marL="285750" indent="-285750">
              <a:buFont typeface="Arial" panose="020B0604020202020204" pitchFamily="34" charset="0"/>
              <a:buChar char="•"/>
              <a:defRPr b="0">
                <a:cs typeface="Arial"/>
              </a:defRPr>
            </a:lvl1pPr>
          </a:lstStyle>
          <a:p>
            <a:r>
              <a:rPr lang="en-GB" sz="2000" dirty="0"/>
              <a:t>The choice of impurities or the mix of several impurities will depend on the expected temperature range, the achievable impurity density </a:t>
            </a:r>
            <a:r>
              <a:rPr lang="en-GB" sz="2000" i="1" dirty="0" err="1"/>
              <a:t>n</a:t>
            </a:r>
            <a:r>
              <a:rPr lang="en-GB" sz="2000" baseline="-25000" dirty="0" err="1"/>
              <a:t>Z</a:t>
            </a:r>
            <a:r>
              <a:rPr lang="en-GB" sz="2000" dirty="0"/>
              <a:t> and ne.</a:t>
            </a:r>
          </a:p>
          <a:p>
            <a:endParaRPr lang="en-GB" sz="2000" dirty="0"/>
          </a:p>
          <a:p>
            <a:endParaRPr lang="en-GB" sz="2000" dirty="0"/>
          </a:p>
          <a:p>
            <a:endParaRPr lang="en-GB" sz="2000" dirty="0"/>
          </a:p>
          <a:p>
            <a:endParaRPr lang="en-GB" sz="2000" dirty="0"/>
          </a:p>
          <a:p>
            <a:r>
              <a:rPr lang="en-GB" sz="2000" dirty="0"/>
              <a:t>As the SOL at W7-X is supposed to operate at plasma electron temperatures of few to 10 eV the choice of impurities is limited to low- or medium-Z species, e.g. N2 or Ne. </a:t>
            </a:r>
          </a:p>
          <a:p>
            <a:endParaRPr lang="en-GB" sz="2000" dirty="0"/>
          </a:p>
          <a:p>
            <a:r>
              <a:rPr lang="en-GB" sz="2000" dirty="0"/>
              <a:t>Especially nitrogen seems to be attractive impurity as it </a:t>
            </a:r>
            <a:r>
              <a:rPr lang="en-GB" sz="2000" i="1" dirty="0"/>
              <a:t>L</a:t>
            </a:r>
            <a:r>
              <a:rPr lang="en-GB" sz="2000" baseline="-25000" dirty="0"/>
              <a:t>Z</a:t>
            </a:r>
            <a:r>
              <a:rPr lang="en-GB" sz="2000" dirty="0"/>
              <a:t> characteristics is similar to carbon </a:t>
            </a:r>
          </a:p>
        </p:txBody>
      </p:sp>
      <p:cxnSp>
        <p:nvCxnSpPr>
          <p:cNvPr id="8" name="Straight Arrow Connector 13">
            <a:extLst>
              <a:ext uri="{FF2B5EF4-FFF2-40B4-BE49-F238E27FC236}">
                <a16:creationId xmlns:a16="http://schemas.microsoft.com/office/drawing/2014/main" id="{24E1A590-9D27-2032-A007-F0A6817335CD}"/>
              </a:ext>
            </a:extLst>
          </p:cNvPr>
          <p:cNvCxnSpPr/>
          <p:nvPr/>
        </p:nvCxnSpPr>
        <p:spPr>
          <a:xfrm flipH="1" flipV="1">
            <a:off x="7375418" y="4097556"/>
            <a:ext cx="873802" cy="9797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9" name="TextBox 14">
            <a:extLst>
              <a:ext uri="{FF2B5EF4-FFF2-40B4-BE49-F238E27FC236}">
                <a16:creationId xmlns:a16="http://schemas.microsoft.com/office/drawing/2014/main" id="{61D6099E-C0DF-274F-D810-F16BA45A36BB}"/>
              </a:ext>
            </a:extLst>
          </p:cNvPr>
          <p:cNvSpPr txBox="1"/>
          <p:nvPr/>
        </p:nvSpPr>
        <p:spPr>
          <a:xfrm>
            <a:off x="7098503" y="5193743"/>
            <a:ext cx="4403834" cy="369332"/>
          </a:xfrm>
          <a:prstGeom prst="rect">
            <a:avLst/>
          </a:prstGeom>
          <a:noFill/>
        </p:spPr>
        <p:txBody>
          <a:bodyPr wrap="none" rtlCol="0">
            <a:spAutoFit/>
          </a:bodyPr>
          <a:lstStyle/>
          <a:p>
            <a:r>
              <a:rPr lang="en-GB" dirty="0"/>
              <a:t>SOL of island divertor at Wendelstein 7-X</a:t>
            </a:r>
          </a:p>
        </p:txBody>
      </p:sp>
      <p:sp>
        <p:nvSpPr>
          <p:cNvPr id="10" name="TextBox 16">
            <a:extLst>
              <a:ext uri="{FF2B5EF4-FFF2-40B4-BE49-F238E27FC236}">
                <a16:creationId xmlns:a16="http://schemas.microsoft.com/office/drawing/2014/main" id="{0C9B80A2-3654-8799-6537-13C77AB67790}"/>
              </a:ext>
            </a:extLst>
          </p:cNvPr>
          <p:cNvSpPr txBox="1"/>
          <p:nvPr/>
        </p:nvSpPr>
        <p:spPr>
          <a:xfrm>
            <a:off x="7158223" y="1257119"/>
            <a:ext cx="4147289" cy="369332"/>
          </a:xfrm>
          <a:prstGeom prst="rect">
            <a:avLst/>
          </a:prstGeom>
          <a:noFill/>
        </p:spPr>
        <p:txBody>
          <a:bodyPr wrap="none" rtlCol="0">
            <a:spAutoFit/>
          </a:bodyPr>
          <a:lstStyle/>
          <a:p>
            <a:r>
              <a:rPr lang="en-GB" i="1" dirty="0" err="1"/>
              <a:t>L</a:t>
            </a:r>
            <a:r>
              <a:rPr lang="en-GB" baseline="-25000" dirty="0" err="1"/>
              <a:t>z</a:t>
            </a:r>
            <a:r>
              <a:rPr lang="en-GB" dirty="0"/>
              <a:t> calculated for coronal equilibrium [1]</a:t>
            </a:r>
          </a:p>
        </p:txBody>
      </p:sp>
      <p:sp>
        <p:nvSpPr>
          <p:cNvPr id="11" name="TextBox 17">
            <a:extLst>
              <a:ext uri="{FF2B5EF4-FFF2-40B4-BE49-F238E27FC236}">
                <a16:creationId xmlns:a16="http://schemas.microsoft.com/office/drawing/2014/main" id="{CAA34B1C-0F6D-2E3F-7848-0F0C3B567657}"/>
              </a:ext>
            </a:extLst>
          </p:cNvPr>
          <p:cNvSpPr txBox="1"/>
          <p:nvPr/>
        </p:nvSpPr>
        <p:spPr>
          <a:xfrm>
            <a:off x="8249220" y="6076541"/>
            <a:ext cx="3621889" cy="307777"/>
          </a:xfrm>
          <a:prstGeom prst="rect">
            <a:avLst/>
          </a:prstGeom>
          <a:noFill/>
        </p:spPr>
        <p:txBody>
          <a:bodyPr wrap="none" rtlCol="0">
            <a:spAutoFit/>
          </a:bodyPr>
          <a:lstStyle/>
          <a:p>
            <a:r>
              <a:rPr lang="en-GB" sz="1400" dirty="0"/>
              <a:t>M. Wischmeier, et al., IAEA-FEC TH/P7-5 (2018)</a:t>
            </a:r>
          </a:p>
        </p:txBody>
      </p:sp>
      <mc:AlternateContent xmlns:mc="http://schemas.openxmlformats.org/markup-compatibility/2006" xmlns:a14="http://schemas.microsoft.com/office/drawing/2010/main">
        <mc:Choice Requires="a14">
          <p:sp>
            <p:nvSpPr>
              <p:cNvPr id="12" name="TextBox 8">
                <a:extLst>
                  <a:ext uri="{FF2B5EF4-FFF2-40B4-BE49-F238E27FC236}">
                    <a16:creationId xmlns:a16="http://schemas.microsoft.com/office/drawing/2014/main" id="{F2AB85F9-5367-98B1-D4EF-C34CF2F7EC5E}"/>
                  </a:ext>
                </a:extLst>
              </p:cNvPr>
              <p:cNvSpPr txBox="1"/>
              <p:nvPr/>
            </p:nvSpPr>
            <p:spPr>
              <a:xfrm>
                <a:off x="1688889" y="2601382"/>
                <a:ext cx="2630079" cy="3874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000" i="1">
                              <a:latin typeface="Cambria Math" panose="02040503050406030204" pitchFamily="18" charset="0"/>
                            </a:rPr>
                          </m:ctrlPr>
                        </m:sSubSupPr>
                        <m:e>
                          <m:r>
                            <a:rPr lang="en-GB" sz="2000" i="1">
                              <a:latin typeface="Cambria Math" panose="02040503050406030204" pitchFamily="18" charset="0"/>
                            </a:rPr>
                            <m:t>𝑞</m:t>
                          </m:r>
                        </m:e>
                        <m:sub>
                          <m:r>
                            <m:rPr>
                              <m:sty m:val="p"/>
                            </m:rPr>
                            <a:rPr lang="en-GB" sz="2000">
                              <a:latin typeface="Cambria Math" panose="02040503050406030204" pitchFamily="18" charset="0"/>
                            </a:rPr>
                            <m:t>rad</m:t>
                          </m:r>
                        </m:sub>
                        <m:sup>
                          <m:r>
                            <m:rPr>
                              <m:sty m:val="p"/>
                            </m:rPr>
                            <a:rPr lang="en-GB" sz="2000">
                              <a:latin typeface="Cambria Math" panose="02040503050406030204" pitchFamily="18" charset="0"/>
                            </a:rPr>
                            <m:t>imp</m:t>
                          </m:r>
                        </m:sup>
                      </m:sSubSup>
                      <m:r>
                        <a:rPr lang="en-GB" sz="2000" i="1">
                          <a:latin typeface="Cambria Math" panose="02040503050406030204" pitchFamily="18" charset="0"/>
                          <a:ea typeface="Cambria Math" panose="02040503050406030204" pitchFamily="18" charset="0"/>
                        </a:rPr>
                        <m:t>~ </m:t>
                      </m:r>
                      <m:sSub>
                        <m:sSubPr>
                          <m:ctrlPr>
                            <a:rPr lang="en-GB" sz="2000" i="1">
                              <a:latin typeface="Cambria Math" panose="02040503050406030204" pitchFamily="18" charset="0"/>
                            </a:rPr>
                          </m:ctrlPr>
                        </m:sSubPr>
                        <m:e>
                          <m:r>
                            <a:rPr lang="en-GB" sz="2000" i="1">
                              <a:latin typeface="Cambria Math" panose="02040503050406030204" pitchFamily="18" charset="0"/>
                            </a:rPr>
                            <m:t>𝑛</m:t>
                          </m:r>
                        </m:e>
                        <m:sub>
                          <m:r>
                            <m:rPr>
                              <m:sty m:val="p"/>
                            </m:rPr>
                            <a:rPr lang="en-GB" sz="2000">
                              <a:latin typeface="Cambria Math" panose="02040503050406030204" pitchFamily="18" charset="0"/>
                            </a:rPr>
                            <m:t>e</m:t>
                          </m:r>
                        </m:sub>
                      </m:sSub>
                      <m:sSub>
                        <m:sSubPr>
                          <m:ctrlPr>
                            <a:rPr lang="en-GB" sz="2000" i="1">
                              <a:latin typeface="Cambria Math" panose="02040503050406030204" pitchFamily="18" charset="0"/>
                            </a:rPr>
                          </m:ctrlPr>
                        </m:sSubPr>
                        <m:e>
                          <m:r>
                            <a:rPr lang="en-GB" sz="2000" i="1">
                              <a:latin typeface="Cambria Math" panose="02040503050406030204" pitchFamily="18" charset="0"/>
                            </a:rPr>
                            <m:t>𝑛</m:t>
                          </m:r>
                        </m:e>
                        <m:sub>
                          <m:r>
                            <a:rPr lang="en-GB" sz="2000" i="1">
                              <a:latin typeface="Cambria Math" panose="02040503050406030204" pitchFamily="18" charset="0"/>
                            </a:rPr>
                            <m:t>𝑍</m:t>
                          </m:r>
                        </m:sub>
                      </m:sSub>
                      <m:sSub>
                        <m:sSubPr>
                          <m:ctrlPr>
                            <a:rPr lang="en-GB" sz="2000" i="1">
                              <a:latin typeface="Cambria Math" panose="02040503050406030204" pitchFamily="18" charset="0"/>
                            </a:rPr>
                          </m:ctrlPr>
                        </m:sSubPr>
                        <m:e>
                          <m:r>
                            <a:rPr lang="en-GB" sz="2000" i="1">
                              <a:latin typeface="Cambria Math" panose="02040503050406030204" pitchFamily="18" charset="0"/>
                            </a:rPr>
                            <m:t>𝐿</m:t>
                          </m:r>
                        </m:e>
                        <m:sub>
                          <m:r>
                            <a:rPr lang="en-GB" sz="2000" i="1">
                              <a:latin typeface="Cambria Math" panose="02040503050406030204" pitchFamily="18" charset="0"/>
                            </a:rPr>
                            <m:t>𝑍</m:t>
                          </m:r>
                        </m:sub>
                      </m:sSub>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𝑛</m:t>
                          </m:r>
                        </m:e>
                        <m:sub>
                          <m:r>
                            <m:rPr>
                              <m:sty m:val="p"/>
                            </m:rPr>
                            <a:rPr lang="en-GB" sz="2000">
                              <a:latin typeface="Cambria Math" panose="02040503050406030204" pitchFamily="18" charset="0"/>
                            </a:rPr>
                            <m:t>e</m:t>
                          </m:r>
                        </m:sub>
                      </m:sSub>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𝑇</m:t>
                          </m:r>
                        </m:e>
                        <m:sub>
                          <m:r>
                            <m:rPr>
                              <m:sty m:val="p"/>
                            </m:rPr>
                            <a:rPr lang="en-GB" sz="2000">
                              <a:latin typeface="Cambria Math" panose="02040503050406030204" pitchFamily="18" charset="0"/>
                            </a:rPr>
                            <m:t>e</m:t>
                          </m:r>
                        </m:sub>
                      </m:sSub>
                      <m:r>
                        <a:rPr lang="en-GB" sz="2000" i="1">
                          <a:latin typeface="Cambria Math" panose="02040503050406030204" pitchFamily="18" charset="0"/>
                        </a:rPr>
                        <m:t>, </m:t>
                      </m:r>
                      <m:r>
                        <a:rPr lang="en-GB" sz="2000" i="1">
                          <a:latin typeface="Cambria Math" panose="02040503050406030204" pitchFamily="18" charset="0"/>
                        </a:rPr>
                        <m:t>𝜏</m:t>
                      </m:r>
                      <m:r>
                        <a:rPr lang="en-GB" sz="2000" i="1">
                          <a:latin typeface="Cambria Math" panose="02040503050406030204" pitchFamily="18" charset="0"/>
                        </a:rPr>
                        <m:t>)</m:t>
                      </m:r>
                    </m:oMath>
                  </m:oMathPara>
                </a14:m>
                <a:endParaRPr lang="en-GB" sz="2000" dirty="0"/>
              </a:p>
            </p:txBody>
          </p:sp>
        </mc:Choice>
        <mc:Fallback xmlns="">
          <p:sp>
            <p:nvSpPr>
              <p:cNvPr id="12" name="TextBox 8">
                <a:extLst>
                  <a:ext uri="{FF2B5EF4-FFF2-40B4-BE49-F238E27FC236}">
                    <a16:creationId xmlns:a16="http://schemas.microsoft.com/office/drawing/2014/main" id="{F2AB85F9-5367-98B1-D4EF-C34CF2F7EC5E}"/>
                  </a:ext>
                </a:extLst>
              </p:cNvPr>
              <p:cNvSpPr txBox="1">
                <a:spLocks noRot="1" noChangeAspect="1" noMove="1" noResize="1" noEditPoints="1" noAdjustHandles="1" noChangeArrowheads="1" noChangeShapeType="1" noTextEdit="1"/>
              </p:cNvSpPr>
              <p:nvPr/>
            </p:nvSpPr>
            <p:spPr>
              <a:xfrm>
                <a:off x="1688889" y="2601382"/>
                <a:ext cx="2630079" cy="387414"/>
              </a:xfrm>
              <a:prstGeom prst="rect">
                <a:avLst/>
              </a:prstGeom>
              <a:blipFill>
                <a:blip r:embed="rId3"/>
                <a:stretch>
                  <a:fillRect l="-1856" t="-3175" r="-3016" b="-23810"/>
                </a:stretch>
              </a:blipFill>
            </p:spPr>
            <p:txBody>
              <a:bodyPr/>
              <a:lstStyle/>
              <a:p>
                <a:r>
                  <a:rPr lang="pl-PL">
                    <a:noFill/>
                  </a:rPr>
                  <a:t> </a:t>
                </a:r>
              </a:p>
            </p:txBody>
          </p:sp>
        </mc:Fallback>
      </mc:AlternateContent>
      <p:sp>
        <p:nvSpPr>
          <p:cNvPr id="13" name="Rectangle 9">
            <a:extLst>
              <a:ext uri="{FF2B5EF4-FFF2-40B4-BE49-F238E27FC236}">
                <a16:creationId xmlns:a16="http://schemas.microsoft.com/office/drawing/2014/main" id="{38DE42A2-85F4-3A8C-F85B-70894FD7AB7F}"/>
              </a:ext>
            </a:extLst>
          </p:cNvPr>
          <p:cNvSpPr/>
          <p:nvPr/>
        </p:nvSpPr>
        <p:spPr>
          <a:xfrm>
            <a:off x="6913218" y="1768515"/>
            <a:ext cx="631686" cy="2718271"/>
          </a:xfrm>
          <a:prstGeom prst="rect">
            <a:avLst/>
          </a:prstGeom>
          <a:solidFill>
            <a:schemeClr val="accent1">
              <a:alpha val="2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ole tekstowe 14">
            <a:extLst>
              <a:ext uri="{FF2B5EF4-FFF2-40B4-BE49-F238E27FC236}">
                <a16:creationId xmlns:a16="http://schemas.microsoft.com/office/drawing/2014/main" id="{C60C540F-E582-B0A0-54BE-5C14235203AA}"/>
              </a:ext>
            </a:extLst>
          </p:cNvPr>
          <p:cNvSpPr txBox="1"/>
          <p:nvPr/>
        </p:nvSpPr>
        <p:spPr>
          <a:xfrm>
            <a:off x="6373347" y="993581"/>
            <a:ext cx="5717039" cy="369332"/>
          </a:xfrm>
          <a:prstGeom prst="rect">
            <a:avLst/>
          </a:prstGeom>
          <a:noFill/>
        </p:spPr>
        <p:txBody>
          <a:bodyPr wrap="square">
            <a:spAutoFit/>
          </a:bodyPr>
          <a:lstStyle/>
          <a:p>
            <a:pPr algn="l"/>
            <a:r>
              <a:rPr lang="en-US" sz="1800" b="0" i="0" u="none" strike="noStrike" baseline="0" dirty="0">
                <a:latin typeface="NimbusRomNo9L-ReguItal"/>
              </a:rPr>
              <a:t>Cooling factor for a set of intrinsic and seeded</a:t>
            </a:r>
            <a:r>
              <a:rPr lang="pl-PL" sz="1800" b="0" i="0" u="none" strike="noStrike" baseline="0" dirty="0">
                <a:latin typeface="NimbusRomNo9L-ReguItal"/>
              </a:rPr>
              <a:t> </a:t>
            </a:r>
            <a:r>
              <a:rPr lang="pl-PL" sz="1800" b="0" i="0" u="none" strike="noStrike" baseline="0" dirty="0" err="1">
                <a:latin typeface="NimbusRomNo9L-ReguItal"/>
              </a:rPr>
              <a:t>impurities</a:t>
            </a:r>
            <a:endParaRPr lang="pl-PL" dirty="0"/>
          </a:p>
        </p:txBody>
      </p:sp>
    </p:spTree>
    <p:extLst>
      <p:ext uri="{BB962C8B-B14F-4D97-AF65-F5344CB8AC3E}">
        <p14:creationId xmlns:p14="http://schemas.microsoft.com/office/powerpoint/2010/main" val="345259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2AA7F0-18FC-522F-A13B-C3FA0FEADD76}"/>
              </a:ext>
            </a:extLst>
          </p:cNvPr>
          <p:cNvSpPr>
            <a:spLocks noGrp="1"/>
          </p:cNvSpPr>
          <p:nvPr>
            <p:ph type="title"/>
          </p:nvPr>
        </p:nvSpPr>
        <p:spPr>
          <a:xfrm>
            <a:off x="983431" y="192515"/>
            <a:ext cx="11115803" cy="457200"/>
          </a:xfrm>
        </p:spPr>
        <p:txBody>
          <a:bodyPr/>
          <a:lstStyle/>
          <a:p>
            <a:r>
              <a:rPr lang="en-US" dirty="0"/>
              <a:t>Detachment with neon seeding long liv</a:t>
            </a:r>
            <a:r>
              <a:rPr lang="pl-PL" dirty="0" err="1"/>
              <a:t>ed</a:t>
            </a:r>
            <a:r>
              <a:rPr lang="en-US" dirty="0"/>
              <a:t> due to high recycling of Ne</a:t>
            </a:r>
            <a:endParaRPr lang="pl-PL" dirty="0"/>
          </a:p>
        </p:txBody>
      </p:sp>
      <p:sp>
        <p:nvSpPr>
          <p:cNvPr id="3" name="Symbol zastępczy stopki 2">
            <a:extLst>
              <a:ext uri="{FF2B5EF4-FFF2-40B4-BE49-F238E27FC236}">
                <a16:creationId xmlns:a16="http://schemas.microsoft.com/office/drawing/2014/main" id="{F4CF21AA-5925-773A-40D5-D79755616913}"/>
              </a:ext>
            </a:extLst>
          </p:cNvPr>
          <p:cNvSpPr>
            <a:spLocks noGrp="1"/>
          </p:cNvSpPr>
          <p:nvPr>
            <p:ph type="ftr" sz="quarter" idx="11"/>
          </p:nvPr>
        </p:nvSpPr>
        <p:spPr>
          <a:xfrm>
            <a:off x="825623" y="6555770"/>
            <a:ext cx="4616467" cy="329614"/>
          </a:xfrm>
        </p:spPr>
        <p:txBody>
          <a:bodyPr/>
          <a:lstStyle/>
          <a:p>
            <a:r>
              <a:rPr lang="en-US">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27BC279F-8D9E-93C2-954A-F71104E5528A}"/>
              </a:ext>
            </a:extLst>
          </p:cNvPr>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dirty="0">
              <a:solidFill>
                <a:prstClr val="white"/>
              </a:solidFill>
            </a:endParaRPr>
          </a:p>
        </p:txBody>
      </p:sp>
      <p:pic>
        <p:nvPicPr>
          <p:cNvPr id="5" name="Picture 8">
            <a:extLst>
              <a:ext uri="{FF2B5EF4-FFF2-40B4-BE49-F238E27FC236}">
                <a16:creationId xmlns:a16="http://schemas.microsoft.com/office/drawing/2014/main" id="{BF4AE206-7F15-3F2D-21D6-69DAC2EFA762}"/>
              </a:ext>
            </a:extLst>
          </p:cNvPr>
          <p:cNvPicPr>
            <a:picLocks noChangeAspect="1"/>
          </p:cNvPicPr>
          <p:nvPr/>
        </p:nvPicPr>
        <p:blipFill rotWithShape="1">
          <a:blip r:embed="rId2">
            <a:extLst>
              <a:ext uri="{28A0092B-C50C-407E-A947-70E740481C1C}">
                <a14:useLocalDpi xmlns:a14="http://schemas.microsoft.com/office/drawing/2010/main" val="0"/>
              </a:ext>
            </a:extLst>
          </a:blip>
          <a:srcRect t="3743"/>
          <a:stretch/>
        </p:blipFill>
        <p:spPr>
          <a:xfrm>
            <a:off x="6068253" y="3656977"/>
            <a:ext cx="4430407" cy="2839696"/>
          </a:xfrm>
          <a:prstGeom prst="rect">
            <a:avLst/>
          </a:prstGeom>
        </p:spPr>
      </p:pic>
      <p:pic>
        <p:nvPicPr>
          <p:cNvPr id="6" name="Picture 9">
            <a:extLst>
              <a:ext uri="{FF2B5EF4-FFF2-40B4-BE49-F238E27FC236}">
                <a16:creationId xmlns:a16="http://schemas.microsoft.com/office/drawing/2014/main" id="{A162F141-CFCA-3C32-549A-6C5EDFF2A147}"/>
              </a:ext>
            </a:extLst>
          </p:cNvPr>
          <p:cNvPicPr>
            <a:picLocks noChangeAspect="1"/>
          </p:cNvPicPr>
          <p:nvPr/>
        </p:nvPicPr>
        <p:blipFill rotWithShape="1">
          <a:blip r:embed="rId3">
            <a:extLst>
              <a:ext uri="{28A0092B-C50C-407E-A947-70E740481C1C}">
                <a14:useLocalDpi xmlns:a14="http://schemas.microsoft.com/office/drawing/2010/main" val="0"/>
              </a:ext>
            </a:extLst>
          </a:blip>
          <a:srcRect l="4123" t="8569" r="3085" b="6212"/>
          <a:stretch/>
        </p:blipFill>
        <p:spPr>
          <a:xfrm>
            <a:off x="824233" y="915832"/>
            <a:ext cx="5292578" cy="5547028"/>
          </a:xfrm>
          <a:prstGeom prst="rect">
            <a:avLst/>
          </a:prstGeom>
        </p:spPr>
      </p:pic>
      <p:pic>
        <p:nvPicPr>
          <p:cNvPr id="7" name="Picture 10">
            <a:extLst>
              <a:ext uri="{FF2B5EF4-FFF2-40B4-BE49-F238E27FC236}">
                <a16:creationId xmlns:a16="http://schemas.microsoft.com/office/drawing/2014/main" id="{1886F415-3BD8-BA79-5575-22BB93F23553}"/>
              </a:ext>
            </a:extLst>
          </p:cNvPr>
          <p:cNvPicPr>
            <a:picLocks noChangeAspect="1"/>
          </p:cNvPicPr>
          <p:nvPr/>
        </p:nvPicPr>
        <p:blipFill rotWithShape="1">
          <a:blip r:embed="rId4">
            <a:extLst>
              <a:ext uri="{28A0092B-C50C-407E-A947-70E740481C1C}">
                <a14:useLocalDpi xmlns:a14="http://schemas.microsoft.com/office/drawing/2010/main" val="0"/>
              </a:ext>
            </a:extLst>
          </a:blip>
          <a:srcRect l="2304" t="2558" r="6457" b="5133"/>
          <a:stretch/>
        </p:blipFill>
        <p:spPr>
          <a:xfrm>
            <a:off x="6259290" y="915832"/>
            <a:ext cx="3924932" cy="2644185"/>
          </a:xfrm>
          <a:prstGeom prst="rect">
            <a:avLst/>
          </a:prstGeom>
        </p:spPr>
      </p:pic>
      <p:grpSp>
        <p:nvGrpSpPr>
          <p:cNvPr id="8" name="Group 40">
            <a:extLst>
              <a:ext uri="{FF2B5EF4-FFF2-40B4-BE49-F238E27FC236}">
                <a16:creationId xmlns:a16="http://schemas.microsoft.com/office/drawing/2014/main" id="{68660B20-31D3-2247-9CFF-4EEE50929A6F}"/>
              </a:ext>
            </a:extLst>
          </p:cNvPr>
          <p:cNvGrpSpPr/>
          <p:nvPr/>
        </p:nvGrpSpPr>
        <p:grpSpPr>
          <a:xfrm>
            <a:off x="1347700" y="1162816"/>
            <a:ext cx="6357286" cy="4984375"/>
            <a:chOff x="-211639" y="1189317"/>
            <a:chExt cx="6357286" cy="4984375"/>
          </a:xfrm>
        </p:grpSpPr>
        <p:sp>
          <p:nvSpPr>
            <p:cNvPr id="9" name="Rectangle 5">
              <a:extLst>
                <a:ext uri="{FF2B5EF4-FFF2-40B4-BE49-F238E27FC236}">
                  <a16:creationId xmlns:a16="http://schemas.microsoft.com/office/drawing/2014/main" id="{2CC15128-26A6-2191-76C6-0351F7980E09}"/>
                </a:ext>
              </a:extLst>
            </p:cNvPr>
            <p:cNvSpPr/>
            <p:nvPr/>
          </p:nvSpPr>
          <p:spPr>
            <a:xfrm>
              <a:off x="-211639" y="1189317"/>
              <a:ext cx="2128836" cy="4984375"/>
            </a:xfrm>
            <a:prstGeom prst="rect">
              <a:avLst/>
            </a:prstGeom>
            <a:solidFill>
              <a:srgbClr val="005BAA">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22">
              <a:extLst>
                <a:ext uri="{FF2B5EF4-FFF2-40B4-BE49-F238E27FC236}">
                  <a16:creationId xmlns:a16="http://schemas.microsoft.com/office/drawing/2014/main" id="{DF7B5D3B-F855-F813-3CA7-4ACFD0CC6B1A}"/>
                </a:ext>
              </a:extLst>
            </p:cNvPr>
            <p:cNvGrpSpPr/>
            <p:nvPr/>
          </p:nvGrpSpPr>
          <p:grpSpPr>
            <a:xfrm>
              <a:off x="5643079" y="2458892"/>
              <a:ext cx="502568" cy="507284"/>
              <a:chOff x="5807825" y="2331768"/>
              <a:chExt cx="502568" cy="507284"/>
            </a:xfrm>
          </p:grpSpPr>
          <p:cxnSp>
            <p:nvCxnSpPr>
              <p:cNvPr id="15" name="Straight Arrow Connector 12">
                <a:extLst>
                  <a:ext uri="{FF2B5EF4-FFF2-40B4-BE49-F238E27FC236}">
                    <a16:creationId xmlns:a16="http://schemas.microsoft.com/office/drawing/2014/main" id="{FB41391F-82FD-7592-500F-38A3262AC608}"/>
                  </a:ext>
                </a:extLst>
              </p:cNvPr>
              <p:cNvCxnSpPr/>
              <p:nvPr/>
            </p:nvCxnSpPr>
            <p:spPr>
              <a:xfrm flipV="1">
                <a:off x="5807825" y="2427160"/>
                <a:ext cx="436605" cy="411892"/>
              </a:xfrm>
              <a:prstGeom prst="straightConnector1">
                <a:avLst/>
              </a:prstGeom>
              <a:ln w="15875">
                <a:solidFill>
                  <a:srgbClr val="005BA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6">
                <a:extLst>
                  <a:ext uri="{FF2B5EF4-FFF2-40B4-BE49-F238E27FC236}">
                    <a16:creationId xmlns:a16="http://schemas.microsoft.com/office/drawing/2014/main" id="{050CEE48-43A9-6169-F888-4AA7A34000E2}"/>
                  </a:ext>
                </a:extLst>
              </p:cNvPr>
              <p:cNvCxnSpPr/>
              <p:nvPr/>
            </p:nvCxnSpPr>
            <p:spPr>
              <a:xfrm flipH="1">
                <a:off x="5938284" y="2331768"/>
                <a:ext cx="248604" cy="235995"/>
              </a:xfrm>
              <a:prstGeom prst="straightConnector1">
                <a:avLst/>
              </a:prstGeom>
              <a:ln w="15875">
                <a:solidFill>
                  <a:srgbClr val="005BA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A665F232-265C-B5AC-6E22-855E5B8696BF}"/>
                  </a:ext>
                </a:extLst>
              </p:cNvPr>
              <p:cNvSpPr txBox="1"/>
              <p:nvPr/>
            </p:nvSpPr>
            <p:spPr>
              <a:xfrm>
                <a:off x="6015119" y="2539561"/>
                <a:ext cx="295274" cy="276999"/>
              </a:xfrm>
              <a:prstGeom prst="rect">
                <a:avLst/>
              </a:prstGeom>
              <a:noFill/>
            </p:spPr>
            <p:txBody>
              <a:bodyPr wrap="none" rtlCol="0">
                <a:spAutoFit/>
              </a:bodyPr>
              <a:lstStyle/>
              <a:p>
                <a:r>
                  <a:rPr lang="pl-PL" sz="1200" b="1" dirty="0">
                    <a:solidFill>
                      <a:srgbClr val="005BAA"/>
                    </a:solidFill>
                  </a:rPr>
                  <a:t>C</a:t>
                </a:r>
                <a:endParaRPr lang="en-GB" sz="1200" b="1" dirty="0">
                  <a:solidFill>
                    <a:srgbClr val="005BAA"/>
                  </a:solidFill>
                </a:endParaRPr>
              </a:p>
            </p:txBody>
          </p:sp>
        </p:grpSp>
        <p:grpSp>
          <p:nvGrpSpPr>
            <p:cNvPr id="11" name="Group 23">
              <a:extLst>
                <a:ext uri="{FF2B5EF4-FFF2-40B4-BE49-F238E27FC236}">
                  <a16:creationId xmlns:a16="http://schemas.microsoft.com/office/drawing/2014/main" id="{77684928-D32E-4C91-3F6B-3D932C62C8B8}"/>
                </a:ext>
              </a:extLst>
            </p:cNvPr>
            <p:cNvGrpSpPr/>
            <p:nvPr/>
          </p:nvGrpSpPr>
          <p:grpSpPr>
            <a:xfrm>
              <a:off x="5588872" y="5207751"/>
              <a:ext cx="502568" cy="507284"/>
              <a:chOff x="5807825" y="2331768"/>
              <a:chExt cx="502568" cy="507284"/>
            </a:xfrm>
          </p:grpSpPr>
          <p:cxnSp>
            <p:nvCxnSpPr>
              <p:cNvPr id="12" name="Straight Arrow Connector 24">
                <a:extLst>
                  <a:ext uri="{FF2B5EF4-FFF2-40B4-BE49-F238E27FC236}">
                    <a16:creationId xmlns:a16="http://schemas.microsoft.com/office/drawing/2014/main" id="{07F31476-48EA-4D89-C6BD-BD07C7C2EF1E}"/>
                  </a:ext>
                </a:extLst>
              </p:cNvPr>
              <p:cNvCxnSpPr/>
              <p:nvPr/>
            </p:nvCxnSpPr>
            <p:spPr>
              <a:xfrm flipV="1">
                <a:off x="5807825" y="2427160"/>
                <a:ext cx="436605" cy="411892"/>
              </a:xfrm>
              <a:prstGeom prst="straightConnector1">
                <a:avLst/>
              </a:prstGeom>
              <a:ln w="15875">
                <a:solidFill>
                  <a:srgbClr val="005BAA"/>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25">
                <a:extLst>
                  <a:ext uri="{FF2B5EF4-FFF2-40B4-BE49-F238E27FC236}">
                    <a16:creationId xmlns:a16="http://schemas.microsoft.com/office/drawing/2014/main" id="{D74BCC04-22E7-0F1A-E59D-65B1B2280FD3}"/>
                  </a:ext>
                </a:extLst>
              </p:cNvPr>
              <p:cNvCxnSpPr/>
              <p:nvPr/>
            </p:nvCxnSpPr>
            <p:spPr>
              <a:xfrm flipH="1">
                <a:off x="5938284" y="2331768"/>
                <a:ext cx="248604" cy="235995"/>
              </a:xfrm>
              <a:prstGeom prst="straightConnector1">
                <a:avLst/>
              </a:prstGeom>
              <a:ln w="15875">
                <a:solidFill>
                  <a:srgbClr val="005BAA"/>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26">
                <a:extLst>
                  <a:ext uri="{FF2B5EF4-FFF2-40B4-BE49-F238E27FC236}">
                    <a16:creationId xmlns:a16="http://schemas.microsoft.com/office/drawing/2014/main" id="{635789D1-42D5-B823-0EC6-613685E0823C}"/>
                  </a:ext>
                </a:extLst>
              </p:cNvPr>
              <p:cNvSpPr txBox="1"/>
              <p:nvPr/>
            </p:nvSpPr>
            <p:spPr>
              <a:xfrm>
                <a:off x="6015119" y="2539561"/>
                <a:ext cx="295274" cy="276999"/>
              </a:xfrm>
              <a:prstGeom prst="rect">
                <a:avLst/>
              </a:prstGeom>
              <a:noFill/>
            </p:spPr>
            <p:txBody>
              <a:bodyPr wrap="none" rtlCol="0">
                <a:spAutoFit/>
              </a:bodyPr>
              <a:lstStyle/>
              <a:p>
                <a:r>
                  <a:rPr lang="pl-PL" sz="1200" b="1" dirty="0">
                    <a:solidFill>
                      <a:srgbClr val="005BAA"/>
                    </a:solidFill>
                  </a:rPr>
                  <a:t>C</a:t>
                </a:r>
                <a:endParaRPr lang="en-GB" sz="1200" b="1" dirty="0">
                  <a:solidFill>
                    <a:srgbClr val="005BAA"/>
                  </a:solidFill>
                </a:endParaRPr>
              </a:p>
            </p:txBody>
          </p:sp>
        </p:grpSp>
      </p:grpSp>
      <p:grpSp>
        <p:nvGrpSpPr>
          <p:cNvPr id="18" name="Group 41">
            <a:extLst>
              <a:ext uri="{FF2B5EF4-FFF2-40B4-BE49-F238E27FC236}">
                <a16:creationId xmlns:a16="http://schemas.microsoft.com/office/drawing/2014/main" id="{355898B5-44C1-A353-99A6-D5473798092C}"/>
              </a:ext>
            </a:extLst>
          </p:cNvPr>
          <p:cNvGrpSpPr/>
          <p:nvPr/>
        </p:nvGrpSpPr>
        <p:grpSpPr>
          <a:xfrm>
            <a:off x="3476535" y="1162816"/>
            <a:ext cx="4188791" cy="4984374"/>
            <a:chOff x="1917196" y="1189318"/>
            <a:chExt cx="4188791" cy="4984374"/>
          </a:xfrm>
        </p:grpSpPr>
        <p:sp>
          <p:nvSpPr>
            <p:cNvPr id="19" name="Rectangle 17">
              <a:extLst>
                <a:ext uri="{FF2B5EF4-FFF2-40B4-BE49-F238E27FC236}">
                  <a16:creationId xmlns:a16="http://schemas.microsoft.com/office/drawing/2014/main" id="{109086DB-C337-102A-81E7-D1A6E02C290F}"/>
                </a:ext>
              </a:extLst>
            </p:cNvPr>
            <p:cNvSpPr/>
            <p:nvPr/>
          </p:nvSpPr>
          <p:spPr>
            <a:xfrm>
              <a:off x="1917196" y="1189318"/>
              <a:ext cx="207295" cy="4984374"/>
            </a:xfrm>
            <a:prstGeom prst="rect">
              <a:avLst/>
            </a:prstGeom>
            <a:solidFill>
              <a:srgbClr val="C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27">
              <a:extLst>
                <a:ext uri="{FF2B5EF4-FFF2-40B4-BE49-F238E27FC236}">
                  <a16:creationId xmlns:a16="http://schemas.microsoft.com/office/drawing/2014/main" id="{402A3DF7-53D8-B3E3-BB80-4BB7A7DCF795}"/>
                </a:ext>
              </a:extLst>
            </p:cNvPr>
            <p:cNvGrpSpPr/>
            <p:nvPr/>
          </p:nvGrpSpPr>
          <p:grpSpPr>
            <a:xfrm>
              <a:off x="5741939" y="1817570"/>
              <a:ext cx="364048" cy="782563"/>
              <a:chOff x="5741939" y="1817570"/>
              <a:chExt cx="364048" cy="782563"/>
            </a:xfrm>
          </p:grpSpPr>
          <p:cxnSp>
            <p:nvCxnSpPr>
              <p:cNvPr id="24" name="Straight Arrow Connector 14">
                <a:extLst>
                  <a:ext uri="{FF2B5EF4-FFF2-40B4-BE49-F238E27FC236}">
                    <a16:creationId xmlns:a16="http://schemas.microsoft.com/office/drawing/2014/main" id="{BD0FDE30-69B1-8FE4-49B7-79F2974B9BA5}"/>
                  </a:ext>
                </a:extLst>
              </p:cNvPr>
              <p:cNvCxnSpPr/>
              <p:nvPr/>
            </p:nvCxnSpPr>
            <p:spPr>
              <a:xfrm flipV="1">
                <a:off x="5839168" y="1817570"/>
                <a:ext cx="266819" cy="782563"/>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18">
                <a:extLst>
                  <a:ext uri="{FF2B5EF4-FFF2-40B4-BE49-F238E27FC236}">
                    <a16:creationId xmlns:a16="http://schemas.microsoft.com/office/drawing/2014/main" id="{A3DA4E65-CA35-FDB0-E24E-9A86D14B1EE1}"/>
                  </a:ext>
                </a:extLst>
              </p:cNvPr>
              <p:cNvSpPr txBox="1"/>
              <p:nvPr/>
            </p:nvSpPr>
            <p:spPr>
              <a:xfrm rot="17360495">
                <a:off x="5546854" y="2050191"/>
                <a:ext cx="667170" cy="276999"/>
              </a:xfrm>
              <a:prstGeom prst="rect">
                <a:avLst/>
              </a:prstGeom>
              <a:noFill/>
            </p:spPr>
            <p:txBody>
              <a:bodyPr wrap="none" rtlCol="0">
                <a:spAutoFit/>
              </a:bodyPr>
              <a:lstStyle/>
              <a:p>
                <a:r>
                  <a:rPr lang="pl-PL" sz="1200" b="1" dirty="0">
                    <a:solidFill>
                      <a:srgbClr val="C00000"/>
                    </a:solidFill>
                  </a:rPr>
                  <a:t>C + Ne</a:t>
                </a:r>
                <a:endParaRPr lang="en-GB" sz="1200" b="1" dirty="0">
                  <a:solidFill>
                    <a:srgbClr val="C00000"/>
                  </a:solidFill>
                </a:endParaRPr>
              </a:p>
            </p:txBody>
          </p:sp>
        </p:grpSp>
        <p:grpSp>
          <p:nvGrpSpPr>
            <p:cNvPr id="21" name="Group 33">
              <a:extLst>
                <a:ext uri="{FF2B5EF4-FFF2-40B4-BE49-F238E27FC236}">
                  <a16:creationId xmlns:a16="http://schemas.microsoft.com/office/drawing/2014/main" id="{3893C050-AC6F-AF19-089C-7C977970C5E1}"/>
                </a:ext>
              </a:extLst>
            </p:cNvPr>
            <p:cNvGrpSpPr/>
            <p:nvPr/>
          </p:nvGrpSpPr>
          <p:grpSpPr>
            <a:xfrm>
              <a:off x="5679357" y="4543185"/>
              <a:ext cx="364048" cy="782563"/>
              <a:chOff x="5741939" y="1817570"/>
              <a:chExt cx="364048" cy="782563"/>
            </a:xfrm>
          </p:grpSpPr>
          <p:cxnSp>
            <p:nvCxnSpPr>
              <p:cNvPr id="22" name="Straight Arrow Connector 34">
                <a:extLst>
                  <a:ext uri="{FF2B5EF4-FFF2-40B4-BE49-F238E27FC236}">
                    <a16:creationId xmlns:a16="http://schemas.microsoft.com/office/drawing/2014/main" id="{2E0E1BFB-04E5-C2FC-EEFE-D39E578571F8}"/>
                  </a:ext>
                </a:extLst>
              </p:cNvPr>
              <p:cNvCxnSpPr/>
              <p:nvPr/>
            </p:nvCxnSpPr>
            <p:spPr>
              <a:xfrm flipV="1">
                <a:off x="5839168" y="1817570"/>
                <a:ext cx="266819" cy="782563"/>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35">
                <a:extLst>
                  <a:ext uri="{FF2B5EF4-FFF2-40B4-BE49-F238E27FC236}">
                    <a16:creationId xmlns:a16="http://schemas.microsoft.com/office/drawing/2014/main" id="{03BD8B6A-7359-3655-1C4E-4B287DED90FB}"/>
                  </a:ext>
                </a:extLst>
              </p:cNvPr>
              <p:cNvSpPr txBox="1"/>
              <p:nvPr/>
            </p:nvSpPr>
            <p:spPr>
              <a:xfrm rot="17360495">
                <a:off x="5546854" y="2050191"/>
                <a:ext cx="667170" cy="276999"/>
              </a:xfrm>
              <a:prstGeom prst="rect">
                <a:avLst/>
              </a:prstGeom>
              <a:noFill/>
            </p:spPr>
            <p:txBody>
              <a:bodyPr wrap="none" rtlCol="0">
                <a:spAutoFit/>
              </a:bodyPr>
              <a:lstStyle/>
              <a:p>
                <a:r>
                  <a:rPr lang="pl-PL" sz="1200" b="1" dirty="0">
                    <a:solidFill>
                      <a:srgbClr val="C00000"/>
                    </a:solidFill>
                  </a:rPr>
                  <a:t>C + Ne</a:t>
                </a:r>
                <a:endParaRPr lang="en-GB" sz="1200" b="1" dirty="0">
                  <a:solidFill>
                    <a:srgbClr val="C00000"/>
                  </a:solidFill>
                </a:endParaRPr>
              </a:p>
            </p:txBody>
          </p:sp>
        </p:grpSp>
      </p:grpSp>
      <p:grpSp>
        <p:nvGrpSpPr>
          <p:cNvPr id="26" name="Group 42">
            <a:extLst>
              <a:ext uri="{FF2B5EF4-FFF2-40B4-BE49-F238E27FC236}">
                <a16:creationId xmlns:a16="http://schemas.microsoft.com/office/drawing/2014/main" id="{77875A35-2DEE-34B8-B2D6-8B9323DA6A8E}"/>
              </a:ext>
            </a:extLst>
          </p:cNvPr>
          <p:cNvGrpSpPr/>
          <p:nvPr/>
        </p:nvGrpSpPr>
        <p:grpSpPr>
          <a:xfrm>
            <a:off x="3683830" y="1109026"/>
            <a:ext cx="5478305" cy="5038163"/>
            <a:chOff x="2124491" y="1135528"/>
            <a:chExt cx="5478305" cy="5038163"/>
          </a:xfrm>
        </p:grpSpPr>
        <p:sp>
          <p:nvSpPr>
            <p:cNvPr id="27" name="Rectangle 19">
              <a:extLst>
                <a:ext uri="{FF2B5EF4-FFF2-40B4-BE49-F238E27FC236}">
                  <a16:creationId xmlns:a16="http://schemas.microsoft.com/office/drawing/2014/main" id="{7DFDAA3B-05AC-7896-54B6-16101E6A2F6A}"/>
                </a:ext>
              </a:extLst>
            </p:cNvPr>
            <p:cNvSpPr/>
            <p:nvPr/>
          </p:nvSpPr>
          <p:spPr>
            <a:xfrm>
              <a:off x="2124491" y="1135528"/>
              <a:ext cx="2019559" cy="5038163"/>
            </a:xfrm>
            <a:prstGeom prst="rect">
              <a:avLst/>
            </a:prstGeom>
            <a:solidFill>
              <a:srgbClr val="00B05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36">
              <a:extLst>
                <a:ext uri="{FF2B5EF4-FFF2-40B4-BE49-F238E27FC236}">
                  <a16:creationId xmlns:a16="http://schemas.microsoft.com/office/drawing/2014/main" id="{BD73E1CB-3941-6ABF-549F-F53D1D7C72DA}"/>
                </a:ext>
              </a:extLst>
            </p:cNvPr>
            <p:cNvGrpSpPr/>
            <p:nvPr/>
          </p:nvGrpSpPr>
          <p:grpSpPr>
            <a:xfrm>
              <a:off x="6156566" y="1547573"/>
              <a:ext cx="1446230" cy="331968"/>
              <a:chOff x="6156566" y="1547573"/>
              <a:chExt cx="1446230" cy="331968"/>
            </a:xfrm>
          </p:grpSpPr>
          <p:sp>
            <p:nvSpPr>
              <p:cNvPr id="32" name="Oval 20">
                <a:extLst>
                  <a:ext uri="{FF2B5EF4-FFF2-40B4-BE49-F238E27FC236}">
                    <a16:creationId xmlns:a16="http://schemas.microsoft.com/office/drawing/2014/main" id="{A64779BD-0BDE-0991-ABC4-06866A29BBE6}"/>
                  </a:ext>
                </a:extLst>
              </p:cNvPr>
              <p:cNvSpPr/>
              <p:nvPr/>
            </p:nvSpPr>
            <p:spPr>
              <a:xfrm>
                <a:off x="6186888" y="1769603"/>
                <a:ext cx="94651" cy="10993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21">
                <a:extLst>
                  <a:ext uri="{FF2B5EF4-FFF2-40B4-BE49-F238E27FC236}">
                    <a16:creationId xmlns:a16="http://schemas.microsoft.com/office/drawing/2014/main" id="{D752A4CE-CFEB-1436-B7A3-54F993C47A1D}"/>
                  </a:ext>
                </a:extLst>
              </p:cNvPr>
              <p:cNvSpPr txBox="1"/>
              <p:nvPr/>
            </p:nvSpPr>
            <p:spPr>
              <a:xfrm>
                <a:off x="6156566" y="1547573"/>
                <a:ext cx="1446230" cy="276999"/>
              </a:xfrm>
              <a:prstGeom prst="rect">
                <a:avLst/>
              </a:prstGeom>
              <a:noFill/>
            </p:spPr>
            <p:txBody>
              <a:bodyPr wrap="none" rtlCol="0">
                <a:spAutoFit/>
              </a:bodyPr>
              <a:lstStyle/>
              <a:p>
                <a:r>
                  <a:rPr lang="pl-PL" sz="1200" b="1" dirty="0">
                    <a:solidFill>
                      <a:srgbClr val="00B050"/>
                    </a:solidFill>
                  </a:rPr>
                  <a:t>C + remaining Ne</a:t>
                </a:r>
                <a:endParaRPr lang="en-GB" sz="1200" b="1" dirty="0">
                  <a:solidFill>
                    <a:srgbClr val="00B050"/>
                  </a:solidFill>
                </a:endParaRPr>
              </a:p>
            </p:txBody>
          </p:sp>
        </p:grpSp>
        <p:grpSp>
          <p:nvGrpSpPr>
            <p:cNvPr id="29" name="Group 37">
              <a:extLst>
                <a:ext uri="{FF2B5EF4-FFF2-40B4-BE49-F238E27FC236}">
                  <a16:creationId xmlns:a16="http://schemas.microsoft.com/office/drawing/2014/main" id="{0CA4C4B1-E049-7FF2-9EE8-6C60BA331D11}"/>
                </a:ext>
              </a:extLst>
            </p:cNvPr>
            <p:cNvGrpSpPr/>
            <p:nvPr/>
          </p:nvGrpSpPr>
          <p:grpSpPr>
            <a:xfrm>
              <a:off x="6115884" y="4295771"/>
              <a:ext cx="1446230" cy="331968"/>
              <a:chOff x="6156566" y="1547573"/>
              <a:chExt cx="1446230" cy="331968"/>
            </a:xfrm>
          </p:grpSpPr>
          <p:sp>
            <p:nvSpPr>
              <p:cNvPr id="30" name="Oval 38">
                <a:extLst>
                  <a:ext uri="{FF2B5EF4-FFF2-40B4-BE49-F238E27FC236}">
                    <a16:creationId xmlns:a16="http://schemas.microsoft.com/office/drawing/2014/main" id="{9EE8D962-C496-D84C-5595-17FF603FC190}"/>
                  </a:ext>
                </a:extLst>
              </p:cNvPr>
              <p:cNvSpPr/>
              <p:nvPr/>
            </p:nvSpPr>
            <p:spPr>
              <a:xfrm>
                <a:off x="6186888" y="1769603"/>
                <a:ext cx="94651" cy="10993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9">
                <a:extLst>
                  <a:ext uri="{FF2B5EF4-FFF2-40B4-BE49-F238E27FC236}">
                    <a16:creationId xmlns:a16="http://schemas.microsoft.com/office/drawing/2014/main" id="{F9C81E02-EE3A-D9DA-BD98-1160CC0A0714}"/>
                  </a:ext>
                </a:extLst>
              </p:cNvPr>
              <p:cNvSpPr txBox="1"/>
              <p:nvPr/>
            </p:nvSpPr>
            <p:spPr>
              <a:xfrm>
                <a:off x="6156566" y="1547573"/>
                <a:ext cx="1446230" cy="276999"/>
              </a:xfrm>
              <a:prstGeom prst="rect">
                <a:avLst/>
              </a:prstGeom>
              <a:noFill/>
            </p:spPr>
            <p:txBody>
              <a:bodyPr wrap="none" rtlCol="0">
                <a:spAutoFit/>
              </a:bodyPr>
              <a:lstStyle/>
              <a:p>
                <a:r>
                  <a:rPr lang="pl-PL" sz="1200" b="1" dirty="0">
                    <a:solidFill>
                      <a:srgbClr val="00B050"/>
                    </a:solidFill>
                  </a:rPr>
                  <a:t>C + remaining Ne</a:t>
                </a:r>
                <a:endParaRPr lang="en-GB" sz="1200" b="1" dirty="0">
                  <a:solidFill>
                    <a:srgbClr val="00B050"/>
                  </a:solidFill>
                </a:endParaRPr>
              </a:p>
            </p:txBody>
          </p:sp>
        </p:grpSp>
      </p:grpSp>
      <p:grpSp>
        <p:nvGrpSpPr>
          <p:cNvPr id="34" name="Group 28">
            <a:extLst>
              <a:ext uri="{FF2B5EF4-FFF2-40B4-BE49-F238E27FC236}">
                <a16:creationId xmlns:a16="http://schemas.microsoft.com/office/drawing/2014/main" id="{66714AD2-66F9-2EBC-5A72-91F1AEA9D106}"/>
              </a:ext>
            </a:extLst>
          </p:cNvPr>
          <p:cNvGrpSpPr/>
          <p:nvPr/>
        </p:nvGrpSpPr>
        <p:grpSpPr>
          <a:xfrm>
            <a:off x="7705545" y="4546268"/>
            <a:ext cx="1262554" cy="574417"/>
            <a:chOff x="7705545" y="4546268"/>
            <a:chExt cx="1262554" cy="574417"/>
          </a:xfrm>
        </p:grpSpPr>
        <p:cxnSp>
          <p:nvCxnSpPr>
            <p:cNvPr id="35" name="Straight Arrow Connector 11">
              <a:extLst>
                <a:ext uri="{FF2B5EF4-FFF2-40B4-BE49-F238E27FC236}">
                  <a16:creationId xmlns:a16="http://schemas.microsoft.com/office/drawing/2014/main" id="{5F8C2F5F-3DA3-0B40-08EE-4FA0246B8059}"/>
                </a:ext>
              </a:extLst>
            </p:cNvPr>
            <p:cNvCxnSpPr>
              <a:stCxn id="30" idx="2"/>
            </p:cNvCxnSpPr>
            <p:nvPr/>
          </p:nvCxnSpPr>
          <p:spPr>
            <a:xfrm>
              <a:off x="7705545" y="4546268"/>
              <a:ext cx="10360" cy="574417"/>
            </a:xfrm>
            <a:prstGeom prst="straightConnector1">
              <a:avLst/>
            </a:prstGeom>
            <a:ln w="19050" cmpd="sng">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15">
              <a:extLst>
                <a:ext uri="{FF2B5EF4-FFF2-40B4-BE49-F238E27FC236}">
                  <a16:creationId xmlns:a16="http://schemas.microsoft.com/office/drawing/2014/main" id="{E7EC68AA-53A0-7D37-E7BF-26CE1EC4FD4F}"/>
                </a:ext>
              </a:extLst>
            </p:cNvPr>
            <p:cNvSpPr txBox="1"/>
            <p:nvPr/>
          </p:nvSpPr>
          <p:spPr>
            <a:xfrm>
              <a:off x="7733787" y="4702292"/>
              <a:ext cx="1234312" cy="294953"/>
            </a:xfrm>
            <a:prstGeom prst="rect">
              <a:avLst/>
            </a:prstGeom>
            <a:noFill/>
          </p:spPr>
          <p:txBody>
            <a:bodyPr wrap="none" lIns="0" tIns="0" rIns="0" bIns="0" rtlCol="0" anchor="t" anchorCtr="0">
              <a:spAutoFit/>
            </a:bodyPr>
            <a:lstStyle/>
            <a:p>
              <a:pPr algn="l">
                <a:lnSpc>
                  <a:spcPts val="2300"/>
                </a:lnSpc>
                <a:spcBef>
                  <a:spcPts val="1150"/>
                </a:spcBef>
              </a:pPr>
              <a:r>
                <a:rPr lang="en-GB" sz="1400" b="1" dirty="0">
                  <a:solidFill>
                    <a:srgbClr val="006C66"/>
                  </a:solidFill>
                  <a:sym typeface="Symbol" panose="05050102010706020507" pitchFamily="18" charset="2"/>
                </a:rPr>
                <a:t></a:t>
              </a:r>
              <a:r>
                <a:rPr lang="en-GB" sz="1400" b="1" i="1" dirty="0" err="1">
                  <a:solidFill>
                    <a:srgbClr val="006C66"/>
                  </a:solidFill>
                  <a:sym typeface="Symbol" panose="05050102010706020507" pitchFamily="18" charset="2"/>
                </a:rPr>
                <a:t>P</a:t>
              </a:r>
              <a:r>
                <a:rPr lang="en-GB" sz="1400" b="1" baseline="-25000" dirty="0" err="1">
                  <a:solidFill>
                    <a:srgbClr val="006C66"/>
                  </a:solidFill>
                  <a:sym typeface="Symbol" panose="05050102010706020507" pitchFamily="18" charset="2"/>
                </a:rPr>
                <a:t>rad</a:t>
              </a:r>
              <a:r>
                <a:rPr lang="en-GB" sz="1400" b="1" dirty="0">
                  <a:solidFill>
                    <a:srgbClr val="006C66"/>
                  </a:solidFill>
                  <a:sym typeface="Symbol" panose="05050102010706020507" pitchFamily="18" charset="2"/>
                </a:rPr>
                <a:t>  </a:t>
              </a:r>
              <a:r>
                <a:rPr lang="en-GB" sz="1400" b="1" dirty="0">
                  <a:solidFill>
                    <a:srgbClr val="006C66"/>
                  </a:solidFill>
                </a:rPr>
                <a:t>1.5 MW</a:t>
              </a:r>
            </a:p>
          </p:txBody>
        </p:sp>
      </p:grpSp>
      <p:sp>
        <p:nvSpPr>
          <p:cNvPr id="37" name="pole tekstowe 36">
            <a:extLst>
              <a:ext uri="{FF2B5EF4-FFF2-40B4-BE49-F238E27FC236}">
                <a16:creationId xmlns:a16="http://schemas.microsoft.com/office/drawing/2014/main" id="{194B8249-87BC-6A67-DFC7-FE3EE5F06C28}"/>
              </a:ext>
            </a:extLst>
          </p:cNvPr>
          <p:cNvSpPr txBox="1"/>
          <p:nvPr/>
        </p:nvSpPr>
        <p:spPr>
          <a:xfrm>
            <a:off x="983431" y="521164"/>
            <a:ext cx="1114408" cy="461665"/>
          </a:xfrm>
          <a:prstGeom prst="rect">
            <a:avLst/>
          </a:prstGeom>
          <a:noFill/>
        </p:spPr>
        <p:txBody>
          <a:bodyPr wrap="none" rtlCol="0">
            <a:spAutoFit/>
          </a:bodyPr>
          <a:lstStyle/>
          <a:p>
            <a:pPr algn="l"/>
            <a:r>
              <a:rPr lang="pl-PL" sz="2400" b="1" dirty="0">
                <a:solidFill>
                  <a:srgbClr val="002060"/>
                </a:solidFill>
              </a:rPr>
              <a:t>OP1.2b</a:t>
            </a:r>
          </a:p>
        </p:txBody>
      </p:sp>
      <p:sp>
        <p:nvSpPr>
          <p:cNvPr id="38" name="TextBox 36">
            <a:extLst>
              <a:ext uri="{FF2B5EF4-FFF2-40B4-BE49-F238E27FC236}">
                <a16:creationId xmlns:a16="http://schemas.microsoft.com/office/drawing/2014/main" id="{C43A8BB6-D2BD-9403-1BA1-EAB4764772A4}"/>
              </a:ext>
            </a:extLst>
          </p:cNvPr>
          <p:cNvSpPr txBox="1"/>
          <p:nvPr/>
        </p:nvSpPr>
        <p:spPr>
          <a:xfrm>
            <a:off x="6427447" y="662709"/>
            <a:ext cx="2308068" cy="276999"/>
          </a:xfrm>
          <a:prstGeom prst="rect">
            <a:avLst/>
          </a:prstGeom>
          <a:noFill/>
        </p:spPr>
        <p:txBody>
          <a:bodyPr wrap="none" rtlCol="0">
            <a:spAutoFit/>
          </a:bodyPr>
          <a:lstStyle/>
          <a:p>
            <a:pPr algn="l"/>
            <a:r>
              <a:rPr lang="pl-PL" sz="1200" dirty="0"/>
              <a:t>M.W. Jakubowski, et al., PSI 2022</a:t>
            </a:r>
            <a:endParaRPr lang="en-GB" sz="1200" dirty="0"/>
          </a:p>
        </p:txBody>
      </p:sp>
      <p:sp>
        <p:nvSpPr>
          <p:cNvPr id="39" name="TextBox 37">
            <a:extLst>
              <a:ext uri="{FF2B5EF4-FFF2-40B4-BE49-F238E27FC236}">
                <a16:creationId xmlns:a16="http://schemas.microsoft.com/office/drawing/2014/main" id="{44B2C991-4D32-E18D-C7B6-5F00F1B2D8BB}"/>
              </a:ext>
            </a:extLst>
          </p:cNvPr>
          <p:cNvSpPr txBox="1"/>
          <p:nvPr/>
        </p:nvSpPr>
        <p:spPr>
          <a:xfrm>
            <a:off x="1123060" y="878192"/>
            <a:ext cx="3151184" cy="461665"/>
          </a:xfrm>
          <a:prstGeom prst="rect">
            <a:avLst/>
          </a:prstGeom>
          <a:noFill/>
        </p:spPr>
        <p:txBody>
          <a:bodyPr wrap="none" rtlCol="0">
            <a:spAutoFit/>
          </a:bodyPr>
          <a:lstStyle/>
          <a:p>
            <a:r>
              <a:rPr lang="pl-PL" sz="1200" dirty="0"/>
              <a:t>F. </a:t>
            </a:r>
            <a:r>
              <a:rPr lang="en-GB" sz="1200" dirty="0"/>
              <a:t>Effenberg</a:t>
            </a:r>
            <a:r>
              <a:rPr lang="pl-PL" sz="1200" dirty="0"/>
              <a:t>,</a:t>
            </a:r>
            <a:r>
              <a:rPr lang="en-GB" sz="1200" dirty="0"/>
              <a:t> </a:t>
            </a:r>
            <a:r>
              <a:rPr lang="en-GB" sz="1200" i="1" dirty="0"/>
              <a:t>et al.</a:t>
            </a:r>
            <a:r>
              <a:rPr lang="en-GB" sz="1200" dirty="0"/>
              <a:t> </a:t>
            </a:r>
            <a:r>
              <a:rPr lang="en-GB" sz="1200" i="1" dirty="0" err="1"/>
              <a:t>Nuc</a:t>
            </a:r>
            <a:r>
              <a:rPr lang="pl-PL" sz="1200" i="1" dirty="0"/>
              <a:t>.</a:t>
            </a:r>
            <a:r>
              <a:rPr lang="en-GB" sz="1200" i="1" dirty="0"/>
              <a:t> </a:t>
            </a:r>
            <a:r>
              <a:rPr lang="en-GB" sz="1200" i="1" dirty="0" err="1"/>
              <a:t>Fus</a:t>
            </a:r>
            <a:r>
              <a:rPr lang="pl-PL" sz="1200" i="1" dirty="0"/>
              <a:t>.</a:t>
            </a:r>
            <a:r>
              <a:rPr lang="en-GB" sz="1200" dirty="0"/>
              <a:t> </a:t>
            </a:r>
            <a:r>
              <a:rPr lang="en-GB" sz="1200" b="1" dirty="0"/>
              <a:t>59</a:t>
            </a:r>
            <a:r>
              <a:rPr lang="en-GB" sz="1200" dirty="0"/>
              <a:t>, 106020 (2019).</a:t>
            </a:r>
          </a:p>
          <a:p>
            <a:pPr algn="l"/>
            <a:endParaRPr lang="en-GB" sz="1200" b="1" dirty="0"/>
          </a:p>
        </p:txBody>
      </p:sp>
    </p:spTree>
    <p:extLst>
      <p:ext uri="{BB962C8B-B14F-4D97-AF65-F5344CB8AC3E}">
        <p14:creationId xmlns:p14="http://schemas.microsoft.com/office/powerpoint/2010/main" val="39314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descr="Obraz zawierający tekst, zrzut ekranu, oprogramowanie, statek powietrzny&#10;&#10;Opis wygenerowany automatycznie">
            <a:extLst>
              <a:ext uri="{FF2B5EF4-FFF2-40B4-BE49-F238E27FC236}">
                <a16:creationId xmlns:a16="http://schemas.microsoft.com/office/drawing/2014/main" id="{82B71A92-8BF6-0497-0E4D-6044D2794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29" y="629275"/>
            <a:ext cx="6498476" cy="6118646"/>
          </a:xfrm>
          <a:prstGeom prst="rect">
            <a:avLst/>
          </a:prstGeom>
        </p:spPr>
      </p:pic>
      <p:sp>
        <p:nvSpPr>
          <p:cNvPr id="2" name="Tytuł 1">
            <a:extLst>
              <a:ext uri="{FF2B5EF4-FFF2-40B4-BE49-F238E27FC236}">
                <a16:creationId xmlns:a16="http://schemas.microsoft.com/office/drawing/2014/main" id="{692AA7F0-18FC-522F-A13B-C3FA0FEADD76}"/>
              </a:ext>
            </a:extLst>
          </p:cNvPr>
          <p:cNvSpPr>
            <a:spLocks noGrp="1"/>
          </p:cNvSpPr>
          <p:nvPr>
            <p:ph type="title"/>
          </p:nvPr>
        </p:nvSpPr>
        <p:spPr>
          <a:xfrm>
            <a:off x="983431" y="192515"/>
            <a:ext cx="11131231" cy="457200"/>
          </a:xfrm>
        </p:spPr>
        <p:txBody>
          <a:bodyPr/>
          <a:lstStyle/>
          <a:p>
            <a:r>
              <a:rPr lang="en-US" dirty="0"/>
              <a:t>Neon seeding lead to detachment very similar as the intrinsic detachment</a:t>
            </a:r>
            <a:endParaRPr lang="pl-PL" dirty="0"/>
          </a:p>
        </p:txBody>
      </p:sp>
      <p:sp>
        <p:nvSpPr>
          <p:cNvPr id="3" name="Symbol zastępczy stopki 2">
            <a:extLst>
              <a:ext uri="{FF2B5EF4-FFF2-40B4-BE49-F238E27FC236}">
                <a16:creationId xmlns:a16="http://schemas.microsoft.com/office/drawing/2014/main" id="{F4CF21AA-5925-773A-40D5-D79755616913}"/>
              </a:ext>
            </a:extLst>
          </p:cNvPr>
          <p:cNvSpPr>
            <a:spLocks noGrp="1"/>
          </p:cNvSpPr>
          <p:nvPr>
            <p:ph type="ftr" sz="quarter" idx="11"/>
          </p:nvPr>
        </p:nvSpPr>
        <p:spPr>
          <a:xfrm>
            <a:off x="825623" y="6555770"/>
            <a:ext cx="4616467" cy="329614"/>
          </a:xfrm>
        </p:spPr>
        <p:txBody>
          <a:bodyPr/>
          <a:lstStyle/>
          <a:p>
            <a:r>
              <a:rPr lang="en-US">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27BC279F-8D9E-93C2-954A-F71104E5528A}"/>
              </a:ext>
            </a:extLst>
          </p:cNvPr>
          <p:cNvSpPr>
            <a:spLocks noGrp="1"/>
          </p:cNvSpPr>
          <p:nvPr>
            <p:ph type="sldNum" sz="quarter" idx="12"/>
          </p:nvPr>
        </p:nvSpPr>
        <p:spPr/>
        <p:txBody>
          <a:bodyPr/>
          <a:lstStyle/>
          <a:p>
            <a:fld id="{6A6D9FA1-99C7-4910-8E32-B85D378B0060}" type="slidenum">
              <a:rPr lang="en-GB" smtClean="0">
                <a:solidFill>
                  <a:prstClr val="white"/>
                </a:solidFill>
              </a:rPr>
              <a:pPr/>
              <a:t>22</a:t>
            </a:fld>
            <a:endParaRPr lang="en-GB" dirty="0">
              <a:solidFill>
                <a:prstClr val="white"/>
              </a:solidFill>
            </a:endParaRPr>
          </a:p>
        </p:txBody>
      </p:sp>
      <p:sp>
        <p:nvSpPr>
          <p:cNvPr id="8" name="pole tekstowe 7">
            <a:extLst>
              <a:ext uri="{FF2B5EF4-FFF2-40B4-BE49-F238E27FC236}">
                <a16:creationId xmlns:a16="http://schemas.microsoft.com/office/drawing/2014/main" id="{34D0DDB6-F59D-523A-C9DF-FD997C0FCB9C}"/>
              </a:ext>
            </a:extLst>
          </p:cNvPr>
          <p:cNvSpPr txBox="1"/>
          <p:nvPr/>
        </p:nvSpPr>
        <p:spPr>
          <a:xfrm>
            <a:off x="6378848" y="604092"/>
            <a:ext cx="5757080" cy="5632311"/>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marL="285750" indent="-285750">
              <a:buFont typeface="Arial" panose="020B0604020202020204" pitchFamily="34" charset="0"/>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To increase </a:t>
            </a:r>
            <a:r>
              <a:rPr lang="pl-PL" sz="2000" dirty="0" err="1">
                <a:latin typeface="Calibri" panose="020F0502020204030204" pitchFamily="34" charset="0"/>
                <a:ea typeface="Calibri" panose="020F0502020204030204" pitchFamily="34" charset="0"/>
                <a:cs typeface="Times New Roman" panose="02020603050405020304" pitchFamily="18" charset="0"/>
              </a:rPr>
              <a:t>n</a:t>
            </a:r>
            <a:r>
              <a:rPr lang="pl-PL" sz="2000" baseline="-25000" dirty="0" err="1">
                <a:latin typeface="Calibri" panose="020F0502020204030204" pitchFamily="34" charset="0"/>
                <a:ea typeface="Calibri" panose="020F0502020204030204" pitchFamily="34" charset="0"/>
                <a:cs typeface="Times New Roman" panose="02020603050405020304" pitchFamily="18" charset="0"/>
              </a:rPr>
              <a:t>e</a:t>
            </a:r>
            <a:r>
              <a:rPr lang="pl-PL" sz="2000" dirty="0">
                <a:latin typeface="Calibri" panose="020F0502020204030204" pitchFamily="34" charset="0"/>
                <a:ea typeface="Calibri" panose="020F0502020204030204" pitchFamily="34" charset="0"/>
                <a:cs typeface="Times New Roman" panose="02020603050405020304" pitchFamily="18" charset="0"/>
              </a:rPr>
              <a:t> </a:t>
            </a:r>
            <a:r>
              <a:rPr lang="en-GB" sz="2000" dirty="0">
                <a:effectLst/>
                <a:latin typeface="Calibri" panose="020F0502020204030204" pitchFamily="34" charset="0"/>
                <a:ea typeface="Calibri" panose="020F0502020204030204" pitchFamily="34" charset="0"/>
                <a:cs typeface="Times New Roman" panose="02020603050405020304" pitchFamily="18" charset="0"/>
              </a:rPr>
              <a:t>Ne every 2.5 s was puffed which kept P</a:t>
            </a:r>
            <a:r>
              <a:rPr lang="en-GB" sz="2000" baseline="-25000" dirty="0">
                <a:effectLst/>
                <a:latin typeface="Calibri" panose="020F0502020204030204" pitchFamily="34" charset="0"/>
                <a:ea typeface="Calibri" panose="020F0502020204030204" pitchFamily="34" charset="0"/>
                <a:cs typeface="Times New Roman" panose="02020603050405020304" pitchFamily="18" charset="0"/>
              </a:rPr>
              <a:t>rad</a:t>
            </a:r>
            <a:r>
              <a:rPr lang="en-GB" sz="2000" dirty="0">
                <a:effectLst/>
                <a:latin typeface="Calibri" panose="020F0502020204030204" pitchFamily="34" charset="0"/>
                <a:ea typeface="Calibri" panose="020F0502020204030204" pitchFamily="34" charset="0"/>
                <a:cs typeface="Times New Roman" panose="02020603050405020304" pitchFamily="18" charset="0"/>
              </a:rPr>
              <a:t> baseline constant at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f</a:t>
            </a:r>
            <a:r>
              <a:rPr lang="en-GB" sz="2000" baseline="-25000" dirty="0" err="1">
                <a:effectLst/>
                <a:latin typeface="Calibri" panose="020F0502020204030204" pitchFamily="34" charset="0"/>
                <a:ea typeface="Calibri" panose="020F0502020204030204" pitchFamily="34" charset="0"/>
                <a:cs typeface="Times New Roman" panose="02020603050405020304" pitchFamily="18" charset="0"/>
              </a:rPr>
              <a:t>rad</a:t>
            </a:r>
            <a:r>
              <a:rPr lang="en-GB" sz="2000" dirty="0">
                <a:effectLst/>
                <a:latin typeface="Calibri" panose="020F0502020204030204" pitchFamily="34" charset="0"/>
                <a:ea typeface="Calibri" panose="020F0502020204030204" pitchFamily="34" charset="0"/>
                <a:cs typeface="Times New Roman" panose="02020603050405020304" pitchFamily="18" charset="0"/>
              </a:rPr>
              <a:t> = 0.8 in the first 18 s of discharge (gyrotrons dropped after 18 s). </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pl-PL" sz="2000" dirty="0">
                <a:effectLst/>
                <a:latin typeface="Calibri" panose="020F0502020204030204" pitchFamily="34" charset="0"/>
                <a:ea typeface="Calibri" panose="020F0502020204030204" pitchFamily="34" charset="0"/>
                <a:cs typeface="Times New Roman" panose="02020603050405020304" pitchFamily="18" charset="0"/>
              </a:rPr>
              <a:t>Ne </a:t>
            </a:r>
            <a:r>
              <a:rPr lang="en-GB" sz="2000" dirty="0">
                <a:effectLst/>
                <a:latin typeface="Calibri" panose="020F0502020204030204" pitchFamily="34" charset="0"/>
                <a:ea typeface="Calibri" panose="020F0502020204030204" pitchFamily="34" charset="0"/>
                <a:cs typeface="Times New Roman" panose="02020603050405020304" pitchFamily="18" charset="0"/>
              </a:rPr>
              <a:t>was almost constant at the level of 1.3×10</a:t>
            </a:r>
            <a:r>
              <a:rPr lang="en-GB" sz="2000" baseline="30000" dirty="0">
                <a:effectLst/>
                <a:latin typeface="Calibri" panose="020F0502020204030204" pitchFamily="34" charset="0"/>
                <a:ea typeface="Calibri" panose="020F0502020204030204" pitchFamily="34" charset="0"/>
                <a:cs typeface="Times New Roman" panose="02020603050405020304" pitchFamily="18" charset="0"/>
              </a:rPr>
              <a:t>20</a:t>
            </a:r>
            <a:r>
              <a:rPr lang="en-GB" sz="2000" dirty="0">
                <a:effectLst/>
                <a:latin typeface="Calibri" panose="020F0502020204030204" pitchFamily="34" charset="0"/>
                <a:ea typeface="Calibri" panose="020F0502020204030204" pitchFamily="34" charset="0"/>
                <a:cs typeface="Times New Roman" panose="02020603050405020304" pitchFamily="18" charset="0"/>
              </a:rPr>
              <a:t> m</a:t>
            </a:r>
            <a:r>
              <a:rPr lang="en-GB" sz="20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GB" sz="2000" dirty="0">
                <a:effectLst/>
                <a:latin typeface="Calibri" panose="020F0502020204030204" pitchFamily="34" charset="0"/>
                <a:ea typeface="Calibri" panose="020F0502020204030204" pitchFamily="34" charset="0"/>
                <a:cs typeface="Times New Roman" panose="02020603050405020304" pitchFamily="18" charset="0"/>
              </a:rPr>
              <a:t> during the entire discharge. </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averaged heat flux distribution on the divertor plate in the </a:t>
            </a:r>
            <a:r>
              <a:rPr lang="pl-PL" sz="2000" dirty="0">
                <a:effectLst/>
                <a:latin typeface="Calibri" panose="020F0502020204030204" pitchFamily="34" charset="0"/>
                <a:ea typeface="Calibri" panose="020F0502020204030204" pitchFamily="34" charset="0"/>
                <a:cs typeface="Times New Roman" panose="02020603050405020304" pitchFamily="18" charset="0"/>
              </a:rPr>
              <a:t>t=8-15 s</a:t>
            </a:r>
            <a:r>
              <a:rPr lang="en-GB" sz="2000" dirty="0">
                <a:effectLst/>
                <a:latin typeface="Calibri" panose="020F0502020204030204" pitchFamily="34" charset="0"/>
                <a:ea typeface="Calibri" panose="020F0502020204030204" pitchFamily="34" charset="0"/>
                <a:cs typeface="Times New Roman" panose="02020603050405020304" pitchFamily="18" charset="0"/>
              </a:rPr>
              <a:t> shown, the peak heat flux during the detached phase for Ne seeding stay at the very low level, remaining almost everywhere below 0.5MW/m2. </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pl-PL" sz="2000" dirty="0">
                <a:latin typeface="Calibri" panose="020F0502020204030204" pitchFamily="34" charset="0"/>
                <a:ea typeface="Calibri" panose="020F0502020204030204" pitchFamily="34" charset="0"/>
                <a:cs typeface="Times New Roman" panose="02020603050405020304" pitchFamily="18" charset="0"/>
              </a:rPr>
              <a:t>Ne </a:t>
            </a:r>
            <a:r>
              <a:rPr lang="en-GB" sz="2000" dirty="0">
                <a:effectLst/>
                <a:latin typeface="Calibri" panose="020F0502020204030204" pitchFamily="34" charset="0"/>
                <a:ea typeface="Calibri" panose="020F0502020204030204" pitchFamily="34" charset="0"/>
                <a:cs typeface="Times New Roman" panose="02020603050405020304" pitchFamily="18" charset="0"/>
              </a:rPr>
              <a:t>line intensities of the higher ionization levels oscillate with each puff after an initial increase, but the baseline remains constant</a:t>
            </a:r>
            <a:r>
              <a:rPr lang="pl-PL" sz="2000" dirty="0">
                <a:effectLst/>
                <a:latin typeface="Calibri" panose="020F0502020204030204" pitchFamily="34" charset="0"/>
                <a:ea typeface="Calibri" panose="020F0502020204030204" pitchFamily="34" charset="0"/>
                <a:cs typeface="Times New Roman" panose="02020603050405020304" pitchFamily="18" charset="0"/>
              </a:rPr>
              <a:t> -&gt; </a:t>
            </a:r>
            <a:r>
              <a:rPr lang="en-GB" sz="2000" dirty="0">
                <a:effectLst/>
                <a:latin typeface="Calibri" panose="020F0502020204030204" pitchFamily="34" charset="0"/>
                <a:ea typeface="Calibri" panose="020F0502020204030204" pitchFamily="34" charset="0"/>
                <a:cs typeface="Times New Roman" panose="02020603050405020304" pitchFamily="18" charset="0"/>
              </a:rPr>
              <a:t>no Ne </a:t>
            </a:r>
            <a:r>
              <a:rPr lang="en-GB" sz="2000" dirty="0">
                <a:effectLst/>
                <a:latin typeface="+mj-lt"/>
                <a:ea typeface="Calibri" panose="020F0502020204030204" pitchFamily="34" charset="0"/>
                <a:cs typeface="Times New Roman" panose="02020603050405020304" pitchFamily="18" charset="0"/>
              </a:rPr>
              <a:t>accumulation in the plasma core</a:t>
            </a:r>
            <a:r>
              <a:rPr lang="pl-PL" sz="2000" dirty="0">
                <a:effectLst/>
                <a:latin typeface="+mj-lt"/>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pl-PL" sz="2000" dirty="0">
                <a:latin typeface="+mj-lt"/>
                <a:ea typeface="Calibri" panose="020F0502020204030204" pitchFamily="34" charset="0"/>
                <a:cs typeface="Times New Roman" panose="02020603050405020304" pitchFamily="18" charset="0"/>
              </a:rPr>
              <a:t>No </a:t>
            </a:r>
            <a:r>
              <a:rPr lang="pl-PL" sz="2000" dirty="0" err="1">
                <a:latin typeface="+mj-lt"/>
                <a:ea typeface="Calibri" panose="020F0502020204030204" pitchFamily="34" charset="0"/>
                <a:cs typeface="Times New Roman" panose="02020603050405020304" pitchFamily="18" charset="0"/>
              </a:rPr>
              <a:t>significant</a:t>
            </a:r>
            <a:r>
              <a:rPr lang="pl-PL" sz="2000" dirty="0">
                <a:latin typeface="+mj-lt"/>
                <a:ea typeface="Calibri" panose="020F0502020204030204" pitchFamily="34" charset="0"/>
                <a:cs typeface="Times New Roman" panose="02020603050405020304" pitchFamily="18" charset="0"/>
              </a:rPr>
              <a:t> C and O </a:t>
            </a:r>
            <a:r>
              <a:rPr lang="pl-PL" sz="2000" dirty="0" err="1">
                <a:latin typeface="+mj-lt"/>
                <a:ea typeface="Calibri" panose="020F0502020204030204" pitchFamily="34" charset="0"/>
                <a:cs typeface="Times New Roman" panose="02020603050405020304" pitchFamily="18" charset="0"/>
              </a:rPr>
              <a:t>changes</a:t>
            </a:r>
            <a:endParaRPr lang="pl-PL" sz="2000" dirty="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pl-PL" sz="2000" dirty="0" err="1">
                <a:latin typeface="+mj-lt"/>
                <a:ea typeface="Calibri" panose="020F0502020204030204" pitchFamily="34" charset="0"/>
                <a:cs typeface="Times New Roman" panose="02020603050405020304" pitchFamily="18" charset="0"/>
              </a:rPr>
              <a:t>Seeded</a:t>
            </a:r>
            <a:r>
              <a:rPr lang="pl-PL" sz="2000" dirty="0">
                <a:latin typeface="+mj-lt"/>
                <a:ea typeface="Calibri" panose="020F0502020204030204" pitchFamily="34" charset="0"/>
                <a:cs typeface="Times New Roman" panose="02020603050405020304" pitchFamily="18" charset="0"/>
              </a:rPr>
              <a:t> </a:t>
            </a:r>
            <a:r>
              <a:rPr lang="pl-PL" sz="2000" dirty="0" err="1">
                <a:latin typeface="+mj-lt"/>
                <a:ea typeface="Calibri" panose="020F0502020204030204" pitchFamily="34" charset="0"/>
                <a:cs typeface="Times New Roman" panose="02020603050405020304" pitchFamily="18" charset="0"/>
              </a:rPr>
              <a:t>impurity</a:t>
            </a:r>
            <a:r>
              <a:rPr lang="pl-PL" sz="2000" dirty="0">
                <a:latin typeface="+mj-lt"/>
                <a:ea typeface="Calibri" panose="020F0502020204030204" pitchFamily="34" charset="0"/>
                <a:cs typeface="Times New Roman" panose="02020603050405020304" pitchFamily="18" charset="0"/>
              </a:rPr>
              <a:t> </a:t>
            </a:r>
            <a:r>
              <a:rPr lang="pl-PL" sz="2000" dirty="0" err="1">
                <a:latin typeface="+mj-lt"/>
                <a:ea typeface="Calibri" panose="020F0502020204030204" pitchFamily="34" charset="0"/>
                <a:cs typeface="Times New Roman" panose="02020603050405020304" pitchFamily="18" charset="0"/>
              </a:rPr>
              <a:t>does</a:t>
            </a:r>
            <a:r>
              <a:rPr lang="pl-PL" sz="2000" dirty="0">
                <a:latin typeface="+mj-lt"/>
                <a:ea typeface="Calibri" panose="020F0502020204030204" pitchFamily="34" charset="0"/>
                <a:cs typeface="Times New Roman" panose="02020603050405020304" pitchFamily="18" charset="0"/>
              </a:rPr>
              <a:t> not </a:t>
            </a:r>
            <a:r>
              <a:rPr lang="pl-PL" sz="2000" dirty="0" err="1">
                <a:latin typeface="+mj-lt"/>
                <a:ea typeface="Calibri" panose="020F0502020204030204" pitchFamily="34" charset="0"/>
                <a:cs typeface="Times New Roman" panose="02020603050405020304" pitchFamily="18" charset="0"/>
              </a:rPr>
              <a:t>affect</a:t>
            </a:r>
            <a:r>
              <a:rPr lang="pl-PL" sz="2000" dirty="0">
                <a:latin typeface="+mj-lt"/>
                <a:ea typeface="Calibri" panose="020F0502020204030204" pitchFamily="34" charset="0"/>
                <a:cs typeface="Times New Roman" panose="02020603050405020304" pitchFamily="18" charset="0"/>
              </a:rPr>
              <a:t> the </a:t>
            </a:r>
            <a:r>
              <a:rPr lang="pl-PL" sz="2000" dirty="0" err="1">
                <a:latin typeface="+mj-lt"/>
                <a:ea typeface="Calibri" panose="020F0502020204030204" pitchFamily="34" charset="0"/>
                <a:cs typeface="Times New Roman" panose="02020603050405020304" pitchFamily="18" charset="0"/>
              </a:rPr>
              <a:t>core</a:t>
            </a:r>
            <a:r>
              <a:rPr lang="pl-PL" sz="2000" dirty="0">
                <a:latin typeface="+mj-lt"/>
                <a:ea typeface="Calibri" panose="020F0502020204030204" pitchFamily="34" charset="0"/>
                <a:cs typeface="Times New Roman" panose="02020603050405020304" pitchFamily="18" charset="0"/>
              </a:rPr>
              <a:t> </a:t>
            </a:r>
            <a:r>
              <a:rPr lang="pl-PL" sz="2000" dirty="0" err="1">
                <a:latin typeface="+mj-lt"/>
                <a:ea typeface="Calibri" panose="020F0502020204030204" pitchFamily="34" charset="0"/>
                <a:cs typeface="Times New Roman" panose="02020603050405020304" pitchFamily="18" charset="0"/>
              </a:rPr>
              <a:t>plasma</a:t>
            </a:r>
            <a:endParaRPr lang="pl-PL" sz="2000" dirty="0">
              <a:latin typeface="+mj-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pl-PL" sz="2000" b="0" i="0" dirty="0">
                <a:solidFill>
                  <a:srgbClr val="242424"/>
                </a:solidFill>
                <a:effectLst/>
                <a:highlight>
                  <a:srgbClr val="FFFFFF"/>
                </a:highlight>
                <a:latin typeface="+mj-lt"/>
              </a:rPr>
              <a:t>R</a:t>
            </a:r>
            <a:r>
              <a:rPr lang="en-US" sz="2000" b="0" i="0" dirty="0">
                <a:solidFill>
                  <a:srgbClr val="242424"/>
                </a:solidFill>
                <a:effectLst/>
                <a:highlight>
                  <a:srgbClr val="FFFFFF"/>
                </a:highlight>
                <a:latin typeface="+mj-lt"/>
              </a:rPr>
              <a:t>adiation fraction in the confined plasma region is higher</a:t>
            </a:r>
            <a:r>
              <a:rPr lang="pl-PL" sz="2000" b="0" i="0" dirty="0">
                <a:solidFill>
                  <a:srgbClr val="242424"/>
                </a:solidFill>
                <a:effectLst/>
                <a:highlight>
                  <a:srgbClr val="FFFFFF"/>
                </a:highlight>
                <a:latin typeface="+mj-lt"/>
              </a:rPr>
              <a:t> – max </a:t>
            </a:r>
            <a:r>
              <a:rPr lang="pl-PL" sz="2000" b="0" i="0" dirty="0" err="1">
                <a:solidFill>
                  <a:srgbClr val="242424"/>
                </a:solidFill>
                <a:effectLst/>
                <a:highlight>
                  <a:srgbClr val="FFFFFF"/>
                </a:highlight>
                <a:latin typeface="+mj-lt"/>
              </a:rPr>
              <a:t>radiation</a:t>
            </a:r>
            <a:r>
              <a:rPr lang="pl-PL" sz="2000" b="0" i="0" dirty="0">
                <a:solidFill>
                  <a:srgbClr val="242424"/>
                </a:solidFill>
                <a:effectLst/>
                <a:highlight>
                  <a:srgbClr val="FFFFFF"/>
                </a:highlight>
                <a:latin typeface="+mj-lt"/>
              </a:rPr>
              <a:t> </a:t>
            </a:r>
            <a:r>
              <a:rPr lang="pl-PL" sz="2000" b="0" i="0" dirty="0" err="1">
                <a:solidFill>
                  <a:srgbClr val="242424"/>
                </a:solidFill>
                <a:effectLst/>
                <a:highlight>
                  <a:srgbClr val="FFFFFF"/>
                </a:highlight>
                <a:latin typeface="+mj-lt"/>
              </a:rPr>
              <a:t>is</a:t>
            </a:r>
            <a:r>
              <a:rPr lang="pl-PL" sz="2000" b="0" i="0" dirty="0">
                <a:solidFill>
                  <a:srgbClr val="242424"/>
                </a:solidFill>
                <a:effectLst/>
                <a:highlight>
                  <a:srgbClr val="FFFFFF"/>
                </a:highlight>
                <a:latin typeface="+mj-lt"/>
              </a:rPr>
              <a:t> </a:t>
            </a:r>
            <a:r>
              <a:rPr lang="pl-PL" sz="2000" b="0" i="0" dirty="0" err="1">
                <a:solidFill>
                  <a:srgbClr val="242424"/>
                </a:solidFill>
                <a:effectLst/>
                <a:highlight>
                  <a:srgbClr val="FFFFFF"/>
                </a:highlight>
                <a:latin typeface="+mj-lt"/>
              </a:rPr>
              <a:t>at</a:t>
            </a:r>
            <a:r>
              <a:rPr lang="pl-PL" sz="2000" b="0" i="0" dirty="0">
                <a:solidFill>
                  <a:srgbClr val="242424"/>
                </a:solidFill>
                <a:effectLst/>
                <a:highlight>
                  <a:srgbClr val="FFFFFF"/>
                </a:highlight>
                <a:latin typeface="+mj-lt"/>
              </a:rPr>
              <a:t> </a:t>
            </a:r>
            <a:r>
              <a:rPr lang="pl-PL" sz="2000" b="0" i="0" dirty="0" err="1">
                <a:solidFill>
                  <a:srgbClr val="242424"/>
                </a:solidFill>
                <a:effectLst/>
                <a:highlight>
                  <a:srgbClr val="FFFFFF"/>
                </a:highlight>
                <a:latin typeface="+mj-lt"/>
              </a:rPr>
              <a:t>higher</a:t>
            </a:r>
            <a:r>
              <a:rPr lang="pl-PL" sz="2000" b="0" i="0" dirty="0">
                <a:solidFill>
                  <a:srgbClr val="242424"/>
                </a:solidFill>
                <a:effectLst/>
                <a:highlight>
                  <a:srgbClr val="FFFFFF"/>
                </a:highlight>
                <a:latin typeface="+mj-lt"/>
              </a:rPr>
              <a:t> </a:t>
            </a:r>
            <a:r>
              <a:rPr lang="pl-PL" sz="2000" b="0" i="0" dirty="0" err="1">
                <a:solidFill>
                  <a:srgbClr val="242424"/>
                </a:solidFill>
                <a:effectLst/>
                <a:highlight>
                  <a:srgbClr val="FFFFFF"/>
                </a:highlight>
                <a:latin typeface="+mj-lt"/>
              </a:rPr>
              <a:t>temperatures</a:t>
            </a:r>
            <a:endParaRPr lang="pl-PL" sz="2000" dirty="0">
              <a:latin typeface="+mj-lt"/>
            </a:endParaRPr>
          </a:p>
        </p:txBody>
      </p:sp>
      <p:pic>
        <p:nvPicPr>
          <p:cNvPr id="5" name="Obraz 4">
            <a:extLst>
              <a:ext uri="{FF2B5EF4-FFF2-40B4-BE49-F238E27FC236}">
                <a16:creationId xmlns:a16="http://schemas.microsoft.com/office/drawing/2014/main" id="{A8203EC1-C75F-5986-7255-D6972651A558}"/>
              </a:ext>
            </a:extLst>
          </p:cNvPr>
          <p:cNvPicPr>
            <a:picLocks noChangeAspect="1"/>
          </p:cNvPicPr>
          <p:nvPr/>
        </p:nvPicPr>
        <p:blipFill rotWithShape="1">
          <a:blip r:embed="rId4"/>
          <a:srcRect l="4919" t="5603" r="41597" b="34943"/>
          <a:stretch/>
        </p:blipFill>
        <p:spPr>
          <a:xfrm>
            <a:off x="2985832" y="3564033"/>
            <a:ext cx="3294413" cy="2547730"/>
          </a:xfrm>
          <a:prstGeom prst="rect">
            <a:avLst/>
          </a:prstGeom>
          <a:solidFill>
            <a:schemeClr val="bg1"/>
          </a:solidFill>
        </p:spPr>
      </p:pic>
      <p:sp>
        <p:nvSpPr>
          <p:cNvPr id="7" name="pole tekstowe 6">
            <a:extLst>
              <a:ext uri="{FF2B5EF4-FFF2-40B4-BE49-F238E27FC236}">
                <a16:creationId xmlns:a16="http://schemas.microsoft.com/office/drawing/2014/main" id="{608C7DE1-2700-EF14-BF51-B26816225BE7}"/>
              </a:ext>
            </a:extLst>
          </p:cNvPr>
          <p:cNvSpPr txBox="1"/>
          <p:nvPr/>
        </p:nvSpPr>
        <p:spPr>
          <a:xfrm>
            <a:off x="4126192" y="515404"/>
            <a:ext cx="949299" cy="461665"/>
          </a:xfrm>
          <a:prstGeom prst="rect">
            <a:avLst/>
          </a:prstGeom>
          <a:noFill/>
        </p:spPr>
        <p:txBody>
          <a:bodyPr wrap="none" rtlCol="0">
            <a:spAutoFit/>
          </a:bodyPr>
          <a:lstStyle/>
          <a:p>
            <a:pPr algn="l"/>
            <a:r>
              <a:rPr lang="pl-PL" sz="2400" b="1" dirty="0">
                <a:solidFill>
                  <a:srgbClr val="002060"/>
                </a:solidFill>
              </a:rPr>
              <a:t>OP2.1</a:t>
            </a:r>
          </a:p>
        </p:txBody>
      </p:sp>
      <p:cxnSp>
        <p:nvCxnSpPr>
          <p:cNvPr id="9" name="Łącznik prosty 8">
            <a:extLst>
              <a:ext uri="{FF2B5EF4-FFF2-40B4-BE49-F238E27FC236}">
                <a16:creationId xmlns:a16="http://schemas.microsoft.com/office/drawing/2014/main" id="{9D27E259-DFAA-8D21-0888-38AAFC3174E7}"/>
              </a:ext>
            </a:extLst>
          </p:cNvPr>
          <p:cNvCxnSpPr>
            <a:cxnSpLocks/>
          </p:cNvCxnSpPr>
          <p:nvPr/>
        </p:nvCxnSpPr>
        <p:spPr>
          <a:xfrm flipV="1">
            <a:off x="617643" y="817769"/>
            <a:ext cx="0" cy="530618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Łącznik prosty 11">
            <a:extLst>
              <a:ext uri="{FF2B5EF4-FFF2-40B4-BE49-F238E27FC236}">
                <a16:creationId xmlns:a16="http://schemas.microsoft.com/office/drawing/2014/main" id="{20BED5A9-8BC3-C3CC-735C-A21194864D36}"/>
              </a:ext>
            </a:extLst>
          </p:cNvPr>
          <p:cNvCxnSpPr>
            <a:cxnSpLocks/>
          </p:cNvCxnSpPr>
          <p:nvPr/>
        </p:nvCxnSpPr>
        <p:spPr>
          <a:xfrm flipV="1">
            <a:off x="729605" y="817769"/>
            <a:ext cx="0" cy="5306188"/>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3" name="Łącznik prosty 12">
            <a:extLst>
              <a:ext uri="{FF2B5EF4-FFF2-40B4-BE49-F238E27FC236}">
                <a16:creationId xmlns:a16="http://schemas.microsoft.com/office/drawing/2014/main" id="{D52F0FC4-4564-E9F9-F4B0-2FD83D77DFD2}"/>
              </a:ext>
            </a:extLst>
          </p:cNvPr>
          <p:cNvCxnSpPr>
            <a:cxnSpLocks/>
          </p:cNvCxnSpPr>
          <p:nvPr/>
        </p:nvCxnSpPr>
        <p:spPr>
          <a:xfrm flipV="1">
            <a:off x="1265343" y="817769"/>
            <a:ext cx="0" cy="5306188"/>
          </a:xfrm>
          <a:prstGeom prst="line">
            <a:avLst/>
          </a:prstGeom>
          <a:ln w="19050">
            <a:solidFill>
              <a:srgbClr val="008000"/>
            </a:solidFill>
            <a:prstDash val="dash"/>
          </a:ln>
        </p:spPr>
        <p:style>
          <a:lnRef idx="1">
            <a:schemeClr val="accent1"/>
          </a:lnRef>
          <a:fillRef idx="0">
            <a:schemeClr val="accent1"/>
          </a:fillRef>
          <a:effectRef idx="0">
            <a:schemeClr val="accent1"/>
          </a:effectRef>
          <a:fontRef idx="minor">
            <a:schemeClr val="tx1"/>
          </a:fontRef>
        </p:style>
      </p:cxnSp>
      <p:cxnSp>
        <p:nvCxnSpPr>
          <p:cNvPr id="14" name="Łącznik prosty 13">
            <a:extLst>
              <a:ext uri="{FF2B5EF4-FFF2-40B4-BE49-F238E27FC236}">
                <a16:creationId xmlns:a16="http://schemas.microsoft.com/office/drawing/2014/main" id="{B6751FF2-C8B4-E271-0079-FA223A4DF59D}"/>
              </a:ext>
            </a:extLst>
          </p:cNvPr>
          <p:cNvCxnSpPr>
            <a:cxnSpLocks/>
          </p:cNvCxnSpPr>
          <p:nvPr/>
        </p:nvCxnSpPr>
        <p:spPr>
          <a:xfrm flipV="1">
            <a:off x="2094018" y="817769"/>
            <a:ext cx="0" cy="530618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Łącznik prosty 14">
            <a:extLst>
              <a:ext uri="{FF2B5EF4-FFF2-40B4-BE49-F238E27FC236}">
                <a16:creationId xmlns:a16="http://schemas.microsoft.com/office/drawing/2014/main" id="{796700DF-E85A-D536-5847-DF4AE026F7A5}"/>
              </a:ext>
            </a:extLst>
          </p:cNvPr>
          <p:cNvCxnSpPr>
            <a:cxnSpLocks/>
          </p:cNvCxnSpPr>
          <p:nvPr/>
        </p:nvCxnSpPr>
        <p:spPr>
          <a:xfrm flipV="1">
            <a:off x="2484543" y="805575"/>
            <a:ext cx="0" cy="5306188"/>
          </a:xfrm>
          <a:prstGeom prst="line">
            <a:avLst/>
          </a:prstGeom>
          <a:ln w="19050">
            <a:solidFill>
              <a:srgbClr val="FF66F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478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2AA7F0-18FC-522F-A13B-C3FA0FEADD76}"/>
              </a:ext>
            </a:extLst>
          </p:cNvPr>
          <p:cNvSpPr>
            <a:spLocks noGrp="1"/>
          </p:cNvSpPr>
          <p:nvPr>
            <p:ph type="title"/>
          </p:nvPr>
        </p:nvSpPr>
        <p:spPr>
          <a:xfrm>
            <a:off x="983431" y="192515"/>
            <a:ext cx="11071629" cy="457200"/>
          </a:xfrm>
        </p:spPr>
        <p:txBody>
          <a:bodyPr/>
          <a:lstStyle/>
          <a:p>
            <a:r>
              <a:rPr lang="en-GB" sz="2800" b="1" dirty="0">
                <a:effectLst/>
                <a:latin typeface="Calibri" panose="020F0502020204030204" pitchFamily="34" charset="0"/>
                <a:ea typeface="Calibri" panose="020F0502020204030204" pitchFamily="34" charset="0"/>
                <a:cs typeface="Times New Roman" panose="02020603050405020304" pitchFamily="18" charset="0"/>
              </a:rPr>
              <a:t>The longest </a:t>
            </a:r>
            <a:r>
              <a:rPr lang="pl-PL" sz="2800" b="1" dirty="0">
                <a:effectLst/>
                <a:latin typeface="Calibri" panose="020F0502020204030204" pitchFamily="34" charset="0"/>
                <a:ea typeface="Calibri" panose="020F0502020204030204" pitchFamily="34" charset="0"/>
                <a:cs typeface="Times New Roman" panose="02020603050405020304" pitchFamily="18" charset="0"/>
              </a:rPr>
              <a:t>OP1.2b </a:t>
            </a:r>
            <a:r>
              <a:rPr lang="en-GB" sz="2800" b="1" dirty="0">
                <a:effectLst/>
                <a:latin typeface="Calibri" panose="020F0502020204030204" pitchFamily="34" charset="0"/>
                <a:ea typeface="Calibri" panose="020F0502020204030204" pitchFamily="34" charset="0"/>
                <a:cs typeface="Times New Roman" panose="02020603050405020304" pitchFamily="18" charset="0"/>
              </a:rPr>
              <a:t>discharge</a:t>
            </a:r>
            <a:r>
              <a:rPr lang="en-GB" sz="2800" dirty="0">
                <a:effectLst/>
                <a:latin typeface="Calibri" panose="020F0502020204030204" pitchFamily="34" charset="0"/>
                <a:ea typeface="Calibri" panose="020F0502020204030204" pitchFamily="34" charset="0"/>
                <a:cs typeface="Times New Roman" panose="02020603050405020304" pitchFamily="18" charset="0"/>
              </a:rPr>
              <a:t> with </a:t>
            </a:r>
            <a:r>
              <a:rPr lang="en-GB" sz="2800" b="1" u="sng" dirty="0">
                <a:effectLst/>
                <a:latin typeface="Calibri" panose="020F0502020204030204" pitchFamily="34" charset="0"/>
                <a:ea typeface="Calibri" panose="020F0502020204030204" pitchFamily="34" charset="0"/>
                <a:cs typeface="Times New Roman" panose="02020603050405020304" pitchFamily="18" charset="0"/>
              </a:rPr>
              <a:t>attached</a:t>
            </a:r>
            <a:r>
              <a:rPr lang="en-GB" sz="2800" dirty="0">
                <a:effectLst/>
                <a:latin typeface="Calibri" panose="020F0502020204030204" pitchFamily="34" charset="0"/>
                <a:ea typeface="Calibri" panose="020F0502020204030204" pitchFamily="34" charset="0"/>
                <a:cs typeface="Times New Roman" panose="02020603050405020304" pitchFamily="18" charset="0"/>
              </a:rPr>
              <a:t> divertor</a:t>
            </a:r>
            <a:endParaRPr lang="pl-PL" dirty="0"/>
          </a:p>
        </p:txBody>
      </p:sp>
      <p:sp>
        <p:nvSpPr>
          <p:cNvPr id="3" name="Symbol zastępczy stopki 2">
            <a:extLst>
              <a:ext uri="{FF2B5EF4-FFF2-40B4-BE49-F238E27FC236}">
                <a16:creationId xmlns:a16="http://schemas.microsoft.com/office/drawing/2014/main" id="{F4CF21AA-5925-773A-40D5-D79755616913}"/>
              </a:ext>
            </a:extLst>
          </p:cNvPr>
          <p:cNvSpPr>
            <a:spLocks noGrp="1"/>
          </p:cNvSpPr>
          <p:nvPr>
            <p:ph type="ftr" sz="quarter" idx="11"/>
          </p:nvPr>
        </p:nvSpPr>
        <p:spPr>
          <a:xfrm>
            <a:off x="825623" y="6555770"/>
            <a:ext cx="4616467" cy="329614"/>
          </a:xfrm>
        </p:spPr>
        <p:txBody>
          <a:bodyPr/>
          <a:lstStyle/>
          <a:p>
            <a:r>
              <a:rPr lang="en-US">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27BC279F-8D9E-93C2-954A-F71104E5528A}"/>
              </a:ext>
            </a:extLst>
          </p:cNvPr>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dirty="0">
              <a:solidFill>
                <a:prstClr val="white"/>
              </a:solidFill>
            </a:endParaRPr>
          </a:p>
        </p:txBody>
      </p:sp>
      <p:sp>
        <p:nvSpPr>
          <p:cNvPr id="5" name="pole tekstowe 4">
            <a:extLst>
              <a:ext uri="{FF2B5EF4-FFF2-40B4-BE49-F238E27FC236}">
                <a16:creationId xmlns:a16="http://schemas.microsoft.com/office/drawing/2014/main" id="{1F468F0C-3EC4-DE5C-FEB3-42622924CE1B}"/>
              </a:ext>
            </a:extLst>
          </p:cNvPr>
          <p:cNvSpPr txBox="1"/>
          <p:nvPr/>
        </p:nvSpPr>
        <p:spPr>
          <a:xfrm>
            <a:off x="7293040" y="775906"/>
            <a:ext cx="4598903" cy="5324535"/>
          </a:xfrm>
          <a:prstGeom prst="rect">
            <a:avLst/>
          </a:prstGeom>
          <a:solidFill>
            <a:schemeClr val="bg1"/>
          </a:solidFill>
          <a:effectLst>
            <a:glow rad="63500">
              <a:schemeClr val="accent1">
                <a:satMod val="175000"/>
                <a:alpha val="40000"/>
              </a:schemeClr>
            </a:glow>
          </a:effectLst>
        </p:spPr>
        <p:txBody>
          <a:bodyPr wrap="square">
            <a:spAutoFit/>
          </a:bodyPr>
          <a:lstStyle/>
          <a:p>
            <a:pPr marL="342900" indent="-342900">
              <a:buFont typeface="Arial" panose="020B0604020202020204" pitchFamily="34" charset="0"/>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The radiation fraction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f</a:t>
            </a:r>
            <a:r>
              <a:rPr lang="en-GB" sz="2000" baseline="-25000" dirty="0" err="1">
                <a:effectLst/>
                <a:latin typeface="Calibri" panose="020F0502020204030204" pitchFamily="34" charset="0"/>
                <a:ea typeface="Calibri" panose="020F0502020204030204" pitchFamily="34" charset="0"/>
                <a:cs typeface="Times New Roman" panose="02020603050405020304" pitchFamily="18" charset="0"/>
              </a:rPr>
              <a:t>rad</a:t>
            </a:r>
            <a:r>
              <a:rPr lang="en-GB" sz="2000" dirty="0">
                <a:effectLst/>
                <a:latin typeface="Calibri" panose="020F0502020204030204" pitchFamily="34" charset="0"/>
                <a:ea typeface="Calibri" panose="020F0502020204030204" pitchFamily="34" charset="0"/>
                <a:cs typeface="Times New Roman" panose="02020603050405020304" pitchFamily="18" charset="0"/>
              </a:rPr>
              <a:t> during the entire programme was about 30%, which resulted in a fully attached divertor plasma. </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pl-PL" sz="2000" dirty="0" err="1">
                <a:effectLst/>
                <a:latin typeface="Calibri" panose="020F0502020204030204" pitchFamily="34" charset="0"/>
                <a:ea typeface="Calibri" panose="020F0502020204030204" pitchFamily="34" charset="0"/>
                <a:cs typeface="Times New Roman" panose="02020603050405020304" pitchFamily="18" charset="0"/>
              </a:rPr>
              <a:t>n</a:t>
            </a:r>
            <a:r>
              <a:rPr lang="pl-PL" sz="2000" baseline="-25000" dirty="0" err="1">
                <a:effectLst/>
                <a:latin typeface="Calibri" panose="020F0502020204030204" pitchFamily="34" charset="0"/>
                <a:ea typeface="Calibri" panose="020F0502020204030204" pitchFamily="34" charset="0"/>
                <a:cs typeface="Times New Roman" panose="02020603050405020304" pitchFamily="18" charset="0"/>
              </a:rPr>
              <a:t>e</a:t>
            </a:r>
            <a:r>
              <a:rPr lang="pl-PL" sz="2000" dirty="0">
                <a:effectLst/>
                <a:latin typeface="Calibri" panose="020F0502020204030204" pitchFamily="34" charset="0"/>
                <a:ea typeface="Calibri" panose="020F0502020204030204" pitchFamily="34" charset="0"/>
                <a:cs typeface="Times New Roman" panose="02020603050405020304" pitchFamily="18" charset="0"/>
              </a:rPr>
              <a:t> </a:t>
            </a:r>
            <a:r>
              <a:rPr lang="en-GB" sz="2000" dirty="0">
                <a:effectLst/>
                <a:latin typeface="Calibri" panose="020F0502020204030204" pitchFamily="34" charset="0"/>
                <a:ea typeface="Calibri" panose="020F0502020204030204" pitchFamily="34" charset="0"/>
                <a:cs typeface="Times New Roman" panose="02020603050405020304" pitchFamily="18" charset="0"/>
              </a:rPr>
              <a:t>was stable till t = 80s. As in the previous campaign the divertor units were not water-cooled their surface temperature was increasing throughout the experiments. </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During this program it reached the surface temperatures above 1000</a:t>
            </a:r>
            <a:r>
              <a:rPr lang="en-GB"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GB" sz="2000" dirty="0">
                <a:effectLst/>
                <a:latin typeface="Calibri" panose="020F0502020204030204" pitchFamily="34" charset="0"/>
                <a:ea typeface="Calibri" panose="020F0502020204030204" pitchFamily="34" charset="0"/>
                <a:cs typeface="Times New Roman" panose="02020603050405020304" pitchFamily="18" charset="0"/>
              </a:rPr>
              <a:t>C. This resulted in the stronger emission of impurities, e.g. oxygen or water molecules from the divertor target plates, which increased plasma radiation and plasma density in the last phase of the discharge. </a:t>
            </a:r>
            <a:endParaRPr lang="pl-PL" sz="2000" dirty="0"/>
          </a:p>
        </p:txBody>
      </p:sp>
      <p:pic>
        <p:nvPicPr>
          <p:cNvPr id="6" name="Obraz 5" descr="Obraz zawierający zrzut ekranu, tekst, pianino/fortepian, sztuka&#10;&#10;Opis wygenerowany automatycznie">
            <a:extLst>
              <a:ext uri="{FF2B5EF4-FFF2-40B4-BE49-F238E27FC236}">
                <a16:creationId xmlns:a16="http://schemas.microsoft.com/office/drawing/2014/main" id="{4C0C0E58-02B2-B9CE-C44E-B109CFF7FE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75" t="1731" r="41509" b="5937"/>
          <a:stretch/>
        </p:blipFill>
        <p:spPr bwMode="auto">
          <a:xfrm>
            <a:off x="64041" y="571093"/>
            <a:ext cx="3491959" cy="5902061"/>
          </a:xfrm>
          <a:prstGeom prst="rect">
            <a:avLst/>
          </a:prstGeom>
          <a:ln>
            <a:noFill/>
          </a:ln>
          <a:extLst>
            <a:ext uri="{53640926-AAD7-44D8-BBD7-CCE9431645EC}">
              <a14:shadowObscured xmlns:a14="http://schemas.microsoft.com/office/drawing/2010/main"/>
            </a:ext>
          </a:extLst>
        </p:spPr>
      </p:pic>
      <p:pic>
        <p:nvPicPr>
          <p:cNvPr id="7" name="Obraz 6" descr="Obraz zawierający tekst, zrzut ekranu, projekt graficzny, Grafika&#10;&#10;Opis wygenerowany automatycznie">
            <a:extLst>
              <a:ext uri="{FF2B5EF4-FFF2-40B4-BE49-F238E27FC236}">
                <a16:creationId xmlns:a16="http://schemas.microsoft.com/office/drawing/2014/main" id="{55B0D4DF-918E-CB2E-820E-3CE3C25060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82" t="26351" r="40955" b="16506"/>
          <a:stretch/>
        </p:blipFill>
        <p:spPr bwMode="auto">
          <a:xfrm>
            <a:off x="3670652" y="706049"/>
            <a:ext cx="3110244" cy="2280779"/>
          </a:xfrm>
          <a:prstGeom prst="rect">
            <a:avLst/>
          </a:prstGeom>
          <a:ln>
            <a:noFill/>
          </a:ln>
          <a:extLst>
            <a:ext uri="{53640926-AAD7-44D8-BBD7-CCE9431645EC}">
              <a14:shadowObscured xmlns:a14="http://schemas.microsoft.com/office/drawing/2010/main"/>
            </a:ext>
          </a:extLst>
        </p:spPr>
      </p:pic>
      <p:pic>
        <p:nvPicPr>
          <p:cNvPr id="14" name="Obraz 13">
            <a:extLst>
              <a:ext uri="{FF2B5EF4-FFF2-40B4-BE49-F238E27FC236}">
                <a16:creationId xmlns:a16="http://schemas.microsoft.com/office/drawing/2014/main" id="{8878DEDA-E67A-8F86-B0F2-9A878CA604D6}"/>
              </a:ext>
            </a:extLst>
          </p:cNvPr>
          <p:cNvPicPr>
            <a:picLocks noChangeAspect="1"/>
          </p:cNvPicPr>
          <p:nvPr/>
        </p:nvPicPr>
        <p:blipFill rotWithShape="1">
          <a:blip r:embed="rId4"/>
          <a:srcRect l="3973" t="5611" r="41347" b="35201"/>
          <a:stretch/>
        </p:blipFill>
        <p:spPr>
          <a:xfrm>
            <a:off x="3834295" y="4513522"/>
            <a:ext cx="2628348" cy="2000940"/>
          </a:xfrm>
          <a:prstGeom prst="rect">
            <a:avLst/>
          </a:prstGeom>
          <a:solidFill>
            <a:schemeClr val="bg1"/>
          </a:solidFill>
        </p:spPr>
      </p:pic>
      <p:pic>
        <p:nvPicPr>
          <p:cNvPr id="16" name="Obraz 15">
            <a:extLst>
              <a:ext uri="{FF2B5EF4-FFF2-40B4-BE49-F238E27FC236}">
                <a16:creationId xmlns:a16="http://schemas.microsoft.com/office/drawing/2014/main" id="{2E62B964-0CC8-15C0-1F51-754D4B0A2B9E}"/>
              </a:ext>
            </a:extLst>
          </p:cNvPr>
          <p:cNvPicPr>
            <a:picLocks noChangeAspect="1"/>
          </p:cNvPicPr>
          <p:nvPr/>
        </p:nvPicPr>
        <p:blipFill rotWithShape="1">
          <a:blip r:embed="rId5"/>
          <a:srcRect l="4638" t="1241" r="39855" b="35372"/>
          <a:stretch/>
        </p:blipFill>
        <p:spPr>
          <a:xfrm>
            <a:off x="3613225" y="2818657"/>
            <a:ext cx="3202810" cy="1709946"/>
          </a:xfrm>
          <a:prstGeom prst="rect">
            <a:avLst/>
          </a:prstGeom>
          <a:solidFill>
            <a:schemeClr val="bg1"/>
          </a:solidFill>
        </p:spPr>
      </p:pic>
      <p:pic>
        <p:nvPicPr>
          <p:cNvPr id="17" name="Obraz 16">
            <a:extLst>
              <a:ext uri="{FF2B5EF4-FFF2-40B4-BE49-F238E27FC236}">
                <a16:creationId xmlns:a16="http://schemas.microsoft.com/office/drawing/2014/main" id="{20E93C92-11F9-EBEE-53A0-AF6D50E62E9A}"/>
              </a:ext>
            </a:extLst>
          </p:cNvPr>
          <p:cNvPicPr>
            <a:picLocks noChangeAspect="1"/>
          </p:cNvPicPr>
          <p:nvPr/>
        </p:nvPicPr>
        <p:blipFill rotWithShape="1">
          <a:blip r:embed="rId6"/>
          <a:srcRect l="8047" t="10227" r="2849" b="6227"/>
          <a:stretch/>
        </p:blipFill>
        <p:spPr>
          <a:xfrm>
            <a:off x="202193" y="1784627"/>
            <a:ext cx="3468458" cy="1116086"/>
          </a:xfrm>
          <a:prstGeom prst="rect">
            <a:avLst/>
          </a:prstGeom>
        </p:spPr>
      </p:pic>
      <p:cxnSp>
        <p:nvCxnSpPr>
          <p:cNvPr id="8" name="Łącznik prosty 7">
            <a:extLst>
              <a:ext uri="{FF2B5EF4-FFF2-40B4-BE49-F238E27FC236}">
                <a16:creationId xmlns:a16="http://schemas.microsoft.com/office/drawing/2014/main" id="{55963E75-0824-AFC3-7A20-CB56FAE1AF80}"/>
              </a:ext>
            </a:extLst>
          </p:cNvPr>
          <p:cNvCxnSpPr>
            <a:cxnSpLocks/>
          </p:cNvCxnSpPr>
          <p:nvPr/>
        </p:nvCxnSpPr>
        <p:spPr>
          <a:xfrm flipV="1">
            <a:off x="2684568" y="775906"/>
            <a:ext cx="0" cy="530618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Łącznik prosty 8">
            <a:extLst>
              <a:ext uri="{FF2B5EF4-FFF2-40B4-BE49-F238E27FC236}">
                <a16:creationId xmlns:a16="http://schemas.microsoft.com/office/drawing/2014/main" id="{BEB73022-E76F-CD06-51FB-5A5E30B509B9}"/>
              </a:ext>
            </a:extLst>
          </p:cNvPr>
          <p:cNvCxnSpPr>
            <a:cxnSpLocks/>
          </p:cNvCxnSpPr>
          <p:nvPr/>
        </p:nvCxnSpPr>
        <p:spPr>
          <a:xfrm flipV="1">
            <a:off x="2960793" y="775906"/>
            <a:ext cx="0" cy="5306188"/>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0" name="Łącznik prosty 9">
            <a:extLst>
              <a:ext uri="{FF2B5EF4-FFF2-40B4-BE49-F238E27FC236}">
                <a16:creationId xmlns:a16="http://schemas.microsoft.com/office/drawing/2014/main" id="{C089453F-6ABD-8FB2-3485-CA92D0940A09}"/>
              </a:ext>
            </a:extLst>
          </p:cNvPr>
          <p:cNvCxnSpPr>
            <a:cxnSpLocks/>
          </p:cNvCxnSpPr>
          <p:nvPr/>
        </p:nvCxnSpPr>
        <p:spPr>
          <a:xfrm flipV="1">
            <a:off x="3034572" y="775906"/>
            <a:ext cx="0" cy="5306188"/>
          </a:xfrm>
          <a:prstGeom prst="line">
            <a:avLst/>
          </a:prstGeom>
          <a:ln w="19050">
            <a:solidFill>
              <a:srgbClr val="008000"/>
            </a:solidFill>
            <a:prstDash val="dash"/>
          </a:ln>
        </p:spPr>
        <p:style>
          <a:lnRef idx="1">
            <a:schemeClr val="accent1"/>
          </a:lnRef>
          <a:fillRef idx="0">
            <a:schemeClr val="accent1"/>
          </a:fillRef>
          <a:effectRef idx="0">
            <a:schemeClr val="accent1"/>
          </a:effectRef>
          <a:fontRef idx="minor">
            <a:schemeClr val="tx1"/>
          </a:fontRef>
        </p:style>
      </p:cxnSp>
      <p:cxnSp>
        <p:nvCxnSpPr>
          <p:cNvPr id="11" name="Łącznik prosty 10">
            <a:extLst>
              <a:ext uri="{FF2B5EF4-FFF2-40B4-BE49-F238E27FC236}">
                <a16:creationId xmlns:a16="http://schemas.microsoft.com/office/drawing/2014/main" id="{69A92FBE-7ACB-AD82-B4A8-A0B070437A06}"/>
              </a:ext>
            </a:extLst>
          </p:cNvPr>
          <p:cNvCxnSpPr>
            <a:cxnSpLocks/>
          </p:cNvCxnSpPr>
          <p:nvPr/>
        </p:nvCxnSpPr>
        <p:spPr>
          <a:xfrm flipV="1">
            <a:off x="3123686" y="775906"/>
            <a:ext cx="0" cy="530618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729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2AA7F0-18FC-522F-A13B-C3FA0FEADD76}"/>
              </a:ext>
            </a:extLst>
          </p:cNvPr>
          <p:cNvSpPr>
            <a:spLocks noGrp="1"/>
          </p:cNvSpPr>
          <p:nvPr>
            <p:ph type="title"/>
          </p:nvPr>
        </p:nvSpPr>
        <p:spPr/>
        <p:txBody>
          <a:bodyPr/>
          <a:lstStyle/>
          <a:p>
            <a:r>
              <a:rPr lang="en-US" dirty="0"/>
              <a:t>Record heating energy of 1.3GJ w/ attached divertor</a:t>
            </a:r>
            <a:r>
              <a:rPr lang="pl-PL" dirty="0"/>
              <a:t> in OP2.1</a:t>
            </a:r>
          </a:p>
        </p:txBody>
      </p:sp>
      <p:sp>
        <p:nvSpPr>
          <p:cNvPr id="3" name="Symbol zastępczy stopki 2">
            <a:extLst>
              <a:ext uri="{FF2B5EF4-FFF2-40B4-BE49-F238E27FC236}">
                <a16:creationId xmlns:a16="http://schemas.microsoft.com/office/drawing/2014/main" id="{F4CF21AA-5925-773A-40D5-D79755616913}"/>
              </a:ext>
            </a:extLst>
          </p:cNvPr>
          <p:cNvSpPr>
            <a:spLocks noGrp="1"/>
          </p:cNvSpPr>
          <p:nvPr>
            <p:ph type="ftr" sz="quarter" idx="11"/>
          </p:nvPr>
        </p:nvSpPr>
        <p:spPr>
          <a:xfrm>
            <a:off x="825623" y="6555770"/>
            <a:ext cx="4616467" cy="329614"/>
          </a:xfrm>
        </p:spPr>
        <p:txBody>
          <a:bodyPr/>
          <a:lstStyle/>
          <a:p>
            <a:r>
              <a:rPr lang="en-US">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27BC279F-8D9E-93C2-954A-F71104E5528A}"/>
              </a:ext>
            </a:extLst>
          </p:cNvPr>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dirty="0">
              <a:solidFill>
                <a:prstClr val="white"/>
              </a:solidFill>
            </a:endParaRPr>
          </a:p>
        </p:txBody>
      </p:sp>
      <p:pic>
        <p:nvPicPr>
          <p:cNvPr id="6" name="am20230215_032">
            <a:hlinkClick r:id="" action="ppaction://media"/>
            <a:extLst>
              <a:ext uri="{FF2B5EF4-FFF2-40B4-BE49-F238E27FC236}">
                <a16:creationId xmlns:a16="http://schemas.microsoft.com/office/drawing/2014/main" id="{FEFFBF86-A3A7-22FA-0920-B8E889F9FC2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5876" y="618560"/>
            <a:ext cx="10725444" cy="5867839"/>
          </a:xfrm>
          <a:prstGeom prst="rect">
            <a:avLst/>
          </a:prstGeom>
        </p:spPr>
      </p:pic>
      <p:pic>
        <p:nvPicPr>
          <p:cNvPr id="5" name="Obraz 4" descr="Obraz zawierający tekst, zrzut ekranu, diagram, linia&#10;&#10;Opis wygenerowany automatycznie">
            <a:extLst>
              <a:ext uri="{FF2B5EF4-FFF2-40B4-BE49-F238E27FC236}">
                <a16:creationId xmlns:a16="http://schemas.microsoft.com/office/drawing/2014/main" id="{BE8D9F09-6AE0-7030-EF26-837B41D4B01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355" t="69447" r="28960" b="6729"/>
          <a:stretch/>
        </p:blipFill>
        <p:spPr bwMode="auto">
          <a:xfrm>
            <a:off x="6055456" y="3931834"/>
            <a:ext cx="5999511" cy="2410546"/>
          </a:xfrm>
          <a:prstGeom prst="rect">
            <a:avLst/>
          </a:prstGeom>
          <a:solidFill>
            <a:schemeClr val="bg1"/>
          </a:solidFill>
          <a:ln>
            <a:noFill/>
          </a:ln>
          <a:extLst>
            <a:ext uri="{53640926-AAD7-44D8-BBD7-CCE9431645EC}">
              <a14:shadowObscured xmlns:a14="http://schemas.microsoft.com/office/drawing/2010/main"/>
            </a:ext>
          </a:extLst>
        </p:spPr>
      </p:pic>
      <p:sp>
        <p:nvSpPr>
          <p:cNvPr id="7" name="pole tekstowe 6">
            <a:extLst>
              <a:ext uri="{FF2B5EF4-FFF2-40B4-BE49-F238E27FC236}">
                <a16:creationId xmlns:a16="http://schemas.microsoft.com/office/drawing/2014/main" id="{27F56A6C-007D-A393-6C3F-CD4E61333B45}"/>
              </a:ext>
            </a:extLst>
          </p:cNvPr>
          <p:cNvSpPr txBox="1"/>
          <p:nvPr/>
        </p:nvSpPr>
        <p:spPr>
          <a:xfrm>
            <a:off x="137033" y="6188492"/>
            <a:ext cx="2822247" cy="307777"/>
          </a:xfrm>
          <a:prstGeom prst="rect">
            <a:avLst/>
          </a:prstGeom>
          <a:noFill/>
        </p:spPr>
        <p:txBody>
          <a:bodyPr wrap="none" rtlCol="0">
            <a:spAutoFit/>
          </a:bodyPr>
          <a:lstStyle/>
          <a:p>
            <a:pPr algn="l"/>
            <a:r>
              <a:rPr lang="pl-PL" sz="1400" dirty="0"/>
              <a:t>O. </a:t>
            </a:r>
            <a:r>
              <a:rPr lang="pl-PL" sz="1400" dirty="0" err="1"/>
              <a:t>Grulke</a:t>
            </a:r>
            <a:r>
              <a:rPr lang="pl-PL" sz="1400" dirty="0"/>
              <a:t>, 29th FEC IAEA </a:t>
            </a:r>
            <a:r>
              <a:rPr lang="pl-PL" sz="1400" dirty="0" err="1"/>
              <a:t>conference</a:t>
            </a:r>
            <a:endParaRPr lang="pl-PL" sz="1400" dirty="0"/>
          </a:p>
        </p:txBody>
      </p:sp>
    </p:spTree>
    <p:extLst>
      <p:ext uri="{BB962C8B-B14F-4D97-AF65-F5344CB8AC3E}">
        <p14:creationId xmlns:p14="http://schemas.microsoft.com/office/powerpoint/2010/main" val="373946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1C12EC-9B61-58CB-8446-6400B5824BF7}"/>
              </a:ext>
            </a:extLst>
          </p:cNvPr>
          <p:cNvSpPr>
            <a:spLocks noGrp="1"/>
          </p:cNvSpPr>
          <p:nvPr>
            <p:ph type="title"/>
          </p:nvPr>
        </p:nvSpPr>
        <p:spPr/>
        <p:txBody>
          <a:bodyPr/>
          <a:lstStyle/>
          <a:p>
            <a:r>
              <a:rPr lang="pl-PL" dirty="0"/>
              <a:t>Attached </a:t>
            </a:r>
            <a:r>
              <a:rPr lang="pl-PL" dirty="0" err="1"/>
              <a:t>divertor</a:t>
            </a:r>
            <a:r>
              <a:rPr lang="pl-PL" dirty="0"/>
              <a:t> </a:t>
            </a:r>
            <a:r>
              <a:rPr lang="pl-PL" dirty="0" err="1"/>
              <a:t>configuration</a:t>
            </a:r>
            <a:r>
              <a:rPr lang="pl-PL" dirty="0"/>
              <a:t> – </a:t>
            </a:r>
            <a:r>
              <a:rPr lang="pl-PL" dirty="0" err="1"/>
              <a:t>similar</a:t>
            </a:r>
            <a:r>
              <a:rPr lang="pl-PL" dirty="0"/>
              <a:t> to the </a:t>
            </a:r>
            <a:r>
              <a:rPr lang="pl-PL" dirty="0" err="1"/>
              <a:t>record</a:t>
            </a:r>
            <a:r>
              <a:rPr lang="pl-PL" dirty="0"/>
              <a:t> </a:t>
            </a:r>
            <a:r>
              <a:rPr lang="pl-PL" dirty="0" err="1"/>
              <a:t>pulse</a:t>
            </a:r>
            <a:endParaRPr lang="pl-PL" dirty="0"/>
          </a:p>
        </p:txBody>
      </p:sp>
      <p:sp>
        <p:nvSpPr>
          <p:cNvPr id="3" name="Symbol zastępczy stopki 2">
            <a:extLst>
              <a:ext uri="{FF2B5EF4-FFF2-40B4-BE49-F238E27FC236}">
                <a16:creationId xmlns:a16="http://schemas.microsoft.com/office/drawing/2014/main" id="{439F733B-45AF-0E74-B995-36F20692D8A9}"/>
              </a:ext>
            </a:extLst>
          </p:cNvPr>
          <p:cNvSpPr>
            <a:spLocks noGrp="1"/>
          </p:cNvSpPr>
          <p:nvPr>
            <p:ph type="ftr" sz="quarter" idx="11"/>
          </p:nvPr>
        </p:nvSpPr>
        <p:spPr>
          <a:xfrm>
            <a:off x="825624" y="6555770"/>
            <a:ext cx="4777734" cy="336594"/>
          </a:xfrm>
        </p:spPr>
        <p:txBody>
          <a:bodyPr/>
          <a:lstStyle/>
          <a:p>
            <a:r>
              <a:rPr lang="en-US" dirty="0">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36519C70-2422-7D33-973D-4FEBCB4C94A5}"/>
              </a:ext>
            </a:extLst>
          </p:cNvPr>
          <p:cNvSpPr>
            <a:spLocks noGrp="1"/>
          </p:cNvSpPr>
          <p:nvPr>
            <p:ph type="sldNum" sz="quarter" idx="12"/>
          </p:nvPr>
        </p:nvSpPr>
        <p:spPr/>
        <p:txBody>
          <a:bodyPr/>
          <a:lstStyle/>
          <a:p>
            <a:fld id="{6A6D9FA1-99C7-4910-8E32-B85D378B0060}" type="slidenum">
              <a:rPr lang="en-GB" smtClean="0">
                <a:solidFill>
                  <a:prstClr val="white"/>
                </a:solidFill>
              </a:rPr>
              <a:pPr/>
              <a:t>25</a:t>
            </a:fld>
            <a:endParaRPr lang="en-GB" dirty="0">
              <a:solidFill>
                <a:prstClr val="white"/>
              </a:solidFill>
            </a:endParaRPr>
          </a:p>
        </p:txBody>
      </p:sp>
      <p:pic>
        <p:nvPicPr>
          <p:cNvPr id="5" name="Obraz 4" descr="Obraz zawierający tekst, zrzut ekranu, linia, Równolegle&#10;&#10;Opis wygenerowany automatycznie">
            <a:extLst>
              <a:ext uri="{FF2B5EF4-FFF2-40B4-BE49-F238E27FC236}">
                <a16:creationId xmlns:a16="http://schemas.microsoft.com/office/drawing/2014/main" id="{4429FB91-462E-A079-4F88-A2CD6DD0C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52" y="739720"/>
            <a:ext cx="4294533" cy="5726044"/>
          </a:xfrm>
          <a:prstGeom prst="rect">
            <a:avLst/>
          </a:prstGeom>
        </p:spPr>
      </p:pic>
      <p:pic>
        <p:nvPicPr>
          <p:cNvPr id="8" name="Obraz 7">
            <a:extLst>
              <a:ext uri="{FF2B5EF4-FFF2-40B4-BE49-F238E27FC236}">
                <a16:creationId xmlns:a16="http://schemas.microsoft.com/office/drawing/2014/main" id="{0765E73C-284C-5ABA-296D-E319DDA0C6E8}"/>
              </a:ext>
            </a:extLst>
          </p:cNvPr>
          <p:cNvPicPr>
            <a:picLocks noChangeAspect="1"/>
          </p:cNvPicPr>
          <p:nvPr/>
        </p:nvPicPr>
        <p:blipFill rotWithShape="1">
          <a:blip r:embed="rId4"/>
          <a:srcRect l="8067" r="29883" b="18756"/>
          <a:stretch/>
        </p:blipFill>
        <p:spPr>
          <a:xfrm>
            <a:off x="5835423" y="3422862"/>
            <a:ext cx="4970801" cy="3042902"/>
          </a:xfrm>
          <a:prstGeom prst="rect">
            <a:avLst/>
          </a:prstGeom>
          <a:solidFill>
            <a:schemeClr val="bg1"/>
          </a:solidFill>
        </p:spPr>
      </p:pic>
      <p:pic>
        <p:nvPicPr>
          <p:cNvPr id="7" name="Obraz 6">
            <a:extLst>
              <a:ext uri="{FF2B5EF4-FFF2-40B4-BE49-F238E27FC236}">
                <a16:creationId xmlns:a16="http://schemas.microsoft.com/office/drawing/2014/main" id="{0667D120-7F18-BE4E-B516-3E4990950758}"/>
              </a:ext>
            </a:extLst>
          </p:cNvPr>
          <p:cNvPicPr>
            <a:picLocks noChangeAspect="1"/>
          </p:cNvPicPr>
          <p:nvPr/>
        </p:nvPicPr>
        <p:blipFill rotWithShape="1">
          <a:blip r:embed="rId5"/>
          <a:srcRect l="4971" r="27093" b="28983"/>
          <a:stretch/>
        </p:blipFill>
        <p:spPr>
          <a:xfrm>
            <a:off x="5390708" y="1026800"/>
            <a:ext cx="5426149" cy="2651963"/>
          </a:xfrm>
          <a:prstGeom prst="rect">
            <a:avLst/>
          </a:prstGeom>
          <a:solidFill>
            <a:schemeClr val="bg1"/>
          </a:solidFill>
        </p:spPr>
      </p:pic>
      <p:sp>
        <p:nvSpPr>
          <p:cNvPr id="9" name="pole tekstowe 8">
            <a:extLst>
              <a:ext uri="{FF2B5EF4-FFF2-40B4-BE49-F238E27FC236}">
                <a16:creationId xmlns:a16="http://schemas.microsoft.com/office/drawing/2014/main" id="{A8303003-97EF-F1E6-C12D-6D0F106DF0E0}"/>
              </a:ext>
            </a:extLst>
          </p:cNvPr>
          <p:cNvSpPr txBox="1"/>
          <p:nvPr/>
        </p:nvSpPr>
        <p:spPr>
          <a:xfrm>
            <a:off x="6500037" y="708951"/>
            <a:ext cx="4071756" cy="400110"/>
          </a:xfrm>
          <a:prstGeom prst="rect">
            <a:avLst/>
          </a:prstGeom>
          <a:noFill/>
        </p:spPr>
        <p:txBody>
          <a:bodyPr wrap="none" rtlCol="0">
            <a:spAutoFit/>
          </a:bodyPr>
          <a:lstStyle/>
          <a:p>
            <a:pPr algn="l"/>
            <a:r>
              <a:rPr lang="pl-PL" sz="2000" dirty="0" err="1"/>
              <a:t>Results</a:t>
            </a:r>
            <a:r>
              <a:rPr lang="pl-PL" sz="2000" dirty="0"/>
              <a:t> from PHA spectra </a:t>
            </a:r>
            <a:r>
              <a:rPr lang="pl-PL" sz="2000" dirty="0" err="1"/>
              <a:t>simulations</a:t>
            </a:r>
            <a:endParaRPr lang="pl-PL" sz="2000" dirty="0"/>
          </a:p>
        </p:txBody>
      </p:sp>
      <p:pic>
        <p:nvPicPr>
          <p:cNvPr id="10" name="Obraz 9">
            <a:extLst>
              <a:ext uri="{FF2B5EF4-FFF2-40B4-BE49-F238E27FC236}">
                <a16:creationId xmlns:a16="http://schemas.microsoft.com/office/drawing/2014/main" id="{241D6EAE-CA9D-9AD0-6510-883D12DFB707}"/>
              </a:ext>
            </a:extLst>
          </p:cNvPr>
          <p:cNvPicPr>
            <a:picLocks noChangeAspect="1"/>
          </p:cNvPicPr>
          <p:nvPr/>
        </p:nvPicPr>
        <p:blipFill rotWithShape="1">
          <a:blip r:embed="rId6"/>
          <a:srcRect l="8066" t="1242" r="30407" b="18943"/>
          <a:stretch/>
        </p:blipFill>
        <p:spPr>
          <a:xfrm>
            <a:off x="2377224" y="1943346"/>
            <a:ext cx="6026967" cy="3655387"/>
          </a:xfrm>
          <a:prstGeom prst="rect">
            <a:avLst/>
          </a:prstGeom>
          <a:solidFill>
            <a:schemeClr val="bg1"/>
          </a:solidFill>
        </p:spPr>
      </p:pic>
    </p:spTree>
    <p:extLst>
      <p:ext uri="{BB962C8B-B14F-4D97-AF65-F5344CB8AC3E}">
        <p14:creationId xmlns:p14="http://schemas.microsoft.com/office/powerpoint/2010/main" val="125551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2AA7F0-18FC-522F-A13B-C3FA0FEADD76}"/>
              </a:ext>
            </a:extLst>
          </p:cNvPr>
          <p:cNvSpPr>
            <a:spLocks noGrp="1"/>
          </p:cNvSpPr>
          <p:nvPr>
            <p:ph type="title"/>
          </p:nvPr>
        </p:nvSpPr>
        <p:spPr/>
        <p:txBody>
          <a:bodyPr/>
          <a:lstStyle/>
          <a:p>
            <a:r>
              <a:rPr lang="pl-PL" sz="3200" dirty="0" err="1"/>
              <a:t>Summary</a:t>
            </a:r>
            <a:endParaRPr lang="pl-PL" sz="3200" dirty="0"/>
          </a:p>
        </p:txBody>
      </p:sp>
      <p:sp>
        <p:nvSpPr>
          <p:cNvPr id="3" name="Symbol zastępczy stopki 2">
            <a:extLst>
              <a:ext uri="{FF2B5EF4-FFF2-40B4-BE49-F238E27FC236}">
                <a16:creationId xmlns:a16="http://schemas.microsoft.com/office/drawing/2014/main" id="{F4CF21AA-5925-773A-40D5-D79755616913}"/>
              </a:ext>
            </a:extLst>
          </p:cNvPr>
          <p:cNvSpPr>
            <a:spLocks noGrp="1"/>
          </p:cNvSpPr>
          <p:nvPr>
            <p:ph type="ftr" sz="quarter" idx="11"/>
          </p:nvPr>
        </p:nvSpPr>
        <p:spPr>
          <a:xfrm>
            <a:off x="825623" y="6555770"/>
            <a:ext cx="4616467" cy="329614"/>
          </a:xfrm>
        </p:spPr>
        <p:txBody>
          <a:bodyPr/>
          <a:lstStyle/>
          <a:p>
            <a:r>
              <a:rPr lang="en-US">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27BC279F-8D9E-93C2-954A-F71104E5528A}"/>
              </a:ext>
            </a:extLst>
          </p:cNvPr>
          <p:cNvSpPr>
            <a:spLocks noGrp="1"/>
          </p:cNvSpPr>
          <p:nvPr>
            <p:ph type="sldNum" sz="quarter" idx="12"/>
          </p:nvPr>
        </p:nvSpPr>
        <p:spPr/>
        <p:txBody>
          <a:bodyPr/>
          <a:lstStyle/>
          <a:p>
            <a:fld id="{6A6D9FA1-99C7-4910-8E32-B85D378B0060}" type="slidenum">
              <a:rPr lang="en-GB" smtClean="0">
                <a:solidFill>
                  <a:prstClr val="white"/>
                </a:solidFill>
              </a:rPr>
              <a:pPr/>
              <a:t>26</a:t>
            </a:fld>
            <a:endParaRPr lang="en-GB" dirty="0">
              <a:solidFill>
                <a:prstClr val="white"/>
              </a:solidFill>
            </a:endParaRPr>
          </a:p>
        </p:txBody>
      </p:sp>
      <p:sp>
        <p:nvSpPr>
          <p:cNvPr id="6" name="pole tekstowe 5">
            <a:extLst>
              <a:ext uri="{FF2B5EF4-FFF2-40B4-BE49-F238E27FC236}">
                <a16:creationId xmlns:a16="http://schemas.microsoft.com/office/drawing/2014/main" id="{E393C908-071D-E43C-982F-B66AD5FB42F7}"/>
              </a:ext>
            </a:extLst>
          </p:cNvPr>
          <p:cNvSpPr txBox="1"/>
          <p:nvPr/>
        </p:nvSpPr>
        <p:spPr>
          <a:xfrm>
            <a:off x="256086" y="698742"/>
            <a:ext cx="5839914" cy="6124754"/>
          </a:xfrm>
          <a:prstGeom prst="rect">
            <a:avLst/>
          </a:prstGeom>
          <a:noFill/>
        </p:spPr>
        <p:txBody>
          <a:bodyPr wrap="square">
            <a:spAutoFit/>
          </a:bodyPr>
          <a:lstStyle/>
          <a:p>
            <a:r>
              <a:rPr lang="pl-PL" sz="2800" dirty="0"/>
              <a:t>First </a:t>
            </a:r>
            <a:r>
              <a:rPr lang="pl-PL" sz="2800" dirty="0" err="1"/>
              <a:t>campaign</a:t>
            </a:r>
            <a:r>
              <a:rPr lang="pl-PL" sz="2800" dirty="0"/>
              <a:t> with </a:t>
            </a:r>
            <a:r>
              <a:rPr lang="pl-PL" sz="2800" dirty="0" err="1"/>
              <a:t>water-cooled</a:t>
            </a:r>
            <a:r>
              <a:rPr lang="pl-PL" sz="2800" dirty="0"/>
              <a:t> </a:t>
            </a:r>
            <a:r>
              <a:rPr lang="pl-PL" sz="2800" dirty="0" err="1"/>
              <a:t>plasma</a:t>
            </a:r>
            <a:r>
              <a:rPr lang="pl-PL" sz="2800" dirty="0"/>
              <a:t> </a:t>
            </a:r>
            <a:r>
              <a:rPr lang="pl-PL" sz="2800" dirty="0" err="1"/>
              <a:t>facing</a:t>
            </a:r>
            <a:r>
              <a:rPr lang="pl-PL" sz="2800" dirty="0"/>
              <a:t> </a:t>
            </a:r>
            <a:r>
              <a:rPr lang="pl-PL" sz="2800" dirty="0" err="1"/>
              <a:t>components</a:t>
            </a:r>
            <a:r>
              <a:rPr lang="pl-PL" sz="2800" dirty="0"/>
              <a:t> (</a:t>
            </a:r>
            <a:r>
              <a:rPr lang="pl-PL" sz="2800" dirty="0" err="1"/>
              <a:t>incl</a:t>
            </a:r>
            <a:r>
              <a:rPr lang="pl-PL" sz="2800" dirty="0"/>
              <a:t>. HHF </a:t>
            </a:r>
            <a:r>
              <a:rPr lang="pl-PL" sz="2800" dirty="0" err="1"/>
              <a:t>divertor</a:t>
            </a:r>
            <a:r>
              <a:rPr lang="pl-PL" sz="2800" dirty="0"/>
              <a:t>) </a:t>
            </a:r>
            <a:r>
              <a:rPr lang="pl-PL" sz="2800" dirty="0" err="1"/>
              <a:t>allowed</a:t>
            </a:r>
            <a:r>
              <a:rPr lang="pl-PL" sz="2800" dirty="0"/>
              <a:t> to </a:t>
            </a:r>
            <a:r>
              <a:rPr lang="pl-PL" sz="2800" dirty="0" err="1"/>
              <a:t>gain</a:t>
            </a:r>
            <a:r>
              <a:rPr lang="pl-PL" sz="2800" dirty="0"/>
              <a:t> </a:t>
            </a:r>
            <a:r>
              <a:rPr lang="pl-PL" sz="2800" dirty="0" err="1"/>
              <a:t>first</a:t>
            </a:r>
            <a:r>
              <a:rPr lang="pl-PL" sz="2800" dirty="0"/>
              <a:t> </a:t>
            </a:r>
            <a:r>
              <a:rPr lang="pl-PL" sz="2800" dirty="0" err="1"/>
              <a:t>experience</a:t>
            </a:r>
            <a:r>
              <a:rPr lang="pl-PL" sz="2800" dirty="0"/>
              <a:t> with </a:t>
            </a:r>
            <a:r>
              <a:rPr lang="pl-PL" sz="2800" dirty="0" err="1"/>
              <a:t>long</a:t>
            </a:r>
            <a:r>
              <a:rPr lang="pl-PL" sz="2800" dirty="0"/>
              <a:t> </a:t>
            </a:r>
            <a:r>
              <a:rPr lang="pl-PL" sz="2800" dirty="0" err="1"/>
              <a:t>pulse</a:t>
            </a:r>
            <a:r>
              <a:rPr lang="pl-PL" sz="2800" dirty="0"/>
              <a:t> </a:t>
            </a:r>
            <a:r>
              <a:rPr lang="pl-PL" sz="2800" dirty="0" err="1"/>
              <a:t>scenarios</a:t>
            </a:r>
            <a:r>
              <a:rPr lang="pl-PL" sz="2800" dirty="0"/>
              <a:t>:</a:t>
            </a:r>
          </a:p>
          <a:p>
            <a:pPr marL="627063" lvl="2" indent="-342900">
              <a:buFont typeface="Arial" panose="020B0604020202020204" pitchFamily="34" charset="0"/>
              <a:buChar char="•"/>
            </a:pPr>
            <a:r>
              <a:rPr lang="pl-PL" sz="2800" dirty="0"/>
              <a:t>8 </a:t>
            </a:r>
            <a:r>
              <a:rPr lang="pl-PL" sz="2800" dirty="0" err="1"/>
              <a:t>minute</a:t>
            </a:r>
            <a:r>
              <a:rPr lang="pl-PL" sz="2800" dirty="0"/>
              <a:t> </a:t>
            </a:r>
            <a:r>
              <a:rPr lang="pl-PL" sz="2800" dirty="0" err="1"/>
              <a:t>attached</a:t>
            </a:r>
            <a:r>
              <a:rPr lang="pl-PL" sz="2800" dirty="0"/>
              <a:t> </a:t>
            </a:r>
            <a:r>
              <a:rPr lang="pl-PL" sz="2800" dirty="0" err="1"/>
              <a:t>plasma</a:t>
            </a:r>
            <a:endParaRPr lang="pl-PL" sz="2800" dirty="0"/>
          </a:p>
          <a:p>
            <a:pPr marL="627063" lvl="2" indent="-342900">
              <a:buFont typeface="Arial" panose="020B0604020202020204" pitchFamily="34" charset="0"/>
              <a:buChar char="•"/>
            </a:pPr>
            <a:r>
              <a:rPr lang="pl-PL" sz="2800" dirty="0"/>
              <a:t>&gt;100 s </a:t>
            </a:r>
            <a:r>
              <a:rPr lang="pl-PL" sz="2800" dirty="0" err="1"/>
              <a:t>detached</a:t>
            </a:r>
            <a:r>
              <a:rPr lang="pl-PL" sz="2800" dirty="0"/>
              <a:t> </a:t>
            </a:r>
            <a:r>
              <a:rPr lang="pl-PL" sz="2800" dirty="0" err="1"/>
              <a:t>plasma</a:t>
            </a:r>
            <a:r>
              <a:rPr lang="pl-PL" sz="2800" dirty="0"/>
              <a:t> </a:t>
            </a:r>
          </a:p>
          <a:p>
            <a:pPr marL="627063" lvl="2" indent="-342900">
              <a:buFont typeface="Arial" panose="020B0604020202020204" pitchFamily="34" charset="0"/>
              <a:buChar char="•"/>
            </a:pPr>
            <a:r>
              <a:rPr lang="en-US" sz="2800" dirty="0"/>
              <a:t>W7-X </a:t>
            </a:r>
            <a:r>
              <a:rPr lang="pl-PL" sz="2800" dirty="0"/>
              <a:t>ECRH </a:t>
            </a:r>
            <a:r>
              <a:rPr lang="en-US" sz="2800" dirty="0"/>
              <a:t>plasma is resilient to impurity accumulation in spite of long pulse scenarios with high plasma radiation.</a:t>
            </a:r>
            <a:r>
              <a:rPr lang="pl-PL" sz="2800" dirty="0"/>
              <a:t> </a:t>
            </a:r>
          </a:p>
          <a:p>
            <a:pPr marL="627063" lvl="2" indent="-342900">
              <a:buFont typeface="Arial" panose="020B0604020202020204" pitchFamily="34" charset="0"/>
              <a:buChar char="•"/>
            </a:pPr>
            <a:r>
              <a:rPr lang="pl-PL" sz="2800" dirty="0"/>
              <a:t>Both Ne and C </a:t>
            </a:r>
            <a:r>
              <a:rPr lang="pl-PL" sz="2800" dirty="0" err="1"/>
              <a:t>are</a:t>
            </a:r>
            <a:r>
              <a:rPr lang="pl-PL" sz="2800" dirty="0"/>
              <a:t> </a:t>
            </a:r>
            <a:r>
              <a:rPr lang="pl-PL" sz="2800" dirty="0" err="1"/>
              <a:t>suitable</a:t>
            </a:r>
            <a:r>
              <a:rPr lang="pl-PL" sz="2800" dirty="0"/>
              <a:t> for </a:t>
            </a:r>
            <a:r>
              <a:rPr lang="pl-PL" sz="2800" dirty="0" err="1"/>
              <a:t>power</a:t>
            </a:r>
            <a:r>
              <a:rPr lang="pl-PL" sz="2800" dirty="0"/>
              <a:t> </a:t>
            </a:r>
            <a:r>
              <a:rPr lang="pl-PL" sz="2800" dirty="0" err="1"/>
              <a:t>dissipation</a:t>
            </a:r>
            <a:r>
              <a:rPr lang="pl-PL" sz="2800" dirty="0"/>
              <a:t> in the </a:t>
            </a:r>
            <a:r>
              <a:rPr lang="pl-PL" sz="2800" dirty="0" err="1"/>
              <a:t>long</a:t>
            </a:r>
            <a:r>
              <a:rPr lang="pl-PL" sz="2800" dirty="0"/>
              <a:t> </a:t>
            </a:r>
            <a:r>
              <a:rPr lang="pl-PL" sz="2800" dirty="0" err="1"/>
              <a:t>pulse</a:t>
            </a:r>
            <a:r>
              <a:rPr lang="pl-PL" sz="2800" dirty="0"/>
              <a:t> </a:t>
            </a:r>
            <a:r>
              <a:rPr lang="pl-PL" sz="2800" dirty="0" err="1"/>
              <a:t>discharges</a:t>
            </a:r>
            <a:r>
              <a:rPr lang="pl-PL" sz="2800" dirty="0"/>
              <a:t>.</a:t>
            </a:r>
          </a:p>
          <a:p>
            <a:pPr marL="627063" lvl="2" indent="-342900">
              <a:buFont typeface="Arial" panose="020B0604020202020204" pitchFamily="34" charset="0"/>
              <a:buChar char="•"/>
            </a:pPr>
            <a:endParaRPr lang="pl-PL" sz="2800" dirty="0">
              <a:highlight>
                <a:srgbClr val="FFFF00"/>
              </a:highlight>
            </a:endParaRPr>
          </a:p>
        </p:txBody>
      </p:sp>
      <p:pic>
        <p:nvPicPr>
          <p:cNvPr id="7" name="Picture 9">
            <a:extLst>
              <a:ext uri="{FF2B5EF4-FFF2-40B4-BE49-F238E27FC236}">
                <a16:creationId xmlns:a16="http://schemas.microsoft.com/office/drawing/2014/main" id="{30435F1D-42AF-97E8-D2FD-11FBC7658AA1}"/>
              </a:ext>
            </a:extLst>
          </p:cNvPr>
          <p:cNvPicPr>
            <a:picLocks noChangeAspect="1"/>
          </p:cNvPicPr>
          <p:nvPr/>
        </p:nvPicPr>
        <p:blipFill>
          <a:blip r:embed="rId2"/>
          <a:stretch>
            <a:fillRect/>
          </a:stretch>
        </p:blipFill>
        <p:spPr>
          <a:xfrm>
            <a:off x="5943946" y="1019352"/>
            <a:ext cx="6226788" cy="4519165"/>
          </a:xfrm>
          <a:prstGeom prst="rect">
            <a:avLst/>
          </a:prstGeom>
        </p:spPr>
      </p:pic>
      <p:sp>
        <p:nvSpPr>
          <p:cNvPr id="8" name="TextBox 7">
            <a:extLst>
              <a:ext uri="{FF2B5EF4-FFF2-40B4-BE49-F238E27FC236}">
                <a16:creationId xmlns:a16="http://schemas.microsoft.com/office/drawing/2014/main" id="{22F76726-C764-5FC9-A917-86BD9A1DD2A5}"/>
              </a:ext>
            </a:extLst>
          </p:cNvPr>
          <p:cNvSpPr txBox="1"/>
          <p:nvPr/>
        </p:nvSpPr>
        <p:spPr>
          <a:xfrm>
            <a:off x="10314985" y="3180296"/>
            <a:ext cx="486480" cy="294953"/>
          </a:xfrm>
          <a:prstGeom prst="rect">
            <a:avLst/>
          </a:prstGeom>
          <a:noFill/>
        </p:spPr>
        <p:txBody>
          <a:bodyPr wrap="none" lIns="0" tIns="0" rIns="0" bIns="0" rtlCol="0" anchor="t" anchorCtr="0">
            <a:spAutoFit/>
          </a:bodyPr>
          <a:lstStyle/>
          <a:p>
            <a:pPr algn="l">
              <a:lnSpc>
                <a:spcPts val="2300"/>
              </a:lnSpc>
              <a:spcBef>
                <a:spcPts val="1150"/>
              </a:spcBef>
            </a:pPr>
            <a:r>
              <a:rPr lang="pl-PL" sz="1600" dirty="0"/>
              <a:t>112 s</a:t>
            </a:r>
            <a:endParaRPr lang="en-GB" sz="1600" dirty="0" err="1"/>
          </a:p>
        </p:txBody>
      </p:sp>
      <p:sp>
        <p:nvSpPr>
          <p:cNvPr id="9" name="TextBox 8">
            <a:extLst>
              <a:ext uri="{FF2B5EF4-FFF2-40B4-BE49-F238E27FC236}">
                <a16:creationId xmlns:a16="http://schemas.microsoft.com/office/drawing/2014/main" id="{5F8586C1-D0F7-1BF7-CEAB-A35C94A0896E}"/>
              </a:ext>
            </a:extLst>
          </p:cNvPr>
          <p:cNvSpPr txBox="1"/>
          <p:nvPr/>
        </p:nvSpPr>
        <p:spPr>
          <a:xfrm>
            <a:off x="10983590" y="3982841"/>
            <a:ext cx="501740" cy="294953"/>
          </a:xfrm>
          <a:prstGeom prst="rect">
            <a:avLst/>
          </a:prstGeom>
          <a:noFill/>
        </p:spPr>
        <p:txBody>
          <a:bodyPr wrap="none" lIns="0" tIns="0" rIns="0" bIns="0" rtlCol="0" anchor="t" anchorCtr="0">
            <a:spAutoFit/>
          </a:bodyPr>
          <a:lstStyle/>
          <a:p>
            <a:pPr algn="l">
              <a:lnSpc>
                <a:spcPts val="2300"/>
              </a:lnSpc>
              <a:spcBef>
                <a:spcPts val="1150"/>
              </a:spcBef>
            </a:pPr>
            <a:r>
              <a:rPr lang="pl-PL" sz="1600" dirty="0"/>
              <a:t>480 s</a:t>
            </a:r>
            <a:endParaRPr lang="en-GB" sz="1600" dirty="0" err="1"/>
          </a:p>
        </p:txBody>
      </p:sp>
      <p:sp>
        <p:nvSpPr>
          <p:cNvPr id="10" name="Oval 13">
            <a:extLst>
              <a:ext uri="{FF2B5EF4-FFF2-40B4-BE49-F238E27FC236}">
                <a16:creationId xmlns:a16="http://schemas.microsoft.com/office/drawing/2014/main" id="{C6332742-689A-D7D8-B41C-7034B0894DC2}"/>
              </a:ext>
            </a:extLst>
          </p:cNvPr>
          <p:cNvSpPr/>
          <p:nvPr/>
        </p:nvSpPr>
        <p:spPr>
          <a:xfrm>
            <a:off x="10261820" y="3682881"/>
            <a:ext cx="755009" cy="373671"/>
          </a:xfrm>
          <a:prstGeom prst="ellipse">
            <a:avLst/>
          </a:prstGeom>
          <a:noFill/>
          <a:ln w="19050" cmpd="sng">
            <a:solidFill>
              <a:schemeClr val="accent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Tree>
    <p:extLst>
      <p:ext uri="{BB962C8B-B14F-4D97-AF65-F5344CB8AC3E}">
        <p14:creationId xmlns:p14="http://schemas.microsoft.com/office/powerpoint/2010/main" val="2639441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2AA7F0-18FC-522F-A13B-C3FA0FEADD76}"/>
              </a:ext>
            </a:extLst>
          </p:cNvPr>
          <p:cNvSpPr>
            <a:spLocks noGrp="1"/>
          </p:cNvSpPr>
          <p:nvPr>
            <p:ph type="title"/>
          </p:nvPr>
        </p:nvSpPr>
        <p:spPr>
          <a:xfrm>
            <a:off x="1036594" y="2854842"/>
            <a:ext cx="6990987" cy="457200"/>
          </a:xfrm>
        </p:spPr>
        <p:txBody>
          <a:bodyPr/>
          <a:lstStyle/>
          <a:p>
            <a:r>
              <a:rPr lang="pl-PL" sz="3600" dirty="0" err="1"/>
              <a:t>Thank</a:t>
            </a:r>
            <a:r>
              <a:rPr lang="pl-PL" sz="3600" dirty="0"/>
              <a:t> </a:t>
            </a:r>
            <a:r>
              <a:rPr lang="pl-PL" sz="3600" dirty="0" err="1"/>
              <a:t>you</a:t>
            </a:r>
            <a:r>
              <a:rPr lang="pl-PL" sz="3600" dirty="0"/>
              <a:t> for </a:t>
            </a:r>
            <a:r>
              <a:rPr lang="pl-PL" sz="3600" dirty="0" err="1"/>
              <a:t>your</a:t>
            </a:r>
            <a:r>
              <a:rPr lang="pl-PL" sz="3600" dirty="0"/>
              <a:t> </a:t>
            </a:r>
            <a:r>
              <a:rPr lang="pl-PL" sz="3600" dirty="0" err="1"/>
              <a:t>attention</a:t>
            </a:r>
            <a:r>
              <a:rPr lang="pl-PL" sz="3600" dirty="0"/>
              <a:t>!</a:t>
            </a:r>
          </a:p>
        </p:txBody>
      </p:sp>
      <p:sp>
        <p:nvSpPr>
          <p:cNvPr id="3" name="Symbol zastępczy stopki 2">
            <a:extLst>
              <a:ext uri="{FF2B5EF4-FFF2-40B4-BE49-F238E27FC236}">
                <a16:creationId xmlns:a16="http://schemas.microsoft.com/office/drawing/2014/main" id="{F4CF21AA-5925-773A-40D5-D79755616913}"/>
              </a:ext>
            </a:extLst>
          </p:cNvPr>
          <p:cNvSpPr>
            <a:spLocks noGrp="1"/>
          </p:cNvSpPr>
          <p:nvPr>
            <p:ph type="ftr" sz="quarter" idx="11"/>
          </p:nvPr>
        </p:nvSpPr>
        <p:spPr>
          <a:xfrm>
            <a:off x="825623" y="6555770"/>
            <a:ext cx="4616467" cy="329614"/>
          </a:xfrm>
        </p:spPr>
        <p:txBody>
          <a:bodyPr/>
          <a:lstStyle/>
          <a:p>
            <a:r>
              <a:rPr lang="en-US">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27BC279F-8D9E-93C2-954A-F71104E5528A}"/>
              </a:ext>
            </a:extLst>
          </p:cNvPr>
          <p:cNvSpPr>
            <a:spLocks noGrp="1"/>
          </p:cNvSpPr>
          <p:nvPr>
            <p:ph type="sldNum" sz="quarter" idx="12"/>
          </p:nvPr>
        </p:nvSpPr>
        <p:spPr/>
        <p:txBody>
          <a:bodyPr/>
          <a:lstStyle/>
          <a:p>
            <a:fld id="{6A6D9FA1-99C7-4910-8E32-B85D378B0060}" type="slidenum">
              <a:rPr lang="en-GB" smtClean="0">
                <a:solidFill>
                  <a:prstClr val="white"/>
                </a:solidFill>
              </a:rPr>
              <a:pPr/>
              <a:t>27</a:t>
            </a:fld>
            <a:endParaRPr lang="en-GB" dirty="0">
              <a:solidFill>
                <a:prstClr val="white"/>
              </a:solidFill>
            </a:endParaRPr>
          </a:p>
        </p:txBody>
      </p:sp>
      <p:sp>
        <p:nvSpPr>
          <p:cNvPr id="5" name="pole tekstowe 4">
            <a:extLst>
              <a:ext uri="{FF2B5EF4-FFF2-40B4-BE49-F238E27FC236}">
                <a16:creationId xmlns:a16="http://schemas.microsoft.com/office/drawing/2014/main" id="{DECBA349-4B72-BC6B-14A8-4DD4A72E6555}"/>
              </a:ext>
            </a:extLst>
          </p:cNvPr>
          <p:cNvSpPr txBox="1"/>
          <p:nvPr/>
        </p:nvSpPr>
        <p:spPr>
          <a:xfrm>
            <a:off x="8027581" y="6155660"/>
            <a:ext cx="4328364" cy="400110"/>
          </a:xfrm>
          <a:prstGeom prst="rect">
            <a:avLst/>
          </a:prstGeom>
          <a:noFill/>
        </p:spPr>
        <p:txBody>
          <a:bodyPr wrap="none" rtlCol="0">
            <a:spAutoFit/>
          </a:bodyPr>
          <a:lstStyle/>
          <a:p>
            <a:pPr algn="l"/>
            <a:r>
              <a:rPr lang="pl-PL" sz="2000" dirty="0" err="1">
                <a:solidFill>
                  <a:srgbClr val="002060"/>
                </a:solidFill>
              </a:rPr>
              <a:t>Work</a:t>
            </a:r>
            <a:r>
              <a:rPr lang="pl-PL" sz="2000" dirty="0">
                <a:solidFill>
                  <a:srgbClr val="002060"/>
                </a:solidFill>
              </a:rPr>
              <a:t> </a:t>
            </a:r>
            <a:r>
              <a:rPr lang="pl-PL" sz="2000" dirty="0" err="1">
                <a:solidFill>
                  <a:srgbClr val="002060"/>
                </a:solidFill>
              </a:rPr>
              <a:t>done</a:t>
            </a:r>
            <a:r>
              <a:rPr lang="pl-PL" sz="2000" dirty="0">
                <a:solidFill>
                  <a:srgbClr val="002060"/>
                </a:solidFill>
              </a:rPr>
              <a:t> </a:t>
            </a:r>
            <a:r>
              <a:rPr lang="pl-PL" sz="2000" dirty="0" err="1">
                <a:solidFill>
                  <a:srgbClr val="002060"/>
                </a:solidFill>
              </a:rPr>
              <a:t>under</a:t>
            </a:r>
            <a:r>
              <a:rPr lang="pl-PL" sz="2000" dirty="0">
                <a:solidFill>
                  <a:srgbClr val="002060"/>
                </a:solidFill>
              </a:rPr>
              <a:t> </a:t>
            </a:r>
            <a:r>
              <a:rPr lang="pl-PL" sz="2000" dirty="0" err="1">
                <a:solidFill>
                  <a:srgbClr val="002060"/>
                </a:solidFill>
              </a:rPr>
              <a:t>EUROfusion</a:t>
            </a:r>
            <a:r>
              <a:rPr lang="pl-PL" sz="2000" dirty="0">
                <a:solidFill>
                  <a:srgbClr val="002060"/>
                </a:solidFill>
              </a:rPr>
              <a:t> WPW7X </a:t>
            </a:r>
          </a:p>
        </p:txBody>
      </p:sp>
    </p:spTree>
    <p:extLst>
      <p:ext uri="{BB962C8B-B14F-4D97-AF65-F5344CB8AC3E}">
        <p14:creationId xmlns:p14="http://schemas.microsoft.com/office/powerpoint/2010/main" val="3812952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E4E31A-7ED9-3B48-F642-B96841F7EC1A}"/>
              </a:ext>
            </a:extLst>
          </p:cNvPr>
          <p:cNvSpPr>
            <a:spLocks noGrp="1"/>
          </p:cNvSpPr>
          <p:nvPr>
            <p:ph type="title"/>
          </p:nvPr>
        </p:nvSpPr>
        <p:spPr/>
        <p:txBody>
          <a:bodyPr/>
          <a:lstStyle/>
          <a:p>
            <a:r>
              <a:rPr lang="pl-PL" dirty="0"/>
              <a:t>W7-X: </a:t>
            </a:r>
            <a:r>
              <a:rPr lang="pl-PL" dirty="0" err="1"/>
              <a:t>attached</a:t>
            </a:r>
            <a:r>
              <a:rPr lang="pl-PL" dirty="0"/>
              <a:t> and </a:t>
            </a:r>
            <a:r>
              <a:rPr lang="pl-PL" dirty="0" err="1"/>
              <a:t>detached</a:t>
            </a:r>
            <a:r>
              <a:rPr lang="pl-PL" dirty="0"/>
              <a:t> </a:t>
            </a:r>
            <a:r>
              <a:rPr lang="pl-PL" dirty="0" err="1"/>
              <a:t>divertor</a:t>
            </a:r>
            <a:r>
              <a:rPr lang="pl-PL" dirty="0"/>
              <a:t> </a:t>
            </a:r>
            <a:r>
              <a:rPr lang="pl-PL" dirty="0" err="1"/>
              <a:t>configuration</a:t>
            </a:r>
            <a:endParaRPr lang="pl-PL" dirty="0"/>
          </a:p>
        </p:txBody>
      </p:sp>
      <p:sp>
        <p:nvSpPr>
          <p:cNvPr id="3" name="Symbol zastępczy stopki 2">
            <a:extLst>
              <a:ext uri="{FF2B5EF4-FFF2-40B4-BE49-F238E27FC236}">
                <a16:creationId xmlns:a16="http://schemas.microsoft.com/office/drawing/2014/main" id="{C5A947F2-11AA-A5E3-C1D7-82E9E7A2FB0F}"/>
              </a:ext>
            </a:extLst>
          </p:cNvPr>
          <p:cNvSpPr>
            <a:spLocks noGrp="1"/>
          </p:cNvSpPr>
          <p:nvPr>
            <p:ph type="ftr" sz="quarter" idx="11"/>
          </p:nvPr>
        </p:nvSpPr>
        <p:spPr>
          <a:xfrm>
            <a:off x="825623" y="6555770"/>
            <a:ext cx="6201075" cy="329614"/>
          </a:xfrm>
        </p:spPr>
        <p:txBody>
          <a:bodyPr/>
          <a:lstStyle/>
          <a:p>
            <a:r>
              <a:rPr lang="en-US" dirty="0">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ABC780BF-0C16-9A32-CD20-81E99D5306C4}"/>
              </a:ext>
            </a:extLst>
          </p:cNvPr>
          <p:cNvSpPr>
            <a:spLocks noGrp="1"/>
          </p:cNvSpPr>
          <p:nvPr>
            <p:ph type="sldNum" sz="quarter" idx="12"/>
          </p:nvPr>
        </p:nvSpPr>
        <p:spPr/>
        <p:txBody>
          <a:bodyPr/>
          <a:lstStyle/>
          <a:p>
            <a:fld id="{6A6D9FA1-99C7-4910-8E32-B85D378B0060}" type="slidenum">
              <a:rPr lang="en-GB" smtClean="0">
                <a:solidFill>
                  <a:prstClr val="white"/>
                </a:solidFill>
              </a:rPr>
              <a:pPr/>
              <a:t>28</a:t>
            </a:fld>
            <a:endParaRPr lang="en-GB" dirty="0">
              <a:solidFill>
                <a:prstClr val="white"/>
              </a:solidFill>
            </a:endParaRPr>
          </a:p>
        </p:txBody>
      </p:sp>
      <p:pic>
        <p:nvPicPr>
          <p:cNvPr id="5" name="Picture 6">
            <a:extLst>
              <a:ext uri="{FF2B5EF4-FFF2-40B4-BE49-F238E27FC236}">
                <a16:creationId xmlns:a16="http://schemas.microsoft.com/office/drawing/2014/main" id="{E598B3D4-27FF-C738-FD76-0F5F442DB6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156888" y="926822"/>
            <a:ext cx="2843081" cy="2599067"/>
          </a:xfrm>
          <a:prstGeom prst="rect">
            <a:avLst/>
          </a:prstGeom>
        </p:spPr>
      </p:pic>
      <p:sp>
        <p:nvSpPr>
          <p:cNvPr id="6" name="TextBox 7">
            <a:extLst>
              <a:ext uri="{FF2B5EF4-FFF2-40B4-BE49-F238E27FC236}">
                <a16:creationId xmlns:a16="http://schemas.microsoft.com/office/drawing/2014/main" id="{EDB9202C-5DEB-5A3F-27FC-9D9740363FCF}"/>
              </a:ext>
            </a:extLst>
          </p:cNvPr>
          <p:cNvSpPr txBox="1"/>
          <p:nvPr/>
        </p:nvSpPr>
        <p:spPr>
          <a:xfrm>
            <a:off x="494311" y="925362"/>
            <a:ext cx="2627332" cy="2585323"/>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rtlCol="0">
            <a:spAutoFit/>
          </a:bodyPr>
          <a:lstStyle>
            <a:defPPr>
              <a:defRPr lang="de-DE"/>
            </a:defPPr>
            <a:lvl1pPr marL="285750" indent="-285750">
              <a:buFont typeface="Arial" panose="020B0604020202020204" pitchFamily="34" charset="0"/>
              <a:buChar char="•"/>
              <a:defRPr b="1">
                <a:solidFill>
                  <a:srgbClr val="1F77B4"/>
                </a:solidFill>
                <a:cs typeface="Arial"/>
              </a:defRPr>
            </a:lvl1pPr>
          </a:lstStyle>
          <a:p>
            <a:pPr marL="0" indent="0">
              <a:buNone/>
            </a:pPr>
            <a:r>
              <a:rPr lang="en-US" dirty="0">
                <a:solidFill>
                  <a:srgbClr val="326CB3"/>
                </a:solidFill>
              </a:rPr>
              <a:t>Attached (touching):</a:t>
            </a:r>
          </a:p>
          <a:p>
            <a:r>
              <a:rPr lang="en-US" b="0" dirty="0">
                <a:solidFill>
                  <a:schemeClr val="tx1"/>
                </a:solidFill>
              </a:rPr>
              <a:t>Hot plasma (20 eV – 100 eV) in direct contact with divertor plates </a:t>
            </a:r>
            <a:r>
              <a:rPr lang="en-US" b="0" dirty="0">
                <a:solidFill>
                  <a:schemeClr val="tx1"/>
                </a:solidFill>
                <a:sym typeface="Wingdings" panose="05000000000000000000" pitchFamily="2" charset="2"/>
              </a:rPr>
              <a:t> higher heat loads. </a:t>
            </a:r>
          </a:p>
          <a:p>
            <a:r>
              <a:rPr lang="pl-PL" b="0" dirty="0">
                <a:solidFill>
                  <a:schemeClr val="tx1"/>
                </a:solidFill>
                <a:sym typeface="Wingdings" panose="05000000000000000000" pitchFamily="2" charset="2"/>
              </a:rPr>
              <a:t>Stronger p</a:t>
            </a:r>
            <a:r>
              <a:rPr lang="en-US" b="0" dirty="0">
                <a:solidFill>
                  <a:schemeClr val="tx1"/>
                </a:solidFill>
                <a:sym typeface="Wingdings" panose="05000000000000000000" pitchFamily="2" charset="2"/>
              </a:rPr>
              <a:t>article flux  particles arrive at high</a:t>
            </a:r>
            <a:r>
              <a:rPr lang="pl-PL" b="0" dirty="0">
                <a:solidFill>
                  <a:schemeClr val="tx1"/>
                </a:solidFill>
                <a:sym typeface="Wingdings" panose="05000000000000000000" pitchFamily="2" charset="2"/>
              </a:rPr>
              <a:t>er</a:t>
            </a:r>
            <a:r>
              <a:rPr lang="en-US" b="0" dirty="0">
                <a:solidFill>
                  <a:schemeClr val="tx1"/>
                </a:solidFill>
                <a:sym typeface="Wingdings" panose="05000000000000000000" pitchFamily="2" charset="2"/>
              </a:rPr>
              <a:t> rate.</a:t>
            </a:r>
            <a:endParaRPr lang="en-US" b="0" dirty="0">
              <a:solidFill>
                <a:schemeClr val="tx1"/>
              </a:solidFill>
            </a:endParaRPr>
          </a:p>
        </p:txBody>
      </p:sp>
      <p:pic>
        <p:nvPicPr>
          <p:cNvPr id="7" name="Picture 9">
            <a:extLst>
              <a:ext uri="{FF2B5EF4-FFF2-40B4-BE49-F238E27FC236}">
                <a16:creationId xmlns:a16="http://schemas.microsoft.com/office/drawing/2014/main" id="{7C63011D-B737-4FAF-3678-61D76AB96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86696" y="950121"/>
            <a:ext cx="2576478" cy="2629052"/>
          </a:xfrm>
          <a:prstGeom prst="rect">
            <a:avLst/>
          </a:prstGeom>
        </p:spPr>
      </p:pic>
      <p:sp>
        <p:nvSpPr>
          <p:cNvPr id="8" name="TextBox 10">
            <a:extLst>
              <a:ext uri="{FF2B5EF4-FFF2-40B4-BE49-F238E27FC236}">
                <a16:creationId xmlns:a16="http://schemas.microsoft.com/office/drawing/2014/main" id="{E20281FA-C916-9DF7-0675-AE2CFA003FF6}"/>
              </a:ext>
            </a:extLst>
          </p:cNvPr>
          <p:cNvSpPr txBox="1"/>
          <p:nvPr/>
        </p:nvSpPr>
        <p:spPr>
          <a:xfrm>
            <a:off x="6063459" y="971985"/>
            <a:ext cx="3013862" cy="2308324"/>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rtlCol="0">
            <a:spAutoFit/>
          </a:bodyPr>
          <a:lstStyle>
            <a:defPPr>
              <a:defRPr lang="de-DE"/>
            </a:defPPr>
            <a:lvl1pPr marL="285750" indent="-285750">
              <a:buFont typeface="Arial" panose="020B0604020202020204" pitchFamily="34" charset="0"/>
              <a:buChar char="•"/>
              <a:defRPr b="1">
                <a:solidFill>
                  <a:srgbClr val="1F77B4"/>
                </a:solidFill>
                <a:cs typeface="Arial"/>
              </a:defRPr>
            </a:lvl1pPr>
          </a:lstStyle>
          <a:p>
            <a:pPr marL="0" indent="0">
              <a:buNone/>
            </a:pPr>
            <a:r>
              <a:rPr lang="en-US" dirty="0">
                <a:solidFill>
                  <a:srgbClr val="326CB3"/>
                </a:solidFill>
              </a:rPr>
              <a:t>Detached (not touching)</a:t>
            </a:r>
          </a:p>
          <a:p>
            <a:r>
              <a:rPr lang="en-US" b="0" dirty="0">
                <a:solidFill>
                  <a:schemeClr val="tx1"/>
                </a:solidFill>
              </a:rPr>
              <a:t>Colder plasma (&lt; 5 eV) in direct contact with divertor plates </a:t>
            </a:r>
            <a:r>
              <a:rPr lang="en-US" b="0" dirty="0">
                <a:solidFill>
                  <a:schemeClr val="tx1"/>
                </a:solidFill>
                <a:sym typeface="Wingdings" panose="05000000000000000000" pitchFamily="2" charset="2"/>
              </a:rPr>
              <a:t> Power radiated away, low heat loads. </a:t>
            </a:r>
          </a:p>
          <a:p>
            <a:r>
              <a:rPr lang="en-US" b="0" dirty="0">
                <a:solidFill>
                  <a:schemeClr val="tx1"/>
                </a:solidFill>
                <a:sym typeface="Wingdings" panose="05000000000000000000" pitchFamily="2" charset="2"/>
              </a:rPr>
              <a:t>Higher recycling of particles</a:t>
            </a:r>
          </a:p>
        </p:txBody>
      </p:sp>
      <p:pic>
        <p:nvPicPr>
          <p:cNvPr id="9" name="Picture 11">
            <a:extLst>
              <a:ext uri="{FF2B5EF4-FFF2-40B4-BE49-F238E27FC236}">
                <a16:creationId xmlns:a16="http://schemas.microsoft.com/office/drawing/2014/main" id="{FF11517F-A423-319D-49D3-3907303BB6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54" y="3784346"/>
            <a:ext cx="2700533" cy="2097028"/>
          </a:xfrm>
          <a:prstGeom prst="rect">
            <a:avLst/>
          </a:prstGeom>
        </p:spPr>
      </p:pic>
      <p:pic>
        <p:nvPicPr>
          <p:cNvPr id="10" name="Picture 12">
            <a:extLst>
              <a:ext uri="{FF2B5EF4-FFF2-40B4-BE49-F238E27FC236}">
                <a16:creationId xmlns:a16="http://schemas.microsoft.com/office/drawing/2014/main" id="{E44836F4-11B8-0BE7-55ED-C9A10AD6E3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8513" y="3784346"/>
            <a:ext cx="2709678" cy="2103124"/>
          </a:xfrm>
          <a:prstGeom prst="rect">
            <a:avLst/>
          </a:prstGeom>
        </p:spPr>
      </p:pic>
      <p:pic>
        <p:nvPicPr>
          <p:cNvPr id="11" name="Picture 13">
            <a:extLst>
              <a:ext uri="{FF2B5EF4-FFF2-40B4-BE49-F238E27FC236}">
                <a16:creationId xmlns:a16="http://schemas.microsoft.com/office/drawing/2014/main" id="{1BDADD0E-E267-053A-E1F6-086C5326E6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2917" y="3778250"/>
            <a:ext cx="2715774" cy="2103124"/>
          </a:xfrm>
          <a:prstGeom prst="rect">
            <a:avLst/>
          </a:prstGeom>
        </p:spPr>
      </p:pic>
      <p:pic>
        <p:nvPicPr>
          <p:cNvPr id="12" name="Picture 14">
            <a:extLst>
              <a:ext uri="{FF2B5EF4-FFF2-40B4-BE49-F238E27FC236}">
                <a16:creationId xmlns:a16="http://schemas.microsoft.com/office/drawing/2014/main" id="{38BC6562-182A-E577-01D2-130950E839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7321" y="3734103"/>
            <a:ext cx="2715774" cy="2103124"/>
          </a:xfrm>
          <a:prstGeom prst="rect">
            <a:avLst/>
          </a:prstGeom>
        </p:spPr>
      </p:pic>
    </p:spTree>
    <p:extLst>
      <p:ext uri="{BB962C8B-B14F-4D97-AF65-F5344CB8AC3E}">
        <p14:creationId xmlns:p14="http://schemas.microsoft.com/office/powerpoint/2010/main" val="187142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ACE9DA9-470A-11AA-EBEB-D5F0CB12BB0D}"/>
              </a:ext>
            </a:extLst>
          </p:cNvPr>
          <p:cNvSpPr>
            <a:spLocks noGrp="1"/>
          </p:cNvSpPr>
          <p:nvPr>
            <p:ph type="title"/>
          </p:nvPr>
        </p:nvSpPr>
        <p:spPr/>
        <p:txBody>
          <a:bodyPr/>
          <a:lstStyle/>
          <a:p>
            <a:r>
              <a:rPr lang="pl-PL" dirty="0" err="1"/>
              <a:t>Outline</a:t>
            </a:r>
            <a:endParaRPr lang="pl-PL" dirty="0"/>
          </a:p>
        </p:txBody>
      </p:sp>
      <p:sp>
        <p:nvSpPr>
          <p:cNvPr id="3" name="Symbol zastępczy stopki 2">
            <a:extLst>
              <a:ext uri="{FF2B5EF4-FFF2-40B4-BE49-F238E27FC236}">
                <a16:creationId xmlns:a16="http://schemas.microsoft.com/office/drawing/2014/main" id="{AC699A5C-5866-FC5A-D7A5-8A4B8164B79C}"/>
              </a:ext>
            </a:extLst>
          </p:cNvPr>
          <p:cNvSpPr>
            <a:spLocks noGrp="1"/>
          </p:cNvSpPr>
          <p:nvPr>
            <p:ph type="ftr" sz="quarter" idx="11"/>
          </p:nvPr>
        </p:nvSpPr>
        <p:spPr>
          <a:xfrm>
            <a:off x="825624" y="6555770"/>
            <a:ext cx="8430842" cy="329614"/>
          </a:xfrm>
        </p:spPr>
        <p:txBody>
          <a:bodyPr/>
          <a:lstStyle/>
          <a:p>
            <a:r>
              <a:rPr lang="pl-PL" dirty="0">
                <a:solidFill>
                  <a:prstClr val="white"/>
                </a:solidFill>
              </a:rPr>
              <a:t>M. Kubkowska</a:t>
            </a:r>
            <a:r>
              <a:rPr lang="en-GB" dirty="0">
                <a:solidFill>
                  <a:prstClr val="white"/>
                </a:solidFill>
              </a:rPr>
              <a:t> | </a:t>
            </a:r>
            <a:r>
              <a:rPr lang="en-US" dirty="0">
                <a:solidFill>
                  <a:prstClr val="white"/>
                </a:solidFill>
              </a:rPr>
              <a:t>50th EPS Conference on Plasma Ph</a:t>
            </a:r>
            <a:r>
              <a:rPr lang="pl-PL" dirty="0" err="1">
                <a:solidFill>
                  <a:prstClr val="white"/>
                </a:solidFill>
              </a:rPr>
              <a:t>ysics</a:t>
            </a:r>
            <a:r>
              <a:rPr lang="en-GB" dirty="0">
                <a:solidFill>
                  <a:prstClr val="white"/>
                </a:solidFill>
              </a:rPr>
              <a:t> | </a:t>
            </a:r>
            <a:r>
              <a:rPr lang="pl-PL" dirty="0">
                <a:solidFill>
                  <a:prstClr val="white"/>
                </a:solidFill>
              </a:rPr>
              <a:t>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3B4BC723-1AB2-272F-9440-2E84B1BC5CC2}"/>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sp>
        <p:nvSpPr>
          <p:cNvPr id="5" name="pole tekstowe 4">
            <a:extLst>
              <a:ext uri="{FF2B5EF4-FFF2-40B4-BE49-F238E27FC236}">
                <a16:creationId xmlns:a16="http://schemas.microsoft.com/office/drawing/2014/main" id="{17A3309D-2512-BE01-8CBA-648AEF869B51}"/>
              </a:ext>
            </a:extLst>
          </p:cNvPr>
          <p:cNvSpPr txBox="1"/>
          <p:nvPr/>
        </p:nvSpPr>
        <p:spPr>
          <a:xfrm>
            <a:off x="720080" y="1181821"/>
            <a:ext cx="6152629" cy="3108543"/>
          </a:xfrm>
          <a:prstGeom prst="rect">
            <a:avLst/>
          </a:prstGeom>
          <a:noFill/>
        </p:spPr>
        <p:txBody>
          <a:bodyPr wrap="square" rtlCol="0">
            <a:spAutoFit/>
          </a:bodyPr>
          <a:lstStyle/>
          <a:p>
            <a:pPr marL="514350" indent="-514350">
              <a:buFont typeface="+mj-lt"/>
              <a:buAutoNum type="arabicPeriod"/>
            </a:pPr>
            <a:r>
              <a:rPr lang="en-GB" sz="2800" dirty="0"/>
              <a:t>Motivation</a:t>
            </a:r>
            <a:endParaRPr lang="pl-PL" sz="2800" dirty="0"/>
          </a:p>
          <a:p>
            <a:pPr marL="514350" indent="-514350">
              <a:buFont typeface="+mj-lt"/>
              <a:buAutoNum type="arabicPeriod"/>
            </a:pPr>
            <a:r>
              <a:rPr lang="pl-PL" sz="2800" dirty="0" err="1"/>
              <a:t>Wendelstein</a:t>
            </a:r>
            <a:r>
              <a:rPr lang="pl-PL" sz="2800" dirty="0"/>
              <a:t> 7-X</a:t>
            </a:r>
            <a:endParaRPr lang="en-GB" sz="2800" dirty="0"/>
          </a:p>
          <a:p>
            <a:pPr marL="514350" indent="-514350">
              <a:buFont typeface="+mj-lt"/>
              <a:buAutoNum type="arabicPeriod"/>
            </a:pPr>
            <a:r>
              <a:rPr lang="pl-PL" sz="2800" dirty="0" err="1"/>
              <a:t>Impurities</a:t>
            </a:r>
            <a:r>
              <a:rPr lang="pl-PL" sz="2800" dirty="0"/>
              <a:t> in W7-X’s </a:t>
            </a:r>
            <a:r>
              <a:rPr lang="pl-PL" sz="2800" dirty="0" err="1"/>
              <a:t>long</a:t>
            </a:r>
            <a:r>
              <a:rPr lang="pl-PL" sz="2800" dirty="0"/>
              <a:t> </a:t>
            </a:r>
            <a:r>
              <a:rPr lang="pl-PL" sz="2800" dirty="0" err="1"/>
              <a:t>pulses</a:t>
            </a:r>
            <a:r>
              <a:rPr lang="pl-PL" sz="2800" dirty="0"/>
              <a:t> in </a:t>
            </a:r>
            <a:r>
              <a:rPr lang="pl-PL" sz="2800" dirty="0" err="1"/>
              <a:t>dettached</a:t>
            </a:r>
            <a:r>
              <a:rPr lang="pl-PL" sz="2800" dirty="0"/>
              <a:t> and </a:t>
            </a:r>
            <a:r>
              <a:rPr lang="pl-PL" sz="2800" dirty="0" err="1"/>
              <a:t>attached</a:t>
            </a:r>
            <a:r>
              <a:rPr lang="pl-PL" sz="2800" dirty="0"/>
              <a:t> </a:t>
            </a:r>
            <a:r>
              <a:rPr lang="pl-PL" sz="2800" dirty="0" err="1"/>
              <a:t>divertor</a:t>
            </a:r>
            <a:r>
              <a:rPr lang="pl-PL" sz="2800" dirty="0"/>
              <a:t> </a:t>
            </a:r>
            <a:r>
              <a:rPr lang="pl-PL" sz="2800" dirty="0" err="1"/>
              <a:t>configuration</a:t>
            </a:r>
            <a:r>
              <a:rPr lang="pl-PL" sz="2800" dirty="0"/>
              <a:t> - </a:t>
            </a:r>
            <a:r>
              <a:rPr lang="pl-PL" sz="2800" b="1" dirty="0"/>
              <a:t>ECRH </a:t>
            </a:r>
            <a:r>
              <a:rPr lang="pl-PL" sz="2800" b="1" dirty="0" err="1"/>
              <a:t>heated</a:t>
            </a:r>
            <a:r>
              <a:rPr lang="pl-PL" sz="2800" b="1" dirty="0"/>
              <a:t> </a:t>
            </a:r>
            <a:r>
              <a:rPr lang="pl-PL" sz="2800" b="1" dirty="0" err="1"/>
              <a:t>plasma</a:t>
            </a:r>
            <a:endParaRPr lang="en-GB" sz="2800" b="1" dirty="0"/>
          </a:p>
          <a:p>
            <a:pPr marL="514350" indent="-514350">
              <a:buFont typeface="+mj-lt"/>
              <a:buAutoNum type="arabicPeriod"/>
            </a:pPr>
            <a:r>
              <a:rPr lang="en-GB" sz="2800" dirty="0"/>
              <a:t>Summary</a:t>
            </a:r>
          </a:p>
          <a:p>
            <a:pPr algn="l"/>
            <a:endParaRPr lang="pl-PL" sz="2800" b="1" dirty="0"/>
          </a:p>
        </p:txBody>
      </p:sp>
      <p:pic>
        <p:nvPicPr>
          <p:cNvPr id="1026" name="Picture 2" descr="El reactor de fusión alemán Wendelstein 7-X (stellarator W7-X ...">
            <a:extLst>
              <a:ext uri="{FF2B5EF4-FFF2-40B4-BE49-F238E27FC236}">
                <a16:creationId xmlns:a16="http://schemas.microsoft.com/office/drawing/2014/main" id="{57F61DE4-A202-5D12-6D97-69EA256D17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76" r="10729"/>
          <a:stretch/>
        </p:blipFill>
        <p:spPr bwMode="auto">
          <a:xfrm>
            <a:off x="7506587" y="3053151"/>
            <a:ext cx="4423144" cy="32194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596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FF3094-BFC0-275B-25C9-05E8A4401C30}"/>
              </a:ext>
            </a:extLst>
          </p:cNvPr>
          <p:cNvSpPr>
            <a:spLocks noGrp="1"/>
          </p:cNvSpPr>
          <p:nvPr>
            <p:ph type="title"/>
          </p:nvPr>
        </p:nvSpPr>
        <p:spPr/>
        <p:txBody>
          <a:bodyPr/>
          <a:lstStyle/>
          <a:p>
            <a:r>
              <a:rPr lang="pl-PL" dirty="0" err="1"/>
              <a:t>Long</a:t>
            </a:r>
            <a:r>
              <a:rPr lang="pl-PL" dirty="0"/>
              <a:t> </a:t>
            </a:r>
            <a:r>
              <a:rPr lang="pl-PL" dirty="0" err="1"/>
              <a:t>pulse</a:t>
            </a:r>
            <a:r>
              <a:rPr lang="pl-PL" dirty="0"/>
              <a:t> </a:t>
            </a:r>
            <a:r>
              <a:rPr lang="pl-PL" dirty="0" err="1"/>
              <a:t>operation</a:t>
            </a:r>
            <a:endParaRPr lang="pl-PL" dirty="0"/>
          </a:p>
        </p:txBody>
      </p:sp>
      <p:sp>
        <p:nvSpPr>
          <p:cNvPr id="3" name="Symbol zastępczy stopki 2">
            <a:extLst>
              <a:ext uri="{FF2B5EF4-FFF2-40B4-BE49-F238E27FC236}">
                <a16:creationId xmlns:a16="http://schemas.microsoft.com/office/drawing/2014/main" id="{F075ECDB-D820-7020-3E88-AF8CC06C995A}"/>
              </a:ext>
            </a:extLst>
          </p:cNvPr>
          <p:cNvSpPr>
            <a:spLocks noGrp="1"/>
          </p:cNvSpPr>
          <p:nvPr>
            <p:ph type="ftr" sz="quarter" idx="11"/>
          </p:nvPr>
        </p:nvSpPr>
        <p:spPr>
          <a:xfrm>
            <a:off x="825623" y="6555770"/>
            <a:ext cx="4872811" cy="329614"/>
          </a:xfrm>
        </p:spPr>
        <p:txBody>
          <a:bodyPr/>
          <a:lstStyle/>
          <a:p>
            <a:r>
              <a:rPr lang="en-US" dirty="0">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F020161D-6C21-F4C4-927D-BB86D841D591}"/>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pic>
        <p:nvPicPr>
          <p:cNvPr id="6" name="Obraz 5">
            <a:extLst>
              <a:ext uri="{FF2B5EF4-FFF2-40B4-BE49-F238E27FC236}">
                <a16:creationId xmlns:a16="http://schemas.microsoft.com/office/drawing/2014/main" id="{798A17AD-304A-CF6E-E030-9B943A3BA194}"/>
              </a:ext>
            </a:extLst>
          </p:cNvPr>
          <p:cNvPicPr>
            <a:picLocks noChangeAspect="1"/>
          </p:cNvPicPr>
          <p:nvPr/>
        </p:nvPicPr>
        <p:blipFill rotWithShape="1">
          <a:blip r:embed="rId3"/>
          <a:srcRect l="1197" r="1182"/>
          <a:stretch/>
        </p:blipFill>
        <p:spPr>
          <a:xfrm>
            <a:off x="4485770" y="421115"/>
            <a:ext cx="7614081" cy="5801184"/>
          </a:xfrm>
          <a:prstGeom prst="rect">
            <a:avLst/>
          </a:prstGeom>
          <a:effectLst>
            <a:outerShdw blurRad="50800" dist="38100" dir="5400000" algn="t" rotWithShape="0">
              <a:prstClr val="black">
                <a:alpha val="40000"/>
              </a:prstClr>
            </a:outerShdw>
          </a:effectLst>
        </p:spPr>
      </p:pic>
      <p:sp>
        <p:nvSpPr>
          <p:cNvPr id="7" name="pole tekstowe 6">
            <a:extLst>
              <a:ext uri="{FF2B5EF4-FFF2-40B4-BE49-F238E27FC236}">
                <a16:creationId xmlns:a16="http://schemas.microsoft.com/office/drawing/2014/main" id="{EE663809-3ADB-4341-14FF-28EC27AEEE3C}"/>
              </a:ext>
            </a:extLst>
          </p:cNvPr>
          <p:cNvSpPr txBox="1"/>
          <p:nvPr/>
        </p:nvSpPr>
        <p:spPr>
          <a:xfrm>
            <a:off x="0" y="855373"/>
            <a:ext cx="4485770" cy="5632311"/>
          </a:xfrm>
          <a:prstGeom prst="rect">
            <a:avLst/>
          </a:prstGeom>
          <a:noFill/>
        </p:spPr>
        <p:txBody>
          <a:bodyPr wrap="square">
            <a:spAutoFit/>
          </a:bodyPr>
          <a:lstStyle/>
          <a:p>
            <a:pPr marL="342900" indent="-342900">
              <a:buFont typeface="Arial" panose="020B0604020202020204" pitchFamily="34" charset="0"/>
              <a:buChar char="•"/>
            </a:pPr>
            <a:r>
              <a:rPr lang="en-US" sz="2000" dirty="0"/>
              <a:t>Extending plasma pulse length is essential for an economically viable fusion reactor. </a:t>
            </a:r>
            <a:endParaRPr lang="pl-PL" sz="2000" dirty="0"/>
          </a:p>
          <a:p>
            <a:pPr marL="342900" indent="-342900">
              <a:buFont typeface="Arial" panose="020B0604020202020204" pitchFamily="34" charset="0"/>
              <a:buChar char="•"/>
            </a:pPr>
            <a:r>
              <a:rPr lang="pl-PL" sz="2000" dirty="0"/>
              <a:t>The </a:t>
            </a:r>
            <a:r>
              <a:rPr lang="pl-PL" sz="2000" dirty="0" err="1"/>
              <a:t>goal</a:t>
            </a:r>
            <a:r>
              <a:rPr lang="pl-PL" sz="2000" dirty="0"/>
              <a:t> of the W7-X </a:t>
            </a:r>
            <a:r>
              <a:rPr lang="en-US" sz="2000" dirty="0"/>
              <a:t>is to demonstrate the high performance</a:t>
            </a:r>
            <a:r>
              <a:rPr lang="pl-PL" sz="2000" dirty="0"/>
              <a:t> </a:t>
            </a:r>
            <a:r>
              <a:rPr lang="en-US" sz="2000" dirty="0"/>
              <a:t>with high power and quasi-continuous operation.</a:t>
            </a:r>
            <a:endParaRPr lang="pl-PL" sz="2000" dirty="0"/>
          </a:p>
          <a:p>
            <a:pPr marL="342900" indent="-342900">
              <a:buFont typeface="Arial" panose="020B0604020202020204" pitchFamily="34" charset="0"/>
              <a:buChar char="•"/>
            </a:pPr>
            <a:r>
              <a:rPr lang="pl-PL" sz="2000" dirty="0"/>
              <a:t>In W7-X OP1.2b </a:t>
            </a:r>
            <a:r>
              <a:rPr lang="pl-PL" sz="2000" dirty="0" err="1"/>
              <a:t>experiments</a:t>
            </a:r>
            <a:r>
              <a:rPr lang="pl-PL" sz="2000" dirty="0"/>
              <a:t> </a:t>
            </a:r>
            <a:r>
              <a:rPr lang="en-US" sz="2000" dirty="0"/>
              <a:t>despite a high influx of </a:t>
            </a:r>
            <a:r>
              <a:rPr lang="pl-PL" sz="2000" dirty="0"/>
              <a:t>C </a:t>
            </a:r>
            <a:r>
              <a:rPr lang="en-US" sz="2000" dirty="0"/>
              <a:t>into the SOL during discharges with dedicated overloading of</a:t>
            </a:r>
            <a:r>
              <a:rPr lang="pl-PL" sz="2000" dirty="0"/>
              <a:t> </a:t>
            </a:r>
            <a:r>
              <a:rPr lang="en-US" sz="2000" dirty="0"/>
              <a:t>the leading edges, the plasmas remained stable. Zeff stayed below 1.5 throughout the discharge, and</a:t>
            </a:r>
            <a:r>
              <a:rPr lang="pl-PL" sz="2000" dirty="0"/>
              <a:t> </a:t>
            </a:r>
            <a:r>
              <a:rPr lang="en-US" sz="2000" dirty="0"/>
              <a:t>radiation increased at the plasma edge only.</a:t>
            </a:r>
            <a:r>
              <a:rPr lang="pl-PL" sz="2000" dirty="0"/>
              <a:t> </a:t>
            </a:r>
          </a:p>
          <a:p>
            <a:pPr marL="342900" indent="-342900">
              <a:buFont typeface="Arial" panose="020B0604020202020204" pitchFamily="34" charset="0"/>
              <a:buChar char="•"/>
            </a:pPr>
            <a:r>
              <a:rPr lang="pl-PL" sz="2000" b="0" i="0" dirty="0">
                <a:solidFill>
                  <a:srgbClr val="000000"/>
                </a:solidFill>
                <a:effectLst/>
                <a:highlight>
                  <a:srgbClr val="FFFFFF"/>
                </a:highlight>
                <a:latin typeface="Calibri" panose="020F0502020204030204" pitchFamily="34" charset="0"/>
              </a:rPr>
              <a:t>L</a:t>
            </a:r>
            <a:r>
              <a:rPr lang="en-US" sz="2000" b="0" i="0" dirty="0" err="1">
                <a:solidFill>
                  <a:srgbClr val="000000"/>
                </a:solidFill>
                <a:effectLst/>
                <a:highlight>
                  <a:srgbClr val="FFFFFF"/>
                </a:highlight>
                <a:latin typeface="Calibri" panose="020F0502020204030204" pitchFamily="34" charset="0"/>
              </a:rPr>
              <a:t>ong</a:t>
            </a:r>
            <a:r>
              <a:rPr lang="en-US" sz="2000" b="0" i="0" dirty="0">
                <a:solidFill>
                  <a:srgbClr val="000000"/>
                </a:solidFill>
                <a:effectLst/>
                <a:highlight>
                  <a:srgbClr val="FFFFFF"/>
                </a:highlight>
                <a:latin typeface="Calibri" panose="020F0502020204030204" pitchFamily="34" charset="0"/>
              </a:rPr>
              <a:t>-time scale processes could play a role, like wall recycling or erosion. </a:t>
            </a:r>
            <a:endParaRPr lang="pl-PL" sz="2000" dirty="0"/>
          </a:p>
          <a:p>
            <a:pPr marL="342900" indent="-342900">
              <a:buFont typeface="Arial" panose="020B0604020202020204" pitchFamily="34" charset="0"/>
              <a:buChar char="•"/>
            </a:pPr>
            <a:endParaRPr lang="pl-PL" sz="2000" dirty="0"/>
          </a:p>
        </p:txBody>
      </p:sp>
    </p:spTree>
    <p:extLst>
      <p:ext uri="{BB962C8B-B14F-4D97-AF65-F5344CB8AC3E}">
        <p14:creationId xmlns:p14="http://schemas.microsoft.com/office/powerpoint/2010/main" val="2593082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E4E31A-7ED9-3B48-F642-B96841F7EC1A}"/>
              </a:ext>
            </a:extLst>
          </p:cNvPr>
          <p:cNvSpPr>
            <a:spLocks noGrp="1"/>
          </p:cNvSpPr>
          <p:nvPr>
            <p:ph type="title"/>
          </p:nvPr>
        </p:nvSpPr>
        <p:spPr/>
        <p:txBody>
          <a:bodyPr/>
          <a:lstStyle/>
          <a:p>
            <a:r>
              <a:rPr lang="pl-PL" dirty="0" err="1"/>
              <a:t>Long</a:t>
            </a:r>
            <a:r>
              <a:rPr lang="pl-PL" dirty="0"/>
              <a:t> </a:t>
            </a:r>
            <a:r>
              <a:rPr lang="pl-PL" dirty="0" err="1"/>
              <a:t>pulse</a:t>
            </a:r>
            <a:r>
              <a:rPr lang="pl-PL" dirty="0"/>
              <a:t> </a:t>
            </a:r>
            <a:r>
              <a:rPr lang="pl-PL" dirty="0" err="1"/>
              <a:t>operation</a:t>
            </a:r>
            <a:r>
              <a:rPr lang="pl-PL" dirty="0"/>
              <a:t> in </a:t>
            </a:r>
            <a:r>
              <a:rPr lang="pl-PL" dirty="0" err="1"/>
              <a:t>fusion</a:t>
            </a:r>
            <a:r>
              <a:rPr lang="pl-PL" dirty="0"/>
              <a:t> devices</a:t>
            </a:r>
          </a:p>
        </p:txBody>
      </p:sp>
      <p:sp>
        <p:nvSpPr>
          <p:cNvPr id="3" name="Symbol zastępczy stopki 2">
            <a:extLst>
              <a:ext uri="{FF2B5EF4-FFF2-40B4-BE49-F238E27FC236}">
                <a16:creationId xmlns:a16="http://schemas.microsoft.com/office/drawing/2014/main" id="{C5A947F2-11AA-A5E3-C1D7-82E9E7A2FB0F}"/>
              </a:ext>
            </a:extLst>
          </p:cNvPr>
          <p:cNvSpPr>
            <a:spLocks noGrp="1"/>
          </p:cNvSpPr>
          <p:nvPr>
            <p:ph type="ftr" sz="quarter" idx="11"/>
          </p:nvPr>
        </p:nvSpPr>
        <p:spPr>
          <a:xfrm>
            <a:off x="825623" y="6555770"/>
            <a:ext cx="6201075" cy="329614"/>
          </a:xfrm>
        </p:spPr>
        <p:txBody>
          <a:bodyPr/>
          <a:lstStyle/>
          <a:p>
            <a:r>
              <a:rPr lang="en-US" dirty="0">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ABC780BF-0C16-9A32-CD20-81E99D5306C4}"/>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8" name="pole tekstowe 7">
            <a:extLst>
              <a:ext uri="{FF2B5EF4-FFF2-40B4-BE49-F238E27FC236}">
                <a16:creationId xmlns:a16="http://schemas.microsoft.com/office/drawing/2014/main" id="{9DE92DB5-659D-CBE7-28D2-8CC42B19E2FD}"/>
              </a:ext>
            </a:extLst>
          </p:cNvPr>
          <p:cNvSpPr txBox="1"/>
          <p:nvPr/>
        </p:nvSpPr>
        <p:spPr>
          <a:xfrm>
            <a:off x="599234" y="805620"/>
            <a:ext cx="10517666" cy="369332"/>
          </a:xfrm>
          <a:prstGeom prst="rect">
            <a:avLst/>
          </a:prstGeom>
          <a:noFill/>
        </p:spPr>
        <p:txBody>
          <a:bodyPr wrap="square">
            <a:spAutoFit/>
          </a:bodyPr>
          <a:lstStyle/>
          <a:p>
            <a:r>
              <a:rPr lang="en-US" sz="1800" b="1" i="0" u="none" strike="noStrike" baseline="0" dirty="0"/>
              <a:t>Plasma heating power normalized to the plasma surface (P/S in MW m</a:t>
            </a:r>
            <a:r>
              <a:rPr lang="en-US" sz="800" b="1" i="0" u="none" strike="noStrike" baseline="0" dirty="0"/>
              <a:t>2</a:t>
            </a:r>
            <a:r>
              <a:rPr lang="en-US" sz="1800" b="1" i="0" u="none" strike="noStrike" baseline="0" dirty="0"/>
              <a:t>) vs the high-performance duration.</a:t>
            </a:r>
            <a:endParaRPr lang="pl-PL" b="1" dirty="0"/>
          </a:p>
        </p:txBody>
      </p:sp>
      <p:sp>
        <p:nvSpPr>
          <p:cNvPr id="5" name="TextBox 8">
            <a:extLst>
              <a:ext uri="{FF2B5EF4-FFF2-40B4-BE49-F238E27FC236}">
                <a16:creationId xmlns:a16="http://schemas.microsoft.com/office/drawing/2014/main" id="{5D6B00F9-4D64-73A1-746F-EE4393E424C0}"/>
              </a:ext>
            </a:extLst>
          </p:cNvPr>
          <p:cNvSpPr txBox="1"/>
          <p:nvPr/>
        </p:nvSpPr>
        <p:spPr>
          <a:xfrm>
            <a:off x="120187" y="6171894"/>
            <a:ext cx="4133760" cy="275332"/>
          </a:xfrm>
          <a:prstGeom prst="rect">
            <a:avLst/>
          </a:prstGeom>
          <a:noFill/>
        </p:spPr>
        <p:txBody>
          <a:bodyPr wrap="none" lIns="0" tIns="0" rIns="0" bIns="0" rtlCol="0" anchor="t" anchorCtr="0">
            <a:spAutoFit/>
          </a:bodyPr>
          <a:lstStyle/>
          <a:p>
            <a:pPr>
              <a:lnSpc>
                <a:spcPts val="2300"/>
              </a:lnSpc>
              <a:spcBef>
                <a:spcPts val="1150"/>
              </a:spcBef>
            </a:pPr>
            <a:r>
              <a:rPr lang="pl-PL" sz="1600" dirty="0"/>
              <a:t>X. </a:t>
            </a:r>
            <a:r>
              <a:rPr lang="pl-PL" sz="1600" dirty="0" err="1"/>
              <a:t>Litaudon</a:t>
            </a:r>
            <a:r>
              <a:rPr lang="pl-PL" sz="1600" dirty="0"/>
              <a:t> et al., </a:t>
            </a:r>
            <a:r>
              <a:rPr lang="it-IT" sz="1600" dirty="0" err="1"/>
              <a:t>Nucl</a:t>
            </a:r>
            <a:r>
              <a:rPr lang="it-IT" sz="1600" dirty="0"/>
              <a:t>. Fusion 64 (2024) 015001</a:t>
            </a:r>
            <a:endParaRPr lang="en-GB" sz="1600" dirty="0" err="1"/>
          </a:p>
        </p:txBody>
      </p:sp>
      <p:pic>
        <p:nvPicPr>
          <p:cNvPr id="7" name="Picture 13">
            <a:extLst>
              <a:ext uri="{FF2B5EF4-FFF2-40B4-BE49-F238E27FC236}">
                <a16:creationId xmlns:a16="http://schemas.microsoft.com/office/drawing/2014/main" id="{CF4D89C4-3E55-2730-B9C2-7FF454C7D889}"/>
              </a:ext>
            </a:extLst>
          </p:cNvPr>
          <p:cNvPicPr>
            <a:picLocks noChangeAspect="1"/>
          </p:cNvPicPr>
          <p:nvPr/>
        </p:nvPicPr>
        <p:blipFill>
          <a:blip r:embed="rId2"/>
          <a:stretch>
            <a:fillRect/>
          </a:stretch>
        </p:blipFill>
        <p:spPr>
          <a:xfrm>
            <a:off x="370095" y="1483890"/>
            <a:ext cx="6185480" cy="4245249"/>
          </a:xfrm>
          <a:prstGeom prst="rect">
            <a:avLst/>
          </a:prstGeom>
        </p:spPr>
      </p:pic>
      <p:sp>
        <p:nvSpPr>
          <p:cNvPr id="6" name="pole tekstowe 5">
            <a:extLst>
              <a:ext uri="{FF2B5EF4-FFF2-40B4-BE49-F238E27FC236}">
                <a16:creationId xmlns:a16="http://schemas.microsoft.com/office/drawing/2014/main" id="{34E95CFA-277A-3E97-B51C-893E144FBEBC}"/>
              </a:ext>
            </a:extLst>
          </p:cNvPr>
          <p:cNvSpPr txBox="1"/>
          <p:nvPr/>
        </p:nvSpPr>
        <p:spPr>
          <a:xfrm>
            <a:off x="7138846" y="1383805"/>
            <a:ext cx="4627387" cy="4524315"/>
          </a:xfrm>
          <a:prstGeom prst="rect">
            <a:avLst/>
          </a:prstGeom>
          <a:solidFill>
            <a:schemeClr val="bg1"/>
          </a:solidFill>
        </p:spPr>
        <p:txBody>
          <a:bodyPr wrap="square">
            <a:spAutoFit/>
          </a:bodyPr>
          <a:lstStyle/>
          <a:p>
            <a:pPr marL="285750" indent="-285750" algn="just">
              <a:buFont typeface="Wingdings" panose="05000000000000000000" pitchFamily="2" charset="2"/>
              <a:buChar char="Ø"/>
            </a:pPr>
            <a:r>
              <a:rPr lang="pl-PL" b="0" i="0" u="none" strike="noStrike" baseline="0" dirty="0"/>
              <a:t>The </a:t>
            </a:r>
            <a:r>
              <a:rPr lang="pl-PL" b="0" i="0" u="none" strike="noStrike" baseline="0" dirty="0" err="1"/>
              <a:t>highest</a:t>
            </a:r>
            <a:r>
              <a:rPr lang="pl-PL" b="0" i="0" u="none" strike="noStrike" baseline="0" dirty="0"/>
              <a:t> </a:t>
            </a:r>
            <a:r>
              <a:rPr lang="pl-PL" b="0" i="0" u="none" strike="noStrike" baseline="0" dirty="0" err="1"/>
              <a:t>values</a:t>
            </a:r>
            <a:r>
              <a:rPr lang="pl-PL" b="0" i="0" u="none" strike="noStrike" baseline="0" dirty="0"/>
              <a:t> </a:t>
            </a:r>
            <a:r>
              <a:rPr lang="en-US" b="0" i="0" u="none" strike="noStrike" baseline="0" dirty="0"/>
              <a:t>of P/S have been obtained on the ASDEX</a:t>
            </a:r>
            <a:r>
              <a:rPr lang="pl-PL" b="0" i="0" u="none" strike="noStrike" baseline="0" dirty="0"/>
              <a:t> </a:t>
            </a:r>
            <a:r>
              <a:rPr lang="en-US" b="0" i="0" u="none" strike="noStrike" baseline="0" dirty="0"/>
              <a:t>Upgrade with a tungsten wall, but it is limited in</a:t>
            </a:r>
            <a:r>
              <a:rPr lang="pl-PL" b="0" i="0" u="none" strike="noStrike" baseline="0" dirty="0"/>
              <a:t> </a:t>
            </a:r>
            <a:r>
              <a:rPr lang="en-US" b="0" i="0" u="none" strike="noStrike" baseline="0" dirty="0"/>
              <a:t>duration by</a:t>
            </a:r>
            <a:r>
              <a:rPr lang="pl-PL" b="0" i="0" u="none" strike="noStrike" baseline="0" dirty="0"/>
              <a:t> </a:t>
            </a:r>
            <a:r>
              <a:rPr lang="en-US" b="0" i="0" u="none" strike="noStrike" baseline="0" dirty="0"/>
              <a:t>the machine’s technical capability (no active cooling and normal</a:t>
            </a:r>
            <a:r>
              <a:rPr lang="pl-PL" b="0" i="0" u="none" strike="noStrike" baseline="0" dirty="0"/>
              <a:t> </a:t>
            </a:r>
            <a:r>
              <a:rPr lang="pl-PL" b="0" i="0" u="none" strike="noStrike" baseline="0" dirty="0" err="1"/>
              <a:t>conducting</a:t>
            </a:r>
            <a:r>
              <a:rPr lang="pl-PL" b="0" i="0" u="none" strike="noStrike" baseline="0" dirty="0"/>
              <a:t> magnet).</a:t>
            </a:r>
          </a:p>
          <a:p>
            <a:pPr marL="285750" indent="-285750" algn="just">
              <a:buFont typeface="Wingdings" panose="05000000000000000000" pitchFamily="2" charset="2"/>
              <a:buChar char="Ø"/>
            </a:pPr>
            <a:endParaRPr lang="pl-PL" b="0" i="0" u="none" strike="noStrike" baseline="0" dirty="0"/>
          </a:p>
          <a:p>
            <a:pPr marL="285750" indent="-285750" algn="just">
              <a:buFont typeface="Wingdings" panose="05000000000000000000" pitchFamily="2" charset="2"/>
              <a:buChar char="Ø"/>
            </a:pPr>
            <a:r>
              <a:rPr lang="pl-PL" dirty="0"/>
              <a:t>F</a:t>
            </a:r>
            <a:r>
              <a:rPr lang="en-US" dirty="0"/>
              <a:t>or ITER, the expected</a:t>
            </a:r>
            <a:r>
              <a:rPr lang="pl-PL" dirty="0"/>
              <a:t> </a:t>
            </a:r>
            <a:r>
              <a:rPr lang="en-US" dirty="0"/>
              <a:t>ratio of P/S is in the range of 0.2 MW m</a:t>
            </a:r>
            <a:r>
              <a:rPr lang="en-US" baseline="30000" dirty="0"/>
              <a:t>−2</a:t>
            </a:r>
            <a:r>
              <a:rPr lang="en-US" dirty="0"/>
              <a:t>, to be sustained</a:t>
            </a:r>
            <a:r>
              <a:rPr lang="pl-PL" dirty="0"/>
              <a:t> </a:t>
            </a:r>
            <a:r>
              <a:rPr lang="en-US" dirty="0"/>
              <a:t>from 100 s up to 3000 s (when adding the externally injected</a:t>
            </a:r>
            <a:r>
              <a:rPr lang="pl-PL" dirty="0"/>
              <a:t> </a:t>
            </a:r>
            <a:r>
              <a:rPr lang="en-US" dirty="0"/>
              <a:t>power to the self-alpha heating power produced by the D-T</a:t>
            </a:r>
            <a:r>
              <a:rPr lang="pl-PL" dirty="0"/>
              <a:t> </a:t>
            </a:r>
            <a:r>
              <a:rPr lang="en-US" dirty="0"/>
              <a:t>fusion reactions, P is in the range of 150 MW).</a:t>
            </a:r>
            <a:r>
              <a:rPr lang="pl-PL" dirty="0"/>
              <a:t> </a:t>
            </a:r>
          </a:p>
          <a:p>
            <a:pPr marL="285750" indent="-285750" algn="just">
              <a:buFont typeface="Wingdings" panose="05000000000000000000" pitchFamily="2" charset="2"/>
              <a:buChar char="Ø"/>
            </a:pPr>
            <a:endParaRPr lang="pl-PL" dirty="0"/>
          </a:p>
          <a:p>
            <a:pPr algn="just"/>
            <a:endParaRPr lang="pl-PL" dirty="0"/>
          </a:p>
          <a:p>
            <a:pPr algn="just"/>
            <a:endParaRPr lang="pl-PL" dirty="0"/>
          </a:p>
          <a:p>
            <a:pPr algn="just"/>
            <a:endParaRPr lang="pl-PL" dirty="0"/>
          </a:p>
        </p:txBody>
      </p:sp>
    </p:spTree>
    <p:extLst>
      <p:ext uri="{BB962C8B-B14F-4D97-AF65-F5344CB8AC3E}">
        <p14:creationId xmlns:p14="http://schemas.microsoft.com/office/powerpoint/2010/main" val="1936877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E4E31A-7ED9-3B48-F642-B96841F7EC1A}"/>
              </a:ext>
            </a:extLst>
          </p:cNvPr>
          <p:cNvSpPr>
            <a:spLocks noGrp="1"/>
          </p:cNvSpPr>
          <p:nvPr>
            <p:ph type="title"/>
          </p:nvPr>
        </p:nvSpPr>
        <p:spPr/>
        <p:txBody>
          <a:bodyPr/>
          <a:lstStyle/>
          <a:p>
            <a:r>
              <a:rPr lang="pl-PL" dirty="0" err="1"/>
              <a:t>Long</a:t>
            </a:r>
            <a:r>
              <a:rPr lang="pl-PL" dirty="0"/>
              <a:t> </a:t>
            </a:r>
            <a:r>
              <a:rPr lang="pl-PL" dirty="0" err="1"/>
              <a:t>pulse</a:t>
            </a:r>
            <a:r>
              <a:rPr lang="pl-PL" dirty="0"/>
              <a:t> </a:t>
            </a:r>
            <a:r>
              <a:rPr lang="pl-PL" dirty="0" err="1"/>
              <a:t>operation</a:t>
            </a:r>
            <a:r>
              <a:rPr lang="pl-PL" dirty="0"/>
              <a:t> in </a:t>
            </a:r>
            <a:r>
              <a:rPr lang="pl-PL" dirty="0" err="1"/>
              <a:t>fusion</a:t>
            </a:r>
            <a:r>
              <a:rPr lang="pl-PL" dirty="0"/>
              <a:t> devices</a:t>
            </a:r>
          </a:p>
        </p:txBody>
      </p:sp>
      <p:sp>
        <p:nvSpPr>
          <p:cNvPr id="3" name="Symbol zastępczy stopki 2">
            <a:extLst>
              <a:ext uri="{FF2B5EF4-FFF2-40B4-BE49-F238E27FC236}">
                <a16:creationId xmlns:a16="http://schemas.microsoft.com/office/drawing/2014/main" id="{C5A947F2-11AA-A5E3-C1D7-82E9E7A2FB0F}"/>
              </a:ext>
            </a:extLst>
          </p:cNvPr>
          <p:cNvSpPr>
            <a:spLocks noGrp="1"/>
          </p:cNvSpPr>
          <p:nvPr>
            <p:ph type="ftr" sz="quarter" idx="11"/>
          </p:nvPr>
        </p:nvSpPr>
        <p:spPr>
          <a:xfrm>
            <a:off x="825623" y="6555770"/>
            <a:ext cx="6201075" cy="329614"/>
          </a:xfrm>
        </p:spPr>
        <p:txBody>
          <a:bodyPr/>
          <a:lstStyle/>
          <a:p>
            <a:r>
              <a:rPr lang="en-US" dirty="0">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ABC780BF-0C16-9A32-CD20-81E99D5306C4}"/>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sp>
        <p:nvSpPr>
          <p:cNvPr id="8" name="pole tekstowe 7">
            <a:extLst>
              <a:ext uri="{FF2B5EF4-FFF2-40B4-BE49-F238E27FC236}">
                <a16:creationId xmlns:a16="http://schemas.microsoft.com/office/drawing/2014/main" id="{9DE92DB5-659D-CBE7-28D2-8CC42B19E2FD}"/>
              </a:ext>
            </a:extLst>
          </p:cNvPr>
          <p:cNvSpPr txBox="1"/>
          <p:nvPr/>
        </p:nvSpPr>
        <p:spPr>
          <a:xfrm>
            <a:off x="599234" y="805620"/>
            <a:ext cx="10517666" cy="369332"/>
          </a:xfrm>
          <a:prstGeom prst="rect">
            <a:avLst/>
          </a:prstGeom>
          <a:noFill/>
        </p:spPr>
        <p:txBody>
          <a:bodyPr wrap="square">
            <a:spAutoFit/>
          </a:bodyPr>
          <a:lstStyle/>
          <a:p>
            <a:r>
              <a:rPr lang="en-US" sz="1800" b="1" i="0" u="none" strike="noStrike" baseline="0" dirty="0"/>
              <a:t>Plasma heating power normalized to the plasma surface (P/S in MW m</a:t>
            </a:r>
            <a:r>
              <a:rPr lang="en-US" sz="800" b="1" i="0" u="none" strike="noStrike" baseline="0" dirty="0"/>
              <a:t>2</a:t>
            </a:r>
            <a:r>
              <a:rPr lang="en-US" sz="1800" b="1" i="0" u="none" strike="noStrike" baseline="0" dirty="0"/>
              <a:t>) vs the high-performance duration.</a:t>
            </a:r>
            <a:endParaRPr lang="pl-PL" b="1" dirty="0"/>
          </a:p>
        </p:txBody>
      </p:sp>
      <p:sp>
        <p:nvSpPr>
          <p:cNvPr id="10" name="pole tekstowe 9">
            <a:extLst>
              <a:ext uri="{FF2B5EF4-FFF2-40B4-BE49-F238E27FC236}">
                <a16:creationId xmlns:a16="http://schemas.microsoft.com/office/drawing/2014/main" id="{8C3EBE96-8739-08F2-304D-06BA5515F9AA}"/>
              </a:ext>
            </a:extLst>
          </p:cNvPr>
          <p:cNvSpPr txBox="1"/>
          <p:nvPr/>
        </p:nvSpPr>
        <p:spPr>
          <a:xfrm>
            <a:off x="7138846" y="1383805"/>
            <a:ext cx="4627387" cy="4524315"/>
          </a:xfrm>
          <a:prstGeom prst="rect">
            <a:avLst/>
          </a:prstGeom>
          <a:solidFill>
            <a:schemeClr val="bg1"/>
          </a:solidFill>
        </p:spPr>
        <p:txBody>
          <a:bodyPr wrap="square">
            <a:spAutoFit/>
          </a:bodyPr>
          <a:lstStyle/>
          <a:p>
            <a:pPr marL="285750" indent="-285750" algn="just">
              <a:buFont typeface="Wingdings" panose="05000000000000000000" pitchFamily="2" charset="2"/>
              <a:buChar char="Ø"/>
            </a:pPr>
            <a:r>
              <a:rPr lang="pl-PL" b="0" i="0" u="none" strike="noStrike" baseline="0" dirty="0"/>
              <a:t>The </a:t>
            </a:r>
            <a:r>
              <a:rPr lang="pl-PL" b="0" i="0" u="none" strike="noStrike" baseline="0" dirty="0" err="1"/>
              <a:t>highest</a:t>
            </a:r>
            <a:r>
              <a:rPr lang="pl-PL" b="0" i="0" u="none" strike="noStrike" baseline="0" dirty="0"/>
              <a:t> </a:t>
            </a:r>
            <a:r>
              <a:rPr lang="pl-PL" b="0" i="0" u="none" strike="noStrike" baseline="0" dirty="0" err="1"/>
              <a:t>values</a:t>
            </a:r>
            <a:r>
              <a:rPr lang="pl-PL" b="0" i="0" u="none" strike="noStrike" baseline="0" dirty="0"/>
              <a:t> </a:t>
            </a:r>
            <a:r>
              <a:rPr lang="en-US" b="0" i="0" u="none" strike="noStrike" baseline="0" dirty="0"/>
              <a:t>of P/S have been obtained on the ASDEX</a:t>
            </a:r>
            <a:r>
              <a:rPr lang="pl-PL" b="0" i="0" u="none" strike="noStrike" baseline="0" dirty="0"/>
              <a:t> </a:t>
            </a:r>
            <a:r>
              <a:rPr lang="en-US" b="0" i="0" u="none" strike="noStrike" baseline="0" dirty="0"/>
              <a:t>Upgrade with a tungsten wall, but it is limited in</a:t>
            </a:r>
            <a:r>
              <a:rPr lang="pl-PL" b="0" i="0" u="none" strike="noStrike" baseline="0" dirty="0"/>
              <a:t> </a:t>
            </a:r>
            <a:r>
              <a:rPr lang="en-US" b="0" i="0" u="none" strike="noStrike" baseline="0" dirty="0"/>
              <a:t>duration by</a:t>
            </a:r>
            <a:r>
              <a:rPr lang="pl-PL" b="0" i="0" u="none" strike="noStrike" baseline="0" dirty="0"/>
              <a:t> </a:t>
            </a:r>
            <a:r>
              <a:rPr lang="en-US" b="0" i="0" u="none" strike="noStrike" baseline="0" dirty="0"/>
              <a:t>the machine’s technical capability (no active cooling and normal</a:t>
            </a:r>
            <a:r>
              <a:rPr lang="pl-PL" b="0" i="0" u="none" strike="noStrike" baseline="0" dirty="0"/>
              <a:t> </a:t>
            </a:r>
            <a:r>
              <a:rPr lang="pl-PL" b="0" i="0" u="none" strike="noStrike" baseline="0" dirty="0" err="1"/>
              <a:t>conducting</a:t>
            </a:r>
            <a:r>
              <a:rPr lang="pl-PL" b="0" i="0" u="none" strike="noStrike" baseline="0" dirty="0"/>
              <a:t> magnet).</a:t>
            </a:r>
          </a:p>
          <a:p>
            <a:pPr marL="285750" indent="-285750" algn="just">
              <a:buFont typeface="Wingdings" panose="05000000000000000000" pitchFamily="2" charset="2"/>
              <a:buChar char="Ø"/>
            </a:pPr>
            <a:endParaRPr lang="pl-PL" b="0" i="0" u="none" strike="noStrike" baseline="0" dirty="0"/>
          </a:p>
          <a:p>
            <a:pPr marL="285750" indent="-285750" algn="just">
              <a:buFont typeface="Wingdings" panose="05000000000000000000" pitchFamily="2" charset="2"/>
              <a:buChar char="Ø"/>
            </a:pPr>
            <a:r>
              <a:rPr lang="pl-PL" dirty="0"/>
              <a:t>F</a:t>
            </a:r>
            <a:r>
              <a:rPr lang="en-US" dirty="0"/>
              <a:t>or ITER, the expected</a:t>
            </a:r>
            <a:r>
              <a:rPr lang="pl-PL" dirty="0"/>
              <a:t> </a:t>
            </a:r>
            <a:r>
              <a:rPr lang="en-US" dirty="0"/>
              <a:t>ratio of P/S is in the range of 0.2 MW m</a:t>
            </a:r>
            <a:r>
              <a:rPr lang="en-US" baseline="30000" dirty="0"/>
              <a:t>−2</a:t>
            </a:r>
            <a:r>
              <a:rPr lang="en-US" dirty="0"/>
              <a:t>, to be sustained</a:t>
            </a:r>
            <a:r>
              <a:rPr lang="pl-PL" dirty="0"/>
              <a:t> </a:t>
            </a:r>
            <a:r>
              <a:rPr lang="en-US" dirty="0"/>
              <a:t>from 100 s up to 3000 s (when adding the externally injected</a:t>
            </a:r>
            <a:r>
              <a:rPr lang="pl-PL" dirty="0"/>
              <a:t> </a:t>
            </a:r>
            <a:r>
              <a:rPr lang="en-US" dirty="0"/>
              <a:t>power to the self-alpha heating power produced by the D-T</a:t>
            </a:r>
            <a:r>
              <a:rPr lang="pl-PL" dirty="0"/>
              <a:t> </a:t>
            </a:r>
            <a:r>
              <a:rPr lang="en-US" dirty="0"/>
              <a:t>fusion reactions, P is in the range of 150 MW).</a:t>
            </a:r>
            <a:r>
              <a:rPr lang="pl-PL" dirty="0"/>
              <a:t> </a:t>
            </a:r>
          </a:p>
          <a:p>
            <a:pPr marL="285750" indent="-285750" algn="just">
              <a:buFont typeface="Wingdings" panose="05000000000000000000" pitchFamily="2" charset="2"/>
              <a:buChar char="Ø"/>
            </a:pPr>
            <a:endParaRPr lang="pl-PL" dirty="0"/>
          </a:p>
          <a:p>
            <a:pPr marL="285750" indent="-285750" algn="just">
              <a:buFont typeface="Wingdings" panose="05000000000000000000" pitchFamily="2" charset="2"/>
              <a:buChar char="Ø"/>
            </a:pPr>
            <a:r>
              <a:rPr lang="en-US" dirty="0"/>
              <a:t>For W7-X P/S values are in the range 0.03-0.05 for a typical long pulse scenario</a:t>
            </a:r>
          </a:p>
          <a:p>
            <a:pPr marL="285750" indent="-285750" algn="just">
              <a:buFont typeface="Wingdings" panose="05000000000000000000" pitchFamily="2" charset="2"/>
              <a:buChar char="Ø"/>
            </a:pPr>
            <a:endParaRPr lang="pl-PL" dirty="0"/>
          </a:p>
        </p:txBody>
      </p:sp>
      <p:sp>
        <p:nvSpPr>
          <p:cNvPr id="5" name="TextBox 8">
            <a:extLst>
              <a:ext uri="{FF2B5EF4-FFF2-40B4-BE49-F238E27FC236}">
                <a16:creationId xmlns:a16="http://schemas.microsoft.com/office/drawing/2014/main" id="{5D6B00F9-4D64-73A1-746F-EE4393E424C0}"/>
              </a:ext>
            </a:extLst>
          </p:cNvPr>
          <p:cNvSpPr txBox="1"/>
          <p:nvPr/>
        </p:nvSpPr>
        <p:spPr>
          <a:xfrm>
            <a:off x="120187" y="6171894"/>
            <a:ext cx="4133760" cy="275332"/>
          </a:xfrm>
          <a:prstGeom prst="rect">
            <a:avLst/>
          </a:prstGeom>
          <a:noFill/>
        </p:spPr>
        <p:txBody>
          <a:bodyPr wrap="none" lIns="0" tIns="0" rIns="0" bIns="0" rtlCol="0" anchor="t" anchorCtr="0">
            <a:spAutoFit/>
          </a:bodyPr>
          <a:lstStyle/>
          <a:p>
            <a:pPr>
              <a:lnSpc>
                <a:spcPts val="2300"/>
              </a:lnSpc>
              <a:spcBef>
                <a:spcPts val="1150"/>
              </a:spcBef>
            </a:pPr>
            <a:r>
              <a:rPr lang="pl-PL" sz="1600" dirty="0"/>
              <a:t>X. </a:t>
            </a:r>
            <a:r>
              <a:rPr lang="pl-PL" sz="1600" dirty="0" err="1"/>
              <a:t>Litaudon</a:t>
            </a:r>
            <a:r>
              <a:rPr lang="pl-PL" sz="1600" dirty="0"/>
              <a:t> et al., </a:t>
            </a:r>
            <a:r>
              <a:rPr lang="it-IT" sz="1600" dirty="0" err="1"/>
              <a:t>Nucl</a:t>
            </a:r>
            <a:r>
              <a:rPr lang="it-IT" sz="1600" dirty="0"/>
              <a:t>. Fusion 64 (2024) 015001</a:t>
            </a:r>
            <a:endParaRPr lang="en-GB" sz="1600" dirty="0" err="1"/>
          </a:p>
        </p:txBody>
      </p:sp>
      <p:pic>
        <p:nvPicPr>
          <p:cNvPr id="7" name="Picture 13">
            <a:extLst>
              <a:ext uri="{FF2B5EF4-FFF2-40B4-BE49-F238E27FC236}">
                <a16:creationId xmlns:a16="http://schemas.microsoft.com/office/drawing/2014/main" id="{CF4D89C4-3E55-2730-B9C2-7FF454C7D889}"/>
              </a:ext>
            </a:extLst>
          </p:cNvPr>
          <p:cNvPicPr>
            <a:picLocks noChangeAspect="1"/>
          </p:cNvPicPr>
          <p:nvPr/>
        </p:nvPicPr>
        <p:blipFill>
          <a:blip r:embed="rId2"/>
          <a:stretch>
            <a:fillRect/>
          </a:stretch>
        </p:blipFill>
        <p:spPr>
          <a:xfrm>
            <a:off x="370095" y="1483890"/>
            <a:ext cx="6185480" cy="4245249"/>
          </a:xfrm>
          <a:prstGeom prst="rect">
            <a:avLst/>
          </a:prstGeom>
        </p:spPr>
      </p:pic>
      <p:sp>
        <p:nvSpPr>
          <p:cNvPr id="9" name="Isosceles Triangle 14">
            <a:extLst>
              <a:ext uri="{FF2B5EF4-FFF2-40B4-BE49-F238E27FC236}">
                <a16:creationId xmlns:a16="http://schemas.microsoft.com/office/drawing/2014/main" id="{658B712A-58F0-B0B9-760C-ADA67929D377}"/>
              </a:ext>
            </a:extLst>
          </p:cNvPr>
          <p:cNvSpPr/>
          <p:nvPr/>
        </p:nvSpPr>
        <p:spPr>
          <a:xfrm>
            <a:off x="3501307" y="4386687"/>
            <a:ext cx="180085" cy="179936"/>
          </a:xfrm>
          <a:prstGeom prst="triangle">
            <a:avLst/>
          </a:prstGeom>
          <a:solidFill>
            <a:srgbClr val="7E2C8B"/>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11" name="Isosceles Triangle 15">
            <a:extLst>
              <a:ext uri="{FF2B5EF4-FFF2-40B4-BE49-F238E27FC236}">
                <a16:creationId xmlns:a16="http://schemas.microsoft.com/office/drawing/2014/main" id="{B12BBA43-D326-A318-5083-AED175BD5432}"/>
              </a:ext>
            </a:extLst>
          </p:cNvPr>
          <p:cNvSpPr/>
          <p:nvPr/>
        </p:nvSpPr>
        <p:spPr>
          <a:xfrm>
            <a:off x="3548753" y="4388360"/>
            <a:ext cx="180085" cy="179936"/>
          </a:xfrm>
          <a:prstGeom prst="triangle">
            <a:avLst/>
          </a:prstGeom>
          <a:solidFill>
            <a:srgbClr val="7E2C8B"/>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12" name="TextBox 16">
            <a:extLst>
              <a:ext uri="{FF2B5EF4-FFF2-40B4-BE49-F238E27FC236}">
                <a16:creationId xmlns:a16="http://schemas.microsoft.com/office/drawing/2014/main" id="{AD7B479B-F8A5-F684-9D51-6A6CAE9928AA}"/>
              </a:ext>
            </a:extLst>
          </p:cNvPr>
          <p:cNvSpPr txBox="1"/>
          <p:nvPr/>
        </p:nvSpPr>
        <p:spPr>
          <a:xfrm>
            <a:off x="3047484" y="4226265"/>
            <a:ext cx="561051" cy="250390"/>
          </a:xfrm>
          <a:prstGeom prst="rect">
            <a:avLst/>
          </a:prstGeom>
          <a:noFill/>
        </p:spPr>
        <p:txBody>
          <a:bodyPr wrap="none" lIns="0" tIns="0" rIns="0" bIns="0" rtlCol="0" anchor="t" anchorCtr="0">
            <a:spAutoFit/>
          </a:bodyPr>
          <a:lstStyle/>
          <a:p>
            <a:pPr algn="l">
              <a:lnSpc>
                <a:spcPts val="2300"/>
              </a:lnSpc>
              <a:spcBef>
                <a:spcPts val="1150"/>
              </a:spcBef>
            </a:pPr>
            <a:r>
              <a:rPr lang="en-US" sz="1000" b="1" dirty="0"/>
              <a:t>detached</a:t>
            </a:r>
            <a:endParaRPr lang="en-GB" sz="1000" b="1" dirty="0" err="1"/>
          </a:p>
        </p:txBody>
      </p:sp>
      <p:sp>
        <p:nvSpPr>
          <p:cNvPr id="13" name="Isosceles Triangle 17">
            <a:extLst>
              <a:ext uri="{FF2B5EF4-FFF2-40B4-BE49-F238E27FC236}">
                <a16:creationId xmlns:a16="http://schemas.microsoft.com/office/drawing/2014/main" id="{8D7B47CB-DCAD-7809-C19E-FDFB59BA954A}"/>
              </a:ext>
            </a:extLst>
          </p:cNvPr>
          <p:cNvSpPr/>
          <p:nvPr/>
        </p:nvSpPr>
        <p:spPr>
          <a:xfrm>
            <a:off x="3978244" y="4755505"/>
            <a:ext cx="180085" cy="179936"/>
          </a:xfrm>
          <a:prstGeom prst="triangle">
            <a:avLst/>
          </a:prstGeom>
          <a:solidFill>
            <a:srgbClr val="7E2C8B"/>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14" name="Isosceles Triangle 18">
            <a:extLst>
              <a:ext uri="{FF2B5EF4-FFF2-40B4-BE49-F238E27FC236}">
                <a16:creationId xmlns:a16="http://schemas.microsoft.com/office/drawing/2014/main" id="{C83CB11C-250C-6D4A-98C9-A1EFFF98266E}"/>
              </a:ext>
            </a:extLst>
          </p:cNvPr>
          <p:cNvSpPr/>
          <p:nvPr/>
        </p:nvSpPr>
        <p:spPr>
          <a:xfrm>
            <a:off x="4040589" y="5205777"/>
            <a:ext cx="180085" cy="179936"/>
          </a:xfrm>
          <a:prstGeom prst="triangle">
            <a:avLst/>
          </a:prstGeom>
          <a:solidFill>
            <a:srgbClr val="7E2C8B"/>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15" name="TextBox 19">
            <a:extLst>
              <a:ext uri="{FF2B5EF4-FFF2-40B4-BE49-F238E27FC236}">
                <a16:creationId xmlns:a16="http://schemas.microsoft.com/office/drawing/2014/main" id="{232D8A57-16C2-E300-100F-46D0AB80DCAA}"/>
              </a:ext>
            </a:extLst>
          </p:cNvPr>
          <p:cNvSpPr txBox="1"/>
          <p:nvPr/>
        </p:nvSpPr>
        <p:spPr>
          <a:xfrm>
            <a:off x="4158329" y="4955387"/>
            <a:ext cx="525785" cy="250390"/>
          </a:xfrm>
          <a:prstGeom prst="rect">
            <a:avLst/>
          </a:prstGeom>
          <a:noFill/>
        </p:spPr>
        <p:txBody>
          <a:bodyPr wrap="none" lIns="0" tIns="0" rIns="0" bIns="0" rtlCol="0" anchor="t" anchorCtr="0">
            <a:spAutoFit/>
          </a:bodyPr>
          <a:lstStyle/>
          <a:p>
            <a:pPr algn="l">
              <a:lnSpc>
                <a:spcPts val="2300"/>
              </a:lnSpc>
              <a:spcBef>
                <a:spcPts val="1150"/>
              </a:spcBef>
            </a:pPr>
            <a:r>
              <a:rPr lang="en-US" sz="1000" b="1" dirty="0"/>
              <a:t>attached</a:t>
            </a:r>
            <a:endParaRPr lang="en-GB" sz="1000" b="1" dirty="0" err="1"/>
          </a:p>
        </p:txBody>
      </p:sp>
      <p:cxnSp>
        <p:nvCxnSpPr>
          <p:cNvPr id="16" name="Łącznik prosty 15">
            <a:extLst>
              <a:ext uri="{FF2B5EF4-FFF2-40B4-BE49-F238E27FC236}">
                <a16:creationId xmlns:a16="http://schemas.microsoft.com/office/drawing/2014/main" id="{14D45EB1-A028-AA56-ABA5-725CD91DA82F}"/>
              </a:ext>
            </a:extLst>
          </p:cNvPr>
          <p:cNvCxnSpPr/>
          <p:nvPr/>
        </p:nvCxnSpPr>
        <p:spPr>
          <a:xfrm>
            <a:off x="1033670" y="4183270"/>
            <a:ext cx="3900556"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8" name="Łącznik prosty ze strzałką 17">
            <a:extLst>
              <a:ext uri="{FF2B5EF4-FFF2-40B4-BE49-F238E27FC236}">
                <a16:creationId xmlns:a16="http://schemas.microsoft.com/office/drawing/2014/main" id="{9098B80A-8F9B-431A-9737-5F3D8DDE4EFD}"/>
              </a:ext>
            </a:extLst>
          </p:cNvPr>
          <p:cNvCxnSpPr/>
          <p:nvPr/>
        </p:nvCxnSpPr>
        <p:spPr>
          <a:xfrm flipV="1">
            <a:off x="4273125" y="4540852"/>
            <a:ext cx="547757" cy="404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pole tekstowe 5">
            <a:extLst>
              <a:ext uri="{FF2B5EF4-FFF2-40B4-BE49-F238E27FC236}">
                <a16:creationId xmlns:a16="http://schemas.microsoft.com/office/drawing/2014/main" id="{F2843A56-F78B-7564-78E7-503C9DCE327D}"/>
              </a:ext>
            </a:extLst>
          </p:cNvPr>
          <p:cNvSpPr txBox="1"/>
          <p:nvPr/>
        </p:nvSpPr>
        <p:spPr>
          <a:xfrm>
            <a:off x="983432" y="3813938"/>
            <a:ext cx="1976823" cy="369332"/>
          </a:xfrm>
          <a:prstGeom prst="rect">
            <a:avLst/>
          </a:prstGeom>
          <a:noFill/>
        </p:spPr>
        <p:txBody>
          <a:bodyPr wrap="none" rtlCol="0">
            <a:spAutoFit/>
          </a:bodyPr>
          <a:lstStyle/>
          <a:p>
            <a:pPr algn="l"/>
            <a:r>
              <a:rPr lang="pl-PL" dirty="0"/>
              <a:t>W7-X: 0.05MW/m</a:t>
            </a:r>
            <a:r>
              <a:rPr lang="pl-PL" baseline="30000" dirty="0"/>
              <a:t>2</a:t>
            </a:r>
          </a:p>
        </p:txBody>
      </p:sp>
    </p:spTree>
    <p:extLst>
      <p:ext uri="{BB962C8B-B14F-4D97-AF65-F5344CB8AC3E}">
        <p14:creationId xmlns:p14="http://schemas.microsoft.com/office/powerpoint/2010/main" val="2495188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E4E31A-7ED9-3B48-F642-B96841F7EC1A}"/>
              </a:ext>
            </a:extLst>
          </p:cNvPr>
          <p:cNvSpPr>
            <a:spLocks noGrp="1"/>
          </p:cNvSpPr>
          <p:nvPr>
            <p:ph type="title"/>
          </p:nvPr>
        </p:nvSpPr>
        <p:spPr/>
        <p:txBody>
          <a:bodyPr/>
          <a:lstStyle/>
          <a:p>
            <a:r>
              <a:rPr lang="pl-PL" dirty="0" err="1"/>
              <a:t>Introduction</a:t>
            </a:r>
            <a:r>
              <a:rPr lang="pl-PL" dirty="0"/>
              <a:t> to </a:t>
            </a:r>
            <a:r>
              <a:rPr lang="pl-PL" dirty="0" err="1"/>
              <a:t>Wendelstein</a:t>
            </a:r>
            <a:r>
              <a:rPr lang="pl-PL" dirty="0"/>
              <a:t> 7-X</a:t>
            </a:r>
          </a:p>
        </p:txBody>
      </p:sp>
      <p:sp>
        <p:nvSpPr>
          <p:cNvPr id="3" name="Symbol zastępczy stopki 2">
            <a:extLst>
              <a:ext uri="{FF2B5EF4-FFF2-40B4-BE49-F238E27FC236}">
                <a16:creationId xmlns:a16="http://schemas.microsoft.com/office/drawing/2014/main" id="{C5A947F2-11AA-A5E3-C1D7-82E9E7A2FB0F}"/>
              </a:ext>
            </a:extLst>
          </p:cNvPr>
          <p:cNvSpPr>
            <a:spLocks noGrp="1"/>
          </p:cNvSpPr>
          <p:nvPr>
            <p:ph type="ftr" sz="quarter" idx="11"/>
          </p:nvPr>
        </p:nvSpPr>
        <p:spPr>
          <a:xfrm>
            <a:off x="825623" y="6555770"/>
            <a:ext cx="6201075" cy="329614"/>
          </a:xfrm>
        </p:spPr>
        <p:txBody>
          <a:bodyPr/>
          <a:lstStyle/>
          <a:p>
            <a:r>
              <a:rPr lang="en-US" dirty="0">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ABC780BF-0C16-9A32-CD20-81E99D5306C4}"/>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pic>
        <p:nvPicPr>
          <p:cNvPr id="5" name="Grafik 7">
            <a:extLst>
              <a:ext uri="{FF2B5EF4-FFF2-40B4-BE49-F238E27FC236}">
                <a16:creationId xmlns:a16="http://schemas.microsoft.com/office/drawing/2014/main" id="{BC37A66C-406B-65D2-B402-269F658F6B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77" y="837702"/>
            <a:ext cx="7385289" cy="49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nhaltsplatzhalter 1">
            <a:extLst>
              <a:ext uri="{FF2B5EF4-FFF2-40B4-BE49-F238E27FC236}">
                <a16:creationId xmlns:a16="http://schemas.microsoft.com/office/drawing/2014/main" id="{994379BC-E5E6-0B1E-FA72-A958116E5FE5}"/>
              </a:ext>
            </a:extLst>
          </p:cNvPr>
          <p:cNvSpPr txBox="1">
            <a:spLocks/>
          </p:cNvSpPr>
          <p:nvPr/>
        </p:nvSpPr>
        <p:spPr>
          <a:xfrm>
            <a:off x="7588622" y="1427156"/>
            <a:ext cx="4361456" cy="4542191"/>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358775">
              <a:spcBef>
                <a:spcPts val="600"/>
              </a:spcBef>
            </a:pPr>
            <a:r>
              <a:rPr lang="en-US" dirty="0">
                <a:latin typeface="Calibri" panose="020F0502020204030204" pitchFamily="34" charset="0"/>
                <a:cs typeface="Calibri" panose="020F0502020204030204" pitchFamily="34" charset="0"/>
              </a:rPr>
              <a:t>Major radius R = 5.5 m</a:t>
            </a:r>
            <a:endParaRPr lang="pl-PL" dirty="0">
              <a:latin typeface="Calibri" panose="020F0502020204030204" pitchFamily="34" charset="0"/>
              <a:cs typeface="Calibri" panose="020F0502020204030204" pitchFamily="34" charset="0"/>
            </a:endParaRPr>
          </a:p>
          <a:p>
            <a:pPr marL="358775">
              <a:spcBef>
                <a:spcPts val="600"/>
              </a:spcBef>
            </a:pPr>
            <a:r>
              <a:rPr lang="en-US" dirty="0">
                <a:latin typeface="Calibri" panose="020F0502020204030204" pitchFamily="34" charset="0"/>
                <a:cs typeface="Calibri" panose="020F0502020204030204" pitchFamily="34" charset="0"/>
              </a:rPr>
              <a:t>Minor radius r = 0.5 m</a:t>
            </a:r>
            <a:endParaRPr lang="pl-PL" dirty="0">
              <a:latin typeface="Calibri" panose="020F0502020204030204" pitchFamily="34" charset="0"/>
              <a:cs typeface="Calibri" panose="020F0502020204030204" pitchFamily="34" charset="0"/>
            </a:endParaRPr>
          </a:p>
          <a:p>
            <a:pPr marL="358775">
              <a:spcBef>
                <a:spcPts val="600"/>
              </a:spcBef>
            </a:pPr>
            <a:r>
              <a:rPr lang="en-US" dirty="0">
                <a:latin typeface="Calibri" panose="020F0502020204030204" pitchFamily="34" charset="0"/>
                <a:cs typeface="Calibri" panose="020F0502020204030204" pitchFamily="34" charset="0"/>
              </a:rPr>
              <a:t>Plasma volume V = 30 m</a:t>
            </a:r>
            <a:r>
              <a:rPr lang="en-US" baseline="30000" dirty="0">
                <a:latin typeface="Calibri" panose="020F0502020204030204" pitchFamily="34" charset="0"/>
                <a:cs typeface="Calibri" panose="020F0502020204030204" pitchFamily="34" charset="0"/>
              </a:rPr>
              <a:t>3</a:t>
            </a:r>
            <a:endParaRPr lang="pl-PL" baseline="30000" dirty="0">
              <a:latin typeface="Calibri" panose="020F0502020204030204" pitchFamily="34" charset="0"/>
              <a:cs typeface="Calibri" panose="020F0502020204030204" pitchFamily="34" charset="0"/>
            </a:endParaRPr>
          </a:p>
          <a:p>
            <a:pPr marL="358775">
              <a:spcBef>
                <a:spcPts val="600"/>
              </a:spcBef>
            </a:pPr>
            <a:r>
              <a:rPr lang="en-US" dirty="0">
                <a:latin typeface="Calibri" panose="020F0502020204030204" pitchFamily="34" charset="0"/>
                <a:cs typeface="Calibri" panose="020F0502020204030204" pitchFamily="34" charset="0"/>
              </a:rPr>
              <a:t>Long pulse operation (30 min)</a:t>
            </a:r>
            <a:endParaRPr lang="pl-PL" dirty="0">
              <a:latin typeface="Calibri" panose="020F0502020204030204" pitchFamily="34" charset="0"/>
              <a:cs typeface="Calibri" panose="020F0502020204030204" pitchFamily="34" charset="0"/>
            </a:endParaRPr>
          </a:p>
          <a:p>
            <a:pPr marL="358775">
              <a:spcBef>
                <a:spcPts val="600"/>
              </a:spcBef>
            </a:pPr>
            <a:r>
              <a:rPr lang="en-US" dirty="0">
                <a:latin typeface="Calibri" panose="020F0502020204030204" pitchFamily="34" charset="0"/>
                <a:cs typeface="Calibri" panose="020F0502020204030204" pitchFamily="34" charset="0"/>
              </a:rPr>
              <a:t>Water cooled island divertor</a:t>
            </a:r>
            <a:endParaRPr lang="pl-PL" dirty="0">
              <a:latin typeface="Calibri" panose="020F0502020204030204" pitchFamily="34" charset="0"/>
              <a:cs typeface="Calibri" panose="020F0502020204030204" pitchFamily="34" charset="0"/>
            </a:endParaRPr>
          </a:p>
          <a:p>
            <a:pPr marL="358775">
              <a:spcBef>
                <a:spcPts val="600"/>
              </a:spcBef>
            </a:pPr>
            <a:r>
              <a:rPr lang="en-US" dirty="0">
                <a:latin typeface="Calibri" panose="020F0502020204030204" pitchFamily="34" charset="0"/>
                <a:cs typeface="Calibri" panose="020F0502020204030204" pitchFamily="34" charset="0"/>
              </a:rPr>
              <a:t>P</a:t>
            </a:r>
            <a:r>
              <a:rPr lang="en-US" baseline="-25000" dirty="0">
                <a:latin typeface="Calibri" panose="020F0502020204030204" pitchFamily="34" charset="0"/>
                <a:cs typeface="Calibri" panose="020F0502020204030204" pitchFamily="34" charset="0"/>
              </a:rPr>
              <a:t>ECRH  </a:t>
            </a:r>
            <a:r>
              <a:rPr lang="en-US" dirty="0">
                <a:latin typeface="Calibri" panose="020F0502020204030204" pitchFamily="34" charset="0"/>
                <a:cs typeface="Calibri" panose="020F0502020204030204" pitchFamily="34" charset="0"/>
              </a:rPr>
              <a:t>= 8.5 MW </a:t>
            </a:r>
            <a:endParaRPr lang="pl-PL" dirty="0">
              <a:latin typeface="Calibri" panose="020F0502020204030204" pitchFamily="34" charset="0"/>
              <a:cs typeface="Calibri" panose="020F0502020204030204" pitchFamily="34" charset="0"/>
            </a:endParaRPr>
          </a:p>
          <a:p>
            <a:pPr marL="358775">
              <a:spcBef>
                <a:spcPts val="600"/>
              </a:spcBef>
            </a:pPr>
            <a:r>
              <a:rPr lang="en-US" dirty="0">
                <a:latin typeface="Calibri" panose="020F0502020204030204" pitchFamily="34" charset="0"/>
                <a:cs typeface="Calibri" panose="020F0502020204030204" pitchFamily="34" charset="0"/>
              </a:rPr>
              <a:t>P</a:t>
            </a:r>
            <a:r>
              <a:rPr lang="en-US" baseline="-25000" dirty="0">
                <a:latin typeface="Calibri" panose="020F0502020204030204" pitchFamily="34" charset="0"/>
                <a:cs typeface="Calibri" panose="020F0502020204030204" pitchFamily="34" charset="0"/>
              </a:rPr>
              <a:t>NBI</a:t>
            </a:r>
            <a:r>
              <a:rPr lang="en-US" dirty="0">
                <a:latin typeface="Calibri" panose="020F0502020204030204" pitchFamily="34" charset="0"/>
                <a:cs typeface="Calibri" panose="020F0502020204030204" pitchFamily="34" charset="0"/>
              </a:rPr>
              <a:t>   = 6.6 MW</a:t>
            </a:r>
            <a:endParaRPr lang="pl-PL" dirty="0">
              <a:latin typeface="Calibri" panose="020F0502020204030204" pitchFamily="34" charset="0"/>
              <a:cs typeface="Calibri" panose="020F0502020204030204" pitchFamily="34" charset="0"/>
            </a:endParaRPr>
          </a:p>
          <a:p>
            <a:pPr marL="358775">
              <a:spcBef>
                <a:spcPts val="600"/>
              </a:spcBef>
            </a:pPr>
            <a:r>
              <a:rPr lang="pl-PL" dirty="0">
                <a:latin typeface="Calibri" panose="020F0502020204030204" pitchFamily="34" charset="0"/>
                <a:cs typeface="Calibri" panose="020F0502020204030204" pitchFamily="34" charset="0"/>
              </a:rPr>
              <a:t>P</a:t>
            </a:r>
            <a:r>
              <a:rPr lang="pl-PL" baseline="-25000" dirty="0">
                <a:latin typeface="Calibri" panose="020F0502020204030204" pitchFamily="34" charset="0"/>
                <a:cs typeface="Calibri" panose="020F0502020204030204" pitchFamily="34" charset="0"/>
              </a:rPr>
              <a:t>ICRH </a:t>
            </a:r>
            <a:r>
              <a:rPr lang="pl-PL" dirty="0">
                <a:latin typeface="Calibri" panose="020F0502020204030204" pitchFamily="34" charset="0"/>
                <a:cs typeface="Calibri" panose="020F0502020204030204" pitchFamily="34" charset="0"/>
              </a:rPr>
              <a:t>= </a:t>
            </a:r>
            <a:r>
              <a:rPr lang="pl-PL" dirty="0" err="1">
                <a:latin typeface="Calibri" panose="020F0502020204030204" pitchFamily="34" charset="0"/>
                <a:cs typeface="Calibri" panose="020F0502020204030204" pitchFamily="34" charset="0"/>
              </a:rPr>
              <a:t>up</a:t>
            </a:r>
            <a:r>
              <a:rPr lang="pl-PL" dirty="0">
                <a:latin typeface="Calibri" panose="020F0502020204030204" pitchFamily="34" charset="0"/>
                <a:cs typeface="Calibri" panose="020F0502020204030204" pitchFamily="34" charset="0"/>
              </a:rPr>
              <a:t> to 1.5 MW</a:t>
            </a:r>
            <a:endParaRPr lang="en-US" dirty="0">
              <a:latin typeface="Calibri" panose="020F0502020204030204" pitchFamily="34" charset="0"/>
              <a:cs typeface="Calibri" panose="020F0502020204030204" pitchFamily="34" charset="0"/>
            </a:endParaRPr>
          </a:p>
        </p:txBody>
      </p:sp>
      <p:cxnSp>
        <p:nvCxnSpPr>
          <p:cNvPr id="8" name="Gerade Verbindung mit Pfeil 12">
            <a:extLst>
              <a:ext uri="{FF2B5EF4-FFF2-40B4-BE49-F238E27FC236}">
                <a16:creationId xmlns:a16="http://schemas.microsoft.com/office/drawing/2014/main" id="{4E13449B-6A59-B9AC-9C17-C1744580C480}"/>
              </a:ext>
            </a:extLst>
          </p:cNvPr>
          <p:cNvCxnSpPr/>
          <p:nvPr/>
        </p:nvCxnSpPr>
        <p:spPr>
          <a:xfrm flipV="1">
            <a:off x="3641978" y="3962073"/>
            <a:ext cx="2393795" cy="8712"/>
          </a:xfrm>
          <a:prstGeom prst="straightConnector1">
            <a:avLst/>
          </a:prstGeom>
          <a:ln w="76200" cmpd="sng">
            <a:solidFill>
              <a:srgbClr val="006C66"/>
            </a:solidFill>
            <a:prstDash val="solid"/>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9" name="Textfeld 13">
            <a:extLst>
              <a:ext uri="{FF2B5EF4-FFF2-40B4-BE49-F238E27FC236}">
                <a16:creationId xmlns:a16="http://schemas.microsoft.com/office/drawing/2014/main" id="{56782C4C-B1C6-4BD2-3756-D5C8F1BA6B16}"/>
              </a:ext>
            </a:extLst>
          </p:cNvPr>
          <p:cNvSpPr txBox="1"/>
          <p:nvPr/>
        </p:nvSpPr>
        <p:spPr>
          <a:xfrm>
            <a:off x="4320373" y="3665860"/>
            <a:ext cx="288541" cy="356636"/>
          </a:xfrm>
          <a:prstGeom prst="rect">
            <a:avLst/>
          </a:prstGeom>
          <a:noFill/>
        </p:spPr>
        <p:txBody>
          <a:bodyPr wrap="none" lIns="0" tIns="0" rIns="0" bIns="0" rtlCol="0" anchor="t" anchorCtr="0">
            <a:spAutoFit/>
          </a:bodyPr>
          <a:lstStyle/>
          <a:p>
            <a:pPr algn="l">
              <a:lnSpc>
                <a:spcPts val="2300"/>
              </a:lnSpc>
              <a:spcBef>
                <a:spcPts val="1150"/>
              </a:spcBef>
            </a:pPr>
            <a:r>
              <a:rPr lang="de-DE" sz="4000" b="1" i="1" dirty="0">
                <a:solidFill>
                  <a:srgbClr val="006C66"/>
                </a:solidFill>
                <a:latin typeface="Calibri" panose="020F0502020204030204" pitchFamily="34" charset="0"/>
                <a:cs typeface="Calibri" panose="020F0502020204030204" pitchFamily="34" charset="0"/>
              </a:rPr>
              <a:t>R</a:t>
            </a:r>
            <a:endParaRPr lang="de-DE" sz="1600" b="1" i="1" dirty="0">
              <a:solidFill>
                <a:srgbClr val="006C66"/>
              </a:solidFill>
              <a:latin typeface="Calibri" panose="020F0502020204030204" pitchFamily="34" charset="0"/>
              <a:cs typeface="Calibri" panose="020F0502020204030204" pitchFamily="34" charset="0"/>
            </a:endParaRPr>
          </a:p>
        </p:txBody>
      </p:sp>
      <p:cxnSp>
        <p:nvCxnSpPr>
          <p:cNvPr id="10" name="Gerade Verbindung mit Pfeil 22">
            <a:extLst>
              <a:ext uri="{FF2B5EF4-FFF2-40B4-BE49-F238E27FC236}">
                <a16:creationId xmlns:a16="http://schemas.microsoft.com/office/drawing/2014/main" id="{B941FCFC-28CA-8148-3729-130D0573DD05}"/>
              </a:ext>
            </a:extLst>
          </p:cNvPr>
          <p:cNvCxnSpPr>
            <a:cxnSpLocks/>
          </p:cNvCxnSpPr>
          <p:nvPr/>
        </p:nvCxnSpPr>
        <p:spPr>
          <a:xfrm>
            <a:off x="5145938" y="4858979"/>
            <a:ext cx="313888" cy="0"/>
          </a:xfrm>
          <a:prstGeom prst="straightConnector1">
            <a:avLst/>
          </a:prstGeom>
          <a:ln w="76200" cmpd="sng">
            <a:solidFill>
              <a:srgbClr val="008080"/>
            </a:solidFill>
            <a:prstDash val="solid"/>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11" name="Textfeld 23">
            <a:extLst>
              <a:ext uri="{FF2B5EF4-FFF2-40B4-BE49-F238E27FC236}">
                <a16:creationId xmlns:a16="http://schemas.microsoft.com/office/drawing/2014/main" id="{8F259E63-40F4-39A2-FDF3-A08AE71E2BC3}"/>
              </a:ext>
            </a:extLst>
          </p:cNvPr>
          <p:cNvSpPr txBox="1"/>
          <p:nvPr/>
        </p:nvSpPr>
        <p:spPr>
          <a:xfrm>
            <a:off x="5113530" y="4586668"/>
            <a:ext cx="181140" cy="356636"/>
          </a:xfrm>
          <a:prstGeom prst="rect">
            <a:avLst/>
          </a:prstGeom>
          <a:noFill/>
        </p:spPr>
        <p:txBody>
          <a:bodyPr wrap="none" lIns="0" tIns="0" rIns="0" bIns="0" rtlCol="0" anchor="t" anchorCtr="0">
            <a:spAutoFit/>
          </a:bodyPr>
          <a:lstStyle/>
          <a:p>
            <a:pPr algn="l">
              <a:lnSpc>
                <a:spcPts val="2300"/>
              </a:lnSpc>
              <a:spcBef>
                <a:spcPts val="1150"/>
              </a:spcBef>
            </a:pPr>
            <a:r>
              <a:rPr lang="de-DE" sz="4000" b="1" i="1" dirty="0">
                <a:solidFill>
                  <a:srgbClr val="006C66"/>
                </a:solidFill>
                <a:latin typeface="Calibri" panose="020F0502020204030204" pitchFamily="34" charset="0"/>
                <a:cs typeface="Calibri" panose="020F0502020204030204" pitchFamily="34" charset="0"/>
              </a:rPr>
              <a:t>r</a:t>
            </a:r>
            <a:endParaRPr lang="de-DE" sz="1600" b="1" i="1" dirty="0">
              <a:solidFill>
                <a:srgbClr val="006C66"/>
              </a:solidFill>
              <a:latin typeface="Calibri" panose="020F0502020204030204" pitchFamily="34" charset="0"/>
              <a:cs typeface="Calibri" panose="020F0502020204030204" pitchFamily="34" charset="0"/>
            </a:endParaRPr>
          </a:p>
        </p:txBody>
      </p:sp>
      <p:sp>
        <p:nvSpPr>
          <p:cNvPr id="7" name="pole tekstowe 6">
            <a:extLst>
              <a:ext uri="{FF2B5EF4-FFF2-40B4-BE49-F238E27FC236}">
                <a16:creationId xmlns:a16="http://schemas.microsoft.com/office/drawing/2014/main" id="{A3B3C18E-6DAB-3E85-F98D-858E5B68D2DC}"/>
              </a:ext>
            </a:extLst>
          </p:cNvPr>
          <p:cNvSpPr txBox="1"/>
          <p:nvPr/>
        </p:nvSpPr>
        <p:spPr>
          <a:xfrm>
            <a:off x="7947590" y="6186438"/>
            <a:ext cx="4297587" cy="369332"/>
          </a:xfrm>
          <a:prstGeom prst="rect">
            <a:avLst/>
          </a:prstGeom>
          <a:noFill/>
        </p:spPr>
        <p:txBody>
          <a:bodyPr wrap="none" rtlCol="0">
            <a:spAutoFit/>
          </a:bodyPr>
          <a:lstStyle/>
          <a:p>
            <a:r>
              <a:rPr lang="pl-PL" dirty="0"/>
              <a:t>A. </a:t>
            </a:r>
            <a:r>
              <a:rPr lang="pl-PL" dirty="0" err="1"/>
              <a:t>Langenberg</a:t>
            </a:r>
            <a:r>
              <a:rPr lang="pl-PL" dirty="0"/>
              <a:t>, PLASMA-2023 </a:t>
            </a:r>
            <a:r>
              <a:rPr lang="pl-PL" dirty="0" err="1"/>
              <a:t>conference</a:t>
            </a:r>
            <a:endParaRPr lang="pl-PL" dirty="0"/>
          </a:p>
        </p:txBody>
      </p:sp>
      <p:sp>
        <p:nvSpPr>
          <p:cNvPr id="12" name="TextBox 10">
            <a:extLst>
              <a:ext uri="{FF2B5EF4-FFF2-40B4-BE49-F238E27FC236}">
                <a16:creationId xmlns:a16="http://schemas.microsoft.com/office/drawing/2014/main" id="{3CEBDADA-4ED0-03EA-E4C9-9B6C39C58553}"/>
              </a:ext>
            </a:extLst>
          </p:cNvPr>
          <p:cNvSpPr txBox="1"/>
          <p:nvPr/>
        </p:nvSpPr>
        <p:spPr>
          <a:xfrm>
            <a:off x="5636499" y="5579351"/>
            <a:ext cx="671979" cy="369332"/>
          </a:xfrm>
          <a:prstGeom prst="rect">
            <a:avLst/>
          </a:prstGeom>
          <a:noFill/>
        </p:spPr>
        <p:txBody>
          <a:bodyPr wrap="none" rtlCol="0">
            <a:spAutoFit/>
          </a:bodyPr>
          <a:lstStyle/>
          <a:p>
            <a:r>
              <a:rPr lang="de-DE" dirty="0"/>
              <a:t>©IPP</a:t>
            </a:r>
            <a:endParaRPr lang="en-GB" dirty="0"/>
          </a:p>
        </p:txBody>
      </p:sp>
    </p:spTree>
    <p:extLst>
      <p:ext uri="{BB962C8B-B14F-4D97-AF65-F5344CB8AC3E}">
        <p14:creationId xmlns:p14="http://schemas.microsoft.com/office/powerpoint/2010/main" val="3352262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E4E31A-7ED9-3B48-F642-B96841F7EC1A}"/>
              </a:ext>
            </a:extLst>
          </p:cNvPr>
          <p:cNvSpPr>
            <a:spLocks noGrp="1"/>
          </p:cNvSpPr>
          <p:nvPr>
            <p:ph type="title"/>
          </p:nvPr>
        </p:nvSpPr>
        <p:spPr/>
        <p:txBody>
          <a:bodyPr/>
          <a:lstStyle/>
          <a:p>
            <a:r>
              <a:rPr lang="pl-PL" dirty="0" err="1"/>
              <a:t>Introduction</a:t>
            </a:r>
            <a:r>
              <a:rPr lang="pl-PL" dirty="0"/>
              <a:t> to </a:t>
            </a:r>
            <a:r>
              <a:rPr lang="pl-PL" dirty="0" err="1"/>
              <a:t>Wendelstein</a:t>
            </a:r>
            <a:r>
              <a:rPr lang="pl-PL" dirty="0"/>
              <a:t> 7-X</a:t>
            </a:r>
          </a:p>
        </p:txBody>
      </p:sp>
      <p:sp>
        <p:nvSpPr>
          <p:cNvPr id="3" name="Symbol zastępczy stopki 2">
            <a:extLst>
              <a:ext uri="{FF2B5EF4-FFF2-40B4-BE49-F238E27FC236}">
                <a16:creationId xmlns:a16="http://schemas.microsoft.com/office/drawing/2014/main" id="{C5A947F2-11AA-A5E3-C1D7-82E9E7A2FB0F}"/>
              </a:ext>
            </a:extLst>
          </p:cNvPr>
          <p:cNvSpPr>
            <a:spLocks noGrp="1"/>
          </p:cNvSpPr>
          <p:nvPr>
            <p:ph type="ftr" sz="quarter" idx="11"/>
          </p:nvPr>
        </p:nvSpPr>
        <p:spPr>
          <a:xfrm>
            <a:off x="825623" y="6555770"/>
            <a:ext cx="6201075" cy="329614"/>
          </a:xfrm>
        </p:spPr>
        <p:txBody>
          <a:bodyPr/>
          <a:lstStyle/>
          <a:p>
            <a:r>
              <a:rPr lang="en-US" dirty="0">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ABC780BF-0C16-9A32-CD20-81E99D5306C4}"/>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p:sp>
        <p:nvSpPr>
          <p:cNvPr id="7" name="Inhaltsplatzhalter 1">
            <a:extLst>
              <a:ext uri="{FF2B5EF4-FFF2-40B4-BE49-F238E27FC236}">
                <a16:creationId xmlns:a16="http://schemas.microsoft.com/office/drawing/2014/main" id="{F1B03140-2A43-49F7-E1E6-7756F9F60EFE}"/>
              </a:ext>
            </a:extLst>
          </p:cNvPr>
          <p:cNvSpPr txBox="1">
            <a:spLocks/>
          </p:cNvSpPr>
          <p:nvPr/>
        </p:nvSpPr>
        <p:spPr>
          <a:xfrm>
            <a:off x="7210468" y="799514"/>
            <a:ext cx="4882933" cy="4542191"/>
          </a:xfrm>
          <a:prstGeom prst="rect">
            <a:avLst/>
          </a:prstGeom>
        </p:spPr>
        <p:txBody>
          <a:bodyPr>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nSpc>
                <a:spcPct val="110000"/>
              </a:lnSpc>
              <a:spcBef>
                <a:spcPts val="600"/>
              </a:spcBef>
              <a:buClr>
                <a:srgbClr val="006C66"/>
              </a:buClr>
              <a:buNone/>
            </a:pPr>
            <a:r>
              <a:rPr lang="en-US" dirty="0">
                <a:cs typeface="Calibri" panose="020F0502020204030204" pitchFamily="34" charset="0"/>
              </a:rPr>
              <a:t>W7-X Status / Achievements</a:t>
            </a:r>
            <a:r>
              <a:rPr lang="pl-PL" dirty="0">
                <a:cs typeface="Calibri" panose="020F0502020204030204" pitchFamily="34" charset="0"/>
              </a:rPr>
              <a:t>:</a:t>
            </a:r>
            <a:endParaRPr lang="en-US" dirty="0">
              <a:cs typeface="Calibri" panose="020F0502020204030204" pitchFamily="34" charset="0"/>
            </a:endParaRPr>
          </a:p>
          <a:p>
            <a:pPr marL="358775" indent="-269875">
              <a:lnSpc>
                <a:spcPct val="110000"/>
              </a:lnSpc>
              <a:spcBef>
                <a:spcPts val="600"/>
              </a:spcBef>
            </a:pPr>
            <a:r>
              <a:rPr lang="en-US" dirty="0">
                <a:cs typeface="Calibri" panose="020F0502020204030204" pitchFamily="34" charset="0"/>
              </a:rPr>
              <a:t>4 experiment campaigns (2015-2022): OP1.1, OP1.2a/b, OP2.1</a:t>
            </a:r>
          </a:p>
          <a:p>
            <a:pPr marL="358775" indent="-269875">
              <a:lnSpc>
                <a:spcPct val="110000"/>
              </a:lnSpc>
              <a:spcBef>
                <a:spcPts val="600"/>
              </a:spcBef>
            </a:pPr>
            <a:r>
              <a:rPr lang="en-US" dirty="0">
                <a:cs typeface="Calibri" panose="020F0502020204030204" pitchFamily="34" charset="0"/>
              </a:rPr>
              <a:t>~15 months of plasma operation  </a:t>
            </a:r>
          </a:p>
          <a:p>
            <a:pPr marL="358775" indent="-269875">
              <a:lnSpc>
                <a:spcPct val="110000"/>
              </a:lnSpc>
              <a:spcBef>
                <a:spcPts val="600"/>
              </a:spcBef>
            </a:pPr>
            <a:r>
              <a:rPr lang="en-US" dirty="0">
                <a:cs typeface="Calibri" panose="020F0502020204030204" pitchFamily="34" charset="0"/>
              </a:rPr>
              <a:t>Main plasma parameters close to NC</a:t>
            </a:r>
            <a:r>
              <a:rPr lang="en-US" baseline="30000" dirty="0">
                <a:cs typeface="Calibri" panose="020F0502020204030204" pitchFamily="34" charset="0"/>
              </a:rPr>
              <a:t>[1]</a:t>
            </a:r>
            <a:r>
              <a:rPr lang="en-US" dirty="0">
                <a:cs typeface="Calibri" panose="020F0502020204030204" pitchFamily="34" charset="0"/>
              </a:rPr>
              <a:t> expectations:</a:t>
            </a:r>
          </a:p>
          <a:p>
            <a:pPr marL="358775" lvl="4" indent="0">
              <a:lnSpc>
                <a:spcPct val="110000"/>
              </a:lnSpc>
              <a:spcBef>
                <a:spcPts val="600"/>
              </a:spcBef>
              <a:buNone/>
            </a:pPr>
            <a:r>
              <a:rPr lang="en-US" sz="2400" dirty="0">
                <a:cs typeface="Calibri" panose="020F0502020204030204" pitchFamily="34" charset="0"/>
              </a:rPr>
              <a:t>T</a:t>
            </a:r>
            <a:r>
              <a:rPr lang="en-US" sz="2400" baseline="-25000" dirty="0">
                <a:cs typeface="Calibri" panose="020F0502020204030204" pitchFamily="34" charset="0"/>
              </a:rPr>
              <a:t>i</a:t>
            </a:r>
            <a:r>
              <a:rPr lang="en-US" sz="2400" dirty="0">
                <a:cs typeface="Calibri" panose="020F0502020204030204" pitchFamily="34" charset="0"/>
              </a:rPr>
              <a:t> = 3.0 keV</a:t>
            </a:r>
            <a:r>
              <a:rPr lang="en-US" sz="2400" baseline="30000" dirty="0">
                <a:cs typeface="Calibri" panose="020F0502020204030204" pitchFamily="34" charset="0"/>
              </a:rPr>
              <a:t>[2]</a:t>
            </a:r>
            <a:r>
              <a:rPr lang="en-US" sz="2400" dirty="0">
                <a:cs typeface="Calibri" panose="020F0502020204030204" pitchFamily="34" charset="0"/>
              </a:rPr>
              <a:t>, n</a:t>
            </a:r>
            <a:r>
              <a:rPr lang="en-US" sz="2400" baseline="-25000" dirty="0">
                <a:cs typeface="Calibri" panose="020F0502020204030204" pitchFamily="34" charset="0"/>
              </a:rPr>
              <a:t>e</a:t>
            </a:r>
            <a:r>
              <a:rPr lang="en-US" sz="2400" dirty="0">
                <a:cs typeface="Calibri" panose="020F0502020204030204" pitchFamily="34" charset="0"/>
              </a:rPr>
              <a:t> = 1.4 x 10</a:t>
            </a:r>
            <a:r>
              <a:rPr lang="en-US" sz="2400" baseline="30000" dirty="0">
                <a:cs typeface="Calibri" panose="020F0502020204030204" pitchFamily="34" charset="0"/>
              </a:rPr>
              <a:t>20 </a:t>
            </a:r>
            <a:r>
              <a:rPr lang="en-US" sz="2400" dirty="0">
                <a:cs typeface="Calibri" panose="020F0502020204030204" pitchFamily="34" charset="0"/>
              </a:rPr>
              <a:t>m</a:t>
            </a:r>
            <a:r>
              <a:rPr lang="en-US" sz="2400" baseline="30000" dirty="0">
                <a:cs typeface="Calibri" panose="020F0502020204030204" pitchFamily="34" charset="0"/>
              </a:rPr>
              <a:t>-3[3]</a:t>
            </a:r>
          </a:p>
          <a:p>
            <a:pPr marL="358775" lvl="4" indent="0">
              <a:lnSpc>
                <a:spcPct val="110000"/>
              </a:lnSpc>
              <a:spcBef>
                <a:spcPts val="600"/>
              </a:spcBef>
              <a:buNone/>
            </a:pPr>
            <a:r>
              <a:rPr lang="en-US" sz="2400" dirty="0" err="1">
                <a:cs typeface="Calibri" panose="020F0502020204030204" pitchFamily="34" charset="0"/>
              </a:rPr>
              <a:t>W</a:t>
            </a:r>
            <a:r>
              <a:rPr lang="en-US" sz="2400" baseline="-25000" dirty="0" err="1">
                <a:cs typeface="Calibri" panose="020F0502020204030204" pitchFamily="34" charset="0"/>
              </a:rPr>
              <a:t>dia</a:t>
            </a:r>
            <a:r>
              <a:rPr lang="en-US" sz="2400" dirty="0">
                <a:cs typeface="Calibri" panose="020F0502020204030204" pitchFamily="34" charset="0"/>
              </a:rPr>
              <a:t> = 1.1 MJ</a:t>
            </a:r>
            <a:r>
              <a:rPr lang="en-US" sz="2400" baseline="30000" dirty="0">
                <a:cs typeface="Calibri" panose="020F0502020204030204" pitchFamily="34" charset="0"/>
              </a:rPr>
              <a:t>[2]</a:t>
            </a:r>
            <a:r>
              <a:rPr lang="en-US" sz="2400" dirty="0">
                <a:cs typeface="Calibri" panose="020F0502020204030204" pitchFamily="34" charset="0"/>
              </a:rPr>
              <a:t>, </a:t>
            </a:r>
            <a:r>
              <a:rPr lang="en-US" sz="2400" dirty="0" err="1">
                <a:cs typeface="Calibri" panose="020F0502020204030204" pitchFamily="34" charset="0"/>
              </a:rPr>
              <a:t>t</a:t>
            </a:r>
            <a:r>
              <a:rPr lang="en-US" sz="2400" baseline="-25000" dirty="0" err="1">
                <a:cs typeface="Calibri" panose="020F0502020204030204" pitchFamily="34" charset="0"/>
              </a:rPr>
              <a:t>E</a:t>
            </a:r>
            <a:r>
              <a:rPr lang="en-US" sz="2400" dirty="0">
                <a:cs typeface="Calibri" panose="020F0502020204030204" pitchFamily="34" charset="0"/>
              </a:rPr>
              <a:t> = 0.3 s</a:t>
            </a:r>
            <a:r>
              <a:rPr lang="en-US" sz="2400" baseline="30000" dirty="0">
                <a:cs typeface="Calibri" panose="020F0502020204030204" pitchFamily="34" charset="0"/>
              </a:rPr>
              <a:t>[2]</a:t>
            </a:r>
            <a:endParaRPr lang="en-US" sz="2400" dirty="0">
              <a:cs typeface="Calibri" panose="020F0502020204030204" pitchFamily="34" charset="0"/>
            </a:endParaRPr>
          </a:p>
          <a:p>
            <a:pPr marL="358775" indent="-269875">
              <a:lnSpc>
                <a:spcPct val="110000"/>
              </a:lnSpc>
              <a:spcBef>
                <a:spcPts val="600"/>
              </a:spcBef>
            </a:pPr>
            <a:r>
              <a:rPr lang="en-US" dirty="0">
                <a:cs typeface="Calibri" panose="020F0502020204030204" pitchFamily="34" charset="0"/>
              </a:rPr>
              <a:t>Long pulse operation 480 s</a:t>
            </a:r>
            <a:r>
              <a:rPr lang="en-US" baseline="30000" dirty="0">
                <a:cs typeface="Calibri" panose="020F0502020204030204" pitchFamily="34" charset="0"/>
              </a:rPr>
              <a:t>[4]</a:t>
            </a:r>
            <a:r>
              <a:rPr lang="en-US" dirty="0">
                <a:cs typeface="Calibri" panose="020F0502020204030204" pitchFamily="34" charset="0"/>
              </a:rPr>
              <a:t>, stable detachment</a:t>
            </a:r>
            <a:r>
              <a:rPr lang="en-US" baseline="30000" dirty="0">
                <a:cs typeface="Calibri" panose="020F0502020204030204" pitchFamily="34" charset="0"/>
              </a:rPr>
              <a:t>[5]</a:t>
            </a:r>
            <a:endParaRPr lang="en-US" dirty="0">
              <a:cs typeface="Calibri" panose="020F0502020204030204" pitchFamily="34" charset="0"/>
            </a:endParaRPr>
          </a:p>
          <a:p>
            <a:pPr marL="358775" indent="-269875">
              <a:lnSpc>
                <a:spcPct val="110000"/>
              </a:lnSpc>
              <a:spcBef>
                <a:spcPts val="600"/>
              </a:spcBef>
            </a:pPr>
            <a:r>
              <a:rPr lang="en-US" dirty="0">
                <a:cs typeface="Calibri" panose="020F0502020204030204" pitchFamily="34" charset="0"/>
              </a:rPr>
              <a:t>No impurity accumulation issues</a:t>
            </a:r>
            <a:r>
              <a:rPr lang="en-US" baseline="30000" dirty="0">
                <a:cs typeface="Calibri" panose="020F0502020204030204" pitchFamily="34" charset="0"/>
              </a:rPr>
              <a:t>[6]</a:t>
            </a:r>
          </a:p>
        </p:txBody>
      </p:sp>
      <p:sp>
        <p:nvSpPr>
          <p:cNvPr id="8" name="Textfeld 1">
            <a:extLst>
              <a:ext uri="{FF2B5EF4-FFF2-40B4-BE49-F238E27FC236}">
                <a16:creationId xmlns:a16="http://schemas.microsoft.com/office/drawing/2014/main" id="{EFA96E43-662F-A856-A20E-9836F957FF2E}"/>
              </a:ext>
            </a:extLst>
          </p:cNvPr>
          <p:cNvSpPr txBox="1"/>
          <p:nvPr/>
        </p:nvSpPr>
        <p:spPr>
          <a:xfrm>
            <a:off x="6672600" y="5868702"/>
            <a:ext cx="5541582" cy="1015663"/>
          </a:xfrm>
          <a:prstGeom prst="rect">
            <a:avLst/>
          </a:prstGeom>
          <a:solidFill>
            <a:schemeClr val="bg1"/>
          </a:solidFill>
          <a:effectLst/>
        </p:spPr>
        <p:txBody>
          <a:bodyPr wrap="none" lIns="0" tIns="0" rIns="0" bIns="0" rtlCol="0" anchor="t" anchorCtr="0">
            <a:spAutoFit/>
          </a:bodyPr>
          <a:lstStyle/>
          <a:p>
            <a:pPr algn="l"/>
            <a:r>
              <a:rPr lang="de-DE" sz="1100" dirty="0"/>
              <a:t>[1] C. Beidler, H. Smith, A. Alonso et al. </a:t>
            </a:r>
            <a:r>
              <a:rPr lang="de-DE" sz="1100" i="1" dirty="0"/>
              <a:t>Nature</a:t>
            </a:r>
            <a:r>
              <a:rPr lang="de-DE" sz="1100" dirty="0"/>
              <a:t> </a:t>
            </a:r>
            <a:r>
              <a:rPr lang="de-DE" sz="1100" b="1" dirty="0"/>
              <a:t>596</a:t>
            </a:r>
            <a:r>
              <a:rPr lang="de-DE" sz="1100" dirty="0"/>
              <a:t> (2021)</a:t>
            </a:r>
          </a:p>
          <a:p>
            <a:pPr algn="l"/>
            <a:r>
              <a:rPr lang="de-DE" sz="1100" dirty="0"/>
              <a:t>[2] S. Bozhenkov, Y. Kazakov, O. Ford et al. </a:t>
            </a:r>
            <a:r>
              <a:rPr lang="de-DE" sz="1100" i="1" dirty="0" err="1"/>
              <a:t>Nuclear</a:t>
            </a:r>
            <a:r>
              <a:rPr lang="de-DE" sz="1100" i="1" dirty="0"/>
              <a:t> Fusion </a:t>
            </a:r>
            <a:r>
              <a:rPr lang="de-DE" sz="1100" b="1" dirty="0"/>
              <a:t>60</a:t>
            </a:r>
            <a:r>
              <a:rPr lang="de-DE" sz="1100" dirty="0"/>
              <a:t> (2020)</a:t>
            </a:r>
          </a:p>
          <a:p>
            <a:r>
              <a:rPr lang="de-DE" sz="1100" dirty="0"/>
              <a:t>[3] G. Fuchert, K. Brunner, K. Rahbarnia et al. </a:t>
            </a:r>
            <a:r>
              <a:rPr lang="de-DE" sz="1100" i="1" dirty="0" err="1"/>
              <a:t>Nuclear</a:t>
            </a:r>
            <a:r>
              <a:rPr lang="de-DE" sz="1100" i="1" dirty="0"/>
              <a:t> Fusion </a:t>
            </a:r>
            <a:r>
              <a:rPr lang="de-DE" sz="1100" b="1" dirty="0"/>
              <a:t>60</a:t>
            </a:r>
            <a:r>
              <a:rPr lang="de-DE" sz="1100" dirty="0"/>
              <a:t> (2020)</a:t>
            </a:r>
          </a:p>
          <a:p>
            <a:r>
              <a:rPr lang="de-DE" sz="1100" dirty="0"/>
              <a:t>[4] H.-S. Bosch, P. van Eeten, O. Grulke et al. </a:t>
            </a:r>
            <a:r>
              <a:rPr lang="de-DE" sz="1100" i="1" dirty="0"/>
              <a:t>Fusion Engineering </a:t>
            </a:r>
            <a:r>
              <a:rPr lang="de-DE" sz="1100" i="1" dirty="0" err="1"/>
              <a:t>and</a:t>
            </a:r>
            <a:r>
              <a:rPr lang="de-DE" sz="1100" i="1" dirty="0"/>
              <a:t> Design </a:t>
            </a:r>
            <a:r>
              <a:rPr lang="de-DE" sz="1100" b="1" dirty="0"/>
              <a:t>193</a:t>
            </a:r>
            <a:r>
              <a:rPr lang="de-DE" sz="1100" dirty="0"/>
              <a:t> (2023)</a:t>
            </a:r>
          </a:p>
          <a:p>
            <a:r>
              <a:rPr lang="de-DE" sz="1100" dirty="0"/>
              <a:t>[5] M.W. Jakubowski, et al. </a:t>
            </a:r>
            <a:r>
              <a:rPr lang="de-DE" sz="1100" i="1" dirty="0" err="1"/>
              <a:t>Nucl</a:t>
            </a:r>
            <a:r>
              <a:rPr lang="de-DE" sz="1100" i="1" dirty="0"/>
              <a:t>. Fusion </a:t>
            </a:r>
            <a:r>
              <a:rPr lang="de-DE" sz="1100" b="1" i="1" dirty="0"/>
              <a:t>61</a:t>
            </a:r>
            <a:r>
              <a:rPr lang="de-DE" sz="1100" dirty="0"/>
              <a:t> (2021)</a:t>
            </a:r>
          </a:p>
          <a:p>
            <a:r>
              <a:rPr lang="de-DE" sz="1100" dirty="0"/>
              <a:t>[6] </a:t>
            </a:r>
            <a:r>
              <a:rPr lang="de-DE" sz="1100" dirty="0" err="1"/>
              <a:t>Th</a:t>
            </a:r>
            <a:r>
              <a:rPr lang="de-DE" sz="1100" dirty="0"/>
              <a:t>. Wegner, J.-P. </a:t>
            </a:r>
            <a:r>
              <a:rPr lang="de-DE" sz="1100" dirty="0" err="1"/>
              <a:t>Bähner</a:t>
            </a:r>
            <a:r>
              <a:rPr lang="de-DE" sz="1100" dirty="0"/>
              <a:t>, B. Buttenschön et al. </a:t>
            </a:r>
            <a:r>
              <a:rPr lang="de-DE" sz="1100" i="1" dirty="0"/>
              <a:t>Journal </a:t>
            </a:r>
            <a:r>
              <a:rPr lang="de-DE" sz="1100" i="1" dirty="0" err="1"/>
              <a:t>of</a:t>
            </a:r>
            <a:r>
              <a:rPr lang="de-DE" sz="1100" i="1" dirty="0"/>
              <a:t> Plasma Physics </a:t>
            </a:r>
            <a:r>
              <a:rPr lang="de-DE" sz="1100" b="1" dirty="0"/>
              <a:t>89</a:t>
            </a:r>
            <a:r>
              <a:rPr lang="de-DE" sz="1100" dirty="0"/>
              <a:t> (2023)</a:t>
            </a:r>
          </a:p>
        </p:txBody>
      </p:sp>
      <p:pic>
        <p:nvPicPr>
          <p:cNvPr id="9" name="Grafik 7">
            <a:extLst>
              <a:ext uri="{FF2B5EF4-FFF2-40B4-BE49-F238E27FC236}">
                <a16:creationId xmlns:a16="http://schemas.microsoft.com/office/drawing/2014/main" id="{F95FA8F8-393F-6B85-E9D9-A392A4F2B715}"/>
              </a:ext>
            </a:extLst>
          </p:cNvPr>
          <p:cNvPicPr>
            <a:picLocks noChangeAspect="1"/>
          </p:cNvPicPr>
          <p:nvPr/>
        </p:nvPicPr>
        <p:blipFill rotWithShape="1">
          <a:blip r:embed="rId2">
            <a:extLst>
              <a:ext uri="{28A0092B-C50C-407E-A947-70E740481C1C}">
                <a14:useLocalDpi xmlns:a14="http://schemas.microsoft.com/office/drawing/2010/main" val="0"/>
              </a:ext>
            </a:extLst>
          </a:blip>
          <a:srcRect r="2884"/>
          <a:stretch/>
        </p:blipFill>
        <p:spPr bwMode="auto">
          <a:xfrm>
            <a:off x="38178" y="837702"/>
            <a:ext cx="7172290" cy="49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e tekstowe 4">
            <a:extLst>
              <a:ext uri="{FF2B5EF4-FFF2-40B4-BE49-F238E27FC236}">
                <a16:creationId xmlns:a16="http://schemas.microsoft.com/office/drawing/2014/main" id="{B05154C4-9B8B-F3BA-96DF-F088BCAD1B22}"/>
              </a:ext>
            </a:extLst>
          </p:cNvPr>
          <p:cNvSpPr txBox="1"/>
          <p:nvPr/>
        </p:nvSpPr>
        <p:spPr>
          <a:xfrm>
            <a:off x="-30493" y="6136863"/>
            <a:ext cx="4297587" cy="369332"/>
          </a:xfrm>
          <a:prstGeom prst="rect">
            <a:avLst/>
          </a:prstGeom>
          <a:noFill/>
        </p:spPr>
        <p:txBody>
          <a:bodyPr wrap="none" rtlCol="0">
            <a:spAutoFit/>
          </a:bodyPr>
          <a:lstStyle/>
          <a:p>
            <a:r>
              <a:rPr lang="pl-PL" dirty="0"/>
              <a:t>A. </a:t>
            </a:r>
            <a:r>
              <a:rPr lang="pl-PL" dirty="0" err="1"/>
              <a:t>Langenberg</a:t>
            </a:r>
            <a:r>
              <a:rPr lang="pl-PL" dirty="0"/>
              <a:t>, PLASMA-2023 </a:t>
            </a:r>
            <a:r>
              <a:rPr lang="pl-PL" dirty="0" err="1"/>
              <a:t>conference</a:t>
            </a:r>
            <a:endParaRPr lang="pl-PL" dirty="0"/>
          </a:p>
        </p:txBody>
      </p:sp>
      <p:sp>
        <p:nvSpPr>
          <p:cNvPr id="6" name="TextBox 10">
            <a:extLst>
              <a:ext uri="{FF2B5EF4-FFF2-40B4-BE49-F238E27FC236}">
                <a16:creationId xmlns:a16="http://schemas.microsoft.com/office/drawing/2014/main" id="{5068D0AF-93B7-CF71-3CC7-EC2FC86EB241}"/>
              </a:ext>
            </a:extLst>
          </p:cNvPr>
          <p:cNvSpPr txBox="1"/>
          <p:nvPr/>
        </p:nvSpPr>
        <p:spPr>
          <a:xfrm>
            <a:off x="5519401" y="5658238"/>
            <a:ext cx="671979" cy="369332"/>
          </a:xfrm>
          <a:prstGeom prst="rect">
            <a:avLst/>
          </a:prstGeom>
          <a:noFill/>
        </p:spPr>
        <p:txBody>
          <a:bodyPr wrap="none" rtlCol="0">
            <a:spAutoFit/>
          </a:bodyPr>
          <a:lstStyle/>
          <a:p>
            <a:r>
              <a:rPr lang="de-DE" dirty="0"/>
              <a:t>©IPP</a:t>
            </a:r>
            <a:endParaRPr lang="en-GB" dirty="0"/>
          </a:p>
        </p:txBody>
      </p:sp>
    </p:spTree>
    <p:extLst>
      <p:ext uri="{BB962C8B-B14F-4D97-AF65-F5344CB8AC3E}">
        <p14:creationId xmlns:p14="http://schemas.microsoft.com/office/powerpoint/2010/main" val="2847623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E4E31A-7ED9-3B48-F642-B96841F7EC1A}"/>
              </a:ext>
            </a:extLst>
          </p:cNvPr>
          <p:cNvSpPr>
            <a:spLocks noGrp="1"/>
          </p:cNvSpPr>
          <p:nvPr>
            <p:ph type="title"/>
          </p:nvPr>
        </p:nvSpPr>
        <p:spPr/>
        <p:txBody>
          <a:bodyPr/>
          <a:lstStyle/>
          <a:p>
            <a:r>
              <a:rPr lang="pl-PL" dirty="0" err="1"/>
              <a:t>Introduction</a:t>
            </a:r>
            <a:r>
              <a:rPr lang="pl-PL" dirty="0"/>
              <a:t> to </a:t>
            </a:r>
            <a:r>
              <a:rPr lang="pl-PL" dirty="0" err="1"/>
              <a:t>Wendelstein</a:t>
            </a:r>
            <a:r>
              <a:rPr lang="pl-PL" dirty="0"/>
              <a:t> 7-X</a:t>
            </a:r>
          </a:p>
        </p:txBody>
      </p:sp>
      <p:sp>
        <p:nvSpPr>
          <p:cNvPr id="3" name="Symbol zastępczy stopki 2">
            <a:extLst>
              <a:ext uri="{FF2B5EF4-FFF2-40B4-BE49-F238E27FC236}">
                <a16:creationId xmlns:a16="http://schemas.microsoft.com/office/drawing/2014/main" id="{C5A947F2-11AA-A5E3-C1D7-82E9E7A2FB0F}"/>
              </a:ext>
            </a:extLst>
          </p:cNvPr>
          <p:cNvSpPr>
            <a:spLocks noGrp="1"/>
          </p:cNvSpPr>
          <p:nvPr>
            <p:ph type="ftr" sz="quarter" idx="11"/>
          </p:nvPr>
        </p:nvSpPr>
        <p:spPr>
          <a:xfrm>
            <a:off x="825623" y="6555770"/>
            <a:ext cx="6201075" cy="329614"/>
          </a:xfrm>
        </p:spPr>
        <p:txBody>
          <a:bodyPr/>
          <a:lstStyle/>
          <a:p>
            <a:r>
              <a:rPr lang="en-US" dirty="0">
                <a:solidFill>
                  <a:prstClr val="white"/>
                </a:solidFill>
              </a:rPr>
              <a:t>M. Kubkowska | 50th EPS Conference on Plasma Physics | 11.07.2024</a:t>
            </a:r>
            <a:endParaRPr lang="en-GB" dirty="0">
              <a:solidFill>
                <a:prstClr val="white"/>
              </a:solidFill>
            </a:endParaRPr>
          </a:p>
        </p:txBody>
      </p:sp>
      <p:sp>
        <p:nvSpPr>
          <p:cNvPr id="4" name="Symbol zastępczy numeru slajdu 3">
            <a:extLst>
              <a:ext uri="{FF2B5EF4-FFF2-40B4-BE49-F238E27FC236}">
                <a16:creationId xmlns:a16="http://schemas.microsoft.com/office/drawing/2014/main" id="{ABC780BF-0C16-9A32-CD20-81E99D5306C4}"/>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dirty="0">
              <a:solidFill>
                <a:prstClr val="white"/>
              </a:solidFill>
            </a:endParaRPr>
          </a:p>
        </p:txBody>
      </p:sp>
      <p:pic>
        <p:nvPicPr>
          <p:cNvPr id="10" name="Obraz 9">
            <a:extLst>
              <a:ext uri="{FF2B5EF4-FFF2-40B4-BE49-F238E27FC236}">
                <a16:creationId xmlns:a16="http://schemas.microsoft.com/office/drawing/2014/main" id="{80CAE7BA-4675-6E0E-C958-C1EFE6CAAE9B}"/>
              </a:ext>
            </a:extLst>
          </p:cNvPr>
          <p:cNvPicPr>
            <a:picLocks noChangeAspect="1"/>
          </p:cNvPicPr>
          <p:nvPr/>
        </p:nvPicPr>
        <p:blipFill>
          <a:blip r:embed="rId2"/>
          <a:stretch>
            <a:fillRect/>
          </a:stretch>
        </p:blipFill>
        <p:spPr>
          <a:xfrm>
            <a:off x="360040" y="698306"/>
            <a:ext cx="11559574" cy="5624854"/>
          </a:xfrm>
          <a:prstGeom prst="rect">
            <a:avLst/>
          </a:prstGeom>
        </p:spPr>
      </p:pic>
    </p:spTree>
    <p:extLst>
      <p:ext uri="{BB962C8B-B14F-4D97-AF65-F5344CB8AC3E}">
        <p14:creationId xmlns:p14="http://schemas.microsoft.com/office/powerpoint/2010/main" val="1058833473"/>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customXml/itemProps2.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9BB5A6-9C9C-4509-BBBE-0C2B5904D0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1904</TotalTime>
  <Words>2635</Words>
  <Application>Microsoft Office PowerPoint</Application>
  <PresentationFormat>Panoramiczny</PresentationFormat>
  <Paragraphs>281</Paragraphs>
  <Slides>28</Slides>
  <Notes>7</Notes>
  <HiddenSlides>0</HiddenSlides>
  <MMClips>1</MMClips>
  <ScaleCrop>false</ScaleCrop>
  <HeadingPairs>
    <vt:vector size="6" baseType="variant">
      <vt:variant>
        <vt:lpstr>Używane czcionki</vt:lpstr>
      </vt:variant>
      <vt:variant>
        <vt:i4>11</vt:i4>
      </vt:variant>
      <vt:variant>
        <vt:lpstr>Motyw</vt:lpstr>
      </vt:variant>
      <vt:variant>
        <vt:i4>1</vt:i4>
      </vt:variant>
      <vt:variant>
        <vt:lpstr>Tytuły slajdów</vt:lpstr>
      </vt:variant>
      <vt:variant>
        <vt:i4>28</vt:i4>
      </vt:variant>
    </vt:vector>
  </HeadingPairs>
  <TitlesOfParts>
    <vt:vector size="40" baseType="lpstr">
      <vt:lpstr>-apple-system</vt:lpstr>
      <vt:lpstr>Aptos</vt:lpstr>
      <vt:lpstr>Arial</vt:lpstr>
      <vt:lpstr>Calibri</vt:lpstr>
      <vt:lpstr>Cambria Math</vt:lpstr>
      <vt:lpstr>CharisSIL-Italic</vt:lpstr>
      <vt:lpstr>NimbusRomNo9L-ReguItal</vt:lpstr>
      <vt:lpstr>Symbol</vt:lpstr>
      <vt:lpstr>TimesLTStd-Roman</vt:lpstr>
      <vt:lpstr>var( --e-global-typography-d3dae9a-font-family )</vt:lpstr>
      <vt:lpstr>Wingdings</vt:lpstr>
      <vt:lpstr>EUROfusion.1line_5_3_2019</vt:lpstr>
      <vt:lpstr>Impurities in long-pulse operation of W7-X </vt:lpstr>
      <vt:lpstr>Outline</vt:lpstr>
      <vt:lpstr>Outline</vt:lpstr>
      <vt:lpstr>Long pulse operation</vt:lpstr>
      <vt:lpstr>Long pulse operation in fusion devices</vt:lpstr>
      <vt:lpstr>Long pulse operation in fusion devices</vt:lpstr>
      <vt:lpstr>Introduction to Wendelstein 7-X</vt:lpstr>
      <vt:lpstr>Introduction to Wendelstein 7-X</vt:lpstr>
      <vt:lpstr>Introduction to Wendelstein 7-X</vt:lpstr>
      <vt:lpstr>W7-X timeline</vt:lpstr>
      <vt:lpstr>W 7-X: Island divertor: exhaust for helical plasma</vt:lpstr>
      <vt:lpstr>W 7-X: Island divertor</vt:lpstr>
      <vt:lpstr>Long pulse development at Wendelstein 7-X</vt:lpstr>
      <vt:lpstr>W7-X detached long pulse scenarios</vt:lpstr>
      <vt:lpstr>W7-X detached long pulse scenarios in OP1.2b</vt:lpstr>
      <vt:lpstr>W7-X detached long pulse scenarios</vt:lpstr>
      <vt:lpstr>W7-X detached long pulse scenarios</vt:lpstr>
      <vt:lpstr>W7-X detached long pulse scenarios in OP2.1</vt:lpstr>
      <vt:lpstr>Prezentacja programu PowerPoint</vt:lpstr>
      <vt:lpstr>Choice of seeding impurities for heat load control</vt:lpstr>
      <vt:lpstr>Detachment with neon seeding long lived due to high recycling of Ne</vt:lpstr>
      <vt:lpstr>Neon seeding lead to detachment very similar as the intrinsic detachment</vt:lpstr>
      <vt:lpstr>The longest OP1.2b discharge with attached divertor</vt:lpstr>
      <vt:lpstr>Record heating energy of 1.3GJ w/ attached divertor in OP2.1</vt:lpstr>
      <vt:lpstr>Attached divertor configuration – similar to the record pulse</vt:lpstr>
      <vt:lpstr>Summary</vt:lpstr>
      <vt:lpstr>Thank you for your attention!</vt:lpstr>
      <vt:lpstr>W7-X: attached and detached divertor configuration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Monika Kubkowska</cp:lastModifiedBy>
  <cp:revision>13</cp:revision>
  <dcterms:created xsi:type="dcterms:W3CDTF">2023-11-15T09:40:03Z</dcterms:created>
  <dcterms:modified xsi:type="dcterms:W3CDTF">2024-07-09T19:58:19Z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